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438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6" r:id="rId3"/>
    <p:sldId id="268" r:id="rId4"/>
    <p:sldId id="264" r:id="rId5"/>
    <p:sldId id="327" r:id="rId6"/>
    <p:sldId id="271" r:id="rId7"/>
    <p:sldId id="316" r:id="rId8"/>
    <p:sldId id="313" r:id="rId9"/>
    <p:sldId id="320" r:id="rId10"/>
    <p:sldId id="310" r:id="rId11"/>
    <p:sldId id="299" r:id="rId12"/>
    <p:sldId id="269" r:id="rId13"/>
    <p:sldId id="288" r:id="rId14"/>
    <p:sldId id="289" r:id="rId15"/>
    <p:sldId id="283" r:id="rId16"/>
    <p:sldId id="297" r:id="rId17"/>
    <p:sldId id="298" r:id="rId18"/>
    <p:sldId id="270" r:id="rId19"/>
    <p:sldId id="303" r:id="rId20"/>
    <p:sldId id="305" r:id="rId21"/>
    <p:sldId id="275" r:id="rId22"/>
    <p:sldId id="260" r:id="rId23"/>
    <p:sldId id="267" r:id="rId24"/>
    <p:sldId id="285" r:id="rId25"/>
    <p:sldId id="319" r:id="rId26"/>
  </p:sldIdLst>
  <p:sldSz cx="9144000" cy="6858000" type="screen4x3"/>
  <p:notesSz cx="6735763" cy="9869488"/>
  <p:embeddedFontLst>
    <p:embeddedFont>
      <p:font typeface="Bookman Old Style" pitchFamily="18" charset="0"/>
      <p:regular r:id="rId29"/>
      <p:bold r:id="rId30"/>
      <p:italic r:id="rId31"/>
      <p:boldItalic r:id="rId32"/>
    </p:embeddedFont>
    <p:embeddedFont>
      <p:font typeface="HG明朝E" pitchFamily="17" charset="-128"/>
      <p:regular r:id="rId33"/>
    </p:embeddedFont>
    <p:embeddedFont>
      <p:font typeface="Wingdings 3" pitchFamily="18" charset="2"/>
      <p:regular r:id="rId34"/>
    </p:embeddedFont>
    <p:embeddedFont>
      <p:font typeface="Gill Sans MT" pitchFamily="34" charset="0"/>
      <p:regular r:id="rId35"/>
      <p:bold r:id="rId36"/>
      <p:italic r:id="rId37"/>
      <p:boldItalic r:id="rId38"/>
    </p:embeddedFont>
    <p:embeddedFont>
      <p:font typeface="Lucida Console" pitchFamily="49" charset="0"/>
      <p:regular r:id="rId39"/>
    </p:embeddedFont>
    <p:embeddedFont>
      <p:font typeface="Calibri" pitchFamily="34" charset="0"/>
      <p:regular r:id="rId40"/>
      <p:bold r:id="rId41"/>
      <p:italic r:id="rId42"/>
      <p:boldItalic r:id="rId4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howOutlineIcons="0">
    <p:restoredLeft sz="20588" autoAdjust="0"/>
    <p:restoredTop sz="85529" autoAdjust="0"/>
  </p:normalViewPr>
  <p:slideViewPr>
    <p:cSldViewPr>
      <p:cViewPr varScale="1">
        <p:scale>
          <a:sx n="110" d="100"/>
          <a:sy n="110" d="100"/>
        </p:scale>
        <p:origin x="-9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520" y="-108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42" Type="http://schemas.openxmlformats.org/officeDocument/2006/relationships/font" Target="fonts/font14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font" Target="fonts/font10.fntdata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41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font" Target="fonts/font9.fntdata"/><Relationship Id="rId40" Type="http://schemas.openxmlformats.org/officeDocument/2006/relationships/font" Target="fonts/font12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43" Type="http://schemas.openxmlformats.org/officeDocument/2006/relationships/font" Target="fonts/font15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>
        <c:manualLayout>
          <c:layoutTarget val="inner"/>
          <c:xMode val="edge"/>
          <c:yMode val="edge"/>
          <c:x val="8.4488407699037621E-2"/>
          <c:y val="5.1400554097404488E-2"/>
          <c:w val="0.74506318654612613"/>
          <c:h val="0.79822506561679785"/>
        </c:manualLayout>
      </c:layout>
      <c:scatterChart>
        <c:scatterStyle val="smoothMarker"/>
        <c:ser>
          <c:idx val="0"/>
          <c:order val="0"/>
          <c:tx>
            <c:strRef>
              <c:f>Sheet1!$E$5</c:f>
              <c:strCache>
                <c:ptCount val="1"/>
                <c:pt idx="0">
                  <c:v>n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Sheet1!$D$6:$D$59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xVal>
          <c:yVal>
            <c:numRef>
              <c:f>Sheet1!$E$6:$E$59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Sheet1!$F$5</c:f>
              <c:strCache>
                <c:ptCount val="1"/>
                <c:pt idx="0">
                  <c:v>ρ(n)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8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Sheet1!$D$6:$D$59</c:f>
              <c:numCache>
                <c:formatCode>General</c:formatCode>
                <c:ptCount val="5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</c:numCache>
            </c:numRef>
          </c:xVal>
          <c:yVal>
            <c:numRef>
              <c:f>Sheet1!$F$6:$F$59</c:f>
              <c:numCache>
                <c:formatCode>General</c:formatCode>
                <c:ptCount val="5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10</c:v>
                </c:pt>
                <c:pt idx="14">
                  <c:v>10</c:v>
                </c:pt>
                <c:pt idx="15">
                  <c:v>11</c:v>
                </c:pt>
                <c:pt idx="16">
                  <c:v>12</c:v>
                </c:pt>
                <c:pt idx="17">
                  <c:v>13</c:v>
                </c:pt>
                <c:pt idx="18">
                  <c:v>14</c:v>
                </c:pt>
                <c:pt idx="19">
                  <c:v>15</c:v>
                </c:pt>
                <c:pt idx="20">
                  <c:v>15</c:v>
                </c:pt>
                <c:pt idx="21">
                  <c:v>16</c:v>
                </c:pt>
                <c:pt idx="22">
                  <c:v>17</c:v>
                </c:pt>
                <c:pt idx="23">
                  <c:v>18</c:v>
                </c:pt>
                <c:pt idx="24">
                  <c:v>19</c:v>
                </c:pt>
                <c:pt idx="25">
                  <c:v>20</c:v>
                </c:pt>
                <c:pt idx="26">
                  <c:v>21</c:v>
                </c:pt>
                <c:pt idx="27">
                  <c:v>22</c:v>
                </c:pt>
                <c:pt idx="28">
                  <c:v>23</c:v>
                </c:pt>
                <c:pt idx="29">
                  <c:v>24</c:v>
                </c:pt>
                <c:pt idx="30">
                  <c:v>25</c:v>
                </c:pt>
                <c:pt idx="31">
                  <c:v>26</c:v>
                </c:pt>
                <c:pt idx="32">
                  <c:v>27</c:v>
                </c:pt>
                <c:pt idx="33">
                  <c:v>27</c:v>
                </c:pt>
                <c:pt idx="34">
                  <c:v>28</c:v>
                </c:pt>
                <c:pt idx="35">
                  <c:v>29</c:v>
                </c:pt>
                <c:pt idx="36">
                  <c:v>30</c:v>
                </c:pt>
                <c:pt idx="37">
                  <c:v>30</c:v>
                </c:pt>
                <c:pt idx="38">
                  <c:v>31</c:v>
                </c:pt>
                <c:pt idx="39">
                  <c:v>32</c:v>
                </c:pt>
                <c:pt idx="40">
                  <c:v>33</c:v>
                </c:pt>
                <c:pt idx="41">
                  <c:v>35</c:v>
                </c:pt>
                <c:pt idx="42">
                  <c:v>35</c:v>
                </c:pt>
                <c:pt idx="43">
                  <c:v>36</c:v>
                </c:pt>
                <c:pt idx="44">
                  <c:v>37</c:v>
                </c:pt>
              </c:numCache>
            </c:numRef>
          </c:yVal>
          <c:smooth val="1"/>
        </c:ser>
        <c:axId val="95879936"/>
        <c:axId val="95881856"/>
      </c:scatterChart>
      <c:valAx>
        <c:axId val="958799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95881856"/>
        <c:crosses val="autoZero"/>
        <c:crossBetween val="midCat"/>
      </c:valAx>
      <c:valAx>
        <c:axId val="958818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95879936"/>
        <c:crosses val="autoZero"/>
        <c:crossBetween val="midCat"/>
      </c:valAx>
    </c:plotArea>
    <c:legend>
      <c:legendPos val="r"/>
      <c:legendEntry>
        <c:idx val="1"/>
        <c:txPr>
          <a:bodyPr/>
          <a:lstStyle/>
          <a:p>
            <a:pPr>
              <a:defRPr sz="2800" i="0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ayout>
        <c:manualLayout>
          <c:xMode val="edge"/>
          <c:yMode val="edge"/>
          <c:x val="0.83807244580538542"/>
          <c:y val="0.41628275565232797"/>
          <c:w val="0.13754483814523247"/>
          <c:h val="0.21939043471656147"/>
        </c:manualLayout>
      </c:layout>
      <c:txPr>
        <a:bodyPr/>
        <a:lstStyle/>
        <a:p>
          <a:pPr>
            <a:defRPr sz="2800"/>
          </a:pPr>
          <a:endParaRPr lang="ja-JP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2722D30F-47BF-4B16-BE70-E9A2FC53E230}" type="datetimeFigureOut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4" y="9374301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2F79E777-D280-4EFC-A506-4895BEE5E9F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32022CBC-01E9-40B5-882D-5E467A3FC18A}" type="datetimeFigureOut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70"/>
          </a:xfrm>
          <a:prstGeom prst="rect">
            <a:avLst/>
          </a:prstGeom>
        </p:spPr>
        <p:txBody>
          <a:bodyPr vert="horz" lIns="91458" tIns="45729" rIns="91458" bIns="4572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5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F762D205-5A45-4AAF-9E5D-50043E69ABC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1: Title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Thank you, Chairman.</a:t>
            </a:r>
          </a:p>
          <a:p>
            <a:r>
              <a:rPr kumimoji="1" lang="en-US" altLang="ja-JP" dirty="0" smtClean="0"/>
              <a:t>The title of our work is “New lower bounds for the maximum number of runs in a string”</a:t>
            </a:r>
          </a:p>
          <a:p>
            <a:r>
              <a:rPr kumimoji="1" lang="en-US" altLang="ja-JP" dirty="0" smtClean="0"/>
              <a:t>and I'm Wataru matsubara from Graduate School of Information Sciences Tohoku University, Japan.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Wouldn't be possible to push lower bound up using run-rich string tau?</a:t>
            </a:r>
          </a:p>
          <a:p>
            <a:r>
              <a:rPr kumimoji="1" lang="en-US" altLang="ja-JP" dirty="0" smtClean="0"/>
              <a:t>For example, what about doing concatenate same strings tau.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If concatenate same two string tau, we get the string whose length is 3116,</a:t>
            </a:r>
          </a:p>
          <a:p>
            <a:r>
              <a:rPr kumimoji="1" lang="en-US" altLang="ja-JP" dirty="0" smtClean="0"/>
              <a:t>And the number of runs is 2915.</a:t>
            </a:r>
          </a:p>
          <a:p>
            <a:r>
              <a:rPr kumimoji="1" lang="en-US" altLang="ja-JP" dirty="0" smtClean="0"/>
              <a:t>Therefore we</a:t>
            </a:r>
            <a:r>
              <a:rPr kumimoji="1" lang="en-US" altLang="ja-JP" baseline="0" dirty="0" smtClean="0"/>
              <a:t> can</a:t>
            </a:r>
            <a:r>
              <a:rPr kumimoji="1" lang="en-US" altLang="ja-JP" dirty="0" smtClean="0"/>
              <a:t> get new lower bound 0.935.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8: Improvement lower bound of rho(n)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more number of repetitions, the more lower limit will go up like this.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So, In general, How many runs in string w to the k-</a:t>
            </a:r>
            <a:r>
              <a:rPr kumimoji="1" lang="en-US" altLang="ja-JP" dirty="0" err="1" smtClean="0"/>
              <a:t>th</a:t>
            </a:r>
            <a:r>
              <a:rPr kumimoji="1" lang="en-US" altLang="ja-JP" dirty="0" smtClean="0"/>
              <a:t> power.?</a:t>
            </a:r>
          </a:p>
          <a:p>
            <a:r>
              <a:rPr kumimoji="1" lang="en-US" altLang="ja-JP" dirty="0" smtClean="0"/>
              <a:t>We will consider asymptotic behavior of the number of runs.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9: Number of runs is </a:t>
            </a:r>
            <a:r>
              <a:rPr kumimoji="1" lang="en-US" altLang="ja-JP" dirty="0" err="1" smtClean="0"/>
              <a:t>w^k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show following theorem which gives a formula for r(</a:t>
            </a:r>
            <a:r>
              <a:rPr kumimoji="1" lang="en-US" altLang="ja-JP" dirty="0" err="1" smtClean="0"/>
              <a:t>w^k</a:t>
            </a:r>
            <a:r>
              <a:rPr kumimoji="1" lang="en-US" altLang="ja-JP" dirty="0" smtClean="0"/>
              <a:t>).</a:t>
            </a:r>
          </a:p>
          <a:p>
            <a:r>
              <a:rPr kumimoji="1" lang="en-US" altLang="ja-JP" dirty="0" smtClean="0"/>
              <a:t>Let w be a string of length n. For any k greater than 2, </a:t>
            </a:r>
          </a:p>
          <a:p>
            <a:r>
              <a:rPr kumimoji="1" lang="en-US" altLang="ja-JP" dirty="0" smtClean="0"/>
              <a:t>r(</a:t>
            </a:r>
            <a:r>
              <a:rPr kumimoji="1" lang="en-US" altLang="ja-JP" dirty="0" err="1" smtClean="0"/>
              <a:t>w^k</a:t>
            </a:r>
            <a:r>
              <a:rPr kumimoji="1" lang="en-US" altLang="ja-JP" dirty="0" smtClean="0"/>
              <a:t>) can be represent using k, r(w^2) and r(w^3).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Let us show the proof of theorem.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10: Proof of theorem (1/4)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Assume w repeats twice, the number of runs is changed as follows:</a:t>
            </a:r>
          </a:p>
          <a:p>
            <a:r>
              <a:rPr kumimoji="1" lang="en-US" altLang="ja-JP" dirty="0" smtClean="0"/>
              <a:t>At first, number of runs can be increase.</a:t>
            </a:r>
          </a:p>
          <a:p>
            <a:r>
              <a:rPr kumimoji="1" lang="en-US" altLang="ja-JP" dirty="0" smtClean="0"/>
              <a:t>A new run may be newly created at the border between two strings.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example, we consider the string abba.</a:t>
            </a:r>
          </a:p>
          <a:p>
            <a:r>
              <a:rPr kumimoji="1" lang="en-US" altLang="ja-JP" dirty="0" smtClean="0"/>
              <a:t>there is one run in this string.</a:t>
            </a:r>
          </a:p>
          <a:p>
            <a:r>
              <a:rPr kumimoji="1" lang="en-US" altLang="ja-JP" dirty="0" smtClean="0"/>
              <a:t>If concatenate same two string, newly created runs 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abbaabba</a:t>
            </a:r>
            <a:r>
              <a:rPr kumimoji="1" lang="en-US" altLang="ja-JP" dirty="0" smtClean="0"/>
              <a:t> at the border of two strings.</a:t>
            </a:r>
          </a:p>
          <a:p>
            <a:r>
              <a:rPr kumimoji="1" lang="en-US" altLang="ja-JP" dirty="0" smtClean="0"/>
              <a:t>therefore, number of runs can</a:t>
            </a:r>
            <a:r>
              <a:rPr kumimoji="1" lang="en-US" altLang="ja-JP" baseline="0" dirty="0" smtClean="0"/>
              <a:t> be </a:t>
            </a:r>
            <a:r>
              <a:rPr kumimoji="1" lang="en-US" altLang="ja-JP" dirty="0" smtClean="0"/>
              <a:t>increased in total.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11: Proof of theorem (2/4)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On the other hand, number of runs can be decrease.</a:t>
            </a:r>
          </a:p>
          <a:p>
            <a:r>
              <a:rPr kumimoji="1" lang="en-US" altLang="ja-JP" dirty="0" smtClean="0"/>
              <a:t>A suffix run in </a:t>
            </a:r>
            <a:r>
              <a:rPr kumimoji="1" lang="en-US" altLang="ja-JP" dirty="0" err="1" smtClean="0"/>
              <a:t>w^k</a:t>
            </a:r>
            <a:r>
              <a:rPr kumimoji="1" lang="en-US" altLang="ja-JP" dirty="0" smtClean="0"/>
              <a:t> and a prefix run in w may be merged into one run in w^k+1.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example, we think about the string "</a:t>
            </a:r>
            <a:r>
              <a:rPr kumimoji="1" lang="en-US" altLang="ja-JP" dirty="0" err="1" smtClean="0"/>
              <a:t>aabaaaabaa</a:t>
            </a:r>
            <a:r>
              <a:rPr kumimoji="1" lang="en-US" altLang="ja-JP" dirty="0" smtClean="0"/>
              <a:t>".</a:t>
            </a:r>
          </a:p>
          <a:p>
            <a:r>
              <a:rPr kumimoji="1" lang="en-US" altLang="ja-JP" dirty="0" smtClean="0"/>
              <a:t>there are four runs in this string.</a:t>
            </a:r>
          </a:p>
          <a:p>
            <a:r>
              <a:rPr kumimoji="1" lang="en-US" altLang="ja-JP" dirty="0" smtClean="0"/>
              <a:t>if concatenate same two strings, suffix run "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" and prefix run "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" are merged into one run "</a:t>
            </a:r>
            <a:r>
              <a:rPr kumimoji="1" lang="en-US" altLang="ja-JP" dirty="0" err="1" smtClean="0"/>
              <a:t>aaaa</a:t>
            </a:r>
            <a:r>
              <a:rPr kumimoji="1" lang="en-US" altLang="ja-JP" dirty="0" smtClean="0"/>
              <a:t>".</a:t>
            </a:r>
          </a:p>
          <a:p>
            <a:r>
              <a:rPr kumimoji="1" lang="en-US" altLang="ja-JP" dirty="0" smtClean="0"/>
              <a:t>And suffix run and prefix run “</a:t>
            </a:r>
            <a:r>
              <a:rPr kumimoji="1" lang="en-US" altLang="ja-JP" dirty="0" err="1" smtClean="0"/>
              <a:t>aabaa</a:t>
            </a:r>
            <a:r>
              <a:rPr kumimoji="1" lang="en-US" altLang="ja-JP" dirty="0" smtClean="0"/>
              <a:t>” to the</a:t>
            </a:r>
            <a:r>
              <a:rPr kumimoji="1" lang="en-US" altLang="ja-JP" baseline="0" dirty="0" smtClean="0"/>
              <a:t> second</a:t>
            </a:r>
            <a:r>
              <a:rPr kumimoji="1" lang="en-US" altLang="ja-JP" dirty="0" smtClean="0"/>
              <a:t> are merged into one run “</a:t>
            </a:r>
            <a:r>
              <a:rPr kumimoji="1" lang="en-US" altLang="ja-JP" dirty="0" err="1" smtClean="0"/>
              <a:t>aabaa</a:t>
            </a:r>
            <a:r>
              <a:rPr kumimoji="1" lang="en-US" altLang="ja-JP" dirty="0" smtClean="0"/>
              <a:t>” to the</a:t>
            </a:r>
            <a:r>
              <a:rPr kumimoji="1" lang="en-US" altLang="ja-JP" baseline="0" dirty="0" smtClean="0"/>
              <a:t> fourth</a:t>
            </a:r>
            <a:r>
              <a:rPr kumimoji="1" lang="en-US" altLang="ja-JP" dirty="0" smtClean="0"/>
              <a:t> .</a:t>
            </a:r>
          </a:p>
          <a:p>
            <a:r>
              <a:rPr kumimoji="1" lang="en-US" altLang="ja-JP" dirty="0" smtClean="0"/>
              <a:t>therefore, number of runs can be decrease in total.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12: Proof of theorem (3/4)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while string wk has period the length of w, there is no runs such that the length larger than twice of the length of w by periodicity lemma.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Therefore, for any k larger than 3, if concatenate </a:t>
            </a:r>
            <a:r>
              <a:rPr kumimoji="1" lang="en-US" altLang="ja-JP" dirty="0" err="1" smtClean="0"/>
              <a:t>w^k</a:t>
            </a:r>
            <a:r>
              <a:rPr kumimoji="1" lang="en-US" altLang="ja-JP" dirty="0" smtClean="0"/>
              <a:t> and w, the number of runs will be increase some constant value.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13: Proof of theorem (4/4)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give</a:t>
            </a:r>
            <a:r>
              <a:rPr kumimoji="1" lang="en-US" altLang="ja-JP" baseline="0" dirty="0" smtClean="0"/>
              <a:t> the proof of theorem.</a:t>
            </a:r>
          </a:p>
          <a:p>
            <a:r>
              <a:rPr kumimoji="1" lang="en-US" altLang="ja-JP" dirty="0" smtClean="0"/>
              <a:t>Based on the formula, run(</a:t>
            </a:r>
            <a:r>
              <a:rPr kumimoji="1" lang="en-US" altLang="ja-JP" dirty="0" err="1" smtClean="0"/>
              <a:t>w^k</a:t>
            </a:r>
            <a:r>
              <a:rPr kumimoji="1" lang="en-US" altLang="ja-JP" dirty="0" smtClean="0"/>
              <a:t>) can be represented by using k, run(w^2) and run(w^3).</a:t>
            </a:r>
          </a:p>
          <a:p>
            <a:r>
              <a:rPr kumimoji="1" lang="en-US" altLang="ja-JP" dirty="0" smtClean="0"/>
              <a:t>Therefore, we can get the proof of the theorem.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can see that</a:t>
            </a:r>
            <a:endParaRPr kumimoji="1" lang="en-US" altLang="ja-JP" dirty="0" smtClean="0"/>
          </a:p>
          <a:p>
            <a:r>
              <a:rPr kumimoji="1" lang="en-US" altLang="ja-JP" dirty="0" smtClean="0"/>
              <a:t>if k was increased infinitely, It can be seen that the asymptotic behavior of rho(n) is depend on r(w^3)-r(w^2).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Formally saying, it is shown as follows.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14: Asymptotic behavior of rho(n)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any string w and positive number ε, there exists a positive integer large N such that for any small n larger than large N, we have this formula.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other words, All we have to do is sort the strings in order of run(w^3)-run(w^2) in consideration of asymptotic behavior.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Based on the theorem</a:t>
            </a:r>
            <a:r>
              <a:rPr kumimoji="1" lang="en-US" altLang="ja-JP" smtClean="0"/>
              <a:t>, we </a:t>
            </a:r>
            <a:r>
              <a:rPr kumimoji="1" lang="en-US" altLang="ja-JP" dirty="0" smtClean="0"/>
              <a:t>edit the heuristics of our algorithm.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15: Discovered run-rich strings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the our algorithms for finding run-rich strings, </a:t>
            </a:r>
          </a:p>
          <a:p>
            <a:r>
              <a:rPr kumimoji="1" lang="en-US" altLang="ja-JP" dirty="0" smtClean="0"/>
              <a:t>the new strings were sorted in order of run(w^3)-run(w^2) in consideration of asymptotic behavior.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he table show discovered run-rich string using heuristic search algorithms.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get the best lower bound 0.944565 using run-rich string of length 184973.</a:t>
            </a:r>
          </a:p>
          <a:p>
            <a:r>
              <a:rPr kumimoji="1" lang="en-US" altLang="ja-JP" dirty="0" smtClean="0"/>
              <a:t>this is current best lower bound.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16: Discussion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By the way, what is the class of run-rich</a:t>
            </a:r>
            <a:r>
              <a:rPr kumimoji="1" lang="en-US" altLang="ja-JP" baseline="0" dirty="0" smtClean="0"/>
              <a:t> strings?</a:t>
            </a:r>
            <a:endParaRPr kumimoji="1" lang="en-US" altLang="ja-JP" dirty="0" smtClean="0"/>
          </a:p>
          <a:p>
            <a:r>
              <a:rPr kumimoji="1" lang="en-US" altLang="ja-JP" dirty="0" smtClean="0"/>
              <a:t>I found run-rich string using heuristic search, honesty saying I don't know the property of this string..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Sturmian word is known as the string class which has many repetition.</a:t>
            </a:r>
          </a:p>
          <a:p>
            <a:r>
              <a:rPr kumimoji="1" lang="en-US" altLang="ja-JP" dirty="0" smtClean="0"/>
              <a:t>Fibonacci</a:t>
            </a:r>
            <a:r>
              <a:rPr kumimoji="1" lang="en-US" altLang="ja-JP" baseline="0" dirty="0" smtClean="0"/>
              <a:t> word belong to Sturmian word.</a:t>
            </a:r>
            <a:endParaRPr kumimoji="1" lang="en-US" altLang="ja-JP" dirty="0" smtClean="0"/>
          </a:p>
          <a:p>
            <a:r>
              <a:rPr kumimoji="1" lang="en-US" altLang="ja-JP" dirty="0" smtClean="0"/>
              <a:t>However Rytter show that the upper bound of the number of runs in Sturmian word is 0.8. So, Sturmian words is not run-rich string class.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On the other hand, I found that run-rich string can be compressed efficiently.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2: Contents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is the contents of my presentation.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So</a:t>
            </a:r>
            <a:r>
              <a:rPr kumimoji="1" lang="en-US" altLang="ja-JP" baseline="0" dirty="0" smtClean="0"/>
              <a:t>, make use of a extra time, we will talk some appendix topics.</a:t>
            </a:r>
          </a:p>
          <a:p>
            <a:r>
              <a:rPr kumimoji="1" lang="en-US" altLang="ja-JP" baseline="0" dirty="0" smtClean="0"/>
              <a:t>At first, I </a:t>
            </a:r>
            <a:r>
              <a:rPr kumimoji="1" lang="en-US" altLang="ja-JP" dirty="0" smtClean="0"/>
              <a:t>show a brief history of result on bounds.</a:t>
            </a:r>
          </a:p>
          <a:p>
            <a:r>
              <a:rPr kumimoji="1" lang="en-US" altLang="ja-JP" dirty="0" smtClean="0"/>
              <a:t>Next, I introduce simple heuristics for generating run-rich strings.</a:t>
            </a:r>
          </a:p>
          <a:p>
            <a:r>
              <a:rPr kumimoji="1" lang="en-US" altLang="ja-JP" dirty="0" smtClean="0"/>
              <a:t>And I discuss about asymptotic lower bounds.</a:t>
            </a:r>
          </a:p>
          <a:p>
            <a:r>
              <a:rPr kumimoji="1" lang="en-US" altLang="ja-JP" dirty="0" smtClean="0"/>
              <a:t>And finally, I talk about conclusion and further research.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17: LZ-factorization</a:t>
            </a:r>
          </a:p>
          <a:p>
            <a:r>
              <a:rPr kumimoji="1" lang="en-US" altLang="ja-JP" dirty="0" smtClean="0"/>
              <a:t>Lempel-Ziv</a:t>
            </a:r>
            <a:r>
              <a:rPr kumimoji="1" lang="en-US" altLang="ja-JP" baseline="0" dirty="0" smtClean="0"/>
              <a:t> is one of the most popular compression scheme.</a:t>
            </a:r>
            <a:endParaRPr kumimoji="1" lang="en-US" altLang="ja-JP" dirty="0" smtClean="0"/>
          </a:p>
          <a:p>
            <a:r>
              <a:rPr kumimoji="1" lang="en-US" altLang="ja-JP" dirty="0" smtClean="0"/>
              <a:t>When the run-rich string is compressed using Lempel-ziv, it is expressible efficiently.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 think there exist compression gives a clue to understanding the property of run-rich strings.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18: Conclusion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The conclusions are obtained as follows.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introduced new approach for analyzing lower bounds using heuristic search.</a:t>
            </a:r>
          </a:p>
          <a:p>
            <a:r>
              <a:rPr kumimoji="1" lang="en-US" altLang="ja-JP" dirty="0" smtClean="0"/>
              <a:t>We presented a new lower </a:t>
            </a:r>
            <a:r>
              <a:rPr kumimoji="1" lang="en-US" altLang="ja-JP" smtClean="0"/>
              <a:t>bound 0.944565 </a:t>
            </a:r>
            <a:r>
              <a:rPr kumimoji="1" lang="en-US" altLang="ja-JP" dirty="0" smtClean="0"/>
              <a:t>for the number of runs in a string.</a:t>
            </a:r>
          </a:p>
          <a:p>
            <a:r>
              <a:rPr kumimoji="1" lang="en-US" altLang="ja-JP" dirty="0" smtClean="0"/>
              <a:t>This is current best lower bounds.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other words, we show (that) Franek's conjecture was false.</a:t>
            </a:r>
          </a:p>
          <a:p>
            <a:r>
              <a:rPr kumimoji="1" lang="en-US" altLang="ja-JP" dirty="0" smtClean="0"/>
              <a:t>The proof was very simple, once after we verified (that) the runs is the string tau is 174719, and noticed some trivial properties of the strings.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19: Further research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Further research is shown as follows.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order to improve heuristic algorithm,</a:t>
            </a:r>
          </a:p>
          <a:p>
            <a:r>
              <a:rPr kumimoji="1" lang="en-US" altLang="ja-JP" dirty="0" smtClean="0"/>
              <a:t>We will speed up for counting runs in strings, and find good heuristics.</a:t>
            </a:r>
          </a:p>
          <a:p>
            <a:r>
              <a:rPr kumimoji="1" lang="en-US" altLang="ja-JP" dirty="0" smtClean="0"/>
              <a:t>and </a:t>
            </a:r>
            <a:r>
              <a:rPr kumimoji="1" lang="en-US" altLang="ja-JP" baseline="0" dirty="0" smtClean="0"/>
              <a:t>we want to guess run-rich strings in compressed form.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 want to develop algorithm for counting runs in a string.</a:t>
            </a:r>
          </a:p>
          <a:p>
            <a:r>
              <a:rPr kumimoji="1" lang="en-US" altLang="ja-JP" dirty="0" smtClean="0"/>
              <a:t>Especially, We are interested in fully-compressed algorithm, which</a:t>
            </a:r>
            <a:r>
              <a:rPr kumimoji="1" lang="en-US" altLang="ja-JP" baseline="0" dirty="0" smtClean="0"/>
              <a:t> can process</a:t>
            </a:r>
            <a:r>
              <a:rPr kumimoji="1" lang="en-US" altLang="ja-JP" dirty="0" smtClean="0"/>
              <a:t> without string decompression.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mtClean="0">
                <a:ea typeface="ＭＳ Ｐゴシック" charset="-128"/>
              </a:rPr>
              <a:t>20: </a:t>
            </a:r>
            <a:r>
              <a:rPr lang="en-US" altLang="ja-JP" dirty="0" smtClean="0">
                <a:ea typeface="ＭＳ Ｐゴシック" charset="-128"/>
              </a:rPr>
              <a:t>Max Number of Runs in a string</a:t>
            </a:r>
          </a:p>
          <a:p>
            <a:endParaRPr lang="en-US" altLang="ja-JP" dirty="0" smtClean="0">
              <a:ea typeface="ＭＳ Ｐゴシック" charset="-128"/>
            </a:endParaRPr>
          </a:p>
          <a:p>
            <a:r>
              <a:rPr lang="en-US" altLang="ja-JP" dirty="0" smtClean="0">
                <a:ea typeface="ＭＳ Ｐゴシック" charset="-128"/>
              </a:rPr>
              <a:t>Thank you for your attention!</a:t>
            </a: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3EAB6-C508-499D-805D-71117804F0E5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3: runs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At first I introduce what is run.</a:t>
            </a:r>
          </a:p>
          <a:p>
            <a:r>
              <a:rPr kumimoji="1" lang="en-US" altLang="ja-JP" dirty="0" smtClean="0"/>
              <a:t>Run is a maximal (non-extendable) repetition of exponent at least two.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example, the string ("</a:t>
            </a:r>
            <a:r>
              <a:rPr kumimoji="1" lang="en-US" altLang="ja-JP" dirty="0" err="1" smtClean="0"/>
              <a:t>aabaabaaaacaacac</a:t>
            </a:r>
            <a:r>
              <a:rPr kumimoji="1" lang="en-US" altLang="ja-JP" dirty="0" smtClean="0"/>
              <a:t>") has 7 runs.</a:t>
            </a:r>
          </a:p>
          <a:p>
            <a:r>
              <a:rPr kumimoji="1" lang="en-US" altLang="ja-JP" dirty="0" smtClean="0"/>
              <a:t>Especially, "</a:t>
            </a:r>
            <a:r>
              <a:rPr kumimoji="1" lang="en-US" altLang="ja-JP" dirty="0" err="1" smtClean="0"/>
              <a:t>aabaabaa</a:t>
            </a:r>
            <a:r>
              <a:rPr kumimoji="1" lang="en-US" altLang="ja-JP" dirty="0" smtClean="0"/>
              <a:t>" has period 3, and the substring which has a period 3 is non-extendable. and the root of run is "aab", which is primitive.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4: number of runs: rho(n)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Next, we define functions about the number of runs in a string.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any string w, function run(w) represents the number of runs in w.</a:t>
            </a:r>
          </a:p>
          <a:p>
            <a:r>
              <a:rPr kumimoji="1" lang="en-US" altLang="ja-JP" dirty="0" smtClean="0"/>
              <a:t>for example,  this formula</a:t>
            </a:r>
            <a:r>
              <a:rPr kumimoji="1" lang="en-US" altLang="ja-JP" baseline="0" dirty="0" smtClean="0"/>
              <a:t> means this string has 8 runs.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And, rho(n) represents maximum number of runs in a string of length n.</a:t>
            </a:r>
          </a:p>
          <a:p>
            <a:r>
              <a:rPr kumimoji="1" lang="en-US" altLang="ja-JP" dirty="0" smtClean="0"/>
              <a:t>For</a:t>
            </a:r>
            <a:r>
              <a:rPr kumimoji="1" lang="en-US" altLang="ja-JP" baseline="0" dirty="0" smtClean="0"/>
              <a:t> small number n, </a:t>
            </a:r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can calculate rho(n) to count runs in all strings up to the length n.</a:t>
            </a:r>
            <a:endParaRPr kumimoji="1" lang="en-US" altLang="ja-JP" dirty="0" smtClean="0"/>
          </a:p>
          <a:p>
            <a:r>
              <a:rPr kumimoji="1" lang="en-US" altLang="ja-JP" dirty="0" smtClean="0"/>
              <a:t>There is great interest in the behavior of function rho(n).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8F351-A3A8-4D1E-B0D9-F380A2D9A8F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 talk about a known result about rho(n).</a:t>
            </a:r>
          </a:p>
          <a:p>
            <a:r>
              <a:rPr kumimoji="1" lang="en-US" altLang="ja-JP" dirty="0" smtClean="0"/>
              <a:t>In 1999, Kolpakov &amp; Kucherov showed the number of runs in strings is linear, however only existence of a linear constant was given, they could not provide any bound on the constant c.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Although they were not able to give bounds for the constant factor, there have been several works to this end.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Rytter showed rho(n)</a:t>
            </a:r>
            <a:r>
              <a:rPr kumimoji="1" lang="en-US" altLang="ja-JP" baseline="0" dirty="0" smtClean="0"/>
              <a:t> is lower than </a:t>
            </a:r>
            <a:r>
              <a:rPr kumimoji="1" lang="en-US" altLang="ja-JP" dirty="0" smtClean="0"/>
              <a:t>&lt; 5n, and later improved to 3.48n by Puglisi, Simpson, &amp; Smyth, and again by Rytter to 3.44n.</a:t>
            </a:r>
          </a:p>
          <a:p>
            <a:r>
              <a:rPr kumimoji="1" lang="en-US" altLang="ja-JP" dirty="0" smtClean="0"/>
              <a:t>And Crochemore &amp; Ilie showed rho(n) is lower than 1.6n and hinted how to lower it, may be to as low as 1.048n by exhaustive calculation using computer.</a:t>
            </a:r>
          </a:p>
          <a:p>
            <a:r>
              <a:rPr kumimoji="1" lang="en-US" altLang="ja-JP" dirty="0" smtClean="0"/>
              <a:t>1.048n is the current best upper bound.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On the contrary, few result exists for lower bounds.</a:t>
            </a:r>
          </a:p>
          <a:p>
            <a:r>
              <a:rPr kumimoji="1" lang="en-US" altLang="ja-JP" dirty="0" smtClean="0"/>
              <a:t>In 2003, Franek, Simpson, &amp; Smyth presented a beautiful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recursive construction of a sequence of binary strings.</a:t>
            </a:r>
          </a:p>
          <a:p>
            <a:r>
              <a:rPr kumimoji="1" lang="en-US" altLang="ja-JP" dirty="0" smtClean="0"/>
              <a:t>And</a:t>
            </a:r>
            <a:r>
              <a:rPr kumimoji="1" lang="en-US" altLang="ja-JP" baseline="0" dirty="0" smtClean="0"/>
              <a:t> they showed </a:t>
            </a:r>
            <a:r>
              <a:rPr kumimoji="1" lang="en-US" altLang="ja-JP" dirty="0" smtClean="0"/>
              <a:t>rho(n) is greater</a:t>
            </a:r>
            <a:r>
              <a:rPr kumimoji="1" lang="en-US" altLang="ja-JP" baseline="0" dirty="0" smtClean="0"/>
              <a:t> than</a:t>
            </a:r>
            <a:r>
              <a:rPr kumimoji="1" lang="en-US" altLang="ja-JP" dirty="0" smtClean="0"/>
              <a:t>  ( 3/1+sqrt(5)= )  0.927.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(a):In 2006</a:t>
            </a:r>
            <a:r>
              <a:rPr kumimoji="1" lang="ja-JP" altLang="en-US" dirty="0" err="1" smtClean="0"/>
              <a:t>，</a:t>
            </a:r>
            <a:r>
              <a:rPr kumimoji="1" lang="en-US" altLang="ja-JP" dirty="0" smtClean="0"/>
              <a:t>Franek and </a:t>
            </a:r>
            <a:r>
              <a:rPr kumimoji="1" lang="en-US" altLang="ja-JP" dirty="0" err="1" smtClean="0"/>
              <a:t>Qian</a:t>
            </a:r>
            <a:r>
              <a:rPr kumimoji="1" lang="en-US" altLang="ja-JP" dirty="0" smtClean="0"/>
              <a:t> Yang formally proved a family of true asymptotic lower bounds arbitrarily close to ( 3/1+sqrt(5)= ) 0.927.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(b):On the other hand, an asymptotic lower bound on rho(n) is presented by Franek and </a:t>
            </a:r>
            <a:r>
              <a:rPr kumimoji="1" lang="en-US" altLang="ja-JP" dirty="0" err="1" smtClean="0"/>
              <a:t>Quen</a:t>
            </a:r>
            <a:r>
              <a:rPr kumimoji="1" lang="en-US" altLang="ja-JP" dirty="0" smtClean="0"/>
              <a:t> Yang.</a:t>
            </a:r>
          </a:p>
          <a:p>
            <a:r>
              <a:rPr kumimoji="1" lang="en-US" altLang="ja-JP" dirty="0" smtClean="0"/>
              <a:t>It is shown (that) for any epsilon &gt; 0, there exists an integer N&gt;0 such that for any n&gt;N, rho(n) &gt;= (α-ε)n, where α= ( 3/1+sqrt(5)= )0.9270.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Still a gap between the upper and lower bound, and is not fully understood.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It is believed (that) rho(n) is lower than n, for binary alphabets, as supported by computations for string lengths up to 31. </a:t>
            </a:r>
          </a:p>
          <a:p>
            <a:r>
              <a:rPr kumimoji="1" lang="en-US" altLang="ja-JP" dirty="0" smtClean="0"/>
              <a:t>we also computed for all strings length up to 45, it is not exist counter example.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 stronger conjecture is proposed by Franek, they believed rho(n) equal to 0.927.</a:t>
            </a:r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3EAB6-C508-499D-805D-71117804F0E5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6: Our result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 talk about our result.</a:t>
            </a:r>
          </a:p>
          <a:p>
            <a:r>
              <a:rPr lang="en-US" altLang="ja-JP" dirty="0" smtClean="0">
                <a:ea typeface="ＭＳ Ｐゴシック" charset="-128"/>
              </a:rPr>
              <a:t>We discovered a </a:t>
            </a:r>
            <a:r>
              <a:rPr lang="en-US" altLang="ja-JP" i="1" dirty="0" smtClean="0">
                <a:ea typeface="ＭＳ Ｐゴシック" charset="-128"/>
              </a:rPr>
              <a:t>run-rich</a:t>
            </a:r>
            <a:r>
              <a:rPr lang="en-US" altLang="ja-JP" dirty="0" smtClean="0">
                <a:ea typeface="ＭＳ Ｐゴシック" charset="-128"/>
              </a:rPr>
              <a:t> string 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In particular string tau is this string.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tau is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the string of length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1558, and contains 1455 runs.</a:t>
            </a:r>
          </a:p>
          <a:p>
            <a:r>
              <a:rPr kumimoji="1" lang="en-US" altLang="ja-JP" dirty="0" smtClean="0"/>
              <a:t>By definition of rho(n), we have rho(n) is greater than 0.933n.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By the</a:t>
            </a:r>
            <a:r>
              <a:rPr kumimoji="1" lang="en-US" altLang="ja-JP" baseline="0" dirty="0" smtClean="0"/>
              <a:t> way, known best lower bound is 0.927 by </a:t>
            </a:r>
            <a:r>
              <a:rPr kumimoji="1" lang="en-US" altLang="ja-JP" baseline="0" dirty="0" err="1" smtClean="0"/>
              <a:t>Franec</a:t>
            </a:r>
            <a:r>
              <a:rPr kumimoji="1" lang="en-US" altLang="ja-JP" baseline="0" dirty="0" smtClean="0"/>
              <a:t> et al. in 2003.</a:t>
            </a:r>
          </a:p>
          <a:p>
            <a:r>
              <a:rPr kumimoji="1" lang="en-US" altLang="ja-JP" baseline="0" dirty="0" smtClean="0"/>
              <a:t>So, 0.933 is new lower bound.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8:</a:t>
            </a:r>
            <a:r>
              <a:rPr lang="en-US" altLang="ja-JP" baseline="0" dirty="0" smtClean="0"/>
              <a:t>  </a:t>
            </a:r>
            <a:r>
              <a:rPr lang="en-US" altLang="ja-JP" dirty="0" smtClean="0"/>
              <a:t>How to generate run-rich string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By the way, how do get these strings?</a:t>
            </a:r>
          </a:p>
          <a:p>
            <a:r>
              <a:rPr kumimoji="1" lang="en-US" altLang="ja-JP" dirty="0" smtClean="0"/>
              <a:t>We will explain how to get this run-rich string.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search first starts with the single string “</a:t>
            </a:r>
            <a:r>
              <a:rPr lang="en-US" altLang="ja-JP" dirty="0" smtClean="0">
                <a:latin typeface="Lucida Console" pitchFamily="49" charset="0"/>
              </a:rPr>
              <a:t>a</a:t>
            </a:r>
            <a:r>
              <a:rPr lang="en-US" altLang="ja-JP" dirty="0" smtClean="0"/>
              <a:t>”</a:t>
            </a:r>
            <a:r>
              <a:rPr kumimoji="1" lang="en-US" altLang="ja-JP" dirty="0" smtClean="0"/>
              <a:t> in the buffer.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In this</a:t>
            </a:r>
            <a:r>
              <a:rPr kumimoji="1" lang="en-US" altLang="ja-JP" baseline="0" dirty="0" smtClean="0"/>
              <a:t> example, we set the buffer size to 10.</a:t>
            </a:r>
            <a:endParaRPr lang="en-US" altLang="ja-JP" dirty="0" smtClean="0"/>
          </a:p>
          <a:p>
            <a:r>
              <a:rPr lang="en-US" altLang="ja-JP" dirty="0" smtClean="0"/>
              <a:t>At each round, two new strings are created from each string in the buffer by appending  “</a:t>
            </a:r>
            <a:r>
              <a:rPr lang="en-US" altLang="ja-JP" dirty="0" smtClean="0">
                <a:latin typeface="Lucida Console" pitchFamily="49" charset="0"/>
              </a:rPr>
              <a:t>a</a:t>
            </a:r>
            <a:r>
              <a:rPr lang="en-US" altLang="ja-JP" dirty="0" smtClean="0"/>
              <a:t>” or “</a:t>
            </a:r>
            <a:r>
              <a:rPr lang="en-US" altLang="ja-JP" dirty="0" smtClean="0">
                <a:latin typeface="Lucida Console" pitchFamily="49" charset="0"/>
              </a:rPr>
              <a:t>b</a:t>
            </a:r>
            <a:r>
              <a:rPr lang="en-US" altLang="ja-JP" dirty="0" smtClean="0"/>
              <a:t>” to the string.</a:t>
            </a:r>
          </a:p>
          <a:p>
            <a:r>
              <a:rPr lang="en-US" altLang="ja-JP" dirty="0" smtClean="0"/>
              <a:t>The new strings are then sorted with respect to the number of runs.</a:t>
            </a:r>
          </a:p>
          <a:p>
            <a:r>
              <a:rPr lang="en-US" altLang="ja-JP" dirty="0" smtClean="0"/>
              <a:t>Only those that fit in the buffer size are retained for the next round.</a:t>
            </a:r>
          </a:p>
          <a:p>
            <a:r>
              <a:rPr kumimoji="1" lang="en-US" altLang="ja-JP" dirty="0" smtClean="0"/>
              <a:t>In other words, we select the top</a:t>
            </a:r>
            <a:r>
              <a:rPr kumimoji="1" lang="en-US" altLang="ja-JP" baseline="0" dirty="0" smtClean="0"/>
              <a:t> 10 strings with respect to the number of runs.</a:t>
            </a:r>
          </a:p>
          <a:p>
            <a:endParaRPr kumimoji="1" lang="en-US" altLang="ja-JP" baseline="0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2D205-5A45-4AAF-9E5D-50043E69ABC7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FA1819D-7B2E-4B7B-92F0-B4465860CB97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8F4C-5D5A-40DA-8EE4-EF9C9F25E1CC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436A-B043-4ABC-BD21-317DA612E53C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06BA-C909-4484-A140-7AB097DC5BEF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2"/>
          </p:nvPr>
        </p:nvSpPr>
        <p:spPr>
          <a:xfrm>
            <a:off x="1566866" y="6369070"/>
            <a:ext cx="3505200" cy="365760"/>
          </a:xfrm>
        </p:spPr>
        <p:txBody>
          <a:bodyPr/>
          <a:lstStyle/>
          <a:p>
            <a:r>
              <a:rPr kumimoji="1" lang="en-US" altLang="ja-JP" smtClean="0"/>
              <a:t>Prague Stringology Conference 2008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B7034B-6F8B-4582-ACCD-4A9A314769D6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9F7-2608-400F-B307-BAD1A9B76743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1D61-6626-46C7-AE0D-B7850D27EA3E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70553-AB91-4421-8717-219C667BDB47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2C07-D1AB-4330-B702-3D42A74EE95A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ACAC-FECC-43EA-B8EE-6851F6A8F54F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E851A-63E2-47C6-A375-9FF6BC29FF2D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2706BA-C909-4484-A140-7AB097DC5BEF}" type="datetime1">
              <a:rPr kumimoji="1" lang="ja-JP" altLang="en-US" smtClean="0"/>
              <a:pPr/>
              <a:t>2008/9/3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1714480" y="6356350"/>
            <a:ext cx="3505200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/>
          <a:lstStyle>
            <a:lvl1pPr algn="l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r>
              <a:rPr kumimoji="1" lang="en-US" altLang="ja-JP" smtClean="0"/>
              <a:t>Prague Stringology Conference 2008</a:t>
            </a:r>
            <a:endParaRPr kumimoji="1" lang="ja-JP" altLang="en-US" dirty="0" smtClean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81608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fld id="{166ADFEE-A2EB-4E30-9B23-DDA93A86CB66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785786" y="636650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/ </a:t>
            </a:r>
            <a:r>
              <a:rPr kumimoji="1" lang="en-US" altLang="ja-JP" sz="1400" smtClean="0"/>
              <a:t>23</a:t>
            </a:r>
            <a:endParaRPr kumimoji="1" lang="ja-JP" alt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png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usingSVN/runs/index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/>
              <a:t>New Lower Bounds for the Maximum Number of Runs in a String</a:t>
            </a:r>
            <a:endParaRPr kumimoji="1" lang="ja-JP" altLang="en-US" sz="2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28662" y="5029208"/>
            <a:ext cx="7215238" cy="1471626"/>
          </a:xfrm>
        </p:spPr>
        <p:txBody>
          <a:bodyPr>
            <a:normAutofit/>
          </a:bodyPr>
          <a:lstStyle/>
          <a:p>
            <a:r>
              <a:rPr kumimoji="1" lang="en-US" altLang="ja-JP" u="sng" dirty="0" smtClean="0">
                <a:solidFill>
                  <a:schemeClr val="tx1"/>
                </a:solidFill>
              </a:rPr>
              <a:t>Wataru Matsubar</a:t>
            </a:r>
            <a:r>
              <a:rPr lang="en-US" altLang="ja-JP" u="sng" dirty="0" smtClean="0">
                <a:solidFill>
                  <a:schemeClr val="tx1"/>
                </a:solidFill>
              </a:rPr>
              <a:t>a</a:t>
            </a:r>
            <a:r>
              <a:rPr lang="en-US" altLang="ja-JP" u="sng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, Kazuhiko Kusano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, Akira Ishino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Hideo Bannai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, Ayumi Shinohara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altLang="ja-JP" sz="1600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sz="1600" dirty="0" smtClean="0">
                <a:solidFill>
                  <a:schemeClr val="tx1"/>
                </a:solidFill>
              </a:rPr>
              <a:t>Tohoku University, Japan</a:t>
            </a:r>
          </a:p>
          <a:p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Kyushu University, Japan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Improving lower bound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pPr algn="l"/>
            <a:r>
              <a:rPr kumimoji="1" lang="en-US" altLang="ja-JP" smtClean="0"/>
              <a:t>Prague Stringology Conference 2008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>
                <a:ea typeface="ＭＳ Ｐゴシック" charset="-128"/>
              </a:rPr>
              <a:t>We discovered a </a:t>
            </a:r>
            <a:r>
              <a:rPr lang="en-US" altLang="ja-JP" b="1" i="1" dirty="0" smtClean="0">
                <a:ea typeface="ＭＳ Ｐゴシック" charset="-128"/>
              </a:rPr>
              <a:t>run-rich</a:t>
            </a:r>
            <a:r>
              <a:rPr lang="en-US" altLang="ja-JP" dirty="0" smtClean="0">
                <a:ea typeface="ＭＳ Ｐゴシック" charset="-128"/>
              </a:rPr>
              <a:t> string 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lang="en-US" altLang="ja-JP" dirty="0" smtClean="0">
                <a:ea typeface="ＭＳ Ｐゴシック" charset="-128"/>
              </a:rPr>
              <a:t> such that</a:t>
            </a:r>
            <a:endParaRPr kumimoji="1" lang="en-US" altLang="ja-JP" dirty="0" smtClean="0"/>
          </a:p>
          <a:p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) =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1455,  |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τ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|= 1558</a:t>
            </a:r>
          </a:p>
          <a:p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 fontAlgn="ctr"/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lang="en-US" altLang="ja-JP" baseline="30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2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)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2915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,  |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τ</a:t>
            </a:r>
            <a:r>
              <a:rPr lang="en-US" altLang="ja-JP" baseline="30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2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|= 2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・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1558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3116</a:t>
            </a:r>
          </a:p>
          <a:p>
            <a:pPr fontAlgn="ctr"/>
            <a:endParaRPr lang="en-US" dirty="0" smtClean="0"/>
          </a:p>
          <a:p>
            <a:pPr fontAlgn="ctr"/>
            <a:endParaRPr lang="en-US" dirty="0" smtClean="0"/>
          </a:p>
          <a:p>
            <a:pPr fontAlgn="ctr"/>
            <a:endParaRPr lang="en-US" dirty="0" smtClean="0"/>
          </a:p>
          <a:p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1" lang="ja-JP" altLang="en-US" dirty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1000100" y="2285993"/>
          <a:ext cx="3357586" cy="857256"/>
        </p:xfrm>
        <a:graphic>
          <a:graphicData uri="http://schemas.openxmlformats.org/presentationml/2006/ole">
            <p:oleObj spid="_x0000_s60418" name="数式" r:id="rId4" imgW="1460160" imgH="393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090397" y="4643446"/>
          <a:ext cx="3195851" cy="785826"/>
        </p:xfrm>
        <a:graphic>
          <a:graphicData uri="http://schemas.openxmlformats.org/presentationml/2006/ole">
            <p:oleObj spid="_x0000_s60419" name="数式" r:id="rId5" imgW="1485720" imgH="393480" progId="Equation.3">
              <p:embed/>
            </p:oleObj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286248" y="471488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641866" y="5214950"/>
            <a:ext cx="25019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Improved!!</a:t>
            </a:r>
            <a:endParaRPr lang="ja-JP" altLang="en-US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1785918" y="3286124"/>
            <a:ext cx="2643206" cy="571504"/>
          </a:xfrm>
          <a:prstGeom prst="wedgeRoundRectCallout">
            <a:avLst>
              <a:gd name="adj1" fmla="val -32690"/>
              <a:gd name="adj2" fmla="val 9281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run</a:t>
            </a:r>
            <a:r>
              <a:rPr lang="en-US" altLang="ja-JP" sz="24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lang="en-US" altLang="ja-JP" sz="2400" baseline="300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2</a:t>
            </a:r>
            <a:r>
              <a:rPr lang="en-US" altLang="ja-JP" sz="24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) </a:t>
            </a:r>
            <a:r>
              <a:rPr lang="en-US" altLang="ja-JP" sz="2400" dirty="0" smtClean="0"/>
              <a:t>&gt; 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400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run</a:t>
            </a:r>
            <a:r>
              <a:rPr lang="en-US" altLang="ja-JP" sz="24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lang="en-US" altLang="ja-JP" sz="24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)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Improving lower bound of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dirty="0" smtClean="0"/>
              <a:t>(2/2)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Using </a:t>
            </a:r>
            <a:r>
              <a:rPr lang="en-US" altLang="ja-JP" b="1" i="1" dirty="0" smtClean="0"/>
              <a:t>run-rich</a:t>
            </a:r>
            <a:r>
              <a:rPr lang="en-US" altLang="ja-JP" dirty="0" smtClean="0"/>
              <a:t> string </a:t>
            </a:r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altLang="ja-JP" dirty="0" smtClean="0"/>
              <a:t>, </a:t>
            </a:r>
            <a:br>
              <a:rPr lang="en-US" altLang="ja-JP" dirty="0" smtClean="0"/>
            </a:br>
            <a:r>
              <a:rPr lang="en-US" altLang="ja-JP" dirty="0" smtClean="0"/>
              <a:t>can we push lower bounds higher up more?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500166" y="2143116"/>
          <a:ext cx="6000792" cy="3631431"/>
        </p:xfrm>
        <a:graphic>
          <a:graphicData uri="http://schemas.openxmlformats.org/drawingml/2006/table">
            <a:tbl>
              <a:tblPr firstRow="1">
                <a:tableStyleId>{69CF1AB2-1976-4502-BF36-3FF5EA218861}</a:tableStyleId>
              </a:tblPr>
              <a:tblGrid>
                <a:gridCol w="708941"/>
                <a:gridCol w="1525397"/>
                <a:gridCol w="1525397"/>
                <a:gridCol w="2241057"/>
              </a:tblGrid>
              <a:tr h="335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2000" b="0" i="1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run</a:t>
                      </a:r>
                      <a:r>
                        <a:rPr lang="en-US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ja-JP" sz="2000" i="1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r>
                        <a:rPr lang="en-US" sz="2000" i="1" u="none" strike="noStrike" baseline="30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2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r>
                        <a:rPr lang="en-US" altLang="ja-JP" sz="2000" i="1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r>
                        <a:rPr lang="en-US" sz="2000" i="1" u="none" strike="noStrike" baseline="30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2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en-US" altLang="ja-JP" sz="20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r>
                        <a:rPr lang="en-US" altLang="ja-JP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ja-JP" sz="20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en-US" altLang="ja-JP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ja-JP" altLang="en-US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≧ </a:t>
                      </a:r>
                      <a:r>
                        <a:rPr lang="en-US" altLang="ja-JP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)  </a:t>
                      </a:r>
                      <a:r>
                        <a:rPr lang="en-US" sz="20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run</a:t>
                      </a:r>
                      <a:r>
                        <a:rPr lang="en-US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ja-JP" sz="2000" i="1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r>
                        <a:rPr lang="en-US" sz="2000" i="1" u="none" strike="noStrike" baseline="30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20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)/|</a:t>
                      </a:r>
                      <a:r>
                        <a:rPr lang="en-US" altLang="ja-JP" sz="2000" i="1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r>
                        <a:rPr lang="en-US" sz="2000" i="1" u="none" strike="noStrike" baseline="30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en-US" sz="20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|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1455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1558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0.933889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2915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3116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0.935494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3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4374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4674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smtClean="0"/>
                        <a:t>0.935815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4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5833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6232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0.935976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5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7292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7790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smtClean="0"/>
                        <a:t>0.936072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6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8751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9348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0.936136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7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smtClean="0"/>
                        <a:t>10210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smtClean="0"/>
                        <a:t>10906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0.936182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/>
                        <a:t>11669</a:t>
                      </a:r>
                      <a:endParaRPr lang="en-US" altLang="ja-JP" sz="20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/>
                        <a:t>12464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 smtClean="0"/>
                        <a:t>0.936216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  <a:tr h="3357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/>
                        <a:t>: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 smtClean="0"/>
                        <a:t>: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428728" y="5786454"/>
            <a:ext cx="764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Next, </a:t>
            </a:r>
            <a:r>
              <a:rPr lang="en-US" altLang="ja-JP" sz="2400" dirty="0" smtClean="0"/>
              <a:t>we give a formula that calculate number of runs in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/>
              <a:t>.</a:t>
            </a:r>
            <a:endParaRPr kumimoji="1" lang="ja-JP" altLang="en-US" sz="2400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Number of runs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kumimoji="1" lang="ja-JP" altLang="en-US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571472" y="1785926"/>
            <a:ext cx="8229600" cy="2714644"/>
          </a:xfrm>
          <a:prstGeom prst="roundRect">
            <a:avLst>
              <a:gd name="adj" fmla="val 4729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24000">
                <a:schemeClr val="accent1">
                  <a:lumMod val="75000"/>
                </a:schemeClr>
              </a:gs>
              <a:gs pos="27000">
                <a:schemeClr val="bg1">
                  <a:lumMod val="95000"/>
                </a:schemeClr>
              </a:gs>
            </a:gsLst>
            <a:lin ang="5400000" scaled="0"/>
          </a:gradFill>
          <a:ln w="38100" cap="flat" cmpd="sng" algn="ctr">
            <a:noFill/>
            <a:prstDash val="solid"/>
          </a:ln>
          <a:effectLst>
            <a:outerShdw blurRad="127000" dist="177800" dir="24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altLang="ja-JP" sz="3200" dirty="0" smtClean="0"/>
              <a:t>Theorem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Let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dirty="0" smtClean="0">
                <a:solidFill>
                  <a:schemeClr val="tx1"/>
                </a:solidFill>
              </a:rPr>
              <a:t> be a string of length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3200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For any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sz="3200" dirty="0" smtClean="0">
                <a:solidFill>
                  <a:schemeClr val="tx1"/>
                </a:solidFill>
              </a:rPr>
              <a:t>≧</a:t>
            </a:r>
            <a:r>
              <a:rPr lang="en-US" altLang="ja-JP" sz="3200" dirty="0" smtClean="0">
                <a:solidFill>
                  <a:schemeClr val="tx1"/>
                </a:solidFill>
              </a:rPr>
              <a:t>2, 	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3200" dirty="0" smtClean="0">
                <a:solidFill>
                  <a:schemeClr val="tx1"/>
                </a:solidFill>
              </a:rPr>
              <a:t> = </a:t>
            </a:r>
            <a:r>
              <a:rPr lang="en-US" altLang="ja-JP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where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3200" dirty="0" smtClean="0">
                <a:solidFill>
                  <a:schemeClr val="tx1"/>
                </a:solidFill>
              </a:rPr>
              <a:t>and</a:t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         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- 3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baseline="30000" dirty="0" smtClean="0">
                <a:solidFill>
                  <a:schemeClr val="tx1"/>
                </a:solidFill>
              </a:rPr>
              <a:t>     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of the theorem (1/4)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429684" cy="24288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If </a:t>
            </a:r>
            <a:r>
              <a:rPr lang="en-US" altLang="ja-JP" dirty="0" smtClean="0"/>
              <a:t>two strings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/>
              <a:t> and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altLang="ja-JP" dirty="0" smtClean="0"/>
              <a:t>are </a:t>
            </a:r>
            <a:r>
              <a:rPr kumimoji="1" lang="en-US" altLang="ja-JP" dirty="0" smtClean="0"/>
              <a:t>concatenated, the </a:t>
            </a:r>
            <a:r>
              <a:rPr lang="en-US" altLang="ja-JP" dirty="0" smtClean="0"/>
              <a:t>number of runs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k+</a:t>
            </a:r>
            <a:r>
              <a:rPr lang="en-US" altLang="ja-JP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/>
              <a:t> is changed in two cases: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case (a): increase</a:t>
            </a:r>
          </a:p>
          <a:p>
            <a:pPr marL="514350" indent="-514350">
              <a:buNone/>
            </a:pPr>
            <a:r>
              <a:rPr lang="en-US" altLang="ja-JP" dirty="0" smtClean="0"/>
              <a:t>	A new run may be newly created at the border</a:t>
            </a:r>
            <a:br>
              <a:rPr lang="en-US" altLang="ja-JP" dirty="0" smtClean="0"/>
            </a:br>
            <a:r>
              <a:rPr lang="en-US" altLang="ja-JP" dirty="0" smtClean="0"/>
              <a:t>between two strings.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28926" y="3984979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spc="400" dirty="0" smtClean="0">
                <a:latin typeface="Lucida Console" pitchFamily="49" charset="0"/>
              </a:rPr>
              <a:t>abba</a:t>
            </a:r>
            <a:endParaRPr kumimoji="1" lang="ja-JP" altLang="en-US" sz="3200" spc="400" dirty="0">
              <a:latin typeface="Lucida Console" pitchFamily="49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00562" y="3982725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spc="400" dirty="0" smtClean="0">
                <a:latin typeface="Lucida Console" pitchFamily="49" charset="0"/>
              </a:rPr>
              <a:t>abba</a:t>
            </a:r>
            <a:endParaRPr kumimoji="1" lang="ja-JP" altLang="en-US" sz="3200" spc="400" dirty="0">
              <a:latin typeface="Lucida Console" pitchFamily="49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43240" y="5056549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spc="400" dirty="0" err="1" smtClean="0">
                <a:latin typeface="Lucida Console" pitchFamily="49" charset="0"/>
              </a:rPr>
              <a:t>abbaabba</a:t>
            </a:r>
            <a:endParaRPr kumimoji="1" lang="ja-JP" altLang="en-US" sz="3200" spc="400" dirty="0">
              <a:latin typeface="Lucida Console" pitchFamily="49" charset="0"/>
            </a:endParaRPr>
          </a:p>
        </p:txBody>
      </p:sp>
      <p:grpSp>
        <p:nvGrpSpPr>
          <p:cNvPr id="12" name="グループ化 14"/>
          <p:cNvGrpSpPr/>
          <p:nvPr/>
        </p:nvGrpSpPr>
        <p:grpSpPr>
          <a:xfrm flipV="1">
            <a:off x="4071934" y="5569886"/>
            <a:ext cx="642942" cy="142876"/>
            <a:chOff x="5000628" y="4500570"/>
            <a:chExt cx="857251" cy="178597"/>
          </a:xfrm>
        </p:grpSpPr>
        <p:sp>
          <p:nvSpPr>
            <p:cNvPr id="13" name="左大かっこ 12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14" name="左大かっこ 13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15" name="グループ化 14"/>
          <p:cNvGrpSpPr/>
          <p:nvPr/>
        </p:nvGrpSpPr>
        <p:grpSpPr>
          <a:xfrm flipV="1">
            <a:off x="3253065" y="5855638"/>
            <a:ext cx="2286016" cy="214314"/>
            <a:chOff x="5000628" y="4500570"/>
            <a:chExt cx="857251" cy="178597"/>
          </a:xfrm>
        </p:grpSpPr>
        <p:sp>
          <p:nvSpPr>
            <p:cNvPr id="16" name="左大かっこ 15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17" name="左大かっこ 16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21" name="グループ化 14"/>
          <p:cNvGrpSpPr/>
          <p:nvPr/>
        </p:nvGrpSpPr>
        <p:grpSpPr>
          <a:xfrm>
            <a:off x="3258746" y="3929066"/>
            <a:ext cx="642942" cy="142876"/>
            <a:chOff x="5000628" y="4500570"/>
            <a:chExt cx="857251" cy="178597"/>
          </a:xfrm>
        </p:grpSpPr>
        <p:sp>
          <p:nvSpPr>
            <p:cNvPr id="22" name="左大かっこ 21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23" name="左大かっこ 22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24" name="グループ化 14"/>
          <p:cNvGrpSpPr/>
          <p:nvPr/>
        </p:nvGrpSpPr>
        <p:grpSpPr>
          <a:xfrm>
            <a:off x="4857752" y="3940083"/>
            <a:ext cx="642942" cy="142876"/>
            <a:chOff x="5000628" y="4500570"/>
            <a:chExt cx="857251" cy="178597"/>
          </a:xfrm>
        </p:grpSpPr>
        <p:sp>
          <p:nvSpPr>
            <p:cNvPr id="25" name="左大かっこ 24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26" name="左大かっこ 25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27" name="グループ化 14"/>
          <p:cNvGrpSpPr/>
          <p:nvPr/>
        </p:nvGrpSpPr>
        <p:grpSpPr>
          <a:xfrm>
            <a:off x="3500430" y="4998382"/>
            <a:ext cx="642942" cy="142876"/>
            <a:chOff x="5000628" y="4500570"/>
            <a:chExt cx="857251" cy="178597"/>
          </a:xfrm>
        </p:grpSpPr>
        <p:sp>
          <p:nvSpPr>
            <p:cNvPr id="28" name="左大かっこ 27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29" name="左大かっこ 28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30" name="グループ化 14"/>
          <p:cNvGrpSpPr/>
          <p:nvPr/>
        </p:nvGrpSpPr>
        <p:grpSpPr>
          <a:xfrm>
            <a:off x="4643438" y="4998382"/>
            <a:ext cx="642942" cy="142876"/>
            <a:chOff x="5000628" y="4500570"/>
            <a:chExt cx="857251" cy="178597"/>
          </a:xfrm>
        </p:grpSpPr>
        <p:sp>
          <p:nvSpPr>
            <p:cNvPr id="31" name="左大かっこ 30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32" name="左大かっこ 31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sp>
        <p:nvSpPr>
          <p:cNvPr id="33" name="スライド番号プレースホルダ 32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34" name="フッター プレースホルダ 33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of the theorem</a:t>
            </a:r>
            <a:r>
              <a:rPr lang="ja-JP" altLang="en-US" dirty="0" smtClean="0"/>
              <a:t> </a:t>
            </a:r>
            <a:r>
              <a:rPr lang="en-US" altLang="ja-JP" dirty="0" smtClean="0"/>
              <a:t>(2/4)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228601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If two strings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/>
              <a:t> and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en-US" altLang="ja-JP" dirty="0" smtClean="0"/>
              <a:t>are concatenated, the number of runs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k+</a:t>
            </a:r>
            <a:r>
              <a:rPr lang="en-US" altLang="ja-JP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/>
              <a:t> is changed in two cases:</a:t>
            </a:r>
          </a:p>
          <a:p>
            <a:pPr marL="514350" indent="-514350">
              <a:buNone/>
            </a:pPr>
            <a:r>
              <a:rPr lang="en-US" altLang="ja-JP" dirty="0" smtClean="0"/>
              <a:t>case (b):decrease</a:t>
            </a:r>
          </a:p>
          <a:p>
            <a:pPr marL="514350" indent="-514350">
              <a:buNone/>
            </a:pPr>
            <a:r>
              <a:rPr lang="en-US" altLang="ja-JP" dirty="0" smtClean="0"/>
              <a:t>	A suffix run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/>
              <a:t> and a prefix run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/>
              <a:t> may be</a:t>
            </a:r>
            <a:br>
              <a:rPr lang="en-US" altLang="ja-JP" dirty="0" smtClean="0"/>
            </a:br>
            <a:r>
              <a:rPr lang="en-US" altLang="ja-JP" dirty="0" smtClean="0"/>
              <a:t>merged into one run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k+</a:t>
            </a:r>
            <a:r>
              <a:rPr lang="en-US" altLang="ja-JP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/>
              <a:t>.</a:t>
            </a:r>
            <a:endParaRPr lang="en-US" altLang="ja-JP" baseline="300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43042" y="4253219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spc="400" dirty="0" err="1" smtClean="0">
                <a:latin typeface="Lucida Console" pitchFamily="49" charset="0"/>
              </a:rPr>
              <a:t>aabaaaabaa</a:t>
            </a:r>
            <a:endParaRPr kumimoji="1" lang="ja-JP" altLang="en-US" sz="2400" spc="400" dirty="0">
              <a:latin typeface="Lucida Console" pitchFamily="49" charset="0"/>
            </a:endParaRPr>
          </a:p>
        </p:txBody>
      </p:sp>
      <p:grpSp>
        <p:nvGrpSpPr>
          <p:cNvPr id="6" name="グループ化 14"/>
          <p:cNvGrpSpPr/>
          <p:nvPr/>
        </p:nvGrpSpPr>
        <p:grpSpPr>
          <a:xfrm>
            <a:off x="3643306" y="4214818"/>
            <a:ext cx="428628" cy="142876"/>
            <a:chOff x="5000628" y="4500570"/>
            <a:chExt cx="857251" cy="178597"/>
          </a:xfrm>
        </p:grpSpPr>
        <p:sp>
          <p:nvSpPr>
            <p:cNvPr id="22" name="左大かっこ 21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23" name="左大かっこ 22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7" name="グループ化 14"/>
          <p:cNvGrpSpPr/>
          <p:nvPr/>
        </p:nvGrpSpPr>
        <p:grpSpPr>
          <a:xfrm>
            <a:off x="1714480" y="3857628"/>
            <a:ext cx="2357454" cy="142876"/>
            <a:chOff x="5000628" y="4500570"/>
            <a:chExt cx="857251" cy="178597"/>
          </a:xfrm>
        </p:grpSpPr>
        <p:sp>
          <p:nvSpPr>
            <p:cNvPr id="25" name="左大かっこ 24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26" name="左大かっこ 25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5000628" y="4253219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spc="400" dirty="0" err="1" smtClean="0">
                <a:latin typeface="Lucida Console" pitchFamily="49" charset="0"/>
              </a:rPr>
              <a:t>aabaaaabaa</a:t>
            </a:r>
            <a:endParaRPr kumimoji="1" lang="ja-JP" altLang="en-US" sz="2400" spc="400" dirty="0">
              <a:latin typeface="Lucida Console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00232" y="5110475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spc="400" dirty="0" err="1" smtClean="0">
                <a:latin typeface="Lucida Console" pitchFamily="49" charset="0"/>
              </a:rPr>
              <a:t>aabaaaabaa</a:t>
            </a:r>
            <a:r>
              <a:rPr lang="en-US" altLang="ja-JP" sz="2400" spc="400" dirty="0" err="1" smtClean="0">
                <a:latin typeface="Lucida Console" pitchFamily="49" charset="0"/>
              </a:rPr>
              <a:t>aabaaaabaa</a:t>
            </a:r>
            <a:endParaRPr lang="ja-JP" altLang="en-US" sz="2400" spc="400" dirty="0" smtClean="0">
              <a:latin typeface="Lucida Console" pitchFamily="49" charset="0"/>
            </a:endParaRPr>
          </a:p>
        </p:txBody>
      </p:sp>
      <p:grpSp>
        <p:nvGrpSpPr>
          <p:cNvPr id="33" name="グループ化 14"/>
          <p:cNvGrpSpPr/>
          <p:nvPr/>
        </p:nvGrpSpPr>
        <p:grpSpPr>
          <a:xfrm>
            <a:off x="2428860" y="4214818"/>
            <a:ext cx="857258" cy="142876"/>
            <a:chOff x="5000628" y="4500570"/>
            <a:chExt cx="1714506" cy="178597"/>
          </a:xfrm>
        </p:grpSpPr>
        <p:sp>
          <p:nvSpPr>
            <p:cNvPr id="34" name="左大かっこ 33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35" name="左大かっこ 34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36" name="左大かっこ 35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37" name="左大かっこ 36"/>
            <p:cNvSpPr/>
            <p:nvPr/>
          </p:nvSpPr>
          <p:spPr>
            <a:xfrm rot="5400000">
              <a:off x="6411521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38" name="グループ化 14"/>
          <p:cNvGrpSpPr/>
          <p:nvPr/>
        </p:nvGrpSpPr>
        <p:grpSpPr>
          <a:xfrm>
            <a:off x="1714480" y="4214818"/>
            <a:ext cx="428628" cy="142876"/>
            <a:chOff x="5000628" y="4500570"/>
            <a:chExt cx="857251" cy="178597"/>
          </a:xfrm>
        </p:grpSpPr>
        <p:sp>
          <p:nvSpPr>
            <p:cNvPr id="39" name="左大かっこ 38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40" name="左大かっこ 39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41" name="グループ化 14"/>
          <p:cNvGrpSpPr/>
          <p:nvPr/>
        </p:nvGrpSpPr>
        <p:grpSpPr>
          <a:xfrm>
            <a:off x="7000892" y="4214818"/>
            <a:ext cx="428628" cy="142876"/>
            <a:chOff x="5000628" y="4500570"/>
            <a:chExt cx="857251" cy="178597"/>
          </a:xfrm>
        </p:grpSpPr>
        <p:sp>
          <p:nvSpPr>
            <p:cNvPr id="42" name="左大かっこ 41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43" name="左大かっこ 42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44" name="グループ化 14"/>
          <p:cNvGrpSpPr/>
          <p:nvPr/>
        </p:nvGrpSpPr>
        <p:grpSpPr>
          <a:xfrm>
            <a:off x="5786446" y="4214818"/>
            <a:ext cx="857258" cy="142876"/>
            <a:chOff x="5000628" y="4500570"/>
            <a:chExt cx="1714506" cy="178597"/>
          </a:xfrm>
        </p:grpSpPr>
        <p:sp>
          <p:nvSpPr>
            <p:cNvPr id="45" name="左大かっこ 44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46" name="左大かっこ 45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47" name="左大かっこ 46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48" name="左大かっこ 47"/>
            <p:cNvSpPr/>
            <p:nvPr/>
          </p:nvSpPr>
          <p:spPr>
            <a:xfrm rot="5400000">
              <a:off x="6411521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49" name="グループ化 14"/>
          <p:cNvGrpSpPr/>
          <p:nvPr/>
        </p:nvGrpSpPr>
        <p:grpSpPr>
          <a:xfrm>
            <a:off x="5072066" y="4214818"/>
            <a:ext cx="428628" cy="142876"/>
            <a:chOff x="5000628" y="4500570"/>
            <a:chExt cx="857251" cy="178597"/>
          </a:xfrm>
        </p:grpSpPr>
        <p:sp>
          <p:nvSpPr>
            <p:cNvPr id="50" name="左大かっこ 49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51" name="左大かっこ 50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52" name="グループ化 14"/>
          <p:cNvGrpSpPr/>
          <p:nvPr/>
        </p:nvGrpSpPr>
        <p:grpSpPr>
          <a:xfrm>
            <a:off x="5072066" y="3857628"/>
            <a:ext cx="2357454" cy="142876"/>
            <a:chOff x="5000628" y="4500570"/>
            <a:chExt cx="857251" cy="178597"/>
          </a:xfrm>
        </p:grpSpPr>
        <p:sp>
          <p:nvSpPr>
            <p:cNvPr id="53" name="左大かっこ 52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54" name="左大かっこ 53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55" name="グループ化 14"/>
          <p:cNvGrpSpPr/>
          <p:nvPr/>
        </p:nvGrpSpPr>
        <p:grpSpPr>
          <a:xfrm>
            <a:off x="2857488" y="5072074"/>
            <a:ext cx="857258" cy="142876"/>
            <a:chOff x="5000628" y="4500570"/>
            <a:chExt cx="1714506" cy="178597"/>
          </a:xfrm>
        </p:grpSpPr>
        <p:sp>
          <p:nvSpPr>
            <p:cNvPr id="56" name="左大かっこ 55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57" name="左大かっこ 56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58" name="左大かっこ 57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59" name="左大かっこ 58"/>
            <p:cNvSpPr/>
            <p:nvPr/>
          </p:nvSpPr>
          <p:spPr>
            <a:xfrm rot="5400000">
              <a:off x="6411521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60" name="グループ化 14"/>
          <p:cNvGrpSpPr/>
          <p:nvPr/>
        </p:nvGrpSpPr>
        <p:grpSpPr>
          <a:xfrm>
            <a:off x="5214942" y="5072074"/>
            <a:ext cx="857258" cy="142876"/>
            <a:chOff x="5000628" y="4500570"/>
            <a:chExt cx="1714506" cy="178597"/>
          </a:xfrm>
        </p:grpSpPr>
        <p:sp>
          <p:nvSpPr>
            <p:cNvPr id="61" name="左大かっこ 60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62" name="左大かっこ 61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63" name="左大かっこ 62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64" name="左大かっこ 63"/>
            <p:cNvSpPr/>
            <p:nvPr/>
          </p:nvSpPr>
          <p:spPr>
            <a:xfrm rot="5400000">
              <a:off x="6411521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65" name="グループ化 14"/>
          <p:cNvGrpSpPr/>
          <p:nvPr/>
        </p:nvGrpSpPr>
        <p:grpSpPr>
          <a:xfrm>
            <a:off x="6357950" y="5072074"/>
            <a:ext cx="428628" cy="142876"/>
            <a:chOff x="5000628" y="4500570"/>
            <a:chExt cx="857251" cy="178597"/>
          </a:xfrm>
        </p:grpSpPr>
        <p:sp>
          <p:nvSpPr>
            <p:cNvPr id="66" name="左大かっこ 65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67" name="左大かっこ 66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68" name="グループ化 14"/>
          <p:cNvGrpSpPr/>
          <p:nvPr/>
        </p:nvGrpSpPr>
        <p:grpSpPr>
          <a:xfrm>
            <a:off x="2071670" y="5072074"/>
            <a:ext cx="428628" cy="142876"/>
            <a:chOff x="5000628" y="4500570"/>
            <a:chExt cx="857251" cy="178597"/>
          </a:xfrm>
        </p:grpSpPr>
        <p:sp>
          <p:nvSpPr>
            <p:cNvPr id="69" name="左大かっこ 68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0" name="左大かっこ 69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76" name="グループ化 14"/>
          <p:cNvGrpSpPr/>
          <p:nvPr/>
        </p:nvGrpSpPr>
        <p:grpSpPr>
          <a:xfrm flipV="1">
            <a:off x="4000496" y="5500702"/>
            <a:ext cx="857258" cy="142876"/>
            <a:chOff x="5000628" y="4500570"/>
            <a:chExt cx="1714506" cy="178597"/>
          </a:xfrm>
        </p:grpSpPr>
        <p:sp>
          <p:nvSpPr>
            <p:cNvPr id="77" name="左大かっこ 76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8" name="左大かっこ 77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9" name="左大かっこ 78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80" name="左大かっこ 79"/>
            <p:cNvSpPr/>
            <p:nvPr/>
          </p:nvSpPr>
          <p:spPr>
            <a:xfrm rot="5400000">
              <a:off x="6411521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86" name="グループ化 14"/>
          <p:cNvGrpSpPr/>
          <p:nvPr/>
        </p:nvGrpSpPr>
        <p:grpSpPr>
          <a:xfrm flipV="1">
            <a:off x="2121074" y="5747722"/>
            <a:ext cx="4643470" cy="214314"/>
            <a:chOff x="5000628" y="4500570"/>
            <a:chExt cx="1714506" cy="178597"/>
          </a:xfrm>
        </p:grpSpPr>
        <p:sp>
          <p:nvSpPr>
            <p:cNvPr id="87" name="左大かっこ 86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88" name="左大かっこ 87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89" name="左大かっこ 88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90" name="左大かっこ 89"/>
            <p:cNvSpPr/>
            <p:nvPr/>
          </p:nvSpPr>
          <p:spPr>
            <a:xfrm rot="5400000">
              <a:off x="6411521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sp>
        <p:nvSpPr>
          <p:cNvPr id="71" name="スライド番号プレースホルダ 70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72" name="フッター プレースホルダ 71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Proof of the theorem</a:t>
            </a:r>
            <a:r>
              <a:rPr lang="ja-JP" altLang="en-US" dirty="0" smtClean="0"/>
              <a:t> </a:t>
            </a:r>
            <a:r>
              <a:rPr lang="en-US" altLang="ja-JP" dirty="0" smtClean="0"/>
              <a:t>(3/4)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47174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By periodicity lemma, there is no runs in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/>
              <a:t> such that length is longer than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2|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altLang="ja-JP" dirty="0" smtClean="0"/>
              <a:t> except the whole string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For any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dirty="0" smtClean="0">
                <a:latin typeface="Times New Roman" pitchFamily="18" charset="0"/>
                <a:cs typeface="Times New Roman" pitchFamily="18" charset="0"/>
              </a:rPr>
              <a:t>≧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dirty="0" smtClean="0"/>
              <a:t>, 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i="1" baseline="30000" dirty="0" smtClean="0"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US" altLang="ja-JP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ja-JP" dirty="0" smtClean="0"/>
              <a:t>constant).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285720" y="4286256"/>
            <a:ext cx="8358246" cy="357190"/>
            <a:chOff x="1500166" y="4643446"/>
            <a:chExt cx="3929090" cy="428628"/>
          </a:xfrm>
        </p:grpSpPr>
        <p:sp>
          <p:nvSpPr>
            <p:cNvPr id="4" name="正方形/長方形 3"/>
            <p:cNvSpPr/>
            <p:nvPr/>
          </p:nvSpPr>
          <p:spPr>
            <a:xfrm>
              <a:off x="1500166" y="4643446"/>
              <a:ext cx="785818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w</a:t>
              </a:r>
              <a:endParaRPr kumimoji="1" lang="ja-JP" altLang="en-US" dirty="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285984" y="4643446"/>
              <a:ext cx="785818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w</a:t>
              </a:r>
              <a:endParaRPr kumimoji="1" lang="ja-JP" altLang="en-US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071802" y="4643446"/>
              <a:ext cx="785818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w</a:t>
              </a:r>
              <a:endParaRPr kumimoji="1"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857620" y="4643446"/>
              <a:ext cx="785818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w</a:t>
              </a:r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643438" y="4643446"/>
              <a:ext cx="785818" cy="4286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w</a:t>
              </a:r>
              <a:endParaRPr kumimoji="1" lang="ja-JP" altLang="en-US" dirty="0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6429388" y="4786322"/>
            <a:ext cx="1428760" cy="571504"/>
            <a:chOff x="6429388" y="5143512"/>
            <a:chExt cx="1428760" cy="571504"/>
          </a:xfrm>
        </p:grpSpPr>
        <p:grpSp>
          <p:nvGrpSpPr>
            <p:cNvPr id="31" name="グループ化 14"/>
            <p:cNvGrpSpPr/>
            <p:nvPr/>
          </p:nvGrpSpPr>
          <p:grpSpPr>
            <a:xfrm flipV="1">
              <a:off x="6429388" y="5330456"/>
              <a:ext cx="642942" cy="142876"/>
              <a:chOff x="5000628" y="4500570"/>
              <a:chExt cx="857251" cy="178597"/>
            </a:xfrm>
          </p:grpSpPr>
          <p:sp>
            <p:nvSpPr>
              <p:cNvPr id="32" name="左大かっこ 31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33" name="左大かっこ 32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34" name="グループ化 14"/>
            <p:cNvGrpSpPr/>
            <p:nvPr/>
          </p:nvGrpSpPr>
          <p:grpSpPr>
            <a:xfrm flipV="1">
              <a:off x="6858016" y="5143512"/>
              <a:ext cx="1000132" cy="142876"/>
              <a:chOff x="5000628" y="4500570"/>
              <a:chExt cx="857251" cy="178597"/>
            </a:xfrm>
          </p:grpSpPr>
          <p:sp>
            <p:nvSpPr>
              <p:cNvPr id="35" name="左大かっこ 34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36" name="左大かっこ 35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37" name="グループ化 14"/>
            <p:cNvGrpSpPr/>
            <p:nvPr/>
          </p:nvGrpSpPr>
          <p:grpSpPr>
            <a:xfrm flipV="1">
              <a:off x="6572264" y="5572140"/>
              <a:ext cx="857256" cy="142876"/>
              <a:chOff x="5000628" y="4500570"/>
              <a:chExt cx="1714506" cy="178597"/>
            </a:xfrm>
          </p:grpSpPr>
          <p:sp>
            <p:nvSpPr>
              <p:cNvPr id="38" name="左大かっこ 37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39" name="左大かっこ 38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40" name="左大かっこ 39"/>
              <p:cNvSpPr/>
              <p:nvPr/>
            </p:nvSpPr>
            <p:spPr>
              <a:xfrm rot="5400000">
                <a:off x="5982894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41" name="左大かっこ 40"/>
              <p:cNvSpPr/>
              <p:nvPr/>
            </p:nvSpPr>
            <p:spPr>
              <a:xfrm rot="5400000">
                <a:off x="6411521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</p:grpSp>
      <p:grpSp>
        <p:nvGrpSpPr>
          <p:cNvPr id="43" name="グループ化 42"/>
          <p:cNvGrpSpPr/>
          <p:nvPr/>
        </p:nvGrpSpPr>
        <p:grpSpPr>
          <a:xfrm>
            <a:off x="4714876" y="4786322"/>
            <a:ext cx="1428760" cy="571504"/>
            <a:chOff x="6429388" y="5143512"/>
            <a:chExt cx="1428760" cy="571504"/>
          </a:xfrm>
        </p:grpSpPr>
        <p:grpSp>
          <p:nvGrpSpPr>
            <p:cNvPr id="44" name="グループ化 14"/>
            <p:cNvGrpSpPr/>
            <p:nvPr/>
          </p:nvGrpSpPr>
          <p:grpSpPr>
            <a:xfrm flipV="1">
              <a:off x="6429388" y="5330456"/>
              <a:ext cx="642942" cy="142876"/>
              <a:chOff x="5000628" y="4500570"/>
              <a:chExt cx="857251" cy="178597"/>
            </a:xfrm>
          </p:grpSpPr>
          <p:sp>
            <p:nvSpPr>
              <p:cNvPr id="53" name="左大かっこ 52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54" name="左大かっこ 53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45" name="グループ化 14"/>
            <p:cNvGrpSpPr/>
            <p:nvPr/>
          </p:nvGrpSpPr>
          <p:grpSpPr>
            <a:xfrm flipV="1">
              <a:off x="6858016" y="5143512"/>
              <a:ext cx="1000132" cy="142876"/>
              <a:chOff x="5000628" y="4500570"/>
              <a:chExt cx="857251" cy="178597"/>
            </a:xfrm>
          </p:grpSpPr>
          <p:sp>
            <p:nvSpPr>
              <p:cNvPr id="51" name="左大かっこ 50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52" name="左大かっこ 51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46" name="グループ化 14"/>
            <p:cNvGrpSpPr/>
            <p:nvPr/>
          </p:nvGrpSpPr>
          <p:grpSpPr>
            <a:xfrm flipV="1">
              <a:off x="6572264" y="5572140"/>
              <a:ext cx="857256" cy="142876"/>
              <a:chOff x="5000628" y="4500570"/>
              <a:chExt cx="1714506" cy="178597"/>
            </a:xfrm>
          </p:grpSpPr>
          <p:sp>
            <p:nvSpPr>
              <p:cNvPr id="47" name="左大かっこ 46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48" name="左大かっこ 47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49" name="左大かっこ 48"/>
              <p:cNvSpPr/>
              <p:nvPr/>
            </p:nvSpPr>
            <p:spPr>
              <a:xfrm rot="5400000">
                <a:off x="5982894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50" name="左大かっこ 49"/>
              <p:cNvSpPr/>
              <p:nvPr/>
            </p:nvSpPr>
            <p:spPr>
              <a:xfrm rot="5400000">
                <a:off x="6411521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</p:grpSp>
      <p:grpSp>
        <p:nvGrpSpPr>
          <p:cNvPr id="55" name="グループ化 54"/>
          <p:cNvGrpSpPr/>
          <p:nvPr/>
        </p:nvGrpSpPr>
        <p:grpSpPr>
          <a:xfrm>
            <a:off x="3044432" y="4786322"/>
            <a:ext cx="1428760" cy="571504"/>
            <a:chOff x="6429388" y="5143512"/>
            <a:chExt cx="1428760" cy="571504"/>
          </a:xfrm>
        </p:grpSpPr>
        <p:grpSp>
          <p:nvGrpSpPr>
            <p:cNvPr id="56" name="グループ化 14"/>
            <p:cNvGrpSpPr/>
            <p:nvPr/>
          </p:nvGrpSpPr>
          <p:grpSpPr>
            <a:xfrm flipV="1">
              <a:off x="6429388" y="5330456"/>
              <a:ext cx="642942" cy="142876"/>
              <a:chOff x="5000628" y="4500570"/>
              <a:chExt cx="857251" cy="178597"/>
            </a:xfrm>
          </p:grpSpPr>
          <p:sp>
            <p:nvSpPr>
              <p:cNvPr id="65" name="左大かっこ 64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66" name="左大かっこ 65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57" name="グループ化 14"/>
            <p:cNvGrpSpPr/>
            <p:nvPr/>
          </p:nvGrpSpPr>
          <p:grpSpPr>
            <a:xfrm flipV="1">
              <a:off x="6858016" y="5143512"/>
              <a:ext cx="1000132" cy="142876"/>
              <a:chOff x="5000628" y="4500570"/>
              <a:chExt cx="857251" cy="178597"/>
            </a:xfrm>
          </p:grpSpPr>
          <p:sp>
            <p:nvSpPr>
              <p:cNvPr id="63" name="左大かっこ 62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64" name="左大かっこ 63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58" name="グループ化 14"/>
            <p:cNvGrpSpPr/>
            <p:nvPr/>
          </p:nvGrpSpPr>
          <p:grpSpPr>
            <a:xfrm flipV="1">
              <a:off x="6572264" y="5572140"/>
              <a:ext cx="857256" cy="142876"/>
              <a:chOff x="5000628" y="4500570"/>
              <a:chExt cx="1714506" cy="178597"/>
            </a:xfrm>
          </p:grpSpPr>
          <p:sp>
            <p:nvSpPr>
              <p:cNvPr id="59" name="左大かっこ 58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60" name="左大かっこ 59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61" name="左大かっこ 60"/>
              <p:cNvSpPr/>
              <p:nvPr/>
            </p:nvSpPr>
            <p:spPr>
              <a:xfrm rot="5400000">
                <a:off x="5982894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62" name="左大かっこ 61"/>
              <p:cNvSpPr/>
              <p:nvPr/>
            </p:nvSpPr>
            <p:spPr>
              <a:xfrm rot="5400000">
                <a:off x="6411521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</p:grpSp>
      <p:sp>
        <p:nvSpPr>
          <p:cNvPr id="67" name="スライド番号プレースホルダ 66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sp>
        <p:nvSpPr>
          <p:cNvPr id="68" name="フッター プレースホルダ 67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grpSp>
        <p:nvGrpSpPr>
          <p:cNvPr id="69" name="グループ化 14"/>
          <p:cNvGrpSpPr/>
          <p:nvPr/>
        </p:nvGrpSpPr>
        <p:grpSpPr>
          <a:xfrm>
            <a:off x="3214678" y="3571876"/>
            <a:ext cx="4500594" cy="142876"/>
            <a:chOff x="5000628" y="4500570"/>
            <a:chExt cx="857251" cy="178597"/>
          </a:xfrm>
        </p:grpSpPr>
        <p:sp>
          <p:nvSpPr>
            <p:cNvPr id="70" name="左大かっこ 69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1" name="左大かっこ 70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sp>
        <p:nvSpPr>
          <p:cNvPr id="72" name="乗算記号 71"/>
          <p:cNvSpPr/>
          <p:nvPr/>
        </p:nvSpPr>
        <p:spPr>
          <a:xfrm>
            <a:off x="3000364" y="3286124"/>
            <a:ext cx="428628" cy="428628"/>
          </a:xfrm>
          <a:prstGeom prst="mathMultiply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14"/>
          <p:cNvGrpSpPr/>
          <p:nvPr/>
        </p:nvGrpSpPr>
        <p:grpSpPr>
          <a:xfrm>
            <a:off x="285718" y="4000489"/>
            <a:ext cx="8358248" cy="142891"/>
            <a:chOff x="5000628" y="4500570"/>
            <a:chExt cx="2144953" cy="178629"/>
          </a:xfrm>
        </p:grpSpPr>
        <p:sp>
          <p:nvSpPr>
            <p:cNvPr id="74" name="左大かっこ 73"/>
            <p:cNvSpPr/>
            <p:nvPr/>
          </p:nvSpPr>
          <p:spPr>
            <a:xfrm rot="5400000">
              <a:off x="5125644" y="4375554"/>
              <a:ext cx="178595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5" name="左大かっこ 74"/>
            <p:cNvSpPr/>
            <p:nvPr/>
          </p:nvSpPr>
          <p:spPr>
            <a:xfrm rot="5400000">
              <a:off x="5554266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6" name="左大かっこ 75"/>
            <p:cNvSpPr/>
            <p:nvPr/>
          </p:nvSpPr>
          <p:spPr>
            <a:xfrm rot="5400000">
              <a:off x="5982894" y="4375555"/>
              <a:ext cx="178597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7" name="左大かっこ 76"/>
            <p:cNvSpPr/>
            <p:nvPr/>
          </p:nvSpPr>
          <p:spPr>
            <a:xfrm rot="5400000">
              <a:off x="6412261" y="4375574"/>
              <a:ext cx="178598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78" name="左大かっこ 77"/>
            <p:cNvSpPr/>
            <p:nvPr/>
          </p:nvSpPr>
          <p:spPr>
            <a:xfrm rot="5400000">
              <a:off x="6841968" y="4375586"/>
              <a:ext cx="178598" cy="428628"/>
            </a:xfrm>
            <a:prstGeom prst="leftBracket">
              <a:avLst>
                <a:gd name="adj" fmla="val 11428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357290" y="4786322"/>
            <a:ext cx="1428760" cy="571504"/>
            <a:chOff x="6429388" y="5143512"/>
            <a:chExt cx="1428760" cy="571504"/>
          </a:xfrm>
        </p:grpSpPr>
        <p:grpSp>
          <p:nvGrpSpPr>
            <p:cNvPr id="80" name="グループ化 14"/>
            <p:cNvGrpSpPr/>
            <p:nvPr/>
          </p:nvGrpSpPr>
          <p:grpSpPr>
            <a:xfrm flipV="1">
              <a:off x="6429388" y="5330456"/>
              <a:ext cx="642942" cy="142876"/>
              <a:chOff x="5000628" y="4500570"/>
              <a:chExt cx="857251" cy="178597"/>
            </a:xfrm>
          </p:grpSpPr>
          <p:sp>
            <p:nvSpPr>
              <p:cNvPr id="89" name="左大かっこ 88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90" name="左大かっこ 89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81" name="グループ化 14"/>
            <p:cNvGrpSpPr/>
            <p:nvPr/>
          </p:nvGrpSpPr>
          <p:grpSpPr>
            <a:xfrm flipV="1">
              <a:off x="6858016" y="5143512"/>
              <a:ext cx="1000132" cy="142876"/>
              <a:chOff x="5000628" y="4500570"/>
              <a:chExt cx="857251" cy="178597"/>
            </a:xfrm>
          </p:grpSpPr>
          <p:sp>
            <p:nvSpPr>
              <p:cNvPr id="87" name="左大かっこ 86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88" name="左大かっこ 87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82" name="グループ化 14"/>
            <p:cNvGrpSpPr/>
            <p:nvPr/>
          </p:nvGrpSpPr>
          <p:grpSpPr>
            <a:xfrm flipV="1">
              <a:off x="6572264" y="5572140"/>
              <a:ext cx="857256" cy="142876"/>
              <a:chOff x="5000628" y="4500570"/>
              <a:chExt cx="1714506" cy="178597"/>
            </a:xfrm>
          </p:grpSpPr>
          <p:sp>
            <p:nvSpPr>
              <p:cNvPr id="83" name="左大かっこ 82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84" name="左大かっこ 83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85" name="左大かっこ 84"/>
              <p:cNvSpPr/>
              <p:nvPr/>
            </p:nvSpPr>
            <p:spPr>
              <a:xfrm rot="5400000">
                <a:off x="5982894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86" name="左大かっこ 85"/>
              <p:cNvSpPr/>
              <p:nvPr/>
            </p:nvSpPr>
            <p:spPr>
              <a:xfrm rot="5400000">
                <a:off x="6411521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Proof of the theorem</a:t>
            </a:r>
            <a:r>
              <a:rPr lang="ja-JP" altLang="en-US" dirty="0" smtClean="0"/>
              <a:t> </a:t>
            </a:r>
            <a:r>
              <a:rPr lang="en-US" altLang="ja-JP" dirty="0" smtClean="0"/>
              <a:t>(4/4)</a:t>
            </a:r>
            <a:endParaRPr kumimoji="1" lang="ja-JP" altLang="en-US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500034" y="1357298"/>
            <a:ext cx="8229600" cy="2428892"/>
          </a:xfrm>
          <a:prstGeom prst="roundRect">
            <a:avLst>
              <a:gd name="adj" fmla="val 4729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20000">
                <a:schemeClr val="accent1">
                  <a:lumMod val="75000"/>
                </a:schemeClr>
              </a:gs>
              <a:gs pos="23000">
                <a:schemeClr val="bg1">
                  <a:lumMod val="95000"/>
                </a:schemeClr>
              </a:gs>
            </a:gsLst>
            <a:lin ang="5400000" scaled="0"/>
          </a:gradFill>
          <a:ln w="38100" cap="flat" cmpd="sng" algn="ctr">
            <a:noFill/>
            <a:prstDash val="solid"/>
          </a:ln>
          <a:effectLst>
            <a:outerShdw blurRad="127000" dist="177800" dir="24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>
              <a:buNone/>
            </a:pPr>
            <a:r>
              <a:rPr lang="en-US" altLang="ja-JP" sz="3200" dirty="0" smtClean="0"/>
              <a:t>Theorem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Let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dirty="0" smtClean="0">
                <a:solidFill>
                  <a:schemeClr val="tx1"/>
                </a:solidFill>
              </a:rPr>
              <a:t> be a string of length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3200" dirty="0" smtClean="0">
                <a:solidFill>
                  <a:schemeClr val="tx1"/>
                </a:solidFill>
              </a:rPr>
              <a:t>.  For any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sz="3200" dirty="0" smtClean="0">
                <a:solidFill>
                  <a:schemeClr val="tx1"/>
                </a:solidFill>
              </a:rPr>
              <a:t>≧</a:t>
            </a:r>
            <a:r>
              <a:rPr lang="en-US" altLang="ja-JP" sz="3200" dirty="0" smtClean="0">
                <a:solidFill>
                  <a:schemeClr val="tx1"/>
                </a:solidFill>
              </a:rPr>
              <a:t>2, 	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3200" dirty="0" smtClean="0">
                <a:solidFill>
                  <a:schemeClr val="tx1"/>
                </a:solidFill>
              </a:rPr>
              <a:t> = </a:t>
            </a:r>
            <a:r>
              <a:rPr lang="en-US" altLang="ja-JP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where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3200" dirty="0" smtClean="0">
                <a:solidFill>
                  <a:schemeClr val="tx1"/>
                </a:solidFill>
              </a:rPr>
              <a:t>and </a:t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         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- 3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baseline="30000" dirty="0" smtClean="0">
                <a:solidFill>
                  <a:schemeClr val="tx1"/>
                </a:solidFill>
              </a:rPr>
              <a:t>    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572008"/>
            <a:ext cx="7143800" cy="1682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500034" y="4071942"/>
            <a:ext cx="1000132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proof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643042" y="4071942"/>
            <a:ext cx="5990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For any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ja-JP" altLang="en-US" sz="2400" dirty="0" smtClean="0"/>
              <a:t>≧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ja-JP" sz="2400" dirty="0" smtClean="0"/>
              <a:t>, 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i="1" baseline="30000" dirty="0" smtClean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ja-JP" sz="2400" dirty="0" smtClean="0"/>
              <a:t>is a constant.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kumimoji="1" lang="en-US" altLang="ja-JP" dirty="0" smtClean="0"/>
              <a:t>symptotic behavior of ρ(n) 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571472" y="1214422"/>
            <a:ext cx="8229600" cy="2500330"/>
          </a:xfrm>
          <a:prstGeom prst="roundRect">
            <a:avLst>
              <a:gd name="adj" fmla="val 4729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21000">
                <a:schemeClr val="accent1">
                  <a:lumMod val="75000"/>
                </a:schemeClr>
              </a:gs>
              <a:gs pos="24000">
                <a:schemeClr val="bg1">
                  <a:lumMod val="95000"/>
                </a:schemeClr>
              </a:gs>
            </a:gsLst>
            <a:lin ang="5400000" scaled="0"/>
          </a:gradFill>
          <a:ln w="38100" cap="flat" cmpd="sng" algn="ctr">
            <a:noFill/>
            <a:prstDash val="solid"/>
          </a:ln>
          <a:effectLst>
            <a:outerShdw blurRad="127000" dist="177800" dir="24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>
              <a:buNone/>
            </a:pPr>
            <a:r>
              <a:rPr lang="en-US" altLang="ja-JP" sz="3200" dirty="0" smtClean="0"/>
              <a:t>Theorem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For any string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3200" dirty="0" smtClean="0">
                <a:solidFill>
                  <a:schemeClr val="tx1"/>
                </a:solidFill>
              </a:rPr>
              <a:t> and any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altLang="ja-JP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en-US" altLang="ja-JP" sz="3200" dirty="0" smtClean="0">
                <a:solidFill>
                  <a:schemeClr val="tx1"/>
                </a:solidFill>
              </a:rPr>
              <a:t>, there exists a positive integer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3200" dirty="0" smtClean="0">
                <a:solidFill>
                  <a:schemeClr val="tx1"/>
                </a:solidFill>
              </a:rPr>
              <a:t> such that for any 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ja-JP" alt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≧</a:t>
            </a:r>
            <a:r>
              <a:rPr lang="en-US" altLang="ja-JP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3200" dirty="0" smtClean="0">
                <a:solidFill>
                  <a:schemeClr val="tx1"/>
                </a:solidFill>
              </a:rPr>
              <a:t>, </a:t>
            </a:r>
          </a:p>
          <a:p>
            <a:pPr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	</a:t>
            </a:r>
            <a:endParaRPr lang="en-US" altLang="ja-JP" sz="3200" baseline="30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2428860" y="2643182"/>
          <a:ext cx="4064000" cy="987425"/>
        </p:xfrm>
        <a:graphic>
          <a:graphicData uri="http://schemas.openxmlformats.org/presentationml/2006/ole">
            <p:oleObj spid="_x0000_s26626" name="数式" r:id="rId4" imgW="1866600" imgH="444240" progId="Equation.3">
              <p:embed/>
            </p:oleObj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71472" y="3786190"/>
            <a:ext cx="1000132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proof</a:t>
            </a:r>
            <a:endParaRPr kumimoji="1" lang="ja-JP" altLang="en-US" sz="2400" dirty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286256"/>
            <a:ext cx="81828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オブジェクト 9"/>
          <p:cNvGraphicFramePr>
            <a:graphicFrameLocks noChangeAspect="1"/>
          </p:cNvGraphicFramePr>
          <p:nvPr/>
        </p:nvGraphicFramePr>
        <p:xfrm>
          <a:off x="6211888" y="5000636"/>
          <a:ext cx="2151062" cy="1354138"/>
        </p:xfrm>
        <a:graphic>
          <a:graphicData uri="http://schemas.openxmlformats.org/presentationml/2006/ole">
            <p:oleObj spid="_x0000_s26629" name="数式" r:id="rId6" imgW="1117440" imgH="876240" progId="Equation.3">
              <p:embed/>
            </p:oleObj>
          </a:graphicData>
        </a:graphic>
      </p:graphicFrame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8754" y="5572146"/>
            <a:ext cx="4292402" cy="857250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Discovered </a:t>
            </a:r>
            <a:r>
              <a:rPr kumimoji="1" lang="en-US" altLang="ja-JP" dirty="0" smtClean="0"/>
              <a:t>run-rich strings 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642910" y="1642163"/>
          <a:ext cx="7858180" cy="2215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364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Length</a:t>
                      </a:r>
                      <a:r>
                        <a:rPr kumimoji="1" lang="en-US" altLang="ja-JP" baseline="0" dirty="0" smtClean="0"/>
                        <a:t> of </a:t>
                      </a:r>
                      <a:r>
                        <a:rPr lang="en-US" altLang="ja-JP" i="1" dirty="0" smtClean="0">
                          <a:latin typeface="Times New Roman" pitchFamily="18" charset="0"/>
                          <a:ea typeface="ＭＳ Ｐゴシック" charset="-128"/>
                          <a:cs typeface="Times New Roman" pitchFamily="18" charset="0"/>
                        </a:rPr>
                        <a:t>τ</a:t>
                      </a:r>
                      <a:endParaRPr kumimoji="1" lang="ja-JP" alt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ja-JP" i="1" dirty="0" smtClean="0">
                          <a:latin typeface="Times New Roman" pitchFamily="18" charset="0"/>
                          <a:ea typeface="ＭＳ Ｐゴシック" charset="-128"/>
                          <a:cs typeface="Times New Roman" pitchFamily="18" charset="0"/>
                        </a:rPr>
                        <a:t>τ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ja-JP" i="1" dirty="0" smtClean="0">
                          <a:latin typeface="Times New Roman" pitchFamily="18" charset="0"/>
                          <a:ea typeface="ＭＳ Ｐゴシック" charset="-128"/>
                          <a:cs typeface="Times New Roman" pitchFamily="18" charset="0"/>
                        </a:rPr>
                        <a:t>τ</a:t>
                      </a:r>
                      <a:r>
                        <a:rPr lang="en-US" altLang="ja-JP" i="0" baseline="30000" dirty="0" smtClean="0">
                          <a:latin typeface="Times New Roman" pitchFamily="18" charset="0"/>
                          <a:ea typeface="ＭＳ Ｐゴシック" charset="-128"/>
                          <a:cs typeface="Times New Roman" pitchFamily="18" charset="0"/>
                        </a:rPr>
                        <a:t>2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ja-JP" i="1" dirty="0" smtClean="0">
                          <a:latin typeface="Times New Roman" pitchFamily="18" charset="0"/>
                          <a:ea typeface="ＭＳ Ｐゴシック" charset="-128"/>
                          <a:cs typeface="Times New Roman" pitchFamily="18" charset="0"/>
                        </a:rPr>
                        <a:t>τ</a:t>
                      </a:r>
                      <a:r>
                        <a:rPr lang="en-US" altLang="ja-JP" i="0" baseline="30000" dirty="0" smtClean="0">
                          <a:latin typeface="Times New Roman" pitchFamily="18" charset="0"/>
                          <a:ea typeface="ＭＳ Ｐゴシック" charset="-128"/>
                          <a:cs typeface="Times New Roman" pitchFamily="18" charset="0"/>
                        </a:rPr>
                        <a:t>3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1" lang="en-US" altLang="ja-JP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≧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9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0.928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9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1558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1455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2915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4374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0.93645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9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60064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56714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113448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mtClean="0"/>
                        <a:t>170181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0.944542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9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mtClean="0"/>
                        <a:t>105405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99541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199103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298664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0.944557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69941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184973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174697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349417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524136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0.944565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5094" y="4071942"/>
            <a:ext cx="79873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We found some run-rich strings by using heuristic search.</a:t>
            </a:r>
          </a:p>
          <a:p>
            <a:endParaRPr kumimoji="1" lang="en-US" altLang="ja-JP" sz="2400" dirty="0" smtClean="0"/>
          </a:p>
          <a:p>
            <a:r>
              <a:rPr lang="en-US" altLang="ja-JP" sz="2400" dirty="0" smtClean="0"/>
              <a:t>T</a:t>
            </a:r>
            <a:r>
              <a:rPr kumimoji="1" lang="en-US" altLang="ja-JP" sz="2400" dirty="0" smtClean="0"/>
              <a:t>he strings in the buffer are sorted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with respect to 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)-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1" lang="en-US" altLang="ja-JP" sz="2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ja-JP" sz="2400" dirty="0" smtClean="0"/>
              <a:t>instead of 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 for improving asymptotic behavior.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858016" y="3429000"/>
            <a:ext cx="1214446" cy="457503"/>
          </a:xfrm>
          <a:prstGeom prst="roundRect">
            <a:avLst>
              <a:gd name="adj" fmla="val 43614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/>
          <p:cNvSpPr/>
          <p:nvPr/>
        </p:nvSpPr>
        <p:spPr>
          <a:xfrm>
            <a:off x="6858016" y="4857760"/>
            <a:ext cx="2071670" cy="642942"/>
          </a:xfrm>
          <a:prstGeom prst="wedgeRoundRectCallout">
            <a:avLst>
              <a:gd name="adj1" fmla="val 5833"/>
              <a:gd name="adj2" fmla="val -211944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current best 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lower bound</a:t>
            </a:r>
            <a:endParaRPr kumimoji="1" lang="ja-JP" altLang="en-US" sz="2400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00364" y="1273718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See our web site [</a:t>
            </a:r>
            <a:r>
              <a:rPr kumimoji="1" lang="en-US" altLang="ja-JP" dirty="0" smtClean="0">
                <a:hlinkClick r:id="rId4" action="ppaction://hlinkfile"/>
              </a:rPr>
              <a:t>http://www.shino.ecei.tohoku.ac.jp/runs</a:t>
            </a:r>
            <a:r>
              <a:rPr kumimoji="1" lang="en-US" altLang="ja-JP" dirty="0" smtClean="0"/>
              <a:t>]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56725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What is the class of run-rich strings?</a:t>
            </a:r>
          </a:p>
          <a:p>
            <a:pPr lvl="1"/>
            <a:r>
              <a:rPr lang="en-US" altLang="ja-JP" dirty="0" smtClean="0"/>
              <a:t>Sturmian words are </a:t>
            </a:r>
            <a:r>
              <a:rPr lang="en-US" altLang="ja-JP" b="1" dirty="0" smtClean="0"/>
              <a:t>not</a:t>
            </a:r>
            <a:r>
              <a:rPr lang="en-US" altLang="ja-JP" dirty="0" smtClean="0"/>
              <a:t> run-rich. [Rytter2008] </a:t>
            </a:r>
          </a:p>
          <a:p>
            <a:pPr lvl="2"/>
            <a:r>
              <a:rPr lang="en-US" altLang="ja-JP" dirty="0" smtClean="0"/>
              <a:t>		    	 (for any Sturmian word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/>
              <a:t>)  		 </a:t>
            </a:r>
          </a:p>
          <a:p>
            <a:pPr lvl="2"/>
            <a:endParaRPr lang="en-US" altLang="ja-JP" dirty="0" smtClean="0"/>
          </a:p>
          <a:p>
            <a:pPr lvl="1"/>
            <a:r>
              <a:rPr lang="en-US" altLang="ja-JP" dirty="0" smtClean="0">
                <a:ea typeface="ＭＳ Ｐゴシック" charset="-128"/>
              </a:rPr>
              <a:t>Any recursive construction of a sequence of run-rich strings</a:t>
            </a:r>
            <a:r>
              <a:rPr lang="en-US" altLang="ja-JP" dirty="0" smtClean="0"/>
              <a:t>?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We believe that </a:t>
            </a:r>
            <a:r>
              <a:rPr lang="en-US" altLang="ja-JP" b="1" dirty="0" smtClean="0">
                <a:solidFill>
                  <a:srgbClr val="FF0000"/>
                </a:solidFill>
              </a:rPr>
              <a:t>compression</a:t>
            </a:r>
            <a:r>
              <a:rPr lang="en-US" altLang="ja-JP" dirty="0" smtClean="0"/>
              <a:t> has a clue to understanding.</a:t>
            </a:r>
          </a:p>
          <a:p>
            <a:pPr lvl="2"/>
            <a:r>
              <a:rPr lang="en-US" altLang="ja-JP" b="1" i="1" dirty="0" smtClean="0"/>
              <a:t>run-rich</a:t>
            </a:r>
            <a:r>
              <a:rPr lang="en-US" altLang="ja-JP" dirty="0" smtClean="0"/>
              <a:t> string 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 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|τ|=</a:t>
            </a:r>
            <a:r>
              <a:rPr lang="en-US" altLang="ja-JP" b="1" dirty="0" smtClean="0"/>
              <a:t>184973</a:t>
            </a:r>
            <a:r>
              <a:rPr lang="en-US" altLang="ja-JP" dirty="0" smtClean="0"/>
              <a:t>) can be represented by </a:t>
            </a:r>
            <a:br>
              <a:rPr lang="en-US" altLang="ja-JP" dirty="0" smtClean="0"/>
            </a:br>
            <a:r>
              <a:rPr lang="en-US" altLang="ja-JP" dirty="0" smtClean="0"/>
              <a:t>only </a:t>
            </a:r>
            <a:r>
              <a:rPr lang="en-US" altLang="ja-JP" b="1" dirty="0" smtClean="0"/>
              <a:t>24</a:t>
            </a:r>
            <a:r>
              <a:rPr lang="en-US" altLang="ja-JP" dirty="0" smtClean="0"/>
              <a:t> LZ factors.</a:t>
            </a: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1452554" y="1981000"/>
          <a:ext cx="1833562" cy="731838"/>
        </p:xfrm>
        <a:graphic>
          <a:graphicData uri="http://schemas.openxmlformats.org/presentationml/2006/ole">
            <p:oleObj spid="_x0000_s43011" name="数式" r:id="rId4" imgW="838080" imgH="419040" progId="Equation.3">
              <p:embed/>
            </p:oleObj>
          </a:graphicData>
        </a:graphic>
      </p:graphicFrame>
      <p:sp>
        <p:nvSpPr>
          <p:cNvPr id="9" name="スライド番号プレースホルダ 8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Introduction</a:t>
            </a:r>
          </a:p>
          <a:p>
            <a:r>
              <a:rPr lang="en-US" altLang="ja-JP" dirty="0" smtClean="0"/>
              <a:t>New lower </a:t>
            </a:r>
            <a:r>
              <a:rPr lang="en-US" altLang="ja-JP" dirty="0" smtClean="0"/>
              <a:t>bounds</a:t>
            </a:r>
          </a:p>
          <a:p>
            <a:r>
              <a:rPr lang="en-US" altLang="ja-JP" dirty="0" smtClean="0"/>
              <a:t>A </a:t>
            </a:r>
            <a:r>
              <a:rPr lang="en-US" altLang="ja-JP" dirty="0" smtClean="0"/>
              <a:t>brief history of results on bounds</a:t>
            </a:r>
          </a:p>
          <a:p>
            <a:r>
              <a:rPr lang="en-US" altLang="ja-JP" dirty="0" smtClean="0"/>
              <a:t>Simple heuristics for generating run-rich strings</a:t>
            </a:r>
          </a:p>
          <a:p>
            <a:r>
              <a:rPr lang="en-US" altLang="ja-JP" dirty="0" smtClean="0"/>
              <a:t>Analyzing asymptotic lower bounds </a:t>
            </a:r>
          </a:p>
          <a:p>
            <a:r>
              <a:rPr lang="en-US" altLang="ja-JP" dirty="0" smtClean="0"/>
              <a:t>Discussion</a:t>
            </a:r>
          </a:p>
          <a:p>
            <a:r>
              <a:rPr lang="en-US" altLang="ja-JP" dirty="0" smtClean="0"/>
              <a:t>Conclusion and further research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LZ-factorization of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1" lang="en-US" altLang="ja-JP" i="1" dirty="0" smtClean="0"/>
              <a:t>   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|τ| = </a:t>
            </a:r>
            <a:r>
              <a:rPr lang="en-US" altLang="ja-JP" dirty="0" smtClean="0"/>
              <a:t>184973 )</a:t>
            </a:r>
            <a:endParaRPr kumimoji="1" lang="ja-JP" altLang="en-US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8630" y="4643446"/>
            <a:ext cx="80725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a, (0,1) / b / (1, 3) / (1, 4) / (2, 8) </a:t>
            </a:r>
            <a:r>
              <a:rPr lang="en-US" altLang="ja-JP" sz="2400" dirty="0" smtClean="0"/>
              <a:t>/ (5, 13) (12,19) / (26,31) / (49,38) / (50,63) / (89,93) / (113,162) / (57,317) / (249,693) / (275,984) / (879,2120) / (942,3041) / (2811,6521) / (2999,9374) / (8764,20072) / (9332,28878) / (27096,45341) / (38210,67195)</a:t>
            </a:r>
            <a:endParaRPr kumimoji="1" lang="ja-JP" altLang="en-US" sz="2400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571612"/>
            <a:ext cx="8429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spc="200" dirty="0" smtClean="0">
                <a:latin typeface="Lucida Console" pitchFamily="49" charset="0"/>
              </a:rPr>
              <a:t>aababaababbabaababaababbabaababab…</a:t>
            </a:r>
            <a:endParaRPr kumimoji="1" lang="ja-JP" altLang="en-US" sz="2800" spc="200" dirty="0">
              <a:latin typeface="Lucida Console" pitchFamily="49" charset="0"/>
            </a:endParaRPr>
          </a:p>
        </p:txBody>
      </p:sp>
      <p:grpSp>
        <p:nvGrpSpPr>
          <p:cNvPr id="3" name="グループ化 19"/>
          <p:cNvGrpSpPr/>
          <p:nvPr/>
        </p:nvGrpSpPr>
        <p:grpSpPr>
          <a:xfrm>
            <a:off x="815660" y="2071678"/>
            <a:ext cx="7328240" cy="2071702"/>
            <a:chOff x="815660" y="2357430"/>
            <a:chExt cx="7328240" cy="1857388"/>
          </a:xfrm>
        </p:grpSpPr>
        <p:sp>
          <p:nvSpPr>
            <p:cNvPr id="10" name="正方形/長方形 9"/>
            <p:cNvSpPr/>
            <p:nvPr/>
          </p:nvSpPr>
          <p:spPr>
            <a:xfrm>
              <a:off x="1031273" y="2357430"/>
              <a:ext cx="21431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500166" y="2357430"/>
              <a:ext cx="642942" cy="21431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214546" y="2357430"/>
              <a:ext cx="928694" cy="21431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214678" y="2357430"/>
              <a:ext cx="1785950" cy="21431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072066" y="2357430"/>
              <a:ext cx="3071834" cy="21431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815660" y="2896462"/>
              <a:ext cx="214314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071538" y="3173122"/>
              <a:ext cx="642942" cy="21431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071538" y="3439391"/>
              <a:ext cx="928694" cy="21431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285852" y="3714752"/>
              <a:ext cx="1785950" cy="21431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00232" y="4000504"/>
              <a:ext cx="3071834" cy="21431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195700" y="1571612"/>
            <a:ext cx="580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τ =</a:t>
            </a:r>
            <a:endParaRPr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0" y="4643446"/>
            <a:ext cx="1142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LZ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altLang="ja-JP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sz="24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42844" y="2571744"/>
            <a:ext cx="79220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smtClean="0"/>
              <a:t>(0,1</a:t>
            </a:r>
            <a:r>
              <a:rPr lang="en-US" altLang="ja-JP" sz="2000" dirty="0" smtClean="0"/>
              <a:t>)</a:t>
            </a:r>
          </a:p>
          <a:p>
            <a:r>
              <a:rPr lang="en-US" altLang="ja-JP" sz="2000" dirty="0" smtClean="0"/>
              <a:t>(1,3)</a:t>
            </a:r>
          </a:p>
          <a:p>
            <a:r>
              <a:rPr lang="en-US" altLang="ja-JP" sz="2000" dirty="0" smtClean="0"/>
              <a:t>(1,4)</a:t>
            </a:r>
          </a:p>
          <a:p>
            <a:r>
              <a:rPr lang="en-US" altLang="ja-JP" sz="2000" dirty="0" smtClean="0"/>
              <a:t>(2,8)</a:t>
            </a:r>
          </a:p>
          <a:p>
            <a:r>
              <a:rPr lang="en-US" altLang="ja-JP" sz="2000" dirty="0" smtClean="0"/>
              <a:t>(5,13)</a:t>
            </a:r>
          </a:p>
          <a:p>
            <a:r>
              <a:rPr lang="en-US" altLang="ja-JP" sz="2000" dirty="0" smtClean="0"/>
              <a:t>    : </a:t>
            </a:r>
            <a:endParaRPr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smtClean="0"/>
              <a:t>We I</a:t>
            </a:r>
            <a:r>
              <a:rPr kumimoji="1" lang="en-US" altLang="ja-JP" dirty="0" smtClean="0"/>
              <a:t>ntroduced  new approach for analyzing lower bounds using heuristic search.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Improved the lower bound of the number of runs</a:t>
            </a:r>
            <a:br>
              <a:rPr lang="en-US" altLang="ja-JP" dirty="0" smtClean="0"/>
            </a:br>
            <a:r>
              <a:rPr lang="en-US" altLang="ja-JP" dirty="0" smtClean="0"/>
              <a:t> in a string.</a:t>
            </a:r>
          </a:p>
          <a:p>
            <a:pPr lvl="1"/>
            <a:r>
              <a:rPr lang="en-US" altLang="ja-JP" dirty="0" smtClean="0"/>
              <a:t>new lower bound is 0.944565.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Further research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Improving heuristic algorithm</a:t>
            </a:r>
          </a:p>
          <a:p>
            <a:pPr lvl="1"/>
            <a:r>
              <a:rPr lang="en-US" altLang="ja-JP" dirty="0" smtClean="0"/>
              <a:t>Speed up for counting runs in strings</a:t>
            </a:r>
          </a:p>
          <a:p>
            <a:pPr lvl="1"/>
            <a:r>
              <a:rPr lang="en-US" altLang="ja-JP" dirty="0" smtClean="0"/>
              <a:t>Find good heuristics</a:t>
            </a:r>
          </a:p>
          <a:p>
            <a:pPr lvl="1"/>
            <a:r>
              <a:rPr lang="en-US" altLang="ja-JP" dirty="0" smtClean="0"/>
              <a:t>Guess run-rich strings in compressed form (LZ factors)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Analyzing the class of run-rich strings</a:t>
            </a:r>
          </a:p>
          <a:p>
            <a:pPr lvl="1"/>
            <a:r>
              <a:rPr lang="en-US" altLang="ja-JP" dirty="0" smtClean="0">
                <a:ea typeface="ＭＳ Ｐゴシック" charset="-128"/>
              </a:rPr>
              <a:t>Any recursive construction of a sequence of run-rich strings</a:t>
            </a:r>
            <a:r>
              <a:rPr lang="en-US" altLang="ja-JP" dirty="0" smtClean="0"/>
              <a:t>?</a:t>
            </a:r>
          </a:p>
          <a:p>
            <a:pPr lvl="1"/>
            <a:r>
              <a:rPr lang="en-US" altLang="ja-JP" dirty="0" smtClean="0"/>
              <a:t>Relation with compression</a:t>
            </a:r>
          </a:p>
          <a:p>
            <a:pPr lvl="1">
              <a:buNone/>
            </a:pPr>
            <a:endParaRPr kumimoji="1" lang="en-US" altLang="ja-JP" dirty="0" smtClean="0"/>
          </a:p>
          <a:p>
            <a:r>
              <a:rPr lang="en-US" altLang="ja-JP" dirty="0" smtClean="0"/>
              <a:t>Algorithms for finding all runs in strings</a:t>
            </a:r>
          </a:p>
          <a:p>
            <a:pPr lvl="1"/>
            <a:r>
              <a:rPr lang="en-US" altLang="ja-JP" dirty="0" smtClean="0"/>
              <a:t>process compressed string without decompression.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角丸四角形 138"/>
          <p:cNvSpPr/>
          <p:nvPr/>
        </p:nvSpPr>
        <p:spPr>
          <a:xfrm>
            <a:off x="4143372" y="1785926"/>
            <a:ext cx="4929190" cy="4071966"/>
          </a:xfrm>
          <a:prstGeom prst="roundRect">
            <a:avLst>
              <a:gd name="adj" fmla="val 8075"/>
            </a:avLst>
          </a:prstGeom>
          <a:solidFill>
            <a:schemeClr val="bg1"/>
          </a:solidFill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00794" y="5131370"/>
            <a:ext cx="2000296" cy="6463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mtClean="0"/>
              <a:t>0.927n</a:t>
            </a:r>
            <a:endParaRPr lang="en-US" altLang="ja-JP" dirty="0" smtClean="0"/>
          </a:p>
          <a:p>
            <a:r>
              <a:rPr kumimoji="1" lang="en-US" altLang="ja-JP" dirty="0" smtClean="0"/>
              <a:t>[Franek et al</a:t>
            </a:r>
            <a:r>
              <a:rPr kumimoji="1" lang="en-US" altLang="ja-JP" smtClean="0"/>
              <a:t>.</a:t>
            </a:r>
            <a:r>
              <a:rPr lang="en-US" altLang="ja-JP" smtClean="0"/>
              <a:t> ’</a:t>
            </a:r>
            <a:r>
              <a:rPr kumimoji="1" lang="en-US" altLang="ja-JP" smtClean="0"/>
              <a:t>03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cxnSp>
        <p:nvCxnSpPr>
          <p:cNvPr id="82" name="直線コネクタ 81"/>
          <p:cNvCxnSpPr/>
          <p:nvPr/>
        </p:nvCxnSpPr>
        <p:spPr>
          <a:xfrm>
            <a:off x="5071240" y="2701684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5071240" y="5487766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5071240" y="3630378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5071240" y="4559072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498942" y="2571744"/>
            <a:ext cx="786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mtClean="0"/>
              <a:t>1.05n</a:t>
            </a:r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499768" y="5286388"/>
            <a:ext cx="7857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mtClean="0"/>
              <a:t>0.90n</a:t>
            </a:r>
            <a:endParaRPr kumimoji="1" lang="ja-JP" altLang="en-US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500594" y="4416990"/>
            <a:ext cx="7849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mtClean="0"/>
              <a:t>0.95n</a:t>
            </a:r>
            <a:endParaRPr kumimoji="1" lang="ja-JP" altLang="en-US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143504" y="1824327"/>
            <a:ext cx="7858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c</a:t>
            </a:r>
            <a:endParaRPr kumimoji="1" lang="ja-JP" altLang="en-US" sz="2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429388" y="4295009"/>
            <a:ext cx="2500298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mtClean="0"/>
              <a:t>0.944565n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[Mats</a:t>
            </a:r>
            <a:r>
              <a:rPr kumimoji="1" lang="en-US" altLang="ja-JP" dirty="0" smtClean="0"/>
              <a:t>ubara </a:t>
            </a:r>
            <a:r>
              <a:rPr lang="en-US" altLang="ja-JP" dirty="0" smtClean="0"/>
              <a:t>et al</a:t>
            </a:r>
            <a:r>
              <a:rPr lang="en-US" altLang="ja-JP" smtClean="0"/>
              <a:t>. ’08</a:t>
            </a:r>
            <a:r>
              <a:rPr lang="en-US" altLang="ja-JP" dirty="0" smtClean="0"/>
              <a:t>]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00794" y="2500307"/>
            <a:ext cx="2428924" cy="6463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mtClean="0"/>
              <a:t>1.048n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[Crochemore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et al</a:t>
            </a:r>
            <a:r>
              <a:rPr lang="en-US" altLang="ja-JP" smtClean="0"/>
              <a:t>. ’08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cxnSp>
        <p:nvCxnSpPr>
          <p:cNvPr id="103" name="直線矢印コネクタ 102"/>
          <p:cNvCxnSpPr/>
          <p:nvPr/>
        </p:nvCxnSpPr>
        <p:spPr>
          <a:xfrm rot="5400000" flipH="1" flipV="1">
            <a:off x="3644100" y="4000504"/>
            <a:ext cx="3571106" cy="794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>
            <a:stCxn id="102" idx="1"/>
          </p:cNvCxnSpPr>
          <p:nvPr/>
        </p:nvCxnSpPr>
        <p:spPr>
          <a:xfrm rot="10800000" flipV="1">
            <a:off x="5429224" y="2823473"/>
            <a:ext cx="1071570" cy="34022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stCxn id="60" idx="1"/>
          </p:cNvCxnSpPr>
          <p:nvPr/>
        </p:nvCxnSpPr>
        <p:spPr>
          <a:xfrm rot="10800000">
            <a:off x="5429256" y="5000646"/>
            <a:ext cx="1071538" cy="453890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 rot="10800000">
            <a:off x="5429256" y="4714884"/>
            <a:ext cx="1000132" cy="1588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角丸四角形 137"/>
          <p:cNvSpPr/>
          <p:nvPr/>
        </p:nvSpPr>
        <p:spPr>
          <a:xfrm>
            <a:off x="71438" y="5631436"/>
            <a:ext cx="1428728" cy="285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3372" y="214290"/>
            <a:ext cx="4711998" cy="101122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3600" dirty="0" smtClean="0"/>
              <a:t>Max Number of Runs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in a String</a:t>
            </a:r>
            <a:endParaRPr kumimoji="1" lang="ja-JP" altLang="en-US" sz="3600" dirty="0"/>
          </a:p>
        </p:txBody>
      </p:sp>
      <p:cxnSp>
        <p:nvCxnSpPr>
          <p:cNvPr id="5" name="直線コネクタ 4"/>
          <p:cNvCxnSpPr/>
          <p:nvPr/>
        </p:nvCxnSpPr>
        <p:spPr>
          <a:xfrm rot="5400000">
            <a:off x="-1643900" y="4131238"/>
            <a:ext cx="5144330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714480" y="1904518"/>
            <a:ext cx="19288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5n  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 </a:t>
            </a:r>
          </a:p>
          <a:p>
            <a:r>
              <a:rPr lang="en-US" altLang="ja-JP" dirty="0" smtClean="0"/>
              <a:t>[</a:t>
            </a:r>
            <a:r>
              <a:rPr kumimoji="1" lang="en-US" altLang="ja-JP" smtClean="0"/>
              <a:t>Rytter ’06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14480" y="3059668"/>
            <a:ext cx="228601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3.48n</a:t>
            </a:r>
            <a:r>
              <a:rPr kumimoji="1" lang="en-US" altLang="ja-JP" dirty="0" smtClean="0"/>
              <a:t> </a:t>
            </a:r>
          </a:p>
          <a:p>
            <a:r>
              <a:rPr kumimoji="1" lang="en-US" altLang="ja-JP" dirty="0" smtClean="0"/>
              <a:t>[Puglisi et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al</a:t>
            </a:r>
            <a:r>
              <a:rPr lang="en-US" altLang="ja-JP" smtClean="0"/>
              <a:t>.</a:t>
            </a:r>
            <a:r>
              <a:rPr kumimoji="1" lang="en-US" altLang="ja-JP" smtClean="0"/>
              <a:t> ’08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grpSp>
        <p:nvGrpSpPr>
          <p:cNvPr id="3" name="グループ化 53"/>
          <p:cNvGrpSpPr/>
          <p:nvPr/>
        </p:nvGrpSpPr>
        <p:grpSpPr>
          <a:xfrm>
            <a:off x="571472" y="2059536"/>
            <a:ext cx="357190" cy="4645058"/>
            <a:chOff x="500034" y="1785926"/>
            <a:chExt cx="642942" cy="4645058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500034" y="3643314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500034" y="6429396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500034" y="4572008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500034" y="5500702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500034" y="1785926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00034" y="2714620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/>
          <p:cNvSpPr txBox="1"/>
          <p:nvPr/>
        </p:nvSpPr>
        <p:spPr>
          <a:xfrm>
            <a:off x="1714480" y="3702610"/>
            <a:ext cx="19288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3.44n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kumimoji="1" lang="en-US" altLang="ja-JP" dirty="0" smtClean="0"/>
              <a:t>[Rytter</a:t>
            </a:r>
            <a:r>
              <a:rPr lang="en-US" altLang="ja-JP" dirty="0" smtClean="0"/>
              <a:t> ’</a:t>
            </a:r>
            <a:r>
              <a:rPr kumimoji="1" lang="en-US" altLang="ja-JP" dirty="0" smtClean="0"/>
              <a:t>07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571604" y="4643446"/>
            <a:ext cx="250033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1.6n</a:t>
            </a:r>
          </a:p>
          <a:p>
            <a:r>
              <a:rPr kumimoji="1" lang="en-US" altLang="ja-JP" dirty="0" smtClean="0"/>
              <a:t>[Crochemore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&amp;</a:t>
            </a:r>
            <a:r>
              <a:rPr kumimoji="1" lang="en-US" altLang="ja-JP" dirty="0" smtClean="0"/>
              <a:t> </a:t>
            </a:r>
            <a:r>
              <a:rPr lang="en-US" altLang="ja-JP" smtClean="0"/>
              <a:t>Ilie ’08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4282" y="55599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42844" y="47027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2n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42844" y="37026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3n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42844" y="28453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4n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42844" y="18452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5n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85720" y="64886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/>
              <a:t>0</a:t>
            </a:r>
            <a:endParaRPr kumimoji="1" lang="ja-JP" altLang="en-US" dirty="0"/>
          </a:p>
        </p:txBody>
      </p:sp>
      <p:sp>
        <p:nvSpPr>
          <p:cNvPr id="69" name="フリーフォーム 68"/>
          <p:cNvSpPr/>
          <p:nvPr/>
        </p:nvSpPr>
        <p:spPr>
          <a:xfrm>
            <a:off x="428596" y="1488032"/>
            <a:ext cx="928694" cy="142876"/>
          </a:xfrm>
          <a:custGeom>
            <a:avLst/>
            <a:gdLst>
              <a:gd name="connsiteX0" fmla="*/ 0 w 1233054"/>
              <a:gd name="connsiteY0" fmla="*/ 30018 h 325581"/>
              <a:gd name="connsiteX1" fmla="*/ 401782 w 1233054"/>
              <a:gd name="connsiteY1" fmla="*/ 320963 h 325581"/>
              <a:gd name="connsiteX2" fmla="*/ 845127 w 1233054"/>
              <a:gd name="connsiteY2" fmla="*/ 2309 h 325581"/>
              <a:gd name="connsiteX3" fmla="*/ 1233054 w 1233054"/>
              <a:gd name="connsiteY3" fmla="*/ 307109 h 32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054" h="325581">
                <a:moveTo>
                  <a:pt x="0" y="30018"/>
                </a:moveTo>
                <a:cubicBezTo>
                  <a:pt x="130464" y="177799"/>
                  <a:pt x="260928" y="325581"/>
                  <a:pt x="401782" y="320963"/>
                </a:cubicBezTo>
                <a:cubicBezTo>
                  <a:pt x="542636" y="316345"/>
                  <a:pt x="706582" y="4618"/>
                  <a:pt x="845127" y="2309"/>
                </a:cubicBezTo>
                <a:cubicBezTo>
                  <a:pt x="983672" y="0"/>
                  <a:pt x="1108363" y="153554"/>
                  <a:pt x="1233054" y="30710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フリーフォーム 69"/>
          <p:cNvSpPr/>
          <p:nvPr/>
        </p:nvSpPr>
        <p:spPr>
          <a:xfrm>
            <a:off x="428595" y="1345156"/>
            <a:ext cx="928694" cy="142876"/>
          </a:xfrm>
          <a:custGeom>
            <a:avLst/>
            <a:gdLst>
              <a:gd name="connsiteX0" fmla="*/ 0 w 1233054"/>
              <a:gd name="connsiteY0" fmla="*/ 30018 h 325581"/>
              <a:gd name="connsiteX1" fmla="*/ 401782 w 1233054"/>
              <a:gd name="connsiteY1" fmla="*/ 320963 h 325581"/>
              <a:gd name="connsiteX2" fmla="*/ 845127 w 1233054"/>
              <a:gd name="connsiteY2" fmla="*/ 2309 h 325581"/>
              <a:gd name="connsiteX3" fmla="*/ 1233054 w 1233054"/>
              <a:gd name="connsiteY3" fmla="*/ 307109 h 32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054" h="325581">
                <a:moveTo>
                  <a:pt x="0" y="30018"/>
                </a:moveTo>
                <a:cubicBezTo>
                  <a:pt x="130464" y="177799"/>
                  <a:pt x="260928" y="325581"/>
                  <a:pt x="401782" y="320963"/>
                </a:cubicBezTo>
                <a:cubicBezTo>
                  <a:pt x="542636" y="316345"/>
                  <a:pt x="706582" y="4618"/>
                  <a:pt x="845127" y="2309"/>
                </a:cubicBezTo>
                <a:cubicBezTo>
                  <a:pt x="983672" y="0"/>
                  <a:pt x="1108363" y="153554"/>
                  <a:pt x="1233054" y="30710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7" name="直線矢印コネクタ 76"/>
          <p:cNvCxnSpPr/>
          <p:nvPr/>
        </p:nvCxnSpPr>
        <p:spPr>
          <a:xfrm rot="5400000" flipH="1" flipV="1">
            <a:off x="607191" y="102368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1285852" y="416462"/>
            <a:ext cx="278608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[Kolpakov &amp; Kucherov ’99]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71472" y="4164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  <a:endParaRPr kumimoji="1" lang="ja-JP" altLang="en-US" sz="2400" dirty="0"/>
          </a:p>
        </p:txBody>
      </p:sp>
      <p:cxnSp>
        <p:nvCxnSpPr>
          <p:cNvPr id="108" name="直線矢印コネクタ 107"/>
          <p:cNvCxnSpPr>
            <a:stCxn id="13" idx="1"/>
          </p:cNvCxnSpPr>
          <p:nvPr/>
        </p:nvCxnSpPr>
        <p:spPr>
          <a:xfrm rot="10800000" flipV="1">
            <a:off x="928662" y="3382834"/>
            <a:ext cx="785818" cy="105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>
            <a:stCxn id="58" idx="1"/>
          </p:cNvCxnSpPr>
          <p:nvPr/>
        </p:nvCxnSpPr>
        <p:spPr>
          <a:xfrm rot="10800000">
            <a:off x="928662" y="3488298"/>
            <a:ext cx="785818" cy="5374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>
            <a:stCxn id="12" idx="1"/>
          </p:cNvCxnSpPr>
          <p:nvPr/>
        </p:nvCxnSpPr>
        <p:spPr>
          <a:xfrm rot="10800000">
            <a:off x="928662" y="2059536"/>
            <a:ext cx="785818" cy="168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>
            <a:stCxn id="59" idx="1"/>
          </p:cNvCxnSpPr>
          <p:nvPr/>
        </p:nvCxnSpPr>
        <p:spPr>
          <a:xfrm rot="10800000" flipV="1">
            <a:off x="928662" y="4966612"/>
            <a:ext cx="642942" cy="248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1" name="右矢印 140"/>
          <p:cNvSpPr/>
          <p:nvPr/>
        </p:nvSpPr>
        <p:spPr>
          <a:xfrm rot="21305856">
            <a:off x="1474399" y="5398855"/>
            <a:ext cx="2653041" cy="489445"/>
          </a:xfrm>
          <a:prstGeom prst="rightArrow">
            <a:avLst>
              <a:gd name="adj1" fmla="val 21193"/>
              <a:gd name="adj2" fmla="val 11616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2" name="円/楕円 161"/>
          <p:cNvSpPr/>
          <p:nvPr/>
        </p:nvSpPr>
        <p:spPr>
          <a:xfrm>
            <a:off x="5572132" y="2928934"/>
            <a:ext cx="428628" cy="171451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286248" y="3395963"/>
            <a:ext cx="10001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smtClean="0"/>
              <a:t>1.00n</a:t>
            </a:r>
            <a:endParaRPr kumimoji="1" lang="ja-JP" altLang="en-US" sz="2400" dirty="0"/>
          </a:p>
        </p:txBody>
      </p:sp>
      <p:sp>
        <p:nvSpPr>
          <p:cNvPr id="52" name="正方形/長方形 51"/>
          <p:cNvSpPr/>
          <p:nvPr/>
        </p:nvSpPr>
        <p:spPr>
          <a:xfrm>
            <a:off x="2571736" y="6215083"/>
            <a:ext cx="6572264" cy="642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for your attention.</a:t>
            </a:r>
            <a:endParaRPr lang="ja-JP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スライド番号プレースホルダ 50"/>
          <p:cNvSpPr>
            <a:spLocks noGrp="1"/>
          </p:cNvSpPr>
          <p:nvPr>
            <p:ph type="sldNum" sz="quarter" idx="11"/>
          </p:nvPr>
        </p:nvSpPr>
        <p:spPr>
          <a:xfrm>
            <a:off x="571472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5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25</a:t>
            </a:fld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Conjecture: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pPr algn="l"/>
            <a:r>
              <a:rPr kumimoji="1" lang="en-US" altLang="ja-JP" smtClean="0"/>
              <a:t>Prague Stringology Conference 2008</a:t>
            </a:r>
            <a:endParaRPr kumimoji="1" lang="ja-JP" altLang="en-US" dirty="0"/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直線コネクタ 10"/>
          <p:cNvCxnSpPr/>
          <p:nvPr/>
        </p:nvCxnSpPr>
        <p:spPr>
          <a:xfrm flipV="1">
            <a:off x="5890133" y="2325181"/>
            <a:ext cx="1071570" cy="571504"/>
          </a:xfrm>
          <a:prstGeom prst="line">
            <a:avLst/>
          </a:prstGeom>
          <a:ln w="28575" cap="rnd"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14286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runs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runs:  </a:t>
            </a:r>
            <a:r>
              <a:rPr lang="en-US" altLang="ja-JP" dirty="0" smtClean="0"/>
              <a:t>occurrence </a:t>
            </a:r>
            <a:r>
              <a:rPr lang="en-US" altLang="ja-JP" dirty="0"/>
              <a:t>of a periodic factor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non-extendable (maximal)</a:t>
            </a:r>
          </a:p>
          <a:p>
            <a:pPr lvl="1"/>
            <a:r>
              <a:rPr lang="en-US" altLang="ja-JP" dirty="0" smtClean="0"/>
              <a:t>exponent at least two</a:t>
            </a:r>
          </a:p>
          <a:p>
            <a:pPr lvl="1"/>
            <a:r>
              <a:rPr lang="en-US" altLang="ja-JP" dirty="0" smtClean="0"/>
              <a:t>primitive-rooted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example:</a:t>
            </a:r>
          </a:p>
          <a:p>
            <a:pPr>
              <a:buNone/>
            </a:pPr>
            <a:r>
              <a:rPr lang="en-US" altLang="ja-JP" dirty="0" smtClean="0"/>
              <a:t>         </a:t>
            </a:r>
            <a:r>
              <a:rPr lang="en-US" altLang="ja-JP" spc="300" dirty="0" err="1" smtClean="0">
                <a:latin typeface="Lucida Console" pitchFamily="49" charset="0"/>
              </a:rPr>
              <a:t>aabaabaaaacaacac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</p:txBody>
      </p:sp>
      <p:sp>
        <p:nvSpPr>
          <p:cNvPr id="36" name="正方形/長方形 35"/>
          <p:cNvSpPr/>
          <p:nvPr/>
        </p:nvSpPr>
        <p:spPr>
          <a:xfrm>
            <a:off x="5286380" y="1917946"/>
            <a:ext cx="32861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600" spc="300" dirty="0" err="1" smtClean="0">
                <a:solidFill>
                  <a:srgbClr val="FF0000"/>
                </a:solidFill>
                <a:latin typeface="Lucida Console" pitchFamily="49" charset="0"/>
              </a:rPr>
              <a:t>aab</a:t>
            </a:r>
            <a:r>
              <a:rPr lang="en-US" altLang="ja-JP" sz="2600" spc="300" dirty="0" err="1" smtClean="0">
                <a:latin typeface="Lucida Console" pitchFamily="49" charset="0"/>
              </a:rPr>
              <a:t>aabaa</a:t>
            </a:r>
            <a:r>
              <a:rPr lang="en-US" altLang="ja-JP" sz="2600" spc="300" dirty="0" smtClean="0">
                <a:latin typeface="Lucida Console" pitchFamily="49" charset="0"/>
              </a:rPr>
              <a:t>=</a:t>
            </a:r>
            <a:r>
              <a:rPr lang="en-US" altLang="ja-JP" sz="2600" dirty="0" smtClean="0"/>
              <a:t>(</a:t>
            </a:r>
            <a:r>
              <a:rPr lang="en-US" altLang="ja-JP" sz="2600" spc="300" dirty="0" err="1" smtClean="0">
                <a:solidFill>
                  <a:srgbClr val="FF0000"/>
                </a:solidFill>
                <a:latin typeface="Lucida Console" pitchFamily="49" charset="0"/>
              </a:rPr>
              <a:t>aab</a:t>
            </a:r>
            <a:r>
              <a:rPr lang="en-US" altLang="ja-JP" sz="2600" dirty="0" smtClean="0"/>
              <a:t>)</a:t>
            </a:r>
            <a:endParaRPr lang="ja-JP" altLang="en-US" sz="2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215074" y="2690556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period	:3</a:t>
            </a:r>
          </a:p>
          <a:p>
            <a:r>
              <a:rPr lang="en-US" altLang="ja-JP" sz="2400" dirty="0" smtClean="0"/>
              <a:t>root 	:</a:t>
            </a:r>
            <a:r>
              <a:rPr lang="en-US" altLang="ja-JP" sz="2400" dirty="0" err="1" smtClean="0"/>
              <a:t>aab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kumimoji="1" lang="en-US" altLang="ja-JP" sz="2400" dirty="0" smtClean="0"/>
              <a:t>exponent: </a:t>
            </a:r>
            <a:endParaRPr kumimoji="1" lang="ja-JP" altLang="en-US" sz="2400" dirty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7670338" y="3703896"/>
            <a:ext cx="287258" cy="582360"/>
            <a:chOff x="8286776" y="3566448"/>
            <a:chExt cx="287258" cy="582360"/>
          </a:xfrm>
        </p:grpSpPr>
        <p:sp>
          <p:nvSpPr>
            <p:cNvPr id="43" name="正方形/長方形 42"/>
            <p:cNvSpPr/>
            <p:nvPr/>
          </p:nvSpPr>
          <p:spPr>
            <a:xfrm>
              <a:off x="8286776" y="3810254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600" dirty="0" smtClean="0"/>
                <a:t>3</a:t>
              </a:r>
              <a:endParaRPr lang="ja-JP" altLang="en-US" sz="1600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8286776" y="3566448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600" dirty="0" smtClean="0"/>
                <a:t>8</a:t>
              </a:r>
              <a:endParaRPr lang="ja-JP" altLang="en-US" sz="1600" dirty="0"/>
            </a:p>
          </p:txBody>
        </p:sp>
        <p:cxnSp>
          <p:nvCxnSpPr>
            <p:cNvPr id="48" name="直線コネクタ 47"/>
            <p:cNvCxnSpPr/>
            <p:nvPr/>
          </p:nvCxnSpPr>
          <p:spPr>
            <a:xfrm>
              <a:off x="8286776" y="3857628"/>
              <a:ext cx="285752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グループ化 51"/>
          <p:cNvGrpSpPr/>
          <p:nvPr/>
        </p:nvGrpSpPr>
        <p:grpSpPr>
          <a:xfrm>
            <a:off x="8356708" y="1571612"/>
            <a:ext cx="287258" cy="582360"/>
            <a:chOff x="8286776" y="3566448"/>
            <a:chExt cx="287258" cy="582360"/>
          </a:xfrm>
        </p:grpSpPr>
        <p:sp>
          <p:nvSpPr>
            <p:cNvPr id="53" name="正方形/長方形 52"/>
            <p:cNvSpPr/>
            <p:nvPr/>
          </p:nvSpPr>
          <p:spPr>
            <a:xfrm>
              <a:off x="8286776" y="3810254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600" dirty="0" smtClean="0"/>
                <a:t>3</a:t>
              </a:r>
              <a:endParaRPr lang="ja-JP" altLang="en-US" sz="1600" dirty="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8286776" y="3566448"/>
              <a:ext cx="2872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600" dirty="0" smtClean="0"/>
                <a:t>8</a:t>
              </a:r>
              <a:endParaRPr lang="ja-JP" altLang="en-US" sz="1600" dirty="0"/>
            </a:p>
          </p:txBody>
        </p:sp>
        <p:cxnSp>
          <p:nvCxnSpPr>
            <p:cNvPr id="55" name="直線コネクタ 54"/>
            <p:cNvCxnSpPr/>
            <p:nvPr/>
          </p:nvCxnSpPr>
          <p:spPr>
            <a:xfrm>
              <a:off x="8286776" y="3857628"/>
              <a:ext cx="285752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スライド番号プレースホルダ 55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57" name="フッター プレースホルダ 56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1061913" y="642939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" name="グループ化 41"/>
          <p:cNvGrpSpPr/>
          <p:nvPr/>
        </p:nvGrpSpPr>
        <p:grpSpPr>
          <a:xfrm>
            <a:off x="5381882" y="2404324"/>
            <a:ext cx="2119076" cy="310296"/>
            <a:chOff x="6286512" y="4758946"/>
            <a:chExt cx="2142913" cy="299440"/>
          </a:xfrm>
        </p:grpSpPr>
        <p:sp>
          <p:nvSpPr>
            <p:cNvPr id="37" name="左大かっこ 36"/>
            <p:cNvSpPr/>
            <p:nvPr/>
          </p:nvSpPr>
          <p:spPr>
            <a:xfrm rot="16200000" flipV="1">
              <a:off x="6531411" y="4527737"/>
              <a:ext cx="214312" cy="704109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38" name="左大かっこ 37"/>
            <p:cNvSpPr/>
            <p:nvPr/>
          </p:nvSpPr>
          <p:spPr>
            <a:xfrm rot="16200000" flipV="1">
              <a:off x="7235510" y="4527736"/>
              <a:ext cx="214314" cy="704109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39" name="左大かっこ 38"/>
            <p:cNvSpPr/>
            <p:nvPr/>
          </p:nvSpPr>
          <p:spPr>
            <a:xfrm rot="16200000" flipV="1">
              <a:off x="7939606" y="4527736"/>
              <a:ext cx="214314" cy="704109"/>
            </a:xfrm>
            <a:prstGeom prst="leftBracket">
              <a:avLst>
                <a:gd name="adj" fmla="val 114286"/>
              </a:avLst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pc="40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8174047" y="4758946"/>
              <a:ext cx="255378" cy="2994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370992" y="4714884"/>
            <a:ext cx="4000514" cy="1214446"/>
            <a:chOff x="2071684" y="3929066"/>
            <a:chExt cx="4834443" cy="1214446"/>
          </a:xfrm>
        </p:grpSpPr>
        <p:grpSp>
          <p:nvGrpSpPr>
            <p:cNvPr id="4" name="グループ化 14"/>
            <p:cNvGrpSpPr/>
            <p:nvPr/>
          </p:nvGrpSpPr>
          <p:grpSpPr>
            <a:xfrm flipV="1">
              <a:off x="2100545" y="3929066"/>
              <a:ext cx="500066" cy="142876"/>
              <a:chOff x="5000628" y="4500570"/>
              <a:chExt cx="857251" cy="178597"/>
            </a:xfrm>
          </p:grpSpPr>
          <p:sp>
            <p:nvSpPr>
              <p:cNvPr id="5" name="左大かっこ 4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6" name="左大かっこ 5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7" name="グループ化 14"/>
            <p:cNvGrpSpPr/>
            <p:nvPr/>
          </p:nvGrpSpPr>
          <p:grpSpPr>
            <a:xfrm flipV="1">
              <a:off x="2928926" y="3929066"/>
              <a:ext cx="500066" cy="142876"/>
              <a:chOff x="5000628" y="4500570"/>
              <a:chExt cx="857251" cy="178597"/>
            </a:xfrm>
          </p:grpSpPr>
          <p:sp>
            <p:nvSpPr>
              <p:cNvPr id="8" name="左大かっこ 7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9" name="左大かっこ 8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10" name="グループ化 14"/>
            <p:cNvGrpSpPr/>
            <p:nvPr/>
          </p:nvGrpSpPr>
          <p:grpSpPr>
            <a:xfrm flipV="1">
              <a:off x="5143504" y="3929066"/>
              <a:ext cx="500066" cy="142876"/>
              <a:chOff x="5000628" y="4500570"/>
              <a:chExt cx="857251" cy="178597"/>
            </a:xfrm>
          </p:grpSpPr>
          <p:sp>
            <p:nvSpPr>
              <p:cNvPr id="11" name="左大かっこ 10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12" name="左大かっこ 11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3786182" y="3929066"/>
              <a:ext cx="1000132" cy="142876"/>
              <a:chOff x="3786182" y="4857760"/>
              <a:chExt cx="1000132" cy="142876"/>
            </a:xfrm>
          </p:grpSpPr>
          <p:grpSp>
            <p:nvGrpSpPr>
              <p:cNvPr id="13" name="グループ化 14"/>
              <p:cNvGrpSpPr/>
              <p:nvPr/>
            </p:nvGrpSpPr>
            <p:grpSpPr>
              <a:xfrm flipV="1">
                <a:off x="3786182" y="4857760"/>
                <a:ext cx="500066" cy="142876"/>
                <a:chOff x="5000628" y="4500570"/>
                <a:chExt cx="857251" cy="178597"/>
              </a:xfrm>
            </p:grpSpPr>
            <p:sp>
              <p:nvSpPr>
                <p:cNvPr id="14" name="左大かっこ 13"/>
                <p:cNvSpPr/>
                <p:nvPr/>
              </p:nvSpPr>
              <p:spPr>
                <a:xfrm rot="5400000">
                  <a:off x="5125644" y="4375554"/>
                  <a:ext cx="178595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  <p:sp>
              <p:nvSpPr>
                <p:cNvPr id="15" name="左大かっこ 14"/>
                <p:cNvSpPr/>
                <p:nvPr/>
              </p:nvSpPr>
              <p:spPr>
                <a:xfrm rot="5400000">
                  <a:off x="5554266" y="4375555"/>
                  <a:ext cx="178597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</p:grpSp>
          <p:grpSp>
            <p:nvGrpSpPr>
              <p:cNvPr id="16" name="グループ化 14"/>
              <p:cNvGrpSpPr/>
              <p:nvPr/>
            </p:nvGrpSpPr>
            <p:grpSpPr>
              <a:xfrm flipV="1">
                <a:off x="4286248" y="4857760"/>
                <a:ext cx="500066" cy="142876"/>
                <a:chOff x="5000628" y="4500570"/>
                <a:chExt cx="857251" cy="178597"/>
              </a:xfrm>
            </p:grpSpPr>
            <p:sp>
              <p:nvSpPr>
                <p:cNvPr id="17" name="左大かっこ 16"/>
                <p:cNvSpPr/>
                <p:nvPr/>
              </p:nvSpPr>
              <p:spPr>
                <a:xfrm rot="5400000">
                  <a:off x="5125644" y="4375554"/>
                  <a:ext cx="178595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  <p:sp>
              <p:nvSpPr>
                <p:cNvPr id="18" name="左大かっこ 17"/>
                <p:cNvSpPr/>
                <p:nvPr/>
              </p:nvSpPr>
              <p:spPr>
                <a:xfrm rot="5400000">
                  <a:off x="5554266" y="4375555"/>
                  <a:ext cx="178597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</p:grpSp>
        </p:grpSp>
        <p:grpSp>
          <p:nvGrpSpPr>
            <p:cNvPr id="25" name="グループ化 24"/>
            <p:cNvGrpSpPr/>
            <p:nvPr/>
          </p:nvGrpSpPr>
          <p:grpSpPr>
            <a:xfrm>
              <a:off x="2071684" y="4286256"/>
              <a:ext cx="2589872" cy="357190"/>
              <a:chOff x="2071684" y="5214950"/>
              <a:chExt cx="2589872" cy="357190"/>
            </a:xfrm>
          </p:grpSpPr>
          <p:grpSp>
            <p:nvGrpSpPr>
              <p:cNvPr id="20" name="グループ化 14"/>
              <p:cNvGrpSpPr/>
              <p:nvPr/>
            </p:nvGrpSpPr>
            <p:grpSpPr>
              <a:xfrm flipV="1">
                <a:off x="2071684" y="5286388"/>
                <a:ext cx="2464604" cy="214314"/>
                <a:chOff x="5000628" y="4500570"/>
                <a:chExt cx="1285871" cy="178597"/>
              </a:xfrm>
            </p:grpSpPr>
            <p:sp>
              <p:nvSpPr>
                <p:cNvPr id="21" name="左大かっこ 20"/>
                <p:cNvSpPr/>
                <p:nvPr/>
              </p:nvSpPr>
              <p:spPr>
                <a:xfrm rot="5400000">
                  <a:off x="5125644" y="4375554"/>
                  <a:ext cx="178595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  <p:sp>
              <p:nvSpPr>
                <p:cNvPr id="22" name="左大かっこ 21"/>
                <p:cNvSpPr/>
                <p:nvPr/>
              </p:nvSpPr>
              <p:spPr>
                <a:xfrm rot="5400000">
                  <a:off x="5554266" y="4375555"/>
                  <a:ext cx="178597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  <p:sp>
              <p:nvSpPr>
                <p:cNvPr id="23" name="左大かっこ 22"/>
                <p:cNvSpPr/>
                <p:nvPr/>
              </p:nvSpPr>
              <p:spPr>
                <a:xfrm rot="5400000">
                  <a:off x="5982886" y="4375555"/>
                  <a:ext cx="178597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</p:grpSp>
          <p:sp>
            <p:nvSpPr>
              <p:cNvPr id="24" name="正方形/長方形 23"/>
              <p:cNvSpPr/>
              <p:nvPr/>
            </p:nvSpPr>
            <p:spPr>
              <a:xfrm>
                <a:off x="4357686" y="5214950"/>
                <a:ext cx="303870" cy="35719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4405807" y="4786322"/>
              <a:ext cx="2500320" cy="357190"/>
              <a:chOff x="2071680" y="5214950"/>
              <a:chExt cx="2500320" cy="357190"/>
            </a:xfrm>
          </p:grpSpPr>
          <p:grpSp>
            <p:nvGrpSpPr>
              <p:cNvPr id="27" name="グループ化 14"/>
              <p:cNvGrpSpPr/>
              <p:nvPr/>
            </p:nvGrpSpPr>
            <p:grpSpPr>
              <a:xfrm flipV="1">
                <a:off x="2071680" y="5286388"/>
                <a:ext cx="2464603" cy="214314"/>
                <a:chOff x="5000628" y="4500570"/>
                <a:chExt cx="1285871" cy="178597"/>
              </a:xfrm>
            </p:grpSpPr>
            <p:sp>
              <p:nvSpPr>
                <p:cNvPr id="29" name="左大かっこ 28"/>
                <p:cNvSpPr/>
                <p:nvPr/>
              </p:nvSpPr>
              <p:spPr>
                <a:xfrm rot="5400000">
                  <a:off x="5125644" y="4375554"/>
                  <a:ext cx="178595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  <p:sp>
              <p:nvSpPr>
                <p:cNvPr id="30" name="左大かっこ 29"/>
                <p:cNvSpPr/>
                <p:nvPr/>
              </p:nvSpPr>
              <p:spPr>
                <a:xfrm rot="5400000">
                  <a:off x="5554266" y="4375555"/>
                  <a:ext cx="178597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  <p:sp>
              <p:nvSpPr>
                <p:cNvPr id="31" name="左大かっこ 30"/>
                <p:cNvSpPr/>
                <p:nvPr/>
              </p:nvSpPr>
              <p:spPr>
                <a:xfrm rot="5400000">
                  <a:off x="5982886" y="4375555"/>
                  <a:ext cx="178597" cy="428628"/>
                </a:xfrm>
                <a:prstGeom prst="leftBracket">
                  <a:avLst>
                    <a:gd name="adj" fmla="val 114286"/>
                  </a:avLst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pc="400"/>
                </a:p>
              </p:txBody>
            </p:sp>
          </p:grpSp>
          <p:sp>
            <p:nvSpPr>
              <p:cNvPr id="28" name="正方形/長方形 27"/>
              <p:cNvSpPr/>
              <p:nvPr/>
            </p:nvSpPr>
            <p:spPr>
              <a:xfrm>
                <a:off x="4071948" y="5214950"/>
                <a:ext cx="500052" cy="35719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" name="グループ化 14"/>
            <p:cNvGrpSpPr/>
            <p:nvPr/>
          </p:nvGrpSpPr>
          <p:grpSpPr>
            <a:xfrm flipV="1">
              <a:off x="5543257" y="4357694"/>
              <a:ext cx="1000132" cy="214314"/>
              <a:chOff x="5000628" y="4500570"/>
              <a:chExt cx="857251" cy="178597"/>
            </a:xfrm>
          </p:grpSpPr>
          <p:sp>
            <p:nvSpPr>
              <p:cNvPr id="33" name="左大かっこ 32"/>
              <p:cNvSpPr/>
              <p:nvPr/>
            </p:nvSpPr>
            <p:spPr>
              <a:xfrm rot="5400000">
                <a:off x="5125644" y="4375554"/>
                <a:ext cx="178595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  <p:sp>
            <p:nvSpPr>
              <p:cNvPr id="34" name="左大かっこ 33"/>
              <p:cNvSpPr/>
              <p:nvPr/>
            </p:nvSpPr>
            <p:spPr>
              <a:xfrm rot="5400000">
                <a:off x="5554266" y="4375555"/>
                <a:ext cx="178597" cy="428628"/>
              </a:xfrm>
              <a:prstGeom prst="leftBracket">
                <a:avLst>
                  <a:gd name="adj" fmla="val 114286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pc="4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角丸四角形吹き出し 43"/>
          <p:cNvSpPr/>
          <p:nvPr/>
        </p:nvSpPr>
        <p:spPr>
          <a:xfrm>
            <a:off x="2357422" y="4143380"/>
            <a:ext cx="3000396" cy="571504"/>
          </a:xfrm>
          <a:prstGeom prst="wedgeRoundRectCallout">
            <a:avLst>
              <a:gd name="adj1" fmla="val 113037"/>
              <a:gd name="adj2" fmla="val 16624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number of runs: 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424114"/>
          </a:xfrm>
        </p:spPr>
        <p:txBody>
          <a:bodyPr>
            <a:normAutofit/>
          </a:bodyPr>
          <a:lstStyle/>
          <a:p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ja-JP" altLang="en-US" dirty="0" smtClean="0"/>
              <a:t> ：</a:t>
            </a:r>
            <a:r>
              <a:rPr lang="en-US" altLang="ja-JP" dirty="0" smtClean="0"/>
              <a:t>number of runs in string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endParaRPr kumimoji="1" lang="en-US" altLang="ja-JP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dirty="0" smtClean="0"/>
              <a:t>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) : |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 =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 lvl="1"/>
            <a:r>
              <a:rPr lang="en-US" altLang="ja-JP" dirty="0" smtClean="0"/>
              <a:t>maximum number of runs in a string of length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1"/>
            <a:r>
              <a:rPr lang="en-US" altLang="ja-JP" dirty="0" smtClean="0"/>
              <a:t>F</a:t>
            </a:r>
            <a:r>
              <a:rPr lang="en-US" altLang="ja-JP" smtClean="0"/>
              <a:t>or </a:t>
            </a:r>
            <a:r>
              <a:rPr lang="en-US" altLang="ja-JP" dirty="0" smtClean="0"/>
              <a:t>any string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ja-JP" dirty="0" smtClean="0"/>
              <a:t>, </a:t>
            </a:r>
          </a:p>
        </p:txBody>
      </p:sp>
      <p:sp>
        <p:nvSpPr>
          <p:cNvPr id="36" name="スライド番号プレースホルダ 35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37" name="フッター プレースホルダ 36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00034" y="3814708"/>
            <a:ext cx="1071570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/>
              <a:t>e</a:t>
            </a:r>
            <a:r>
              <a:rPr kumimoji="1" lang="en-US" altLang="ja-JP" sz="2000" dirty="0" smtClean="0"/>
              <a:t>xample</a:t>
            </a:r>
            <a:endParaRPr kumimoji="1" lang="ja-JP" altLang="en-US" sz="2000" dirty="0"/>
          </a:p>
        </p:txBody>
      </p:sp>
      <p:graphicFrame>
        <p:nvGraphicFramePr>
          <p:cNvPr id="39" name="表 38"/>
          <p:cNvGraphicFramePr>
            <a:graphicFrameLocks noGrp="1"/>
          </p:cNvGraphicFramePr>
          <p:nvPr/>
        </p:nvGraphicFramePr>
        <p:xfrm>
          <a:off x="714348" y="5401964"/>
          <a:ext cx="7429555" cy="7416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06494"/>
                <a:gridCol w="453324"/>
                <a:gridCol w="540727"/>
                <a:gridCol w="529910"/>
                <a:gridCol w="529910"/>
                <a:gridCol w="529910"/>
                <a:gridCol w="529910"/>
                <a:gridCol w="529910"/>
                <a:gridCol w="529910"/>
                <a:gridCol w="529910"/>
                <a:gridCol w="529910"/>
                <a:gridCol w="529910"/>
                <a:gridCol w="529910"/>
                <a:gridCol w="52991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ja-JP" alt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…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l-GR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1" lang="en-US" altLang="ja-JP" i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1" lang="ja-JP" alt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…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500166" y="4214818"/>
            <a:ext cx="4761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dirty="0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altLang="ja-JP" sz="2800" spc="300" dirty="0" smtClean="0">
                <a:latin typeface="Lucida Console" pitchFamily="49" charset="0"/>
              </a:rPr>
              <a:t>(</a:t>
            </a:r>
            <a:r>
              <a:rPr lang="en-US" altLang="ja-JP" sz="2800" spc="300" dirty="0" err="1" smtClean="0">
                <a:latin typeface="Lucida Console" pitchFamily="49" charset="0"/>
              </a:rPr>
              <a:t>aabaabbaabaa</a:t>
            </a:r>
            <a:r>
              <a:rPr lang="en-US" altLang="ja-JP" sz="2800" spc="300" dirty="0" smtClean="0">
                <a:latin typeface="Lucida Console" pitchFamily="49" charset="0"/>
              </a:rPr>
              <a:t>)=8</a:t>
            </a:r>
            <a:endParaRPr lang="ja-JP" altLang="en-US" sz="2800" dirty="0"/>
          </a:p>
        </p:txBody>
      </p:sp>
      <p:graphicFrame>
        <p:nvGraphicFramePr>
          <p:cNvPr id="5121" name="Object 2"/>
          <p:cNvGraphicFramePr>
            <a:graphicFrameLocks noChangeAspect="1"/>
          </p:cNvGraphicFramePr>
          <p:nvPr/>
        </p:nvGraphicFramePr>
        <p:xfrm>
          <a:off x="2571736" y="2857496"/>
          <a:ext cx="2286016" cy="714380"/>
        </p:xfrm>
        <a:graphic>
          <a:graphicData uri="http://schemas.openxmlformats.org/presentationml/2006/ole">
            <p:oleObj spid="_x0000_s5121" name="数式" r:id="rId4" imgW="1028520" imgH="419040" progId="Equation.3">
              <p:embed/>
            </p:oleObj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1061913" y="642939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角丸四角形 138"/>
          <p:cNvSpPr/>
          <p:nvPr/>
        </p:nvSpPr>
        <p:spPr>
          <a:xfrm>
            <a:off x="4143372" y="1785926"/>
            <a:ext cx="4929190" cy="4071966"/>
          </a:xfrm>
          <a:prstGeom prst="roundRect">
            <a:avLst>
              <a:gd name="adj" fmla="val 8075"/>
            </a:avLst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00826" y="4572008"/>
            <a:ext cx="2214578" cy="9233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0.927n</a:t>
            </a:r>
          </a:p>
          <a:p>
            <a:r>
              <a:rPr kumimoji="1" lang="en-US" altLang="ja-JP" dirty="0" smtClean="0"/>
              <a:t>[Franek et al.</a:t>
            </a:r>
            <a:r>
              <a:rPr lang="en-US" altLang="ja-JP" dirty="0" smtClean="0"/>
              <a:t> ’</a:t>
            </a:r>
            <a:r>
              <a:rPr kumimoji="1" lang="en-US" altLang="ja-JP" dirty="0" smtClean="0"/>
              <a:t>03</a:t>
            </a:r>
            <a:r>
              <a:rPr lang="en-US" altLang="ja-JP" dirty="0" smtClean="0"/>
              <a:t>]</a:t>
            </a:r>
          </a:p>
          <a:p>
            <a:r>
              <a:rPr lang="en-US" altLang="ja-JP" dirty="0" smtClean="0"/>
              <a:t>[Franek &amp; Yang  ’06]</a:t>
            </a:r>
            <a:endParaRPr kumimoji="1" lang="ja-JP" altLang="en-US" dirty="0"/>
          </a:p>
        </p:txBody>
      </p:sp>
      <p:cxnSp>
        <p:nvCxnSpPr>
          <p:cNvPr id="82" name="直線コネクタ 81"/>
          <p:cNvCxnSpPr/>
          <p:nvPr/>
        </p:nvCxnSpPr>
        <p:spPr>
          <a:xfrm>
            <a:off x="5071240" y="2701684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>
            <a:off x="5071240" y="5487766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5071240" y="3630378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5071240" y="4559072"/>
            <a:ext cx="357190" cy="1588"/>
          </a:xfrm>
          <a:prstGeom prst="line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498942" y="2571744"/>
            <a:ext cx="786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mtClean="0"/>
              <a:t>1.05n</a:t>
            </a:r>
            <a:endParaRPr kumimoji="1" lang="ja-JP" altLang="en-US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499768" y="5286388"/>
            <a:ext cx="7857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mtClean="0"/>
              <a:t>0.90n</a:t>
            </a:r>
            <a:endParaRPr kumimoji="1" lang="ja-JP" altLang="en-US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500594" y="4416990"/>
            <a:ext cx="7849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mtClean="0"/>
              <a:t>0.95n</a:t>
            </a:r>
            <a:endParaRPr kumimoji="1" lang="ja-JP" altLang="en-US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143504" y="1824327"/>
            <a:ext cx="7858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c</a:t>
            </a:r>
            <a:endParaRPr kumimoji="1" lang="ja-JP" altLang="en-US" sz="2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00794" y="2500307"/>
            <a:ext cx="2428924" cy="6463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mtClean="0"/>
              <a:t>1.048n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[Crochemore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et al</a:t>
            </a:r>
            <a:r>
              <a:rPr lang="en-US" altLang="ja-JP" smtClean="0"/>
              <a:t>. ’08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cxnSp>
        <p:nvCxnSpPr>
          <p:cNvPr id="103" name="直線矢印コネクタ 102"/>
          <p:cNvCxnSpPr/>
          <p:nvPr/>
        </p:nvCxnSpPr>
        <p:spPr>
          <a:xfrm rot="5400000" flipH="1" flipV="1">
            <a:off x="3644100" y="4000504"/>
            <a:ext cx="3571106" cy="794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 rot="10800000" flipV="1">
            <a:off x="5429224" y="2714621"/>
            <a:ext cx="1071570" cy="34022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>
          <a:xfrm rot="10800000" flipV="1">
            <a:off x="5429256" y="5000635"/>
            <a:ext cx="1071570" cy="46175"/>
          </a:xfrm>
          <a:prstGeom prst="straightConnector1">
            <a:avLst/>
          </a:prstGeom>
          <a:solidFill>
            <a:schemeClr val="bg1"/>
          </a:solidFill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角丸四角形 137"/>
          <p:cNvSpPr/>
          <p:nvPr/>
        </p:nvSpPr>
        <p:spPr>
          <a:xfrm>
            <a:off x="71438" y="5631436"/>
            <a:ext cx="1428728" cy="285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3372" y="214290"/>
            <a:ext cx="4711998" cy="101122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3600" dirty="0" smtClean="0"/>
              <a:t>Max Number of Runs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in a String</a:t>
            </a:r>
            <a:endParaRPr kumimoji="1" lang="ja-JP" altLang="en-US" sz="3600" dirty="0"/>
          </a:p>
        </p:txBody>
      </p:sp>
      <p:cxnSp>
        <p:nvCxnSpPr>
          <p:cNvPr id="5" name="直線コネクタ 4"/>
          <p:cNvCxnSpPr/>
          <p:nvPr/>
        </p:nvCxnSpPr>
        <p:spPr>
          <a:xfrm rot="5400000">
            <a:off x="-1643900" y="4142586"/>
            <a:ext cx="5144330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714480" y="1904518"/>
            <a:ext cx="19288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5n  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 </a:t>
            </a:r>
          </a:p>
          <a:p>
            <a:r>
              <a:rPr lang="en-US" altLang="ja-JP" dirty="0" smtClean="0"/>
              <a:t>[</a:t>
            </a:r>
            <a:r>
              <a:rPr kumimoji="1" lang="en-US" altLang="ja-JP" smtClean="0"/>
              <a:t>Rytter ’06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14480" y="3059668"/>
            <a:ext cx="228601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3.48n</a:t>
            </a:r>
            <a:r>
              <a:rPr kumimoji="1" lang="en-US" altLang="ja-JP" dirty="0" smtClean="0"/>
              <a:t> </a:t>
            </a:r>
          </a:p>
          <a:p>
            <a:r>
              <a:rPr kumimoji="1" lang="en-US" altLang="ja-JP" dirty="0" smtClean="0"/>
              <a:t>[Puglisi et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al</a:t>
            </a:r>
            <a:r>
              <a:rPr lang="en-US" altLang="ja-JP" smtClean="0"/>
              <a:t>.</a:t>
            </a:r>
            <a:r>
              <a:rPr kumimoji="1" lang="en-US" altLang="ja-JP" smtClean="0"/>
              <a:t> ’08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grpSp>
        <p:nvGrpSpPr>
          <p:cNvPr id="3" name="グループ化 53"/>
          <p:cNvGrpSpPr/>
          <p:nvPr/>
        </p:nvGrpSpPr>
        <p:grpSpPr>
          <a:xfrm>
            <a:off x="571472" y="2059536"/>
            <a:ext cx="357190" cy="4645058"/>
            <a:chOff x="500034" y="1785926"/>
            <a:chExt cx="642942" cy="4645058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500034" y="3643314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500034" y="6429396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500034" y="4572008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500034" y="5500702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500034" y="1785926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00034" y="2714620"/>
              <a:ext cx="642942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/>
          <p:cNvSpPr txBox="1"/>
          <p:nvPr/>
        </p:nvSpPr>
        <p:spPr>
          <a:xfrm>
            <a:off x="1714480" y="3702610"/>
            <a:ext cx="19288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3.44n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r>
              <a:rPr kumimoji="1" lang="en-US" altLang="ja-JP" dirty="0" smtClean="0"/>
              <a:t>[Rytter</a:t>
            </a:r>
            <a:r>
              <a:rPr lang="en-US" altLang="ja-JP" dirty="0" smtClean="0"/>
              <a:t> ’</a:t>
            </a:r>
            <a:r>
              <a:rPr kumimoji="1" lang="en-US" altLang="ja-JP" dirty="0" smtClean="0"/>
              <a:t>07</a:t>
            </a:r>
            <a:r>
              <a:rPr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571604" y="4643446"/>
            <a:ext cx="250033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1.6n</a:t>
            </a:r>
          </a:p>
          <a:p>
            <a:r>
              <a:rPr kumimoji="1" lang="en-US" altLang="ja-JP" dirty="0" smtClean="0"/>
              <a:t>[Crochemore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&amp;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Ilie ’08]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4282" y="55599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42844" y="47027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2n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42844" y="37026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3n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42844" y="28453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4n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42844" y="18452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5n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85720" y="64886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/>
              <a:t>0</a:t>
            </a:r>
            <a:endParaRPr kumimoji="1" lang="ja-JP" altLang="en-US" dirty="0"/>
          </a:p>
        </p:txBody>
      </p:sp>
      <p:sp>
        <p:nvSpPr>
          <p:cNvPr id="69" name="フリーフォーム 68"/>
          <p:cNvSpPr/>
          <p:nvPr/>
        </p:nvSpPr>
        <p:spPr>
          <a:xfrm>
            <a:off x="428596" y="1488032"/>
            <a:ext cx="928694" cy="142876"/>
          </a:xfrm>
          <a:custGeom>
            <a:avLst/>
            <a:gdLst>
              <a:gd name="connsiteX0" fmla="*/ 0 w 1233054"/>
              <a:gd name="connsiteY0" fmla="*/ 30018 h 325581"/>
              <a:gd name="connsiteX1" fmla="*/ 401782 w 1233054"/>
              <a:gd name="connsiteY1" fmla="*/ 320963 h 325581"/>
              <a:gd name="connsiteX2" fmla="*/ 845127 w 1233054"/>
              <a:gd name="connsiteY2" fmla="*/ 2309 h 325581"/>
              <a:gd name="connsiteX3" fmla="*/ 1233054 w 1233054"/>
              <a:gd name="connsiteY3" fmla="*/ 307109 h 32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054" h="325581">
                <a:moveTo>
                  <a:pt x="0" y="30018"/>
                </a:moveTo>
                <a:cubicBezTo>
                  <a:pt x="130464" y="177799"/>
                  <a:pt x="260928" y="325581"/>
                  <a:pt x="401782" y="320963"/>
                </a:cubicBezTo>
                <a:cubicBezTo>
                  <a:pt x="542636" y="316345"/>
                  <a:pt x="706582" y="4618"/>
                  <a:pt x="845127" y="2309"/>
                </a:cubicBezTo>
                <a:cubicBezTo>
                  <a:pt x="983672" y="0"/>
                  <a:pt x="1108363" y="153554"/>
                  <a:pt x="1233054" y="30710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フリーフォーム 69"/>
          <p:cNvSpPr/>
          <p:nvPr/>
        </p:nvSpPr>
        <p:spPr>
          <a:xfrm>
            <a:off x="428595" y="1345156"/>
            <a:ext cx="928694" cy="142876"/>
          </a:xfrm>
          <a:custGeom>
            <a:avLst/>
            <a:gdLst>
              <a:gd name="connsiteX0" fmla="*/ 0 w 1233054"/>
              <a:gd name="connsiteY0" fmla="*/ 30018 h 325581"/>
              <a:gd name="connsiteX1" fmla="*/ 401782 w 1233054"/>
              <a:gd name="connsiteY1" fmla="*/ 320963 h 325581"/>
              <a:gd name="connsiteX2" fmla="*/ 845127 w 1233054"/>
              <a:gd name="connsiteY2" fmla="*/ 2309 h 325581"/>
              <a:gd name="connsiteX3" fmla="*/ 1233054 w 1233054"/>
              <a:gd name="connsiteY3" fmla="*/ 307109 h 325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3054" h="325581">
                <a:moveTo>
                  <a:pt x="0" y="30018"/>
                </a:moveTo>
                <a:cubicBezTo>
                  <a:pt x="130464" y="177799"/>
                  <a:pt x="260928" y="325581"/>
                  <a:pt x="401782" y="320963"/>
                </a:cubicBezTo>
                <a:cubicBezTo>
                  <a:pt x="542636" y="316345"/>
                  <a:pt x="706582" y="4618"/>
                  <a:pt x="845127" y="2309"/>
                </a:cubicBezTo>
                <a:cubicBezTo>
                  <a:pt x="983672" y="0"/>
                  <a:pt x="1108363" y="153554"/>
                  <a:pt x="1233054" y="30710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7" name="直線矢印コネクタ 76"/>
          <p:cNvCxnSpPr/>
          <p:nvPr/>
        </p:nvCxnSpPr>
        <p:spPr>
          <a:xfrm rot="16200000" flipV="1">
            <a:off x="566196" y="1066269"/>
            <a:ext cx="715095" cy="98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1285852" y="416462"/>
            <a:ext cx="278608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[Kolpakov &amp; Kucherov ’99]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71472" y="4164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  <a:endParaRPr kumimoji="1" lang="ja-JP" altLang="en-US" sz="2400" dirty="0"/>
          </a:p>
        </p:txBody>
      </p:sp>
      <p:cxnSp>
        <p:nvCxnSpPr>
          <p:cNvPr id="108" name="直線矢印コネクタ 107"/>
          <p:cNvCxnSpPr>
            <a:stCxn id="13" idx="1"/>
          </p:cNvCxnSpPr>
          <p:nvPr/>
        </p:nvCxnSpPr>
        <p:spPr>
          <a:xfrm rot="10800000" flipV="1">
            <a:off x="928662" y="3382834"/>
            <a:ext cx="785818" cy="105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>
            <a:stCxn id="58" idx="1"/>
          </p:cNvCxnSpPr>
          <p:nvPr/>
        </p:nvCxnSpPr>
        <p:spPr>
          <a:xfrm rot="10800000">
            <a:off x="928662" y="3488298"/>
            <a:ext cx="785818" cy="5374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>
            <a:stCxn id="12" idx="1"/>
          </p:cNvCxnSpPr>
          <p:nvPr/>
        </p:nvCxnSpPr>
        <p:spPr>
          <a:xfrm rot="10800000">
            <a:off x="928662" y="2059536"/>
            <a:ext cx="785818" cy="168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>
            <a:stCxn id="59" idx="1"/>
          </p:cNvCxnSpPr>
          <p:nvPr/>
        </p:nvCxnSpPr>
        <p:spPr>
          <a:xfrm rot="10800000" flipV="1">
            <a:off x="928662" y="4966612"/>
            <a:ext cx="642942" cy="248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1" name="右矢印 140"/>
          <p:cNvSpPr/>
          <p:nvPr/>
        </p:nvSpPr>
        <p:spPr>
          <a:xfrm rot="21305856">
            <a:off x="1474399" y="5398855"/>
            <a:ext cx="2653041" cy="489445"/>
          </a:xfrm>
          <a:prstGeom prst="rightArrow">
            <a:avLst>
              <a:gd name="adj1" fmla="val 21193"/>
              <a:gd name="adj2" fmla="val 11616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2" name="円/楕円 161"/>
          <p:cNvSpPr/>
          <p:nvPr/>
        </p:nvSpPr>
        <p:spPr>
          <a:xfrm>
            <a:off x="5552882" y="2786058"/>
            <a:ext cx="428628" cy="214314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286248" y="3395963"/>
            <a:ext cx="100013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smtClean="0"/>
              <a:t>1.00n</a:t>
            </a:r>
            <a:endParaRPr kumimoji="1" lang="ja-JP" altLang="en-US" sz="2400" dirty="0"/>
          </a:p>
        </p:txBody>
      </p:sp>
      <p:sp>
        <p:nvSpPr>
          <p:cNvPr id="51" name="スライド番号プレースホルダ 50"/>
          <p:cNvSpPr>
            <a:spLocks noGrp="1"/>
          </p:cNvSpPr>
          <p:nvPr>
            <p:ph type="sldNum" sz="quarter" idx="11"/>
          </p:nvPr>
        </p:nvSpPr>
        <p:spPr>
          <a:xfrm>
            <a:off x="571472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Our result: New lower bound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937760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>
                <a:ea typeface="ＭＳ Ｐゴシック" charset="-128"/>
              </a:rPr>
              <a:t>We discovered a </a:t>
            </a:r>
            <a:r>
              <a:rPr lang="en-US" altLang="ja-JP" i="1" dirty="0" smtClean="0">
                <a:ea typeface="ＭＳ Ｐゴシック" charset="-128"/>
              </a:rPr>
              <a:t>run-rich</a:t>
            </a:r>
            <a:r>
              <a:rPr lang="en-US" altLang="ja-JP" dirty="0" smtClean="0">
                <a:ea typeface="ＭＳ Ｐゴシック" charset="-128"/>
              </a:rPr>
              <a:t> string 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endParaRPr lang="en-US" altLang="ja-JP" dirty="0" smtClean="0">
              <a:ea typeface="ＭＳ Ｐゴシック" charset="-128"/>
            </a:endParaRPr>
          </a:p>
          <a:p>
            <a:pPr lvl="1">
              <a:buNone/>
            </a:pPr>
            <a:r>
              <a:rPr lang="en-US" altLang="ja-JP" dirty="0" smtClean="0">
                <a:ea typeface="ＭＳ Ｐゴシック" charset="-128"/>
              </a:rPr>
              <a:t>	</a:t>
            </a:r>
            <a:endParaRPr lang="en-US" altLang="ja-JP" dirty="0" smtClean="0"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32453" y="1721069"/>
            <a:ext cx="9011515" cy="2922377"/>
            <a:chOff x="132485" y="3113858"/>
            <a:chExt cx="9011515" cy="2922377"/>
          </a:xfrm>
        </p:grpSpPr>
        <p:sp>
          <p:nvSpPr>
            <p:cNvPr id="6" name="正方形/長方形 5"/>
            <p:cNvSpPr/>
            <p:nvPr/>
          </p:nvSpPr>
          <p:spPr>
            <a:xfrm>
              <a:off x="571472" y="3235468"/>
              <a:ext cx="8572528" cy="28007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100" dirty="0" smtClean="0">
                  <a:latin typeface="Lucida Console" pitchFamily="49" charset="0"/>
                </a:rPr>
                <a:t>aababaababbabaababaababbabaababaabbaababaababbabaababaababbabaababaabbabaababaababbabaababaababbabaababaabbaababaababbabaababaababbabaababaabbabaababaababbabaababaabbabaababbabaababaababbabaababaabbabaababaababbabaababaababbabaababaabbabaababbabaababaababbabaababaabbabaababaababbabaababaabbabaababbabaababaababbabaababaabbabaababaababbabaababaababbabaababaabbabaababaababbabaababaabbabaababbabaababaababbabaababaabbabaababaababbabaababaababbabaababaabbabaababbabaababaababbabaababaabbabaababaababbabaababaabbabaababbabaababaababbabaababaabbabaababaababbabaababaababbabaababaabbabaababaababbabaababaabbabaababbabaababaababbabaababaabbabaababaababbabaababaabbabaababbabaababaababbabaababaabbabaababaababbabaababaababbabaababaabbabaababbabaababaababbabaababaabbabaababaababbabaababaabbabaababbabaababaababbabaababaabbabaababaababbabaababaababbabaababaabbabaababaababbabaababaabbabaababbabaababaababbabaababaabbabaababaababbabaababaababbabaababaabbabaababbabaababaababbabaababaabbabaababaababbabaababaabbabaababbabaababaababbabaababaabbabaababaababbabaababaababbabaababaabbabaababaababbabaababaabbabaababbabaababaababbabaababaabbabaababaababbabaababaabbabaababbabaababaababbabaababaabbabaababaababbabaababaababbabaababaabbabaababbabaababaababbabaababaabbabaababaababbabaababaabbabaababbabaababaababbabaababaabbabaababaababbabaababaababbabaababaabbabaababaababbabaababaabbabaababbabaababaababbabaababaabbabaababaababbabaababaababbabaababaabbabaababbabaababaababbabaababaabbabaababaababbabaababaabbabaababbabaababaababbabaababaabbabaababaababbabaababaababbabaabab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32485" y="3113858"/>
              <a:ext cx="6429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i="1" dirty="0" smtClean="0">
                  <a:latin typeface="Times New Roman" pitchFamily="18" charset="0"/>
                  <a:cs typeface="Times New Roman" pitchFamily="18" charset="0"/>
                </a:rPr>
                <a:t>τ</a:t>
              </a:r>
              <a:r>
                <a:rPr kumimoji="1" lang="en-US" altLang="ja-JP" sz="2400" i="1" dirty="0" smtClean="0">
                  <a:latin typeface="Times New Roman" pitchFamily="18" charset="0"/>
                  <a:cs typeface="Times New Roman" pitchFamily="18" charset="0"/>
                </a:rPr>
                <a:t> =</a:t>
              </a:r>
              <a:endParaRPr kumimoji="1" lang="ja-JP" alt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スライド番号プレースホルダ 10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  <p:sp>
        <p:nvSpPr>
          <p:cNvPr id="13" name="フッター プレースホルダ 12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Conference 2008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428596" y="4714884"/>
            <a:ext cx="3857652" cy="1171624"/>
            <a:chOff x="357158" y="4786322"/>
            <a:chExt cx="3857652" cy="1171624"/>
          </a:xfrm>
        </p:grpSpPr>
        <p:graphicFrame>
          <p:nvGraphicFramePr>
            <p:cNvPr id="4" name="オブジェクト 3"/>
            <p:cNvGraphicFramePr>
              <a:graphicFrameLocks noChangeAspect="1"/>
            </p:cNvGraphicFramePr>
            <p:nvPr/>
          </p:nvGraphicFramePr>
          <p:xfrm>
            <a:off x="1000100" y="5267325"/>
            <a:ext cx="2714644" cy="690621"/>
          </p:xfrm>
          <a:graphic>
            <a:graphicData uri="http://schemas.openxmlformats.org/presentationml/2006/ole">
              <p:oleObj spid="_x0000_s1026" name="数式" r:id="rId4" imgW="1460160" imgH="393480" progId="Equation.3">
                <p:embed/>
              </p:oleObj>
            </a:graphicData>
          </a:graphic>
        </p:graphicFrame>
        <p:sp>
          <p:nvSpPr>
            <p:cNvPr id="16" name="正方形/長方形 15"/>
            <p:cNvSpPr/>
            <p:nvPr/>
          </p:nvSpPr>
          <p:spPr>
            <a:xfrm>
              <a:off x="357158" y="4786322"/>
              <a:ext cx="385765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>
                <a:buNone/>
              </a:pPr>
              <a:r>
                <a:rPr lang="en-US" altLang="ja-JP" sz="2400" i="1" dirty="0" smtClean="0">
                  <a:latin typeface="Times New Roman" pitchFamily="18" charset="0"/>
                  <a:ea typeface="ＭＳ Ｐゴシック" charset="-128"/>
                  <a:cs typeface="Times New Roman" pitchFamily="18" charset="0"/>
                </a:rPr>
                <a:t>run</a:t>
              </a:r>
              <a:r>
                <a:rPr lang="en-US" altLang="ja-JP" sz="2400" dirty="0" smtClean="0">
                  <a:latin typeface="Times New Roman" pitchFamily="18" charset="0"/>
                  <a:ea typeface="ＭＳ Ｐゴシック" charset="-128"/>
                  <a:cs typeface="Times New Roman" pitchFamily="18" charset="0"/>
                </a:rPr>
                <a:t>(</a:t>
              </a:r>
              <a:r>
                <a:rPr lang="en-US" altLang="ja-JP" sz="2400" i="1" dirty="0" smtClean="0">
                  <a:latin typeface="Times New Roman" pitchFamily="18" charset="0"/>
                  <a:ea typeface="ＭＳ Ｐゴシック" charset="-128"/>
                  <a:cs typeface="Times New Roman" pitchFamily="18" charset="0"/>
                </a:rPr>
                <a:t>τ</a:t>
              </a:r>
              <a:r>
                <a:rPr lang="en-US" altLang="ja-JP" sz="2400" dirty="0" smtClean="0">
                  <a:latin typeface="Times New Roman" pitchFamily="18" charset="0"/>
                  <a:ea typeface="ＭＳ Ｐゴシック" charset="-128"/>
                  <a:cs typeface="Times New Roman" pitchFamily="18" charset="0"/>
                </a:rPr>
                <a:t>) = </a:t>
              </a:r>
              <a:r>
                <a:rPr lang="en-US" altLang="ja-JP" sz="2400" dirty="0" smtClean="0">
                  <a:latin typeface="Times New Roman" pitchFamily="18" charset="0"/>
                  <a:cs typeface="Times New Roman" pitchFamily="18" charset="0"/>
                </a:rPr>
                <a:t>1455,  |</a:t>
              </a:r>
              <a:r>
                <a:rPr lang="ja-JP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sz="2400" i="1" dirty="0" smtClean="0">
                  <a:latin typeface="Times New Roman" pitchFamily="18" charset="0"/>
                  <a:ea typeface="ＭＳ Ｐゴシック" charset="-128"/>
                  <a:cs typeface="Times New Roman" pitchFamily="18" charset="0"/>
                </a:rPr>
                <a:t>τ </a:t>
              </a:r>
              <a:r>
                <a:rPr lang="en-US" altLang="ja-JP" sz="2400" dirty="0" smtClean="0">
                  <a:latin typeface="Times New Roman" pitchFamily="18" charset="0"/>
                  <a:cs typeface="Times New Roman" pitchFamily="18" charset="0"/>
                </a:rPr>
                <a:t>|</a:t>
              </a:r>
              <a:r>
                <a:rPr lang="ja-JP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ja-JP" sz="2400" dirty="0" smtClean="0">
                  <a:latin typeface="Times New Roman" pitchFamily="18" charset="0"/>
                  <a:cs typeface="Times New Roman" pitchFamily="18" charset="0"/>
                </a:rPr>
                <a:t>= 1558</a:t>
              </a:r>
              <a:endParaRPr lang="en-US" altLang="ja-JP" sz="2400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929190" y="4654079"/>
            <a:ext cx="4071966" cy="1634490"/>
            <a:chOff x="4857752" y="4794906"/>
            <a:chExt cx="4071966" cy="163449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4857752" y="4794906"/>
              <a:ext cx="4071966" cy="16344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Known bes</a:t>
              </a:r>
              <a:r>
                <a:rPr lang="en-US" altLang="ja-JP" dirty="0" smtClean="0"/>
                <a:t>t lower bound</a:t>
              </a:r>
              <a:br>
                <a:rPr lang="en-US" altLang="ja-JP" dirty="0" smtClean="0"/>
              </a:br>
              <a:endParaRPr lang="en-US" altLang="ja-JP" dirty="0" smtClean="0"/>
            </a:p>
            <a:p>
              <a:endParaRPr kumimoji="1" lang="en-US" altLang="ja-JP" dirty="0" smtClean="0"/>
            </a:p>
            <a:p>
              <a:endParaRPr lang="en-US" altLang="ja-JP" dirty="0" smtClean="0"/>
            </a:p>
            <a:p>
              <a:r>
                <a:rPr lang="en-US" altLang="ja-JP" dirty="0" smtClean="0"/>
                <a:t>		[Franek et al. ’03]</a:t>
              </a:r>
              <a:endParaRPr kumimoji="1" lang="ja-JP" altLang="en-US" dirty="0"/>
            </a:p>
          </p:txBody>
        </p:sp>
        <p:graphicFrame>
          <p:nvGraphicFramePr>
            <p:cNvPr id="18" name="オブジェクト 17"/>
            <p:cNvGraphicFramePr>
              <a:graphicFrameLocks noChangeAspect="1"/>
            </p:cNvGraphicFramePr>
            <p:nvPr/>
          </p:nvGraphicFramePr>
          <p:xfrm>
            <a:off x="5395913" y="5214477"/>
            <a:ext cx="2887662" cy="781050"/>
          </p:xfrm>
          <a:graphic>
            <a:graphicData uri="http://schemas.openxmlformats.org/presentationml/2006/ole">
              <p:oleObj spid="_x0000_s1028" name="数式" r:id="rId5" imgW="1549080" imgH="419040" progId="Equation.3">
                <p:embed/>
              </p:oleObj>
            </a:graphicData>
          </a:graphic>
        </p:graphicFrame>
      </p:grpSp>
      <p:sp>
        <p:nvSpPr>
          <p:cNvPr id="15" name="角丸四角形吹き出し 14"/>
          <p:cNvSpPr/>
          <p:nvPr/>
        </p:nvSpPr>
        <p:spPr>
          <a:xfrm>
            <a:off x="2714612" y="5857892"/>
            <a:ext cx="2000264" cy="428628"/>
          </a:xfrm>
          <a:prstGeom prst="wedgeRoundRectCallout">
            <a:avLst>
              <a:gd name="adj1" fmla="val -23295"/>
              <a:gd name="adj2" fmla="val -9043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New lower bound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061913" y="642939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How to generate run-rich string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) =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1455,  |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τ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|= 1558</a:t>
            </a:r>
          </a:p>
          <a:p>
            <a:pPr>
              <a:buNone/>
            </a:pPr>
            <a:endParaRPr lang="en-US" altLang="ja-JP" dirty="0" smtClean="0"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  <a:p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Let 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τ’ = τ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[1:1557]  </a:t>
            </a:r>
            <a:r>
              <a:rPr lang="en-US" altLang="ja-JP" dirty="0" smtClean="0"/>
              <a:t>(delete the last character),</a:t>
            </a:r>
            <a:br>
              <a:rPr lang="en-US" altLang="ja-JP" dirty="0" smtClean="0"/>
            </a:br>
            <a:r>
              <a:rPr lang="en-US" altLang="ja-JP" dirty="0" smtClean="0"/>
              <a:t>the number of runs not decrease drastically.</a:t>
            </a:r>
            <a:endParaRPr lang="en-US" altLang="ja-JP" dirty="0" smtClean="0"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  <a:p>
            <a:pPr lvl="1"/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run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(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τ’</a:t>
            </a:r>
            <a:r>
              <a:rPr lang="en-US" altLang="ja-JP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) =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1453,  |</a:t>
            </a:r>
            <a:r>
              <a:rPr lang="en-US" altLang="ja-JP" i="1" dirty="0" smtClean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τ’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|= 1557</a:t>
            </a:r>
          </a:p>
          <a:p>
            <a:pPr lvl="1"/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ja-JP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dirty="0" smtClean="0"/>
              <a:t>In order to generate </a:t>
            </a:r>
            <a:r>
              <a:rPr lang="en-US" altLang="ja-JP" b="1" i="1" dirty="0" smtClean="0"/>
              <a:t>run-rich</a:t>
            </a:r>
            <a:r>
              <a:rPr lang="en-US" altLang="ja-JP" dirty="0" smtClean="0"/>
              <a:t> string, </a:t>
            </a:r>
            <a:br>
              <a:rPr lang="en-US" altLang="ja-JP" dirty="0" smtClean="0"/>
            </a:br>
            <a:r>
              <a:rPr lang="en-US" altLang="ja-JP" dirty="0" smtClean="0"/>
              <a:t>We only have to do is to append single character</a:t>
            </a:r>
            <a:br>
              <a:rPr lang="en-US" altLang="ja-JP" dirty="0" smtClean="0"/>
            </a:br>
            <a:r>
              <a:rPr lang="en-US" altLang="ja-JP" dirty="0" smtClean="0"/>
              <a:t>to </a:t>
            </a:r>
            <a:r>
              <a:rPr lang="en-US" altLang="ja-JP" b="1" i="1" dirty="0" smtClean="0"/>
              <a:t>run-rich</a:t>
            </a:r>
            <a:r>
              <a:rPr lang="en-US" altLang="ja-JP" dirty="0" smtClean="0"/>
              <a:t> string.</a:t>
            </a:r>
          </a:p>
          <a:p>
            <a:pPr>
              <a:buNone/>
            </a:pPr>
            <a:endParaRPr lang="en-US" altLang="ja-JP" dirty="0" smtClean="0"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4643438" y="1285859"/>
          <a:ext cx="3408539" cy="729673"/>
        </p:xfrm>
        <a:graphic>
          <a:graphicData uri="http://schemas.openxmlformats.org/presentationml/2006/ole">
            <p:oleObj spid="_x0000_s94210" name="数式" r:id="rId4" imgW="1574640" imgH="419040" progId="Equation.3">
              <p:embed/>
            </p:oleObj>
          </a:graphicData>
        </a:graphic>
      </p:graphicFrame>
      <p:sp>
        <p:nvSpPr>
          <p:cNvPr id="11" name="スライド番号プレースホルダ 10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  <p:sp>
        <p:nvSpPr>
          <p:cNvPr id="13" name="フッター プレースホルダ 12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r>
              <a:rPr kumimoji="1" lang="en-US" altLang="ja-JP" dirty="0" smtClean="0"/>
              <a:t>Prague Stringology </a:t>
            </a:r>
            <a:r>
              <a:rPr kumimoji="1" lang="en-US" altLang="ja-JP" smtClean="0"/>
              <a:t>Conference 2008</a:t>
            </a:r>
            <a:endParaRPr kumimoji="1" lang="ja-JP" altLang="en-US" dirty="0"/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/>
        </p:nvGraphicFramePr>
        <p:xfrm>
          <a:off x="2000232" y="3533780"/>
          <a:ext cx="3357586" cy="701952"/>
        </p:xfrm>
        <a:graphic>
          <a:graphicData uri="http://schemas.openxmlformats.org/presentationml/2006/ole">
            <p:oleObj spid="_x0000_s94212" name="数式" r:id="rId5" imgW="16128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214282" y="928670"/>
            <a:ext cx="8715436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pPr algn="l"/>
            <a:r>
              <a:rPr kumimoji="1" lang="en-US" altLang="ja-JP" smtClean="0"/>
              <a:t>Prague Stringology Conference 2008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20" y="3684957"/>
            <a:ext cx="641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Lucida Console" pitchFamily="49" charset="0"/>
              </a:rPr>
              <a:t>a</a:t>
            </a:r>
            <a:endParaRPr kumimoji="1" lang="ja-JP" altLang="en-US" sz="3200" dirty="0">
              <a:latin typeface="Lucida Console" pitchFamily="49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0100" y="2714620"/>
            <a:ext cx="882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 smtClean="0">
                <a:latin typeface="Lucida Console" pitchFamily="49" charset="0"/>
              </a:rPr>
              <a:t>aa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endParaRPr kumimoji="1" lang="en-US" altLang="ja-JP" sz="3200" dirty="0" smtClean="0">
              <a:latin typeface="Lucida Console" pitchFamily="49" charset="0"/>
            </a:endParaRPr>
          </a:p>
          <a:p>
            <a:endParaRPr kumimoji="1" lang="en-US" altLang="ja-JP" sz="3200" dirty="0" smtClean="0">
              <a:latin typeface="Lucida Console" pitchFamily="49" charset="0"/>
            </a:endParaRPr>
          </a:p>
          <a:p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ab</a:t>
            </a:r>
            <a:endParaRPr kumimoji="1" lang="ja-JP" altLang="en-US" sz="3200" dirty="0">
              <a:latin typeface="Lucida Console" pitchFamily="49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30949" y="2111771"/>
            <a:ext cx="128392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 smtClean="0">
                <a:latin typeface="Lucida Console" pitchFamily="49" charset="0"/>
              </a:rPr>
              <a:t>aaaa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aaab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aaba</a:t>
            </a:r>
            <a:endParaRPr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aabb</a:t>
            </a:r>
            <a:endParaRPr lang="en-US" altLang="ja-JP" sz="3200" dirty="0" smtClean="0">
              <a:latin typeface="Lucida Console" pitchFamily="49" charset="0"/>
            </a:endParaRPr>
          </a:p>
          <a:p>
            <a:r>
              <a:rPr kumimoji="1" lang="en-US" altLang="ja-JP" sz="3200" dirty="0" err="1" smtClean="0">
                <a:latin typeface="Lucida Console" pitchFamily="49" charset="0"/>
              </a:rPr>
              <a:t>abaa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abab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abba</a:t>
            </a:r>
            <a:endParaRPr lang="en-US" altLang="ja-JP" sz="3200" dirty="0" smtClean="0">
              <a:latin typeface="Lucida Console" pitchFamily="49" charset="0"/>
            </a:endParaRPr>
          </a:p>
          <a:p>
            <a:r>
              <a:rPr kumimoji="1" lang="en-US" altLang="ja-JP" sz="3200" dirty="0" err="1" smtClean="0">
                <a:latin typeface="Lucida Console" pitchFamily="49" charset="0"/>
              </a:rPr>
              <a:t>abbb</a:t>
            </a:r>
            <a:endParaRPr kumimoji="1" lang="ja-JP" altLang="en-US" sz="3200" dirty="0">
              <a:latin typeface="Lucida Console" pitchFamily="49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00232" y="2318462"/>
            <a:ext cx="11234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 smtClean="0">
                <a:latin typeface="Lucida Console" pitchFamily="49" charset="0"/>
              </a:rPr>
              <a:t>aaa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smtClean="0">
                <a:latin typeface="Lucida Console" pitchFamily="49" charset="0"/>
              </a:rPr>
              <a:t>aab</a:t>
            </a:r>
          </a:p>
          <a:p>
            <a:endParaRPr lang="en-US" altLang="ja-JP" sz="3200" dirty="0" smtClean="0">
              <a:latin typeface="Lucida Console" pitchFamily="49" charset="0"/>
            </a:endParaRPr>
          </a:p>
          <a:p>
            <a:r>
              <a:rPr kumimoji="1" lang="en-US" altLang="ja-JP" sz="3200" dirty="0" err="1" smtClean="0">
                <a:latin typeface="Lucida Console" pitchFamily="49" charset="0"/>
              </a:rPr>
              <a:t>aba</a:t>
            </a:r>
            <a:endParaRPr kumimoji="1" lang="en-US" altLang="ja-JP" sz="3200" dirty="0" smtClean="0">
              <a:latin typeface="Lucida Console" pitchFamily="49" charset="0"/>
            </a:endParaRPr>
          </a:p>
          <a:p>
            <a:endParaRPr kumimoji="1" lang="en-US" altLang="ja-JP" sz="3200" dirty="0" smtClean="0">
              <a:latin typeface="Lucida Console" pitchFamily="49" charset="0"/>
            </a:endParaRPr>
          </a:p>
          <a:p>
            <a:r>
              <a:rPr lang="en-US" altLang="ja-JP" sz="3200" dirty="0" err="1" smtClean="0">
                <a:latin typeface="Lucida Console" pitchFamily="49" charset="0"/>
              </a:rPr>
              <a:t>abb</a:t>
            </a:r>
            <a:endParaRPr lang="en-US" altLang="ja-JP" sz="3200" dirty="0" smtClean="0">
              <a:latin typeface="Lucida Console" pitchFamily="49" charset="0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642910" y="3143248"/>
            <a:ext cx="428629" cy="1857387"/>
            <a:chOff x="642910" y="3143248"/>
            <a:chExt cx="428629" cy="1857387"/>
          </a:xfrm>
        </p:grpSpPr>
        <p:cxnSp>
          <p:nvCxnSpPr>
            <p:cNvPr id="11" name="直線矢印コネクタ 10"/>
            <p:cNvCxnSpPr/>
            <p:nvPr/>
          </p:nvCxnSpPr>
          <p:spPr>
            <a:xfrm rot="5400000" flipH="1" flipV="1">
              <a:off x="428596" y="3357562"/>
              <a:ext cx="857256" cy="42862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rot="16200000" flipH="1">
              <a:off x="392877" y="4321974"/>
              <a:ext cx="928695" cy="428628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テキスト ボックス 33"/>
          <p:cNvSpPr txBox="1"/>
          <p:nvPr/>
        </p:nvSpPr>
        <p:spPr>
          <a:xfrm>
            <a:off x="4828877" y="2133491"/>
            <a:ext cx="128392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err="1" smtClean="0">
                <a:latin typeface="Lucida Console" pitchFamily="49" charset="0"/>
              </a:rPr>
              <a:t>aaaaa</a:t>
            </a:r>
            <a:r>
              <a:rPr kumimoji="1" lang="en-US" altLang="ja-JP" sz="16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aaaab</a:t>
            </a:r>
            <a:r>
              <a:rPr lang="en-US" altLang="ja-JP" sz="1600" dirty="0" smtClean="0">
                <a:latin typeface="Lucida Console" pitchFamily="49" charset="0"/>
              </a:rPr>
              <a:t> 1</a:t>
            </a:r>
            <a:endParaRPr kumimoji="1"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err="1" smtClean="0">
                <a:latin typeface="Lucida Console" pitchFamily="49" charset="0"/>
              </a:rPr>
              <a:t>aaaba</a:t>
            </a:r>
            <a:r>
              <a:rPr lang="en-US" altLang="ja-JP" sz="1600" dirty="0" smtClean="0">
                <a:latin typeface="Lucida Console" pitchFamily="49" charset="0"/>
              </a:rPr>
              <a:t> 1</a:t>
            </a:r>
          </a:p>
          <a:p>
            <a:r>
              <a:rPr kumimoji="1" lang="en-US" altLang="ja-JP" sz="1600" dirty="0" err="1" smtClean="0">
                <a:latin typeface="Lucida Console" pitchFamily="49" charset="0"/>
              </a:rPr>
              <a:t>aaabb</a:t>
            </a:r>
            <a:r>
              <a:rPr kumimoji="1"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aabaa</a:t>
            </a:r>
            <a:r>
              <a:rPr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aabab</a:t>
            </a:r>
            <a:r>
              <a:rPr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aabba</a:t>
            </a:r>
            <a:r>
              <a:rPr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aabbb</a:t>
            </a:r>
            <a:r>
              <a:rPr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kumimoji="1" lang="en-US" altLang="ja-JP" sz="1600" dirty="0" err="1" smtClean="0">
                <a:latin typeface="Lucida Console" pitchFamily="49" charset="0"/>
              </a:rPr>
              <a:t>abaaa</a:t>
            </a:r>
            <a:r>
              <a:rPr kumimoji="1" lang="en-US" altLang="ja-JP" sz="16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abaab</a:t>
            </a:r>
            <a:r>
              <a:rPr lang="en-US" altLang="ja-JP" sz="1600" dirty="0" smtClean="0">
                <a:latin typeface="Lucida Console" pitchFamily="49" charset="0"/>
              </a:rPr>
              <a:t> 1</a:t>
            </a:r>
            <a:endParaRPr kumimoji="1"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err="1" smtClean="0">
                <a:latin typeface="Lucida Console" pitchFamily="49" charset="0"/>
              </a:rPr>
              <a:t>ababa</a:t>
            </a:r>
            <a:r>
              <a:rPr lang="en-US" altLang="ja-JP" sz="1600" dirty="0" smtClean="0">
                <a:latin typeface="Lucida Console" pitchFamily="49" charset="0"/>
              </a:rPr>
              <a:t> 1</a:t>
            </a:r>
          </a:p>
          <a:p>
            <a:r>
              <a:rPr kumimoji="1" lang="en-US" altLang="ja-JP" sz="1600" dirty="0" err="1" smtClean="0">
                <a:latin typeface="Lucida Console" pitchFamily="49" charset="0"/>
              </a:rPr>
              <a:t>ababb</a:t>
            </a:r>
            <a:r>
              <a:rPr kumimoji="1"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abbaa</a:t>
            </a:r>
            <a:r>
              <a:rPr lang="en-US" altLang="ja-JP" sz="16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abbab</a:t>
            </a:r>
            <a:r>
              <a:rPr lang="en-US" altLang="ja-JP" sz="1600" dirty="0" smtClean="0">
                <a:latin typeface="Lucida Console" pitchFamily="49" charset="0"/>
              </a:rPr>
              <a:t> 1</a:t>
            </a:r>
          </a:p>
          <a:p>
            <a:r>
              <a:rPr kumimoji="1" lang="en-US" altLang="ja-JP" sz="1600" dirty="0" err="1" smtClean="0">
                <a:latin typeface="Lucida Console" pitchFamily="49" charset="0"/>
              </a:rPr>
              <a:t>abbba</a:t>
            </a:r>
            <a:r>
              <a:rPr kumimoji="1" lang="en-US" altLang="ja-JP" sz="16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1600" dirty="0" err="1" smtClean="0">
                <a:latin typeface="Lucida Console" pitchFamily="49" charset="0"/>
              </a:rPr>
              <a:t>abbbb</a:t>
            </a:r>
            <a:r>
              <a:rPr lang="en-US" altLang="ja-JP" sz="1600" dirty="0" smtClean="0">
                <a:latin typeface="Lucida Console" pitchFamily="49" charset="0"/>
              </a:rPr>
              <a:t> 1</a:t>
            </a:r>
            <a:endParaRPr kumimoji="1" lang="ja-JP" altLang="en-US" sz="1600" dirty="0">
              <a:latin typeface="Lucida Console" pitchFamily="49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288601" y="2429430"/>
            <a:ext cx="14982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latin typeface="Lucida Console" pitchFamily="49" charset="0"/>
              </a:rPr>
              <a:t>aaabb</a:t>
            </a:r>
            <a:r>
              <a:rPr kumimoji="1"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ababb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abbaa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aaaaa</a:t>
            </a:r>
            <a:r>
              <a:rPr lang="en-US" altLang="ja-JP" sz="24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aaaab</a:t>
            </a:r>
            <a:r>
              <a:rPr lang="en-US" altLang="ja-JP" sz="24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aaaba</a:t>
            </a:r>
            <a:r>
              <a:rPr lang="en-US" altLang="ja-JP" sz="2400" dirty="0" smtClean="0">
                <a:latin typeface="Lucida Console" pitchFamily="49" charset="0"/>
              </a:rPr>
              <a:t> 1</a:t>
            </a:r>
            <a:endParaRPr kumimoji="1" lang="en-US" altLang="ja-JP" sz="2400" dirty="0" smtClean="0">
              <a:latin typeface="Lucida Console" pitchFamily="49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072198" y="3240945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Select</a:t>
            </a:r>
          </a:p>
          <a:p>
            <a:r>
              <a:rPr lang="en-US" altLang="ja-JP" sz="2400" dirty="0" smtClean="0"/>
              <a:t>Top10</a:t>
            </a:r>
            <a:endParaRPr kumimoji="1" lang="ja-JP" altLang="en-US" sz="2400" dirty="0"/>
          </a:p>
        </p:txBody>
      </p:sp>
      <p:sp>
        <p:nvSpPr>
          <p:cNvPr id="41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1852610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The search first starts with the single string “</a:t>
            </a:r>
            <a:r>
              <a:rPr lang="en-US" altLang="ja-JP" dirty="0" smtClean="0">
                <a:latin typeface="Lucida Console" pitchFamily="49" charset="0"/>
              </a:rPr>
              <a:t>a</a:t>
            </a:r>
            <a:r>
              <a:rPr lang="en-US" altLang="ja-JP" dirty="0" smtClean="0"/>
              <a:t>”</a:t>
            </a:r>
            <a:r>
              <a:rPr kumimoji="1" lang="en-US" altLang="ja-JP" dirty="0" smtClean="0"/>
              <a:t> in the buffer.</a:t>
            </a:r>
          </a:p>
          <a:p>
            <a:r>
              <a:rPr lang="en-US" altLang="ja-JP" dirty="0" smtClean="0"/>
              <a:t>At each round, two new strings are created from each string in the buffer by appending  “</a:t>
            </a:r>
            <a:r>
              <a:rPr lang="en-US" altLang="ja-JP" dirty="0" smtClean="0">
                <a:latin typeface="Lucida Console" pitchFamily="49" charset="0"/>
              </a:rPr>
              <a:t>a</a:t>
            </a:r>
            <a:r>
              <a:rPr lang="en-US" altLang="ja-JP" dirty="0" smtClean="0"/>
              <a:t>” or “</a:t>
            </a:r>
            <a:r>
              <a:rPr lang="en-US" altLang="ja-JP" dirty="0" smtClean="0">
                <a:latin typeface="Lucida Console" pitchFamily="49" charset="0"/>
              </a:rPr>
              <a:t>b</a:t>
            </a:r>
            <a:r>
              <a:rPr lang="en-US" altLang="ja-JP" dirty="0" smtClean="0"/>
              <a:t>” to the string.</a:t>
            </a:r>
          </a:p>
          <a:p>
            <a:r>
              <a:rPr lang="en-US" altLang="ja-JP" dirty="0" smtClean="0"/>
              <a:t>The new strings are then sorted with respect to the number of runs.</a:t>
            </a:r>
          </a:p>
          <a:p>
            <a:r>
              <a:rPr lang="en-US" altLang="ja-JP" dirty="0" smtClean="0"/>
              <a:t>Only those that fit in the buffer size are retained for the next round.</a:t>
            </a:r>
            <a:endParaRPr kumimoji="1" lang="en-US" altLang="ja-JP" dirty="0" smtClean="0"/>
          </a:p>
        </p:txBody>
      </p:sp>
      <p:sp>
        <p:nvSpPr>
          <p:cNvPr id="30" name="右矢印 29"/>
          <p:cNvSpPr/>
          <p:nvPr/>
        </p:nvSpPr>
        <p:spPr>
          <a:xfrm>
            <a:off x="6072198" y="4071942"/>
            <a:ext cx="107157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9" name="グループ化 78"/>
          <p:cNvGrpSpPr/>
          <p:nvPr/>
        </p:nvGrpSpPr>
        <p:grpSpPr>
          <a:xfrm>
            <a:off x="1643039" y="2571744"/>
            <a:ext cx="428632" cy="3071834"/>
            <a:chOff x="1643039" y="2571744"/>
            <a:chExt cx="428632" cy="3071834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1643040" y="2571744"/>
              <a:ext cx="428631" cy="1143010"/>
              <a:chOff x="642908" y="3143248"/>
              <a:chExt cx="428631" cy="1848817"/>
            </a:xfrm>
          </p:grpSpPr>
          <p:cxnSp>
            <p:nvCxnSpPr>
              <p:cNvPr id="72" name="直線矢印コネクタ 71"/>
              <p:cNvCxnSpPr/>
              <p:nvPr/>
            </p:nvCxnSpPr>
            <p:spPr>
              <a:xfrm rot="5400000" flipH="1" flipV="1">
                <a:off x="428596" y="3357562"/>
                <a:ext cx="857256" cy="42862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3" name="直線矢印コネクタ 72"/>
              <p:cNvCxnSpPr/>
              <p:nvPr/>
            </p:nvCxnSpPr>
            <p:spPr>
              <a:xfrm rot="16200000" flipH="1">
                <a:off x="397162" y="4317687"/>
                <a:ext cx="920124" cy="428631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グループ化 75"/>
            <p:cNvGrpSpPr/>
            <p:nvPr/>
          </p:nvGrpSpPr>
          <p:grpSpPr>
            <a:xfrm>
              <a:off x="1643039" y="4500568"/>
              <a:ext cx="428631" cy="1143010"/>
              <a:chOff x="642908" y="3143248"/>
              <a:chExt cx="428631" cy="1848817"/>
            </a:xfrm>
          </p:grpSpPr>
          <p:cxnSp>
            <p:nvCxnSpPr>
              <p:cNvPr id="77" name="直線矢印コネクタ 76"/>
              <p:cNvCxnSpPr/>
              <p:nvPr/>
            </p:nvCxnSpPr>
            <p:spPr>
              <a:xfrm rot="5400000" flipH="1" flipV="1">
                <a:off x="428596" y="3357562"/>
                <a:ext cx="857256" cy="42862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78" name="直線矢印コネクタ 77"/>
              <p:cNvCxnSpPr/>
              <p:nvPr/>
            </p:nvCxnSpPr>
            <p:spPr>
              <a:xfrm rot="16200000" flipH="1">
                <a:off x="397162" y="4317687"/>
                <a:ext cx="920124" cy="428631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グループ化 93"/>
          <p:cNvGrpSpPr/>
          <p:nvPr/>
        </p:nvGrpSpPr>
        <p:grpSpPr>
          <a:xfrm>
            <a:off x="2857488" y="2428868"/>
            <a:ext cx="571504" cy="3429024"/>
            <a:chOff x="2857488" y="2428868"/>
            <a:chExt cx="571504" cy="3429024"/>
          </a:xfrm>
        </p:grpSpPr>
        <p:grpSp>
          <p:nvGrpSpPr>
            <p:cNvPr id="80" name="グループ化 79"/>
            <p:cNvGrpSpPr/>
            <p:nvPr/>
          </p:nvGrpSpPr>
          <p:grpSpPr>
            <a:xfrm>
              <a:off x="2857488" y="2428868"/>
              <a:ext cx="571504" cy="1500198"/>
              <a:chOff x="1643039" y="2571744"/>
              <a:chExt cx="428632" cy="3071834"/>
            </a:xfrm>
          </p:grpSpPr>
          <p:grpSp>
            <p:nvGrpSpPr>
              <p:cNvPr id="81" name="グループ化 80"/>
              <p:cNvGrpSpPr/>
              <p:nvPr/>
            </p:nvGrpSpPr>
            <p:grpSpPr>
              <a:xfrm>
                <a:off x="1643040" y="2571746"/>
                <a:ext cx="428631" cy="1143011"/>
                <a:chOff x="642908" y="3143248"/>
                <a:chExt cx="428631" cy="1848817"/>
              </a:xfrm>
            </p:grpSpPr>
            <p:cxnSp>
              <p:nvCxnSpPr>
                <p:cNvPr id="85" name="直線矢印コネクタ 84"/>
                <p:cNvCxnSpPr/>
                <p:nvPr/>
              </p:nvCxnSpPr>
              <p:spPr>
                <a:xfrm rot="5400000" flipH="1" flipV="1">
                  <a:off x="428596" y="3357562"/>
                  <a:ext cx="857256" cy="42862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矢印コネクタ 85"/>
                <p:cNvCxnSpPr/>
                <p:nvPr/>
              </p:nvCxnSpPr>
              <p:spPr>
                <a:xfrm rot="16200000" flipH="1">
                  <a:off x="397162" y="4317687"/>
                  <a:ext cx="920124" cy="42863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2" name="グループ化 81"/>
              <p:cNvGrpSpPr/>
              <p:nvPr/>
            </p:nvGrpSpPr>
            <p:grpSpPr>
              <a:xfrm>
                <a:off x="1643039" y="4500570"/>
                <a:ext cx="428631" cy="1143011"/>
                <a:chOff x="642908" y="3143248"/>
                <a:chExt cx="428631" cy="1848817"/>
              </a:xfrm>
            </p:grpSpPr>
            <p:cxnSp>
              <p:nvCxnSpPr>
                <p:cNvPr id="83" name="直線矢印コネクタ 82"/>
                <p:cNvCxnSpPr/>
                <p:nvPr/>
              </p:nvCxnSpPr>
              <p:spPr>
                <a:xfrm rot="5400000" flipH="1" flipV="1">
                  <a:off x="428596" y="3357562"/>
                  <a:ext cx="857256" cy="42862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線矢印コネクタ 83"/>
                <p:cNvCxnSpPr/>
                <p:nvPr/>
              </p:nvCxnSpPr>
              <p:spPr>
                <a:xfrm rot="16200000" flipH="1">
                  <a:off x="397162" y="4317687"/>
                  <a:ext cx="920124" cy="42863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7" name="グループ化 86"/>
            <p:cNvGrpSpPr/>
            <p:nvPr/>
          </p:nvGrpSpPr>
          <p:grpSpPr>
            <a:xfrm>
              <a:off x="2857488" y="4357694"/>
              <a:ext cx="571504" cy="1500198"/>
              <a:chOff x="1643039" y="2571744"/>
              <a:chExt cx="428632" cy="3071834"/>
            </a:xfrm>
          </p:grpSpPr>
          <p:grpSp>
            <p:nvGrpSpPr>
              <p:cNvPr id="88" name="グループ化 87"/>
              <p:cNvGrpSpPr/>
              <p:nvPr/>
            </p:nvGrpSpPr>
            <p:grpSpPr>
              <a:xfrm>
                <a:off x="1643040" y="2571746"/>
                <a:ext cx="428631" cy="1143011"/>
                <a:chOff x="642908" y="3143248"/>
                <a:chExt cx="428631" cy="1848817"/>
              </a:xfrm>
            </p:grpSpPr>
            <p:cxnSp>
              <p:nvCxnSpPr>
                <p:cNvPr id="92" name="直線矢印コネクタ 91"/>
                <p:cNvCxnSpPr/>
                <p:nvPr/>
              </p:nvCxnSpPr>
              <p:spPr>
                <a:xfrm rot="5400000" flipH="1" flipV="1">
                  <a:off x="428596" y="3357562"/>
                  <a:ext cx="857256" cy="42862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直線矢印コネクタ 92"/>
                <p:cNvCxnSpPr/>
                <p:nvPr/>
              </p:nvCxnSpPr>
              <p:spPr>
                <a:xfrm rot="16200000" flipH="1">
                  <a:off x="397162" y="4317687"/>
                  <a:ext cx="920124" cy="42863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グループ化 88"/>
              <p:cNvGrpSpPr/>
              <p:nvPr/>
            </p:nvGrpSpPr>
            <p:grpSpPr>
              <a:xfrm>
                <a:off x="1643039" y="4500570"/>
                <a:ext cx="428631" cy="1143011"/>
                <a:chOff x="642908" y="3143248"/>
                <a:chExt cx="428631" cy="1848817"/>
              </a:xfrm>
            </p:grpSpPr>
            <p:cxnSp>
              <p:nvCxnSpPr>
                <p:cNvPr id="90" name="直線矢印コネクタ 89"/>
                <p:cNvCxnSpPr/>
                <p:nvPr/>
              </p:nvCxnSpPr>
              <p:spPr>
                <a:xfrm rot="5400000" flipH="1" flipV="1">
                  <a:off x="428596" y="3357562"/>
                  <a:ext cx="857256" cy="428628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arrow"/>
                </a:ln>
              </p:spPr>
              <p:style>
                <a:lnRef idx="2">
                  <a:schemeClr val="accent4"/>
                </a:lnRef>
                <a:fillRef idx="0">
                  <a:schemeClr val="accent4"/>
                </a:fillRef>
                <a:effectRef idx="1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矢印コネクタ 90"/>
                <p:cNvCxnSpPr/>
                <p:nvPr/>
              </p:nvCxnSpPr>
              <p:spPr>
                <a:xfrm rot="16200000" flipH="1">
                  <a:off x="397162" y="4317687"/>
                  <a:ext cx="920124" cy="428631"/>
                </a:xfrm>
                <a:prstGeom prst="straightConnector1">
                  <a:avLst/>
                </a:prstGeom>
                <a:ln>
                  <a:solidFill>
                    <a:srgbClr val="0070C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25" name="グループ化 124"/>
          <p:cNvGrpSpPr/>
          <p:nvPr/>
        </p:nvGrpSpPr>
        <p:grpSpPr>
          <a:xfrm>
            <a:off x="4500562" y="2285992"/>
            <a:ext cx="357190" cy="3753276"/>
            <a:chOff x="4500562" y="2285992"/>
            <a:chExt cx="357190" cy="3753276"/>
          </a:xfrm>
        </p:grpSpPr>
        <p:grpSp>
          <p:nvGrpSpPr>
            <p:cNvPr id="95" name="グループ化 94"/>
            <p:cNvGrpSpPr/>
            <p:nvPr/>
          </p:nvGrpSpPr>
          <p:grpSpPr>
            <a:xfrm>
              <a:off x="4500562" y="2285992"/>
              <a:ext cx="357190" cy="1785950"/>
              <a:chOff x="2857488" y="2428868"/>
              <a:chExt cx="571504" cy="3429024"/>
            </a:xfrm>
          </p:grpSpPr>
          <p:grpSp>
            <p:nvGrpSpPr>
              <p:cNvPr id="96" name="グループ化 95"/>
              <p:cNvGrpSpPr/>
              <p:nvPr/>
            </p:nvGrpSpPr>
            <p:grpSpPr>
              <a:xfrm>
                <a:off x="2857488" y="2428870"/>
                <a:ext cx="571504" cy="1500200"/>
                <a:chOff x="1643039" y="2571746"/>
                <a:chExt cx="428632" cy="3071835"/>
              </a:xfrm>
            </p:grpSpPr>
            <p:grpSp>
              <p:nvGrpSpPr>
                <p:cNvPr id="104" name="グループ化 103"/>
                <p:cNvGrpSpPr/>
                <p:nvPr/>
              </p:nvGrpSpPr>
              <p:grpSpPr>
                <a:xfrm>
                  <a:off x="1643040" y="2571746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08" name="直線矢印コネクタ 107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直線矢印コネクタ 108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5" name="グループ化 104"/>
                <p:cNvGrpSpPr/>
                <p:nvPr/>
              </p:nvGrpSpPr>
              <p:grpSpPr>
                <a:xfrm>
                  <a:off x="1643039" y="4500570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06" name="直線矢印コネクタ 105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直線矢印コネクタ 106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7" name="グループ化 96"/>
              <p:cNvGrpSpPr/>
              <p:nvPr/>
            </p:nvGrpSpPr>
            <p:grpSpPr>
              <a:xfrm>
                <a:off x="2857488" y="4357696"/>
                <a:ext cx="571504" cy="1500200"/>
                <a:chOff x="1643039" y="2571746"/>
                <a:chExt cx="428632" cy="3071835"/>
              </a:xfrm>
            </p:grpSpPr>
            <p:grpSp>
              <p:nvGrpSpPr>
                <p:cNvPr id="98" name="グループ化 97"/>
                <p:cNvGrpSpPr/>
                <p:nvPr/>
              </p:nvGrpSpPr>
              <p:grpSpPr>
                <a:xfrm>
                  <a:off x="1643040" y="2571746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02" name="直線矢印コネクタ 101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直線矢印コネクタ 102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9" name="グループ化 98"/>
                <p:cNvGrpSpPr/>
                <p:nvPr/>
              </p:nvGrpSpPr>
              <p:grpSpPr>
                <a:xfrm>
                  <a:off x="1643039" y="4500570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00" name="直線矢印コネクタ 99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直線矢印コネクタ 100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10" name="グループ化 109"/>
            <p:cNvGrpSpPr/>
            <p:nvPr/>
          </p:nvGrpSpPr>
          <p:grpSpPr>
            <a:xfrm>
              <a:off x="4500562" y="4253318"/>
              <a:ext cx="357190" cy="1785950"/>
              <a:chOff x="2857488" y="2428868"/>
              <a:chExt cx="571504" cy="3429024"/>
            </a:xfrm>
          </p:grpSpPr>
          <p:grpSp>
            <p:nvGrpSpPr>
              <p:cNvPr id="111" name="グループ化 110"/>
              <p:cNvGrpSpPr/>
              <p:nvPr/>
            </p:nvGrpSpPr>
            <p:grpSpPr>
              <a:xfrm>
                <a:off x="2857488" y="2428869"/>
                <a:ext cx="571504" cy="1500200"/>
                <a:chOff x="1643039" y="2571746"/>
                <a:chExt cx="428632" cy="3071835"/>
              </a:xfrm>
            </p:grpSpPr>
            <p:grpSp>
              <p:nvGrpSpPr>
                <p:cNvPr id="119" name="グループ化 118"/>
                <p:cNvGrpSpPr/>
                <p:nvPr/>
              </p:nvGrpSpPr>
              <p:grpSpPr>
                <a:xfrm>
                  <a:off x="1643040" y="2571746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23" name="直線矢印コネクタ 122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矢印コネクタ 123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グループ化 119"/>
                <p:cNvGrpSpPr/>
                <p:nvPr/>
              </p:nvGrpSpPr>
              <p:grpSpPr>
                <a:xfrm>
                  <a:off x="1643039" y="4500570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21" name="直線矢印コネクタ 120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矢印コネクタ 121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2" name="グループ化 111"/>
              <p:cNvGrpSpPr/>
              <p:nvPr/>
            </p:nvGrpSpPr>
            <p:grpSpPr>
              <a:xfrm>
                <a:off x="2857488" y="4357695"/>
                <a:ext cx="571504" cy="1500200"/>
                <a:chOff x="1643039" y="2571746"/>
                <a:chExt cx="428632" cy="3071835"/>
              </a:xfrm>
            </p:grpSpPr>
            <p:grpSp>
              <p:nvGrpSpPr>
                <p:cNvPr id="113" name="グループ化 112"/>
                <p:cNvGrpSpPr/>
                <p:nvPr/>
              </p:nvGrpSpPr>
              <p:grpSpPr>
                <a:xfrm>
                  <a:off x="1643040" y="2571746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17" name="直線矢印コネクタ 116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矢印コネクタ 117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4" name="グループ化 113"/>
                <p:cNvGrpSpPr/>
                <p:nvPr/>
              </p:nvGrpSpPr>
              <p:grpSpPr>
                <a:xfrm>
                  <a:off x="1643039" y="4500570"/>
                  <a:ext cx="428631" cy="1143011"/>
                  <a:chOff x="642908" y="3143248"/>
                  <a:chExt cx="428631" cy="1848817"/>
                </a:xfrm>
              </p:grpSpPr>
              <p:cxnSp>
                <p:nvCxnSpPr>
                  <p:cNvPr id="115" name="直線矢印コネクタ 114"/>
                  <p:cNvCxnSpPr/>
                  <p:nvPr/>
                </p:nvCxnSpPr>
                <p:spPr>
                  <a:xfrm rot="5400000" flipH="1" flipV="1">
                    <a:off x="428596" y="3357562"/>
                    <a:ext cx="857256" cy="428628"/>
                  </a:xfrm>
                  <a:prstGeom prst="straightConnector1">
                    <a:avLst/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4"/>
                  </a:lnRef>
                  <a:fillRef idx="0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矢印コネクタ 115"/>
                  <p:cNvCxnSpPr/>
                  <p:nvPr/>
                </p:nvCxnSpPr>
                <p:spPr>
                  <a:xfrm rot="16200000" flipH="1">
                    <a:off x="397162" y="4317687"/>
                    <a:ext cx="920124" cy="428631"/>
                  </a:xfrm>
                  <a:prstGeom prst="straightConnector1">
                    <a:avLst/>
                  </a:prstGeom>
                  <a:ln>
                    <a:solidFill>
                      <a:srgbClr val="0070C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74" name="テキスト ボックス 73"/>
          <p:cNvSpPr txBox="1"/>
          <p:nvPr/>
        </p:nvSpPr>
        <p:spPr>
          <a:xfrm>
            <a:off x="7143768" y="2071678"/>
            <a:ext cx="164307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buffer size:10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4" grpId="0"/>
      <p:bldP spid="39" grpId="0"/>
      <p:bldP spid="40" grpId="0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1"/>
          </p:nvPr>
        </p:nvSpPr>
        <p:spPr>
          <a:xfrm>
            <a:off x="612648" y="6356350"/>
            <a:ext cx="816080" cy="365760"/>
          </a:xfrm>
        </p:spPr>
        <p:txBody>
          <a:bodyPr/>
          <a:lstStyle/>
          <a:p>
            <a:fld id="{166ADFEE-A2EB-4E30-9B23-DDA93A86CB66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2"/>
          </p:nvPr>
        </p:nvSpPr>
        <p:spPr>
          <a:xfrm>
            <a:off x="1500166" y="6356350"/>
            <a:ext cx="3505200" cy="365760"/>
          </a:xfrm>
        </p:spPr>
        <p:txBody>
          <a:bodyPr/>
          <a:lstStyle/>
          <a:p>
            <a:pPr algn="l"/>
            <a:r>
              <a:rPr kumimoji="1" lang="en-US" altLang="ja-JP" smtClean="0"/>
              <a:t>Prague Stringology Conference 2008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57158" y="2017463"/>
            <a:ext cx="15716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latin typeface="Lucida Console" pitchFamily="49" charset="0"/>
              </a:rPr>
              <a:t>aaabb</a:t>
            </a:r>
            <a:r>
              <a:rPr kumimoji="1"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ababb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abbaa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aaaaa</a:t>
            </a:r>
            <a:r>
              <a:rPr lang="en-US" altLang="ja-JP" sz="24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aaaab</a:t>
            </a:r>
            <a:r>
              <a:rPr lang="en-US" altLang="ja-JP" sz="2400" dirty="0" smtClean="0">
                <a:latin typeface="Lucida Console" pitchFamily="49" charset="0"/>
              </a:rPr>
              <a:t> 1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aaaba</a:t>
            </a:r>
            <a:r>
              <a:rPr lang="en-US" altLang="ja-JP" sz="2400" dirty="0" smtClean="0">
                <a:latin typeface="Lucida Console" pitchFamily="49" charset="0"/>
              </a:rPr>
              <a:t> 1</a:t>
            </a:r>
            <a:endParaRPr kumimoji="1" lang="en-US" altLang="ja-JP" sz="2400" dirty="0" smtClean="0">
              <a:latin typeface="Lucida Console" pitchFamily="49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71868" y="2000240"/>
            <a:ext cx="20717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>
                <a:latin typeface="Lucida Console" pitchFamily="49" charset="0"/>
              </a:rPr>
              <a:t>aabaab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aababb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aaabba</a:t>
            </a:r>
            <a:r>
              <a:rPr lang="en-US" altLang="ja-JP" sz="2400" dirty="0" smtClean="0">
                <a:latin typeface="Lucida Console" pitchFamily="49" charset="0"/>
              </a:rPr>
              <a:t> 2 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aaabbb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aabaaa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aabbba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aabbbb</a:t>
            </a:r>
            <a:r>
              <a:rPr lang="en-US" altLang="ja-JP" sz="2400" dirty="0" smtClean="0">
                <a:latin typeface="Lucida Console" pitchFamily="49" charset="0"/>
              </a:rPr>
              <a:t> 2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15206" y="2000240"/>
            <a:ext cx="19288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>
                <a:latin typeface="Lucida Console" pitchFamily="49" charset="0"/>
              </a:rPr>
              <a:t>aabaabb</a:t>
            </a:r>
            <a:r>
              <a:rPr lang="en-US" altLang="ja-JP" sz="2400" dirty="0" smtClean="0">
                <a:latin typeface="Lucida Console" pitchFamily="49" charset="0"/>
              </a:rPr>
              <a:t> 4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aabbabb</a:t>
            </a:r>
            <a:r>
              <a:rPr lang="en-US" altLang="ja-JP" sz="2400" dirty="0" smtClean="0">
                <a:latin typeface="Lucida Console" pitchFamily="49" charset="0"/>
              </a:rPr>
              <a:t> 4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aabaaba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aababba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aababbb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aabbaaa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aabbaab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aaabbaa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aababaa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  <a:p>
            <a:r>
              <a:rPr lang="en-US" altLang="ja-JP" sz="2400" dirty="0" err="1" smtClean="0">
                <a:latin typeface="Lucida Console" pitchFamily="49" charset="0"/>
              </a:rPr>
              <a:t>aabbaba</a:t>
            </a:r>
            <a:r>
              <a:rPr lang="en-US" altLang="ja-JP" sz="2400" dirty="0" smtClean="0">
                <a:latin typeface="Lucida Console" pitchFamily="49" charset="0"/>
              </a:rPr>
              <a:t> 3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14612" y="3000372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Select</a:t>
            </a:r>
          </a:p>
          <a:p>
            <a:r>
              <a:rPr lang="en-US" altLang="ja-JP" sz="2400" dirty="0" smtClean="0"/>
              <a:t>Top10</a:t>
            </a:r>
            <a:endParaRPr kumimoji="1" lang="ja-JP" altLang="en-US" sz="2400" dirty="0"/>
          </a:p>
        </p:txBody>
      </p:sp>
      <p:sp>
        <p:nvSpPr>
          <p:cNvPr id="27" name="右矢印 26"/>
          <p:cNvSpPr/>
          <p:nvPr/>
        </p:nvSpPr>
        <p:spPr>
          <a:xfrm>
            <a:off x="2857488" y="3857628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357950" y="3071810"/>
            <a:ext cx="10715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Select</a:t>
            </a:r>
          </a:p>
          <a:p>
            <a:r>
              <a:rPr lang="en-US" altLang="ja-JP" sz="2400" dirty="0" smtClean="0"/>
              <a:t>Top10</a:t>
            </a:r>
            <a:endParaRPr kumimoji="1" lang="ja-JP" altLang="en-US" sz="2400" dirty="0"/>
          </a:p>
        </p:txBody>
      </p:sp>
      <p:sp>
        <p:nvSpPr>
          <p:cNvPr id="49" name="右矢印 48"/>
          <p:cNvSpPr/>
          <p:nvPr/>
        </p:nvSpPr>
        <p:spPr>
          <a:xfrm>
            <a:off x="6429388" y="3902807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1" name="グループ化 90"/>
          <p:cNvGrpSpPr/>
          <p:nvPr/>
        </p:nvGrpSpPr>
        <p:grpSpPr>
          <a:xfrm>
            <a:off x="1785918" y="2143116"/>
            <a:ext cx="357190" cy="3500462"/>
            <a:chOff x="1785918" y="2143116"/>
            <a:chExt cx="357190" cy="3500462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1785918" y="2143116"/>
              <a:ext cx="357190" cy="2786082"/>
              <a:chOff x="4500562" y="2285992"/>
              <a:chExt cx="357190" cy="3753276"/>
            </a:xfrm>
          </p:grpSpPr>
          <p:grpSp>
            <p:nvGrpSpPr>
              <p:cNvPr id="57" name="グループ化 94"/>
              <p:cNvGrpSpPr/>
              <p:nvPr/>
            </p:nvGrpSpPr>
            <p:grpSpPr>
              <a:xfrm>
                <a:off x="4500562" y="2285993"/>
                <a:ext cx="357190" cy="1785951"/>
                <a:chOff x="2857488" y="2428868"/>
                <a:chExt cx="571504" cy="3429026"/>
              </a:xfrm>
            </p:grpSpPr>
            <p:grpSp>
              <p:nvGrpSpPr>
                <p:cNvPr id="73" name="グループ化 95"/>
                <p:cNvGrpSpPr/>
                <p:nvPr/>
              </p:nvGrpSpPr>
              <p:grpSpPr>
                <a:xfrm>
                  <a:off x="2857488" y="2428868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81" name="グループ化 103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85" name="直線矢印コネクタ 84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" name="直線矢印コネクタ 85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2" name="グループ化 104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83" name="直線矢印コネクタ 82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直線矢印コネクタ 83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4" name="グループ化 96"/>
                <p:cNvGrpSpPr/>
                <p:nvPr/>
              </p:nvGrpSpPr>
              <p:grpSpPr>
                <a:xfrm>
                  <a:off x="2857488" y="4357694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75" name="グループ化 97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79" name="直線矢印コネクタ 78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直線矢印コネクタ 79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6" name="グループ化 98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77" name="直線矢印コネクタ 76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直線矢印コネクタ 77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8" name="グループ化 109"/>
              <p:cNvGrpSpPr/>
              <p:nvPr/>
            </p:nvGrpSpPr>
            <p:grpSpPr>
              <a:xfrm>
                <a:off x="4500562" y="4253318"/>
                <a:ext cx="357190" cy="1785951"/>
                <a:chOff x="2857488" y="2428867"/>
                <a:chExt cx="571504" cy="3429026"/>
              </a:xfrm>
            </p:grpSpPr>
            <p:grpSp>
              <p:nvGrpSpPr>
                <p:cNvPr id="59" name="グループ化 110"/>
                <p:cNvGrpSpPr/>
                <p:nvPr/>
              </p:nvGrpSpPr>
              <p:grpSpPr>
                <a:xfrm>
                  <a:off x="2857488" y="2428867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67" name="グループ化 118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71" name="直線矢印コネクタ 70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直線矢印コネクタ 71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8" name="グループ化 119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69" name="直線矢印コネクタ 68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直線矢印コネクタ 69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0" name="グループ化 111"/>
                <p:cNvGrpSpPr/>
                <p:nvPr/>
              </p:nvGrpSpPr>
              <p:grpSpPr>
                <a:xfrm>
                  <a:off x="2857488" y="4357693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61" name="グループ化 112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65" name="直線矢印コネクタ 64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直線矢印コネクタ 65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2" name="グループ化 113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63" name="直線矢印コネクタ 62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直線矢印コネクタ 63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cxnSp>
          <p:nvCxnSpPr>
            <p:cNvPr id="87" name="直線矢印コネクタ 86"/>
            <p:cNvCxnSpPr/>
            <p:nvPr/>
          </p:nvCxnSpPr>
          <p:spPr>
            <a:xfrm rot="5400000" flipH="1" flipV="1">
              <a:off x="1914479" y="4935014"/>
              <a:ext cx="100069" cy="3571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8" name="直線矢印コネクタ 87"/>
            <p:cNvCxnSpPr/>
            <p:nvPr/>
          </p:nvCxnSpPr>
          <p:spPr>
            <a:xfrm rot="16200000" flipH="1">
              <a:off x="1910810" y="5047091"/>
              <a:ext cx="107408" cy="357189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矢印コネクタ 88"/>
            <p:cNvCxnSpPr/>
            <p:nvPr/>
          </p:nvCxnSpPr>
          <p:spPr>
            <a:xfrm rot="5400000" flipH="1" flipV="1">
              <a:off x="1914478" y="5299202"/>
              <a:ext cx="100069" cy="3571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0" name="直線矢印コネクタ 89"/>
            <p:cNvCxnSpPr/>
            <p:nvPr/>
          </p:nvCxnSpPr>
          <p:spPr>
            <a:xfrm rot="16200000" flipH="1">
              <a:off x="1910809" y="5411279"/>
              <a:ext cx="107408" cy="357189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グループ化 91"/>
          <p:cNvGrpSpPr/>
          <p:nvPr/>
        </p:nvGrpSpPr>
        <p:grpSpPr>
          <a:xfrm>
            <a:off x="5286380" y="2143116"/>
            <a:ext cx="357190" cy="3500462"/>
            <a:chOff x="1785918" y="2143116"/>
            <a:chExt cx="357190" cy="3500462"/>
          </a:xfrm>
        </p:grpSpPr>
        <p:grpSp>
          <p:nvGrpSpPr>
            <p:cNvPr id="93" name="グループ化 55"/>
            <p:cNvGrpSpPr/>
            <p:nvPr/>
          </p:nvGrpSpPr>
          <p:grpSpPr>
            <a:xfrm>
              <a:off x="1785918" y="2143116"/>
              <a:ext cx="357190" cy="2786081"/>
              <a:chOff x="4500562" y="2285993"/>
              <a:chExt cx="357190" cy="3753276"/>
            </a:xfrm>
          </p:grpSpPr>
          <p:grpSp>
            <p:nvGrpSpPr>
              <p:cNvPr id="98" name="グループ化 94"/>
              <p:cNvGrpSpPr/>
              <p:nvPr/>
            </p:nvGrpSpPr>
            <p:grpSpPr>
              <a:xfrm>
                <a:off x="4500562" y="2285993"/>
                <a:ext cx="357190" cy="1785951"/>
                <a:chOff x="2857488" y="2428866"/>
                <a:chExt cx="571504" cy="3429026"/>
              </a:xfrm>
            </p:grpSpPr>
            <p:grpSp>
              <p:nvGrpSpPr>
                <p:cNvPr id="114" name="グループ化 95"/>
                <p:cNvGrpSpPr/>
                <p:nvPr/>
              </p:nvGrpSpPr>
              <p:grpSpPr>
                <a:xfrm>
                  <a:off x="2857488" y="2428866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122" name="グループ化 103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26" name="直線矢印コネクタ 125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直線矢印コネクタ 126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グループ化 104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24" name="直線矢印コネクタ 123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直線矢印コネクタ 124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15" name="グループ化 96"/>
                <p:cNvGrpSpPr/>
                <p:nvPr/>
              </p:nvGrpSpPr>
              <p:grpSpPr>
                <a:xfrm>
                  <a:off x="2857488" y="4357692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116" name="グループ化 97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20" name="直線矢印コネクタ 119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直線矢印コネクタ 120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7" name="グループ化 98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18" name="直線矢印コネクタ 117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直線矢印コネクタ 118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99" name="グループ化 109"/>
              <p:cNvGrpSpPr/>
              <p:nvPr/>
            </p:nvGrpSpPr>
            <p:grpSpPr>
              <a:xfrm>
                <a:off x="4500562" y="4253318"/>
                <a:ext cx="357190" cy="1785951"/>
                <a:chOff x="2857488" y="2428865"/>
                <a:chExt cx="571504" cy="3429026"/>
              </a:xfrm>
            </p:grpSpPr>
            <p:grpSp>
              <p:nvGrpSpPr>
                <p:cNvPr id="100" name="グループ化 110"/>
                <p:cNvGrpSpPr/>
                <p:nvPr/>
              </p:nvGrpSpPr>
              <p:grpSpPr>
                <a:xfrm>
                  <a:off x="2857488" y="2428865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108" name="グループ化 118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12" name="直線矢印コネクタ 111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直線矢印コネクタ 112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9" name="グループ化 119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10" name="直線矢印コネクタ 109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直線矢印コネクタ 110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1" name="グループ化 111"/>
                <p:cNvGrpSpPr/>
                <p:nvPr/>
              </p:nvGrpSpPr>
              <p:grpSpPr>
                <a:xfrm>
                  <a:off x="2857488" y="4357691"/>
                  <a:ext cx="571504" cy="1500200"/>
                  <a:chOff x="1643039" y="2571746"/>
                  <a:chExt cx="428632" cy="3071835"/>
                </a:xfrm>
              </p:grpSpPr>
              <p:grpSp>
                <p:nvGrpSpPr>
                  <p:cNvPr id="102" name="グループ化 112"/>
                  <p:cNvGrpSpPr/>
                  <p:nvPr/>
                </p:nvGrpSpPr>
                <p:grpSpPr>
                  <a:xfrm>
                    <a:off x="1643040" y="2571746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06" name="直線矢印コネクタ 105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直線矢印コネクタ 106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" name="グループ化 113"/>
                  <p:cNvGrpSpPr/>
                  <p:nvPr/>
                </p:nvGrpSpPr>
                <p:grpSpPr>
                  <a:xfrm>
                    <a:off x="1643039" y="4500570"/>
                    <a:ext cx="428631" cy="1143011"/>
                    <a:chOff x="642908" y="3143248"/>
                    <a:chExt cx="428631" cy="1848817"/>
                  </a:xfrm>
                </p:grpSpPr>
                <p:cxnSp>
                  <p:nvCxnSpPr>
                    <p:cNvPr id="104" name="直線矢印コネクタ 103"/>
                    <p:cNvCxnSpPr/>
                    <p:nvPr/>
                  </p:nvCxnSpPr>
                  <p:spPr>
                    <a:xfrm rot="5400000" flipH="1" flipV="1">
                      <a:off x="428596" y="3357562"/>
                      <a:ext cx="857256" cy="428628"/>
                    </a:xfrm>
                    <a:prstGeom prst="straightConnector1">
                      <a:avLst/>
                    </a:prstGeom>
                    <a:ln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2">
                      <a:schemeClr val="accent4"/>
                    </a:lnRef>
                    <a:fillRef idx="0">
                      <a:schemeClr val="accent4"/>
                    </a:fillRef>
                    <a:effectRef idx="1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直線矢印コネクタ 104"/>
                    <p:cNvCxnSpPr/>
                    <p:nvPr/>
                  </p:nvCxnSpPr>
                  <p:spPr>
                    <a:xfrm rot="16200000" flipH="1">
                      <a:off x="397162" y="4317687"/>
                      <a:ext cx="920124" cy="428631"/>
                    </a:xfrm>
                    <a:prstGeom prst="straightConnector1">
                      <a:avLst/>
                    </a:prstGeom>
                    <a:ln>
                      <a:solidFill>
                        <a:srgbClr val="0070C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cxnSp>
          <p:nvCxnSpPr>
            <p:cNvPr id="94" name="直線矢印コネクタ 93"/>
            <p:cNvCxnSpPr/>
            <p:nvPr/>
          </p:nvCxnSpPr>
          <p:spPr>
            <a:xfrm rot="5400000" flipH="1" flipV="1">
              <a:off x="1914479" y="4935014"/>
              <a:ext cx="100069" cy="3571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5" name="直線矢印コネクタ 94"/>
            <p:cNvCxnSpPr/>
            <p:nvPr/>
          </p:nvCxnSpPr>
          <p:spPr>
            <a:xfrm rot="16200000" flipH="1">
              <a:off x="1910810" y="5047091"/>
              <a:ext cx="107408" cy="357189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矢印コネクタ 95"/>
            <p:cNvCxnSpPr/>
            <p:nvPr/>
          </p:nvCxnSpPr>
          <p:spPr>
            <a:xfrm rot="5400000" flipH="1" flipV="1">
              <a:off x="1914478" y="5299202"/>
              <a:ext cx="100069" cy="35718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rot="16200000" flipH="1">
              <a:off x="1910809" y="5411279"/>
              <a:ext cx="107408" cy="357189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テキスト ボックス 127"/>
          <p:cNvSpPr txBox="1"/>
          <p:nvPr/>
        </p:nvSpPr>
        <p:spPr>
          <a:xfrm>
            <a:off x="3357554" y="5786454"/>
            <a:ext cx="5643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 string in the buffer become </a:t>
            </a:r>
            <a:r>
              <a:rPr lang="en-US" altLang="ja-JP" sz="2400" b="1" i="1" dirty="0" smtClean="0"/>
              <a:t>run-rich</a:t>
            </a:r>
            <a:r>
              <a:rPr lang="en-US" altLang="ja-JP" sz="2400" dirty="0" smtClean="0"/>
              <a:t>.</a:t>
            </a:r>
            <a:endParaRPr kumimoji="1" lang="ja-JP" altLang="en-US" sz="240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071671" y="2012944"/>
            <a:ext cx="9286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latin typeface="Lucida Console" pitchFamily="49" charset="0"/>
              </a:rPr>
              <a:t>aaabba</a:t>
            </a:r>
            <a:r>
              <a:rPr kumimoji="1" lang="en-US" altLang="ja-JP" sz="1200" dirty="0" smtClean="0">
                <a:latin typeface="Lucida Console" pitchFamily="49" charset="0"/>
              </a:rPr>
              <a:t> </a:t>
            </a:r>
          </a:p>
          <a:p>
            <a:r>
              <a:rPr lang="en-US" altLang="ja-JP" sz="1200" dirty="0" err="1" smtClean="0">
                <a:latin typeface="Lucida Console" pitchFamily="49" charset="0"/>
              </a:rPr>
              <a:t>aaabbb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aabaaa</a:t>
            </a:r>
            <a:r>
              <a:rPr lang="en-US" altLang="ja-JP" sz="1200" dirty="0" smtClean="0">
                <a:latin typeface="Lucida Console" pitchFamily="49" charset="0"/>
              </a:rPr>
              <a:t> </a:t>
            </a: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aabaab</a:t>
            </a:r>
            <a:r>
              <a:rPr kumimoji="1" lang="en-US" altLang="ja-JP" sz="1200" dirty="0" smtClean="0">
                <a:latin typeface="Lucida Console" pitchFamily="49" charset="0"/>
              </a:rPr>
              <a:t> </a:t>
            </a:r>
          </a:p>
          <a:p>
            <a:r>
              <a:rPr lang="en-US" altLang="ja-JP" sz="1200" dirty="0" err="1" smtClean="0">
                <a:latin typeface="Lucida Console" pitchFamily="49" charset="0"/>
              </a:rPr>
              <a:t>aababa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aababb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aabbaa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aabbba</a:t>
            </a:r>
            <a:r>
              <a:rPr lang="en-US" altLang="ja-JP" sz="1200" dirty="0" smtClean="0">
                <a:latin typeface="Lucida Console" pitchFamily="49" charset="0"/>
              </a:rPr>
              <a:t> </a:t>
            </a: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aabbbb</a:t>
            </a:r>
            <a:r>
              <a:rPr kumimoji="1" lang="en-US" altLang="ja-JP" sz="1200" dirty="0" smtClean="0">
                <a:latin typeface="Lucida Console" pitchFamily="49" charset="0"/>
              </a:rPr>
              <a:t> </a:t>
            </a:r>
          </a:p>
          <a:p>
            <a:r>
              <a:rPr lang="en-US" altLang="ja-JP" sz="1200" dirty="0" err="1" smtClean="0">
                <a:latin typeface="Lucida Console" pitchFamily="49" charset="0"/>
              </a:rPr>
              <a:t>ababba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ababbb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abbaaa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abbaab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aaaaaa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aaaaab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aaaaba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aaaabb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aaabaa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aaabab</a:t>
            </a:r>
            <a:r>
              <a:rPr lang="en-US" altLang="ja-JP" sz="1200" dirty="0" smtClean="0">
                <a:latin typeface="Lucida Console" pitchFamily="49" charset="0"/>
              </a:rPr>
              <a:t> </a:t>
            </a:r>
            <a:endParaRPr kumimoji="1" lang="ja-JP" altLang="en-US" sz="1200" dirty="0">
              <a:latin typeface="Lucida Console" pitchFamily="49" charset="0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572132" y="2000240"/>
            <a:ext cx="9286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latin typeface="Lucida Console" pitchFamily="49" charset="0"/>
              </a:rPr>
              <a:t>aabaaba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aabaabb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aababba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aababbb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aabbaaa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aabbaab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aaabbaa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aaabbab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aaabbba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aaabbbb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aabaaaa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aabaaab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aababaa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aababab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aabbaba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kumimoji="1" lang="en-US" altLang="ja-JP" sz="1200" dirty="0" err="1" smtClean="0">
                <a:latin typeface="Lucida Console" pitchFamily="49" charset="0"/>
              </a:rPr>
              <a:t>aabbabb</a:t>
            </a:r>
            <a:endParaRPr kumimoji="1"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aabbbaa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aabbbab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aabbbba</a:t>
            </a:r>
            <a:endParaRPr lang="en-US" altLang="ja-JP" sz="1200" dirty="0" smtClean="0">
              <a:latin typeface="Lucida Console" pitchFamily="49" charset="0"/>
            </a:endParaRPr>
          </a:p>
          <a:p>
            <a:r>
              <a:rPr lang="en-US" altLang="ja-JP" sz="1200" dirty="0" err="1" smtClean="0">
                <a:latin typeface="Lucida Console" pitchFamily="49" charset="0"/>
              </a:rPr>
              <a:t>aabbbbb</a:t>
            </a:r>
            <a:endParaRPr kumimoji="1" lang="ja-JP" altLang="en-US" sz="12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26" grpId="0"/>
      <p:bldP spid="27" grpId="0" animBg="1"/>
      <p:bldP spid="48" grpId="0"/>
      <p:bldP spid="49" grpId="0" animBg="1"/>
      <p:bldP spid="128" grpId="0"/>
      <p:bldP spid="129" grpId="0"/>
      <p:bldP spid="1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4809</TotalTime>
  <Words>3161</Words>
  <Application>Microsoft Office PowerPoint</Application>
  <PresentationFormat>画面に合わせる (4:3)</PresentationFormat>
  <Paragraphs>689</Paragraphs>
  <Slides>25</Slides>
  <Notes>23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7" baseType="lpstr">
      <vt:lpstr>Arial</vt:lpstr>
      <vt:lpstr>ＭＳ Ｐゴシック</vt:lpstr>
      <vt:lpstr>Bookman Old Style</vt:lpstr>
      <vt:lpstr>HG明朝E</vt:lpstr>
      <vt:lpstr>Wingdings 3</vt:lpstr>
      <vt:lpstr>Gill Sans MT</vt:lpstr>
      <vt:lpstr>Lucida Console</vt:lpstr>
      <vt:lpstr>Times New Roman</vt:lpstr>
      <vt:lpstr>Calibri</vt:lpstr>
      <vt:lpstr>Wingdings</vt:lpstr>
      <vt:lpstr>アース</vt:lpstr>
      <vt:lpstr>数式</vt:lpstr>
      <vt:lpstr>New Lower Bounds for the Maximum Number of Runs in a String</vt:lpstr>
      <vt:lpstr>Contents</vt:lpstr>
      <vt:lpstr>runs</vt:lpstr>
      <vt:lpstr>number of runs:  ρ(n)</vt:lpstr>
      <vt:lpstr>Max Number of Runs in a String</vt:lpstr>
      <vt:lpstr>Our result: New lower bound</vt:lpstr>
      <vt:lpstr>How to generate run-rich string</vt:lpstr>
      <vt:lpstr>スライド 8</vt:lpstr>
      <vt:lpstr>　</vt:lpstr>
      <vt:lpstr>Improving lower bound of ρ(n) (1/2)</vt:lpstr>
      <vt:lpstr>Improving lower bound of ρ(n) (2/2)</vt:lpstr>
      <vt:lpstr>Number of runs in wk</vt:lpstr>
      <vt:lpstr>Proof of the theorem (1/4)</vt:lpstr>
      <vt:lpstr>Proof of the theorem (2/4)</vt:lpstr>
      <vt:lpstr>Proof of the theorem (3/4)</vt:lpstr>
      <vt:lpstr>Proof of the theorem (4/4)</vt:lpstr>
      <vt:lpstr>Asymptotic behavior of ρ(n) </vt:lpstr>
      <vt:lpstr>Discovered run-rich strings </vt:lpstr>
      <vt:lpstr>Discussion</vt:lpstr>
      <vt:lpstr>LZ-factorization of τ    ( |τ| = 184973 )</vt:lpstr>
      <vt:lpstr>Conclusion</vt:lpstr>
      <vt:lpstr>Further research</vt:lpstr>
      <vt:lpstr>Max Number of Runs in a String</vt:lpstr>
      <vt:lpstr>スライド 24</vt:lpstr>
      <vt:lpstr>Conjecture: ρ(n) &lt; n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Lower Bounds for the Maximum Number of Runs in a String</dc:title>
  <dc:creator> </dc:creator>
  <cp:lastModifiedBy> </cp:lastModifiedBy>
  <cp:revision>419</cp:revision>
  <dcterms:created xsi:type="dcterms:W3CDTF">2008-08-18T02:08:34Z</dcterms:created>
  <dcterms:modified xsi:type="dcterms:W3CDTF">2008-09-03T06:33:25Z</dcterms:modified>
</cp:coreProperties>
</file>