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42"/>
  </p:notesMasterIdLst>
  <p:handoutMasterIdLst>
    <p:handoutMasterId r:id="rId43"/>
  </p:handoutMasterIdLst>
  <p:sldIdLst>
    <p:sldId id="256" r:id="rId2"/>
    <p:sldId id="339" r:id="rId3"/>
    <p:sldId id="336" r:id="rId4"/>
    <p:sldId id="346" r:id="rId5"/>
    <p:sldId id="347" r:id="rId6"/>
    <p:sldId id="348" r:id="rId7"/>
    <p:sldId id="340" r:id="rId8"/>
    <p:sldId id="341" r:id="rId9"/>
    <p:sldId id="342" r:id="rId10"/>
    <p:sldId id="373" r:id="rId11"/>
    <p:sldId id="343" r:id="rId12"/>
    <p:sldId id="375" r:id="rId13"/>
    <p:sldId id="374" r:id="rId14"/>
    <p:sldId id="344" r:id="rId15"/>
    <p:sldId id="376" r:id="rId16"/>
    <p:sldId id="357" r:id="rId17"/>
    <p:sldId id="377" r:id="rId18"/>
    <p:sldId id="350" r:id="rId19"/>
    <p:sldId id="358" r:id="rId20"/>
    <p:sldId id="351" r:id="rId21"/>
    <p:sldId id="371" r:id="rId22"/>
    <p:sldId id="352" r:id="rId23"/>
    <p:sldId id="359" r:id="rId24"/>
    <p:sldId id="360" r:id="rId25"/>
    <p:sldId id="361" r:id="rId26"/>
    <p:sldId id="353" r:id="rId27"/>
    <p:sldId id="354" r:id="rId28"/>
    <p:sldId id="362" r:id="rId29"/>
    <p:sldId id="372" r:id="rId30"/>
    <p:sldId id="355" r:id="rId31"/>
    <p:sldId id="332" r:id="rId32"/>
    <p:sldId id="345" r:id="rId33"/>
    <p:sldId id="363" r:id="rId34"/>
    <p:sldId id="364" r:id="rId35"/>
    <p:sldId id="365" r:id="rId36"/>
    <p:sldId id="366" r:id="rId37"/>
    <p:sldId id="367" r:id="rId38"/>
    <p:sldId id="368" r:id="rId39"/>
    <p:sldId id="369" r:id="rId40"/>
    <p:sldId id="370" r:id="rId41"/>
  </p:sldIdLst>
  <p:sldSz cx="9144000" cy="6858000" type="screen4x3"/>
  <p:notesSz cx="6734175" cy="9866313"/>
  <p:embeddedFontLst>
    <p:embeddedFont>
      <p:font typeface="Zurich BT" pitchFamily="34" charset="0"/>
      <p:regular r:id="rId44"/>
      <p:bold r:id="rId45"/>
      <p:italic r:id="rId46"/>
      <p:boldItalic r:id="rId47"/>
    </p:embeddedFont>
    <p:embeddedFont>
      <p:font typeface="Wingdings 2" pitchFamily="18" charset="2"/>
      <p:regular r:id="rId48"/>
    </p:embeddedFont>
    <p:embeddedFont>
      <p:font typeface="eurm8" pitchFamily="34" charset="0"/>
      <p:regular r:id="rId49"/>
    </p:embeddedFont>
    <p:embeddedFont>
      <p:font typeface="Lucida Handwriting" pitchFamily="66" charset="0"/>
      <p:regular r:id="rId50"/>
    </p:embeddedFont>
    <p:embeddedFont>
      <p:font typeface="Calibri" pitchFamily="34" charset="0"/>
      <p:regular r:id="rId51"/>
      <p:bold r:id="rId52"/>
      <p:italic r:id="rId53"/>
      <p:boldItalic r:id="rId54"/>
    </p:embeddedFont>
    <p:embeddedFont>
      <p:font typeface="Verdana" pitchFamily="34" charset="0"/>
      <p:regular r:id="rId55"/>
      <p:bold r:id="rId56"/>
      <p:italic r:id="rId57"/>
      <p:boldItalic r:id="rId58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E9EA"/>
    <a:srgbClr val="FFFFFF"/>
    <a:srgbClr val="DBDBE9"/>
    <a:srgbClr val="000000"/>
    <a:srgbClr val="006600"/>
    <a:srgbClr val="0080FF"/>
    <a:srgbClr val="FF8080"/>
    <a:srgbClr val="FF818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10" autoAdjust="0"/>
    <p:restoredTop sz="76185" autoAdjust="0"/>
  </p:normalViewPr>
  <p:slideViewPr>
    <p:cSldViewPr>
      <p:cViewPr>
        <p:scale>
          <a:sx n="80" d="100"/>
          <a:sy n="80" d="100"/>
        </p:scale>
        <p:origin x="-67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font" Target="fonts/font4.fntdata"/><Relationship Id="rId50" Type="http://schemas.openxmlformats.org/officeDocument/2006/relationships/font" Target="fonts/font7.fntdata"/><Relationship Id="rId55" Type="http://schemas.openxmlformats.org/officeDocument/2006/relationships/font" Target="fonts/font12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font" Target="fonts/font11.fntdata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2.fntdata"/><Relationship Id="rId53" Type="http://schemas.openxmlformats.org/officeDocument/2006/relationships/font" Target="fonts/font10.fntdata"/><Relationship Id="rId58" Type="http://schemas.openxmlformats.org/officeDocument/2006/relationships/font" Target="fonts/font1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6.fntdata"/><Relationship Id="rId57" Type="http://schemas.openxmlformats.org/officeDocument/2006/relationships/font" Target="fonts/font14.fntdata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.fntdata"/><Relationship Id="rId52" Type="http://schemas.openxmlformats.org/officeDocument/2006/relationships/font" Target="fonts/font9.fntdata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font" Target="fonts/font5.fntdata"/><Relationship Id="rId56" Type="http://schemas.openxmlformats.org/officeDocument/2006/relationships/font" Target="fonts/font13.fntdata"/><Relationship Id="rId8" Type="http://schemas.openxmlformats.org/officeDocument/2006/relationships/slide" Target="slides/slide7.xml"/><Relationship Id="rId51" Type="http://schemas.openxmlformats.org/officeDocument/2006/relationships/font" Target="fonts/font8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3.fntdata"/><Relationship Id="rId5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\lab\thesis\&#26032;&#35215;%20Microsoft%20Office%20Excel%20&#12527;&#12540;&#12463;&#12471;&#12540;&#1248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/>
      <c:scatterChart>
        <c:scatterStyle val="lineMarker"/>
        <c:ser>
          <c:idx val="0"/>
          <c:order val="0"/>
          <c:tx>
            <c:strRef>
              <c:f>'e(n)'!$C$2</c:f>
              <c:strCache>
                <c:ptCount val="1"/>
                <c:pt idx="0">
                  <c:v>σ=2</c:v>
                </c:pt>
              </c:strCache>
            </c:strRef>
          </c:tx>
          <c:spPr>
            <a:ln w="28575"/>
          </c:spPr>
          <c:marker>
            <c:spPr>
              <a:ln w="28575"/>
            </c:spPr>
          </c:marker>
          <c:xVal>
            <c:numRef>
              <c:f>'e(n)'!$B$3:$B$259</c:f>
              <c:numCache>
                <c:formatCode>General</c:formatCode>
                <c:ptCount val="25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</c:numCache>
            </c:numRef>
          </c:xVal>
          <c:yVal>
            <c:numRef>
              <c:f>'e(n)'!$C$3:$C$259</c:f>
              <c:numCache>
                <c:formatCode>General</c:formatCode>
                <c:ptCount val="25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1.7500000000000027</c:v>
                </c:pt>
                <c:pt idx="4">
                  <c:v>2.75</c:v>
                </c:pt>
                <c:pt idx="5">
                  <c:v>3.656249999999976</c:v>
                </c:pt>
                <c:pt idx="6">
                  <c:v>4.75</c:v>
                </c:pt>
                <c:pt idx="7">
                  <c:v>5.765625</c:v>
                </c:pt>
                <c:pt idx="8">
                  <c:v>6.875</c:v>
                </c:pt>
                <c:pt idx="9">
                  <c:v>7.9433593750000124</c:v>
                </c:pt>
                <c:pt idx="10">
                  <c:v>9.0703125</c:v>
                </c:pt>
                <c:pt idx="11">
                  <c:v>10.1708984375</c:v>
                </c:pt>
                <c:pt idx="12">
                  <c:v>11.297851562499998</c:v>
                </c:pt>
                <c:pt idx="13">
                  <c:v>12.412719726600002</c:v>
                </c:pt>
                <c:pt idx="14">
                  <c:v>13.542968749999998</c:v>
                </c:pt>
                <c:pt idx="15">
                  <c:v>14.6660766602</c:v>
                </c:pt>
                <c:pt idx="16">
                  <c:v>15.796508789100001</c:v>
                </c:pt>
                <c:pt idx="17">
                  <c:v>16.92350769039982</c:v>
                </c:pt>
                <c:pt idx="18">
                  <c:v>18.054351806600035</c:v>
                </c:pt>
                <c:pt idx="19">
                  <c:v>19.183380127000031</c:v>
                </c:pt>
                <c:pt idx="20">
                  <c:v>20.314296722400183</c:v>
                </c:pt>
                <c:pt idx="21">
                  <c:v>21.444316387199816</c:v>
                </c:pt>
                <c:pt idx="22">
                  <c:v>22.575311660800001</c:v>
                </c:pt>
                <c:pt idx="23">
                  <c:v>23.705841302899987</c:v>
                </c:pt>
                <c:pt idx="24">
                  <c:v>24.836850166300234</c:v>
                </c:pt>
                <c:pt idx="25">
                  <c:v>25.967629402899849</c:v>
                </c:pt>
                <c:pt idx="26">
                  <c:v>27.098652720499999</c:v>
                </c:pt>
                <c:pt idx="27">
                  <c:v>28.229558691400001</c:v>
                </c:pt>
                <c:pt idx="28">
                  <c:v>29.360585764100001</c:v>
                </c:pt>
                <c:pt idx="29">
                  <c:v>30.491554448399999</c:v>
                </c:pt>
                <c:pt idx="30">
                  <c:v>31.622584097099999</c:v>
                </c:pt>
                <c:pt idx="31">
                  <c:v>32.753584279699894</c:v>
                </c:pt>
                <c:pt idx="32">
                  <c:v>33.884614860599974</c:v>
                </c:pt>
                <c:pt idx="33">
                  <c:v>35.015630717400001</c:v>
                </c:pt>
                <c:pt idx="34">
                  <c:v>36.146661832699998</c:v>
                </c:pt>
                <c:pt idx="35">
                  <c:v>37.277685543099999</c:v>
                </c:pt>
                <c:pt idx="36">
                  <c:v>38.408716866400013</c:v>
                </c:pt>
                <c:pt idx="37">
                  <c:v>39.539744488999993</c:v>
                </c:pt>
                <c:pt idx="38">
                  <c:v>40.670775926200264</c:v>
                </c:pt>
                <c:pt idx="39">
                  <c:v>41.801805506399994</c:v>
                </c:pt>
                <c:pt idx="40">
                  <c:v>42.932836992000013</c:v>
                </c:pt>
                <c:pt idx="41">
                  <c:v>44.063867548600001</c:v>
                </c:pt>
                <c:pt idx="42">
                  <c:v>45.194899058899999</c:v>
                </c:pt>
                <c:pt idx="43">
                  <c:v>46.325930103700003</c:v>
                </c:pt>
                <c:pt idx="44">
                  <c:v>47.456961625199945</c:v>
                </c:pt>
                <c:pt idx="45">
                  <c:v>48.587992913699999</c:v>
                </c:pt>
                <c:pt idx="46">
                  <c:v>49.719024440699997</c:v>
                </c:pt>
                <c:pt idx="47">
                  <c:v>50.850055850999993</c:v>
                </c:pt>
                <c:pt idx="48">
                  <c:v>51.981087380599945</c:v>
                </c:pt>
                <c:pt idx="49">
                  <c:v>53.112118851700011</c:v>
                </c:pt>
                <c:pt idx="50">
                  <c:v>54.243150382500396</c:v>
                </c:pt>
                <c:pt idx="51">
                  <c:v>55.374181884099997</c:v>
                </c:pt>
                <c:pt idx="52">
                  <c:v>56.505213415500002</c:v>
                </c:pt>
                <c:pt idx="53">
                  <c:v>57.6362449322</c:v>
                </c:pt>
                <c:pt idx="54">
                  <c:v>58.767276463899996</c:v>
                </c:pt>
                <c:pt idx="55">
                  <c:v>59.898307988200003</c:v>
                </c:pt>
                <c:pt idx="56">
                  <c:v>61.029339520000256</c:v>
                </c:pt>
                <c:pt idx="57">
                  <c:v>62.160371048200012</c:v>
                </c:pt>
                <c:pt idx="58">
                  <c:v>63.291402580100012</c:v>
                </c:pt>
                <c:pt idx="59">
                  <c:v>64.422434110099076</c:v>
                </c:pt>
                <c:pt idx="60">
                  <c:v>65.553465642000006</c:v>
                </c:pt>
                <c:pt idx="61">
                  <c:v>66.684497172998945</c:v>
                </c:pt>
                <c:pt idx="62">
                  <c:v>67.815528704900004</c:v>
                </c:pt>
                <c:pt idx="63">
                  <c:v>68.946560236400003</c:v>
                </c:pt>
                <c:pt idx="64">
                  <c:v>70.077591768299982</c:v>
                </c:pt>
                <c:pt idx="65">
                  <c:v>71.208623300000127</c:v>
                </c:pt>
                <c:pt idx="66">
                  <c:v>72.339654831900006</c:v>
                </c:pt>
                <c:pt idx="67">
                  <c:v>73.4706863636994</c:v>
                </c:pt>
                <c:pt idx="68">
                  <c:v>74.601717895599108</c:v>
                </c:pt>
                <c:pt idx="69">
                  <c:v>75.732749427499371</c:v>
                </c:pt>
                <c:pt idx="70">
                  <c:v>76.863780959399989</c:v>
                </c:pt>
                <c:pt idx="71">
                  <c:v>77.994812491299996</c:v>
                </c:pt>
                <c:pt idx="72">
                  <c:v>79.125844023299123</c:v>
                </c:pt>
                <c:pt idx="73">
                  <c:v>80.256875555199429</c:v>
                </c:pt>
                <c:pt idx="74">
                  <c:v>81.387907087100004</c:v>
                </c:pt>
                <c:pt idx="75">
                  <c:v>82.5189386189994</c:v>
                </c:pt>
                <c:pt idx="76">
                  <c:v>83.649970150999124</c:v>
                </c:pt>
                <c:pt idx="77">
                  <c:v>84.781001682899998</c:v>
                </c:pt>
                <c:pt idx="78">
                  <c:v>85.912033214800005</c:v>
                </c:pt>
                <c:pt idx="79">
                  <c:v>87.043064746799999</c:v>
                </c:pt>
                <c:pt idx="80">
                  <c:v>88.174096278699125</c:v>
                </c:pt>
                <c:pt idx="81">
                  <c:v>89.305127810599046</c:v>
                </c:pt>
                <c:pt idx="82">
                  <c:v>90.436159342500005</c:v>
                </c:pt>
                <c:pt idx="83">
                  <c:v>91.5671908745</c:v>
                </c:pt>
                <c:pt idx="84">
                  <c:v>92.698222406399978</c:v>
                </c:pt>
                <c:pt idx="85">
                  <c:v>93.829253938299999</c:v>
                </c:pt>
                <c:pt idx="86">
                  <c:v>94.960285470299993</c:v>
                </c:pt>
                <c:pt idx="87">
                  <c:v>96.0913170022</c:v>
                </c:pt>
                <c:pt idx="88">
                  <c:v>97.222348534098828</c:v>
                </c:pt>
                <c:pt idx="89">
                  <c:v>98.353380066099135</c:v>
                </c:pt>
                <c:pt idx="90">
                  <c:v>99.48441159799998</c:v>
                </c:pt>
                <c:pt idx="91">
                  <c:v>100.61544312999995</c:v>
                </c:pt>
                <c:pt idx="92">
                  <c:v>101.74647466200022</c:v>
                </c:pt>
                <c:pt idx="93">
                  <c:v>102.87750619400001</c:v>
                </c:pt>
                <c:pt idx="94">
                  <c:v>104.00853772599955</c:v>
                </c:pt>
                <c:pt idx="95">
                  <c:v>105.13956925799998</c:v>
                </c:pt>
                <c:pt idx="96">
                  <c:v>106.27060079</c:v>
                </c:pt>
                <c:pt idx="97">
                  <c:v>107.401632322</c:v>
                </c:pt>
                <c:pt idx="98">
                  <c:v>108.532663853</c:v>
                </c:pt>
                <c:pt idx="99">
                  <c:v>109.66369538500012</c:v>
                </c:pt>
                <c:pt idx="100">
                  <c:v>110.79472691700002</c:v>
                </c:pt>
                <c:pt idx="101">
                  <c:v>111.925758449</c:v>
                </c:pt>
                <c:pt idx="102">
                  <c:v>113.05678998099998</c:v>
                </c:pt>
                <c:pt idx="103">
                  <c:v>114.18782151299912</c:v>
                </c:pt>
                <c:pt idx="104">
                  <c:v>115.31885304500022</c:v>
                </c:pt>
                <c:pt idx="105">
                  <c:v>116.44988457700002</c:v>
                </c:pt>
                <c:pt idx="106">
                  <c:v>117.580916109</c:v>
                </c:pt>
                <c:pt idx="107">
                  <c:v>118.71194764099999</c:v>
                </c:pt>
                <c:pt idx="108">
                  <c:v>119.84297917299912</c:v>
                </c:pt>
                <c:pt idx="109">
                  <c:v>120.97401070500032</c:v>
                </c:pt>
                <c:pt idx="110">
                  <c:v>122.10504223699887</c:v>
                </c:pt>
                <c:pt idx="111">
                  <c:v>123.23607376900051</c:v>
                </c:pt>
                <c:pt idx="112">
                  <c:v>124.36710530000002</c:v>
                </c:pt>
                <c:pt idx="113">
                  <c:v>125.49813683199955</c:v>
                </c:pt>
                <c:pt idx="114">
                  <c:v>126.62916836399943</c:v>
                </c:pt>
                <c:pt idx="115">
                  <c:v>127.760199896</c:v>
                </c:pt>
                <c:pt idx="116">
                  <c:v>128.89123142800102</c:v>
                </c:pt>
                <c:pt idx="117">
                  <c:v>130.02226296000001</c:v>
                </c:pt>
                <c:pt idx="118">
                  <c:v>131.15329449199999</c:v>
                </c:pt>
                <c:pt idx="119">
                  <c:v>132.28432602400002</c:v>
                </c:pt>
                <c:pt idx="120">
                  <c:v>133.415357556</c:v>
                </c:pt>
                <c:pt idx="121">
                  <c:v>134.54638908800001</c:v>
                </c:pt>
                <c:pt idx="122">
                  <c:v>135.67742062000002</c:v>
                </c:pt>
                <c:pt idx="123">
                  <c:v>136.80845215200102</c:v>
                </c:pt>
                <c:pt idx="124">
                  <c:v>137.93948368400001</c:v>
                </c:pt>
                <c:pt idx="125">
                  <c:v>139.07051521599999</c:v>
                </c:pt>
                <c:pt idx="126">
                  <c:v>140.20154674700001</c:v>
                </c:pt>
                <c:pt idx="127">
                  <c:v>141.33257827900002</c:v>
                </c:pt>
                <c:pt idx="128">
                  <c:v>142.463609811</c:v>
                </c:pt>
                <c:pt idx="129">
                  <c:v>143.59464134300001</c:v>
                </c:pt>
                <c:pt idx="130">
                  <c:v>144.72567287499999</c:v>
                </c:pt>
                <c:pt idx="131">
                  <c:v>145.85670440700102</c:v>
                </c:pt>
                <c:pt idx="132">
                  <c:v>146.987735939</c:v>
                </c:pt>
                <c:pt idx="133">
                  <c:v>148.11876747100001</c:v>
                </c:pt>
                <c:pt idx="134">
                  <c:v>149.24979900299999</c:v>
                </c:pt>
                <c:pt idx="135">
                  <c:v>150.38083053500102</c:v>
                </c:pt>
                <c:pt idx="136">
                  <c:v>151.51186206699998</c:v>
                </c:pt>
                <c:pt idx="137">
                  <c:v>152.64289359899999</c:v>
                </c:pt>
                <c:pt idx="138">
                  <c:v>153.77392513099952</c:v>
                </c:pt>
                <c:pt idx="139">
                  <c:v>154.90495666300001</c:v>
                </c:pt>
                <c:pt idx="140">
                  <c:v>156.03598819499999</c:v>
                </c:pt>
                <c:pt idx="141">
                  <c:v>157.16701972600001</c:v>
                </c:pt>
                <c:pt idx="142">
                  <c:v>158.29805125800002</c:v>
                </c:pt>
                <c:pt idx="143">
                  <c:v>159.42908278999997</c:v>
                </c:pt>
                <c:pt idx="144">
                  <c:v>160.560114322</c:v>
                </c:pt>
                <c:pt idx="145">
                  <c:v>161.69114585400001</c:v>
                </c:pt>
                <c:pt idx="146">
                  <c:v>162.82217738600175</c:v>
                </c:pt>
                <c:pt idx="147">
                  <c:v>163.95320891800105</c:v>
                </c:pt>
                <c:pt idx="148">
                  <c:v>165.0842404500014</c:v>
                </c:pt>
                <c:pt idx="149">
                  <c:v>166.21527198199999</c:v>
                </c:pt>
                <c:pt idx="150">
                  <c:v>167.346303514</c:v>
                </c:pt>
                <c:pt idx="151">
                  <c:v>168.47733504600001</c:v>
                </c:pt>
                <c:pt idx="152">
                  <c:v>169.60836657800004</c:v>
                </c:pt>
                <c:pt idx="153">
                  <c:v>170.73939811</c:v>
                </c:pt>
                <c:pt idx="154">
                  <c:v>171.87042964200117</c:v>
                </c:pt>
                <c:pt idx="155">
                  <c:v>173.001461173</c:v>
                </c:pt>
                <c:pt idx="156">
                  <c:v>174.132492705</c:v>
                </c:pt>
                <c:pt idx="157">
                  <c:v>175.26352423699853</c:v>
                </c:pt>
                <c:pt idx="158">
                  <c:v>176.39455576899897</c:v>
                </c:pt>
                <c:pt idx="159">
                  <c:v>177.525587301</c:v>
                </c:pt>
                <c:pt idx="160">
                  <c:v>178.65661883300001</c:v>
                </c:pt>
                <c:pt idx="161">
                  <c:v>179.78765036499999</c:v>
                </c:pt>
                <c:pt idx="162">
                  <c:v>180.918681897</c:v>
                </c:pt>
                <c:pt idx="163">
                  <c:v>182.04971342899995</c:v>
                </c:pt>
                <c:pt idx="164">
                  <c:v>183.18074496100002</c:v>
                </c:pt>
                <c:pt idx="165">
                  <c:v>184.311776493</c:v>
                </c:pt>
                <c:pt idx="166">
                  <c:v>185.44280802500001</c:v>
                </c:pt>
                <c:pt idx="167">
                  <c:v>186.57383955700001</c:v>
                </c:pt>
                <c:pt idx="168">
                  <c:v>187.70487108899999</c:v>
                </c:pt>
                <c:pt idx="169">
                  <c:v>188.83590262000001</c:v>
                </c:pt>
                <c:pt idx="170">
                  <c:v>189.96693415200087</c:v>
                </c:pt>
                <c:pt idx="171">
                  <c:v>191.09796568399997</c:v>
                </c:pt>
                <c:pt idx="172">
                  <c:v>192.22899721600001</c:v>
                </c:pt>
                <c:pt idx="173">
                  <c:v>193.36002874800027</c:v>
                </c:pt>
                <c:pt idx="174">
                  <c:v>194.49106028</c:v>
                </c:pt>
                <c:pt idx="175">
                  <c:v>195.62209181200132</c:v>
                </c:pt>
                <c:pt idx="176">
                  <c:v>196.75312334400002</c:v>
                </c:pt>
                <c:pt idx="177">
                  <c:v>197.884154876</c:v>
                </c:pt>
                <c:pt idx="178">
                  <c:v>199.01518640800001</c:v>
                </c:pt>
                <c:pt idx="179">
                  <c:v>200.14621794000001</c:v>
                </c:pt>
                <c:pt idx="180">
                  <c:v>201.27724947200102</c:v>
                </c:pt>
                <c:pt idx="181">
                  <c:v>202.408281004</c:v>
                </c:pt>
                <c:pt idx="182">
                  <c:v>203.53931253600001</c:v>
                </c:pt>
                <c:pt idx="183">
                  <c:v>204.67034406800002</c:v>
                </c:pt>
                <c:pt idx="184">
                  <c:v>205.80137559900001</c:v>
                </c:pt>
                <c:pt idx="185">
                  <c:v>206.93240713100047</c:v>
                </c:pt>
                <c:pt idx="186">
                  <c:v>208.063438663</c:v>
                </c:pt>
                <c:pt idx="187">
                  <c:v>209.19447019499998</c:v>
                </c:pt>
                <c:pt idx="188">
                  <c:v>210.32550172699999</c:v>
                </c:pt>
                <c:pt idx="189">
                  <c:v>211.456533259</c:v>
                </c:pt>
                <c:pt idx="190">
                  <c:v>212.58756479099995</c:v>
                </c:pt>
                <c:pt idx="191">
                  <c:v>213.71859632300001</c:v>
                </c:pt>
                <c:pt idx="192">
                  <c:v>214.84962785500102</c:v>
                </c:pt>
                <c:pt idx="193">
                  <c:v>215.98065938700108</c:v>
                </c:pt>
                <c:pt idx="194">
                  <c:v>217.11169091900001</c:v>
                </c:pt>
                <c:pt idx="195">
                  <c:v>218.24272245100002</c:v>
                </c:pt>
                <c:pt idx="196">
                  <c:v>219.37375398299997</c:v>
                </c:pt>
                <c:pt idx="197">
                  <c:v>220.50478551499998</c:v>
                </c:pt>
                <c:pt idx="198">
                  <c:v>221.635817046</c:v>
                </c:pt>
                <c:pt idx="199">
                  <c:v>222.76684857800001</c:v>
                </c:pt>
                <c:pt idx="200">
                  <c:v>223.89788011000007</c:v>
                </c:pt>
                <c:pt idx="201">
                  <c:v>225.02891164200102</c:v>
                </c:pt>
                <c:pt idx="202">
                  <c:v>226.15994317400001</c:v>
                </c:pt>
                <c:pt idx="203">
                  <c:v>227.29097470599999</c:v>
                </c:pt>
                <c:pt idx="204">
                  <c:v>228.42200623800105</c:v>
                </c:pt>
                <c:pt idx="205">
                  <c:v>229.55303777</c:v>
                </c:pt>
                <c:pt idx="206">
                  <c:v>230.68406930200001</c:v>
                </c:pt>
                <c:pt idx="207">
                  <c:v>231.81510083400002</c:v>
                </c:pt>
                <c:pt idx="208">
                  <c:v>232.946132366</c:v>
                </c:pt>
                <c:pt idx="209">
                  <c:v>234.07716389800001</c:v>
                </c:pt>
                <c:pt idx="210">
                  <c:v>235.20819542999999</c:v>
                </c:pt>
                <c:pt idx="211">
                  <c:v>236.33922696200102</c:v>
                </c:pt>
                <c:pt idx="212">
                  <c:v>237.47025849300002</c:v>
                </c:pt>
                <c:pt idx="213">
                  <c:v>238.601290025</c:v>
                </c:pt>
                <c:pt idx="214">
                  <c:v>239.73232155700123</c:v>
                </c:pt>
                <c:pt idx="215">
                  <c:v>240.86335308899999</c:v>
                </c:pt>
                <c:pt idx="216">
                  <c:v>241.99438462099999</c:v>
                </c:pt>
                <c:pt idx="217">
                  <c:v>243.12541615300108</c:v>
                </c:pt>
                <c:pt idx="218">
                  <c:v>244.25644768500143</c:v>
                </c:pt>
                <c:pt idx="219">
                  <c:v>245.3874792170017</c:v>
                </c:pt>
                <c:pt idx="220">
                  <c:v>246.51851074899997</c:v>
                </c:pt>
                <c:pt idx="221">
                  <c:v>247.64954228099995</c:v>
                </c:pt>
                <c:pt idx="222">
                  <c:v>248.78057381300002</c:v>
                </c:pt>
                <c:pt idx="223">
                  <c:v>249.911605345</c:v>
                </c:pt>
                <c:pt idx="224">
                  <c:v>251.04263687700129</c:v>
                </c:pt>
                <c:pt idx="225">
                  <c:v>252.17366840899999</c:v>
                </c:pt>
                <c:pt idx="226">
                  <c:v>253.304699941</c:v>
                </c:pt>
                <c:pt idx="227">
                  <c:v>254.43573147200001</c:v>
                </c:pt>
                <c:pt idx="228">
                  <c:v>255.56676300399999</c:v>
                </c:pt>
                <c:pt idx="229">
                  <c:v>256.697794536</c:v>
                </c:pt>
                <c:pt idx="230">
                  <c:v>257.82882606799899</c:v>
                </c:pt>
                <c:pt idx="231">
                  <c:v>258.95985760000002</c:v>
                </c:pt>
                <c:pt idx="232">
                  <c:v>260.09088913199997</c:v>
                </c:pt>
                <c:pt idx="233">
                  <c:v>261.22192066399964</c:v>
                </c:pt>
                <c:pt idx="234">
                  <c:v>262.35295219600221</c:v>
                </c:pt>
                <c:pt idx="235">
                  <c:v>263.48398372799869</c:v>
                </c:pt>
                <c:pt idx="236">
                  <c:v>264.61501525999893</c:v>
                </c:pt>
                <c:pt idx="237">
                  <c:v>265.74604679199899</c:v>
                </c:pt>
                <c:pt idx="238">
                  <c:v>266.87707832400002</c:v>
                </c:pt>
                <c:pt idx="239">
                  <c:v>268.00810985599713</c:v>
                </c:pt>
                <c:pt idx="240">
                  <c:v>269.13914138799993</c:v>
                </c:pt>
                <c:pt idx="241">
                  <c:v>270.2701729189962</c:v>
                </c:pt>
                <c:pt idx="242">
                  <c:v>271.40120445099654</c:v>
                </c:pt>
                <c:pt idx="243">
                  <c:v>272.53223598299684</c:v>
                </c:pt>
                <c:pt idx="244">
                  <c:v>273.66326751499997</c:v>
                </c:pt>
                <c:pt idx="245">
                  <c:v>274.79429904699737</c:v>
                </c:pt>
                <c:pt idx="246">
                  <c:v>275.92533057899584</c:v>
                </c:pt>
                <c:pt idx="247">
                  <c:v>277.056362111</c:v>
                </c:pt>
                <c:pt idx="248">
                  <c:v>278.18739364300001</c:v>
                </c:pt>
                <c:pt idx="249">
                  <c:v>279.31842517500002</c:v>
                </c:pt>
                <c:pt idx="250">
                  <c:v>280.44945670699963</c:v>
                </c:pt>
                <c:pt idx="251">
                  <c:v>281.58048823899969</c:v>
                </c:pt>
                <c:pt idx="252">
                  <c:v>282.71151977099572</c:v>
                </c:pt>
                <c:pt idx="253">
                  <c:v>283.84255130299999</c:v>
                </c:pt>
                <c:pt idx="254">
                  <c:v>284.973582835</c:v>
                </c:pt>
                <c:pt idx="255">
                  <c:v>286.10461436600002</c:v>
                </c:pt>
                <c:pt idx="256">
                  <c:v>287.23564589799969</c:v>
                </c:pt>
              </c:numCache>
            </c:numRef>
          </c:yVal>
        </c:ser>
        <c:ser>
          <c:idx val="1"/>
          <c:order val="1"/>
          <c:tx>
            <c:strRef>
              <c:f>'e(n)'!$D$2</c:f>
              <c:strCache>
                <c:ptCount val="1"/>
                <c:pt idx="0">
                  <c:v>σ=3</c:v>
                </c:pt>
              </c:strCache>
            </c:strRef>
          </c:tx>
          <c:spPr>
            <a:ln w="28575"/>
          </c:spPr>
          <c:marker>
            <c:spPr>
              <a:ln w="28575"/>
            </c:spPr>
          </c:marker>
          <c:xVal>
            <c:numRef>
              <c:f>'e(n)'!$B$3:$B$259</c:f>
              <c:numCache>
                <c:formatCode>General</c:formatCode>
                <c:ptCount val="25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</c:numCache>
            </c:numRef>
          </c:xVal>
          <c:yVal>
            <c:numRef>
              <c:f>'e(n)'!$D$3:$D$259</c:f>
              <c:numCache>
                <c:formatCode>General</c:formatCode>
                <c:ptCount val="257"/>
                <c:pt idx="0">
                  <c:v>0</c:v>
                </c:pt>
                <c:pt idx="1">
                  <c:v>0</c:v>
                </c:pt>
                <c:pt idx="2">
                  <c:v>0.66666666666700514</c:v>
                </c:pt>
                <c:pt idx="3">
                  <c:v>1.2222222222199903</c:v>
                </c:pt>
                <c:pt idx="4">
                  <c:v>1.9259259259299972</c:v>
                </c:pt>
                <c:pt idx="5">
                  <c:v>2.59259259259</c:v>
                </c:pt>
                <c:pt idx="6">
                  <c:v>3.3251028806599998</c:v>
                </c:pt>
                <c:pt idx="7">
                  <c:v>4.0393232738900124</c:v>
                </c:pt>
                <c:pt idx="8">
                  <c:v>4.7754915409200001</c:v>
                </c:pt>
                <c:pt idx="9">
                  <c:v>5.5052583447599996</c:v>
                </c:pt>
                <c:pt idx="10">
                  <c:v>6.2431539907499998</c:v>
                </c:pt>
                <c:pt idx="11">
                  <c:v>6.978610984100043</c:v>
                </c:pt>
                <c:pt idx="12">
                  <c:v>7.7166872710199845</c:v>
                </c:pt>
                <c:pt idx="13">
                  <c:v>8.4539632182400268</c:v>
                </c:pt>
                <c:pt idx="14">
                  <c:v>9.1921524057500008</c:v>
                </c:pt>
                <c:pt idx="15">
                  <c:v>9.9300589236499999</c:v>
                </c:pt>
                <c:pt idx="16">
                  <c:v>10.6682665098</c:v>
                </c:pt>
                <c:pt idx="17">
                  <c:v>11.406380012100026</c:v>
                </c:pt>
                <c:pt idx="18">
                  <c:v>12.144594985499999</c:v>
                </c:pt>
                <c:pt idx="19">
                  <c:v>12.882778014400024</c:v>
                </c:pt>
                <c:pt idx="20">
                  <c:v>13.620994770499999</c:v>
                </c:pt>
                <c:pt idx="21">
                  <c:v>14.359200846400078</c:v>
                </c:pt>
                <c:pt idx="22">
                  <c:v>15.097418212100004</c:v>
                </c:pt>
                <c:pt idx="23">
                  <c:v>15.835631985600006</c:v>
                </c:pt>
                <c:pt idx="24">
                  <c:v>16.573849516799989</c:v>
                </c:pt>
                <c:pt idx="25">
                  <c:v>17.312065847600035</c:v>
                </c:pt>
                <c:pt idx="26">
                  <c:v>18.050283432800001</c:v>
                </c:pt>
                <c:pt idx="27">
                  <c:v>18.788500615999801</c:v>
                </c:pt>
                <c:pt idx="28">
                  <c:v>19.526718217099987</c:v>
                </c:pt>
                <c:pt idx="29">
                  <c:v>20.264935683899999</c:v>
                </c:pt>
                <c:pt idx="30">
                  <c:v>21.003153290099988</c:v>
                </c:pt>
                <c:pt idx="31">
                  <c:v>21.741370851399989</c:v>
                </c:pt>
                <c:pt idx="32">
                  <c:v>22.4795884591</c:v>
                </c:pt>
                <c:pt idx="33">
                  <c:v>23.217806051800135</c:v>
                </c:pt>
                <c:pt idx="34">
                  <c:v>23.95602366</c:v>
                </c:pt>
                <c:pt idx="35">
                  <c:v>24.694241263199999</c:v>
                </c:pt>
                <c:pt idx="36">
                  <c:v>25.432458871499989</c:v>
                </c:pt>
                <c:pt idx="37">
                  <c:v>26.170676478200001</c:v>
                </c:pt>
                <c:pt idx="38">
                  <c:v>26.9088940866</c:v>
                </c:pt>
                <c:pt idx="39">
                  <c:v>27.647111694500001</c:v>
                </c:pt>
                <c:pt idx="40">
                  <c:v>28.385329302899816</c:v>
                </c:pt>
                <c:pt idx="41">
                  <c:v>29.123546911099989</c:v>
                </c:pt>
                <c:pt idx="42">
                  <c:v>29.861764519499999</c:v>
                </c:pt>
                <c:pt idx="43">
                  <c:v>30.599982127900031</c:v>
                </c:pt>
                <c:pt idx="44">
                  <c:v>31.338199736300002</c:v>
                </c:pt>
                <c:pt idx="45">
                  <c:v>32.076417344700012</c:v>
                </c:pt>
                <c:pt idx="46">
                  <c:v>32.814634953199736</c:v>
                </c:pt>
                <c:pt idx="47">
                  <c:v>33.552852561599998</c:v>
                </c:pt>
                <c:pt idx="48">
                  <c:v>34.291070170000012</c:v>
                </c:pt>
                <c:pt idx="49">
                  <c:v>35.029287778399997</c:v>
                </c:pt>
                <c:pt idx="50">
                  <c:v>35.76750538690041</c:v>
                </c:pt>
                <c:pt idx="51">
                  <c:v>36.505722995300012</c:v>
                </c:pt>
                <c:pt idx="52">
                  <c:v>37.243940603699997</c:v>
                </c:pt>
                <c:pt idx="53">
                  <c:v>37.982158212100337</c:v>
                </c:pt>
                <c:pt idx="54">
                  <c:v>38.720375820600395</c:v>
                </c:pt>
                <c:pt idx="55">
                  <c:v>39.458593429000004</c:v>
                </c:pt>
                <c:pt idx="56">
                  <c:v>40.196811037400003</c:v>
                </c:pt>
                <c:pt idx="57">
                  <c:v>40.935028645800003</c:v>
                </c:pt>
                <c:pt idx="58">
                  <c:v>41.673246254299997</c:v>
                </c:pt>
                <c:pt idx="59">
                  <c:v>42.411463862699605</c:v>
                </c:pt>
                <c:pt idx="60">
                  <c:v>43.149681471099562</c:v>
                </c:pt>
                <c:pt idx="61">
                  <c:v>43.887899079499512</c:v>
                </c:pt>
                <c:pt idx="62">
                  <c:v>44.626116688000337</c:v>
                </c:pt>
                <c:pt idx="63">
                  <c:v>45.364334296400003</c:v>
                </c:pt>
                <c:pt idx="64">
                  <c:v>46.102551904800293</c:v>
                </c:pt>
                <c:pt idx="65">
                  <c:v>46.840769513199945</c:v>
                </c:pt>
                <c:pt idx="66">
                  <c:v>47.578987121699996</c:v>
                </c:pt>
                <c:pt idx="67">
                  <c:v>48.317204730099995</c:v>
                </c:pt>
                <c:pt idx="68">
                  <c:v>49.055422338500279</c:v>
                </c:pt>
                <c:pt idx="69">
                  <c:v>49.793639946900484</c:v>
                </c:pt>
                <c:pt idx="70">
                  <c:v>50.531857555399512</c:v>
                </c:pt>
                <c:pt idx="71">
                  <c:v>51.270075163800001</c:v>
                </c:pt>
                <c:pt idx="72">
                  <c:v>52.008292772200001</c:v>
                </c:pt>
                <c:pt idx="73">
                  <c:v>52.746510380600213</c:v>
                </c:pt>
                <c:pt idx="74">
                  <c:v>53.484727989099994</c:v>
                </c:pt>
                <c:pt idx="75">
                  <c:v>54.222945597500257</c:v>
                </c:pt>
                <c:pt idx="76">
                  <c:v>54.9611632059</c:v>
                </c:pt>
                <c:pt idx="77">
                  <c:v>55.699380814300063</c:v>
                </c:pt>
                <c:pt idx="78">
                  <c:v>56.437598422800001</c:v>
                </c:pt>
                <c:pt idx="79">
                  <c:v>57.1758160312</c:v>
                </c:pt>
                <c:pt idx="80">
                  <c:v>57.914033639599992</c:v>
                </c:pt>
                <c:pt idx="81">
                  <c:v>58.652251248100256</c:v>
                </c:pt>
                <c:pt idx="82">
                  <c:v>59.3904688565</c:v>
                </c:pt>
                <c:pt idx="83">
                  <c:v>60.128686464899999</c:v>
                </c:pt>
                <c:pt idx="84">
                  <c:v>60.866904073299736</c:v>
                </c:pt>
                <c:pt idx="85">
                  <c:v>61.6051216818</c:v>
                </c:pt>
                <c:pt idx="86">
                  <c:v>62.343339290200007</c:v>
                </c:pt>
                <c:pt idx="87">
                  <c:v>63.081556898600006</c:v>
                </c:pt>
                <c:pt idx="88">
                  <c:v>63.819774506999998</c:v>
                </c:pt>
                <c:pt idx="89">
                  <c:v>64.557992115499076</c:v>
                </c:pt>
                <c:pt idx="90">
                  <c:v>65.296209723900617</c:v>
                </c:pt>
                <c:pt idx="91">
                  <c:v>66.034427332299558</c:v>
                </c:pt>
                <c:pt idx="92">
                  <c:v>66.772644940700005</c:v>
                </c:pt>
                <c:pt idx="93">
                  <c:v>67.510862549199999</c:v>
                </c:pt>
                <c:pt idx="94">
                  <c:v>68.249080157599124</c:v>
                </c:pt>
                <c:pt idx="95">
                  <c:v>68.987297766000026</c:v>
                </c:pt>
                <c:pt idx="96">
                  <c:v>69.725515374399919</c:v>
                </c:pt>
                <c:pt idx="97">
                  <c:v>70.463732982899558</c:v>
                </c:pt>
                <c:pt idx="98">
                  <c:v>71.201950591300644</c:v>
                </c:pt>
                <c:pt idx="99">
                  <c:v>71.940168199699983</c:v>
                </c:pt>
                <c:pt idx="100">
                  <c:v>72.678385808098724</c:v>
                </c:pt>
                <c:pt idx="101">
                  <c:v>73.416603416599983</c:v>
                </c:pt>
                <c:pt idx="102">
                  <c:v>74.154821025000004</c:v>
                </c:pt>
                <c:pt idx="103">
                  <c:v>74.893038633399371</c:v>
                </c:pt>
                <c:pt idx="104">
                  <c:v>75.631256241800571</c:v>
                </c:pt>
                <c:pt idx="105">
                  <c:v>76.3694738502994</c:v>
                </c:pt>
                <c:pt idx="106">
                  <c:v>77.107691458700003</c:v>
                </c:pt>
                <c:pt idx="107">
                  <c:v>77.845909067099981</c:v>
                </c:pt>
                <c:pt idx="108">
                  <c:v>78.584126675500556</c:v>
                </c:pt>
                <c:pt idx="109">
                  <c:v>79.322344283999371</c:v>
                </c:pt>
                <c:pt idx="110">
                  <c:v>80.060561892399988</c:v>
                </c:pt>
                <c:pt idx="111">
                  <c:v>80.798779500799284</c:v>
                </c:pt>
                <c:pt idx="112">
                  <c:v>81.536997109200001</c:v>
                </c:pt>
                <c:pt idx="113">
                  <c:v>82.275214717699328</c:v>
                </c:pt>
                <c:pt idx="114">
                  <c:v>83.013432326099135</c:v>
                </c:pt>
                <c:pt idx="115">
                  <c:v>83.75164993449998</c:v>
                </c:pt>
                <c:pt idx="116">
                  <c:v>84.489867543000003</c:v>
                </c:pt>
                <c:pt idx="117">
                  <c:v>85.228085151399256</c:v>
                </c:pt>
                <c:pt idx="118">
                  <c:v>85.966302759800001</c:v>
                </c:pt>
                <c:pt idx="119">
                  <c:v>86.704520368199994</c:v>
                </c:pt>
                <c:pt idx="120">
                  <c:v>87.442737976699135</c:v>
                </c:pt>
                <c:pt idx="121">
                  <c:v>88.18095558509998</c:v>
                </c:pt>
                <c:pt idx="122">
                  <c:v>88.919173193500001</c:v>
                </c:pt>
                <c:pt idx="123">
                  <c:v>89.657390801899155</c:v>
                </c:pt>
                <c:pt idx="124">
                  <c:v>90.395608410399959</c:v>
                </c:pt>
                <c:pt idx="125">
                  <c:v>91.133826018799184</c:v>
                </c:pt>
                <c:pt idx="126">
                  <c:v>91.8720436272</c:v>
                </c:pt>
                <c:pt idx="127">
                  <c:v>92.610261235600007</c:v>
                </c:pt>
                <c:pt idx="128">
                  <c:v>93.348478844099134</c:v>
                </c:pt>
                <c:pt idx="129">
                  <c:v>94.086696452499154</c:v>
                </c:pt>
                <c:pt idx="130">
                  <c:v>94.824914060899999</c:v>
                </c:pt>
                <c:pt idx="131">
                  <c:v>95.563131669300631</c:v>
                </c:pt>
                <c:pt idx="132">
                  <c:v>96.3013492778</c:v>
                </c:pt>
                <c:pt idx="133">
                  <c:v>97.039566886200006</c:v>
                </c:pt>
                <c:pt idx="134">
                  <c:v>97.777784494599658</c:v>
                </c:pt>
                <c:pt idx="135">
                  <c:v>98.516002102999124</c:v>
                </c:pt>
                <c:pt idx="136">
                  <c:v>99.254219711499999</c:v>
                </c:pt>
                <c:pt idx="137">
                  <c:v>99.992437319899125</c:v>
                </c:pt>
                <c:pt idx="138">
                  <c:v>100.73065492800077</c:v>
                </c:pt>
                <c:pt idx="139">
                  <c:v>101.46887253699897</c:v>
                </c:pt>
                <c:pt idx="140">
                  <c:v>102.20709014500002</c:v>
                </c:pt>
                <c:pt idx="141">
                  <c:v>102.945307754</c:v>
                </c:pt>
                <c:pt idx="142">
                  <c:v>103.683525362</c:v>
                </c:pt>
                <c:pt idx="143">
                  <c:v>104.42174297</c:v>
                </c:pt>
                <c:pt idx="144">
                  <c:v>105.159960579</c:v>
                </c:pt>
                <c:pt idx="145">
                  <c:v>105.89817818699903</c:v>
                </c:pt>
                <c:pt idx="146">
                  <c:v>106.63639579599995</c:v>
                </c:pt>
                <c:pt idx="147">
                  <c:v>107.37461340400051</c:v>
                </c:pt>
                <c:pt idx="148">
                  <c:v>108.11283101299883</c:v>
                </c:pt>
                <c:pt idx="149">
                  <c:v>108.851048621</c:v>
                </c:pt>
                <c:pt idx="150">
                  <c:v>109.58926622900054</c:v>
                </c:pt>
                <c:pt idx="151">
                  <c:v>110.32748383800001</c:v>
                </c:pt>
                <c:pt idx="152">
                  <c:v>111.06570144600001</c:v>
                </c:pt>
                <c:pt idx="153">
                  <c:v>111.80391905499998</c:v>
                </c:pt>
                <c:pt idx="154">
                  <c:v>112.54213666299998</c:v>
                </c:pt>
                <c:pt idx="155">
                  <c:v>113.280354272</c:v>
                </c:pt>
                <c:pt idx="156">
                  <c:v>114.01857188</c:v>
                </c:pt>
                <c:pt idx="157">
                  <c:v>114.75678948800002</c:v>
                </c:pt>
                <c:pt idx="158">
                  <c:v>115.495007097</c:v>
                </c:pt>
                <c:pt idx="159">
                  <c:v>116.23322470500094</c:v>
                </c:pt>
                <c:pt idx="160">
                  <c:v>116.97144231399909</c:v>
                </c:pt>
                <c:pt idx="161">
                  <c:v>117.70965992200051</c:v>
                </c:pt>
                <c:pt idx="162">
                  <c:v>118.447877531</c:v>
                </c:pt>
                <c:pt idx="163">
                  <c:v>119.18609513899912</c:v>
                </c:pt>
                <c:pt idx="164">
                  <c:v>119.924312747</c:v>
                </c:pt>
                <c:pt idx="165">
                  <c:v>120.66253035599917</c:v>
                </c:pt>
                <c:pt idx="166">
                  <c:v>121.400747964</c:v>
                </c:pt>
                <c:pt idx="167">
                  <c:v>122.13896557299933</c:v>
                </c:pt>
                <c:pt idx="168">
                  <c:v>122.87718318100002</c:v>
                </c:pt>
                <c:pt idx="169">
                  <c:v>123.61540079</c:v>
                </c:pt>
                <c:pt idx="170">
                  <c:v>124.35361839799943</c:v>
                </c:pt>
                <c:pt idx="171">
                  <c:v>125.09183600599998</c:v>
                </c:pt>
                <c:pt idx="172">
                  <c:v>125.83005361500012</c:v>
                </c:pt>
                <c:pt idx="173">
                  <c:v>126.568271223</c:v>
                </c:pt>
                <c:pt idx="174">
                  <c:v>127.30648883199903</c:v>
                </c:pt>
                <c:pt idx="175">
                  <c:v>128.04470644</c:v>
                </c:pt>
                <c:pt idx="176">
                  <c:v>128.78292404800001</c:v>
                </c:pt>
                <c:pt idx="177">
                  <c:v>129.52114165700144</c:v>
                </c:pt>
                <c:pt idx="178">
                  <c:v>130.25935926499992</c:v>
                </c:pt>
                <c:pt idx="179">
                  <c:v>130.997576874</c:v>
                </c:pt>
                <c:pt idx="180">
                  <c:v>131.73579448199999</c:v>
                </c:pt>
                <c:pt idx="181">
                  <c:v>132.47401209099999</c:v>
                </c:pt>
                <c:pt idx="182">
                  <c:v>133.21222969900001</c:v>
                </c:pt>
                <c:pt idx="183">
                  <c:v>133.95044730700252</c:v>
                </c:pt>
                <c:pt idx="184">
                  <c:v>134.68866491600002</c:v>
                </c:pt>
                <c:pt idx="185">
                  <c:v>135.42688252400001</c:v>
                </c:pt>
                <c:pt idx="186">
                  <c:v>136.16510013300001</c:v>
                </c:pt>
                <c:pt idx="187">
                  <c:v>136.903317741</c:v>
                </c:pt>
                <c:pt idx="188">
                  <c:v>137.64153535</c:v>
                </c:pt>
                <c:pt idx="189">
                  <c:v>138.37975295800001</c:v>
                </c:pt>
                <c:pt idx="190">
                  <c:v>139.11797056599997</c:v>
                </c:pt>
                <c:pt idx="191">
                  <c:v>139.85618817500102</c:v>
                </c:pt>
                <c:pt idx="192">
                  <c:v>140.59440578300001</c:v>
                </c:pt>
                <c:pt idx="193">
                  <c:v>141.33262339200004</c:v>
                </c:pt>
                <c:pt idx="194">
                  <c:v>142.070841</c:v>
                </c:pt>
                <c:pt idx="195">
                  <c:v>142.809058609</c:v>
                </c:pt>
                <c:pt idx="196">
                  <c:v>143.54727621700007</c:v>
                </c:pt>
                <c:pt idx="197">
                  <c:v>144.285493825</c:v>
                </c:pt>
                <c:pt idx="198">
                  <c:v>145.02371143400001</c:v>
                </c:pt>
                <c:pt idx="199">
                  <c:v>145.76192904200047</c:v>
                </c:pt>
                <c:pt idx="200">
                  <c:v>146.50014665100105</c:v>
                </c:pt>
                <c:pt idx="201">
                  <c:v>147.23836425900001</c:v>
                </c:pt>
                <c:pt idx="202">
                  <c:v>147.97658186800001</c:v>
                </c:pt>
                <c:pt idx="203">
                  <c:v>148.71479947599997</c:v>
                </c:pt>
                <c:pt idx="204">
                  <c:v>149.45301708400001</c:v>
                </c:pt>
                <c:pt idx="205">
                  <c:v>150.19123469300001</c:v>
                </c:pt>
                <c:pt idx="206">
                  <c:v>150.929452301</c:v>
                </c:pt>
                <c:pt idx="207">
                  <c:v>151.66766991</c:v>
                </c:pt>
                <c:pt idx="208">
                  <c:v>152.40588751800004</c:v>
                </c:pt>
                <c:pt idx="209">
                  <c:v>153.14410512699894</c:v>
                </c:pt>
                <c:pt idx="210">
                  <c:v>153.88232273500108</c:v>
                </c:pt>
                <c:pt idx="211">
                  <c:v>154.62054034300004</c:v>
                </c:pt>
                <c:pt idx="212">
                  <c:v>155.35875795200161</c:v>
                </c:pt>
                <c:pt idx="213">
                  <c:v>156.09697556</c:v>
                </c:pt>
                <c:pt idx="214">
                  <c:v>156.83519316900001</c:v>
                </c:pt>
                <c:pt idx="215">
                  <c:v>157.57341077699999</c:v>
                </c:pt>
                <c:pt idx="216">
                  <c:v>158.31162838600102</c:v>
                </c:pt>
                <c:pt idx="217">
                  <c:v>159.04984599399995</c:v>
                </c:pt>
                <c:pt idx="218">
                  <c:v>159.78806360199999</c:v>
                </c:pt>
                <c:pt idx="219">
                  <c:v>160.526281211</c:v>
                </c:pt>
                <c:pt idx="220">
                  <c:v>161.26449881900001</c:v>
                </c:pt>
                <c:pt idx="221">
                  <c:v>162.00271642800001</c:v>
                </c:pt>
                <c:pt idx="222">
                  <c:v>162.74093403599997</c:v>
                </c:pt>
                <c:pt idx="223">
                  <c:v>163.47915164399996</c:v>
                </c:pt>
                <c:pt idx="224">
                  <c:v>164.21736925300002</c:v>
                </c:pt>
                <c:pt idx="225">
                  <c:v>164.955586861</c:v>
                </c:pt>
                <c:pt idx="226">
                  <c:v>165.69380446999998</c:v>
                </c:pt>
                <c:pt idx="227">
                  <c:v>166.43202207800007</c:v>
                </c:pt>
                <c:pt idx="228">
                  <c:v>167.17023968700047</c:v>
                </c:pt>
                <c:pt idx="229">
                  <c:v>167.90845729500001</c:v>
                </c:pt>
                <c:pt idx="230">
                  <c:v>168.64667490299999</c:v>
                </c:pt>
                <c:pt idx="231">
                  <c:v>169.38489251200087</c:v>
                </c:pt>
                <c:pt idx="232">
                  <c:v>170.12311012000001</c:v>
                </c:pt>
                <c:pt idx="233">
                  <c:v>170.86132772900001</c:v>
                </c:pt>
                <c:pt idx="234">
                  <c:v>171.599545337</c:v>
                </c:pt>
                <c:pt idx="235">
                  <c:v>172.337762946</c:v>
                </c:pt>
                <c:pt idx="236">
                  <c:v>173.07598055400001</c:v>
                </c:pt>
                <c:pt idx="237">
                  <c:v>173.814198162</c:v>
                </c:pt>
                <c:pt idx="238">
                  <c:v>174.552415771</c:v>
                </c:pt>
                <c:pt idx="239">
                  <c:v>175.29063337900001</c:v>
                </c:pt>
                <c:pt idx="240">
                  <c:v>176.02885098800004</c:v>
                </c:pt>
                <c:pt idx="241">
                  <c:v>176.76706859599997</c:v>
                </c:pt>
                <c:pt idx="242">
                  <c:v>177.505286205</c:v>
                </c:pt>
                <c:pt idx="243">
                  <c:v>178.24350381299999</c:v>
                </c:pt>
                <c:pt idx="244">
                  <c:v>178.981721421</c:v>
                </c:pt>
                <c:pt idx="245">
                  <c:v>179.71993902999998</c:v>
                </c:pt>
                <c:pt idx="246">
                  <c:v>180.45815663800047</c:v>
                </c:pt>
                <c:pt idx="247">
                  <c:v>181.19637424699999</c:v>
                </c:pt>
                <c:pt idx="248">
                  <c:v>181.93459185500001</c:v>
                </c:pt>
                <c:pt idx="249">
                  <c:v>182.67280946400001</c:v>
                </c:pt>
                <c:pt idx="250">
                  <c:v>183.41102707200102</c:v>
                </c:pt>
                <c:pt idx="251">
                  <c:v>184.14924467999998</c:v>
                </c:pt>
                <c:pt idx="252">
                  <c:v>184.88746228900001</c:v>
                </c:pt>
                <c:pt idx="253">
                  <c:v>185.625679897</c:v>
                </c:pt>
                <c:pt idx="254">
                  <c:v>186.363897506</c:v>
                </c:pt>
                <c:pt idx="255">
                  <c:v>187.10211511399999</c:v>
                </c:pt>
                <c:pt idx="256">
                  <c:v>187.84033272300002</c:v>
                </c:pt>
              </c:numCache>
            </c:numRef>
          </c:yVal>
        </c:ser>
        <c:ser>
          <c:idx val="2"/>
          <c:order val="2"/>
          <c:tx>
            <c:strRef>
              <c:f>'e(n)'!$E$2</c:f>
              <c:strCache>
                <c:ptCount val="1"/>
                <c:pt idx="0">
                  <c:v>σ=4</c:v>
                </c:pt>
              </c:strCache>
            </c:strRef>
          </c:tx>
          <c:spPr>
            <a:ln w="28575"/>
          </c:spPr>
          <c:marker>
            <c:spPr>
              <a:ln w="28575"/>
            </c:spPr>
          </c:marker>
          <c:xVal>
            <c:numRef>
              <c:f>'e(n)'!$B$3:$B$259</c:f>
              <c:numCache>
                <c:formatCode>General</c:formatCode>
                <c:ptCount val="25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</c:numCache>
            </c:numRef>
          </c:xVal>
          <c:yVal>
            <c:numRef>
              <c:f>'e(n)'!$E$3:$E$259</c:f>
              <c:numCache>
                <c:formatCode>General</c:formatCode>
                <c:ptCount val="257"/>
                <c:pt idx="0">
                  <c:v>0</c:v>
                </c:pt>
                <c:pt idx="1">
                  <c:v>0</c:v>
                </c:pt>
                <c:pt idx="2">
                  <c:v>0.5</c:v>
                </c:pt>
                <c:pt idx="3">
                  <c:v>0.9375</c:v>
                </c:pt>
                <c:pt idx="4">
                  <c:v>1.46875</c:v>
                </c:pt>
                <c:pt idx="5">
                  <c:v>1.9824218749999998</c:v>
                </c:pt>
                <c:pt idx="6">
                  <c:v>2.525390625</c:v>
                </c:pt>
                <c:pt idx="7">
                  <c:v>3.0622558593799987</c:v>
                </c:pt>
                <c:pt idx="8">
                  <c:v>3.6064453124999987</c:v>
                </c:pt>
                <c:pt idx="9">
                  <c:v>4.1490325927700002</c:v>
                </c:pt>
                <c:pt idx="10">
                  <c:v>4.6935653686499537</c:v>
                </c:pt>
                <c:pt idx="11">
                  <c:v>5.2376604080200124</c:v>
                </c:pt>
                <c:pt idx="12">
                  <c:v>5.7822346687299655</c:v>
                </c:pt>
                <c:pt idx="13">
                  <c:v>6.3266991078899997</c:v>
                </c:pt>
                <c:pt idx="14">
                  <c:v>6.8712855875500001</c:v>
                </c:pt>
                <c:pt idx="15">
                  <c:v>7.4158437363800003</c:v>
                </c:pt>
                <c:pt idx="16">
                  <c:v>7.9604322835800003</c:v>
                </c:pt>
                <c:pt idx="17">
                  <c:v>8.5050137061599997</c:v>
                </c:pt>
                <c:pt idx="18">
                  <c:v>9.0496027562800005</c:v>
                </c:pt>
                <c:pt idx="19">
                  <c:v>9.5941900054500007</c:v>
                </c:pt>
                <c:pt idx="20">
                  <c:v>10.138779160099915</c:v>
                </c:pt>
                <c:pt idx="21">
                  <c:v>10.683367862200001</c:v>
                </c:pt>
                <c:pt idx="22">
                  <c:v>11.227957041099998</c:v>
                </c:pt>
                <c:pt idx="23">
                  <c:v>11.772546106200073</c:v>
                </c:pt>
                <c:pt idx="24">
                  <c:v>12.317135290500024</c:v>
                </c:pt>
                <c:pt idx="25">
                  <c:v>12.8617244463</c:v>
                </c:pt>
                <c:pt idx="26">
                  <c:v>13.4063136318</c:v>
                </c:pt>
                <c:pt idx="27">
                  <c:v>13.950902810200088</c:v>
                </c:pt>
                <c:pt idx="28">
                  <c:v>14.495491996100077</c:v>
                </c:pt>
                <c:pt idx="29">
                  <c:v>15.040081180099998</c:v>
                </c:pt>
                <c:pt idx="30">
                  <c:v>15.584670365999999</c:v>
                </c:pt>
                <c:pt idx="31">
                  <c:v>16.129259551499999</c:v>
                </c:pt>
                <c:pt idx="32">
                  <c:v>16.673848737400135</c:v>
                </c:pt>
                <c:pt idx="33">
                  <c:v>17.218437923300002</c:v>
                </c:pt>
                <c:pt idx="34">
                  <c:v>17.763027109199989</c:v>
                </c:pt>
                <c:pt idx="35">
                  <c:v>18.307616295099987</c:v>
                </c:pt>
                <c:pt idx="36">
                  <c:v>18.852205480999999</c:v>
                </c:pt>
                <c:pt idx="37">
                  <c:v>19.3967946669</c:v>
                </c:pt>
                <c:pt idx="38">
                  <c:v>19.941383852899989</c:v>
                </c:pt>
                <c:pt idx="39">
                  <c:v>20.48597303879982</c:v>
                </c:pt>
                <c:pt idx="40">
                  <c:v>21.030562224699999</c:v>
                </c:pt>
                <c:pt idx="41">
                  <c:v>21.575151410699998</c:v>
                </c:pt>
                <c:pt idx="42">
                  <c:v>22.1197405966</c:v>
                </c:pt>
                <c:pt idx="43">
                  <c:v>22.664329782499987</c:v>
                </c:pt>
                <c:pt idx="44">
                  <c:v>23.208918968500001</c:v>
                </c:pt>
                <c:pt idx="45">
                  <c:v>23.753508154399999</c:v>
                </c:pt>
                <c:pt idx="46">
                  <c:v>24.298097340299989</c:v>
                </c:pt>
                <c:pt idx="47">
                  <c:v>24.842686526299989</c:v>
                </c:pt>
                <c:pt idx="48">
                  <c:v>25.387275712200157</c:v>
                </c:pt>
                <c:pt idx="49">
                  <c:v>25.931864898100031</c:v>
                </c:pt>
                <c:pt idx="50">
                  <c:v>26.476454084099988</c:v>
                </c:pt>
                <c:pt idx="51">
                  <c:v>27.021043269999989</c:v>
                </c:pt>
                <c:pt idx="52">
                  <c:v>27.565632455899834</c:v>
                </c:pt>
                <c:pt idx="53">
                  <c:v>28.110221641900001</c:v>
                </c:pt>
                <c:pt idx="54">
                  <c:v>28.654810827800194</c:v>
                </c:pt>
                <c:pt idx="55">
                  <c:v>29.1994000137</c:v>
                </c:pt>
                <c:pt idx="56">
                  <c:v>29.7439891997</c:v>
                </c:pt>
                <c:pt idx="57">
                  <c:v>30.288578385599823</c:v>
                </c:pt>
                <c:pt idx="58">
                  <c:v>30.833167571499999</c:v>
                </c:pt>
                <c:pt idx="59">
                  <c:v>31.377756757499998</c:v>
                </c:pt>
                <c:pt idx="60">
                  <c:v>31.922345943399787</c:v>
                </c:pt>
                <c:pt idx="61">
                  <c:v>32.466935129300012</c:v>
                </c:pt>
                <c:pt idx="62">
                  <c:v>33.011524315199999</c:v>
                </c:pt>
                <c:pt idx="63">
                  <c:v>33.556113501200002</c:v>
                </c:pt>
                <c:pt idx="64">
                  <c:v>34.100702687100011</c:v>
                </c:pt>
                <c:pt idx="65">
                  <c:v>34.645291873000005</c:v>
                </c:pt>
                <c:pt idx="66">
                  <c:v>35.189881058999944</c:v>
                </c:pt>
                <c:pt idx="67">
                  <c:v>35.734470244900315</c:v>
                </c:pt>
                <c:pt idx="68">
                  <c:v>36.279059430800011</c:v>
                </c:pt>
                <c:pt idx="69">
                  <c:v>36.8236486168</c:v>
                </c:pt>
                <c:pt idx="70">
                  <c:v>37.368237802700001</c:v>
                </c:pt>
                <c:pt idx="71">
                  <c:v>37.912826988600003</c:v>
                </c:pt>
                <c:pt idx="72">
                  <c:v>38.457416174599999</c:v>
                </c:pt>
                <c:pt idx="73">
                  <c:v>39.002005360500213</c:v>
                </c:pt>
                <c:pt idx="74">
                  <c:v>39.546594546400001</c:v>
                </c:pt>
                <c:pt idx="75">
                  <c:v>40.091183732400012</c:v>
                </c:pt>
                <c:pt idx="76">
                  <c:v>40.635772918300439</c:v>
                </c:pt>
                <c:pt idx="77">
                  <c:v>41.1803621042</c:v>
                </c:pt>
                <c:pt idx="78">
                  <c:v>41.724951290200003</c:v>
                </c:pt>
                <c:pt idx="79">
                  <c:v>42.269540476100012</c:v>
                </c:pt>
                <c:pt idx="80">
                  <c:v>42.814129661999743</c:v>
                </c:pt>
                <c:pt idx="81">
                  <c:v>43.358718848000308</c:v>
                </c:pt>
                <c:pt idx="82">
                  <c:v>43.903308033900011</c:v>
                </c:pt>
                <c:pt idx="83">
                  <c:v>44.447897219799707</c:v>
                </c:pt>
                <c:pt idx="84">
                  <c:v>44.992486405799994</c:v>
                </c:pt>
                <c:pt idx="85">
                  <c:v>45.537075591699995</c:v>
                </c:pt>
                <c:pt idx="86">
                  <c:v>46.081664777599642</c:v>
                </c:pt>
                <c:pt idx="87">
                  <c:v>46.6262539636</c:v>
                </c:pt>
                <c:pt idx="88">
                  <c:v>47.170843149500001</c:v>
                </c:pt>
                <c:pt idx="89">
                  <c:v>47.715432335400322</c:v>
                </c:pt>
                <c:pt idx="90">
                  <c:v>48.260021521399999</c:v>
                </c:pt>
                <c:pt idx="91">
                  <c:v>48.804610707299894</c:v>
                </c:pt>
                <c:pt idx="92">
                  <c:v>49.349199893200002</c:v>
                </c:pt>
                <c:pt idx="93">
                  <c:v>49.893789079099996</c:v>
                </c:pt>
                <c:pt idx="94">
                  <c:v>50.438378265100013</c:v>
                </c:pt>
                <c:pt idx="95">
                  <c:v>50.982967450999944</c:v>
                </c:pt>
                <c:pt idx="96">
                  <c:v>51.527556636900286</c:v>
                </c:pt>
                <c:pt idx="97">
                  <c:v>52.072145822900396</c:v>
                </c:pt>
                <c:pt idx="98">
                  <c:v>52.616735008800013</c:v>
                </c:pt>
                <c:pt idx="99">
                  <c:v>53.161324194700001</c:v>
                </c:pt>
                <c:pt idx="100">
                  <c:v>53.705913380700359</c:v>
                </c:pt>
                <c:pt idx="101">
                  <c:v>54.250502566600005</c:v>
                </c:pt>
                <c:pt idx="102">
                  <c:v>54.795091752500063</c:v>
                </c:pt>
                <c:pt idx="103">
                  <c:v>55.339680938500003</c:v>
                </c:pt>
                <c:pt idx="104">
                  <c:v>55.884270124399997</c:v>
                </c:pt>
                <c:pt idx="105">
                  <c:v>56.428859310300012</c:v>
                </c:pt>
                <c:pt idx="106">
                  <c:v>56.973448496299994</c:v>
                </c:pt>
                <c:pt idx="107">
                  <c:v>57.518037682200003</c:v>
                </c:pt>
                <c:pt idx="108">
                  <c:v>58.062626868100011</c:v>
                </c:pt>
                <c:pt idx="109">
                  <c:v>58.6072160541</c:v>
                </c:pt>
                <c:pt idx="110">
                  <c:v>59.151805240000002</c:v>
                </c:pt>
                <c:pt idx="111">
                  <c:v>59.696394425900003</c:v>
                </c:pt>
                <c:pt idx="112">
                  <c:v>60.240983611899999</c:v>
                </c:pt>
                <c:pt idx="113">
                  <c:v>60.785572797800256</c:v>
                </c:pt>
                <c:pt idx="114">
                  <c:v>61.330161983699995</c:v>
                </c:pt>
                <c:pt idx="115">
                  <c:v>61.874751169699707</c:v>
                </c:pt>
                <c:pt idx="116">
                  <c:v>62.419340355599999</c:v>
                </c:pt>
                <c:pt idx="117">
                  <c:v>62.963929541500001</c:v>
                </c:pt>
                <c:pt idx="118">
                  <c:v>63.508518727500359</c:v>
                </c:pt>
                <c:pt idx="119">
                  <c:v>64.053107913399558</c:v>
                </c:pt>
                <c:pt idx="120">
                  <c:v>64.59769709930066</c:v>
                </c:pt>
                <c:pt idx="121">
                  <c:v>65.142286285300585</c:v>
                </c:pt>
                <c:pt idx="122">
                  <c:v>65.6868754711994</c:v>
                </c:pt>
                <c:pt idx="123">
                  <c:v>66.231464657100645</c:v>
                </c:pt>
                <c:pt idx="124">
                  <c:v>66.776053843100001</c:v>
                </c:pt>
                <c:pt idx="125">
                  <c:v>67.320643028999982</c:v>
                </c:pt>
                <c:pt idx="126">
                  <c:v>67.865232214899109</c:v>
                </c:pt>
                <c:pt idx="127">
                  <c:v>68.409821400799999</c:v>
                </c:pt>
                <c:pt idx="128">
                  <c:v>68.95441058679998</c:v>
                </c:pt>
                <c:pt idx="129">
                  <c:v>69.498999772700003</c:v>
                </c:pt>
                <c:pt idx="130">
                  <c:v>70.043588958599429</c:v>
                </c:pt>
                <c:pt idx="131">
                  <c:v>70.588178144598814</c:v>
                </c:pt>
                <c:pt idx="132">
                  <c:v>71.13276733049868</c:v>
                </c:pt>
                <c:pt idx="133">
                  <c:v>71.677356516398916</c:v>
                </c:pt>
                <c:pt idx="134">
                  <c:v>72.221945702399978</c:v>
                </c:pt>
                <c:pt idx="135">
                  <c:v>72.766534888300427</c:v>
                </c:pt>
                <c:pt idx="136">
                  <c:v>73.311124074199995</c:v>
                </c:pt>
                <c:pt idx="137">
                  <c:v>73.855713260200005</c:v>
                </c:pt>
                <c:pt idx="138">
                  <c:v>74.4003024461</c:v>
                </c:pt>
                <c:pt idx="139">
                  <c:v>74.944891631999994</c:v>
                </c:pt>
                <c:pt idx="140">
                  <c:v>75.489480817999109</c:v>
                </c:pt>
                <c:pt idx="141">
                  <c:v>76.034070003899558</c:v>
                </c:pt>
                <c:pt idx="142">
                  <c:v>76.578659189800007</c:v>
                </c:pt>
                <c:pt idx="143">
                  <c:v>77.123248375799136</c:v>
                </c:pt>
                <c:pt idx="144">
                  <c:v>77.667837561699429</c:v>
                </c:pt>
                <c:pt idx="145">
                  <c:v>78.212426747600006</c:v>
                </c:pt>
                <c:pt idx="146">
                  <c:v>78.757015933600002</c:v>
                </c:pt>
                <c:pt idx="147">
                  <c:v>79.301605119499371</c:v>
                </c:pt>
                <c:pt idx="148">
                  <c:v>79.846194305400005</c:v>
                </c:pt>
                <c:pt idx="149">
                  <c:v>80.390783491400001</c:v>
                </c:pt>
                <c:pt idx="150">
                  <c:v>80.935372677299256</c:v>
                </c:pt>
                <c:pt idx="151">
                  <c:v>81.479961863200003</c:v>
                </c:pt>
                <c:pt idx="152">
                  <c:v>82.024551049199999</c:v>
                </c:pt>
                <c:pt idx="153">
                  <c:v>82.569140235099979</c:v>
                </c:pt>
                <c:pt idx="154">
                  <c:v>83.113729421000556</c:v>
                </c:pt>
                <c:pt idx="155">
                  <c:v>83.658318606999046</c:v>
                </c:pt>
                <c:pt idx="156">
                  <c:v>84.202907792899154</c:v>
                </c:pt>
                <c:pt idx="157">
                  <c:v>84.747496978800427</c:v>
                </c:pt>
                <c:pt idx="158">
                  <c:v>85.292086164699285</c:v>
                </c:pt>
                <c:pt idx="159">
                  <c:v>85.836675350699124</c:v>
                </c:pt>
                <c:pt idx="160">
                  <c:v>86.3812645366</c:v>
                </c:pt>
                <c:pt idx="161">
                  <c:v>86.925853722499227</c:v>
                </c:pt>
                <c:pt idx="162">
                  <c:v>87.470442908499123</c:v>
                </c:pt>
                <c:pt idx="163">
                  <c:v>88.015032094399658</c:v>
                </c:pt>
                <c:pt idx="164">
                  <c:v>88.559621280299993</c:v>
                </c:pt>
                <c:pt idx="165">
                  <c:v>89.104210466300586</c:v>
                </c:pt>
                <c:pt idx="166">
                  <c:v>89.648799652199429</c:v>
                </c:pt>
                <c:pt idx="167">
                  <c:v>90.193388838098826</c:v>
                </c:pt>
                <c:pt idx="168">
                  <c:v>90.737978024100002</c:v>
                </c:pt>
                <c:pt idx="169">
                  <c:v>91.282567209999982</c:v>
                </c:pt>
                <c:pt idx="170">
                  <c:v>91.827156395900005</c:v>
                </c:pt>
                <c:pt idx="171">
                  <c:v>92.371745581900001</c:v>
                </c:pt>
                <c:pt idx="172">
                  <c:v>92.916334767799981</c:v>
                </c:pt>
                <c:pt idx="173">
                  <c:v>93.460923953700629</c:v>
                </c:pt>
                <c:pt idx="174">
                  <c:v>94.0055131397</c:v>
                </c:pt>
                <c:pt idx="175">
                  <c:v>94.550102325599227</c:v>
                </c:pt>
                <c:pt idx="176">
                  <c:v>95.094691511500002</c:v>
                </c:pt>
                <c:pt idx="177">
                  <c:v>95.639280697499558</c:v>
                </c:pt>
                <c:pt idx="178">
                  <c:v>96.183869883399979</c:v>
                </c:pt>
                <c:pt idx="179">
                  <c:v>96.728459069300527</c:v>
                </c:pt>
                <c:pt idx="180">
                  <c:v>97.273048255299429</c:v>
                </c:pt>
                <c:pt idx="181">
                  <c:v>97.817637441200631</c:v>
                </c:pt>
                <c:pt idx="182">
                  <c:v>98.362226627100227</c:v>
                </c:pt>
                <c:pt idx="183">
                  <c:v>98.906815813099371</c:v>
                </c:pt>
                <c:pt idx="184">
                  <c:v>99.451404999000644</c:v>
                </c:pt>
                <c:pt idx="185">
                  <c:v>99.995994184899999</c:v>
                </c:pt>
                <c:pt idx="186">
                  <c:v>100.54058337100012</c:v>
                </c:pt>
                <c:pt idx="187">
                  <c:v>101.08517255699888</c:v>
                </c:pt>
                <c:pt idx="188">
                  <c:v>101.62976174299912</c:v>
                </c:pt>
                <c:pt idx="189">
                  <c:v>102.174350929</c:v>
                </c:pt>
                <c:pt idx="190">
                  <c:v>102.718940115</c:v>
                </c:pt>
                <c:pt idx="191">
                  <c:v>103.26352930100066</c:v>
                </c:pt>
                <c:pt idx="192">
                  <c:v>103.808118486</c:v>
                </c:pt>
                <c:pt idx="193">
                  <c:v>104.3527076719994</c:v>
                </c:pt>
                <c:pt idx="194">
                  <c:v>104.897296858</c:v>
                </c:pt>
                <c:pt idx="195">
                  <c:v>105.44188604400051</c:v>
                </c:pt>
                <c:pt idx="196">
                  <c:v>105.98647523</c:v>
                </c:pt>
                <c:pt idx="197">
                  <c:v>106.53106441600002</c:v>
                </c:pt>
                <c:pt idx="198">
                  <c:v>107.075653602</c:v>
                </c:pt>
                <c:pt idx="199">
                  <c:v>107.620242788</c:v>
                </c:pt>
                <c:pt idx="200">
                  <c:v>108.16483197399943</c:v>
                </c:pt>
                <c:pt idx="201">
                  <c:v>108.70942116000002</c:v>
                </c:pt>
                <c:pt idx="202">
                  <c:v>109.254010346</c:v>
                </c:pt>
                <c:pt idx="203">
                  <c:v>109.798599532</c:v>
                </c:pt>
                <c:pt idx="204">
                  <c:v>110.34318871799933</c:v>
                </c:pt>
                <c:pt idx="205">
                  <c:v>110.88777790399914</c:v>
                </c:pt>
                <c:pt idx="206">
                  <c:v>111.43236709</c:v>
                </c:pt>
                <c:pt idx="207">
                  <c:v>111.97695627500002</c:v>
                </c:pt>
                <c:pt idx="208">
                  <c:v>112.52154546100051</c:v>
                </c:pt>
                <c:pt idx="209">
                  <c:v>113.06613464700042</c:v>
                </c:pt>
                <c:pt idx="210">
                  <c:v>113.6107238329994</c:v>
                </c:pt>
                <c:pt idx="211">
                  <c:v>114.15531301899917</c:v>
                </c:pt>
                <c:pt idx="212">
                  <c:v>114.699902205</c:v>
                </c:pt>
                <c:pt idx="213">
                  <c:v>115.24449139100012</c:v>
                </c:pt>
                <c:pt idx="214">
                  <c:v>115.7890805769993</c:v>
                </c:pt>
                <c:pt idx="215">
                  <c:v>116.33366976300054</c:v>
                </c:pt>
                <c:pt idx="216">
                  <c:v>116.878258949</c:v>
                </c:pt>
                <c:pt idx="217">
                  <c:v>117.42284813499896</c:v>
                </c:pt>
                <c:pt idx="218">
                  <c:v>117.96743732100002</c:v>
                </c:pt>
                <c:pt idx="219">
                  <c:v>118.512026507</c:v>
                </c:pt>
                <c:pt idx="220">
                  <c:v>119.05661569300032</c:v>
                </c:pt>
                <c:pt idx="221">
                  <c:v>119.601204878</c:v>
                </c:pt>
                <c:pt idx="222">
                  <c:v>120.145794064</c:v>
                </c:pt>
                <c:pt idx="223">
                  <c:v>120.69038325</c:v>
                </c:pt>
                <c:pt idx="224">
                  <c:v>121.23497243600001</c:v>
                </c:pt>
                <c:pt idx="225">
                  <c:v>121.779561622</c:v>
                </c:pt>
                <c:pt idx="226">
                  <c:v>122.324150808</c:v>
                </c:pt>
                <c:pt idx="227">
                  <c:v>122.86873999399943</c:v>
                </c:pt>
                <c:pt idx="228">
                  <c:v>123.41332918000066</c:v>
                </c:pt>
                <c:pt idx="229">
                  <c:v>123.957918366</c:v>
                </c:pt>
                <c:pt idx="230">
                  <c:v>124.50250755199949</c:v>
                </c:pt>
                <c:pt idx="231">
                  <c:v>125.04709673799998</c:v>
                </c:pt>
                <c:pt idx="232">
                  <c:v>125.59168592400056</c:v>
                </c:pt>
                <c:pt idx="233">
                  <c:v>126.13627510999949</c:v>
                </c:pt>
                <c:pt idx="234">
                  <c:v>126.680864296</c:v>
                </c:pt>
                <c:pt idx="235">
                  <c:v>127.22545348200002</c:v>
                </c:pt>
                <c:pt idx="236">
                  <c:v>127.770042667</c:v>
                </c:pt>
                <c:pt idx="237">
                  <c:v>128.31463185300001</c:v>
                </c:pt>
                <c:pt idx="238">
                  <c:v>128.859221039</c:v>
                </c:pt>
                <c:pt idx="239">
                  <c:v>129.40381022499992</c:v>
                </c:pt>
                <c:pt idx="240">
                  <c:v>129.94839941100102</c:v>
                </c:pt>
                <c:pt idx="241">
                  <c:v>130.49298859700087</c:v>
                </c:pt>
                <c:pt idx="242">
                  <c:v>131.03757778300002</c:v>
                </c:pt>
                <c:pt idx="243">
                  <c:v>131.58216696900001</c:v>
                </c:pt>
                <c:pt idx="244">
                  <c:v>132.12675615500001</c:v>
                </c:pt>
                <c:pt idx="245">
                  <c:v>132.67134534100001</c:v>
                </c:pt>
                <c:pt idx="246">
                  <c:v>133.21593452699992</c:v>
                </c:pt>
                <c:pt idx="247">
                  <c:v>133.76052371299997</c:v>
                </c:pt>
                <c:pt idx="248">
                  <c:v>134.30511289900002</c:v>
                </c:pt>
                <c:pt idx="249">
                  <c:v>134.84970208499999</c:v>
                </c:pt>
                <c:pt idx="250">
                  <c:v>135.39429127099999</c:v>
                </c:pt>
                <c:pt idx="251">
                  <c:v>135.93888045600067</c:v>
                </c:pt>
                <c:pt idx="252">
                  <c:v>136.48346964200007</c:v>
                </c:pt>
                <c:pt idx="253">
                  <c:v>137.02805882800001</c:v>
                </c:pt>
                <c:pt idx="254">
                  <c:v>137.57264801400001</c:v>
                </c:pt>
                <c:pt idx="255">
                  <c:v>138.11723720000001</c:v>
                </c:pt>
                <c:pt idx="256">
                  <c:v>138.66182638600105</c:v>
                </c:pt>
              </c:numCache>
            </c:numRef>
          </c:yVal>
        </c:ser>
        <c:ser>
          <c:idx val="3"/>
          <c:order val="3"/>
          <c:tx>
            <c:strRef>
              <c:f>'e(n)'!$F$2</c:f>
              <c:strCache>
                <c:ptCount val="1"/>
                <c:pt idx="0">
                  <c:v>σ=5</c:v>
                </c:pt>
              </c:strCache>
            </c:strRef>
          </c:tx>
          <c:spPr>
            <a:ln w="28575"/>
          </c:spPr>
          <c:marker>
            <c:spPr>
              <a:ln w="28575"/>
            </c:spPr>
          </c:marker>
          <c:xVal>
            <c:numRef>
              <c:f>'e(n)'!$B$3:$B$259</c:f>
              <c:numCache>
                <c:formatCode>General</c:formatCode>
                <c:ptCount val="25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</c:numCache>
            </c:numRef>
          </c:xVal>
          <c:yVal>
            <c:numRef>
              <c:f>'e(n)'!$F$3:$F$259</c:f>
              <c:numCache>
                <c:formatCode>General</c:formatCode>
                <c:ptCount val="257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0.76000000000000445</c:v>
                </c:pt>
                <c:pt idx="4">
                  <c:v>1.1839999999999919</c:v>
                </c:pt>
                <c:pt idx="5">
                  <c:v>1.5984</c:v>
                </c:pt>
                <c:pt idx="6">
                  <c:v>2.0281600000000002</c:v>
                </c:pt>
                <c:pt idx="7">
                  <c:v>2.4553599999999967</c:v>
                </c:pt>
                <c:pt idx="8">
                  <c:v>2.8856319999999998</c:v>
                </c:pt>
                <c:pt idx="9">
                  <c:v>3.3153663999999967</c:v>
                </c:pt>
                <c:pt idx="10">
                  <c:v>3.7457397760000251</c:v>
                </c:pt>
                <c:pt idx="11">
                  <c:v>4.1759981363199845</c:v>
                </c:pt>
                <c:pt idx="12">
                  <c:v>4.6063833087999955</c:v>
                </c:pt>
                <c:pt idx="13">
                  <c:v>5.0367452323800004</c:v>
                </c:pt>
                <c:pt idx="14">
                  <c:v>5.4671327543299855</c:v>
                </c:pt>
                <c:pt idx="15">
                  <c:v>5.8975155222899271</c:v>
                </c:pt>
                <c:pt idx="16">
                  <c:v>6.3279034020699845</c:v>
                </c:pt>
                <c:pt idx="17">
                  <c:v>6.7582903233699998</c:v>
                </c:pt>
                <c:pt idx="18">
                  <c:v>7.1886782686199755</c:v>
                </c:pt>
                <c:pt idx="19">
                  <c:v>7.61906602045</c:v>
                </c:pt>
                <c:pt idx="20">
                  <c:v>8.0494539770200007</c:v>
                </c:pt>
                <c:pt idx="21">
                  <c:v>8.4798418946800247</c:v>
                </c:pt>
                <c:pt idx="22">
                  <c:v>8.9102298533100015</c:v>
                </c:pt>
                <c:pt idx="23">
                  <c:v>9.3406178041200008</c:v>
                </c:pt>
                <c:pt idx="24">
                  <c:v>9.771005763119998</c:v>
                </c:pt>
                <c:pt idx="25">
                  <c:v>10.201393720499922</c:v>
                </c:pt>
                <c:pt idx="26">
                  <c:v>10.6317816796</c:v>
                </c:pt>
                <c:pt idx="27">
                  <c:v>11.062169638400082</c:v>
                </c:pt>
                <c:pt idx="28">
                  <c:v>11.492557597400108</c:v>
                </c:pt>
                <c:pt idx="29">
                  <c:v>11.922945556500078</c:v>
                </c:pt>
                <c:pt idx="30">
                  <c:v>12.353333515500106</c:v>
                </c:pt>
                <c:pt idx="31">
                  <c:v>12.783721474599998</c:v>
                </c:pt>
                <c:pt idx="32">
                  <c:v>13.214109433699999</c:v>
                </c:pt>
                <c:pt idx="33">
                  <c:v>13.6444973928</c:v>
                </c:pt>
                <c:pt idx="34">
                  <c:v>14.074885351900004</c:v>
                </c:pt>
                <c:pt idx="35">
                  <c:v>14.5052733109</c:v>
                </c:pt>
                <c:pt idx="36">
                  <c:v>14.935661270000002</c:v>
                </c:pt>
                <c:pt idx="37">
                  <c:v>15.366049229100122</c:v>
                </c:pt>
                <c:pt idx="38">
                  <c:v>15.796437188200002</c:v>
                </c:pt>
                <c:pt idx="39">
                  <c:v>16.226825147300001</c:v>
                </c:pt>
                <c:pt idx="40">
                  <c:v>16.657213106400135</c:v>
                </c:pt>
                <c:pt idx="41">
                  <c:v>17.087601065400001</c:v>
                </c:pt>
                <c:pt idx="42">
                  <c:v>17.517989024500135</c:v>
                </c:pt>
                <c:pt idx="43">
                  <c:v>17.948376983599768</c:v>
                </c:pt>
                <c:pt idx="44">
                  <c:v>18.378764942699988</c:v>
                </c:pt>
                <c:pt idx="45">
                  <c:v>18.809152901800001</c:v>
                </c:pt>
                <c:pt idx="46">
                  <c:v>19.239540860899989</c:v>
                </c:pt>
                <c:pt idx="47">
                  <c:v>19.669928819900001</c:v>
                </c:pt>
                <c:pt idx="48">
                  <c:v>20.100316779</c:v>
                </c:pt>
                <c:pt idx="49">
                  <c:v>20.530704738099999</c:v>
                </c:pt>
                <c:pt idx="50">
                  <c:v>20.961092697200002</c:v>
                </c:pt>
                <c:pt idx="51">
                  <c:v>21.391480656300001</c:v>
                </c:pt>
                <c:pt idx="52">
                  <c:v>21.821868615400238</c:v>
                </c:pt>
                <c:pt idx="53">
                  <c:v>22.252256574399812</c:v>
                </c:pt>
                <c:pt idx="54">
                  <c:v>22.682644533499769</c:v>
                </c:pt>
                <c:pt idx="55">
                  <c:v>23.113032492599999</c:v>
                </c:pt>
                <c:pt idx="56">
                  <c:v>23.543420451699987</c:v>
                </c:pt>
                <c:pt idx="57">
                  <c:v>23.973808410800135</c:v>
                </c:pt>
                <c:pt idx="58">
                  <c:v>24.404196369899999</c:v>
                </c:pt>
                <c:pt idx="59">
                  <c:v>24.834584328900135</c:v>
                </c:pt>
                <c:pt idx="60">
                  <c:v>25.264972287999989</c:v>
                </c:pt>
                <c:pt idx="61">
                  <c:v>25.695360247100002</c:v>
                </c:pt>
                <c:pt idx="62">
                  <c:v>26.12574820619982</c:v>
                </c:pt>
                <c:pt idx="63">
                  <c:v>26.5561361653</c:v>
                </c:pt>
                <c:pt idx="64">
                  <c:v>26.986524124399889</c:v>
                </c:pt>
                <c:pt idx="65">
                  <c:v>27.4169120834</c:v>
                </c:pt>
                <c:pt idx="66">
                  <c:v>27.847300042499999</c:v>
                </c:pt>
                <c:pt idx="67">
                  <c:v>28.277688001600001</c:v>
                </c:pt>
                <c:pt idx="68">
                  <c:v>28.7080759607</c:v>
                </c:pt>
                <c:pt idx="69">
                  <c:v>29.138463919800031</c:v>
                </c:pt>
                <c:pt idx="70">
                  <c:v>29.568851878899999</c:v>
                </c:pt>
                <c:pt idx="71">
                  <c:v>29.999239837899768</c:v>
                </c:pt>
                <c:pt idx="72">
                  <c:v>30.429627796999849</c:v>
                </c:pt>
                <c:pt idx="73">
                  <c:v>30.860015756100001</c:v>
                </c:pt>
                <c:pt idx="74">
                  <c:v>31.2904037152</c:v>
                </c:pt>
                <c:pt idx="75">
                  <c:v>31.720791674299889</c:v>
                </c:pt>
                <c:pt idx="76">
                  <c:v>32.151179633300004</c:v>
                </c:pt>
                <c:pt idx="77">
                  <c:v>32.581567592399736</c:v>
                </c:pt>
                <c:pt idx="78">
                  <c:v>33.011955551499994</c:v>
                </c:pt>
                <c:pt idx="79">
                  <c:v>33.442343510600004</c:v>
                </c:pt>
                <c:pt idx="80">
                  <c:v>33.872731469699794</c:v>
                </c:pt>
                <c:pt idx="81">
                  <c:v>34.303119428800002</c:v>
                </c:pt>
                <c:pt idx="82">
                  <c:v>34.733507387800003</c:v>
                </c:pt>
                <c:pt idx="83">
                  <c:v>35.163895346900425</c:v>
                </c:pt>
                <c:pt idx="84">
                  <c:v>35.594283306000001</c:v>
                </c:pt>
                <c:pt idx="85">
                  <c:v>36.024671265099997</c:v>
                </c:pt>
                <c:pt idx="86">
                  <c:v>36.455059224200006</c:v>
                </c:pt>
                <c:pt idx="87">
                  <c:v>36.885447183299512</c:v>
                </c:pt>
                <c:pt idx="88">
                  <c:v>37.315835142300003</c:v>
                </c:pt>
                <c:pt idx="89">
                  <c:v>37.746223101399998</c:v>
                </c:pt>
                <c:pt idx="90">
                  <c:v>38.176611060500001</c:v>
                </c:pt>
                <c:pt idx="91">
                  <c:v>38.606999019600003</c:v>
                </c:pt>
                <c:pt idx="92">
                  <c:v>39.037386978699999</c:v>
                </c:pt>
                <c:pt idx="93">
                  <c:v>39.467774937800002</c:v>
                </c:pt>
                <c:pt idx="94">
                  <c:v>39.898162896800308</c:v>
                </c:pt>
                <c:pt idx="95">
                  <c:v>40.328550855900012</c:v>
                </c:pt>
                <c:pt idx="96">
                  <c:v>40.758938815000256</c:v>
                </c:pt>
                <c:pt idx="97">
                  <c:v>41.189326774100003</c:v>
                </c:pt>
                <c:pt idx="98">
                  <c:v>41.619714733200006</c:v>
                </c:pt>
                <c:pt idx="99">
                  <c:v>42.050102692300001</c:v>
                </c:pt>
                <c:pt idx="100">
                  <c:v>42.480490651299512</c:v>
                </c:pt>
                <c:pt idx="101">
                  <c:v>42.910878610399998</c:v>
                </c:pt>
                <c:pt idx="102">
                  <c:v>43.341266569499439</c:v>
                </c:pt>
                <c:pt idx="103">
                  <c:v>43.771654528600003</c:v>
                </c:pt>
                <c:pt idx="104">
                  <c:v>44.202042487699998</c:v>
                </c:pt>
                <c:pt idx="105">
                  <c:v>44.632430446800257</c:v>
                </c:pt>
                <c:pt idx="106">
                  <c:v>45.062818405800002</c:v>
                </c:pt>
                <c:pt idx="107">
                  <c:v>45.493206364900011</c:v>
                </c:pt>
                <c:pt idx="108">
                  <c:v>45.923594324000113</c:v>
                </c:pt>
                <c:pt idx="109">
                  <c:v>46.353982283099995</c:v>
                </c:pt>
                <c:pt idx="110">
                  <c:v>46.784370242200012</c:v>
                </c:pt>
                <c:pt idx="111">
                  <c:v>47.2147582013</c:v>
                </c:pt>
                <c:pt idx="112">
                  <c:v>47.645146160300001</c:v>
                </c:pt>
                <c:pt idx="113">
                  <c:v>48.075534119400011</c:v>
                </c:pt>
                <c:pt idx="114">
                  <c:v>48.505922078500063</c:v>
                </c:pt>
                <c:pt idx="115">
                  <c:v>48.936310037600002</c:v>
                </c:pt>
                <c:pt idx="116">
                  <c:v>49.366697996699997</c:v>
                </c:pt>
                <c:pt idx="117">
                  <c:v>49.7970859558</c:v>
                </c:pt>
                <c:pt idx="118">
                  <c:v>50.227473914800264</c:v>
                </c:pt>
                <c:pt idx="119">
                  <c:v>50.657861873899627</c:v>
                </c:pt>
                <c:pt idx="120">
                  <c:v>51.088249833000006</c:v>
                </c:pt>
                <c:pt idx="121">
                  <c:v>51.518637792100002</c:v>
                </c:pt>
                <c:pt idx="122">
                  <c:v>51.949025751199997</c:v>
                </c:pt>
                <c:pt idx="123">
                  <c:v>52.3794137103</c:v>
                </c:pt>
                <c:pt idx="124">
                  <c:v>52.809801669299461</c:v>
                </c:pt>
                <c:pt idx="125">
                  <c:v>53.240189628400003</c:v>
                </c:pt>
                <c:pt idx="126">
                  <c:v>53.670577587499999</c:v>
                </c:pt>
                <c:pt idx="127">
                  <c:v>54.100965546600001</c:v>
                </c:pt>
                <c:pt idx="128">
                  <c:v>54.531353505699997</c:v>
                </c:pt>
                <c:pt idx="129">
                  <c:v>54.961741464699685</c:v>
                </c:pt>
                <c:pt idx="130">
                  <c:v>55.3921294238</c:v>
                </c:pt>
                <c:pt idx="131">
                  <c:v>55.822517382900323</c:v>
                </c:pt>
                <c:pt idx="132">
                  <c:v>56.252905342000417</c:v>
                </c:pt>
                <c:pt idx="133">
                  <c:v>56.683293301100001</c:v>
                </c:pt>
                <c:pt idx="134">
                  <c:v>57.113681260199975</c:v>
                </c:pt>
                <c:pt idx="135">
                  <c:v>57.544069219199997</c:v>
                </c:pt>
                <c:pt idx="136">
                  <c:v>57.974457178299794</c:v>
                </c:pt>
                <c:pt idx="137">
                  <c:v>58.404845137399995</c:v>
                </c:pt>
                <c:pt idx="138">
                  <c:v>58.835233096500012</c:v>
                </c:pt>
                <c:pt idx="139">
                  <c:v>59.265621055599993</c:v>
                </c:pt>
                <c:pt idx="140">
                  <c:v>59.696009014700003</c:v>
                </c:pt>
                <c:pt idx="141">
                  <c:v>60.126396973700011</c:v>
                </c:pt>
                <c:pt idx="142">
                  <c:v>60.556784932799999</c:v>
                </c:pt>
                <c:pt idx="143">
                  <c:v>60.987172891900002</c:v>
                </c:pt>
                <c:pt idx="144">
                  <c:v>61.417560850999998</c:v>
                </c:pt>
                <c:pt idx="145">
                  <c:v>61.8479488101</c:v>
                </c:pt>
                <c:pt idx="146">
                  <c:v>62.278336769200003</c:v>
                </c:pt>
                <c:pt idx="147">
                  <c:v>62.708724728200011</c:v>
                </c:pt>
                <c:pt idx="148">
                  <c:v>63.139112687300013</c:v>
                </c:pt>
                <c:pt idx="149">
                  <c:v>63.569500646400279</c:v>
                </c:pt>
                <c:pt idx="150">
                  <c:v>63.999888605499997</c:v>
                </c:pt>
                <c:pt idx="151">
                  <c:v>64.430276564600007</c:v>
                </c:pt>
                <c:pt idx="152">
                  <c:v>64.860664523699981</c:v>
                </c:pt>
                <c:pt idx="153">
                  <c:v>65.291052482699982</c:v>
                </c:pt>
                <c:pt idx="154">
                  <c:v>65.721440441799999</c:v>
                </c:pt>
                <c:pt idx="155">
                  <c:v>66.151828400900001</c:v>
                </c:pt>
                <c:pt idx="156">
                  <c:v>66.582216360000004</c:v>
                </c:pt>
                <c:pt idx="157">
                  <c:v>67.012604319100006</c:v>
                </c:pt>
                <c:pt idx="158">
                  <c:v>67.442992278199981</c:v>
                </c:pt>
                <c:pt idx="159">
                  <c:v>67.873380237198887</c:v>
                </c:pt>
                <c:pt idx="160">
                  <c:v>68.303768196299046</c:v>
                </c:pt>
                <c:pt idx="161">
                  <c:v>68.734156155400001</c:v>
                </c:pt>
                <c:pt idx="162">
                  <c:v>69.164544114499137</c:v>
                </c:pt>
                <c:pt idx="163">
                  <c:v>69.594932073599139</c:v>
                </c:pt>
                <c:pt idx="164">
                  <c:v>70.025320032698843</c:v>
                </c:pt>
                <c:pt idx="165">
                  <c:v>70.455707991699285</c:v>
                </c:pt>
                <c:pt idx="166">
                  <c:v>70.886095950799458</c:v>
                </c:pt>
                <c:pt idx="167">
                  <c:v>71.316483909900327</c:v>
                </c:pt>
                <c:pt idx="168">
                  <c:v>71.746871869000003</c:v>
                </c:pt>
                <c:pt idx="169">
                  <c:v>72.177259828100006</c:v>
                </c:pt>
                <c:pt idx="170">
                  <c:v>72.60764778719998</c:v>
                </c:pt>
                <c:pt idx="171">
                  <c:v>73.038035746199284</c:v>
                </c:pt>
                <c:pt idx="172">
                  <c:v>73.468423705300879</c:v>
                </c:pt>
                <c:pt idx="173">
                  <c:v>73.8988116644</c:v>
                </c:pt>
                <c:pt idx="174">
                  <c:v>74.329199623500003</c:v>
                </c:pt>
                <c:pt idx="175">
                  <c:v>74.759587582599124</c:v>
                </c:pt>
                <c:pt idx="176">
                  <c:v>75.189975541699184</c:v>
                </c:pt>
                <c:pt idx="177">
                  <c:v>75.620363500699256</c:v>
                </c:pt>
                <c:pt idx="178">
                  <c:v>76.050751459799429</c:v>
                </c:pt>
                <c:pt idx="179">
                  <c:v>76.481139418900227</c:v>
                </c:pt>
                <c:pt idx="180">
                  <c:v>76.911527378000585</c:v>
                </c:pt>
                <c:pt idx="181">
                  <c:v>77.341915337100005</c:v>
                </c:pt>
                <c:pt idx="182">
                  <c:v>77.772303296099125</c:v>
                </c:pt>
                <c:pt idx="183">
                  <c:v>78.20269125519998</c:v>
                </c:pt>
                <c:pt idx="184">
                  <c:v>78.6330792142994</c:v>
                </c:pt>
                <c:pt idx="185">
                  <c:v>79.063467173399758</c:v>
                </c:pt>
                <c:pt idx="186">
                  <c:v>79.493855132499135</c:v>
                </c:pt>
                <c:pt idx="187">
                  <c:v>79.924243091600644</c:v>
                </c:pt>
                <c:pt idx="188">
                  <c:v>80.354631050599124</c:v>
                </c:pt>
                <c:pt idx="189">
                  <c:v>80.78501900969998</c:v>
                </c:pt>
                <c:pt idx="190">
                  <c:v>81.215406968799982</c:v>
                </c:pt>
                <c:pt idx="191">
                  <c:v>81.645794927899658</c:v>
                </c:pt>
                <c:pt idx="192">
                  <c:v>82.076182886999135</c:v>
                </c:pt>
                <c:pt idx="193">
                  <c:v>82.506570846099109</c:v>
                </c:pt>
                <c:pt idx="194">
                  <c:v>82.936958805100005</c:v>
                </c:pt>
                <c:pt idx="195">
                  <c:v>83.367346764199979</c:v>
                </c:pt>
                <c:pt idx="196">
                  <c:v>83.797734723299982</c:v>
                </c:pt>
                <c:pt idx="197">
                  <c:v>84.228122682399999</c:v>
                </c:pt>
                <c:pt idx="198">
                  <c:v>84.658510641500001</c:v>
                </c:pt>
                <c:pt idx="199">
                  <c:v>85.088898600599109</c:v>
                </c:pt>
                <c:pt idx="200">
                  <c:v>85.519286559600005</c:v>
                </c:pt>
                <c:pt idx="201">
                  <c:v>85.949674518699979</c:v>
                </c:pt>
                <c:pt idx="202">
                  <c:v>86.380062477799328</c:v>
                </c:pt>
                <c:pt idx="203">
                  <c:v>86.810450436899558</c:v>
                </c:pt>
                <c:pt idx="204">
                  <c:v>87.240838395999958</c:v>
                </c:pt>
                <c:pt idx="205">
                  <c:v>87.671226355100004</c:v>
                </c:pt>
                <c:pt idx="206">
                  <c:v>88.101614314100004</c:v>
                </c:pt>
                <c:pt idx="207">
                  <c:v>88.532002273199154</c:v>
                </c:pt>
                <c:pt idx="208">
                  <c:v>88.962390232299285</c:v>
                </c:pt>
                <c:pt idx="209">
                  <c:v>89.392778191399017</c:v>
                </c:pt>
                <c:pt idx="210">
                  <c:v>89.823166150499134</c:v>
                </c:pt>
                <c:pt idx="211">
                  <c:v>90.253554109600003</c:v>
                </c:pt>
                <c:pt idx="212">
                  <c:v>90.683942068599109</c:v>
                </c:pt>
                <c:pt idx="213">
                  <c:v>91.114330027699154</c:v>
                </c:pt>
                <c:pt idx="214">
                  <c:v>91.544717986799981</c:v>
                </c:pt>
                <c:pt idx="215">
                  <c:v>91.975105945899998</c:v>
                </c:pt>
                <c:pt idx="216">
                  <c:v>92.405493905000327</c:v>
                </c:pt>
                <c:pt idx="217">
                  <c:v>92.835881864099136</c:v>
                </c:pt>
                <c:pt idx="218">
                  <c:v>93.266269823100629</c:v>
                </c:pt>
                <c:pt idx="219">
                  <c:v>93.696657782200006</c:v>
                </c:pt>
                <c:pt idx="220">
                  <c:v>94.12704574129998</c:v>
                </c:pt>
                <c:pt idx="221">
                  <c:v>94.557433700399983</c:v>
                </c:pt>
                <c:pt idx="222">
                  <c:v>94.987821659500227</c:v>
                </c:pt>
                <c:pt idx="223">
                  <c:v>95.418209618600585</c:v>
                </c:pt>
                <c:pt idx="224">
                  <c:v>95.848597577599136</c:v>
                </c:pt>
                <c:pt idx="225">
                  <c:v>96.278985536698784</c:v>
                </c:pt>
                <c:pt idx="226">
                  <c:v>96.70937349579998</c:v>
                </c:pt>
                <c:pt idx="227">
                  <c:v>97.1397614548994</c:v>
                </c:pt>
                <c:pt idx="228">
                  <c:v>97.570149413999758</c:v>
                </c:pt>
                <c:pt idx="229">
                  <c:v>98.000537373099135</c:v>
                </c:pt>
                <c:pt idx="230">
                  <c:v>98.430925332100003</c:v>
                </c:pt>
                <c:pt idx="231">
                  <c:v>98.861313291200645</c:v>
                </c:pt>
                <c:pt idx="232">
                  <c:v>99.29170125029998</c:v>
                </c:pt>
                <c:pt idx="233">
                  <c:v>99.722089209399982</c:v>
                </c:pt>
                <c:pt idx="234">
                  <c:v>100.15247716799882</c:v>
                </c:pt>
                <c:pt idx="235">
                  <c:v>100.58286512799943</c:v>
                </c:pt>
                <c:pt idx="236">
                  <c:v>101.01325308700088</c:v>
                </c:pt>
                <c:pt idx="237">
                  <c:v>101.44364104600002</c:v>
                </c:pt>
                <c:pt idx="238">
                  <c:v>101.87402900500012</c:v>
                </c:pt>
                <c:pt idx="239">
                  <c:v>102.30441696400032</c:v>
                </c:pt>
                <c:pt idx="240">
                  <c:v>102.73480492300042</c:v>
                </c:pt>
                <c:pt idx="241">
                  <c:v>103.16519288199949</c:v>
                </c:pt>
                <c:pt idx="242">
                  <c:v>103.595580841</c:v>
                </c:pt>
                <c:pt idx="243">
                  <c:v>104.02596879999975</c:v>
                </c:pt>
                <c:pt idx="244">
                  <c:v>104.456356759</c:v>
                </c:pt>
                <c:pt idx="245">
                  <c:v>104.88674471799912</c:v>
                </c:pt>
                <c:pt idx="246">
                  <c:v>105.317132677</c:v>
                </c:pt>
                <c:pt idx="247">
                  <c:v>105.74752063699999</c:v>
                </c:pt>
                <c:pt idx="248">
                  <c:v>106.17790859599943</c:v>
                </c:pt>
                <c:pt idx="249">
                  <c:v>106.608296555</c:v>
                </c:pt>
                <c:pt idx="250">
                  <c:v>107.038684514</c:v>
                </c:pt>
                <c:pt idx="251">
                  <c:v>107.469072473</c:v>
                </c:pt>
                <c:pt idx="252">
                  <c:v>107.899460432</c:v>
                </c:pt>
                <c:pt idx="253">
                  <c:v>108.32984839099903</c:v>
                </c:pt>
                <c:pt idx="254">
                  <c:v>108.76023635</c:v>
                </c:pt>
                <c:pt idx="255">
                  <c:v>109.19062430900051</c:v>
                </c:pt>
                <c:pt idx="256">
                  <c:v>109.621012268</c:v>
                </c:pt>
              </c:numCache>
            </c:numRef>
          </c:yVal>
        </c:ser>
        <c:ser>
          <c:idx val="4"/>
          <c:order val="4"/>
          <c:tx>
            <c:strRef>
              <c:f>'e(n)'!$G$2</c:f>
              <c:strCache>
                <c:ptCount val="1"/>
                <c:pt idx="0">
                  <c:v>σ=6</c:v>
                </c:pt>
              </c:strCache>
            </c:strRef>
          </c:tx>
          <c:spPr>
            <a:ln w="28575"/>
          </c:spPr>
          <c:marker>
            <c:spPr>
              <a:ln w="28575"/>
            </c:spPr>
          </c:marker>
          <c:xVal>
            <c:numRef>
              <c:f>'e(n)'!$B$3:$B$259</c:f>
              <c:numCache>
                <c:formatCode>General</c:formatCode>
                <c:ptCount val="25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</c:numCache>
            </c:numRef>
          </c:xVal>
          <c:yVal>
            <c:numRef>
              <c:f>'e(n)'!$G$3:$G$259</c:f>
              <c:numCache>
                <c:formatCode>General</c:formatCode>
                <c:ptCount val="257"/>
                <c:pt idx="0">
                  <c:v>0</c:v>
                </c:pt>
                <c:pt idx="1">
                  <c:v>0</c:v>
                </c:pt>
                <c:pt idx="2">
                  <c:v>0.33333333333300286</c:v>
                </c:pt>
                <c:pt idx="3">
                  <c:v>0.63888888888900064</c:v>
                </c:pt>
                <c:pt idx="4">
                  <c:v>0.99074074074099949</c:v>
                </c:pt>
                <c:pt idx="5">
                  <c:v>1.33680555556</c:v>
                </c:pt>
                <c:pt idx="6">
                  <c:v>1.6918724279799999</c:v>
                </c:pt>
                <c:pt idx="7">
                  <c:v>2.0456890146299997</c:v>
                </c:pt>
                <c:pt idx="8">
                  <c:v>2.4010059442199987</c:v>
                </c:pt>
                <c:pt idx="9">
                  <c:v>2.75610407379</c:v>
                </c:pt>
                <c:pt idx="10">
                  <c:v>3.1114592065499997</c:v>
                </c:pt>
                <c:pt idx="11">
                  <c:v>3.4667757888300001</c:v>
                </c:pt>
                <c:pt idx="12">
                  <c:v>3.8221350120299999</c:v>
                </c:pt>
                <c:pt idx="13">
                  <c:v>4.1774877206499745</c:v>
                </c:pt>
                <c:pt idx="14">
                  <c:v>4.5328475735999945</c:v>
                </c:pt>
                <c:pt idx="15">
                  <c:v>4.8882063208900002</c:v>
                </c:pt>
                <c:pt idx="16">
                  <c:v>5.2435662579999756</c:v>
                </c:pt>
                <c:pt idx="17">
                  <c:v>5.5989260091999755</c:v>
                </c:pt>
                <c:pt idx="18">
                  <c:v>5.9542859588499564</c:v>
                </c:pt>
                <c:pt idx="19">
                  <c:v>6.3096458772699755</c:v>
                </c:pt>
                <c:pt idx="20">
                  <c:v>6.6650058287599272</c:v>
                </c:pt>
                <c:pt idx="21">
                  <c:v>7.0203657750100001</c:v>
                </c:pt>
                <c:pt idx="22">
                  <c:v>7.3757257267799945</c:v>
                </c:pt>
                <c:pt idx="23">
                  <c:v>7.7310856776699755</c:v>
                </c:pt>
                <c:pt idx="24">
                  <c:v>8.0864456294700027</c:v>
                </c:pt>
                <c:pt idx="25">
                  <c:v>8.4418055811299997</c:v>
                </c:pt>
                <c:pt idx="26">
                  <c:v>8.7971655329500003</c:v>
                </c:pt>
                <c:pt idx="27">
                  <c:v>9.1525254847400017</c:v>
                </c:pt>
                <c:pt idx="28">
                  <c:v>9.5078854365500014</c:v>
                </c:pt>
                <c:pt idx="29">
                  <c:v>9.8632453883600046</c:v>
                </c:pt>
                <c:pt idx="30">
                  <c:v>10.218605340199998</c:v>
                </c:pt>
                <c:pt idx="31">
                  <c:v>10.573965292</c:v>
                </c:pt>
                <c:pt idx="32">
                  <c:v>10.929325243799999</c:v>
                </c:pt>
                <c:pt idx="33">
                  <c:v>11.2846851956</c:v>
                </c:pt>
                <c:pt idx="34">
                  <c:v>11.640045147399999</c:v>
                </c:pt>
                <c:pt idx="35">
                  <c:v>11.995405099200102</c:v>
                </c:pt>
                <c:pt idx="36">
                  <c:v>12.350765051100026</c:v>
                </c:pt>
                <c:pt idx="37">
                  <c:v>12.706125002899999</c:v>
                </c:pt>
                <c:pt idx="38">
                  <c:v>13.061484954700102</c:v>
                </c:pt>
                <c:pt idx="39">
                  <c:v>13.416844906500026</c:v>
                </c:pt>
                <c:pt idx="40">
                  <c:v>13.77220485830008</c:v>
                </c:pt>
                <c:pt idx="41">
                  <c:v>14.127564810100004</c:v>
                </c:pt>
                <c:pt idx="42">
                  <c:v>14.482924762</c:v>
                </c:pt>
                <c:pt idx="43">
                  <c:v>14.8382847138</c:v>
                </c:pt>
                <c:pt idx="44">
                  <c:v>15.193644665600004</c:v>
                </c:pt>
                <c:pt idx="45">
                  <c:v>15.549004617400024</c:v>
                </c:pt>
                <c:pt idx="46">
                  <c:v>15.9043645692</c:v>
                </c:pt>
                <c:pt idx="47">
                  <c:v>16.259724520999889</c:v>
                </c:pt>
                <c:pt idx="48">
                  <c:v>16.615084472800035</c:v>
                </c:pt>
                <c:pt idx="49">
                  <c:v>16.970444424699988</c:v>
                </c:pt>
                <c:pt idx="50">
                  <c:v>17.325804376499999</c:v>
                </c:pt>
                <c:pt idx="51">
                  <c:v>17.681164328300031</c:v>
                </c:pt>
                <c:pt idx="52">
                  <c:v>18.036524280099989</c:v>
                </c:pt>
                <c:pt idx="53">
                  <c:v>18.391884231900001</c:v>
                </c:pt>
                <c:pt idx="54">
                  <c:v>18.747244183699987</c:v>
                </c:pt>
                <c:pt idx="55">
                  <c:v>19.102604135499988</c:v>
                </c:pt>
                <c:pt idx="56">
                  <c:v>19.45796408740015</c:v>
                </c:pt>
                <c:pt idx="57">
                  <c:v>19.813324039200001</c:v>
                </c:pt>
                <c:pt idx="58">
                  <c:v>20.168683991000002</c:v>
                </c:pt>
                <c:pt idx="59">
                  <c:v>20.524043942799889</c:v>
                </c:pt>
                <c:pt idx="60">
                  <c:v>20.879403894599989</c:v>
                </c:pt>
                <c:pt idx="61">
                  <c:v>21.2347638464</c:v>
                </c:pt>
                <c:pt idx="62">
                  <c:v>21.5901237982</c:v>
                </c:pt>
                <c:pt idx="63">
                  <c:v>21.945483750099989</c:v>
                </c:pt>
                <c:pt idx="64">
                  <c:v>22.3008437019</c:v>
                </c:pt>
                <c:pt idx="65">
                  <c:v>22.6562036537</c:v>
                </c:pt>
                <c:pt idx="66">
                  <c:v>23.011563605500001</c:v>
                </c:pt>
                <c:pt idx="67">
                  <c:v>23.366923557300002</c:v>
                </c:pt>
                <c:pt idx="68">
                  <c:v>23.722283509099857</c:v>
                </c:pt>
                <c:pt idx="69">
                  <c:v>24.077643460899999</c:v>
                </c:pt>
                <c:pt idx="70">
                  <c:v>24.433003412800005</c:v>
                </c:pt>
                <c:pt idx="71">
                  <c:v>24.788363364599856</c:v>
                </c:pt>
                <c:pt idx="72">
                  <c:v>25.143723316399889</c:v>
                </c:pt>
                <c:pt idx="73">
                  <c:v>25.4990832682</c:v>
                </c:pt>
                <c:pt idx="74">
                  <c:v>25.85444322</c:v>
                </c:pt>
                <c:pt idx="75">
                  <c:v>26.209803171800001</c:v>
                </c:pt>
                <c:pt idx="76">
                  <c:v>26.565163123600001</c:v>
                </c:pt>
                <c:pt idx="77">
                  <c:v>26.920523075499794</c:v>
                </c:pt>
                <c:pt idx="78">
                  <c:v>27.275883027300001</c:v>
                </c:pt>
                <c:pt idx="79">
                  <c:v>27.631242979099987</c:v>
                </c:pt>
                <c:pt idx="80">
                  <c:v>27.986602930899725</c:v>
                </c:pt>
                <c:pt idx="81">
                  <c:v>28.341962882699999</c:v>
                </c:pt>
                <c:pt idx="82">
                  <c:v>28.697322834499989</c:v>
                </c:pt>
                <c:pt idx="83">
                  <c:v>29.052682786399849</c:v>
                </c:pt>
                <c:pt idx="84">
                  <c:v>29.408042738199754</c:v>
                </c:pt>
                <c:pt idx="85">
                  <c:v>29.763402689999769</c:v>
                </c:pt>
                <c:pt idx="86">
                  <c:v>30.1187626418</c:v>
                </c:pt>
                <c:pt idx="87">
                  <c:v>30.474122593599816</c:v>
                </c:pt>
                <c:pt idx="88">
                  <c:v>30.829482545399834</c:v>
                </c:pt>
                <c:pt idx="89">
                  <c:v>31.184842497199988</c:v>
                </c:pt>
                <c:pt idx="90">
                  <c:v>31.540202449099986</c:v>
                </c:pt>
                <c:pt idx="91">
                  <c:v>31.895562400899987</c:v>
                </c:pt>
                <c:pt idx="92">
                  <c:v>32.250922352700002</c:v>
                </c:pt>
                <c:pt idx="93">
                  <c:v>32.606282304500013</c:v>
                </c:pt>
                <c:pt idx="94">
                  <c:v>32.961642256299996</c:v>
                </c:pt>
                <c:pt idx="95">
                  <c:v>33.3170022081</c:v>
                </c:pt>
                <c:pt idx="96">
                  <c:v>33.672362159900011</c:v>
                </c:pt>
                <c:pt idx="97">
                  <c:v>34.027722111800003</c:v>
                </c:pt>
                <c:pt idx="98">
                  <c:v>34.383082063599844</c:v>
                </c:pt>
                <c:pt idx="99">
                  <c:v>34.738442015400011</c:v>
                </c:pt>
                <c:pt idx="100">
                  <c:v>35.093801967200001</c:v>
                </c:pt>
                <c:pt idx="101">
                  <c:v>35.449161919000005</c:v>
                </c:pt>
                <c:pt idx="102">
                  <c:v>35.804521870799995</c:v>
                </c:pt>
                <c:pt idx="103">
                  <c:v>36.159881822599999</c:v>
                </c:pt>
                <c:pt idx="104">
                  <c:v>36.515241774499998</c:v>
                </c:pt>
                <c:pt idx="105">
                  <c:v>36.870601726299995</c:v>
                </c:pt>
                <c:pt idx="106">
                  <c:v>37.225961678100013</c:v>
                </c:pt>
                <c:pt idx="107">
                  <c:v>37.581321629899996</c:v>
                </c:pt>
                <c:pt idx="108">
                  <c:v>37.936681581699439</c:v>
                </c:pt>
                <c:pt idx="109">
                  <c:v>38.292041533500011</c:v>
                </c:pt>
                <c:pt idx="110">
                  <c:v>38.647401485299476</c:v>
                </c:pt>
                <c:pt idx="111">
                  <c:v>39.002761437199993</c:v>
                </c:pt>
                <c:pt idx="112">
                  <c:v>39.358121389000004</c:v>
                </c:pt>
                <c:pt idx="113">
                  <c:v>39.713481340800001</c:v>
                </c:pt>
                <c:pt idx="114">
                  <c:v>40.068841292600005</c:v>
                </c:pt>
                <c:pt idx="115">
                  <c:v>40.424201244400003</c:v>
                </c:pt>
                <c:pt idx="116">
                  <c:v>40.7795611962</c:v>
                </c:pt>
                <c:pt idx="117">
                  <c:v>41.134921148000011</c:v>
                </c:pt>
                <c:pt idx="118">
                  <c:v>41.490281099899995</c:v>
                </c:pt>
                <c:pt idx="119">
                  <c:v>41.845641051699417</c:v>
                </c:pt>
                <c:pt idx="120">
                  <c:v>42.201001003499997</c:v>
                </c:pt>
                <c:pt idx="121">
                  <c:v>42.556360955299994</c:v>
                </c:pt>
                <c:pt idx="122">
                  <c:v>42.911720907099998</c:v>
                </c:pt>
                <c:pt idx="123">
                  <c:v>43.267080858900002</c:v>
                </c:pt>
                <c:pt idx="124">
                  <c:v>43.622440810800256</c:v>
                </c:pt>
                <c:pt idx="125">
                  <c:v>43.977800762599998</c:v>
                </c:pt>
                <c:pt idx="126">
                  <c:v>44.333160714400002</c:v>
                </c:pt>
                <c:pt idx="127">
                  <c:v>44.688520666200006</c:v>
                </c:pt>
                <c:pt idx="128">
                  <c:v>45.043880617999996</c:v>
                </c:pt>
                <c:pt idx="129">
                  <c:v>45.399240569799844</c:v>
                </c:pt>
                <c:pt idx="130">
                  <c:v>45.754600521599997</c:v>
                </c:pt>
                <c:pt idx="131">
                  <c:v>46.109960473499996</c:v>
                </c:pt>
                <c:pt idx="132">
                  <c:v>46.4653204253</c:v>
                </c:pt>
                <c:pt idx="133">
                  <c:v>46.820680377099997</c:v>
                </c:pt>
                <c:pt idx="134">
                  <c:v>47.176040328900264</c:v>
                </c:pt>
                <c:pt idx="135">
                  <c:v>47.531400280699998</c:v>
                </c:pt>
                <c:pt idx="136">
                  <c:v>47.886760232500002</c:v>
                </c:pt>
                <c:pt idx="137">
                  <c:v>48.242120184300013</c:v>
                </c:pt>
                <c:pt idx="138">
                  <c:v>48.597480136200005</c:v>
                </c:pt>
                <c:pt idx="139">
                  <c:v>48.952840087999995</c:v>
                </c:pt>
                <c:pt idx="140">
                  <c:v>49.308200039799999</c:v>
                </c:pt>
                <c:pt idx="141">
                  <c:v>49.663559991600003</c:v>
                </c:pt>
                <c:pt idx="142">
                  <c:v>50.018919943400213</c:v>
                </c:pt>
                <c:pt idx="143">
                  <c:v>50.374279895199997</c:v>
                </c:pt>
                <c:pt idx="144">
                  <c:v>50.729639847000279</c:v>
                </c:pt>
                <c:pt idx="145">
                  <c:v>51.0849997989</c:v>
                </c:pt>
                <c:pt idx="146">
                  <c:v>51.440359750699997</c:v>
                </c:pt>
                <c:pt idx="147">
                  <c:v>51.795719702500513</c:v>
                </c:pt>
                <c:pt idx="148">
                  <c:v>52.151079654299721</c:v>
                </c:pt>
                <c:pt idx="149">
                  <c:v>52.506439606100002</c:v>
                </c:pt>
                <c:pt idx="150">
                  <c:v>52.861799557899744</c:v>
                </c:pt>
                <c:pt idx="151">
                  <c:v>53.217159509699997</c:v>
                </c:pt>
                <c:pt idx="152">
                  <c:v>53.572519461600002</c:v>
                </c:pt>
                <c:pt idx="153">
                  <c:v>53.927879413399744</c:v>
                </c:pt>
                <c:pt idx="154">
                  <c:v>54.283239365200004</c:v>
                </c:pt>
                <c:pt idx="155">
                  <c:v>54.638599317000256</c:v>
                </c:pt>
                <c:pt idx="156">
                  <c:v>54.993959268800012</c:v>
                </c:pt>
                <c:pt idx="157">
                  <c:v>55.349319220600002</c:v>
                </c:pt>
                <c:pt idx="158">
                  <c:v>55.704679172500001</c:v>
                </c:pt>
                <c:pt idx="159">
                  <c:v>56.060039124300012</c:v>
                </c:pt>
                <c:pt idx="160">
                  <c:v>56.415399076100002</c:v>
                </c:pt>
                <c:pt idx="161">
                  <c:v>56.770759027900013</c:v>
                </c:pt>
                <c:pt idx="162">
                  <c:v>57.126118979700323</c:v>
                </c:pt>
                <c:pt idx="163">
                  <c:v>57.4814789315</c:v>
                </c:pt>
                <c:pt idx="164">
                  <c:v>57.836838883299997</c:v>
                </c:pt>
                <c:pt idx="165">
                  <c:v>58.192198835200323</c:v>
                </c:pt>
                <c:pt idx="166">
                  <c:v>58.547558787</c:v>
                </c:pt>
                <c:pt idx="167">
                  <c:v>58.902918738800359</c:v>
                </c:pt>
                <c:pt idx="168">
                  <c:v>59.258278690600001</c:v>
                </c:pt>
                <c:pt idx="169">
                  <c:v>59.613638642400012</c:v>
                </c:pt>
                <c:pt idx="170">
                  <c:v>59.968998594200002</c:v>
                </c:pt>
                <c:pt idx="171">
                  <c:v>60.324358546000013</c:v>
                </c:pt>
                <c:pt idx="172">
                  <c:v>60.679718497900012</c:v>
                </c:pt>
                <c:pt idx="173">
                  <c:v>61.035078449700002</c:v>
                </c:pt>
                <c:pt idx="174">
                  <c:v>61.390438401499999</c:v>
                </c:pt>
                <c:pt idx="175">
                  <c:v>61.745798353300003</c:v>
                </c:pt>
                <c:pt idx="176">
                  <c:v>62.101158305100213</c:v>
                </c:pt>
                <c:pt idx="177">
                  <c:v>62.456518256900011</c:v>
                </c:pt>
                <c:pt idx="178">
                  <c:v>62.811878208699994</c:v>
                </c:pt>
                <c:pt idx="179">
                  <c:v>63.1672381606</c:v>
                </c:pt>
                <c:pt idx="180">
                  <c:v>63.522598112400374</c:v>
                </c:pt>
                <c:pt idx="181">
                  <c:v>63.877958064200001</c:v>
                </c:pt>
                <c:pt idx="182">
                  <c:v>64.233318015999558</c:v>
                </c:pt>
                <c:pt idx="183">
                  <c:v>64.588677967799285</c:v>
                </c:pt>
                <c:pt idx="184">
                  <c:v>64.944037919600007</c:v>
                </c:pt>
                <c:pt idx="185">
                  <c:v>65.299397871399989</c:v>
                </c:pt>
                <c:pt idx="186">
                  <c:v>65.654757823299136</c:v>
                </c:pt>
                <c:pt idx="187">
                  <c:v>66.010117775099999</c:v>
                </c:pt>
                <c:pt idx="188">
                  <c:v>66.365477726898945</c:v>
                </c:pt>
                <c:pt idx="189">
                  <c:v>66.720837678699183</c:v>
                </c:pt>
                <c:pt idx="190">
                  <c:v>67.076197630499124</c:v>
                </c:pt>
                <c:pt idx="191">
                  <c:v>67.431557582300556</c:v>
                </c:pt>
                <c:pt idx="192">
                  <c:v>67.786917534099658</c:v>
                </c:pt>
                <c:pt idx="193">
                  <c:v>68.142277485999998</c:v>
                </c:pt>
                <c:pt idx="194">
                  <c:v>68.49763743779998</c:v>
                </c:pt>
                <c:pt idx="195">
                  <c:v>68.852997389599125</c:v>
                </c:pt>
                <c:pt idx="196">
                  <c:v>69.208357341399989</c:v>
                </c:pt>
                <c:pt idx="197">
                  <c:v>69.5637172932</c:v>
                </c:pt>
                <c:pt idx="198">
                  <c:v>69.919077244999983</c:v>
                </c:pt>
                <c:pt idx="199">
                  <c:v>70.274437196898887</c:v>
                </c:pt>
                <c:pt idx="200">
                  <c:v>70.629797148698827</c:v>
                </c:pt>
                <c:pt idx="201">
                  <c:v>70.985157100499109</c:v>
                </c:pt>
                <c:pt idx="202">
                  <c:v>71.340517052300001</c:v>
                </c:pt>
                <c:pt idx="203">
                  <c:v>71.695877004099017</c:v>
                </c:pt>
                <c:pt idx="204">
                  <c:v>72.051236955899981</c:v>
                </c:pt>
                <c:pt idx="205">
                  <c:v>72.406596907700006</c:v>
                </c:pt>
                <c:pt idx="206">
                  <c:v>72.761956859600005</c:v>
                </c:pt>
                <c:pt idx="207">
                  <c:v>73.117316811399988</c:v>
                </c:pt>
                <c:pt idx="208">
                  <c:v>73.472676763199658</c:v>
                </c:pt>
                <c:pt idx="209">
                  <c:v>73.828036714998916</c:v>
                </c:pt>
                <c:pt idx="210">
                  <c:v>74.183396666799155</c:v>
                </c:pt>
                <c:pt idx="211">
                  <c:v>74.538756618599109</c:v>
                </c:pt>
                <c:pt idx="212">
                  <c:v>74.894116570400001</c:v>
                </c:pt>
                <c:pt idx="213">
                  <c:v>75.2494765223</c:v>
                </c:pt>
                <c:pt idx="214">
                  <c:v>75.604836474099429</c:v>
                </c:pt>
                <c:pt idx="215">
                  <c:v>75.960196425899994</c:v>
                </c:pt>
                <c:pt idx="216">
                  <c:v>76.315556377699124</c:v>
                </c:pt>
                <c:pt idx="217">
                  <c:v>76.670916329499136</c:v>
                </c:pt>
                <c:pt idx="218">
                  <c:v>77.026276281299999</c:v>
                </c:pt>
                <c:pt idx="219">
                  <c:v>77.3816362330994</c:v>
                </c:pt>
                <c:pt idx="220">
                  <c:v>77.736996184999981</c:v>
                </c:pt>
                <c:pt idx="221">
                  <c:v>78.092356136798827</c:v>
                </c:pt>
                <c:pt idx="222">
                  <c:v>78.447716088600629</c:v>
                </c:pt>
                <c:pt idx="223">
                  <c:v>78.803076040399958</c:v>
                </c:pt>
                <c:pt idx="224">
                  <c:v>79.158435992199017</c:v>
                </c:pt>
                <c:pt idx="225">
                  <c:v>79.51379594399998</c:v>
                </c:pt>
                <c:pt idx="226">
                  <c:v>79.869155895800006</c:v>
                </c:pt>
                <c:pt idx="227">
                  <c:v>80.224515847700005</c:v>
                </c:pt>
                <c:pt idx="228">
                  <c:v>80.579875799499135</c:v>
                </c:pt>
                <c:pt idx="229">
                  <c:v>80.935235751299999</c:v>
                </c:pt>
                <c:pt idx="230">
                  <c:v>81.290595703099982</c:v>
                </c:pt>
                <c:pt idx="231">
                  <c:v>81.645955654900007</c:v>
                </c:pt>
                <c:pt idx="232">
                  <c:v>82.001315606700004</c:v>
                </c:pt>
                <c:pt idx="233">
                  <c:v>82.356675558499134</c:v>
                </c:pt>
                <c:pt idx="234">
                  <c:v>82.712035510399858</c:v>
                </c:pt>
                <c:pt idx="235">
                  <c:v>83.067395462199983</c:v>
                </c:pt>
                <c:pt idx="236">
                  <c:v>83.422755413999226</c:v>
                </c:pt>
                <c:pt idx="237">
                  <c:v>83.778115365800005</c:v>
                </c:pt>
                <c:pt idx="238">
                  <c:v>84.13347531759868</c:v>
                </c:pt>
                <c:pt idx="239">
                  <c:v>84.488835269399999</c:v>
                </c:pt>
                <c:pt idx="240">
                  <c:v>84.844195221300879</c:v>
                </c:pt>
                <c:pt idx="241">
                  <c:v>85.199555173099284</c:v>
                </c:pt>
                <c:pt idx="242">
                  <c:v>85.554915124900006</c:v>
                </c:pt>
                <c:pt idx="243">
                  <c:v>85.910275076700003</c:v>
                </c:pt>
                <c:pt idx="244">
                  <c:v>86.2656350285</c:v>
                </c:pt>
                <c:pt idx="245">
                  <c:v>86.620994980299983</c:v>
                </c:pt>
                <c:pt idx="246">
                  <c:v>86.976354932099227</c:v>
                </c:pt>
                <c:pt idx="247">
                  <c:v>87.331714883999979</c:v>
                </c:pt>
                <c:pt idx="248">
                  <c:v>87.687074835799109</c:v>
                </c:pt>
                <c:pt idx="249">
                  <c:v>88.042434787600001</c:v>
                </c:pt>
                <c:pt idx="250">
                  <c:v>88.397794739399998</c:v>
                </c:pt>
                <c:pt idx="251">
                  <c:v>88.753154691199995</c:v>
                </c:pt>
                <c:pt idx="252">
                  <c:v>89.108514643000007</c:v>
                </c:pt>
                <c:pt idx="253">
                  <c:v>89.463874594800004</c:v>
                </c:pt>
                <c:pt idx="254">
                  <c:v>89.819234546700002</c:v>
                </c:pt>
                <c:pt idx="255">
                  <c:v>90.174594498499758</c:v>
                </c:pt>
                <c:pt idx="256">
                  <c:v>90.529954450299982</c:v>
                </c:pt>
              </c:numCache>
            </c:numRef>
          </c:yVal>
        </c:ser>
        <c:axId val="85422464"/>
        <c:axId val="85424768"/>
      </c:scatterChart>
      <c:valAx>
        <c:axId val="85422464"/>
        <c:scaling>
          <c:orientation val="minMax"/>
          <c:max val="8"/>
          <c:min val="0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altLang="ja-JP" sz="1800" dirty="0"/>
                  <a:t>n</a:t>
                </a:r>
                <a:endParaRPr lang="ja-JP" altLang="en-US" sz="18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85424768"/>
        <c:crosses val="autoZero"/>
        <c:crossBetween val="midCat"/>
      </c:valAx>
      <c:valAx>
        <c:axId val="85424768"/>
        <c:scaling>
          <c:orientation val="minMax"/>
          <c:max val="7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 altLang="ja-JP" sz="1800" dirty="0"/>
                </a:pPr>
                <a:r>
                  <a:rPr lang="en-US" altLang="ja-JP" sz="1800" dirty="0"/>
                  <a:t> e(n)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85422464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800"/>
          </a:pPr>
          <a:endParaRPr lang="ja-JP"/>
        </a:p>
      </c:txPr>
    </c:legend>
    <c:plotVisOnly val="1"/>
  </c:chart>
  <c:spPr>
    <a:noFill/>
    <a:ln>
      <a:noFill/>
    </a:ln>
    <a:effectLst/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725" cy="49355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3864" y="1"/>
            <a:ext cx="2918724" cy="49355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C5523FDA-A33B-4A01-8E29-8729F4F5F001}" type="datetimeFigureOut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172"/>
            <a:ext cx="2918725" cy="493553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3864" y="9371172"/>
            <a:ext cx="2918724" cy="493553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7C4D50B9-BAFC-4C87-8B16-C70C65DAC78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43" cy="493315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474" y="0"/>
            <a:ext cx="2918143" cy="493315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36E4CDB8-3728-4BF1-AA0E-DE625CD4A10A}" type="datetimeFigureOut">
              <a:rPr kumimoji="1" lang="ja-JP" altLang="en-US" smtClean="0"/>
              <a:pPr/>
              <a:t>2008/9/3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418" y="4686499"/>
            <a:ext cx="5387340" cy="4439841"/>
          </a:xfrm>
          <a:prstGeom prst="rect">
            <a:avLst/>
          </a:prstGeom>
        </p:spPr>
        <p:txBody>
          <a:bodyPr vert="horz" lIns="91413" tIns="45706" rIns="91413" bIns="4570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143" cy="49331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474" y="9371285"/>
            <a:ext cx="2918143" cy="49331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34EFE886-6A71-4EA3-BACB-270DC36D4826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The title of</a:t>
            </a:r>
            <a:r>
              <a:rPr kumimoji="1" lang="en-US" altLang="ja-JP" baseline="0" dirty="0" smtClean="0"/>
              <a:t> this presentation is "Average Value of Sum of Exponents of Runs in Strings".</a:t>
            </a:r>
          </a:p>
          <a:p>
            <a:r>
              <a:rPr kumimoji="1" lang="en-US" altLang="ja-JP" baseline="0" dirty="0" smtClean="0"/>
              <a:t>I'm Kazuhiko </a:t>
            </a:r>
            <a:r>
              <a:rPr kumimoji="1" lang="en-US" altLang="ja-JP" baseline="0" dirty="0" err="1" smtClean="0"/>
              <a:t>Kusano</a:t>
            </a:r>
            <a:r>
              <a:rPr kumimoji="1" lang="en-US" altLang="ja-JP" baseline="0" dirty="0" smtClean="0"/>
              <a:t> from Graduate School of Information Sciences Tohoku University, Japan.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 get the theorem</a:t>
            </a:r>
            <a:r>
              <a:rPr kumimoji="1" lang="en-US" altLang="ja-JP" baseline="0" dirty="0" smtClean="0"/>
              <a:t> we consider </a:t>
            </a:r>
            <a:r>
              <a:rPr kumimoji="1" lang="en-US" altLang="ja-JP" baseline="0" dirty="0" err="1" smtClean="0"/>
              <a:t>simpily</a:t>
            </a:r>
            <a:r>
              <a:rPr kumimoji="1" lang="en-US" altLang="ja-JP" baseline="0" dirty="0" smtClean="0"/>
              <a:t> counting all runs in all strings of length n.</a:t>
            </a:r>
          </a:p>
          <a:p>
            <a:r>
              <a:rPr kumimoji="1" lang="en-US" altLang="ja-JP" baseline="0" dirty="0" smtClean="0"/>
              <a:t>It is quite complicated, so we defined the next one.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aseline="0" dirty="0" smtClean="0"/>
              <a:t>A string d(</a:t>
            </a:r>
            <a:r>
              <a:rPr kumimoji="1" lang="en-US" altLang="ja-JP" baseline="0" dirty="0" err="1" smtClean="0"/>
              <a:t>w,p</a:t>
            </a:r>
            <a:r>
              <a:rPr kumimoji="1" lang="en-US" altLang="ja-JP" baseline="0" dirty="0" smtClean="0"/>
              <a:t>) is defined as the difference between w and shifted w.</a:t>
            </a:r>
          </a:p>
          <a:p>
            <a:r>
              <a:rPr kumimoji="1" lang="en-US" altLang="ja-JP" baseline="0" dirty="0" smtClean="0"/>
              <a:t>For w=2101012 and p=2, d(w,2) is calculated as this.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reason for considering d(</a:t>
            </a:r>
            <a:r>
              <a:rPr kumimoji="1" lang="en-US" altLang="ja-JP" baseline="0" dirty="0" err="1" smtClean="0"/>
              <a:t>w,p</a:t>
            </a:r>
            <a:r>
              <a:rPr kumimoji="1" lang="en-US" altLang="ja-JP" baseline="0" dirty="0" smtClean="0"/>
              <a:t>) is that there exists a run of period p in w if and only if there is a 0-segment in d(</a:t>
            </a:r>
            <a:r>
              <a:rPr kumimoji="1" lang="en-US" altLang="ja-JP" baseline="0" dirty="0" err="1" smtClean="0"/>
              <a:t>w,p</a:t>
            </a:r>
            <a:r>
              <a:rPr kumimoji="1" lang="en-US" altLang="ja-JP" baseline="0" dirty="0" smtClean="0"/>
              <a:t>).</a:t>
            </a:r>
          </a:p>
          <a:p>
            <a:r>
              <a:rPr kumimoji="1" lang="en-US" altLang="ja-JP" baseline="0" dirty="0" smtClean="0"/>
              <a:t>0-segmnet means maximal block of 0's.</a:t>
            </a:r>
          </a:p>
          <a:p>
            <a:r>
              <a:rPr kumimoji="1" lang="en-US" altLang="ja-JP" baseline="0" dirty="0" smtClean="0"/>
              <a:t>For example w has a run 10101 and d(w,2) has 0-segment 000.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Using</a:t>
            </a:r>
            <a:r>
              <a:rPr kumimoji="1" lang="en-US" altLang="ja-JP" baseline="0" dirty="0" smtClean="0"/>
              <a:t> d(</a:t>
            </a:r>
            <a:r>
              <a:rPr kumimoji="1" lang="en-US" altLang="ja-JP" baseline="0" dirty="0" err="1" smtClean="0"/>
              <a:t>w,p</a:t>
            </a:r>
            <a:r>
              <a:rPr kumimoji="1" lang="en-US" altLang="ja-JP" baseline="0" dirty="0" smtClean="0"/>
              <a:t>) runs are able to be classified according to its period.</a:t>
            </a:r>
          </a:p>
          <a:p>
            <a:r>
              <a:rPr kumimoji="1" lang="en-US" altLang="ja-JP" baseline="0" dirty="0" smtClean="0"/>
              <a:t>runs of period 1 in w correspond to 0-segments in d(w,1) and</a:t>
            </a:r>
          </a:p>
          <a:p>
            <a:r>
              <a:rPr kumimoji="1" lang="en-US" altLang="ja-JP" baseline="0" dirty="0" smtClean="0"/>
              <a:t>runs of period 2 in w correspond to 0-segments of length 2 or longer in d(w,2) </a:t>
            </a:r>
            <a:r>
              <a:rPr kumimoji="1" lang="en-US" altLang="ja-JP" baseline="0" dirty="0" err="1" smtClean="0"/>
              <a:t>nd</a:t>
            </a:r>
            <a:r>
              <a:rPr kumimoji="1" lang="en-US" altLang="ja-JP" baseline="0" dirty="0" smtClean="0"/>
              <a:t> so on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12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The object become counting 0-segments of length p or longer in d(</a:t>
            </a:r>
            <a:r>
              <a:rPr kumimoji="1" lang="en-US" altLang="ja-JP" dirty="0" err="1" smtClean="0"/>
              <a:t>w,p</a:t>
            </a:r>
            <a:r>
              <a:rPr kumimoji="1" lang="en-US" altLang="ja-JP" dirty="0" smtClean="0"/>
              <a:t>).</a:t>
            </a:r>
          </a:p>
          <a:p>
            <a:r>
              <a:rPr kumimoji="1" lang="en-US" altLang="ja-JP" dirty="0" smtClean="0"/>
              <a:t>It is still slightly difficult.</a:t>
            </a:r>
          </a:p>
          <a:p>
            <a:r>
              <a:rPr kumimoji="1" lang="en-US" altLang="ja-JP" dirty="0" smtClean="0"/>
              <a:t>We</a:t>
            </a:r>
            <a:r>
              <a:rPr kumimoji="1" lang="en-US" altLang="ja-JP" baseline="0" dirty="0" smtClean="0"/>
              <a:t> classify 0-segments according to its length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c(</a:t>
            </a:r>
            <a:r>
              <a:rPr kumimoji="1" lang="en-US" altLang="ja-JP" dirty="0" err="1" smtClean="0"/>
              <a:t>n,p</a:t>
            </a:r>
            <a:r>
              <a:rPr kumimoji="1" lang="en-US" altLang="ja-JP" dirty="0" smtClean="0"/>
              <a:t>) is defined as the number of 0-segments of length p in all strings of length n.</a:t>
            </a:r>
          </a:p>
          <a:p>
            <a:r>
              <a:rPr kumimoji="1" lang="en-US" altLang="ja-JP" dirty="0" smtClean="0"/>
              <a:t>For</a:t>
            </a:r>
            <a:r>
              <a:rPr kumimoji="1" lang="en-US" altLang="ja-JP" baseline="0" dirty="0" smtClean="0"/>
              <a:t>  example, in strings of length 5, there are 12 0-segments of length 2 as this.</a:t>
            </a:r>
          </a:p>
          <a:p>
            <a:r>
              <a:rPr kumimoji="1" lang="en-US" altLang="ja-JP" baseline="0" dirty="0" smtClean="0"/>
              <a:t>So for alphabet size equals 2, c(5,2)=12.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14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 count</a:t>
            </a:r>
            <a:r>
              <a:rPr kumimoji="1" lang="en-US" altLang="ja-JP" baseline="0" dirty="0" smtClean="0"/>
              <a:t> 0-segments up, we consider </a:t>
            </a:r>
            <a:r>
              <a:rPr kumimoji="1" lang="en-US" altLang="ja-JP" baseline="0" dirty="0" err="1" smtClean="0"/>
              <a:t>paris</a:t>
            </a:r>
            <a:r>
              <a:rPr kumimoji="1" lang="en-US" altLang="ja-JP" baseline="0" dirty="0" smtClean="0"/>
              <a:t> of </a:t>
            </a:r>
            <a:r>
              <a:rPr kumimoji="1" lang="en-US" altLang="ja-JP" baseline="0" dirty="0" err="1" smtClean="0"/>
              <a:t>stirng</a:t>
            </a:r>
            <a:r>
              <a:rPr kumimoji="1" lang="en-US" altLang="ja-JP" baseline="0" dirty="0" smtClean="0"/>
              <a:t> (</a:t>
            </a:r>
            <a:r>
              <a:rPr kumimoji="1" lang="en-US" altLang="ja-JP" baseline="0" dirty="0" err="1" smtClean="0"/>
              <a:t>α,β</a:t>
            </a:r>
            <a:r>
              <a:rPr kumimoji="1" lang="en-US" altLang="ja-JP" baseline="0" dirty="0" smtClean="0"/>
              <a:t>), which separated by 0-segments.</a:t>
            </a:r>
          </a:p>
          <a:p>
            <a:r>
              <a:rPr kumimoji="1" lang="en-US" altLang="ja-JP" baseline="0" dirty="0" smtClean="0"/>
              <a:t>For (</a:t>
            </a:r>
            <a:r>
              <a:rPr kumimoji="1" lang="en-US" altLang="ja-JP" baseline="0" dirty="0" err="1" smtClean="0"/>
              <a:t>α,β</a:t>
            </a:r>
            <a:r>
              <a:rPr kumimoji="1" lang="en-US" altLang="ja-JP" baseline="0" dirty="0" smtClean="0"/>
              <a:t>) there are (n-p+1) choices for position of 0-segments,</a:t>
            </a:r>
          </a:p>
          <a:p>
            <a:r>
              <a:rPr kumimoji="1" lang="en-US" altLang="ja-JP" baseline="0" dirty="0" smtClean="0"/>
              <a:t>(σ-1) squared choices for characters next to 0-segments.</a:t>
            </a:r>
          </a:p>
          <a:p>
            <a:r>
              <a:rPr kumimoji="1" lang="en-US" altLang="ja-JP" baseline="0" dirty="0" smtClean="0"/>
              <a:t>and σ to n-p-2 power choices for the rest of strings.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Considering the case α or β is empty strings, c(</a:t>
            </a:r>
            <a:r>
              <a:rPr kumimoji="1" lang="en-US" altLang="ja-JP" baseline="0" dirty="0" err="1" smtClean="0"/>
              <a:t>n,p</a:t>
            </a:r>
            <a:r>
              <a:rPr kumimoji="1" lang="en-US" altLang="ja-JP" baseline="0" dirty="0" smtClean="0"/>
              <a:t>) is represented as this.</a:t>
            </a:r>
          </a:p>
          <a:p>
            <a:r>
              <a:rPr kumimoji="1" lang="en-US" altLang="ja-JP" baseline="0" dirty="0" smtClean="0"/>
              <a:t>As a special case, when p=n c(</a:t>
            </a:r>
            <a:r>
              <a:rPr kumimoji="1" lang="en-US" altLang="ja-JP" baseline="0" dirty="0" err="1" smtClean="0"/>
              <a:t>n,p</a:t>
            </a:r>
            <a:r>
              <a:rPr kumimoji="1" lang="en-US" altLang="ja-JP" baseline="0" dirty="0" smtClean="0"/>
              <a:t>) equals 1 simply.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15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 count</a:t>
            </a:r>
            <a:r>
              <a:rPr kumimoji="1" lang="en-US" altLang="ja-JP" baseline="0" dirty="0" smtClean="0"/>
              <a:t> 0-segments up, we consider </a:t>
            </a:r>
            <a:r>
              <a:rPr kumimoji="1" lang="en-US" altLang="ja-JP" baseline="0" dirty="0" err="1" smtClean="0"/>
              <a:t>paris</a:t>
            </a:r>
            <a:r>
              <a:rPr kumimoji="1" lang="en-US" altLang="ja-JP" baseline="0" dirty="0" smtClean="0"/>
              <a:t> of </a:t>
            </a:r>
            <a:r>
              <a:rPr kumimoji="1" lang="en-US" altLang="ja-JP" baseline="0" dirty="0" err="1" smtClean="0"/>
              <a:t>stirng</a:t>
            </a:r>
            <a:r>
              <a:rPr kumimoji="1" lang="en-US" altLang="ja-JP" baseline="0" dirty="0" smtClean="0"/>
              <a:t> (</a:t>
            </a:r>
            <a:r>
              <a:rPr kumimoji="1" lang="en-US" altLang="ja-JP" baseline="0" dirty="0" err="1" smtClean="0"/>
              <a:t>α,β</a:t>
            </a:r>
            <a:r>
              <a:rPr kumimoji="1" lang="en-US" altLang="ja-JP" baseline="0" dirty="0" smtClean="0"/>
              <a:t>), which separated by 0-segments.</a:t>
            </a:r>
          </a:p>
          <a:p>
            <a:r>
              <a:rPr kumimoji="1" lang="en-US" altLang="ja-JP" baseline="0" dirty="0" smtClean="0"/>
              <a:t>For (</a:t>
            </a:r>
            <a:r>
              <a:rPr kumimoji="1" lang="en-US" altLang="ja-JP" baseline="0" dirty="0" err="1" smtClean="0"/>
              <a:t>α,β</a:t>
            </a:r>
            <a:r>
              <a:rPr kumimoji="1" lang="en-US" altLang="ja-JP" baseline="0" dirty="0" smtClean="0"/>
              <a:t>) there are (n-p+1) choices for position of 0-segments,</a:t>
            </a:r>
          </a:p>
          <a:p>
            <a:r>
              <a:rPr kumimoji="1" lang="en-US" altLang="ja-JP" baseline="0" dirty="0" smtClean="0"/>
              <a:t>(σ-1) squared choices for characters next to 0-segments.</a:t>
            </a:r>
          </a:p>
          <a:p>
            <a:r>
              <a:rPr kumimoji="1" lang="en-US" altLang="ja-JP" baseline="0" dirty="0" smtClean="0"/>
              <a:t>and σ to n-p-2 power choices for the rest of strings.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Considering the case α or β is empty strings, c(</a:t>
            </a:r>
            <a:r>
              <a:rPr kumimoji="1" lang="en-US" altLang="ja-JP" baseline="0" dirty="0" err="1" smtClean="0"/>
              <a:t>n,p</a:t>
            </a:r>
            <a:r>
              <a:rPr kumimoji="1" lang="en-US" altLang="ja-JP" baseline="0" dirty="0" smtClean="0"/>
              <a:t>) is represented as this.</a:t>
            </a:r>
          </a:p>
          <a:p>
            <a:r>
              <a:rPr kumimoji="1" lang="en-US" altLang="ja-JP" baseline="0" dirty="0" smtClean="0"/>
              <a:t>As a special case, when p=n c(</a:t>
            </a:r>
            <a:r>
              <a:rPr kumimoji="1" lang="en-US" altLang="ja-JP" baseline="0" dirty="0" err="1" smtClean="0"/>
              <a:t>n,p</a:t>
            </a:r>
            <a:r>
              <a:rPr kumimoji="1" lang="en-US" altLang="ja-JP" baseline="0" dirty="0" smtClean="0"/>
              <a:t>) equals 1 simply.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16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 count</a:t>
            </a:r>
            <a:r>
              <a:rPr kumimoji="1" lang="en-US" altLang="ja-JP" baseline="0" dirty="0" smtClean="0"/>
              <a:t> 0-segments up, we consider pairs of string (</a:t>
            </a:r>
            <a:r>
              <a:rPr kumimoji="1" lang="en-US" altLang="ja-JP" baseline="0" dirty="0" err="1" smtClean="0"/>
              <a:t>α,β</a:t>
            </a:r>
            <a:r>
              <a:rPr kumimoji="1" lang="en-US" altLang="ja-JP" baseline="0" dirty="0" smtClean="0"/>
              <a:t>), which separated by 0-segments.</a:t>
            </a:r>
          </a:p>
          <a:p>
            <a:r>
              <a:rPr kumimoji="1" lang="en-US" altLang="ja-JP" baseline="0" dirty="0" smtClean="0"/>
              <a:t>For (</a:t>
            </a:r>
            <a:r>
              <a:rPr kumimoji="1" lang="en-US" altLang="ja-JP" baseline="0" dirty="0" err="1" smtClean="0"/>
              <a:t>α,β</a:t>
            </a:r>
            <a:r>
              <a:rPr kumimoji="1" lang="en-US" altLang="ja-JP" baseline="0" dirty="0" smtClean="0"/>
              <a:t>) there are (n-p+1) choices for position of 0-segments,</a:t>
            </a:r>
          </a:p>
          <a:p>
            <a:r>
              <a:rPr kumimoji="1" lang="en-US" altLang="ja-JP" baseline="0" dirty="0" smtClean="0"/>
              <a:t>(σ-1) squared choices for characters next to 0-segments.</a:t>
            </a:r>
          </a:p>
          <a:p>
            <a:r>
              <a:rPr kumimoji="1" lang="en-US" altLang="ja-JP" baseline="0" dirty="0" smtClean="0"/>
              <a:t>and σ to n-p-2 power choices for the rest of strings.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Considering the case α or β is empty strings, c(</a:t>
            </a:r>
            <a:r>
              <a:rPr kumimoji="1" lang="en-US" altLang="ja-JP" baseline="0" dirty="0" err="1" smtClean="0"/>
              <a:t>n,p</a:t>
            </a:r>
            <a:r>
              <a:rPr kumimoji="1" lang="en-US" altLang="ja-JP" baseline="0" dirty="0" smtClean="0"/>
              <a:t>) is represented as this.</a:t>
            </a:r>
          </a:p>
          <a:p>
            <a:r>
              <a:rPr kumimoji="1" lang="en-US" altLang="ja-JP" baseline="0" dirty="0" smtClean="0"/>
              <a:t>As a special case, when p=n c(</a:t>
            </a:r>
            <a:r>
              <a:rPr kumimoji="1" lang="en-US" altLang="ja-JP" baseline="0" dirty="0" err="1" smtClean="0"/>
              <a:t>n,p</a:t>
            </a:r>
            <a:r>
              <a:rPr kumimoji="1" lang="en-US" altLang="ja-JP" baseline="0" dirty="0" smtClean="0"/>
              <a:t>) equals 1 simply.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17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0-segments of length l correspond to runs of period p and length</a:t>
            </a:r>
            <a:r>
              <a:rPr kumimoji="1" lang="en-US" altLang="ja-JP" baseline="0" dirty="0" smtClean="0"/>
              <a:t> </a:t>
            </a:r>
            <a:r>
              <a:rPr kumimoji="1" lang="en-US" altLang="ja-JP" baseline="0" dirty="0" err="1" smtClean="0"/>
              <a:t>l+p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And exponent of the run is (</a:t>
            </a:r>
            <a:r>
              <a:rPr kumimoji="1" lang="en-US" altLang="ja-JP" baseline="0" dirty="0" err="1" smtClean="0"/>
              <a:t>l+p</a:t>
            </a:r>
            <a:r>
              <a:rPr kumimoji="1" lang="en-US" altLang="ja-JP" baseline="0" dirty="0" smtClean="0"/>
              <a:t>)/p</a:t>
            </a:r>
          </a:p>
          <a:p>
            <a:r>
              <a:rPr kumimoji="1" lang="en-US" altLang="ja-JP" baseline="0" dirty="0" smtClean="0"/>
              <a:t>So we denote by C(n, p) the sum of (</a:t>
            </a:r>
            <a:r>
              <a:rPr kumimoji="1" lang="en-US" altLang="ja-JP" baseline="0" dirty="0" err="1" smtClean="0"/>
              <a:t>l+p</a:t>
            </a:r>
            <a:r>
              <a:rPr kumimoji="1" lang="en-US" altLang="ja-JP" baseline="0" dirty="0" smtClean="0"/>
              <a:t>)/p for each 0-segments of length p or longer as this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18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For example σ=2</a:t>
            </a:r>
            <a:r>
              <a:rPr kumimoji="1" lang="en-US" altLang="ja-JP" baseline="0" dirty="0" smtClean="0"/>
              <a:t>, length=5 and p=2</a:t>
            </a:r>
            <a:endParaRPr kumimoji="1" lang="en-US" altLang="ja-JP" baseline="0" dirty="0"/>
          </a:p>
          <a:p>
            <a:r>
              <a:rPr kumimoji="1" lang="en-US" altLang="ja-JP" baseline="0" dirty="0" smtClean="0"/>
              <a:t>There are 12 0-segments of length 2, 5 0-segments of length 3 and 2 1</a:t>
            </a:r>
          </a:p>
          <a:p>
            <a:r>
              <a:rPr kumimoji="1" lang="en-US" altLang="ja-JP" baseline="0" dirty="0" smtClean="0"/>
              <a:t>So C(n, p) is calculated as this and equals 46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19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Background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One</a:t>
            </a:r>
            <a:r>
              <a:rPr kumimoji="1" lang="en-US" altLang="ja-JP" baseline="0" dirty="0" smtClean="0"/>
              <a:t> 0-segments correspond to σ to p-</a:t>
            </a:r>
            <a:r>
              <a:rPr kumimoji="1" lang="en-US" altLang="ja-JP" baseline="0" dirty="0" err="1" smtClean="0"/>
              <a:t>th</a:t>
            </a:r>
            <a:r>
              <a:rPr kumimoji="1" lang="en-US" altLang="ja-JP" baseline="0" dirty="0" smtClean="0"/>
              <a:t> power runs having period p</a:t>
            </a:r>
          </a:p>
          <a:p>
            <a:r>
              <a:rPr kumimoji="1" lang="en-US" altLang="ja-JP" baseline="0" dirty="0" smtClean="0"/>
              <a:t>In this case σ=3 and p=2 so this 0-segment correspond to these 8 runs.</a:t>
            </a:r>
          </a:p>
          <a:p>
            <a:r>
              <a:rPr kumimoji="1" lang="en-US" altLang="ja-JP" baseline="0" dirty="0" smtClean="0"/>
              <a:t>And all strings of length p appears in roots of runs.</a:t>
            </a:r>
          </a:p>
          <a:p>
            <a:r>
              <a:rPr kumimoji="1" lang="en-US" altLang="ja-JP" baseline="0" dirty="0" smtClean="0"/>
              <a:t>These runs have period 2 but 00000, 11111 and 22222 also have period 1.</a:t>
            </a:r>
          </a:p>
          <a:p>
            <a:r>
              <a:rPr kumimoji="1" lang="en-US" altLang="ja-JP" baseline="0" dirty="0" smtClean="0"/>
              <a:t>So they should be ignored for period 2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20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21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 avoid counting such run more than</a:t>
            </a:r>
            <a:r>
              <a:rPr kumimoji="1" lang="en-US" altLang="ja-JP" baseline="0" dirty="0" smtClean="0"/>
              <a:t> once runs should be counted with its minimal period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For</a:t>
            </a:r>
            <a:r>
              <a:rPr kumimoji="1" lang="en-US" altLang="ja-JP" baseline="0" dirty="0" smtClean="0"/>
              <a:t> example</a:t>
            </a:r>
            <a:endParaRPr kumimoji="1" lang="en-US" altLang="ja-JP" dirty="0" smtClean="0"/>
          </a:p>
          <a:p>
            <a:r>
              <a:rPr kumimoji="1" lang="en-US" altLang="ja-JP" dirty="0" smtClean="0"/>
              <a:t>When period 2 is considered,</a:t>
            </a:r>
            <a:r>
              <a:rPr kumimoji="1" lang="en-US" altLang="ja-JP" baseline="0" dirty="0" smtClean="0"/>
              <a:t> this runs is counted,</a:t>
            </a:r>
          </a:p>
          <a:p>
            <a:r>
              <a:rPr kumimoji="1" lang="en-US" altLang="ja-JP" baseline="0" dirty="0" smtClean="0"/>
              <a:t>but when period 4 or 6 is considered, the runs should be ignored.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period is minimal if and only if its root is primitive</a:t>
            </a:r>
          </a:p>
          <a:p>
            <a:r>
              <a:rPr kumimoji="1" lang="en-US" altLang="ja-JP" baseline="0" dirty="0" smtClean="0"/>
              <a:t>For example if the root is not primitive the run has no period 2 or 4 and is valid for period 6.</a:t>
            </a:r>
            <a:endParaRPr kumimoji="1" lang="en-US" altLang="ja-JP" b="0" baseline="0" dirty="0" smtClean="0"/>
          </a:p>
          <a:p>
            <a:endParaRPr kumimoji="1" lang="en-US" altLang="ja-JP" b="0" baseline="0" dirty="0" smtClean="0"/>
          </a:p>
          <a:p>
            <a:r>
              <a:rPr kumimoji="1" lang="en-US" altLang="ja-JP" b="0" baseline="0" dirty="0" smtClean="0"/>
              <a:t>It is known that the number of primitive strings of length p is represented with L(p) the number of Lyndon wo</a:t>
            </a:r>
            <a:r>
              <a:rPr kumimoji="1" lang="en-US" altLang="ja-JP" baseline="0" dirty="0" smtClean="0"/>
              <a:t>rds.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22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23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24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25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Now we get the sum of exponents of runs in all string</a:t>
            </a:r>
            <a:r>
              <a:rPr kumimoji="1" lang="en-US" altLang="ja-JP" baseline="0" dirty="0" smtClean="0"/>
              <a:t> of length n</a:t>
            </a:r>
          </a:p>
          <a:p>
            <a:r>
              <a:rPr kumimoji="1" lang="en-US" altLang="ja-JP" baseline="0" dirty="0" smtClean="0"/>
              <a:t>and the </a:t>
            </a:r>
            <a:r>
              <a:rPr kumimoji="1" lang="en-US" altLang="ja-JP" dirty="0" smtClean="0"/>
              <a:t>main</a:t>
            </a:r>
            <a:r>
              <a:rPr kumimoji="1" lang="en-US" altLang="ja-JP" baseline="0" dirty="0" smtClean="0"/>
              <a:t> theorem the average value of the sum of exponents as this.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26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In this figure the</a:t>
            </a:r>
            <a:r>
              <a:rPr kumimoji="1" lang="en-US" altLang="ja-JP" baseline="0" dirty="0" smtClean="0"/>
              <a:t> average value e(n) are plotted with some alphabet sizes.</a:t>
            </a:r>
          </a:p>
          <a:p>
            <a:r>
              <a:rPr kumimoji="1" lang="en-US" altLang="ja-JP" baseline="0" dirty="0" smtClean="0"/>
              <a:t>The average value grows almost linearly.</a:t>
            </a:r>
          </a:p>
          <a:p>
            <a:r>
              <a:rPr kumimoji="1" lang="en-US" altLang="ja-JP" dirty="0" smtClean="0"/>
              <a:t>So the value</a:t>
            </a:r>
            <a:r>
              <a:rPr kumimoji="1" lang="en-US" altLang="ja-JP" baseline="0" dirty="0" smtClean="0"/>
              <a:t> e(n)/n the average value of sum of exponents per length interest us.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27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The limit of e(n)/n,</a:t>
            </a:r>
            <a:r>
              <a:rPr kumimoji="1" lang="en-US" altLang="ja-JP" baseline="0" dirty="0" smtClean="0"/>
              <a:t> as n goes infinity is, as this.</a:t>
            </a:r>
          </a:p>
          <a:p>
            <a:r>
              <a:rPr kumimoji="1" lang="en-US" altLang="ja-JP" baseline="0" dirty="0" smtClean="0"/>
              <a:t>And the actual values for some alphabet sizes is as this.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28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29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 run (or a maximal</a:t>
            </a:r>
            <a:r>
              <a:rPr kumimoji="1" lang="en-US" altLang="ja-JP" baseline="0" dirty="0" smtClean="0"/>
              <a:t> repetition) is periodic substring non-extendable left nor right.</a:t>
            </a:r>
          </a:p>
          <a:p>
            <a:r>
              <a:rPr kumimoji="1" lang="en-US" altLang="ja-JP" baseline="0" dirty="0" smtClean="0"/>
              <a:t>For example this substring 11011011 is not a run because it can be extended to left.</a:t>
            </a:r>
          </a:p>
          <a:p>
            <a:r>
              <a:rPr kumimoji="1" lang="en-US" altLang="ja-JP" baseline="0" dirty="0" smtClean="0"/>
              <a:t>A run is counted once with it’s minimal period even though it has two or more periods.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Summary.</a:t>
            </a:r>
          </a:p>
          <a:p>
            <a:r>
              <a:rPr kumimoji="1" lang="en-US" altLang="ja-JP" dirty="0" smtClean="0"/>
              <a:t>Considering</a:t>
            </a:r>
            <a:r>
              <a:rPr kumimoji="1" lang="en-US" altLang="ja-JP" baseline="0" dirty="0" smtClean="0"/>
              <a:t> the number of 0-segments and the sum of (</a:t>
            </a:r>
            <a:r>
              <a:rPr kumimoji="1" lang="en-US" altLang="ja-JP" baseline="0" dirty="0" err="1" smtClean="0"/>
              <a:t>l+p</a:t>
            </a:r>
            <a:r>
              <a:rPr kumimoji="1" lang="en-US" altLang="ja-JP" baseline="0" dirty="0" smtClean="0"/>
              <a:t>)/p, we showed the average value of sum of exponents as this.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30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31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32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33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34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35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36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37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38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39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The number of runs and the sum of exponents of runs are interesting issue.</a:t>
            </a:r>
          </a:p>
          <a:p>
            <a:r>
              <a:rPr kumimoji="1" lang="en-US" altLang="ja-JP" baseline="0" dirty="0" smtClean="0"/>
              <a:t>Exponent of a run is the ratio it's length to it's period.</a:t>
            </a:r>
          </a:p>
          <a:p>
            <a:r>
              <a:rPr kumimoji="1" lang="en-US" altLang="ja-JP" baseline="0" dirty="0" smtClean="0"/>
              <a:t>The exponent of this run is 3 and the exponent of this run is 2.5.</a:t>
            </a:r>
          </a:p>
          <a:p>
            <a:r>
              <a:rPr kumimoji="1" lang="en-US" altLang="ja-JP" baseline="0" dirty="0" smtClean="0"/>
              <a:t>By definition period of a run is at most half of its length.</a:t>
            </a:r>
          </a:p>
          <a:p>
            <a:r>
              <a:rPr kumimoji="1" lang="en-US" altLang="ja-JP" baseline="0" dirty="0" smtClean="0"/>
              <a:t>So any run has exponents 2 or larger.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This string has runs 1, 2, 3, 4, 5 and 6.</a:t>
            </a:r>
          </a:p>
          <a:p>
            <a:r>
              <a:rPr kumimoji="1" lang="en-US" altLang="ja-JP" baseline="0" dirty="0" smtClean="0"/>
              <a:t>Periods of these runs are 2.5, 2.5, 2, 3, 2 and 2.2.</a:t>
            </a:r>
          </a:p>
          <a:p>
            <a:r>
              <a:rPr kumimoji="1" lang="en-US" altLang="ja-JP" baseline="0" dirty="0" smtClean="0"/>
              <a:t>So the sum of exponents of these runs is 14.2.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40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The maximum</a:t>
            </a:r>
            <a:r>
              <a:rPr kumimoji="1" lang="en-US" altLang="ja-JP" baseline="0" dirty="0" smtClean="0"/>
              <a:t> number of runs and the maximum value of sum of exponents of runs are  hot topics.</a:t>
            </a:r>
          </a:p>
          <a:p>
            <a:r>
              <a:rPr kumimoji="1" lang="en-US" altLang="ja-JP" baseline="0" dirty="0" smtClean="0"/>
              <a:t>First </a:t>
            </a:r>
            <a:r>
              <a:rPr kumimoji="1" lang="en-US" altLang="ja-JP" baseline="0" dirty="0" err="1" smtClean="0"/>
              <a:t>Kolpakov</a:t>
            </a:r>
            <a:r>
              <a:rPr kumimoji="1" lang="en-US" altLang="ja-JP" baseline="0" dirty="0" smtClean="0"/>
              <a:t> &amp; </a:t>
            </a:r>
            <a:r>
              <a:rPr kumimoji="1" lang="en-US" altLang="ja-JP" baseline="0" dirty="0" err="1" smtClean="0"/>
              <a:t>Kucherov</a:t>
            </a:r>
            <a:r>
              <a:rPr kumimoji="1" lang="en-US" altLang="ja-JP" baseline="0" dirty="0" smtClean="0"/>
              <a:t> proved that the values are at most </a:t>
            </a:r>
            <a:r>
              <a:rPr kumimoji="1" lang="en-US" altLang="ja-JP" baseline="0" dirty="0" err="1" smtClean="0"/>
              <a:t>cn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Recently there have been several results lowering and raising the values.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maximum number of runs and the maximum value of sum of exponents are well studied and</a:t>
            </a:r>
          </a:p>
          <a:p>
            <a:r>
              <a:rPr kumimoji="1" lang="en-US" altLang="ja-JP" baseline="0" dirty="0" smtClean="0"/>
              <a:t>It is conjectured that the values are n and 2n.</a:t>
            </a:r>
          </a:p>
          <a:p>
            <a:r>
              <a:rPr kumimoji="1" lang="en-US" altLang="ja-JP" baseline="0" dirty="0" smtClean="0"/>
              <a:t>But the exact values are still unknown.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Although</a:t>
            </a:r>
            <a:r>
              <a:rPr kumimoji="1" lang="en-US" altLang="ja-JP" baseline="0" dirty="0" smtClean="0"/>
              <a:t> the maximum values are unknown, we got the average number of runs</a:t>
            </a:r>
          </a:p>
          <a:p>
            <a:r>
              <a:rPr kumimoji="1" lang="en-US" altLang="ja-JP" baseline="0" dirty="0" smtClean="0"/>
              <a:t>and the average value of sum of exponents of runs exactly for any length and for any alphabet size.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Unfortunately, we found that Puglisi &amp; Simpson already showed the average number of runs.</a:t>
            </a:r>
          </a:p>
          <a:p>
            <a:r>
              <a:rPr kumimoji="1" lang="en-US" altLang="ja-JP" baseline="0" dirty="0" smtClean="0"/>
              <a:t>So in this talk, we'd like to explain the average value of sum of exponents of runs.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Our result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Our result is that the average value</a:t>
            </a:r>
            <a:r>
              <a:rPr kumimoji="1" lang="en-US" altLang="ja-JP" baseline="0" dirty="0" smtClean="0"/>
              <a:t> of sum of exponents of runs in strings of length n is represented as this.</a:t>
            </a:r>
            <a:endParaRPr kumimoji="1" lang="en-US" altLang="ja-JP" baseline="0" dirty="0"/>
          </a:p>
          <a:p>
            <a:r>
              <a:rPr kumimoji="1" lang="en-US" altLang="ja-JP" baseline="0" dirty="0" smtClean="0"/>
              <a:t>where σ is alphabet size and L(p) is number of Lyndon words of length p.</a:t>
            </a:r>
          </a:p>
          <a:p>
            <a:r>
              <a:rPr kumimoji="1" lang="en-US" altLang="ja-JP" baseline="0" dirty="0" smtClean="0"/>
              <a:t>It is known that using </a:t>
            </a:r>
            <a:r>
              <a:rPr kumimoji="1" lang="en-US" altLang="ja-JP" baseline="0" dirty="0" err="1" smtClean="0"/>
              <a:t>Mobius</a:t>
            </a:r>
            <a:r>
              <a:rPr kumimoji="1" lang="en-US" altLang="ja-JP" baseline="0" dirty="0" smtClean="0"/>
              <a:t> function μ L(p) is expressed as this.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This equation is obtained by rewriting this equation to match Puglisi &amp; Simpson's result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FE886-6A71-4EA3-BACB-270DC36D4826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28728" y="2214554"/>
            <a:ext cx="7406640" cy="1472184"/>
          </a:xfrm>
        </p:spPr>
        <p:txBody>
          <a:bodyPr anchor="b"/>
          <a:lstStyle>
            <a:lvl1pPr algn="l">
              <a:defRPr sz="4800"/>
            </a:lvl1pPr>
            <a:extLst/>
          </a:lstStyle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28728" y="3714752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dirty="0" smtClean="0"/>
              <a:t>マスタ サブタイトルの書式設定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CC553-0BE7-4DC5-9EED-F51EE3C499C8}" type="datetime1">
              <a:rPr kumimoji="1" lang="ja-JP" altLang="en-US" smtClean="0"/>
              <a:pPr/>
              <a:t>2008/9/3</a:t>
            </a:fld>
            <a:endParaRPr kumimoji="1" lang="ja-JP" altLang="en-US" dirty="0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642910" y="107154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円/楕円 8"/>
          <p:cNvSpPr/>
          <p:nvPr/>
        </p:nvSpPr>
        <p:spPr>
          <a:xfrm>
            <a:off x="928662" y="9286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761A4-9838-42AC-81CF-5D91B702858D}" type="datetime1">
              <a:rPr kumimoji="1" lang="ja-JP" altLang="en-US" smtClean="0"/>
              <a:pPr/>
              <a:t>2008/9/3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8B293F-0D33-4A9A-8700-ABE8D5ADCEAA}" type="datetime1">
              <a:rPr kumimoji="1" lang="ja-JP" altLang="en-US" smtClean="0"/>
              <a:pPr/>
              <a:t>2008/9/3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  <a:extLst/>
          </a:lstStyle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lang="ja-JP" altLang="en-US" dirty="0" smtClean="0"/>
            </a:lvl1pPr>
            <a:lvl2pPr>
              <a:defRPr lang="ja-JP" altLang="en-US" dirty="0" smtClean="0"/>
            </a:lvl2pPr>
            <a:lvl3pPr>
              <a:defRPr lang="ja-JP" altLang="en-US" dirty="0" smtClean="0"/>
            </a:lvl3pPr>
            <a:lvl4pPr>
              <a:defRPr lang="ja-JP" altLang="en-US" dirty="0" smtClean="0"/>
            </a:lvl4pPr>
            <a:lvl5pPr>
              <a:defRPr lang="en-US" dirty="0"/>
            </a:lvl5pPr>
            <a:extLst/>
          </a:lstStyle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C4225-E3EE-4EB2-A45B-23741FA9CE61}" type="datetime1">
              <a:rPr kumimoji="1" lang="ja-JP" altLang="en-US" smtClean="0"/>
              <a:pPr/>
              <a:t>2008/9/3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994CBB-BE30-43E5-AFA3-0F54D86AB3D0}" type="datetime1">
              <a:rPr kumimoji="1" lang="ja-JP" altLang="en-US" smtClean="0"/>
              <a:pPr/>
              <a:t>2008/9/3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81C97-1528-42C8-9821-940A925F550F}" type="datetime1">
              <a:rPr kumimoji="1" lang="ja-JP" altLang="en-US" smtClean="0"/>
              <a:pPr/>
              <a:t>2008/9/3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9DE45-8276-4754-AF29-0E42753435D8}" type="datetime1">
              <a:rPr kumimoji="1" lang="ja-JP" altLang="en-US" smtClean="0"/>
              <a:pPr/>
              <a:t>2008/9/3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575A7F-BF8A-43AC-8E1F-1291A17460F9}" type="datetime1">
              <a:rPr kumimoji="1" lang="ja-JP" altLang="en-US" smtClean="0"/>
              <a:pPr/>
              <a:t>2008/9/3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914BAC-07DD-4466-9A85-41EAFFB5961E}" type="datetime1">
              <a:rPr kumimoji="1" lang="ja-JP" altLang="en-US" smtClean="0"/>
              <a:pPr/>
              <a:t>2008/9/3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15461-5880-4C52-97EE-FAAB86FE06B3}" type="datetime1">
              <a:rPr kumimoji="1" lang="ja-JP" altLang="en-US" smtClean="0"/>
              <a:pPr/>
              <a:t>2008/9/3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A1A2E9-9989-45EA-8815-B033915E1866}" type="datetime1">
              <a:rPr kumimoji="1" lang="ja-JP" altLang="en-US" smtClean="0"/>
              <a:pPr/>
              <a:t>2008/9/3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-571536" y="-553240"/>
            <a:ext cx="1834597" cy="2030344"/>
            <a:chOff x="-815927" y="-815922"/>
            <a:chExt cx="2686934" cy="2973623"/>
          </a:xfrm>
        </p:grpSpPr>
        <p:sp>
          <p:nvSpPr>
            <p:cNvPr id="7" name="パイ 6"/>
            <p:cNvSpPr/>
            <p:nvPr/>
          </p:nvSpPr>
          <p:spPr>
            <a:xfrm>
              <a:off x="-815927" y="-815922"/>
              <a:ext cx="1638887" cy="1638887"/>
            </a:xfrm>
            <a:prstGeom prst="pie">
              <a:avLst>
                <a:gd name="adj1" fmla="val 0"/>
                <a:gd name="adj2" fmla="val 5402120"/>
              </a:avLst>
            </a:prstGeom>
            <a:solidFill>
              <a:schemeClr val="bg2">
                <a:tint val="18000"/>
                <a:satMod val="220000"/>
                <a:alpha val="33000"/>
              </a:schemeClr>
            </a:solidFill>
            <a:ln w="3175" cap="rnd" cmpd="sng" algn="ctr">
              <a:solidFill>
                <a:schemeClr val="bg2">
                  <a:shade val="70000"/>
                  <a:satMod val="200000"/>
                  <a:alpha val="100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168816" y="21102"/>
              <a:ext cx="1702191" cy="1702191"/>
            </a:xfrm>
            <a:prstGeom prst="ellipse">
              <a:avLst/>
            </a:prstGeom>
            <a:noFill/>
            <a:ln w="27305" cap="rnd" cmpd="sng" algn="ctr">
              <a:solidFill>
                <a:schemeClr val="bg2">
                  <a:tint val="45000"/>
                  <a:satMod val="325000"/>
                  <a:alpha val="100000"/>
                </a:schemeClr>
              </a:solidFill>
              <a:prstDash val="solid"/>
            </a:ln>
            <a:effectLst>
              <a:outerShdw blurRad="25400" dist="25400" dir="5400000" algn="tl" rotWithShape="0">
                <a:schemeClr val="bg2">
                  <a:shade val="50000"/>
                  <a:satMod val="150000"/>
                  <a:alpha val="85000"/>
                </a:scheme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11" name="ドーナツ 10"/>
            <p:cNvSpPr/>
            <p:nvPr/>
          </p:nvSpPr>
          <p:spPr>
            <a:xfrm rot="2315675">
              <a:off x="182881" y="1055077"/>
              <a:ext cx="1125717" cy="1102624"/>
            </a:xfrm>
            <a:prstGeom prst="donut">
              <a:avLst>
                <a:gd name="adj" fmla="val 11833"/>
              </a:avLst>
            </a:prstGeom>
            <a:gradFill rotWithShape="1">
              <a:gsLst>
                <a:gs pos="0">
                  <a:schemeClr val="bg2">
                    <a:tint val="10000"/>
                    <a:shade val="99000"/>
                    <a:satMod val="355000"/>
                    <a:alpha val="70000"/>
                  </a:schemeClr>
                </a:gs>
                <a:gs pos="70000">
                  <a:schemeClr val="bg2">
                    <a:tint val="6000"/>
                    <a:shade val="100000"/>
                    <a:satMod val="400000"/>
                    <a:alpha val="55000"/>
                  </a:schemeClr>
                </a:gs>
                <a:gs pos="100000">
                  <a:schemeClr val="bg2">
                    <a:tint val="100000"/>
                    <a:shade val="75000"/>
                    <a:satMod val="370000"/>
                    <a:alpha val="60000"/>
                  </a:schemeClr>
                </a:gs>
              </a:gsLst>
              <a:path path="circle">
                <a:fillToRect l="-407500" t="-50000" r="507500" b="150000"/>
              </a:path>
            </a:gradFill>
            <a:ln w="7350" cap="rnd" cmpd="sng" algn="ctr">
              <a:solidFill>
                <a:schemeClr val="bg2">
                  <a:shade val="60000"/>
                  <a:satMod val="220000"/>
                  <a:alpha val="100000"/>
                </a:schemeClr>
              </a:solidFill>
              <a:prstDash val="solid"/>
            </a:ln>
            <a:effectLst>
              <a:outerShdw blurRad="12700" dist="15000" dir="4500000" algn="tl" rotWithShape="0">
                <a:schemeClr val="bg2">
                  <a:shade val="10000"/>
                  <a:satMod val="200000"/>
                  <a:alpha val="35000"/>
                </a:scheme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785787" y="-54"/>
            <a:ext cx="8215369" cy="6858054"/>
          </a:xfrm>
          <a:prstGeom prst="rect">
            <a:avLst/>
          </a:prstGeom>
          <a:gradFill>
            <a:gsLst>
              <a:gs pos="0">
                <a:schemeClr val="bg1"/>
              </a:gs>
              <a:gs pos="80000">
                <a:schemeClr val="bg1"/>
              </a:gs>
              <a:gs pos="100000">
                <a:schemeClr val="bg1">
                  <a:alpha val="50000"/>
                </a:schemeClr>
              </a:gs>
            </a:gsLst>
            <a:lin ang="5400000" scaled="0"/>
          </a:gra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785786" y="142852"/>
            <a:ext cx="8212460" cy="642942"/>
          </a:xfrm>
          <a:prstGeom prst="rect">
            <a:avLst/>
          </a:prstGeom>
        </p:spPr>
        <p:txBody>
          <a:bodyPr anchor="ctr">
            <a:noAutofit/>
          </a:bodyPr>
          <a:lstStyle>
            <a:extLst/>
          </a:lstStyle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785786" y="857232"/>
            <a:ext cx="8215370" cy="5857916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688E863-146A-4164-8FF3-36EE6E33F275}" type="datetime1">
              <a:rPr kumimoji="1" lang="ja-JP" altLang="en-US" smtClean="0"/>
              <a:pPr/>
              <a:t>2008/9/3</a:t>
            </a:fld>
            <a:endParaRPr kumimoji="1"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 dirty="0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358214" y="6305550"/>
            <a:ext cx="712634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20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714348" y="0"/>
            <a:ext cx="73152" cy="6858054"/>
          </a:xfrm>
          <a:prstGeom prst="rect">
            <a:avLst/>
          </a:prstGeom>
          <a:gradFill>
            <a:gsLst>
              <a:gs pos="0">
                <a:schemeClr val="bg1"/>
              </a:gs>
              <a:gs pos="80000">
                <a:schemeClr val="bg1"/>
              </a:gs>
              <a:gs pos="100000">
                <a:schemeClr val="bg1">
                  <a:alpha val="50000"/>
                </a:schemeClr>
              </a:gs>
            </a:gsLst>
            <a:lin ang="5400000" scaled="0"/>
          </a:gra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正方形/長方形 15"/>
          <p:cNvSpPr/>
          <p:nvPr/>
        </p:nvSpPr>
        <p:spPr bwMode="invGray">
          <a:xfrm>
            <a:off x="8993726" y="-24"/>
            <a:ext cx="73152" cy="6858054"/>
          </a:xfrm>
          <a:prstGeom prst="rect">
            <a:avLst/>
          </a:prstGeom>
          <a:gradFill>
            <a:gsLst>
              <a:gs pos="0">
                <a:schemeClr val="bg1"/>
              </a:gs>
              <a:gs pos="80000">
                <a:schemeClr val="bg1"/>
              </a:gs>
              <a:gs pos="100000">
                <a:schemeClr val="bg1">
                  <a:alpha val="50000"/>
                </a:schemeClr>
              </a:gs>
            </a:gsLst>
            <a:lin ang="5400000" scaled="0"/>
          </a:gradFill>
          <a:ln w="25400" cap="rnd" cmpd="sng" algn="ctr">
            <a:noFill/>
            <a:prstDash val="solid"/>
          </a:ln>
          <a:effectLst>
            <a:outerShdw blurRad="38550" dist="38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28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6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7.bin"/><Relationship Id="rId4" Type="http://schemas.openxmlformats.org/officeDocument/2006/relationships/chart" Target="../charts/char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8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1538" y="2214554"/>
            <a:ext cx="7763830" cy="1472184"/>
          </a:xfrm>
        </p:spPr>
        <p:txBody>
          <a:bodyPr/>
          <a:lstStyle/>
          <a:p>
            <a:r>
              <a:rPr lang="en-US" altLang="ja-JP" sz="4000" dirty="0" smtClean="0">
                <a:ea typeface="Arial Unicode MS" pitchFamily="50" charset="-128"/>
                <a:cs typeface="Arial Unicode MS" pitchFamily="50" charset="-128"/>
              </a:rPr>
              <a:t>Average Value of Sum of Exponents of Runs in Strings</a:t>
            </a:r>
            <a:endParaRPr kumimoji="1" lang="ja-JP" altLang="en-US" sz="4000" dirty="0"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28728" y="3714752"/>
            <a:ext cx="7406640" cy="3000396"/>
          </a:xfrm>
        </p:spPr>
        <p:txBody>
          <a:bodyPr>
            <a:normAutofit/>
          </a:bodyPr>
          <a:lstStyle/>
          <a:p>
            <a:r>
              <a:rPr kumimoji="1" lang="en-US" altLang="ja-JP" sz="2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Kazuhiko </a:t>
            </a:r>
            <a:r>
              <a:rPr kumimoji="1" lang="en-US" altLang="ja-JP" sz="2000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Kusano</a:t>
            </a:r>
            <a:r>
              <a:rPr kumimoji="1"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kumimoji="1" lang="en-US" altLang="ja-JP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Wataru</a:t>
            </a:r>
            <a:r>
              <a:rPr kumimoji="1"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Matsubara,</a:t>
            </a:r>
          </a:p>
          <a:p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Akira </a:t>
            </a:r>
            <a:r>
              <a:rPr lang="en-US" altLang="ja-JP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Ishino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altLang="ja-JP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Ayumi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Shinohara</a:t>
            </a:r>
          </a:p>
          <a:p>
            <a:endParaRPr kumimoji="1" lang="en-US" altLang="ja-JP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Graduate School of Information Sciences</a:t>
            </a:r>
            <a:b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Tohoku University, Japan</a:t>
            </a:r>
          </a:p>
          <a:p>
            <a:endParaRPr kumimoji="1" lang="ja-JP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dirty="0" smtClean="0"/>
              <a:t>Runs in all strings of length </a:t>
            </a:r>
            <a:r>
              <a:rPr altLang="ja-JP" sz="32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kumimoji="1" lang="ja-JP" alt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500166" y="797085"/>
            <a:ext cx="5933034" cy="56323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000000  010000  100000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000001  010001  100001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000010  010010  100010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000011  010011  100011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000100  010100  100100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000101  010101  100101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000110  010110  100110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000111  010111  100111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001000  011000    :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:       :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86512" y="5844621"/>
            <a:ext cx="2592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i="1" dirty="0" smtClean="0">
                <a:latin typeface="DomDiagonal BT" pitchFamily="66" charset="0"/>
              </a:rPr>
              <a:t>Complicated!</a:t>
            </a:r>
            <a:endParaRPr kumimoji="1" lang="ja-JP" altLang="en-US" sz="3200" i="1" dirty="0">
              <a:latin typeface="DomDiagonal BT" pitchFamily="66" charset="0"/>
            </a:endParaRPr>
          </a:p>
        </p:txBody>
      </p:sp>
      <p:grpSp>
        <p:nvGrpSpPr>
          <p:cNvPr id="7" name="グループ化 35"/>
          <p:cNvGrpSpPr/>
          <p:nvPr/>
        </p:nvGrpSpPr>
        <p:grpSpPr>
          <a:xfrm>
            <a:off x="1571604" y="1096818"/>
            <a:ext cx="1571635" cy="214314"/>
            <a:chOff x="1000100" y="2000240"/>
            <a:chExt cx="8572560" cy="357190"/>
          </a:xfrm>
          <a:effectLst/>
        </p:grpSpPr>
        <p:sp>
          <p:nvSpPr>
            <p:cNvPr id="8" name="円弧 7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円弧 9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円弧 10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円弧 11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円弧 12"/>
            <p:cNvSpPr/>
            <p:nvPr/>
          </p:nvSpPr>
          <p:spPr>
            <a:xfrm flipV="1">
              <a:off x="671514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円弧 13"/>
            <p:cNvSpPr/>
            <p:nvPr/>
          </p:nvSpPr>
          <p:spPr>
            <a:xfrm flipV="1">
              <a:off x="81439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7" name="グループ化 35"/>
          <p:cNvGrpSpPr/>
          <p:nvPr/>
        </p:nvGrpSpPr>
        <p:grpSpPr>
          <a:xfrm>
            <a:off x="1583479" y="1656447"/>
            <a:ext cx="1309696" cy="214314"/>
            <a:chOff x="1000100" y="2000240"/>
            <a:chExt cx="7143800" cy="357190"/>
          </a:xfrm>
          <a:effectLst/>
        </p:grpSpPr>
        <p:sp>
          <p:nvSpPr>
            <p:cNvPr id="18" name="円弧 17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円弧 18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円弧 19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円弧 20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円弧 21"/>
            <p:cNvSpPr/>
            <p:nvPr/>
          </p:nvSpPr>
          <p:spPr>
            <a:xfrm flipV="1">
              <a:off x="671514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4" name="グループ化 35"/>
          <p:cNvGrpSpPr/>
          <p:nvPr/>
        </p:nvGrpSpPr>
        <p:grpSpPr>
          <a:xfrm>
            <a:off x="4143372" y="1096818"/>
            <a:ext cx="1047757" cy="214314"/>
            <a:chOff x="1000100" y="2000240"/>
            <a:chExt cx="5715040" cy="357190"/>
          </a:xfrm>
          <a:effectLst/>
        </p:grpSpPr>
        <p:sp>
          <p:nvSpPr>
            <p:cNvPr id="25" name="円弧 24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円弧 25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円弧 26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円弧 27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1" name="グループ化 35"/>
          <p:cNvGrpSpPr/>
          <p:nvPr/>
        </p:nvGrpSpPr>
        <p:grpSpPr>
          <a:xfrm>
            <a:off x="5976947" y="1096818"/>
            <a:ext cx="1309696" cy="214314"/>
            <a:chOff x="2428860" y="2000240"/>
            <a:chExt cx="7143800" cy="357190"/>
          </a:xfrm>
          <a:effectLst/>
        </p:grpSpPr>
        <p:sp>
          <p:nvSpPr>
            <p:cNvPr id="33" name="円弧 32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円弧 33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円弧 34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円弧 35"/>
            <p:cNvSpPr/>
            <p:nvPr/>
          </p:nvSpPr>
          <p:spPr>
            <a:xfrm flipV="1">
              <a:off x="671514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円弧 36"/>
            <p:cNvSpPr/>
            <p:nvPr/>
          </p:nvSpPr>
          <p:spPr>
            <a:xfrm flipV="1">
              <a:off x="81439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8" name="グループ化 35"/>
          <p:cNvGrpSpPr/>
          <p:nvPr/>
        </p:nvGrpSpPr>
        <p:grpSpPr>
          <a:xfrm>
            <a:off x="4155247" y="1656447"/>
            <a:ext cx="785818" cy="214314"/>
            <a:chOff x="1000100" y="2000240"/>
            <a:chExt cx="4286280" cy="357190"/>
          </a:xfrm>
          <a:effectLst/>
        </p:grpSpPr>
        <p:sp>
          <p:nvSpPr>
            <p:cNvPr id="39" name="円弧 38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円弧 39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円弧 40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4" name="グループ化 35"/>
          <p:cNvGrpSpPr/>
          <p:nvPr/>
        </p:nvGrpSpPr>
        <p:grpSpPr>
          <a:xfrm>
            <a:off x="6012635" y="1656447"/>
            <a:ext cx="1047757" cy="214314"/>
            <a:chOff x="1000100" y="2000240"/>
            <a:chExt cx="5715040" cy="357190"/>
          </a:xfrm>
          <a:effectLst/>
        </p:grpSpPr>
        <p:sp>
          <p:nvSpPr>
            <p:cNvPr id="45" name="円弧 44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円弧 45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円弧 46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円弧 47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50" name="グループ化 35"/>
          <p:cNvGrpSpPr/>
          <p:nvPr/>
        </p:nvGrpSpPr>
        <p:grpSpPr>
          <a:xfrm>
            <a:off x="1571604" y="2227951"/>
            <a:ext cx="1047757" cy="214314"/>
            <a:chOff x="1000100" y="2000240"/>
            <a:chExt cx="5715040" cy="357190"/>
          </a:xfrm>
          <a:effectLst/>
        </p:grpSpPr>
        <p:sp>
          <p:nvSpPr>
            <p:cNvPr id="51" name="円弧 50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円弧 51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3" name="円弧 52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4" name="円弧 53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55" name="グループ化 35"/>
          <p:cNvGrpSpPr/>
          <p:nvPr/>
        </p:nvGrpSpPr>
        <p:grpSpPr>
          <a:xfrm>
            <a:off x="4143372" y="2227951"/>
            <a:ext cx="523878" cy="214314"/>
            <a:chOff x="1000100" y="2000240"/>
            <a:chExt cx="2857520" cy="357190"/>
          </a:xfrm>
          <a:effectLst/>
        </p:grpSpPr>
        <p:sp>
          <p:nvSpPr>
            <p:cNvPr id="56" name="円弧 55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7" name="円弧 56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0" name="グループ化 35"/>
          <p:cNvGrpSpPr/>
          <p:nvPr/>
        </p:nvGrpSpPr>
        <p:grpSpPr>
          <a:xfrm>
            <a:off x="6000760" y="2227951"/>
            <a:ext cx="785818" cy="214314"/>
            <a:chOff x="1000100" y="2000240"/>
            <a:chExt cx="4286280" cy="357190"/>
          </a:xfrm>
          <a:effectLst/>
        </p:grpSpPr>
        <p:sp>
          <p:nvSpPr>
            <p:cNvPr id="61" name="円弧 60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2" name="円弧 61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3" name="円弧 62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5" name="グループ化 35"/>
          <p:cNvGrpSpPr/>
          <p:nvPr/>
        </p:nvGrpSpPr>
        <p:grpSpPr>
          <a:xfrm>
            <a:off x="1523979" y="2787580"/>
            <a:ext cx="1047757" cy="214314"/>
            <a:chOff x="1000100" y="2000240"/>
            <a:chExt cx="5715040" cy="357190"/>
          </a:xfrm>
          <a:effectLst/>
        </p:grpSpPr>
        <p:sp>
          <p:nvSpPr>
            <p:cNvPr id="66" name="円弧 65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円弧 66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円弧 67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9" name="円弧 68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71" name="グループ化 35"/>
          <p:cNvGrpSpPr/>
          <p:nvPr/>
        </p:nvGrpSpPr>
        <p:grpSpPr>
          <a:xfrm>
            <a:off x="4167121" y="2787580"/>
            <a:ext cx="476317" cy="214314"/>
            <a:chOff x="3857620" y="2000240"/>
            <a:chExt cx="2857520" cy="357190"/>
          </a:xfrm>
          <a:effectLst/>
        </p:grpSpPr>
        <p:sp>
          <p:nvSpPr>
            <p:cNvPr id="74" name="円弧 73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5" name="円弧 74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77" name="グループ化 35"/>
          <p:cNvGrpSpPr/>
          <p:nvPr/>
        </p:nvGrpSpPr>
        <p:grpSpPr>
          <a:xfrm>
            <a:off x="6000760" y="2739892"/>
            <a:ext cx="726318" cy="262002"/>
            <a:chOff x="1000100" y="2000240"/>
            <a:chExt cx="4286280" cy="357190"/>
          </a:xfrm>
          <a:effectLst/>
        </p:grpSpPr>
        <p:sp>
          <p:nvSpPr>
            <p:cNvPr id="78" name="円弧 77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円弧 78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円弧 79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3" name="グループ化 35"/>
          <p:cNvGrpSpPr/>
          <p:nvPr/>
        </p:nvGrpSpPr>
        <p:grpSpPr>
          <a:xfrm>
            <a:off x="2631299" y="2787580"/>
            <a:ext cx="476316" cy="214314"/>
            <a:chOff x="1000100" y="2000240"/>
            <a:chExt cx="2857520" cy="357190"/>
          </a:xfrm>
          <a:effectLst/>
        </p:grpSpPr>
        <p:sp>
          <p:nvSpPr>
            <p:cNvPr id="84" name="円弧 83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5" name="円弧 84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8" name="グループ化 35"/>
          <p:cNvGrpSpPr/>
          <p:nvPr/>
        </p:nvGrpSpPr>
        <p:grpSpPr>
          <a:xfrm>
            <a:off x="4726876" y="2787580"/>
            <a:ext cx="476317" cy="214314"/>
            <a:chOff x="3857620" y="2000240"/>
            <a:chExt cx="2857520" cy="357190"/>
          </a:xfrm>
          <a:effectLst/>
        </p:grpSpPr>
        <p:sp>
          <p:nvSpPr>
            <p:cNvPr id="89" name="円弧 88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0" name="円弧 89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1" name="グループ化 35"/>
          <p:cNvGrpSpPr/>
          <p:nvPr/>
        </p:nvGrpSpPr>
        <p:grpSpPr>
          <a:xfrm>
            <a:off x="6810453" y="2787580"/>
            <a:ext cx="476317" cy="214314"/>
            <a:chOff x="1000100" y="2000240"/>
            <a:chExt cx="2857520" cy="357190"/>
          </a:xfrm>
          <a:effectLst/>
        </p:grpSpPr>
        <p:sp>
          <p:nvSpPr>
            <p:cNvPr id="92" name="円弧 91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円弧 92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0" name="グループ化 35"/>
          <p:cNvGrpSpPr/>
          <p:nvPr/>
        </p:nvGrpSpPr>
        <p:grpSpPr>
          <a:xfrm>
            <a:off x="1571604" y="3323271"/>
            <a:ext cx="785818" cy="214314"/>
            <a:chOff x="1000100" y="2000240"/>
            <a:chExt cx="4286280" cy="357190"/>
          </a:xfrm>
          <a:effectLst/>
        </p:grpSpPr>
        <p:sp>
          <p:nvSpPr>
            <p:cNvPr id="101" name="円弧 100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2" name="円弧 101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3" name="円弧 102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4" name="グループ化 35"/>
          <p:cNvGrpSpPr/>
          <p:nvPr/>
        </p:nvGrpSpPr>
        <p:grpSpPr>
          <a:xfrm>
            <a:off x="2619361" y="3323271"/>
            <a:ext cx="476317" cy="214314"/>
            <a:chOff x="1000100" y="2000240"/>
            <a:chExt cx="2857520" cy="357190"/>
          </a:xfrm>
          <a:effectLst/>
        </p:grpSpPr>
        <p:sp>
          <p:nvSpPr>
            <p:cNvPr id="105" name="円弧 104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円弧 105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0" name="グループ化 35"/>
          <p:cNvGrpSpPr/>
          <p:nvPr/>
        </p:nvGrpSpPr>
        <p:grpSpPr>
          <a:xfrm>
            <a:off x="4714876" y="3323271"/>
            <a:ext cx="476317" cy="214314"/>
            <a:chOff x="1000100" y="2000240"/>
            <a:chExt cx="2857520" cy="357190"/>
          </a:xfrm>
          <a:effectLst/>
        </p:grpSpPr>
        <p:sp>
          <p:nvSpPr>
            <p:cNvPr id="111" name="円弧 110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2" name="円弧 111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3" name="グループ化 35"/>
          <p:cNvGrpSpPr/>
          <p:nvPr/>
        </p:nvGrpSpPr>
        <p:grpSpPr>
          <a:xfrm>
            <a:off x="6000760" y="3323271"/>
            <a:ext cx="476317" cy="214314"/>
            <a:chOff x="1000100" y="2000240"/>
            <a:chExt cx="2857520" cy="357190"/>
          </a:xfrm>
          <a:effectLst/>
        </p:grpSpPr>
        <p:sp>
          <p:nvSpPr>
            <p:cNvPr id="114" name="円弧 113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5" name="円弧 114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6" name="グループ化 35"/>
          <p:cNvGrpSpPr/>
          <p:nvPr/>
        </p:nvGrpSpPr>
        <p:grpSpPr>
          <a:xfrm>
            <a:off x="6786578" y="3323271"/>
            <a:ext cx="476317" cy="214314"/>
            <a:chOff x="1000100" y="2000240"/>
            <a:chExt cx="2857520" cy="357190"/>
          </a:xfrm>
          <a:effectLst/>
        </p:grpSpPr>
        <p:sp>
          <p:nvSpPr>
            <p:cNvPr id="117" name="円弧 116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円弧 117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9" name="グループ化 35"/>
          <p:cNvGrpSpPr/>
          <p:nvPr/>
        </p:nvGrpSpPr>
        <p:grpSpPr>
          <a:xfrm>
            <a:off x="1571604" y="3859150"/>
            <a:ext cx="785818" cy="214314"/>
            <a:chOff x="1000100" y="2000240"/>
            <a:chExt cx="4286280" cy="357190"/>
          </a:xfrm>
          <a:effectLst/>
        </p:grpSpPr>
        <p:sp>
          <p:nvSpPr>
            <p:cNvPr id="120" name="円弧 119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円弧 120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2" name="円弧 121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23" name="グループ化 35"/>
          <p:cNvGrpSpPr/>
          <p:nvPr/>
        </p:nvGrpSpPr>
        <p:grpSpPr>
          <a:xfrm>
            <a:off x="6000760" y="3859150"/>
            <a:ext cx="476317" cy="214314"/>
            <a:chOff x="1000100" y="2000240"/>
            <a:chExt cx="2857520" cy="357190"/>
          </a:xfrm>
          <a:effectLst/>
        </p:grpSpPr>
        <p:sp>
          <p:nvSpPr>
            <p:cNvPr id="124" name="円弧 123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円弧 124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26" name="グループ化 35"/>
          <p:cNvGrpSpPr/>
          <p:nvPr/>
        </p:nvGrpSpPr>
        <p:grpSpPr>
          <a:xfrm>
            <a:off x="2357422" y="5525974"/>
            <a:ext cx="785818" cy="214314"/>
            <a:chOff x="1000100" y="2000240"/>
            <a:chExt cx="4286280" cy="357190"/>
          </a:xfrm>
          <a:effectLst/>
        </p:grpSpPr>
        <p:sp>
          <p:nvSpPr>
            <p:cNvPr id="127" name="円弧 126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円弧 127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円弧 128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30" name="グループ化 35"/>
          <p:cNvGrpSpPr/>
          <p:nvPr/>
        </p:nvGrpSpPr>
        <p:grpSpPr>
          <a:xfrm>
            <a:off x="1571604" y="5525974"/>
            <a:ext cx="476317" cy="214314"/>
            <a:chOff x="1000100" y="2000240"/>
            <a:chExt cx="2857520" cy="357190"/>
          </a:xfrm>
          <a:effectLst/>
        </p:grpSpPr>
        <p:sp>
          <p:nvSpPr>
            <p:cNvPr id="131" name="円弧 130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円弧 131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33" name="グループ化 35"/>
          <p:cNvGrpSpPr/>
          <p:nvPr/>
        </p:nvGrpSpPr>
        <p:grpSpPr>
          <a:xfrm>
            <a:off x="4452874" y="5525974"/>
            <a:ext cx="785818" cy="214314"/>
            <a:chOff x="1000100" y="2000240"/>
            <a:chExt cx="4286280" cy="357190"/>
          </a:xfrm>
          <a:effectLst/>
        </p:grpSpPr>
        <p:sp>
          <p:nvSpPr>
            <p:cNvPr id="134" name="円弧 133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円弧 134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円弧 135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61" name="グループ化 35"/>
          <p:cNvGrpSpPr/>
          <p:nvPr/>
        </p:nvGrpSpPr>
        <p:grpSpPr>
          <a:xfrm>
            <a:off x="2119169" y="3882900"/>
            <a:ext cx="976383" cy="357190"/>
            <a:chOff x="1000100" y="2000240"/>
            <a:chExt cx="2857520" cy="357190"/>
          </a:xfrm>
          <a:effectLst/>
        </p:grpSpPr>
        <p:sp>
          <p:nvSpPr>
            <p:cNvPr id="162" name="円弧 161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3" name="円弧 162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71" name="グループ化 35"/>
          <p:cNvGrpSpPr/>
          <p:nvPr/>
        </p:nvGrpSpPr>
        <p:grpSpPr>
          <a:xfrm>
            <a:off x="3655181" y="2216076"/>
            <a:ext cx="1500198" cy="357190"/>
            <a:chOff x="1000100" y="2000240"/>
            <a:chExt cx="2857520" cy="357190"/>
          </a:xfrm>
          <a:effectLst/>
        </p:grpSpPr>
        <p:sp>
          <p:nvSpPr>
            <p:cNvPr id="172" name="円弧 171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3" name="円弧 172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74" name="グループ化 35"/>
          <p:cNvGrpSpPr/>
          <p:nvPr/>
        </p:nvGrpSpPr>
        <p:grpSpPr>
          <a:xfrm>
            <a:off x="3690806" y="3299521"/>
            <a:ext cx="1500198" cy="357190"/>
            <a:chOff x="1000100" y="2000240"/>
            <a:chExt cx="4286280" cy="357190"/>
          </a:xfrm>
          <a:effectLst/>
        </p:grpSpPr>
        <p:sp>
          <p:nvSpPr>
            <p:cNvPr id="175" name="円弧 174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6" name="円弧 175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7" name="円弧 176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16747257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78" name="グループ化 35"/>
          <p:cNvGrpSpPr/>
          <p:nvPr/>
        </p:nvGrpSpPr>
        <p:grpSpPr>
          <a:xfrm>
            <a:off x="3643306" y="3835212"/>
            <a:ext cx="1571636" cy="357190"/>
            <a:chOff x="1000100" y="2000240"/>
            <a:chExt cx="4286280" cy="357190"/>
          </a:xfrm>
          <a:effectLst/>
        </p:grpSpPr>
        <p:sp>
          <p:nvSpPr>
            <p:cNvPr id="179" name="円弧 178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0" name="円弧 179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1" name="円弧 180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82" name="グループ化 35"/>
          <p:cNvGrpSpPr/>
          <p:nvPr/>
        </p:nvGrpSpPr>
        <p:grpSpPr>
          <a:xfrm>
            <a:off x="1547666" y="4418779"/>
            <a:ext cx="785818" cy="214314"/>
            <a:chOff x="1000100" y="2000240"/>
            <a:chExt cx="4286280" cy="357190"/>
          </a:xfrm>
          <a:effectLst/>
        </p:grpSpPr>
        <p:sp>
          <p:nvSpPr>
            <p:cNvPr id="183" name="円弧 182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4" name="円弧 183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5" name="円弧 184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93" name="グループ化 35"/>
          <p:cNvGrpSpPr/>
          <p:nvPr/>
        </p:nvGrpSpPr>
        <p:grpSpPr>
          <a:xfrm>
            <a:off x="2404922" y="4418779"/>
            <a:ext cx="476317" cy="214314"/>
            <a:chOff x="1000100" y="2000240"/>
            <a:chExt cx="2857520" cy="357190"/>
          </a:xfrm>
          <a:effectLst/>
        </p:grpSpPr>
        <p:sp>
          <p:nvSpPr>
            <p:cNvPr id="194" name="円弧 193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5" name="円弧 194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96" name="グループ化 35"/>
          <p:cNvGrpSpPr/>
          <p:nvPr/>
        </p:nvGrpSpPr>
        <p:grpSpPr>
          <a:xfrm>
            <a:off x="4429124" y="4418779"/>
            <a:ext cx="476317" cy="214314"/>
            <a:chOff x="1000100" y="2000240"/>
            <a:chExt cx="2857520" cy="357190"/>
          </a:xfrm>
          <a:effectLst/>
        </p:grpSpPr>
        <p:sp>
          <p:nvSpPr>
            <p:cNvPr id="197" name="円弧 196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8" name="円弧 197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99" name="グループ化 35"/>
          <p:cNvGrpSpPr/>
          <p:nvPr/>
        </p:nvGrpSpPr>
        <p:grpSpPr>
          <a:xfrm>
            <a:off x="6000760" y="4418779"/>
            <a:ext cx="476317" cy="214314"/>
            <a:chOff x="1000100" y="2000240"/>
            <a:chExt cx="2857520" cy="357190"/>
          </a:xfrm>
          <a:effectLst/>
        </p:grpSpPr>
        <p:sp>
          <p:nvSpPr>
            <p:cNvPr id="200" name="円弧 199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1" name="円弧 200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2" name="グループ化 35"/>
          <p:cNvGrpSpPr/>
          <p:nvPr/>
        </p:nvGrpSpPr>
        <p:grpSpPr>
          <a:xfrm>
            <a:off x="6572264" y="4418779"/>
            <a:ext cx="476317" cy="214314"/>
            <a:chOff x="1000100" y="2000240"/>
            <a:chExt cx="2857520" cy="357190"/>
          </a:xfrm>
          <a:effectLst/>
        </p:grpSpPr>
        <p:sp>
          <p:nvSpPr>
            <p:cNvPr id="203" name="円弧 202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4" name="円弧 203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5" name="グループ化 35"/>
          <p:cNvGrpSpPr/>
          <p:nvPr/>
        </p:nvGrpSpPr>
        <p:grpSpPr>
          <a:xfrm>
            <a:off x="1643230" y="4990283"/>
            <a:ext cx="714192" cy="214314"/>
            <a:chOff x="1000100" y="2000240"/>
            <a:chExt cx="4286280" cy="357190"/>
          </a:xfrm>
          <a:effectLst/>
        </p:grpSpPr>
        <p:sp>
          <p:nvSpPr>
            <p:cNvPr id="206" name="円弧 205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7" name="円弧 206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8" name="円弧 207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9" name="グループ化 35"/>
          <p:cNvGrpSpPr/>
          <p:nvPr/>
        </p:nvGrpSpPr>
        <p:grpSpPr>
          <a:xfrm>
            <a:off x="2428860" y="4990283"/>
            <a:ext cx="714192" cy="214314"/>
            <a:chOff x="1000100" y="2000240"/>
            <a:chExt cx="4286280" cy="357190"/>
          </a:xfrm>
          <a:effectLst/>
        </p:grpSpPr>
        <p:sp>
          <p:nvSpPr>
            <p:cNvPr id="210" name="円弧 209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1" name="円弧 210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2" name="円弧 211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13" name="グループ化 35"/>
          <p:cNvGrpSpPr/>
          <p:nvPr/>
        </p:nvGrpSpPr>
        <p:grpSpPr>
          <a:xfrm>
            <a:off x="4429124" y="4990283"/>
            <a:ext cx="714192" cy="214314"/>
            <a:chOff x="1000100" y="2000240"/>
            <a:chExt cx="4286280" cy="357190"/>
          </a:xfrm>
          <a:effectLst/>
        </p:grpSpPr>
        <p:sp>
          <p:nvSpPr>
            <p:cNvPr id="214" name="円弧 213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5" name="円弧 214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6" name="円弧 215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17" name="グループ化 35"/>
          <p:cNvGrpSpPr/>
          <p:nvPr/>
        </p:nvGrpSpPr>
        <p:grpSpPr>
          <a:xfrm>
            <a:off x="6560201" y="4990283"/>
            <a:ext cx="714192" cy="214314"/>
            <a:chOff x="1000100" y="2000240"/>
            <a:chExt cx="4286280" cy="357190"/>
          </a:xfrm>
          <a:effectLst/>
        </p:grpSpPr>
        <p:sp>
          <p:nvSpPr>
            <p:cNvPr id="218" name="円弧 217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9" name="円弧 218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0" name="円弧 219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1" name="グループ化 35"/>
          <p:cNvGrpSpPr/>
          <p:nvPr/>
        </p:nvGrpSpPr>
        <p:grpSpPr>
          <a:xfrm>
            <a:off x="6000760" y="4990283"/>
            <a:ext cx="476317" cy="214314"/>
            <a:chOff x="1000100" y="2000240"/>
            <a:chExt cx="2857520" cy="357190"/>
          </a:xfrm>
          <a:effectLst/>
        </p:grpSpPr>
        <p:sp>
          <p:nvSpPr>
            <p:cNvPr id="222" name="円弧 221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3" name="円弧 222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4" name="グループ化 35"/>
          <p:cNvGrpSpPr/>
          <p:nvPr/>
        </p:nvGrpSpPr>
        <p:grpSpPr>
          <a:xfrm>
            <a:off x="3702869" y="4359216"/>
            <a:ext cx="976383" cy="357190"/>
            <a:chOff x="1000100" y="2000240"/>
            <a:chExt cx="2857520" cy="357190"/>
          </a:xfrm>
          <a:effectLst/>
        </p:grpSpPr>
        <p:sp>
          <p:nvSpPr>
            <p:cNvPr id="225" name="円弧 224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6" name="円弧 225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7" name="グループ化 35"/>
          <p:cNvGrpSpPr/>
          <p:nvPr/>
        </p:nvGrpSpPr>
        <p:grpSpPr>
          <a:xfrm>
            <a:off x="3714744" y="4954470"/>
            <a:ext cx="976383" cy="357190"/>
            <a:chOff x="1000100" y="2000240"/>
            <a:chExt cx="2857520" cy="357190"/>
          </a:xfrm>
          <a:effectLst/>
        </p:grpSpPr>
        <p:sp>
          <p:nvSpPr>
            <p:cNvPr id="228" name="円弧 227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9" name="円弧 228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30" name="グループ化 35"/>
          <p:cNvGrpSpPr/>
          <p:nvPr/>
        </p:nvGrpSpPr>
        <p:grpSpPr>
          <a:xfrm>
            <a:off x="3917183" y="5525974"/>
            <a:ext cx="476317" cy="214314"/>
            <a:chOff x="1000100" y="2000240"/>
            <a:chExt cx="2857520" cy="357190"/>
          </a:xfrm>
          <a:effectLst/>
        </p:grpSpPr>
        <p:sp>
          <p:nvSpPr>
            <p:cNvPr id="231" name="円弧 230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2" name="円弧 231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33" name="グループ化 35"/>
          <p:cNvGrpSpPr/>
          <p:nvPr/>
        </p:nvGrpSpPr>
        <p:grpSpPr>
          <a:xfrm>
            <a:off x="5786446" y="3299333"/>
            <a:ext cx="1500198" cy="357190"/>
            <a:chOff x="1000100" y="2000240"/>
            <a:chExt cx="2857520" cy="357190"/>
          </a:xfrm>
          <a:effectLst/>
        </p:grpSpPr>
        <p:sp>
          <p:nvSpPr>
            <p:cNvPr id="234" name="円弧 233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5" name="円弧 234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36" name="グループ化 35"/>
          <p:cNvGrpSpPr/>
          <p:nvPr/>
        </p:nvGrpSpPr>
        <p:grpSpPr>
          <a:xfrm>
            <a:off x="6250887" y="3894775"/>
            <a:ext cx="976383" cy="357190"/>
            <a:chOff x="1000100" y="2000240"/>
            <a:chExt cx="2857520" cy="357190"/>
          </a:xfrm>
          <a:effectLst/>
        </p:grpSpPr>
        <p:sp>
          <p:nvSpPr>
            <p:cNvPr id="237" name="円弧 236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8" name="円弧 237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altLang="ja-JP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altLang="ja-JP" b="1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1"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 </a:t>
            </a:r>
            <a:r>
              <a:rPr kumimoji="1" lang="en-US" altLang="ja-JP" dirty="0" smtClean="0"/>
              <a:t>string</a:t>
            </a:r>
            <a:r>
              <a:rPr lang="ja-JP" altLang="en-US" dirty="0" smtClean="0"/>
              <a:t>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4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ja-JP" dirty="0" smtClean="0"/>
              <a:t> of length 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|-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dirty="0" smtClean="0"/>
              <a:t>is </a:t>
            </a:r>
            <a:r>
              <a:rPr lang="en-US" altLang="ja-JP" dirty="0" smtClean="0"/>
              <a:t>defined </a:t>
            </a:r>
            <a:r>
              <a:rPr lang="en-US" altLang="ja-JP" dirty="0"/>
              <a:t>as </a:t>
            </a:r>
            <a:r>
              <a:rPr kumimoji="1" lang="en-US" altLang="ja-JP" dirty="0" smtClean="0"/>
              <a:t>follows</a:t>
            </a:r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ja-JP" sz="2400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altLang="ja-JP" dirty="0" smtClean="0"/>
              <a:t>is a run if and only if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24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)[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ja-JP" dirty="0" smtClean="0"/>
              <a:t> is a </a:t>
            </a:r>
            <a:r>
              <a:rPr lang="en-US" altLang="ja-JP" dirty="0"/>
              <a:t>0-segment (maximal block of </a:t>
            </a:r>
            <a:r>
              <a:rPr lang="en-US" altLang="ja-JP" dirty="0" smtClean="0"/>
              <a:t>0's) of length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dirty="0" smtClean="0">
                <a:latin typeface="Times New Roman" pitchFamily="18" charset="0"/>
                <a:cs typeface="Times New Roman" pitchFamily="18" charset="0"/>
              </a:rPr>
              <a:t>≧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kumimoji="1" lang="ja-JP" alt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  <p:graphicFrame>
        <p:nvGraphicFramePr>
          <p:cNvPr id="338947" name="Object 3"/>
          <p:cNvGraphicFramePr>
            <a:graphicFrameLocks noChangeAspect="1"/>
          </p:cNvGraphicFramePr>
          <p:nvPr/>
        </p:nvGraphicFramePr>
        <p:xfrm>
          <a:off x="1285852" y="1643050"/>
          <a:ext cx="3840162" cy="331788"/>
        </p:xfrm>
        <a:graphic>
          <a:graphicData uri="http://schemas.openxmlformats.org/presentationml/2006/ole">
            <p:oleObj spid="_x0000_s338947" name="Equation" r:id="rId4" imgW="2349360" imgH="203040" progId="Equation.3">
              <p:embed/>
            </p:oleObj>
          </a:graphicData>
        </a:graphic>
      </p:graphicFrame>
      <p:graphicFrame>
        <p:nvGraphicFramePr>
          <p:cNvPr id="338948" name="Object 4"/>
          <p:cNvGraphicFramePr>
            <a:graphicFrameLocks noChangeAspect="1"/>
          </p:cNvGraphicFramePr>
          <p:nvPr/>
        </p:nvGraphicFramePr>
        <p:xfrm>
          <a:off x="5143504" y="5333471"/>
          <a:ext cx="3195638" cy="331788"/>
        </p:xfrm>
        <a:graphic>
          <a:graphicData uri="http://schemas.openxmlformats.org/presentationml/2006/ole">
            <p:oleObj spid="_x0000_s338948" name="Equation" r:id="rId5" imgW="1955520" imgH="203040" progId="Equation.3">
              <p:embed/>
            </p:oleObj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6091385" y="1214422"/>
            <a:ext cx="290977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2101012</a:t>
            </a:r>
          </a:p>
          <a:p>
            <a:r>
              <a:rPr lang="en-US" altLang="ja-JP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-  2101012</a:t>
            </a:r>
          </a:p>
          <a:p>
            <a:r>
              <a:rPr lang="en-US" altLang="ja-JP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 10002</a:t>
            </a:r>
            <a:endParaRPr lang="ja-JP" altLang="en-US" sz="3200" b="1" spc="2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14480" y="4619091"/>
            <a:ext cx="2092239" cy="12388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2101012</a:t>
            </a:r>
          </a:p>
          <a:p>
            <a:endParaRPr lang="en-US" altLang="ja-JP" sz="1050" b="1" spc="200" dirty="0" smtClean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ja-JP" sz="3200" b="1" u="sng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grpSp>
        <p:nvGrpSpPr>
          <p:cNvPr id="11" name="グループ化 53"/>
          <p:cNvGrpSpPr/>
          <p:nvPr/>
        </p:nvGrpSpPr>
        <p:grpSpPr>
          <a:xfrm flipV="1">
            <a:off x="2034736" y="4503167"/>
            <a:ext cx="1643074" cy="330238"/>
            <a:chOff x="1000100" y="3214686"/>
            <a:chExt cx="4286280" cy="357190"/>
          </a:xfrm>
        </p:grpSpPr>
        <p:sp>
          <p:nvSpPr>
            <p:cNvPr id="12" name="円弧 11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円弧 12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円弧 13"/>
            <p:cNvSpPr/>
            <p:nvPr/>
          </p:nvSpPr>
          <p:spPr>
            <a:xfrm flipV="1">
              <a:off x="3857621" y="3214686"/>
              <a:ext cx="1428759" cy="357190"/>
            </a:xfrm>
            <a:prstGeom prst="arc">
              <a:avLst>
                <a:gd name="adj1" fmla="val 10813078"/>
                <a:gd name="adj2" fmla="val 15985019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16" name="直線コネクタ 15"/>
          <p:cNvCxnSpPr/>
          <p:nvPr/>
        </p:nvCxnSpPr>
        <p:spPr>
          <a:xfrm>
            <a:off x="6143636" y="2214554"/>
            <a:ext cx="2786082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490476" y="128586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kumimoji="1" lang="ja-JP" altLang="en-US" sz="2000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86380" y="2285992"/>
            <a:ext cx="8444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,2)</a:t>
            </a:r>
            <a:endParaRPr kumimoji="1" lang="ja-JP" altLang="en-US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86380" y="1714488"/>
            <a:ext cx="803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&gt;&gt;2</a:t>
            </a:r>
            <a:endParaRPr kumimoji="1" lang="ja-JP" altLang="en-US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28662" y="4666529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kumimoji="1" lang="ja-JP" altLang="en-US" sz="2000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14348" y="5309471"/>
            <a:ext cx="8444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,2)</a:t>
            </a:r>
            <a:endParaRPr kumimoji="1" lang="ja-JP" altLang="en-US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dirty="0" smtClean="0"/>
              <a:t>Runs are classified according to its period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6143644"/>
            <a:ext cx="8215370" cy="571504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12</a:t>
            </a:fld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975063" y="825041"/>
            <a:ext cx="2954655" cy="2246769"/>
          </a:xfrm>
          <a:prstGeom prst="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11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1  11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11  11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11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1111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111  11111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:      :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196717" y="3293180"/>
            <a:ext cx="2492990" cy="2246769"/>
          </a:xfrm>
          <a:prstGeom prst="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01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1  0101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10  0110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11  0111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0101  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:     :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475129" y="5739975"/>
            <a:ext cx="2031325" cy="2246769"/>
          </a:xfrm>
          <a:prstGeom prst="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010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001  011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010  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011  001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100  110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101  111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:    :</a:t>
            </a:r>
          </a:p>
        </p:txBody>
      </p:sp>
      <p:sp>
        <p:nvSpPr>
          <p:cNvPr id="174" name="正方形/長方形 173"/>
          <p:cNvSpPr/>
          <p:nvPr/>
        </p:nvSpPr>
        <p:spPr>
          <a:xfrm>
            <a:off x="857224" y="1316070"/>
            <a:ext cx="3842719" cy="3970318"/>
          </a:xfrm>
          <a:prstGeom prst="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000000  010000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000001  010001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000010  010010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000011  010011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000100  010100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000101  010101</a:t>
            </a:r>
          </a:p>
          <a:p>
            <a:pPr>
              <a:lnSpc>
                <a:spcPct val="150000"/>
              </a:lnSpc>
            </a:pPr>
            <a:r>
              <a:rPr lang="en-US" altLang="ja-JP" sz="24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:       :</a:t>
            </a:r>
          </a:p>
        </p:txBody>
      </p:sp>
      <p:grpSp>
        <p:nvGrpSpPr>
          <p:cNvPr id="339" name="グループ化 338"/>
          <p:cNvGrpSpPr/>
          <p:nvPr/>
        </p:nvGrpSpPr>
        <p:grpSpPr>
          <a:xfrm>
            <a:off x="881037" y="1615803"/>
            <a:ext cx="3679214" cy="2976646"/>
            <a:chOff x="380971" y="1525422"/>
            <a:chExt cx="3679214" cy="2976646"/>
          </a:xfrm>
        </p:grpSpPr>
        <p:grpSp>
          <p:nvGrpSpPr>
            <p:cNvPr id="175" name="グループ化 35"/>
            <p:cNvGrpSpPr/>
            <p:nvPr/>
          </p:nvGrpSpPr>
          <p:grpSpPr>
            <a:xfrm>
              <a:off x="428596" y="1525422"/>
              <a:ext cx="1571635" cy="214314"/>
              <a:chOff x="1000100" y="2000240"/>
              <a:chExt cx="8572560" cy="357190"/>
            </a:xfrm>
            <a:effectLst/>
          </p:grpSpPr>
          <p:sp>
            <p:nvSpPr>
              <p:cNvPr id="176" name="円弧 175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77" name="円弧 176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78" name="円弧 177"/>
              <p:cNvSpPr/>
              <p:nvPr/>
            </p:nvSpPr>
            <p:spPr>
              <a:xfrm flipV="1">
                <a:off x="385762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79" name="円弧 178"/>
              <p:cNvSpPr/>
              <p:nvPr/>
            </p:nvSpPr>
            <p:spPr>
              <a:xfrm flipV="1">
                <a:off x="528638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0" name="円弧 179"/>
              <p:cNvSpPr/>
              <p:nvPr/>
            </p:nvSpPr>
            <p:spPr>
              <a:xfrm flipV="1">
                <a:off x="671514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1" name="円弧 180"/>
              <p:cNvSpPr/>
              <p:nvPr/>
            </p:nvSpPr>
            <p:spPr>
              <a:xfrm flipV="1">
                <a:off x="81439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82" name="グループ化 35"/>
            <p:cNvGrpSpPr/>
            <p:nvPr/>
          </p:nvGrpSpPr>
          <p:grpSpPr>
            <a:xfrm>
              <a:off x="440471" y="2085051"/>
              <a:ext cx="1309696" cy="214314"/>
              <a:chOff x="1000100" y="2000240"/>
              <a:chExt cx="7143800" cy="357190"/>
            </a:xfrm>
            <a:effectLst/>
          </p:grpSpPr>
          <p:sp>
            <p:nvSpPr>
              <p:cNvPr id="183" name="円弧 182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4" name="円弧 183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5" name="円弧 184"/>
              <p:cNvSpPr/>
              <p:nvPr/>
            </p:nvSpPr>
            <p:spPr>
              <a:xfrm flipV="1">
                <a:off x="385762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6" name="円弧 185"/>
              <p:cNvSpPr/>
              <p:nvPr/>
            </p:nvSpPr>
            <p:spPr>
              <a:xfrm flipV="1">
                <a:off x="528638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7" name="円弧 186"/>
              <p:cNvSpPr/>
              <p:nvPr/>
            </p:nvSpPr>
            <p:spPr>
              <a:xfrm flipV="1">
                <a:off x="671514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88" name="グループ化 35"/>
            <p:cNvGrpSpPr/>
            <p:nvPr/>
          </p:nvGrpSpPr>
          <p:grpSpPr>
            <a:xfrm>
              <a:off x="3000364" y="1525422"/>
              <a:ext cx="1047757" cy="214314"/>
              <a:chOff x="1000100" y="2000240"/>
              <a:chExt cx="5715040" cy="357190"/>
            </a:xfrm>
            <a:effectLst/>
          </p:grpSpPr>
          <p:sp>
            <p:nvSpPr>
              <p:cNvPr id="189" name="円弧 188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0" name="円弧 189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1" name="円弧 190"/>
              <p:cNvSpPr/>
              <p:nvPr/>
            </p:nvSpPr>
            <p:spPr>
              <a:xfrm flipV="1">
                <a:off x="385762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2" name="円弧 191"/>
              <p:cNvSpPr/>
              <p:nvPr/>
            </p:nvSpPr>
            <p:spPr>
              <a:xfrm flipV="1">
                <a:off x="528638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99" name="グループ化 35"/>
            <p:cNvGrpSpPr/>
            <p:nvPr/>
          </p:nvGrpSpPr>
          <p:grpSpPr>
            <a:xfrm>
              <a:off x="3012239" y="2085051"/>
              <a:ext cx="785818" cy="214314"/>
              <a:chOff x="1000100" y="2000240"/>
              <a:chExt cx="4286280" cy="357190"/>
            </a:xfrm>
            <a:effectLst/>
          </p:grpSpPr>
          <p:sp>
            <p:nvSpPr>
              <p:cNvPr id="200" name="円弧 199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01" name="円弧 200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02" name="円弧 201"/>
              <p:cNvSpPr/>
              <p:nvPr/>
            </p:nvSpPr>
            <p:spPr>
              <a:xfrm flipV="1">
                <a:off x="385762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08" name="グループ化 35"/>
            <p:cNvGrpSpPr/>
            <p:nvPr/>
          </p:nvGrpSpPr>
          <p:grpSpPr>
            <a:xfrm>
              <a:off x="428596" y="2656555"/>
              <a:ext cx="1047757" cy="214314"/>
              <a:chOff x="1000100" y="2000240"/>
              <a:chExt cx="5715040" cy="357190"/>
            </a:xfrm>
            <a:effectLst/>
          </p:grpSpPr>
          <p:sp>
            <p:nvSpPr>
              <p:cNvPr id="209" name="円弧 208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10" name="円弧 209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11" name="円弧 210"/>
              <p:cNvSpPr/>
              <p:nvPr/>
            </p:nvSpPr>
            <p:spPr>
              <a:xfrm flipV="1">
                <a:off x="385762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12" name="円弧 211"/>
              <p:cNvSpPr/>
              <p:nvPr/>
            </p:nvSpPr>
            <p:spPr>
              <a:xfrm flipV="1">
                <a:off x="528638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13" name="グループ化 35"/>
            <p:cNvGrpSpPr/>
            <p:nvPr/>
          </p:nvGrpSpPr>
          <p:grpSpPr>
            <a:xfrm>
              <a:off x="3000364" y="2656555"/>
              <a:ext cx="523878" cy="214314"/>
              <a:chOff x="1000100" y="2000240"/>
              <a:chExt cx="2857520" cy="357190"/>
            </a:xfrm>
            <a:effectLst/>
          </p:grpSpPr>
          <p:sp>
            <p:nvSpPr>
              <p:cNvPr id="214" name="円弧 213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15" name="円弧 214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20" name="グループ化 35"/>
            <p:cNvGrpSpPr/>
            <p:nvPr/>
          </p:nvGrpSpPr>
          <p:grpSpPr>
            <a:xfrm>
              <a:off x="380971" y="3216184"/>
              <a:ext cx="1047757" cy="214314"/>
              <a:chOff x="1000100" y="2000240"/>
              <a:chExt cx="5715040" cy="357190"/>
            </a:xfrm>
            <a:effectLst/>
          </p:grpSpPr>
          <p:sp>
            <p:nvSpPr>
              <p:cNvPr id="221" name="円弧 220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22" name="円弧 221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23" name="円弧 222"/>
              <p:cNvSpPr/>
              <p:nvPr/>
            </p:nvSpPr>
            <p:spPr>
              <a:xfrm flipV="1">
                <a:off x="385762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24" name="円弧 223"/>
              <p:cNvSpPr/>
              <p:nvPr/>
            </p:nvSpPr>
            <p:spPr>
              <a:xfrm flipV="1">
                <a:off x="528638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25" name="グループ化 35"/>
            <p:cNvGrpSpPr/>
            <p:nvPr/>
          </p:nvGrpSpPr>
          <p:grpSpPr>
            <a:xfrm>
              <a:off x="3024113" y="3216184"/>
              <a:ext cx="476317" cy="214314"/>
              <a:chOff x="3857620" y="2000240"/>
              <a:chExt cx="2857520" cy="357190"/>
            </a:xfrm>
            <a:effectLst/>
          </p:grpSpPr>
          <p:sp>
            <p:nvSpPr>
              <p:cNvPr id="226" name="円弧 225"/>
              <p:cNvSpPr/>
              <p:nvPr/>
            </p:nvSpPr>
            <p:spPr>
              <a:xfrm flipV="1">
                <a:off x="385762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27" name="円弧 226"/>
              <p:cNvSpPr/>
              <p:nvPr/>
            </p:nvSpPr>
            <p:spPr>
              <a:xfrm flipV="1">
                <a:off x="528638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32" name="グループ化 35"/>
            <p:cNvGrpSpPr/>
            <p:nvPr/>
          </p:nvGrpSpPr>
          <p:grpSpPr>
            <a:xfrm>
              <a:off x="1488291" y="3216184"/>
              <a:ext cx="476316" cy="214314"/>
              <a:chOff x="1000100" y="2000240"/>
              <a:chExt cx="2857520" cy="357190"/>
            </a:xfrm>
            <a:effectLst/>
          </p:grpSpPr>
          <p:sp>
            <p:nvSpPr>
              <p:cNvPr id="233" name="円弧 232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34" name="円弧 233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35" name="グループ化 35"/>
            <p:cNvGrpSpPr/>
            <p:nvPr/>
          </p:nvGrpSpPr>
          <p:grpSpPr>
            <a:xfrm>
              <a:off x="3583868" y="3216184"/>
              <a:ext cx="476317" cy="214314"/>
              <a:chOff x="3857620" y="2000240"/>
              <a:chExt cx="2857520" cy="357190"/>
            </a:xfrm>
            <a:effectLst/>
          </p:grpSpPr>
          <p:sp>
            <p:nvSpPr>
              <p:cNvPr id="236" name="円弧 235"/>
              <p:cNvSpPr/>
              <p:nvPr/>
            </p:nvSpPr>
            <p:spPr>
              <a:xfrm flipV="1">
                <a:off x="385762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37" name="円弧 236"/>
              <p:cNvSpPr/>
              <p:nvPr/>
            </p:nvSpPr>
            <p:spPr>
              <a:xfrm flipV="1">
                <a:off x="528638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41" name="グループ化 35"/>
            <p:cNvGrpSpPr/>
            <p:nvPr/>
          </p:nvGrpSpPr>
          <p:grpSpPr>
            <a:xfrm>
              <a:off x="428596" y="3751875"/>
              <a:ext cx="785818" cy="214314"/>
              <a:chOff x="1000100" y="2000240"/>
              <a:chExt cx="4286280" cy="357190"/>
            </a:xfrm>
            <a:effectLst/>
          </p:grpSpPr>
          <p:sp>
            <p:nvSpPr>
              <p:cNvPr id="242" name="円弧 241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43" name="円弧 242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44" name="円弧 243"/>
              <p:cNvSpPr/>
              <p:nvPr/>
            </p:nvSpPr>
            <p:spPr>
              <a:xfrm flipV="1">
                <a:off x="385762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45" name="グループ化 35"/>
            <p:cNvGrpSpPr/>
            <p:nvPr/>
          </p:nvGrpSpPr>
          <p:grpSpPr>
            <a:xfrm>
              <a:off x="1476353" y="3751875"/>
              <a:ext cx="476317" cy="214314"/>
              <a:chOff x="1000100" y="2000240"/>
              <a:chExt cx="2857520" cy="357190"/>
            </a:xfrm>
            <a:effectLst/>
          </p:grpSpPr>
          <p:sp>
            <p:nvSpPr>
              <p:cNvPr id="246" name="円弧 245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47" name="円弧 246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48" name="グループ化 35"/>
            <p:cNvGrpSpPr/>
            <p:nvPr/>
          </p:nvGrpSpPr>
          <p:grpSpPr>
            <a:xfrm>
              <a:off x="3571868" y="3751875"/>
              <a:ext cx="476317" cy="214314"/>
              <a:chOff x="1000100" y="2000240"/>
              <a:chExt cx="2857520" cy="357190"/>
            </a:xfrm>
            <a:effectLst/>
          </p:grpSpPr>
          <p:sp>
            <p:nvSpPr>
              <p:cNvPr id="249" name="円弧 248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50" name="円弧 249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57" name="グループ化 35"/>
            <p:cNvGrpSpPr/>
            <p:nvPr/>
          </p:nvGrpSpPr>
          <p:grpSpPr>
            <a:xfrm>
              <a:off x="428596" y="4287754"/>
              <a:ext cx="785818" cy="214314"/>
              <a:chOff x="1000100" y="2000240"/>
              <a:chExt cx="4286280" cy="357190"/>
            </a:xfrm>
            <a:effectLst/>
          </p:grpSpPr>
          <p:sp>
            <p:nvSpPr>
              <p:cNvPr id="258" name="円弧 257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59" name="円弧 258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60" name="円弧 259"/>
              <p:cNvSpPr/>
              <p:nvPr/>
            </p:nvSpPr>
            <p:spPr>
              <a:xfrm flipV="1">
                <a:off x="385762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grpSp>
        <p:nvGrpSpPr>
          <p:cNvPr id="278" name="グループ化 35"/>
          <p:cNvGrpSpPr/>
          <p:nvPr/>
        </p:nvGrpSpPr>
        <p:grpSpPr>
          <a:xfrm>
            <a:off x="3012239" y="2735061"/>
            <a:ext cx="1500198" cy="357190"/>
            <a:chOff x="1000100" y="2000240"/>
            <a:chExt cx="2857520" cy="357190"/>
          </a:xfrm>
          <a:effectLst/>
        </p:grpSpPr>
        <p:sp>
          <p:nvSpPr>
            <p:cNvPr id="279" name="円弧 278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0" name="円弧 279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40" name="グループ化 339"/>
          <p:cNvGrpSpPr/>
          <p:nvPr/>
        </p:nvGrpSpPr>
        <p:grpSpPr>
          <a:xfrm>
            <a:off x="1476227" y="3818506"/>
            <a:ext cx="3095773" cy="940569"/>
            <a:chOff x="976161" y="3728125"/>
            <a:chExt cx="3095773" cy="940569"/>
          </a:xfrm>
        </p:grpSpPr>
        <p:grpSp>
          <p:nvGrpSpPr>
            <p:cNvPr id="275" name="グループ化 35"/>
            <p:cNvGrpSpPr/>
            <p:nvPr/>
          </p:nvGrpSpPr>
          <p:grpSpPr>
            <a:xfrm>
              <a:off x="976161" y="4311504"/>
              <a:ext cx="976383" cy="357190"/>
              <a:chOff x="1000100" y="2000240"/>
              <a:chExt cx="2857520" cy="357190"/>
            </a:xfrm>
            <a:effectLst/>
          </p:grpSpPr>
          <p:sp>
            <p:nvSpPr>
              <p:cNvPr id="276" name="円弧 275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77" name="円弧 276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81" name="グループ化 35"/>
            <p:cNvGrpSpPr/>
            <p:nvPr/>
          </p:nvGrpSpPr>
          <p:grpSpPr>
            <a:xfrm>
              <a:off x="2547798" y="3728125"/>
              <a:ext cx="1500198" cy="357190"/>
              <a:chOff x="1000100" y="2000240"/>
              <a:chExt cx="4286280" cy="357190"/>
            </a:xfrm>
            <a:effectLst/>
          </p:grpSpPr>
          <p:sp>
            <p:nvSpPr>
              <p:cNvPr id="282" name="円弧 281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83" name="円弧 282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84" name="円弧 283"/>
              <p:cNvSpPr/>
              <p:nvPr/>
            </p:nvSpPr>
            <p:spPr>
              <a:xfrm flipV="1">
                <a:off x="3857620" y="2000240"/>
                <a:ext cx="1428760" cy="357190"/>
              </a:xfrm>
              <a:prstGeom prst="arc">
                <a:avLst>
                  <a:gd name="adj1" fmla="val 10813078"/>
                  <a:gd name="adj2" fmla="val 16747257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285" name="グループ化 35"/>
            <p:cNvGrpSpPr/>
            <p:nvPr/>
          </p:nvGrpSpPr>
          <p:grpSpPr>
            <a:xfrm>
              <a:off x="2500298" y="4263816"/>
              <a:ext cx="1571636" cy="357190"/>
              <a:chOff x="1000100" y="2000240"/>
              <a:chExt cx="4286280" cy="357190"/>
            </a:xfrm>
            <a:effectLst/>
          </p:grpSpPr>
          <p:sp>
            <p:nvSpPr>
              <p:cNvPr id="286" name="円弧 285"/>
              <p:cNvSpPr/>
              <p:nvPr/>
            </p:nvSpPr>
            <p:spPr>
              <a:xfrm flipV="1">
                <a:off x="100010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87" name="円弧 286"/>
              <p:cNvSpPr/>
              <p:nvPr/>
            </p:nvSpPr>
            <p:spPr>
              <a:xfrm flipV="1">
                <a:off x="242886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88" name="円弧 287"/>
              <p:cNvSpPr/>
              <p:nvPr/>
            </p:nvSpPr>
            <p:spPr>
              <a:xfrm flipV="1">
                <a:off x="3857620" y="2000240"/>
                <a:ext cx="1428760" cy="357190"/>
              </a:xfrm>
              <a:prstGeom prst="arc">
                <a:avLst>
                  <a:gd name="adj1" fmla="val 10813078"/>
                  <a:gd name="adj2" fmla="val 21595534"/>
                </a:avLst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sp>
        <p:nvSpPr>
          <p:cNvPr id="341" name="テキスト ボックス 340"/>
          <p:cNvSpPr txBox="1"/>
          <p:nvPr/>
        </p:nvSpPr>
        <p:spPr>
          <a:xfrm>
            <a:off x="2500298" y="85723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kumimoji="1" lang="ja-JP" altLang="en-US" sz="24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2" name="テキスト ボックス 341"/>
          <p:cNvSpPr txBox="1"/>
          <p:nvPr/>
        </p:nvSpPr>
        <p:spPr>
          <a:xfrm>
            <a:off x="5032418" y="785794"/>
            <a:ext cx="968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w,</a:t>
            </a:r>
            <a:r>
              <a:rPr kumimoji="1" lang="en-US" altLang="ja-JP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endParaRPr kumimoji="1" lang="ja-JP" altLang="en-US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3" name="テキスト ボックス 342"/>
          <p:cNvSpPr txBox="1"/>
          <p:nvPr/>
        </p:nvSpPr>
        <p:spPr>
          <a:xfrm>
            <a:off x="5214942" y="3286124"/>
            <a:ext cx="968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w,</a:t>
            </a:r>
            <a:r>
              <a:rPr kumimoji="1" lang="en-US" altLang="ja-JP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endParaRPr kumimoji="1" lang="ja-JP" altLang="en-US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4" name="テキスト ボックス 343"/>
          <p:cNvSpPr txBox="1"/>
          <p:nvPr/>
        </p:nvSpPr>
        <p:spPr>
          <a:xfrm>
            <a:off x="5500694" y="5700728"/>
            <a:ext cx="968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w,</a:t>
            </a:r>
            <a:r>
              <a:rPr kumimoji="1" lang="en-US" altLang="ja-JP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endParaRPr kumimoji="1" lang="ja-JP" altLang="en-US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4" name="グループ化 93"/>
          <p:cNvGrpSpPr/>
          <p:nvPr/>
        </p:nvGrpSpPr>
        <p:grpSpPr>
          <a:xfrm>
            <a:off x="5238754" y="1285860"/>
            <a:ext cx="523879" cy="214314"/>
            <a:chOff x="5238754" y="1285860"/>
            <a:chExt cx="523879" cy="214314"/>
          </a:xfrm>
        </p:grpSpPr>
        <p:sp>
          <p:nvSpPr>
            <p:cNvPr id="87" name="円弧 86"/>
            <p:cNvSpPr/>
            <p:nvPr/>
          </p:nvSpPr>
          <p:spPr>
            <a:xfrm flipV="1">
              <a:off x="5238754" y="1285860"/>
              <a:ext cx="261939" cy="214314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円弧 87"/>
            <p:cNvSpPr/>
            <p:nvPr/>
          </p:nvSpPr>
          <p:spPr>
            <a:xfrm flipV="1">
              <a:off x="5500694" y="1285860"/>
              <a:ext cx="261939" cy="214314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5155378" y="3643314"/>
            <a:ext cx="976384" cy="357190"/>
            <a:chOff x="5155378" y="3643314"/>
            <a:chExt cx="976384" cy="357190"/>
          </a:xfrm>
        </p:grpSpPr>
        <p:sp>
          <p:nvSpPr>
            <p:cNvPr id="89" name="円弧 88"/>
            <p:cNvSpPr/>
            <p:nvPr/>
          </p:nvSpPr>
          <p:spPr>
            <a:xfrm flipV="1">
              <a:off x="5155378" y="3643314"/>
              <a:ext cx="488192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0" name="円弧 89"/>
            <p:cNvSpPr/>
            <p:nvPr/>
          </p:nvSpPr>
          <p:spPr>
            <a:xfrm flipV="1">
              <a:off x="5643570" y="3643314"/>
              <a:ext cx="488192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1" name="グループ化 35"/>
          <p:cNvGrpSpPr/>
          <p:nvPr/>
        </p:nvGrpSpPr>
        <p:grpSpPr>
          <a:xfrm>
            <a:off x="4857752" y="6072206"/>
            <a:ext cx="1500198" cy="357190"/>
            <a:chOff x="1000100" y="2000240"/>
            <a:chExt cx="2857520" cy="357190"/>
          </a:xfrm>
          <a:effectLst/>
        </p:grpSpPr>
        <p:sp>
          <p:nvSpPr>
            <p:cNvPr id="92" name="円弧 91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円弧 92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11841E-6 L 0.41736 -0.18871 " pathEditMode="relative" ptsTypes="AA">
                                      <p:cBhvr>
                                        <p:cTn id="6" dur="2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6.19796E-6 L 0.50399 0.02105 " pathEditMode="relative" ptsTypes="AA">
                                      <p:cBhvr>
                                        <p:cTn id="16" dur="2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6667E-6 -7.16929E-6 L 0.39376 0.53491 " pathEditMode="relative" ptsTypes="AA">
                                      <p:cBhvr>
                                        <p:cTn id="26" dur="2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6072206"/>
            <a:ext cx="8215370" cy="642942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1514117" y="39223"/>
            <a:ext cx="2954655" cy="2246769"/>
          </a:xfrm>
          <a:prstGeom prst="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11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1  11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11  11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11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1111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111  11111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:      :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735771" y="2507362"/>
            <a:ext cx="2492990" cy="2246769"/>
          </a:xfrm>
          <a:prstGeom prst="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01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1  0101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10  0110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11  0111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0101  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:     :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014183" y="4973207"/>
            <a:ext cx="2031325" cy="2246769"/>
          </a:xfrm>
          <a:prstGeom prst="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010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001  011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010  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011  001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100  110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101  111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:    :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3996" y="2500306"/>
            <a:ext cx="968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w,</a:t>
            </a:r>
            <a:r>
              <a:rPr kumimoji="1" lang="en-US" altLang="ja-JP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endParaRPr kumimoji="1" lang="ja-JP" altLang="en-US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39748" y="4933960"/>
            <a:ext cx="968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w,</a:t>
            </a:r>
            <a:r>
              <a:rPr kumimoji="1" lang="en-US" altLang="ja-JP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endParaRPr kumimoji="1" lang="ja-JP" altLang="en-US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85818" y="0"/>
            <a:ext cx="4643438" cy="1428736"/>
          </a:xfrm>
          <a:prstGeom prst="rect">
            <a:avLst/>
          </a:prstGeom>
          <a:gradFill>
            <a:gsLst>
              <a:gs pos="0">
                <a:schemeClr val="bg1"/>
              </a:gs>
              <a:gs pos="82000">
                <a:schemeClr val="bg1"/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dirty="0" smtClean="0"/>
              <a:t>0-segments are classified according to its length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6000760" y="857232"/>
            <a:ext cx="2492990" cy="2246769"/>
          </a:xfrm>
          <a:prstGeom prst="rect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0000  01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0001  0101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10  0110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11  0111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0101  0001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0000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:     :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6000760" y="3357562"/>
            <a:ext cx="2492990" cy="2246769"/>
          </a:xfrm>
          <a:prstGeom prst="rect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0000  0100</a:t>
            </a:r>
          </a:p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1  0101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0010  0110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0011  0111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0101  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0100  0000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:     :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6000760" y="5829318"/>
            <a:ext cx="2492990" cy="2246769"/>
          </a:xfrm>
          <a:prstGeom prst="rect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0100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0001  0101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0010  0110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0011  0111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0101  0001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0100  </a:t>
            </a:r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</a:p>
          <a:p>
            <a:r>
              <a:rPr lang="en-US" altLang="ja-JP" sz="20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:     :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402519" y="857232"/>
            <a:ext cx="598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en-US" altLang="ja-JP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=2</a:t>
            </a:r>
            <a:endParaRPr kumimoji="1" lang="ja-JP" altLang="en-US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57818" y="3357562"/>
            <a:ext cx="598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en-US" altLang="ja-JP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=3</a:t>
            </a:r>
            <a:endParaRPr kumimoji="1" lang="ja-JP" altLang="en-US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357818" y="5786454"/>
            <a:ext cx="598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en-US" altLang="ja-JP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endParaRPr kumimoji="1" lang="ja-JP" altLang="en-US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右矢印 21"/>
          <p:cNvSpPr/>
          <p:nvPr/>
        </p:nvSpPr>
        <p:spPr>
          <a:xfrm rot="19649130">
            <a:off x="4342261" y="2515593"/>
            <a:ext cx="1000132" cy="50006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右矢印 22"/>
          <p:cNvSpPr/>
          <p:nvPr/>
        </p:nvSpPr>
        <p:spPr>
          <a:xfrm rot="574546">
            <a:off x="4535188" y="3651579"/>
            <a:ext cx="1000132" cy="50006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 rot="2889734">
            <a:off x="4306022" y="4647006"/>
            <a:ext cx="1000132" cy="50006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857232"/>
            <a:ext cx="8215370" cy="642942"/>
          </a:xfrm>
        </p:spPr>
        <p:txBody>
          <a:bodyPr/>
          <a:lstStyle/>
          <a:p>
            <a:r>
              <a:rPr lang="en-US" altLang="ja-JP" dirty="0" smtClean="0">
                <a:ea typeface="+mj-ea"/>
              </a:rPr>
              <a:t>The number of 0-segments of length </a:t>
            </a:r>
            <a:r>
              <a:rPr lang="en-US" altLang="ja-JP" sz="2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altLang="ja-JP" dirty="0" smtClean="0">
                <a:ea typeface="+mj-ea"/>
              </a:rPr>
              <a:t> in </a:t>
            </a:r>
            <a:r>
              <a:rPr lang="en-US" altLang="ja-JP" sz="2400" i="1" dirty="0" smtClean="0">
                <a:latin typeface="Symbol" pitchFamily="18" charset="2"/>
                <a:ea typeface="+mj-ea"/>
              </a:rPr>
              <a:t>S </a:t>
            </a:r>
            <a:r>
              <a:rPr lang="en-US" altLang="ja-JP" sz="2400" i="1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1"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1"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14</a:t>
            </a:fld>
            <a:endParaRPr kumimoji="1" lang="ja-JP" altLang="en-US" dirty="0"/>
          </a:p>
        </p:txBody>
      </p:sp>
      <p:graphicFrame>
        <p:nvGraphicFramePr>
          <p:cNvPr id="339971" name="Object 3"/>
          <p:cNvGraphicFramePr>
            <a:graphicFrameLocks noChangeAspect="1"/>
          </p:cNvGraphicFramePr>
          <p:nvPr/>
        </p:nvGraphicFramePr>
        <p:xfrm>
          <a:off x="6000760" y="6072206"/>
          <a:ext cx="1835957" cy="500066"/>
        </p:xfrm>
        <a:graphic>
          <a:graphicData uri="http://schemas.openxmlformats.org/presentationml/2006/ole">
            <p:oleObj spid="_x0000_s339971" name="数式" r:id="rId4" imgW="749160" imgH="203040" progId="Equation.3">
              <p:embed/>
            </p:oleObj>
          </a:graphicData>
        </a:graphic>
      </p:graphicFrame>
      <p:sp>
        <p:nvSpPr>
          <p:cNvPr id="24" name="コンテンツ プレースホルダ 2"/>
          <p:cNvSpPr txBox="1">
            <a:spLocks/>
          </p:cNvSpPr>
          <p:nvPr/>
        </p:nvSpPr>
        <p:spPr>
          <a:xfrm>
            <a:off x="857224" y="1714488"/>
            <a:ext cx="5072098" cy="7143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n-cs"/>
              </a:rPr>
              <a:t>Example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n-cs"/>
              </a:rPr>
              <a:t>　　</a:t>
            </a:r>
            <a:r>
              <a:rPr lang="en-US" altLang="ja-JP" sz="2400" i="1" dirty="0" smtClean="0">
                <a:latin typeface="Symbol" pitchFamily="18" charset="2"/>
                <a:ea typeface="+mj-ea"/>
                <a:cs typeface="Times New Roman" pitchFamily="18" charset="0"/>
              </a:rPr>
              <a:t>s</a:t>
            </a:r>
            <a:r>
              <a:rPr lang="en-US" altLang="ja-JP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 = 2, </a:t>
            </a:r>
            <a:r>
              <a:rPr lang="en-US" altLang="ja-JP" sz="2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lang="en-US" altLang="ja-JP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 = 5, </a:t>
            </a:r>
            <a:r>
              <a:rPr lang="en-US" altLang="ja-JP" sz="2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altLang="ja-JP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 = 2</a:t>
            </a:r>
            <a:endParaRPr lang="en-US" altLang="ja-JP" sz="2400" baseline="30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000100" y="2357430"/>
            <a:ext cx="7770076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00000  01000  10000  11000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00001  01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1  10001  11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00010  01010  1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10  11010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00011  01011  1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11  11011</a:t>
            </a:r>
          </a:p>
          <a:p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011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101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111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</a:p>
          <a:p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101  01101  10101  11101</a:t>
            </a:r>
          </a:p>
          <a:p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110  01110  10110  11110</a:t>
            </a:r>
          </a:p>
          <a:p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111  01111  10111  11111</a:t>
            </a:r>
            <a:endParaRPr lang="ja-JP" altLang="en-US" sz="28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number of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in </a:t>
            </a:r>
            <a:r>
              <a:rPr lang="en-US" altLang="ja-JP" sz="2400" i="1" dirty="0">
                <a:latin typeface="Symbol" pitchFamily="18" charset="2"/>
              </a:rPr>
              <a:t>S </a:t>
            </a:r>
            <a:r>
              <a:rPr lang="en-US" altLang="ja-JP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altLang="ja-JP" dirty="0" smtClean="0">
                <a:ea typeface="+mj-ea"/>
              </a:rPr>
              <a:t>Instead of 0-segments, pairs of strings </a:t>
            </a:r>
            <a:r>
              <a:rPr lang="en-US" altLang="ja-JP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altLang="ja-JP" sz="2400" i="1" dirty="0" err="1" smtClean="0">
                <a:latin typeface="Symbol" pitchFamily="18" charset="2"/>
                <a:ea typeface="+mj-ea"/>
                <a:cs typeface="Times New Roman" pitchFamily="18" charset="0"/>
              </a:rPr>
              <a:t>a</a:t>
            </a:r>
            <a:r>
              <a:rPr lang="en-US" altLang="ja-JP" sz="2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,</a:t>
            </a:r>
            <a:r>
              <a:rPr lang="en-US" altLang="ja-JP" sz="2400" i="1" dirty="0" err="1" smtClean="0">
                <a:latin typeface="Symbol" pitchFamily="18" charset="2"/>
                <a:ea typeface="+mj-ea"/>
                <a:cs typeface="Times New Roman" pitchFamily="18" charset="0"/>
              </a:rPr>
              <a:t>b</a:t>
            </a:r>
            <a:r>
              <a:rPr lang="en-US" altLang="ja-JP" sz="2400" i="1" dirty="0" smtClean="0">
                <a:latin typeface="Symbol" pitchFamily="18" charset="2"/>
                <a:ea typeface="+mj-ea"/>
                <a:cs typeface="Times New Roman" pitchFamily="18" charset="0"/>
              </a:rPr>
              <a:t> </a:t>
            </a:r>
            <a:r>
              <a:rPr lang="en-US" altLang="ja-JP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r>
              <a:rPr lang="en-US" altLang="ja-JP" dirty="0" smtClean="0">
                <a:ea typeface="+mj-ea"/>
              </a:rPr>
              <a:t>, which separated by 0-segments of length </a:t>
            </a:r>
            <a:r>
              <a:rPr lang="en-US" altLang="ja-JP" sz="2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altLang="ja-JP" dirty="0" smtClean="0">
                <a:ea typeface="+mj-ea"/>
              </a:rPr>
              <a:t>, are counted up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45465" y="2782669"/>
            <a:ext cx="72699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012021</a:t>
            </a:r>
            <a:r>
              <a:rPr lang="en-US" altLang="ja-JP" sz="36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2100001121</a:t>
            </a:r>
            <a:endParaRPr lang="ja-JP" altLang="en-US" sz="36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number of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in </a:t>
            </a:r>
            <a:r>
              <a:rPr lang="en-US" altLang="ja-JP" sz="2400" i="1" dirty="0">
                <a:latin typeface="Symbol" pitchFamily="18" charset="2"/>
              </a:rPr>
              <a:t>S </a:t>
            </a:r>
            <a:r>
              <a:rPr lang="en-US" altLang="ja-JP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altLang="ja-JP" dirty="0" smtClean="0">
                <a:ea typeface="+mj-ea"/>
              </a:rPr>
              <a:t>Instead of 0-segments, pairs of strings </a:t>
            </a:r>
            <a:r>
              <a:rPr lang="en-US" altLang="ja-JP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altLang="ja-JP" sz="2400" i="1" dirty="0" err="1" smtClean="0">
                <a:latin typeface="Symbol" pitchFamily="18" charset="2"/>
                <a:ea typeface="+mj-ea"/>
                <a:cs typeface="Times New Roman" pitchFamily="18" charset="0"/>
              </a:rPr>
              <a:t>a</a:t>
            </a:r>
            <a:r>
              <a:rPr lang="en-US" altLang="ja-JP" sz="2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,</a:t>
            </a:r>
            <a:r>
              <a:rPr lang="en-US" altLang="ja-JP" sz="2400" i="1" dirty="0" err="1" smtClean="0">
                <a:latin typeface="Symbol" pitchFamily="18" charset="2"/>
                <a:ea typeface="+mj-ea"/>
                <a:cs typeface="Times New Roman" pitchFamily="18" charset="0"/>
              </a:rPr>
              <a:t>b</a:t>
            </a:r>
            <a:r>
              <a:rPr lang="en-US" altLang="ja-JP" sz="2400" i="1" dirty="0" smtClean="0">
                <a:latin typeface="Symbol" pitchFamily="18" charset="2"/>
                <a:ea typeface="+mj-ea"/>
                <a:cs typeface="Times New Roman" pitchFamily="18" charset="0"/>
              </a:rPr>
              <a:t> </a:t>
            </a:r>
            <a:r>
              <a:rPr lang="en-US" altLang="ja-JP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r>
              <a:rPr lang="en-US" altLang="ja-JP" dirty="0" smtClean="0">
                <a:ea typeface="+mj-ea"/>
              </a:rPr>
              <a:t>, which separated by 0-segments of length </a:t>
            </a:r>
            <a:r>
              <a:rPr lang="en-US" altLang="ja-JP" sz="2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altLang="ja-JP" dirty="0" smtClean="0">
                <a:ea typeface="+mj-ea"/>
              </a:rPr>
              <a:t>, are counted up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28611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507206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500166" y="3071810"/>
            <a:ext cx="1785950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429256" y="3071810"/>
            <a:ext cx="3143272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16</a:t>
            </a:fld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12856" y="2143116"/>
            <a:ext cx="5405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a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73654" y="2143116"/>
            <a:ext cx="494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b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45465" y="2782669"/>
            <a:ext cx="72699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012021</a:t>
            </a:r>
            <a:r>
              <a:rPr lang="en-US" altLang="ja-JP" sz="36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2100001121</a:t>
            </a:r>
            <a:endParaRPr lang="ja-JP" altLang="en-US" sz="36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number of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in </a:t>
            </a:r>
            <a:r>
              <a:rPr lang="en-US" altLang="ja-JP" sz="2400" i="1" dirty="0">
                <a:latin typeface="Symbol" pitchFamily="18" charset="2"/>
              </a:rPr>
              <a:t>S </a:t>
            </a:r>
            <a:r>
              <a:rPr lang="en-US" altLang="ja-JP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altLang="ja-JP" dirty="0" smtClean="0">
                <a:ea typeface="+mj-ea"/>
              </a:rPr>
              <a:t>Instead of 0-segments, pairs of strings </a:t>
            </a:r>
            <a:r>
              <a:rPr lang="en-US" altLang="ja-JP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altLang="ja-JP" sz="2400" i="1" dirty="0" err="1" smtClean="0">
                <a:latin typeface="Symbol" pitchFamily="18" charset="2"/>
                <a:ea typeface="+mj-ea"/>
                <a:cs typeface="Times New Roman" pitchFamily="18" charset="0"/>
              </a:rPr>
              <a:t>a</a:t>
            </a:r>
            <a:r>
              <a:rPr lang="en-US" altLang="ja-JP" sz="2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,</a:t>
            </a:r>
            <a:r>
              <a:rPr lang="en-US" altLang="ja-JP" sz="2400" i="1" dirty="0" err="1" smtClean="0">
                <a:latin typeface="Symbol" pitchFamily="18" charset="2"/>
                <a:ea typeface="+mj-ea"/>
                <a:cs typeface="Times New Roman" pitchFamily="18" charset="0"/>
              </a:rPr>
              <a:t>b</a:t>
            </a:r>
            <a:r>
              <a:rPr lang="en-US" altLang="ja-JP" sz="2400" i="1" dirty="0" smtClean="0">
                <a:latin typeface="Symbol" pitchFamily="18" charset="2"/>
                <a:ea typeface="+mj-ea"/>
                <a:cs typeface="Times New Roman" pitchFamily="18" charset="0"/>
              </a:rPr>
              <a:t> </a:t>
            </a:r>
            <a:r>
              <a:rPr lang="en-US" altLang="ja-JP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r>
              <a:rPr lang="en-US" altLang="ja-JP" dirty="0" smtClean="0">
                <a:ea typeface="+mj-ea"/>
              </a:rPr>
              <a:t>, which separated by 0-segments of length </a:t>
            </a:r>
            <a:r>
              <a:rPr lang="en-US" altLang="ja-JP" sz="2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altLang="ja-JP" dirty="0" smtClean="0">
                <a:ea typeface="+mj-ea"/>
              </a:rPr>
              <a:t>, are counted up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28611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507206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500166" y="3071810"/>
            <a:ext cx="1785950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429256" y="3071810"/>
            <a:ext cx="3143272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吹き出し 16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33121"/>
              <a:gd name="adj2" fmla="val 90233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(σ-1)</a:t>
            </a:r>
            <a:r>
              <a:rPr kumimoji="1" lang="en-US" altLang="ja-JP" sz="2000" baseline="30000" dirty="0" smtClean="0"/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17</a:t>
            </a:fld>
            <a:endParaRPr kumimoji="1" lang="ja-JP" altLang="en-US" dirty="0"/>
          </a:p>
        </p:txBody>
      </p:sp>
      <p:sp>
        <p:nvSpPr>
          <p:cNvPr id="16" name="角丸四角形吹き出し 15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-47551"/>
              <a:gd name="adj2" fmla="val 97237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-1)</a:t>
            </a:r>
            <a:r>
              <a:rPr kumimoji="1"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18" name="角丸四角形吹き出し 17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-67686"/>
              <a:gd name="adj2" fmla="val -118832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σ</a:t>
            </a:r>
            <a:r>
              <a:rPr kumimoji="1" lang="en-US" altLang="ja-JP" sz="2000" baseline="30000" dirty="0" smtClean="0"/>
              <a:t>n-p-2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19" name="角丸四角形吹き出し 18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84070"/>
              <a:gd name="adj2" fmla="val -127124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kumimoji="1" lang="en-US" altLang="ja-JP" sz="2000" dirty="0" smtClean="0"/>
              <a:t>choices</a:t>
            </a:r>
            <a:endParaRPr kumimoji="1" lang="ja-JP" altLang="en-US" sz="2000" dirty="0"/>
          </a:p>
        </p:txBody>
      </p:sp>
      <p:sp>
        <p:nvSpPr>
          <p:cNvPr id="20" name="角丸四角形 19"/>
          <p:cNvSpPr/>
          <p:nvPr/>
        </p:nvSpPr>
        <p:spPr>
          <a:xfrm>
            <a:off x="5929322" y="3500438"/>
            <a:ext cx="3000396" cy="8572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+1)</a:t>
            </a:r>
            <a:r>
              <a:rPr lang="en-US" altLang="ja-JP" sz="2000" dirty="0" smtClean="0"/>
              <a:t> choices for position of 0-segments</a:t>
            </a:r>
            <a:endParaRPr kumimoji="1"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12856" y="2143116"/>
            <a:ext cx="5405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a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73654" y="2143116"/>
            <a:ext cx="494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b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45465" y="2782669"/>
            <a:ext cx="72699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012021</a:t>
            </a:r>
            <a:r>
              <a:rPr lang="en-US" altLang="ja-JP" sz="36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2100001121</a:t>
            </a:r>
            <a:endParaRPr lang="ja-JP" altLang="en-US" sz="36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1354159" y="5140342"/>
          <a:ext cx="6289675" cy="788988"/>
        </p:xfrm>
        <a:graphic>
          <a:graphicData uri="http://schemas.openxmlformats.org/presentationml/2006/ole">
            <p:oleObj spid="_x0000_s672770" name="Equation" r:id="rId4" imgW="3848040" imgH="482400" progId="Equation.3">
              <p:embed/>
            </p:oleObj>
          </a:graphicData>
        </a:graphic>
      </p:graphicFrame>
      <p:sp>
        <p:nvSpPr>
          <p:cNvPr id="26" name="角丸四角形吹き出し 25"/>
          <p:cNvSpPr/>
          <p:nvPr/>
        </p:nvSpPr>
        <p:spPr>
          <a:xfrm>
            <a:off x="2857488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1357290" y="6286520"/>
          <a:ext cx="2282825" cy="333375"/>
        </p:xfrm>
        <a:graphic>
          <a:graphicData uri="http://schemas.openxmlformats.org/presentationml/2006/ole">
            <p:oleObj spid="_x0000_s672771" name="Equation" r:id="rId5" imgW="1396800" imgH="203040" progId="Equation.3">
              <p:embed/>
            </p:oleObj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4000496" y="6286520"/>
            <a:ext cx="4801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00000000000000000000</a:t>
            </a:r>
            <a:endParaRPr lang="ja-JP" altLang="en-US" sz="2000" b="1" u="sng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6929454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b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4786314" y="4572008"/>
            <a:ext cx="114300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a, b</a:t>
            </a:r>
            <a:r>
              <a:rPr lang="en-US" altLang="ja-JP" sz="2000" dirty="0" smtClean="0">
                <a:latin typeface="Symbol" pitchFamily="18" charset="2"/>
              </a:rPr>
              <a:t> </a:t>
            </a:r>
            <a:r>
              <a:rPr lang="ja-JP" altLang="en-US" sz="2000" dirty="0" smtClean="0">
                <a:latin typeface="+mn-ea"/>
              </a:rPr>
              <a:t>≠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1"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1"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857232"/>
            <a:ext cx="8215370" cy="3643338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0-segments of length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en-US" altLang="ja-JP" dirty="0" smtClean="0"/>
              <a:t> in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4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ja-JP" dirty="0" smtClean="0"/>
              <a:t> correspond to runs of period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dirty="0" smtClean="0"/>
              <a:t> </a:t>
            </a:r>
            <a:r>
              <a:rPr lang="en-US" altLang="ja-JP" dirty="0" smtClean="0"/>
              <a:t>in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endParaRPr lang="en-US" altLang="ja-JP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The length of the run is  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en-US" altLang="ja-JP" sz="2400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dirty="0" smtClean="0"/>
              <a:t> and the exponents is 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en-US" altLang="ja-JP" sz="2400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kumimoji="1" lang="en-US" altLang="ja-JP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dirty="0" smtClean="0"/>
              <a:t>We denote by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4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dirty="0" smtClean="0"/>
              <a:t> the sum of 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2400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 smtClean="0"/>
              <a:t>for each 0-segments of length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 smtClean="0"/>
              <a:t> or longer as follows</a:t>
            </a:r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18</a:t>
            </a:fld>
            <a:endParaRPr kumimoji="1" lang="ja-JP" altLang="en-US" dirty="0"/>
          </a:p>
        </p:txBody>
      </p:sp>
      <p:graphicFrame>
        <p:nvGraphicFramePr>
          <p:cNvPr id="515074" name="Object 2"/>
          <p:cNvGraphicFramePr>
            <a:graphicFrameLocks noChangeAspect="1"/>
          </p:cNvGraphicFramePr>
          <p:nvPr/>
        </p:nvGraphicFramePr>
        <p:xfrm>
          <a:off x="1071538" y="4421210"/>
          <a:ext cx="7304088" cy="2222500"/>
        </p:xfrm>
        <a:graphic>
          <a:graphicData uri="http://schemas.openxmlformats.org/presentationml/2006/ole">
            <p:oleObj spid="_x0000_s515074" name="数式" r:id="rId4" imgW="4470120" imgH="1358640" progId="Equation.3">
              <p:embed/>
            </p:oleObj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3332316" y="1857364"/>
            <a:ext cx="4653838" cy="7463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ja-JP" sz="1050" b="1" spc="200" dirty="0" smtClean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ja-JP" sz="3200" b="1" u="sng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</a:t>
            </a:r>
            <a:r>
              <a:rPr lang="ja-JP" altLang="en-US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　　　　</a:t>
            </a:r>
            <a:r>
              <a:rPr lang="en-US" altLang="ja-JP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2101012</a:t>
            </a:r>
          </a:p>
        </p:txBody>
      </p:sp>
      <p:grpSp>
        <p:nvGrpSpPr>
          <p:cNvPr id="14" name="グループ化 53"/>
          <p:cNvGrpSpPr/>
          <p:nvPr/>
        </p:nvGrpSpPr>
        <p:grpSpPr>
          <a:xfrm flipV="1">
            <a:off x="6172584" y="1931754"/>
            <a:ext cx="1643074" cy="330238"/>
            <a:chOff x="1000100" y="3214686"/>
            <a:chExt cx="4286280" cy="357190"/>
          </a:xfrm>
        </p:grpSpPr>
        <p:sp>
          <p:nvSpPr>
            <p:cNvPr id="15" name="円弧 14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円弧 15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円弧 16"/>
            <p:cNvSpPr/>
            <p:nvPr/>
          </p:nvSpPr>
          <p:spPr>
            <a:xfrm flipV="1">
              <a:off x="3857621" y="3214686"/>
              <a:ext cx="1428759" cy="357190"/>
            </a:xfrm>
            <a:prstGeom prst="arc">
              <a:avLst>
                <a:gd name="adj1" fmla="val 10813078"/>
                <a:gd name="adj2" fmla="val 15985019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5423560" y="207619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kumimoji="1" lang="ja-JP" altLang="en-US" sz="2000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03622" y="2119116"/>
            <a:ext cx="91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1" lang="en-US" altLang="ja-JP" sz="2000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500166" y="1885882"/>
            <a:ext cx="1056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=2, 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=3</a:t>
            </a:r>
            <a:endParaRPr kumimoji="1" lang="ja-JP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19</a:t>
            </a:fld>
            <a:endParaRPr kumimoji="1" lang="ja-JP" altLang="en-US" dirty="0"/>
          </a:p>
        </p:txBody>
      </p:sp>
      <p:graphicFrame>
        <p:nvGraphicFramePr>
          <p:cNvPr id="339971" name="Object 3"/>
          <p:cNvGraphicFramePr>
            <a:graphicFrameLocks noChangeAspect="1"/>
          </p:cNvGraphicFramePr>
          <p:nvPr/>
        </p:nvGraphicFramePr>
        <p:xfrm>
          <a:off x="3286116" y="5572140"/>
          <a:ext cx="5178429" cy="634178"/>
        </p:xfrm>
        <a:graphic>
          <a:graphicData uri="http://schemas.openxmlformats.org/presentationml/2006/ole">
            <p:oleObj spid="_x0000_s606210" name="数式" r:id="rId4" imgW="3225600" imgH="393480" progId="Equation.3">
              <p:embed/>
            </p:oleObj>
          </a:graphicData>
        </a:graphic>
      </p:graphicFrame>
      <p:sp>
        <p:nvSpPr>
          <p:cNvPr id="24" name="コンテンツ プレースホルダ 2"/>
          <p:cNvSpPr txBox="1">
            <a:spLocks/>
          </p:cNvSpPr>
          <p:nvPr/>
        </p:nvSpPr>
        <p:spPr>
          <a:xfrm>
            <a:off x="857224" y="928670"/>
            <a:ext cx="5072098" cy="7143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n-cs"/>
              </a:rPr>
              <a:t>Example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n-cs"/>
              </a:rPr>
              <a:t>　　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  <a:ea typeface="+mj-ea"/>
                <a:cs typeface="Times New Roman" pitchFamily="18" charset="0"/>
              </a:rPr>
              <a:t>s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=2,</a:t>
            </a:r>
            <a:r>
              <a:rPr kumimoji="1" lang="en-US" altLang="ja-JP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kumimoji="1" lang="en-US" altLang="ja-JP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=5, 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kumimoji="1" lang="en-US" altLang="ja-JP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=2</a:t>
            </a:r>
            <a:endParaRPr lang="en-US" altLang="ja-JP" sz="2400" baseline="30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000100" y="1928802"/>
            <a:ext cx="7770076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4">
                        <a:lumMod val="60000"/>
                        <a:lumOff val="40000"/>
                      </a:schemeClr>
                    </a:gs>
                    <a:gs pos="60000">
                      <a:schemeClr val="accent4"/>
                    </a:gs>
                    <a:gs pos="100000">
                      <a:schemeClr val="accent4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01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2">
                        <a:lumMod val="60000"/>
                        <a:lumOff val="40000"/>
                      </a:schemeClr>
                    </a:gs>
                    <a:gs pos="60000">
                      <a:schemeClr val="accent2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60000">
                      <a:schemeClr val="accent3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11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2">
                        <a:lumMod val="60000"/>
                        <a:lumOff val="40000"/>
                      </a:schemeClr>
                    </a:gs>
                    <a:gs pos="60000">
                      <a:schemeClr val="accent2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</a:p>
          <a:p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60000">
                      <a:schemeClr val="accent3"/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1  01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1  1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2">
                        <a:lumMod val="60000"/>
                        <a:lumOff val="40000"/>
                      </a:schemeClr>
                    </a:gs>
                    <a:gs pos="60000">
                      <a:schemeClr val="accent2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1  11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2">
                        <a:lumMod val="60000"/>
                        <a:lumOff val="40000"/>
                      </a:schemeClr>
                    </a:gs>
                    <a:gs pos="60000">
                      <a:schemeClr val="accent2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10  01010  1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10  11010</a:t>
            </a:r>
          </a:p>
          <a:p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2">
                        <a:lumMod val="60000"/>
                        <a:lumOff val="40000"/>
                      </a:schemeClr>
                    </a:gs>
                    <a:gs pos="60000">
                      <a:schemeClr val="accent2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11  01011  1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11  11011</a:t>
            </a:r>
          </a:p>
          <a:p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011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101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  111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</a:p>
          <a:p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101  01101  10101  11101</a:t>
            </a:r>
          </a:p>
          <a:p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110  01110  10110  11110</a:t>
            </a:r>
          </a:p>
          <a:p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bg2">
                        <a:lumMod val="50000"/>
                      </a:schemeClr>
                    </a:gs>
                    <a:gs pos="60000">
                      <a:schemeClr val="bg2">
                        <a:lumMod val="50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111  01111  10111  11111</a:t>
            </a:r>
            <a:endParaRPr lang="ja-JP" altLang="en-US" sz="28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bg2">
                      <a:lumMod val="50000"/>
                    </a:schemeClr>
                  </a:gs>
                  <a:gs pos="60000">
                    <a:schemeClr val="bg2">
                      <a:lumMod val="50000"/>
                    </a:schemeClr>
                  </a:gs>
                  <a:gs pos="100000">
                    <a:schemeClr val="bg2">
                      <a:lumMod val="25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06211" name="Object 3"/>
          <p:cNvGraphicFramePr>
            <a:graphicFrameLocks noChangeAspect="1"/>
          </p:cNvGraphicFramePr>
          <p:nvPr/>
        </p:nvGraphicFramePr>
        <p:xfrm>
          <a:off x="6357950" y="857232"/>
          <a:ext cx="2470150" cy="727075"/>
        </p:xfrm>
        <a:graphic>
          <a:graphicData uri="http://schemas.openxmlformats.org/presentationml/2006/ole">
            <p:oleObj spid="_x0000_s606211" name="数式" r:id="rId5" imgW="151128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Background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dirty="0" smtClean="0"/>
              <a:t>0-segments and runs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857232"/>
            <a:ext cx="8215370" cy="1428760"/>
          </a:xfrm>
        </p:spPr>
        <p:txBody>
          <a:bodyPr/>
          <a:lstStyle/>
          <a:p>
            <a:r>
              <a:rPr kumimoji="1" lang="en-US" altLang="ja-JP" dirty="0" smtClean="0"/>
              <a:t>An 0-segment of length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ja-JP" altLang="en-US" sz="2400" dirty="0" smtClean="0">
                <a:latin typeface="Times New Roman" pitchFamily="18" charset="0"/>
                <a:cs typeface="Times New Roman" pitchFamily="18" charset="0"/>
              </a:rPr>
              <a:t>≧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dirty="0" smtClean="0"/>
              <a:t> in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4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ja-JP" dirty="0" smtClean="0"/>
              <a:t> correspond to </a:t>
            </a:r>
            <a:r>
              <a:rPr kumimoji="1" lang="en-US" altLang="ja-JP" sz="2400" i="1" dirty="0" smtClean="0">
                <a:latin typeface="Symbol" pitchFamily="18" charset="2"/>
              </a:rPr>
              <a:t>s </a:t>
            </a:r>
            <a:r>
              <a:rPr kumimoji="1" lang="en-US" altLang="ja-JP" sz="2400" i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i="1" dirty="0" smtClean="0"/>
              <a:t> </a:t>
            </a:r>
            <a:r>
              <a:rPr kumimoji="1" lang="en-US" altLang="ja-JP" dirty="0" smtClean="0"/>
              <a:t>runs having period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dirty="0" smtClean="0"/>
              <a:t> in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dirty="0" smtClean="0"/>
              <a:t> because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4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ja-JP" dirty="0" smtClean="0"/>
              <a:t> and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[0..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-1]</a:t>
            </a:r>
            <a:r>
              <a:rPr kumimoji="1" lang="en-US" altLang="ja-JP" dirty="0" smtClean="0"/>
              <a:t> determine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-1]</a:t>
            </a:r>
            <a:endParaRPr kumimoji="1"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20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142976" y="3286124"/>
            <a:ext cx="24513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201</a:t>
            </a:r>
            <a:r>
              <a:rPr lang="en-US" altLang="ja-JP" sz="32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32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</a:t>
            </a:r>
            <a:endParaRPr lang="ja-JP" altLang="en-US" sz="32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87755" y="2743138"/>
            <a:ext cx="977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,2)</a:t>
            </a:r>
            <a:endParaRPr lang="ja-JP" alt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857884" y="2428868"/>
            <a:ext cx="2810385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002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10101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022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20202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01010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110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11111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120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21212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201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02020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12121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221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22222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072330" y="178592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lang="ja-JP" alt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左右矢印 8"/>
          <p:cNvSpPr/>
          <p:nvPr/>
        </p:nvSpPr>
        <p:spPr>
          <a:xfrm>
            <a:off x="4214810" y="3286124"/>
            <a:ext cx="1143008" cy="571504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53"/>
          <p:cNvGrpSpPr/>
          <p:nvPr/>
        </p:nvGrpSpPr>
        <p:grpSpPr>
          <a:xfrm>
            <a:off x="6858016" y="6215082"/>
            <a:ext cx="1571636" cy="271464"/>
            <a:chOff x="1000100" y="3214686"/>
            <a:chExt cx="4286280" cy="357190"/>
          </a:xfrm>
        </p:grpSpPr>
        <p:sp>
          <p:nvSpPr>
            <p:cNvPr id="11" name="円弧 10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円弧 11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円弧 12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1613567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1000100" y="5429264"/>
            <a:ext cx="4429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00000</a:t>
            </a:r>
            <a:r>
              <a:rPr kumimoji="1" lang="en-US" altLang="ja-JP" sz="2400" dirty="0" smtClean="0"/>
              <a:t>, </a:t>
            </a:r>
            <a:r>
              <a:rPr kumimoji="1" lang="en-US" altLang="ja-JP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11111</a:t>
            </a:r>
            <a:r>
              <a:rPr kumimoji="1" lang="en-US" altLang="ja-JP" sz="2400" dirty="0" smtClean="0"/>
              <a:t> and </a:t>
            </a:r>
            <a:r>
              <a:rPr kumimoji="1" lang="en-US" altLang="ja-JP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22222</a:t>
            </a:r>
            <a:r>
              <a:rPr kumimoji="1" lang="en-US" altLang="ja-JP" sz="2400" dirty="0" smtClean="0"/>
              <a:t> are not runs of period </a:t>
            </a:r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400" dirty="0" smtClean="0"/>
              <a:t> but period </a:t>
            </a:r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1" lang="ja-JP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dirty="0" smtClean="0"/>
              <a:t>0-segments and runs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857232"/>
            <a:ext cx="8215370" cy="1428760"/>
          </a:xfrm>
        </p:spPr>
        <p:txBody>
          <a:bodyPr/>
          <a:lstStyle/>
          <a:p>
            <a:r>
              <a:rPr kumimoji="1" lang="en-US" altLang="ja-JP" dirty="0" smtClean="0"/>
              <a:t>An 0-segment of length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ja-JP" altLang="en-US" sz="2400" dirty="0" smtClean="0">
                <a:latin typeface="Times New Roman" pitchFamily="18" charset="0"/>
                <a:cs typeface="Times New Roman" pitchFamily="18" charset="0"/>
              </a:rPr>
              <a:t>≧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dirty="0" smtClean="0"/>
              <a:t> in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4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ja-JP" dirty="0" smtClean="0"/>
              <a:t> correspond to </a:t>
            </a:r>
            <a:r>
              <a:rPr kumimoji="1" lang="en-US" altLang="ja-JP" sz="2400" i="1" dirty="0" smtClean="0">
                <a:latin typeface="Symbol" pitchFamily="18" charset="2"/>
              </a:rPr>
              <a:t>s </a:t>
            </a:r>
            <a:r>
              <a:rPr kumimoji="1" lang="en-US" altLang="ja-JP" sz="2400" i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i="1" dirty="0" smtClean="0"/>
              <a:t> </a:t>
            </a:r>
            <a:r>
              <a:rPr kumimoji="1" lang="en-US" altLang="ja-JP" dirty="0" smtClean="0"/>
              <a:t>runs having period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dirty="0" smtClean="0"/>
              <a:t> in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dirty="0" smtClean="0"/>
              <a:t> because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4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1"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ja-JP" dirty="0" smtClean="0"/>
              <a:t> and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[0..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-1]</a:t>
            </a:r>
            <a:r>
              <a:rPr kumimoji="1" lang="en-US" altLang="ja-JP" dirty="0" smtClean="0"/>
              <a:t> determine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-1]</a:t>
            </a:r>
            <a:endParaRPr kumimoji="1"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21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142976" y="3286124"/>
            <a:ext cx="24513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201</a:t>
            </a:r>
            <a:r>
              <a:rPr lang="en-US" altLang="ja-JP" sz="32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altLang="ja-JP" sz="32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</a:t>
            </a:r>
            <a:endParaRPr lang="ja-JP" altLang="en-US" sz="32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87755" y="2743138"/>
            <a:ext cx="977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,2)</a:t>
            </a:r>
            <a:endParaRPr lang="ja-JP" alt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857884" y="2428868"/>
            <a:ext cx="2810385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002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10101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022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20202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01010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110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11111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120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21212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201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02020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12121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221</a:t>
            </a:r>
            <a:r>
              <a:rPr lang="en-US" altLang="ja-JP" sz="28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22222</a:t>
            </a:r>
            <a:r>
              <a:rPr lang="en-US" altLang="ja-JP" sz="28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072330" y="178592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lang="ja-JP" alt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左右矢印 8"/>
          <p:cNvSpPr/>
          <p:nvPr/>
        </p:nvSpPr>
        <p:spPr>
          <a:xfrm>
            <a:off x="4214810" y="3286124"/>
            <a:ext cx="1143008" cy="571504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53"/>
          <p:cNvGrpSpPr/>
          <p:nvPr/>
        </p:nvGrpSpPr>
        <p:grpSpPr>
          <a:xfrm>
            <a:off x="6858016" y="6215082"/>
            <a:ext cx="1571636" cy="271464"/>
            <a:chOff x="1000100" y="3214686"/>
            <a:chExt cx="4286280" cy="357190"/>
          </a:xfrm>
        </p:grpSpPr>
        <p:sp>
          <p:nvSpPr>
            <p:cNvPr id="11" name="円弧 10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円弧 11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円弧 12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1613567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1000100" y="5429264"/>
            <a:ext cx="4429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00000</a:t>
            </a:r>
            <a:r>
              <a:rPr kumimoji="1" lang="en-US" altLang="ja-JP" sz="2400" dirty="0" smtClean="0"/>
              <a:t>, </a:t>
            </a:r>
            <a:r>
              <a:rPr kumimoji="1" lang="en-US" altLang="ja-JP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11111</a:t>
            </a:r>
            <a:r>
              <a:rPr kumimoji="1" lang="en-US" altLang="ja-JP" sz="2400" dirty="0" smtClean="0"/>
              <a:t> and </a:t>
            </a:r>
            <a:r>
              <a:rPr kumimoji="1" lang="en-US" altLang="ja-JP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22222</a:t>
            </a:r>
            <a:r>
              <a:rPr kumimoji="1" lang="en-US" altLang="ja-JP" sz="2400" dirty="0" smtClean="0"/>
              <a:t> are not runs of period </a:t>
            </a:r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400" dirty="0" smtClean="0"/>
              <a:t> but period </a:t>
            </a:r>
            <a:r>
              <a:rPr kumimoji="1" lang="en-US" altLang="ja-JP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1" lang="ja-JP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4929190" y="1214422"/>
            <a:ext cx="2786082" cy="1000132"/>
          </a:xfrm>
          <a:prstGeom prst="wedgeRoundRectCallout">
            <a:avLst>
              <a:gd name="adj1" fmla="val 28009"/>
              <a:gd name="adj2" fmla="val 73472"/>
              <a:gd name="adj3" fmla="val 16667"/>
            </a:avLst>
          </a:prstGeom>
          <a:gradFill>
            <a:gsLst>
              <a:gs pos="0">
                <a:schemeClr val="accent1">
                  <a:tint val="35000"/>
                  <a:satMod val="253000"/>
                  <a:alpha val="90000"/>
                </a:schemeClr>
              </a:gs>
              <a:gs pos="50000">
                <a:schemeClr val="accent1">
                  <a:tint val="42000"/>
                  <a:satMod val="255000"/>
                  <a:alpha val="90000"/>
                </a:schemeClr>
              </a:gs>
              <a:gs pos="97000">
                <a:schemeClr val="accent1">
                  <a:tint val="53000"/>
                  <a:satMod val="260000"/>
                  <a:alpha val="90000"/>
                </a:schemeClr>
              </a:gs>
              <a:gs pos="100000">
                <a:schemeClr val="accent1">
                  <a:tint val="56000"/>
                  <a:satMod val="275000"/>
                  <a:alpha val="9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In the </a:t>
            </a:r>
            <a:r>
              <a:rPr kumimoji="1" lang="en-US" altLang="ja-JP" sz="2000" dirty="0" smtClean="0"/>
              <a:t>roots </a:t>
            </a:r>
            <a:r>
              <a:rPr kumimoji="1" lang="en-US" altLang="ja-JP" sz="2000" dirty="0" smtClean="0"/>
              <a:t>all strings of length p appear once</a:t>
            </a:r>
            <a:endParaRPr kumimoji="1" lang="ja-JP" altLang="en-US" sz="2000" dirty="0"/>
          </a:p>
        </p:txBody>
      </p:sp>
      <p:sp>
        <p:nvSpPr>
          <p:cNvPr id="18" name="角丸四角形 17"/>
          <p:cNvSpPr/>
          <p:nvPr/>
        </p:nvSpPr>
        <p:spPr>
          <a:xfrm>
            <a:off x="6786578" y="2464493"/>
            <a:ext cx="571504" cy="3857652"/>
          </a:xfrm>
          <a:prstGeom prst="roundRect">
            <a:avLst>
              <a:gd name="adj" fmla="val 12511"/>
            </a:avLst>
          </a:prstGeom>
          <a:noFill/>
          <a:ln w="57150">
            <a:solidFill>
              <a:schemeClr val="accent2">
                <a:lumMod val="75000"/>
                <a:alpha val="5019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altLang="ja-JP" dirty="0" smtClean="0"/>
              <a:t>Counting a run once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857232"/>
            <a:ext cx="8215370" cy="4786346"/>
          </a:xfrm>
        </p:spPr>
        <p:txBody>
          <a:bodyPr/>
          <a:lstStyle/>
          <a:p>
            <a:r>
              <a:rPr kumimoji="1" lang="en-US" altLang="ja-JP" dirty="0" smtClean="0"/>
              <a:t>To avoid counting a run more than once a run which has shorter period should be ignored</a:t>
            </a:r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A run has no shorter period </a:t>
            </a:r>
            <a:r>
              <a:rPr lang="ja-JP" altLang="en-US" dirty="0" smtClean="0"/>
              <a:t>⇔ </a:t>
            </a:r>
            <a:r>
              <a:rPr lang="en-US" altLang="ja-JP" dirty="0" smtClean="0"/>
              <a:t>The root of a run is primitive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The number of primitive strings of length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 smtClean="0"/>
              <a:t> is </a:t>
            </a:r>
            <a:r>
              <a:rPr lang="en-US" altLang="ja-JP" sz="2400" i="1" dirty="0" err="1" smtClean="0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22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857356" y="2285992"/>
            <a:ext cx="63369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0120202020202020221</a:t>
            </a:r>
            <a:endParaRPr lang="ja-JP" altLang="en-US" sz="32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6" name="グループ化 35"/>
          <p:cNvGrpSpPr/>
          <p:nvPr/>
        </p:nvGrpSpPr>
        <p:grpSpPr>
          <a:xfrm>
            <a:off x="2571737" y="2571744"/>
            <a:ext cx="5000660" cy="357190"/>
            <a:chOff x="1000100" y="2000240"/>
            <a:chExt cx="11430081" cy="357190"/>
          </a:xfrm>
        </p:grpSpPr>
        <p:sp>
          <p:nvSpPr>
            <p:cNvPr id="7" name="円弧 6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円弧 7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円弧 8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円弧 9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円弧 10"/>
            <p:cNvSpPr/>
            <p:nvPr/>
          </p:nvSpPr>
          <p:spPr>
            <a:xfrm flipV="1">
              <a:off x="671514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円弧 11"/>
            <p:cNvSpPr/>
            <p:nvPr/>
          </p:nvSpPr>
          <p:spPr>
            <a:xfrm flipV="1">
              <a:off x="81439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円弧 12"/>
            <p:cNvSpPr/>
            <p:nvPr/>
          </p:nvSpPr>
          <p:spPr>
            <a:xfrm flipV="1">
              <a:off x="95726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円弧 13"/>
            <p:cNvSpPr/>
            <p:nvPr/>
          </p:nvSpPr>
          <p:spPr>
            <a:xfrm flipV="1">
              <a:off x="11001420" y="2000240"/>
              <a:ext cx="1428761" cy="357190"/>
            </a:xfrm>
            <a:prstGeom prst="arc">
              <a:avLst>
                <a:gd name="adj1" fmla="val 10813078"/>
                <a:gd name="adj2" fmla="val 16144876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5" name="グループ化 35"/>
          <p:cNvGrpSpPr/>
          <p:nvPr/>
        </p:nvGrpSpPr>
        <p:grpSpPr>
          <a:xfrm flipV="1">
            <a:off x="2571736" y="2071678"/>
            <a:ext cx="4972085" cy="509590"/>
            <a:chOff x="1000100" y="2000240"/>
            <a:chExt cx="5715040" cy="357190"/>
          </a:xfrm>
        </p:grpSpPr>
        <p:sp>
          <p:nvSpPr>
            <p:cNvPr id="16" name="円弧 15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円弧 16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円弧 17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円弧 18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19839678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4" name="グループ化 35"/>
          <p:cNvGrpSpPr/>
          <p:nvPr/>
        </p:nvGrpSpPr>
        <p:grpSpPr>
          <a:xfrm>
            <a:off x="2571736" y="2714620"/>
            <a:ext cx="5643602" cy="785818"/>
            <a:chOff x="1000100" y="2000240"/>
            <a:chExt cx="4286280" cy="357190"/>
          </a:xfrm>
        </p:grpSpPr>
        <p:sp>
          <p:nvSpPr>
            <p:cNvPr id="25" name="円弧 24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円弧 25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円弧 26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16122169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3643306" y="5857892"/>
            <a:ext cx="5122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ja-JP" sz="2000" dirty="0" smtClean="0"/>
              <a:t>:number of Lyndon words of length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kumimoji="1" lang="ja-JP" alt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altLang="ja-JP" dirty="0" smtClean="0"/>
              <a:t>Counting a run once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23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857356" y="2285992"/>
            <a:ext cx="63369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0120202120202120221</a:t>
            </a:r>
            <a:endParaRPr lang="ja-JP" altLang="en-US" sz="32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6" name="グループ化 35"/>
          <p:cNvGrpSpPr/>
          <p:nvPr/>
        </p:nvGrpSpPr>
        <p:grpSpPr>
          <a:xfrm>
            <a:off x="2571737" y="2571744"/>
            <a:ext cx="5000660" cy="357190"/>
            <a:chOff x="1000100" y="2000240"/>
            <a:chExt cx="11430081" cy="357190"/>
          </a:xfrm>
        </p:grpSpPr>
        <p:sp>
          <p:nvSpPr>
            <p:cNvPr id="7" name="円弧 6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円弧 7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円弧 8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円弧 9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円弧 10"/>
            <p:cNvSpPr/>
            <p:nvPr/>
          </p:nvSpPr>
          <p:spPr>
            <a:xfrm flipV="1">
              <a:off x="671514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円弧 11"/>
            <p:cNvSpPr/>
            <p:nvPr/>
          </p:nvSpPr>
          <p:spPr>
            <a:xfrm flipV="1">
              <a:off x="81439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円弧 12"/>
            <p:cNvSpPr/>
            <p:nvPr/>
          </p:nvSpPr>
          <p:spPr>
            <a:xfrm flipV="1">
              <a:off x="95726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円弧 13"/>
            <p:cNvSpPr/>
            <p:nvPr/>
          </p:nvSpPr>
          <p:spPr>
            <a:xfrm flipV="1">
              <a:off x="11001420" y="2000240"/>
              <a:ext cx="1428761" cy="357190"/>
            </a:xfrm>
            <a:prstGeom prst="arc">
              <a:avLst>
                <a:gd name="adj1" fmla="val 10813078"/>
                <a:gd name="adj2" fmla="val 16144876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5" name="グループ化 35"/>
          <p:cNvGrpSpPr/>
          <p:nvPr/>
        </p:nvGrpSpPr>
        <p:grpSpPr>
          <a:xfrm flipV="1">
            <a:off x="2571736" y="2071678"/>
            <a:ext cx="4972085" cy="509590"/>
            <a:chOff x="1000100" y="2000240"/>
            <a:chExt cx="5715040" cy="357190"/>
          </a:xfrm>
        </p:grpSpPr>
        <p:sp>
          <p:nvSpPr>
            <p:cNvPr id="16" name="円弧 15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円弧 16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円弧 17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円弧 18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19839678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" name="グループ化 35"/>
          <p:cNvGrpSpPr/>
          <p:nvPr/>
        </p:nvGrpSpPr>
        <p:grpSpPr>
          <a:xfrm>
            <a:off x="2571736" y="2714620"/>
            <a:ext cx="5643602" cy="785818"/>
            <a:chOff x="1000100" y="2000240"/>
            <a:chExt cx="4286280" cy="357190"/>
          </a:xfrm>
        </p:grpSpPr>
        <p:sp>
          <p:nvSpPr>
            <p:cNvPr id="25" name="円弧 24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円弧 25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円弧 26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16122169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30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857232"/>
            <a:ext cx="8215370" cy="4786346"/>
          </a:xfrm>
        </p:spPr>
        <p:txBody>
          <a:bodyPr/>
          <a:lstStyle/>
          <a:p>
            <a:r>
              <a:rPr lang="en-US" altLang="ja-JP" dirty="0"/>
              <a:t>To avoid counting a run more than once a run which has shorter period should be ignored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A run has no shorter period </a:t>
            </a:r>
            <a:r>
              <a:rPr dirty="0"/>
              <a:t>⇔ </a:t>
            </a:r>
            <a:r>
              <a:rPr lang="en-US" altLang="ja-JP" dirty="0"/>
              <a:t>The root of a run is primitive</a:t>
            </a:r>
          </a:p>
          <a:p>
            <a:endParaRPr lang="en-US" altLang="ja-JP" dirty="0"/>
          </a:p>
          <a:p>
            <a:r>
              <a:rPr lang="en-US" altLang="ja-JP" dirty="0"/>
              <a:t>The number of primitive strings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is </a:t>
            </a:r>
            <a:r>
              <a:rPr lang="en-US" altLang="ja-JP" sz="2400" i="1" dirty="0" err="1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643306" y="5857892"/>
            <a:ext cx="5122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ja-JP" sz="2000" dirty="0" smtClean="0"/>
              <a:t>:number of Lyndon words of length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kumimoji="1" lang="ja-JP" alt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altLang="ja-JP" dirty="0" smtClean="0"/>
              <a:t>Counting a run once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24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857356" y="2285992"/>
            <a:ext cx="63369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0120202120202120221</a:t>
            </a:r>
            <a:endParaRPr lang="ja-JP" altLang="en-US" sz="32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" name="グループ化 35"/>
          <p:cNvGrpSpPr/>
          <p:nvPr/>
        </p:nvGrpSpPr>
        <p:grpSpPr>
          <a:xfrm>
            <a:off x="2571736" y="2714620"/>
            <a:ext cx="5643602" cy="785818"/>
            <a:chOff x="1000100" y="2000240"/>
            <a:chExt cx="4286280" cy="357190"/>
          </a:xfrm>
        </p:grpSpPr>
        <p:sp>
          <p:nvSpPr>
            <p:cNvPr id="25" name="円弧 24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円弧 25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円弧 26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16122169"/>
              </a:avLst>
            </a:prstGeom>
            <a:ln w="25400">
              <a:solidFill>
                <a:schemeClr val="accent2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4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857232"/>
            <a:ext cx="8215370" cy="4786346"/>
          </a:xfrm>
        </p:spPr>
        <p:txBody>
          <a:bodyPr/>
          <a:lstStyle/>
          <a:p>
            <a:r>
              <a:rPr lang="en-US" altLang="ja-JP" dirty="0"/>
              <a:t>To avoid counting a run more than once a run which has shorter period should be ignored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A run has no shorter period </a:t>
            </a:r>
            <a:r>
              <a:rPr dirty="0"/>
              <a:t>⇔ </a:t>
            </a:r>
            <a:r>
              <a:rPr lang="en-US" altLang="ja-JP" dirty="0"/>
              <a:t>The root of a run is primitive</a:t>
            </a:r>
          </a:p>
          <a:p>
            <a:endParaRPr lang="en-US" altLang="ja-JP" dirty="0"/>
          </a:p>
          <a:p>
            <a:r>
              <a:rPr lang="en-US" altLang="ja-JP" dirty="0"/>
              <a:t>The number of primitive strings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is </a:t>
            </a:r>
            <a:r>
              <a:rPr lang="en-US" altLang="ja-JP" sz="2400" i="1" dirty="0" err="1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43306" y="5857892"/>
            <a:ext cx="5122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ja-JP" sz="2000" dirty="0" smtClean="0"/>
              <a:t>:number of Lyndon words of length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kumimoji="1" lang="ja-JP" alt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857232"/>
            <a:ext cx="8215370" cy="4786346"/>
          </a:xfrm>
        </p:spPr>
        <p:txBody>
          <a:bodyPr/>
          <a:lstStyle/>
          <a:p>
            <a:r>
              <a:rPr lang="en-US" altLang="ja-JP" dirty="0"/>
              <a:t>To avoid counting a run more than once a run which has shorter period should be ignored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A run has no shorter period </a:t>
            </a:r>
            <a:r>
              <a:rPr dirty="0"/>
              <a:t>⇔ </a:t>
            </a:r>
            <a:r>
              <a:rPr lang="en-US" altLang="ja-JP" dirty="0"/>
              <a:t>The root of a run is primitive</a:t>
            </a:r>
          </a:p>
          <a:p>
            <a:endParaRPr lang="en-US" altLang="ja-JP" dirty="0"/>
          </a:p>
          <a:p>
            <a:r>
              <a:rPr lang="en-US" altLang="ja-JP" dirty="0"/>
              <a:t>The number of primitive strings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is </a:t>
            </a:r>
            <a:r>
              <a:rPr lang="en-US" altLang="ja-JP" sz="2400" i="1" dirty="0" err="1"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altLang="ja-JP" dirty="0" smtClean="0"/>
              <a:t>Counting a run once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25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857356" y="2285992"/>
            <a:ext cx="63369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0120202020202020221</a:t>
            </a:r>
            <a:endParaRPr lang="ja-JP" altLang="en-US" sz="32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6" name="グループ化 35"/>
          <p:cNvGrpSpPr/>
          <p:nvPr/>
        </p:nvGrpSpPr>
        <p:grpSpPr>
          <a:xfrm>
            <a:off x="2571737" y="2571744"/>
            <a:ext cx="5000660" cy="357190"/>
            <a:chOff x="1000100" y="2000240"/>
            <a:chExt cx="11430081" cy="357190"/>
          </a:xfrm>
        </p:grpSpPr>
        <p:sp>
          <p:nvSpPr>
            <p:cNvPr id="7" name="円弧 6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円弧 7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円弧 8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円弧 9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円弧 10"/>
            <p:cNvSpPr/>
            <p:nvPr/>
          </p:nvSpPr>
          <p:spPr>
            <a:xfrm flipV="1">
              <a:off x="671514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円弧 11"/>
            <p:cNvSpPr/>
            <p:nvPr/>
          </p:nvSpPr>
          <p:spPr>
            <a:xfrm flipV="1">
              <a:off x="81439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円弧 12"/>
            <p:cNvSpPr/>
            <p:nvPr/>
          </p:nvSpPr>
          <p:spPr>
            <a:xfrm flipV="1">
              <a:off x="95726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円弧 13"/>
            <p:cNvSpPr/>
            <p:nvPr/>
          </p:nvSpPr>
          <p:spPr>
            <a:xfrm flipV="1">
              <a:off x="11001420" y="2000240"/>
              <a:ext cx="1428761" cy="357190"/>
            </a:xfrm>
            <a:prstGeom prst="arc">
              <a:avLst>
                <a:gd name="adj1" fmla="val 10813078"/>
                <a:gd name="adj2" fmla="val 16144876"/>
              </a:avLst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5" name="グループ化 35"/>
          <p:cNvGrpSpPr/>
          <p:nvPr/>
        </p:nvGrpSpPr>
        <p:grpSpPr>
          <a:xfrm flipV="1">
            <a:off x="2571736" y="2071678"/>
            <a:ext cx="4972085" cy="509590"/>
            <a:chOff x="1000100" y="2000240"/>
            <a:chExt cx="5715040" cy="357190"/>
          </a:xfrm>
        </p:grpSpPr>
        <p:sp>
          <p:nvSpPr>
            <p:cNvPr id="16" name="円弧 15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円弧 16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円弧 17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円弧 18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19839678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" name="グループ化 35"/>
          <p:cNvGrpSpPr/>
          <p:nvPr/>
        </p:nvGrpSpPr>
        <p:grpSpPr>
          <a:xfrm>
            <a:off x="2571736" y="2714620"/>
            <a:ext cx="5643602" cy="785818"/>
            <a:chOff x="1000100" y="2000240"/>
            <a:chExt cx="4286280" cy="357190"/>
          </a:xfrm>
        </p:grpSpPr>
        <p:sp>
          <p:nvSpPr>
            <p:cNvPr id="25" name="円弧 24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円弧 25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円弧 26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16122169"/>
              </a:avLst>
            </a:prstGeom>
            <a:ln w="25400">
              <a:solidFill>
                <a:schemeClr val="accent2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3643306" y="5857892"/>
            <a:ext cx="5122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ja-JP" sz="2000" dirty="0" smtClean="0"/>
              <a:t>:number of Lyndon words of length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kumimoji="1" lang="ja-JP" alt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dirty="0" smtClean="0"/>
              <a:t>Average value of sum of exponents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sum of exponents of runs in </a:t>
            </a:r>
            <a:r>
              <a:rPr kumimoji="1" lang="en-US" altLang="ja-JP" sz="2400" i="1" dirty="0" smtClean="0">
                <a:latin typeface="Symbol" pitchFamily="18" charset="2"/>
              </a:rPr>
              <a:t>S </a:t>
            </a:r>
            <a:r>
              <a:rPr kumimoji="1" lang="en-US" altLang="ja-JP" sz="24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400" i="1" dirty="0" smtClean="0"/>
              <a:t> </a:t>
            </a:r>
            <a:r>
              <a:rPr lang="en-US" altLang="ja-JP" dirty="0" smtClean="0"/>
              <a:t>and</a:t>
            </a:r>
            <a:br>
              <a:rPr lang="en-US" altLang="ja-JP" dirty="0" smtClean="0"/>
            </a:br>
            <a:r>
              <a:rPr lang="en-US" altLang="ja-JP" dirty="0" smtClean="0"/>
              <a:t>the average value of sum of exponents of runs in strings of length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 smtClean="0"/>
              <a:t> are as follows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26</a:t>
            </a:fld>
            <a:endParaRPr kumimoji="1" lang="ja-JP" altLang="en-US" dirty="0"/>
          </a:p>
        </p:txBody>
      </p:sp>
      <p:graphicFrame>
        <p:nvGraphicFramePr>
          <p:cNvPr id="591874" name="Object 2"/>
          <p:cNvGraphicFramePr>
            <a:graphicFrameLocks noChangeAspect="1"/>
          </p:cNvGraphicFramePr>
          <p:nvPr/>
        </p:nvGraphicFramePr>
        <p:xfrm>
          <a:off x="1681187" y="2338400"/>
          <a:ext cx="6391275" cy="2805112"/>
        </p:xfrm>
        <a:graphic>
          <a:graphicData uri="http://schemas.openxmlformats.org/presentationml/2006/ole">
            <p:oleObj spid="_x0000_s591874" name="数式" r:id="rId4" imgW="3911400" imgH="1714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altLang="ja-JP" dirty="0" smtClean="0"/>
              <a:t>Limit of </a:t>
            </a:r>
            <a:r>
              <a:rPr kumimoji="1" altLang="ja-JP" sz="32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1" altLang="ja-JP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altLang="ja-JP" sz="32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altLang="ja-JP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average value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ja-JP" dirty="0" smtClean="0"/>
              <a:t> grows almost linearly, as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i="1" dirty="0" smtClean="0"/>
              <a:t> </a:t>
            </a:r>
            <a:r>
              <a:rPr kumimoji="1" lang="en-US" altLang="ja-JP" dirty="0" smtClean="0"/>
              <a:t>increases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27</a:t>
            </a:fld>
            <a:endParaRPr kumimoji="1" lang="ja-JP" altLang="en-US" dirty="0"/>
          </a:p>
        </p:txBody>
      </p:sp>
      <p:graphicFrame>
        <p:nvGraphicFramePr>
          <p:cNvPr id="7" name="グラフ 6"/>
          <p:cNvGraphicFramePr/>
          <p:nvPr/>
        </p:nvGraphicFramePr>
        <p:xfrm>
          <a:off x="2000232" y="1643050"/>
          <a:ext cx="5143536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2145" name="Object 1"/>
          <p:cNvGraphicFramePr>
            <a:graphicFrameLocks noChangeAspect="1"/>
          </p:cNvGraphicFramePr>
          <p:nvPr/>
        </p:nvGraphicFramePr>
        <p:xfrm>
          <a:off x="1643042" y="5572140"/>
          <a:ext cx="5935663" cy="914400"/>
        </p:xfrm>
        <a:graphic>
          <a:graphicData uri="http://schemas.openxmlformats.org/presentationml/2006/ole">
            <p:oleObj spid="_x0000_s262145" name="数式" r:id="rId5" imgW="3632040" imgH="55872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dirty="0" smtClean="0"/>
              <a:t>Limit of </a:t>
            </a:r>
            <a:r>
              <a:rPr altLang="ja-JP" sz="32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altLang="ja-JP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altLang="ja-JP" sz="32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altLang="ja-JP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857232"/>
            <a:ext cx="8215370" cy="785818"/>
          </a:xfrm>
        </p:spPr>
        <p:txBody>
          <a:bodyPr/>
          <a:lstStyle/>
          <a:p>
            <a:r>
              <a:rPr kumimoji="1" lang="en-US" altLang="ja-JP" dirty="0" smtClean="0"/>
              <a:t>The limit of 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kumimoji="1"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dirty="0" smtClean="0"/>
              <a:t>and the actual values are follows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28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6786578" y="4286256"/>
          <a:ext cx="1714512" cy="2286018"/>
        </p:xfrm>
        <a:graphic>
          <a:graphicData uri="http://schemas.openxmlformats.org/drawingml/2006/table">
            <a:tbl>
              <a:tblPr/>
              <a:tblGrid>
                <a:gridCol w="476252"/>
                <a:gridCol w="1238260"/>
              </a:tblGrid>
              <a:tr h="3810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1" u="none" strike="noStrike" dirty="0" smtClean="0">
                          <a:solidFill>
                            <a:srgbClr val="000000"/>
                          </a:solidFill>
                          <a:latin typeface="Symbol" pitchFamily="18" charset="2"/>
                        </a:rPr>
                        <a:t>s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latin typeface="Symbol" pitchFamily="18" charset="2"/>
                      </a:endParaRPr>
                    </a:p>
                  </a:txBody>
                  <a:tcPr marL="7410" marR="7410" marT="7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1" lang="en-US" altLang="ja-JP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)/</a:t>
                      </a:r>
                      <a:r>
                        <a:rPr kumimoji="1" lang="en-US" altLang="ja-JP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7410" marR="7410" marT="7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7410" marR="7410" marT="74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1.131 </a:t>
                      </a:r>
                    </a:p>
                  </a:txBody>
                  <a:tcPr marL="7410" marR="7410" marT="74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7410" marR="7410" marT="7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0.738 </a:t>
                      </a:r>
                    </a:p>
                  </a:txBody>
                  <a:tcPr marL="7410" marR="7410" marT="7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7410" marR="7410" marT="7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0.545 </a:t>
                      </a:r>
                    </a:p>
                  </a:txBody>
                  <a:tcPr marL="7410" marR="7410" marT="7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5</a:t>
                      </a:r>
                    </a:p>
                  </a:txBody>
                  <a:tcPr marL="7410" marR="7410" marT="7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0.430 </a:t>
                      </a:r>
                    </a:p>
                  </a:txBody>
                  <a:tcPr marL="7410" marR="7410" marT="7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</a:t>
                      </a:r>
                    </a:p>
                  </a:txBody>
                  <a:tcPr marL="7410" marR="7410" marT="7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0.355 </a:t>
                      </a:r>
                    </a:p>
                  </a:txBody>
                  <a:tcPr marL="7410" marR="7410" marT="74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08258" name="Object 2"/>
          <p:cNvGraphicFramePr>
            <a:graphicFrameLocks noChangeAspect="1"/>
          </p:cNvGraphicFramePr>
          <p:nvPr/>
        </p:nvGraphicFramePr>
        <p:xfrm>
          <a:off x="1142976" y="1785926"/>
          <a:ext cx="6932612" cy="1744662"/>
        </p:xfrm>
        <a:graphic>
          <a:graphicData uri="http://schemas.openxmlformats.org/presentationml/2006/ole">
            <p:oleObj spid="_x0000_s608258" name="数式" r:id="rId4" imgW="4241520" imgH="1066680" progId="Equation.3">
              <p:embed/>
            </p:oleObj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428728" y="3714752"/>
            <a:ext cx="2792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>
                <a:latin typeface="Symbol" pitchFamily="18" charset="2"/>
                <a:cs typeface="Times New Roman" pitchFamily="18" charset="0"/>
              </a:rPr>
              <a:t>m 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dirty="0" smtClean="0"/>
              <a:t>:</a:t>
            </a:r>
            <a:r>
              <a:rPr lang="en-US" altLang="ja-JP" sz="2000" dirty="0" err="1" smtClean="0"/>
              <a:t>M</a:t>
            </a:r>
            <a:r>
              <a:rPr lang="en-US" sz="2000" dirty="0" err="1" smtClean="0"/>
              <a:t>ö</a:t>
            </a:r>
            <a:r>
              <a:rPr lang="en-US" altLang="ja-JP" sz="2000" dirty="0" err="1" smtClean="0"/>
              <a:t>bius</a:t>
            </a:r>
            <a:r>
              <a:rPr lang="en-US" altLang="ja-JP" sz="2000" dirty="0" smtClean="0"/>
              <a:t> function</a:t>
            </a:r>
            <a:endParaRPr kumimoji="1" lang="ja-JP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29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altLang="ja-JP" dirty="0" smtClean="0"/>
              <a:t>Run (Maximal Repetition)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Substring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dirty="0" smtClean="0"/>
              <a:t> which has period 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r>
              <a:rPr lang="en-US" altLang="ja-JP" dirty="0" smtClean="0"/>
              <a:t>Non-extendable left nor right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Count once with it’s minimal period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5150417" y="753895"/>
          <a:ext cx="850343" cy="642942"/>
        </p:xfrm>
        <a:graphic>
          <a:graphicData uri="http://schemas.openxmlformats.org/presentationml/2006/ole">
            <p:oleObj spid="_x0000_s256001" name="Equation" r:id="rId4" imgW="520560" imgH="393480" progId="Equation.3">
              <p:embed/>
            </p:oleObj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1643042" y="1500174"/>
            <a:ext cx="3182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21010122122</a:t>
            </a:r>
          </a:p>
        </p:txBody>
      </p:sp>
      <p:grpSp>
        <p:nvGrpSpPr>
          <p:cNvPr id="9" name="グループ化 53"/>
          <p:cNvGrpSpPr/>
          <p:nvPr/>
        </p:nvGrpSpPr>
        <p:grpSpPr>
          <a:xfrm>
            <a:off x="2071670" y="1857364"/>
            <a:ext cx="1571636" cy="285752"/>
            <a:chOff x="1000100" y="3214686"/>
            <a:chExt cx="4286280" cy="357190"/>
          </a:xfrm>
        </p:grpSpPr>
        <p:sp>
          <p:nvSpPr>
            <p:cNvPr id="10" name="円弧 9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円弧 10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円弧 11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16373358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6673976" y="1571612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:run</a:t>
            </a:r>
            <a:endParaRPr kumimoji="1" lang="ja-JP" altLang="en-US" sz="2000" dirty="0"/>
          </a:p>
        </p:txBody>
      </p:sp>
      <p:grpSp>
        <p:nvGrpSpPr>
          <p:cNvPr id="14" name="グループ化 53"/>
          <p:cNvGrpSpPr/>
          <p:nvPr/>
        </p:nvGrpSpPr>
        <p:grpSpPr>
          <a:xfrm flipV="1">
            <a:off x="3348928" y="1437362"/>
            <a:ext cx="500066" cy="295276"/>
            <a:chOff x="1000100" y="3214686"/>
            <a:chExt cx="2857520" cy="357190"/>
          </a:xfrm>
        </p:grpSpPr>
        <p:sp>
          <p:nvSpPr>
            <p:cNvPr id="15" name="円弧 14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円弧 15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8" name="グループ化 53"/>
          <p:cNvGrpSpPr/>
          <p:nvPr/>
        </p:nvGrpSpPr>
        <p:grpSpPr>
          <a:xfrm flipV="1">
            <a:off x="4134746" y="1428736"/>
            <a:ext cx="500066" cy="295276"/>
            <a:chOff x="1000100" y="3214686"/>
            <a:chExt cx="2857520" cy="357190"/>
          </a:xfrm>
        </p:grpSpPr>
        <p:sp>
          <p:nvSpPr>
            <p:cNvPr id="19" name="円弧 18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円弧 19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1" name="グループ化 53"/>
          <p:cNvGrpSpPr/>
          <p:nvPr/>
        </p:nvGrpSpPr>
        <p:grpSpPr>
          <a:xfrm>
            <a:off x="3143240" y="2000240"/>
            <a:ext cx="1500198" cy="285752"/>
            <a:chOff x="1000100" y="3214686"/>
            <a:chExt cx="2857520" cy="357190"/>
          </a:xfrm>
        </p:grpSpPr>
        <p:sp>
          <p:nvSpPr>
            <p:cNvPr id="22" name="円弧 21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円弧 22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5" name="グループ化 53"/>
          <p:cNvGrpSpPr/>
          <p:nvPr/>
        </p:nvGrpSpPr>
        <p:grpSpPr>
          <a:xfrm flipV="1">
            <a:off x="5888158" y="1714488"/>
            <a:ext cx="785818" cy="285752"/>
            <a:chOff x="1000100" y="3214686"/>
            <a:chExt cx="4286280" cy="357190"/>
          </a:xfrm>
        </p:grpSpPr>
        <p:sp>
          <p:nvSpPr>
            <p:cNvPr id="26" name="円弧 25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円弧 26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円弧 27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21286062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1643042" y="3392170"/>
            <a:ext cx="42723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201101101122122</a:t>
            </a:r>
          </a:p>
        </p:txBody>
      </p:sp>
      <p:grpSp>
        <p:nvGrpSpPr>
          <p:cNvPr id="33" name="グループ化 53"/>
          <p:cNvGrpSpPr/>
          <p:nvPr/>
        </p:nvGrpSpPr>
        <p:grpSpPr>
          <a:xfrm flipV="1">
            <a:off x="2277358" y="3262565"/>
            <a:ext cx="2357454" cy="428628"/>
            <a:chOff x="1000100" y="3214686"/>
            <a:chExt cx="4286280" cy="357190"/>
          </a:xfrm>
        </p:grpSpPr>
        <p:sp>
          <p:nvSpPr>
            <p:cNvPr id="34" name="円弧 33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円弧 34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円弧 35"/>
            <p:cNvSpPr/>
            <p:nvPr/>
          </p:nvSpPr>
          <p:spPr>
            <a:xfrm flipV="1">
              <a:off x="3857618" y="3214686"/>
              <a:ext cx="1428762" cy="357190"/>
            </a:xfrm>
            <a:prstGeom prst="arc">
              <a:avLst>
                <a:gd name="adj1" fmla="val 10813078"/>
                <a:gd name="adj2" fmla="val 18187325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7" name="グループ化 53"/>
          <p:cNvGrpSpPr/>
          <p:nvPr/>
        </p:nvGrpSpPr>
        <p:grpSpPr>
          <a:xfrm>
            <a:off x="2026110" y="3681669"/>
            <a:ext cx="2357454" cy="438152"/>
            <a:chOff x="1000100" y="3214686"/>
            <a:chExt cx="4286280" cy="357190"/>
          </a:xfrm>
        </p:grpSpPr>
        <p:sp>
          <p:nvSpPr>
            <p:cNvPr id="38" name="円弧 37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円弧 38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円弧 39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21286062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43" name="正方形/長方形 42"/>
          <p:cNvSpPr/>
          <p:nvPr/>
        </p:nvSpPr>
        <p:spPr>
          <a:xfrm>
            <a:off x="1643042" y="5648566"/>
            <a:ext cx="56348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22102102102102102011</a:t>
            </a:r>
          </a:p>
        </p:txBody>
      </p:sp>
      <p:grpSp>
        <p:nvGrpSpPr>
          <p:cNvPr id="44" name="グループ化 53"/>
          <p:cNvGrpSpPr/>
          <p:nvPr/>
        </p:nvGrpSpPr>
        <p:grpSpPr>
          <a:xfrm flipV="1">
            <a:off x="2000232" y="5421645"/>
            <a:ext cx="4786346" cy="623260"/>
            <a:chOff x="1000100" y="3214686"/>
            <a:chExt cx="4286280" cy="357190"/>
          </a:xfrm>
        </p:grpSpPr>
        <p:sp>
          <p:nvSpPr>
            <p:cNvPr id="45" name="円弧 44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円弧 45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円弧 46"/>
            <p:cNvSpPr/>
            <p:nvPr/>
          </p:nvSpPr>
          <p:spPr>
            <a:xfrm flipV="1">
              <a:off x="3857618" y="3214686"/>
              <a:ext cx="1428762" cy="357190"/>
            </a:xfrm>
            <a:prstGeom prst="arc">
              <a:avLst>
                <a:gd name="adj1" fmla="val 10813078"/>
                <a:gd name="adj2" fmla="val 18905618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2000232" y="5921711"/>
            <a:ext cx="4786346" cy="428628"/>
            <a:chOff x="428596" y="3929066"/>
            <a:chExt cx="9858444" cy="785818"/>
          </a:xfrm>
        </p:grpSpPr>
        <p:sp>
          <p:nvSpPr>
            <p:cNvPr id="54" name="円弧 53"/>
            <p:cNvSpPr/>
            <p:nvPr/>
          </p:nvSpPr>
          <p:spPr>
            <a:xfrm flipV="1">
              <a:off x="428596" y="3929066"/>
              <a:ext cx="1643074" cy="785818"/>
            </a:xfrm>
            <a:prstGeom prst="arc">
              <a:avLst>
                <a:gd name="adj1" fmla="val 10813078"/>
                <a:gd name="adj2" fmla="val 21485322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円弧 54"/>
            <p:cNvSpPr/>
            <p:nvPr/>
          </p:nvSpPr>
          <p:spPr>
            <a:xfrm flipV="1">
              <a:off x="2071670" y="3929066"/>
              <a:ext cx="1643074" cy="785818"/>
            </a:xfrm>
            <a:prstGeom prst="arc">
              <a:avLst>
                <a:gd name="adj1" fmla="val 10813078"/>
                <a:gd name="adj2" fmla="val 21485322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6" name="円弧 55"/>
            <p:cNvSpPr/>
            <p:nvPr/>
          </p:nvSpPr>
          <p:spPr>
            <a:xfrm flipV="1">
              <a:off x="3714744" y="3929066"/>
              <a:ext cx="1643074" cy="785818"/>
            </a:xfrm>
            <a:prstGeom prst="arc">
              <a:avLst>
                <a:gd name="adj1" fmla="val 10813078"/>
                <a:gd name="adj2" fmla="val 21485322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7" name="円弧 56"/>
            <p:cNvSpPr/>
            <p:nvPr/>
          </p:nvSpPr>
          <p:spPr>
            <a:xfrm flipV="1">
              <a:off x="5357818" y="3929066"/>
              <a:ext cx="1643074" cy="785818"/>
            </a:xfrm>
            <a:prstGeom prst="arc">
              <a:avLst>
                <a:gd name="adj1" fmla="val 10813078"/>
                <a:gd name="adj2" fmla="val 21485322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8" name="円弧 57"/>
            <p:cNvSpPr/>
            <p:nvPr/>
          </p:nvSpPr>
          <p:spPr>
            <a:xfrm flipV="1">
              <a:off x="7000892" y="3929066"/>
              <a:ext cx="1643074" cy="785818"/>
            </a:xfrm>
            <a:prstGeom prst="arc">
              <a:avLst>
                <a:gd name="adj1" fmla="val 10813078"/>
                <a:gd name="adj2" fmla="val 21485322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円弧 58"/>
            <p:cNvSpPr/>
            <p:nvPr/>
          </p:nvSpPr>
          <p:spPr>
            <a:xfrm flipV="1">
              <a:off x="8643967" y="3929066"/>
              <a:ext cx="1643073" cy="785818"/>
            </a:xfrm>
            <a:prstGeom prst="arc">
              <a:avLst>
                <a:gd name="adj1" fmla="val 10813078"/>
                <a:gd name="adj2" fmla="val 14285123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48" name="乗算記号 47"/>
          <p:cNvSpPr/>
          <p:nvPr/>
        </p:nvSpPr>
        <p:spPr>
          <a:xfrm rot="183867">
            <a:off x="4303519" y="2946206"/>
            <a:ext cx="663896" cy="663896"/>
          </a:xfrm>
          <a:prstGeom prst="mathMultiply">
            <a:avLst>
              <a:gd name="adj1" fmla="val 17127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" h="254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ドーナツ 48"/>
          <p:cNvSpPr/>
          <p:nvPr/>
        </p:nvSpPr>
        <p:spPr>
          <a:xfrm>
            <a:off x="4429124" y="3905507"/>
            <a:ext cx="507685" cy="507685"/>
          </a:xfrm>
          <a:prstGeom prst="donut">
            <a:avLst>
              <a:gd name="adj" fmla="val 18950"/>
            </a:avLst>
          </a:prstGeom>
          <a:gradFill flip="none" rotWithShape="1">
            <a:gsLst>
              <a:gs pos="0">
                <a:srgbClr val="0080FF">
                  <a:shade val="30000"/>
                  <a:satMod val="115000"/>
                </a:srgbClr>
              </a:gs>
              <a:gs pos="50000">
                <a:srgbClr val="0080FF">
                  <a:shade val="67500"/>
                  <a:satMod val="115000"/>
                </a:srgbClr>
              </a:gs>
              <a:gs pos="100000">
                <a:srgbClr val="0080FF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>
            <a:solidFill>
              <a:srgbClr val="00206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0" name="乗算記号 49"/>
          <p:cNvSpPr/>
          <p:nvPr/>
        </p:nvSpPr>
        <p:spPr>
          <a:xfrm rot="183867">
            <a:off x="5517965" y="5033848"/>
            <a:ext cx="663896" cy="663896"/>
          </a:xfrm>
          <a:prstGeom prst="mathMultiply">
            <a:avLst>
              <a:gd name="adj1" fmla="val 17127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" h="254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ドーナツ 50"/>
          <p:cNvSpPr/>
          <p:nvPr/>
        </p:nvSpPr>
        <p:spPr>
          <a:xfrm>
            <a:off x="5429256" y="6136025"/>
            <a:ext cx="507685" cy="507685"/>
          </a:xfrm>
          <a:prstGeom prst="donut">
            <a:avLst>
              <a:gd name="adj" fmla="val 18950"/>
            </a:avLst>
          </a:prstGeom>
          <a:gradFill flip="none" rotWithShape="1">
            <a:gsLst>
              <a:gs pos="0">
                <a:srgbClr val="0080FF">
                  <a:shade val="30000"/>
                  <a:satMod val="115000"/>
                </a:srgbClr>
              </a:gs>
              <a:gs pos="50000">
                <a:srgbClr val="0080FF">
                  <a:shade val="67500"/>
                  <a:satMod val="115000"/>
                </a:srgbClr>
              </a:gs>
              <a:gs pos="100000">
                <a:srgbClr val="0080FF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>
            <a:solidFill>
              <a:srgbClr val="00206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number of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in </a:t>
            </a:r>
            <a:r>
              <a:rPr lang="en-US" altLang="ja-JP" sz="2400" i="1" dirty="0" smtClean="0">
                <a:latin typeface="Symbol" pitchFamily="18" charset="2"/>
              </a:rPr>
              <a:t>S </a:t>
            </a:r>
            <a:r>
              <a:rPr lang="en-US" altLang="ja-JP" sz="24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altLang="ja-JP" i="1" baseline="30000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ja-JP" dirty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The </a:t>
            </a:r>
            <a:r>
              <a:rPr lang="en-US" altLang="ja-JP" dirty="0"/>
              <a:t>sum of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2400" dirty="0" err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ja-JP" sz="24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for each runs of period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</a:t>
            </a:r>
            <a:r>
              <a:rPr lang="en-US" altLang="ja-JP" dirty="0" smtClean="0"/>
              <a:t>or longer as follows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The </a:t>
            </a:r>
            <a:r>
              <a:rPr lang="en-US" altLang="ja-JP" dirty="0"/>
              <a:t>average value of sum of exponents of runs in strings of length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altLang="ja-JP" i="1" dirty="0" smtClean="0">
              <a:latin typeface="Times New Roman" pitchFamily="18" charset="0"/>
              <a:cs typeface="Times New Roman" pitchFamily="18" charset="0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30</a:t>
            </a:fld>
            <a:endParaRPr kumimoji="1" lang="ja-JP" altLang="en-US" dirty="0"/>
          </a:p>
        </p:txBody>
      </p:sp>
      <p:graphicFrame>
        <p:nvGraphicFramePr>
          <p:cNvPr id="628737" name="Object 1"/>
          <p:cNvGraphicFramePr>
            <a:graphicFrameLocks noChangeAspect="1"/>
          </p:cNvGraphicFramePr>
          <p:nvPr/>
        </p:nvGraphicFramePr>
        <p:xfrm>
          <a:off x="1357290" y="1323966"/>
          <a:ext cx="7472362" cy="747712"/>
        </p:xfrm>
        <a:graphic>
          <a:graphicData uri="http://schemas.openxmlformats.org/presentationml/2006/ole">
            <p:oleObj spid="_x0000_s628737" name="Equation" r:id="rId4" imgW="4572000" imgH="457200" progId="Equation.3">
              <p:embed/>
            </p:oleObj>
          </a:graphicData>
        </a:graphic>
      </p:graphicFrame>
      <p:graphicFrame>
        <p:nvGraphicFramePr>
          <p:cNvPr id="628739" name="Object 3"/>
          <p:cNvGraphicFramePr>
            <a:graphicFrameLocks noChangeAspect="1"/>
          </p:cNvGraphicFramePr>
          <p:nvPr/>
        </p:nvGraphicFramePr>
        <p:xfrm>
          <a:off x="1357290" y="2714620"/>
          <a:ext cx="5416550" cy="1454150"/>
        </p:xfrm>
        <a:graphic>
          <a:graphicData uri="http://schemas.openxmlformats.org/presentationml/2006/ole">
            <p:oleObj spid="_x0000_s628739" name="Equation" r:id="rId5" imgW="3314520" imgH="888840" progId="Equation.3">
              <p:embed/>
            </p:oleObj>
          </a:graphicData>
        </a:graphic>
      </p:graphicFrame>
      <p:graphicFrame>
        <p:nvGraphicFramePr>
          <p:cNvPr id="628740" name="Object 4"/>
          <p:cNvGraphicFramePr>
            <a:graphicFrameLocks noChangeAspect="1"/>
          </p:cNvGraphicFramePr>
          <p:nvPr/>
        </p:nvGraphicFramePr>
        <p:xfrm>
          <a:off x="1357290" y="4857760"/>
          <a:ext cx="5934075" cy="914400"/>
        </p:xfrm>
        <a:graphic>
          <a:graphicData uri="http://schemas.openxmlformats.org/presentationml/2006/ole">
            <p:oleObj spid="_x0000_s628740" name="Equation" r:id="rId6" imgW="3632040" imgH="558720" progId="Equation.3">
              <p:embed/>
            </p:oleObj>
          </a:graphicData>
        </a:graphic>
      </p:graphicFrame>
      <p:cxnSp>
        <p:nvCxnSpPr>
          <p:cNvPr id="10" name="直線コネクタ 9"/>
          <p:cNvCxnSpPr/>
          <p:nvPr/>
        </p:nvCxnSpPr>
        <p:spPr>
          <a:xfrm>
            <a:off x="1214414" y="5842010"/>
            <a:ext cx="650085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143372" y="6286520"/>
            <a:ext cx="4269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Thank you for your </a:t>
            </a:r>
            <a:r>
              <a:rPr kumimoji="1" lang="en-US" altLang="ja-JP" sz="2400" dirty="0" err="1" smtClean="0"/>
              <a:t>attension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31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pSp>
        <p:nvGrpSpPr>
          <p:cNvPr id="4" name="グループ化 51"/>
          <p:cNvGrpSpPr/>
          <p:nvPr/>
        </p:nvGrpSpPr>
        <p:grpSpPr>
          <a:xfrm>
            <a:off x="1000100" y="2000240"/>
            <a:ext cx="7143800" cy="357190"/>
            <a:chOff x="1000100" y="2000240"/>
            <a:chExt cx="7143800" cy="357190"/>
          </a:xfrm>
        </p:grpSpPr>
        <p:sp>
          <p:nvSpPr>
            <p:cNvPr id="7" name="円弧 6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円弧 37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円弧 38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円弧 39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円弧 40"/>
            <p:cNvSpPr/>
            <p:nvPr/>
          </p:nvSpPr>
          <p:spPr>
            <a:xfrm flipV="1">
              <a:off x="671514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5" name="グループ化 52"/>
          <p:cNvGrpSpPr/>
          <p:nvPr/>
        </p:nvGrpSpPr>
        <p:grpSpPr>
          <a:xfrm>
            <a:off x="1000100" y="2714620"/>
            <a:ext cx="5715040" cy="357190"/>
            <a:chOff x="1000100" y="2714620"/>
            <a:chExt cx="5715040" cy="357190"/>
          </a:xfrm>
        </p:grpSpPr>
        <p:sp>
          <p:nvSpPr>
            <p:cNvPr id="42" name="円弧 41"/>
            <p:cNvSpPr/>
            <p:nvPr/>
          </p:nvSpPr>
          <p:spPr>
            <a:xfrm flipV="1">
              <a:off x="1000100" y="271462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円弧 42"/>
            <p:cNvSpPr/>
            <p:nvPr/>
          </p:nvSpPr>
          <p:spPr>
            <a:xfrm flipV="1">
              <a:off x="2428860" y="271462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円弧 43"/>
            <p:cNvSpPr/>
            <p:nvPr/>
          </p:nvSpPr>
          <p:spPr>
            <a:xfrm flipV="1">
              <a:off x="3857620" y="271462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5" name="円弧 44"/>
            <p:cNvSpPr/>
            <p:nvPr/>
          </p:nvSpPr>
          <p:spPr>
            <a:xfrm flipV="1">
              <a:off x="5286380" y="271462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" name="グループ化 53"/>
          <p:cNvGrpSpPr/>
          <p:nvPr/>
        </p:nvGrpSpPr>
        <p:grpSpPr>
          <a:xfrm>
            <a:off x="1000100" y="3214686"/>
            <a:ext cx="4286280" cy="357190"/>
            <a:chOff x="1000100" y="3214686"/>
            <a:chExt cx="4286280" cy="357190"/>
          </a:xfrm>
        </p:grpSpPr>
        <p:sp>
          <p:nvSpPr>
            <p:cNvPr id="46" name="円弧 45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円弧 46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円弧 47"/>
            <p:cNvSpPr/>
            <p:nvPr/>
          </p:nvSpPr>
          <p:spPr>
            <a:xfrm flipV="1">
              <a:off x="385762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" name="グループ化 54"/>
          <p:cNvGrpSpPr/>
          <p:nvPr/>
        </p:nvGrpSpPr>
        <p:grpSpPr>
          <a:xfrm>
            <a:off x="1000100" y="3929066"/>
            <a:ext cx="2857520" cy="357190"/>
            <a:chOff x="1000100" y="3929066"/>
            <a:chExt cx="2857520" cy="357190"/>
          </a:xfrm>
        </p:grpSpPr>
        <p:sp>
          <p:nvSpPr>
            <p:cNvPr id="49" name="円弧 48"/>
            <p:cNvSpPr/>
            <p:nvPr/>
          </p:nvSpPr>
          <p:spPr>
            <a:xfrm flipV="1">
              <a:off x="1000100" y="392906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円弧 49"/>
            <p:cNvSpPr/>
            <p:nvPr/>
          </p:nvSpPr>
          <p:spPr>
            <a:xfrm flipV="1">
              <a:off x="2428860" y="392906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弧 50"/>
          <p:cNvSpPr/>
          <p:nvPr/>
        </p:nvSpPr>
        <p:spPr>
          <a:xfrm flipV="1">
            <a:off x="1000100" y="4714884"/>
            <a:ext cx="1428760" cy="357190"/>
          </a:xfrm>
          <a:prstGeom prst="arc">
            <a:avLst>
              <a:gd name="adj1" fmla="val 10813078"/>
              <a:gd name="adj2" fmla="val 21595534"/>
            </a:avLst>
          </a:prstGeom>
          <a:ln w="2540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乗算記号 55"/>
          <p:cNvSpPr/>
          <p:nvPr/>
        </p:nvSpPr>
        <p:spPr>
          <a:xfrm rot="183867">
            <a:off x="6215074" y="3429000"/>
            <a:ext cx="1214446" cy="1214446"/>
          </a:xfrm>
          <a:prstGeom prst="mathMultiply">
            <a:avLst>
              <a:gd name="adj1" fmla="val 17127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" h="254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ドーナツ 56"/>
          <p:cNvSpPr/>
          <p:nvPr/>
        </p:nvSpPr>
        <p:spPr>
          <a:xfrm>
            <a:off x="5143504" y="3500438"/>
            <a:ext cx="928694" cy="928694"/>
          </a:xfrm>
          <a:prstGeom prst="donut">
            <a:avLst>
              <a:gd name="adj" fmla="val 18950"/>
            </a:avLst>
          </a:prstGeom>
          <a:gradFill flip="none" rotWithShape="1">
            <a:gsLst>
              <a:gs pos="0">
                <a:srgbClr val="0080FF">
                  <a:shade val="30000"/>
                  <a:satMod val="115000"/>
                </a:srgbClr>
              </a:gs>
              <a:gs pos="50000">
                <a:srgbClr val="0080FF">
                  <a:shade val="67500"/>
                  <a:satMod val="115000"/>
                </a:srgbClr>
              </a:gs>
              <a:gs pos="100000">
                <a:srgbClr val="0080FF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>
            <a:solidFill>
              <a:srgbClr val="00206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000100" y="5429264"/>
            <a:ext cx="78261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010010100100101001010</a:t>
            </a:r>
            <a:endParaRPr lang="ja-JP" altLang="en-US" sz="4400" b="1" spc="2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5214942" y="1428736"/>
            <a:ext cx="1000132" cy="4286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周期</a:t>
            </a:r>
            <a:endParaRPr kumimoji="1" lang="ja-JP" altLang="en-US" sz="2400" dirty="0"/>
          </a:p>
        </p:txBody>
      </p:sp>
      <p:sp>
        <p:nvSpPr>
          <p:cNvPr id="27" name="左右矢印 26"/>
          <p:cNvSpPr/>
          <p:nvPr/>
        </p:nvSpPr>
        <p:spPr>
          <a:xfrm>
            <a:off x="3857619" y="2357430"/>
            <a:ext cx="1809935" cy="285752"/>
          </a:xfrm>
          <a:prstGeom prst="leftRightArrow">
            <a:avLst>
              <a:gd name="adj1" fmla="val 31887"/>
              <a:gd name="adj2" fmla="val 53019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95233" name="Object 1"/>
          <p:cNvGraphicFramePr>
            <a:graphicFrameLocks noChangeAspect="1"/>
          </p:cNvGraphicFramePr>
          <p:nvPr/>
        </p:nvGraphicFramePr>
        <p:xfrm>
          <a:off x="1214414" y="1500174"/>
          <a:ext cx="673100" cy="449262"/>
        </p:xfrm>
        <a:graphic>
          <a:graphicData uri="http://schemas.openxmlformats.org/presentationml/2006/ole">
            <p:oleObj spid="_x0000_s340994" name="Equation" r:id="rId4" imgW="304560" imgH="203040" progId="Equation.3">
              <p:embed/>
            </p:oleObj>
          </a:graphicData>
        </a:graphic>
      </p:graphicFrame>
      <p:sp>
        <p:nvSpPr>
          <p:cNvPr id="29" name="テキスト ボックス 28"/>
          <p:cNvSpPr txBox="1"/>
          <p:nvPr/>
        </p:nvSpPr>
        <p:spPr>
          <a:xfrm rot="164688">
            <a:off x="3804024" y="3139930"/>
            <a:ext cx="1665841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25400" h="25400"/>
            </a:sp3d>
          </a:bodyPr>
          <a:lstStyle/>
          <a:p>
            <a:r>
              <a:rPr lang="ja-JP" altLang="en-US" sz="11500" b="1" dirty="0" smtClean="0">
                <a:ln>
                  <a:solidFill>
                    <a:srgbClr val="006600"/>
                  </a:solidFill>
                </a:ln>
                <a:gradFill flip="none" rotWithShape="1">
                  <a:gsLst>
                    <a:gs pos="0">
                      <a:srgbClr val="92D050"/>
                    </a:gs>
                    <a:gs pos="60000">
                      <a:srgbClr val="00B050"/>
                    </a:gs>
                    <a:gs pos="100000">
                      <a:srgbClr val="00B050"/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？</a:t>
            </a:r>
            <a:endParaRPr kumimoji="1" lang="ja-JP" altLang="en-US" sz="11500" b="1" dirty="0">
              <a:ln>
                <a:solidFill>
                  <a:srgbClr val="006600"/>
                </a:solidFill>
              </a:ln>
              <a:gradFill flip="none" rotWithShape="1">
                <a:gsLst>
                  <a:gs pos="0">
                    <a:srgbClr val="92D050"/>
                  </a:gs>
                  <a:gs pos="60000">
                    <a:srgbClr val="00B050"/>
                  </a:gs>
                  <a:gs pos="100000">
                    <a:srgbClr val="00B050"/>
                  </a:gs>
                </a:gsLst>
                <a:path path="circle">
                  <a:fillToRect r="100000" b="100000"/>
                </a:path>
                <a:tileRect l="-100000" t="-1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9" name="グループ化 35"/>
          <p:cNvGrpSpPr/>
          <p:nvPr/>
        </p:nvGrpSpPr>
        <p:grpSpPr>
          <a:xfrm>
            <a:off x="1142976" y="2500306"/>
            <a:ext cx="8572560" cy="357190"/>
            <a:chOff x="1000100" y="2000240"/>
            <a:chExt cx="8572560" cy="357190"/>
          </a:xfrm>
        </p:grpSpPr>
        <p:sp>
          <p:nvSpPr>
            <p:cNvPr id="37" name="円弧 36"/>
            <p:cNvSpPr/>
            <p:nvPr/>
          </p:nvSpPr>
          <p:spPr>
            <a:xfrm flipV="1">
              <a:off x="10001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円弧 58"/>
            <p:cNvSpPr/>
            <p:nvPr/>
          </p:nvSpPr>
          <p:spPr>
            <a:xfrm flipV="1">
              <a:off x="242886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0" name="円弧 59"/>
            <p:cNvSpPr/>
            <p:nvPr/>
          </p:nvSpPr>
          <p:spPr>
            <a:xfrm flipV="1">
              <a:off x="385762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円弧 60"/>
            <p:cNvSpPr/>
            <p:nvPr/>
          </p:nvSpPr>
          <p:spPr>
            <a:xfrm flipV="1">
              <a:off x="528638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2" name="円弧 61"/>
            <p:cNvSpPr/>
            <p:nvPr/>
          </p:nvSpPr>
          <p:spPr>
            <a:xfrm flipV="1">
              <a:off x="671514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3" name="円弧 62"/>
            <p:cNvSpPr/>
            <p:nvPr/>
          </p:nvSpPr>
          <p:spPr>
            <a:xfrm flipV="1">
              <a:off x="8143900" y="2000240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4" name="右矢印 63"/>
          <p:cNvSpPr/>
          <p:nvPr/>
        </p:nvSpPr>
        <p:spPr>
          <a:xfrm>
            <a:off x="4000496" y="2786058"/>
            <a:ext cx="1214446" cy="71438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スライド番号プレースホルダ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32</a:t>
            </a:fld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643306" y="4786322"/>
            <a:ext cx="655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latin typeface="Lucida Handwriting" pitchFamily="66" charset="0"/>
              </a:rPr>
              <a:t>NG</a:t>
            </a:r>
            <a:endParaRPr kumimoji="1" lang="ja-JP" altLang="en-US" sz="2400" b="1" dirty="0">
              <a:latin typeface="Lucida Handwriting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number of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in </a:t>
            </a:r>
            <a:r>
              <a:rPr lang="en-US" altLang="ja-JP" sz="2400" i="1" dirty="0">
                <a:latin typeface="Symbol" pitchFamily="18" charset="2"/>
              </a:rPr>
              <a:t>S </a:t>
            </a:r>
            <a:r>
              <a:rPr lang="en-US" altLang="ja-JP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altLang="ja-JP" dirty="0"/>
              <a:t>Instead of 0-segments, pairs of strings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a</a:t>
            </a:r>
            <a:r>
              <a:rPr lang="en-US" altLang="ja-JP" sz="24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b</a:t>
            </a:r>
            <a:r>
              <a:rPr lang="en-US" altLang="ja-JP" sz="2400" i="1" dirty="0"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dirty="0"/>
              <a:t>, which separated by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, are counted up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292892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471487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500166" y="3071810"/>
            <a:ext cx="1428760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072066" y="3071810"/>
            <a:ext cx="3500462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33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445465" y="2782669"/>
            <a:ext cx="72699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01202</a:t>
            </a:r>
            <a:r>
              <a:rPr lang="en-US" altLang="ja-JP" sz="36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12100001121</a:t>
            </a:r>
            <a:endParaRPr lang="ja-JP" altLang="en-US" sz="36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1354159" y="5140342"/>
          <a:ext cx="6289675" cy="788988"/>
        </p:xfrm>
        <a:graphic>
          <a:graphicData uri="http://schemas.openxmlformats.org/presentationml/2006/ole">
            <p:oleObj spid="_x0000_s630788" name="Equation" r:id="rId4" imgW="3848040" imgH="482400" progId="Equation.3">
              <p:embed/>
            </p:oleObj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1357290" y="6286520"/>
          <a:ext cx="2282825" cy="333375"/>
        </p:xfrm>
        <a:graphic>
          <a:graphicData uri="http://schemas.openxmlformats.org/presentationml/2006/ole">
            <p:oleObj spid="_x0000_s630789" name="Equation" r:id="rId5" imgW="1396800" imgH="203040" progId="Equation.3">
              <p:embed/>
            </p:oleObj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4000496" y="6286520"/>
            <a:ext cx="4801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00000000000000000000</a:t>
            </a:r>
            <a:endParaRPr lang="ja-JP" altLang="en-US" sz="2000" b="1" u="sng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33121"/>
              <a:gd name="adj2" fmla="val 90233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(σ-1)</a:t>
            </a:r>
            <a:r>
              <a:rPr kumimoji="1" lang="en-US" altLang="ja-JP" sz="2000" baseline="30000" dirty="0" smtClean="0"/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24" name="角丸四角形吹き出し 23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-47551"/>
              <a:gd name="adj2" fmla="val 97237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-1)</a:t>
            </a:r>
            <a:r>
              <a:rPr kumimoji="1"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31" name="角丸四角形吹き出し 30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-67686"/>
              <a:gd name="adj2" fmla="val -118832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σ</a:t>
            </a:r>
            <a:r>
              <a:rPr kumimoji="1" lang="en-US" altLang="ja-JP" sz="2000" baseline="30000" dirty="0" smtClean="0"/>
              <a:t>n-p-2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32" name="角丸四角形吹き出し 31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84070"/>
              <a:gd name="adj2" fmla="val -127124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kumimoji="1" lang="en-US" altLang="ja-JP" sz="2000" dirty="0" smtClean="0"/>
              <a:t>choices</a:t>
            </a:r>
            <a:endParaRPr kumimoji="1" lang="ja-JP" altLang="en-US" sz="2000" dirty="0"/>
          </a:p>
        </p:txBody>
      </p:sp>
      <p:sp>
        <p:nvSpPr>
          <p:cNvPr id="33" name="角丸四角形 32"/>
          <p:cNvSpPr/>
          <p:nvPr/>
        </p:nvSpPr>
        <p:spPr>
          <a:xfrm>
            <a:off x="5929322" y="3500438"/>
            <a:ext cx="3000396" cy="8572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+1)</a:t>
            </a:r>
            <a:r>
              <a:rPr lang="en-US" altLang="ja-JP" sz="2000" dirty="0" smtClean="0"/>
              <a:t> choices for position of 0-segments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212856" y="2143116"/>
            <a:ext cx="5405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a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73654" y="2143116"/>
            <a:ext cx="494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b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2857488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6929454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b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4786314" y="4572008"/>
            <a:ext cx="114300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a, b</a:t>
            </a:r>
            <a:r>
              <a:rPr lang="en-US" altLang="ja-JP" sz="2000" dirty="0" smtClean="0">
                <a:latin typeface="Symbol" pitchFamily="18" charset="2"/>
              </a:rPr>
              <a:t> </a:t>
            </a:r>
            <a:r>
              <a:rPr lang="ja-JP" altLang="en-US" sz="2000" dirty="0" smtClean="0">
                <a:latin typeface="+mn-ea"/>
              </a:rPr>
              <a:t>≠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364330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5368874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number of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in </a:t>
            </a:r>
            <a:r>
              <a:rPr lang="en-US" altLang="ja-JP" sz="2400" i="1" dirty="0">
                <a:latin typeface="Symbol" pitchFamily="18" charset="2"/>
              </a:rPr>
              <a:t>S </a:t>
            </a:r>
            <a:r>
              <a:rPr lang="en-US" altLang="ja-JP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altLang="ja-JP" dirty="0"/>
              <a:t>Instead of 0-segments, pairs of strings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a</a:t>
            </a:r>
            <a:r>
              <a:rPr lang="en-US" altLang="ja-JP" sz="24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b</a:t>
            </a:r>
            <a:r>
              <a:rPr lang="en-US" altLang="ja-JP" sz="2400" i="1" dirty="0"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dirty="0"/>
              <a:t>, which separated by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, are counted up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1500166" y="3071810"/>
            <a:ext cx="2143140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715008" y="3071810"/>
            <a:ext cx="2857520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34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445465" y="2782669"/>
            <a:ext cx="72699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0120212</a:t>
            </a:r>
            <a:r>
              <a:rPr lang="en-US" altLang="ja-JP" sz="36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100001121</a:t>
            </a:r>
            <a:endParaRPr lang="ja-JP" altLang="en-US" sz="36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1354159" y="5140342"/>
          <a:ext cx="6289675" cy="788988"/>
        </p:xfrm>
        <a:graphic>
          <a:graphicData uri="http://schemas.openxmlformats.org/presentationml/2006/ole">
            <p:oleObj spid="_x0000_s631812" name="Equation" r:id="rId4" imgW="3848040" imgH="482400" progId="Equation.3">
              <p:embed/>
            </p:oleObj>
          </a:graphicData>
        </a:graphic>
      </p:graphicFrame>
      <p:graphicFrame>
        <p:nvGraphicFramePr>
          <p:cNvPr id="30" name="Object 3"/>
          <p:cNvGraphicFramePr>
            <a:graphicFrameLocks noChangeAspect="1"/>
          </p:cNvGraphicFramePr>
          <p:nvPr/>
        </p:nvGraphicFramePr>
        <p:xfrm>
          <a:off x="1357290" y="6286520"/>
          <a:ext cx="2282825" cy="333375"/>
        </p:xfrm>
        <a:graphic>
          <a:graphicData uri="http://schemas.openxmlformats.org/presentationml/2006/ole">
            <p:oleObj spid="_x0000_s631813" name="Equation" r:id="rId5" imgW="1396800" imgH="203040" progId="Equation.3">
              <p:embed/>
            </p:oleObj>
          </a:graphicData>
        </a:graphic>
      </p:graphicFrame>
      <p:sp>
        <p:nvSpPr>
          <p:cNvPr id="31" name="正方形/長方形 30"/>
          <p:cNvSpPr/>
          <p:nvPr/>
        </p:nvSpPr>
        <p:spPr>
          <a:xfrm>
            <a:off x="4000496" y="6286520"/>
            <a:ext cx="4801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00000000000000000000</a:t>
            </a:r>
            <a:endParaRPr lang="ja-JP" altLang="en-US" sz="2000" b="1" u="sng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33121"/>
              <a:gd name="adj2" fmla="val 90233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(σ-1)</a:t>
            </a:r>
            <a:r>
              <a:rPr kumimoji="1" lang="en-US" altLang="ja-JP" sz="2000" baseline="30000" dirty="0" smtClean="0"/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24" name="角丸四角形吹き出し 23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-47551"/>
              <a:gd name="adj2" fmla="val 97237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-1)</a:t>
            </a:r>
            <a:r>
              <a:rPr kumimoji="1"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25" name="角丸四角形吹き出し 24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-67686"/>
              <a:gd name="adj2" fmla="val -118832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σ</a:t>
            </a:r>
            <a:r>
              <a:rPr kumimoji="1" lang="en-US" altLang="ja-JP" sz="2000" baseline="30000" dirty="0" smtClean="0"/>
              <a:t>n-p-2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32" name="角丸四角形吹き出し 31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84070"/>
              <a:gd name="adj2" fmla="val -127124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kumimoji="1" lang="en-US" altLang="ja-JP" sz="2000" dirty="0" smtClean="0"/>
              <a:t>choices</a:t>
            </a:r>
            <a:endParaRPr kumimoji="1" lang="ja-JP" altLang="en-US" sz="2000" dirty="0"/>
          </a:p>
        </p:txBody>
      </p:sp>
      <p:sp>
        <p:nvSpPr>
          <p:cNvPr id="33" name="角丸四角形 32"/>
          <p:cNvSpPr/>
          <p:nvPr/>
        </p:nvSpPr>
        <p:spPr>
          <a:xfrm>
            <a:off x="5929322" y="3500438"/>
            <a:ext cx="3000396" cy="8572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+1)</a:t>
            </a:r>
            <a:r>
              <a:rPr lang="en-US" altLang="ja-JP" sz="2000" dirty="0" smtClean="0"/>
              <a:t> choices for position of 0-segments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212856" y="2143116"/>
            <a:ext cx="5405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a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73654" y="2143116"/>
            <a:ext cx="494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b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2857488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6929454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b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4786314" y="4572008"/>
            <a:ext cx="114300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a, b</a:t>
            </a:r>
            <a:r>
              <a:rPr lang="en-US" altLang="ja-JP" sz="2000" dirty="0" smtClean="0">
                <a:latin typeface="Symbol" pitchFamily="18" charset="2"/>
              </a:rPr>
              <a:t> </a:t>
            </a:r>
            <a:r>
              <a:rPr lang="ja-JP" altLang="en-US" sz="2000" dirty="0" smtClean="0">
                <a:latin typeface="+mn-ea"/>
              </a:rPr>
              <a:t>≠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number of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in </a:t>
            </a:r>
            <a:r>
              <a:rPr lang="en-US" altLang="ja-JP" sz="2400" i="1" dirty="0">
                <a:latin typeface="Symbol" pitchFamily="18" charset="2"/>
              </a:rPr>
              <a:t>S </a:t>
            </a:r>
            <a:r>
              <a:rPr lang="en-US" altLang="ja-JP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altLang="ja-JP" dirty="0"/>
              <a:t>Instead of 0-segments, pairs of strings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a</a:t>
            </a:r>
            <a:r>
              <a:rPr lang="en-US" altLang="ja-JP" sz="24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b</a:t>
            </a:r>
            <a:r>
              <a:rPr lang="en-US" altLang="ja-JP" sz="2400" i="1" dirty="0"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dirty="0"/>
              <a:t>, which separated by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, are counted up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28611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507206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500166" y="3071810"/>
            <a:ext cx="1785950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429256" y="3071810"/>
            <a:ext cx="3143272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35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445465" y="2782669"/>
            <a:ext cx="72699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012021</a:t>
            </a:r>
            <a:r>
              <a:rPr lang="en-US" altLang="ja-JP" sz="36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2100001121</a:t>
            </a:r>
            <a:endParaRPr lang="ja-JP" altLang="en-US" sz="36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1354159" y="5140342"/>
          <a:ext cx="6289675" cy="788988"/>
        </p:xfrm>
        <a:graphic>
          <a:graphicData uri="http://schemas.openxmlformats.org/presentationml/2006/ole">
            <p:oleObj spid="_x0000_s635908" name="Equation" r:id="rId4" imgW="3848040" imgH="482400" progId="Equation.3">
              <p:embed/>
            </p:oleObj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1357290" y="6286520"/>
          <a:ext cx="2282825" cy="333375"/>
        </p:xfrm>
        <a:graphic>
          <a:graphicData uri="http://schemas.openxmlformats.org/presentationml/2006/ole">
            <p:oleObj spid="_x0000_s635909" name="Equation" r:id="rId5" imgW="1396800" imgH="203040" progId="Equation.3">
              <p:embed/>
            </p:oleObj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4000496" y="6286520"/>
            <a:ext cx="4801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00000000000000000000</a:t>
            </a:r>
            <a:endParaRPr lang="ja-JP" altLang="en-US" sz="2000" b="1" u="sng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33121"/>
              <a:gd name="adj2" fmla="val 90233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(σ-1)</a:t>
            </a:r>
            <a:r>
              <a:rPr kumimoji="1" lang="en-US" altLang="ja-JP" sz="2000" baseline="30000" dirty="0" smtClean="0"/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24" name="角丸四角形吹き出し 23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-47551"/>
              <a:gd name="adj2" fmla="val 97237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-1)</a:t>
            </a:r>
            <a:r>
              <a:rPr kumimoji="1"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31" name="角丸四角形吹き出し 30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-67686"/>
              <a:gd name="adj2" fmla="val -118832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σ</a:t>
            </a:r>
            <a:r>
              <a:rPr kumimoji="1" lang="en-US" altLang="ja-JP" sz="2000" baseline="30000" dirty="0" smtClean="0"/>
              <a:t>n-p-2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32" name="角丸四角形吹き出し 31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84070"/>
              <a:gd name="adj2" fmla="val -127124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kumimoji="1" lang="en-US" altLang="ja-JP" sz="2000" dirty="0" smtClean="0"/>
              <a:t>choices</a:t>
            </a:r>
            <a:endParaRPr kumimoji="1" lang="ja-JP" altLang="en-US" sz="2000" dirty="0"/>
          </a:p>
        </p:txBody>
      </p:sp>
      <p:sp>
        <p:nvSpPr>
          <p:cNvPr id="33" name="角丸四角形 32"/>
          <p:cNvSpPr/>
          <p:nvPr/>
        </p:nvSpPr>
        <p:spPr>
          <a:xfrm>
            <a:off x="5929322" y="3500438"/>
            <a:ext cx="3000396" cy="8572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+1)</a:t>
            </a:r>
            <a:r>
              <a:rPr lang="en-US" altLang="ja-JP" sz="2000" dirty="0" smtClean="0"/>
              <a:t> choices for position of 0-segments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212856" y="2143116"/>
            <a:ext cx="5405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a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73654" y="2143116"/>
            <a:ext cx="494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b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2857488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6929454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b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4786314" y="4572008"/>
            <a:ext cx="114300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a, b</a:t>
            </a:r>
            <a:r>
              <a:rPr lang="en-US" altLang="ja-JP" sz="2000" dirty="0" smtClean="0">
                <a:latin typeface="Symbol" pitchFamily="18" charset="2"/>
              </a:rPr>
              <a:t> </a:t>
            </a:r>
            <a:r>
              <a:rPr lang="ja-JP" altLang="en-US" sz="2000" dirty="0" smtClean="0">
                <a:latin typeface="+mn-ea"/>
              </a:rPr>
              <a:t>≠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number of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in </a:t>
            </a:r>
            <a:r>
              <a:rPr lang="en-US" altLang="ja-JP" sz="2400" i="1" dirty="0">
                <a:latin typeface="Symbol" pitchFamily="18" charset="2"/>
              </a:rPr>
              <a:t>S </a:t>
            </a:r>
            <a:r>
              <a:rPr lang="en-US" altLang="ja-JP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altLang="ja-JP" dirty="0"/>
              <a:t>Instead of 0-segments, pairs of strings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a</a:t>
            </a:r>
            <a:r>
              <a:rPr lang="en-US" altLang="ja-JP" sz="24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b</a:t>
            </a:r>
            <a:r>
              <a:rPr lang="en-US" altLang="ja-JP" sz="2400" i="1" dirty="0"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dirty="0"/>
              <a:t>, which separated by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, are counted up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28611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507206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500166" y="3071810"/>
            <a:ext cx="1785950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429256" y="3071810"/>
            <a:ext cx="3143272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36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445465" y="2782669"/>
            <a:ext cx="72699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012022</a:t>
            </a:r>
            <a:r>
              <a:rPr lang="en-US" altLang="ja-JP" sz="36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1100001121</a:t>
            </a:r>
            <a:endParaRPr lang="ja-JP" altLang="en-US" sz="36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1354159" y="5140342"/>
          <a:ext cx="6289675" cy="788988"/>
        </p:xfrm>
        <a:graphic>
          <a:graphicData uri="http://schemas.openxmlformats.org/presentationml/2006/ole">
            <p:oleObj spid="_x0000_s636932" name="Equation" r:id="rId4" imgW="3848040" imgH="482400" progId="Equation.3">
              <p:embed/>
            </p:oleObj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1357290" y="6286520"/>
          <a:ext cx="2282825" cy="333375"/>
        </p:xfrm>
        <a:graphic>
          <a:graphicData uri="http://schemas.openxmlformats.org/presentationml/2006/ole">
            <p:oleObj spid="_x0000_s636933" name="Equation" r:id="rId5" imgW="1396800" imgH="203040" progId="Equation.3">
              <p:embed/>
            </p:oleObj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4000496" y="6286520"/>
            <a:ext cx="4801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00000000000000000000</a:t>
            </a:r>
            <a:endParaRPr lang="ja-JP" altLang="en-US" sz="2000" b="1" u="sng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33121"/>
              <a:gd name="adj2" fmla="val 90233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(σ-1)</a:t>
            </a:r>
            <a:r>
              <a:rPr kumimoji="1" lang="en-US" altLang="ja-JP" sz="2000" baseline="30000" dirty="0" smtClean="0"/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24" name="角丸四角形吹き出し 23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-47551"/>
              <a:gd name="adj2" fmla="val 97237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-1)</a:t>
            </a:r>
            <a:r>
              <a:rPr kumimoji="1"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31" name="角丸四角形吹き出し 30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-67686"/>
              <a:gd name="adj2" fmla="val -118832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σ</a:t>
            </a:r>
            <a:r>
              <a:rPr kumimoji="1" lang="en-US" altLang="ja-JP" sz="2000" baseline="30000" dirty="0" smtClean="0"/>
              <a:t>n-p-2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32" name="角丸四角形吹き出し 31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84070"/>
              <a:gd name="adj2" fmla="val -127124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kumimoji="1" lang="en-US" altLang="ja-JP" sz="2000" dirty="0" smtClean="0"/>
              <a:t>choices</a:t>
            </a:r>
            <a:endParaRPr kumimoji="1" lang="ja-JP" altLang="en-US" sz="2000" dirty="0"/>
          </a:p>
        </p:txBody>
      </p:sp>
      <p:sp>
        <p:nvSpPr>
          <p:cNvPr id="33" name="角丸四角形 32"/>
          <p:cNvSpPr/>
          <p:nvPr/>
        </p:nvSpPr>
        <p:spPr>
          <a:xfrm>
            <a:off x="5929322" y="3500438"/>
            <a:ext cx="3000396" cy="8572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+1)</a:t>
            </a:r>
            <a:r>
              <a:rPr lang="en-US" altLang="ja-JP" sz="2000" dirty="0" smtClean="0"/>
              <a:t> choices for position of 0-segments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212856" y="2143116"/>
            <a:ext cx="5405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a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73654" y="2143116"/>
            <a:ext cx="494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b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2857488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6929454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b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4786314" y="4572008"/>
            <a:ext cx="114300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a, b</a:t>
            </a:r>
            <a:r>
              <a:rPr lang="en-US" altLang="ja-JP" sz="2000" dirty="0" smtClean="0">
                <a:latin typeface="Symbol" pitchFamily="18" charset="2"/>
              </a:rPr>
              <a:t> </a:t>
            </a:r>
            <a:r>
              <a:rPr lang="ja-JP" altLang="en-US" sz="2000" dirty="0" smtClean="0">
                <a:latin typeface="+mn-ea"/>
              </a:rPr>
              <a:t>≠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number of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in </a:t>
            </a:r>
            <a:r>
              <a:rPr lang="en-US" altLang="ja-JP" sz="2400" i="1" dirty="0">
                <a:latin typeface="Symbol" pitchFamily="18" charset="2"/>
              </a:rPr>
              <a:t>S </a:t>
            </a:r>
            <a:r>
              <a:rPr lang="en-US" altLang="ja-JP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altLang="ja-JP" dirty="0"/>
              <a:t>Instead of 0-segments, pairs of strings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a</a:t>
            </a:r>
            <a:r>
              <a:rPr lang="en-US" altLang="ja-JP" sz="24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b</a:t>
            </a:r>
            <a:r>
              <a:rPr lang="en-US" altLang="ja-JP" sz="2400" i="1" dirty="0"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dirty="0"/>
              <a:t>, which separated by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, are counted up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28611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507206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500166" y="3071810"/>
            <a:ext cx="1785950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429256" y="3071810"/>
            <a:ext cx="3143272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37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445465" y="2782669"/>
            <a:ext cx="72699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012021</a:t>
            </a:r>
            <a:r>
              <a:rPr lang="en-US" altLang="ja-JP" sz="36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2100001121</a:t>
            </a:r>
            <a:endParaRPr lang="ja-JP" altLang="en-US" sz="36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1354159" y="5140342"/>
          <a:ext cx="6289675" cy="788988"/>
        </p:xfrm>
        <a:graphic>
          <a:graphicData uri="http://schemas.openxmlformats.org/presentationml/2006/ole">
            <p:oleObj spid="_x0000_s637956" name="Equation" r:id="rId4" imgW="3848040" imgH="482400" progId="Equation.3">
              <p:embed/>
            </p:oleObj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1357290" y="6286520"/>
          <a:ext cx="2282825" cy="333375"/>
        </p:xfrm>
        <a:graphic>
          <a:graphicData uri="http://schemas.openxmlformats.org/presentationml/2006/ole">
            <p:oleObj spid="_x0000_s637957" name="Equation" r:id="rId5" imgW="1396800" imgH="203040" progId="Equation.3">
              <p:embed/>
            </p:oleObj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4000496" y="6286520"/>
            <a:ext cx="4801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00000000000000000000</a:t>
            </a:r>
            <a:endParaRPr lang="ja-JP" altLang="en-US" sz="2000" b="1" u="sng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33121"/>
              <a:gd name="adj2" fmla="val 90233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(σ-1)</a:t>
            </a:r>
            <a:r>
              <a:rPr kumimoji="1" lang="en-US" altLang="ja-JP" sz="2000" baseline="30000" dirty="0" smtClean="0"/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24" name="角丸四角形吹き出し 23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-47551"/>
              <a:gd name="adj2" fmla="val 97237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-1)</a:t>
            </a:r>
            <a:r>
              <a:rPr kumimoji="1"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31" name="角丸四角形吹き出し 30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-67686"/>
              <a:gd name="adj2" fmla="val -118832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σ</a:t>
            </a:r>
            <a:r>
              <a:rPr kumimoji="1" lang="en-US" altLang="ja-JP" sz="2000" baseline="30000" dirty="0" smtClean="0"/>
              <a:t>n-p-2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32" name="角丸四角形吹き出し 31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84070"/>
              <a:gd name="adj2" fmla="val -127124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kumimoji="1" lang="en-US" altLang="ja-JP" sz="2000" dirty="0" smtClean="0"/>
              <a:t>choices</a:t>
            </a:r>
            <a:endParaRPr kumimoji="1" lang="ja-JP" altLang="en-US" sz="2000" dirty="0"/>
          </a:p>
        </p:txBody>
      </p:sp>
      <p:sp>
        <p:nvSpPr>
          <p:cNvPr id="33" name="角丸四角形 32"/>
          <p:cNvSpPr/>
          <p:nvPr/>
        </p:nvSpPr>
        <p:spPr>
          <a:xfrm>
            <a:off x="5929322" y="3500438"/>
            <a:ext cx="3000396" cy="8572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+1)</a:t>
            </a:r>
            <a:r>
              <a:rPr lang="en-US" altLang="ja-JP" sz="2000" dirty="0" smtClean="0"/>
              <a:t> choices for position of 0-segments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212856" y="2143116"/>
            <a:ext cx="5405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a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73654" y="2143116"/>
            <a:ext cx="494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b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2857488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6929454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b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4786314" y="4572008"/>
            <a:ext cx="114300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a, b</a:t>
            </a:r>
            <a:r>
              <a:rPr lang="en-US" altLang="ja-JP" sz="2000" dirty="0" smtClean="0">
                <a:latin typeface="Symbol" pitchFamily="18" charset="2"/>
              </a:rPr>
              <a:t> </a:t>
            </a:r>
            <a:r>
              <a:rPr lang="ja-JP" altLang="en-US" sz="2000" dirty="0" smtClean="0">
                <a:latin typeface="+mn-ea"/>
              </a:rPr>
              <a:t>≠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number of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in </a:t>
            </a:r>
            <a:r>
              <a:rPr lang="en-US" altLang="ja-JP" sz="2400" i="1" dirty="0">
                <a:latin typeface="Symbol" pitchFamily="18" charset="2"/>
              </a:rPr>
              <a:t>S </a:t>
            </a:r>
            <a:r>
              <a:rPr lang="en-US" altLang="ja-JP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altLang="ja-JP" dirty="0"/>
              <a:t>Instead of 0-segments, pairs of strings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a</a:t>
            </a:r>
            <a:r>
              <a:rPr lang="en-US" altLang="ja-JP" sz="24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b</a:t>
            </a:r>
            <a:r>
              <a:rPr lang="en-US" altLang="ja-JP" sz="2400" i="1" dirty="0"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dirty="0"/>
              <a:t>, which separated by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, are counted up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28611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507206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500166" y="3071810"/>
            <a:ext cx="1785950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429256" y="3071810"/>
            <a:ext cx="3143272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38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445465" y="2782669"/>
            <a:ext cx="72699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021211</a:t>
            </a:r>
            <a:r>
              <a:rPr lang="en-US" altLang="ja-JP" sz="36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2220202111</a:t>
            </a:r>
            <a:endParaRPr lang="ja-JP" altLang="en-US" sz="36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1354159" y="5140342"/>
          <a:ext cx="6289675" cy="788988"/>
        </p:xfrm>
        <a:graphic>
          <a:graphicData uri="http://schemas.openxmlformats.org/presentationml/2006/ole">
            <p:oleObj spid="_x0000_s638980" name="Equation" r:id="rId4" imgW="3848040" imgH="482400" progId="Equation.3">
              <p:embed/>
            </p:oleObj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1357290" y="6286520"/>
          <a:ext cx="2282825" cy="333375"/>
        </p:xfrm>
        <a:graphic>
          <a:graphicData uri="http://schemas.openxmlformats.org/presentationml/2006/ole">
            <p:oleObj spid="_x0000_s638981" name="Equation" r:id="rId5" imgW="1396800" imgH="203040" progId="Equation.3">
              <p:embed/>
            </p:oleObj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4000496" y="6286520"/>
            <a:ext cx="4801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00000000000000000000</a:t>
            </a:r>
            <a:endParaRPr lang="ja-JP" altLang="en-US" sz="2000" b="1" u="sng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33121"/>
              <a:gd name="adj2" fmla="val 90233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(σ-1)</a:t>
            </a:r>
            <a:r>
              <a:rPr kumimoji="1" lang="en-US" altLang="ja-JP" sz="2000" baseline="30000" dirty="0" smtClean="0"/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24" name="角丸四角形吹き出し 23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-47551"/>
              <a:gd name="adj2" fmla="val 97237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-1)</a:t>
            </a:r>
            <a:r>
              <a:rPr kumimoji="1"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31" name="角丸四角形吹き出し 30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-67686"/>
              <a:gd name="adj2" fmla="val -118832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σ</a:t>
            </a:r>
            <a:r>
              <a:rPr kumimoji="1" lang="en-US" altLang="ja-JP" sz="2000" baseline="30000" dirty="0" smtClean="0"/>
              <a:t>n-p-2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32" name="角丸四角形吹き出し 31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84070"/>
              <a:gd name="adj2" fmla="val -127124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kumimoji="1" lang="en-US" altLang="ja-JP" sz="2000" dirty="0" smtClean="0"/>
              <a:t>choices</a:t>
            </a:r>
            <a:endParaRPr kumimoji="1" lang="ja-JP" altLang="en-US" sz="2000" dirty="0"/>
          </a:p>
        </p:txBody>
      </p:sp>
      <p:sp>
        <p:nvSpPr>
          <p:cNvPr id="33" name="角丸四角形 32"/>
          <p:cNvSpPr/>
          <p:nvPr/>
        </p:nvSpPr>
        <p:spPr>
          <a:xfrm>
            <a:off x="5929322" y="3500438"/>
            <a:ext cx="3000396" cy="8572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+1)</a:t>
            </a:r>
            <a:r>
              <a:rPr lang="en-US" altLang="ja-JP" sz="2000" dirty="0" smtClean="0"/>
              <a:t> choices for position of 0-segments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212856" y="2143116"/>
            <a:ext cx="5405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a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73654" y="2143116"/>
            <a:ext cx="494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b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2857488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6929454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b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4786314" y="4572008"/>
            <a:ext cx="114300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a, b</a:t>
            </a:r>
            <a:r>
              <a:rPr lang="en-US" altLang="ja-JP" sz="2000" dirty="0" smtClean="0">
                <a:latin typeface="Symbol" pitchFamily="18" charset="2"/>
              </a:rPr>
              <a:t> </a:t>
            </a:r>
            <a:r>
              <a:rPr lang="ja-JP" altLang="en-US" sz="2000" dirty="0" smtClean="0">
                <a:latin typeface="+mn-ea"/>
              </a:rPr>
              <a:t>≠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number of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in </a:t>
            </a:r>
            <a:r>
              <a:rPr lang="en-US" altLang="ja-JP" sz="2400" i="1" dirty="0">
                <a:latin typeface="Symbol" pitchFamily="18" charset="2"/>
              </a:rPr>
              <a:t>S </a:t>
            </a:r>
            <a:r>
              <a:rPr lang="en-US" altLang="ja-JP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altLang="ja-JP" dirty="0"/>
              <a:t>Instead of 0-segments, pairs of strings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a</a:t>
            </a:r>
            <a:r>
              <a:rPr lang="en-US" altLang="ja-JP" sz="24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b</a:t>
            </a:r>
            <a:r>
              <a:rPr lang="en-US" altLang="ja-JP" sz="2400" i="1" dirty="0"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dirty="0"/>
              <a:t>, which separated by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, are counted up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28611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507206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500166" y="3071810"/>
            <a:ext cx="1785950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429256" y="3071810"/>
            <a:ext cx="3143272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39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445465" y="2782669"/>
            <a:ext cx="72699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001211</a:t>
            </a:r>
            <a:r>
              <a:rPr lang="en-US" altLang="ja-JP" sz="36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2100211222</a:t>
            </a:r>
            <a:endParaRPr lang="ja-JP" altLang="en-US" sz="36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1354159" y="5140342"/>
          <a:ext cx="6289675" cy="788988"/>
        </p:xfrm>
        <a:graphic>
          <a:graphicData uri="http://schemas.openxmlformats.org/presentationml/2006/ole">
            <p:oleObj spid="_x0000_s640004" name="Equation" r:id="rId4" imgW="3848040" imgH="482400" progId="Equation.3">
              <p:embed/>
            </p:oleObj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1357290" y="6286520"/>
          <a:ext cx="2282825" cy="333375"/>
        </p:xfrm>
        <a:graphic>
          <a:graphicData uri="http://schemas.openxmlformats.org/presentationml/2006/ole">
            <p:oleObj spid="_x0000_s640005" name="Equation" r:id="rId5" imgW="1396800" imgH="203040" progId="Equation.3">
              <p:embed/>
            </p:oleObj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4000496" y="6286520"/>
            <a:ext cx="4801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00000000000000000000</a:t>
            </a:r>
            <a:endParaRPr lang="ja-JP" altLang="en-US" sz="2000" b="1" u="sng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33121"/>
              <a:gd name="adj2" fmla="val 90233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(σ-1)</a:t>
            </a:r>
            <a:r>
              <a:rPr kumimoji="1" lang="en-US" altLang="ja-JP" sz="2000" baseline="30000" dirty="0" smtClean="0"/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24" name="角丸四角形吹き出し 23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-47551"/>
              <a:gd name="adj2" fmla="val 97237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-1)</a:t>
            </a:r>
            <a:r>
              <a:rPr kumimoji="1"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31" name="角丸四角形吹き出し 30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-67686"/>
              <a:gd name="adj2" fmla="val -118832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σ</a:t>
            </a:r>
            <a:r>
              <a:rPr kumimoji="1" lang="en-US" altLang="ja-JP" sz="2000" baseline="30000" dirty="0" smtClean="0"/>
              <a:t>n-p-2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32" name="角丸四角形吹き出し 31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84070"/>
              <a:gd name="adj2" fmla="val -127124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kumimoji="1" lang="en-US" altLang="ja-JP" sz="2000" dirty="0" smtClean="0"/>
              <a:t>choices</a:t>
            </a:r>
            <a:endParaRPr kumimoji="1" lang="ja-JP" altLang="en-US" sz="2000" dirty="0"/>
          </a:p>
        </p:txBody>
      </p:sp>
      <p:sp>
        <p:nvSpPr>
          <p:cNvPr id="33" name="角丸四角形 32"/>
          <p:cNvSpPr/>
          <p:nvPr/>
        </p:nvSpPr>
        <p:spPr>
          <a:xfrm>
            <a:off x="5929322" y="3500438"/>
            <a:ext cx="3000396" cy="8572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+1)</a:t>
            </a:r>
            <a:r>
              <a:rPr lang="en-US" altLang="ja-JP" sz="2000" dirty="0" smtClean="0"/>
              <a:t> choices for position of 0-segments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212856" y="2143116"/>
            <a:ext cx="5405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a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73654" y="2143116"/>
            <a:ext cx="494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b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2857488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6929454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b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4786314" y="4572008"/>
            <a:ext cx="114300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a, b</a:t>
            </a:r>
            <a:r>
              <a:rPr lang="en-US" altLang="ja-JP" sz="2000" dirty="0" smtClean="0">
                <a:latin typeface="Symbol" pitchFamily="18" charset="2"/>
              </a:rPr>
              <a:t> </a:t>
            </a:r>
            <a:r>
              <a:rPr lang="ja-JP" altLang="en-US" sz="2000" dirty="0" smtClean="0">
                <a:latin typeface="+mn-ea"/>
              </a:rPr>
              <a:t>≠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altLang="ja-JP" dirty="0" smtClean="0"/>
              <a:t>The Number &amp; The Sum of Exponents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857232"/>
            <a:ext cx="8215370" cy="857256"/>
          </a:xfrm>
        </p:spPr>
        <p:txBody>
          <a:bodyPr/>
          <a:lstStyle/>
          <a:p>
            <a:r>
              <a:rPr kumimoji="1" lang="en-US" altLang="ja-JP" dirty="0" smtClean="0"/>
              <a:t>The number of runs and the sum of exponents (repetition counts) of runs are interesting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issue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831720" y="1919278"/>
            <a:ext cx="34547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spc="2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101011010111</a:t>
            </a:r>
          </a:p>
        </p:txBody>
      </p:sp>
      <p:grpSp>
        <p:nvGrpSpPr>
          <p:cNvPr id="6" name="グループ化 53"/>
          <p:cNvGrpSpPr/>
          <p:nvPr/>
        </p:nvGrpSpPr>
        <p:grpSpPr>
          <a:xfrm flipV="1">
            <a:off x="2928926" y="1757354"/>
            <a:ext cx="1571636" cy="438152"/>
            <a:chOff x="1000100" y="3214686"/>
            <a:chExt cx="4286280" cy="357190"/>
          </a:xfrm>
        </p:grpSpPr>
        <p:sp>
          <p:nvSpPr>
            <p:cNvPr id="7" name="円弧 6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円弧 7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円弧 8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15396545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" name="グループ化 53"/>
          <p:cNvGrpSpPr/>
          <p:nvPr/>
        </p:nvGrpSpPr>
        <p:grpSpPr>
          <a:xfrm>
            <a:off x="3456424" y="2320474"/>
            <a:ext cx="1571636" cy="438152"/>
            <a:chOff x="1000100" y="3214686"/>
            <a:chExt cx="2857520" cy="357190"/>
          </a:xfrm>
        </p:grpSpPr>
        <p:sp>
          <p:nvSpPr>
            <p:cNvPr id="11" name="円弧 10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円弧 11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" name="グループ化 53"/>
          <p:cNvGrpSpPr/>
          <p:nvPr/>
        </p:nvGrpSpPr>
        <p:grpSpPr>
          <a:xfrm>
            <a:off x="3976683" y="2214554"/>
            <a:ext cx="523879" cy="285752"/>
            <a:chOff x="1000100" y="3214686"/>
            <a:chExt cx="2857520" cy="357190"/>
          </a:xfrm>
        </p:grpSpPr>
        <p:sp>
          <p:nvSpPr>
            <p:cNvPr id="15" name="円弧 14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円弧 15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8" name="グループ化 53"/>
          <p:cNvGrpSpPr/>
          <p:nvPr/>
        </p:nvGrpSpPr>
        <p:grpSpPr>
          <a:xfrm>
            <a:off x="5286380" y="2214554"/>
            <a:ext cx="785818" cy="285752"/>
            <a:chOff x="1000100" y="3214686"/>
            <a:chExt cx="4286280" cy="357190"/>
          </a:xfrm>
        </p:grpSpPr>
        <p:sp>
          <p:nvSpPr>
            <p:cNvPr id="19" name="円弧 18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円弧 19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円弧 20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21286062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" name="グループ化 53"/>
          <p:cNvGrpSpPr/>
          <p:nvPr/>
        </p:nvGrpSpPr>
        <p:grpSpPr>
          <a:xfrm flipV="1">
            <a:off x="4214810" y="1766878"/>
            <a:ext cx="1571636" cy="438152"/>
            <a:chOff x="1000100" y="3214686"/>
            <a:chExt cx="4286280" cy="357190"/>
          </a:xfrm>
        </p:grpSpPr>
        <p:sp>
          <p:nvSpPr>
            <p:cNvPr id="23" name="円弧 22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円弧 23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円弧 24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1602164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6" name="グループ化 53"/>
          <p:cNvGrpSpPr/>
          <p:nvPr/>
        </p:nvGrpSpPr>
        <p:grpSpPr>
          <a:xfrm>
            <a:off x="2910638" y="2347906"/>
            <a:ext cx="4000528" cy="723904"/>
            <a:chOff x="1000100" y="3214686"/>
            <a:chExt cx="4286280" cy="357190"/>
          </a:xfrm>
        </p:grpSpPr>
        <p:sp>
          <p:nvSpPr>
            <p:cNvPr id="27" name="円弧 26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円弧 27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円弧 28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12665002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1" name="グループ化 53"/>
          <p:cNvGrpSpPr/>
          <p:nvPr/>
        </p:nvGrpSpPr>
        <p:grpSpPr>
          <a:xfrm flipV="1">
            <a:off x="4929190" y="3472817"/>
            <a:ext cx="1571636" cy="438152"/>
            <a:chOff x="1000100" y="3214686"/>
            <a:chExt cx="4286280" cy="357190"/>
          </a:xfrm>
        </p:grpSpPr>
        <p:sp>
          <p:nvSpPr>
            <p:cNvPr id="32" name="円弧 31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円弧 32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円弧 33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15396545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5" name="グループ化 53"/>
          <p:cNvGrpSpPr/>
          <p:nvPr/>
        </p:nvGrpSpPr>
        <p:grpSpPr>
          <a:xfrm>
            <a:off x="4929190" y="4553910"/>
            <a:ext cx="1571636" cy="438152"/>
            <a:chOff x="1000100" y="3214686"/>
            <a:chExt cx="2857520" cy="357190"/>
          </a:xfrm>
        </p:grpSpPr>
        <p:sp>
          <p:nvSpPr>
            <p:cNvPr id="36" name="円弧 35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円弧 36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8" name="グループ化 53"/>
          <p:cNvGrpSpPr/>
          <p:nvPr/>
        </p:nvGrpSpPr>
        <p:grpSpPr>
          <a:xfrm>
            <a:off x="4929190" y="4108136"/>
            <a:ext cx="523879" cy="285752"/>
            <a:chOff x="1000100" y="3214686"/>
            <a:chExt cx="2857520" cy="357190"/>
          </a:xfrm>
        </p:grpSpPr>
        <p:sp>
          <p:nvSpPr>
            <p:cNvPr id="39" name="円弧 38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円弧 39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1" name="グループ化 53"/>
          <p:cNvGrpSpPr/>
          <p:nvPr/>
        </p:nvGrpSpPr>
        <p:grpSpPr>
          <a:xfrm>
            <a:off x="4929190" y="4331023"/>
            <a:ext cx="785818" cy="285752"/>
            <a:chOff x="1000100" y="3214686"/>
            <a:chExt cx="4286280" cy="357190"/>
          </a:xfrm>
        </p:grpSpPr>
        <p:sp>
          <p:nvSpPr>
            <p:cNvPr id="42" name="円弧 41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円弧 42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円弧 43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21286062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5" name="グループ化 53"/>
          <p:cNvGrpSpPr/>
          <p:nvPr/>
        </p:nvGrpSpPr>
        <p:grpSpPr>
          <a:xfrm flipV="1">
            <a:off x="4929190" y="3848104"/>
            <a:ext cx="1571636" cy="438152"/>
            <a:chOff x="1000100" y="3214686"/>
            <a:chExt cx="4286280" cy="357190"/>
          </a:xfrm>
        </p:grpSpPr>
        <p:sp>
          <p:nvSpPr>
            <p:cNvPr id="46" name="円弧 45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円弧 46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円弧 47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1602164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9" name="グループ化 53"/>
          <p:cNvGrpSpPr/>
          <p:nvPr/>
        </p:nvGrpSpPr>
        <p:grpSpPr>
          <a:xfrm>
            <a:off x="4929190" y="4743402"/>
            <a:ext cx="4000528" cy="723904"/>
            <a:chOff x="1000100" y="3214686"/>
            <a:chExt cx="4286280" cy="357190"/>
          </a:xfrm>
        </p:grpSpPr>
        <p:sp>
          <p:nvSpPr>
            <p:cNvPr id="50" name="円弧 49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円弧 50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円弧 51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12665002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3" name="テキスト ボックス 52"/>
          <p:cNvSpPr txBox="1"/>
          <p:nvPr/>
        </p:nvSpPr>
        <p:spPr>
          <a:xfrm>
            <a:off x="6286512" y="3258503"/>
            <a:ext cx="524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2.5</a:t>
            </a:r>
            <a:endParaRPr kumimoji="1" lang="ja-JP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286512" y="3758569"/>
            <a:ext cx="524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2.5</a:t>
            </a:r>
            <a:endParaRPr lang="ja-JP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572132" y="4000504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1" lang="ja-JP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857884" y="4286256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1" lang="ja-JP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643702" y="4643446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1" lang="ja-JP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929586" y="5100592"/>
            <a:ext cx="524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2.2</a:t>
            </a:r>
            <a:endParaRPr lang="ja-JP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9" name="グループ化 53"/>
          <p:cNvGrpSpPr/>
          <p:nvPr/>
        </p:nvGrpSpPr>
        <p:grpSpPr>
          <a:xfrm flipV="1">
            <a:off x="1428728" y="3714752"/>
            <a:ext cx="1571636" cy="438152"/>
            <a:chOff x="1000100" y="3214686"/>
            <a:chExt cx="4286280" cy="357190"/>
          </a:xfrm>
        </p:grpSpPr>
        <p:sp>
          <p:nvSpPr>
            <p:cNvPr id="60" name="円弧 59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円弧 60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2" name="円弧 61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15396545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3" name="グループ化 53"/>
          <p:cNvGrpSpPr/>
          <p:nvPr/>
        </p:nvGrpSpPr>
        <p:grpSpPr>
          <a:xfrm>
            <a:off x="1857356" y="4500570"/>
            <a:ext cx="1571636" cy="438152"/>
            <a:chOff x="1000100" y="3214686"/>
            <a:chExt cx="2857520" cy="357190"/>
          </a:xfrm>
        </p:grpSpPr>
        <p:sp>
          <p:nvSpPr>
            <p:cNvPr id="64" name="円弧 63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5" name="円弧 64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6" name="グループ化 53"/>
          <p:cNvGrpSpPr/>
          <p:nvPr/>
        </p:nvGrpSpPr>
        <p:grpSpPr>
          <a:xfrm>
            <a:off x="1142976" y="4064319"/>
            <a:ext cx="523879" cy="285752"/>
            <a:chOff x="1000100" y="3214686"/>
            <a:chExt cx="2857520" cy="357190"/>
          </a:xfrm>
        </p:grpSpPr>
        <p:sp>
          <p:nvSpPr>
            <p:cNvPr id="67" name="円弧 66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円弧 67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9" name="グループ化 53"/>
          <p:cNvGrpSpPr/>
          <p:nvPr/>
        </p:nvGrpSpPr>
        <p:grpSpPr>
          <a:xfrm>
            <a:off x="1000100" y="4429132"/>
            <a:ext cx="785818" cy="285752"/>
            <a:chOff x="1000100" y="3214686"/>
            <a:chExt cx="4286280" cy="357190"/>
          </a:xfrm>
        </p:grpSpPr>
        <p:sp>
          <p:nvSpPr>
            <p:cNvPr id="70" name="円弧 69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円弧 70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円弧 71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21286062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73" name="グループ化 53"/>
          <p:cNvGrpSpPr/>
          <p:nvPr/>
        </p:nvGrpSpPr>
        <p:grpSpPr>
          <a:xfrm flipV="1">
            <a:off x="2214546" y="4143380"/>
            <a:ext cx="1571636" cy="438152"/>
            <a:chOff x="1000100" y="3214686"/>
            <a:chExt cx="4286280" cy="357190"/>
          </a:xfrm>
        </p:grpSpPr>
        <p:sp>
          <p:nvSpPr>
            <p:cNvPr id="74" name="円弧 73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5" name="円弧 74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円弧 75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1602164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77" name="グループ化 53"/>
          <p:cNvGrpSpPr/>
          <p:nvPr/>
        </p:nvGrpSpPr>
        <p:grpSpPr>
          <a:xfrm>
            <a:off x="928662" y="4643446"/>
            <a:ext cx="4000528" cy="723904"/>
            <a:chOff x="1000100" y="3214686"/>
            <a:chExt cx="4286280" cy="357190"/>
          </a:xfrm>
        </p:grpSpPr>
        <p:sp>
          <p:nvSpPr>
            <p:cNvPr id="78" name="円弧 77"/>
            <p:cNvSpPr/>
            <p:nvPr/>
          </p:nvSpPr>
          <p:spPr>
            <a:xfrm flipV="1">
              <a:off x="100010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円弧 78"/>
            <p:cNvSpPr/>
            <p:nvPr/>
          </p:nvSpPr>
          <p:spPr>
            <a:xfrm flipV="1">
              <a:off x="2428860" y="3214686"/>
              <a:ext cx="1428760" cy="357190"/>
            </a:xfrm>
            <a:prstGeom prst="arc">
              <a:avLst>
                <a:gd name="adj1" fmla="val 10813078"/>
                <a:gd name="adj2" fmla="val 21595534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円弧 79"/>
            <p:cNvSpPr/>
            <p:nvPr/>
          </p:nvSpPr>
          <p:spPr>
            <a:xfrm flipV="1">
              <a:off x="3857619" y="3214686"/>
              <a:ext cx="1428761" cy="357190"/>
            </a:xfrm>
            <a:prstGeom prst="arc">
              <a:avLst>
                <a:gd name="adj1" fmla="val 10813078"/>
                <a:gd name="adj2" fmla="val 12665002"/>
              </a:avLst>
            </a:prstGeom>
            <a:ln w="254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87" name="テキスト ボックス 86"/>
          <p:cNvSpPr txBox="1"/>
          <p:nvPr/>
        </p:nvSpPr>
        <p:spPr>
          <a:xfrm>
            <a:off x="1214414" y="5857892"/>
            <a:ext cx="19960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u="sng" dirty="0" smtClean="0"/>
              <a:t>Number: </a:t>
            </a:r>
            <a:r>
              <a:rPr lang="en-US" altLang="ja-JP" sz="3600" u="sng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kumimoji="1" lang="ja-JP" altLang="en-US" sz="3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832577" y="5857892"/>
            <a:ext cx="4171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u="sng" dirty="0" smtClean="0"/>
              <a:t>Sum of exponents: </a:t>
            </a:r>
            <a:r>
              <a:rPr lang="en-US" altLang="ja-JP" sz="3200" u="sng" dirty="0" smtClean="0">
                <a:latin typeface="Times New Roman" pitchFamily="18" charset="0"/>
                <a:cs typeface="Times New Roman" pitchFamily="18" charset="0"/>
              </a:rPr>
              <a:t>14.2</a:t>
            </a:r>
            <a:endParaRPr kumimoji="1" lang="ja-JP" alt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number of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 in </a:t>
            </a:r>
            <a:r>
              <a:rPr lang="en-US" altLang="ja-JP" sz="2400" i="1" dirty="0">
                <a:latin typeface="Symbol" pitchFamily="18" charset="2"/>
              </a:rPr>
              <a:t>S </a:t>
            </a:r>
            <a:r>
              <a:rPr lang="en-US" altLang="ja-JP" sz="2400" i="1" baseline="30000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altLang="ja-JP" dirty="0"/>
              <a:t>Instead of 0-segments, pairs of strings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a</a:t>
            </a:r>
            <a:r>
              <a:rPr lang="en-US" altLang="ja-JP" sz="240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sz="2400" i="1" dirty="0" err="1">
                <a:latin typeface="Symbol" pitchFamily="18" charset="2"/>
                <a:cs typeface="Times New Roman" pitchFamily="18" charset="0"/>
              </a:rPr>
              <a:t>b</a:t>
            </a:r>
            <a:r>
              <a:rPr lang="en-US" altLang="ja-JP" sz="2400" i="1" dirty="0">
                <a:latin typeface="Symbol" pitchFamily="18" charset="2"/>
                <a:cs typeface="Times New Roman" pitchFamily="18" charset="0"/>
              </a:rPr>
              <a:t> </a:t>
            </a:r>
            <a:r>
              <a:rPr lang="en-US" altLang="ja-JP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dirty="0"/>
              <a:t>, which separated by 0-segments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/>
              <a:t>, are counted up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28611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5072066" y="3071810"/>
            <a:ext cx="357190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alpha val="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500166" y="3071810"/>
            <a:ext cx="1785950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429256" y="3071810"/>
            <a:ext cx="3143272" cy="28575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alpha val="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altLang="ja-JP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altLang="ja-JP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>
              <a:latin typeface="+mn-lt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40</a:t>
            </a:fld>
            <a:endParaRPr kumimoji="1" lang="ja-JP" altLang="en-US" dirty="0"/>
          </a:p>
        </p:txBody>
      </p:sp>
      <p:graphicFrame>
        <p:nvGraphicFramePr>
          <p:cNvPr id="339970" name="Object 2"/>
          <p:cNvGraphicFramePr>
            <a:graphicFrameLocks noChangeAspect="1"/>
          </p:cNvGraphicFramePr>
          <p:nvPr/>
        </p:nvGraphicFramePr>
        <p:xfrm>
          <a:off x="1354159" y="5140342"/>
          <a:ext cx="6289675" cy="788988"/>
        </p:xfrm>
        <a:graphic>
          <a:graphicData uri="http://schemas.openxmlformats.org/presentationml/2006/ole">
            <p:oleObj spid="_x0000_s641026" name="Equation" r:id="rId4" imgW="3848040" imgH="482400" progId="Equation.3">
              <p:embed/>
            </p:oleObj>
          </a:graphicData>
        </a:graphic>
      </p:graphicFrame>
      <p:graphicFrame>
        <p:nvGraphicFramePr>
          <p:cNvPr id="339971" name="Object 3"/>
          <p:cNvGraphicFramePr>
            <a:graphicFrameLocks noChangeAspect="1"/>
          </p:cNvGraphicFramePr>
          <p:nvPr/>
        </p:nvGraphicFramePr>
        <p:xfrm>
          <a:off x="1357290" y="6286520"/>
          <a:ext cx="2282825" cy="333375"/>
        </p:xfrm>
        <a:graphic>
          <a:graphicData uri="http://schemas.openxmlformats.org/presentationml/2006/ole">
            <p:oleObj spid="_x0000_s641027" name="Equation" r:id="rId5" imgW="1396800" imgH="203040" progId="Equation.3">
              <p:embed/>
            </p:oleObj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4000496" y="6286520"/>
            <a:ext cx="4801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00000000000000000000</a:t>
            </a:r>
            <a:endParaRPr lang="ja-JP" altLang="en-US" sz="2000" b="1" u="sng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45465" y="2782669"/>
            <a:ext cx="72699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012021</a:t>
            </a:r>
            <a:r>
              <a:rPr lang="en-US" altLang="ja-JP" sz="3600" b="1" u="sng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altLang="ja-JP" sz="3600" b="1" spc="600" dirty="0" smtClean="0">
                <a:ln>
                  <a:solidFill>
                    <a:schemeClr val="tx1">
                      <a:alpha val="40000"/>
                    </a:schemeClr>
                  </a:solidFill>
                </a:ln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Courier New" pitchFamily="49" charset="0"/>
                <a:cs typeface="Courier New" pitchFamily="49" charset="0"/>
              </a:rPr>
              <a:t>2100001121</a:t>
            </a:r>
            <a:endParaRPr lang="ja-JP" altLang="en-US" sz="3600" b="1" spc="600" dirty="0">
              <a:ln>
                <a:solidFill>
                  <a:schemeClr val="tx1">
                    <a:alpha val="40000"/>
                  </a:schemeClr>
                </a:solidFill>
              </a:ln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33121"/>
              <a:gd name="adj2" fmla="val 90233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(σ-1)</a:t>
            </a:r>
            <a:r>
              <a:rPr kumimoji="1" lang="en-US" altLang="ja-JP" sz="2000" baseline="30000" dirty="0" smtClean="0"/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26" name="角丸四角形吹き出し 25"/>
          <p:cNvSpPr/>
          <p:nvPr/>
        </p:nvSpPr>
        <p:spPr>
          <a:xfrm>
            <a:off x="3500430" y="2214554"/>
            <a:ext cx="1928826" cy="428628"/>
          </a:xfrm>
          <a:prstGeom prst="wedgeRoundRectCallout">
            <a:avLst>
              <a:gd name="adj1" fmla="val -47551"/>
              <a:gd name="adj2" fmla="val 97237"/>
              <a:gd name="adj3" fmla="val 16667"/>
            </a:avLst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-1)</a:t>
            </a:r>
            <a:r>
              <a:rPr kumimoji="1"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27" name="角丸四角形吹き出し 26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-67686"/>
              <a:gd name="adj2" fmla="val -118832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σ</a:t>
            </a:r>
            <a:r>
              <a:rPr kumimoji="1" lang="en-US" altLang="ja-JP" sz="2000" baseline="30000" dirty="0" smtClean="0"/>
              <a:t>n-p-2</a:t>
            </a:r>
            <a:r>
              <a:rPr kumimoji="1" lang="en-US" altLang="ja-JP" sz="2000" dirty="0" smtClean="0"/>
              <a:t> choices</a:t>
            </a:r>
            <a:endParaRPr kumimoji="1" lang="ja-JP" altLang="en-US" sz="2000" dirty="0"/>
          </a:p>
        </p:txBody>
      </p:sp>
      <p:sp>
        <p:nvSpPr>
          <p:cNvPr id="28" name="角丸四角形吹き出し 27"/>
          <p:cNvSpPr/>
          <p:nvPr/>
        </p:nvSpPr>
        <p:spPr>
          <a:xfrm>
            <a:off x="3071802" y="3786190"/>
            <a:ext cx="1928826" cy="428628"/>
          </a:xfrm>
          <a:prstGeom prst="wedgeRoundRectCallout">
            <a:avLst>
              <a:gd name="adj1" fmla="val 84070"/>
              <a:gd name="adj2" fmla="val -127124"/>
              <a:gd name="adj3" fmla="val 16667"/>
            </a:avLst>
          </a:prstGeom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s 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ja-JP" sz="2000" i="1" baseline="30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altLang="ja-JP" sz="2000" i="1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kumimoji="1" lang="en-US" altLang="ja-JP" sz="2000" dirty="0" smtClean="0"/>
              <a:t>choices</a:t>
            </a:r>
            <a:endParaRPr kumimoji="1" lang="ja-JP" altLang="en-US" sz="2000" dirty="0"/>
          </a:p>
        </p:txBody>
      </p:sp>
      <p:sp>
        <p:nvSpPr>
          <p:cNvPr id="29" name="角丸四角形 28"/>
          <p:cNvSpPr/>
          <p:nvPr/>
        </p:nvSpPr>
        <p:spPr>
          <a:xfrm>
            <a:off x="5929322" y="3500438"/>
            <a:ext cx="3000396" cy="8572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+1)</a:t>
            </a:r>
            <a:r>
              <a:rPr lang="en-US" altLang="ja-JP" sz="2000" dirty="0" smtClean="0"/>
              <a:t> choices for position of 0-segments</a:t>
            </a:r>
            <a:endParaRPr kumimoji="1" lang="ja-JP" altLang="en-US" sz="2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212856" y="2143116"/>
            <a:ext cx="5405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a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873654" y="2143116"/>
            <a:ext cx="494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mbol" pitchFamily="18" charset="2"/>
              </a:rPr>
              <a:t>b</a:t>
            </a:r>
            <a:endParaRPr kumimoji="1" lang="ja-JP" altLang="en-US" sz="4400" i="1" dirty="0">
              <a:solidFill>
                <a:schemeClr val="tx2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2857488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6929454" y="4572008"/>
            <a:ext cx="78581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b</a:t>
            </a:r>
            <a:r>
              <a:rPr lang="en-US" altLang="ja-JP" sz="2000" dirty="0" smtClean="0">
                <a:latin typeface="Symbol" pitchFamily="18" charset="2"/>
              </a:rPr>
              <a:t> = 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  <p:sp>
        <p:nvSpPr>
          <p:cNvPr id="34" name="角丸四角形吹き出し 33"/>
          <p:cNvSpPr/>
          <p:nvPr/>
        </p:nvSpPr>
        <p:spPr>
          <a:xfrm>
            <a:off x="4786314" y="4572008"/>
            <a:ext cx="1143008" cy="357190"/>
          </a:xfrm>
          <a:prstGeom prst="wedgeRoundRectCallout">
            <a:avLst>
              <a:gd name="adj1" fmla="val -41268"/>
              <a:gd name="adj2" fmla="val 10577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i="1" dirty="0" smtClean="0">
                <a:latin typeface="Symbol" pitchFamily="18" charset="2"/>
              </a:rPr>
              <a:t>a, b</a:t>
            </a:r>
            <a:r>
              <a:rPr lang="en-US" altLang="ja-JP" sz="2000" dirty="0" smtClean="0">
                <a:latin typeface="Symbol" pitchFamily="18" charset="2"/>
              </a:rPr>
              <a:t> </a:t>
            </a:r>
            <a:r>
              <a:rPr lang="ja-JP" altLang="en-US" sz="2000" dirty="0" smtClean="0">
                <a:latin typeface="+mn-ea"/>
              </a:rPr>
              <a:t>≠</a:t>
            </a:r>
            <a:r>
              <a:rPr lang="en-US" altLang="ja-JP" sz="2000" i="1" dirty="0" smtClean="0">
                <a:latin typeface="Symbol" pitchFamily="18" charset="2"/>
              </a:rPr>
              <a:t>e</a:t>
            </a:r>
            <a:endParaRPr kumimoji="1" lang="ja-JP" altLang="en-US" sz="2000" i="1" dirty="0">
              <a:latin typeface="Symbol" pitchFamily="18" charset="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dirty="0" smtClean="0"/>
              <a:t>Maximum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857232"/>
            <a:ext cx="8215370" cy="1285884"/>
          </a:xfrm>
        </p:spPr>
        <p:txBody>
          <a:bodyPr/>
          <a:lstStyle/>
          <a:p>
            <a:r>
              <a:rPr kumimoji="1" lang="en-US" altLang="ja-JP" dirty="0" smtClean="0"/>
              <a:t>The maximum number of runs and the maximum value of sum of exponents of runs are still unknown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7224" y="1785926"/>
            <a:ext cx="1143008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Number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86248" y="1785926"/>
            <a:ext cx="2428892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Sum of exponents</a:t>
            </a:r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2285984" y="2428868"/>
            <a:ext cx="285752" cy="4429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572264" y="2357430"/>
            <a:ext cx="285752" cy="45005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214546" y="2357430"/>
            <a:ext cx="428628" cy="42862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500826" y="2285992"/>
            <a:ext cx="428628" cy="42862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/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四角形吹き出し 17"/>
          <p:cNvSpPr/>
          <p:nvPr/>
        </p:nvSpPr>
        <p:spPr>
          <a:xfrm>
            <a:off x="785786" y="2428868"/>
            <a:ext cx="1357322" cy="714380"/>
          </a:xfrm>
          <a:prstGeom prst="wedgeRectCallout">
            <a:avLst>
              <a:gd name="adj1" fmla="val 69178"/>
              <a:gd name="adj2" fmla="val 3142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≦</a:t>
            </a:r>
            <a:r>
              <a:rPr lang="en-US" altLang="ja-JP" sz="2000" dirty="0" err="1" smtClean="0">
                <a:latin typeface="Times New Roman" pitchFamily="18" charset="0"/>
                <a:cs typeface="Times New Roman" pitchFamily="18" charset="0"/>
              </a:rPr>
              <a:t>cn</a:t>
            </a:r>
            <a:endParaRPr lang="en-US" altLang="ja-JP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sz="1200" dirty="0" err="1" smtClean="0"/>
              <a:t>Kolpakov</a:t>
            </a:r>
            <a:r>
              <a:rPr lang="en-US" altLang="ja-JP" sz="1200" dirty="0" smtClean="0"/>
              <a:t> and </a:t>
            </a:r>
            <a:r>
              <a:rPr lang="en-US" altLang="ja-JP" sz="1200" dirty="0" err="1" smtClean="0"/>
              <a:t>Kucherov</a:t>
            </a:r>
            <a:r>
              <a:rPr lang="en-US" altLang="ja-JP" sz="1200" dirty="0" smtClean="0"/>
              <a:t>, 1999</a:t>
            </a:r>
            <a:endParaRPr kumimoji="1" lang="ja-JP" altLang="en-US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857488" y="3286124"/>
            <a:ext cx="1143008" cy="500066"/>
          </a:xfrm>
          <a:prstGeom prst="wedgeRectCallout">
            <a:avLst>
              <a:gd name="adj1" fmla="val -87922"/>
              <a:gd name="adj2" fmla="val 257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≦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5n</a:t>
            </a:r>
          </a:p>
          <a:p>
            <a:r>
              <a:rPr lang="en-US" altLang="ja-JP" sz="1200" dirty="0" err="1" smtClean="0"/>
              <a:t>Rytter</a:t>
            </a:r>
            <a:r>
              <a:rPr lang="en-US" altLang="ja-JP" sz="1200" dirty="0" smtClean="0"/>
              <a:t>, 2006</a:t>
            </a:r>
            <a:endParaRPr kumimoji="1" lang="ja-JP" altLang="en-US" dirty="0"/>
          </a:p>
        </p:txBody>
      </p:sp>
      <p:sp>
        <p:nvSpPr>
          <p:cNvPr id="20" name="四角形吹き出し 19"/>
          <p:cNvSpPr/>
          <p:nvPr/>
        </p:nvSpPr>
        <p:spPr>
          <a:xfrm>
            <a:off x="642910" y="3786190"/>
            <a:ext cx="1500198" cy="500066"/>
          </a:xfrm>
          <a:prstGeom prst="wedgeRectCallout">
            <a:avLst>
              <a:gd name="adj1" fmla="val 68115"/>
              <a:gd name="adj2" fmla="val 4568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≦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3.48n</a:t>
            </a:r>
            <a:r>
              <a:rPr lang="ja-JP" altLang="en-US" dirty="0" smtClean="0"/>
              <a:t>　</a:t>
            </a:r>
            <a:r>
              <a:rPr lang="en-US" altLang="ja-JP" sz="1200" dirty="0" smtClean="0"/>
              <a:t>Puglisi et al., 2007</a:t>
            </a:r>
            <a:endParaRPr kumimoji="1" lang="ja-JP" altLang="en-US" dirty="0"/>
          </a:p>
        </p:txBody>
      </p:sp>
      <p:sp>
        <p:nvSpPr>
          <p:cNvPr id="21" name="四角形吹き出し 20"/>
          <p:cNvSpPr/>
          <p:nvPr/>
        </p:nvSpPr>
        <p:spPr>
          <a:xfrm>
            <a:off x="2857488" y="4143380"/>
            <a:ext cx="1143008" cy="500066"/>
          </a:xfrm>
          <a:prstGeom prst="wedgeRectCallout">
            <a:avLst>
              <a:gd name="adj1" fmla="val -89837"/>
              <a:gd name="adj2" fmla="val -1380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≦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3.44n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ja-JP" sz="1200" dirty="0" err="1" smtClean="0"/>
              <a:t>Rytter</a:t>
            </a:r>
            <a:r>
              <a:rPr lang="en-US" altLang="ja-JP" sz="1200" dirty="0" smtClean="0"/>
              <a:t>, 2007</a:t>
            </a:r>
            <a:endParaRPr kumimoji="1" lang="ja-JP" altLang="en-US" dirty="0"/>
          </a:p>
        </p:txBody>
      </p:sp>
      <p:sp>
        <p:nvSpPr>
          <p:cNvPr id="22" name="四角形吹き出し 21"/>
          <p:cNvSpPr/>
          <p:nvPr/>
        </p:nvSpPr>
        <p:spPr>
          <a:xfrm>
            <a:off x="785786" y="4929198"/>
            <a:ext cx="1357322" cy="714380"/>
          </a:xfrm>
          <a:prstGeom prst="wedgeRectCallout">
            <a:avLst>
              <a:gd name="adj1" fmla="val 68919"/>
              <a:gd name="adj2" fmla="val 6184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≦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1.048n</a:t>
            </a:r>
            <a:r>
              <a:rPr lang="ja-JP" altLang="en-US" dirty="0" smtClean="0"/>
              <a:t>　</a:t>
            </a:r>
            <a:r>
              <a:rPr lang="en-US" altLang="ja-JP" sz="1200" dirty="0" err="1" smtClean="0"/>
              <a:t>Crochemore</a:t>
            </a:r>
            <a:r>
              <a:rPr lang="ja-JP" altLang="en-US" sz="1200" dirty="0" smtClean="0"/>
              <a:t>　</a:t>
            </a:r>
            <a:r>
              <a:rPr lang="en-US" altLang="ja-JP" sz="1200" dirty="0" smtClean="0"/>
              <a:t>and </a:t>
            </a:r>
            <a:r>
              <a:rPr lang="en-US" altLang="ja-JP" sz="1200" dirty="0" err="1" smtClean="0"/>
              <a:t>Ilie</a:t>
            </a:r>
            <a:r>
              <a:rPr lang="en-US" altLang="ja-JP" sz="1200" dirty="0" smtClean="0"/>
              <a:t>, 2008</a:t>
            </a:r>
            <a:endParaRPr kumimoji="1" lang="ja-JP" altLang="en-US" dirty="0"/>
          </a:p>
        </p:txBody>
      </p:sp>
      <p:sp>
        <p:nvSpPr>
          <p:cNvPr id="23" name="四角形吹き出し 22"/>
          <p:cNvSpPr/>
          <p:nvPr/>
        </p:nvSpPr>
        <p:spPr>
          <a:xfrm>
            <a:off x="2928926" y="6215082"/>
            <a:ext cx="1500198" cy="500066"/>
          </a:xfrm>
          <a:prstGeom prst="wedgeRectCallout">
            <a:avLst>
              <a:gd name="adj1" fmla="val -85780"/>
              <a:gd name="adj2" fmla="val -8049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≧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0.927n</a:t>
            </a:r>
            <a:r>
              <a:rPr lang="ja-JP" altLang="en-US" dirty="0" smtClean="0"/>
              <a:t>　</a:t>
            </a:r>
            <a:r>
              <a:rPr lang="en-US" altLang="ja-JP" sz="1200" dirty="0" smtClean="0"/>
              <a:t>Franek et al., 2003</a:t>
            </a:r>
            <a:endParaRPr kumimoji="1" lang="ja-JP" altLang="en-US" dirty="0"/>
          </a:p>
        </p:txBody>
      </p:sp>
      <p:sp>
        <p:nvSpPr>
          <p:cNvPr id="24" name="四角形吹き出し 23"/>
          <p:cNvSpPr/>
          <p:nvPr/>
        </p:nvSpPr>
        <p:spPr>
          <a:xfrm>
            <a:off x="357158" y="6000768"/>
            <a:ext cx="1785950" cy="571504"/>
          </a:xfrm>
          <a:prstGeom prst="wedgeRectCallout">
            <a:avLst>
              <a:gd name="adj1" fmla="val 64589"/>
              <a:gd name="adj2" fmla="val -53303"/>
            </a:avLst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≧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0.945n</a:t>
            </a:r>
            <a:r>
              <a:rPr lang="ja-JP" altLang="en-US" dirty="0" smtClean="0"/>
              <a:t>　</a:t>
            </a:r>
            <a:r>
              <a:rPr lang="en-US" altLang="ja-JP" sz="1200" dirty="0" smtClean="0"/>
              <a:t>Matsubara et al., 2008</a:t>
            </a:r>
            <a:endParaRPr kumimoji="1" lang="ja-JP" altLang="en-US" dirty="0"/>
          </a:p>
        </p:txBody>
      </p:sp>
      <p:cxnSp>
        <p:nvCxnSpPr>
          <p:cNvPr id="26" name="直線コネクタ 25"/>
          <p:cNvCxnSpPr/>
          <p:nvPr/>
        </p:nvCxnSpPr>
        <p:spPr>
          <a:xfrm>
            <a:off x="2143108" y="5786454"/>
            <a:ext cx="57150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1690043" y="5600658"/>
            <a:ext cx="524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eurm8" pitchFamily="34" charset="0"/>
              </a:rPr>
              <a:t>1</a:t>
            </a:r>
            <a:r>
              <a:rPr kumimoji="1" lang="en-US" altLang="ja-JP" sz="2000" dirty="0" smtClean="0"/>
              <a:t>.</a:t>
            </a:r>
            <a:r>
              <a:rPr kumimoji="1" lang="en-US" altLang="ja-JP" sz="2000" dirty="0" smtClean="0">
                <a:latin typeface="eurm8" pitchFamily="34" charset="0"/>
              </a:rPr>
              <a:t>0</a:t>
            </a:r>
            <a:endParaRPr kumimoji="1" lang="ja-JP" altLang="en-US" sz="2000" dirty="0">
              <a:latin typeface="eurm8" pitchFamily="34" charset="0"/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>
            <a:off x="6382387" y="5829374"/>
            <a:ext cx="571504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5929322" y="5643578"/>
            <a:ext cx="524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eurm8" pitchFamily="34" charset="0"/>
              </a:rPr>
              <a:t>2</a:t>
            </a:r>
            <a:r>
              <a:rPr kumimoji="1" lang="en-US" altLang="ja-JP" sz="2000" dirty="0" smtClean="0"/>
              <a:t>.</a:t>
            </a:r>
            <a:r>
              <a:rPr kumimoji="1" lang="en-US" altLang="ja-JP" sz="2000" dirty="0" smtClean="0">
                <a:latin typeface="eurm8" pitchFamily="34" charset="0"/>
              </a:rPr>
              <a:t>0</a:t>
            </a:r>
            <a:endParaRPr kumimoji="1" lang="ja-JP" altLang="en-US" sz="2000" dirty="0">
              <a:latin typeface="eurm8" pitchFamily="34" charset="0"/>
            </a:endParaRPr>
          </a:p>
        </p:txBody>
      </p:sp>
      <p:sp>
        <p:nvSpPr>
          <p:cNvPr id="30" name="小波 29"/>
          <p:cNvSpPr/>
          <p:nvPr/>
        </p:nvSpPr>
        <p:spPr>
          <a:xfrm>
            <a:off x="2214546" y="3214686"/>
            <a:ext cx="428628" cy="285752"/>
          </a:xfrm>
          <a:prstGeom prst="doubleWave">
            <a:avLst>
              <a:gd name="adj1" fmla="val 12500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四角形吹き出し 24"/>
          <p:cNvSpPr/>
          <p:nvPr/>
        </p:nvSpPr>
        <p:spPr>
          <a:xfrm>
            <a:off x="2928926" y="5357826"/>
            <a:ext cx="1071570" cy="571504"/>
          </a:xfrm>
          <a:prstGeom prst="wedgeRectCallout">
            <a:avLst>
              <a:gd name="adj1" fmla="val -72341"/>
              <a:gd name="adj2" fmla="val 2588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>
                <a:latin typeface="eurm8" pitchFamily="34" charset="0"/>
              </a:rPr>
              <a:t>＝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000" dirty="0" smtClean="0">
                <a:latin typeface="eurm8" pitchFamily="34" charset="0"/>
              </a:rPr>
              <a:t> </a:t>
            </a:r>
            <a:r>
              <a:rPr lang="ja-JP" altLang="en-US" dirty="0" smtClean="0"/>
              <a:t>？</a:t>
            </a:r>
            <a:endParaRPr lang="en-US" altLang="ja-JP" dirty="0" smtClean="0"/>
          </a:p>
          <a:p>
            <a:r>
              <a:rPr lang="en-US" altLang="ja-JP" sz="1200" dirty="0" smtClean="0"/>
              <a:t>Conjecture</a:t>
            </a:r>
            <a:endParaRPr kumimoji="1" lang="ja-JP" altLang="en-US" dirty="0"/>
          </a:p>
        </p:txBody>
      </p:sp>
      <p:sp>
        <p:nvSpPr>
          <p:cNvPr id="31" name="小波 30"/>
          <p:cNvSpPr/>
          <p:nvPr/>
        </p:nvSpPr>
        <p:spPr>
          <a:xfrm>
            <a:off x="6500826" y="3214686"/>
            <a:ext cx="428628" cy="285752"/>
          </a:xfrm>
          <a:prstGeom prst="doubleWave">
            <a:avLst>
              <a:gd name="adj1" fmla="val 12500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四角形吹き出し 31"/>
          <p:cNvSpPr/>
          <p:nvPr/>
        </p:nvSpPr>
        <p:spPr>
          <a:xfrm>
            <a:off x="7215206" y="4429132"/>
            <a:ext cx="1285884" cy="714380"/>
          </a:xfrm>
          <a:prstGeom prst="wedgeRectCallout">
            <a:avLst>
              <a:gd name="adj1" fmla="val -89842"/>
              <a:gd name="adj2" fmla="val 8377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≦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2.9n</a:t>
            </a:r>
          </a:p>
          <a:p>
            <a:r>
              <a:rPr lang="en-US" altLang="ja-JP" sz="1200" dirty="0" err="1" smtClean="0"/>
              <a:t>Crochemore</a:t>
            </a:r>
            <a:r>
              <a:rPr lang="en-US" altLang="ja-JP" sz="1200" dirty="0" smtClean="0"/>
              <a:t> and </a:t>
            </a:r>
            <a:r>
              <a:rPr lang="en-US" altLang="ja-JP" sz="1200" dirty="0" err="1" smtClean="0"/>
              <a:t>Ilie</a:t>
            </a:r>
            <a:r>
              <a:rPr lang="en-US" altLang="ja-JP" sz="1200" dirty="0" smtClean="0"/>
              <a:t>, 2007</a:t>
            </a:r>
            <a:endParaRPr kumimoji="1" lang="ja-JP" altLang="en-US" dirty="0"/>
          </a:p>
        </p:txBody>
      </p:sp>
      <p:sp>
        <p:nvSpPr>
          <p:cNvPr id="33" name="四角形吹き出し 32"/>
          <p:cNvSpPr/>
          <p:nvPr/>
        </p:nvSpPr>
        <p:spPr>
          <a:xfrm>
            <a:off x="7215206" y="5429264"/>
            <a:ext cx="1071570" cy="571504"/>
          </a:xfrm>
          <a:prstGeom prst="wedgeRectCallout">
            <a:avLst>
              <a:gd name="adj1" fmla="val -74902"/>
              <a:gd name="adj2" fmla="val 1948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>
                <a:latin typeface="eurm8" pitchFamily="34" charset="0"/>
              </a:rPr>
              <a:t>＝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2n</a:t>
            </a:r>
            <a:r>
              <a:rPr lang="en-US" altLang="ja-JP" sz="2000" dirty="0" smtClean="0">
                <a:latin typeface="eurm8" pitchFamily="34" charset="0"/>
              </a:rPr>
              <a:t> </a:t>
            </a:r>
            <a:r>
              <a:rPr lang="ja-JP" altLang="en-US" dirty="0" smtClean="0"/>
              <a:t>？</a:t>
            </a:r>
            <a:endParaRPr lang="en-US" altLang="ja-JP" dirty="0" smtClean="0"/>
          </a:p>
          <a:p>
            <a:r>
              <a:rPr lang="en-US" altLang="ja-JP" sz="1200" dirty="0" smtClean="0"/>
              <a:t>Conjecture</a:t>
            </a:r>
            <a:endParaRPr kumimoji="1" lang="ja-JP" altLang="en-US" dirty="0"/>
          </a:p>
        </p:txBody>
      </p:sp>
      <p:sp>
        <p:nvSpPr>
          <p:cNvPr id="34" name="四角形吹き出し 33"/>
          <p:cNvSpPr/>
          <p:nvPr/>
        </p:nvSpPr>
        <p:spPr>
          <a:xfrm>
            <a:off x="7215206" y="6215082"/>
            <a:ext cx="1500198" cy="500066"/>
          </a:xfrm>
          <a:prstGeom prst="wedgeRectCallout">
            <a:avLst>
              <a:gd name="adj1" fmla="val -83653"/>
              <a:gd name="adj2" fmla="val -5922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≧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1.854n</a:t>
            </a:r>
            <a:r>
              <a:rPr lang="ja-JP" altLang="en-US" dirty="0" smtClean="0"/>
              <a:t>　</a:t>
            </a:r>
            <a:r>
              <a:rPr lang="en-US" altLang="ja-JP" sz="1200" dirty="0" smtClean="0"/>
              <a:t>Franek et al., 2003</a:t>
            </a:r>
            <a:endParaRPr kumimoji="1" lang="ja-JP" altLang="en-US" dirty="0"/>
          </a:p>
        </p:txBody>
      </p:sp>
      <p:sp>
        <p:nvSpPr>
          <p:cNvPr id="35" name="四角形吹き出し 34"/>
          <p:cNvSpPr/>
          <p:nvPr/>
        </p:nvSpPr>
        <p:spPr>
          <a:xfrm>
            <a:off x="4643438" y="6000768"/>
            <a:ext cx="1785950" cy="571504"/>
          </a:xfrm>
          <a:prstGeom prst="wedgeRectCallout">
            <a:avLst>
              <a:gd name="adj1" fmla="val 67566"/>
              <a:gd name="adj2" fmla="val -34698"/>
            </a:avLst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≧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1.889n</a:t>
            </a:r>
            <a:r>
              <a:rPr lang="ja-JP" altLang="en-US" dirty="0" smtClean="0"/>
              <a:t>　</a:t>
            </a:r>
            <a:r>
              <a:rPr lang="en-US" altLang="ja-JP" sz="1200" dirty="0" smtClean="0"/>
              <a:t>Matsubara et al., 2008</a:t>
            </a:r>
            <a:endParaRPr kumimoji="1" lang="ja-JP" altLang="en-US" dirty="0"/>
          </a:p>
        </p:txBody>
      </p:sp>
      <p:sp>
        <p:nvSpPr>
          <p:cNvPr id="36" name="四角形吹き出し 35"/>
          <p:cNvSpPr/>
          <p:nvPr/>
        </p:nvSpPr>
        <p:spPr>
          <a:xfrm>
            <a:off x="7143768" y="2428868"/>
            <a:ext cx="1285884" cy="714380"/>
          </a:xfrm>
          <a:prstGeom prst="wedgeRectCallout">
            <a:avLst>
              <a:gd name="adj1" fmla="val -81572"/>
              <a:gd name="adj2" fmla="val 3466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≦</a:t>
            </a:r>
            <a:r>
              <a:rPr lang="en-US" altLang="ja-JP" sz="2000" dirty="0" err="1" smtClean="0">
                <a:latin typeface="Times New Roman" pitchFamily="18" charset="0"/>
                <a:cs typeface="Times New Roman" pitchFamily="18" charset="0"/>
              </a:rPr>
              <a:t>cn</a:t>
            </a:r>
            <a:r>
              <a:rPr lang="en-US" altLang="ja-JP" sz="2000" dirty="0" smtClean="0">
                <a:latin typeface="eurm8" pitchFamily="34" charset="0"/>
              </a:rPr>
              <a:t> </a:t>
            </a:r>
            <a:r>
              <a:rPr lang="en-US" altLang="ja-JP" sz="1200" dirty="0" err="1" smtClean="0"/>
              <a:t>Kolpakov</a:t>
            </a:r>
            <a:r>
              <a:rPr lang="en-US" altLang="ja-JP" sz="1200" dirty="0" smtClean="0"/>
              <a:t> and </a:t>
            </a:r>
            <a:r>
              <a:rPr lang="en-US" altLang="ja-JP" sz="1200" dirty="0" err="1" smtClean="0"/>
              <a:t>Kucherov</a:t>
            </a:r>
            <a:r>
              <a:rPr lang="en-US" altLang="ja-JP" sz="1200" dirty="0" smtClean="0"/>
              <a:t>, 1999</a:t>
            </a:r>
            <a:endParaRPr lang="ja-JP" altLang="en-US" sz="1200" dirty="0"/>
          </a:p>
        </p:txBody>
      </p:sp>
      <p:sp>
        <p:nvSpPr>
          <p:cNvPr id="37" name="四角形吹き出し 36"/>
          <p:cNvSpPr/>
          <p:nvPr/>
        </p:nvSpPr>
        <p:spPr>
          <a:xfrm>
            <a:off x="5143504" y="3286124"/>
            <a:ext cx="1285884" cy="571504"/>
          </a:xfrm>
          <a:prstGeom prst="wedgeRectCallout">
            <a:avLst>
              <a:gd name="adj1" fmla="val 70570"/>
              <a:gd name="adj2" fmla="val 1642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≦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25n</a:t>
            </a:r>
          </a:p>
          <a:p>
            <a:r>
              <a:rPr lang="en-US" altLang="ja-JP" sz="1200" dirty="0" err="1" smtClean="0"/>
              <a:t>Rytter</a:t>
            </a:r>
            <a:r>
              <a:rPr lang="en-US" altLang="ja-JP" sz="1200" dirty="0" smtClean="0"/>
              <a:t>, 2006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dirty="0" smtClean="0"/>
              <a:t>Average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857232"/>
            <a:ext cx="8215370" cy="1000132"/>
          </a:xfrm>
        </p:spPr>
        <p:txBody>
          <a:bodyPr/>
          <a:lstStyle/>
          <a:p>
            <a:r>
              <a:rPr lang="en-US" altLang="ja-JP" dirty="0" smtClean="0"/>
              <a:t>The average number of runs is presented</a:t>
            </a:r>
          </a:p>
          <a:p>
            <a:r>
              <a:rPr kumimoji="1" lang="en-US" altLang="ja-JP" dirty="0" smtClean="0"/>
              <a:t>We show the average value of sum of exponents of runs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8613648" y="5876922"/>
            <a:ext cx="457200" cy="476250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28662" y="1857364"/>
            <a:ext cx="2071702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Number of runs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28662" y="4572008"/>
            <a:ext cx="2428892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Sum of exponents</a:t>
            </a:r>
            <a:endParaRPr kumimoji="1" lang="ja-JP" altLang="en-US" sz="2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14942" y="3643314"/>
            <a:ext cx="3336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Puglisi &amp; Simpson</a:t>
            </a:r>
          </a:p>
          <a:p>
            <a:r>
              <a:rPr lang="en-US" altLang="ja-JP" sz="1600" i="1" dirty="0" smtClean="0"/>
              <a:t>Australasian Journal of </a:t>
            </a:r>
            <a:r>
              <a:rPr lang="en-US" altLang="ja-JP" sz="1600" i="1" dirty="0" err="1" smtClean="0"/>
              <a:t>Combinatorics</a:t>
            </a:r>
            <a:r>
              <a:rPr lang="en-US" altLang="ja-JP" sz="1600" i="1" dirty="0" smtClean="0"/>
              <a:t> To appear </a:t>
            </a:r>
            <a:r>
              <a:rPr lang="en-US" altLang="ja-JP" sz="1600" dirty="0" smtClean="0"/>
              <a:t>(2008)</a:t>
            </a:r>
            <a:endParaRPr kumimoji="1" lang="ja-JP" altLang="en-US" sz="1600" dirty="0"/>
          </a:p>
        </p:txBody>
      </p:sp>
      <p:graphicFrame>
        <p:nvGraphicFramePr>
          <p:cNvPr id="427010" name="Object 2"/>
          <p:cNvGraphicFramePr>
            <a:graphicFrameLocks noChangeAspect="1"/>
          </p:cNvGraphicFramePr>
          <p:nvPr/>
        </p:nvGraphicFramePr>
        <p:xfrm>
          <a:off x="1714480" y="2571744"/>
          <a:ext cx="4668837" cy="912813"/>
        </p:xfrm>
        <a:graphic>
          <a:graphicData uri="http://schemas.openxmlformats.org/presentationml/2006/ole">
            <p:oleObj spid="_x0000_s427010" name="数式" r:id="rId4" imgW="2857320" imgH="558720" progId="Equation.3">
              <p:embed/>
            </p:oleObj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1739847" y="3413119"/>
            <a:ext cx="28135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    </a:t>
            </a:r>
            <a:r>
              <a:rPr lang="en-US" altLang="ja-JP" sz="2000" i="1" dirty="0" smtClean="0">
                <a:latin typeface="Symbol" pitchFamily="18" charset="2"/>
              </a:rPr>
              <a:t>s </a:t>
            </a:r>
            <a:r>
              <a:rPr lang="en-US" altLang="ja-JP" sz="2000" dirty="0" smtClean="0"/>
              <a:t>: al</a:t>
            </a:r>
            <a:r>
              <a:rPr kumimoji="1" lang="en-US" altLang="ja-JP" sz="2000" dirty="0" smtClean="0"/>
              <a:t>phabet size</a:t>
            </a:r>
          </a:p>
          <a:p>
            <a:r>
              <a:rPr kumimoji="1" lang="en-US" altLang="ja-JP" sz="2000" i="1" dirty="0" smtClean="0">
                <a:latin typeface="Symbol" pitchFamily="18" charset="2"/>
              </a:rPr>
              <a:t>m </a:t>
            </a:r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0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ja-JP" sz="2000" dirty="0" smtClean="0"/>
              <a:t>: </a:t>
            </a:r>
            <a:r>
              <a:rPr kumimoji="1" lang="en-US" altLang="ja-JP" sz="2000" dirty="0" err="1" smtClean="0"/>
              <a:t>M</a:t>
            </a:r>
            <a:r>
              <a:rPr lang="en-US" sz="2000" dirty="0" err="1" smtClean="0"/>
              <a:t>ö</a:t>
            </a:r>
            <a:r>
              <a:rPr kumimoji="1" lang="en-US" altLang="ja-JP" sz="2000" dirty="0" err="1" smtClean="0"/>
              <a:t>bius</a:t>
            </a:r>
            <a:r>
              <a:rPr kumimoji="1" lang="en-US" altLang="ja-JP" sz="2000" dirty="0" smtClean="0"/>
              <a:t> function</a:t>
            </a:r>
            <a:endParaRPr kumimoji="1" lang="ja-JP" altLang="en-US" sz="2000" dirty="0"/>
          </a:p>
        </p:txBody>
      </p:sp>
      <p:sp>
        <p:nvSpPr>
          <p:cNvPr id="19" name="角丸四角形 18"/>
          <p:cNvSpPr/>
          <p:nvPr/>
        </p:nvSpPr>
        <p:spPr>
          <a:xfrm>
            <a:off x="1428728" y="5143512"/>
            <a:ext cx="6500858" cy="114300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000892" y="6215082"/>
            <a:ext cx="1648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Our result</a:t>
            </a:r>
            <a:endParaRPr kumimoji="1" lang="ja-JP" altLang="en-US" sz="2800" dirty="0"/>
          </a:p>
        </p:txBody>
      </p:sp>
      <p:graphicFrame>
        <p:nvGraphicFramePr>
          <p:cNvPr id="427011" name="Object 3"/>
          <p:cNvGraphicFramePr>
            <a:graphicFrameLocks noChangeAspect="1"/>
          </p:cNvGraphicFramePr>
          <p:nvPr/>
        </p:nvGraphicFramePr>
        <p:xfrm>
          <a:off x="1714480" y="5214950"/>
          <a:ext cx="5935662" cy="912813"/>
        </p:xfrm>
        <a:graphic>
          <a:graphicData uri="http://schemas.openxmlformats.org/presentationml/2006/ole">
            <p:oleObj spid="_x0000_s427011" name="Equation" r:id="rId5" imgW="363204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Our result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altLang="ja-JP" dirty="0" smtClean="0"/>
              <a:t>Our result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85786" y="857232"/>
            <a:ext cx="8215370" cy="1071570"/>
          </a:xfrm>
        </p:spPr>
        <p:txBody>
          <a:bodyPr/>
          <a:lstStyle/>
          <a:p>
            <a:r>
              <a:rPr kumimoji="1" lang="en-US" altLang="ja-JP" dirty="0" smtClean="0"/>
              <a:t>The average value of sum of exponents of runs in strings of length </a:t>
            </a:r>
            <a:r>
              <a:rPr lang="en-US" altLang="ja-JP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ja-JP" altLang="en-US" dirty="0" smtClean="0"/>
              <a:t> </a:t>
            </a:r>
            <a:r>
              <a:rPr lang="en-US" altLang="ja-JP" dirty="0" smtClean="0"/>
              <a:t>is represented as follows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  <p:graphicFrame>
        <p:nvGraphicFramePr>
          <p:cNvPr id="337922" name="Object 2"/>
          <p:cNvGraphicFramePr>
            <a:graphicFrameLocks noChangeAspect="1"/>
          </p:cNvGraphicFramePr>
          <p:nvPr/>
        </p:nvGraphicFramePr>
        <p:xfrm>
          <a:off x="1500166" y="1714488"/>
          <a:ext cx="5935662" cy="912813"/>
        </p:xfrm>
        <a:graphic>
          <a:graphicData uri="http://schemas.openxmlformats.org/presentationml/2006/ole">
            <p:oleObj spid="_x0000_s337922" name="Equation" r:id="rId4" imgW="3632040" imgH="558720" progId="Equation.3">
              <p:embed/>
            </p:oleObj>
          </a:graphicData>
        </a:graphic>
      </p:graphicFrame>
      <p:sp>
        <p:nvSpPr>
          <p:cNvPr id="6" name="コンテンツ プレースホルダ 2"/>
          <p:cNvSpPr txBox="1">
            <a:spLocks/>
          </p:cNvSpPr>
          <p:nvPr/>
        </p:nvSpPr>
        <p:spPr>
          <a:xfrm>
            <a:off x="1285820" y="2714620"/>
            <a:ext cx="5286444" cy="8572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ja-JP" altLang="en-US" sz="2000" dirty="0" smtClean="0"/>
              <a:t>   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s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: alphabet</a:t>
            </a:r>
            <a:r>
              <a:rPr kumimoji="1" lang="en-US" altLang="ja-JP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size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altLang="ja-JP" sz="2000" i="1" baseline="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ja-JP" sz="2000" baseline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000" i="1" baseline="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2000" baseline="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000" baseline="0" dirty="0" smtClean="0"/>
              <a:t>: number of </a:t>
            </a:r>
            <a:r>
              <a:rPr lang="en-US" altLang="ja-JP" sz="2000" dirty="0" smtClean="0"/>
              <a:t>L</a:t>
            </a:r>
            <a:r>
              <a:rPr lang="en-US" altLang="ja-JP" sz="2000" baseline="0" dirty="0" smtClean="0"/>
              <a:t>yndon</a:t>
            </a:r>
            <a:r>
              <a:rPr lang="en-US" altLang="ja-JP" sz="2000" dirty="0" smtClean="0"/>
              <a:t> words of length 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kumimoji="1" lang="en-US" altLang="ja-JP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7923" name="Object 3"/>
          <p:cNvGraphicFramePr>
            <a:graphicFrameLocks noChangeAspect="1"/>
          </p:cNvGraphicFramePr>
          <p:nvPr/>
        </p:nvGraphicFramePr>
        <p:xfrm>
          <a:off x="6643702" y="2714620"/>
          <a:ext cx="2179638" cy="725487"/>
        </p:xfrm>
        <a:graphic>
          <a:graphicData uri="http://schemas.openxmlformats.org/presentationml/2006/ole">
            <p:oleObj spid="_x0000_s337923" name="Equation" r:id="rId5" imgW="1333440" imgH="444240" progId="Equation.3">
              <p:embed/>
            </p:oleObj>
          </a:graphicData>
        </a:graphic>
      </p:graphicFrame>
      <p:graphicFrame>
        <p:nvGraphicFramePr>
          <p:cNvPr id="337924" name="Object 4"/>
          <p:cNvGraphicFramePr>
            <a:graphicFrameLocks noChangeAspect="1"/>
          </p:cNvGraphicFramePr>
          <p:nvPr/>
        </p:nvGraphicFramePr>
        <p:xfrm>
          <a:off x="1500166" y="4373575"/>
          <a:ext cx="5332412" cy="912813"/>
        </p:xfrm>
        <a:graphic>
          <a:graphicData uri="http://schemas.openxmlformats.org/presentationml/2006/ole">
            <p:oleObj spid="_x0000_s337924" name="数式" r:id="rId6" imgW="3263760" imgH="558720" progId="Equation.3">
              <p:embed/>
            </p:oleObj>
          </a:graphicData>
        </a:graphic>
      </p:graphicFrame>
      <p:graphicFrame>
        <p:nvGraphicFramePr>
          <p:cNvPr id="337925" name="Object 5"/>
          <p:cNvGraphicFramePr>
            <a:graphicFrameLocks noChangeAspect="1"/>
          </p:cNvGraphicFramePr>
          <p:nvPr/>
        </p:nvGraphicFramePr>
        <p:xfrm>
          <a:off x="1500166" y="5715016"/>
          <a:ext cx="6245225" cy="912813"/>
        </p:xfrm>
        <a:graphic>
          <a:graphicData uri="http://schemas.openxmlformats.org/presentationml/2006/ole">
            <p:oleObj spid="_x0000_s337925" name="数式" r:id="rId7" imgW="3822480" imgH="558720" progId="Equation.3">
              <p:embed/>
            </p:oleObj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928662" y="4100460"/>
            <a:ext cx="2071702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Number of runs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28662" y="5429264"/>
            <a:ext cx="2428892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Sum of exponents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95588" y="5143512"/>
            <a:ext cx="2877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[Puglisi &amp; Simpson, 2008]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Detail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nivers">
      <a:majorFont>
        <a:latin typeface="Zurich BT"/>
        <a:ea typeface="ＭＳ Ｐゴシック"/>
        <a:cs typeface=""/>
      </a:majorFont>
      <a:minorFont>
        <a:latin typeface="Zurich BT"/>
        <a:ea typeface="ＭＳ Ｐゴシック"/>
        <a:cs typeface="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6153</TotalTime>
  <Words>3240</Words>
  <PresentationFormat>画面に合わせる (4:3)</PresentationFormat>
  <Paragraphs>666</Paragraphs>
  <Slides>40</Slides>
  <Notes>40</Notes>
  <HiddenSlides>8</HiddenSlides>
  <MMClips>0</MMClips>
  <ScaleCrop>false</ScaleCrop>
  <HeadingPairs>
    <vt:vector size="8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40</vt:i4>
      </vt:variant>
    </vt:vector>
  </HeadingPairs>
  <TitlesOfParts>
    <vt:vector size="56" baseType="lpstr">
      <vt:lpstr>Arial</vt:lpstr>
      <vt:lpstr>ＭＳ Ｐゴシック</vt:lpstr>
      <vt:lpstr>Zurich BT</vt:lpstr>
      <vt:lpstr>Arial Unicode MS</vt:lpstr>
      <vt:lpstr>Wingdings 2</vt:lpstr>
      <vt:lpstr>Times New Roman</vt:lpstr>
      <vt:lpstr>Courier New</vt:lpstr>
      <vt:lpstr>eurm8</vt:lpstr>
      <vt:lpstr>Symbol</vt:lpstr>
      <vt:lpstr>DomDiagonal BT</vt:lpstr>
      <vt:lpstr>Lucida Handwriting</vt:lpstr>
      <vt:lpstr>Calibri</vt:lpstr>
      <vt:lpstr>Verdana</vt:lpstr>
      <vt:lpstr>フレッシュ</vt:lpstr>
      <vt:lpstr>数式</vt:lpstr>
      <vt:lpstr>Equation</vt:lpstr>
      <vt:lpstr>Average Value of Sum of Exponents of Runs in Strings</vt:lpstr>
      <vt:lpstr>Background</vt:lpstr>
      <vt:lpstr>Run (Maximal Repetition)</vt:lpstr>
      <vt:lpstr>The Number &amp; The Sum of Exponents</vt:lpstr>
      <vt:lpstr>Maximum</vt:lpstr>
      <vt:lpstr>Average</vt:lpstr>
      <vt:lpstr>Our result</vt:lpstr>
      <vt:lpstr>Our result</vt:lpstr>
      <vt:lpstr>Detail</vt:lpstr>
      <vt:lpstr>Runs in all strings of length n</vt:lpstr>
      <vt:lpstr>d(w,p)</vt:lpstr>
      <vt:lpstr>Runs are classified according to its period</vt:lpstr>
      <vt:lpstr>0-segments are classified according to its length</vt:lpstr>
      <vt:lpstr>c(n,p)</vt:lpstr>
      <vt:lpstr>c(n,p)</vt:lpstr>
      <vt:lpstr>c(n,p)</vt:lpstr>
      <vt:lpstr>c(n,p)</vt:lpstr>
      <vt:lpstr>C(n,p)</vt:lpstr>
      <vt:lpstr>C(n,p)</vt:lpstr>
      <vt:lpstr>0-segments and runs</vt:lpstr>
      <vt:lpstr>0-segments and runs</vt:lpstr>
      <vt:lpstr>Counting a run once</vt:lpstr>
      <vt:lpstr>Counting a run once</vt:lpstr>
      <vt:lpstr>Counting a run once</vt:lpstr>
      <vt:lpstr>Counting a run once</vt:lpstr>
      <vt:lpstr>Average value of sum of exponents</vt:lpstr>
      <vt:lpstr>Limit of e(n)</vt:lpstr>
      <vt:lpstr>Limit of e(n)</vt:lpstr>
      <vt:lpstr>Summary</vt:lpstr>
      <vt:lpstr>Summary</vt:lpstr>
      <vt:lpstr>スライド 31</vt:lpstr>
      <vt:lpstr>スライド 32</vt:lpstr>
      <vt:lpstr>c(n,p)</vt:lpstr>
      <vt:lpstr>c(n,p)</vt:lpstr>
      <vt:lpstr>c(n,p)</vt:lpstr>
      <vt:lpstr>c(n,p)</vt:lpstr>
      <vt:lpstr>c(n,p)</vt:lpstr>
      <vt:lpstr>c(n,p)</vt:lpstr>
      <vt:lpstr>c(n,p)</vt:lpstr>
      <vt:lpstr>c(n,p)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Kusano</dc:creator>
  <cp:lastModifiedBy>草野　一彦</cp:lastModifiedBy>
  <cp:revision>2172</cp:revision>
  <dcterms:created xsi:type="dcterms:W3CDTF">2008-02-20T14:06:00Z</dcterms:created>
  <dcterms:modified xsi:type="dcterms:W3CDTF">2008-09-03T07:41:48Z</dcterms:modified>
</cp:coreProperties>
</file>