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47"/>
  </p:notesMasterIdLst>
  <p:handoutMasterIdLst>
    <p:handoutMasterId r:id="rId48"/>
  </p:handoutMasterIdLst>
  <p:sldIdLst>
    <p:sldId id="256" r:id="rId2"/>
    <p:sldId id="342" r:id="rId3"/>
    <p:sldId id="377" r:id="rId4"/>
    <p:sldId id="275" r:id="rId5"/>
    <p:sldId id="384" r:id="rId6"/>
    <p:sldId id="341" r:id="rId7"/>
    <p:sldId id="344" r:id="rId8"/>
    <p:sldId id="345" r:id="rId9"/>
    <p:sldId id="346" r:id="rId10"/>
    <p:sldId id="347" r:id="rId11"/>
    <p:sldId id="350" r:id="rId12"/>
    <p:sldId id="349" r:id="rId13"/>
    <p:sldId id="348" r:id="rId14"/>
    <p:sldId id="351" r:id="rId15"/>
    <p:sldId id="352" r:id="rId16"/>
    <p:sldId id="353" r:id="rId17"/>
    <p:sldId id="354" r:id="rId18"/>
    <p:sldId id="355" r:id="rId19"/>
    <p:sldId id="356" r:id="rId20"/>
    <p:sldId id="357" r:id="rId21"/>
    <p:sldId id="359" r:id="rId22"/>
    <p:sldId id="360" r:id="rId23"/>
    <p:sldId id="358" r:id="rId24"/>
    <p:sldId id="361" r:id="rId25"/>
    <p:sldId id="362" r:id="rId26"/>
    <p:sldId id="363" r:id="rId27"/>
    <p:sldId id="364" r:id="rId28"/>
    <p:sldId id="365" r:id="rId29"/>
    <p:sldId id="366" r:id="rId30"/>
    <p:sldId id="367" r:id="rId31"/>
    <p:sldId id="368" r:id="rId32"/>
    <p:sldId id="375" r:id="rId33"/>
    <p:sldId id="369" r:id="rId34"/>
    <p:sldId id="370" r:id="rId35"/>
    <p:sldId id="371" r:id="rId36"/>
    <p:sldId id="372" r:id="rId37"/>
    <p:sldId id="373" r:id="rId38"/>
    <p:sldId id="374" r:id="rId39"/>
    <p:sldId id="376" r:id="rId40"/>
    <p:sldId id="382" r:id="rId41"/>
    <p:sldId id="379" r:id="rId42"/>
    <p:sldId id="380" r:id="rId43"/>
    <p:sldId id="381" r:id="rId44"/>
    <p:sldId id="378" r:id="rId45"/>
    <p:sldId id="383" r:id="rId4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CCFF"/>
    <a:srgbClr val="CCFF99"/>
    <a:srgbClr val="66CCFF"/>
    <a:srgbClr val="FF6699"/>
    <a:srgbClr val="FF0066"/>
    <a:srgbClr val="CCECFF"/>
    <a:srgbClr val="FFFFCC"/>
    <a:srgbClr val="E7FFE7"/>
    <a:srgbClr val="D9FFD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3" autoAdjust="0"/>
    <p:restoredTop sz="96184" autoAdjust="0"/>
  </p:normalViewPr>
  <p:slideViewPr>
    <p:cSldViewPr>
      <p:cViewPr>
        <p:scale>
          <a:sx n="77" d="100"/>
          <a:sy n="77" d="100"/>
        </p:scale>
        <p:origin x="-73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6" d="100"/>
        <a:sy n="4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061F8-A74E-4B64-BBCF-ED5B0F7C2876}" type="datetimeFigureOut">
              <a:rPr kumimoji="1" lang="ja-JP" altLang="en-US" smtClean="0"/>
              <a:pPr/>
              <a:t>2009/8/31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35C8C3-7654-412D-A62C-0A9FE75509B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8BFAB-71F6-48C3-A8FD-414B62D732EF}" type="datetimeFigureOut">
              <a:rPr kumimoji="1" lang="ja-JP" altLang="en-US" smtClean="0"/>
              <a:pPr/>
              <a:t>2009/8/31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CEDC3-FD9E-4790-98D6-4A05358444D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93449-F56D-4BEC-9F70-5F2CE15A536D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  <a:p>
            <a:endParaRPr kumimoji="1" lang="en-US" altLang="ja-JP" baseline="0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93449-F56D-4BEC-9F70-5F2CE15A536D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93449-F56D-4BEC-9F70-5F2CE15A536D}" type="slidenum">
              <a:rPr kumimoji="1" lang="ja-JP" altLang="en-US" smtClean="0"/>
              <a:pPr/>
              <a:t>26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27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28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29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30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31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32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33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34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35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36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37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38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39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93449-F56D-4BEC-9F70-5F2CE15A536D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40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41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42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43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44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45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93449-F56D-4BEC-9F70-5F2CE15A536D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CEDC3-FD9E-4790-98D6-4A05358444D6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10" descr="横線 (反転)"/>
          <p:cNvSpPr>
            <a:spLocks noChangeArrowheads="1"/>
          </p:cNvSpPr>
          <p:nvPr/>
        </p:nvSpPr>
        <p:spPr bwMode="auto">
          <a:xfrm>
            <a:off x="7215206" y="908050"/>
            <a:ext cx="1676382" cy="5473700"/>
          </a:xfrm>
          <a:prstGeom prst="rect">
            <a:avLst/>
          </a:prstGeom>
          <a:pattFill prst="narHorz">
            <a:fgClr>
              <a:srgbClr val="CDDFD6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4225" y="2133600"/>
            <a:ext cx="5781675" cy="1079500"/>
          </a:xfrm>
        </p:spPr>
        <p:txBody>
          <a:bodyPr/>
          <a:lstStyle>
            <a:lvl1pPr>
              <a:defRPr sz="3600" b="1">
                <a:latin typeface="Candara" pitchFamily="34" charset="0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84225" y="3357563"/>
            <a:ext cx="5781675" cy="792162"/>
          </a:xfrm>
        </p:spPr>
        <p:txBody>
          <a:bodyPr/>
          <a:lstStyle>
            <a:lvl1pPr marL="0" indent="0">
              <a:buFontTx/>
              <a:buNone/>
              <a:defRPr sz="2400">
                <a:latin typeface="Candara" pitchFamily="34" charset="0"/>
              </a:defRPr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84225" y="4868863"/>
            <a:ext cx="2133600" cy="287337"/>
          </a:xfrm>
        </p:spPr>
        <p:txBody>
          <a:bodyPr/>
          <a:lstStyle>
            <a:lvl1pPr>
              <a:defRPr sz="1400"/>
            </a:lvl1pPr>
          </a:lstStyle>
          <a:p>
            <a:fld id="{E42B57A9-A2CD-4A92-B090-1164B8F64C96}" type="datetimeFigureOut">
              <a:rPr kumimoji="1" lang="ja-JP" altLang="en-US" smtClean="0"/>
              <a:pPr/>
              <a:t>2009/8/31</a:t>
            </a:fld>
            <a:endParaRPr kumimoji="1" lang="ja-JP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784225" y="4508500"/>
            <a:ext cx="2895600" cy="287338"/>
          </a:xfrm>
        </p:spPr>
        <p:txBody>
          <a:bodyPr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317500" y="404813"/>
            <a:ext cx="6897706" cy="503237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7372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7215579" y="404813"/>
            <a:ext cx="1677596" cy="503237"/>
          </a:xfrm>
          <a:prstGeom prst="rect">
            <a:avLst/>
          </a:prstGeom>
          <a:gradFill rotWithShape="1">
            <a:gsLst>
              <a:gs pos="0">
                <a:srgbClr val="006666"/>
              </a:gs>
              <a:gs pos="100000">
                <a:srgbClr val="006666">
                  <a:gamma/>
                  <a:shade val="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317500" y="901700"/>
            <a:ext cx="8574088" cy="144463"/>
          </a:xfrm>
          <a:prstGeom prst="rect">
            <a:avLst/>
          </a:prstGeom>
          <a:gradFill rotWithShape="1">
            <a:gsLst>
              <a:gs pos="0">
                <a:schemeClr val="bg2">
                  <a:alpha val="39999"/>
                </a:schemeClr>
              </a:gs>
              <a:gs pos="100000">
                <a:schemeClr val="bg1">
                  <a:alpha val="39999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598502" y="3213100"/>
            <a:ext cx="611663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2B57A9-A2CD-4A92-B090-1164B8F64C96}" type="datetimeFigureOut">
              <a:rPr kumimoji="1" lang="ja-JP" altLang="en-US" smtClean="0"/>
              <a:pPr/>
              <a:t>2009/8/31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0F5CC-BBC5-44E1-ABCE-3AD902A676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48463" y="115888"/>
            <a:ext cx="2143125" cy="601027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17500" y="115888"/>
            <a:ext cx="6278563" cy="601027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2B57A9-A2CD-4A92-B090-1164B8F64C96}" type="datetimeFigureOut">
              <a:rPr kumimoji="1" lang="ja-JP" altLang="en-US" smtClean="0"/>
              <a:pPr/>
              <a:t>2009/8/31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0F5CC-BBC5-44E1-ABCE-3AD902A676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  <a:lvl2pPr>
              <a:defRPr>
                <a:latin typeface="Candara" pitchFamily="34" charset="0"/>
              </a:defRPr>
            </a:lvl2pPr>
            <a:lvl3pPr>
              <a:defRPr>
                <a:latin typeface="Candara" pitchFamily="34" charset="0"/>
              </a:defRPr>
            </a:lvl3pPr>
            <a:lvl4pPr>
              <a:defRPr>
                <a:latin typeface="Candara" pitchFamily="34" charset="0"/>
              </a:defRPr>
            </a:lvl4pPr>
            <a:lvl5pPr>
              <a:defRPr>
                <a:latin typeface="Candara" pitchFamily="34" charset="0"/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2B57A9-A2CD-4A92-B090-1164B8F64C96}" type="datetimeFigureOut">
              <a:rPr kumimoji="1" lang="ja-JP" altLang="en-US" smtClean="0"/>
              <a:pPr/>
              <a:t>2009/8/31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0F5CC-BBC5-44E1-ABCE-3AD902A676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2B57A9-A2CD-4A92-B090-1164B8F64C96}" type="datetimeFigureOut">
              <a:rPr kumimoji="1" lang="ja-JP" altLang="en-US" smtClean="0"/>
              <a:pPr/>
              <a:t>2009/8/31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0F5CC-BBC5-44E1-ABCE-3AD902A676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2B57A9-A2CD-4A92-B090-1164B8F64C96}" type="datetimeFigureOut">
              <a:rPr kumimoji="1" lang="ja-JP" altLang="en-US" smtClean="0"/>
              <a:pPr/>
              <a:t>2009/8/31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0F5CC-BBC5-44E1-ABCE-3AD902A676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9540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835166"/>
            <a:ext cx="4040188" cy="43799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19540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835166"/>
            <a:ext cx="4041775" cy="43799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2B57A9-A2CD-4A92-B090-1164B8F64C96}" type="datetimeFigureOut">
              <a:rPr kumimoji="1" lang="ja-JP" altLang="en-US" smtClean="0"/>
              <a:pPr/>
              <a:t>2009/8/31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0F5CC-BBC5-44E1-ABCE-3AD902A676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317500" y="115888"/>
            <a:ext cx="8574088" cy="741344"/>
          </a:xfrm>
        </p:spPr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2B57A9-A2CD-4A92-B090-1164B8F64C96}" type="datetimeFigureOut">
              <a:rPr kumimoji="1" lang="ja-JP" altLang="en-US" smtClean="0"/>
              <a:pPr/>
              <a:t>2009/8/31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0F5CC-BBC5-44E1-ABCE-3AD902A676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2B57A9-A2CD-4A92-B090-1164B8F64C96}" type="datetimeFigureOut">
              <a:rPr kumimoji="1" lang="ja-JP" altLang="en-US" smtClean="0"/>
              <a:pPr/>
              <a:t>2009/8/31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0F5CC-BBC5-44E1-ABCE-3AD902A676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2B57A9-A2CD-4A92-B090-1164B8F64C96}" type="datetimeFigureOut">
              <a:rPr kumimoji="1" lang="ja-JP" altLang="en-US" smtClean="0"/>
              <a:pPr/>
              <a:t>2009/8/31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0F5CC-BBC5-44E1-ABCE-3AD902A676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2B57A9-A2CD-4A92-B090-1164B8F64C96}" type="datetimeFigureOut">
              <a:rPr kumimoji="1" lang="ja-JP" altLang="en-US" smtClean="0"/>
              <a:pPr/>
              <a:t>2009/8/31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0F5CC-BBC5-44E1-ABCE-3AD902A676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317500" y="923910"/>
            <a:ext cx="6381750" cy="144463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73725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9" name="Rectangle 35" descr="横線 (反転)"/>
          <p:cNvSpPr>
            <a:spLocks noChangeArrowheads="1"/>
          </p:cNvSpPr>
          <p:nvPr/>
        </p:nvSpPr>
        <p:spPr bwMode="auto">
          <a:xfrm>
            <a:off x="6699250" y="642918"/>
            <a:ext cx="2192338" cy="274638"/>
          </a:xfrm>
          <a:prstGeom prst="rect">
            <a:avLst/>
          </a:prstGeom>
          <a:pattFill prst="narHorz">
            <a:fgClr>
              <a:srgbClr val="CDDFD6"/>
            </a:fgClr>
            <a:bgClr>
              <a:srgbClr val="FFFFFF"/>
            </a:bgClr>
          </a:patt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6699250" y="923910"/>
            <a:ext cx="2193925" cy="144463"/>
          </a:xfrm>
          <a:prstGeom prst="rect">
            <a:avLst/>
          </a:prstGeom>
          <a:gradFill rotWithShape="1">
            <a:gsLst>
              <a:gs pos="0">
                <a:srgbClr val="006666"/>
              </a:gs>
              <a:gs pos="100000">
                <a:srgbClr val="006666">
                  <a:gamma/>
                  <a:shade val="6275"/>
                  <a:invGamma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7500" y="115888"/>
            <a:ext cx="8574088" cy="741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4422"/>
            <a:ext cx="8229600" cy="492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2413" y="6524625"/>
            <a:ext cx="2133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E42B57A9-A2CD-4A92-B090-1164B8F64C96}" type="datetimeFigureOut">
              <a:rPr kumimoji="1" lang="ja-JP" altLang="en-US" smtClean="0"/>
              <a:pPr/>
              <a:t>2009/8/31</a:t>
            </a:fld>
            <a:endParaRPr kumimoji="1" lang="ja-JP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24625"/>
            <a:ext cx="2895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kumimoji="1" lang="ja-JP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57988" y="6524625"/>
            <a:ext cx="2133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8A90F5CC-BBC5-44E1-ABCE-3AD902A676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丸ｺﾞｼｯｸM-PRO" pitchFamily="50" charset="-128"/>
          <a:ea typeface="HG丸ｺﾞｼｯｸM-PRO" pitchFamily="50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Tx/>
        <a:buBlip>
          <a:blip r:embed="rId13"/>
        </a:buBlip>
        <a:defRPr kumimoji="1" sz="28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Tx/>
        <a:buBlip>
          <a:blip r:embed="rId14"/>
        </a:buBlip>
        <a:defRPr kumimoji="1" sz="2400">
          <a:solidFill>
            <a:schemeClr val="tx1"/>
          </a:solidFill>
          <a:latin typeface="HG丸ｺﾞｼｯｸM-PRO" pitchFamily="50" charset="-128"/>
          <a:ea typeface="HG丸ｺﾞｼｯｸM-PRO" pitchFamily="5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HG丸ｺﾞｼｯｸM-PRO" pitchFamily="50" charset="-128"/>
          <a:ea typeface="HG丸ｺﾞｼｯｸM-PRO" pitchFamily="5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HG丸ｺﾞｼｯｸM-PRO" pitchFamily="50" charset="-128"/>
          <a:ea typeface="HG丸ｺﾞｼｯｸM-PRO" pitchFamily="5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HG丸ｺﾞｼｯｸM-PRO" pitchFamily="50" charset="-128"/>
          <a:ea typeface="HG丸ｺﾞｼｯｸM-PRO" pitchFamily="5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28596" y="1714488"/>
            <a:ext cx="6715172" cy="1498612"/>
          </a:xfrm>
        </p:spPr>
        <p:txBody>
          <a:bodyPr/>
          <a:lstStyle/>
          <a:p>
            <a:r>
              <a:rPr kumimoji="1" lang="en-US" altLang="ja-JP" dirty="0" smtClean="0">
                <a:latin typeface="Candara" pitchFamily="34" charset="0"/>
              </a:rPr>
              <a:t>Finding Characteristic Substrings</a:t>
            </a:r>
            <a:br>
              <a:rPr kumimoji="1" lang="en-US" altLang="ja-JP" dirty="0" smtClean="0">
                <a:latin typeface="Candara" pitchFamily="34" charset="0"/>
              </a:rPr>
            </a:br>
            <a:r>
              <a:rPr kumimoji="1" lang="en-US" altLang="ja-JP" dirty="0" smtClean="0">
                <a:latin typeface="Candara" pitchFamily="34" charset="0"/>
              </a:rPr>
              <a:t>from Compressed Texts</a:t>
            </a:r>
            <a:endParaRPr kumimoji="1" lang="ja-JP" altLang="en-US" dirty="0">
              <a:latin typeface="Candara" pitchFamily="34" charset="0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63587" y="3643314"/>
            <a:ext cx="5994429" cy="2500330"/>
          </a:xfrm>
        </p:spPr>
        <p:txBody>
          <a:bodyPr>
            <a:noAutofit/>
          </a:bodyPr>
          <a:lstStyle/>
          <a:p>
            <a:pPr algn="r"/>
            <a:r>
              <a:rPr kumimoji="1" lang="en-US" altLang="ja-JP" sz="2800" dirty="0" err="1" smtClean="0">
                <a:latin typeface="Candara" pitchFamily="34" charset="0"/>
              </a:rPr>
              <a:t>Shunsuke</a:t>
            </a:r>
            <a:r>
              <a:rPr kumimoji="1" lang="en-US" altLang="ja-JP" sz="2800" dirty="0" smtClean="0">
                <a:latin typeface="Candara" pitchFamily="34" charset="0"/>
              </a:rPr>
              <a:t> </a:t>
            </a:r>
            <a:r>
              <a:rPr kumimoji="1" lang="en-US" altLang="ja-JP" sz="2800" dirty="0" err="1" smtClean="0">
                <a:latin typeface="Candara" pitchFamily="34" charset="0"/>
              </a:rPr>
              <a:t>Inenaga</a:t>
            </a:r>
            <a:endParaRPr kumimoji="1" lang="en-US" altLang="ja-JP" sz="2800" dirty="0" smtClean="0">
              <a:latin typeface="Candara" pitchFamily="34" charset="0"/>
            </a:endParaRPr>
          </a:p>
          <a:p>
            <a:pPr algn="r"/>
            <a:r>
              <a:rPr kumimoji="1" lang="en-US" altLang="ja-JP" sz="2800" dirty="0" smtClean="0">
                <a:latin typeface="Candara" pitchFamily="34" charset="0"/>
              </a:rPr>
              <a:t>Kyushu University, Japan</a:t>
            </a:r>
          </a:p>
          <a:p>
            <a:pPr algn="r"/>
            <a:endParaRPr lang="en-US" altLang="ja-JP" sz="2800" dirty="0" smtClean="0"/>
          </a:p>
          <a:p>
            <a:pPr algn="r"/>
            <a:r>
              <a:rPr kumimoji="1" lang="en-US" altLang="ja-JP" sz="2800" dirty="0" smtClean="0">
                <a:latin typeface="Candara" pitchFamily="34" charset="0"/>
              </a:rPr>
              <a:t>Hideo </a:t>
            </a:r>
            <a:r>
              <a:rPr kumimoji="1" lang="en-US" altLang="ja-JP" sz="2800" dirty="0" err="1" smtClean="0">
                <a:latin typeface="Candara" pitchFamily="34" charset="0"/>
              </a:rPr>
              <a:t>Bannai</a:t>
            </a:r>
            <a:endParaRPr kumimoji="1" lang="en-US" altLang="ja-JP" sz="2800" dirty="0" smtClean="0">
              <a:latin typeface="Candara" pitchFamily="34" charset="0"/>
            </a:endParaRPr>
          </a:p>
          <a:p>
            <a:pPr algn="r"/>
            <a:r>
              <a:rPr lang="en-US" altLang="ja-JP" sz="2800" dirty="0" smtClean="0"/>
              <a:t>Kyushu University, Japan</a:t>
            </a:r>
            <a:endParaRPr kumimoji="1" lang="en-US" altLang="ja-JP" sz="2800" dirty="0" smtClean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Algorithm to Compute LRS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500208"/>
            <a:ext cx="5286412" cy="4929188"/>
          </a:xfrm>
        </p:spPr>
        <p:txBody>
          <a:bodyPr/>
          <a:lstStyle/>
          <a:p>
            <a:pPr>
              <a:buNone/>
            </a:pPr>
            <a:r>
              <a:rPr kumimoji="1" lang="en-US" altLang="ja-JP" sz="2400" b="1" dirty="0" smtClean="0"/>
              <a:t>Input</a:t>
            </a:r>
            <a:r>
              <a:rPr kumimoji="1" lang="en-US" altLang="ja-JP" sz="2400" dirty="0" smtClean="0"/>
              <a:t>: SLP </a:t>
            </a:r>
            <a:r>
              <a:rPr kumimoji="1" lang="en-US" altLang="ja-JP" sz="2400" dirty="0" smtClean="0">
                <a:latin typeface="Brush Script MT" pitchFamily="66" charset="0"/>
              </a:rPr>
              <a:t>T</a:t>
            </a:r>
          </a:p>
          <a:p>
            <a:pPr>
              <a:buNone/>
            </a:pPr>
            <a:r>
              <a:rPr lang="en-US" altLang="ja-JP" sz="2400" b="1" dirty="0" smtClean="0"/>
              <a:t>Output</a:t>
            </a:r>
            <a:r>
              <a:rPr lang="en-US" altLang="ja-JP" sz="2400" dirty="0" smtClean="0"/>
              <a:t>: LRS of text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>
              <a:spcBef>
                <a:spcPts val="1200"/>
              </a:spcBef>
              <a:buNone/>
            </a:pPr>
            <a:r>
              <a:rPr kumimoji="1" lang="en-US" altLang="ja-JP" sz="2400" b="1" dirty="0" err="1" smtClean="0"/>
              <a:t>foreach</a:t>
            </a:r>
            <a:r>
              <a:rPr kumimoji="1" lang="en-US" altLang="ja-JP" sz="2400" dirty="0" smtClean="0"/>
              <a:t> variable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4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sz="2400" dirty="0" smtClean="0"/>
              <a:t>of SLP </a:t>
            </a:r>
            <a:r>
              <a:rPr kumimoji="1" lang="en-US" altLang="ja-JP" sz="2400" dirty="0" smtClean="0">
                <a:latin typeface="Brush Script MT" pitchFamily="66" charset="0"/>
                <a:cs typeface="Times New Roman" pitchFamily="18" charset="0"/>
              </a:rPr>
              <a:t>T</a:t>
            </a:r>
            <a:r>
              <a:rPr kumimoji="1" lang="en-US" altLang="ja-JP" sz="2400" dirty="0" smtClean="0"/>
              <a:t> </a:t>
            </a:r>
            <a:r>
              <a:rPr kumimoji="1" lang="en-US" altLang="ja-JP" sz="2400" b="1" dirty="0" smtClean="0"/>
              <a:t>do</a:t>
            </a:r>
          </a:p>
          <a:p>
            <a:pPr>
              <a:buNone/>
            </a:pPr>
            <a:r>
              <a:rPr lang="en-US" altLang="ja-JP" sz="2400" dirty="0" smtClean="0"/>
              <a:t>	compute LRS of Case 1;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2;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3;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4;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5;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6;</a:t>
            </a:r>
          </a:p>
          <a:p>
            <a:pPr>
              <a:buNone/>
            </a:pPr>
            <a:r>
              <a:rPr lang="en-US" altLang="ja-JP" sz="2400" b="1" dirty="0" smtClean="0"/>
              <a:t>return</a:t>
            </a:r>
            <a:r>
              <a:rPr lang="en-US" altLang="ja-JP" sz="2400" dirty="0" smtClean="0"/>
              <a:t>  two positions and the length of </a:t>
            </a:r>
            <a:br>
              <a:rPr lang="en-US" altLang="ja-JP" sz="2400" dirty="0" smtClean="0"/>
            </a:br>
            <a:r>
              <a:rPr lang="en-US" altLang="ja-JP" sz="2400" dirty="0" smtClean="0"/>
              <a:t> 	 the “longest” LRS above;</a:t>
            </a:r>
          </a:p>
        </p:txBody>
      </p:sp>
      <p:grpSp>
        <p:nvGrpSpPr>
          <p:cNvPr id="29" name="グループ化 28"/>
          <p:cNvGrpSpPr/>
          <p:nvPr/>
        </p:nvGrpSpPr>
        <p:grpSpPr>
          <a:xfrm>
            <a:off x="5000628" y="1785926"/>
            <a:ext cx="3571900" cy="2857520"/>
            <a:chOff x="5000628" y="1785926"/>
            <a:chExt cx="3571900" cy="2857520"/>
          </a:xfrm>
        </p:grpSpPr>
        <p:sp>
          <p:nvSpPr>
            <p:cNvPr id="27" name="角丸四角形 26"/>
            <p:cNvSpPr/>
            <p:nvPr/>
          </p:nvSpPr>
          <p:spPr>
            <a:xfrm>
              <a:off x="5000628" y="1785926"/>
              <a:ext cx="3571900" cy="28575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3366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5" name="グループ化 14"/>
            <p:cNvGrpSpPr/>
            <p:nvPr/>
          </p:nvGrpSpPr>
          <p:grpSpPr>
            <a:xfrm>
              <a:off x="5429256" y="1785926"/>
              <a:ext cx="2705120" cy="2571768"/>
              <a:chOff x="214282" y="1071546"/>
              <a:chExt cx="2705120" cy="2571768"/>
            </a:xfrm>
          </p:grpSpPr>
          <p:sp>
            <p:nvSpPr>
              <p:cNvPr id="16" name="テキスト ボックス 15"/>
              <p:cNvSpPr txBox="1"/>
              <p:nvPr/>
            </p:nvSpPr>
            <p:spPr>
              <a:xfrm>
                <a:off x="1357290" y="1071546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800" i="1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kumimoji="1" lang="en-US" altLang="ja-JP" sz="2800" i="1" baseline="-25000" dirty="0" smtClean="0"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kumimoji="1" lang="ja-JP" altLang="en-US" sz="2800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7" name="グループ化 8"/>
              <p:cNvGrpSpPr/>
              <p:nvPr/>
            </p:nvGrpSpPr>
            <p:grpSpPr>
              <a:xfrm>
                <a:off x="214282" y="1571612"/>
                <a:ext cx="2705120" cy="1347798"/>
                <a:chOff x="214282" y="1714488"/>
                <a:chExt cx="2705120" cy="1347798"/>
              </a:xfrm>
            </p:grpSpPr>
            <p:sp>
              <p:nvSpPr>
                <p:cNvPr id="23" name="二等辺三角形 22"/>
                <p:cNvSpPr/>
                <p:nvPr/>
              </p:nvSpPr>
              <p:spPr>
                <a:xfrm>
                  <a:off x="214282" y="1714488"/>
                  <a:ext cx="2705120" cy="1347798"/>
                </a:xfrm>
                <a:prstGeom prst="triangl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" name="二等辺三角形 23"/>
                <p:cNvSpPr/>
                <p:nvPr/>
              </p:nvSpPr>
              <p:spPr>
                <a:xfrm>
                  <a:off x="214282" y="2357430"/>
                  <a:ext cx="1414693" cy="704856"/>
                </a:xfrm>
                <a:prstGeom prst="triangl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" name="二等辺三角形 24"/>
                <p:cNvSpPr/>
                <p:nvPr/>
              </p:nvSpPr>
              <p:spPr>
                <a:xfrm>
                  <a:off x="1648090" y="2428868"/>
                  <a:ext cx="1271312" cy="633418"/>
                </a:xfrm>
                <a:prstGeom prst="triangl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8" name="正方形/長方形 17"/>
              <p:cNvSpPr/>
              <p:nvPr/>
            </p:nvSpPr>
            <p:spPr>
              <a:xfrm>
                <a:off x="285720" y="3143248"/>
                <a:ext cx="500066" cy="178101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928662" y="3143248"/>
                <a:ext cx="500066" cy="178101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428596" y="1785926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800" i="1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kumimoji="1" lang="en-US" altLang="ja-JP" sz="2800" i="1" baseline="-25000" dirty="0" smtClean="0">
                    <a:latin typeface="Times New Roman" pitchFamily="18" charset="0"/>
                    <a:cs typeface="Times New Roman" pitchFamily="18" charset="0"/>
                  </a:rPr>
                  <a:t>l</a:t>
                </a:r>
                <a:endParaRPr kumimoji="1" lang="ja-JP" altLang="en-US" sz="2800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2285984" y="1857364"/>
                <a:ext cx="5715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800" i="1" dirty="0" err="1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kumimoji="1" lang="en-US" altLang="ja-JP" sz="2800" i="1" baseline="-25000" dirty="0" err="1" smtClean="0"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1" lang="ja-JP" altLang="en-US" sz="2800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2" name="直線コネクタ 21"/>
              <p:cNvCxnSpPr/>
              <p:nvPr/>
            </p:nvCxnSpPr>
            <p:spPr>
              <a:xfrm rot="5400000">
                <a:off x="1286805" y="3285171"/>
                <a:ext cx="714380" cy="1906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正方形/長方形 25"/>
            <p:cNvSpPr/>
            <p:nvPr/>
          </p:nvSpPr>
          <p:spPr>
            <a:xfrm>
              <a:off x="5419732" y="4143380"/>
              <a:ext cx="96532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dirty="0" smtClean="0">
                  <a:latin typeface="Candara" pitchFamily="34" charset="0"/>
                </a:rPr>
                <a:t>Case 1</a:t>
              </a:r>
              <a:endParaRPr lang="ja-JP" altLang="en-US" sz="2400" dirty="0">
                <a:latin typeface="Candara" pitchFamily="34" charset="0"/>
              </a:endParaRPr>
            </a:p>
          </p:txBody>
        </p:sp>
      </p:grpSp>
      <p:sp>
        <p:nvSpPr>
          <p:cNvPr id="28" name="角丸四角形 27"/>
          <p:cNvSpPr/>
          <p:nvPr/>
        </p:nvSpPr>
        <p:spPr>
          <a:xfrm>
            <a:off x="642910" y="2928934"/>
            <a:ext cx="3214710" cy="428628"/>
          </a:xfrm>
          <a:prstGeom prst="roundRect">
            <a:avLst>
              <a:gd name="adj" fmla="val 9112"/>
            </a:avLst>
          </a:prstGeom>
          <a:noFill/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Algorithm to Compute LRS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500208"/>
            <a:ext cx="5286412" cy="4929188"/>
          </a:xfrm>
        </p:spPr>
        <p:txBody>
          <a:bodyPr/>
          <a:lstStyle/>
          <a:p>
            <a:pPr>
              <a:buNone/>
            </a:pPr>
            <a:r>
              <a:rPr kumimoji="1" lang="en-US" altLang="ja-JP" sz="2400" b="1" dirty="0" smtClean="0"/>
              <a:t>Input</a:t>
            </a:r>
            <a:r>
              <a:rPr kumimoji="1" lang="en-US" altLang="ja-JP" sz="2400" dirty="0" smtClean="0"/>
              <a:t>: SLP </a:t>
            </a:r>
            <a:r>
              <a:rPr kumimoji="1" lang="en-US" altLang="ja-JP" sz="2400" dirty="0" smtClean="0">
                <a:latin typeface="Brush Script MT" pitchFamily="66" charset="0"/>
              </a:rPr>
              <a:t>T</a:t>
            </a:r>
          </a:p>
          <a:p>
            <a:pPr>
              <a:buNone/>
            </a:pPr>
            <a:r>
              <a:rPr lang="en-US" altLang="ja-JP" sz="2400" b="1" dirty="0" smtClean="0"/>
              <a:t>Output</a:t>
            </a:r>
            <a:r>
              <a:rPr lang="en-US" altLang="ja-JP" sz="2400" dirty="0" smtClean="0"/>
              <a:t>: LRS of text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>
              <a:spcBef>
                <a:spcPts val="1200"/>
              </a:spcBef>
              <a:buNone/>
            </a:pPr>
            <a:r>
              <a:rPr kumimoji="1" lang="en-US" altLang="ja-JP" sz="2400" b="1" dirty="0" err="1" smtClean="0"/>
              <a:t>foreach</a:t>
            </a:r>
            <a:r>
              <a:rPr kumimoji="1" lang="en-US" altLang="ja-JP" sz="2400" dirty="0" smtClean="0"/>
              <a:t> variable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4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sz="2400" dirty="0" smtClean="0"/>
              <a:t>of SLP </a:t>
            </a:r>
            <a:r>
              <a:rPr kumimoji="1" lang="en-US" altLang="ja-JP" sz="2400" dirty="0" smtClean="0">
                <a:latin typeface="Brush Script MT" pitchFamily="66" charset="0"/>
                <a:cs typeface="Times New Roman" pitchFamily="18" charset="0"/>
              </a:rPr>
              <a:t>T</a:t>
            </a:r>
            <a:r>
              <a:rPr kumimoji="1" lang="en-US" altLang="ja-JP" sz="2400" dirty="0" smtClean="0"/>
              <a:t> </a:t>
            </a:r>
            <a:r>
              <a:rPr kumimoji="1" lang="en-US" altLang="ja-JP" sz="2400" b="1" dirty="0" smtClean="0"/>
              <a:t>do</a:t>
            </a:r>
          </a:p>
          <a:p>
            <a:pPr>
              <a:buNone/>
            </a:pPr>
            <a:r>
              <a:rPr lang="en-US" altLang="ja-JP" sz="2400" dirty="0" smtClean="0"/>
              <a:t>	compute LRS of Case 1;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2;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3;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4;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5;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6;</a:t>
            </a:r>
          </a:p>
          <a:p>
            <a:pPr>
              <a:buNone/>
            </a:pPr>
            <a:r>
              <a:rPr lang="en-US" altLang="ja-JP" sz="2400" b="1" dirty="0" smtClean="0"/>
              <a:t>return</a:t>
            </a:r>
            <a:r>
              <a:rPr lang="en-US" altLang="ja-JP" sz="2400" dirty="0" smtClean="0"/>
              <a:t>  two positions and the length of </a:t>
            </a:r>
            <a:br>
              <a:rPr lang="en-US" altLang="ja-JP" sz="2400" dirty="0" smtClean="0"/>
            </a:br>
            <a:r>
              <a:rPr lang="en-US" altLang="ja-JP" sz="2400" dirty="0" smtClean="0"/>
              <a:t> 	 the “longest” LRS above;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5000628" y="1785926"/>
            <a:ext cx="3571900" cy="2857520"/>
          </a:xfrm>
          <a:prstGeom prst="roundRect">
            <a:avLst/>
          </a:prstGeom>
          <a:solidFill>
            <a:schemeClr val="bg1"/>
          </a:solidFill>
          <a:ln>
            <a:solidFill>
              <a:srgbClr val="3366FF"/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572264" y="178592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二等辺三角形 22"/>
          <p:cNvSpPr/>
          <p:nvPr/>
        </p:nvSpPr>
        <p:spPr>
          <a:xfrm>
            <a:off x="5429256" y="2285992"/>
            <a:ext cx="2705120" cy="134779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二等辺三角形 23"/>
          <p:cNvSpPr/>
          <p:nvPr/>
        </p:nvSpPr>
        <p:spPr>
          <a:xfrm>
            <a:off x="5429256" y="2928934"/>
            <a:ext cx="1414693" cy="70485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二等辺三角形 24"/>
          <p:cNvSpPr/>
          <p:nvPr/>
        </p:nvSpPr>
        <p:spPr>
          <a:xfrm>
            <a:off x="6863064" y="3000372"/>
            <a:ext cx="1271312" cy="63341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5500694" y="3857628"/>
            <a:ext cx="500066" cy="1781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6143636" y="3857628"/>
            <a:ext cx="500066" cy="1781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43570" y="250030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500958" y="257174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 rot="5400000">
            <a:off x="6501779" y="3999551"/>
            <a:ext cx="714380" cy="190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5419732" y="4143380"/>
            <a:ext cx="9653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Candara" pitchFamily="34" charset="0"/>
              </a:rPr>
              <a:t>Case 1</a:t>
            </a:r>
            <a:endParaRPr lang="ja-JP" altLang="en-US" sz="2400" dirty="0">
              <a:latin typeface="Candara" pitchFamily="34" charset="0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642910" y="2928934"/>
            <a:ext cx="3214710" cy="428628"/>
          </a:xfrm>
          <a:prstGeom prst="roundRect">
            <a:avLst>
              <a:gd name="adj" fmla="val 9112"/>
            </a:avLst>
          </a:prstGeom>
          <a:noFill/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 animBg="1"/>
      <p:bldP spid="25" grpId="0" animBg="1"/>
      <p:bldP spid="21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Algorithm to Compute LRS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500208"/>
            <a:ext cx="5286412" cy="4929188"/>
          </a:xfrm>
        </p:spPr>
        <p:txBody>
          <a:bodyPr/>
          <a:lstStyle/>
          <a:p>
            <a:pPr>
              <a:buNone/>
            </a:pPr>
            <a:r>
              <a:rPr kumimoji="1" lang="en-US" altLang="ja-JP" sz="2400" b="1" dirty="0" smtClean="0"/>
              <a:t>Input</a:t>
            </a:r>
            <a:r>
              <a:rPr kumimoji="1" lang="en-US" altLang="ja-JP" sz="2400" dirty="0" smtClean="0"/>
              <a:t>: SLP </a:t>
            </a:r>
            <a:r>
              <a:rPr kumimoji="1" lang="en-US" altLang="ja-JP" sz="2400" dirty="0" smtClean="0">
                <a:latin typeface="Brush Script MT" pitchFamily="66" charset="0"/>
              </a:rPr>
              <a:t>T</a:t>
            </a:r>
          </a:p>
          <a:p>
            <a:pPr>
              <a:buNone/>
            </a:pPr>
            <a:r>
              <a:rPr lang="en-US" altLang="ja-JP" sz="2400" b="1" dirty="0" smtClean="0"/>
              <a:t>Output</a:t>
            </a:r>
            <a:r>
              <a:rPr lang="en-US" altLang="ja-JP" sz="2400" dirty="0" smtClean="0"/>
              <a:t>: LRS of text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>
              <a:spcBef>
                <a:spcPts val="1200"/>
              </a:spcBef>
              <a:buNone/>
            </a:pPr>
            <a:r>
              <a:rPr kumimoji="1" lang="en-US" altLang="ja-JP" sz="2400" b="1" dirty="0" err="1" smtClean="0"/>
              <a:t>foreach</a:t>
            </a:r>
            <a:r>
              <a:rPr kumimoji="1" lang="en-US" altLang="ja-JP" sz="2400" dirty="0" smtClean="0"/>
              <a:t> variable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4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sz="2400" dirty="0" smtClean="0"/>
              <a:t>of SLP </a:t>
            </a:r>
            <a:r>
              <a:rPr kumimoji="1" lang="en-US" altLang="ja-JP" sz="2400" dirty="0" smtClean="0">
                <a:latin typeface="Brush Script MT" pitchFamily="66" charset="0"/>
                <a:cs typeface="Times New Roman" pitchFamily="18" charset="0"/>
              </a:rPr>
              <a:t>T</a:t>
            </a:r>
            <a:r>
              <a:rPr kumimoji="1" lang="en-US" altLang="ja-JP" sz="2400" dirty="0" smtClean="0"/>
              <a:t> </a:t>
            </a:r>
            <a:r>
              <a:rPr kumimoji="1" lang="en-US" altLang="ja-JP" sz="2400" b="1" dirty="0" smtClean="0"/>
              <a:t>do</a:t>
            </a:r>
          </a:p>
          <a:p>
            <a:pPr>
              <a:buNone/>
            </a:pPr>
            <a:r>
              <a:rPr lang="en-US" altLang="ja-JP" sz="2400" dirty="0" smtClean="0"/>
              <a:t>	</a:t>
            </a:r>
            <a:r>
              <a:rPr lang="en-US" altLang="ja-JP" sz="2400" dirty="0" smtClean="0">
                <a:solidFill>
                  <a:schemeClr val="bg1"/>
                </a:solidFill>
              </a:rPr>
              <a:t>compute LRS of Case 1;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2;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3;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4;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5;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6;</a:t>
            </a:r>
          </a:p>
          <a:p>
            <a:pPr>
              <a:buNone/>
            </a:pPr>
            <a:r>
              <a:rPr lang="en-US" altLang="ja-JP" sz="2400" b="1" dirty="0" smtClean="0"/>
              <a:t>return</a:t>
            </a:r>
            <a:r>
              <a:rPr lang="en-US" altLang="ja-JP" sz="2400" dirty="0" smtClean="0"/>
              <a:t>  two positions and the length of </a:t>
            </a:r>
            <a:br>
              <a:rPr lang="en-US" altLang="ja-JP" sz="2400" dirty="0" smtClean="0"/>
            </a:br>
            <a:r>
              <a:rPr lang="en-US" altLang="ja-JP" sz="2400" dirty="0" smtClean="0"/>
              <a:t> 	 the “longest” LRS above;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グループ化 39"/>
          <p:cNvGrpSpPr/>
          <p:nvPr/>
        </p:nvGrpSpPr>
        <p:grpSpPr>
          <a:xfrm>
            <a:off x="5000628" y="1785926"/>
            <a:ext cx="3571900" cy="2857520"/>
            <a:chOff x="5000628" y="1785926"/>
            <a:chExt cx="3571900" cy="2857520"/>
          </a:xfrm>
        </p:grpSpPr>
        <p:sp>
          <p:nvSpPr>
            <p:cNvPr id="27" name="角丸四角形 26"/>
            <p:cNvSpPr/>
            <p:nvPr/>
          </p:nvSpPr>
          <p:spPr>
            <a:xfrm>
              <a:off x="5000628" y="1785926"/>
              <a:ext cx="3571900" cy="28575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3366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9" name="グループ化 28"/>
            <p:cNvGrpSpPr/>
            <p:nvPr/>
          </p:nvGrpSpPr>
          <p:grpSpPr>
            <a:xfrm>
              <a:off x="5397072" y="1785926"/>
              <a:ext cx="2737304" cy="2819119"/>
              <a:chOff x="3192018" y="1071546"/>
              <a:chExt cx="2737304" cy="2819119"/>
            </a:xfrm>
          </p:grpSpPr>
          <p:sp>
            <p:nvSpPr>
              <p:cNvPr id="30" name="二等辺三角形 29"/>
              <p:cNvSpPr/>
              <p:nvPr/>
            </p:nvSpPr>
            <p:spPr>
              <a:xfrm>
                <a:off x="3224202" y="1571612"/>
                <a:ext cx="2705120" cy="1347798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二等辺三角形 30"/>
              <p:cNvSpPr/>
              <p:nvPr/>
            </p:nvSpPr>
            <p:spPr>
              <a:xfrm>
                <a:off x="3224202" y="2214554"/>
                <a:ext cx="1414693" cy="704856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二等辺三角形 31"/>
              <p:cNvSpPr/>
              <p:nvPr/>
            </p:nvSpPr>
            <p:spPr>
              <a:xfrm>
                <a:off x="4658010" y="2285992"/>
                <a:ext cx="1271312" cy="633418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4714876" y="3143248"/>
                <a:ext cx="500066" cy="178101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テキスト ボックス 33"/>
              <p:cNvSpPr txBox="1"/>
              <p:nvPr/>
            </p:nvSpPr>
            <p:spPr>
              <a:xfrm>
                <a:off x="4402929" y="1071546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800" i="1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kumimoji="1" lang="en-US" altLang="ja-JP" sz="2800" i="1" baseline="-25000" dirty="0" smtClean="0"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kumimoji="1" lang="ja-JP" altLang="en-US" sz="2800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テキスト ボックス 34"/>
              <p:cNvSpPr txBox="1"/>
              <p:nvPr/>
            </p:nvSpPr>
            <p:spPr>
              <a:xfrm>
                <a:off x="3474235" y="1785926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800" i="1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kumimoji="1" lang="en-US" altLang="ja-JP" sz="2800" i="1" baseline="-25000" dirty="0" smtClean="0">
                    <a:latin typeface="Times New Roman" pitchFamily="18" charset="0"/>
                    <a:cs typeface="Times New Roman" pitchFamily="18" charset="0"/>
                  </a:rPr>
                  <a:t>l</a:t>
                </a:r>
                <a:endParaRPr kumimoji="1" lang="ja-JP" altLang="en-US" sz="2800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" name="テキスト ボックス 35"/>
              <p:cNvSpPr txBox="1"/>
              <p:nvPr/>
            </p:nvSpPr>
            <p:spPr>
              <a:xfrm>
                <a:off x="5331623" y="1857364"/>
                <a:ext cx="5715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800" i="1" dirty="0" err="1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kumimoji="1" lang="en-US" altLang="ja-JP" sz="2800" i="1" baseline="-25000" dirty="0" err="1" smtClean="0"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1" lang="ja-JP" altLang="en-US" sz="2800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7" name="直線コネクタ 36"/>
              <p:cNvCxnSpPr/>
              <p:nvPr/>
            </p:nvCxnSpPr>
            <p:spPr>
              <a:xfrm rot="5400000">
                <a:off x="4261006" y="3285171"/>
                <a:ext cx="714380" cy="1906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正方形/長方形 37"/>
              <p:cNvSpPr/>
              <p:nvPr/>
            </p:nvSpPr>
            <p:spPr>
              <a:xfrm>
                <a:off x="5357818" y="3143248"/>
                <a:ext cx="500066" cy="178101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3192018" y="3429000"/>
                <a:ext cx="100059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2400" dirty="0" smtClean="0">
                    <a:latin typeface="Candara" pitchFamily="34" charset="0"/>
                  </a:rPr>
                  <a:t>Case 2</a:t>
                </a:r>
                <a:endParaRPr lang="ja-JP" altLang="en-US" sz="2400" dirty="0">
                  <a:latin typeface="Candara" pitchFamily="34" charset="0"/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Algorithm to Compute LRS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500208"/>
            <a:ext cx="5286412" cy="4929188"/>
          </a:xfrm>
        </p:spPr>
        <p:txBody>
          <a:bodyPr/>
          <a:lstStyle/>
          <a:p>
            <a:pPr>
              <a:buNone/>
            </a:pPr>
            <a:r>
              <a:rPr kumimoji="1" lang="en-US" altLang="ja-JP" sz="2400" b="1" dirty="0" smtClean="0"/>
              <a:t>Input</a:t>
            </a:r>
            <a:r>
              <a:rPr kumimoji="1" lang="en-US" altLang="ja-JP" sz="2400" dirty="0" smtClean="0"/>
              <a:t>: SLP </a:t>
            </a:r>
            <a:r>
              <a:rPr kumimoji="1" lang="en-US" altLang="ja-JP" sz="2400" dirty="0" smtClean="0">
                <a:latin typeface="Brush Script MT" pitchFamily="66" charset="0"/>
              </a:rPr>
              <a:t>T</a:t>
            </a:r>
          </a:p>
          <a:p>
            <a:pPr>
              <a:buNone/>
            </a:pPr>
            <a:r>
              <a:rPr lang="en-US" altLang="ja-JP" sz="2400" b="1" dirty="0" smtClean="0"/>
              <a:t>Output</a:t>
            </a:r>
            <a:r>
              <a:rPr lang="en-US" altLang="ja-JP" sz="2400" dirty="0" smtClean="0"/>
              <a:t>: LRS of text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>
              <a:spcBef>
                <a:spcPts val="1200"/>
              </a:spcBef>
              <a:buNone/>
            </a:pPr>
            <a:r>
              <a:rPr kumimoji="1" lang="en-US" altLang="ja-JP" sz="2400" b="1" dirty="0" err="1" smtClean="0"/>
              <a:t>foreach</a:t>
            </a:r>
            <a:r>
              <a:rPr kumimoji="1" lang="en-US" altLang="ja-JP" sz="2400" dirty="0" smtClean="0"/>
              <a:t> variable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4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sz="2400" dirty="0" smtClean="0"/>
              <a:t>of SLP </a:t>
            </a:r>
            <a:r>
              <a:rPr kumimoji="1" lang="en-US" altLang="ja-JP" sz="2400" dirty="0" smtClean="0">
                <a:latin typeface="Brush Script MT" pitchFamily="66" charset="0"/>
                <a:cs typeface="Times New Roman" pitchFamily="18" charset="0"/>
              </a:rPr>
              <a:t>T</a:t>
            </a:r>
            <a:r>
              <a:rPr kumimoji="1" lang="en-US" altLang="ja-JP" sz="2400" dirty="0" smtClean="0"/>
              <a:t> </a:t>
            </a:r>
            <a:r>
              <a:rPr kumimoji="1" lang="en-US" altLang="ja-JP" sz="2400" b="1" dirty="0" smtClean="0"/>
              <a:t>do</a:t>
            </a:r>
          </a:p>
          <a:p>
            <a:pPr>
              <a:buNone/>
            </a:pPr>
            <a:r>
              <a:rPr lang="en-US" altLang="ja-JP" sz="2400" dirty="0" smtClean="0"/>
              <a:t>	</a:t>
            </a:r>
            <a:r>
              <a:rPr lang="en-US" altLang="ja-JP" sz="2400" dirty="0" smtClean="0">
                <a:solidFill>
                  <a:schemeClr val="bg1"/>
                </a:solidFill>
              </a:rPr>
              <a:t>compute LRS of Case 1;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2;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3;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4;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5;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6;</a:t>
            </a:r>
          </a:p>
          <a:p>
            <a:pPr>
              <a:buNone/>
            </a:pPr>
            <a:r>
              <a:rPr lang="en-US" altLang="ja-JP" sz="2400" b="1" dirty="0" smtClean="0"/>
              <a:t>return</a:t>
            </a:r>
            <a:r>
              <a:rPr lang="en-US" altLang="ja-JP" sz="2400" dirty="0" smtClean="0"/>
              <a:t>  two positions and the length of </a:t>
            </a:r>
            <a:br>
              <a:rPr lang="en-US" altLang="ja-JP" sz="2400" dirty="0" smtClean="0"/>
            </a:br>
            <a:r>
              <a:rPr lang="en-US" altLang="ja-JP" sz="2400" dirty="0" smtClean="0"/>
              <a:t> 	 the “longest” LRS above;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642910" y="3286124"/>
            <a:ext cx="3214710" cy="428628"/>
          </a:xfrm>
          <a:prstGeom prst="roundRect">
            <a:avLst>
              <a:gd name="adj" fmla="val 9112"/>
            </a:avLst>
          </a:prstGeom>
          <a:noFill/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角丸四角形 26"/>
          <p:cNvSpPr/>
          <p:nvPr/>
        </p:nvSpPr>
        <p:spPr>
          <a:xfrm>
            <a:off x="5000628" y="1785926"/>
            <a:ext cx="3571900" cy="2857520"/>
          </a:xfrm>
          <a:prstGeom prst="roundRect">
            <a:avLst/>
          </a:prstGeom>
          <a:solidFill>
            <a:schemeClr val="bg1"/>
          </a:solidFill>
          <a:ln>
            <a:solidFill>
              <a:srgbClr val="3366FF"/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二等辺三角形 29"/>
          <p:cNvSpPr/>
          <p:nvPr/>
        </p:nvSpPr>
        <p:spPr>
          <a:xfrm>
            <a:off x="5429256" y="2285992"/>
            <a:ext cx="2705120" cy="134779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二等辺三角形 30"/>
          <p:cNvSpPr/>
          <p:nvPr/>
        </p:nvSpPr>
        <p:spPr>
          <a:xfrm>
            <a:off x="5429256" y="2928934"/>
            <a:ext cx="1414693" cy="70485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二等辺三角形 31"/>
          <p:cNvSpPr/>
          <p:nvPr/>
        </p:nvSpPr>
        <p:spPr>
          <a:xfrm>
            <a:off x="6863064" y="3000372"/>
            <a:ext cx="1271312" cy="63341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6919930" y="3857628"/>
            <a:ext cx="500066" cy="1781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607983" y="178592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679289" y="250030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536677" y="257174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 rot="5400000">
            <a:off x="6466060" y="3999551"/>
            <a:ext cx="714380" cy="190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正方形/長方形 37"/>
          <p:cNvSpPr/>
          <p:nvPr/>
        </p:nvSpPr>
        <p:spPr>
          <a:xfrm>
            <a:off x="7562872" y="3857628"/>
            <a:ext cx="500066" cy="1781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5397072" y="4143380"/>
            <a:ext cx="10005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Candara" pitchFamily="34" charset="0"/>
              </a:rPr>
              <a:t>Case 2</a:t>
            </a:r>
            <a:endParaRPr lang="ja-JP" altLang="en-US" sz="2400" dirty="0">
              <a:latin typeface="Candara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Algorithm to Compute LRS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500208"/>
            <a:ext cx="5286412" cy="4929188"/>
          </a:xfrm>
        </p:spPr>
        <p:txBody>
          <a:bodyPr/>
          <a:lstStyle/>
          <a:p>
            <a:pPr>
              <a:buNone/>
            </a:pPr>
            <a:r>
              <a:rPr kumimoji="1" lang="en-US" altLang="ja-JP" sz="2400" b="1" dirty="0" smtClean="0"/>
              <a:t>Input</a:t>
            </a:r>
            <a:r>
              <a:rPr kumimoji="1" lang="en-US" altLang="ja-JP" sz="2400" dirty="0" smtClean="0"/>
              <a:t>: SLP </a:t>
            </a:r>
            <a:r>
              <a:rPr kumimoji="1" lang="en-US" altLang="ja-JP" sz="2400" dirty="0" smtClean="0">
                <a:latin typeface="Brush Script MT" pitchFamily="66" charset="0"/>
              </a:rPr>
              <a:t>T</a:t>
            </a:r>
          </a:p>
          <a:p>
            <a:pPr>
              <a:buNone/>
            </a:pPr>
            <a:r>
              <a:rPr lang="en-US" altLang="ja-JP" sz="2400" b="1" dirty="0" smtClean="0"/>
              <a:t>Output</a:t>
            </a:r>
            <a:r>
              <a:rPr lang="en-US" altLang="ja-JP" sz="2400" dirty="0" smtClean="0"/>
              <a:t>: LRS of text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>
              <a:spcBef>
                <a:spcPts val="1200"/>
              </a:spcBef>
              <a:buNone/>
            </a:pPr>
            <a:r>
              <a:rPr kumimoji="1" lang="en-US" altLang="ja-JP" sz="2400" b="1" dirty="0" err="1" smtClean="0"/>
              <a:t>foreach</a:t>
            </a:r>
            <a:r>
              <a:rPr kumimoji="1" lang="en-US" altLang="ja-JP" sz="2400" dirty="0" smtClean="0"/>
              <a:t> variable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4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sz="2400" dirty="0" smtClean="0"/>
              <a:t>of SLP </a:t>
            </a:r>
            <a:r>
              <a:rPr kumimoji="1" lang="en-US" altLang="ja-JP" sz="2400" dirty="0" smtClean="0">
                <a:latin typeface="Brush Script MT" pitchFamily="66" charset="0"/>
                <a:cs typeface="Times New Roman" pitchFamily="18" charset="0"/>
              </a:rPr>
              <a:t>T</a:t>
            </a:r>
            <a:r>
              <a:rPr kumimoji="1" lang="en-US" altLang="ja-JP" sz="2400" dirty="0" smtClean="0"/>
              <a:t> </a:t>
            </a:r>
            <a:r>
              <a:rPr kumimoji="1" lang="en-US" altLang="ja-JP" sz="2400" b="1" dirty="0" smtClean="0"/>
              <a:t>do</a:t>
            </a:r>
          </a:p>
          <a:p>
            <a:pPr>
              <a:buNone/>
            </a:pPr>
            <a:r>
              <a:rPr lang="en-US" altLang="ja-JP" sz="2400" dirty="0" smtClean="0"/>
              <a:t>	</a:t>
            </a:r>
            <a:r>
              <a:rPr lang="en-US" altLang="ja-JP" sz="2400" dirty="0" smtClean="0">
                <a:solidFill>
                  <a:schemeClr val="bg1"/>
                </a:solidFill>
              </a:rPr>
              <a:t>compute LRS of Case 1;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2;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3;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4;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5;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6;</a:t>
            </a:r>
          </a:p>
          <a:p>
            <a:pPr>
              <a:buNone/>
            </a:pPr>
            <a:r>
              <a:rPr lang="en-US" altLang="ja-JP" sz="2400" b="1" dirty="0" smtClean="0"/>
              <a:t>return</a:t>
            </a:r>
            <a:r>
              <a:rPr lang="en-US" altLang="ja-JP" sz="2400" dirty="0" smtClean="0"/>
              <a:t>  two positions and the length of </a:t>
            </a:r>
            <a:br>
              <a:rPr lang="en-US" altLang="ja-JP" sz="2400" dirty="0" smtClean="0"/>
            </a:br>
            <a:r>
              <a:rPr lang="en-US" altLang="ja-JP" sz="2400" dirty="0" smtClean="0"/>
              <a:t> 	 the “longest” LRS above;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642910" y="3286124"/>
            <a:ext cx="3214710" cy="428628"/>
          </a:xfrm>
          <a:prstGeom prst="roundRect">
            <a:avLst>
              <a:gd name="adj" fmla="val 9112"/>
            </a:avLst>
          </a:prstGeom>
          <a:noFill/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4" grpId="0"/>
      <p:bldP spid="35" grpId="0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Algorithm to Compute LRS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500208"/>
            <a:ext cx="5286412" cy="4929188"/>
          </a:xfrm>
        </p:spPr>
        <p:txBody>
          <a:bodyPr/>
          <a:lstStyle/>
          <a:p>
            <a:pPr>
              <a:buNone/>
            </a:pPr>
            <a:r>
              <a:rPr kumimoji="1" lang="en-US" altLang="ja-JP" sz="2400" b="1" dirty="0" smtClean="0"/>
              <a:t>Input</a:t>
            </a:r>
            <a:r>
              <a:rPr kumimoji="1" lang="en-US" altLang="ja-JP" sz="2400" dirty="0" smtClean="0"/>
              <a:t>: SLP </a:t>
            </a:r>
            <a:r>
              <a:rPr kumimoji="1" lang="en-US" altLang="ja-JP" sz="2400" dirty="0" smtClean="0">
                <a:latin typeface="Brush Script MT" pitchFamily="66" charset="0"/>
              </a:rPr>
              <a:t>T</a:t>
            </a:r>
          </a:p>
          <a:p>
            <a:pPr>
              <a:buNone/>
            </a:pPr>
            <a:r>
              <a:rPr lang="en-US" altLang="ja-JP" sz="2400" b="1" dirty="0" smtClean="0"/>
              <a:t>Output</a:t>
            </a:r>
            <a:r>
              <a:rPr lang="en-US" altLang="ja-JP" sz="2400" dirty="0" smtClean="0"/>
              <a:t>: LRS of text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>
              <a:spcBef>
                <a:spcPts val="1200"/>
              </a:spcBef>
              <a:buNone/>
            </a:pPr>
            <a:r>
              <a:rPr kumimoji="1" lang="en-US" altLang="ja-JP" sz="2400" b="1" dirty="0" err="1" smtClean="0"/>
              <a:t>foreach</a:t>
            </a:r>
            <a:r>
              <a:rPr kumimoji="1" lang="en-US" altLang="ja-JP" sz="2400" dirty="0" smtClean="0"/>
              <a:t> variable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4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sz="2400" dirty="0" smtClean="0"/>
              <a:t>of SLP </a:t>
            </a:r>
            <a:r>
              <a:rPr kumimoji="1" lang="en-US" altLang="ja-JP" sz="2400" dirty="0" smtClean="0">
                <a:latin typeface="Brush Script MT" pitchFamily="66" charset="0"/>
                <a:cs typeface="Times New Roman" pitchFamily="18" charset="0"/>
              </a:rPr>
              <a:t>T</a:t>
            </a:r>
            <a:r>
              <a:rPr kumimoji="1" lang="en-US" altLang="ja-JP" sz="2400" dirty="0" smtClean="0"/>
              <a:t> </a:t>
            </a:r>
            <a:r>
              <a:rPr kumimoji="1" lang="en-US" altLang="ja-JP" sz="2400" b="1" dirty="0" smtClean="0"/>
              <a:t>do</a:t>
            </a:r>
          </a:p>
          <a:p>
            <a:pPr>
              <a:buNone/>
            </a:pPr>
            <a:r>
              <a:rPr lang="en-US" altLang="ja-JP" sz="2400" dirty="0" smtClean="0"/>
              <a:t>	</a:t>
            </a:r>
            <a:r>
              <a:rPr lang="en-US" altLang="ja-JP" sz="2400" dirty="0" smtClean="0">
                <a:solidFill>
                  <a:schemeClr val="bg1"/>
                </a:solidFill>
              </a:rPr>
              <a:t>compute LRS of Case 1;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>
                <a:solidFill>
                  <a:schemeClr val="bg1"/>
                </a:solidFill>
              </a:rPr>
              <a:t>compute LRS of Case 2;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3;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4;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5;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6;</a:t>
            </a:r>
          </a:p>
          <a:p>
            <a:pPr>
              <a:buNone/>
            </a:pPr>
            <a:r>
              <a:rPr lang="en-US" altLang="ja-JP" sz="2400" b="1" dirty="0" smtClean="0"/>
              <a:t>return</a:t>
            </a:r>
            <a:r>
              <a:rPr lang="en-US" altLang="ja-JP" sz="2400" dirty="0" smtClean="0"/>
              <a:t>  two positions and the length of </a:t>
            </a:r>
            <a:br>
              <a:rPr lang="en-US" altLang="ja-JP" sz="2400" dirty="0" smtClean="0"/>
            </a:br>
            <a:r>
              <a:rPr lang="en-US" altLang="ja-JP" sz="2400" dirty="0" smtClean="0"/>
              <a:t> 	 the “longest” LRS above;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Algorithm to Compute LRS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500208"/>
            <a:ext cx="5286412" cy="4929188"/>
          </a:xfrm>
        </p:spPr>
        <p:txBody>
          <a:bodyPr/>
          <a:lstStyle/>
          <a:p>
            <a:pPr>
              <a:buNone/>
            </a:pPr>
            <a:r>
              <a:rPr kumimoji="1" lang="en-US" altLang="ja-JP" sz="2400" b="1" dirty="0" smtClean="0"/>
              <a:t>Input</a:t>
            </a:r>
            <a:r>
              <a:rPr kumimoji="1" lang="en-US" altLang="ja-JP" sz="2400" dirty="0" smtClean="0"/>
              <a:t>: SLP </a:t>
            </a:r>
            <a:r>
              <a:rPr kumimoji="1" lang="en-US" altLang="ja-JP" sz="2400" dirty="0" smtClean="0">
                <a:latin typeface="Brush Script MT" pitchFamily="66" charset="0"/>
              </a:rPr>
              <a:t>T</a:t>
            </a:r>
          </a:p>
          <a:p>
            <a:pPr>
              <a:buNone/>
            </a:pPr>
            <a:r>
              <a:rPr lang="en-US" altLang="ja-JP" sz="2400" b="1" dirty="0" smtClean="0"/>
              <a:t>Output</a:t>
            </a:r>
            <a:r>
              <a:rPr lang="en-US" altLang="ja-JP" sz="2400" dirty="0" smtClean="0"/>
              <a:t>: LRS of text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>
              <a:spcBef>
                <a:spcPts val="1200"/>
              </a:spcBef>
              <a:buNone/>
            </a:pPr>
            <a:r>
              <a:rPr kumimoji="1" lang="en-US" altLang="ja-JP" sz="2400" b="1" dirty="0" err="1" smtClean="0"/>
              <a:t>foreach</a:t>
            </a:r>
            <a:r>
              <a:rPr kumimoji="1" lang="en-US" altLang="ja-JP" sz="2400" dirty="0" smtClean="0"/>
              <a:t> variable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4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sz="2400" dirty="0" smtClean="0"/>
              <a:t>of SLP </a:t>
            </a:r>
            <a:r>
              <a:rPr kumimoji="1" lang="en-US" altLang="ja-JP" sz="2400" dirty="0" smtClean="0">
                <a:latin typeface="Brush Script MT" pitchFamily="66" charset="0"/>
                <a:cs typeface="Times New Roman" pitchFamily="18" charset="0"/>
              </a:rPr>
              <a:t>T</a:t>
            </a:r>
            <a:r>
              <a:rPr kumimoji="1" lang="en-US" altLang="ja-JP" sz="2400" dirty="0" smtClean="0"/>
              <a:t> </a:t>
            </a:r>
            <a:r>
              <a:rPr kumimoji="1" lang="en-US" altLang="ja-JP" sz="2400" b="1" dirty="0" smtClean="0"/>
              <a:t>do</a:t>
            </a:r>
          </a:p>
          <a:p>
            <a:pPr>
              <a:buNone/>
            </a:pPr>
            <a:r>
              <a:rPr lang="en-US" altLang="ja-JP" sz="2400" dirty="0" smtClean="0"/>
              <a:t>	</a:t>
            </a:r>
            <a:r>
              <a:rPr lang="en-US" altLang="ja-JP" sz="2400" dirty="0" smtClean="0">
                <a:solidFill>
                  <a:schemeClr val="bg1"/>
                </a:solidFill>
              </a:rPr>
              <a:t>compute LRS of Case 1;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>
                <a:solidFill>
                  <a:schemeClr val="bg1"/>
                </a:solidFill>
              </a:rPr>
              <a:t>compute LRS of Case 2;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3;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4;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5;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6;</a:t>
            </a:r>
          </a:p>
          <a:p>
            <a:pPr>
              <a:buNone/>
            </a:pPr>
            <a:r>
              <a:rPr lang="en-US" altLang="ja-JP" sz="2400" b="1" dirty="0" smtClean="0"/>
              <a:t>return</a:t>
            </a:r>
            <a:r>
              <a:rPr lang="en-US" altLang="ja-JP" sz="2400" dirty="0" smtClean="0"/>
              <a:t>  two positions and the length of </a:t>
            </a:r>
            <a:br>
              <a:rPr lang="en-US" altLang="ja-JP" sz="2400" dirty="0" smtClean="0"/>
            </a:br>
            <a:r>
              <a:rPr lang="en-US" altLang="ja-JP" sz="2400" dirty="0" smtClean="0"/>
              <a:t> 	 the “longest” LRS above;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642910" y="3643314"/>
            <a:ext cx="3214710" cy="428628"/>
          </a:xfrm>
          <a:prstGeom prst="roundRect">
            <a:avLst>
              <a:gd name="adj" fmla="val 9112"/>
            </a:avLst>
          </a:prstGeom>
          <a:noFill/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5000628" y="1214422"/>
            <a:ext cx="3571900" cy="2857520"/>
            <a:chOff x="5000628" y="1357298"/>
            <a:chExt cx="3571900" cy="2857520"/>
          </a:xfrm>
        </p:grpSpPr>
        <p:sp>
          <p:nvSpPr>
            <p:cNvPr id="5" name="角丸四角形 4"/>
            <p:cNvSpPr/>
            <p:nvPr/>
          </p:nvSpPr>
          <p:spPr>
            <a:xfrm>
              <a:off x="5000628" y="1357298"/>
              <a:ext cx="3571900" cy="28575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3366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5438780" y="1357298"/>
              <a:ext cx="2705120" cy="2571768"/>
              <a:chOff x="6286512" y="1071546"/>
              <a:chExt cx="2705120" cy="2571768"/>
            </a:xfrm>
          </p:grpSpPr>
          <p:sp>
            <p:nvSpPr>
              <p:cNvPr id="7" name="二等辺三角形 6"/>
              <p:cNvSpPr/>
              <p:nvPr/>
            </p:nvSpPr>
            <p:spPr>
              <a:xfrm>
                <a:off x="6286512" y="1571612"/>
                <a:ext cx="2705120" cy="1347798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二等辺三角形 7"/>
              <p:cNvSpPr/>
              <p:nvPr/>
            </p:nvSpPr>
            <p:spPr>
              <a:xfrm>
                <a:off x="6286512" y="2214554"/>
                <a:ext cx="1414693" cy="704856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二等辺三角形 8"/>
              <p:cNvSpPr/>
              <p:nvPr/>
            </p:nvSpPr>
            <p:spPr>
              <a:xfrm>
                <a:off x="7720320" y="2285992"/>
                <a:ext cx="1271312" cy="633418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正方形/長方形 9"/>
              <p:cNvSpPr/>
              <p:nvPr/>
            </p:nvSpPr>
            <p:spPr>
              <a:xfrm>
                <a:off x="6858016" y="3143248"/>
                <a:ext cx="500066" cy="178101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正方形/長方形 10"/>
              <p:cNvSpPr/>
              <p:nvPr/>
            </p:nvSpPr>
            <p:spPr>
              <a:xfrm>
                <a:off x="8215338" y="3143248"/>
                <a:ext cx="500066" cy="178101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テキスト ボックス 11"/>
              <p:cNvSpPr txBox="1"/>
              <p:nvPr/>
            </p:nvSpPr>
            <p:spPr>
              <a:xfrm>
                <a:off x="7429520" y="1071546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800" i="1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kumimoji="1" lang="en-US" altLang="ja-JP" sz="2800" i="1" baseline="-25000" dirty="0" smtClean="0"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kumimoji="1" lang="ja-JP" altLang="en-US" sz="2800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テキスト ボックス 12"/>
              <p:cNvSpPr txBox="1"/>
              <p:nvPr/>
            </p:nvSpPr>
            <p:spPr>
              <a:xfrm>
                <a:off x="6500826" y="1785926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800" i="1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kumimoji="1" lang="en-US" altLang="ja-JP" sz="2800" i="1" baseline="-25000" dirty="0" smtClean="0">
                    <a:latin typeface="Times New Roman" pitchFamily="18" charset="0"/>
                    <a:cs typeface="Times New Roman" pitchFamily="18" charset="0"/>
                  </a:rPr>
                  <a:t>l</a:t>
                </a:r>
                <a:endParaRPr kumimoji="1" lang="ja-JP" altLang="en-US" sz="2800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8358214" y="1857364"/>
                <a:ext cx="5715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800" i="1" dirty="0" err="1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kumimoji="1" lang="en-US" altLang="ja-JP" sz="2800" i="1" baseline="-25000" dirty="0" err="1" smtClean="0"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1" lang="ja-JP" altLang="en-US" sz="2800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5" name="直線コネクタ 14"/>
              <p:cNvCxnSpPr/>
              <p:nvPr/>
            </p:nvCxnSpPr>
            <p:spPr>
              <a:xfrm rot="5400000">
                <a:off x="7357129" y="3285171"/>
                <a:ext cx="714380" cy="1906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正方形/長方形 15"/>
            <p:cNvSpPr/>
            <p:nvPr/>
          </p:nvSpPr>
          <p:spPr>
            <a:xfrm>
              <a:off x="5429256" y="3714752"/>
              <a:ext cx="100700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dirty="0" smtClean="0">
                  <a:latin typeface="Candara" pitchFamily="34" charset="0"/>
                </a:rPr>
                <a:t>Case 3</a:t>
              </a:r>
              <a:endParaRPr lang="ja-JP" altLang="en-US" sz="2400" dirty="0">
                <a:latin typeface="Candara" pitchFamily="34" charset="0"/>
              </a:endParaRPr>
            </a:p>
          </p:txBody>
        </p:sp>
      </p:grpSp>
      <p:sp>
        <p:nvSpPr>
          <p:cNvPr id="18" name="角丸四角形吹き出し 17"/>
          <p:cNvSpPr/>
          <p:nvPr/>
        </p:nvSpPr>
        <p:spPr>
          <a:xfrm>
            <a:off x="4857752" y="4786322"/>
            <a:ext cx="3857652" cy="1785950"/>
          </a:xfrm>
          <a:prstGeom prst="wedgeRoundRectCallout">
            <a:avLst>
              <a:gd name="adj1" fmla="val -5685"/>
              <a:gd name="adj2" fmla="val -80039"/>
              <a:gd name="adj3" fmla="val 16667"/>
            </a:avLst>
          </a:prstGeom>
          <a:solidFill>
            <a:schemeClr val="bg1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600" dirty="0" smtClean="0">
                <a:solidFill>
                  <a:schemeClr val="tx1"/>
                </a:solidFill>
                <a:latin typeface="Candara" pitchFamily="34" charset="0"/>
              </a:rPr>
              <a:t>LRS of </a:t>
            </a:r>
            <a:r>
              <a:rPr lang="en-US" altLang="ja-JP" sz="2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600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2600" dirty="0" smtClean="0">
                <a:solidFill>
                  <a:schemeClr val="tx1"/>
                </a:solidFill>
                <a:latin typeface="Candara" pitchFamily="34" charset="0"/>
              </a:rPr>
              <a:t> of Case 3 is </a:t>
            </a:r>
            <a:br>
              <a:rPr lang="en-US" altLang="ja-JP" sz="2600" dirty="0" smtClean="0">
                <a:solidFill>
                  <a:schemeClr val="tx1"/>
                </a:solidFill>
                <a:latin typeface="Candara" pitchFamily="34" charset="0"/>
              </a:rPr>
            </a:br>
            <a:r>
              <a:rPr lang="en-US" altLang="ja-JP" sz="2600" dirty="0" smtClean="0">
                <a:solidFill>
                  <a:schemeClr val="tx1"/>
                </a:solidFill>
                <a:latin typeface="Candara" pitchFamily="34" charset="0"/>
              </a:rPr>
              <a:t>the </a:t>
            </a:r>
            <a:r>
              <a:rPr lang="en-US" altLang="ja-JP" sz="2600" i="1" dirty="0" smtClean="0">
                <a:solidFill>
                  <a:srgbClr val="FF0000"/>
                </a:solidFill>
                <a:latin typeface="Candara" pitchFamily="34" charset="0"/>
              </a:rPr>
              <a:t>longest common substring </a:t>
            </a:r>
            <a:r>
              <a:rPr lang="en-US" altLang="ja-JP" sz="2600" dirty="0" smtClean="0">
                <a:solidFill>
                  <a:schemeClr val="tx1"/>
                </a:solidFill>
                <a:latin typeface="Candara" pitchFamily="34" charset="0"/>
              </a:rPr>
              <a:t>of </a:t>
            </a:r>
            <a:r>
              <a:rPr lang="en-US" altLang="ja-JP" sz="2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600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ja-JP" sz="2600" dirty="0" smtClean="0">
                <a:solidFill>
                  <a:schemeClr val="tx1"/>
                </a:solidFill>
                <a:latin typeface="Candara" pitchFamily="34" charset="0"/>
              </a:rPr>
              <a:t> and </a:t>
            </a:r>
            <a:r>
              <a:rPr lang="en-US" altLang="ja-JP" sz="2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600" i="1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600" dirty="0" smtClean="0">
                <a:solidFill>
                  <a:schemeClr val="tx1"/>
                </a:solidFill>
                <a:latin typeface="Candara" pitchFamily="34" charset="0"/>
              </a:rPr>
              <a:t>.</a:t>
            </a:r>
            <a:endParaRPr kumimoji="1" lang="ja-JP" altLang="en-US" sz="2600" dirty="0">
              <a:solidFill>
                <a:schemeClr val="tx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Longest Common Substring of Two SLPs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42910" y="2000240"/>
            <a:ext cx="7858180" cy="3214710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テキスト ボックス 58"/>
          <p:cNvSpPr txBox="1">
            <a:spLocks noChangeArrowheads="1"/>
          </p:cNvSpPr>
          <p:nvPr/>
        </p:nvSpPr>
        <p:spPr bwMode="auto">
          <a:xfrm>
            <a:off x="857224" y="2324393"/>
            <a:ext cx="5000660" cy="492443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ja-JP" sz="2600" dirty="0" smtClean="0">
                <a:latin typeface="Candara" pitchFamily="34" charset="0"/>
                <a:ea typeface="HG丸ｺﾞｼｯｸM-PRO" pitchFamily="50" charset="-128"/>
              </a:rPr>
              <a:t>Theorem 1 [Matsubara et al. 2009]</a:t>
            </a:r>
            <a:endParaRPr lang="ja-JP" altLang="en-US" sz="2600" dirty="0">
              <a:latin typeface="Candara" pitchFamily="34" charset="0"/>
              <a:ea typeface="HG丸ｺﾞｼｯｸM-PRO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142976" y="3276029"/>
            <a:ext cx="6929486" cy="1438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buNone/>
            </a:pP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For every pair of variables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 and </a:t>
            </a:r>
            <a:r>
              <a:rPr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, we can compute a longest common substring of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 and </a:t>
            </a:r>
            <a:r>
              <a:rPr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in total of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8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 time.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417015" y="5500702"/>
            <a:ext cx="40126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400" dirty="0" smtClean="0">
                <a:latin typeface="Candara" pitchFamily="34" charset="0"/>
                <a:cs typeface="Times New Roman" pitchFamily="18" charset="0"/>
              </a:rPr>
              <a:t> is num. of variables in SLP </a:t>
            </a:r>
            <a:r>
              <a:rPr lang="en-US" altLang="ja-JP" sz="2400" dirty="0" smtClean="0">
                <a:latin typeface="Brush Script MT" pitchFamily="66" charset="0"/>
                <a:cs typeface="Times New Roman" pitchFamily="18" charset="0"/>
              </a:rPr>
              <a:t>T</a:t>
            </a:r>
            <a:endParaRPr lang="ja-JP" altLang="en-US" sz="2400" dirty="0"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Algorithm to Compute LRS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500208"/>
            <a:ext cx="5286412" cy="4929188"/>
          </a:xfrm>
        </p:spPr>
        <p:txBody>
          <a:bodyPr/>
          <a:lstStyle/>
          <a:p>
            <a:pPr>
              <a:buNone/>
            </a:pPr>
            <a:r>
              <a:rPr kumimoji="1" lang="en-US" altLang="ja-JP" sz="2400" b="1" dirty="0" smtClean="0"/>
              <a:t>Input</a:t>
            </a:r>
            <a:r>
              <a:rPr kumimoji="1" lang="en-US" altLang="ja-JP" sz="2400" dirty="0" smtClean="0"/>
              <a:t>: SLP </a:t>
            </a:r>
            <a:r>
              <a:rPr kumimoji="1" lang="en-US" altLang="ja-JP" sz="2400" dirty="0" smtClean="0">
                <a:latin typeface="Brush Script MT" pitchFamily="66" charset="0"/>
              </a:rPr>
              <a:t>T</a:t>
            </a:r>
          </a:p>
          <a:p>
            <a:pPr>
              <a:buNone/>
            </a:pPr>
            <a:r>
              <a:rPr lang="en-US" altLang="ja-JP" sz="2400" b="1" dirty="0" smtClean="0"/>
              <a:t>Output</a:t>
            </a:r>
            <a:r>
              <a:rPr lang="en-US" altLang="ja-JP" sz="2400" dirty="0" smtClean="0"/>
              <a:t>: LRS of text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>
              <a:spcBef>
                <a:spcPts val="1200"/>
              </a:spcBef>
              <a:buNone/>
            </a:pPr>
            <a:r>
              <a:rPr kumimoji="1" lang="en-US" altLang="ja-JP" sz="2400" b="1" dirty="0" err="1" smtClean="0"/>
              <a:t>foreach</a:t>
            </a:r>
            <a:r>
              <a:rPr kumimoji="1" lang="en-US" altLang="ja-JP" sz="2400" dirty="0" smtClean="0"/>
              <a:t> variable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4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sz="2400" dirty="0" smtClean="0"/>
              <a:t>of SLP </a:t>
            </a:r>
            <a:r>
              <a:rPr kumimoji="1" lang="en-US" altLang="ja-JP" sz="2400" dirty="0" smtClean="0">
                <a:latin typeface="Brush Script MT" pitchFamily="66" charset="0"/>
                <a:cs typeface="Times New Roman" pitchFamily="18" charset="0"/>
              </a:rPr>
              <a:t>T</a:t>
            </a:r>
            <a:r>
              <a:rPr kumimoji="1" lang="en-US" altLang="ja-JP" sz="2400" dirty="0" smtClean="0"/>
              <a:t> </a:t>
            </a:r>
            <a:r>
              <a:rPr kumimoji="1" lang="en-US" altLang="ja-JP" sz="2400" b="1" dirty="0" smtClean="0"/>
              <a:t>do</a:t>
            </a:r>
          </a:p>
          <a:p>
            <a:pPr>
              <a:buNone/>
            </a:pPr>
            <a:r>
              <a:rPr lang="en-US" altLang="ja-JP" sz="2400" dirty="0" smtClean="0"/>
              <a:t>	</a:t>
            </a:r>
            <a:r>
              <a:rPr lang="en-US" altLang="ja-JP" sz="2400" dirty="0" smtClean="0">
                <a:solidFill>
                  <a:schemeClr val="bg1"/>
                </a:solidFill>
              </a:rPr>
              <a:t>compute LRS of Case 1;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>
                <a:solidFill>
                  <a:schemeClr val="bg1"/>
                </a:solidFill>
              </a:rPr>
              <a:t>compute LRS of Case 2;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3;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4;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5;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6;</a:t>
            </a:r>
          </a:p>
          <a:p>
            <a:pPr>
              <a:buNone/>
            </a:pPr>
            <a:r>
              <a:rPr lang="en-US" altLang="ja-JP" sz="2400" b="1" dirty="0" smtClean="0"/>
              <a:t>return</a:t>
            </a:r>
            <a:r>
              <a:rPr lang="en-US" altLang="ja-JP" sz="2400" dirty="0" smtClean="0"/>
              <a:t>  two positions and the length of </a:t>
            </a:r>
            <a:br>
              <a:rPr lang="en-US" altLang="ja-JP" sz="2400" dirty="0" smtClean="0"/>
            </a:br>
            <a:r>
              <a:rPr lang="en-US" altLang="ja-JP" sz="2400" dirty="0" smtClean="0"/>
              <a:t> 	 the “longest” LRS above;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642910" y="4071942"/>
            <a:ext cx="3214710" cy="428628"/>
          </a:xfrm>
          <a:prstGeom prst="roundRect">
            <a:avLst>
              <a:gd name="adj" fmla="val 9112"/>
            </a:avLst>
          </a:prstGeom>
          <a:noFill/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0" name="グループ化 29"/>
          <p:cNvGrpSpPr/>
          <p:nvPr/>
        </p:nvGrpSpPr>
        <p:grpSpPr>
          <a:xfrm>
            <a:off x="5000628" y="1214422"/>
            <a:ext cx="3571900" cy="2857520"/>
            <a:chOff x="5000628" y="1214422"/>
            <a:chExt cx="3571900" cy="2857520"/>
          </a:xfrm>
        </p:grpSpPr>
        <p:sp>
          <p:nvSpPr>
            <p:cNvPr id="5" name="角丸四角形 4"/>
            <p:cNvSpPr/>
            <p:nvPr/>
          </p:nvSpPr>
          <p:spPr>
            <a:xfrm>
              <a:off x="5000628" y="1214422"/>
              <a:ext cx="3571900" cy="28575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3366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581788" y="1262706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1" lang="en-US" altLang="ja-JP" sz="2800" i="1" baseline="-250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1" lang="ja-JP" alt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0" name="グループ化 8"/>
            <p:cNvGrpSpPr/>
            <p:nvPr/>
          </p:nvGrpSpPr>
          <p:grpSpPr>
            <a:xfrm>
              <a:off x="5438780" y="1714488"/>
              <a:ext cx="2705120" cy="1347798"/>
              <a:chOff x="214282" y="1714488"/>
              <a:chExt cx="2705120" cy="1347798"/>
            </a:xfrm>
          </p:grpSpPr>
          <p:sp>
            <p:nvSpPr>
              <p:cNvPr id="21" name="二等辺三角形 20"/>
              <p:cNvSpPr/>
              <p:nvPr/>
            </p:nvSpPr>
            <p:spPr>
              <a:xfrm>
                <a:off x="214282" y="1714488"/>
                <a:ext cx="2705120" cy="1347798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二等辺三角形 21"/>
              <p:cNvSpPr/>
              <p:nvPr/>
            </p:nvSpPr>
            <p:spPr>
              <a:xfrm>
                <a:off x="214282" y="2357430"/>
                <a:ext cx="1414693" cy="704856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二等辺三角形 22"/>
              <p:cNvSpPr/>
              <p:nvPr/>
            </p:nvSpPr>
            <p:spPr>
              <a:xfrm>
                <a:off x="1648090" y="2428868"/>
                <a:ext cx="1271312" cy="633418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4" name="テキスト ボックス 23"/>
            <p:cNvSpPr txBox="1"/>
            <p:nvPr/>
          </p:nvSpPr>
          <p:spPr>
            <a:xfrm>
              <a:off x="5653094" y="1928802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1" lang="en-US" altLang="ja-JP" sz="2800" i="1" baseline="-25000" dirty="0" smtClean="0">
                  <a:latin typeface="Times New Roman" pitchFamily="18" charset="0"/>
                  <a:cs typeface="Times New Roman" pitchFamily="18" charset="0"/>
                </a:rPr>
                <a:t>l</a:t>
              </a:r>
              <a:endParaRPr kumimoji="1" lang="ja-JP" alt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7510482" y="2000240"/>
              <a:ext cx="5715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dirty="0" err="1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1" lang="en-US" altLang="ja-JP" sz="2800" i="1" baseline="-25000" dirty="0" err="1" smtClean="0">
                  <a:latin typeface="Times New Roman" pitchFamily="18" charset="0"/>
                  <a:cs typeface="Times New Roman" pitchFamily="18" charset="0"/>
                </a:rPr>
                <a:t>r</a:t>
              </a:r>
              <a:endParaRPr kumimoji="1" lang="ja-JP" alt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" name="直線コネクタ 25"/>
            <p:cNvCxnSpPr/>
            <p:nvPr/>
          </p:nvCxnSpPr>
          <p:spPr>
            <a:xfrm rot="5400000">
              <a:off x="6511303" y="3428047"/>
              <a:ext cx="714380" cy="190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正方形/長方形 26"/>
            <p:cNvSpPr/>
            <p:nvPr/>
          </p:nvSpPr>
          <p:spPr>
            <a:xfrm>
              <a:off x="5653094" y="3286124"/>
              <a:ext cx="500066" cy="17810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6653226" y="3286124"/>
              <a:ext cx="500066" cy="17810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5429256" y="3559734"/>
              <a:ext cx="102143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dirty="0" smtClean="0">
                  <a:latin typeface="Candara" pitchFamily="34" charset="0"/>
                </a:rPr>
                <a:t>Case 4</a:t>
              </a:r>
              <a:endParaRPr lang="ja-JP" altLang="en-US" sz="2400" dirty="0">
                <a:latin typeface="Candar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4276724" y="107154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Case 4</a:t>
            </a:r>
            <a:endParaRPr kumimoji="1" lang="ja-JP" altLang="en-US" dirty="0"/>
          </a:p>
        </p:txBody>
      </p:sp>
      <p:sp>
        <p:nvSpPr>
          <p:cNvPr id="5" name="二等辺三角形 4"/>
          <p:cNvSpPr/>
          <p:nvPr/>
        </p:nvSpPr>
        <p:spPr>
          <a:xfrm>
            <a:off x="2285984" y="1540294"/>
            <a:ext cx="4491070" cy="2237629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二等辺三角形 5"/>
          <p:cNvSpPr/>
          <p:nvPr/>
        </p:nvSpPr>
        <p:spPr>
          <a:xfrm>
            <a:off x="2285984" y="2476504"/>
            <a:ext cx="2612036" cy="1301419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/>
          <p:cNvSpPr/>
          <p:nvPr/>
        </p:nvSpPr>
        <p:spPr>
          <a:xfrm>
            <a:off x="4929697" y="2857496"/>
            <a:ext cx="1847357" cy="92042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71802" y="207167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15008" y="235743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rot="5400000">
            <a:off x="4557081" y="4142427"/>
            <a:ext cx="714380" cy="190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/>
        </p:nvSpPr>
        <p:spPr>
          <a:xfrm>
            <a:off x="4357686" y="4000504"/>
            <a:ext cx="928694" cy="2143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" name="グループ化 19"/>
          <p:cNvGrpSpPr/>
          <p:nvPr/>
        </p:nvGrpSpPr>
        <p:grpSpPr>
          <a:xfrm>
            <a:off x="2643174" y="2571744"/>
            <a:ext cx="1561103" cy="1206179"/>
            <a:chOff x="2776525" y="2714620"/>
            <a:chExt cx="1561103" cy="1206179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3419468" y="2714620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dirty="0" err="1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1" lang="en-US" altLang="ja-JP" sz="2800" i="1" baseline="-25000" dirty="0" err="1" smtClean="0">
                  <a:latin typeface="Times New Roman" pitchFamily="18" charset="0"/>
                  <a:cs typeface="Times New Roman" pitchFamily="18" charset="0"/>
                </a:rPr>
                <a:t>j</a:t>
              </a:r>
              <a:endParaRPr kumimoji="1" lang="ja-JP" alt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二等辺三角形 14"/>
            <p:cNvSpPr/>
            <p:nvPr/>
          </p:nvSpPr>
          <p:spPr>
            <a:xfrm>
              <a:off x="2776526" y="3142997"/>
              <a:ext cx="1561102" cy="777802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二等辺三角形 15"/>
            <p:cNvSpPr/>
            <p:nvPr/>
          </p:nvSpPr>
          <p:spPr>
            <a:xfrm>
              <a:off x="2776525" y="3500438"/>
              <a:ext cx="843693" cy="420361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二等辺三角形 16"/>
            <p:cNvSpPr/>
            <p:nvPr/>
          </p:nvSpPr>
          <p:spPr>
            <a:xfrm>
              <a:off x="3644896" y="3575653"/>
              <a:ext cx="692732" cy="34514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8" name="直線コネクタ 17"/>
          <p:cNvCxnSpPr/>
          <p:nvPr/>
        </p:nvCxnSpPr>
        <p:spPr>
          <a:xfrm rot="5400000">
            <a:off x="3144194" y="4142427"/>
            <a:ext cx="714380" cy="190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3214678" y="4000504"/>
            <a:ext cx="928694" cy="2143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Text Mining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and Text Compression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2214578"/>
          </a:xfrm>
        </p:spPr>
        <p:txBody>
          <a:bodyPr/>
          <a:lstStyle/>
          <a:p>
            <a:r>
              <a:rPr kumimoji="1" lang="en-US" altLang="ja-JP" i="1" dirty="0" smtClean="0">
                <a:solidFill>
                  <a:srgbClr val="FF0000"/>
                </a:solidFill>
              </a:rPr>
              <a:t>Text mining </a:t>
            </a:r>
            <a:r>
              <a:rPr kumimoji="1" lang="en-US" altLang="ja-JP" dirty="0" smtClean="0"/>
              <a:t>is a task of finding some rule and/or knowledge from given textual data.</a:t>
            </a:r>
          </a:p>
          <a:p>
            <a:pPr>
              <a:spcBef>
                <a:spcPts val="3000"/>
              </a:spcBef>
            </a:pPr>
            <a:r>
              <a:rPr kumimoji="1" lang="en-US" altLang="ja-JP" i="1" dirty="0" smtClean="0">
                <a:solidFill>
                  <a:srgbClr val="3333FF"/>
                </a:solidFill>
              </a:rPr>
              <a:t>Text compression </a:t>
            </a:r>
            <a:r>
              <a:rPr kumimoji="1" lang="en-US" altLang="ja-JP" dirty="0" smtClean="0"/>
              <a:t>is </a:t>
            </a:r>
            <a:r>
              <a:rPr lang="en-US" altLang="ja-JP" dirty="0" smtClean="0"/>
              <a:t>to reduce a space to store given textual data by removing redundancy.</a:t>
            </a:r>
            <a:endParaRPr kumimoji="1" lang="en-US" altLang="ja-JP" dirty="0" smtClean="0"/>
          </a:p>
        </p:txBody>
      </p:sp>
      <p:pic>
        <p:nvPicPr>
          <p:cNvPr id="4" name="Picture 4" descr="DSCF048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4005347"/>
            <a:ext cx="3191308" cy="2467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DSCF048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69" y="4005347"/>
            <a:ext cx="3357587" cy="249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右矢印 5"/>
          <p:cNvSpPr/>
          <p:nvPr/>
        </p:nvSpPr>
        <p:spPr>
          <a:xfrm>
            <a:off x="3643306" y="4544001"/>
            <a:ext cx="1714512" cy="484632"/>
          </a:xfrm>
          <a:prstGeom prst="rightArrow">
            <a:avLst/>
          </a:prstGeom>
          <a:solidFill>
            <a:srgbClr val="CCECFF"/>
          </a:solidFill>
          <a:ln>
            <a:solidFill>
              <a:srgbClr val="3333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674855" y="4005347"/>
            <a:ext cx="16514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latin typeface="Candara" pitchFamily="34" charset="0"/>
              </a:rPr>
              <a:t>compress</a:t>
            </a:r>
            <a:endParaRPr lang="ja-JP" altLang="en-US" sz="2800" dirty="0">
              <a:latin typeface="Candara" pitchFamily="34" charset="0"/>
            </a:endParaRPr>
          </a:p>
        </p:txBody>
      </p:sp>
      <p:sp>
        <p:nvSpPr>
          <p:cNvPr id="8" name="右矢印 7"/>
          <p:cNvSpPr/>
          <p:nvPr/>
        </p:nvSpPr>
        <p:spPr>
          <a:xfrm flipH="1">
            <a:off x="3643306" y="5434107"/>
            <a:ext cx="1714512" cy="484632"/>
          </a:xfrm>
          <a:prstGeom prst="rightArrow">
            <a:avLst/>
          </a:prstGeom>
          <a:solidFill>
            <a:srgbClr val="FFFFCC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500430" y="5862735"/>
            <a:ext cx="20329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latin typeface="Candara" pitchFamily="34" charset="0"/>
              </a:rPr>
              <a:t>decompress</a:t>
            </a:r>
            <a:endParaRPr lang="ja-JP" altLang="en-US" sz="2800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3286117" y="257174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76724" y="107154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Case 4-1</a:t>
            </a:r>
            <a:endParaRPr kumimoji="1" lang="ja-JP" altLang="en-US" dirty="0"/>
          </a:p>
        </p:txBody>
      </p:sp>
      <p:sp>
        <p:nvSpPr>
          <p:cNvPr id="5" name="二等辺三角形 4"/>
          <p:cNvSpPr/>
          <p:nvPr/>
        </p:nvSpPr>
        <p:spPr>
          <a:xfrm>
            <a:off x="2285984" y="1540294"/>
            <a:ext cx="4491070" cy="2237629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二等辺三角形 5"/>
          <p:cNvSpPr/>
          <p:nvPr/>
        </p:nvSpPr>
        <p:spPr>
          <a:xfrm>
            <a:off x="2285984" y="2476504"/>
            <a:ext cx="2612036" cy="1301419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/>
          <p:cNvSpPr/>
          <p:nvPr/>
        </p:nvSpPr>
        <p:spPr>
          <a:xfrm>
            <a:off x="4929697" y="2857496"/>
            <a:ext cx="1847357" cy="92042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71802" y="207167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15008" y="235743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rot="16200000" flipH="1">
            <a:off x="4314984" y="4386429"/>
            <a:ext cx="1214447" cy="1396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二等辺三角形 14"/>
          <p:cNvSpPr/>
          <p:nvPr/>
        </p:nvSpPr>
        <p:spPr>
          <a:xfrm>
            <a:off x="2643175" y="3000121"/>
            <a:ext cx="1561102" cy="77780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二等辺三角形 15"/>
          <p:cNvSpPr/>
          <p:nvPr/>
        </p:nvSpPr>
        <p:spPr>
          <a:xfrm>
            <a:off x="2643174" y="3357562"/>
            <a:ext cx="843693" cy="42036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二等辺三角形 16"/>
          <p:cNvSpPr/>
          <p:nvPr/>
        </p:nvSpPr>
        <p:spPr>
          <a:xfrm>
            <a:off x="3511545" y="3432777"/>
            <a:ext cx="692732" cy="34514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/>
          <p:cNvCxnSpPr/>
          <p:nvPr/>
        </p:nvCxnSpPr>
        <p:spPr>
          <a:xfrm rot="5400000">
            <a:off x="3144194" y="4142427"/>
            <a:ext cx="714380" cy="190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4572000" y="4572008"/>
            <a:ext cx="357190" cy="214314"/>
          </a:xfrm>
          <a:prstGeom prst="rect">
            <a:avLst/>
          </a:prstGeom>
          <a:solidFill>
            <a:srgbClr val="33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4357686" y="4000504"/>
            <a:ext cx="928694" cy="2143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3214678" y="4000504"/>
            <a:ext cx="928694" cy="2143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6" name="グループ化 45"/>
          <p:cNvGrpSpPr/>
          <p:nvPr/>
        </p:nvGrpSpPr>
        <p:grpSpPr>
          <a:xfrm>
            <a:off x="3714744" y="4357694"/>
            <a:ext cx="1643074" cy="2449518"/>
            <a:chOff x="3714744" y="4357694"/>
            <a:chExt cx="1643074" cy="2449518"/>
          </a:xfrm>
        </p:grpSpPr>
        <p:sp>
          <p:nvSpPr>
            <p:cNvPr id="23" name="テキスト ボックス 22"/>
            <p:cNvSpPr txBox="1"/>
            <p:nvPr/>
          </p:nvSpPr>
          <p:spPr>
            <a:xfrm>
              <a:off x="4368220" y="6283992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dirty="0" err="1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1" lang="en-US" altLang="ja-JP" sz="2800" i="1" baseline="-25000" dirty="0" err="1" smtClean="0">
                  <a:latin typeface="Times New Roman" pitchFamily="18" charset="0"/>
                  <a:cs typeface="Times New Roman" pitchFamily="18" charset="0"/>
                </a:rPr>
                <a:t>j</a:t>
              </a:r>
              <a:endParaRPr kumimoji="1" lang="ja-JP" alt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7" name="グループ化 26"/>
            <p:cNvGrpSpPr/>
            <p:nvPr/>
          </p:nvGrpSpPr>
          <p:grpSpPr>
            <a:xfrm flipV="1">
              <a:off x="3725277" y="5521077"/>
              <a:ext cx="1561103" cy="777802"/>
              <a:chOff x="3428992" y="5071823"/>
              <a:chExt cx="1561103" cy="777802"/>
            </a:xfrm>
          </p:grpSpPr>
          <p:sp>
            <p:nvSpPr>
              <p:cNvPr id="24" name="二等辺三角形 23"/>
              <p:cNvSpPr/>
              <p:nvPr/>
            </p:nvSpPr>
            <p:spPr>
              <a:xfrm>
                <a:off x="3428993" y="5071823"/>
                <a:ext cx="1561102" cy="777802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二等辺三角形 24"/>
              <p:cNvSpPr/>
              <p:nvPr/>
            </p:nvSpPr>
            <p:spPr>
              <a:xfrm>
                <a:off x="3428992" y="5429264"/>
                <a:ext cx="843693" cy="420361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二等辺三角形 25"/>
              <p:cNvSpPr/>
              <p:nvPr/>
            </p:nvSpPr>
            <p:spPr>
              <a:xfrm>
                <a:off x="4297363" y="5504479"/>
                <a:ext cx="692732" cy="345146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30" name="直線コネクタ 29"/>
            <p:cNvCxnSpPr/>
            <p:nvPr/>
          </p:nvCxnSpPr>
          <p:spPr>
            <a:xfrm rot="16200000" flipH="1">
              <a:off x="3993357" y="4936336"/>
              <a:ext cx="1163634" cy="6349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正方形/長方形 30"/>
            <p:cNvSpPr/>
            <p:nvPr/>
          </p:nvSpPr>
          <p:spPr>
            <a:xfrm>
              <a:off x="4357686" y="5072074"/>
              <a:ext cx="928694" cy="2143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4857752" y="5786454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dirty="0" err="1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1" lang="en-US" altLang="ja-JP" sz="2800" i="1" baseline="-25000" dirty="0" err="1" smtClean="0">
                  <a:latin typeface="Times New Roman" pitchFamily="18" charset="0"/>
                  <a:cs typeface="Times New Roman" pitchFamily="18" charset="0"/>
                </a:rPr>
                <a:t>t</a:t>
              </a:r>
              <a:endParaRPr kumimoji="1" lang="ja-JP" alt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3714744" y="5857892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1" lang="en-US" altLang="ja-JP" sz="2800" i="1" baseline="-25000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endParaRPr kumimoji="1" lang="ja-JP" alt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Case 4-1</a:t>
            </a:r>
            <a:endParaRPr kumimoji="1" lang="ja-JP" altLang="en-US" dirty="0"/>
          </a:p>
        </p:txBody>
      </p:sp>
      <p:sp>
        <p:nvSpPr>
          <p:cNvPr id="6" name="二等辺三角形 5"/>
          <p:cNvSpPr/>
          <p:nvPr/>
        </p:nvSpPr>
        <p:spPr>
          <a:xfrm>
            <a:off x="2285984" y="2476504"/>
            <a:ext cx="2612036" cy="1301419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71802" y="207167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rot="16200000" flipH="1">
            <a:off x="4314984" y="4386429"/>
            <a:ext cx="1214447" cy="1396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4572000" y="4572008"/>
            <a:ext cx="357190" cy="214314"/>
          </a:xfrm>
          <a:prstGeom prst="rect">
            <a:avLst/>
          </a:prstGeom>
          <a:solidFill>
            <a:srgbClr val="33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/>
          <p:cNvSpPr/>
          <p:nvPr/>
        </p:nvSpPr>
        <p:spPr>
          <a:xfrm flipV="1">
            <a:off x="4593648" y="5521077"/>
            <a:ext cx="692732" cy="34514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コネクタ 29"/>
          <p:cNvCxnSpPr/>
          <p:nvPr/>
        </p:nvCxnSpPr>
        <p:spPr>
          <a:xfrm rot="16200000" flipH="1">
            <a:off x="3993357" y="4936336"/>
            <a:ext cx="1163634" cy="634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4857752" y="578645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円形吹き出し 28"/>
          <p:cNvSpPr/>
          <p:nvPr/>
        </p:nvSpPr>
        <p:spPr>
          <a:xfrm>
            <a:off x="6500826" y="5143512"/>
            <a:ext cx="2428924" cy="1071570"/>
          </a:xfrm>
          <a:prstGeom prst="wedgeEllipseCallout">
            <a:avLst>
              <a:gd name="adj1" fmla="val -109888"/>
              <a:gd name="adj2" fmla="val -78253"/>
            </a:avLst>
          </a:prstGeom>
          <a:solidFill>
            <a:schemeClr val="bg1"/>
          </a:solidFill>
          <a:ln w="19050">
            <a:solidFill>
              <a:srgbClr val="3399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latin typeface="Candara" pitchFamily="34" charset="0"/>
                <a:cs typeface="Times New Roman" pitchFamily="18" charset="0"/>
              </a:rPr>
              <a:t>Overlap of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4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1" lang="en-US" altLang="ja-JP" sz="2400" dirty="0" smtClean="0">
                <a:latin typeface="Candara" pitchFamily="34" charset="0"/>
                <a:cs typeface="Times New Roman" pitchFamily="18" charset="0"/>
              </a:rPr>
              <a:t> and </a:t>
            </a:r>
            <a:r>
              <a:rPr kumimoji="1"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400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endParaRPr kumimoji="1" lang="ja-JP" alt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3286117" y="257174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76724" y="107154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Case 4-1</a:t>
            </a:r>
            <a:endParaRPr kumimoji="1" lang="ja-JP" altLang="en-US" dirty="0"/>
          </a:p>
        </p:txBody>
      </p:sp>
      <p:sp>
        <p:nvSpPr>
          <p:cNvPr id="5" name="二等辺三角形 4"/>
          <p:cNvSpPr/>
          <p:nvPr/>
        </p:nvSpPr>
        <p:spPr>
          <a:xfrm>
            <a:off x="2285984" y="1540294"/>
            <a:ext cx="4491070" cy="2237629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二等辺三角形 5"/>
          <p:cNvSpPr/>
          <p:nvPr/>
        </p:nvSpPr>
        <p:spPr>
          <a:xfrm>
            <a:off x="2285984" y="2476504"/>
            <a:ext cx="2612036" cy="1301419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/>
          <p:cNvSpPr/>
          <p:nvPr/>
        </p:nvSpPr>
        <p:spPr>
          <a:xfrm>
            <a:off x="4929697" y="2857496"/>
            <a:ext cx="1847357" cy="92042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71802" y="207167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15008" y="235743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rot="16200000" flipH="1">
            <a:off x="4314984" y="4386429"/>
            <a:ext cx="1214447" cy="1396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二等辺三角形 14"/>
          <p:cNvSpPr/>
          <p:nvPr/>
        </p:nvSpPr>
        <p:spPr>
          <a:xfrm>
            <a:off x="2643175" y="3000121"/>
            <a:ext cx="1561102" cy="77780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二等辺三角形 15"/>
          <p:cNvSpPr/>
          <p:nvPr/>
        </p:nvSpPr>
        <p:spPr>
          <a:xfrm>
            <a:off x="2643174" y="3357562"/>
            <a:ext cx="843693" cy="42036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二等辺三角形 16"/>
          <p:cNvSpPr/>
          <p:nvPr/>
        </p:nvSpPr>
        <p:spPr>
          <a:xfrm>
            <a:off x="3511545" y="3432777"/>
            <a:ext cx="692732" cy="34514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/>
          <p:cNvCxnSpPr/>
          <p:nvPr/>
        </p:nvCxnSpPr>
        <p:spPr>
          <a:xfrm rot="5400000">
            <a:off x="3144194" y="4142427"/>
            <a:ext cx="714380" cy="190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4598986" y="4572008"/>
            <a:ext cx="357190" cy="214314"/>
          </a:xfrm>
          <a:prstGeom prst="rect">
            <a:avLst/>
          </a:prstGeom>
          <a:solidFill>
            <a:srgbClr val="33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4357686" y="4000504"/>
            <a:ext cx="928694" cy="2143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3214678" y="4000504"/>
            <a:ext cx="928694" cy="2143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45"/>
          <p:cNvGrpSpPr/>
          <p:nvPr/>
        </p:nvGrpSpPr>
        <p:grpSpPr>
          <a:xfrm>
            <a:off x="3714744" y="4357694"/>
            <a:ext cx="1643074" cy="2449518"/>
            <a:chOff x="3714744" y="4357694"/>
            <a:chExt cx="1643074" cy="2449518"/>
          </a:xfrm>
        </p:grpSpPr>
        <p:sp>
          <p:nvSpPr>
            <p:cNvPr id="23" name="テキスト ボックス 22"/>
            <p:cNvSpPr txBox="1"/>
            <p:nvPr/>
          </p:nvSpPr>
          <p:spPr>
            <a:xfrm>
              <a:off x="4368220" y="6283992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dirty="0" err="1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1" lang="en-US" altLang="ja-JP" sz="2800" i="1" baseline="-25000" dirty="0" err="1" smtClean="0">
                  <a:latin typeface="Times New Roman" pitchFamily="18" charset="0"/>
                  <a:cs typeface="Times New Roman" pitchFamily="18" charset="0"/>
                </a:rPr>
                <a:t>j</a:t>
              </a:r>
              <a:endParaRPr kumimoji="1" lang="ja-JP" alt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" name="グループ化 26"/>
            <p:cNvGrpSpPr/>
            <p:nvPr/>
          </p:nvGrpSpPr>
          <p:grpSpPr>
            <a:xfrm flipV="1">
              <a:off x="3725277" y="5521077"/>
              <a:ext cx="1561103" cy="777802"/>
              <a:chOff x="3428992" y="5071823"/>
              <a:chExt cx="1561103" cy="777802"/>
            </a:xfrm>
          </p:grpSpPr>
          <p:sp>
            <p:nvSpPr>
              <p:cNvPr id="24" name="二等辺三角形 23"/>
              <p:cNvSpPr/>
              <p:nvPr/>
            </p:nvSpPr>
            <p:spPr>
              <a:xfrm>
                <a:off x="3428993" y="5071823"/>
                <a:ext cx="1561102" cy="777802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二等辺三角形 24"/>
              <p:cNvSpPr/>
              <p:nvPr/>
            </p:nvSpPr>
            <p:spPr>
              <a:xfrm>
                <a:off x="3428992" y="5429264"/>
                <a:ext cx="843693" cy="420361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二等辺三角形 25"/>
              <p:cNvSpPr/>
              <p:nvPr/>
            </p:nvSpPr>
            <p:spPr>
              <a:xfrm>
                <a:off x="4297363" y="5504479"/>
                <a:ext cx="692732" cy="345146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30" name="直線コネクタ 29"/>
            <p:cNvCxnSpPr/>
            <p:nvPr/>
          </p:nvCxnSpPr>
          <p:spPr>
            <a:xfrm rot="16200000" flipH="1">
              <a:off x="3993357" y="4936336"/>
              <a:ext cx="1163634" cy="6349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正方形/長方形 30"/>
            <p:cNvSpPr/>
            <p:nvPr/>
          </p:nvSpPr>
          <p:spPr>
            <a:xfrm>
              <a:off x="4357686" y="5072074"/>
              <a:ext cx="928694" cy="2143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4857752" y="5786454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dirty="0" err="1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1" lang="en-US" altLang="ja-JP" sz="2800" i="1" baseline="-25000" dirty="0" err="1" smtClean="0">
                  <a:latin typeface="Times New Roman" pitchFamily="18" charset="0"/>
                  <a:cs typeface="Times New Roman" pitchFamily="18" charset="0"/>
                </a:rPr>
                <a:t>t</a:t>
              </a:r>
              <a:endParaRPr kumimoji="1" lang="ja-JP" alt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3714744" y="5857892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1" lang="en-US" altLang="ja-JP" sz="2800" i="1" baseline="-25000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endParaRPr kumimoji="1" lang="ja-JP" alt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8" name="円形吹き出し 27"/>
          <p:cNvSpPr/>
          <p:nvPr/>
        </p:nvSpPr>
        <p:spPr>
          <a:xfrm>
            <a:off x="6500826" y="5143512"/>
            <a:ext cx="2428924" cy="1071570"/>
          </a:xfrm>
          <a:prstGeom prst="wedgeEllipseCallout">
            <a:avLst>
              <a:gd name="adj1" fmla="val -109888"/>
              <a:gd name="adj2" fmla="val -78253"/>
            </a:avLst>
          </a:prstGeom>
          <a:solidFill>
            <a:schemeClr val="bg1"/>
          </a:solidFill>
          <a:ln w="19050">
            <a:solidFill>
              <a:srgbClr val="3399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latin typeface="Candara" pitchFamily="34" charset="0"/>
                <a:cs typeface="Times New Roman" pitchFamily="18" charset="0"/>
              </a:rPr>
              <a:t>Overlap of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4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1" lang="en-US" altLang="ja-JP" sz="2400" dirty="0" smtClean="0">
                <a:latin typeface="Candara" pitchFamily="34" charset="0"/>
                <a:cs typeface="Times New Roman" pitchFamily="18" charset="0"/>
              </a:rPr>
              <a:t> and </a:t>
            </a:r>
            <a:r>
              <a:rPr kumimoji="1"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400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endParaRPr kumimoji="1" lang="ja-JP" alt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直線矢印コネクタ 28"/>
          <p:cNvCxnSpPr/>
          <p:nvPr/>
        </p:nvCxnSpPr>
        <p:spPr>
          <a:xfrm flipV="1">
            <a:off x="4956177" y="4679164"/>
            <a:ext cx="357189" cy="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rot="10800000" flipV="1">
            <a:off x="4357687" y="4677582"/>
            <a:ext cx="241303" cy="3166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8" name="円形吹き出し 37"/>
          <p:cNvSpPr/>
          <p:nvPr/>
        </p:nvSpPr>
        <p:spPr>
          <a:xfrm>
            <a:off x="571472" y="5143512"/>
            <a:ext cx="2428924" cy="1071570"/>
          </a:xfrm>
          <a:prstGeom prst="wedgeEllipseCallout">
            <a:avLst>
              <a:gd name="adj1" fmla="val 98735"/>
              <a:gd name="adj2" fmla="val -81809"/>
            </a:avLst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latin typeface="Candara" pitchFamily="34" charset="0"/>
                <a:cs typeface="Times New Roman" pitchFamily="18" charset="0"/>
              </a:rPr>
              <a:t>Expand overlap</a:t>
            </a:r>
            <a:endParaRPr kumimoji="1" lang="ja-JP" alt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3439526" y="257174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76724" y="107154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Case 4-2</a:t>
            </a:r>
            <a:endParaRPr kumimoji="1" lang="ja-JP" altLang="en-US" dirty="0"/>
          </a:p>
        </p:txBody>
      </p:sp>
      <p:sp>
        <p:nvSpPr>
          <p:cNvPr id="5" name="二等辺三角形 4"/>
          <p:cNvSpPr/>
          <p:nvPr/>
        </p:nvSpPr>
        <p:spPr>
          <a:xfrm>
            <a:off x="2285984" y="1540294"/>
            <a:ext cx="4491070" cy="2237629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二等辺三角形 5"/>
          <p:cNvSpPr/>
          <p:nvPr/>
        </p:nvSpPr>
        <p:spPr>
          <a:xfrm>
            <a:off x="2285984" y="2476504"/>
            <a:ext cx="2612036" cy="1301419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/>
          <p:cNvSpPr/>
          <p:nvPr/>
        </p:nvSpPr>
        <p:spPr>
          <a:xfrm>
            <a:off x="4929697" y="2857496"/>
            <a:ext cx="1847357" cy="92042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71802" y="207167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15008" y="235743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rot="16200000" flipH="1">
            <a:off x="4314984" y="4386429"/>
            <a:ext cx="1214447" cy="1396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二等辺三角形 14"/>
          <p:cNvSpPr/>
          <p:nvPr/>
        </p:nvSpPr>
        <p:spPr>
          <a:xfrm>
            <a:off x="2796584" y="3000121"/>
            <a:ext cx="1561102" cy="77780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二等辺三角形 15"/>
          <p:cNvSpPr/>
          <p:nvPr/>
        </p:nvSpPr>
        <p:spPr>
          <a:xfrm>
            <a:off x="2796583" y="3357562"/>
            <a:ext cx="843693" cy="42036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二等辺三角形 16"/>
          <p:cNvSpPr/>
          <p:nvPr/>
        </p:nvSpPr>
        <p:spPr>
          <a:xfrm>
            <a:off x="3664954" y="3432777"/>
            <a:ext cx="692732" cy="34514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/>
          <p:cNvCxnSpPr/>
          <p:nvPr/>
        </p:nvCxnSpPr>
        <p:spPr>
          <a:xfrm rot="5400000">
            <a:off x="3297603" y="4142427"/>
            <a:ext cx="714380" cy="190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5000629" y="628399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グループ化 26"/>
          <p:cNvGrpSpPr/>
          <p:nvPr/>
        </p:nvGrpSpPr>
        <p:grpSpPr>
          <a:xfrm flipV="1">
            <a:off x="4357686" y="5521077"/>
            <a:ext cx="1561103" cy="777802"/>
            <a:chOff x="3428992" y="5071823"/>
            <a:chExt cx="1561103" cy="777802"/>
          </a:xfrm>
        </p:grpSpPr>
        <p:sp>
          <p:nvSpPr>
            <p:cNvPr id="24" name="二等辺三角形 23"/>
            <p:cNvSpPr/>
            <p:nvPr/>
          </p:nvSpPr>
          <p:spPr>
            <a:xfrm>
              <a:off x="3428993" y="5071823"/>
              <a:ext cx="1561102" cy="777802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二等辺三角形 24"/>
            <p:cNvSpPr/>
            <p:nvPr/>
          </p:nvSpPr>
          <p:spPr>
            <a:xfrm>
              <a:off x="3428992" y="5429264"/>
              <a:ext cx="843693" cy="420361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二等辺三角形 25"/>
            <p:cNvSpPr/>
            <p:nvPr/>
          </p:nvSpPr>
          <p:spPr>
            <a:xfrm>
              <a:off x="4297363" y="5504479"/>
              <a:ext cx="692732" cy="34514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30" name="直線コネクタ 29"/>
          <p:cNvCxnSpPr/>
          <p:nvPr/>
        </p:nvCxnSpPr>
        <p:spPr>
          <a:xfrm rot="16200000" flipH="1">
            <a:off x="4625766" y="4936336"/>
            <a:ext cx="1163634" cy="634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4704343" y="5072074"/>
            <a:ext cx="928694" cy="2143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4704343" y="4000504"/>
            <a:ext cx="928694" cy="2143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3225211" y="4000504"/>
            <a:ext cx="928694" cy="2143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429256" y="585789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57686" y="585789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円形吹き出し 28"/>
          <p:cNvSpPr/>
          <p:nvPr/>
        </p:nvSpPr>
        <p:spPr>
          <a:xfrm>
            <a:off x="6500826" y="5143512"/>
            <a:ext cx="2428924" cy="1071570"/>
          </a:xfrm>
          <a:prstGeom prst="wedgeEllipseCallout">
            <a:avLst>
              <a:gd name="adj1" fmla="val -95248"/>
              <a:gd name="adj2" fmla="val -85364"/>
            </a:avLst>
          </a:prstGeom>
          <a:solidFill>
            <a:schemeClr val="bg1"/>
          </a:solidFill>
          <a:ln w="19050">
            <a:solidFill>
              <a:srgbClr val="3399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latin typeface="Candara" pitchFamily="34" charset="0"/>
                <a:cs typeface="Times New Roman" pitchFamily="18" charset="0"/>
              </a:rPr>
              <a:t>Overlap of </a:t>
            </a:r>
            <a:r>
              <a:rPr kumimoji="1"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4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1" lang="en-US" altLang="ja-JP" sz="2400" dirty="0" smtClean="0">
                <a:latin typeface="Candara" pitchFamily="34" charset="0"/>
                <a:cs typeface="Times New Roman" pitchFamily="18" charset="0"/>
              </a:rPr>
              <a:t> and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400" i="1" baseline="-250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kumimoji="1" lang="ja-JP" alt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円形吹き出し 31"/>
          <p:cNvSpPr/>
          <p:nvPr/>
        </p:nvSpPr>
        <p:spPr>
          <a:xfrm>
            <a:off x="1071538" y="5143512"/>
            <a:ext cx="2428924" cy="1071570"/>
          </a:xfrm>
          <a:prstGeom prst="wedgeEllipseCallout">
            <a:avLst>
              <a:gd name="adj1" fmla="val 98735"/>
              <a:gd name="adj2" fmla="val -81809"/>
            </a:avLst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latin typeface="Candara" pitchFamily="34" charset="0"/>
                <a:cs typeface="Times New Roman" pitchFamily="18" charset="0"/>
              </a:rPr>
              <a:t>Expand overlap</a:t>
            </a:r>
            <a:endParaRPr kumimoji="1" lang="ja-JP" alt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直線矢印コネクタ 32"/>
          <p:cNvCxnSpPr>
            <a:stCxn id="41" idx="3"/>
          </p:cNvCxnSpPr>
          <p:nvPr/>
        </p:nvCxnSpPr>
        <p:spPr>
          <a:xfrm>
            <a:off x="5214942" y="4679165"/>
            <a:ext cx="422271" cy="7135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stCxn id="41" idx="1"/>
          </p:cNvCxnSpPr>
          <p:nvPr/>
        </p:nvCxnSpPr>
        <p:spPr>
          <a:xfrm rot="10800000" flipV="1">
            <a:off x="4643440" y="4679164"/>
            <a:ext cx="285750" cy="1583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4929190" y="4572008"/>
            <a:ext cx="285752" cy="214314"/>
          </a:xfrm>
          <a:prstGeom prst="rect">
            <a:avLst/>
          </a:prstGeom>
          <a:solidFill>
            <a:srgbClr val="33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Set of Overlaps</a:t>
            </a:r>
            <a:endParaRPr kumimoji="1" lang="ja-JP" altLang="en-US" dirty="0"/>
          </a:p>
        </p:txBody>
      </p:sp>
      <p:pic>
        <p:nvPicPr>
          <p:cNvPr id="5" name="Picture 1" descr="\begin{align*}&#10;% T, S\in \Sigma^* \\ &#10;%  |T| = N, |S| = M, N \geq M&#10;%O(NM)  &#10;%\mathcal{T}, \mathcal{S}&#10;%n,m&#10;%LCStr(T,S)&#10;%T,S&#10;%O(NM) = O(2^n 2^m) = O(2^{n+m})&#10;%n \geq m&#10;%X_r&#10; OL(X,Y) = \{k &gt; 0 \mid X[|X|-k+1:|X|] = Y[1:k]\}&#10;\end{align*}&#10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714488"/>
            <a:ext cx="8186210" cy="386142"/>
          </a:xfrm>
          <a:prstGeom prst="rect">
            <a:avLst/>
          </a:prstGeom>
          <a:noFill/>
        </p:spPr>
      </p:pic>
      <p:sp>
        <p:nvSpPr>
          <p:cNvPr id="7" name="二等辺三角形 6"/>
          <p:cNvSpPr/>
          <p:nvPr/>
        </p:nvSpPr>
        <p:spPr>
          <a:xfrm>
            <a:off x="2357422" y="3214710"/>
            <a:ext cx="2523383" cy="799638"/>
          </a:xfrm>
          <a:prstGeom prst="triangle">
            <a:avLst>
              <a:gd name="adj" fmla="val 38147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  <p:sp>
        <p:nvSpPr>
          <p:cNvPr id="8" name="二等辺三角形 7"/>
          <p:cNvSpPr/>
          <p:nvPr/>
        </p:nvSpPr>
        <p:spPr>
          <a:xfrm flipH="1" flipV="1">
            <a:off x="4044220" y="4445644"/>
            <a:ext cx="2242292" cy="697868"/>
          </a:xfrm>
          <a:prstGeom prst="triangle">
            <a:avLst>
              <a:gd name="adj" fmla="val 38147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  <p:sp>
        <p:nvSpPr>
          <p:cNvPr id="9" name="正方形/長方形 8"/>
          <p:cNvSpPr/>
          <p:nvPr/>
        </p:nvSpPr>
        <p:spPr>
          <a:xfrm>
            <a:off x="4044220" y="4066895"/>
            <a:ext cx="843399" cy="284062"/>
          </a:xfrm>
          <a:prstGeom prst="rect">
            <a:avLst/>
          </a:prstGeom>
          <a:solidFill>
            <a:srgbClr val="3399FF"/>
          </a:solidFill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43240" y="276290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kumimoji="1" lang="ja-JP" alt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072066" y="512035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kumimoji="1" lang="ja-JP" alt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5214942" y="2786058"/>
            <a:ext cx="3643338" cy="928694"/>
          </a:xfrm>
          <a:prstGeom prst="wedgeRoundRectCallout">
            <a:avLst>
              <a:gd name="adj1" fmla="val -25783"/>
              <a:gd name="adj2" fmla="val -107670"/>
              <a:gd name="adj3" fmla="val 16667"/>
            </a:avLst>
          </a:prstGeom>
          <a:ln>
            <a:solidFill>
              <a:srgbClr val="3399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286380" y="2857496"/>
            <a:ext cx="35004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Set of length of overlaps of </a:t>
            </a:r>
            <a:r>
              <a:rPr lang="en-US" altLang="ja-JP" sz="2400" i="1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X</a:t>
            </a:r>
            <a:r>
              <a:rPr lang="en-US" altLang="ja-JP" sz="240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en-US" altLang="ja-JP" sz="2400" dirty="0" smtClean="0"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and</a:t>
            </a:r>
            <a:r>
              <a:rPr lang="en-US" altLang="ja-JP" sz="240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en-US" altLang="ja-JP" sz="2400" i="1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Y</a:t>
            </a:r>
            <a:endParaRPr lang="en-US" altLang="ja-JP" sz="2400" i="1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2214546" y="2643182"/>
            <a:ext cx="3000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latin typeface="Batang" pitchFamily="18" charset="-127"/>
                <a:ea typeface="Batang" pitchFamily="18" charset="-127"/>
              </a:rPr>
              <a:t>a </a:t>
            </a:r>
            <a:r>
              <a:rPr kumimoji="1" lang="en-US" altLang="ja-JP" sz="3200" dirty="0" err="1" smtClean="0">
                <a:latin typeface="Batang" pitchFamily="18" charset="-127"/>
                <a:ea typeface="Batang" pitchFamily="18" charset="-127"/>
              </a:rPr>
              <a:t>a</a:t>
            </a:r>
            <a:r>
              <a:rPr kumimoji="1" lang="en-US" altLang="ja-JP" sz="3200" dirty="0" smtClean="0">
                <a:latin typeface="Batang" pitchFamily="18" charset="-127"/>
                <a:ea typeface="Batang" pitchFamily="18" charset="-127"/>
              </a:rPr>
              <a:t> b a </a:t>
            </a:r>
            <a:r>
              <a:rPr kumimoji="1" lang="en-US" altLang="ja-JP" sz="3200" dirty="0" err="1" smtClean="0">
                <a:latin typeface="Batang" pitchFamily="18" charset="-127"/>
                <a:ea typeface="Batang" pitchFamily="18" charset="-127"/>
              </a:rPr>
              <a:t>a</a:t>
            </a:r>
            <a:r>
              <a:rPr kumimoji="1" lang="en-US" altLang="ja-JP" sz="3200" dirty="0" smtClean="0">
                <a:latin typeface="Batang" pitchFamily="18" charset="-127"/>
                <a:ea typeface="Batang" pitchFamily="18" charset="-127"/>
              </a:rPr>
              <a:t> b a</a:t>
            </a:r>
            <a:endParaRPr kumimoji="1" lang="ja-JP" altLang="en-US" sz="3200" dirty="0"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 rot="16200000" flipV="1">
            <a:off x="4055920" y="3516454"/>
            <a:ext cx="751604" cy="5195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4429124" y="3214686"/>
            <a:ext cx="285752" cy="285752"/>
          </a:xfrm>
          <a:prstGeom prst="rect">
            <a:avLst/>
          </a:prstGeom>
          <a:solidFill>
            <a:srgbClr val="3399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二等辺三角形 4"/>
          <p:cNvSpPr/>
          <p:nvPr/>
        </p:nvSpPr>
        <p:spPr>
          <a:xfrm flipH="1" flipV="1">
            <a:off x="4429124" y="3929066"/>
            <a:ext cx="2852325" cy="491982"/>
          </a:xfrm>
          <a:prstGeom prst="triangle">
            <a:avLst>
              <a:gd name="adj" fmla="val 38147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357686" y="3357562"/>
            <a:ext cx="314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latin typeface="Batang" pitchFamily="18" charset="-127"/>
                <a:ea typeface="Batang" pitchFamily="18" charset="-127"/>
              </a:rPr>
              <a:t>a b a </a:t>
            </a:r>
            <a:r>
              <a:rPr kumimoji="1" lang="en-US" altLang="ja-JP" sz="3200" dirty="0" err="1" smtClean="0">
                <a:latin typeface="Batang" pitchFamily="18" charset="-127"/>
                <a:ea typeface="Batang" pitchFamily="18" charset="-127"/>
              </a:rPr>
              <a:t>a</a:t>
            </a:r>
            <a:r>
              <a:rPr kumimoji="1" lang="en-US" altLang="ja-JP" sz="3200" dirty="0" smtClean="0">
                <a:latin typeface="Batang" pitchFamily="18" charset="-127"/>
                <a:ea typeface="Batang" pitchFamily="18" charset="-127"/>
              </a:rPr>
              <a:t> b a b</a:t>
            </a:r>
            <a:r>
              <a:rPr lang="en-US" altLang="ja-JP" sz="3200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ja-JP" sz="3200" dirty="0" err="1" smtClean="0">
                <a:latin typeface="Batang" pitchFamily="18" charset="-127"/>
                <a:ea typeface="Batang" pitchFamily="18" charset="-127"/>
              </a:rPr>
              <a:t>b</a:t>
            </a:r>
            <a:r>
              <a:rPr lang="en-US" altLang="ja-JP" sz="3200" dirty="0" smtClean="0">
                <a:latin typeface="Batang" pitchFamily="18" charset="-127"/>
                <a:ea typeface="Batang" pitchFamily="18" charset="-127"/>
              </a:rPr>
              <a:t> </a:t>
            </a:r>
            <a:endParaRPr kumimoji="1" lang="ja-JP" altLang="en-US" sz="3200" dirty="0">
              <a:latin typeface="Batang" pitchFamily="18" charset="-127"/>
              <a:ea typeface="Batang" pitchFamily="18" charset="-127"/>
            </a:endParaRPr>
          </a:p>
        </p:txBody>
      </p:sp>
      <p:grpSp>
        <p:nvGrpSpPr>
          <p:cNvPr id="9" name="グループ化 13"/>
          <p:cNvGrpSpPr/>
          <p:nvPr/>
        </p:nvGrpSpPr>
        <p:grpSpPr>
          <a:xfrm>
            <a:off x="3643306" y="4080028"/>
            <a:ext cx="3143272" cy="1277798"/>
            <a:chOff x="3571868" y="3929068"/>
            <a:chExt cx="3143272" cy="1277798"/>
          </a:xfrm>
        </p:grpSpPr>
        <p:cxnSp>
          <p:nvCxnSpPr>
            <p:cNvPr id="40" name="直線コネクタ 39"/>
            <p:cNvCxnSpPr/>
            <p:nvPr/>
          </p:nvCxnSpPr>
          <p:spPr>
            <a:xfrm rot="16200000" flipV="1">
              <a:off x="3198664" y="4302272"/>
              <a:ext cx="751604" cy="5195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二等辺三角形 41"/>
            <p:cNvSpPr/>
            <p:nvPr/>
          </p:nvSpPr>
          <p:spPr>
            <a:xfrm flipH="1" flipV="1">
              <a:off x="3643306" y="4714884"/>
              <a:ext cx="2852325" cy="491982"/>
            </a:xfrm>
            <a:prstGeom prst="triangle">
              <a:avLst>
                <a:gd name="adj" fmla="val 38147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3571868" y="4143380"/>
              <a:ext cx="31432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 smtClean="0">
                  <a:latin typeface="Batang" pitchFamily="18" charset="-127"/>
                  <a:ea typeface="Batang" pitchFamily="18" charset="-127"/>
                </a:rPr>
                <a:t>a b a </a:t>
              </a:r>
              <a:r>
                <a:rPr kumimoji="1" lang="en-US" altLang="ja-JP" sz="3200" dirty="0" err="1" smtClean="0">
                  <a:latin typeface="Batang" pitchFamily="18" charset="-127"/>
                  <a:ea typeface="Batang" pitchFamily="18" charset="-127"/>
                </a:rPr>
                <a:t>a</a:t>
              </a:r>
              <a:r>
                <a:rPr kumimoji="1" lang="en-US" altLang="ja-JP" sz="3200" dirty="0" smtClean="0">
                  <a:latin typeface="Batang" pitchFamily="18" charset="-127"/>
                  <a:ea typeface="Batang" pitchFamily="18" charset="-127"/>
                </a:rPr>
                <a:t> b a b </a:t>
              </a:r>
              <a:r>
                <a:rPr kumimoji="1" lang="en-US" altLang="ja-JP" sz="3200" dirty="0" err="1" smtClean="0">
                  <a:latin typeface="Batang" pitchFamily="18" charset="-127"/>
                  <a:ea typeface="Batang" pitchFamily="18" charset="-127"/>
                </a:rPr>
                <a:t>b</a:t>
              </a:r>
              <a:endParaRPr kumimoji="1" lang="ja-JP" altLang="en-US" sz="3200" dirty="0">
                <a:latin typeface="Batang" pitchFamily="18" charset="-127"/>
                <a:ea typeface="Batang" pitchFamily="18" charset="-127"/>
              </a:endParaRPr>
            </a:p>
          </p:txBody>
        </p:sp>
      </p:grpSp>
      <p:grpSp>
        <p:nvGrpSpPr>
          <p:cNvPr id="10" name="グループ化 13"/>
          <p:cNvGrpSpPr/>
          <p:nvPr/>
        </p:nvGrpSpPr>
        <p:grpSpPr>
          <a:xfrm>
            <a:off x="2571736" y="5357824"/>
            <a:ext cx="3143272" cy="1063486"/>
            <a:chOff x="3571868" y="4143380"/>
            <a:chExt cx="3143272" cy="1063486"/>
          </a:xfrm>
        </p:grpSpPr>
        <p:sp>
          <p:nvSpPr>
            <p:cNvPr id="49" name="二等辺三角形 48"/>
            <p:cNvSpPr/>
            <p:nvPr/>
          </p:nvSpPr>
          <p:spPr>
            <a:xfrm flipH="1" flipV="1">
              <a:off x="3643306" y="4714884"/>
              <a:ext cx="2852325" cy="491982"/>
            </a:xfrm>
            <a:prstGeom prst="triangle">
              <a:avLst>
                <a:gd name="adj" fmla="val 38147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3571868" y="4143380"/>
              <a:ext cx="31432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 smtClean="0">
                  <a:latin typeface="Batang" pitchFamily="18" charset="-127"/>
                  <a:ea typeface="Batang" pitchFamily="18" charset="-127"/>
                </a:rPr>
                <a:t>a b a </a:t>
              </a:r>
              <a:r>
                <a:rPr kumimoji="1" lang="en-US" altLang="ja-JP" sz="3200" dirty="0" err="1" smtClean="0">
                  <a:latin typeface="Batang" pitchFamily="18" charset="-127"/>
                  <a:ea typeface="Batang" pitchFamily="18" charset="-127"/>
                </a:rPr>
                <a:t>a</a:t>
              </a:r>
              <a:r>
                <a:rPr kumimoji="1" lang="en-US" altLang="ja-JP" sz="3200" dirty="0" smtClean="0">
                  <a:latin typeface="Batang" pitchFamily="18" charset="-127"/>
                  <a:ea typeface="Batang" pitchFamily="18" charset="-127"/>
                </a:rPr>
                <a:t> b a b </a:t>
              </a:r>
              <a:r>
                <a:rPr kumimoji="1" lang="en-US" altLang="ja-JP" sz="3200" dirty="0" err="1" smtClean="0">
                  <a:latin typeface="Batang" pitchFamily="18" charset="-127"/>
                  <a:ea typeface="Batang" pitchFamily="18" charset="-127"/>
                </a:rPr>
                <a:t>b</a:t>
              </a:r>
              <a:endParaRPr kumimoji="1" lang="ja-JP" altLang="en-US" sz="3200" dirty="0">
                <a:latin typeface="Batang" pitchFamily="18" charset="-127"/>
                <a:ea typeface="Batang" pitchFamily="18" charset="-127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Set of Overlaps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357290" y="1214422"/>
            <a:ext cx="5900750" cy="642942"/>
          </a:xfrm>
        </p:spPr>
        <p:txBody>
          <a:bodyPr/>
          <a:lstStyle/>
          <a:p>
            <a:pPr>
              <a:buNone/>
            </a:pP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OL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dirty="0" err="1" smtClean="0">
                <a:latin typeface="Batang" pitchFamily="18" charset="-127"/>
                <a:ea typeface="Batang" pitchFamily="18" charset="-127"/>
              </a:rPr>
              <a:t>aabaaba</a:t>
            </a:r>
            <a:r>
              <a:rPr lang="en-US" altLang="ja-JP" dirty="0" smtClean="0"/>
              <a:t>, </a:t>
            </a:r>
            <a:r>
              <a:rPr lang="en-US" altLang="ja-JP" dirty="0" err="1" smtClean="0">
                <a:latin typeface="Batang" pitchFamily="18" charset="-127"/>
                <a:ea typeface="Batang" pitchFamily="18" charset="-127"/>
              </a:rPr>
              <a:t>abaababb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) = {1, 3, 6}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二等辺三角形 3"/>
          <p:cNvSpPr/>
          <p:nvPr/>
        </p:nvSpPr>
        <p:spPr>
          <a:xfrm>
            <a:off x="2285984" y="2214554"/>
            <a:ext cx="2423697" cy="563728"/>
          </a:xfrm>
          <a:prstGeom prst="triangle">
            <a:avLst>
              <a:gd name="adj" fmla="val 38147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 rot="16200000" flipH="1">
            <a:off x="3136877" y="4351085"/>
            <a:ext cx="3151050" cy="5443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3643306" y="4143380"/>
            <a:ext cx="1071569" cy="285752"/>
          </a:xfrm>
          <a:prstGeom prst="rect">
            <a:avLst/>
          </a:prstGeom>
          <a:solidFill>
            <a:srgbClr val="3399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コネクタ 22"/>
          <p:cNvCxnSpPr/>
          <p:nvPr/>
        </p:nvCxnSpPr>
        <p:spPr>
          <a:xfrm rot="16200000" flipV="1">
            <a:off x="2269970" y="5516718"/>
            <a:ext cx="751604" cy="5195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2643174" y="5214950"/>
            <a:ext cx="2071702" cy="285752"/>
          </a:xfrm>
          <a:prstGeom prst="rect">
            <a:avLst/>
          </a:prstGeom>
          <a:solidFill>
            <a:srgbClr val="3399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071802" y="221455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929322" y="385762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357818" y="479440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071934" y="585789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Set of Overlaps</a:t>
            </a:r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428596" y="1357298"/>
            <a:ext cx="8143932" cy="2071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89"/>
          <p:cNvSpPr txBox="1">
            <a:spLocks noChangeArrowheads="1"/>
          </p:cNvSpPr>
          <p:nvPr/>
        </p:nvSpPr>
        <p:spPr bwMode="auto">
          <a:xfrm>
            <a:off x="757150" y="1457254"/>
            <a:ext cx="4457792" cy="492443"/>
          </a:xfrm>
          <a:prstGeom prst="rect">
            <a:avLst/>
          </a:prstGeom>
          <a:solidFill>
            <a:schemeClr val="bg1"/>
          </a:solidFill>
          <a:ln>
            <a:solidFill>
              <a:srgbClr val="3399FF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ja-JP" sz="2600" dirty="0" smtClean="0">
                <a:latin typeface="Candara" pitchFamily="34" charset="0"/>
                <a:ea typeface="HG丸ｺﾞｼｯｸM-PRO" pitchFamily="50" charset="-128"/>
              </a:rPr>
              <a:t>Lemma 1 [</a:t>
            </a:r>
            <a:r>
              <a:rPr lang="en-US" altLang="ja-JP" sz="2600" dirty="0" err="1" smtClean="0">
                <a:latin typeface="Candara" pitchFamily="34" charset="0"/>
                <a:ea typeface="HG丸ｺﾞｼｯｸM-PRO" pitchFamily="50" charset="-128"/>
              </a:rPr>
              <a:t>Kaprinski</a:t>
            </a:r>
            <a:r>
              <a:rPr lang="en-US" altLang="ja-JP" sz="2600" dirty="0" smtClean="0">
                <a:latin typeface="Candara" pitchFamily="34" charset="0"/>
                <a:ea typeface="HG丸ｺﾞｼｯｸM-PRO" pitchFamily="50" charset="-128"/>
              </a:rPr>
              <a:t> et al. 1997]</a:t>
            </a:r>
            <a:endParaRPr lang="ja-JP" altLang="en-US" sz="2600" dirty="0">
              <a:latin typeface="Candara" pitchFamily="34" charset="0"/>
              <a:ea typeface="HG丸ｺﾞｼｯｸM-PRO" pitchFamily="50" charset="-128"/>
            </a:endParaRPr>
          </a:p>
        </p:txBody>
      </p:sp>
      <p:sp>
        <p:nvSpPr>
          <p:cNvPr id="20" name="コンテンツ プレースホルダ 2"/>
          <p:cNvSpPr txBox="1">
            <a:spLocks/>
          </p:cNvSpPr>
          <p:nvPr/>
        </p:nvSpPr>
        <p:spPr bwMode="auto">
          <a:xfrm>
            <a:off x="714348" y="2143116"/>
            <a:ext cx="771530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Tx/>
              <a:buNone/>
              <a:tabLst/>
              <a:defRPr/>
            </a:pPr>
            <a:r>
              <a:rPr kumimoji="1" lang="en-US" altLang="ja-JP" sz="26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For every pair</a:t>
            </a:r>
            <a:r>
              <a:rPr kumimoji="1" lang="en-US" altLang="ja-JP" sz="26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 of variables </a:t>
            </a:r>
            <a:r>
              <a:rPr kumimoji="1" lang="en-US" altLang="ja-JP" sz="2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X</a:t>
            </a:r>
            <a:r>
              <a:rPr kumimoji="1" lang="en-US" altLang="ja-JP" sz="2600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i</a:t>
            </a:r>
            <a:r>
              <a:rPr kumimoji="1" lang="en-US" altLang="ja-JP" sz="26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kumimoji="1" lang="en-US" altLang="ja-JP" sz="26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and</a:t>
            </a:r>
            <a:r>
              <a:rPr kumimoji="1" lang="en-US" altLang="ja-JP" sz="26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kumimoji="1" lang="en-US" altLang="ja-JP" sz="26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Y</a:t>
            </a:r>
            <a:r>
              <a:rPr kumimoji="1" lang="en-US" altLang="ja-JP" sz="2600" b="0" i="1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j</a:t>
            </a:r>
            <a:r>
              <a:rPr kumimoji="1" lang="en-US" altLang="ja-JP" sz="26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Tx/>
              <a:buNone/>
              <a:tabLst/>
              <a:defRPr/>
            </a:pPr>
            <a:r>
              <a:rPr kumimoji="1" lang="en-US" altLang="ja-JP" sz="2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OL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(</a:t>
            </a:r>
            <a:r>
              <a:rPr kumimoji="1" lang="en-US" altLang="ja-JP" sz="2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X</a:t>
            </a:r>
            <a:r>
              <a:rPr kumimoji="1" lang="en-US" altLang="ja-JP" sz="2600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i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, </a:t>
            </a:r>
            <a:r>
              <a:rPr kumimoji="1" lang="en-US" altLang="ja-JP" sz="26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Y</a:t>
            </a:r>
            <a:r>
              <a:rPr kumimoji="1" lang="en-US" altLang="ja-JP" sz="2600" b="0" i="1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j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)</a:t>
            </a:r>
            <a:r>
              <a:rPr kumimoji="1" lang="ja-JP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forms </a:t>
            </a:r>
            <a:r>
              <a:rPr kumimoji="1" lang="en-US" altLang="ja-JP" sz="2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O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(</a:t>
            </a:r>
            <a:r>
              <a:rPr lang="en-US" altLang="ja-JP" sz="2600" i="1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n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)</a:t>
            </a:r>
            <a:r>
              <a:rPr lang="ja-JP" altLang="en-US" sz="2600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en-US" altLang="ja-JP" sz="2600" kern="0" dirty="0" smtClean="0"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arithmetic progressions.</a:t>
            </a:r>
            <a:endParaRPr kumimoji="1" lang="en-US" altLang="ja-JP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HG丸ｺﾞｼｯｸM-PRO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28596" y="3714752"/>
            <a:ext cx="8143932" cy="2071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89"/>
          <p:cNvSpPr txBox="1">
            <a:spLocks noChangeArrowheads="1"/>
          </p:cNvSpPr>
          <p:nvPr/>
        </p:nvSpPr>
        <p:spPr bwMode="auto">
          <a:xfrm>
            <a:off x="757150" y="3814708"/>
            <a:ext cx="4672106" cy="492443"/>
          </a:xfrm>
          <a:prstGeom prst="rect">
            <a:avLst/>
          </a:prstGeom>
          <a:solidFill>
            <a:schemeClr val="bg1"/>
          </a:solidFill>
          <a:ln>
            <a:solidFill>
              <a:srgbClr val="3399FF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ja-JP" sz="2600" dirty="0" smtClean="0">
                <a:latin typeface="Candara" pitchFamily="34" charset="0"/>
                <a:ea typeface="HG丸ｺﾞｼｯｸM-PRO" pitchFamily="50" charset="-128"/>
              </a:rPr>
              <a:t>Lemma 2 [</a:t>
            </a:r>
            <a:r>
              <a:rPr lang="en-US" altLang="ja-JP" sz="2600" dirty="0" err="1" smtClean="0">
                <a:latin typeface="Candara" pitchFamily="34" charset="0"/>
                <a:ea typeface="HG丸ｺﾞｼｯｸM-PRO" pitchFamily="50" charset="-128"/>
              </a:rPr>
              <a:t>Kaprinski</a:t>
            </a:r>
            <a:r>
              <a:rPr lang="en-US" altLang="ja-JP" sz="2600" dirty="0" smtClean="0">
                <a:latin typeface="Candara" pitchFamily="34" charset="0"/>
                <a:ea typeface="HG丸ｺﾞｼｯｸM-PRO" pitchFamily="50" charset="-128"/>
              </a:rPr>
              <a:t> et al. 1997]</a:t>
            </a:r>
            <a:endParaRPr lang="ja-JP" altLang="en-US" sz="2600" dirty="0">
              <a:latin typeface="Candara" pitchFamily="34" charset="0"/>
              <a:ea typeface="HG丸ｺﾞｼｯｸM-PRO" pitchFamily="50" charset="-128"/>
            </a:endParaRPr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 bwMode="auto">
          <a:xfrm>
            <a:off x="642910" y="4500570"/>
            <a:ext cx="785818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Tx/>
              <a:buNone/>
              <a:tabLst/>
              <a:defRPr/>
            </a:pPr>
            <a:r>
              <a:rPr kumimoji="1" lang="en-US" altLang="ja-JP" sz="26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For every pair</a:t>
            </a:r>
            <a:r>
              <a:rPr kumimoji="1" lang="en-US" altLang="ja-JP" sz="26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 of variables </a:t>
            </a:r>
            <a:r>
              <a:rPr kumimoji="1" lang="en-US" altLang="ja-JP" sz="2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X</a:t>
            </a:r>
            <a:r>
              <a:rPr kumimoji="1" lang="en-US" altLang="ja-JP" sz="2600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i</a:t>
            </a:r>
            <a:r>
              <a:rPr kumimoji="1" lang="en-US" altLang="ja-JP" sz="26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kumimoji="1" lang="en-US" altLang="ja-JP" sz="26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and</a:t>
            </a:r>
            <a:r>
              <a:rPr kumimoji="1" lang="en-US" altLang="ja-JP" sz="26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kumimoji="1" lang="en-US" altLang="ja-JP" sz="26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Y</a:t>
            </a:r>
            <a:r>
              <a:rPr kumimoji="1" lang="en-US" altLang="ja-JP" sz="2600" b="0" i="1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j</a:t>
            </a:r>
            <a:r>
              <a:rPr kumimoji="1" lang="en-US" altLang="ja-JP" sz="26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Tx/>
              <a:buNone/>
              <a:tabLst/>
              <a:defRPr/>
            </a:pPr>
            <a:r>
              <a:rPr kumimoji="1" lang="en-US" altLang="ja-JP" sz="2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OL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(</a:t>
            </a:r>
            <a:r>
              <a:rPr kumimoji="1" lang="en-US" altLang="ja-JP" sz="2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X</a:t>
            </a:r>
            <a:r>
              <a:rPr kumimoji="1" lang="en-US" altLang="ja-JP" sz="2600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i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, </a:t>
            </a:r>
            <a:r>
              <a:rPr kumimoji="1" lang="en-US" altLang="ja-JP" sz="26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Y</a:t>
            </a:r>
            <a:r>
              <a:rPr kumimoji="1" lang="en-US" altLang="ja-JP" sz="2600" b="0" i="1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j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)</a:t>
            </a:r>
            <a:r>
              <a:rPr kumimoji="1" lang="ja-JP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can be computed in total of </a:t>
            </a:r>
            <a:r>
              <a:rPr kumimoji="1" lang="en-US" altLang="ja-JP" sz="2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O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(</a:t>
            </a:r>
            <a:r>
              <a:rPr kumimoji="1" lang="en-US" altLang="ja-JP" sz="2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n</a:t>
            </a:r>
            <a:r>
              <a:rPr kumimoji="1" lang="en-US" altLang="ja-JP" sz="26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4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log</a:t>
            </a:r>
            <a:r>
              <a:rPr lang="en-US" altLang="ja-JP" sz="2600" i="1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n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)</a:t>
            </a:r>
            <a:r>
              <a:rPr lang="ja-JP" altLang="en-US" sz="2600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en-US" altLang="ja-JP" sz="2600" kern="0" dirty="0" smtClean="0"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time.</a:t>
            </a:r>
            <a:endParaRPr kumimoji="1" lang="en-US" altLang="ja-JP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HG丸ｺﾞｼｯｸM-PRO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488453" y="6286520"/>
            <a:ext cx="40126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400" dirty="0" smtClean="0">
                <a:latin typeface="Candara" pitchFamily="34" charset="0"/>
                <a:cs typeface="Times New Roman" pitchFamily="18" charset="0"/>
              </a:rPr>
              <a:t> is num. of variables in SLP </a:t>
            </a:r>
            <a:r>
              <a:rPr lang="en-US" altLang="ja-JP" sz="2400" dirty="0" smtClean="0">
                <a:latin typeface="Brush Script MT" pitchFamily="66" charset="0"/>
                <a:cs typeface="Times New Roman" pitchFamily="18" charset="0"/>
              </a:rPr>
              <a:t>T</a:t>
            </a:r>
            <a:endParaRPr lang="ja-JP" altLang="en-US" sz="2400" dirty="0">
              <a:latin typeface="Brush Script MT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Case 4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00034" y="1500174"/>
            <a:ext cx="8143932" cy="2071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89"/>
          <p:cNvSpPr txBox="1">
            <a:spLocks noChangeArrowheads="1"/>
          </p:cNvSpPr>
          <p:nvPr/>
        </p:nvSpPr>
        <p:spPr bwMode="auto">
          <a:xfrm>
            <a:off x="828588" y="1600130"/>
            <a:ext cx="1528834" cy="492443"/>
          </a:xfrm>
          <a:prstGeom prst="rect">
            <a:avLst/>
          </a:prstGeom>
          <a:solidFill>
            <a:schemeClr val="bg1"/>
          </a:solidFill>
          <a:ln>
            <a:solidFill>
              <a:srgbClr val="3399FF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ja-JP" sz="2600" dirty="0" smtClean="0">
                <a:latin typeface="Candara" pitchFamily="34" charset="0"/>
                <a:ea typeface="HG丸ｺﾞｼｯｸM-PRO" pitchFamily="50" charset="-128"/>
              </a:rPr>
              <a:t>Lemma 3</a:t>
            </a:r>
            <a:endParaRPr lang="ja-JP" altLang="en-US" sz="2600" dirty="0">
              <a:latin typeface="Candara" pitchFamily="34" charset="0"/>
              <a:ea typeface="HG丸ｺﾞｼｯｸM-PRO" pitchFamily="50" charset="-128"/>
            </a:endParaRPr>
          </a:p>
        </p:txBody>
      </p:sp>
      <p:sp>
        <p:nvSpPr>
          <p:cNvPr id="6" name="コンテンツ プレースホルダ 2"/>
          <p:cNvSpPr txBox="1">
            <a:spLocks/>
          </p:cNvSpPr>
          <p:nvPr/>
        </p:nvSpPr>
        <p:spPr bwMode="auto">
          <a:xfrm>
            <a:off x="714348" y="2285992"/>
            <a:ext cx="785818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Tx/>
              <a:buNone/>
              <a:tabLst/>
              <a:defRPr/>
            </a:pPr>
            <a:r>
              <a:rPr kumimoji="1" lang="en-US" altLang="ja-JP" sz="26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For every </a:t>
            </a:r>
            <a:r>
              <a:rPr kumimoji="1" lang="en-US" altLang="ja-JP" sz="26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variable </a:t>
            </a:r>
            <a:r>
              <a:rPr kumimoji="1" lang="en-US" altLang="ja-JP" sz="2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X</a:t>
            </a:r>
            <a:r>
              <a:rPr kumimoji="1" lang="en-US" altLang="ja-JP" sz="2600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i</a:t>
            </a:r>
            <a:r>
              <a:rPr kumimoji="1" lang="en-US" altLang="ja-JP" sz="26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, a longest</a:t>
            </a:r>
            <a:r>
              <a:rPr kumimoji="1" lang="en-US" altLang="ja-JP" sz="26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 repeating substring 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Tx/>
              <a:buNone/>
              <a:tabLst/>
              <a:defRPr/>
            </a:pPr>
            <a:r>
              <a:rPr kumimoji="1" lang="en-US" altLang="ja-JP" sz="26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in Case 4 can be computed in </a:t>
            </a:r>
            <a:r>
              <a:rPr kumimoji="1" lang="en-US" altLang="ja-JP" sz="2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O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(</a:t>
            </a:r>
            <a:r>
              <a:rPr kumimoji="1" lang="en-US" altLang="ja-JP" sz="2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n</a:t>
            </a:r>
            <a:r>
              <a:rPr kumimoji="1" lang="en-US" altLang="ja-JP" sz="26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3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log</a:t>
            </a:r>
            <a:r>
              <a:rPr lang="en-US" altLang="ja-JP" sz="2600" i="1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n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)</a:t>
            </a:r>
            <a:r>
              <a:rPr lang="ja-JP" altLang="en-US" sz="2600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en-US" altLang="ja-JP" sz="2600" kern="0" dirty="0" smtClean="0"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time.</a:t>
            </a:r>
            <a:endParaRPr kumimoji="1" lang="en-US" altLang="ja-JP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HG丸ｺﾞｼｯｸM-PRO" pitchFamily="50" charset="-128"/>
            </a:endParaRPr>
          </a:p>
        </p:txBody>
      </p:sp>
      <p:sp>
        <p:nvSpPr>
          <p:cNvPr id="7" name="コンテンツ プレースホルダ 2"/>
          <p:cNvSpPr txBox="1">
            <a:spLocks/>
          </p:cNvSpPr>
          <p:nvPr/>
        </p:nvSpPr>
        <p:spPr bwMode="auto">
          <a:xfrm>
            <a:off x="571472" y="3857628"/>
            <a:ext cx="785818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Tx/>
              <a:buNone/>
              <a:tabLst/>
              <a:defRPr/>
            </a:pPr>
            <a:r>
              <a:rPr kumimoji="1" lang="en-US" altLang="ja-JP" sz="26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[Sketch</a:t>
            </a:r>
            <a:r>
              <a:rPr kumimoji="1" lang="en-US" altLang="ja-JP" sz="26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 of proof]</a:t>
            </a:r>
          </a:p>
          <a:p>
            <a:pPr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1" lang="en-US" altLang="ja-JP" sz="26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We can</a:t>
            </a:r>
            <a:r>
              <a:rPr kumimoji="1" lang="en-US" altLang="ja-JP" sz="26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 expand all elements of each arithmetic</a:t>
            </a:r>
            <a:br>
              <a:rPr kumimoji="1" lang="en-US" altLang="ja-JP" sz="26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</a:br>
            <a:r>
              <a:rPr kumimoji="1" lang="en-US" altLang="ja-JP" sz="26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     progression of </a:t>
            </a:r>
            <a:r>
              <a:rPr kumimoji="1" lang="en-US" altLang="ja-JP" sz="26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OL</a:t>
            </a:r>
            <a:r>
              <a:rPr kumimoji="1" lang="en-US" altLang="ja-JP" sz="26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(</a:t>
            </a:r>
            <a:r>
              <a:rPr kumimoji="1" lang="en-US" altLang="ja-JP" sz="26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X</a:t>
            </a:r>
            <a:r>
              <a:rPr kumimoji="1" lang="en-US" altLang="ja-JP" sz="2600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i</a:t>
            </a:r>
            <a:r>
              <a:rPr kumimoji="1" lang="en-US" altLang="ja-JP" sz="26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, </a:t>
            </a:r>
            <a:r>
              <a:rPr kumimoji="1" lang="en-US" altLang="ja-JP" sz="2600" b="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X</a:t>
            </a:r>
            <a:r>
              <a:rPr kumimoji="1" lang="en-US" altLang="ja-JP" sz="2600" b="0" i="1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j</a:t>
            </a:r>
            <a:r>
              <a:rPr kumimoji="1" lang="en-US" altLang="ja-JP" sz="26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)</a:t>
            </a:r>
            <a:r>
              <a:rPr kumimoji="1" lang="en-US" altLang="ja-JP" sz="26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 in </a:t>
            </a:r>
            <a:r>
              <a:rPr kumimoji="1" lang="en-US" altLang="ja-JP" sz="2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O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(</a:t>
            </a:r>
            <a:r>
              <a:rPr kumimoji="1" lang="en-US" altLang="ja-JP" sz="26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n</a:t>
            </a:r>
            <a:r>
              <a:rPr kumimoji="1" lang="en-US" altLang="ja-JP" sz="2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log</a:t>
            </a:r>
            <a:r>
              <a:rPr lang="en-US" altLang="ja-JP" sz="2600" i="1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n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)</a:t>
            </a:r>
            <a:r>
              <a:rPr lang="ja-JP" altLang="en-US" sz="2600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en-US" altLang="ja-JP" sz="2600" kern="0" dirty="0" smtClean="0"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time.</a:t>
            </a:r>
          </a:p>
          <a:p>
            <a:pPr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altLang="ja-JP" sz="2600" kern="0" dirty="0" smtClean="0"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The size of </a:t>
            </a:r>
            <a:r>
              <a:rPr lang="en-US" altLang="ja-JP" sz="2600" i="1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OL</a:t>
            </a:r>
            <a:r>
              <a:rPr lang="en-US" altLang="ja-JP" sz="2600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(</a:t>
            </a:r>
            <a:r>
              <a:rPr lang="en-US" altLang="ja-JP" sz="2600" i="1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X</a:t>
            </a:r>
            <a:r>
              <a:rPr lang="en-US" altLang="ja-JP" sz="2600" i="1" kern="0" baseline="-2500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i</a:t>
            </a:r>
            <a:r>
              <a:rPr lang="en-US" altLang="ja-JP" sz="2600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, </a:t>
            </a:r>
            <a:r>
              <a:rPr lang="en-US" altLang="ja-JP" sz="2600" i="1" kern="0" dirty="0" err="1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X</a:t>
            </a:r>
            <a:r>
              <a:rPr lang="en-US" altLang="ja-JP" sz="2600" i="1" kern="0" baseline="-25000" dirty="0" err="1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j</a:t>
            </a:r>
            <a:r>
              <a:rPr lang="en-US" altLang="ja-JP" sz="2600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) </a:t>
            </a:r>
            <a:r>
              <a:rPr lang="en-US" altLang="ja-JP" sz="2600" kern="0" dirty="0" smtClean="0"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is </a:t>
            </a:r>
            <a:r>
              <a:rPr lang="en-US" altLang="ja-JP" sz="2600" i="1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O</a:t>
            </a:r>
            <a:r>
              <a:rPr lang="en-US" altLang="ja-JP" sz="2600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(</a:t>
            </a:r>
            <a:r>
              <a:rPr lang="en-US" altLang="ja-JP" sz="2600" i="1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n</a:t>
            </a:r>
            <a:r>
              <a:rPr lang="en-US" altLang="ja-JP" sz="2600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)</a:t>
            </a:r>
            <a:r>
              <a:rPr lang="en-US" altLang="ja-JP" sz="2600" kern="0" dirty="0" smtClean="0"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 by Lemma 1.</a:t>
            </a:r>
          </a:p>
          <a:p>
            <a:pPr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There are at most </a:t>
            </a:r>
            <a:r>
              <a:rPr kumimoji="1" lang="en-US" altLang="ja-JP" sz="2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n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-1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 descendants </a:t>
            </a:r>
            <a:r>
              <a:rPr kumimoji="1" lang="en-US" altLang="ja-JP" sz="26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X</a:t>
            </a:r>
            <a:r>
              <a:rPr kumimoji="1" lang="en-US" altLang="ja-JP" sz="2600" b="0" i="1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j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 of </a:t>
            </a:r>
            <a:r>
              <a:rPr kumimoji="1" lang="en-US" altLang="ja-JP" sz="2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X</a:t>
            </a:r>
            <a:r>
              <a:rPr kumimoji="1" lang="en-US" altLang="ja-JP" sz="2600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i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.</a:t>
            </a:r>
            <a:endParaRPr kumimoji="1" lang="en-US" altLang="ja-JP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HG丸ｺﾞｼｯｸM-PRO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Algorithm to Compute LRS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500208"/>
            <a:ext cx="5286412" cy="4929188"/>
          </a:xfrm>
        </p:spPr>
        <p:txBody>
          <a:bodyPr/>
          <a:lstStyle/>
          <a:p>
            <a:pPr>
              <a:buNone/>
            </a:pPr>
            <a:r>
              <a:rPr kumimoji="1" lang="en-US" altLang="ja-JP" sz="2400" b="1" dirty="0" smtClean="0"/>
              <a:t>Input</a:t>
            </a:r>
            <a:r>
              <a:rPr kumimoji="1" lang="en-US" altLang="ja-JP" sz="2400" dirty="0" smtClean="0"/>
              <a:t>: SLP </a:t>
            </a:r>
            <a:r>
              <a:rPr kumimoji="1" lang="en-US" altLang="ja-JP" sz="2400" dirty="0" smtClean="0">
                <a:latin typeface="Brush Script MT" pitchFamily="66" charset="0"/>
              </a:rPr>
              <a:t>T</a:t>
            </a:r>
          </a:p>
          <a:p>
            <a:pPr>
              <a:buNone/>
            </a:pPr>
            <a:r>
              <a:rPr lang="en-US" altLang="ja-JP" sz="2400" b="1" dirty="0" smtClean="0"/>
              <a:t>Output</a:t>
            </a:r>
            <a:r>
              <a:rPr lang="en-US" altLang="ja-JP" sz="2400" dirty="0" smtClean="0"/>
              <a:t>: LRS of text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>
              <a:spcBef>
                <a:spcPts val="1200"/>
              </a:spcBef>
              <a:buNone/>
            </a:pPr>
            <a:r>
              <a:rPr kumimoji="1" lang="en-US" altLang="ja-JP" sz="2400" b="1" dirty="0" err="1" smtClean="0"/>
              <a:t>foreach</a:t>
            </a:r>
            <a:r>
              <a:rPr kumimoji="1" lang="en-US" altLang="ja-JP" sz="2400" dirty="0" smtClean="0"/>
              <a:t> variable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4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sz="2400" dirty="0" smtClean="0"/>
              <a:t>of SLP </a:t>
            </a:r>
            <a:r>
              <a:rPr kumimoji="1" lang="en-US" altLang="ja-JP" sz="2400" dirty="0" smtClean="0">
                <a:latin typeface="Brush Script MT" pitchFamily="66" charset="0"/>
                <a:cs typeface="Times New Roman" pitchFamily="18" charset="0"/>
              </a:rPr>
              <a:t>T</a:t>
            </a:r>
            <a:r>
              <a:rPr kumimoji="1" lang="en-US" altLang="ja-JP" sz="2400" dirty="0" smtClean="0"/>
              <a:t> </a:t>
            </a:r>
            <a:r>
              <a:rPr kumimoji="1" lang="en-US" altLang="ja-JP" sz="2400" b="1" dirty="0" smtClean="0"/>
              <a:t>do</a:t>
            </a:r>
          </a:p>
          <a:p>
            <a:pPr>
              <a:buNone/>
            </a:pPr>
            <a:r>
              <a:rPr lang="en-US" altLang="ja-JP" sz="2400" dirty="0" smtClean="0"/>
              <a:t>	</a:t>
            </a:r>
            <a:r>
              <a:rPr lang="en-US" altLang="ja-JP" sz="2400" dirty="0" smtClean="0">
                <a:solidFill>
                  <a:schemeClr val="bg1"/>
                </a:solidFill>
              </a:rPr>
              <a:t>compute LRS of Case 1;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>
                <a:solidFill>
                  <a:schemeClr val="bg1"/>
                </a:solidFill>
              </a:rPr>
              <a:t>compute LRS of Case 2;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3;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4;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5;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6;</a:t>
            </a:r>
          </a:p>
          <a:p>
            <a:pPr>
              <a:buNone/>
            </a:pPr>
            <a:r>
              <a:rPr lang="en-US" altLang="ja-JP" sz="2400" b="1" dirty="0" smtClean="0"/>
              <a:t>return</a:t>
            </a:r>
            <a:r>
              <a:rPr lang="en-US" altLang="ja-JP" sz="2400" dirty="0" smtClean="0"/>
              <a:t>  two positions and the length of </a:t>
            </a:r>
            <a:br>
              <a:rPr lang="en-US" altLang="ja-JP" sz="2400" dirty="0" smtClean="0"/>
            </a:br>
            <a:r>
              <a:rPr lang="en-US" altLang="ja-JP" sz="2400" dirty="0" smtClean="0"/>
              <a:t> 	 the “longest” LRS above;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642910" y="4357694"/>
            <a:ext cx="3214710" cy="428628"/>
          </a:xfrm>
          <a:prstGeom prst="roundRect">
            <a:avLst>
              <a:gd name="adj" fmla="val 9112"/>
            </a:avLst>
          </a:prstGeom>
          <a:noFill/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5000628" y="1214422"/>
            <a:ext cx="3571900" cy="2857520"/>
          </a:xfrm>
          <a:prstGeom prst="roundRect">
            <a:avLst/>
          </a:prstGeom>
          <a:solidFill>
            <a:schemeClr val="bg1"/>
          </a:solidFill>
          <a:ln>
            <a:solidFill>
              <a:srgbClr val="3366FF"/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581788" y="126270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グループ化 8"/>
          <p:cNvGrpSpPr/>
          <p:nvPr/>
        </p:nvGrpSpPr>
        <p:grpSpPr>
          <a:xfrm>
            <a:off x="5438780" y="1714488"/>
            <a:ext cx="2705120" cy="1347798"/>
            <a:chOff x="214282" y="1714488"/>
            <a:chExt cx="2705120" cy="1347798"/>
          </a:xfrm>
        </p:grpSpPr>
        <p:sp>
          <p:nvSpPr>
            <p:cNvPr id="30" name="二等辺三角形 29"/>
            <p:cNvSpPr/>
            <p:nvPr/>
          </p:nvSpPr>
          <p:spPr>
            <a:xfrm>
              <a:off x="214282" y="1714488"/>
              <a:ext cx="2705120" cy="1347798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二等辺三角形 30"/>
            <p:cNvSpPr/>
            <p:nvPr/>
          </p:nvSpPr>
          <p:spPr>
            <a:xfrm>
              <a:off x="214282" y="2357430"/>
              <a:ext cx="1414693" cy="7048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二等辺三角形 31"/>
            <p:cNvSpPr/>
            <p:nvPr/>
          </p:nvSpPr>
          <p:spPr>
            <a:xfrm>
              <a:off x="1648090" y="2428868"/>
              <a:ext cx="1271312" cy="633418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3" name="正方形/長方形 32"/>
          <p:cNvSpPr/>
          <p:nvPr/>
        </p:nvSpPr>
        <p:spPr>
          <a:xfrm>
            <a:off x="7403325" y="3286124"/>
            <a:ext cx="500066" cy="1781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653094" y="192880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510482" y="200024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直線コネクタ 35"/>
          <p:cNvCxnSpPr/>
          <p:nvPr/>
        </p:nvCxnSpPr>
        <p:spPr>
          <a:xfrm rot="5400000">
            <a:off x="6511303" y="3428047"/>
            <a:ext cx="714380" cy="190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6617507" y="3286124"/>
            <a:ext cx="500066" cy="1781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5406596" y="3559734"/>
            <a:ext cx="10086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Candara" pitchFamily="34" charset="0"/>
              </a:rPr>
              <a:t>Case 5</a:t>
            </a:r>
            <a:endParaRPr lang="ja-JP" altLang="en-US" sz="2400" dirty="0">
              <a:latin typeface="Candara" pitchFamily="34" charset="0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317485" y="4324657"/>
            <a:ext cx="28264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Candara" pitchFamily="34" charset="0"/>
              </a:rPr>
              <a:t>Symmetric to Case 4</a:t>
            </a:r>
            <a:endParaRPr lang="ja-JP" altLang="en-US" sz="2400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Algorithm to Compute LRS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500208"/>
            <a:ext cx="5286412" cy="4929188"/>
          </a:xfrm>
        </p:spPr>
        <p:txBody>
          <a:bodyPr/>
          <a:lstStyle/>
          <a:p>
            <a:pPr>
              <a:buNone/>
            </a:pPr>
            <a:r>
              <a:rPr kumimoji="1" lang="en-US" altLang="ja-JP" sz="2400" b="1" dirty="0" smtClean="0"/>
              <a:t>Input</a:t>
            </a:r>
            <a:r>
              <a:rPr kumimoji="1" lang="en-US" altLang="ja-JP" sz="2400" dirty="0" smtClean="0"/>
              <a:t>: SLP </a:t>
            </a:r>
            <a:r>
              <a:rPr kumimoji="1" lang="en-US" altLang="ja-JP" sz="2400" dirty="0" smtClean="0">
                <a:latin typeface="Brush Script MT" pitchFamily="66" charset="0"/>
              </a:rPr>
              <a:t>T</a:t>
            </a:r>
          </a:p>
          <a:p>
            <a:pPr>
              <a:buNone/>
            </a:pPr>
            <a:r>
              <a:rPr lang="en-US" altLang="ja-JP" sz="2400" b="1" dirty="0" smtClean="0"/>
              <a:t>Output</a:t>
            </a:r>
            <a:r>
              <a:rPr lang="en-US" altLang="ja-JP" sz="2400" dirty="0" smtClean="0"/>
              <a:t>: LRS of text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>
              <a:spcBef>
                <a:spcPts val="1200"/>
              </a:spcBef>
              <a:buNone/>
            </a:pPr>
            <a:r>
              <a:rPr kumimoji="1" lang="en-US" altLang="ja-JP" sz="2400" b="1" dirty="0" err="1" smtClean="0"/>
              <a:t>foreach</a:t>
            </a:r>
            <a:r>
              <a:rPr kumimoji="1" lang="en-US" altLang="ja-JP" sz="2400" dirty="0" smtClean="0"/>
              <a:t> variable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4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sz="2400" dirty="0" smtClean="0"/>
              <a:t>of SLP </a:t>
            </a:r>
            <a:r>
              <a:rPr kumimoji="1" lang="en-US" altLang="ja-JP" sz="2400" dirty="0" smtClean="0">
                <a:latin typeface="Brush Script MT" pitchFamily="66" charset="0"/>
                <a:cs typeface="Times New Roman" pitchFamily="18" charset="0"/>
              </a:rPr>
              <a:t>T</a:t>
            </a:r>
            <a:r>
              <a:rPr kumimoji="1" lang="en-US" altLang="ja-JP" sz="2400" dirty="0" smtClean="0"/>
              <a:t> </a:t>
            </a:r>
            <a:r>
              <a:rPr kumimoji="1" lang="en-US" altLang="ja-JP" sz="2400" b="1" dirty="0" smtClean="0"/>
              <a:t>do</a:t>
            </a:r>
          </a:p>
          <a:p>
            <a:pPr>
              <a:buNone/>
            </a:pPr>
            <a:r>
              <a:rPr lang="en-US" altLang="ja-JP" sz="2400" dirty="0" smtClean="0"/>
              <a:t>	</a:t>
            </a:r>
            <a:r>
              <a:rPr lang="en-US" altLang="ja-JP" sz="2400" dirty="0" smtClean="0">
                <a:solidFill>
                  <a:schemeClr val="bg1"/>
                </a:solidFill>
              </a:rPr>
              <a:t>compute LRS of Case 1;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>
                <a:solidFill>
                  <a:schemeClr val="bg1"/>
                </a:solidFill>
              </a:rPr>
              <a:t>compute LRS of Case 2;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3;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4;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5;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6;</a:t>
            </a:r>
          </a:p>
          <a:p>
            <a:pPr>
              <a:buNone/>
            </a:pPr>
            <a:r>
              <a:rPr lang="en-US" altLang="ja-JP" sz="2400" b="1" dirty="0" smtClean="0"/>
              <a:t>return</a:t>
            </a:r>
            <a:r>
              <a:rPr lang="en-US" altLang="ja-JP" sz="2400" dirty="0" smtClean="0"/>
              <a:t>  two positions and the length of </a:t>
            </a:r>
            <a:br>
              <a:rPr lang="en-US" altLang="ja-JP" sz="2400" dirty="0" smtClean="0"/>
            </a:br>
            <a:r>
              <a:rPr lang="en-US" altLang="ja-JP" sz="2400" dirty="0" smtClean="0"/>
              <a:t> 	 the “longest” LRS above;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642910" y="4786322"/>
            <a:ext cx="3214710" cy="428628"/>
          </a:xfrm>
          <a:prstGeom prst="roundRect">
            <a:avLst>
              <a:gd name="adj" fmla="val 9112"/>
            </a:avLst>
          </a:prstGeom>
          <a:noFill/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5000628" y="1214422"/>
            <a:ext cx="3571900" cy="2857520"/>
          </a:xfrm>
          <a:prstGeom prst="roundRect">
            <a:avLst/>
          </a:prstGeom>
          <a:solidFill>
            <a:schemeClr val="bg1"/>
          </a:solidFill>
          <a:ln>
            <a:solidFill>
              <a:srgbClr val="3366FF"/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5475974" y="4324657"/>
            <a:ext cx="2525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Candara" pitchFamily="34" charset="0"/>
              </a:rPr>
              <a:t>Similarly to Case 4</a:t>
            </a:r>
            <a:endParaRPr lang="ja-JP" altLang="en-US" sz="2400" dirty="0">
              <a:latin typeface="Candara" pitchFamily="34" charset="0"/>
            </a:endParaRPr>
          </a:p>
        </p:txBody>
      </p:sp>
      <p:grpSp>
        <p:nvGrpSpPr>
          <p:cNvPr id="19" name="グループ化 8"/>
          <p:cNvGrpSpPr/>
          <p:nvPr/>
        </p:nvGrpSpPr>
        <p:grpSpPr>
          <a:xfrm>
            <a:off x="5438780" y="1714488"/>
            <a:ext cx="2705120" cy="1347798"/>
            <a:chOff x="214282" y="1714488"/>
            <a:chExt cx="2705120" cy="1347798"/>
          </a:xfrm>
        </p:grpSpPr>
        <p:sp>
          <p:nvSpPr>
            <p:cNvPr id="20" name="二等辺三角形 19"/>
            <p:cNvSpPr/>
            <p:nvPr/>
          </p:nvSpPr>
          <p:spPr>
            <a:xfrm>
              <a:off x="214282" y="1714488"/>
              <a:ext cx="2705120" cy="1347798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二等辺三角形 20"/>
            <p:cNvSpPr/>
            <p:nvPr/>
          </p:nvSpPr>
          <p:spPr>
            <a:xfrm>
              <a:off x="214282" y="2357430"/>
              <a:ext cx="1414693" cy="7048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二等辺三角形 21"/>
            <p:cNvSpPr/>
            <p:nvPr/>
          </p:nvSpPr>
          <p:spPr>
            <a:xfrm>
              <a:off x="1648090" y="2428868"/>
              <a:ext cx="1271312" cy="633418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5653094" y="192880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10482" y="200024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 rot="5400000">
            <a:off x="6439865" y="3499485"/>
            <a:ext cx="857256" cy="190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6724664" y="3536651"/>
            <a:ext cx="500066" cy="1781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6510350" y="3286124"/>
            <a:ext cx="500066" cy="1781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5429256" y="3559734"/>
            <a:ext cx="1027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Candara" pitchFamily="34" charset="0"/>
              </a:rPr>
              <a:t>Case 6</a:t>
            </a:r>
            <a:endParaRPr lang="ja-JP" altLang="en-US" sz="2400" dirty="0">
              <a:latin typeface="Candara" pitchFamily="34" charset="0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581788" y="126270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Our Contribution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332"/>
            <a:ext cx="8229600" cy="4929188"/>
          </a:xfrm>
        </p:spPr>
        <p:txBody>
          <a:bodyPr/>
          <a:lstStyle/>
          <a:p>
            <a:pPr>
              <a:spcBef>
                <a:spcPts val="13800"/>
              </a:spcBef>
            </a:pPr>
            <a:r>
              <a:rPr lang="en-US" altLang="ja-JP" dirty="0" smtClean="0"/>
              <a:t>We present efficient algorithms to find </a:t>
            </a:r>
            <a:r>
              <a:rPr lang="en-US" altLang="ja-JP" i="1" dirty="0" smtClean="0">
                <a:solidFill>
                  <a:srgbClr val="FF0000"/>
                </a:solidFill>
              </a:rPr>
              <a:t>characteristic</a:t>
            </a:r>
            <a:r>
              <a:rPr lang="en-US" altLang="ja-JP" dirty="0" smtClean="0"/>
              <a:t> substrings (patterns) from given compressed strings </a:t>
            </a:r>
            <a:r>
              <a:rPr lang="en-US" altLang="ja-JP" i="1" dirty="0" smtClean="0">
                <a:solidFill>
                  <a:srgbClr val="3333FF"/>
                </a:solidFill>
              </a:rPr>
              <a:t>directly </a:t>
            </a:r>
            <a:r>
              <a:rPr lang="en-US" altLang="ja-JP" dirty="0" smtClean="0"/>
              <a:t>(i.e., </a:t>
            </a:r>
            <a:r>
              <a:rPr lang="en-US" altLang="ja-JP" i="1" dirty="0" smtClean="0">
                <a:solidFill>
                  <a:srgbClr val="3333FF"/>
                </a:solidFill>
              </a:rPr>
              <a:t>without decompression</a:t>
            </a:r>
            <a:r>
              <a:rPr lang="en-US" altLang="ja-JP" dirty="0" smtClean="0"/>
              <a:t>).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/>
              <a:t>Longest repeating substring (LRS)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/>
              <a:t>Longest non-overlapping repeating substring (LNRS)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/>
              <a:t>Most frequent substring (MFS)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/>
              <a:t>Most frequent non-overlapping substring (MFNS)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/>
              <a:t>Left and right contexts of given pattern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Finding Longest Repeating Substring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71472" y="2285992"/>
            <a:ext cx="7858180" cy="2357454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テキスト ボックス 58"/>
          <p:cNvSpPr txBox="1">
            <a:spLocks noChangeArrowheads="1"/>
          </p:cNvSpPr>
          <p:nvPr/>
        </p:nvSpPr>
        <p:spPr bwMode="auto">
          <a:xfrm>
            <a:off x="857224" y="2436491"/>
            <a:ext cx="1785950" cy="492443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ja-JP" sz="2600" dirty="0" smtClean="0">
                <a:latin typeface="Candara" pitchFamily="34" charset="0"/>
                <a:ea typeface="HG丸ｺﾞｼｯｸM-PRO" pitchFamily="50" charset="-128"/>
              </a:rPr>
              <a:t>Theorem 2</a:t>
            </a:r>
            <a:endParaRPr lang="ja-JP" altLang="en-US" sz="2600" dirty="0">
              <a:latin typeface="Candara" pitchFamily="34" charset="0"/>
              <a:ea typeface="HG丸ｺﾞｼｯｸM-PRO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035819" y="3224803"/>
            <a:ext cx="6929486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buNone/>
            </a:pP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For any SLP </a:t>
            </a:r>
            <a:r>
              <a:rPr lang="en-US" altLang="ja-JP" sz="2800" dirty="0" smtClean="0">
                <a:latin typeface="Brush Script MT" pitchFamily="66" charset="0"/>
                <a:cs typeface="Times New Roman" pitchFamily="18" charset="0"/>
              </a:rPr>
              <a:t>T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 which generates text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, we can compute an LRS of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in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8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 time.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417015" y="5072074"/>
            <a:ext cx="40126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400" dirty="0" smtClean="0">
                <a:latin typeface="Candara" pitchFamily="34" charset="0"/>
                <a:cs typeface="Times New Roman" pitchFamily="18" charset="0"/>
              </a:rPr>
              <a:t> is num. of variables in SLP </a:t>
            </a:r>
            <a:r>
              <a:rPr lang="en-US" altLang="ja-JP" sz="2400" dirty="0" smtClean="0">
                <a:latin typeface="Brush Script MT" pitchFamily="66" charset="0"/>
                <a:cs typeface="Times New Roman" pitchFamily="18" charset="0"/>
              </a:rPr>
              <a:t>T</a:t>
            </a:r>
            <a:endParaRPr lang="ja-JP" altLang="en-US" sz="2400" dirty="0"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Finding Longest </a:t>
            </a:r>
            <a:r>
              <a:rPr lang="en-US" altLang="ja-JP" sz="2800" i="1" dirty="0" smtClean="0"/>
              <a:t>Non-Overlapping</a:t>
            </a:r>
            <a:r>
              <a:rPr lang="en-US" altLang="ja-JP" sz="2800" dirty="0" smtClean="0"/>
              <a:t> Repeating Substring</a:t>
            </a:r>
            <a:endParaRPr kumimoji="1" lang="ja-JP" altLang="en-US" sz="2800" dirty="0"/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1571636"/>
          </a:xfrm>
        </p:spPr>
        <p:txBody>
          <a:bodyPr/>
          <a:lstStyle/>
          <a:p>
            <a:r>
              <a:rPr kumimoji="1" lang="en-US" altLang="ja-JP" dirty="0" smtClean="0"/>
              <a:t>Input: SLP </a:t>
            </a:r>
            <a:r>
              <a:rPr kumimoji="1" lang="en-US" altLang="ja-JP" dirty="0" smtClean="0">
                <a:latin typeface="Brush Script MT" pitchFamily="66" charset="0"/>
              </a:rPr>
              <a:t>T</a:t>
            </a:r>
            <a:r>
              <a:rPr kumimoji="1" lang="en-US" altLang="ja-JP" dirty="0" smtClean="0"/>
              <a:t> which generates text 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r>
              <a:rPr lang="en-US" altLang="ja-JP" dirty="0" smtClean="0"/>
              <a:t>Output: </a:t>
            </a:r>
            <a:r>
              <a:rPr lang="en-US" altLang="ja-JP" i="1" dirty="0" smtClean="0">
                <a:solidFill>
                  <a:srgbClr val="FF0000"/>
                </a:solidFill>
              </a:rPr>
              <a:t>A longest non-overlapping repeating substring (LNRS)</a:t>
            </a:r>
            <a:r>
              <a:rPr lang="en-US" altLang="ja-JP" dirty="0" smtClean="0"/>
              <a:t> of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357158" y="3857628"/>
            <a:ext cx="8429684" cy="2500330"/>
            <a:chOff x="1142976" y="3643314"/>
            <a:chExt cx="8429684" cy="2500330"/>
          </a:xfrm>
        </p:grpSpPr>
        <p:sp>
          <p:nvSpPr>
            <p:cNvPr id="5" name="正方形/長方形 4"/>
            <p:cNvSpPr/>
            <p:nvPr/>
          </p:nvSpPr>
          <p:spPr>
            <a:xfrm>
              <a:off x="1142976" y="3643314"/>
              <a:ext cx="8429684" cy="2500330"/>
            </a:xfrm>
            <a:prstGeom prst="rect">
              <a:avLst/>
            </a:prstGeom>
            <a:solidFill>
              <a:srgbClr val="E7FFE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571763" y="4607021"/>
              <a:ext cx="3100529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3200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altLang="ja-JP" sz="3200" dirty="0" smtClean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altLang="ja-JP" sz="3200" b="1" dirty="0" err="1" smtClean="0">
                  <a:latin typeface="Batang" pitchFamily="18" charset="-127"/>
                  <a:ea typeface="Batang" pitchFamily="18" charset="-127"/>
                </a:rPr>
                <a:t>ababababab</a:t>
              </a:r>
              <a:endParaRPr lang="ja-JP" altLang="en-US" sz="3200" b="1" dirty="0"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8" name="テキスト ボックス 58"/>
            <p:cNvSpPr txBox="1">
              <a:spLocks noChangeArrowheads="1"/>
            </p:cNvSpPr>
            <p:nvPr/>
          </p:nvSpPr>
          <p:spPr bwMode="auto">
            <a:xfrm>
              <a:off x="1428728" y="3786190"/>
              <a:ext cx="1785950" cy="49244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50"/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altLang="ja-JP" sz="2600" dirty="0" smtClean="0">
                  <a:latin typeface="Candara" pitchFamily="34" charset="0"/>
                  <a:ea typeface="HG丸ｺﾞｼｯｸM-PRO" pitchFamily="50" charset="-128"/>
                </a:rPr>
                <a:t>Example </a:t>
              </a:r>
              <a:endParaRPr lang="ja-JP" altLang="en-US" sz="2600" dirty="0">
                <a:latin typeface="Candara" pitchFamily="34" charset="0"/>
                <a:ea typeface="HG丸ｺﾞｼｯｸM-PRO" pitchFamily="50" charset="-128"/>
              </a:endParaRPr>
            </a:p>
          </p:txBody>
        </p:sp>
      </p:grpSp>
      <p:cxnSp>
        <p:nvCxnSpPr>
          <p:cNvPr id="9" name="直線コネクタ 8"/>
          <p:cNvCxnSpPr/>
          <p:nvPr/>
        </p:nvCxnSpPr>
        <p:spPr>
          <a:xfrm flipV="1">
            <a:off x="1500166" y="5332579"/>
            <a:ext cx="1845112" cy="209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4514363" y="4844489"/>
            <a:ext cx="38876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latin typeface="Candara" pitchFamily="34" charset="0"/>
                <a:cs typeface="Times New Roman" pitchFamily="18" charset="0"/>
              </a:rPr>
              <a:t>LRS of </a:t>
            </a:r>
            <a:r>
              <a:rPr lang="en-US" altLang="ja-JP" sz="32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3200" dirty="0" smtClean="0">
                <a:latin typeface="Candara" pitchFamily="34" charset="0"/>
                <a:cs typeface="Times New Roman" pitchFamily="18" charset="0"/>
              </a:rPr>
              <a:t>is</a:t>
            </a:r>
            <a:r>
              <a:rPr lang="en-US" altLang="ja-JP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3200" b="1" dirty="0" err="1" smtClean="0">
                <a:latin typeface="Batang" pitchFamily="18" charset="-127"/>
                <a:ea typeface="Batang" pitchFamily="18" charset="-127"/>
                <a:cs typeface="Times New Roman" pitchFamily="18" charset="0"/>
              </a:rPr>
              <a:t>abababab</a:t>
            </a:r>
            <a:endParaRPr lang="ja-JP" altLang="en-US" sz="3200" b="1" dirty="0"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1500166" y="5643578"/>
            <a:ext cx="9010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5137931" y="5477548"/>
            <a:ext cx="3264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latin typeface="Candara" pitchFamily="34" charset="0"/>
                <a:cs typeface="Times New Roman" pitchFamily="18" charset="0"/>
              </a:rPr>
              <a:t>LRNS of </a:t>
            </a:r>
            <a:r>
              <a:rPr lang="en-US" altLang="ja-JP" sz="32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3200" dirty="0" smtClean="0">
                <a:latin typeface="Candara" pitchFamily="34" charset="0"/>
                <a:cs typeface="Times New Roman" pitchFamily="18" charset="0"/>
              </a:rPr>
              <a:t>is</a:t>
            </a:r>
            <a:r>
              <a:rPr lang="en-US" altLang="ja-JP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3200" b="1" dirty="0" err="1" smtClean="0">
                <a:latin typeface="Batang" pitchFamily="18" charset="-127"/>
                <a:ea typeface="Batang" pitchFamily="18" charset="-127"/>
                <a:cs typeface="Times New Roman" pitchFamily="18" charset="0"/>
              </a:rPr>
              <a:t>abab</a:t>
            </a:r>
            <a:endParaRPr lang="ja-JP" altLang="en-US" sz="3200" b="1" dirty="0"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 flipV="1">
            <a:off x="1984822" y="5429264"/>
            <a:ext cx="1845112" cy="209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2428860" y="5643578"/>
            <a:ext cx="9010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7401834" y="5999180"/>
            <a:ext cx="9010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6455465" y="5355733"/>
            <a:ext cx="1845112" cy="209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Finding Longest </a:t>
            </a:r>
            <a:r>
              <a:rPr lang="en-US" altLang="ja-JP" sz="2800" i="1" dirty="0" smtClean="0"/>
              <a:t>Non-Overlapping</a:t>
            </a:r>
            <a:r>
              <a:rPr lang="en-US" altLang="ja-JP" sz="2800" dirty="0" smtClean="0"/>
              <a:t> Repeating Substring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571472" y="2181517"/>
            <a:ext cx="7858180" cy="2500330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テキスト ボックス 58"/>
          <p:cNvSpPr txBox="1">
            <a:spLocks noChangeArrowheads="1"/>
          </p:cNvSpPr>
          <p:nvPr/>
        </p:nvSpPr>
        <p:spPr bwMode="auto">
          <a:xfrm>
            <a:off x="857224" y="2332016"/>
            <a:ext cx="1785950" cy="492443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ja-JP" sz="2600" dirty="0" smtClean="0">
                <a:latin typeface="Candara" pitchFamily="34" charset="0"/>
                <a:ea typeface="HG丸ｺﾞｼｯｸM-PRO" pitchFamily="50" charset="-128"/>
              </a:rPr>
              <a:t>Theorem 3</a:t>
            </a:r>
            <a:endParaRPr lang="ja-JP" altLang="en-US" sz="2600" dirty="0">
              <a:latin typeface="Candara" pitchFamily="34" charset="0"/>
              <a:ea typeface="HG丸ｺﾞｼｯｸM-PRO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035819" y="3191766"/>
            <a:ext cx="6929486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buNone/>
            </a:pP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For any SLP </a:t>
            </a:r>
            <a:r>
              <a:rPr lang="en-US" altLang="ja-JP" sz="2800" dirty="0" smtClean="0">
                <a:latin typeface="Brush Script MT" pitchFamily="66" charset="0"/>
                <a:cs typeface="Times New Roman" pitchFamily="18" charset="0"/>
              </a:rPr>
              <a:t>T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 which generates text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, we can compute an LNRS of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in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8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 time.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417015" y="5110475"/>
            <a:ext cx="40126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400" dirty="0" smtClean="0">
                <a:latin typeface="Candara" pitchFamily="34" charset="0"/>
                <a:cs typeface="Times New Roman" pitchFamily="18" charset="0"/>
              </a:rPr>
              <a:t> is num. of variables in SLP </a:t>
            </a:r>
            <a:r>
              <a:rPr lang="en-US" altLang="ja-JP" sz="2400" dirty="0" smtClean="0">
                <a:latin typeface="Brush Script MT" pitchFamily="66" charset="0"/>
                <a:cs typeface="Times New Roman" pitchFamily="18" charset="0"/>
              </a:rPr>
              <a:t>T</a:t>
            </a:r>
            <a:endParaRPr lang="ja-JP" altLang="en-US" sz="2400" dirty="0"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Finding Most Frequent Substring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1285884"/>
          </a:xfrm>
        </p:spPr>
        <p:txBody>
          <a:bodyPr/>
          <a:lstStyle/>
          <a:p>
            <a:r>
              <a:rPr kumimoji="1" lang="en-US" altLang="ja-JP" dirty="0" smtClean="0"/>
              <a:t>Input: SLP </a:t>
            </a:r>
            <a:r>
              <a:rPr kumimoji="1" lang="en-US" altLang="ja-JP" dirty="0" smtClean="0">
                <a:latin typeface="Brush Script MT" pitchFamily="66" charset="0"/>
              </a:rPr>
              <a:t>T</a:t>
            </a:r>
            <a:r>
              <a:rPr kumimoji="1" lang="en-US" altLang="ja-JP" dirty="0" smtClean="0"/>
              <a:t> which generates text 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r>
              <a:rPr lang="en-US" altLang="ja-JP" dirty="0" smtClean="0"/>
              <a:t>Output: </a:t>
            </a:r>
            <a:r>
              <a:rPr lang="en-US" altLang="ja-JP" i="1" dirty="0" smtClean="0">
                <a:solidFill>
                  <a:srgbClr val="FF0000"/>
                </a:solidFill>
              </a:rPr>
              <a:t>A most frequent substring (MFS)</a:t>
            </a:r>
            <a:r>
              <a:rPr lang="en-US" altLang="ja-JP" dirty="0" smtClean="0"/>
              <a:t> of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kumimoji="1" lang="ja-JP" altLang="en-US" dirty="0"/>
          </a:p>
        </p:txBody>
      </p:sp>
      <p:sp>
        <p:nvSpPr>
          <p:cNvPr id="12" name="円形吹き出し 11"/>
          <p:cNvSpPr/>
          <p:nvPr/>
        </p:nvSpPr>
        <p:spPr>
          <a:xfrm>
            <a:off x="1214414" y="4143380"/>
            <a:ext cx="4929222" cy="2214578"/>
          </a:xfrm>
          <a:prstGeom prst="wedgeEllipseCallout">
            <a:avLst>
              <a:gd name="adj1" fmla="val 16843"/>
              <a:gd name="adj2" fmla="val -99540"/>
            </a:avLst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latin typeface="Candara" pitchFamily="34" charset="0"/>
                <a:cs typeface="Times New Roman" pitchFamily="18" charset="0"/>
              </a:rPr>
              <a:t>The solution is always the empty string </a:t>
            </a:r>
            <a:r>
              <a:rPr kumimoji="1" lang="en-US" altLang="ja-JP" sz="2800" dirty="0" smtClean="0">
                <a:latin typeface="Symbol" pitchFamily="18" charset="2"/>
                <a:cs typeface="Times New Roman" pitchFamily="18" charset="0"/>
              </a:rPr>
              <a:t>e</a:t>
            </a:r>
            <a:r>
              <a:rPr kumimoji="1" lang="en-US" altLang="ja-JP" sz="2800" dirty="0" smtClean="0">
                <a:latin typeface="Candara" pitchFamily="34" charset="0"/>
                <a:cs typeface="Times New Roman" pitchFamily="18" charset="0"/>
              </a:rPr>
              <a:t>.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Finding Most Frequent Substring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1500198"/>
          </a:xfrm>
        </p:spPr>
        <p:txBody>
          <a:bodyPr/>
          <a:lstStyle/>
          <a:p>
            <a:r>
              <a:rPr kumimoji="1" lang="en-US" altLang="ja-JP" dirty="0" smtClean="0"/>
              <a:t>Input: SLP </a:t>
            </a:r>
            <a:r>
              <a:rPr kumimoji="1" lang="en-US" altLang="ja-JP" dirty="0" smtClean="0">
                <a:latin typeface="Brush Script MT" pitchFamily="66" charset="0"/>
              </a:rPr>
              <a:t>T</a:t>
            </a:r>
            <a:r>
              <a:rPr kumimoji="1" lang="en-US" altLang="ja-JP" dirty="0" smtClean="0"/>
              <a:t> which generates text 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r>
              <a:rPr lang="en-US" altLang="ja-JP" dirty="0" smtClean="0"/>
              <a:t>Output: </a:t>
            </a:r>
            <a:r>
              <a:rPr lang="en-US" altLang="ja-JP" i="1" dirty="0" smtClean="0">
                <a:solidFill>
                  <a:srgbClr val="FF0000"/>
                </a:solidFill>
              </a:rPr>
              <a:t>A most frequent substring (MFS)</a:t>
            </a:r>
            <a:r>
              <a:rPr lang="en-US" altLang="ja-JP" dirty="0" smtClean="0"/>
              <a:t> of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T</a:t>
            </a:r>
            <a:b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altLang="ja-JP" i="1" dirty="0" smtClean="0">
                <a:solidFill>
                  <a:srgbClr val="3333FF"/>
                </a:solidFill>
              </a:rPr>
              <a:t>of length </a:t>
            </a:r>
            <a:r>
              <a:rPr lang="en-US" altLang="ja-JP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1" lang="ja-JP" altLang="en-US" i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214414" y="4072301"/>
            <a:ext cx="7000924" cy="3667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1714480" y="4072301"/>
            <a:ext cx="571504" cy="3667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642910" y="3915795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i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T</a:t>
            </a:r>
            <a:endParaRPr lang="ja-JP" alt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571736" y="4072301"/>
            <a:ext cx="571504" cy="3667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143504" y="4072301"/>
            <a:ext cx="571504" cy="3667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6572264" y="4072301"/>
            <a:ext cx="571504" cy="3667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3571868" y="4072301"/>
            <a:ext cx="571504" cy="3667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7286644" y="4072301"/>
            <a:ext cx="571504" cy="3667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  <p:bldP spid="15" grpId="0" animBg="1"/>
      <p:bldP spid="20" grpId="0" animBg="1"/>
      <p:bldP spid="22" grpId="0" animBg="1"/>
      <p:bldP spid="23" grpId="0" animBg="1"/>
      <p:bldP spid="2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Algorithm to Compute MFS</a:t>
            </a:r>
            <a:endParaRPr kumimoji="1" lang="ja-JP" altLang="en-US" dirty="0"/>
          </a:p>
        </p:txBody>
      </p:sp>
      <p:sp>
        <p:nvSpPr>
          <p:cNvPr id="4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1857364"/>
            <a:ext cx="6858048" cy="2643206"/>
          </a:xfrm>
        </p:spPr>
        <p:txBody>
          <a:bodyPr/>
          <a:lstStyle/>
          <a:p>
            <a:pPr>
              <a:buNone/>
            </a:pPr>
            <a:r>
              <a:rPr kumimoji="1" lang="en-US" altLang="ja-JP" sz="2400" b="1" dirty="0" smtClean="0"/>
              <a:t>Input</a:t>
            </a:r>
            <a:r>
              <a:rPr kumimoji="1" lang="en-US" altLang="ja-JP" sz="2400" dirty="0" smtClean="0"/>
              <a:t>: SLP </a:t>
            </a:r>
            <a:r>
              <a:rPr kumimoji="1" lang="en-US" altLang="ja-JP" sz="2400" dirty="0" smtClean="0">
                <a:latin typeface="Brush Script MT" pitchFamily="66" charset="0"/>
              </a:rPr>
              <a:t>T</a:t>
            </a:r>
          </a:p>
          <a:p>
            <a:pPr>
              <a:buNone/>
            </a:pPr>
            <a:r>
              <a:rPr lang="en-US" altLang="ja-JP" sz="2400" b="1" dirty="0" smtClean="0"/>
              <a:t>Output</a:t>
            </a:r>
            <a:r>
              <a:rPr lang="en-US" altLang="ja-JP" sz="2400" dirty="0" smtClean="0"/>
              <a:t>: MFS of text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>
              <a:spcBef>
                <a:spcPts val="600"/>
              </a:spcBef>
              <a:buNone/>
            </a:pPr>
            <a:r>
              <a:rPr kumimoji="1" lang="en-US" altLang="ja-JP" sz="2400" b="1" dirty="0" err="1" smtClean="0"/>
              <a:t>foreach</a:t>
            </a:r>
            <a:r>
              <a:rPr kumimoji="1" lang="en-US" altLang="ja-JP" sz="2400" dirty="0" smtClean="0"/>
              <a:t> </a:t>
            </a:r>
            <a:r>
              <a:rPr lang="en-US" altLang="ja-JP" sz="2400" dirty="0" smtClean="0"/>
              <a:t>substring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kumimoji="1" lang="en-US" altLang="ja-JP" sz="2400" dirty="0" smtClean="0"/>
              <a:t>of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1" lang="en-US" altLang="ja-JP" sz="2400" dirty="0" smtClean="0"/>
              <a:t> of length 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ja-JP" sz="2400" dirty="0" smtClean="0"/>
              <a:t> </a:t>
            </a:r>
            <a:r>
              <a:rPr kumimoji="1" lang="en-US" altLang="ja-JP" sz="2400" b="1" dirty="0" smtClean="0"/>
              <a:t>do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>construct an SLP </a:t>
            </a:r>
            <a:r>
              <a:rPr lang="en-US" altLang="ja-JP" sz="2400" dirty="0" smtClean="0">
                <a:latin typeface="Brush Script MT" pitchFamily="66" charset="0"/>
              </a:rPr>
              <a:t>P</a:t>
            </a:r>
            <a:r>
              <a:rPr lang="en-US" altLang="ja-JP" sz="2400" dirty="0" smtClean="0"/>
              <a:t> which generates substring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400" dirty="0" smtClean="0"/>
              <a:t>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num. of occurrences of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400" dirty="0" smtClean="0"/>
              <a:t> in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2400" dirty="0" smtClean="0"/>
              <a:t>;</a:t>
            </a:r>
          </a:p>
          <a:p>
            <a:pPr>
              <a:spcBef>
                <a:spcPts val="600"/>
              </a:spcBef>
              <a:buNone/>
            </a:pPr>
            <a:r>
              <a:rPr lang="en-US" altLang="ja-JP" sz="2400" b="1" dirty="0" smtClean="0"/>
              <a:t>return</a:t>
            </a:r>
            <a:r>
              <a:rPr lang="en-US" altLang="ja-JP" sz="2400" dirty="0" smtClean="0"/>
              <a:t>  substring of maximum num. of occurrences;</a:t>
            </a:r>
          </a:p>
        </p:txBody>
      </p:sp>
      <p:sp>
        <p:nvSpPr>
          <p:cNvPr id="5" name="円形吹き出し 4"/>
          <p:cNvSpPr/>
          <p:nvPr/>
        </p:nvSpPr>
        <p:spPr>
          <a:xfrm>
            <a:off x="2714612" y="1142984"/>
            <a:ext cx="3000396" cy="1071570"/>
          </a:xfrm>
          <a:prstGeom prst="wedgeEllipseCallout">
            <a:avLst>
              <a:gd name="adj1" fmla="val 5394"/>
              <a:gd name="adj2" fmla="val 99709"/>
            </a:avLst>
          </a:prstGeom>
          <a:solidFill>
            <a:schemeClr val="bg1"/>
          </a:solidFill>
          <a:ln w="19050">
            <a:solidFill>
              <a:srgbClr val="FFC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kumimoji="1" lang="en-US" altLang="ja-JP" sz="2400" dirty="0" smtClean="0">
                <a:latin typeface="Symbol" pitchFamily="18" charset="2"/>
                <a:cs typeface="Times New Roman" pitchFamily="18" charset="0"/>
              </a:rPr>
              <a:t>S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kumimoji="1" lang="en-US" altLang="ja-JP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ja-JP" sz="2400" dirty="0" smtClean="0">
                <a:latin typeface="Candara" pitchFamily="34" charset="0"/>
                <a:cs typeface="Times New Roman" pitchFamily="18" charset="0"/>
              </a:rPr>
              <a:t> substrings of length 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1" lang="ja-JP" alt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6572264" y="1142984"/>
            <a:ext cx="2000264" cy="1928826"/>
            <a:chOff x="6572264" y="1142984"/>
            <a:chExt cx="2000264" cy="1928826"/>
          </a:xfrm>
        </p:grpSpPr>
        <p:sp>
          <p:nvSpPr>
            <p:cNvPr id="6" name="円形吹き出し 5"/>
            <p:cNvSpPr/>
            <p:nvPr/>
          </p:nvSpPr>
          <p:spPr>
            <a:xfrm>
              <a:off x="6572264" y="1142984"/>
              <a:ext cx="2000264" cy="1928826"/>
            </a:xfrm>
            <a:prstGeom prst="wedgeEllipseCallout">
              <a:avLst>
                <a:gd name="adj1" fmla="val -57088"/>
                <a:gd name="adj2" fmla="val 54434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7367606" y="1142984"/>
              <a:ext cx="5619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400" i="1" dirty="0" smtClean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kumimoji="1" lang="en-US" altLang="ja-JP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1" lang="ja-JP" altLang="en-US" sz="24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6898497" y="1785926"/>
              <a:ext cx="5619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400" i="1" dirty="0" smtClean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kumimoji="1" lang="en-US" altLang="ja-JP" sz="24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1" lang="ja-JP" altLang="en-US" sz="24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7653358" y="1785926"/>
              <a:ext cx="5619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400" i="1" dirty="0" smtClean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kumimoji="1" lang="en-US" altLang="ja-JP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1" lang="ja-JP" altLang="en-US" sz="24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7005401" y="2467269"/>
              <a:ext cx="34817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b="1" dirty="0" smtClean="0">
                  <a:latin typeface="Batang" pitchFamily="18" charset="-127"/>
                  <a:ea typeface="Batang" pitchFamily="18" charset="-127"/>
                  <a:cs typeface="Times New Roman" pitchFamily="18" charset="0"/>
                </a:rPr>
                <a:t>a</a:t>
              </a:r>
              <a:endParaRPr lang="ja-JP" altLang="en-US" sz="2400" dirty="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7754651" y="2467269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b="1" dirty="0" smtClean="0">
                  <a:latin typeface="Batang" pitchFamily="18" charset="-127"/>
                  <a:ea typeface="Batang" pitchFamily="18" charset="-127"/>
                  <a:cs typeface="Times New Roman" pitchFamily="18" charset="0"/>
                </a:rPr>
                <a:t>b</a:t>
              </a:r>
              <a:endParaRPr lang="ja-JP" altLang="en-US" sz="2400" dirty="0"/>
            </a:p>
          </p:txBody>
        </p:sp>
        <p:cxnSp>
          <p:nvCxnSpPr>
            <p:cNvPr id="13" name="直線コネクタ 12"/>
            <p:cNvCxnSpPr>
              <a:stCxn id="7" idx="2"/>
              <a:endCxn id="9" idx="0"/>
            </p:cNvCxnSpPr>
            <p:nvPr/>
          </p:nvCxnSpPr>
          <p:spPr>
            <a:xfrm rot="16200000" flipH="1">
              <a:off x="7700834" y="1552411"/>
              <a:ext cx="181277" cy="2857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>
              <a:endCxn id="8" idx="0"/>
            </p:cNvCxnSpPr>
            <p:nvPr/>
          </p:nvCxnSpPr>
          <p:spPr>
            <a:xfrm rot="10800000" flipV="1">
              <a:off x="7179487" y="1603168"/>
              <a:ext cx="338710" cy="1827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rot="5400000">
              <a:off x="7057799" y="2413089"/>
              <a:ext cx="254986" cy="7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rot="5400000">
              <a:off x="7802490" y="2413089"/>
              <a:ext cx="254986" cy="7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グループ化 35"/>
          <p:cNvGrpSpPr/>
          <p:nvPr/>
        </p:nvGrpSpPr>
        <p:grpSpPr>
          <a:xfrm>
            <a:off x="428596" y="3857628"/>
            <a:ext cx="8358246" cy="2714644"/>
            <a:chOff x="500034" y="3882546"/>
            <a:chExt cx="8358246" cy="2714644"/>
          </a:xfrm>
        </p:grpSpPr>
        <p:sp>
          <p:nvSpPr>
            <p:cNvPr id="35" name="二等辺三角形 34"/>
            <p:cNvSpPr/>
            <p:nvPr/>
          </p:nvSpPr>
          <p:spPr>
            <a:xfrm rot="1228730">
              <a:off x="2901586" y="3882546"/>
              <a:ext cx="869981" cy="1225997"/>
            </a:xfrm>
            <a:prstGeom prst="triangle">
              <a:avLst>
                <a:gd name="adj" fmla="val 37072"/>
              </a:avLst>
            </a:prstGeom>
            <a:solidFill>
              <a:srgbClr val="F1F9F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500034" y="4714885"/>
              <a:ext cx="8358246" cy="1882305"/>
            </a:xfrm>
            <a:prstGeom prst="rect">
              <a:avLst/>
            </a:prstGeom>
            <a:solidFill>
              <a:srgbClr val="F1F9F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テキスト ボックス 89"/>
            <p:cNvSpPr txBox="1">
              <a:spLocks noChangeArrowheads="1"/>
            </p:cNvSpPr>
            <p:nvPr/>
          </p:nvSpPr>
          <p:spPr bwMode="auto">
            <a:xfrm>
              <a:off x="685712" y="4882678"/>
              <a:ext cx="1528834" cy="49244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3399FF"/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altLang="ja-JP" sz="2600" dirty="0" smtClean="0">
                  <a:latin typeface="Candara" pitchFamily="34" charset="0"/>
                  <a:ea typeface="HG丸ｺﾞｼｯｸM-PRO" pitchFamily="50" charset="-128"/>
                </a:rPr>
                <a:t>Lemma 4</a:t>
              </a:r>
              <a:endParaRPr lang="ja-JP" altLang="en-US" sz="2600" dirty="0">
                <a:latin typeface="Candara" pitchFamily="34" charset="0"/>
                <a:ea typeface="HG丸ｺﾞｼｯｸM-PRO" pitchFamily="50" charset="-128"/>
              </a:endParaRPr>
            </a:p>
          </p:txBody>
        </p:sp>
        <p:sp>
          <p:nvSpPr>
            <p:cNvPr id="33" name="コンテンツ プレースホルダ 2"/>
            <p:cNvSpPr txBox="1">
              <a:spLocks/>
            </p:cNvSpPr>
            <p:nvPr/>
          </p:nvSpPr>
          <p:spPr bwMode="auto">
            <a:xfrm>
              <a:off x="571472" y="5525620"/>
              <a:ext cx="8143932" cy="9286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-342900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FontTx/>
                <a:buNone/>
                <a:tabLst/>
                <a:defRPr/>
              </a:pPr>
              <a:r>
                <a:rPr kumimoji="1" lang="en-US" altLang="ja-JP" sz="2400" b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ndara" pitchFamily="34" charset="0"/>
                  <a:ea typeface="HG丸ｺﾞｼｯｸM-PRO" pitchFamily="50" charset="-128"/>
                  <a:cs typeface="Times New Roman" pitchFamily="18" charset="0"/>
                </a:rPr>
                <a:t>For every pair of </a:t>
              </a:r>
              <a:r>
                <a:rPr kumimoji="1" lang="en-US" altLang="ja-JP" sz="2400" b="0" u="none" strike="noStrike" kern="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ndara" pitchFamily="34" charset="0"/>
                  <a:ea typeface="HG丸ｺﾞｼｯｸM-PRO" pitchFamily="50" charset="-128"/>
                  <a:cs typeface="Times New Roman" pitchFamily="18" charset="0"/>
                </a:rPr>
                <a:t>variables </a:t>
              </a:r>
              <a:r>
                <a:rPr kumimoji="1" lang="en-US" altLang="ja-JP" sz="2400" b="0" i="1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X</a:t>
              </a:r>
              <a:r>
                <a:rPr kumimoji="1" lang="en-US" altLang="ja-JP" sz="2400" b="0" i="1" u="none" strike="noStrike" kern="0" cap="none" spc="0" normalizeH="0" baseline="-2500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i</a:t>
              </a:r>
              <a:r>
                <a:rPr kumimoji="1" lang="en-US" altLang="ja-JP" sz="2400" b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ndara" pitchFamily="34" charset="0"/>
                  <a:ea typeface="HG丸ｺﾞｼｯｸM-PRO" pitchFamily="50" charset="-128"/>
                  <a:cs typeface="Times New Roman" pitchFamily="18" charset="0"/>
                </a:rPr>
                <a:t> and </a:t>
              </a:r>
              <a:r>
                <a:rPr kumimoji="1" lang="en-US" altLang="ja-JP" sz="24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Y</a:t>
              </a:r>
              <a:r>
                <a:rPr kumimoji="1" lang="en-US" altLang="ja-JP" sz="2400" b="0" i="1" u="none" strike="noStrike" kern="0" cap="none" spc="0" normalizeH="0" baseline="-2500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j</a:t>
              </a:r>
              <a:r>
                <a:rPr kumimoji="1" lang="en-US" altLang="ja-JP" sz="2400" b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ndara" pitchFamily="34" charset="0"/>
                  <a:ea typeface="HG丸ｺﾞｼｯｸM-PRO" pitchFamily="50" charset="-128"/>
                  <a:cs typeface="Times New Roman" pitchFamily="18" charset="0"/>
                </a:rPr>
                <a:t>,</a:t>
              </a:r>
              <a:r>
                <a:rPr kumimoji="1" lang="en-US" altLang="ja-JP" sz="2400" b="0" u="none" strike="noStrike" kern="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ndara" pitchFamily="34" charset="0"/>
                  <a:ea typeface="HG丸ｺﾞｼｯｸM-PRO" pitchFamily="50" charset="-128"/>
                  <a:cs typeface="Times New Roman" pitchFamily="18" charset="0"/>
                </a:rPr>
                <a:t> </a:t>
              </a:r>
              <a:r>
                <a:rPr lang="en-US" altLang="ja-JP" sz="2400" kern="0" dirty="0" smtClean="0">
                  <a:latin typeface="Candara" pitchFamily="34" charset="0"/>
                  <a:ea typeface="HG丸ｺﾞｼｯｸM-PRO" pitchFamily="50" charset="-128"/>
                  <a:cs typeface="Times New Roman" pitchFamily="18" charset="0"/>
                </a:rPr>
                <a:t>the number of occurrences of </a:t>
              </a:r>
              <a:r>
                <a:rPr lang="en-US" altLang="ja-JP" sz="2400" i="1" kern="0" dirty="0" err="1" smtClean="0"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Y</a:t>
              </a:r>
              <a:r>
                <a:rPr lang="en-US" altLang="ja-JP" sz="2400" i="1" kern="0" baseline="-25000" dirty="0" err="1" smtClean="0"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j</a:t>
              </a:r>
              <a:r>
                <a:rPr lang="en-US" altLang="ja-JP" sz="2400" kern="0" dirty="0" smtClean="0">
                  <a:latin typeface="Candara" pitchFamily="34" charset="0"/>
                  <a:ea typeface="HG丸ｺﾞｼｯｸM-PRO" pitchFamily="50" charset="-128"/>
                  <a:cs typeface="Times New Roman" pitchFamily="18" charset="0"/>
                </a:rPr>
                <a:t> in </a:t>
              </a:r>
              <a:r>
                <a:rPr lang="en-US" altLang="ja-JP" sz="2400" i="1" kern="0" dirty="0" smtClean="0"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X</a:t>
              </a:r>
              <a:r>
                <a:rPr lang="en-US" altLang="ja-JP" sz="2400" i="1" kern="0" baseline="-25000" dirty="0" smtClean="0"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i</a:t>
              </a:r>
              <a:r>
                <a:rPr lang="en-US" altLang="ja-JP" sz="2400" kern="0" dirty="0" smtClean="0">
                  <a:latin typeface="Candara" pitchFamily="34" charset="0"/>
                  <a:ea typeface="HG丸ｺﾞｼｯｸM-PRO" pitchFamily="50" charset="-128"/>
                  <a:cs typeface="Times New Roman" pitchFamily="18" charset="0"/>
                </a:rPr>
                <a:t> can be </a:t>
              </a:r>
              <a:r>
                <a:rPr kumimoji="1" lang="en-US" altLang="ja-JP" sz="2400" b="0" u="none" strike="noStrike" kern="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ndara" pitchFamily="34" charset="0"/>
                  <a:ea typeface="HG丸ｺﾞｼｯｸM-PRO" pitchFamily="50" charset="-128"/>
                  <a:cs typeface="Times New Roman" pitchFamily="18" charset="0"/>
                </a:rPr>
                <a:t>computed in total of </a:t>
              </a:r>
              <a:r>
                <a:rPr lang="en-US" altLang="ja-JP" sz="2400" i="1" kern="0" dirty="0" smtClean="0"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O</a:t>
              </a:r>
              <a:r>
                <a:rPr lang="en-US" altLang="ja-JP" sz="2400" kern="0" dirty="0" smtClean="0"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(</a:t>
              </a:r>
              <a:r>
                <a:rPr lang="en-US" altLang="ja-JP" sz="2400" i="1" kern="0" dirty="0" smtClean="0"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n</a:t>
              </a:r>
              <a:r>
                <a:rPr lang="en-US" altLang="ja-JP" sz="2400" kern="0" baseline="30000" dirty="0" smtClean="0"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2</a:t>
              </a:r>
              <a:r>
                <a:rPr lang="en-US" altLang="ja-JP" sz="2400" kern="0" dirty="0" smtClean="0"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)</a:t>
              </a:r>
              <a:r>
                <a:rPr lang="en-US" altLang="ja-JP" sz="2400" kern="0" dirty="0" smtClean="0">
                  <a:latin typeface="Candara" pitchFamily="34" charset="0"/>
                  <a:ea typeface="HG丸ｺﾞｼｯｸM-PRO" pitchFamily="50" charset="-128"/>
                  <a:cs typeface="Times New Roman" pitchFamily="18" charset="0"/>
                </a:rPr>
                <a:t> time.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Finding Most Frequent Substring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71472" y="2000240"/>
            <a:ext cx="7858180" cy="2786082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テキスト ボックス 58"/>
          <p:cNvSpPr txBox="1">
            <a:spLocks noChangeArrowheads="1"/>
          </p:cNvSpPr>
          <p:nvPr/>
        </p:nvSpPr>
        <p:spPr bwMode="auto">
          <a:xfrm>
            <a:off x="857224" y="2150739"/>
            <a:ext cx="1785950" cy="492443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ja-JP" sz="2600" dirty="0" smtClean="0">
                <a:latin typeface="Candara" pitchFamily="34" charset="0"/>
                <a:ea typeface="HG丸ｺﾞｼｯｸM-PRO" pitchFamily="50" charset="-128"/>
              </a:rPr>
              <a:t>Theorem 4</a:t>
            </a:r>
            <a:endParaRPr lang="ja-JP" altLang="en-US" sz="2600" dirty="0">
              <a:latin typeface="Candara" pitchFamily="34" charset="0"/>
              <a:ea typeface="HG丸ｺﾞｼｯｸM-PRO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982241" y="2990277"/>
            <a:ext cx="7036643" cy="1438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buNone/>
            </a:pP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For any SLP </a:t>
            </a:r>
            <a:r>
              <a:rPr lang="en-US" altLang="ja-JP" sz="2800" dirty="0" smtClean="0">
                <a:latin typeface="Brush Script MT" pitchFamily="66" charset="0"/>
                <a:cs typeface="Times New Roman" pitchFamily="18" charset="0"/>
              </a:rPr>
              <a:t>T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 which generates text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, we can compute an MFS of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of length 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 in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(|</a:t>
            </a:r>
            <a:r>
              <a:rPr lang="en-US" altLang="ja-JP" sz="2800" dirty="0" smtClean="0">
                <a:latin typeface="Symbol" pitchFamily="18" charset="2"/>
                <a:cs typeface="Times New Roman" pitchFamily="18" charset="0"/>
              </a:rPr>
              <a:t>S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altLang="ja-JP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 time.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417015" y="5214950"/>
            <a:ext cx="40126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400" dirty="0" smtClean="0">
                <a:latin typeface="Candara" pitchFamily="34" charset="0"/>
                <a:cs typeface="Times New Roman" pitchFamily="18" charset="0"/>
              </a:rPr>
              <a:t> is num. of variables in SLP </a:t>
            </a:r>
            <a:r>
              <a:rPr lang="en-US" altLang="ja-JP" sz="2400" dirty="0" smtClean="0">
                <a:latin typeface="Brush Script MT" pitchFamily="66" charset="0"/>
                <a:cs typeface="Times New Roman" pitchFamily="18" charset="0"/>
              </a:rPr>
              <a:t>T</a:t>
            </a:r>
            <a:endParaRPr lang="ja-JP" altLang="en-US" sz="2400" dirty="0"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/>
          <p:cNvGrpSpPr/>
          <p:nvPr/>
        </p:nvGrpSpPr>
        <p:grpSpPr>
          <a:xfrm>
            <a:off x="241968" y="3643314"/>
            <a:ext cx="8473436" cy="2500330"/>
            <a:chOff x="1142976" y="3643314"/>
            <a:chExt cx="8473436" cy="2500330"/>
          </a:xfrm>
        </p:grpSpPr>
        <p:sp>
          <p:nvSpPr>
            <p:cNvPr id="24" name="正方形/長方形 23"/>
            <p:cNvSpPr/>
            <p:nvPr/>
          </p:nvSpPr>
          <p:spPr>
            <a:xfrm>
              <a:off x="1142976" y="3643314"/>
              <a:ext cx="8473436" cy="2500330"/>
            </a:xfrm>
            <a:prstGeom prst="rect">
              <a:avLst/>
            </a:prstGeom>
            <a:solidFill>
              <a:srgbClr val="E7FFE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1571763" y="4607021"/>
              <a:ext cx="3071675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3200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altLang="ja-JP" sz="3200" dirty="0" smtClean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altLang="ja-JP" sz="3200" b="1" dirty="0" err="1" smtClean="0">
                  <a:latin typeface="Batang" pitchFamily="18" charset="-127"/>
                  <a:ea typeface="Batang" pitchFamily="18" charset="-127"/>
                </a:rPr>
                <a:t>aaaaababab</a:t>
              </a:r>
              <a:endParaRPr lang="ja-JP" altLang="en-US" sz="3200" b="1" dirty="0"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23" name="テキスト ボックス 58"/>
            <p:cNvSpPr txBox="1">
              <a:spLocks noChangeArrowheads="1"/>
            </p:cNvSpPr>
            <p:nvPr/>
          </p:nvSpPr>
          <p:spPr bwMode="auto">
            <a:xfrm>
              <a:off x="1428728" y="3786190"/>
              <a:ext cx="1785950" cy="49244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50"/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altLang="ja-JP" sz="2600" dirty="0" smtClean="0">
                  <a:latin typeface="Candara" pitchFamily="34" charset="0"/>
                  <a:ea typeface="HG丸ｺﾞｼｯｸM-PRO" pitchFamily="50" charset="-128"/>
                </a:rPr>
                <a:t>Example </a:t>
              </a:r>
              <a:endParaRPr lang="ja-JP" altLang="en-US" sz="2600" dirty="0">
                <a:latin typeface="Candara" pitchFamily="34" charset="0"/>
                <a:ea typeface="HG丸ｺﾞｼｯｸM-PRO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Finding Most Frequent </a:t>
            </a:r>
            <a:r>
              <a:rPr lang="en-US" altLang="ja-JP" sz="2800" i="1" dirty="0" smtClean="0"/>
              <a:t>Non-Overlapping</a:t>
            </a:r>
            <a:r>
              <a:rPr lang="en-US" altLang="ja-JP" sz="2800" dirty="0" smtClean="0"/>
              <a:t> Substring</a:t>
            </a:r>
            <a:endParaRPr kumimoji="1" lang="ja-JP" altLang="en-US" sz="2800" dirty="0"/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1571636"/>
          </a:xfrm>
        </p:spPr>
        <p:txBody>
          <a:bodyPr/>
          <a:lstStyle/>
          <a:p>
            <a:r>
              <a:rPr kumimoji="1" lang="en-US" altLang="ja-JP" dirty="0" smtClean="0"/>
              <a:t>Input: SLP </a:t>
            </a:r>
            <a:r>
              <a:rPr kumimoji="1" lang="en-US" altLang="ja-JP" dirty="0" smtClean="0">
                <a:latin typeface="Brush Script MT" pitchFamily="66" charset="0"/>
              </a:rPr>
              <a:t>T</a:t>
            </a:r>
            <a:r>
              <a:rPr kumimoji="1" lang="en-US" altLang="ja-JP" dirty="0" smtClean="0"/>
              <a:t> which generates text 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r>
              <a:rPr lang="en-US" altLang="ja-JP" dirty="0" smtClean="0"/>
              <a:t>Output: </a:t>
            </a:r>
            <a:r>
              <a:rPr lang="en-US" altLang="ja-JP" i="1" dirty="0" smtClean="0">
                <a:solidFill>
                  <a:srgbClr val="FF0000"/>
                </a:solidFill>
              </a:rPr>
              <a:t>A most frequent non-overlapping substring (MFNS)</a:t>
            </a:r>
            <a:r>
              <a:rPr lang="en-US" altLang="ja-JP" dirty="0" smtClean="0"/>
              <a:t> of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altLang="ja-JP" dirty="0" smtClean="0">
                <a:cs typeface="Times New Roman" pitchFamily="18" charset="0"/>
              </a:rPr>
              <a:t>of length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1" lang="ja-JP" altLang="en-US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1384976" y="5120358"/>
            <a:ext cx="42862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623103" y="5238892"/>
            <a:ext cx="42862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1861230" y="5357426"/>
            <a:ext cx="42862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2099356" y="5475960"/>
            <a:ext cx="42862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4413111" y="4668576"/>
            <a:ext cx="4055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MFS of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of length 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is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800" b="1" dirty="0" err="1" smtClean="0">
                <a:latin typeface="Batang" pitchFamily="18" charset="-127"/>
                <a:ea typeface="Batang" pitchFamily="18" charset="-127"/>
                <a:cs typeface="Times New Roman" pitchFamily="18" charset="0"/>
              </a:rPr>
              <a:t>aa</a:t>
            </a:r>
            <a:endParaRPr lang="ja-JP" altLang="en-US" sz="2800" b="1" dirty="0"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>
            <a:off x="2313670" y="5118770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2778017" y="5118770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3242364" y="5118770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4171058" y="5263234"/>
            <a:ext cx="43300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MFNS of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of length 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is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800" b="1" dirty="0" err="1" smtClean="0">
                <a:latin typeface="Batang" pitchFamily="18" charset="-127"/>
                <a:ea typeface="Batang" pitchFamily="18" charset="-127"/>
                <a:cs typeface="Times New Roman" pitchFamily="18" charset="0"/>
              </a:rPr>
              <a:t>ab</a:t>
            </a:r>
            <a:endParaRPr lang="ja-JP" altLang="en-US" sz="2800" b="1" dirty="0"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>
            <a:off x="7929586" y="5713428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7929586" y="5143512"/>
            <a:ext cx="42862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Finding Most Frequent </a:t>
            </a:r>
            <a:r>
              <a:rPr lang="en-US" altLang="ja-JP" sz="2800" i="1" dirty="0" smtClean="0"/>
              <a:t>Non-Overlapping</a:t>
            </a:r>
            <a:r>
              <a:rPr lang="en-US" altLang="ja-JP" sz="2800" dirty="0" smtClean="0"/>
              <a:t> Substring</a:t>
            </a:r>
            <a:endParaRPr kumimoji="1" lang="ja-JP" altLang="en-US" sz="2800" dirty="0"/>
          </a:p>
        </p:txBody>
      </p:sp>
      <p:sp>
        <p:nvSpPr>
          <p:cNvPr id="8" name="正方形/長方形 7"/>
          <p:cNvSpPr/>
          <p:nvPr/>
        </p:nvSpPr>
        <p:spPr>
          <a:xfrm>
            <a:off x="642910" y="2143116"/>
            <a:ext cx="7858180" cy="2714644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テキスト ボックス 58"/>
          <p:cNvSpPr txBox="1">
            <a:spLocks noChangeArrowheads="1"/>
          </p:cNvSpPr>
          <p:nvPr/>
        </p:nvSpPr>
        <p:spPr bwMode="auto">
          <a:xfrm>
            <a:off x="928662" y="2293615"/>
            <a:ext cx="1785950" cy="492443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ja-JP" sz="2600" dirty="0" smtClean="0">
                <a:latin typeface="Candara" pitchFamily="34" charset="0"/>
                <a:ea typeface="HG丸ｺﾞｼｯｸM-PRO" pitchFamily="50" charset="-128"/>
              </a:rPr>
              <a:t>Theorem 5</a:t>
            </a:r>
            <a:endParaRPr lang="ja-JP" altLang="en-US" sz="2600" dirty="0">
              <a:latin typeface="Candara" pitchFamily="34" charset="0"/>
              <a:ea typeface="HG丸ｺﾞｼｯｸM-PRO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053679" y="3061715"/>
            <a:ext cx="7036643" cy="1438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buNone/>
            </a:pP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For any SLP </a:t>
            </a:r>
            <a:r>
              <a:rPr lang="en-US" altLang="ja-JP" sz="2800" dirty="0" smtClean="0">
                <a:latin typeface="Brush Script MT" pitchFamily="66" charset="0"/>
                <a:cs typeface="Times New Roman" pitchFamily="18" charset="0"/>
              </a:rPr>
              <a:t>T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 which generates text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, we can compute an MFNS of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of length 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 in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8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 time.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488453" y="5357826"/>
            <a:ext cx="40126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400" dirty="0" smtClean="0">
                <a:latin typeface="Candara" pitchFamily="34" charset="0"/>
                <a:cs typeface="Times New Roman" pitchFamily="18" charset="0"/>
              </a:rPr>
              <a:t> is num. of variables in SLP </a:t>
            </a:r>
            <a:r>
              <a:rPr lang="en-US" altLang="ja-JP" sz="2400" dirty="0" smtClean="0">
                <a:latin typeface="Brush Script MT" pitchFamily="66" charset="0"/>
                <a:cs typeface="Times New Roman" pitchFamily="18" charset="0"/>
              </a:rPr>
              <a:t>T</a:t>
            </a:r>
            <a:endParaRPr lang="ja-JP" altLang="en-US" sz="2400" dirty="0"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670596" y="3857628"/>
            <a:ext cx="7830494" cy="2714644"/>
          </a:xfrm>
          <a:prstGeom prst="rect">
            <a:avLst/>
          </a:prstGeom>
          <a:solidFill>
            <a:srgbClr val="E7FFE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357290" y="4701613"/>
            <a:ext cx="37834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3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ja-JP" sz="3200" b="1" dirty="0" err="1" smtClean="0">
                <a:latin typeface="Batang" pitchFamily="18" charset="-127"/>
                <a:ea typeface="Batang" pitchFamily="18" charset="-127"/>
              </a:rPr>
              <a:t>bbaabaabbaabb</a:t>
            </a:r>
            <a:endParaRPr lang="en-US" altLang="ja-JP" sz="3200" b="1" dirty="0" smtClean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3" name="テキスト ボックス 58"/>
          <p:cNvSpPr txBox="1">
            <a:spLocks noChangeArrowheads="1"/>
          </p:cNvSpPr>
          <p:nvPr/>
        </p:nvSpPr>
        <p:spPr bwMode="auto">
          <a:xfrm>
            <a:off x="956348" y="4000504"/>
            <a:ext cx="1785950" cy="492443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ja-JP" sz="2600" dirty="0" smtClean="0">
                <a:latin typeface="Candara" pitchFamily="34" charset="0"/>
                <a:ea typeface="HG丸ｺﾞｼｯｸM-PRO" pitchFamily="50" charset="-128"/>
              </a:rPr>
              <a:t>Example </a:t>
            </a:r>
            <a:endParaRPr lang="ja-JP" altLang="en-US" sz="2600" dirty="0">
              <a:latin typeface="Candara" pitchFamily="34" charset="0"/>
              <a:ea typeface="HG丸ｺﾞｼｯｸM-PRO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Computing Left and Right Contexts of Given Pattern</a:t>
            </a:r>
            <a:endParaRPr kumimoji="1" lang="ja-JP" altLang="en-US" sz="2800" dirty="0"/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>
          <a:xfrm>
            <a:off x="485804" y="1357298"/>
            <a:ext cx="8229600" cy="2428892"/>
          </a:xfrm>
        </p:spPr>
        <p:txBody>
          <a:bodyPr/>
          <a:lstStyle/>
          <a:p>
            <a:r>
              <a:rPr kumimoji="1" lang="en-US" altLang="ja-JP" dirty="0" smtClean="0"/>
              <a:t>Input: Two SLPs </a:t>
            </a:r>
            <a:r>
              <a:rPr kumimoji="1" lang="en-US" altLang="ja-JP" dirty="0" smtClean="0">
                <a:latin typeface="Brush Script MT" pitchFamily="66" charset="0"/>
              </a:rPr>
              <a:t>T</a:t>
            </a:r>
            <a:r>
              <a:rPr kumimoji="1" lang="en-US" altLang="ja-JP" dirty="0" smtClean="0"/>
              <a:t> and </a:t>
            </a:r>
            <a:r>
              <a:rPr kumimoji="1" lang="en-US" altLang="ja-JP" dirty="0" smtClean="0">
                <a:latin typeface="Brush Script MT" pitchFamily="66" charset="0"/>
              </a:rPr>
              <a:t>P</a:t>
            </a:r>
            <a:r>
              <a:rPr kumimoji="1" lang="en-US" altLang="ja-JP" dirty="0" smtClean="0"/>
              <a:t> which generate </a:t>
            </a:r>
            <a:br>
              <a:rPr kumimoji="1" lang="en-US" altLang="ja-JP" dirty="0" smtClean="0"/>
            </a:br>
            <a:r>
              <a:rPr kumimoji="1" lang="en-US" altLang="ja-JP" dirty="0" smtClean="0"/>
              <a:t>text 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kumimoji="1" lang="en-US" altLang="ja-JP" dirty="0" smtClean="0">
                <a:cs typeface="Times New Roman" pitchFamily="18" charset="0"/>
              </a:rPr>
              <a:t>and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dirty="0" smtClean="0">
                <a:cs typeface="Times New Roman" pitchFamily="18" charset="0"/>
              </a:rPr>
              <a:t>pattern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kumimoji="1" lang="en-US" altLang="ja-JP" dirty="0" smtClean="0">
                <a:cs typeface="Times New Roman" pitchFamily="18" charset="0"/>
              </a:rPr>
              <a:t>, respectively</a:t>
            </a:r>
          </a:p>
          <a:p>
            <a:r>
              <a:rPr lang="en-US" altLang="ja-JP" dirty="0" smtClean="0"/>
              <a:t>Output: Substring</a:t>
            </a:r>
            <a:r>
              <a:rPr lang="en-US" altLang="ja-JP" i="1" dirty="0" smtClean="0"/>
              <a:t> </a:t>
            </a:r>
            <a:r>
              <a:rPr lang="en-US" altLang="ja-JP" dirty="0" err="1" smtClean="0">
                <a:latin typeface="Symbol" pitchFamily="18" charset="2"/>
              </a:rPr>
              <a:t>a</a:t>
            </a:r>
            <a:r>
              <a:rPr lang="en-US" altLang="ja-JP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 err="1" smtClean="0">
                <a:latin typeface="Symbol" pitchFamily="18" charset="2"/>
              </a:rPr>
              <a:t>b</a:t>
            </a:r>
            <a:r>
              <a:rPr lang="en-US" altLang="ja-JP" i="1" dirty="0" smtClean="0"/>
              <a:t> </a:t>
            </a:r>
            <a:r>
              <a:rPr lang="en-US" altLang="ja-JP" dirty="0" smtClean="0"/>
              <a:t>of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dirty="0" smtClean="0"/>
              <a:t> such that</a:t>
            </a:r>
          </a:p>
          <a:p>
            <a:pPr lvl="1"/>
            <a:r>
              <a:rPr lang="en-US" altLang="ja-JP" dirty="0" smtClean="0">
                <a:latin typeface="Symbol" pitchFamily="18" charset="2"/>
              </a:rPr>
              <a:t>a</a:t>
            </a:r>
            <a:r>
              <a:rPr lang="en-US" altLang="ja-JP" dirty="0" smtClean="0"/>
              <a:t> (resp. </a:t>
            </a:r>
            <a:r>
              <a:rPr lang="en-US" altLang="ja-JP" dirty="0" smtClean="0">
                <a:latin typeface="Symbol" pitchFamily="18" charset="2"/>
              </a:rPr>
              <a:t>b</a:t>
            </a:r>
            <a:r>
              <a:rPr lang="en-US" altLang="ja-JP" dirty="0" smtClean="0"/>
              <a:t>) always </a:t>
            </a:r>
            <a:r>
              <a:rPr lang="en-US" altLang="ja-JP" dirty="0" smtClean="0"/>
              <a:t>precedes </a:t>
            </a:r>
            <a:r>
              <a:rPr lang="en-US" altLang="ja-JP" dirty="0" smtClean="0"/>
              <a:t>(resp. follows)</a:t>
            </a:r>
            <a:r>
              <a:rPr lang="en-US" altLang="ja-JP" i="1" dirty="0" smtClean="0"/>
              <a:t>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i="1" dirty="0" smtClean="0"/>
              <a:t> in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 lvl="1"/>
            <a:r>
              <a:rPr lang="en-US" altLang="ja-JP" dirty="0" smtClean="0">
                <a:latin typeface="Symbol" pitchFamily="18" charset="2"/>
              </a:rPr>
              <a:t>a</a:t>
            </a:r>
            <a:r>
              <a:rPr lang="en-US" altLang="ja-JP" dirty="0" smtClean="0"/>
              <a:t> and </a:t>
            </a:r>
            <a:r>
              <a:rPr lang="en-US" altLang="ja-JP" dirty="0" smtClean="0">
                <a:latin typeface="Symbol" pitchFamily="18" charset="2"/>
              </a:rPr>
              <a:t>b</a:t>
            </a:r>
            <a:r>
              <a:rPr lang="en-US" altLang="ja-JP" dirty="0" smtClean="0"/>
              <a:t> are as long as possible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5965448" y="4701613"/>
            <a:ext cx="13211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i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P</a:t>
            </a:r>
            <a:r>
              <a:rPr lang="en-US" altLang="ja-JP" sz="32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= </a:t>
            </a:r>
            <a:r>
              <a:rPr lang="en-US" altLang="ja-JP" sz="3200" b="1" dirty="0" err="1" smtClean="0">
                <a:latin typeface="Batang" pitchFamily="18" charset="-127"/>
                <a:ea typeface="Batang" pitchFamily="18" charset="-127"/>
              </a:rPr>
              <a:t>ab</a:t>
            </a:r>
            <a:endParaRPr lang="ja-JP" altLang="en-US" sz="32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965448" y="5201679"/>
            <a:ext cx="13308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latin typeface="Symbol" pitchFamily="18" charset="2"/>
                <a:ea typeface="Batang" pitchFamily="18" charset="-127"/>
                <a:cs typeface="Times New Roman" pitchFamily="18" charset="0"/>
              </a:rPr>
              <a:t>a</a:t>
            </a:r>
            <a:r>
              <a:rPr lang="en-US" altLang="ja-JP" sz="32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= </a:t>
            </a:r>
            <a:r>
              <a:rPr lang="en-US" altLang="ja-JP" sz="3200" b="1" dirty="0" err="1" smtClean="0">
                <a:latin typeface="Batang" pitchFamily="18" charset="-127"/>
                <a:ea typeface="Batang" pitchFamily="18" charset="-127"/>
              </a:rPr>
              <a:t>ba</a:t>
            </a:r>
            <a:endParaRPr lang="ja-JP" altLang="en-US" sz="32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965448" y="5773183"/>
            <a:ext cx="10278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latin typeface="Symbol" pitchFamily="18" charset="2"/>
                <a:ea typeface="Batang" pitchFamily="18" charset="-127"/>
                <a:cs typeface="Times New Roman" pitchFamily="18" charset="0"/>
              </a:rPr>
              <a:t>b</a:t>
            </a:r>
            <a:r>
              <a:rPr lang="en-US" altLang="ja-JP" sz="32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= </a:t>
            </a:r>
            <a:r>
              <a:rPr lang="en-US" altLang="ja-JP" sz="3200" dirty="0" smtClean="0">
                <a:latin typeface="Symbol" pitchFamily="18" charset="2"/>
                <a:ea typeface="Batang" pitchFamily="18" charset="-127"/>
              </a:rPr>
              <a:t>e</a:t>
            </a:r>
            <a:endParaRPr lang="ja-JP" altLang="en-US" sz="3200" dirty="0">
              <a:latin typeface="Symbol" pitchFamily="18" charset="2"/>
              <a:ea typeface="Batang" pitchFamily="18" charset="-127"/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2786050" y="5225143"/>
            <a:ext cx="428628" cy="1588"/>
          </a:xfrm>
          <a:prstGeom prst="line">
            <a:avLst/>
          </a:prstGeom>
          <a:ln w="28575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3500430" y="5357826"/>
            <a:ext cx="428628" cy="1588"/>
          </a:xfrm>
          <a:prstGeom prst="line">
            <a:avLst/>
          </a:prstGeom>
          <a:ln w="28575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357686" y="5499114"/>
            <a:ext cx="428628" cy="1588"/>
          </a:xfrm>
          <a:prstGeom prst="line">
            <a:avLst/>
          </a:prstGeom>
          <a:ln w="28575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6715140" y="5214950"/>
            <a:ext cx="500066" cy="1588"/>
          </a:xfrm>
          <a:prstGeom prst="line">
            <a:avLst/>
          </a:prstGeom>
          <a:ln w="28575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6715140" y="5715016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3857620" y="5499114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3000364" y="5357826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2285984" y="5225143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3143240" y="1142984"/>
            <a:ext cx="542928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857224" y="1857364"/>
            <a:ext cx="1428760" cy="300039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1" lang="en-US" altLang="ja-JP" sz="20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Times New Roman" pitchFamily="18" charset="0"/>
              </a:rPr>
              <a:t>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1" lang="en-US" altLang="ja-JP" sz="20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Times New Roman" pitchFamily="18" charset="0"/>
              </a:rPr>
              <a:t>b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en-US" altLang="ja-JP" sz="200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7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6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8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7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</a:t>
            </a:r>
            <a:endParaRPr lang="en-US" altLang="ja-JP" sz="2000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357422" y="4643446"/>
            <a:ext cx="128588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i="1" dirty="0" smtClean="0">
                <a:latin typeface="Times New Roman" pitchFamily="18" charset="0"/>
                <a:cs typeface="Times New Roman" pitchFamily="18" charset="0"/>
              </a:rPr>
              <a:t>T =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642910" y="1428736"/>
            <a:ext cx="1428760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SLP</a:t>
            </a:r>
            <a:r>
              <a:rPr lang="en-US" altLang="ja-JP" sz="2800" dirty="0" smtClean="0">
                <a:cs typeface="Times New Roman" pitchFamily="18" charset="0"/>
              </a:rPr>
              <a:t> </a:t>
            </a:r>
            <a:r>
              <a:rPr lang="en-US" altLang="ja-JP" sz="2800" i="1" dirty="0" smtClean="0">
                <a:latin typeface="Brush Script MT" pitchFamily="66" charset="0"/>
                <a:ea typeface="Arial Unicode MS" pitchFamily="50" charset="-128"/>
                <a:cs typeface="Arial" pitchFamily="34" charset="0"/>
              </a:rPr>
              <a:t>T</a:t>
            </a:r>
            <a:endParaRPr kumimoji="1" lang="ja-JP" altLang="en-US" sz="2800" i="1" dirty="0">
              <a:latin typeface="Brush Script MT" pitchFamily="66" charset="0"/>
              <a:ea typeface="Arial Unicode MS" pitchFamily="50" charset="-128"/>
              <a:cs typeface="Arial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43240" y="66437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Text Compression by </a:t>
            </a:r>
            <a:r>
              <a:rPr kumimoji="1" lang="en-US" altLang="ja-JP" dirty="0" smtClean="0"/>
              <a:t>Straight Line Program</a:t>
            </a:r>
            <a:endParaRPr kumimoji="1" lang="ja-JP" altLang="en-US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1071538" y="5429264"/>
            <a:ext cx="7072362" cy="1214446"/>
            <a:chOff x="1142976" y="5429264"/>
            <a:chExt cx="7072362" cy="1214446"/>
          </a:xfrm>
        </p:grpSpPr>
        <p:sp>
          <p:nvSpPr>
            <p:cNvPr id="15" name="角丸四角形 14"/>
            <p:cNvSpPr/>
            <p:nvPr/>
          </p:nvSpPr>
          <p:spPr>
            <a:xfrm>
              <a:off x="1142976" y="5429264"/>
              <a:ext cx="7072362" cy="121444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336387" y="5559434"/>
              <a:ext cx="6756978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800" dirty="0" smtClean="0">
                  <a:latin typeface="Candara" pitchFamily="34" charset="0"/>
                  <a:ea typeface="HG丸ｺﾞｼｯｸM-PRO" pitchFamily="50" charset="-128"/>
                  <a:cs typeface="Times New Roman" pitchFamily="18" charset="0"/>
                </a:rPr>
                <a:t>SLP</a:t>
              </a:r>
              <a:r>
                <a:rPr lang="en-US" altLang="ja-JP" sz="2800" dirty="0" smtClean="0">
                  <a:latin typeface="Candara" pitchFamily="34" charset="0"/>
                  <a:cs typeface="Times New Roman" pitchFamily="18" charset="0"/>
                </a:rPr>
                <a:t> </a:t>
              </a:r>
              <a:r>
                <a:rPr lang="en-US" altLang="ja-JP" sz="2800" i="1" dirty="0" smtClean="0">
                  <a:latin typeface="Brush Script MT" pitchFamily="66" charset="0"/>
                  <a:ea typeface="Arial Unicode MS" pitchFamily="50" charset="-128"/>
                  <a:cs typeface="Arial" pitchFamily="34" charset="0"/>
                </a:rPr>
                <a:t>T</a:t>
              </a:r>
              <a:r>
                <a:rPr lang="ja-JP" altLang="en-US" sz="2800" i="1" dirty="0" smtClean="0">
                  <a:latin typeface="Brush Script MT" pitchFamily="66" charset="0"/>
                  <a:ea typeface="Arial Unicode MS" pitchFamily="50" charset="-128"/>
                  <a:cs typeface="Arial" pitchFamily="34" charset="0"/>
                </a:rPr>
                <a:t> </a:t>
              </a:r>
              <a:r>
                <a:rPr lang="en-US" altLang="ja-JP" sz="2800" dirty="0" smtClean="0">
                  <a:latin typeface="Candara" pitchFamily="34" charset="0"/>
                  <a:ea typeface="Arial Unicode MS" pitchFamily="50" charset="-128"/>
                  <a:cs typeface="Arial" pitchFamily="34" charset="0"/>
                </a:rPr>
                <a:t>is a CFG in the Chomsky normal form </a:t>
              </a:r>
            </a:p>
            <a:p>
              <a:r>
                <a:rPr lang="en-US" altLang="ja-JP" sz="2800" dirty="0" smtClean="0">
                  <a:latin typeface="Candara" pitchFamily="34" charset="0"/>
                  <a:ea typeface="Arial Unicode MS" pitchFamily="50" charset="-128"/>
                  <a:cs typeface="Arial" pitchFamily="34" charset="0"/>
                </a:rPr>
                <a:t>which generates language </a:t>
              </a:r>
              <a:r>
                <a:rPr lang="en-US" altLang="ja-JP" sz="2800" dirty="0" smtClean="0"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{</a:t>
              </a:r>
              <a:r>
                <a:rPr lang="en-US" altLang="ja-JP" sz="2800" i="1" dirty="0" smtClean="0"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T</a:t>
              </a:r>
              <a:r>
                <a:rPr lang="en-US" altLang="ja-JP" sz="2800" dirty="0" smtClean="0"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}</a:t>
              </a:r>
              <a:r>
                <a:rPr lang="en-US" altLang="ja-JP" sz="2800" dirty="0" smtClean="0">
                  <a:latin typeface="HG丸ｺﾞｼｯｸM-PRO" pitchFamily="50" charset="-128"/>
                  <a:ea typeface="HG丸ｺﾞｼｯｸM-PRO" pitchFamily="50" charset="-128"/>
                  <a:cs typeface="Arial" pitchFamily="34" charset="0"/>
                </a:rPr>
                <a:t>.</a:t>
              </a:r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3286116" y="1214422"/>
            <a:ext cx="5286412" cy="3503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Computing Left and Right Contexts of Given Pattern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701251"/>
            <a:ext cx="8229600" cy="2643172"/>
          </a:xfrm>
        </p:spPr>
        <p:txBody>
          <a:bodyPr/>
          <a:lstStyle/>
          <a:p>
            <a:r>
              <a:rPr kumimoji="1" lang="en-US" altLang="ja-JP" dirty="0" smtClean="0"/>
              <a:t>Examples of applications of computing left and right contexts of patterns are:</a:t>
            </a:r>
          </a:p>
          <a:p>
            <a:pPr lvl="1">
              <a:spcBef>
                <a:spcPts val="1200"/>
              </a:spcBef>
            </a:pPr>
            <a:r>
              <a:rPr kumimoji="1" lang="en-US" altLang="ja-JP" dirty="0" smtClean="0"/>
              <a:t>Blog spam detection [</a:t>
            </a:r>
            <a:r>
              <a:rPr kumimoji="1" lang="en-US" altLang="ja-JP" dirty="0" err="1" smtClean="0"/>
              <a:t>Narisawa</a:t>
            </a:r>
            <a:r>
              <a:rPr kumimoji="1" lang="en-US" altLang="ja-JP" dirty="0" smtClean="0"/>
              <a:t> et al. 2007]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/>
              <a:t>Compute maximal extension of most frequent substrings (MFS)</a:t>
            </a:r>
            <a:endParaRPr kumimoji="1"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1071538" y="4643805"/>
            <a:ext cx="7000924" cy="3667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00034" y="4487299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i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T</a:t>
            </a:r>
            <a:endParaRPr lang="ja-JP" alt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857884" y="4643446"/>
            <a:ext cx="347666" cy="366714"/>
          </a:xfrm>
          <a:prstGeom prst="rect">
            <a:avLst/>
          </a:prstGeom>
          <a:solidFill>
            <a:srgbClr val="66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1428728" y="4643446"/>
            <a:ext cx="347666" cy="366714"/>
          </a:xfrm>
          <a:prstGeom prst="rect">
            <a:avLst/>
          </a:prstGeom>
          <a:solidFill>
            <a:srgbClr val="66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3714744" y="4643446"/>
            <a:ext cx="347666" cy="366714"/>
          </a:xfrm>
          <a:prstGeom prst="rect">
            <a:avLst/>
          </a:prstGeom>
          <a:solidFill>
            <a:srgbClr val="66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6786578" y="4643446"/>
            <a:ext cx="928694" cy="366714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4643438" y="4643446"/>
            <a:ext cx="928694" cy="366714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2357422" y="4643446"/>
            <a:ext cx="928694" cy="366714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785918" y="4643805"/>
            <a:ext cx="571504" cy="366714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4071934" y="4643446"/>
            <a:ext cx="571504" cy="366714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215074" y="4643805"/>
            <a:ext cx="571504" cy="366714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7" grpId="0" animBg="1"/>
      <p:bldP spid="8" grpId="0" animBg="1"/>
      <p:bldP spid="1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Boundary Lemma [1/2]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57158" y="4429132"/>
            <a:ext cx="8429684" cy="22860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89"/>
          <p:cNvSpPr txBox="1">
            <a:spLocks noChangeArrowheads="1"/>
          </p:cNvSpPr>
          <p:nvPr/>
        </p:nvSpPr>
        <p:spPr bwMode="auto">
          <a:xfrm>
            <a:off x="642910" y="4579631"/>
            <a:ext cx="4457792" cy="492443"/>
          </a:xfrm>
          <a:prstGeom prst="rect">
            <a:avLst/>
          </a:prstGeom>
          <a:solidFill>
            <a:schemeClr val="bg1"/>
          </a:solidFill>
          <a:ln>
            <a:solidFill>
              <a:srgbClr val="3399FF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ja-JP" sz="2600" dirty="0" smtClean="0">
                <a:latin typeface="Candara" pitchFamily="34" charset="0"/>
                <a:ea typeface="HG丸ｺﾞｼｯｸM-PRO" pitchFamily="50" charset="-128"/>
              </a:rPr>
              <a:t>Lemma 5 [Miyazaki et al. 1997]</a:t>
            </a:r>
            <a:endParaRPr lang="ja-JP" altLang="en-US" sz="2600" dirty="0">
              <a:latin typeface="Candara" pitchFamily="34" charset="0"/>
              <a:ea typeface="HG丸ｺﾞｼｯｸM-PRO" pitchFamily="50" charset="-128"/>
            </a:endParaRPr>
          </a:p>
        </p:txBody>
      </p:sp>
      <p:sp>
        <p:nvSpPr>
          <p:cNvPr id="6" name="コンテンツ プレースホルダ 2"/>
          <p:cNvSpPr txBox="1">
            <a:spLocks/>
          </p:cNvSpPr>
          <p:nvPr/>
        </p:nvSpPr>
        <p:spPr bwMode="auto">
          <a:xfrm>
            <a:off x="642910" y="5214950"/>
            <a:ext cx="785818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Tx/>
              <a:buNone/>
              <a:tabLst/>
              <a:defRPr/>
            </a:pPr>
            <a:r>
              <a:rPr lang="en-US" altLang="ja-JP" sz="2600" i="0" kern="0" dirty="0" smtClean="0"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For any SLP variables </a:t>
            </a:r>
            <a:r>
              <a:rPr lang="en-US" altLang="ja-JP" sz="2600" i="1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X = </a:t>
            </a:r>
            <a:r>
              <a:rPr lang="en-US" altLang="ja-JP" sz="2600" i="1" kern="0" dirty="0" err="1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X</a:t>
            </a:r>
            <a:r>
              <a:rPr lang="en-US" altLang="ja-JP" sz="2600" i="1" kern="0" baseline="-25000" dirty="0" err="1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l</a:t>
            </a:r>
            <a:r>
              <a:rPr lang="en-US" altLang="ja-JP" sz="2600" i="1" kern="0" dirty="0" err="1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X</a:t>
            </a:r>
            <a:r>
              <a:rPr lang="en-US" altLang="ja-JP" sz="2600" i="1" kern="0" baseline="-25000" dirty="0" err="1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r</a:t>
            </a:r>
            <a:r>
              <a:rPr lang="en-US" altLang="ja-JP" sz="2600" i="1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en-US" altLang="ja-JP" sz="2600" i="0" kern="0" dirty="0" smtClean="0"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and </a:t>
            </a:r>
            <a:r>
              <a:rPr lang="en-US" altLang="ja-JP" sz="2600" i="1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Y</a:t>
            </a:r>
            <a:r>
              <a:rPr lang="en-US" altLang="ja-JP" sz="2600" i="0" kern="0" dirty="0" smtClean="0"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, the occurrences of </a:t>
            </a:r>
            <a:r>
              <a:rPr lang="en-US" altLang="ja-JP" sz="2600" i="1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Y</a:t>
            </a:r>
            <a:r>
              <a:rPr lang="en-US" altLang="ja-JP" sz="2600" i="0" kern="0" dirty="0" smtClean="0"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 that touch or cover the boundary of </a:t>
            </a:r>
            <a:r>
              <a:rPr lang="en-US" altLang="ja-JP" sz="2600" i="1" kern="0" dirty="0" smtClean="0"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X</a:t>
            </a:r>
            <a:r>
              <a:rPr lang="en-US" altLang="ja-JP" sz="2600" i="0" kern="0" dirty="0" smtClean="0"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 form a </a:t>
            </a:r>
            <a:r>
              <a:rPr lang="en-US" altLang="ja-JP" sz="2600" i="1" kern="0" dirty="0" smtClean="0"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single arithmetic progression</a:t>
            </a:r>
            <a:r>
              <a:rPr lang="en-US" altLang="ja-JP" sz="2600" i="0" kern="0" dirty="0" smtClean="0"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.</a:t>
            </a:r>
            <a:endParaRPr kumimoji="1" lang="en-US" altLang="ja-JP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HG丸ｺﾞｼｯｸM-PRO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86248" y="1334143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二等辺三角形 7"/>
          <p:cNvSpPr/>
          <p:nvPr/>
        </p:nvSpPr>
        <p:spPr>
          <a:xfrm>
            <a:off x="2285984" y="1142984"/>
            <a:ext cx="4491070" cy="1634807"/>
          </a:xfrm>
          <a:prstGeom prst="triangle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71802" y="2071677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429256" y="2071677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 rot="16200000" flipH="1">
            <a:off x="3660750" y="3554430"/>
            <a:ext cx="1536748" cy="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二等辺三角形 16"/>
          <p:cNvSpPr/>
          <p:nvPr/>
        </p:nvSpPr>
        <p:spPr>
          <a:xfrm>
            <a:off x="2285984" y="1997659"/>
            <a:ext cx="2143140" cy="780131"/>
          </a:xfrm>
          <a:prstGeom prst="triangle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二等辺三角形 17"/>
          <p:cNvSpPr/>
          <p:nvPr/>
        </p:nvSpPr>
        <p:spPr>
          <a:xfrm>
            <a:off x="4429124" y="1923115"/>
            <a:ext cx="2347930" cy="854676"/>
          </a:xfrm>
          <a:prstGeom prst="triangle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3428992" y="2965482"/>
            <a:ext cx="1214446" cy="249204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43438" y="278605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143504" y="333440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715008" y="378619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3929057" y="3465548"/>
            <a:ext cx="1214446" cy="249204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4429122" y="3965614"/>
            <a:ext cx="1214446" cy="249204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グループ化 56"/>
          <p:cNvGrpSpPr/>
          <p:nvPr/>
        </p:nvGrpSpPr>
        <p:grpSpPr>
          <a:xfrm>
            <a:off x="3928057" y="3467596"/>
            <a:ext cx="1215446" cy="247156"/>
            <a:chOff x="3928057" y="3467596"/>
            <a:chExt cx="1215446" cy="247156"/>
          </a:xfrm>
        </p:grpSpPr>
        <p:sp>
          <p:nvSpPr>
            <p:cNvPr id="46" name="正方形/長方形 45"/>
            <p:cNvSpPr/>
            <p:nvPr/>
          </p:nvSpPr>
          <p:spPr>
            <a:xfrm>
              <a:off x="3928057" y="3467596"/>
              <a:ext cx="501070" cy="247156"/>
            </a:xfrm>
            <a:prstGeom prst="rect">
              <a:avLst/>
            </a:prstGeom>
            <a:gradFill>
              <a:gsLst>
                <a:gs pos="15000">
                  <a:schemeClr val="bg1"/>
                </a:gs>
                <a:gs pos="100000">
                  <a:srgbClr val="FFCCFF">
                    <a:shade val="100000"/>
                    <a:satMod val="115000"/>
                  </a:srgbClr>
                </a:gs>
              </a:gsLst>
              <a:lin ang="10800000" scaled="1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kumimoji="1" lang="ja-JP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4429122" y="3467596"/>
              <a:ext cx="489865" cy="247156"/>
            </a:xfrm>
            <a:prstGeom prst="rect">
              <a:avLst/>
            </a:prstGeom>
            <a:gradFill>
              <a:gsLst>
                <a:gs pos="15000">
                  <a:schemeClr val="bg1"/>
                </a:gs>
                <a:gs pos="100000">
                  <a:srgbClr val="FFCCFF">
                    <a:shade val="100000"/>
                    <a:satMod val="115000"/>
                  </a:srgbClr>
                </a:gs>
              </a:gsLst>
              <a:lin ang="10800000" scaled="1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kumimoji="1" lang="ja-JP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4929189" y="3467596"/>
              <a:ext cx="214314" cy="247156"/>
            </a:xfrm>
            <a:prstGeom prst="rect">
              <a:avLst/>
            </a:prstGeom>
            <a:gradFill>
              <a:gsLst>
                <a:gs pos="15000">
                  <a:schemeClr val="bg1"/>
                </a:gs>
                <a:gs pos="100000">
                  <a:srgbClr val="FFCCFF">
                    <a:shade val="100000"/>
                    <a:satMod val="115000"/>
                  </a:srgbClr>
                </a:gs>
              </a:gsLst>
              <a:lin ang="10800000" scaled="1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1" lang="ja-JP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3428992" y="2965482"/>
            <a:ext cx="1215446" cy="247156"/>
            <a:chOff x="3928057" y="3467596"/>
            <a:chExt cx="1215446" cy="247156"/>
          </a:xfrm>
        </p:grpSpPr>
        <p:sp>
          <p:nvSpPr>
            <p:cNvPr id="59" name="正方形/長方形 58"/>
            <p:cNvSpPr/>
            <p:nvPr/>
          </p:nvSpPr>
          <p:spPr>
            <a:xfrm>
              <a:off x="3928057" y="3467596"/>
              <a:ext cx="501070" cy="247156"/>
            </a:xfrm>
            <a:prstGeom prst="rect">
              <a:avLst/>
            </a:prstGeom>
            <a:gradFill>
              <a:gsLst>
                <a:gs pos="15000">
                  <a:schemeClr val="bg1"/>
                </a:gs>
                <a:gs pos="100000">
                  <a:srgbClr val="FFCCFF">
                    <a:shade val="100000"/>
                    <a:satMod val="115000"/>
                  </a:srgbClr>
                </a:gs>
              </a:gsLst>
              <a:lin ang="10800000" scaled="1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kumimoji="1" lang="ja-JP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4429122" y="3467596"/>
              <a:ext cx="489865" cy="247156"/>
            </a:xfrm>
            <a:prstGeom prst="rect">
              <a:avLst/>
            </a:prstGeom>
            <a:gradFill>
              <a:gsLst>
                <a:gs pos="15000">
                  <a:schemeClr val="bg1"/>
                </a:gs>
                <a:gs pos="100000">
                  <a:srgbClr val="FFCCFF">
                    <a:shade val="100000"/>
                    <a:satMod val="115000"/>
                  </a:srgbClr>
                </a:gs>
              </a:gsLst>
              <a:lin ang="10800000" scaled="1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kumimoji="1" lang="ja-JP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4929189" y="3467596"/>
              <a:ext cx="214314" cy="247156"/>
            </a:xfrm>
            <a:prstGeom prst="rect">
              <a:avLst/>
            </a:prstGeom>
            <a:gradFill>
              <a:gsLst>
                <a:gs pos="15000">
                  <a:schemeClr val="bg1"/>
                </a:gs>
                <a:gs pos="100000">
                  <a:srgbClr val="FFCCFF">
                    <a:shade val="100000"/>
                    <a:satMod val="115000"/>
                  </a:srgbClr>
                </a:gs>
              </a:gsLst>
              <a:lin ang="10800000" scaled="1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1" lang="ja-JP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4429122" y="3967662"/>
            <a:ext cx="1215446" cy="247156"/>
            <a:chOff x="3928057" y="3467596"/>
            <a:chExt cx="1215446" cy="247156"/>
          </a:xfrm>
        </p:grpSpPr>
        <p:sp>
          <p:nvSpPr>
            <p:cNvPr id="63" name="正方形/長方形 62"/>
            <p:cNvSpPr/>
            <p:nvPr/>
          </p:nvSpPr>
          <p:spPr>
            <a:xfrm>
              <a:off x="3928057" y="3467596"/>
              <a:ext cx="501070" cy="247156"/>
            </a:xfrm>
            <a:prstGeom prst="rect">
              <a:avLst/>
            </a:prstGeom>
            <a:gradFill>
              <a:gsLst>
                <a:gs pos="15000">
                  <a:schemeClr val="bg1"/>
                </a:gs>
                <a:gs pos="100000">
                  <a:srgbClr val="FFCCFF">
                    <a:shade val="100000"/>
                    <a:satMod val="115000"/>
                  </a:srgbClr>
                </a:gs>
              </a:gsLst>
              <a:lin ang="10800000" scaled="1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kumimoji="1" lang="ja-JP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4429122" y="3467596"/>
              <a:ext cx="489865" cy="247156"/>
            </a:xfrm>
            <a:prstGeom prst="rect">
              <a:avLst/>
            </a:prstGeom>
            <a:gradFill>
              <a:gsLst>
                <a:gs pos="15000">
                  <a:schemeClr val="bg1"/>
                </a:gs>
                <a:gs pos="100000">
                  <a:srgbClr val="FFCCFF">
                    <a:shade val="100000"/>
                    <a:satMod val="115000"/>
                  </a:srgbClr>
                </a:gs>
              </a:gsLst>
              <a:lin ang="10800000" scaled="1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kumimoji="1" lang="ja-JP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4929189" y="3467596"/>
              <a:ext cx="214314" cy="247156"/>
            </a:xfrm>
            <a:prstGeom prst="rect">
              <a:avLst/>
            </a:prstGeom>
            <a:gradFill>
              <a:gsLst>
                <a:gs pos="15000">
                  <a:schemeClr val="bg1"/>
                </a:gs>
                <a:gs pos="100000">
                  <a:srgbClr val="FFCCFF">
                    <a:shade val="100000"/>
                    <a:satMod val="115000"/>
                  </a:srgbClr>
                </a:gs>
              </a:gsLst>
              <a:lin ang="10800000" scaled="1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1" lang="ja-JP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32" name="直線コネクタ 31"/>
          <p:cNvCxnSpPr/>
          <p:nvPr/>
        </p:nvCxnSpPr>
        <p:spPr>
          <a:xfrm rot="16200000" flipH="1">
            <a:off x="3660750" y="3554430"/>
            <a:ext cx="1536748" cy="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Boundary Lemma [2/2]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57158" y="4429132"/>
            <a:ext cx="8429684" cy="22860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89"/>
          <p:cNvSpPr txBox="1">
            <a:spLocks noChangeArrowheads="1"/>
          </p:cNvSpPr>
          <p:nvPr/>
        </p:nvSpPr>
        <p:spPr bwMode="auto">
          <a:xfrm>
            <a:off x="642910" y="4579631"/>
            <a:ext cx="4457792" cy="492443"/>
          </a:xfrm>
          <a:prstGeom prst="rect">
            <a:avLst/>
          </a:prstGeom>
          <a:solidFill>
            <a:schemeClr val="bg1"/>
          </a:solidFill>
          <a:ln>
            <a:solidFill>
              <a:srgbClr val="3399FF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ja-JP" sz="2600" dirty="0" smtClean="0">
                <a:latin typeface="Candara" pitchFamily="34" charset="0"/>
                <a:ea typeface="HG丸ｺﾞｼｯｸM-PRO" pitchFamily="50" charset="-128"/>
              </a:rPr>
              <a:t>Lemma 5 [Miyazaki et al. 1997]</a:t>
            </a:r>
            <a:endParaRPr lang="ja-JP" altLang="en-US" sz="2600" dirty="0">
              <a:latin typeface="Candara" pitchFamily="34" charset="0"/>
              <a:ea typeface="HG丸ｺﾞｼｯｸM-PRO" pitchFamily="50" charset="-128"/>
            </a:endParaRPr>
          </a:p>
        </p:txBody>
      </p:sp>
      <p:sp>
        <p:nvSpPr>
          <p:cNvPr id="6" name="コンテンツ プレースホルダ 2"/>
          <p:cNvSpPr txBox="1">
            <a:spLocks/>
          </p:cNvSpPr>
          <p:nvPr/>
        </p:nvSpPr>
        <p:spPr bwMode="auto">
          <a:xfrm>
            <a:off x="642910" y="5214950"/>
            <a:ext cx="785818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Tx/>
              <a:buNone/>
              <a:tabLst/>
              <a:defRPr/>
            </a:pPr>
            <a:r>
              <a:rPr lang="en-US" altLang="ja-JP" sz="2600" kern="0" dirty="0" smtClean="0">
                <a:latin typeface="Candara" pitchFamily="34" charset="0"/>
                <a:ea typeface="HG丸ｺﾞｼｯｸM-PRO" pitchFamily="50" charset="-128"/>
              </a:rPr>
              <a:t>(Cont.) 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</a:rPr>
              <a:t>If</a:t>
            </a:r>
            <a:r>
              <a:rPr kumimoji="1" lang="en-US" altLang="ja-JP" sz="2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</a:rPr>
              <a:t> the number of elements in the progression is more than </a:t>
            </a:r>
            <a:r>
              <a:rPr kumimoji="1" lang="en-US" altLang="ja-JP" sz="2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2</a:t>
            </a:r>
            <a:r>
              <a:rPr kumimoji="1" lang="en-US" altLang="ja-JP" sz="2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</a:rPr>
              <a:t>, then the step of the progression is the smallest period of </a:t>
            </a:r>
            <a:r>
              <a:rPr kumimoji="1" lang="en-US" altLang="ja-JP" sz="26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丸ｺﾞｼｯｸM-PRO" pitchFamily="50" charset="-128"/>
                <a:cs typeface="Times New Roman" pitchFamily="18" charset="0"/>
              </a:rPr>
              <a:t>Y</a:t>
            </a:r>
            <a:r>
              <a:rPr kumimoji="1" lang="en-US" altLang="ja-JP" sz="2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HG丸ｺﾞｼｯｸM-PRO" pitchFamily="50" charset="-128"/>
              </a:rPr>
              <a:t>.</a:t>
            </a:r>
            <a:endParaRPr kumimoji="1" lang="en-US" altLang="ja-JP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HG丸ｺﾞｼｯｸM-PRO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286248" y="1334143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二等辺三角形 26"/>
          <p:cNvSpPr/>
          <p:nvPr/>
        </p:nvSpPr>
        <p:spPr>
          <a:xfrm>
            <a:off x="2285984" y="1142984"/>
            <a:ext cx="4491070" cy="1634807"/>
          </a:xfrm>
          <a:prstGeom prst="triangle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071802" y="2071677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429256" y="2071677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二等辺三角形 32"/>
          <p:cNvSpPr/>
          <p:nvPr/>
        </p:nvSpPr>
        <p:spPr>
          <a:xfrm>
            <a:off x="2285984" y="1997659"/>
            <a:ext cx="2143140" cy="780131"/>
          </a:xfrm>
          <a:prstGeom prst="triangle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二等辺三角形 33"/>
          <p:cNvSpPr/>
          <p:nvPr/>
        </p:nvSpPr>
        <p:spPr>
          <a:xfrm>
            <a:off x="4429124" y="1923115"/>
            <a:ext cx="2347930" cy="854676"/>
          </a:xfrm>
          <a:prstGeom prst="triangle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643438" y="278605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143504" y="333440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715008" y="378619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/>
          <p:cNvSpPr/>
          <p:nvPr/>
        </p:nvSpPr>
        <p:spPr>
          <a:xfrm>
            <a:off x="3571868" y="3467596"/>
            <a:ext cx="356608" cy="245453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Symbol" pitchFamily="18" charset="2"/>
                <a:cs typeface="Times New Roman" pitchFamily="18" charset="0"/>
              </a:rPr>
              <a:t>a</a:t>
            </a:r>
            <a:endParaRPr kumimoji="1" lang="ja-JP" altLang="en-US" dirty="0">
              <a:solidFill>
                <a:schemeClr val="tx1"/>
              </a:solidFill>
              <a:latin typeface="Symbol" pitchFamily="18" charset="2"/>
              <a:cs typeface="Times New Roman" pitchFamily="18" charset="0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071934" y="3969365"/>
            <a:ext cx="356608" cy="245453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Symbol" pitchFamily="18" charset="2"/>
                <a:cs typeface="Times New Roman" pitchFamily="18" charset="0"/>
              </a:rPr>
              <a:t>a</a:t>
            </a:r>
            <a:endParaRPr kumimoji="1" lang="ja-JP" altLang="en-US" dirty="0">
              <a:solidFill>
                <a:schemeClr val="tx1"/>
              </a:solidFill>
              <a:latin typeface="Symbol" pitchFamily="18" charset="2"/>
              <a:cs typeface="Times New Roman" pitchFamily="18" charset="0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072384" y="2965482"/>
            <a:ext cx="356608" cy="245453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Symbol" pitchFamily="18" charset="2"/>
                <a:cs typeface="Times New Roman" pitchFamily="18" charset="0"/>
              </a:rPr>
              <a:t>a</a:t>
            </a:r>
            <a:endParaRPr kumimoji="1" lang="ja-JP" altLang="en-US" dirty="0">
              <a:solidFill>
                <a:schemeClr val="tx1"/>
              </a:solidFill>
              <a:latin typeface="Symbol" pitchFamily="18" charset="2"/>
              <a:cs typeface="Times New Roman" pitchFamily="18" charset="0"/>
            </a:endParaRPr>
          </a:p>
        </p:txBody>
      </p:sp>
      <p:grpSp>
        <p:nvGrpSpPr>
          <p:cNvPr id="3" name="グループ化 56"/>
          <p:cNvGrpSpPr/>
          <p:nvPr/>
        </p:nvGrpSpPr>
        <p:grpSpPr>
          <a:xfrm>
            <a:off x="3928057" y="3467596"/>
            <a:ext cx="1215446" cy="247156"/>
            <a:chOff x="3928057" y="3467596"/>
            <a:chExt cx="1215446" cy="247156"/>
          </a:xfrm>
        </p:grpSpPr>
        <p:sp>
          <p:nvSpPr>
            <p:cNvPr id="46" name="正方形/長方形 45"/>
            <p:cNvSpPr/>
            <p:nvPr/>
          </p:nvSpPr>
          <p:spPr>
            <a:xfrm>
              <a:off x="3928057" y="3467596"/>
              <a:ext cx="501070" cy="247156"/>
            </a:xfrm>
            <a:prstGeom prst="rect">
              <a:avLst/>
            </a:prstGeom>
            <a:gradFill>
              <a:gsLst>
                <a:gs pos="15000">
                  <a:schemeClr val="bg1"/>
                </a:gs>
                <a:gs pos="100000">
                  <a:srgbClr val="FFCCFF">
                    <a:shade val="100000"/>
                    <a:satMod val="115000"/>
                  </a:srgbClr>
                </a:gs>
              </a:gsLst>
              <a:lin ang="10800000" scaled="1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kumimoji="1" lang="ja-JP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4429122" y="3467596"/>
              <a:ext cx="489865" cy="247156"/>
            </a:xfrm>
            <a:prstGeom prst="rect">
              <a:avLst/>
            </a:prstGeom>
            <a:gradFill>
              <a:gsLst>
                <a:gs pos="15000">
                  <a:schemeClr val="bg1"/>
                </a:gs>
                <a:gs pos="100000">
                  <a:srgbClr val="FFCCFF">
                    <a:shade val="100000"/>
                    <a:satMod val="115000"/>
                  </a:srgbClr>
                </a:gs>
              </a:gsLst>
              <a:lin ang="10800000" scaled="1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kumimoji="1" lang="ja-JP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4929189" y="3467596"/>
              <a:ext cx="214314" cy="247156"/>
            </a:xfrm>
            <a:prstGeom prst="rect">
              <a:avLst/>
            </a:prstGeom>
            <a:gradFill>
              <a:gsLst>
                <a:gs pos="15000">
                  <a:schemeClr val="bg1"/>
                </a:gs>
                <a:gs pos="100000">
                  <a:srgbClr val="FFCCFF">
                    <a:shade val="100000"/>
                    <a:satMod val="115000"/>
                  </a:srgbClr>
                </a:gs>
              </a:gsLst>
              <a:lin ang="10800000" scaled="1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1" lang="ja-JP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" name="グループ化 57"/>
          <p:cNvGrpSpPr/>
          <p:nvPr/>
        </p:nvGrpSpPr>
        <p:grpSpPr>
          <a:xfrm>
            <a:off x="3428992" y="2965482"/>
            <a:ext cx="1215446" cy="247156"/>
            <a:chOff x="3928057" y="3467596"/>
            <a:chExt cx="1215446" cy="247156"/>
          </a:xfrm>
        </p:grpSpPr>
        <p:sp>
          <p:nvSpPr>
            <p:cNvPr id="59" name="正方形/長方形 58"/>
            <p:cNvSpPr/>
            <p:nvPr/>
          </p:nvSpPr>
          <p:spPr>
            <a:xfrm>
              <a:off x="3928057" y="3467596"/>
              <a:ext cx="501070" cy="247156"/>
            </a:xfrm>
            <a:prstGeom prst="rect">
              <a:avLst/>
            </a:prstGeom>
            <a:gradFill>
              <a:gsLst>
                <a:gs pos="15000">
                  <a:schemeClr val="bg1"/>
                </a:gs>
                <a:gs pos="100000">
                  <a:srgbClr val="FFCCFF">
                    <a:shade val="100000"/>
                    <a:satMod val="115000"/>
                  </a:srgbClr>
                </a:gs>
              </a:gsLst>
              <a:lin ang="10800000" scaled="1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kumimoji="1" lang="ja-JP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4429122" y="3467596"/>
              <a:ext cx="489865" cy="247156"/>
            </a:xfrm>
            <a:prstGeom prst="rect">
              <a:avLst/>
            </a:prstGeom>
            <a:gradFill>
              <a:gsLst>
                <a:gs pos="15000">
                  <a:schemeClr val="bg1"/>
                </a:gs>
                <a:gs pos="100000">
                  <a:srgbClr val="FFCCFF">
                    <a:shade val="100000"/>
                    <a:satMod val="115000"/>
                  </a:srgbClr>
                </a:gs>
              </a:gsLst>
              <a:lin ang="10800000" scaled="1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kumimoji="1" lang="ja-JP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4929189" y="3467596"/>
              <a:ext cx="214314" cy="247156"/>
            </a:xfrm>
            <a:prstGeom prst="rect">
              <a:avLst/>
            </a:prstGeom>
            <a:gradFill>
              <a:gsLst>
                <a:gs pos="15000">
                  <a:schemeClr val="bg1"/>
                </a:gs>
                <a:gs pos="100000">
                  <a:srgbClr val="FFCCFF">
                    <a:shade val="100000"/>
                    <a:satMod val="115000"/>
                  </a:srgbClr>
                </a:gs>
              </a:gsLst>
              <a:lin ang="10800000" scaled="1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1" lang="ja-JP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" name="グループ化 61"/>
          <p:cNvGrpSpPr/>
          <p:nvPr/>
        </p:nvGrpSpPr>
        <p:grpSpPr>
          <a:xfrm>
            <a:off x="4429122" y="3967662"/>
            <a:ext cx="1215446" cy="247156"/>
            <a:chOff x="3928057" y="3467596"/>
            <a:chExt cx="1215446" cy="247156"/>
          </a:xfrm>
        </p:grpSpPr>
        <p:sp>
          <p:nvSpPr>
            <p:cNvPr id="63" name="正方形/長方形 62"/>
            <p:cNvSpPr/>
            <p:nvPr/>
          </p:nvSpPr>
          <p:spPr>
            <a:xfrm>
              <a:off x="3928057" y="3467596"/>
              <a:ext cx="501070" cy="247156"/>
            </a:xfrm>
            <a:prstGeom prst="rect">
              <a:avLst/>
            </a:prstGeom>
            <a:gradFill>
              <a:gsLst>
                <a:gs pos="15000">
                  <a:schemeClr val="bg1"/>
                </a:gs>
                <a:gs pos="100000">
                  <a:srgbClr val="FFCCFF">
                    <a:shade val="100000"/>
                    <a:satMod val="115000"/>
                  </a:srgbClr>
                </a:gs>
              </a:gsLst>
              <a:lin ang="10800000" scaled="1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kumimoji="1" lang="ja-JP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4429122" y="3467596"/>
              <a:ext cx="489865" cy="247156"/>
            </a:xfrm>
            <a:prstGeom prst="rect">
              <a:avLst/>
            </a:prstGeom>
            <a:gradFill>
              <a:gsLst>
                <a:gs pos="15000">
                  <a:schemeClr val="bg1"/>
                </a:gs>
                <a:gs pos="100000">
                  <a:srgbClr val="FFCCFF">
                    <a:shade val="100000"/>
                    <a:satMod val="115000"/>
                  </a:srgbClr>
                </a:gs>
              </a:gsLst>
              <a:lin ang="10800000" scaled="1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kumimoji="1" lang="ja-JP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4929189" y="3467596"/>
              <a:ext cx="214314" cy="247156"/>
            </a:xfrm>
            <a:prstGeom prst="rect">
              <a:avLst/>
            </a:prstGeom>
            <a:gradFill>
              <a:gsLst>
                <a:gs pos="15000">
                  <a:schemeClr val="bg1"/>
                </a:gs>
                <a:gs pos="100000">
                  <a:srgbClr val="FFCCFF">
                    <a:shade val="100000"/>
                    <a:satMod val="115000"/>
                  </a:srgbClr>
                </a:gs>
              </a:gsLst>
              <a:lin ang="10800000" scaled="1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1" lang="ja-JP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32" name="直線コネクタ 31"/>
          <p:cNvCxnSpPr/>
          <p:nvPr/>
        </p:nvCxnSpPr>
        <p:spPr>
          <a:xfrm rot="16200000" flipH="1">
            <a:off x="3660750" y="3554430"/>
            <a:ext cx="1536748" cy="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Left and Right Contexts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286248" y="1334143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二等辺三角形 26"/>
          <p:cNvSpPr/>
          <p:nvPr/>
        </p:nvSpPr>
        <p:spPr>
          <a:xfrm>
            <a:off x="2285984" y="1142984"/>
            <a:ext cx="4491070" cy="1634807"/>
          </a:xfrm>
          <a:prstGeom prst="triangle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071802" y="2071677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429256" y="2071677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二等辺三角形 32"/>
          <p:cNvSpPr/>
          <p:nvPr/>
        </p:nvSpPr>
        <p:spPr>
          <a:xfrm>
            <a:off x="2285984" y="1997659"/>
            <a:ext cx="2143140" cy="780131"/>
          </a:xfrm>
          <a:prstGeom prst="triangle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二等辺三角形 33"/>
          <p:cNvSpPr/>
          <p:nvPr/>
        </p:nvSpPr>
        <p:spPr>
          <a:xfrm>
            <a:off x="4429124" y="1923115"/>
            <a:ext cx="2347930" cy="854676"/>
          </a:xfrm>
          <a:prstGeom prst="triangle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786314" y="428625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5643570" y="3967662"/>
            <a:ext cx="285752" cy="245453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Symbol" pitchFamily="18" charset="2"/>
                <a:cs typeface="Times New Roman" pitchFamily="18" charset="0"/>
              </a:rPr>
              <a:t>b</a:t>
            </a:r>
            <a:endParaRPr kumimoji="1" lang="ja-JP" altLang="en-US" dirty="0">
              <a:solidFill>
                <a:schemeClr val="tx1"/>
              </a:solidFill>
              <a:latin typeface="Symbol" pitchFamily="18" charset="2"/>
              <a:cs typeface="Times New Roman" pitchFamily="18" charset="0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143504" y="3467596"/>
            <a:ext cx="285752" cy="245453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Symbol" pitchFamily="18" charset="2"/>
                <a:cs typeface="Times New Roman" pitchFamily="18" charset="0"/>
              </a:rPr>
              <a:t>b</a:t>
            </a:r>
            <a:endParaRPr kumimoji="1" lang="ja-JP" altLang="en-US" dirty="0">
              <a:solidFill>
                <a:schemeClr val="tx1"/>
              </a:solidFill>
              <a:latin typeface="Symbol" pitchFamily="18" charset="2"/>
              <a:cs typeface="Times New Roman" pitchFamily="18" charset="0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643438" y="2965482"/>
            <a:ext cx="285752" cy="245453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Symbol" pitchFamily="18" charset="2"/>
                <a:cs typeface="Times New Roman" pitchFamily="18" charset="0"/>
              </a:rPr>
              <a:t>b</a:t>
            </a:r>
            <a:endParaRPr kumimoji="1" lang="ja-JP" altLang="en-US" dirty="0">
              <a:solidFill>
                <a:schemeClr val="tx1"/>
              </a:solidFill>
              <a:latin typeface="Symbol" pitchFamily="18" charset="2"/>
              <a:cs typeface="Times New Roman" pitchFamily="18" charset="0"/>
            </a:endParaRPr>
          </a:p>
        </p:txBody>
      </p:sp>
      <p:grpSp>
        <p:nvGrpSpPr>
          <p:cNvPr id="68" name="グループ化 67"/>
          <p:cNvGrpSpPr/>
          <p:nvPr/>
        </p:nvGrpSpPr>
        <p:grpSpPr>
          <a:xfrm>
            <a:off x="142844" y="4857760"/>
            <a:ext cx="3714776" cy="1428760"/>
            <a:chOff x="142844" y="4857760"/>
            <a:chExt cx="3714776" cy="1428760"/>
          </a:xfrm>
        </p:grpSpPr>
        <p:sp>
          <p:nvSpPr>
            <p:cNvPr id="57" name="角丸四角形吹き出し 56"/>
            <p:cNvSpPr/>
            <p:nvPr/>
          </p:nvSpPr>
          <p:spPr>
            <a:xfrm>
              <a:off x="142844" y="4857760"/>
              <a:ext cx="3714776" cy="1428760"/>
            </a:xfrm>
            <a:prstGeom prst="wedgeRoundRectCallout">
              <a:avLst>
                <a:gd name="adj1" fmla="val 43952"/>
                <a:gd name="adj2" fmla="val -106046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00B0F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コンテンツ プレースホルダ 2"/>
            <p:cNvSpPr txBox="1">
              <a:spLocks/>
            </p:cNvSpPr>
            <p:nvPr/>
          </p:nvSpPr>
          <p:spPr bwMode="auto">
            <a:xfrm>
              <a:off x="357158" y="5072074"/>
              <a:ext cx="3286148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tabLst/>
                <a:defRPr/>
              </a:pPr>
              <a:r>
                <a:rPr kumimoji="1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ndara" pitchFamily="34" charset="0"/>
                  <a:ea typeface="HG丸ｺﾞｼｯｸM-PRO" pitchFamily="50" charset="-128"/>
                  <a:cs typeface="+mn-cs"/>
                </a:rPr>
                <a:t>The left context </a:t>
              </a:r>
              <a:r>
                <a:rPr kumimoji="1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Symbol" pitchFamily="18" charset="2"/>
                  <a:ea typeface="HG丸ｺﾞｼｯｸM-PRO" pitchFamily="50" charset="-128"/>
                </a:rPr>
                <a:t>a</a:t>
              </a:r>
              <a:r>
                <a:rPr kumimoji="1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ndara" pitchFamily="34" charset="0"/>
                  <a:ea typeface="HG丸ｺﾞｼｯｸM-PRO" pitchFamily="50" charset="-128"/>
                  <a:cs typeface="+mn-cs"/>
                </a:rPr>
                <a:t> of</a:t>
              </a:r>
              <a:r>
                <a:rPr kumimoji="1" lang="en-US" altLang="ja-JP" sz="2800" b="0" i="0" u="none" strike="noStrike" kern="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ndara" pitchFamily="34" charset="0"/>
                  <a:ea typeface="HG丸ｺﾞｼｯｸM-PRO" pitchFamily="50" charset="-128"/>
                  <a:cs typeface="+mn-cs"/>
                </a:rPr>
                <a:t> </a:t>
              </a:r>
              <a:r>
                <a:rPr kumimoji="1" lang="en-US" altLang="ja-JP" sz="2800" b="0" i="1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Y</a:t>
              </a:r>
              <a:r>
                <a:rPr kumimoji="1" lang="en-US" altLang="ja-JP" sz="2800" b="0" i="1" u="none" strike="noStrike" kern="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ndara" pitchFamily="34" charset="0"/>
                  <a:ea typeface="HG丸ｺﾞｼｯｸM-PRO" pitchFamily="50" charset="-128"/>
                  <a:cs typeface="Times New Roman" pitchFamily="18" charset="0"/>
                </a:rPr>
                <a:t> </a:t>
              </a:r>
              <a:r>
                <a:rPr kumimoji="1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ndara" pitchFamily="34" charset="0"/>
                  <a:ea typeface="HG丸ｺﾞｼｯｸM-PRO" pitchFamily="50" charset="-128"/>
                  <a:cs typeface="+mn-cs"/>
                </a:rPr>
                <a:t>in </a:t>
              </a:r>
              <a:r>
                <a:rPr kumimoji="1" lang="en-US" altLang="ja-JP" sz="2800" b="0" i="1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X</a:t>
              </a:r>
              <a:r>
                <a:rPr kumimoji="1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ndara" pitchFamily="34" charset="0"/>
                  <a:ea typeface="HG丸ｺﾞｼｯｸM-PRO" pitchFamily="50" charset="-128"/>
                  <a:cs typeface="+mn-cs"/>
                </a:rPr>
                <a:t> is a suffix of </a:t>
              </a:r>
              <a:r>
                <a:rPr kumimoji="1" lang="en-US" altLang="ja-JP" sz="2800" b="0" i="1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u</a:t>
              </a:r>
              <a:r>
                <a:rPr kumimoji="1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ndara" pitchFamily="34" charset="0"/>
                  <a:ea typeface="HG丸ｺﾞｼｯｸM-PRO" pitchFamily="50" charset="-128"/>
                  <a:cs typeface="+mn-cs"/>
                </a:rPr>
                <a:t>. </a:t>
              </a:r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5357818" y="4929198"/>
            <a:ext cx="3571932" cy="1785950"/>
            <a:chOff x="5357818" y="4929198"/>
            <a:chExt cx="3571932" cy="1785950"/>
          </a:xfrm>
        </p:grpSpPr>
        <p:sp>
          <p:nvSpPr>
            <p:cNvPr id="58" name="角丸四角形吹き出し 57"/>
            <p:cNvSpPr/>
            <p:nvPr/>
          </p:nvSpPr>
          <p:spPr>
            <a:xfrm>
              <a:off x="5357818" y="4929198"/>
              <a:ext cx="3571932" cy="1785950"/>
            </a:xfrm>
            <a:prstGeom prst="wedgeRoundRectCallout">
              <a:avLst>
                <a:gd name="adj1" fmla="val -32368"/>
                <a:gd name="adj2" fmla="val -79582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92D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コンテンツ プレースホルダ 2"/>
            <p:cNvSpPr txBox="1">
              <a:spLocks/>
            </p:cNvSpPr>
            <p:nvPr/>
          </p:nvSpPr>
          <p:spPr bwMode="auto">
            <a:xfrm>
              <a:off x="5679289" y="5072074"/>
              <a:ext cx="3071834" cy="1500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tabLst/>
                <a:defRPr/>
              </a:pPr>
              <a:r>
                <a:rPr kumimoji="1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ndara" pitchFamily="34" charset="0"/>
                  <a:ea typeface="HG丸ｺﾞｼｯｸM-PRO" pitchFamily="50" charset="-128"/>
                  <a:cs typeface="+mn-cs"/>
                </a:rPr>
                <a:t>The right context </a:t>
              </a:r>
              <a:r>
                <a:rPr kumimoji="1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Symbol" pitchFamily="18" charset="2"/>
                  <a:ea typeface="HG丸ｺﾞｼｯｸM-PRO" pitchFamily="50" charset="-128"/>
                </a:rPr>
                <a:t>b</a:t>
              </a:r>
              <a:r>
                <a:rPr kumimoji="1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ndara" pitchFamily="34" charset="0"/>
                  <a:ea typeface="HG丸ｺﾞｼｯｸM-PRO" pitchFamily="50" charset="-128"/>
                  <a:cs typeface="+mn-cs"/>
                </a:rPr>
                <a:t> of </a:t>
              </a:r>
              <a:r>
                <a:rPr kumimoji="1" lang="en-US" altLang="ja-JP" sz="2800" b="0" i="1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Y</a:t>
              </a:r>
              <a:r>
                <a:rPr kumimoji="1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ndara" pitchFamily="34" charset="0"/>
                  <a:ea typeface="HG丸ｺﾞｼｯｸM-PRO" pitchFamily="50" charset="-128"/>
                  <a:cs typeface="+mn-cs"/>
                </a:rPr>
                <a:t> in </a:t>
              </a:r>
              <a:r>
                <a:rPr kumimoji="1" lang="en-US" altLang="ja-JP" sz="2800" b="0" i="1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X</a:t>
              </a:r>
              <a:r>
                <a:rPr kumimoji="1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ndara" pitchFamily="34" charset="0"/>
                  <a:ea typeface="HG丸ｺﾞｼｯｸM-PRO" pitchFamily="50" charset="-128"/>
                  <a:cs typeface="+mn-cs"/>
                </a:rPr>
                <a:t> is a prefix of </a:t>
              </a:r>
              <a:r>
                <a:rPr kumimoji="1" lang="en-US" altLang="ja-JP" sz="28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uv</a:t>
              </a:r>
              <a:r>
                <a:rPr kumimoji="1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[|</a:t>
              </a:r>
              <a:r>
                <a:rPr kumimoji="1" lang="en-US" altLang="ja-JP" sz="2800" b="0" i="1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v</a:t>
              </a:r>
              <a:r>
                <a:rPr kumimoji="1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|</a:t>
              </a:r>
              <a:r>
                <a:rPr kumimoji="1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  <a:sym typeface="Wingdings" pitchFamily="2" charset="2"/>
                </a:rPr>
                <a:t>: |</a:t>
              </a:r>
              <a:r>
                <a:rPr kumimoji="1" lang="en-US" altLang="ja-JP" sz="28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  <a:sym typeface="Wingdings" pitchFamily="2" charset="2"/>
                </a:rPr>
                <a:t>uv</a:t>
              </a:r>
              <a:r>
                <a:rPr kumimoji="1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  <a:sym typeface="Wingdings" pitchFamily="2" charset="2"/>
                </a:rPr>
                <a:t>|</a:t>
              </a:r>
              <a:r>
                <a:rPr kumimoji="1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HG丸ｺﾞｼｯｸM-PRO" pitchFamily="50" charset="-128"/>
                  <a:cs typeface="Times New Roman" pitchFamily="18" charset="0"/>
                </a:rPr>
                <a:t>]</a:t>
              </a:r>
              <a:r>
                <a:rPr kumimoji="1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ndara" pitchFamily="34" charset="0"/>
                  <a:ea typeface="HG丸ｺﾞｼｯｸM-PRO" pitchFamily="50" charset="-128"/>
                  <a:cs typeface="+mn-cs"/>
                </a:rPr>
                <a:t>.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Computing Left and Right Contexts of Given Pattern</a:t>
            </a:r>
            <a:endParaRPr kumimoji="1" lang="ja-JP" altLang="en-US" sz="2800" dirty="0"/>
          </a:p>
        </p:txBody>
      </p:sp>
      <p:sp>
        <p:nvSpPr>
          <p:cNvPr id="8" name="正方形/長方形 7"/>
          <p:cNvSpPr/>
          <p:nvPr/>
        </p:nvSpPr>
        <p:spPr>
          <a:xfrm>
            <a:off x="642910" y="2000240"/>
            <a:ext cx="7858180" cy="3071834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テキスト ボックス 58"/>
          <p:cNvSpPr txBox="1">
            <a:spLocks noChangeArrowheads="1"/>
          </p:cNvSpPr>
          <p:nvPr/>
        </p:nvSpPr>
        <p:spPr bwMode="auto">
          <a:xfrm>
            <a:off x="928662" y="2150739"/>
            <a:ext cx="1785950" cy="492443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ja-JP" sz="2600" dirty="0" smtClean="0">
                <a:latin typeface="Candara" pitchFamily="34" charset="0"/>
                <a:ea typeface="HG丸ｺﾞｼｯｸM-PRO" pitchFamily="50" charset="-128"/>
              </a:rPr>
              <a:t>Theorem 6</a:t>
            </a:r>
            <a:endParaRPr lang="ja-JP" altLang="en-US" sz="2600" dirty="0">
              <a:latin typeface="Candara" pitchFamily="34" charset="0"/>
              <a:ea typeface="HG丸ｺﾞｼｯｸM-PRO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053679" y="2755750"/>
            <a:ext cx="7090221" cy="1870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buNone/>
            </a:pP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For any SLPs </a:t>
            </a:r>
            <a:r>
              <a:rPr lang="en-US" altLang="ja-JP" sz="2800" dirty="0" smtClean="0">
                <a:latin typeface="Brush Script MT" pitchFamily="66" charset="0"/>
                <a:cs typeface="Times New Roman" pitchFamily="18" charset="0"/>
              </a:rPr>
              <a:t>T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 and </a:t>
            </a:r>
            <a:r>
              <a:rPr lang="en-US" altLang="ja-JP" sz="2800" dirty="0" smtClean="0">
                <a:latin typeface="Brush Script MT" pitchFamily="66" charset="0"/>
                <a:cs typeface="Times New Roman" pitchFamily="18" charset="0"/>
              </a:rPr>
              <a:t>P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 which generate text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 and pattern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, respectively, we can compute the left and right contexts of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 in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 in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8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 time.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417015" y="5572140"/>
            <a:ext cx="40126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400" dirty="0" smtClean="0">
                <a:latin typeface="Candara" pitchFamily="34" charset="0"/>
                <a:cs typeface="Times New Roman" pitchFamily="18" charset="0"/>
              </a:rPr>
              <a:t> is num. of variables in SLP </a:t>
            </a:r>
            <a:r>
              <a:rPr lang="en-US" altLang="ja-JP" sz="2400" dirty="0" smtClean="0">
                <a:latin typeface="Brush Script MT" pitchFamily="66" charset="0"/>
                <a:cs typeface="Times New Roman" pitchFamily="18" charset="0"/>
              </a:rPr>
              <a:t>T</a:t>
            </a:r>
            <a:endParaRPr lang="ja-JP" altLang="en-US" sz="2400" dirty="0"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Conclusions and Future Work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5762" y="1428770"/>
            <a:ext cx="8401080" cy="5286378"/>
          </a:xfrm>
        </p:spPr>
        <p:txBody>
          <a:bodyPr/>
          <a:lstStyle/>
          <a:p>
            <a:r>
              <a:rPr kumimoji="1" lang="en-US" altLang="ja-JP" dirty="0" smtClean="0"/>
              <a:t>We presented polynomial time algorithms to find characteristic substrings of given SLP-compressed texts.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Our algorithms are more efficient than any algorithms that work on uncompressed strings.</a:t>
            </a:r>
          </a:p>
          <a:p>
            <a:pPr>
              <a:spcBef>
                <a:spcPts val="2400"/>
              </a:spcBef>
            </a:pPr>
            <a:r>
              <a:rPr kumimoji="1" lang="en-US" altLang="ja-JP" dirty="0" smtClean="0"/>
              <a:t>Would it be possible to </a:t>
            </a:r>
            <a:r>
              <a:rPr lang="en-US" altLang="ja-JP" dirty="0" smtClean="0"/>
              <a:t>efficiently </a:t>
            </a:r>
            <a:r>
              <a:rPr kumimoji="1" lang="en-US" altLang="ja-JP" dirty="0" smtClean="0"/>
              <a:t>find other types of substrings from SLP-compressed texts?</a:t>
            </a:r>
          </a:p>
          <a:p>
            <a:pPr lvl="1">
              <a:spcBef>
                <a:spcPts val="600"/>
              </a:spcBef>
            </a:pPr>
            <a:r>
              <a:rPr kumimoji="1" lang="en-US" altLang="ja-JP" dirty="0" smtClean="0"/>
              <a:t>Squares (substrings of form 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xx</a:t>
            </a:r>
            <a:r>
              <a:rPr kumimoji="1" lang="en-US" altLang="ja-JP" dirty="0" smtClean="0"/>
              <a:t>)</a:t>
            </a:r>
          </a:p>
          <a:p>
            <a:pPr lvl="1">
              <a:spcBef>
                <a:spcPts val="600"/>
              </a:spcBef>
            </a:pPr>
            <a:r>
              <a:rPr lang="en-US" altLang="ja-JP" dirty="0" smtClean="0"/>
              <a:t>Cubes (substrings of form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xxx</a:t>
            </a:r>
            <a:r>
              <a:rPr lang="en-US" altLang="ja-JP" dirty="0" smtClean="0"/>
              <a:t>)</a:t>
            </a:r>
          </a:p>
          <a:p>
            <a:pPr lvl="1">
              <a:spcBef>
                <a:spcPts val="600"/>
              </a:spcBef>
            </a:pPr>
            <a:r>
              <a:rPr kumimoji="1" lang="en-US" altLang="ja-JP" dirty="0" smtClean="0"/>
              <a:t>Runs (maximal substrings of form </a:t>
            </a:r>
            <a:r>
              <a:rPr kumimoji="1" lang="en-US" altLang="ja-JP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i="1" baseline="30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kumimoji="1" lang="en-US" altLang="ja-JP" dirty="0" smtClean="0"/>
              <a:t> with 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 ≥ 2</a:t>
            </a:r>
            <a:r>
              <a:rPr kumimoji="1" lang="en-US" altLang="ja-JP" dirty="0" smtClean="0"/>
              <a:t>)</a:t>
            </a:r>
          </a:p>
          <a:p>
            <a:pPr lvl="1">
              <a:spcBef>
                <a:spcPts val="600"/>
              </a:spcBef>
            </a:pPr>
            <a:r>
              <a:rPr kumimoji="1" lang="en-US" altLang="ja-JP" dirty="0" smtClean="0"/>
              <a:t>Gapped palindromes (substrings of form </a:t>
            </a:r>
            <a:r>
              <a:rPr kumimoji="1" lang="en-US" altLang="ja-JP" i="1" dirty="0" err="1" smtClean="0">
                <a:latin typeface="Times New Roman" pitchFamily="18" charset="0"/>
                <a:cs typeface="Times New Roman" pitchFamily="18" charset="0"/>
              </a:rPr>
              <a:t>xyx</a:t>
            </a:r>
            <a:r>
              <a:rPr kumimoji="1" lang="en-US" altLang="ja-JP" i="1" baseline="30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dirty="0" smtClean="0"/>
              <a:t>with </a:t>
            </a:r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| ≥ 1</a:t>
            </a:r>
            <a:r>
              <a:rPr kumimoji="1" lang="en-US" altLang="ja-JP" dirty="0" smtClean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3143240" y="1142984"/>
            <a:ext cx="542928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857224" y="1857364"/>
            <a:ext cx="1428760" cy="300039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1" lang="en-US" altLang="ja-JP" sz="20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Times New Roman" pitchFamily="18" charset="0"/>
              </a:rPr>
              <a:t>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1" lang="en-US" altLang="ja-JP" sz="20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Times New Roman" pitchFamily="18" charset="0"/>
              </a:rPr>
              <a:t>b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en-US" altLang="ja-JP" sz="200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7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6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8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7</a:t>
            </a:r>
            <a:r>
              <a:rPr kumimoji="1" lang="en-US" altLang="ja-JP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00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</a:t>
            </a:r>
            <a:endParaRPr lang="en-US" altLang="ja-JP" sz="2000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357422" y="4643446"/>
            <a:ext cx="128588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i="1" dirty="0" smtClean="0">
                <a:latin typeface="Times New Roman" pitchFamily="18" charset="0"/>
                <a:cs typeface="Times New Roman" pitchFamily="18" charset="0"/>
              </a:rPr>
              <a:t>T =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642910" y="1428736"/>
            <a:ext cx="1428760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Candara" pitchFamily="34" charset="0"/>
                <a:ea typeface="HG丸ｺﾞｼｯｸM-PRO" pitchFamily="50" charset="-128"/>
                <a:cs typeface="Times New Roman" pitchFamily="18" charset="0"/>
              </a:rPr>
              <a:t>SLP</a:t>
            </a:r>
            <a:r>
              <a:rPr lang="en-US" altLang="ja-JP" sz="2800" dirty="0" smtClean="0">
                <a:cs typeface="Times New Roman" pitchFamily="18" charset="0"/>
              </a:rPr>
              <a:t> </a:t>
            </a:r>
            <a:r>
              <a:rPr lang="en-US" altLang="ja-JP" sz="2800" i="1" dirty="0" smtClean="0">
                <a:latin typeface="Brush Script MT" pitchFamily="66" charset="0"/>
                <a:ea typeface="Arial Unicode MS" pitchFamily="50" charset="-128"/>
                <a:cs typeface="Arial" pitchFamily="34" charset="0"/>
              </a:rPr>
              <a:t>T</a:t>
            </a:r>
            <a:endParaRPr kumimoji="1" lang="ja-JP" altLang="en-US" sz="2800" i="1" dirty="0">
              <a:latin typeface="Brush Script MT" pitchFamily="66" charset="0"/>
              <a:ea typeface="Arial Unicode MS" pitchFamily="50" charset="-128"/>
              <a:cs typeface="Arial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43240" y="66437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Text Compression by </a:t>
            </a:r>
            <a:r>
              <a:rPr kumimoji="1" lang="en-US" altLang="ja-JP" dirty="0" smtClean="0"/>
              <a:t>Straight Line Program</a:t>
            </a:r>
            <a:endParaRPr kumimoji="1" lang="ja-JP" altLang="en-US" dirty="0"/>
          </a:p>
        </p:txBody>
      </p:sp>
      <p:grpSp>
        <p:nvGrpSpPr>
          <p:cNvPr id="2" name="グループ化 19"/>
          <p:cNvGrpSpPr/>
          <p:nvPr/>
        </p:nvGrpSpPr>
        <p:grpSpPr>
          <a:xfrm>
            <a:off x="500034" y="5429264"/>
            <a:ext cx="8072462" cy="1214446"/>
            <a:chOff x="571472" y="5429264"/>
            <a:chExt cx="8072462" cy="1214446"/>
          </a:xfrm>
        </p:grpSpPr>
        <p:sp>
          <p:nvSpPr>
            <p:cNvPr id="15" name="角丸四角形 14"/>
            <p:cNvSpPr/>
            <p:nvPr/>
          </p:nvSpPr>
          <p:spPr>
            <a:xfrm>
              <a:off x="571472" y="5429264"/>
              <a:ext cx="8072462" cy="121444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693413" y="5559434"/>
              <a:ext cx="7797327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800" dirty="0" smtClean="0">
                  <a:latin typeface="Candara" pitchFamily="34" charset="0"/>
                  <a:ea typeface="HG丸ｺﾞｼｯｸM-PRO" pitchFamily="50" charset="-128"/>
                  <a:cs typeface="Times New Roman" pitchFamily="18" charset="0"/>
                </a:rPr>
                <a:t>Encodings of the LZ-family, run-length, </a:t>
              </a:r>
            </a:p>
            <a:p>
              <a:r>
                <a:rPr lang="en-US" altLang="ja-JP" sz="2800" dirty="0" smtClean="0">
                  <a:latin typeface="Candara" pitchFamily="34" charset="0"/>
                  <a:ea typeface="HG丸ｺﾞｼｯｸM-PRO" pitchFamily="50" charset="-128"/>
                  <a:cs typeface="Times New Roman" pitchFamily="18" charset="0"/>
                </a:rPr>
                <a:t>Sequitur, etc. can quickly be transformed into SLP.</a:t>
              </a:r>
              <a:endParaRPr lang="en-US" altLang="ja-JP" sz="2800" dirty="0" smtClean="0">
                <a:latin typeface="HG丸ｺﾞｼｯｸM-PRO" pitchFamily="50" charset="-128"/>
                <a:ea typeface="HG丸ｺﾞｼｯｸM-PRO" pitchFamily="50" charset="-128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Exponential Compression by SLP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429156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kumimoji="1" lang="en-US" altLang="ja-JP" dirty="0" smtClean="0"/>
              <a:t>Highly repetitive texts can be </a:t>
            </a:r>
            <a:r>
              <a:rPr kumimoji="1" lang="en-US" altLang="ja-JP" i="1" dirty="0" smtClean="0">
                <a:solidFill>
                  <a:srgbClr val="3333FF"/>
                </a:solidFill>
              </a:rPr>
              <a:t>exponentially large</a:t>
            </a:r>
            <a:r>
              <a:rPr lang="en-US" altLang="ja-JP" i="1" dirty="0" smtClean="0">
                <a:solidFill>
                  <a:srgbClr val="3333FF"/>
                </a:solidFill>
              </a:rPr>
              <a:t> </a:t>
            </a:r>
            <a:r>
              <a:rPr lang="en-US" altLang="ja-JP" dirty="0" err="1" smtClean="0"/>
              <a:t>w.r.t</a:t>
            </a:r>
            <a:r>
              <a:rPr lang="en-US" altLang="ja-JP" dirty="0" smtClean="0"/>
              <a:t>. the corresponding SLP-compressed texts.</a:t>
            </a:r>
          </a:p>
          <a:p>
            <a:pPr>
              <a:spcBef>
                <a:spcPts val="1800"/>
              </a:spcBef>
            </a:pPr>
            <a:r>
              <a:rPr lang="en-US" altLang="ja-JP" dirty="0" smtClean="0"/>
              <a:t>Text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dirty="0" smtClean="0"/>
              <a:t> = </a:t>
            </a:r>
            <a:r>
              <a:rPr lang="en-US" altLang="ja-JP" b="1" dirty="0" err="1" smtClean="0">
                <a:latin typeface="Batang" pitchFamily="18" charset="-127"/>
                <a:ea typeface="Batang" pitchFamily="18" charset="-127"/>
              </a:rPr>
              <a:t>ababab</a:t>
            </a:r>
            <a:r>
              <a:rPr lang="en-US" altLang="ja-JP" b="1" dirty="0" smtClean="0">
                <a:latin typeface="Batang" pitchFamily="18" charset="-127"/>
                <a:ea typeface="Batang" pitchFamily="18" charset="-127"/>
              </a:rPr>
              <a:t>…</a:t>
            </a:r>
            <a:r>
              <a:rPr lang="en-US" altLang="ja-JP" b="1" dirty="0" err="1" smtClean="0">
                <a:latin typeface="Batang" pitchFamily="18" charset="-127"/>
                <a:ea typeface="Batang" pitchFamily="18" charset="-127"/>
              </a:rPr>
              <a:t>ab</a:t>
            </a:r>
            <a:r>
              <a:rPr lang="en-US" altLang="ja-JP" b="1" i="1" baseline="300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altLang="ja-JP" b="1" i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    </a:t>
            </a:r>
            <a:r>
              <a:rPr lang="en-US" altLang="ja-JP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(</a:t>
            </a:r>
            <a:r>
              <a:rPr lang="en-US" altLang="ja-JP" i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T</a:t>
            </a:r>
            <a:r>
              <a:rPr lang="en-US" altLang="ja-JP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altLang="ja-JP" dirty="0" smtClean="0">
                <a:ea typeface="Batang" pitchFamily="18" charset="-127"/>
                <a:cs typeface="Times New Roman" pitchFamily="18" charset="0"/>
              </a:rPr>
              <a:t>is an </a:t>
            </a:r>
            <a:r>
              <a:rPr lang="en-US" altLang="ja-JP" i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N</a:t>
            </a:r>
            <a:r>
              <a:rPr lang="en-US" altLang="ja-JP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altLang="ja-JP" dirty="0" smtClean="0">
                <a:ea typeface="Batang" pitchFamily="18" charset="-127"/>
                <a:cs typeface="Times New Roman" pitchFamily="18" charset="0"/>
              </a:rPr>
              <a:t>repetition of </a:t>
            </a:r>
            <a:r>
              <a:rPr lang="en-US" altLang="ja-JP" b="1" dirty="0" err="1" smtClean="0">
                <a:latin typeface="Batang" pitchFamily="18" charset="-127"/>
                <a:ea typeface="Batang" pitchFamily="18" charset="-127"/>
                <a:cs typeface="Times New Roman" pitchFamily="18" charset="0"/>
              </a:rPr>
              <a:t>ab</a:t>
            </a:r>
            <a:r>
              <a:rPr lang="en-US" altLang="ja-JP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)</a:t>
            </a:r>
            <a:endParaRPr lang="en-US" altLang="ja-JP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800"/>
              </a:spcBef>
            </a:pPr>
            <a:r>
              <a:rPr kumimoji="1" lang="en-US" altLang="ja-JP" dirty="0" smtClean="0"/>
              <a:t>SLP </a:t>
            </a:r>
            <a:r>
              <a:rPr kumimoji="1" lang="en-US" altLang="ja-JP" dirty="0" smtClean="0">
                <a:latin typeface="Brush Script MT" pitchFamily="66" charset="0"/>
              </a:rPr>
              <a:t>T </a:t>
            </a:r>
            <a:r>
              <a:rPr kumimoji="1" lang="en-US" altLang="ja-JP" dirty="0" smtClean="0"/>
              <a:t>: </a:t>
            </a:r>
            <a:r>
              <a:rPr lang="en-US" altLang="ja-JP" i="1" kern="12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kern="1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kern="1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ja-JP" b="1" kern="1200" dirty="0" smtClean="0">
                <a:latin typeface="Batang" pitchFamily="18" charset="-127"/>
                <a:ea typeface="Batang" pitchFamily="18" charset="-127"/>
                <a:cs typeface="Times New Roman" pitchFamily="18" charset="0"/>
              </a:rPr>
              <a:t>a</a:t>
            </a:r>
            <a:r>
              <a:rPr lang="en-US" altLang="ja-JP" kern="1200" dirty="0" smtClean="0">
                <a:latin typeface="Batang" pitchFamily="18" charset="-127"/>
                <a:ea typeface="Batang" pitchFamily="18" charset="-127"/>
                <a:cs typeface="Times New Roman" pitchFamily="18" charset="0"/>
              </a:rPr>
              <a:t>, </a:t>
            </a:r>
            <a:r>
              <a:rPr lang="en-US" altLang="ja-JP" i="1" kern="12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kern="1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i="1" kern="1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ja-JP" b="1" kern="1200" dirty="0" smtClean="0">
                <a:latin typeface="Batang" pitchFamily="18" charset="-127"/>
                <a:ea typeface="Batang" pitchFamily="18" charset="-127"/>
                <a:cs typeface="Times New Roman" pitchFamily="18" charset="0"/>
              </a:rPr>
              <a:t>b</a:t>
            </a:r>
            <a:r>
              <a:rPr lang="en-US" altLang="ja-JP" kern="1200" dirty="0" smtClean="0">
                <a:latin typeface="Batang" pitchFamily="18" charset="-127"/>
                <a:ea typeface="Batang" pitchFamily="18" charset="-127"/>
                <a:cs typeface="Times New Roman" pitchFamily="18" charset="0"/>
              </a:rPr>
              <a:t>, </a:t>
            </a:r>
            <a:r>
              <a:rPr lang="en-US" altLang="ja-JP" i="1" kern="12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kern="12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ja-JP" i="1" kern="1200" dirty="0" smtClean="0">
                <a:latin typeface="Times New Roman" pitchFamily="18" charset="0"/>
                <a:cs typeface="Times New Roman" pitchFamily="18" charset="0"/>
              </a:rPr>
              <a:t> = X</a:t>
            </a:r>
            <a:r>
              <a:rPr lang="en-US" altLang="ja-JP" kern="1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kern="12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kern="1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kern="1200" dirty="0" smtClean="0">
                <a:latin typeface="Batang" pitchFamily="18" charset="-127"/>
                <a:ea typeface="Batang" pitchFamily="18" charset="-127"/>
                <a:cs typeface="Times New Roman" pitchFamily="18" charset="0"/>
              </a:rPr>
              <a:t>, </a:t>
            </a:r>
            <a:r>
              <a:rPr lang="en-US" altLang="ja-JP" i="1" kern="12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kern="12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ja-JP" i="1" kern="1200" dirty="0" smtClean="0">
                <a:latin typeface="Times New Roman" pitchFamily="18" charset="0"/>
                <a:cs typeface="Times New Roman" pitchFamily="18" charset="0"/>
              </a:rPr>
              <a:t> = X</a:t>
            </a:r>
            <a:r>
              <a:rPr lang="en-US" altLang="ja-JP" kern="12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ja-JP" i="1" kern="12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kern="12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ja-JP" kern="1200" dirty="0" smtClean="0">
                <a:latin typeface="Batang" pitchFamily="18" charset="-127"/>
                <a:ea typeface="Batang" pitchFamily="18" charset="-127"/>
                <a:cs typeface="Times New Roman" pitchFamily="18" charset="0"/>
              </a:rPr>
              <a:t>,</a:t>
            </a:r>
            <a:br>
              <a:rPr lang="en-US" altLang="ja-JP" kern="1200" dirty="0" smtClean="0">
                <a:latin typeface="Batang" pitchFamily="18" charset="-127"/>
                <a:ea typeface="Batang" pitchFamily="18" charset="-127"/>
                <a:cs typeface="Times New Roman" pitchFamily="18" charset="0"/>
              </a:rPr>
            </a:br>
            <a:r>
              <a:rPr lang="en-US" altLang="ja-JP" kern="1200" dirty="0" smtClean="0">
                <a:latin typeface="Batang" pitchFamily="18" charset="-127"/>
                <a:ea typeface="Batang" pitchFamily="18" charset="-127"/>
                <a:cs typeface="Times New Roman" pitchFamily="18" charset="0"/>
              </a:rPr>
              <a:t>          </a:t>
            </a:r>
            <a:r>
              <a:rPr lang="en-US" altLang="ja-JP" i="1" kern="12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kern="12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ja-JP" i="1" kern="1200" dirty="0" smtClean="0">
                <a:latin typeface="Times New Roman" pitchFamily="18" charset="0"/>
                <a:cs typeface="Times New Roman" pitchFamily="18" charset="0"/>
              </a:rPr>
              <a:t> = X</a:t>
            </a:r>
            <a:r>
              <a:rPr lang="en-US" altLang="ja-JP" kern="12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ja-JP" i="1" kern="12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kern="12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ja-JP" kern="1200" dirty="0" smtClean="0">
                <a:latin typeface="Batang" pitchFamily="18" charset="-127"/>
                <a:ea typeface="Batang" pitchFamily="18" charset="-127"/>
                <a:cs typeface="Times New Roman" pitchFamily="18" charset="0"/>
              </a:rPr>
              <a:t>, </a:t>
            </a:r>
            <a:r>
              <a:rPr lang="en-US" altLang="ja-JP" i="1" kern="12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...</a:t>
            </a:r>
            <a:r>
              <a:rPr lang="en-US" altLang="ja-JP" i="1" kern="1200" dirty="0" smtClean="0">
                <a:latin typeface="Batang" pitchFamily="18" charset="-127"/>
                <a:ea typeface="Batang" pitchFamily="18" charset="-127"/>
                <a:cs typeface="Times New Roman" pitchFamily="18" charset="0"/>
              </a:rPr>
              <a:t> </a:t>
            </a:r>
            <a:r>
              <a:rPr lang="en-US" altLang="ja-JP" kern="1200" dirty="0" smtClean="0">
                <a:latin typeface="Batang" pitchFamily="18" charset="-127"/>
                <a:ea typeface="Batang" pitchFamily="18" charset="-127"/>
                <a:cs typeface="Times New Roman" pitchFamily="18" charset="0"/>
              </a:rPr>
              <a:t>, </a:t>
            </a:r>
            <a:r>
              <a:rPr lang="en-US" altLang="ja-JP" i="1" kern="12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kern="12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i="1" kern="1200" dirty="0" smtClean="0">
                <a:latin typeface="Times New Roman" pitchFamily="18" charset="0"/>
                <a:cs typeface="Times New Roman" pitchFamily="18" charset="0"/>
              </a:rPr>
              <a:t> = X</a:t>
            </a:r>
            <a:r>
              <a:rPr lang="en-US" altLang="ja-JP" i="1" kern="1200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kern="1200" baseline="-25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altLang="ja-JP" i="1" kern="12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kern="1200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kern="1200" baseline="-25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kumimoji="1" lang="en-US" altLang="ja-JP" dirty="0" smtClean="0"/>
          </a:p>
          <a:p>
            <a:pPr>
              <a:spcBef>
                <a:spcPts val="1800"/>
              </a:spcBef>
            </a:pP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dirty="0" smtClean="0"/>
              <a:t> =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n-US" altLang="ja-JP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altLang="ja-JP" i="1" dirty="0" smtClean="0">
                <a:cs typeface="Times New Roman" pitchFamily="18" charset="0"/>
              </a:rPr>
              <a:t>Any</a:t>
            </a:r>
            <a:r>
              <a:rPr lang="en-US" altLang="ja-JP" dirty="0" smtClean="0">
                <a:cs typeface="Times New Roman" pitchFamily="18" charset="0"/>
              </a:rPr>
              <a:t> algorithms that decompress given SLP-compressed texts can take exponential time!</a:t>
            </a:r>
            <a:endParaRPr lang="ja-JP" altLang="en-US" dirty="0" smtClean="0"/>
          </a:p>
        </p:txBody>
      </p:sp>
      <p:sp>
        <p:nvSpPr>
          <p:cNvPr id="4" name="右矢印 3"/>
          <p:cNvSpPr/>
          <p:nvPr/>
        </p:nvSpPr>
        <p:spPr>
          <a:xfrm>
            <a:off x="642910" y="5818564"/>
            <a:ext cx="642942" cy="396518"/>
          </a:xfrm>
          <a:prstGeom prst="rightArrow">
            <a:avLst>
              <a:gd name="adj1" fmla="val 52330"/>
              <a:gd name="adj2" fmla="val 68343"/>
            </a:avLst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349852" y="5715016"/>
            <a:ext cx="672261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We present efficient (i.e., </a:t>
            </a:r>
            <a:r>
              <a:rPr lang="en-US" altLang="ja-JP" sz="2800" i="1" dirty="0" smtClean="0">
                <a:solidFill>
                  <a:srgbClr val="FF0000"/>
                </a:solidFill>
                <a:latin typeface="Candara" pitchFamily="34" charset="0"/>
                <a:cs typeface="Times New Roman" pitchFamily="18" charset="0"/>
              </a:rPr>
              <a:t>polynomial-time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) </a:t>
            </a:r>
            <a:br>
              <a:rPr lang="en-US" altLang="ja-JP" sz="2800" dirty="0" smtClean="0">
                <a:latin typeface="Candara" pitchFamily="34" charset="0"/>
                <a:cs typeface="Times New Roman" pitchFamily="18" charset="0"/>
              </a:rPr>
            </a:b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algorithms </a:t>
            </a:r>
            <a:r>
              <a:rPr lang="en-US" altLang="ja-JP" sz="2800" i="1" dirty="0" smtClean="0">
                <a:solidFill>
                  <a:srgbClr val="FF0000"/>
                </a:solidFill>
                <a:latin typeface="Candara" pitchFamily="34" charset="0"/>
                <a:cs typeface="Times New Roman" pitchFamily="18" charset="0"/>
              </a:rPr>
              <a:t>without decompression</a:t>
            </a:r>
            <a:r>
              <a:rPr lang="en-US" altLang="ja-JP" sz="2800" dirty="0" smtClean="0">
                <a:latin typeface="Candara" pitchFamily="34" charset="0"/>
                <a:cs typeface="Times New Roman" pitchFamily="18" charset="0"/>
              </a:rPr>
              <a:t>.</a:t>
            </a:r>
            <a:endParaRPr lang="ja-JP" altLang="en-US" sz="2800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Finding Longest Repeating Substring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1285884"/>
          </a:xfrm>
        </p:spPr>
        <p:txBody>
          <a:bodyPr/>
          <a:lstStyle/>
          <a:p>
            <a:r>
              <a:rPr kumimoji="1" lang="en-US" altLang="ja-JP" dirty="0" smtClean="0"/>
              <a:t>Input: SLP </a:t>
            </a:r>
            <a:r>
              <a:rPr kumimoji="1" lang="en-US" altLang="ja-JP" dirty="0" smtClean="0">
                <a:latin typeface="Brush Script MT" pitchFamily="66" charset="0"/>
              </a:rPr>
              <a:t>T</a:t>
            </a:r>
            <a:r>
              <a:rPr kumimoji="1" lang="en-US" altLang="ja-JP" dirty="0" smtClean="0"/>
              <a:t> which generates text 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r>
              <a:rPr lang="en-US" altLang="ja-JP" dirty="0" smtClean="0"/>
              <a:t>Output: </a:t>
            </a:r>
            <a:r>
              <a:rPr lang="en-US" altLang="ja-JP" i="1" dirty="0" smtClean="0">
                <a:solidFill>
                  <a:srgbClr val="FF0000"/>
                </a:solidFill>
              </a:rPr>
              <a:t>A longest repeating substring (LRS)</a:t>
            </a:r>
            <a:r>
              <a:rPr lang="en-US" altLang="ja-JP" dirty="0" smtClean="0"/>
              <a:t> of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214414" y="3215045"/>
            <a:ext cx="7000924" cy="3667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143108" y="3215045"/>
            <a:ext cx="1776426" cy="3667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500694" y="3215045"/>
            <a:ext cx="1776426" cy="3667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42910" y="3058539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i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T</a:t>
            </a:r>
            <a:endParaRPr lang="ja-JP" alt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カギ線コネクタ 14"/>
          <p:cNvCxnSpPr/>
          <p:nvPr/>
        </p:nvCxnSpPr>
        <p:spPr>
          <a:xfrm rot="16200000" flipH="1">
            <a:off x="3630983" y="1977610"/>
            <a:ext cx="1588" cy="3351174"/>
          </a:xfrm>
          <a:prstGeom prst="bentConnector3">
            <a:avLst>
              <a:gd name="adj1" fmla="val 165143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3357554" y="3630043"/>
            <a:ext cx="511679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latin typeface="Batang" pitchFamily="18" charset="-127"/>
                <a:ea typeface="Batang" pitchFamily="18" charset="-127"/>
                <a:cs typeface="Times New Roman" pitchFamily="18" charset="0"/>
              </a:rPr>
              <a:t>≠</a:t>
            </a:r>
            <a:endParaRPr lang="ja-JP" altLang="en-US" sz="3200" b="1" dirty="0"/>
          </a:p>
        </p:txBody>
      </p:sp>
      <p:cxnSp>
        <p:nvCxnSpPr>
          <p:cNvPr id="22" name="カギ線コネクタ 21"/>
          <p:cNvCxnSpPr/>
          <p:nvPr/>
        </p:nvCxnSpPr>
        <p:spPr>
          <a:xfrm rot="5400000" flipH="1" flipV="1">
            <a:off x="5774123" y="1447978"/>
            <a:ext cx="1588" cy="3363998"/>
          </a:xfrm>
          <a:prstGeom prst="bentConnector3">
            <a:avLst>
              <a:gd name="adj1" fmla="val 1641039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5572132" y="2558473"/>
            <a:ext cx="511679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latin typeface="Batang" pitchFamily="18" charset="-127"/>
                <a:ea typeface="Batang" pitchFamily="18" charset="-127"/>
                <a:cs typeface="Times New Roman" pitchFamily="18" charset="0"/>
              </a:rPr>
              <a:t>≠</a:t>
            </a:r>
            <a:endParaRPr lang="ja-JP" altLang="en-US" sz="3200" b="1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1285852" y="4572008"/>
            <a:ext cx="6500858" cy="2000264"/>
            <a:chOff x="1142976" y="3643314"/>
            <a:chExt cx="6500858" cy="2000264"/>
          </a:xfrm>
        </p:grpSpPr>
        <p:sp>
          <p:nvSpPr>
            <p:cNvPr id="17" name="正方形/長方形 16"/>
            <p:cNvSpPr/>
            <p:nvPr/>
          </p:nvSpPr>
          <p:spPr>
            <a:xfrm>
              <a:off x="1142976" y="3643314"/>
              <a:ext cx="6500858" cy="2000264"/>
            </a:xfrm>
            <a:prstGeom prst="rect">
              <a:avLst/>
            </a:prstGeom>
            <a:solidFill>
              <a:srgbClr val="E7FFE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2500298" y="4558737"/>
              <a:ext cx="3754554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3200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altLang="ja-JP" sz="3200" dirty="0" smtClean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altLang="ja-JP" sz="3200" b="1" dirty="0" err="1" smtClean="0">
                  <a:latin typeface="Batang" pitchFamily="18" charset="-127"/>
                  <a:ea typeface="Batang" pitchFamily="18" charset="-127"/>
                </a:rPr>
                <a:t>aabaabcabaabb</a:t>
              </a:r>
              <a:endParaRPr lang="ja-JP" altLang="en-US" sz="3200" b="1" dirty="0"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19" name="テキスト ボックス 58"/>
            <p:cNvSpPr txBox="1">
              <a:spLocks noChangeArrowheads="1"/>
            </p:cNvSpPr>
            <p:nvPr/>
          </p:nvSpPr>
          <p:spPr bwMode="auto">
            <a:xfrm>
              <a:off x="1428728" y="3786190"/>
              <a:ext cx="1785950" cy="49244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50"/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altLang="ja-JP" sz="2600" dirty="0" smtClean="0">
                  <a:latin typeface="Candara" pitchFamily="34" charset="0"/>
                  <a:ea typeface="HG丸ｺﾞｼｯｸM-PRO" pitchFamily="50" charset="-128"/>
                </a:rPr>
                <a:t>Example </a:t>
              </a:r>
              <a:endParaRPr lang="ja-JP" altLang="en-US" sz="2600" dirty="0">
                <a:latin typeface="Candara" pitchFamily="34" charset="0"/>
                <a:ea typeface="HG丸ｺﾞｼｯｸM-PRO" pitchFamily="50" charset="-128"/>
              </a:endParaRPr>
            </a:p>
          </p:txBody>
        </p:sp>
      </p:grpSp>
      <p:cxnSp>
        <p:nvCxnSpPr>
          <p:cNvPr id="28" name="直線コネクタ 27"/>
          <p:cNvCxnSpPr/>
          <p:nvPr/>
        </p:nvCxnSpPr>
        <p:spPr>
          <a:xfrm flipV="1">
            <a:off x="3643306" y="6044540"/>
            <a:ext cx="1094949" cy="29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V="1">
            <a:off x="5000628" y="6044540"/>
            <a:ext cx="1055788" cy="29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/>
      <p:bldP spid="20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Key Observation – 6 Cases of Occurrences of LRS</a:t>
            </a:r>
            <a:endParaRPr kumimoji="1" lang="ja-JP" altLang="en-US" dirty="0"/>
          </a:p>
        </p:txBody>
      </p:sp>
      <p:grpSp>
        <p:nvGrpSpPr>
          <p:cNvPr id="76" name="グループ化 75"/>
          <p:cNvGrpSpPr/>
          <p:nvPr/>
        </p:nvGrpSpPr>
        <p:grpSpPr>
          <a:xfrm>
            <a:off x="6367474" y="1071546"/>
            <a:ext cx="2705120" cy="2571768"/>
            <a:chOff x="6286512" y="1071546"/>
            <a:chExt cx="2705120" cy="2571768"/>
          </a:xfrm>
        </p:grpSpPr>
        <p:sp>
          <p:nvSpPr>
            <p:cNvPr id="15" name="二等辺三角形 14"/>
            <p:cNvSpPr/>
            <p:nvPr/>
          </p:nvSpPr>
          <p:spPr>
            <a:xfrm>
              <a:off x="6286512" y="1571612"/>
              <a:ext cx="2705120" cy="1347798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二等辺三角形 15"/>
            <p:cNvSpPr/>
            <p:nvPr/>
          </p:nvSpPr>
          <p:spPr>
            <a:xfrm>
              <a:off x="6286512" y="2214554"/>
              <a:ext cx="1414693" cy="7048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二等辺三角形 16"/>
            <p:cNvSpPr/>
            <p:nvPr/>
          </p:nvSpPr>
          <p:spPr>
            <a:xfrm>
              <a:off x="7720320" y="2285992"/>
              <a:ext cx="1271312" cy="633418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6858016" y="3143248"/>
              <a:ext cx="500066" cy="17810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8215338" y="3143248"/>
              <a:ext cx="500066" cy="17810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7429520" y="1071546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1" lang="en-US" altLang="ja-JP" sz="2800" i="1" baseline="-250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1" lang="ja-JP" alt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6500826" y="1785926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1" lang="en-US" altLang="ja-JP" sz="2800" i="1" baseline="-25000" dirty="0" smtClean="0">
                  <a:latin typeface="Times New Roman" pitchFamily="18" charset="0"/>
                  <a:cs typeface="Times New Roman" pitchFamily="18" charset="0"/>
                </a:rPr>
                <a:t>l</a:t>
              </a:r>
              <a:endParaRPr kumimoji="1" lang="ja-JP" alt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8358214" y="1857364"/>
              <a:ext cx="5715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dirty="0" err="1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1" lang="en-US" altLang="ja-JP" sz="2800" i="1" baseline="-25000" dirty="0" err="1" smtClean="0">
                  <a:latin typeface="Times New Roman" pitchFamily="18" charset="0"/>
                  <a:cs typeface="Times New Roman" pitchFamily="18" charset="0"/>
                </a:rPr>
                <a:t>r</a:t>
              </a:r>
              <a:endParaRPr kumimoji="1" lang="ja-JP" alt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2" name="直線コネクタ 71"/>
            <p:cNvCxnSpPr/>
            <p:nvPr/>
          </p:nvCxnSpPr>
          <p:spPr>
            <a:xfrm rot="5400000">
              <a:off x="7357129" y="3285171"/>
              <a:ext cx="714380" cy="190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グループ化 73"/>
          <p:cNvGrpSpPr/>
          <p:nvPr/>
        </p:nvGrpSpPr>
        <p:grpSpPr>
          <a:xfrm>
            <a:off x="80930" y="1071546"/>
            <a:ext cx="2705120" cy="2571768"/>
            <a:chOff x="214282" y="1071546"/>
            <a:chExt cx="2705120" cy="2571768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1357290" y="1071546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1" lang="en-US" altLang="ja-JP" sz="2800" i="1" baseline="-250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1" lang="ja-JP" alt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214282" y="1571612"/>
              <a:ext cx="2705120" cy="1347798"/>
              <a:chOff x="214282" y="1714488"/>
              <a:chExt cx="2705120" cy="1347798"/>
            </a:xfrm>
          </p:grpSpPr>
          <p:sp>
            <p:nvSpPr>
              <p:cNvPr id="5" name="二等辺三角形 4"/>
              <p:cNvSpPr/>
              <p:nvPr/>
            </p:nvSpPr>
            <p:spPr>
              <a:xfrm>
                <a:off x="214282" y="1714488"/>
                <a:ext cx="2705120" cy="1347798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二等辺三角形 6"/>
              <p:cNvSpPr/>
              <p:nvPr/>
            </p:nvSpPr>
            <p:spPr>
              <a:xfrm>
                <a:off x="214282" y="2357430"/>
                <a:ext cx="1414693" cy="704856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二等辺三角形 7"/>
              <p:cNvSpPr/>
              <p:nvPr/>
            </p:nvSpPr>
            <p:spPr>
              <a:xfrm>
                <a:off x="1648090" y="2428868"/>
                <a:ext cx="1271312" cy="633418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8" name="正方形/長方形 17"/>
            <p:cNvSpPr/>
            <p:nvPr/>
          </p:nvSpPr>
          <p:spPr>
            <a:xfrm>
              <a:off x="285720" y="3143248"/>
              <a:ext cx="500066" cy="17810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928662" y="3143248"/>
              <a:ext cx="500066" cy="17810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428596" y="1785926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1" lang="en-US" altLang="ja-JP" sz="2800" i="1" baseline="-25000" dirty="0" smtClean="0">
                  <a:latin typeface="Times New Roman" pitchFamily="18" charset="0"/>
                  <a:cs typeface="Times New Roman" pitchFamily="18" charset="0"/>
                </a:rPr>
                <a:t>l</a:t>
              </a:r>
              <a:endParaRPr kumimoji="1" lang="ja-JP" alt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2285984" y="1857364"/>
              <a:ext cx="5715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dirty="0" err="1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1" lang="en-US" altLang="ja-JP" sz="2800" i="1" baseline="-25000" dirty="0" err="1" smtClean="0">
                  <a:latin typeface="Times New Roman" pitchFamily="18" charset="0"/>
                  <a:cs typeface="Times New Roman" pitchFamily="18" charset="0"/>
                </a:rPr>
                <a:t>r</a:t>
              </a:r>
              <a:endParaRPr kumimoji="1" lang="ja-JP" alt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3" name="直線コネクタ 72"/>
            <p:cNvCxnSpPr/>
            <p:nvPr/>
          </p:nvCxnSpPr>
          <p:spPr>
            <a:xfrm rot="5400000">
              <a:off x="1286805" y="3285171"/>
              <a:ext cx="714380" cy="190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テキスト ボックス 77"/>
          <p:cNvSpPr txBox="1"/>
          <p:nvPr/>
        </p:nvSpPr>
        <p:spPr>
          <a:xfrm>
            <a:off x="1223938" y="412022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9" name="グループ化 8"/>
          <p:cNvGrpSpPr/>
          <p:nvPr/>
        </p:nvGrpSpPr>
        <p:grpSpPr>
          <a:xfrm>
            <a:off x="80930" y="4572008"/>
            <a:ext cx="2705120" cy="1347798"/>
            <a:chOff x="214282" y="1714488"/>
            <a:chExt cx="2705120" cy="1347798"/>
          </a:xfrm>
        </p:grpSpPr>
        <p:sp>
          <p:nvSpPr>
            <p:cNvPr id="85" name="二等辺三角形 84"/>
            <p:cNvSpPr/>
            <p:nvPr/>
          </p:nvSpPr>
          <p:spPr>
            <a:xfrm>
              <a:off x="214282" y="1714488"/>
              <a:ext cx="2705120" cy="1347798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二等辺三角形 85"/>
            <p:cNvSpPr/>
            <p:nvPr/>
          </p:nvSpPr>
          <p:spPr>
            <a:xfrm>
              <a:off x="214282" y="2357430"/>
              <a:ext cx="1414693" cy="7048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二等辺三角形 86"/>
            <p:cNvSpPr/>
            <p:nvPr/>
          </p:nvSpPr>
          <p:spPr>
            <a:xfrm>
              <a:off x="1648090" y="2428868"/>
              <a:ext cx="1271312" cy="633418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2" name="テキスト ボックス 81"/>
          <p:cNvSpPr txBox="1"/>
          <p:nvPr/>
        </p:nvSpPr>
        <p:spPr>
          <a:xfrm>
            <a:off x="295244" y="478632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2152632" y="485776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4" name="直線コネクタ 83"/>
          <p:cNvCxnSpPr/>
          <p:nvPr/>
        </p:nvCxnSpPr>
        <p:spPr>
          <a:xfrm rot="5400000">
            <a:off x="1153453" y="6285567"/>
            <a:ext cx="714380" cy="190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4367210" y="412022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0" name="グループ化 8"/>
          <p:cNvGrpSpPr/>
          <p:nvPr/>
        </p:nvGrpSpPr>
        <p:grpSpPr>
          <a:xfrm>
            <a:off x="3224202" y="4572008"/>
            <a:ext cx="2705120" cy="1347798"/>
            <a:chOff x="214282" y="1714488"/>
            <a:chExt cx="2705120" cy="1347798"/>
          </a:xfrm>
        </p:grpSpPr>
        <p:sp>
          <p:nvSpPr>
            <p:cNvPr id="96" name="二等辺三角形 95"/>
            <p:cNvSpPr/>
            <p:nvPr/>
          </p:nvSpPr>
          <p:spPr>
            <a:xfrm>
              <a:off x="214282" y="1714488"/>
              <a:ext cx="2705120" cy="1347798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二等辺三角形 96"/>
            <p:cNvSpPr/>
            <p:nvPr/>
          </p:nvSpPr>
          <p:spPr>
            <a:xfrm>
              <a:off x="214282" y="2357430"/>
              <a:ext cx="1414693" cy="7048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二等辺三角形 97"/>
            <p:cNvSpPr/>
            <p:nvPr/>
          </p:nvSpPr>
          <p:spPr>
            <a:xfrm>
              <a:off x="1648090" y="2428868"/>
              <a:ext cx="1271312" cy="633418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2" name="正方形/長方形 91"/>
          <p:cNvSpPr/>
          <p:nvPr/>
        </p:nvSpPr>
        <p:spPr>
          <a:xfrm>
            <a:off x="5188747" y="6143644"/>
            <a:ext cx="500066" cy="1781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3438516" y="478632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5295904" y="485776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5" name="直線コネクタ 94"/>
          <p:cNvCxnSpPr/>
          <p:nvPr/>
        </p:nvCxnSpPr>
        <p:spPr>
          <a:xfrm rot="5400000">
            <a:off x="4296725" y="6285567"/>
            <a:ext cx="714380" cy="190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テキスト ボックス 99"/>
          <p:cNvSpPr txBox="1"/>
          <p:nvPr/>
        </p:nvSpPr>
        <p:spPr>
          <a:xfrm>
            <a:off x="7510482" y="412022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1" name="グループ化 8"/>
          <p:cNvGrpSpPr/>
          <p:nvPr/>
        </p:nvGrpSpPr>
        <p:grpSpPr>
          <a:xfrm>
            <a:off x="6367474" y="4572008"/>
            <a:ext cx="2705120" cy="1347798"/>
            <a:chOff x="214282" y="1714488"/>
            <a:chExt cx="2705120" cy="1347798"/>
          </a:xfrm>
        </p:grpSpPr>
        <p:sp>
          <p:nvSpPr>
            <p:cNvPr id="107" name="二等辺三角形 106"/>
            <p:cNvSpPr/>
            <p:nvPr/>
          </p:nvSpPr>
          <p:spPr>
            <a:xfrm>
              <a:off x="214282" y="1714488"/>
              <a:ext cx="2705120" cy="1347798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二等辺三角形 107"/>
            <p:cNvSpPr/>
            <p:nvPr/>
          </p:nvSpPr>
          <p:spPr>
            <a:xfrm>
              <a:off x="214282" y="2357430"/>
              <a:ext cx="1414693" cy="7048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二等辺三角形 108"/>
            <p:cNvSpPr/>
            <p:nvPr/>
          </p:nvSpPr>
          <p:spPr>
            <a:xfrm>
              <a:off x="1648090" y="2428868"/>
              <a:ext cx="1271312" cy="633418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6581788" y="478632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8439176" y="485776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endParaRPr kumimoji="1" lang="ja-JP" altLang="en-US" sz="28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6" name="直線コネクタ 105"/>
          <p:cNvCxnSpPr/>
          <p:nvPr/>
        </p:nvCxnSpPr>
        <p:spPr>
          <a:xfrm rot="5400000">
            <a:off x="7368559" y="6357005"/>
            <a:ext cx="857256" cy="190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正方形/長方形 79"/>
          <p:cNvSpPr/>
          <p:nvPr/>
        </p:nvSpPr>
        <p:spPr>
          <a:xfrm>
            <a:off x="295244" y="6143644"/>
            <a:ext cx="500066" cy="1781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正方形/長方形 80"/>
          <p:cNvSpPr/>
          <p:nvPr/>
        </p:nvSpPr>
        <p:spPr>
          <a:xfrm>
            <a:off x="1295376" y="6143644"/>
            <a:ext cx="500066" cy="1781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正方形/長方形 90"/>
          <p:cNvSpPr/>
          <p:nvPr/>
        </p:nvSpPr>
        <p:spPr>
          <a:xfrm>
            <a:off x="4402929" y="6143644"/>
            <a:ext cx="500066" cy="1781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正方形/長方形 101"/>
          <p:cNvSpPr/>
          <p:nvPr/>
        </p:nvSpPr>
        <p:spPr>
          <a:xfrm>
            <a:off x="7653358" y="6394171"/>
            <a:ext cx="500066" cy="1781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正方形/長方形 102"/>
          <p:cNvSpPr/>
          <p:nvPr/>
        </p:nvSpPr>
        <p:spPr>
          <a:xfrm>
            <a:off x="7439044" y="6143644"/>
            <a:ext cx="500066" cy="1781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正方形/長方形 110"/>
          <p:cNvSpPr/>
          <p:nvPr/>
        </p:nvSpPr>
        <p:spPr>
          <a:xfrm>
            <a:off x="71406" y="3429000"/>
            <a:ext cx="9653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Candara" pitchFamily="34" charset="0"/>
              </a:rPr>
              <a:t>Case 1</a:t>
            </a:r>
            <a:endParaRPr lang="ja-JP" altLang="en-US" sz="2400" dirty="0">
              <a:latin typeface="Candara" pitchFamily="34" charset="0"/>
            </a:endParaRPr>
          </a:p>
        </p:txBody>
      </p:sp>
      <p:grpSp>
        <p:nvGrpSpPr>
          <p:cNvPr id="117" name="グループ化 116"/>
          <p:cNvGrpSpPr/>
          <p:nvPr/>
        </p:nvGrpSpPr>
        <p:grpSpPr>
          <a:xfrm>
            <a:off x="3192018" y="1071546"/>
            <a:ext cx="2737304" cy="2819119"/>
            <a:chOff x="3192018" y="1071546"/>
            <a:chExt cx="2737304" cy="2819119"/>
          </a:xfrm>
        </p:grpSpPr>
        <p:sp>
          <p:nvSpPr>
            <p:cNvPr id="11" name="二等辺三角形 10"/>
            <p:cNvSpPr/>
            <p:nvPr/>
          </p:nvSpPr>
          <p:spPr>
            <a:xfrm>
              <a:off x="3224202" y="1571612"/>
              <a:ext cx="2705120" cy="1347798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二等辺三角形 11"/>
            <p:cNvSpPr/>
            <p:nvPr/>
          </p:nvSpPr>
          <p:spPr>
            <a:xfrm>
              <a:off x="3224202" y="2214554"/>
              <a:ext cx="1414693" cy="7048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二等辺三角形 12"/>
            <p:cNvSpPr/>
            <p:nvPr/>
          </p:nvSpPr>
          <p:spPr>
            <a:xfrm>
              <a:off x="4658010" y="2285992"/>
              <a:ext cx="1271312" cy="633418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714876" y="3143248"/>
              <a:ext cx="500066" cy="17810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4402929" y="1071546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1" lang="en-US" altLang="ja-JP" sz="2800" i="1" baseline="-250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1" lang="ja-JP" alt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3474235" y="1785926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1" lang="en-US" altLang="ja-JP" sz="2800" i="1" baseline="-25000" dirty="0" smtClean="0">
                  <a:latin typeface="Times New Roman" pitchFamily="18" charset="0"/>
                  <a:cs typeface="Times New Roman" pitchFamily="18" charset="0"/>
                </a:rPr>
                <a:t>l</a:t>
              </a:r>
              <a:endParaRPr kumimoji="1" lang="ja-JP" alt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5331623" y="1857364"/>
              <a:ext cx="5715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dirty="0" err="1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1" lang="en-US" altLang="ja-JP" sz="2800" i="1" baseline="-25000" dirty="0" err="1" smtClean="0">
                  <a:latin typeface="Times New Roman" pitchFamily="18" charset="0"/>
                  <a:cs typeface="Times New Roman" pitchFamily="18" charset="0"/>
                </a:rPr>
                <a:t>r</a:t>
              </a:r>
              <a:endParaRPr kumimoji="1" lang="ja-JP" alt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4" name="直線コネクタ 43"/>
            <p:cNvCxnSpPr/>
            <p:nvPr/>
          </p:nvCxnSpPr>
          <p:spPr>
            <a:xfrm rot="5400000">
              <a:off x="4261006" y="3285171"/>
              <a:ext cx="714380" cy="190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正方形/長方形 21"/>
            <p:cNvSpPr/>
            <p:nvPr/>
          </p:nvSpPr>
          <p:spPr>
            <a:xfrm>
              <a:off x="5357818" y="3143248"/>
              <a:ext cx="500066" cy="17810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正方形/長方形 111"/>
            <p:cNvSpPr/>
            <p:nvPr/>
          </p:nvSpPr>
          <p:spPr>
            <a:xfrm>
              <a:off x="3192018" y="3429000"/>
              <a:ext cx="100059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dirty="0" smtClean="0">
                  <a:latin typeface="Candara" pitchFamily="34" charset="0"/>
                </a:rPr>
                <a:t>Case 2</a:t>
              </a:r>
              <a:endParaRPr lang="ja-JP" altLang="en-US" sz="2400" dirty="0">
                <a:latin typeface="Candara" pitchFamily="34" charset="0"/>
              </a:endParaRPr>
            </a:p>
          </p:txBody>
        </p:sp>
      </p:grpSp>
      <p:sp>
        <p:nvSpPr>
          <p:cNvPr id="113" name="正方形/長方形 112"/>
          <p:cNvSpPr/>
          <p:nvPr/>
        </p:nvSpPr>
        <p:spPr>
          <a:xfrm>
            <a:off x="6357950" y="3429000"/>
            <a:ext cx="10070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Candara" pitchFamily="34" charset="0"/>
              </a:rPr>
              <a:t>Case 3</a:t>
            </a:r>
            <a:endParaRPr lang="ja-JP" altLang="en-US" sz="2400" dirty="0">
              <a:latin typeface="Candara" pitchFamily="34" charset="0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6357950" y="6417254"/>
            <a:ext cx="1027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Candara" pitchFamily="34" charset="0"/>
              </a:rPr>
              <a:t>Case 6</a:t>
            </a:r>
            <a:endParaRPr lang="ja-JP" altLang="en-US" sz="2400" dirty="0">
              <a:latin typeface="Candara" pitchFamily="34" charset="0"/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3192018" y="6417254"/>
            <a:ext cx="10086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Candara" pitchFamily="34" charset="0"/>
              </a:rPr>
              <a:t>Case 5</a:t>
            </a:r>
            <a:endParaRPr lang="ja-JP" altLang="en-US" sz="2400" dirty="0">
              <a:latin typeface="Candara" pitchFamily="34" charset="0"/>
            </a:endParaRPr>
          </a:p>
        </p:txBody>
      </p:sp>
      <p:sp>
        <p:nvSpPr>
          <p:cNvPr id="116" name="正方形/長方形 115"/>
          <p:cNvSpPr/>
          <p:nvPr/>
        </p:nvSpPr>
        <p:spPr>
          <a:xfrm>
            <a:off x="71406" y="6417254"/>
            <a:ext cx="1021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Candara" pitchFamily="34" charset="0"/>
              </a:rPr>
              <a:t>Case 4</a:t>
            </a:r>
            <a:endParaRPr lang="ja-JP" altLang="en-US" sz="2400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Algorithm to Compute LRS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500208"/>
            <a:ext cx="5286412" cy="4929188"/>
          </a:xfrm>
        </p:spPr>
        <p:txBody>
          <a:bodyPr/>
          <a:lstStyle/>
          <a:p>
            <a:pPr>
              <a:buNone/>
            </a:pPr>
            <a:r>
              <a:rPr kumimoji="1" lang="en-US" altLang="ja-JP" sz="2400" b="1" dirty="0" smtClean="0"/>
              <a:t>Input</a:t>
            </a:r>
            <a:r>
              <a:rPr kumimoji="1" lang="en-US" altLang="ja-JP" sz="2400" dirty="0" smtClean="0"/>
              <a:t>: SLP </a:t>
            </a:r>
            <a:r>
              <a:rPr kumimoji="1" lang="en-US" altLang="ja-JP" sz="2400" dirty="0" smtClean="0">
                <a:latin typeface="Brush Script MT" pitchFamily="66" charset="0"/>
              </a:rPr>
              <a:t>T</a:t>
            </a:r>
          </a:p>
          <a:p>
            <a:pPr>
              <a:buNone/>
            </a:pPr>
            <a:r>
              <a:rPr lang="en-US" altLang="ja-JP" sz="2400" b="1" dirty="0" smtClean="0"/>
              <a:t>Output</a:t>
            </a:r>
            <a:r>
              <a:rPr lang="en-US" altLang="ja-JP" sz="2400" dirty="0" smtClean="0"/>
              <a:t>: LRS of text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>
              <a:spcBef>
                <a:spcPts val="1200"/>
              </a:spcBef>
              <a:buNone/>
            </a:pPr>
            <a:r>
              <a:rPr kumimoji="1" lang="en-US" altLang="ja-JP" sz="2400" b="1" dirty="0" err="1" smtClean="0"/>
              <a:t>foreach</a:t>
            </a:r>
            <a:r>
              <a:rPr kumimoji="1" lang="en-US" altLang="ja-JP" sz="2400" dirty="0" smtClean="0"/>
              <a:t> variable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sz="24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sz="2400" dirty="0" smtClean="0"/>
              <a:t>of SLP </a:t>
            </a:r>
            <a:r>
              <a:rPr kumimoji="1" lang="en-US" altLang="ja-JP" sz="2400" dirty="0" smtClean="0">
                <a:latin typeface="Brush Script MT" pitchFamily="66" charset="0"/>
                <a:cs typeface="Times New Roman" pitchFamily="18" charset="0"/>
              </a:rPr>
              <a:t>T</a:t>
            </a:r>
            <a:r>
              <a:rPr kumimoji="1" lang="en-US" altLang="ja-JP" sz="2400" dirty="0" smtClean="0"/>
              <a:t> </a:t>
            </a:r>
            <a:r>
              <a:rPr kumimoji="1" lang="en-US" altLang="ja-JP" sz="2400" b="1" dirty="0" smtClean="0"/>
              <a:t>do</a:t>
            </a:r>
          </a:p>
          <a:p>
            <a:pPr>
              <a:buNone/>
            </a:pPr>
            <a:r>
              <a:rPr lang="en-US" altLang="ja-JP" sz="2400" dirty="0" smtClean="0"/>
              <a:t>	compute LRS of Case 1;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2;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3;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4;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5;</a:t>
            </a:r>
            <a:br>
              <a:rPr lang="en-US" altLang="ja-JP" sz="2400" dirty="0" smtClean="0"/>
            </a:br>
            <a:r>
              <a:rPr lang="en-US" altLang="ja-JP" sz="2400" dirty="0" smtClean="0"/>
              <a:t>compute LRS of Case 6;</a:t>
            </a:r>
          </a:p>
          <a:p>
            <a:pPr>
              <a:buNone/>
            </a:pPr>
            <a:r>
              <a:rPr lang="en-US" altLang="ja-JP" sz="2400" b="1" dirty="0" smtClean="0"/>
              <a:t>return</a:t>
            </a:r>
            <a:r>
              <a:rPr lang="en-US" altLang="ja-JP" sz="2400" dirty="0" smtClean="0"/>
              <a:t>  two positions and the length of </a:t>
            </a:r>
            <a:br>
              <a:rPr lang="en-US" altLang="ja-JP" sz="2400" dirty="0" smtClean="0"/>
            </a:br>
            <a:r>
              <a:rPr lang="en-US" altLang="ja-JP" sz="2400" dirty="0" smtClean="0"/>
              <a:t> 	 the “longest” LRS above;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テーマ4">
  <a:themeElements>
    <a:clrScheme name="s-cool1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-cool16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-cool1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cool1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cool1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cool1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cool1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cool1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cool1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cool1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cool1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cool1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cool1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cool1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4924</TotalTime>
  <Words>1684</Words>
  <Application>Microsoft Office PowerPoint</Application>
  <PresentationFormat>画面に合わせる (4:3)</PresentationFormat>
  <Paragraphs>429</Paragraphs>
  <Slides>45</Slides>
  <Notes>45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45</vt:i4>
      </vt:variant>
    </vt:vector>
  </HeadingPairs>
  <TitlesOfParts>
    <vt:vector size="46" baseType="lpstr">
      <vt:lpstr>テーマ4</vt:lpstr>
      <vt:lpstr>Finding Characteristic Substrings from Compressed Texts</vt:lpstr>
      <vt:lpstr>Text Mining and Text Compression</vt:lpstr>
      <vt:lpstr>Our Contribution</vt:lpstr>
      <vt:lpstr>Text Compression by Straight Line Program</vt:lpstr>
      <vt:lpstr>Text Compression by Straight Line Program</vt:lpstr>
      <vt:lpstr>Exponential Compression by SLP</vt:lpstr>
      <vt:lpstr>Finding Longest Repeating Substring</vt:lpstr>
      <vt:lpstr>Key Observation – 6 Cases of Occurrences of LRS</vt:lpstr>
      <vt:lpstr>Algorithm to Compute LRS</vt:lpstr>
      <vt:lpstr>Algorithm to Compute LRS</vt:lpstr>
      <vt:lpstr>Algorithm to Compute LRS</vt:lpstr>
      <vt:lpstr>Algorithm to Compute LRS</vt:lpstr>
      <vt:lpstr>Algorithm to Compute LRS</vt:lpstr>
      <vt:lpstr>Algorithm to Compute LRS</vt:lpstr>
      <vt:lpstr>Algorithm to Compute LRS</vt:lpstr>
      <vt:lpstr>Algorithm to Compute LRS</vt:lpstr>
      <vt:lpstr>Longest Common Substring of Two SLPs</vt:lpstr>
      <vt:lpstr>Algorithm to Compute LRS</vt:lpstr>
      <vt:lpstr>Case 4</vt:lpstr>
      <vt:lpstr>Case 4-1</vt:lpstr>
      <vt:lpstr>Case 4-1</vt:lpstr>
      <vt:lpstr>Case 4-1</vt:lpstr>
      <vt:lpstr>Case 4-2</vt:lpstr>
      <vt:lpstr>Set of Overlaps</vt:lpstr>
      <vt:lpstr>Set of Overlaps</vt:lpstr>
      <vt:lpstr>Set of Overlaps</vt:lpstr>
      <vt:lpstr>Case 4</vt:lpstr>
      <vt:lpstr>Algorithm to Compute LRS</vt:lpstr>
      <vt:lpstr>Algorithm to Compute LRS</vt:lpstr>
      <vt:lpstr>Finding Longest Repeating Substring</vt:lpstr>
      <vt:lpstr>Finding Longest Non-Overlapping Repeating Substring</vt:lpstr>
      <vt:lpstr>Finding Longest Non-Overlapping Repeating Substring</vt:lpstr>
      <vt:lpstr>Finding Most Frequent Substring</vt:lpstr>
      <vt:lpstr>Finding Most Frequent Substring</vt:lpstr>
      <vt:lpstr>Algorithm to Compute MFS</vt:lpstr>
      <vt:lpstr>Finding Most Frequent Substring</vt:lpstr>
      <vt:lpstr>Finding Most Frequent Non-Overlapping Substring</vt:lpstr>
      <vt:lpstr>Finding Most Frequent Non-Overlapping Substring</vt:lpstr>
      <vt:lpstr>Computing Left and Right Contexts of Given Pattern</vt:lpstr>
      <vt:lpstr>Computing Left and Right Contexts of Given Pattern</vt:lpstr>
      <vt:lpstr>Boundary Lemma [1/2]</vt:lpstr>
      <vt:lpstr>Boundary Lemma [2/2]</vt:lpstr>
      <vt:lpstr>Left and Right Contexts</vt:lpstr>
      <vt:lpstr>Computing Left and Right Contexts of Given Pattern</vt:lpstr>
      <vt:lpstr>Conclusions and Future Work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inenaga</dc:creator>
  <cp:lastModifiedBy>inenaga</cp:lastModifiedBy>
  <cp:revision>1057</cp:revision>
  <dcterms:created xsi:type="dcterms:W3CDTF">2009-03-05T08:20:17Z</dcterms:created>
  <dcterms:modified xsi:type="dcterms:W3CDTF">2009-08-31T08:14:44Z</dcterms:modified>
</cp:coreProperties>
</file>