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96" r:id="rId3"/>
    <p:sldId id="314" r:id="rId4"/>
    <p:sldId id="258" r:id="rId5"/>
    <p:sldId id="259" r:id="rId6"/>
    <p:sldId id="279" r:id="rId7"/>
    <p:sldId id="311" r:id="rId8"/>
    <p:sldId id="288" r:id="rId9"/>
    <p:sldId id="260" r:id="rId10"/>
    <p:sldId id="261" r:id="rId11"/>
    <p:sldId id="262" r:id="rId12"/>
    <p:sldId id="263" r:id="rId13"/>
    <p:sldId id="283" r:id="rId14"/>
    <p:sldId id="265" r:id="rId15"/>
    <p:sldId id="266" r:id="rId16"/>
    <p:sldId id="264" r:id="rId17"/>
    <p:sldId id="267" r:id="rId18"/>
    <p:sldId id="280" r:id="rId19"/>
    <p:sldId id="281" r:id="rId20"/>
    <p:sldId id="282" r:id="rId21"/>
    <p:sldId id="290" r:id="rId22"/>
    <p:sldId id="278" r:id="rId23"/>
    <p:sldId id="257" r:id="rId24"/>
    <p:sldId id="289" r:id="rId25"/>
    <p:sldId id="284" r:id="rId26"/>
    <p:sldId id="285" r:id="rId27"/>
    <p:sldId id="287" r:id="rId28"/>
    <p:sldId id="291" r:id="rId29"/>
    <p:sldId id="292" r:id="rId30"/>
    <p:sldId id="293" r:id="rId31"/>
    <p:sldId id="294" r:id="rId32"/>
    <p:sldId id="295" r:id="rId33"/>
    <p:sldId id="297" r:id="rId34"/>
    <p:sldId id="298" r:id="rId35"/>
    <p:sldId id="301" r:id="rId36"/>
    <p:sldId id="303" r:id="rId37"/>
    <p:sldId id="304" r:id="rId38"/>
    <p:sldId id="305" r:id="rId39"/>
    <p:sldId id="313" r:id="rId40"/>
    <p:sldId id="312" r:id="rId41"/>
    <p:sldId id="310" r:id="rId42"/>
    <p:sldId id="306" r:id="rId43"/>
    <p:sldId id="307" r:id="rId44"/>
    <p:sldId id="308" r:id="rId45"/>
    <p:sldId id="300" r:id="rId46"/>
    <p:sldId id="299" r:id="rId47"/>
  </p:sldIdLst>
  <p:sldSz cx="9144000" cy="6858000" type="screen4x3"/>
  <p:notesSz cx="6858000" cy="9715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2C02"/>
    <a:srgbClr val="339933"/>
    <a:srgbClr val="FE4444"/>
    <a:srgbClr val="FF0066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4863"/>
            <a:ext cx="54864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</a:defRPr>
            </a:lvl1pPr>
          </a:lstStyle>
          <a:p>
            <a:pPr>
              <a:defRPr/>
            </a:pPr>
            <a:fld id="{938ABECF-05D9-4EE0-9750-D2EEBDF19D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6A111F-A233-4CED-8146-7EC8BECF2079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עקרונות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ABECF-05D9-4EE0-9750-D2EEBDF19D8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69192-CFF0-44E1-98B0-61F1A7917F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300CA-F907-4405-9E53-83F9F1E1383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8A1E4-0E3D-433D-8FD5-2F70E2AAA00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79525" y="1600200"/>
            <a:ext cx="52578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C6DEA-9468-43CF-97F1-B3210A069DD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9D151-D2DE-4421-B040-576AA7E92CD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E7508-3C95-4425-B508-A610BFDA125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942A4-56F6-4FC9-8EFE-6E2708F0FA6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1FC91-42DD-48D9-BE08-D3E6FBB75A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4F760-CBEC-412C-A1A2-F9D98926686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42857-231F-4F22-A236-2F6EDE006B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CEAA5-770F-4601-B000-50C6B793E6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E7545-3097-4FD1-AD5D-31D6EAA24FC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B3570A4-63E4-48E7-B7C8-D99D025A04F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wmf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image" Target="../media/image12.png"/><Relationship Id="rId10" Type="http://schemas.openxmlformats.org/officeDocument/2006/relationships/image" Target="../media/image17.gif"/><Relationship Id="rId4" Type="http://schemas.openxmlformats.org/officeDocument/2006/relationships/image" Target="../media/image11.wmf"/><Relationship Id="rId9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Delta Encoding </a:t>
            </a:r>
            <a:br>
              <a:rPr lang="en-US" sz="3200" b="1" smtClean="0"/>
            </a:br>
            <a:endParaRPr lang="en-US" sz="3200" b="1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in the compressed domain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66800" y="4191000"/>
            <a:ext cx="5715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/>
              <a:t>A semi compressed domain scheme </a:t>
            </a:r>
          </a:p>
          <a:p>
            <a:pPr>
              <a:spcBef>
                <a:spcPct val="50000"/>
              </a:spcBef>
            </a:pPr>
            <a:r>
              <a:rPr lang="en-US" b="0" dirty="0"/>
              <a:t>with a compressed </a:t>
            </a:r>
            <a:r>
              <a:rPr lang="en-US" b="0" dirty="0" smtClean="0"/>
              <a:t>output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Compressed Domain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0638" y="1600200"/>
            <a:ext cx="995362" cy="609600"/>
            <a:chOff x="813" y="1008"/>
            <a:chExt cx="867" cy="668"/>
          </a:xfrm>
        </p:grpSpPr>
        <p:pic>
          <p:nvPicPr>
            <p:cNvPr id="13331" name="Picture 4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3" y="109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2" name="Text Box 5"/>
            <p:cNvSpPr txBox="1">
              <a:spLocks noChangeArrowheads="1"/>
            </p:cNvSpPr>
            <p:nvPr/>
          </p:nvSpPr>
          <p:spPr bwMode="auto">
            <a:xfrm>
              <a:off x="912" y="1008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Ver</a:t>
              </a:r>
              <a:r>
                <a:rPr lang="en-US" baseline="-25000"/>
                <a:t>c</a:t>
              </a:r>
              <a:endParaRPr lang="en-US">
                <a:cs typeface="Arial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19200" y="2909888"/>
            <a:ext cx="990600" cy="595312"/>
            <a:chOff x="768" y="1833"/>
            <a:chExt cx="864" cy="663"/>
          </a:xfrm>
        </p:grpSpPr>
        <p:pic>
          <p:nvPicPr>
            <p:cNvPr id="13329" name="Picture 7" descr="MCj0397212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91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30" name="Text Box 8"/>
            <p:cNvSpPr txBox="1">
              <a:spLocks noChangeArrowheads="1"/>
            </p:cNvSpPr>
            <p:nvPr/>
          </p:nvSpPr>
          <p:spPr bwMode="auto">
            <a:xfrm>
              <a:off x="864" y="1833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Ref</a:t>
              </a:r>
              <a:r>
                <a:rPr lang="en-US" baseline="-25000"/>
                <a:t>c</a:t>
              </a:r>
              <a:endParaRPr 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038600" y="2178050"/>
            <a:ext cx="1219200" cy="869950"/>
            <a:chOff x="3600" y="1296"/>
            <a:chExt cx="768" cy="548"/>
          </a:xfrm>
        </p:grpSpPr>
        <p:pic>
          <p:nvPicPr>
            <p:cNvPr id="13327" name="Picture 10" descr="MCj039721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00" y="1488"/>
              <a:ext cx="38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8" name="Text Box 11"/>
            <p:cNvSpPr txBox="1">
              <a:spLocks noChangeArrowheads="1"/>
            </p:cNvSpPr>
            <p:nvPr/>
          </p:nvSpPr>
          <p:spPr bwMode="auto">
            <a:xfrm>
              <a:off x="3600" y="129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Delta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352800" y="1676400"/>
            <a:ext cx="1219200" cy="1524000"/>
            <a:chOff x="2112" y="1056"/>
            <a:chExt cx="768" cy="960"/>
          </a:xfrm>
        </p:grpSpPr>
        <p:pic>
          <p:nvPicPr>
            <p:cNvPr id="13325" name="Picture 13" descr="cofgrind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12" y="1200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6" name="Text Box 14"/>
            <p:cNvSpPr txBox="1">
              <a:spLocks noChangeArrowheads="1"/>
            </p:cNvSpPr>
            <p:nvPr/>
          </p:nvSpPr>
          <p:spPr bwMode="auto">
            <a:xfrm>
              <a:off x="2160" y="1056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Encoder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352800" y="4357688"/>
            <a:ext cx="1230313" cy="1585912"/>
            <a:chOff x="2112" y="2745"/>
            <a:chExt cx="775" cy="999"/>
          </a:xfrm>
        </p:grpSpPr>
        <p:pic>
          <p:nvPicPr>
            <p:cNvPr id="13323" name="Picture 16" descr="cofgrind"/>
            <p:cNvPicPr>
              <a:picLocks noChangeAspect="1" noChangeArrowheads="1" noCrop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60" y="2928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4" name="Text Box 17"/>
            <p:cNvSpPr txBox="1">
              <a:spLocks noChangeArrowheads="1"/>
            </p:cNvSpPr>
            <p:nvPr/>
          </p:nvSpPr>
          <p:spPr bwMode="auto">
            <a:xfrm>
              <a:off x="2112" y="2745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Decoder</a:t>
              </a:r>
            </a:p>
          </p:txBody>
        </p:sp>
      </p:grp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2662238" y="4883150"/>
            <a:ext cx="1376362" cy="1060450"/>
            <a:chOff x="813" y="1008"/>
            <a:chExt cx="867" cy="668"/>
          </a:xfrm>
        </p:grpSpPr>
        <p:pic>
          <p:nvPicPr>
            <p:cNvPr id="13321" name="Picture 26" descr="MCj03972120000[1]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13" y="109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2" name="Text Box 27"/>
            <p:cNvSpPr txBox="1">
              <a:spLocks noChangeArrowheads="1"/>
            </p:cNvSpPr>
            <p:nvPr/>
          </p:nvSpPr>
          <p:spPr bwMode="auto">
            <a:xfrm>
              <a:off x="912" y="1008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version</a:t>
              </a:r>
            </a:p>
          </p:txBody>
        </p:sp>
      </p:grpSp>
      <p:sp>
        <p:nvSpPr>
          <p:cNvPr id="21" name="Cloud"/>
          <p:cNvSpPr>
            <a:spLocks noChangeAspect="1" noEditPoints="1" noChangeArrowheads="1"/>
          </p:cNvSpPr>
          <p:nvPr/>
        </p:nvSpPr>
        <p:spPr bwMode="auto">
          <a:xfrm>
            <a:off x="4519094" y="2971800"/>
            <a:ext cx="2186506" cy="14652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0.21667 -0.0009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20868 0.0004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0.13334 -0.0032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0093 L 0.43334 0.36574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-0.00324 L 0.13334 0.36342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0.36342 L -0.05833 0.36342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34 0.36574 L 0.24167 0.36574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46 L -0.16632 -0.00046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mph" presetSubtype="0" repeatCount="200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Semi Compressed Domain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0638" y="1600200"/>
            <a:ext cx="1376362" cy="1060450"/>
            <a:chOff x="813" y="1008"/>
            <a:chExt cx="867" cy="668"/>
          </a:xfrm>
        </p:grpSpPr>
        <p:pic>
          <p:nvPicPr>
            <p:cNvPr id="14355" name="Picture 4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3" y="109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6" name="Text Box 5"/>
            <p:cNvSpPr txBox="1">
              <a:spLocks noChangeArrowheads="1"/>
            </p:cNvSpPr>
            <p:nvPr/>
          </p:nvSpPr>
          <p:spPr bwMode="auto">
            <a:xfrm>
              <a:off x="912" y="1008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version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19200" y="2909888"/>
            <a:ext cx="1143000" cy="823912"/>
            <a:chOff x="768" y="1833"/>
            <a:chExt cx="864" cy="663"/>
          </a:xfrm>
        </p:grpSpPr>
        <p:pic>
          <p:nvPicPr>
            <p:cNvPr id="14353" name="Picture 7" descr="MCj0397212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91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4" name="Text Box 8"/>
            <p:cNvSpPr txBox="1">
              <a:spLocks noChangeArrowheads="1"/>
            </p:cNvSpPr>
            <p:nvPr/>
          </p:nvSpPr>
          <p:spPr bwMode="auto">
            <a:xfrm>
              <a:off x="864" y="1833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Ref</a:t>
              </a:r>
              <a:r>
                <a:rPr lang="en-US" baseline="-25000"/>
                <a:t>c</a:t>
              </a:r>
              <a:endParaRPr 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038600" y="2178050"/>
            <a:ext cx="1219200" cy="869950"/>
            <a:chOff x="3600" y="1296"/>
            <a:chExt cx="768" cy="548"/>
          </a:xfrm>
        </p:grpSpPr>
        <p:pic>
          <p:nvPicPr>
            <p:cNvPr id="14351" name="Picture 10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00" y="1488"/>
              <a:ext cx="38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2" name="Text Box 11"/>
            <p:cNvSpPr txBox="1">
              <a:spLocks noChangeArrowheads="1"/>
            </p:cNvSpPr>
            <p:nvPr/>
          </p:nvSpPr>
          <p:spPr bwMode="auto">
            <a:xfrm>
              <a:off x="3600" y="129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Delta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352800" y="1676400"/>
            <a:ext cx="1219200" cy="1524000"/>
            <a:chOff x="2112" y="1056"/>
            <a:chExt cx="768" cy="960"/>
          </a:xfrm>
        </p:grpSpPr>
        <p:pic>
          <p:nvPicPr>
            <p:cNvPr id="14349" name="Picture 13" descr="cofgrind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12" y="1200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2160" y="1056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Encoder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352800" y="4357688"/>
            <a:ext cx="1230313" cy="1585912"/>
            <a:chOff x="2112" y="2745"/>
            <a:chExt cx="775" cy="999"/>
          </a:xfrm>
        </p:grpSpPr>
        <p:pic>
          <p:nvPicPr>
            <p:cNvPr id="14347" name="Picture 16" descr="cofgrind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60" y="2928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8" name="Text Box 17"/>
            <p:cNvSpPr txBox="1">
              <a:spLocks noChangeArrowheads="1"/>
            </p:cNvSpPr>
            <p:nvPr/>
          </p:nvSpPr>
          <p:spPr bwMode="auto">
            <a:xfrm>
              <a:off x="2112" y="2745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Decoder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586038" y="4800600"/>
            <a:ext cx="1376362" cy="1060450"/>
            <a:chOff x="813" y="1008"/>
            <a:chExt cx="867" cy="668"/>
          </a:xfrm>
        </p:grpSpPr>
        <p:pic>
          <p:nvPicPr>
            <p:cNvPr id="14345" name="Picture 19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3" y="109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6" name="Text Box 20"/>
            <p:cNvSpPr txBox="1">
              <a:spLocks noChangeArrowheads="1"/>
            </p:cNvSpPr>
            <p:nvPr/>
          </p:nvSpPr>
          <p:spPr bwMode="auto">
            <a:xfrm>
              <a:off x="912" y="1008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version</a:t>
              </a:r>
              <a:endParaRPr lang="en-US" b="0">
                <a:cs typeface="Arial" charset="0"/>
              </a:endParaRPr>
            </a:p>
          </p:txBody>
        </p:sp>
      </p:grpSp>
      <p:sp>
        <p:nvSpPr>
          <p:cNvPr id="21" name="Cloud"/>
          <p:cNvSpPr>
            <a:spLocks noChangeAspect="1" noEditPoints="1" noChangeArrowheads="1"/>
          </p:cNvSpPr>
          <p:nvPr/>
        </p:nvSpPr>
        <p:spPr bwMode="auto">
          <a:xfrm>
            <a:off x="4519094" y="2971800"/>
            <a:ext cx="2186506" cy="14652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0.21667 -0.0009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20868 0.0004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0.13334 -0.0032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0093 L 0.43334 0.36574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-0.00324 L 0.13334 0.36342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0.36342 L -0.05833 0.3634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34 0.36574 L 0.24167 0.36574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17466 0.00047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mph" presetSubtype="0" repeatCount="2000" accel="50000" decel="50000" autoRev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Proposed Semi Compressed Domain With Compressed Output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0638" y="1600200"/>
            <a:ext cx="1376362" cy="1060450"/>
            <a:chOff x="813" y="1008"/>
            <a:chExt cx="867" cy="668"/>
          </a:xfrm>
        </p:grpSpPr>
        <p:pic>
          <p:nvPicPr>
            <p:cNvPr id="15379" name="Picture 4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3" y="109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80" name="Text Box 5"/>
            <p:cNvSpPr txBox="1">
              <a:spLocks noChangeArrowheads="1"/>
            </p:cNvSpPr>
            <p:nvPr/>
          </p:nvSpPr>
          <p:spPr bwMode="auto">
            <a:xfrm>
              <a:off x="912" y="1008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version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219200" y="2909888"/>
            <a:ext cx="1143000" cy="900112"/>
            <a:chOff x="768" y="1833"/>
            <a:chExt cx="864" cy="663"/>
          </a:xfrm>
        </p:grpSpPr>
        <p:pic>
          <p:nvPicPr>
            <p:cNvPr id="15377" name="Picture 7" descr="MCj03972120000[1]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91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8" name="Text Box 8"/>
            <p:cNvSpPr txBox="1">
              <a:spLocks noChangeArrowheads="1"/>
            </p:cNvSpPr>
            <p:nvPr/>
          </p:nvSpPr>
          <p:spPr bwMode="auto">
            <a:xfrm>
              <a:off x="864" y="1833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Ref</a:t>
              </a:r>
              <a:r>
                <a:rPr lang="en-US" baseline="-25000"/>
                <a:t>c</a:t>
              </a:r>
              <a:endParaRPr lang="en-US"/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038600" y="2178050"/>
            <a:ext cx="1219200" cy="869950"/>
            <a:chOff x="3600" y="1296"/>
            <a:chExt cx="768" cy="548"/>
          </a:xfrm>
        </p:grpSpPr>
        <p:pic>
          <p:nvPicPr>
            <p:cNvPr id="15375" name="Picture 10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00" y="1488"/>
              <a:ext cx="38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6" name="Text Box 11"/>
            <p:cNvSpPr txBox="1">
              <a:spLocks noChangeArrowheads="1"/>
            </p:cNvSpPr>
            <p:nvPr/>
          </p:nvSpPr>
          <p:spPr bwMode="auto">
            <a:xfrm>
              <a:off x="3600" y="129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Delta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352800" y="1676400"/>
            <a:ext cx="1219200" cy="1524000"/>
            <a:chOff x="2112" y="1056"/>
            <a:chExt cx="768" cy="960"/>
          </a:xfrm>
        </p:grpSpPr>
        <p:pic>
          <p:nvPicPr>
            <p:cNvPr id="15373" name="Picture 13" descr="cofgrind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12" y="1200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2160" y="1056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Encoder</a:t>
              </a: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352800" y="4357688"/>
            <a:ext cx="1230313" cy="1585912"/>
            <a:chOff x="2112" y="2745"/>
            <a:chExt cx="775" cy="999"/>
          </a:xfrm>
        </p:grpSpPr>
        <p:pic>
          <p:nvPicPr>
            <p:cNvPr id="15371" name="Picture 16" descr="cofgrind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60" y="2928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2" name="Text Box 17"/>
            <p:cNvSpPr txBox="1">
              <a:spLocks noChangeArrowheads="1"/>
            </p:cNvSpPr>
            <p:nvPr/>
          </p:nvSpPr>
          <p:spPr bwMode="auto">
            <a:xfrm>
              <a:off x="2112" y="2745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Decoder</a:t>
              </a:r>
            </a:p>
          </p:txBody>
        </p:sp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2586038" y="4800600"/>
            <a:ext cx="1147762" cy="762000"/>
            <a:chOff x="813" y="1008"/>
            <a:chExt cx="867" cy="668"/>
          </a:xfrm>
        </p:grpSpPr>
        <p:pic>
          <p:nvPicPr>
            <p:cNvPr id="15369" name="Picture 19" descr="MCj03972120000[1]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3" y="109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0" name="Text Box 20"/>
            <p:cNvSpPr txBox="1">
              <a:spLocks noChangeArrowheads="1"/>
            </p:cNvSpPr>
            <p:nvPr/>
          </p:nvSpPr>
          <p:spPr bwMode="auto">
            <a:xfrm>
              <a:off x="912" y="1008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Ver</a:t>
              </a:r>
              <a:r>
                <a:rPr lang="en-US" baseline="-25000"/>
                <a:t>c</a:t>
              </a:r>
              <a:endParaRPr lang="en-US">
                <a:cs typeface="Arial" charset="0"/>
              </a:endParaRPr>
            </a:p>
          </p:txBody>
        </p:sp>
      </p:grpSp>
      <p:sp>
        <p:nvSpPr>
          <p:cNvPr id="21" name="Cloud"/>
          <p:cNvSpPr>
            <a:spLocks noChangeAspect="1" noEditPoints="1" noChangeArrowheads="1"/>
          </p:cNvSpPr>
          <p:nvPr/>
        </p:nvSpPr>
        <p:spPr bwMode="auto">
          <a:xfrm>
            <a:off x="4519094" y="2971800"/>
            <a:ext cx="2186506" cy="14652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0.21667 -0.0009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20868 0.0004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0.13334 -0.0032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0093 L 0.43334 0.36574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-0.00324 L 0.13334 0.36342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0.36342 L -0.05833 0.36342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34 0.36574 L 0.24167 0.36574 " pathEditMode="relative" rAng="0" ptsTypes="AA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81481E-6 L -0.17466 0.00047 " pathEditMode="relative" rAng="0" ptsTypes="AA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mp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Main Differences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6400800" cy="4525963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Delta file has additional new commands</a:t>
            </a:r>
          </a:p>
          <a:p>
            <a:pPr marL="533400" indent="-533400" eaLnBrk="1" hangingPunct="1"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The decoder </a:t>
            </a:r>
            <a:r>
              <a:rPr lang="en-US" b="1" dirty="0" smtClean="0"/>
              <a:t>manipulates</a:t>
            </a:r>
            <a:r>
              <a:rPr lang="en-US" dirty="0" smtClean="0"/>
              <a:t> the compressed reference to become the compressed version  </a:t>
            </a:r>
          </a:p>
          <a:p>
            <a:pPr marL="533400" indent="-533400" eaLnBrk="1" hangingPunct="1">
              <a:buFontTx/>
              <a:buAutoNum type="arabicPeriod"/>
            </a:pPr>
            <a:endParaRPr lang="en-US" dirty="0" smtClean="0"/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/>
              <a:t>Decoder outputs the compressed version</a:t>
            </a:r>
          </a:p>
          <a:p>
            <a:pPr marL="533400" indent="-53340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Applications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257800" cy="3429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Forward and reverse proxies</a:t>
            </a:r>
          </a:p>
          <a:p>
            <a:pPr eaLnBrk="1" hangingPunct="1"/>
            <a:r>
              <a:rPr lang="en-US" sz="2400" dirty="0" smtClean="0"/>
              <a:t>Caching devices</a:t>
            </a:r>
          </a:p>
          <a:p>
            <a:pPr eaLnBrk="1" hangingPunct="1"/>
            <a:r>
              <a:rPr lang="en-US" sz="2400" dirty="0" smtClean="0"/>
              <a:t>Traffic accelerators</a:t>
            </a:r>
          </a:p>
          <a:p>
            <a:pPr eaLnBrk="1" hangingPunct="1"/>
            <a:r>
              <a:rPr lang="en-US" sz="2400" dirty="0" smtClean="0"/>
              <a:t>Server farming</a:t>
            </a:r>
          </a:p>
          <a:p>
            <a:pPr eaLnBrk="1" hangingPunct="1"/>
            <a:r>
              <a:rPr lang="en-US" sz="2400" dirty="0" smtClean="0"/>
              <a:t>Low bandwidth networks</a:t>
            </a:r>
          </a:p>
          <a:p>
            <a:pPr eaLnBrk="1" hangingPunct="1"/>
            <a:r>
              <a:rPr lang="en-US" sz="2400" dirty="0" smtClean="0"/>
              <a:t>Online storage &amp; backups</a:t>
            </a:r>
          </a:p>
          <a:p>
            <a:pPr eaLnBrk="1" hangingPunct="1"/>
            <a:r>
              <a:rPr lang="en-US" sz="2400" dirty="0" smtClean="0"/>
              <a:t>Version &amp; source control</a:t>
            </a:r>
          </a:p>
          <a:p>
            <a:pPr eaLnBrk="1" hangingPunct="1"/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295400" y="5257800"/>
            <a:ext cx="571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All the intermediate devices do not use the data but only transfer it ! !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accel="50000" decel="50000" autoRev="1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174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  <p:bldP spid="17412" grpId="0"/>
      <p:bldP spid="1741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Cloud"/>
          <p:cNvSpPr>
            <a:spLocks noChangeAspect="1" noEditPoints="1" noChangeArrowheads="1"/>
          </p:cNvSpPr>
          <p:nvPr/>
        </p:nvSpPr>
        <p:spPr bwMode="auto">
          <a:xfrm>
            <a:off x="990600" y="1524000"/>
            <a:ext cx="6019800" cy="38274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5" name="Picture 22" descr="content_ins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5038" y="2962275"/>
            <a:ext cx="1833562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279525" y="609600"/>
            <a:ext cx="7086600" cy="731838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Application 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– The Topology</a:t>
            </a:r>
          </a:p>
        </p:txBody>
      </p:sp>
      <p:pic>
        <p:nvPicPr>
          <p:cNvPr id="18437" name="Picture 5" descr="MCj042479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524000"/>
            <a:ext cx="126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 descr="MCj039844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962400"/>
            <a:ext cx="83185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7" descr="MCj043159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14900" y="52451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8" descr="MCj043159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53340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9" descr="MCj043159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7300" y="53340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2" name="Picture 11" descr="MCj039844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925888"/>
            <a:ext cx="83185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5" descr="MCj039844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3581400"/>
            <a:ext cx="1030288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7" descr="appXce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124200" y="1905000"/>
            <a:ext cx="167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18" descr="defence_pro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91000" y="2863850"/>
            <a:ext cx="1909763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1" name="Picture 19" descr="BD10297_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19725" y="5181600"/>
            <a:ext cx="142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2" name="Picture 20" descr="BD10297_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33800" y="5257800"/>
            <a:ext cx="142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3" name="Picture 21" descr="BD10297_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28800" y="5257800"/>
            <a:ext cx="14287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24" descr="MCj0424790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574800"/>
            <a:ext cx="126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28" descr="MMj02544430000[1]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05600" y="1530350"/>
            <a:ext cx="6858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9" descr="MMj02544430000[1]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05000" y="1454150"/>
            <a:ext cx="6858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04027 -0.15555 L 0.11527 -0.30926 L -0.00139 -0.45 L -0.19028 -0.45 " pathEditMode="fixed" ptsTypes="AAAAA">
                                      <p:cBhvr>
                                        <p:cTn id="6" dur="1000" fill="hold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7 L 0.04444 -0.15926 L -0.02778 -0.29629 L -0.14444 -0.44259 L -0.37639 -0.44259 " pathEditMode="fixed" ptsTypes="AAAAA">
                                      <p:cBhvr>
                                        <p:cTn id="10" dur="30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autoRev="1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0.05278 -0.15555 L 0.12917 -0.29444 L 0.19028 -0.44629 L 0.01806 -0.45185 " pathEditMode="fixed" ptsTypes="AAAAA">
                                      <p:cBhvr>
                                        <p:cTn id="14" dur="2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repeatCount="indefinite" accel="50000" decel="50000" autoRev="1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7 7.40741E-6 L 0.04861 -0.14259 L 0.34028 -0.31296 L 0.43611 -0.47777 " pathEditMode="fixed" ptsTypes="AAAA">
                                      <p:cBhvr>
                                        <p:cTn id="18" dur="2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Key Benefits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88327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Eliminate the need to extract, compare and re-encode </a:t>
            </a:r>
            <a:r>
              <a:rPr lang="en-US" dirty="0" smtClean="0">
                <a:sym typeface="Symbol" pitchFamily="18" charset="2"/>
              </a:rPr>
              <a:t></a:t>
            </a:r>
            <a:r>
              <a:rPr lang="en-US" dirty="0" smtClean="0"/>
              <a:t> reduction in </a:t>
            </a:r>
            <a:r>
              <a:rPr lang="en-US" b="1" dirty="0" smtClean="0"/>
              <a:t>CPU</a:t>
            </a:r>
            <a:r>
              <a:rPr lang="en-US" dirty="0" smtClean="0"/>
              <a:t> </a:t>
            </a:r>
            <a:r>
              <a:rPr lang="en-US" b="1" dirty="0" smtClean="0"/>
              <a:t>consumption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Network Hop by Hop scheme of data caching.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Reducing </a:t>
            </a:r>
            <a:r>
              <a:rPr lang="en-US" b="1" dirty="0" smtClean="0"/>
              <a:t>storage</a:t>
            </a:r>
            <a:r>
              <a:rPr lang="en-US" dirty="0" smtClean="0"/>
              <a:t> </a:t>
            </a:r>
            <a:r>
              <a:rPr lang="en-US" b="1" dirty="0" smtClean="0"/>
              <a:t>space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Reducing </a:t>
            </a:r>
            <a:r>
              <a:rPr lang="en-US" dirty="0" smtClean="0"/>
              <a:t>decompression </a:t>
            </a:r>
            <a:r>
              <a:rPr lang="en-US" b="1" dirty="0" smtClean="0"/>
              <a:t>work space</a:t>
            </a:r>
            <a:r>
              <a:rPr lang="en-US" dirty="0" smtClean="0"/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362200"/>
            <a:ext cx="7086600" cy="731838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cs typeface="Arial" charset="0"/>
              </a:rPr>
              <a:t>The Algorithmic Steps For Each Scheme Type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Uncompressed Domain</a:t>
            </a:r>
          </a:p>
        </p:txBody>
      </p:sp>
      <p:graphicFrame>
        <p:nvGraphicFramePr>
          <p:cNvPr id="37974" name="Group 86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458200" cy="4868164"/>
        </p:xfrm>
        <a:graphic>
          <a:graphicData uri="http://schemas.openxmlformats.org/drawingml/2006/table">
            <a:tbl>
              <a:tblPr/>
              <a:tblGrid>
                <a:gridCol w="914400"/>
                <a:gridCol w="2438400"/>
                <a:gridCol w="2590800"/>
                <a:gridCol w="251460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step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Server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Network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Client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Decompress (R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R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Decode (R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R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Decode (R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Encode (R,V)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Decode (R,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Decode (R,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Compress (V) 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Compress (V) 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Compress (V) 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Send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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Send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Compressed Domain</a:t>
            </a:r>
          </a:p>
        </p:txBody>
      </p:sp>
      <p:graphicFrame>
        <p:nvGraphicFramePr>
          <p:cNvPr id="41011" name="Group 51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458200" cy="4724400"/>
        </p:xfrm>
        <a:graphic>
          <a:graphicData uri="http://schemas.openxmlformats.org/drawingml/2006/table">
            <a:tbl>
              <a:tblPr/>
              <a:tblGrid>
                <a:gridCol w="914400"/>
                <a:gridCol w="2438400"/>
                <a:gridCol w="2590800"/>
                <a:gridCol w="251460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step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Server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Network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Client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Compress (V) 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Decode 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R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Decode (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R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Encode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Compress (V) 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Compress (V) 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R</a:t>
                      </a:r>
                      <a:r>
                        <a:rPr kumimoji="0" lang="en-US" sz="1400" b="1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Send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Send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6797675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Delta encoding types and schemes</a:t>
            </a:r>
          </a:p>
          <a:p>
            <a:pPr eaLnBrk="1" hangingPunct="1"/>
            <a:r>
              <a:rPr lang="en-US" dirty="0" smtClean="0"/>
              <a:t>Applications</a:t>
            </a:r>
          </a:p>
          <a:p>
            <a:pPr eaLnBrk="1" hangingPunct="1"/>
            <a:r>
              <a:rPr lang="en-US" dirty="0" smtClean="0"/>
              <a:t>The algorithm principles</a:t>
            </a:r>
          </a:p>
          <a:p>
            <a:pPr eaLnBrk="1" hangingPunct="1"/>
            <a:r>
              <a:rPr lang="en-US" dirty="0" smtClean="0"/>
              <a:t>Results</a:t>
            </a:r>
          </a:p>
          <a:p>
            <a:pPr eaLnBrk="1" hangingPunct="1"/>
            <a:r>
              <a:rPr lang="en-US" dirty="0" smtClean="0"/>
              <a:t>Similar works</a:t>
            </a:r>
          </a:p>
          <a:p>
            <a:pPr eaLnBrk="1" hangingPunct="1"/>
            <a:r>
              <a:rPr lang="en-US" dirty="0" smtClean="0"/>
              <a:t>Contributions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086600" cy="990600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Semi Compressed Domain</a:t>
            </a:r>
            <a:r>
              <a:rPr lang="he-IL" sz="32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With Compressed Output</a:t>
            </a:r>
          </a:p>
        </p:txBody>
      </p:sp>
      <p:graphicFrame>
        <p:nvGraphicFramePr>
          <p:cNvPr id="42030" name="Group 46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458200" cy="4724400"/>
        </p:xfrm>
        <a:graphic>
          <a:graphicData uri="http://schemas.openxmlformats.org/drawingml/2006/table">
            <a:tbl>
              <a:tblPr/>
              <a:tblGrid>
                <a:gridCol w="914400"/>
                <a:gridCol w="2438400"/>
                <a:gridCol w="2590800"/>
                <a:gridCol w="251460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step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Server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Network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Client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Encode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</a:t>
                      </a:r>
                      <a:endParaRPr kumimoji="0" lang="en-US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sym typeface="Symbol" pitchFamily="18" charset="2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Decode (R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sym typeface="Symbol" pitchFamily="18" charset="2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Delta Decode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Decode (R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,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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sym typeface="Symbol" pitchFamily="18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  R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Decode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V</a:t>
                      </a:r>
                      <a:r>
                        <a:rPr kumimoji="0" lang="en-US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c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)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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Store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Send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sym typeface="Symbol" pitchFamily="18" charset="2"/>
                        </a:rPr>
                        <a:t>Send 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cell3D prstMaterial="dkEdge">
                      <a:bevel prst="relaxedInset"/>
                      <a:lightRig rig="flood" dir="t"/>
                    </a:cell3D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838200"/>
            <a:ext cx="7085013" cy="1066800"/>
          </a:xfrm>
        </p:spPr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Algorithm Principles</a:t>
            </a:r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819400"/>
            <a:ext cx="81534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Iterative Steps Of Encode And Compare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Local Reference Approach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Dependency chain breaking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Constraints And Assumptions</a:t>
            </a:r>
            <a:endParaRPr lang="en-US" smtClean="0">
              <a:latin typeface="Arial Unicode MS" pitchFamily="34" charset="-128"/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97675" cy="4525963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dirty="0" smtClean="0">
                <a:sym typeface="Symbol" pitchFamily="18" charset="2"/>
              </a:rPr>
              <a:t>Both versions are highly correlated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>
                <a:sym typeface="Symbol" pitchFamily="18" charset="2"/>
              </a:rPr>
              <a:t>The changes are local and sparse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>
                <a:sym typeface="Symbol" pitchFamily="18" charset="2"/>
              </a:rPr>
              <a:t>The change size is very small compared to the size of the version</a:t>
            </a:r>
          </a:p>
          <a:p>
            <a:pPr marL="533400" indent="-533400" eaLnBrk="1" hangingPunct="1">
              <a:buFontTx/>
              <a:buAutoNum type="arabicPeriod"/>
            </a:pPr>
            <a:endParaRPr lang="en-US" dirty="0" smtClean="0">
              <a:sym typeface="Symbol" pitchFamily="18" charset="2"/>
            </a:endParaRPr>
          </a:p>
          <a:p>
            <a:pPr marL="533400" indent="-533400" eaLnBrk="1" hangingPunct="1">
              <a:buFontTx/>
              <a:buAutoNum type="arabicPeriod"/>
            </a:pPr>
            <a:r>
              <a:rPr lang="en-US" dirty="0" smtClean="0">
                <a:sym typeface="Symbol" pitchFamily="18" charset="2"/>
              </a:rPr>
              <a:t>We do not seek </a:t>
            </a:r>
            <a:r>
              <a:rPr lang="en-US" b="1" dirty="0" smtClean="0">
                <a:sym typeface="Symbol" pitchFamily="18" charset="2"/>
              </a:rPr>
              <a:t>optimal</a:t>
            </a:r>
            <a:r>
              <a:rPr lang="en-US" dirty="0" smtClean="0">
                <a:sym typeface="Symbol" pitchFamily="18" charset="2"/>
              </a:rPr>
              <a:t> solution but rather to show that there </a:t>
            </a:r>
            <a:r>
              <a:rPr lang="en-US" b="1" dirty="0" smtClean="0">
                <a:sym typeface="Symbol" pitchFamily="18" charset="2"/>
              </a:rPr>
              <a:t>exist</a:t>
            </a:r>
            <a:r>
              <a:rPr lang="en-US" dirty="0" smtClean="0">
                <a:sym typeface="Symbol" pitchFamily="18" charset="2"/>
              </a:rPr>
              <a:t> a </a:t>
            </a:r>
            <a:r>
              <a:rPr lang="en-US" b="1" dirty="0" smtClean="0">
                <a:sym typeface="Symbol" pitchFamily="18" charset="2"/>
              </a:rPr>
              <a:t>comprehensive</a:t>
            </a:r>
            <a:r>
              <a:rPr lang="en-US" dirty="0" smtClean="0">
                <a:sym typeface="Symbol" pitchFamily="18" charset="2"/>
              </a:rPr>
              <a:t> solution</a:t>
            </a:r>
          </a:p>
          <a:p>
            <a:pPr marL="533400" indent="-533400" eaLnBrk="1" hangingPunct="1">
              <a:buFontTx/>
              <a:buNone/>
            </a:pPr>
            <a:endParaRPr lang="en-US" dirty="0" smtClean="0">
              <a:sym typeface="Symbol" pitchFamily="18" charset="2"/>
            </a:endParaRPr>
          </a:p>
          <a:p>
            <a:pPr marL="533400" indent="-533400" eaLnBrk="1" hangingPunct="1">
              <a:buFontTx/>
              <a:buNone/>
            </a:pPr>
            <a:endParaRPr lang="en-US" dirty="0" smtClean="0">
              <a:sym typeface="Symbol" pitchFamily="18" charset="2"/>
            </a:endParaRPr>
          </a:p>
          <a:p>
            <a:pPr marL="533400" indent="-533400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467225" y="1547813"/>
            <a:ext cx="180975" cy="738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Ref  :  1234567890(10,10)(10,20)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066800" y="1600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Ver  :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1371600" y="44196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1</a:t>
            </a:r>
            <a:r>
              <a:rPr lang="en-US" sz="2400" b="0" baseline="30000"/>
              <a:t>st</a:t>
            </a:r>
            <a:r>
              <a:rPr lang="en-US" sz="2400" b="0"/>
              <a:t> V</a:t>
            </a:r>
            <a:r>
              <a:rPr lang="en-US" sz="2400" b="0">
                <a:cs typeface="Arial" charset="0"/>
              </a:rPr>
              <a:t>er</a:t>
            </a:r>
            <a:r>
              <a:rPr lang="en-US" sz="2400" b="0"/>
              <a:t>: </a:t>
            </a:r>
            <a:r>
              <a:rPr lang="en-US" sz="2000" b="0"/>
              <a:t>123456890123456789012345678901234567890</a:t>
            </a:r>
            <a:r>
              <a:rPr lang="en-US" sz="2400" b="0"/>
              <a:t> 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1981200" y="1614488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12345678901234</a:t>
            </a:r>
            <a:r>
              <a:rPr lang="en-US" sz="2400" b="0">
                <a:solidFill>
                  <a:srgbClr val="FF3300"/>
                </a:solidFill>
              </a:rPr>
              <a:t>6</a:t>
            </a:r>
            <a:r>
              <a:rPr lang="en-US" sz="2400" b="0"/>
              <a:t>6789012345678901234567890 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2162175" y="1143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3810000" y="2667000"/>
            <a:ext cx="0" cy="3810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971800" y="32004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rgbClr val="FF3300"/>
                </a:solidFill>
              </a:rPr>
              <a:t>123456789012345678901234567890</a:t>
            </a:r>
            <a:r>
              <a:rPr lang="en-US" sz="2400" b="0"/>
              <a:t> 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685800" y="3214688"/>
            <a:ext cx="251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3300"/>
                </a:solidFill>
              </a:rPr>
              <a:t>Local Reconstruction :</a:t>
            </a:r>
          </a:p>
        </p:txBody>
      </p:sp>
      <p:sp>
        <p:nvSpPr>
          <p:cNvPr id="26635" name="Rectangle 13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086600" cy="533400"/>
          </a:xfrm>
        </p:spPr>
        <p:txBody>
          <a:bodyPr/>
          <a:lstStyle/>
          <a:p>
            <a:pPr algn="ctr" eaLnBrk="1" hangingPunct="1"/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Algorithm Principles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495800" y="1143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rgbClr val="FF3300"/>
                </a:solidFill>
              </a:rPr>
              <a:t>(10, 4)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16875 -4.44444E-6 " pathEditMode="fixed" rAng="0" ptsTypes="AA">
                                      <p:cBhvr>
                                        <p:cTn id="1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75 -1.11111E-6 L 0.26042 -1.1111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0416 0.00023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3.33333E-6 L 0.07813 -0.19028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nimBg="1"/>
      <p:bldP spid="9226" grpId="0"/>
      <p:bldP spid="9226" grpId="1"/>
      <p:bldP spid="9227" grpId="0"/>
      <p:bldP spid="9230" grpId="0"/>
      <p:bldP spid="9230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Algorithm Principles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6248400" cy="4525963"/>
          </a:xfrm>
        </p:spPr>
        <p:txBody>
          <a:bodyPr/>
          <a:lstStyle/>
          <a:p>
            <a:pPr eaLnBrk="1" hangingPunct="1"/>
            <a:r>
              <a:rPr lang="en-US" smtClean="0"/>
              <a:t>How to detect mismatch type</a:t>
            </a:r>
          </a:p>
          <a:p>
            <a:pPr eaLnBrk="1" hangingPunct="1"/>
            <a:r>
              <a:rPr lang="en-US" smtClean="0"/>
              <a:t>How to handle a mismatch</a:t>
            </a:r>
          </a:p>
          <a:p>
            <a:pPr eaLnBrk="1" hangingPunct="1"/>
            <a:r>
              <a:rPr lang="en-US" smtClean="0"/>
              <a:t>Dependency chain breaking</a:t>
            </a:r>
          </a:p>
          <a:p>
            <a:pPr eaLnBrk="1" hangingPunct="1"/>
            <a:r>
              <a:rPr lang="en-US" smtClean="0"/>
              <a:t>Synchronizing the encoder to continue encode and compare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4419600" y="2438400"/>
            <a:ext cx="304800" cy="1524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1066800" y="1828800"/>
          <a:ext cx="6538913" cy="3124200"/>
        </p:xfrm>
        <a:graphic>
          <a:graphicData uri="http://schemas.openxmlformats.org/presentationml/2006/ole">
            <p:oleObj spid="_x0000_s1026" name="Visio" r:id="rId3" imgW="4136502" imgH="1976404" progId="Visio.Drawing.11">
              <p:embed/>
            </p:oleObj>
          </a:graphicData>
        </a:graphic>
      </p:graphicFrame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25" y="609600"/>
            <a:ext cx="7483475" cy="731838"/>
          </a:xfrm>
        </p:spPr>
        <p:txBody>
          <a:bodyPr/>
          <a:lstStyle/>
          <a:p>
            <a:pPr eaLnBrk="1" hangingPunct="1"/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Algorithm Principles</a:t>
            </a:r>
            <a:r>
              <a:rPr lang="he-IL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Replacement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90600" y="5105400"/>
            <a:ext cx="556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0"/>
              <a:t> Determined by scanning forward both version and the temporary local reconstructed buffer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990600" y="5715000"/>
            <a:ext cx="548640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0"/>
              <a:t> </a:t>
            </a:r>
            <a:r>
              <a:rPr lang="he-IL" b="0"/>
              <a:t> </a:t>
            </a:r>
            <a:r>
              <a:rPr lang="en-US" b="0"/>
              <a:t>Bounded by the change maximum length ( &gt; i )     and by </a:t>
            </a:r>
            <a:r>
              <a:rPr lang="en-US" sz="2000" b="0"/>
              <a:t>O</a:t>
            </a:r>
            <a:r>
              <a:rPr lang="en-US" b="0"/>
              <a:t> ( I * synch )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125 3.33333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 3.33333E-6 L 0.21667 3.33333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 animBg="1"/>
      <p:bldP spid="45064" grpId="1" animBg="1"/>
      <p:bldP spid="45064" grpId="2" animBg="1"/>
      <p:bldP spid="45062" grpId="0"/>
      <p:bldP spid="4506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6"/>
          <p:cNvGraphicFramePr>
            <a:graphicFrameLocks noChangeAspect="1"/>
          </p:cNvGraphicFramePr>
          <p:nvPr>
            <p:ph idx="1"/>
          </p:nvPr>
        </p:nvGraphicFramePr>
        <p:xfrm>
          <a:off x="1143000" y="1600200"/>
          <a:ext cx="6553200" cy="3170238"/>
        </p:xfrm>
        <a:graphic>
          <a:graphicData uri="http://schemas.openxmlformats.org/presentationml/2006/ole">
            <p:oleObj spid="_x0000_s2050" name="Visio" r:id="rId3" imgW="4163812" imgH="2014118" progId="Visio.Drawing.11">
              <p:embed/>
            </p:oleObj>
          </a:graphicData>
        </a:graphic>
      </p:graphicFrame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25" y="609600"/>
            <a:ext cx="7483475" cy="731838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Algorithm Principles</a:t>
            </a:r>
            <a:r>
              <a:rPr lang="he-IL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Insertion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90600" y="4953000"/>
            <a:ext cx="556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0" dirty="0"/>
              <a:t> Determined by </a:t>
            </a:r>
            <a:r>
              <a:rPr lang="en-US" dirty="0" smtClean="0"/>
              <a:t>version</a:t>
            </a:r>
            <a:r>
              <a:rPr lang="en-US" b="0" dirty="0" smtClean="0"/>
              <a:t> skipping and </a:t>
            </a:r>
            <a:r>
              <a:rPr lang="en-US" b="0" dirty="0"/>
              <a:t>comparing to the temporary local reconstructed buffer </a:t>
            </a:r>
            <a:endParaRPr lang="he-IL" b="0" dirty="0">
              <a:cs typeface="Arial" charset="0"/>
            </a:endParaRP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990600" y="5562600"/>
            <a:ext cx="533400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0"/>
              <a:t> </a:t>
            </a:r>
            <a:r>
              <a:rPr lang="he-IL" b="0"/>
              <a:t> </a:t>
            </a:r>
            <a:r>
              <a:rPr lang="en-US" b="0"/>
              <a:t>Bounded by the change maximum length ( &gt; j ) and by </a:t>
            </a:r>
            <a:r>
              <a:rPr lang="en-US" sz="2000" b="0"/>
              <a:t>O</a:t>
            </a:r>
            <a:r>
              <a:rPr lang="en-US" b="0"/>
              <a:t> ( j *  synch )</a:t>
            </a:r>
            <a:endParaRPr lang="en-US" b="0" baseline="30000"/>
          </a:p>
          <a:p>
            <a:pPr>
              <a:spcBef>
                <a:spcPct val="50000"/>
              </a:spcBef>
              <a:buFontTx/>
              <a:buChar char="•"/>
            </a:pPr>
            <a:endParaRPr lang="en-US" b="0"/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 flipH="1">
            <a:off x="4572000" y="2590800"/>
            <a:ext cx="7620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 flipH="1">
            <a:off x="4572000" y="2590800"/>
            <a:ext cx="30480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 flipH="1">
            <a:off x="4572000" y="2590800"/>
            <a:ext cx="53340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H="1">
            <a:off x="4572000" y="2590800"/>
            <a:ext cx="762000" cy="8382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 flipH="1">
            <a:off x="4572000" y="2590800"/>
            <a:ext cx="1066800" cy="838200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07084 1.11111E-6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127125" y="609600"/>
            <a:ext cx="7483475" cy="731838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Algorithm Principles</a:t>
            </a:r>
            <a:r>
              <a:rPr lang="he-IL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Deletion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990600" y="5029200"/>
            <a:ext cx="556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0" dirty="0"/>
              <a:t> Determined by skipping forward in </a:t>
            </a:r>
            <a:r>
              <a:rPr lang="en-US" dirty="0"/>
              <a:t>temporary</a:t>
            </a:r>
            <a:r>
              <a:rPr lang="en-US" b="0" dirty="0"/>
              <a:t> </a:t>
            </a:r>
            <a:r>
              <a:rPr lang="en-US" dirty="0"/>
              <a:t>local</a:t>
            </a:r>
            <a:r>
              <a:rPr lang="en-US" b="0" dirty="0"/>
              <a:t> reconstructed buffer </a:t>
            </a:r>
            <a:endParaRPr lang="he-IL" b="0" dirty="0">
              <a:cs typeface="Arial" charset="0"/>
            </a:endParaRP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990600" y="5638800"/>
            <a:ext cx="533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0"/>
              <a:t> </a:t>
            </a:r>
            <a:r>
              <a:rPr lang="he-IL" b="0"/>
              <a:t> </a:t>
            </a:r>
            <a:r>
              <a:rPr lang="en-US" b="0"/>
              <a:t>Bounded by the change maximum length ( &gt; j ) and by O ( j * synch )</a:t>
            </a:r>
            <a:endParaRPr lang="en-US" b="0" baseline="30000"/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ph idx="1"/>
          </p:nvPr>
        </p:nvGraphicFramePr>
        <p:xfrm>
          <a:off x="1066800" y="1447800"/>
          <a:ext cx="6477000" cy="3429000"/>
        </p:xfrm>
        <a:graphic>
          <a:graphicData uri="http://schemas.openxmlformats.org/presentationml/2006/ole">
            <p:oleObj spid="_x0000_s3074" name="Visio" r:id="rId3" imgW="4130324" imgH="1974779" progId="Visio.Drawing.11">
              <p:embed/>
            </p:oleObj>
          </a:graphicData>
        </a:graphic>
      </p:graphicFrame>
      <p:sp>
        <p:nvSpPr>
          <p:cNvPr id="50183" name="Line 7"/>
          <p:cNvSpPr>
            <a:spLocks noChangeShapeType="1"/>
          </p:cNvSpPr>
          <p:nvPr/>
        </p:nvSpPr>
        <p:spPr bwMode="auto">
          <a:xfrm flipV="1">
            <a:off x="4495800" y="2514600"/>
            <a:ext cx="7620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 flipH="1" flipV="1">
            <a:off x="4572000" y="2514600"/>
            <a:ext cx="15240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 flipH="1" flipV="1">
            <a:off x="4572000" y="2514600"/>
            <a:ext cx="45720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 flipH="1" flipV="1">
            <a:off x="4648200" y="2514600"/>
            <a:ext cx="685800" cy="914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 flipH="1" flipV="1">
            <a:off x="4572000" y="2514600"/>
            <a:ext cx="1066800" cy="9906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11111E-6 L 0.09583 -0.0055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83 -0.00556 L 0.15417 -0.00556 " pathEditMode="relative" ptsTypes="AA">
                                      <p:cBhvr>
                                        <p:cTn id="56" dur="2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  <p:bldP spid="50181" grpId="0"/>
      <p:bldP spid="50183" grpId="0" animBg="1"/>
      <p:bldP spid="50183" grpId="1" animBg="1"/>
      <p:bldP spid="50184" grpId="0" animBg="1"/>
      <p:bldP spid="50184" grpId="1" animBg="1"/>
      <p:bldP spid="50185" grpId="0" animBg="1"/>
      <p:bldP spid="50185" grpId="1" animBg="1"/>
      <p:bldP spid="50186" grpId="0" animBg="1"/>
      <p:bldP spid="50186" grpId="1" animBg="1"/>
      <p:bldP spid="50187" grpId="0" animBg="1"/>
      <p:bldP spid="50187" grpId="1" animBg="1"/>
      <p:bldP spid="50187" grpId="2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Handling A Mismatch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578475" cy="4525963"/>
          </a:xfrm>
        </p:spPr>
        <p:txBody>
          <a:bodyPr/>
          <a:lstStyle/>
          <a:p>
            <a:pPr eaLnBrk="1" hangingPunct="1"/>
            <a:r>
              <a:rPr lang="en-US" smtClean="0"/>
              <a:t>According to mismatch type</a:t>
            </a:r>
          </a:p>
          <a:p>
            <a:pPr lvl="1" eaLnBrk="1" hangingPunct="1"/>
            <a:r>
              <a:rPr lang="en-US" smtClean="0"/>
              <a:t>Add or remove characters</a:t>
            </a:r>
          </a:p>
          <a:p>
            <a:pPr lvl="1" eaLnBrk="1" hangingPunct="1"/>
            <a:r>
              <a:rPr lang="en-US" smtClean="0"/>
              <a:t>Add or remove pointers</a:t>
            </a:r>
          </a:p>
          <a:p>
            <a:pPr lvl="1" eaLnBrk="1" hangingPunct="1"/>
            <a:r>
              <a:rPr lang="en-US" smtClean="0"/>
              <a:t>Split pointers into 3 parts</a:t>
            </a:r>
          </a:p>
          <a:p>
            <a:pPr lvl="2" eaLnBrk="1" hangingPunct="1"/>
            <a:r>
              <a:rPr lang="en-US" smtClean="0"/>
              <a:t>Prefix – up to the change</a:t>
            </a:r>
          </a:p>
          <a:p>
            <a:pPr lvl="2" eaLnBrk="1" hangingPunct="1"/>
            <a:r>
              <a:rPr lang="en-US" smtClean="0"/>
              <a:t>The change</a:t>
            </a:r>
          </a:p>
          <a:p>
            <a:pPr lvl="2" eaLnBrk="1" hangingPunct="1"/>
            <a:r>
              <a:rPr lang="en-US" smtClean="0"/>
              <a:t>Postfix – after the change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9525" y="533400"/>
            <a:ext cx="7086600" cy="731838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Handling A Mismatch - Example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4467225" y="1776413"/>
            <a:ext cx="180975" cy="738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066800" y="2438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Ref  :  1234567890(10,10)(10,20)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10668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Ver  :</a:t>
            </a:r>
          </a:p>
        </p:txBody>
      </p:sp>
      <p:sp>
        <p:nvSpPr>
          <p:cNvPr id="29702" name="Text Box 7"/>
          <p:cNvSpPr txBox="1">
            <a:spLocks noChangeArrowheads="1"/>
          </p:cNvSpPr>
          <p:nvPr/>
        </p:nvSpPr>
        <p:spPr bwMode="auto">
          <a:xfrm>
            <a:off x="533400" y="38862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1</a:t>
            </a:r>
            <a:r>
              <a:rPr lang="en-US" sz="2400" b="0" baseline="30000"/>
              <a:t>st</a:t>
            </a:r>
            <a:r>
              <a:rPr lang="en-US" sz="2400" b="0"/>
              <a:t> V</a:t>
            </a:r>
            <a:r>
              <a:rPr lang="en-US" sz="2400" b="0">
                <a:cs typeface="Arial" charset="0"/>
              </a:rPr>
              <a:t>er</a:t>
            </a:r>
            <a:r>
              <a:rPr lang="en-US" sz="2400" b="0"/>
              <a:t>: </a:t>
            </a:r>
            <a:r>
              <a:rPr lang="en-US" sz="2000" b="0"/>
              <a:t>123456890123456789012345678901234567890</a:t>
            </a:r>
            <a:r>
              <a:rPr lang="en-US" sz="2400" b="0"/>
              <a:t> </a:t>
            </a:r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1981200" y="1843088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12345678901234</a:t>
            </a:r>
            <a:r>
              <a:rPr lang="en-US" sz="2400" b="0">
                <a:solidFill>
                  <a:srgbClr val="FF3300"/>
                </a:solidFill>
              </a:rPr>
              <a:t>6</a:t>
            </a:r>
            <a:r>
              <a:rPr lang="en-US" sz="2400" b="0"/>
              <a:t>6789012345678901234567890 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2162175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10000" y="2895600"/>
            <a:ext cx="0" cy="3810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2971800" y="34290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rgbClr val="FF3300"/>
                </a:solidFill>
              </a:rPr>
              <a:t>123456789012345678901234567890</a:t>
            </a:r>
            <a:r>
              <a:rPr lang="en-US" sz="2400" b="0"/>
              <a:t> 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685800" y="3443288"/>
            <a:ext cx="251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3300"/>
                </a:solidFill>
              </a:rPr>
              <a:t>Local Reconstruction :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4495800" y="137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rgbClr val="FF3300"/>
                </a:solidFill>
              </a:rPr>
              <a:t>(10, 4)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371600" y="4343400"/>
            <a:ext cx="40386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Output to Delta file : </a:t>
            </a:r>
          </a:p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SplitTo3 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command for pointer (10,10)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(10,4)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[ 6 ]</a:t>
            </a:r>
          </a:p>
          <a:p>
            <a:pPr lvl="1">
              <a:spcBef>
                <a:spcPct val="50000"/>
              </a:spcBef>
              <a:buFontTx/>
              <a:buChar char="•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(10,5)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95600" y="55258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And we need to break the dependency chain of pointer (10,20)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16875 -4.44444E-6 " pathEditMode="fixed" rAng="0" ptsTypes="AA">
                                      <p:cBhvr>
                                        <p:cTn id="9" dur="10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75 -1.11111E-6 L 0.26042 -1.11111E-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autoRev="1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167 0.1 " pathEditMode="relative" ptsTypes="AA">
                                      <p:cBhvr>
                                        <p:cTn id="21" dur="20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1000" fill="hold"/>
                                        <p:tgtEl>
                                          <p:spTgt spid="573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0416 0.0002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3.33333E-6 L 0.07813 -0.19028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  <p:bldP spid="57355" grpId="0"/>
      <p:bldP spid="57355" grpId="1"/>
      <p:bldP spid="57356" grpId="0"/>
      <p:bldP spid="57357" grpId="0"/>
      <p:bldP spid="57357" grpId="1"/>
      <p:bldP spid="57357" grpId="2"/>
      <p:bldP spid="57358" grpId="0" build="p" bldLvl="2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Problem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5943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We would like to have a version updating algorithm which transforms a </a:t>
            </a:r>
            <a:r>
              <a:rPr lang="en-US" b="1" dirty="0" smtClean="0"/>
              <a:t>compressed reference</a:t>
            </a:r>
            <a:r>
              <a:rPr lang="en-US" dirty="0" smtClean="0"/>
              <a:t> into a </a:t>
            </a:r>
            <a:r>
              <a:rPr lang="en-US" b="1" dirty="0" smtClean="0"/>
              <a:t>compressed version</a:t>
            </a:r>
            <a:r>
              <a:rPr lang="en-US" dirty="0" smtClean="0"/>
              <a:t> without decoding and re-encoding </a:t>
            </a:r>
            <a:r>
              <a:rPr lang="en-US" dirty="0" smtClean="0"/>
              <a:t>a reference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Handling A Mismatch - Advance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the mismatch covers a set of elements </a:t>
            </a:r>
          </a:p>
          <a:p>
            <a:pPr eaLnBrk="1" hangingPunct="1"/>
            <a:endParaRPr lang="en-US" smtClean="0"/>
          </a:p>
          <a:p>
            <a:pPr lvl="1" eaLnBrk="1" hangingPunct="1"/>
            <a:r>
              <a:rPr lang="en-US" smtClean="0"/>
              <a:t>We will replace the entire section (pointers might be split and characters replaced)</a:t>
            </a:r>
          </a:p>
          <a:p>
            <a:pPr lvl="1" eaLnBrk="1" hangingPunct="1"/>
            <a:r>
              <a:rPr lang="en-US" smtClean="0"/>
              <a:t>Break the dependency chain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4429125" y="1776413"/>
            <a:ext cx="1082675" cy="738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1981200" y="1843088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/>
              <a:t>12345678901234</a:t>
            </a:r>
            <a:r>
              <a:rPr lang="en-US" sz="2400" b="0" dirty="0">
                <a:solidFill>
                  <a:srgbClr val="FF3300"/>
                </a:solidFill>
              </a:rPr>
              <a:t>xxxxxx</a:t>
            </a:r>
            <a:r>
              <a:rPr lang="en-US" sz="2400" b="0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n-US" sz="2400" b="0" dirty="0"/>
              <a:t>2345678901234567890 </a:t>
            </a: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1279525" y="533400"/>
            <a:ext cx="7086600" cy="731838"/>
          </a:xfrm>
        </p:spPr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Handling A Mismatch - Advance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066800" y="24384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Ref  :  1234567890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066800" y="1828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Ver  :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533400" y="38862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1</a:t>
            </a:r>
            <a:r>
              <a:rPr lang="en-US" sz="2400" b="0" baseline="30000"/>
              <a:t>st</a:t>
            </a:r>
            <a:r>
              <a:rPr lang="en-US" sz="2400" b="0"/>
              <a:t> V</a:t>
            </a:r>
            <a:r>
              <a:rPr lang="en-US" sz="2400" b="0">
                <a:cs typeface="Arial" charset="0"/>
              </a:rPr>
              <a:t>er</a:t>
            </a:r>
            <a:r>
              <a:rPr lang="en-US" sz="2400" b="0"/>
              <a:t>: </a:t>
            </a:r>
            <a:r>
              <a:rPr lang="en-US" sz="2000" b="0"/>
              <a:t>123456890123456789012345678901234567890</a:t>
            </a:r>
            <a:r>
              <a:rPr lang="en-US" sz="2400" b="0"/>
              <a:t> 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2162175" y="1371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10000" y="2895600"/>
            <a:ext cx="0" cy="3810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997200" y="34163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0">
                <a:solidFill>
                  <a:srgbClr val="FF3300"/>
                </a:solidFill>
              </a:rPr>
              <a:t>123456789012345678901234567890</a:t>
            </a:r>
            <a:r>
              <a:rPr lang="en-US" sz="2400" b="0"/>
              <a:t> 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685800" y="3443288"/>
            <a:ext cx="251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FF3300"/>
                </a:solidFill>
              </a:rPr>
              <a:t>Local Reconstruction :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4495800" y="137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>
                <a:solidFill>
                  <a:srgbClr val="FF3300"/>
                </a:solidFill>
              </a:rPr>
              <a:t>(10, 4)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3657600" y="24130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/>
              <a:t>(10,10)(10,20)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762000" y="4343400"/>
            <a:ext cx="32766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change result to Delta file :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SplitTo3 command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(10,4)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[ 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xxxxxx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]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3124200" y="4332288"/>
            <a:ext cx="4038600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endParaRPr lang="en-US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50000"/>
              </a:spcBef>
              <a:buFontTx/>
              <a:buAutoNum type="arabicPeriod" startAt="4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SplitTo3 command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 startAt="4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 startAt="4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[ x ]</a:t>
            </a:r>
          </a:p>
          <a:p>
            <a:pPr marL="800100" lvl="1" indent="-342900">
              <a:spcBef>
                <a:spcPct val="50000"/>
              </a:spcBef>
              <a:buFontTx/>
              <a:buAutoNum type="arabicPeriod" startAt="4"/>
              <a:defRPr/>
            </a:pP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(20,9)!(=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CB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943600" y="2286000"/>
            <a:ext cx="2667000" cy="1058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Exceptional case</a:t>
            </a: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: self pointer</a:t>
            </a:r>
          </a:p>
          <a:p>
            <a:pPr>
              <a:spcBef>
                <a:spcPct val="50000"/>
              </a:spcBef>
              <a:defRPr/>
            </a:pPr>
            <a:r>
              <a:rPr lang="en-US" sz="1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For (10,20) we use the local reconstructed buffer to continue the reconstruction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62600" y="47244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dirty="0" smtClean="0"/>
              <a:t>7.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ADDP (30,10)</a:t>
            </a:r>
          </a:p>
          <a:p>
            <a:pPr marL="342900" indent="-342900"/>
            <a:r>
              <a:rPr lang="en-US" dirty="0" smtClean="0"/>
              <a:t> 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0.16875 -4.44444E-6 " pathEditMode="fixed" rAng="0" ptsTypes="AA">
                                      <p:cBhvr>
                                        <p:cTn id="9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875 -1.11111E-6 L 0.26042 -1.11111E-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autoRev="1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9167 0.1 " pathEditMode="relative" ptsTypes="AA">
                                      <p:cBhvr>
                                        <p:cTn id="21" dur="2000" fill="hold"/>
                                        <p:tgtEl>
                                          <p:spTgt spid="59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10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0416 0.00023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3.33333E-6 3.33333E-6 L 0.07813 -0.19028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9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94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9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9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9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9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9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94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9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94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9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94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94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94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94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94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animBg="1"/>
      <p:bldP spid="59403" grpId="0"/>
      <p:bldP spid="59403" grpId="1"/>
      <p:bldP spid="59404" grpId="0"/>
      <p:bldP spid="59405" grpId="0"/>
      <p:bldP spid="59405" grpId="1"/>
      <p:bldP spid="59405" grpId="2"/>
      <p:bldP spid="59406" grpId="0"/>
      <p:bldP spid="59407" grpId="0" build="p" bldLvl="2"/>
      <p:bldP spid="59408" grpId="0" build="p" bldLvl="2"/>
      <p:bldP spid="59409" grpId="0" animBg="1"/>
      <p:bldP spid="59409" grpId="1" animBg="1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16002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/>
              <a:t>R </a:t>
            </a:r>
            <a:r>
              <a:rPr lang="en-US" sz="2800" b="0" baseline="-25000"/>
              <a:t>c </a:t>
            </a:r>
            <a:r>
              <a:rPr lang="en-US" sz="2800" b="0"/>
              <a:t>= 1234567890(10,10)(10,20)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927100" y="1676400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/>
              <a:t>V </a:t>
            </a:r>
            <a:r>
              <a:rPr lang="en-US" sz="2400" b="0" baseline="-25000" dirty="0"/>
              <a:t>c </a:t>
            </a:r>
            <a:r>
              <a:rPr lang="en-US" sz="2400" b="0" dirty="0"/>
              <a:t>= 1234567890(10,4)</a:t>
            </a:r>
            <a:r>
              <a:rPr lang="en-US" sz="2400" b="0" dirty="0" err="1"/>
              <a:t>xxxxxx</a:t>
            </a:r>
            <a:r>
              <a:rPr lang="en-US" sz="2400" b="0" dirty="0"/>
              <a:t>(0,0)(</a:t>
            </a:r>
            <a:r>
              <a:rPr lang="en-US" sz="2400" b="0" dirty="0" smtClean="0"/>
              <a:t>0,0)x(20,9)(30,10)</a:t>
            </a:r>
            <a:endParaRPr lang="en-US" sz="2400" b="0" dirty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Handling A Mismatch - Advance</a:t>
            </a:r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816600" y="1600200"/>
            <a:ext cx="457200" cy="457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B22C0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423" name="AutoShape 7"/>
          <p:cNvSpPr>
            <a:spLocks noChangeArrowheads="1"/>
          </p:cNvSpPr>
          <p:nvPr/>
        </p:nvSpPr>
        <p:spPr bwMode="auto">
          <a:xfrm>
            <a:off x="5156200" y="1600200"/>
            <a:ext cx="457200" cy="4572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B22C0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914400" y="16764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0" dirty="0"/>
              <a:t>V </a:t>
            </a:r>
            <a:r>
              <a:rPr lang="en-US" sz="2400" b="0" baseline="-25000" dirty="0"/>
              <a:t>c</a:t>
            </a:r>
            <a:r>
              <a:rPr lang="en-US" sz="2400" b="0" dirty="0"/>
              <a:t> = </a:t>
            </a:r>
            <a:r>
              <a:rPr lang="en-US" sz="2400" b="0" dirty="0" smtClean="0"/>
              <a:t>1234567890(10,4)</a:t>
            </a:r>
            <a:r>
              <a:rPr lang="en-US" sz="2400" b="0" dirty="0" err="1" smtClean="0"/>
              <a:t>xxxxxxx</a:t>
            </a:r>
            <a:r>
              <a:rPr lang="en-US" sz="2400" b="0" dirty="0" smtClean="0"/>
              <a:t>(20,9)(30,10)</a:t>
            </a:r>
            <a:endParaRPr lang="en-US" sz="2400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1143000" y="2971800"/>
            <a:ext cx="6477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Delta File: (3 bit per command, </a:t>
            </a:r>
            <a:r>
              <a:rPr lang="en-US" b="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offset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16 bit , </a:t>
            </a:r>
            <a:r>
              <a:rPr lang="en-US" b="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length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= 8 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bit )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Copy [0,9]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SplitTo3 (10,4) [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xxxxxx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] 0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SplitTo3 0 [x] 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(20,9)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ADDP (30,10)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810000" y="4648200"/>
            <a:ext cx="1828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Total of </a:t>
            </a:r>
            <a:r>
              <a:rPr 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172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bits 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1143000" y="5257800"/>
            <a:ext cx="510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Re-encoding V produces </a:t>
            </a:r>
            <a:r>
              <a:rPr lang="en-US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208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bits</a:t>
            </a:r>
            <a:r>
              <a:rPr lang="he-IL" b="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output</a:t>
            </a:r>
            <a:endParaRPr lang="he-IL" b="0" dirty="0"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1234567890(10,4)x(1,6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)(10,3)(20,10)(10,6)</a:t>
            </a:r>
          </a:p>
          <a:p>
            <a:pPr>
              <a:spcBef>
                <a:spcPct val="5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Saving 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~20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% of the bits in this short 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72222E-6 3.7037E-6 L 0.00017 0.095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0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0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04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0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04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04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04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04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04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0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0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0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0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0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0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/>
      <p:bldP spid="60420" grpId="1" build="allAtOnce"/>
      <p:bldP spid="60421" grpId="0" build="p"/>
      <p:bldP spid="60421" grpId="1" build="allAtOnce"/>
      <p:bldP spid="60422" grpId="0" animBg="1"/>
      <p:bldP spid="60422" grpId="1" animBg="1"/>
      <p:bldP spid="60423" grpId="0" animBg="1"/>
      <p:bldP spid="60423" grpId="1" animBg="1"/>
      <p:bldP spid="60424" grpId="0"/>
      <p:bldP spid="60425" grpId="0" build="p"/>
      <p:bldP spid="60426" grpId="0" animBg="1"/>
      <p:bldP spid="6042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Handling A Mismatch - LSP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1600200"/>
            <a:ext cx="5654675" cy="4525963"/>
          </a:xfrm>
        </p:spPr>
        <p:txBody>
          <a:bodyPr/>
          <a:lstStyle/>
          <a:p>
            <a:pPr eaLnBrk="1" hangingPunct="1"/>
            <a:r>
              <a:rPr lang="en-US" smtClean="0"/>
              <a:t>LSP is calculated according to the reference</a:t>
            </a:r>
          </a:p>
          <a:p>
            <a:pPr eaLnBrk="1" hangingPunct="1"/>
            <a:r>
              <a:rPr lang="en-US" smtClean="0"/>
              <a:t>LSP might be located beyond the version’s change</a:t>
            </a:r>
          </a:p>
          <a:p>
            <a:pPr eaLnBrk="1" hangingPunct="1"/>
            <a:r>
              <a:rPr lang="en-US" smtClean="0"/>
              <a:t>Encoder’s internal data structure synchronization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Chain Breaking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3152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A must, due to the repetition base algorithmic nature of LZ based compressions</a:t>
            </a:r>
          </a:p>
          <a:p>
            <a:pPr eaLnBrk="1" hangingPunct="1"/>
            <a:r>
              <a:rPr lang="en-US" dirty="0" smtClean="0"/>
              <a:t>Quarantines – restricted zones and change tags</a:t>
            </a:r>
          </a:p>
          <a:p>
            <a:pPr eaLnBrk="1" hangingPunct="1"/>
            <a:r>
              <a:rPr lang="en-US" b="1" dirty="0" smtClean="0"/>
              <a:t>Pointer modifications</a:t>
            </a:r>
            <a:r>
              <a:rPr lang="en-US" dirty="0" smtClean="0"/>
              <a:t> are bounded by window size – first occurrence elimination</a:t>
            </a:r>
          </a:p>
          <a:p>
            <a:pPr eaLnBrk="1" hangingPunct="1"/>
            <a:r>
              <a:rPr lang="en-US" dirty="0" smtClean="0"/>
              <a:t>Part of the encoder’s implementation (Hash, tags …)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Delta File Commands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6188075" cy="4525963"/>
          </a:xfrm>
        </p:spPr>
        <p:txBody>
          <a:bodyPr/>
          <a:lstStyle/>
          <a:p>
            <a:pPr eaLnBrk="1" hangingPunct="1"/>
            <a:r>
              <a:rPr lang="en-US" u="sng" smtClean="0"/>
              <a:t>COPY</a:t>
            </a:r>
            <a:r>
              <a:rPr lang="en-US" smtClean="0"/>
              <a:t> – instruct the decoder to copy part of the reference</a:t>
            </a:r>
          </a:p>
          <a:p>
            <a:pPr eaLnBrk="1" hangingPunct="1"/>
            <a:r>
              <a:rPr lang="en-US" u="sng" smtClean="0"/>
              <a:t>ADDP</a:t>
            </a:r>
            <a:r>
              <a:rPr lang="en-US" smtClean="0"/>
              <a:t> – Add a pointer to the compressed version</a:t>
            </a:r>
          </a:p>
          <a:p>
            <a:pPr eaLnBrk="1" hangingPunct="1"/>
            <a:r>
              <a:rPr lang="en-US" u="sng" smtClean="0"/>
              <a:t>ADDS</a:t>
            </a:r>
            <a:r>
              <a:rPr lang="en-US" smtClean="0"/>
              <a:t> – Same but adds a 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Delta File Commands</a:t>
            </a:r>
            <a:endParaRPr lang="en-US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6188075" cy="4525963"/>
          </a:xfrm>
        </p:spPr>
        <p:txBody>
          <a:bodyPr/>
          <a:lstStyle/>
          <a:p>
            <a:pPr eaLnBrk="1" hangingPunct="1"/>
            <a:r>
              <a:rPr lang="en-US" u="sng" dirty="0" smtClean="0"/>
              <a:t>SplitTo3</a:t>
            </a:r>
            <a:r>
              <a:rPr lang="en-US" dirty="0" smtClean="0"/>
              <a:t> – instruct the decoder to break an element into 3 parts</a:t>
            </a:r>
          </a:p>
          <a:p>
            <a:pPr eaLnBrk="1" hangingPunct="1"/>
            <a:r>
              <a:rPr lang="en-US" u="sng" dirty="0" smtClean="0"/>
              <a:t>ADJUSTJP</a:t>
            </a:r>
            <a:r>
              <a:rPr lang="en-US" dirty="0" smtClean="0"/>
              <a:t> – instruct the </a:t>
            </a:r>
            <a:r>
              <a:rPr lang="en-US" dirty="0" smtClean="0"/>
              <a:t>decoder to </a:t>
            </a:r>
            <a:r>
              <a:rPr lang="en-US" dirty="0" smtClean="0"/>
              <a:t>adjust pointers offsets</a:t>
            </a:r>
            <a:endParaRPr lang="he-IL" dirty="0" smtClean="0">
              <a:cs typeface="Arial" charset="0"/>
            </a:endParaRPr>
          </a:p>
          <a:p>
            <a:pPr eaLnBrk="1" hangingPunct="1"/>
            <a:r>
              <a:rPr lang="en-US" u="sng" dirty="0" err="1" smtClean="0"/>
              <a:t>CTag</a:t>
            </a:r>
            <a:r>
              <a:rPr lang="en-US" dirty="0" smtClean="0"/>
              <a:t> ( optional )</a:t>
            </a:r>
            <a:r>
              <a:rPr lang="en-US" dirty="0" smtClean="0">
                <a:cs typeface="Arial" charset="0"/>
              </a:rPr>
              <a:t>- Marks to the decoder a specific tagged change boundaries (uncompressed)</a:t>
            </a:r>
          </a:p>
          <a:p>
            <a:pPr eaLnBrk="1" hangingPunct="1"/>
            <a:endParaRPr lang="en-US" dirty="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cs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295400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Decoder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Modifies the compressed reference to become the compressed version</a:t>
            </a:r>
          </a:p>
          <a:p>
            <a:pPr eaLnBrk="1" hangingPunct="1"/>
            <a:r>
              <a:rPr lang="en-US" smtClean="0"/>
              <a:t>Linear in time and space</a:t>
            </a:r>
          </a:p>
          <a:p>
            <a:pPr eaLnBrk="1" hangingPunct="1"/>
            <a:r>
              <a:rPr lang="en-US" smtClean="0"/>
              <a:t>Do not need temporary decompression space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Decoder</a:t>
            </a: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762000" y="3062287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 dirty="0"/>
              <a:t>R </a:t>
            </a:r>
            <a:r>
              <a:rPr lang="en-US" sz="2800" b="0" baseline="-25000" dirty="0"/>
              <a:t>c </a:t>
            </a:r>
            <a:r>
              <a:rPr lang="en-US" sz="2800" b="0" dirty="0"/>
              <a:t>= 1234567890(10,10)(10,20)</a:t>
            </a:r>
          </a:p>
        </p:txBody>
      </p:sp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1143000" y="1143000"/>
            <a:ext cx="6477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Delta File: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Copy [0,9]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SplitTo3 (10,4) [</a:t>
            </a:r>
            <a:r>
              <a:rPr lang="en-US" b="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xxxxxx</a:t>
            </a: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] 0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SplitTo3 0 [x] </a:t>
            </a: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(20,9)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n-US" b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ADDP (30,10)</a:t>
            </a:r>
            <a:endParaRPr lang="en-US" b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735" name="Line 7"/>
          <p:cNvSpPr>
            <a:spLocks noChangeShapeType="1"/>
          </p:cNvSpPr>
          <p:nvPr/>
        </p:nvSpPr>
        <p:spPr bwMode="auto">
          <a:xfrm>
            <a:off x="4724400" y="1752600"/>
            <a:ext cx="12954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918" name="Text Box 9"/>
          <p:cNvSpPr txBox="1">
            <a:spLocks noChangeArrowheads="1"/>
          </p:cNvSpPr>
          <p:nvPr/>
        </p:nvSpPr>
        <p:spPr bwMode="auto">
          <a:xfrm>
            <a:off x="762000" y="4052887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 dirty="0"/>
              <a:t>V </a:t>
            </a:r>
            <a:r>
              <a:rPr lang="en-US" sz="2800" b="0" baseline="-25000" dirty="0"/>
              <a:t>c </a:t>
            </a:r>
            <a:r>
              <a:rPr lang="en-US" sz="2800" b="0" dirty="0"/>
              <a:t>=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1600200" y="3062287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 dirty="0"/>
              <a:t>1234567890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3581400" y="50292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/>
              <a:t>(10,4)xxxxxx</a:t>
            </a:r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5562600" y="5029200"/>
            <a:ext cx="259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0" dirty="0" smtClean="0"/>
              <a:t>x(20,9)(30,10)</a:t>
            </a:r>
            <a:endParaRPr lang="en-US" sz="2800" b="0" dirty="0"/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685800" y="5791200"/>
            <a:ext cx="624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-0.00139 0.1481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3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-0.00139 0.055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 -0.1377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37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5555 L -0.00278 0.14444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44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023 L 3.33333E-6 -0.1377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37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339933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3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5" grpId="0" animBg="1"/>
      <p:bldP spid="73735" grpId="1" animBg="1"/>
      <p:bldP spid="73735" grpId="2" animBg="1"/>
      <p:bldP spid="73735" grpId="3" animBg="1"/>
      <p:bldP spid="73738" grpId="0"/>
      <p:bldP spid="73738" grpId="1"/>
      <p:bldP spid="73739" grpId="0"/>
      <p:bldP spid="73739" grpId="1"/>
      <p:bldP spid="73740" grpId="0"/>
      <p:bldP spid="73740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79524" y="1600200"/>
            <a:ext cx="5959476" cy="4525963"/>
          </a:xfrm>
        </p:spPr>
        <p:txBody>
          <a:bodyPr/>
          <a:lstStyle/>
          <a:p>
            <a:r>
              <a:rPr lang="en-US" dirty="0" smtClean="0"/>
              <a:t>Linear Time &amp; Space encoding/decoding</a:t>
            </a:r>
          </a:p>
          <a:p>
            <a:endParaRPr lang="en-US" dirty="0" smtClean="0"/>
          </a:p>
          <a:p>
            <a:r>
              <a:rPr lang="en-US" dirty="0" smtClean="0"/>
              <a:t>Constant bound addition of </a:t>
            </a:r>
            <a:r>
              <a:rPr lang="en-US" dirty="0" smtClean="0"/>
              <a:t>compares (Locality)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Throughput is very similar to base LZSS encoding/decoding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What is “Delta Encoding”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5943600" cy="4525963"/>
          </a:xfrm>
        </p:spPr>
        <p:txBody>
          <a:bodyPr/>
          <a:lstStyle/>
          <a:p>
            <a:pPr eaLnBrk="1" hangingPunct="1"/>
            <a:r>
              <a:rPr lang="en-US" u="sng" smtClean="0"/>
              <a:t>Definition</a:t>
            </a:r>
            <a:r>
              <a:rPr lang="en-US" smtClean="0"/>
              <a:t>: </a:t>
            </a:r>
            <a:r>
              <a:rPr lang="en-US" b="1" smtClean="0"/>
              <a:t>Delta Encoding</a:t>
            </a:r>
            <a:r>
              <a:rPr lang="en-US" smtClean="0"/>
              <a:t> is the task of compactly encoding a new version as a set of copy and add commands using a reference.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Results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/>
          <a:srcRect l="20625" t="38442" r="25000" b="2338"/>
          <a:stretch>
            <a:fillRect/>
          </a:stretch>
        </p:blipFill>
        <p:spPr bwMode="auto">
          <a:xfrm>
            <a:off x="1050758" y="1371600"/>
            <a:ext cx="755984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Results</a:t>
            </a: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950" y="1401867"/>
            <a:ext cx="7689850" cy="4998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Similar Works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T. </a:t>
            </a:r>
            <a:r>
              <a:rPr lang="en-US" dirty="0" err="1" smtClean="0"/>
              <a:t>Serebro</a:t>
            </a:r>
            <a:r>
              <a:rPr lang="en-US" dirty="0" smtClean="0"/>
              <a:t> - Modeling delta encoding of compressed files (2006)</a:t>
            </a:r>
          </a:p>
          <a:p>
            <a:r>
              <a:rPr lang="en-US" dirty="0" smtClean="0"/>
              <a:t>S. Klein &amp; D. </a:t>
            </a:r>
            <a:r>
              <a:rPr lang="en-US" dirty="0" err="1" smtClean="0"/>
              <a:t>Shapira</a:t>
            </a:r>
            <a:r>
              <a:rPr lang="en-US" dirty="0" smtClean="0"/>
              <a:t> -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Compressed delta encoding for </a:t>
            </a:r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lzss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encoded files</a:t>
            </a:r>
            <a:r>
              <a:rPr lang="en-US" dirty="0" smtClean="0"/>
              <a:t> (2007)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Contributions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096000" cy="4525963"/>
          </a:xfrm>
        </p:spPr>
        <p:txBody>
          <a:bodyPr/>
          <a:lstStyle/>
          <a:p>
            <a:pPr eaLnBrk="1" hangingPunct="1"/>
            <a:r>
              <a:rPr lang="en-US" b="1" dirty="0" smtClean="0"/>
              <a:t>Comprehensive</a:t>
            </a:r>
            <a:r>
              <a:rPr lang="en-US" dirty="0" smtClean="0"/>
              <a:t> solution Addresses insertion, deletion and replacement</a:t>
            </a:r>
          </a:p>
          <a:p>
            <a:pPr eaLnBrk="1" hangingPunct="1"/>
            <a:r>
              <a:rPr lang="en-US" b="1" dirty="0" smtClean="0"/>
              <a:t>local</a:t>
            </a:r>
            <a:r>
              <a:rPr lang="en-US" dirty="0" smtClean="0"/>
              <a:t> reference approach – no right to left decoding</a:t>
            </a:r>
          </a:p>
          <a:p>
            <a:pPr eaLnBrk="1" hangingPunct="1"/>
            <a:r>
              <a:rPr lang="en-US" b="1" dirty="0" smtClean="0"/>
              <a:t>CDELTA</a:t>
            </a:r>
            <a:r>
              <a:rPr lang="en-US" dirty="0" smtClean="0"/>
              <a:t> -New Delta File scheme</a:t>
            </a:r>
          </a:p>
          <a:p>
            <a:pPr eaLnBrk="1" hangingPunct="1"/>
            <a:r>
              <a:rPr lang="en-US" b="1" dirty="0" smtClean="0"/>
              <a:t>Ongoing</a:t>
            </a:r>
            <a:r>
              <a:rPr lang="en-US" dirty="0" smtClean="0"/>
              <a:t> Dependency</a:t>
            </a:r>
            <a:r>
              <a:rPr lang="en-US" b="1" dirty="0" smtClean="0"/>
              <a:t> </a:t>
            </a:r>
            <a:r>
              <a:rPr lang="en-US" dirty="0" smtClean="0"/>
              <a:t>chain breaking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Contributions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60960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Utilization of textual data being produced uncompressed </a:t>
            </a:r>
          </a:p>
          <a:p>
            <a:pPr eaLnBrk="1" hangingPunct="1"/>
            <a:r>
              <a:rPr lang="en-US" b="1" dirty="0" smtClean="0"/>
              <a:t>Network perspective</a:t>
            </a:r>
            <a:r>
              <a:rPr lang="en-US" dirty="0" smtClean="0"/>
              <a:t> - devices along the path stores &amp; forwards data  (decoder </a:t>
            </a:r>
            <a:r>
              <a:rPr lang="en-US" b="1" dirty="0" smtClean="0"/>
              <a:t>compressed output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 Implementation of the algorithms – a proof of concept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7388" y="2667000"/>
            <a:ext cx="7085012" cy="10668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Grp="1" noChangeArrowheads="1"/>
          </p:cNvSpPr>
          <p:nvPr>
            <p:ph type="title"/>
          </p:nvPr>
        </p:nvSpPr>
        <p:spPr>
          <a:xfrm>
            <a:off x="1279525" y="152400"/>
            <a:ext cx="7086600" cy="731838"/>
          </a:xfrm>
        </p:spPr>
        <p:txBody>
          <a:bodyPr/>
          <a:lstStyle/>
          <a:p>
            <a:pPr algn="ctr" eaLnBrk="1" hangingPunct="1"/>
            <a:r>
              <a:rPr lang="en-US" b="1" smtClean="0"/>
              <a:t>Chain Breaking</a:t>
            </a:r>
          </a:p>
        </p:txBody>
      </p:sp>
      <p:pic>
        <p:nvPicPr>
          <p:cNvPr id="4403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762000"/>
            <a:ext cx="8458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Types Of Delta Encoding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60198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Uncompressed domain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Compressed domain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Semi Compressed domain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proposed Semi Compressed domain with </a:t>
            </a:r>
            <a:r>
              <a:rPr lang="en-US" b="1" dirty="0" smtClean="0"/>
              <a:t>compressed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Why Semi Compressed</a:t>
            </a:r>
            <a:r>
              <a:rPr lang="he-IL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Scheme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Textual data is produced in an uncompressed form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Digital data is first acquired </a:t>
            </a:r>
            <a:r>
              <a:rPr lang="en-US" b="1" u="sng" dirty="0" smtClean="0"/>
              <a:t>then</a:t>
            </a:r>
            <a:r>
              <a:rPr lang="en-US" dirty="0" smtClean="0"/>
              <a:t> compressed for most cases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This work focuses on the data </a:t>
            </a:r>
            <a:r>
              <a:rPr lang="en-US" u="sng" dirty="0" smtClean="0"/>
              <a:t>network</a:t>
            </a:r>
            <a:r>
              <a:rPr lang="en-US" dirty="0" smtClean="0"/>
              <a:t>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Compression Base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524" y="1600200"/>
            <a:ext cx="5883275" cy="4525963"/>
          </a:xfrm>
        </p:spPr>
        <p:txBody>
          <a:bodyPr/>
          <a:lstStyle/>
          <a:p>
            <a:r>
              <a:rPr lang="en-US" dirty="0" smtClean="0"/>
              <a:t>We uses LZSS (</a:t>
            </a:r>
            <a:r>
              <a:rPr lang="en-US" dirty="0" err="1" smtClean="0"/>
              <a:t>Storer-Syzmanski</a:t>
            </a:r>
            <a:r>
              <a:rPr lang="en-US" dirty="0" smtClean="0"/>
              <a:t>) as the </a:t>
            </a:r>
            <a:r>
              <a:rPr lang="en-US" dirty="0" smtClean="0"/>
              <a:t>compression </a:t>
            </a:r>
            <a:r>
              <a:rPr lang="en-US" dirty="0" smtClean="0"/>
              <a:t>base</a:t>
            </a:r>
          </a:p>
          <a:p>
            <a:endParaRPr lang="en-US" dirty="0" smtClean="0"/>
          </a:p>
          <a:p>
            <a:r>
              <a:rPr lang="en-US" dirty="0" smtClean="0"/>
              <a:t>LZSS has (</a:t>
            </a:r>
            <a:r>
              <a:rPr lang="en-US" dirty="0" err="1" smtClean="0"/>
              <a:t>off,len</a:t>
            </a:r>
            <a:r>
              <a:rPr lang="en-US" dirty="0" smtClean="0"/>
              <a:t>) &amp; strings mixed structure</a:t>
            </a:r>
          </a:p>
          <a:p>
            <a:endParaRPr lang="en-US" dirty="0" smtClean="0"/>
          </a:p>
          <a:p>
            <a:r>
              <a:rPr lang="en-US" dirty="0" smtClean="0"/>
              <a:t>LZSS is a </a:t>
            </a:r>
            <a:r>
              <a:rPr lang="en-US" b="1" dirty="0" smtClean="0"/>
              <a:t>repetitions</a:t>
            </a:r>
            <a:r>
              <a:rPr lang="en-US" dirty="0" smtClean="0"/>
              <a:t> based algorithm (LZ family)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Delta Compression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Schemes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loud"/>
          <p:cNvSpPr>
            <a:spLocks noChangeAspect="1" noEditPoints="1" noChangeArrowheads="1"/>
          </p:cNvSpPr>
          <p:nvPr/>
        </p:nvSpPr>
        <p:spPr bwMode="auto">
          <a:xfrm>
            <a:off x="4419600" y="2971800"/>
            <a:ext cx="2186506" cy="146526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Uncompressed Domain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290638" y="1600200"/>
            <a:ext cx="1376362" cy="1060450"/>
            <a:chOff x="813" y="1008"/>
            <a:chExt cx="867" cy="668"/>
          </a:xfrm>
        </p:grpSpPr>
        <p:pic>
          <p:nvPicPr>
            <p:cNvPr id="12304" name="Picture 4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13" y="109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5" name="Text Box 10"/>
            <p:cNvSpPr txBox="1">
              <a:spLocks noChangeArrowheads="1"/>
            </p:cNvSpPr>
            <p:nvPr/>
          </p:nvSpPr>
          <p:spPr bwMode="auto">
            <a:xfrm>
              <a:off x="912" y="1008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version</a:t>
              </a: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1219200" y="2909888"/>
            <a:ext cx="1371600" cy="1052512"/>
            <a:chOff x="768" y="1833"/>
            <a:chExt cx="864" cy="663"/>
          </a:xfrm>
        </p:grpSpPr>
        <p:pic>
          <p:nvPicPr>
            <p:cNvPr id="12302" name="Picture 5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1915"/>
              <a:ext cx="627" cy="5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3" name="Text Box 11"/>
            <p:cNvSpPr txBox="1">
              <a:spLocks noChangeArrowheads="1"/>
            </p:cNvSpPr>
            <p:nvPr/>
          </p:nvSpPr>
          <p:spPr bwMode="auto">
            <a:xfrm>
              <a:off x="864" y="1833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reference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038600" y="2178050"/>
            <a:ext cx="1219200" cy="869950"/>
            <a:chOff x="3600" y="1296"/>
            <a:chExt cx="768" cy="548"/>
          </a:xfrm>
        </p:grpSpPr>
        <p:pic>
          <p:nvPicPr>
            <p:cNvPr id="12300" name="Picture 13" descr="MCj0397212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600" y="1488"/>
              <a:ext cx="384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1" name="Text Box 12"/>
            <p:cNvSpPr txBox="1">
              <a:spLocks noChangeArrowheads="1"/>
            </p:cNvSpPr>
            <p:nvPr/>
          </p:nvSpPr>
          <p:spPr bwMode="auto">
            <a:xfrm>
              <a:off x="3600" y="1296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Delta</a:t>
              </a:r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3352800" y="1676400"/>
            <a:ext cx="1219200" cy="1524000"/>
            <a:chOff x="2112" y="1056"/>
            <a:chExt cx="768" cy="960"/>
          </a:xfrm>
        </p:grpSpPr>
        <p:pic>
          <p:nvPicPr>
            <p:cNvPr id="12298" name="Picture 18" descr="cofgrind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2" y="1200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9" name="Text Box 19"/>
            <p:cNvSpPr txBox="1">
              <a:spLocks noChangeArrowheads="1"/>
            </p:cNvSpPr>
            <p:nvPr/>
          </p:nvSpPr>
          <p:spPr bwMode="auto">
            <a:xfrm>
              <a:off x="2160" y="1056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Encoder</a:t>
              </a:r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3352800" y="4357688"/>
            <a:ext cx="1230313" cy="1585912"/>
            <a:chOff x="2112" y="2745"/>
            <a:chExt cx="775" cy="999"/>
          </a:xfrm>
        </p:grpSpPr>
        <p:pic>
          <p:nvPicPr>
            <p:cNvPr id="12296" name="Picture 21" descr="cofgrind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60" y="2928"/>
              <a:ext cx="727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7" name="Text Box 23"/>
            <p:cNvSpPr txBox="1">
              <a:spLocks noChangeArrowheads="1"/>
            </p:cNvSpPr>
            <p:nvPr/>
          </p:nvSpPr>
          <p:spPr bwMode="auto">
            <a:xfrm>
              <a:off x="2112" y="2745"/>
              <a:ext cx="7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/>
                <a:t>Decoder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0.21667 -0.0009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L 0.20868 0.0004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0.13334 -0.00324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-0.00093 L 0.43334 0.36574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-0.00324 L 0.13334 0.36342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334 0.36342 L -0.05833 0.36342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34 0.36574 L 0.24167 0.36574 " pathEditMode="relative" rAng="0" ptsTypes="AA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68 0.00046 L 0.15035 0.48935 " pathEditMode="relative" ptsTypes="AA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035 0.48935 L -0.04132 0.48935 " pathEditMode="relative" rAng="0" ptsTypes="AA">
                                      <p:cBhvr>
                                        <p:cTn id="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mph" presetSubtype="0" repeatCount="200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ck of books design template [1]">
  <a:themeElements>
    <a:clrScheme name="Stack of books design template [1]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ck of books design template [1]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Stack of books design template [1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[1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[1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[1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ck of books design template [1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[1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[1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[1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[1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[1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ck of books design template [1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 [1]</Template>
  <TotalTime>3397</TotalTime>
  <Words>1433</Words>
  <Application>Microsoft Office PowerPoint</Application>
  <PresentationFormat>On-screen Show (4:3)</PresentationFormat>
  <Paragraphs>316</Paragraphs>
  <Slides>46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Stack of books design template [1]</vt:lpstr>
      <vt:lpstr>Visio</vt:lpstr>
      <vt:lpstr>Delta Encoding  </vt:lpstr>
      <vt:lpstr>Agenda</vt:lpstr>
      <vt:lpstr>The Problem</vt:lpstr>
      <vt:lpstr>What is “Delta Encoding”</vt:lpstr>
      <vt:lpstr>Types Of Delta Encoding</vt:lpstr>
      <vt:lpstr>Why Semi Compressed Scheme</vt:lpstr>
      <vt:lpstr> Compression Base</vt:lpstr>
      <vt:lpstr>Delta Compression</vt:lpstr>
      <vt:lpstr>Uncompressed Domain</vt:lpstr>
      <vt:lpstr>Compressed Domain</vt:lpstr>
      <vt:lpstr>Semi Compressed Domain</vt:lpstr>
      <vt:lpstr>The Proposed Semi Compressed Domain With Compressed Output</vt:lpstr>
      <vt:lpstr>The Main Differences</vt:lpstr>
      <vt:lpstr>Applications</vt:lpstr>
      <vt:lpstr>Application – The Topology</vt:lpstr>
      <vt:lpstr>The Key Benefits</vt:lpstr>
      <vt:lpstr>The Algorithmic Steps For Each Scheme Type </vt:lpstr>
      <vt:lpstr>Uncompressed Domain</vt:lpstr>
      <vt:lpstr>Compressed Domain</vt:lpstr>
      <vt:lpstr>Semi Compressed Domain With Compressed Output</vt:lpstr>
      <vt:lpstr>The Algorithm Principles</vt:lpstr>
      <vt:lpstr>Constraints And Assumptions</vt:lpstr>
      <vt:lpstr>The Algorithm Principles</vt:lpstr>
      <vt:lpstr>The Algorithm Principles</vt:lpstr>
      <vt:lpstr>The Algorithm Principles - Replacement</vt:lpstr>
      <vt:lpstr>The Algorithm Principles - Insertion</vt:lpstr>
      <vt:lpstr>The Algorithm Principles - Deletion</vt:lpstr>
      <vt:lpstr>Handling A Mismatch</vt:lpstr>
      <vt:lpstr>Handling A Mismatch - Example</vt:lpstr>
      <vt:lpstr>Handling A Mismatch - Advance</vt:lpstr>
      <vt:lpstr>Handling A Mismatch - Advance</vt:lpstr>
      <vt:lpstr>Handling A Mismatch - Advance</vt:lpstr>
      <vt:lpstr>Handling A Mismatch - LSP</vt:lpstr>
      <vt:lpstr>Chain Breaking</vt:lpstr>
      <vt:lpstr>The Delta File Commands</vt:lpstr>
      <vt:lpstr>The Delta File Commands</vt:lpstr>
      <vt:lpstr>The Decoder</vt:lpstr>
      <vt:lpstr>The Decoder</vt:lpstr>
      <vt:lpstr>Results</vt:lpstr>
      <vt:lpstr>Results</vt:lpstr>
      <vt:lpstr>Results</vt:lpstr>
      <vt:lpstr>Similar Works</vt:lpstr>
      <vt:lpstr>Contributions</vt:lpstr>
      <vt:lpstr>Contributions</vt:lpstr>
      <vt:lpstr>Thank You</vt:lpstr>
      <vt:lpstr>Chain Breaking</vt:lpstr>
    </vt:vector>
  </TitlesOfParts>
  <Company>Amdocs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Delta Encoding</dc:title>
  <dc:creator>Moti Meir</dc:creator>
  <cp:lastModifiedBy>moti</cp:lastModifiedBy>
  <cp:revision>221</cp:revision>
  <dcterms:created xsi:type="dcterms:W3CDTF">2006-10-22T11:55:58Z</dcterms:created>
  <dcterms:modified xsi:type="dcterms:W3CDTF">2009-08-30T21:25:54Z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TC011594401033</vt:lpwstr>
  </property>
</Properties>
</file>