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sldIdLst>
    <p:sldId id="256" r:id="rId2"/>
    <p:sldId id="257" r:id="rId3"/>
    <p:sldId id="258" r:id="rId4"/>
    <p:sldId id="312" r:id="rId5"/>
    <p:sldId id="306" r:id="rId6"/>
    <p:sldId id="303" r:id="rId7"/>
    <p:sldId id="308" r:id="rId8"/>
    <p:sldId id="296" r:id="rId9"/>
    <p:sldId id="301" r:id="rId10"/>
    <p:sldId id="302" r:id="rId11"/>
    <p:sldId id="300" r:id="rId12"/>
    <p:sldId id="304" r:id="rId13"/>
    <p:sldId id="264" r:id="rId14"/>
    <p:sldId id="266" r:id="rId15"/>
    <p:sldId id="272" r:id="rId16"/>
    <p:sldId id="268" r:id="rId17"/>
    <p:sldId id="275" r:id="rId18"/>
    <p:sldId id="297" r:id="rId19"/>
    <p:sldId id="276" r:id="rId20"/>
    <p:sldId id="279" r:id="rId21"/>
    <p:sldId id="307" r:id="rId22"/>
    <p:sldId id="288" r:id="rId23"/>
    <p:sldId id="286" r:id="rId24"/>
    <p:sldId id="315" r:id="rId25"/>
    <p:sldId id="292" r:id="rId26"/>
    <p:sldId id="295" r:id="rId27"/>
    <p:sldId id="317" r:id="rId28"/>
    <p:sldId id="298" r:id="rId29"/>
  </p:sldIdLst>
  <p:sldSz cx="9144000" cy="6858000" type="screen4x3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F0F4"/>
    <a:srgbClr val="D4DFE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33" autoAdjust="0"/>
    <p:restoredTop sz="96825" autoAdjust="0"/>
  </p:normalViewPr>
  <p:slideViewPr>
    <p:cSldViewPr>
      <p:cViewPr varScale="1">
        <p:scale>
          <a:sx n="72" d="100"/>
          <a:sy n="72" d="100"/>
        </p:scale>
        <p:origin x="-4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7" d="100"/>
        <a:sy n="37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33BC60-8146-4CEB-AEF4-B82489B2C5D8}" type="datetimeFigureOut">
              <a:rPr kumimoji="1" lang="ja-JP" altLang="en-US" smtClean="0"/>
              <a:pPr/>
              <a:t>2009/9/2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287DA7-D6F7-4136-A424-B345EB058E1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287DA7-D6F7-4136-A424-B345EB058E1E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b="0" baseline="0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287DA7-D6F7-4136-A424-B345EB058E1E}" type="slidenum">
              <a:rPr kumimoji="1" lang="ja-JP" altLang="en-US" smtClean="0"/>
              <a:pPr/>
              <a:t>11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strike="sngStrike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287DA7-D6F7-4136-A424-B345EB058E1E}" type="slidenum">
              <a:rPr kumimoji="1" lang="ja-JP" altLang="en-US" smtClean="0"/>
              <a:pPr/>
              <a:t>12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en-US" altLang="ja-JP" baseline="0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287DA7-D6F7-4136-A424-B345EB058E1E}" type="slidenum">
              <a:rPr kumimoji="1" lang="ja-JP" altLang="en-US" smtClean="0"/>
              <a:pPr/>
              <a:t>13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strike="sngStrike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287DA7-D6F7-4136-A424-B345EB058E1E}" type="slidenum">
              <a:rPr kumimoji="1" lang="ja-JP" altLang="en-US" smtClean="0"/>
              <a:pPr/>
              <a:t>14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trike="sngStrike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287DA7-D6F7-4136-A424-B345EB058E1E}" type="slidenum">
              <a:rPr kumimoji="1" lang="ja-JP" altLang="en-US" smtClean="0"/>
              <a:pPr/>
              <a:t>15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strike="sngStrike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287DA7-D6F7-4136-A424-B345EB058E1E}" type="slidenum">
              <a:rPr kumimoji="1" lang="ja-JP" altLang="en-US" smtClean="0"/>
              <a:pPr/>
              <a:t>16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287DA7-D6F7-4136-A424-B345EB058E1E}" type="slidenum">
              <a:rPr kumimoji="1" lang="ja-JP" altLang="en-US" smtClean="0"/>
              <a:pPr/>
              <a:t>17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ja-JP" sz="1200" strike="sngStrike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287DA7-D6F7-4136-A424-B345EB058E1E}" type="slidenum">
              <a:rPr kumimoji="1" lang="ja-JP" altLang="en-US" smtClean="0"/>
              <a:pPr/>
              <a:t>18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en-US" altLang="ja-JP" strike="sngStrike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287DA7-D6F7-4136-A424-B345EB058E1E}" type="slidenum">
              <a:rPr kumimoji="1" lang="ja-JP" altLang="en-US" smtClean="0"/>
              <a:pPr/>
              <a:t>19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strike="sngStrike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287DA7-D6F7-4136-A424-B345EB058E1E}" type="slidenum">
              <a:rPr kumimoji="1" lang="ja-JP" altLang="en-US" smtClean="0"/>
              <a:pPr/>
              <a:t>20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287DA7-D6F7-4136-A424-B345EB058E1E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287DA7-D6F7-4136-A424-B345EB058E1E}" type="slidenum">
              <a:rPr kumimoji="1" lang="ja-JP" altLang="en-US" smtClean="0"/>
              <a:pPr/>
              <a:t>21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287DA7-D6F7-4136-A424-B345EB058E1E}" type="slidenum">
              <a:rPr kumimoji="1" lang="ja-JP" altLang="en-US" smtClean="0"/>
              <a:pPr/>
              <a:t>22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287DA7-D6F7-4136-A424-B345EB058E1E}" type="slidenum">
              <a:rPr kumimoji="1" lang="ja-JP" altLang="en-US" smtClean="0"/>
              <a:pPr/>
              <a:t>23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287DA7-D6F7-4136-A424-B345EB058E1E}" type="slidenum">
              <a:rPr kumimoji="1" lang="ja-JP" altLang="en-US" smtClean="0"/>
              <a:pPr/>
              <a:t>24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en-US" altLang="ja-JP" strike="sngStrike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287DA7-D6F7-4136-A424-B345EB058E1E}" type="slidenum">
              <a:rPr kumimoji="1" lang="ja-JP" altLang="en-US" smtClean="0"/>
              <a:pPr/>
              <a:t>25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spcBef>
                <a:spcPct val="0"/>
              </a:spcBef>
            </a:pP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287DA7-D6F7-4136-A424-B345EB058E1E}" type="slidenum">
              <a:rPr kumimoji="1" lang="ja-JP" altLang="en-US" smtClean="0"/>
              <a:pPr/>
              <a:t>26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287DA7-D6F7-4136-A424-B345EB058E1E}" type="slidenum">
              <a:rPr kumimoji="1" lang="ja-JP" altLang="en-US" smtClean="0"/>
              <a:pPr/>
              <a:t>27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endParaRPr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287DA7-D6F7-4136-A424-B345EB058E1E}" type="slidenum">
              <a:rPr kumimoji="1" lang="ja-JP" altLang="en-US" smtClean="0"/>
              <a:pPr/>
              <a:t>28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endParaRPr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287DA7-D6F7-4136-A424-B345EB058E1E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287DA7-D6F7-4136-A424-B345EB058E1E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287DA7-D6F7-4136-A424-B345EB058E1E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strike="sngStrike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287DA7-D6F7-4136-A424-B345EB058E1E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en-US" altLang="ja-JP" baseline="0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287DA7-D6F7-4136-A424-B345EB058E1E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287DA7-D6F7-4136-A424-B345EB058E1E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strike="sngStrike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287DA7-D6F7-4136-A424-B345EB058E1E}" type="slidenum">
              <a:rPr kumimoji="1" lang="ja-JP" altLang="en-US" smtClean="0"/>
              <a:pPr/>
              <a:t>10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タイトル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7" name="サブタイトル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grpSp>
        <p:nvGrpSpPr>
          <p:cNvPr id="2" name="グループ化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フリーフォーム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フリーフォーム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フリーフォーム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線コネクタ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付プレースホル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28A98A3-DA8A-476E-BD2A-24A15D30079B}" type="datetimeFigureOut">
              <a:rPr kumimoji="1" lang="ja-JP" altLang="en-US" smtClean="0"/>
              <a:pPr/>
              <a:t>2009/9/2</a:t>
            </a:fld>
            <a:endParaRPr kumimoji="1" lang="ja-JP" altLang="en-US"/>
          </a:p>
        </p:txBody>
      </p:sp>
      <p:sp>
        <p:nvSpPr>
          <p:cNvPr id="19" name="フッター プレースホル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27" name="スライド番号プレースホル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6EB9391-73EC-40BD-9073-79411178560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8A98A3-DA8A-476E-BD2A-24A15D30079B}" type="datetimeFigureOut">
              <a:rPr kumimoji="1" lang="ja-JP" altLang="en-US" smtClean="0"/>
              <a:pPr/>
              <a:t>2009/9/2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EB9391-73EC-40BD-9073-79411178560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8A98A3-DA8A-476E-BD2A-24A15D30079B}" type="datetimeFigureOut">
              <a:rPr kumimoji="1" lang="ja-JP" altLang="en-US" smtClean="0"/>
              <a:pPr/>
              <a:t>2009/9/2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EB9391-73EC-40BD-9073-79411178560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8A98A3-DA8A-476E-BD2A-24A15D30079B}" type="datetimeFigureOut">
              <a:rPr kumimoji="1" lang="ja-JP" altLang="en-US" smtClean="0"/>
              <a:pPr/>
              <a:t>2009/9/2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EB9391-73EC-40BD-9073-79411178560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8A98A3-DA8A-476E-BD2A-24A15D30079B}" type="datetimeFigureOut">
              <a:rPr kumimoji="1" lang="ja-JP" altLang="en-US" smtClean="0"/>
              <a:pPr/>
              <a:t>2009/9/2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EB9391-73EC-40BD-9073-79411178560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7" name="山形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山形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8A98A3-DA8A-476E-BD2A-24A15D30079B}" type="datetimeFigureOut">
              <a:rPr kumimoji="1" lang="ja-JP" altLang="en-US" smtClean="0"/>
              <a:pPr/>
              <a:t>2009/9/2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EB9391-73EC-40BD-9073-79411178560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8A98A3-DA8A-476E-BD2A-24A15D30079B}" type="datetimeFigureOut">
              <a:rPr kumimoji="1" lang="ja-JP" altLang="en-US" smtClean="0"/>
              <a:pPr/>
              <a:t>2009/9/2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EB9391-73EC-40BD-9073-79411178560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8A98A3-DA8A-476E-BD2A-24A15D30079B}" type="datetimeFigureOut">
              <a:rPr kumimoji="1" lang="ja-JP" altLang="en-US" smtClean="0"/>
              <a:pPr/>
              <a:t>2009/9/2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EB9391-73EC-40BD-9073-79411178560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8A98A3-DA8A-476E-BD2A-24A15D30079B}" type="datetimeFigureOut">
              <a:rPr kumimoji="1" lang="ja-JP" altLang="en-US" smtClean="0"/>
              <a:pPr/>
              <a:t>2009/9/2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EB9391-73EC-40BD-9073-79411178560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28A98A3-DA8A-476E-BD2A-24A15D30079B}" type="datetimeFigureOut">
              <a:rPr kumimoji="1" lang="ja-JP" altLang="en-US" smtClean="0"/>
              <a:pPr/>
              <a:t>2009/9/2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EB9391-73EC-40BD-9073-79411178560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28A98A3-DA8A-476E-BD2A-24A15D30079B}" type="datetimeFigureOut">
              <a:rPr kumimoji="1" lang="ja-JP" altLang="en-US" smtClean="0"/>
              <a:pPr/>
              <a:t>2009/9/2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6EB9391-73EC-40BD-9073-79411178560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8" name="フリーフォーム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フリーフォーム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直線コネクタ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山形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山形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フリーフォーム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フリーフォーム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直線コネクタ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タイトル プレースホル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0" name="テキスト プレースホル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28A98A3-DA8A-476E-BD2A-24A15D30079B}" type="datetimeFigureOut">
              <a:rPr kumimoji="1" lang="ja-JP" altLang="en-US" smtClean="0"/>
              <a:pPr/>
              <a:t>2009/9/2</a:t>
            </a:fld>
            <a:endParaRPr kumimoji="1" lang="ja-JP" altLang="en-US"/>
          </a:p>
        </p:txBody>
      </p:sp>
      <p:sp>
        <p:nvSpPr>
          <p:cNvPr id="22" name="フッター プレースホル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18" name="スライド番号プレースホル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6EB9391-73EC-40BD-9073-79411178560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1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Bit-parallel algorithms for computing all th</a:t>
            </a:r>
            <a:r>
              <a:rPr lang="en-US" altLang="ja-JP" dirty="0" smtClean="0"/>
              <a:t>e runs in a string</a:t>
            </a:r>
            <a:r>
              <a:rPr kumimoji="1" lang="en-US" altLang="ja-JP" dirty="0" smtClean="0"/>
              <a:t> 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888963"/>
          </a:xfrm>
        </p:spPr>
        <p:txBody>
          <a:bodyPr>
            <a:normAutofit fontScale="92500"/>
          </a:bodyPr>
          <a:lstStyle/>
          <a:p>
            <a:pPr>
              <a:defRPr/>
            </a:pPr>
            <a:r>
              <a:rPr lang="en-US" altLang="ja-JP" u="sng" dirty="0" smtClean="0">
                <a:solidFill>
                  <a:schemeClr val="tx1"/>
                </a:solidFill>
              </a:rPr>
              <a:t>Kazunori Hirashima</a:t>
            </a:r>
            <a:r>
              <a:rPr lang="en-US" altLang="ja-JP" u="sng" baseline="30000" dirty="0" smtClean="0">
                <a:solidFill>
                  <a:schemeClr val="tx1"/>
                </a:solidFill>
              </a:rPr>
              <a:t>1</a:t>
            </a:r>
            <a:r>
              <a:rPr lang="en-US" altLang="ja-JP" dirty="0" smtClean="0">
                <a:solidFill>
                  <a:schemeClr val="tx1"/>
                </a:solidFill>
              </a:rPr>
              <a:t>, Hideo Bannai</a:t>
            </a:r>
            <a:r>
              <a:rPr lang="en-US" altLang="ja-JP" baseline="30000" dirty="0" smtClean="0">
                <a:solidFill>
                  <a:schemeClr val="tx1"/>
                </a:solidFill>
              </a:rPr>
              <a:t>1</a:t>
            </a:r>
            <a:r>
              <a:rPr lang="en-US" altLang="ja-JP" dirty="0" smtClean="0">
                <a:solidFill>
                  <a:schemeClr val="tx1"/>
                </a:solidFill>
              </a:rPr>
              <a:t>, </a:t>
            </a:r>
            <a:r>
              <a:rPr lang="en-US" altLang="ja-JP" dirty="0" err="1" smtClean="0">
                <a:solidFill>
                  <a:schemeClr val="tx1"/>
                </a:solidFill>
              </a:rPr>
              <a:t>Wataru</a:t>
            </a:r>
            <a:r>
              <a:rPr lang="en-US" altLang="ja-JP" dirty="0" smtClean="0">
                <a:solidFill>
                  <a:schemeClr val="tx1"/>
                </a:solidFill>
              </a:rPr>
              <a:t> Matsubara</a:t>
            </a:r>
            <a:r>
              <a:rPr lang="en-US" altLang="ja-JP" baseline="30000" dirty="0" smtClean="0">
                <a:solidFill>
                  <a:schemeClr val="tx1"/>
                </a:solidFill>
              </a:rPr>
              <a:t>2</a:t>
            </a:r>
            <a:r>
              <a:rPr lang="en-US" altLang="ja-JP" dirty="0" smtClean="0">
                <a:solidFill>
                  <a:schemeClr val="tx1"/>
                </a:solidFill>
              </a:rPr>
              <a:t>, Kazuhiko Kusano</a:t>
            </a:r>
            <a:r>
              <a:rPr lang="en-US" altLang="ja-JP" baseline="30000" dirty="0" smtClean="0">
                <a:solidFill>
                  <a:schemeClr val="tx1"/>
                </a:solidFill>
              </a:rPr>
              <a:t>2</a:t>
            </a:r>
            <a:r>
              <a:rPr lang="en-US" altLang="ja-JP" dirty="0" smtClean="0">
                <a:solidFill>
                  <a:schemeClr val="tx1"/>
                </a:solidFill>
              </a:rPr>
              <a:t>, Akira Ishino</a:t>
            </a:r>
            <a:r>
              <a:rPr lang="en-US" altLang="ja-JP" baseline="30000" dirty="0" smtClean="0">
                <a:solidFill>
                  <a:schemeClr val="tx1"/>
                </a:solidFill>
              </a:rPr>
              <a:t>2</a:t>
            </a:r>
            <a:r>
              <a:rPr lang="en-US" altLang="ja-JP" dirty="0" smtClean="0">
                <a:solidFill>
                  <a:schemeClr val="tx1"/>
                </a:solidFill>
              </a:rPr>
              <a:t>, </a:t>
            </a:r>
            <a:r>
              <a:rPr lang="en-US" altLang="ja-JP" dirty="0" err="1" smtClean="0">
                <a:solidFill>
                  <a:schemeClr val="tx1"/>
                </a:solidFill>
              </a:rPr>
              <a:t>Ayumi</a:t>
            </a:r>
            <a:r>
              <a:rPr lang="en-US" altLang="ja-JP" dirty="0" smtClean="0">
                <a:solidFill>
                  <a:schemeClr val="tx1"/>
                </a:solidFill>
              </a:rPr>
              <a:t> Shinohara</a:t>
            </a:r>
            <a:r>
              <a:rPr lang="en-US" altLang="ja-JP" baseline="30000" dirty="0" smtClean="0">
                <a:solidFill>
                  <a:schemeClr val="tx1"/>
                </a:solidFill>
              </a:rPr>
              <a:t>2</a:t>
            </a:r>
            <a:r>
              <a:rPr lang="en-US" altLang="ja-JP" dirty="0" smtClean="0">
                <a:solidFill>
                  <a:schemeClr val="tx1"/>
                </a:solidFill>
              </a:rPr>
              <a:t> </a:t>
            </a:r>
          </a:p>
          <a:p>
            <a:pPr>
              <a:defRPr/>
            </a:pPr>
            <a:endParaRPr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6000760" y="4500570"/>
            <a:ext cx="264320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baseline="30000" dirty="0" smtClean="0"/>
              <a:t>1</a:t>
            </a:r>
            <a:r>
              <a:rPr lang="en-US" altLang="ja-JP" dirty="0" smtClean="0"/>
              <a:t>Kyushu University, Japan</a:t>
            </a:r>
          </a:p>
          <a:p>
            <a:pPr>
              <a:defRPr/>
            </a:pPr>
            <a:r>
              <a:rPr lang="en-US" altLang="ja-JP" baseline="30000" dirty="0" smtClean="0"/>
              <a:t>2</a:t>
            </a:r>
            <a:r>
              <a:rPr lang="en-US" altLang="ja-JP" dirty="0" smtClean="0"/>
              <a:t>Tohoku University, Japan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285720" y="0"/>
            <a:ext cx="8229600" cy="1143000"/>
          </a:xfrm>
        </p:spPr>
        <p:txBody>
          <a:bodyPr/>
          <a:lstStyle/>
          <a:p>
            <a:r>
              <a:rPr lang="en-US" altLang="ja-JP" dirty="0" smtClean="0"/>
              <a:t>Algorithm(counting prefix run)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357554" y="1285860"/>
            <a:ext cx="513473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err="1" smtClean="0"/>
              <a:t>nextChar</a:t>
            </a:r>
            <a:r>
              <a:rPr lang="en-US" altLang="ja-JP" dirty="0" smtClean="0"/>
              <a:t>=</a:t>
            </a:r>
            <a:r>
              <a:rPr lang="en-US" altLang="ja-JP" i="1" dirty="0" smtClean="0"/>
              <a:t>w</a:t>
            </a:r>
            <a:r>
              <a:rPr lang="en-US" altLang="ja-JP" dirty="0" smtClean="0"/>
              <a:t>[</a:t>
            </a:r>
            <a:r>
              <a:rPr lang="en-US" altLang="ja-JP" dirty="0" err="1" smtClean="0"/>
              <a:t>i</a:t>
            </a:r>
            <a:r>
              <a:rPr lang="en-US" altLang="ja-JP" dirty="0" smtClean="0"/>
              <a:t>];</a:t>
            </a:r>
          </a:p>
          <a:p>
            <a:r>
              <a:rPr lang="en-US" altLang="ja-JP" dirty="0" smtClean="0"/>
              <a:t>bitmask=((</a:t>
            </a:r>
            <a:r>
              <a:rPr lang="en-US" altLang="ja-JP" dirty="0" err="1" smtClean="0"/>
              <a:t>occ</a:t>
            </a:r>
            <a:r>
              <a:rPr lang="en-US" altLang="ja-JP" dirty="0" smtClean="0"/>
              <a:t>[</a:t>
            </a:r>
            <a:r>
              <a:rPr lang="en-US" altLang="ja-JP" dirty="0" err="1" smtClean="0"/>
              <a:t>nextChar</a:t>
            </a:r>
            <a:r>
              <a:rPr lang="en-US" altLang="ja-JP" dirty="0" smtClean="0"/>
              <a:t>] &gt;&gt; (Length-</a:t>
            </a:r>
            <a:r>
              <a:rPr lang="en-US" altLang="ja-JP" dirty="0" err="1" smtClean="0"/>
              <a:t>i</a:t>
            </a:r>
            <a:r>
              <a:rPr lang="en-US" altLang="ja-JP" dirty="0" smtClean="0"/>
              <a:t>)) | (~0) &lt;&lt; </a:t>
            </a:r>
            <a:r>
              <a:rPr lang="en-US" altLang="ja-JP" dirty="0" err="1" smtClean="0"/>
              <a:t>i</a:t>
            </a:r>
            <a:r>
              <a:rPr lang="en-US" altLang="ja-JP" dirty="0" smtClean="0"/>
              <a:t>);</a:t>
            </a:r>
          </a:p>
          <a:p>
            <a:r>
              <a:rPr lang="en-US" altLang="ja-JP" dirty="0" err="1" smtClean="0">
                <a:solidFill>
                  <a:srgbClr val="FF0000"/>
                </a:solidFill>
              </a:rPr>
              <a:t>prevAlive</a:t>
            </a:r>
            <a:r>
              <a:rPr lang="en-US" altLang="ja-JP" dirty="0" smtClean="0">
                <a:solidFill>
                  <a:srgbClr val="FF0000"/>
                </a:solidFill>
              </a:rPr>
              <a:t>=alive;</a:t>
            </a:r>
          </a:p>
          <a:p>
            <a:r>
              <a:rPr lang="en-US" altLang="ja-JP" dirty="0" smtClean="0"/>
              <a:t>alive=</a:t>
            </a:r>
            <a:r>
              <a:rPr lang="en-US" altLang="ja-JP" dirty="0" err="1" smtClean="0"/>
              <a:t>alive&amp;bitmask</a:t>
            </a:r>
            <a:r>
              <a:rPr lang="en-US" altLang="ja-JP" dirty="0" smtClean="0"/>
              <a:t>;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r>
              <a:rPr lang="en-US" altLang="ja-JP" b="1" dirty="0" smtClean="0">
                <a:solidFill>
                  <a:srgbClr val="FF0000"/>
                </a:solidFill>
              </a:rPr>
              <a:t>If</a:t>
            </a:r>
            <a:r>
              <a:rPr lang="en-US" altLang="ja-JP" dirty="0" smtClean="0">
                <a:solidFill>
                  <a:srgbClr val="FF0000"/>
                </a:solidFill>
              </a:rPr>
              <a:t> </a:t>
            </a:r>
            <a:r>
              <a:rPr lang="en-US" altLang="ja-JP" dirty="0" err="1" smtClean="0">
                <a:solidFill>
                  <a:srgbClr val="FF0000"/>
                </a:solidFill>
              </a:rPr>
              <a:t>prevAlive</a:t>
            </a:r>
            <a:r>
              <a:rPr lang="en-US" altLang="ja-JP" dirty="0" smtClean="0">
                <a:solidFill>
                  <a:srgbClr val="FF0000"/>
                </a:solidFill>
              </a:rPr>
              <a:t> ^ alive &amp; </a:t>
            </a:r>
            <a:r>
              <a:rPr lang="en-US" altLang="ja-JP" dirty="0" err="1" smtClean="0">
                <a:solidFill>
                  <a:srgbClr val="FF0000"/>
                </a:solidFill>
              </a:rPr>
              <a:t>ActiveArea</a:t>
            </a:r>
            <a:r>
              <a:rPr lang="ja-JP" altLang="en-US" dirty="0" smtClean="0">
                <a:solidFill>
                  <a:srgbClr val="FF0000"/>
                </a:solidFill>
              </a:rPr>
              <a:t>≠</a:t>
            </a:r>
            <a:r>
              <a:rPr lang="en-US" altLang="ja-JP" dirty="0" smtClean="0">
                <a:solidFill>
                  <a:srgbClr val="FF0000"/>
                </a:solidFill>
              </a:rPr>
              <a:t>0 </a:t>
            </a:r>
            <a:r>
              <a:rPr lang="en-US" altLang="ja-JP" b="1" dirty="0" smtClean="0">
                <a:solidFill>
                  <a:srgbClr val="FF0000"/>
                </a:solidFill>
              </a:rPr>
              <a:t>then</a:t>
            </a:r>
            <a:r>
              <a:rPr lang="en-US" altLang="ja-JP" dirty="0" smtClean="0">
                <a:solidFill>
                  <a:srgbClr val="FF0000"/>
                </a:solidFill>
              </a:rPr>
              <a:t> count++;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14282" y="1571612"/>
            <a:ext cx="19431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/>
              <a:t>example:</a:t>
            </a:r>
          </a:p>
          <a:p>
            <a:r>
              <a:rPr kumimoji="1" lang="en-US" altLang="ja-JP" i="1" dirty="0" smtClean="0"/>
              <a:t>w</a:t>
            </a:r>
            <a:r>
              <a:rPr kumimoji="1" lang="en-US" altLang="ja-JP" dirty="0" smtClean="0"/>
              <a:t>=</a:t>
            </a:r>
            <a:r>
              <a:rPr kumimoji="1" lang="en-US" altLang="ja-JP" dirty="0" err="1" smtClean="0"/>
              <a:t>aabaabaaaacaac</a:t>
            </a:r>
            <a:endParaRPr kumimoji="1" lang="ja-JP" altLang="en-US" dirty="0"/>
          </a:p>
        </p:txBody>
      </p:sp>
      <p:graphicFrame>
        <p:nvGraphicFramePr>
          <p:cNvPr id="44" name="表 43"/>
          <p:cNvGraphicFramePr>
            <a:graphicFrameLocks noGrp="1"/>
          </p:cNvGraphicFramePr>
          <p:nvPr/>
        </p:nvGraphicFramePr>
        <p:xfrm>
          <a:off x="4000496" y="3357562"/>
          <a:ext cx="485779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985"/>
                <a:gridCol w="346985"/>
                <a:gridCol w="346985"/>
                <a:gridCol w="346985"/>
                <a:gridCol w="346985"/>
                <a:gridCol w="346985"/>
                <a:gridCol w="346985"/>
                <a:gridCol w="346985"/>
                <a:gridCol w="346985"/>
                <a:gridCol w="346985"/>
                <a:gridCol w="346985"/>
                <a:gridCol w="346985"/>
                <a:gridCol w="346985"/>
                <a:gridCol w="346985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1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2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3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4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5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6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7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8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9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10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11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12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13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14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2" name="コンテンツ プレースホルダ 3"/>
          <p:cNvGraphicFramePr>
            <a:graphicFrameLocks/>
          </p:cNvGraphicFramePr>
          <p:nvPr/>
        </p:nvGraphicFramePr>
        <p:xfrm>
          <a:off x="3143240" y="3643314"/>
          <a:ext cx="5715036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1120"/>
                <a:gridCol w="354635"/>
                <a:gridCol w="354635"/>
                <a:gridCol w="325084"/>
                <a:gridCol w="349163"/>
                <a:gridCol w="349163"/>
                <a:gridCol w="349163"/>
                <a:gridCol w="349163"/>
                <a:gridCol w="349163"/>
                <a:gridCol w="349163"/>
                <a:gridCol w="349163"/>
                <a:gridCol w="349163"/>
                <a:gridCol w="349163"/>
                <a:gridCol w="349163"/>
                <a:gridCol w="337932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period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b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b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c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c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kumimoji="1" lang="ja-JP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kumimoji="1" lang="ja-JP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3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kumimoji="1" lang="ja-JP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4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kumimoji="1" lang="ja-JP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5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kumimoji="1" lang="ja-JP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6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kumimoji="1" lang="ja-JP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7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kumimoji="1" lang="ja-JP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5" name="表 44"/>
          <p:cNvGraphicFramePr>
            <a:graphicFrameLocks noGrp="1"/>
          </p:cNvGraphicFramePr>
          <p:nvPr/>
        </p:nvGraphicFramePr>
        <p:xfrm>
          <a:off x="1500166" y="3643314"/>
          <a:ext cx="1357322" cy="29349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7322"/>
              </a:tblGrid>
              <a:tr h="3668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err="1" smtClean="0"/>
                        <a:t>ActibeArea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8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8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8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8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8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8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8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6" name="表 45"/>
          <p:cNvGraphicFramePr>
            <a:graphicFrameLocks noGrp="1"/>
          </p:cNvGraphicFramePr>
          <p:nvPr/>
        </p:nvGraphicFramePr>
        <p:xfrm>
          <a:off x="1500166" y="3643314"/>
          <a:ext cx="1357322" cy="29349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7322"/>
              </a:tblGrid>
              <a:tr h="366873"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ActiveArea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8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8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8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8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8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8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8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8" name="四角形吹き出し 47"/>
          <p:cNvSpPr/>
          <p:nvPr/>
        </p:nvSpPr>
        <p:spPr>
          <a:xfrm>
            <a:off x="6000760" y="3429000"/>
            <a:ext cx="2428892" cy="500066"/>
          </a:xfrm>
          <a:prstGeom prst="wedgeRectCallout">
            <a:avLst>
              <a:gd name="adj1" fmla="val -61970"/>
              <a:gd name="adj2" fmla="val 60735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400" b="1" dirty="0" err="1" smtClean="0">
                <a:solidFill>
                  <a:schemeClr val="tx1"/>
                </a:solidFill>
              </a:rPr>
              <a:t>prevAlive</a:t>
            </a:r>
            <a:r>
              <a:rPr lang="en-US" altLang="ja-JP" sz="2400" b="1" dirty="0" smtClean="0">
                <a:solidFill>
                  <a:schemeClr val="tx1"/>
                </a:solidFill>
              </a:rPr>
              <a:t> ^ alive</a:t>
            </a:r>
            <a:endParaRPr kumimoji="1" lang="ja-JP" altLang="en-US" sz="2400" b="1" dirty="0">
              <a:solidFill>
                <a:schemeClr val="tx1"/>
              </a:solidFill>
            </a:endParaRPr>
          </a:p>
        </p:txBody>
      </p:sp>
      <p:grpSp>
        <p:nvGrpSpPr>
          <p:cNvPr id="50" name="グループ化 49"/>
          <p:cNvGrpSpPr/>
          <p:nvPr/>
        </p:nvGrpSpPr>
        <p:grpSpPr>
          <a:xfrm>
            <a:off x="4286248" y="4000504"/>
            <a:ext cx="714380" cy="2571768"/>
            <a:chOff x="3857620" y="3071810"/>
            <a:chExt cx="714380" cy="2571768"/>
          </a:xfrm>
        </p:grpSpPr>
        <p:sp>
          <p:nvSpPr>
            <p:cNvPr id="47" name="正方形/長方形 46"/>
            <p:cNvSpPr/>
            <p:nvPr/>
          </p:nvSpPr>
          <p:spPr>
            <a:xfrm>
              <a:off x="3857620" y="3071810"/>
              <a:ext cx="714380" cy="2571768"/>
            </a:xfrm>
            <a:prstGeom prst="rect">
              <a:avLst/>
            </a:prstGeom>
            <a:noFill/>
            <a:ln w="38100" cmpd="sng">
              <a:solidFill>
                <a:srgbClr val="FF0000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9" name="正方形/長方形 48"/>
            <p:cNvSpPr/>
            <p:nvPr/>
          </p:nvSpPr>
          <p:spPr>
            <a:xfrm>
              <a:off x="3857620" y="3071810"/>
              <a:ext cx="714380" cy="428628"/>
            </a:xfrm>
            <a:prstGeom prst="rect">
              <a:avLst/>
            </a:prstGeom>
            <a:noFill/>
            <a:ln w="38100" cmpd="sng">
              <a:solidFill>
                <a:srgbClr val="FF0000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2" name="グループ化 51"/>
          <p:cNvGrpSpPr/>
          <p:nvPr/>
        </p:nvGrpSpPr>
        <p:grpSpPr>
          <a:xfrm>
            <a:off x="4714876" y="4000504"/>
            <a:ext cx="714380" cy="2571768"/>
            <a:chOff x="3857620" y="3071810"/>
            <a:chExt cx="714380" cy="2571768"/>
          </a:xfrm>
        </p:grpSpPr>
        <p:sp>
          <p:nvSpPr>
            <p:cNvPr id="53" name="正方形/長方形 52"/>
            <p:cNvSpPr/>
            <p:nvPr/>
          </p:nvSpPr>
          <p:spPr>
            <a:xfrm>
              <a:off x="3857620" y="3071810"/>
              <a:ext cx="714380" cy="2571768"/>
            </a:xfrm>
            <a:prstGeom prst="rect">
              <a:avLst/>
            </a:prstGeom>
            <a:noFill/>
            <a:ln w="38100" cmpd="sng">
              <a:solidFill>
                <a:srgbClr val="FF0000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" name="正方形/長方形 53"/>
            <p:cNvSpPr/>
            <p:nvPr/>
          </p:nvSpPr>
          <p:spPr>
            <a:xfrm>
              <a:off x="3857620" y="3071810"/>
              <a:ext cx="714380" cy="428628"/>
            </a:xfrm>
            <a:prstGeom prst="rect">
              <a:avLst/>
            </a:prstGeom>
            <a:noFill/>
            <a:ln w="38100" cmpd="sng">
              <a:solidFill>
                <a:srgbClr val="FF0000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5" name="グループ化 54"/>
          <p:cNvGrpSpPr/>
          <p:nvPr/>
        </p:nvGrpSpPr>
        <p:grpSpPr>
          <a:xfrm>
            <a:off x="5000628" y="4000504"/>
            <a:ext cx="714380" cy="2571768"/>
            <a:chOff x="3857620" y="3071810"/>
            <a:chExt cx="714380" cy="2571768"/>
          </a:xfrm>
        </p:grpSpPr>
        <p:sp>
          <p:nvSpPr>
            <p:cNvPr id="56" name="正方形/長方形 55"/>
            <p:cNvSpPr/>
            <p:nvPr/>
          </p:nvSpPr>
          <p:spPr>
            <a:xfrm>
              <a:off x="3857620" y="3071810"/>
              <a:ext cx="714380" cy="2571768"/>
            </a:xfrm>
            <a:prstGeom prst="rect">
              <a:avLst/>
            </a:prstGeom>
            <a:noFill/>
            <a:ln w="38100" cmpd="sng">
              <a:solidFill>
                <a:srgbClr val="FF0000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7" name="正方形/長方形 56"/>
            <p:cNvSpPr/>
            <p:nvPr/>
          </p:nvSpPr>
          <p:spPr>
            <a:xfrm>
              <a:off x="3857620" y="3071810"/>
              <a:ext cx="714380" cy="785818"/>
            </a:xfrm>
            <a:prstGeom prst="rect">
              <a:avLst/>
            </a:prstGeom>
            <a:noFill/>
            <a:ln w="38100" cmpd="sng">
              <a:solidFill>
                <a:srgbClr val="FF0000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9" name="正方形/長方形 18"/>
          <p:cNvSpPr/>
          <p:nvPr/>
        </p:nvSpPr>
        <p:spPr>
          <a:xfrm>
            <a:off x="714348" y="1000108"/>
            <a:ext cx="664373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80110" lvl="1" indent="-514350"/>
            <a:r>
              <a:rPr lang="en-US" sz="2000" b="1" dirty="0" smtClean="0"/>
              <a:t>Count only repetitions with exponent at least 2</a:t>
            </a:r>
          </a:p>
        </p:txBody>
      </p:sp>
      <p:sp>
        <p:nvSpPr>
          <p:cNvPr id="21" name="正方形/長方形 20"/>
          <p:cNvSpPr/>
          <p:nvPr/>
        </p:nvSpPr>
        <p:spPr>
          <a:xfrm>
            <a:off x="3428992" y="271462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ja-JP" b="1" dirty="0" smtClean="0"/>
              <a:t>If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i</a:t>
            </a:r>
            <a:r>
              <a:rPr lang="en-US" altLang="ja-JP" dirty="0" smtClean="0"/>
              <a:t> </a:t>
            </a:r>
            <a:r>
              <a:rPr lang="en-US" altLang="ja-JP" i="1" dirty="0" smtClean="0"/>
              <a:t>mod 2 = 1</a:t>
            </a:r>
            <a:r>
              <a:rPr lang="en-US" altLang="ja-JP" b="1" i="1" dirty="0" smtClean="0"/>
              <a:t> then</a:t>
            </a:r>
          </a:p>
          <a:p>
            <a:r>
              <a:rPr lang="en-US" altLang="ja-JP" dirty="0" err="1" smtClean="0"/>
              <a:t>activeArea</a:t>
            </a:r>
            <a:r>
              <a:rPr lang="en-US" altLang="ja-JP" dirty="0" smtClean="0"/>
              <a:t> := (</a:t>
            </a:r>
            <a:r>
              <a:rPr lang="en-US" altLang="ja-JP" dirty="0" err="1" smtClean="0"/>
              <a:t>activeArea</a:t>
            </a:r>
            <a:r>
              <a:rPr lang="en-US" altLang="ja-JP" dirty="0" smtClean="0"/>
              <a:t> &lt;&lt; 1) | 1 ; </a:t>
            </a:r>
            <a:endParaRPr lang="ja-JP" altLang="en-US" dirty="0"/>
          </a:p>
        </p:txBody>
      </p:sp>
      <p:grpSp>
        <p:nvGrpSpPr>
          <p:cNvPr id="22" name="グループ化 21"/>
          <p:cNvGrpSpPr/>
          <p:nvPr/>
        </p:nvGrpSpPr>
        <p:grpSpPr>
          <a:xfrm>
            <a:off x="4701827" y="3932786"/>
            <a:ext cx="4162807" cy="2356660"/>
            <a:chOff x="-1000958" y="2929728"/>
            <a:chExt cx="4162807" cy="2356660"/>
          </a:xfrm>
        </p:grpSpPr>
        <p:grpSp>
          <p:nvGrpSpPr>
            <p:cNvPr id="23" name="グループ化 63"/>
            <p:cNvGrpSpPr/>
            <p:nvPr/>
          </p:nvGrpSpPr>
          <p:grpSpPr>
            <a:xfrm>
              <a:off x="-321868" y="3429000"/>
              <a:ext cx="3483717" cy="1857388"/>
              <a:chOff x="-321868" y="3429000"/>
              <a:chExt cx="3483717" cy="1857388"/>
            </a:xfrm>
          </p:grpSpPr>
          <p:grpSp>
            <p:nvGrpSpPr>
              <p:cNvPr id="27" name="グループ化 57"/>
              <p:cNvGrpSpPr/>
              <p:nvPr/>
            </p:nvGrpSpPr>
            <p:grpSpPr>
              <a:xfrm>
                <a:off x="357158" y="3786190"/>
                <a:ext cx="2804691" cy="1500198"/>
                <a:chOff x="357158" y="3786190"/>
                <a:chExt cx="2804691" cy="1500198"/>
              </a:xfrm>
            </p:grpSpPr>
            <p:grpSp>
              <p:nvGrpSpPr>
                <p:cNvPr id="31" name="グループ化 51"/>
                <p:cNvGrpSpPr/>
                <p:nvPr/>
              </p:nvGrpSpPr>
              <p:grpSpPr>
                <a:xfrm>
                  <a:off x="357158" y="3786190"/>
                  <a:ext cx="2143140" cy="1102441"/>
                  <a:chOff x="357158" y="3786190"/>
                  <a:chExt cx="2143140" cy="1102441"/>
                </a:xfrm>
              </p:grpSpPr>
              <p:grpSp>
                <p:nvGrpSpPr>
                  <p:cNvPr id="36" name="グループ化 43"/>
                  <p:cNvGrpSpPr/>
                  <p:nvPr/>
                </p:nvGrpSpPr>
                <p:grpSpPr>
                  <a:xfrm>
                    <a:off x="357158" y="3786190"/>
                    <a:ext cx="715174" cy="357984"/>
                    <a:chOff x="784992" y="3929860"/>
                    <a:chExt cx="715174" cy="357984"/>
                  </a:xfrm>
                </p:grpSpPr>
                <p:cxnSp>
                  <p:nvCxnSpPr>
                    <p:cNvPr id="43" name="直線コネクタ 42"/>
                    <p:cNvCxnSpPr/>
                    <p:nvPr/>
                  </p:nvCxnSpPr>
                  <p:spPr>
                    <a:xfrm>
                      <a:off x="785786" y="4286256"/>
                      <a:ext cx="714380" cy="1588"/>
                    </a:xfrm>
                    <a:prstGeom prst="line">
                      <a:avLst/>
                    </a:prstGeom>
                    <a:ln w="38100">
                      <a:solidFill>
                        <a:srgbClr val="FFC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1" name="直線コネクタ 50"/>
                    <p:cNvCxnSpPr/>
                    <p:nvPr/>
                  </p:nvCxnSpPr>
                  <p:spPr>
                    <a:xfrm rot="5400000">
                      <a:off x="607191" y="4107661"/>
                      <a:ext cx="357190" cy="1588"/>
                    </a:xfrm>
                    <a:prstGeom prst="line">
                      <a:avLst/>
                    </a:prstGeom>
                    <a:ln w="38100">
                      <a:solidFill>
                        <a:srgbClr val="FFC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37" name="グループ化 44"/>
                  <p:cNvGrpSpPr/>
                  <p:nvPr/>
                </p:nvGrpSpPr>
                <p:grpSpPr>
                  <a:xfrm>
                    <a:off x="1072332" y="4142586"/>
                    <a:ext cx="689170" cy="370573"/>
                    <a:chOff x="784992" y="3929860"/>
                    <a:chExt cx="689170" cy="370573"/>
                  </a:xfrm>
                </p:grpSpPr>
                <p:cxnSp>
                  <p:nvCxnSpPr>
                    <p:cNvPr id="41" name="直線コネクタ 40"/>
                    <p:cNvCxnSpPr/>
                    <p:nvPr/>
                  </p:nvCxnSpPr>
                  <p:spPr>
                    <a:xfrm>
                      <a:off x="785786" y="4286256"/>
                      <a:ext cx="688376" cy="14177"/>
                    </a:xfrm>
                    <a:prstGeom prst="line">
                      <a:avLst/>
                    </a:prstGeom>
                    <a:ln w="38100">
                      <a:solidFill>
                        <a:srgbClr val="FFC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2" name="直線コネクタ 41"/>
                    <p:cNvCxnSpPr/>
                    <p:nvPr/>
                  </p:nvCxnSpPr>
                  <p:spPr>
                    <a:xfrm rot="5400000">
                      <a:off x="607191" y="4107661"/>
                      <a:ext cx="357190" cy="1588"/>
                    </a:xfrm>
                    <a:prstGeom prst="line">
                      <a:avLst/>
                    </a:prstGeom>
                    <a:ln w="38100">
                      <a:solidFill>
                        <a:srgbClr val="FFC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38" name="グループ化 47"/>
                  <p:cNvGrpSpPr/>
                  <p:nvPr/>
                </p:nvGrpSpPr>
                <p:grpSpPr>
                  <a:xfrm>
                    <a:off x="1715274" y="4531441"/>
                    <a:ext cx="785024" cy="357190"/>
                    <a:chOff x="784992" y="3961525"/>
                    <a:chExt cx="785024" cy="357190"/>
                  </a:xfrm>
                </p:grpSpPr>
                <p:cxnSp>
                  <p:nvCxnSpPr>
                    <p:cNvPr id="39" name="直線コネクタ 38"/>
                    <p:cNvCxnSpPr/>
                    <p:nvPr/>
                  </p:nvCxnSpPr>
                  <p:spPr>
                    <a:xfrm>
                      <a:off x="784992" y="4287050"/>
                      <a:ext cx="785024" cy="794"/>
                    </a:xfrm>
                    <a:prstGeom prst="line">
                      <a:avLst/>
                    </a:prstGeom>
                    <a:ln w="38100">
                      <a:solidFill>
                        <a:srgbClr val="FFC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0" name="直線コネクタ 39"/>
                    <p:cNvCxnSpPr/>
                    <p:nvPr/>
                  </p:nvCxnSpPr>
                  <p:spPr>
                    <a:xfrm rot="5400000">
                      <a:off x="651897" y="4139326"/>
                      <a:ext cx="357190" cy="1588"/>
                    </a:xfrm>
                    <a:prstGeom prst="line">
                      <a:avLst/>
                    </a:prstGeom>
                    <a:ln w="38100">
                      <a:solidFill>
                        <a:srgbClr val="FFC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33" name="グループ化 54"/>
                <p:cNvGrpSpPr/>
                <p:nvPr/>
              </p:nvGrpSpPr>
              <p:grpSpPr>
                <a:xfrm>
                  <a:off x="2500298" y="4857760"/>
                  <a:ext cx="661551" cy="428628"/>
                  <a:chOff x="784992" y="3929860"/>
                  <a:chExt cx="661551" cy="428628"/>
                </a:xfrm>
              </p:grpSpPr>
              <p:cxnSp>
                <p:nvCxnSpPr>
                  <p:cNvPr id="34" name="直線コネクタ 33"/>
                  <p:cNvCxnSpPr/>
                  <p:nvPr/>
                </p:nvCxnSpPr>
                <p:spPr>
                  <a:xfrm>
                    <a:off x="803601" y="4323681"/>
                    <a:ext cx="642942" cy="1588"/>
                  </a:xfrm>
                  <a:prstGeom prst="line">
                    <a:avLst/>
                  </a:prstGeom>
                  <a:ln w="38100">
                    <a:solidFill>
                      <a:srgbClr val="FFC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直線コネクタ 34"/>
                  <p:cNvCxnSpPr/>
                  <p:nvPr/>
                </p:nvCxnSpPr>
                <p:spPr>
                  <a:xfrm rot="5400000">
                    <a:off x="571472" y="4143380"/>
                    <a:ext cx="428628" cy="1588"/>
                  </a:xfrm>
                  <a:prstGeom prst="line">
                    <a:avLst/>
                  </a:prstGeom>
                  <a:ln w="38100">
                    <a:solidFill>
                      <a:srgbClr val="FFC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8" name="グループ化 59"/>
              <p:cNvGrpSpPr/>
              <p:nvPr/>
            </p:nvGrpSpPr>
            <p:grpSpPr>
              <a:xfrm>
                <a:off x="-321868" y="3429000"/>
                <a:ext cx="679026" cy="357190"/>
                <a:chOff x="784992" y="3929860"/>
                <a:chExt cx="679026" cy="357190"/>
              </a:xfrm>
            </p:grpSpPr>
            <p:cxnSp>
              <p:nvCxnSpPr>
                <p:cNvPr id="29" name="直線コネクタ 28"/>
                <p:cNvCxnSpPr/>
                <p:nvPr/>
              </p:nvCxnSpPr>
              <p:spPr>
                <a:xfrm>
                  <a:off x="785786" y="4286256"/>
                  <a:ext cx="678232" cy="794"/>
                </a:xfrm>
                <a:prstGeom prst="line">
                  <a:avLst/>
                </a:prstGeom>
                <a:ln w="38100">
                  <a:solidFill>
                    <a:srgbClr val="FFC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直線コネクタ 29"/>
                <p:cNvCxnSpPr/>
                <p:nvPr/>
              </p:nvCxnSpPr>
              <p:spPr>
                <a:xfrm rot="5400000">
                  <a:off x="607191" y="4107661"/>
                  <a:ext cx="357190" cy="1588"/>
                </a:xfrm>
                <a:prstGeom prst="line">
                  <a:avLst/>
                </a:prstGeom>
                <a:ln w="38100">
                  <a:solidFill>
                    <a:srgbClr val="FFC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4" name="グループ化 64"/>
            <p:cNvGrpSpPr/>
            <p:nvPr/>
          </p:nvGrpSpPr>
          <p:grpSpPr>
            <a:xfrm>
              <a:off x="-1000958" y="2929728"/>
              <a:ext cx="668580" cy="500066"/>
              <a:chOff x="712760" y="3787778"/>
              <a:chExt cx="668580" cy="500066"/>
            </a:xfrm>
          </p:grpSpPr>
          <p:cxnSp>
            <p:nvCxnSpPr>
              <p:cNvPr id="25" name="直線コネクタ 24"/>
              <p:cNvCxnSpPr/>
              <p:nvPr/>
            </p:nvCxnSpPr>
            <p:spPr>
              <a:xfrm>
                <a:off x="738398" y="4260953"/>
                <a:ext cx="642942" cy="1588"/>
              </a:xfrm>
              <a:prstGeom prst="line">
                <a:avLst/>
              </a:prstGeom>
              <a:ln w="381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直線コネクタ 25"/>
              <p:cNvCxnSpPr/>
              <p:nvPr/>
            </p:nvCxnSpPr>
            <p:spPr>
              <a:xfrm rot="5400000">
                <a:off x="463521" y="4037017"/>
                <a:ext cx="500066" cy="1588"/>
              </a:xfrm>
              <a:prstGeom prst="line">
                <a:avLst/>
              </a:prstGeom>
              <a:ln w="381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8" name="正方形/長方形 57"/>
          <p:cNvSpPr/>
          <p:nvPr/>
        </p:nvSpPr>
        <p:spPr>
          <a:xfrm>
            <a:off x="3214678" y="1357298"/>
            <a:ext cx="5643602" cy="2000264"/>
          </a:xfrm>
          <a:prstGeom prst="rect">
            <a:avLst/>
          </a:prstGeom>
          <a:noFill/>
          <a:ln w="38100" cmpd="sng">
            <a:solidFill>
              <a:srgbClr val="00B05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四角形吹き出し 58"/>
          <p:cNvSpPr/>
          <p:nvPr/>
        </p:nvSpPr>
        <p:spPr>
          <a:xfrm>
            <a:off x="7000892" y="857232"/>
            <a:ext cx="1928826" cy="500066"/>
          </a:xfrm>
          <a:prstGeom prst="wedgeRectCallout">
            <a:avLst>
              <a:gd name="adj1" fmla="val -48359"/>
              <a:gd name="adj2" fmla="val 80267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400" b="1" dirty="0" smtClean="0"/>
              <a:t>pseudo code</a:t>
            </a:r>
            <a:endParaRPr kumimoji="1" lang="ja-JP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/>
          <p:cNvGraphicFramePr>
            <a:graphicFrameLocks noGrp="1"/>
          </p:cNvGraphicFramePr>
          <p:nvPr/>
        </p:nvGraphicFramePr>
        <p:xfrm>
          <a:off x="3491345" y="1785925"/>
          <a:ext cx="481145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3675"/>
                <a:gridCol w="343675"/>
                <a:gridCol w="343675"/>
                <a:gridCol w="343675"/>
                <a:gridCol w="343675"/>
                <a:gridCol w="343675"/>
                <a:gridCol w="343675"/>
                <a:gridCol w="343675"/>
                <a:gridCol w="343675"/>
                <a:gridCol w="343675"/>
                <a:gridCol w="343675"/>
                <a:gridCol w="343675"/>
                <a:gridCol w="343675"/>
                <a:gridCol w="343675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1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2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3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4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5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6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7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8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9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10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11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12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13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14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2643174" y="2143116"/>
          <a:ext cx="5670879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1280"/>
                <a:gridCol w="350535"/>
                <a:gridCol w="350535"/>
                <a:gridCol w="350535"/>
                <a:gridCol w="350535"/>
                <a:gridCol w="321325"/>
                <a:gridCol w="345126"/>
                <a:gridCol w="345126"/>
                <a:gridCol w="345126"/>
                <a:gridCol w="345126"/>
                <a:gridCol w="345126"/>
                <a:gridCol w="345126"/>
                <a:gridCol w="345126"/>
                <a:gridCol w="345126"/>
                <a:gridCol w="345126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period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b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b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c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c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kumimoji="1" lang="ja-JP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kumimoji="1" lang="ja-JP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3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kumimoji="1" lang="ja-JP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4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5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kumimoji="1" lang="ja-JP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6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kumimoji="1" lang="ja-JP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7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kumimoji="1" lang="ja-JP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コンテンツ プレースホルダ 3"/>
          <p:cNvGraphicFramePr>
            <a:graphicFrameLocks/>
          </p:cNvGraphicFramePr>
          <p:nvPr/>
        </p:nvGraphicFramePr>
        <p:xfrm>
          <a:off x="2643174" y="2143116"/>
          <a:ext cx="5670879" cy="296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1280"/>
                <a:gridCol w="350535"/>
                <a:gridCol w="350535"/>
                <a:gridCol w="350535"/>
                <a:gridCol w="350535"/>
                <a:gridCol w="321325"/>
                <a:gridCol w="345126"/>
                <a:gridCol w="345126"/>
                <a:gridCol w="345126"/>
                <a:gridCol w="345126"/>
                <a:gridCol w="345126"/>
                <a:gridCol w="345126"/>
                <a:gridCol w="345126"/>
                <a:gridCol w="345126"/>
                <a:gridCol w="345126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period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b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b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c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c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226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kumimoji="1" lang="ja-JP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kumimoji="1" lang="ja-JP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3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kumimoji="1" lang="ja-JP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4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kumimoji="1" lang="ja-JP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5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kumimoji="1" lang="ja-JP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6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kumimoji="1" lang="ja-JP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7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kumimoji="1" lang="ja-JP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4" name="コンテンツ プレースホルダ 3"/>
          <p:cNvGraphicFramePr>
            <a:graphicFrameLocks/>
          </p:cNvGraphicFramePr>
          <p:nvPr/>
        </p:nvGraphicFramePr>
        <p:xfrm>
          <a:off x="2643174" y="2143116"/>
          <a:ext cx="5715044" cy="296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831"/>
                <a:gridCol w="353265"/>
                <a:gridCol w="353265"/>
                <a:gridCol w="353265"/>
                <a:gridCol w="353265"/>
                <a:gridCol w="323827"/>
                <a:gridCol w="347814"/>
                <a:gridCol w="347814"/>
                <a:gridCol w="347814"/>
                <a:gridCol w="347814"/>
                <a:gridCol w="347814"/>
                <a:gridCol w="347814"/>
                <a:gridCol w="347814"/>
                <a:gridCol w="347814"/>
                <a:gridCol w="347814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period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b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b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c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c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226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kumimoji="1" lang="ja-JP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kumimoji="1" lang="ja-JP" altLang="en-US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kumimoji="1" lang="ja-JP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3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kumimoji="1" lang="ja-JP" altLang="en-US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kumimoji="1" lang="ja-JP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4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kumimoji="1" lang="ja-JP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5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kumimoji="1" lang="ja-JP" altLang="en-US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kumimoji="1" lang="ja-JP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6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kumimoji="1" lang="ja-JP" altLang="en-US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kumimoji="1" lang="ja-JP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7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kumimoji="1" lang="ja-JP" altLang="en-US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kumimoji="1" lang="ja-JP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テキスト ボックス 9"/>
          <p:cNvSpPr txBox="1"/>
          <p:nvPr/>
        </p:nvSpPr>
        <p:spPr>
          <a:xfrm>
            <a:off x="357158" y="2143116"/>
            <a:ext cx="19431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/>
              <a:t>example:</a:t>
            </a:r>
          </a:p>
          <a:p>
            <a:r>
              <a:rPr kumimoji="1" lang="en-US" altLang="ja-JP" i="1" dirty="0" smtClean="0"/>
              <a:t>w</a:t>
            </a:r>
            <a:r>
              <a:rPr kumimoji="1" lang="en-US" altLang="ja-JP" dirty="0" smtClean="0"/>
              <a:t>=</a:t>
            </a:r>
            <a:r>
              <a:rPr kumimoji="1" lang="en-US" altLang="ja-JP" dirty="0" err="1" smtClean="0"/>
              <a:t>aabaabaaaacaac</a:t>
            </a:r>
            <a:endParaRPr kumimoji="1" lang="ja-JP" altLang="en-US" dirty="0"/>
          </a:p>
        </p:txBody>
      </p:sp>
      <p:graphicFrame>
        <p:nvGraphicFramePr>
          <p:cNvPr id="32" name="表 31"/>
          <p:cNvGraphicFramePr>
            <a:graphicFrameLocks noGrp="1"/>
          </p:cNvGraphicFramePr>
          <p:nvPr/>
        </p:nvGraphicFramePr>
        <p:xfrm>
          <a:off x="3470589" y="5148470"/>
          <a:ext cx="486731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7665"/>
                <a:gridCol w="347665"/>
                <a:gridCol w="347665"/>
                <a:gridCol w="347665"/>
                <a:gridCol w="347665"/>
                <a:gridCol w="347665"/>
                <a:gridCol w="347665"/>
                <a:gridCol w="347665"/>
                <a:gridCol w="347665"/>
                <a:gridCol w="347665"/>
                <a:gridCol w="347665"/>
                <a:gridCol w="347665"/>
                <a:gridCol w="347665"/>
                <a:gridCol w="347665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b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b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c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c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Algorithm(counting prefix run)</a:t>
            </a:r>
            <a:endParaRPr kumimoji="1" lang="ja-JP" altLang="en-US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/>
        </p:nvGraphicFramePr>
        <p:xfrm>
          <a:off x="3470589" y="5148470"/>
          <a:ext cx="486731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7665"/>
                <a:gridCol w="347665"/>
                <a:gridCol w="347665"/>
                <a:gridCol w="347665"/>
                <a:gridCol w="347665"/>
                <a:gridCol w="347665"/>
                <a:gridCol w="347665"/>
                <a:gridCol w="347665"/>
                <a:gridCol w="347665"/>
                <a:gridCol w="347665"/>
                <a:gridCol w="347665"/>
                <a:gridCol w="347665"/>
                <a:gridCol w="347665"/>
                <a:gridCol w="347665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b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b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c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c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2613333" y="5148470"/>
          <a:ext cx="833422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3422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occ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occ</a:t>
                      </a:r>
                      <a:r>
                        <a:rPr kumimoji="1" lang="en-US" altLang="ja-JP" dirty="0" smtClean="0"/>
                        <a:t>[a]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occ</a:t>
                      </a:r>
                      <a:r>
                        <a:rPr kumimoji="1" lang="en-US" altLang="ja-JP" dirty="0" smtClean="0"/>
                        <a:t>[b]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occ</a:t>
                      </a:r>
                      <a:r>
                        <a:rPr kumimoji="1" lang="en-US" altLang="ja-JP" dirty="0" smtClean="0"/>
                        <a:t>[c]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3827779" y="5505660"/>
            <a:ext cx="4500594" cy="428628"/>
          </a:xfrm>
          <a:prstGeom prst="rect">
            <a:avLst/>
          </a:prstGeom>
          <a:noFill/>
          <a:ln w="38100" cmpd="sng">
            <a:solidFill>
              <a:srgbClr val="FF000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3857620" y="2143116"/>
            <a:ext cx="285752" cy="357190"/>
          </a:xfrm>
          <a:prstGeom prst="rect">
            <a:avLst/>
          </a:prstGeom>
          <a:noFill/>
          <a:ln w="38100" cmpd="sng">
            <a:solidFill>
              <a:srgbClr val="FF000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214282" y="1285860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en-US" altLang="ja-JP" sz="2000" b="1" dirty="0" smtClean="0"/>
              <a:t>Count only left maximal repetitions</a:t>
            </a:r>
            <a:endParaRPr lang="ja-JP" altLang="en-US" sz="1600" b="1" dirty="0"/>
          </a:p>
        </p:txBody>
      </p:sp>
      <p:grpSp>
        <p:nvGrpSpPr>
          <p:cNvPr id="18" name="グループ化 17"/>
          <p:cNvGrpSpPr/>
          <p:nvPr/>
        </p:nvGrpSpPr>
        <p:grpSpPr>
          <a:xfrm>
            <a:off x="3041961" y="6148602"/>
            <a:ext cx="4643470" cy="500066"/>
            <a:chOff x="3071802" y="4429132"/>
            <a:chExt cx="4643470" cy="500066"/>
          </a:xfrm>
        </p:grpSpPr>
        <p:sp>
          <p:nvSpPr>
            <p:cNvPr id="15" name="四角形吹き出し 14"/>
            <p:cNvSpPr/>
            <p:nvPr/>
          </p:nvSpPr>
          <p:spPr>
            <a:xfrm>
              <a:off x="6215074" y="4429132"/>
              <a:ext cx="1500198" cy="500066"/>
            </a:xfrm>
            <a:prstGeom prst="wedgeRectCallout">
              <a:avLst>
                <a:gd name="adj1" fmla="val -120063"/>
                <a:gd name="adj2" fmla="val -85433"/>
              </a:avLst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b="1" i="1" dirty="0" smtClean="0"/>
                <a:t>w</a:t>
              </a:r>
              <a:r>
                <a:rPr lang="en-US" altLang="ja-JP" b="1" dirty="0" smtClean="0"/>
                <a:t>[2]=</a:t>
              </a:r>
              <a:r>
                <a:rPr lang="en-US" altLang="ja-JP" b="1" i="1" dirty="0" smtClean="0"/>
                <a:t>w</a:t>
              </a:r>
              <a:r>
                <a:rPr lang="en-US" altLang="ja-JP" b="1" dirty="0" smtClean="0"/>
                <a:t>[2+3]</a:t>
              </a:r>
              <a:endParaRPr kumimoji="1" lang="ja-JP" altLang="en-US" b="1" dirty="0"/>
            </a:p>
          </p:txBody>
        </p:sp>
        <p:sp>
          <p:nvSpPr>
            <p:cNvPr id="16" name="四角形吹き出し 15"/>
            <p:cNvSpPr/>
            <p:nvPr/>
          </p:nvSpPr>
          <p:spPr>
            <a:xfrm>
              <a:off x="4643438" y="4429132"/>
              <a:ext cx="1500198" cy="500066"/>
            </a:xfrm>
            <a:prstGeom prst="wedgeRectCallout">
              <a:avLst>
                <a:gd name="adj1" fmla="val -48469"/>
                <a:gd name="adj2" fmla="val -85432"/>
              </a:avLst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b="1" i="1" dirty="0" smtClean="0"/>
                <a:t>w</a:t>
              </a:r>
              <a:r>
                <a:rPr lang="en-US" altLang="ja-JP" b="1" dirty="0" smtClean="0"/>
                <a:t>[2]=</a:t>
              </a:r>
              <a:r>
                <a:rPr lang="en-US" altLang="ja-JP" b="1" i="1" dirty="0" smtClean="0"/>
                <a:t>w</a:t>
              </a:r>
              <a:r>
                <a:rPr lang="en-US" altLang="ja-JP" b="1" dirty="0" smtClean="0"/>
                <a:t>[2+2]</a:t>
              </a:r>
              <a:endParaRPr kumimoji="1" lang="ja-JP" altLang="en-US" b="1" dirty="0"/>
            </a:p>
          </p:txBody>
        </p:sp>
        <p:sp>
          <p:nvSpPr>
            <p:cNvPr id="17" name="四角形吹き出し 16"/>
            <p:cNvSpPr/>
            <p:nvPr/>
          </p:nvSpPr>
          <p:spPr>
            <a:xfrm>
              <a:off x="3071802" y="4429132"/>
              <a:ext cx="1500198" cy="500066"/>
            </a:xfrm>
            <a:prstGeom prst="wedgeRectCallout">
              <a:avLst>
                <a:gd name="adj1" fmla="val 36671"/>
                <a:gd name="adj2" fmla="val -88335"/>
              </a:avLst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b="1" i="1" dirty="0" smtClean="0"/>
                <a:t>w</a:t>
              </a:r>
              <a:r>
                <a:rPr lang="en-US" altLang="ja-JP" b="1" dirty="0" smtClean="0"/>
                <a:t>[2]</a:t>
              </a:r>
              <a:r>
                <a:rPr lang="ja-JP" altLang="en-US" b="1" dirty="0" smtClean="0"/>
                <a:t>≠</a:t>
              </a:r>
              <a:r>
                <a:rPr lang="en-US" altLang="ja-JP" b="1" i="1" dirty="0" smtClean="0"/>
                <a:t>w</a:t>
              </a:r>
              <a:r>
                <a:rPr lang="en-US" altLang="ja-JP" b="1" dirty="0" smtClean="0"/>
                <a:t>[2+1]</a:t>
              </a:r>
              <a:endParaRPr kumimoji="1" lang="ja-JP" altLang="en-US" b="1" dirty="0"/>
            </a:p>
          </p:txBody>
        </p:sp>
      </p:grpSp>
      <p:cxnSp>
        <p:nvCxnSpPr>
          <p:cNvPr id="33" name="直線コネクタ 32"/>
          <p:cNvCxnSpPr/>
          <p:nvPr/>
        </p:nvCxnSpPr>
        <p:spPr>
          <a:xfrm>
            <a:off x="1857356" y="2571744"/>
            <a:ext cx="2214578" cy="1588"/>
          </a:xfrm>
          <a:prstGeom prst="line">
            <a:avLst/>
          </a:prstGeom>
          <a:ln w="50800" cap="sq" cmpd="sng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/>
          <p:cNvCxnSpPr/>
          <p:nvPr/>
        </p:nvCxnSpPr>
        <p:spPr>
          <a:xfrm>
            <a:off x="1928794" y="5000636"/>
            <a:ext cx="2214578" cy="1588"/>
          </a:xfrm>
          <a:prstGeom prst="line">
            <a:avLst/>
          </a:prstGeom>
          <a:ln w="50800" cap="sq" cmpd="sng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四角形吹き出し 37"/>
          <p:cNvSpPr/>
          <p:nvPr/>
        </p:nvSpPr>
        <p:spPr>
          <a:xfrm>
            <a:off x="6072198" y="1285860"/>
            <a:ext cx="2786082" cy="928694"/>
          </a:xfrm>
          <a:prstGeom prst="wedgeRectCallout">
            <a:avLst>
              <a:gd name="adj1" fmla="val -36500"/>
              <a:gd name="adj2" fmla="val 174104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b="1" i="1" dirty="0" smtClean="0"/>
              <a:t>w</a:t>
            </a:r>
            <a:r>
              <a:rPr lang="en-US" altLang="ja-JP" b="1" dirty="0" smtClean="0"/>
              <a:t>[3:8] seems to be run, but it can extend left.</a:t>
            </a:r>
          </a:p>
          <a:p>
            <a:pPr algn="ctr"/>
            <a:r>
              <a:rPr kumimoji="1" lang="en-US" altLang="ja-JP" b="1" dirty="0" smtClean="0"/>
              <a:t>So </a:t>
            </a:r>
            <a:r>
              <a:rPr kumimoji="1" lang="en-US" altLang="ja-JP" b="1" i="1" dirty="0" smtClean="0"/>
              <a:t>w</a:t>
            </a:r>
            <a:r>
              <a:rPr kumimoji="1" lang="en-US" altLang="ja-JP" b="1" dirty="0" smtClean="0"/>
              <a:t>[3:8] isn’t a run.</a:t>
            </a:r>
            <a:endParaRPr kumimoji="1" lang="ja-JP" altLang="en-US" b="1" dirty="0"/>
          </a:p>
        </p:txBody>
      </p:sp>
      <p:grpSp>
        <p:nvGrpSpPr>
          <p:cNvPr id="41" name="グループ化 40"/>
          <p:cNvGrpSpPr/>
          <p:nvPr/>
        </p:nvGrpSpPr>
        <p:grpSpPr>
          <a:xfrm>
            <a:off x="3970655" y="5148470"/>
            <a:ext cx="2428892" cy="357190"/>
            <a:chOff x="4071934" y="5143512"/>
            <a:chExt cx="2428892" cy="357190"/>
          </a:xfrm>
        </p:grpSpPr>
        <p:sp>
          <p:nvSpPr>
            <p:cNvPr id="34" name="右大かっこ 33"/>
            <p:cNvSpPr/>
            <p:nvPr/>
          </p:nvSpPr>
          <p:spPr>
            <a:xfrm rot="16200000">
              <a:off x="4750595" y="4464851"/>
              <a:ext cx="357190" cy="1714512"/>
            </a:xfrm>
            <a:prstGeom prst="rightBracket">
              <a:avLst>
                <a:gd name="adj" fmla="val 240000"/>
              </a:avLst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" name="右大かっこ 34"/>
            <p:cNvSpPr/>
            <p:nvPr/>
          </p:nvSpPr>
          <p:spPr>
            <a:xfrm rot="16200000">
              <a:off x="4929190" y="4286256"/>
              <a:ext cx="357190" cy="2071702"/>
            </a:xfrm>
            <a:prstGeom prst="rightBracket">
              <a:avLst>
                <a:gd name="adj" fmla="val 240000"/>
              </a:avLst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" name="右大かっこ 35"/>
            <p:cNvSpPr/>
            <p:nvPr/>
          </p:nvSpPr>
          <p:spPr>
            <a:xfrm rot="16200000">
              <a:off x="5107785" y="4107661"/>
              <a:ext cx="357190" cy="2428892"/>
            </a:xfrm>
            <a:prstGeom prst="rightBracket">
              <a:avLst>
                <a:gd name="adj" fmla="val 240000"/>
              </a:avLst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9" name="右大かっこ 38"/>
            <p:cNvSpPr/>
            <p:nvPr/>
          </p:nvSpPr>
          <p:spPr>
            <a:xfrm rot="16200000">
              <a:off x="4429124" y="4786322"/>
              <a:ext cx="357190" cy="1071570"/>
            </a:xfrm>
            <a:prstGeom prst="rightBracket">
              <a:avLst>
                <a:gd name="adj" fmla="val 240000"/>
              </a:avLst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0" name="右大かっこ 39"/>
            <p:cNvSpPr/>
            <p:nvPr/>
          </p:nvSpPr>
          <p:spPr>
            <a:xfrm rot="16200000">
              <a:off x="4250529" y="4964917"/>
              <a:ext cx="357190" cy="714380"/>
            </a:xfrm>
            <a:prstGeom prst="rightBracket">
              <a:avLst>
                <a:gd name="adj" fmla="val 240000"/>
              </a:avLst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3" name="グループ化 52"/>
          <p:cNvGrpSpPr/>
          <p:nvPr/>
        </p:nvGrpSpPr>
        <p:grpSpPr>
          <a:xfrm>
            <a:off x="3979372" y="2601561"/>
            <a:ext cx="2450016" cy="2184761"/>
            <a:chOff x="3979372" y="2601561"/>
            <a:chExt cx="2450016" cy="2184761"/>
          </a:xfrm>
        </p:grpSpPr>
        <p:sp>
          <p:nvSpPr>
            <p:cNvPr id="48" name="右大かっこ 47"/>
            <p:cNvSpPr/>
            <p:nvPr/>
          </p:nvSpPr>
          <p:spPr>
            <a:xfrm rot="16200000">
              <a:off x="5036347" y="3393281"/>
              <a:ext cx="357190" cy="2428892"/>
            </a:xfrm>
            <a:prstGeom prst="rightBracket">
              <a:avLst>
                <a:gd name="adj" fmla="val 240000"/>
              </a:avLst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9" name="右大かっこ 48"/>
            <p:cNvSpPr/>
            <p:nvPr/>
          </p:nvSpPr>
          <p:spPr>
            <a:xfrm rot="16200000">
              <a:off x="4886943" y="3187970"/>
              <a:ext cx="357190" cy="2071702"/>
            </a:xfrm>
            <a:prstGeom prst="rightBracket">
              <a:avLst>
                <a:gd name="adj" fmla="val 240000"/>
              </a:avLst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" name="右大かっこ 49"/>
            <p:cNvSpPr/>
            <p:nvPr/>
          </p:nvSpPr>
          <p:spPr>
            <a:xfrm rot="16200000">
              <a:off x="4679157" y="3036091"/>
              <a:ext cx="357190" cy="1714512"/>
            </a:xfrm>
            <a:prstGeom prst="rightBracket">
              <a:avLst>
                <a:gd name="adj" fmla="val 240000"/>
              </a:avLst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" name="右大かっこ 50"/>
            <p:cNvSpPr/>
            <p:nvPr/>
          </p:nvSpPr>
          <p:spPr>
            <a:xfrm rot="16200000">
              <a:off x="4347124" y="2604048"/>
              <a:ext cx="357190" cy="1092694"/>
            </a:xfrm>
            <a:prstGeom prst="rightBracket">
              <a:avLst>
                <a:gd name="adj" fmla="val 240000"/>
              </a:avLst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" name="右大かっこ 51"/>
            <p:cNvSpPr/>
            <p:nvPr/>
          </p:nvSpPr>
          <p:spPr>
            <a:xfrm rot="16200000">
              <a:off x="4179091" y="2422966"/>
              <a:ext cx="357190" cy="714380"/>
            </a:xfrm>
            <a:prstGeom prst="rightBracket">
              <a:avLst>
                <a:gd name="adj" fmla="val 240000"/>
              </a:avLst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4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1.85185E-6 L -0.4875 -0.23217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4" y="-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  <p:bldP spid="3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kumimoji="1" lang="en-US" altLang="ja-JP" dirty="0" smtClean="0"/>
              <a:t>Idea</a:t>
            </a:r>
          </a:p>
          <a:p>
            <a:pPr marL="624078" indent="-514350">
              <a:buFont typeface="+mj-lt"/>
              <a:buAutoNum type="arabicPeriod"/>
            </a:pPr>
            <a:r>
              <a:rPr kumimoji="1" lang="en-US" altLang="ja-JP" dirty="0" smtClean="0"/>
              <a:t>detect maximal repetition for each period 1, 2 ..., |</a:t>
            </a:r>
            <a:r>
              <a:rPr kumimoji="1" lang="en-US" altLang="ja-JP" i="1" dirty="0" smtClean="0"/>
              <a:t>w</a:t>
            </a:r>
            <a:r>
              <a:rPr kumimoji="1" lang="en-US" altLang="ja-JP" dirty="0" smtClean="0"/>
              <a:t>|/2.</a:t>
            </a:r>
          </a:p>
          <a:p>
            <a:pPr marL="624078" indent="-514350">
              <a:buFont typeface="+mj-lt"/>
              <a:buAutoNum type="arabicPeriod"/>
            </a:pPr>
            <a:r>
              <a:rPr kumimoji="1" lang="en-US" altLang="ja-JP" dirty="0" smtClean="0"/>
              <a:t>count only repetitions with exponent at least 2.</a:t>
            </a:r>
          </a:p>
          <a:p>
            <a:pPr marL="624078" indent="-514350">
              <a:buFont typeface="+mj-lt"/>
              <a:buAutoNum type="arabicPeriod"/>
            </a:pPr>
            <a:r>
              <a:rPr lang="en-US" altLang="ja-JP" dirty="0" smtClean="0"/>
              <a:t>count only</a:t>
            </a:r>
            <a:r>
              <a:rPr kumimoji="1" lang="en-US" altLang="ja-JP" dirty="0" smtClean="0"/>
              <a:t> repetitions of minimum period</a:t>
            </a:r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Algorithm (binary strings)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>
          <a:xfrm>
            <a:off x="428596" y="1857364"/>
            <a:ext cx="8229600" cy="2000264"/>
          </a:xfrm>
        </p:spPr>
        <p:txBody>
          <a:bodyPr/>
          <a:lstStyle/>
          <a:p>
            <a:r>
              <a:rPr lang="en-US" altLang="ja-JP" i="1" dirty="0" smtClean="0"/>
              <a:t>v</a:t>
            </a:r>
            <a:r>
              <a:rPr lang="en-US" altLang="ja-JP" dirty="0" smtClean="0"/>
              <a:t>= </a:t>
            </a:r>
            <a:r>
              <a:rPr lang="en-US" altLang="ja-JP" i="1" dirty="0" smtClean="0"/>
              <a:t>w</a:t>
            </a:r>
            <a:r>
              <a:rPr lang="en-US" altLang="ja-JP" dirty="0" smtClean="0"/>
              <a:t> ^ ((~</a:t>
            </a:r>
            <a:r>
              <a:rPr lang="en-US" altLang="ja-JP" i="1" dirty="0" smtClean="0"/>
              <a:t>w</a:t>
            </a:r>
            <a:r>
              <a:rPr lang="en-US" altLang="ja-JP" dirty="0" smtClean="0"/>
              <a:t>)&gt;&gt;</a:t>
            </a:r>
            <a:r>
              <a:rPr lang="en-US" altLang="ja-JP" i="1" dirty="0" smtClean="0"/>
              <a:t>p</a:t>
            </a:r>
            <a:r>
              <a:rPr lang="en-US" altLang="ja-JP" dirty="0" smtClean="0"/>
              <a:t>)</a:t>
            </a:r>
            <a:endParaRPr kumimoji="1" lang="en-US" altLang="ja-JP" dirty="0" smtClean="0"/>
          </a:p>
          <a:p>
            <a:r>
              <a:rPr lang="en-US" altLang="ja-JP" b="1" dirty="0" smtClean="0"/>
              <a:t>Example</a:t>
            </a:r>
            <a:r>
              <a:rPr lang="ja-JP" altLang="en-US" dirty="0" smtClean="0"/>
              <a:t>　</a:t>
            </a:r>
            <a:r>
              <a:rPr lang="en-US" altLang="ja-JP" i="1" dirty="0" smtClean="0"/>
              <a:t>p</a:t>
            </a:r>
            <a:r>
              <a:rPr lang="en-US" altLang="ja-JP" dirty="0" smtClean="0"/>
              <a:t>=3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3600" dirty="0" smtClean="0"/>
              <a:t>Algorithm</a:t>
            </a:r>
            <a:r>
              <a:rPr lang="en-US" altLang="ja-JP" sz="2400" dirty="0" smtClean="0"/>
              <a:t>(Efficient algorithm for binary string)</a:t>
            </a:r>
            <a:endParaRPr kumimoji="1" lang="ja-JP" altLang="en-US" sz="4000" dirty="0">
              <a:latin typeface="+mj-ea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/>
        </p:nvGraphicFramePr>
        <p:xfrm>
          <a:off x="1000100" y="3286124"/>
          <a:ext cx="6072231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2021"/>
                <a:gridCol w="552021"/>
                <a:gridCol w="552021"/>
                <a:gridCol w="552021"/>
                <a:gridCol w="552021"/>
                <a:gridCol w="552021"/>
                <a:gridCol w="552021"/>
                <a:gridCol w="552021"/>
                <a:gridCol w="552021"/>
                <a:gridCol w="552021"/>
                <a:gridCol w="552021"/>
              </a:tblGrid>
              <a:tr h="442278"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graphicFrame>
        <p:nvGraphicFramePr>
          <p:cNvPr id="9" name="表 8"/>
          <p:cNvGraphicFramePr>
            <a:graphicFrameLocks noGrp="1"/>
          </p:cNvGraphicFramePr>
          <p:nvPr/>
        </p:nvGraphicFramePr>
        <p:xfrm>
          <a:off x="1000105" y="3857628"/>
          <a:ext cx="6072231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2021"/>
                <a:gridCol w="552021"/>
                <a:gridCol w="552021"/>
                <a:gridCol w="552021"/>
                <a:gridCol w="552021"/>
                <a:gridCol w="552021"/>
                <a:gridCol w="552021"/>
                <a:gridCol w="552021"/>
                <a:gridCol w="552021"/>
                <a:gridCol w="552021"/>
                <a:gridCol w="552021"/>
              </a:tblGrid>
              <a:tr h="442278"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grpSp>
        <p:nvGrpSpPr>
          <p:cNvPr id="10" name="グループ化 25"/>
          <p:cNvGrpSpPr/>
          <p:nvPr/>
        </p:nvGrpSpPr>
        <p:grpSpPr>
          <a:xfrm>
            <a:off x="2500302" y="4572008"/>
            <a:ext cx="1571636" cy="440770"/>
            <a:chOff x="3500430" y="6000768"/>
            <a:chExt cx="1571636" cy="440770"/>
          </a:xfrm>
        </p:grpSpPr>
        <p:sp>
          <p:nvSpPr>
            <p:cNvPr id="23" name="テキスト ボックス 22"/>
            <p:cNvSpPr txBox="1"/>
            <p:nvPr/>
          </p:nvSpPr>
          <p:spPr>
            <a:xfrm>
              <a:off x="4143372" y="6072206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b="1" i="1" dirty="0" smtClean="0"/>
                <a:t>P</a:t>
              </a:r>
              <a:endParaRPr kumimoji="1" lang="ja-JP" altLang="en-US" b="1" i="1" dirty="0"/>
            </a:p>
          </p:txBody>
        </p:sp>
        <p:cxnSp>
          <p:nvCxnSpPr>
            <p:cNvPr id="25" name="直線矢印コネクタ 24"/>
            <p:cNvCxnSpPr/>
            <p:nvPr/>
          </p:nvCxnSpPr>
          <p:spPr>
            <a:xfrm>
              <a:off x="3500430" y="6000768"/>
              <a:ext cx="1571636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7" name="表 26"/>
          <p:cNvGraphicFramePr>
            <a:graphicFrameLocks noGrp="1"/>
          </p:cNvGraphicFramePr>
          <p:nvPr/>
        </p:nvGraphicFramePr>
        <p:xfrm>
          <a:off x="2643178" y="5214950"/>
          <a:ext cx="4500592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2574"/>
                <a:gridCol w="562574"/>
                <a:gridCol w="562574"/>
                <a:gridCol w="562574"/>
                <a:gridCol w="562574"/>
                <a:gridCol w="562574"/>
                <a:gridCol w="562574"/>
                <a:gridCol w="562574"/>
              </a:tblGrid>
              <a:tr h="442278"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sp>
        <p:nvSpPr>
          <p:cNvPr id="30" name="下矢印 29"/>
          <p:cNvSpPr/>
          <p:nvPr/>
        </p:nvSpPr>
        <p:spPr>
          <a:xfrm>
            <a:off x="4572004" y="4786322"/>
            <a:ext cx="928694" cy="357190"/>
          </a:xfrm>
          <a:prstGeom prst="downArrow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1" name="グループ化 34"/>
          <p:cNvGrpSpPr/>
          <p:nvPr/>
        </p:nvGrpSpPr>
        <p:grpSpPr>
          <a:xfrm>
            <a:off x="2928930" y="2786058"/>
            <a:ext cx="5000660" cy="1223970"/>
            <a:chOff x="3857620" y="3643314"/>
            <a:chExt cx="5000660" cy="1223970"/>
          </a:xfrm>
        </p:grpSpPr>
        <p:grpSp>
          <p:nvGrpSpPr>
            <p:cNvPr id="12" name="グループ化 21"/>
            <p:cNvGrpSpPr/>
            <p:nvPr/>
          </p:nvGrpSpPr>
          <p:grpSpPr>
            <a:xfrm>
              <a:off x="3857620" y="3643314"/>
              <a:ext cx="5000660" cy="1214446"/>
              <a:chOff x="3929058" y="4214818"/>
              <a:chExt cx="5000660" cy="1214446"/>
            </a:xfrm>
          </p:grpSpPr>
          <p:cxnSp>
            <p:nvCxnSpPr>
              <p:cNvPr id="14" name="直線矢印コネクタ 13"/>
              <p:cNvCxnSpPr/>
              <p:nvPr/>
            </p:nvCxnSpPr>
            <p:spPr>
              <a:xfrm rot="5400000">
                <a:off x="3786976" y="5285594"/>
                <a:ext cx="285752" cy="1588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直線矢印コネクタ 14"/>
              <p:cNvCxnSpPr/>
              <p:nvPr/>
            </p:nvCxnSpPr>
            <p:spPr>
              <a:xfrm rot="5400000">
                <a:off x="4287042" y="5285594"/>
                <a:ext cx="285752" cy="1588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直線矢印コネクタ 15"/>
              <p:cNvCxnSpPr/>
              <p:nvPr/>
            </p:nvCxnSpPr>
            <p:spPr>
              <a:xfrm rot="5400000">
                <a:off x="4858546" y="5285594"/>
                <a:ext cx="285752" cy="1588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直線矢印コネクタ 16"/>
              <p:cNvCxnSpPr/>
              <p:nvPr/>
            </p:nvCxnSpPr>
            <p:spPr>
              <a:xfrm rot="5400000">
                <a:off x="5430050" y="5285594"/>
                <a:ext cx="285752" cy="1588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直線矢印コネクタ 17"/>
              <p:cNvCxnSpPr/>
              <p:nvPr/>
            </p:nvCxnSpPr>
            <p:spPr>
              <a:xfrm rot="5400000">
                <a:off x="6001554" y="5285594"/>
                <a:ext cx="285752" cy="1588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直線矢印コネクタ 18"/>
              <p:cNvCxnSpPr/>
              <p:nvPr/>
            </p:nvCxnSpPr>
            <p:spPr>
              <a:xfrm rot="5400000">
                <a:off x="6501620" y="5285594"/>
                <a:ext cx="285752" cy="1588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角丸四角形吹き出し 20"/>
              <p:cNvSpPr/>
              <p:nvPr/>
            </p:nvSpPr>
            <p:spPr>
              <a:xfrm>
                <a:off x="7286644" y="4214818"/>
                <a:ext cx="1643074" cy="571504"/>
              </a:xfrm>
              <a:prstGeom prst="wedgeRoundRectCallout">
                <a:avLst>
                  <a:gd name="adj1" fmla="val -76346"/>
                  <a:gd name="adj2" fmla="val 139833"/>
                  <a:gd name="adj3" fmla="val 16667"/>
                </a:avLst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b="1" i="1" dirty="0" smtClean="0">
                    <a:solidFill>
                      <a:schemeClr val="tx1"/>
                    </a:solidFill>
                  </a:rPr>
                  <a:t>w</a:t>
                </a:r>
                <a:r>
                  <a:rPr kumimoji="1" lang="en-US" altLang="ja-JP" b="1" dirty="0" smtClean="0">
                    <a:solidFill>
                      <a:schemeClr val="tx1"/>
                    </a:solidFill>
                  </a:rPr>
                  <a:t>  XOR ~</a:t>
                </a:r>
                <a:r>
                  <a:rPr kumimoji="1" lang="en-US" altLang="ja-JP" b="1" i="1" dirty="0" smtClean="0">
                    <a:solidFill>
                      <a:schemeClr val="tx1"/>
                    </a:solidFill>
                  </a:rPr>
                  <a:t>w</a:t>
                </a:r>
                <a:endParaRPr kumimoji="1" lang="ja-JP" altLang="en-US" b="1" i="1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31" name="直線矢印コネクタ 30"/>
            <p:cNvCxnSpPr/>
            <p:nvPr/>
          </p:nvCxnSpPr>
          <p:spPr>
            <a:xfrm rot="5400000">
              <a:off x="7001686" y="4714090"/>
              <a:ext cx="285752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矢印コネクタ 31"/>
            <p:cNvCxnSpPr/>
            <p:nvPr/>
          </p:nvCxnSpPr>
          <p:spPr>
            <a:xfrm rot="16200000" flipH="1">
              <a:off x="7572396" y="4714884"/>
              <a:ext cx="295276" cy="9524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正方形/長方形 28"/>
          <p:cNvSpPr/>
          <p:nvPr/>
        </p:nvSpPr>
        <p:spPr>
          <a:xfrm>
            <a:off x="928662" y="1285860"/>
            <a:ext cx="707236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b="1" dirty="0" smtClean="0"/>
              <a:t>Detect maximal repetition for each  period 1, 2 ..., |</a:t>
            </a:r>
            <a:r>
              <a:rPr lang="en-US" altLang="ja-JP" sz="2000" b="1" i="1" dirty="0" smtClean="0"/>
              <a:t>w</a:t>
            </a:r>
            <a:r>
              <a:rPr lang="en-US" altLang="ja-JP" sz="2000" b="1" dirty="0" smtClean="0"/>
              <a:t>|/2.</a:t>
            </a: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357158" y="3357562"/>
            <a:ext cx="6575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i="1" dirty="0" smtClean="0"/>
              <a:t>w</a:t>
            </a:r>
            <a:r>
              <a:rPr kumimoji="1" lang="en-US" altLang="ja-JP" sz="2400" dirty="0" smtClean="0"/>
              <a:t> =</a:t>
            </a:r>
            <a:endParaRPr kumimoji="1" lang="ja-JP" altLang="en-US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357158" y="5286388"/>
            <a:ext cx="5886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i="1" dirty="0" smtClean="0"/>
              <a:t>v</a:t>
            </a:r>
            <a:r>
              <a:rPr lang="en-US" altLang="ja-JP" sz="2400" dirty="0" smtClean="0"/>
              <a:t> </a:t>
            </a:r>
            <a:r>
              <a:rPr kumimoji="1" lang="en-US" altLang="ja-JP" sz="2400" dirty="0" smtClean="0"/>
              <a:t>=</a:t>
            </a:r>
            <a:endParaRPr kumimoji="1" lang="ja-JP" altLang="en-US" dirty="0"/>
          </a:p>
        </p:txBody>
      </p:sp>
      <p:sp>
        <p:nvSpPr>
          <p:cNvPr id="26" name="正方形/長方形 25"/>
          <p:cNvSpPr/>
          <p:nvPr/>
        </p:nvSpPr>
        <p:spPr>
          <a:xfrm>
            <a:off x="3071802" y="5929330"/>
            <a:ext cx="4857784" cy="71438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400" dirty="0" smtClean="0"/>
              <a:t>maximal repetition of  period  </a:t>
            </a:r>
            <a:r>
              <a:rPr lang="en-US" altLang="ja-JP" sz="2400" i="1" dirty="0" smtClean="0"/>
              <a:t>p</a:t>
            </a:r>
            <a:r>
              <a:rPr lang="en-US" altLang="ja-JP" sz="2400" dirty="0" smtClean="0"/>
              <a:t> in </a:t>
            </a:r>
            <a:r>
              <a:rPr lang="en-US" altLang="ja-JP" sz="2400" i="1" dirty="0" smtClean="0"/>
              <a:t>w</a:t>
            </a:r>
            <a:r>
              <a:rPr lang="en-US" altLang="ja-JP" sz="2400" dirty="0" smtClean="0"/>
              <a:t> </a:t>
            </a:r>
          </a:p>
          <a:p>
            <a:r>
              <a:rPr lang="en-US" altLang="ja-JP" sz="2400" dirty="0" smtClean="0">
                <a:sym typeface="Wingdings" pitchFamily="2" charset="2"/>
              </a:rPr>
              <a:t> stretch of 1’s in </a:t>
            </a:r>
            <a:r>
              <a:rPr lang="en-US" altLang="ja-JP" sz="2400" i="1" dirty="0" smtClean="0">
                <a:sym typeface="Wingdings" pitchFamily="2" charset="2"/>
              </a:rPr>
              <a:t>v</a:t>
            </a:r>
            <a:endParaRPr kumimoji="1" lang="ja-JP" altLang="en-US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0.00485 L 0.18281 0.00485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" y="0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3" grpId="0"/>
      <p:bldP spid="3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グループ化 12"/>
          <p:cNvGrpSpPr/>
          <p:nvPr/>
        </p:nvGrpSpPr>
        <p:grpSpPr>
          <a:xfrm>
            <a:off x="3714744" y="2857496"/>
            <a:ext cx="2357454" cy="461665"/>
            <a:chOff x="500034" y="3000372"/>
            <a:chExt cx="2357454" cy="461665"/>
          </a:xfrm>
        </p:grpSpPr>
        <p:cxnSp>
          <p:nvCxnSpPr>
            <p:cNvPr id="36" name="直線矢印コネクタ 35"/>
            <p:cNvCxnSpPr/>
            <p:nvPr/>
          </p:nvCxnSpPr>
          <p:spPr>
            <a:xfrm>
              <a:off x="500034" y="3429000"/>
              <a:ext cx="2357454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テキスト ボックス 36"/>
            <p:cNvSpPr txBox="1"/>
            <p:nvPr/>
          </p:nvSpPr>
          <p:spPr>
            <a:xfrm>
              <a:off x="1714480" y="3000372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400" b="1" dirty="0" smtClean="0"/>
                <a:t>5</a:t>
              </a:r>
              <a:endParaRPr kumimoji="1" lang="ja-JP" altLang="en-US" sz="2400" b="1" dirty="0"/>
            </a:p>
          </p:txBody>
        </p:sp>
      </p:grp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785786" y="3571876"/>
          <a:ext cx="6072231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2021"/>
                <a:gridCol w="552021"/>
                <a:gridCol w="552021"/>
                <a:gridCol w="552021"/>
                <a:gridCol w="552021"/>
                <a:gridCol w="552021"/>
                <a:gridCol w="552021"/>
                <a:gridCol w="552021"/>
                <a:gridCol w="552021"/>
                <a:gridCol w="552021"/>
                <a:gridCol w="552021"/>
              </a:tblGrid>
              <a:tr h="442278"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graphicFrame>
        <p:nvGraphicFramePr>
          <p:cNvPr id="5" name="表 4"/>
          <p:cNvGraphicFramePr>
            <a:graphicFrameLocks noGrp="1"/>
          </p:cNvGraphicFramePr>
          <p:nvPr/>
        </p:nvGraphicFramePr>
        <p:xfrm>
          <a:off x="2500298" y="4357694"/>
          <a:ext cx="6072231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2021"/>
                <a:gridCol w="552021"/>
                <a:gridCol w="552021"/>
                <a:gridCol w="552021"/>
                <a:gridCol w="552021"/>
                <a:gridCol w="552021"/>
                <a:gridCol w="552021"/>
                <a:gridCol w="552021"/>
                <a:gridCol w="552021"/>
                <a:gridCol w="552021"/>
                <a:gridCol w="552021"/>
              </a:tblGrid>
              <a:tr h="442278"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grpSp>
        <p:nvGrpSpPr>
          <p:cNvPr id="6" name="グループ化 5"/>
          <p:cNvGrpSpPr/>
          <p:nvPr/>
        </p:nvGrpSpPr>
        <p:grpSpPr>
          <a:xfrm>
            <a:off x="857224" y="4500570"/>
            <a:ext cx="1571636" cy="533103"/>
            <a:chOff x="3500430" y="6000768"/>
            <a:chExt cx="1571636" cy="533103"/>
          </a:xfrm>
        </p:grpSpPr>
        <p:sp>
          <p:nvSpPr>
            <p:cNvPr id="7" name="テキスト ボックス 6"/>
            <p:cNvSpPr txBox="1"/>
            <p:nvPr/>
          </p:nvSpPr>
          <p:spPr>
            <a:xfrm>
              <a:off x="4143372" y="6072206"/>
              <a:ext cx="68480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400" b="1" i="1" dirty="0" smtClean="0"/>
                <a:t>p</a:t>
              </a:r>
              <a:r>
                <a:rPr lang="en-US" altLang="ja-JP" sz="2400" b="1" dirty="0" smtClean="0"/>
                <a:t>=3</a:t>
              </a:r>
              <a:endParaRPr kumimoji="1" lang="ja-JP" altLang="en-US" sz="2400" b="1" dirty="0"/>
            </a:p>
          </p:txBody>
        </p:sp>
        <p:cxnSp>
          <p:nvCxnSpPr>
            <p:cNvPr id="8" name="直線矢印コネクタ 7"/>
            <p:cNvCxnSpPr/>
            <p:nvPr/>
          </p:nvCxnSpPr>
          <p:spPr>
            <a:xfrm>
              <a:off x="3500430" y="6000768"/>
              <a:ext cx="1571636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9" name="表 8"/>
          <p:cNvGraphicFramePr>
            <a:graphicFrameLocks noGrp="1"/>
          </p:cNvGraphicFramePr>
          <p:nvPr/>
        </p:nvGraphicFramePr>
        <p:xfrm>
          <a:off x="2500298" y="5715016"/>
          <a:ext cx="4500592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2574"/>
                <a:gridCol w="562574"/>
                <a:gridCol w="562574"/>
                <a:gridCol w="562574"/>
                <a:gridCol w="562574"/>
                <a:gridCol w="562574"/>
                <a:gridCol w="562574"/>
                <a:gridCol w="562574"/>
              </a:tblGrid>
              <a:tr h="442278"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grpSp>
        <p:nvGrpSpPr>
          <p:cNvPr id="10" name="グループ化 12"/>
          <p:cNvGrpSpPr/>
          <p:nvPr/>
        </p:nvGrpSpPr>
        <p:grpSpPr>
          <a:xfrm>
            <a:off x="857224" y="3000372"/>
            <a:ext cx="3714776" cy="461665"/>
            <a:chOff x="857224" y="3000372"/>
            <a:chExt cx="3714776" cy="461665"/>
          </a:xfrm>
        </p:grpSpPr>
        <p:cxnSp>
          <p:nvCxnSpPr>
            <p:cNvPr id="11" name="直線矢印コネクタ 10"/>
            <p:cNvCxnSpPr/>
            <p:nvPr/>
          </p:nvCxnSpPr>
          <p:spPr>
            <a:xfrm>
              <a:off x="857224" y="3429000"/>
              <a:ext cx="3714776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テキスト ボックス 11"/>
            <p:cNvSpPr txBox="1"/>
            <p:nvPr/>
          </p:nvSpPr>
          <p:spPr>
            <a:xfrm>
              <a:off x="2643174" y="3000372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400" b="1" dirty="0" smtClean="0"/>
                <a:t>7</a:t>
              </a:r>
              <a:endParaRPr kumimoji="1" lang="ja-JP" altLang="en-US" sz="2400" b="1" dirty="0"/>
            </a:p>
          </p:txBody>
        </p:sp>
      </p:grpSp>
      <p:grpSp>
        <p:nvGrpSpPr>
          <p:cNvPr id="13" name="グループ化 13"/>
          <p:cNvGrpSpPr/>
          <p:nvPr/>
        </p:nvGrpSpPr>
        <p:grpSpPr>
          <a:xfrm>
            <a:off x="2643174" y="5143512"/>
            <a:ext cx="2000264" cy="461665"/>
            <a:chOff x="2143108" y="3000372"/>
            <a:chExt cx="2000264" cy="461665"/>
          </a:xfrm>
        </p:grpSpPr>
        <p:cxnSp>
          <p:nvCxnSpPr>
            <p:cNvPr id="15" name="直線矢印コネクタ 14"/>
            <p:cNvCxnSpPr/>
            <p:nvPr/>
          </p:nvCxnSpPr>
          <p:spPr>
            <a:xfrm>
              <a:off x="2143108" y="3429000"/>
              <a:ext cx="2000264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テキスト ボックス 15"/>
            <p:cNvSpPr txBox="1"/>
            <p:nvPr/>
          </p:nvSpPr>
          <p:spPr>
            <a:xfrm>
              <a:off x="2928926" y="3000372"/>
              <a:ext cx="92365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400" b="1" dirty="0" smtClean="0"/>
                <a:t>4=7-3</a:t>
              </a:r>
              <a:endParaRPr kumimoji="1" lang="ja-JP" altLang="en-US" sz="2400" b="1" dirty="0"/>
            </a:p>
          </p:txBody>
        </p:sp>
      </p:grpSp>
      <p:sp>
        <p:nvSpPr>
          <p:cNvPr id="21" name="下矢印 20"/>
          <p:cNvSpPr/>
          <p:nvPr/>
        </p:nvSpPr>
        <p:spPr>
          <a:xfrm>
            <a:off x="4500562" y="5072074"/>
            <a:ext cx="928694" cy="357190"/>
          </a:xfrm>
          <a:prstGeom prst="downArrow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4" name="グループ化 21"/>
          <p:cNvGrpSpPr/>
          <p:nvPr/>
        </p:nvGrpSpPr>
        <p:grpSpPr>
          <a:xfrm>
            <a:off x="2714612" y="3286124"/>
            <a:ext cx="5929354" cy="1081094"/>
            <a:chOff x="3857620" y="3786190"/>
            <a:chExt cx="5929354" cy="1081094"/>
          </a:xfrm>
        </p:grpSpPr>
        <p:grpSp>
          <p:nvGrpSpPr>
            <p:cNvPr id="17" name="グループ化 21"/>
            <p:cNvGrpSpPr/>
            <p:nvPr/>
          </p:nvGrpSpPr>
          <p:grpSpPr>
            <a:xfrm>
              <a:off x="3857620" y="3786190"/>
              <a:ext cx="5929354" cy="1071570"/>
              <a:chOff x="3929058" y="4357694"/>
              <a:chExt cx="5929354" cy="1071570"/>
            </a:xfrm>
          </p:grpSpPr>
          <p:cxnSp>
            <p:nvCxnSpPr>
              <p:cNvPr id="26" name="直線矢印コネクタ 25"/>
              <p:cNvCxnSpPr/>
              <p:nvPr/>
            </p:nvCxnSpPr>
            <p:spPr>
              <a:xfrm rot="5400000">
                <a:off x="3786976" y="5285594"/>
                <a:ext cx="285752" cy="158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</p:cxnSp>
          <p:cxnSp>
            <p:nvCxnSpPr>
              <p:cNvPr id="27" name="直線矢印コネクタ 26"/>
              <p:cNvCxnSpPr/>
              <p:nvPr/>
            </p:nvCxnSpPr>
            <p:spPr>
              <a:xfrm rot="5400000">
                <a:off x="4287042" y="5285594"/>
                <a:ext cx="285752" cy="158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</p:cxnSp>
          <p:cxnSp>
            <p:nvCxnSpPr>
              <p:cNvPr id="28" name="直線矢印コネクタ 27"/>
              <p:cNvCxnSpPr/>
              <p:nvPr/>
            </p:nvCxnSpPr>
            <p:spPr>
              <a:xfrm rot="5400000">
                <a:off x="4858546" y="5285594"/>
                <a:ext cx="285752" cy="158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</p:cxnSp>
          <p:cxnSp>
            <p:nvCxnSpPr>
              <p:cNvPr id="29" name="直線矢印コネクタ 28"/>
              <p:cNvCxnSpPr/>
              <p:nvPr/>
            </p:nvCxnSpPr>
            <p:spPr>
              <a:xfrm rot="5400000">
                <a:off x="5430050" y="5285594"/>
                <a:ext cx="285752" cy="158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</p:cxnSp>
          <p:cxnSp>
            <p:nvCxnSpPr>
              <p:cNvPr id="30" name="直線矢印コネクタ 29"/>
              <p:cNvCxnSpPr/>
              <p:nvPr/>
            </p:nvCxnSpPr>
            <p:spPr>
              <a:xfrm rot="5400000">
                <a:off x="6001554" y="5285594"/>
                <a:ext cx="285752" cy="158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</p:cxnSp>
          <p:cxnSp>
            <p:nvCxnSpPr>
              <p:cNvPr id="31" name="直線矢印コネクタ 30"/>
              <p:cNvCxnSpPr/>
              <p:nvPr/>
            </p:nvCxnSpPr>
            <p:spPr>
              <a:xfrm rot="5400000">
                <a:off x="6501620" y="5285594"/>
                <a:ext cx="285752" cy="158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</p:cxnSp>
          <p:sp>
            <p:nvSpPr>
              <p:cNvPr id="32" name="角丸四角形吹き出し 31"/>
              <p:cNvSpPr/>
              <p:nvPr/>
            </p:nvSpPr>
            <p:spPr>
              <a:xfrm>
                <a:off x="8215338" y="4357694"/>
                <a:ext cx="1643074" cy="571504"/>
              </a:xfrm>
              <a:prstGeom prst="wedgeRoundRectCallout">
                <a:avLst>
                  <a:gd name="adj1" fmla="val -63361"/>
                  <a:gd name="adj2" fmla="val 113167"/>
                  <a:gd name="adj3" fmla="val 16667"/>
                </a:avLst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b="1" i="1" dirty="0" smtClean="0">
                    <a:solidFill>
                      <a:schemeClr val="tx1"/>
                    </a:solidFill>
                  </a:rPr>
                  <a:t>w</a:t>
                </a:r>
                <a:r>
                  <a:rPr kumimoji="1" lang="en-US" altLang="ja-JP" b="1" dirty="0" smtClean="0">
                    <a:solidFill>
                      <a:schemeClr val="tx1"/>
                    </a:solidFill>
                  </a:rPr>
                  <a:t>  XOR ~</a:t>
                </a:r>
                <a:r>
                  <a:rPr kumimoji="1" lang="en-US" altLang="ja-JP" b="1" i="1" dirty="0" smtClean="0">
                    <a:solidFill>
                      <a:schemeClr val="tx1"/>
                    </a:solidFill>
                  </a:rPr>
                  <a:t>w</a:t>
                </a:r>
                <a:endParaRPr kumimoji="1" lang="ja-JP" altLang="en-US" b="1" i="1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24" name="直線矢印コネクタ 23"/>
            <p:cNvCxnSpPr/>
            <p:nvPr/>
          </p:nvCxnSpPr>
          <p:spPr>
            <a:xfrm rot="5400000">
              <a:off x="7001686" y="4714090"/>
              <a:ext cx="285752" cy="1588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  <p:cxnSp>
          <p:nvCxnSpPr>
            <p:cNvPr id="25" name="直線矢印コネクタ 24"/>
            <p:cNvCxnSpPr/>
            <p:nvPr/>
          </p:nvCxnSpPr>
          <p:spPr>
            <a:xfrm rot="16200000" flipH="1">
              <a:off x="7572396" y="4714884"/>
              <a:ext cx="295276" cy="9524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cxnSp>
      </p:grpSp>
      <p:sp>
        <p:nvSpPr>
          <p:cNvPr id="33" name="タイトル 2"/>
          <p:cNvSpPr txBox="1">
            <a:spLocks/>
          </p:cNvSpPr>
          <p:nvPr/>
        </p:nvSpPr>
        <p:spPr>
          <a:xfrm>
            <a:off x="428596" y="214290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Algorithm </a:t>
            </a:r>
            <a:r>
              <a: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(binary strings)</a:t>
            </a:r>
            <a:endParaRPr kumimoji="1" lang="ja-JP" altLang="en-US" sz="4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ea"/>
              <a:ea typeface="+mj-ea"/>
              <a:cs typeface="+mj-cs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1071538" y="1142984"/>
            <a:ext cx="67151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b="1" dirty="0" smtClean="0"/>
              <a:t>Delete repetitions with exponent less than 2.</a:t>
            </a:r>
          </a:p>
        </p:txBody>
      </p:sp>
      <p:grpSp>
        <p:nvGrpSpPr>
          <p:cNvPr id="40" name="グループ化 13"/>
          <p:cNvGrpSpPr/>
          <p:nvPr/>
        </p:nvGrpSpPr>
        <p:grpSpPr>
          <a:xfrm>
            <a:off x="5357818" y="5072074"/>
            <a:ext cx="1066527" cy="501654"/>
            <a:chOff x="1643042" y="2928934"/>
            <a:chExt cx="1066527" cy="501654"/>
          </a:xfrm>
        </p:grpSpPr>
        <p:cxnSp>
          <p:nvCxnSpPr>
            <p:cNvPr id="41" name="直線矢印コネクタ 40"/>
            <p:cNvCxnSpPr/>
            <p:nvPr/>
          </p:nvCxnSpPr>
          <p:spPr>
            <a:xfrm>
              <a:off x="1643042" y="3429000"/>
              <a:ext cx="857256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テキスト ボックス 41"/>
            <p:cNvSpPr txBox="1"/>
            <p:nvPr/>
          </p:nvSpPr>
          <p:spPr>
            <a:xfrm>
              <a:off x="1785918" y="2928934"/>
              <a:ext cx="92365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400" b="1" dirty="0" smtClean="0"/>
                <a:t>2=5-3</a:t>
              </a:r>
              <a:endParaRPr kumimoji="1" lang="ja-JP" altLang="en-US" sz="2400" b="1" dirty="0"/>
            </a:p>
          </p:txBody>
        </p:sp>
      </p:grpSp>
      <p:sp>
        <p:nvSpPr>
          <p:cNvPr id="38" name="四角形吹き出し 37"/>
          <p:cNvSpPr/>
          <p:nvPr/>
        </p:nvSpPr>
        <p:spPr>
          <a:xfrm>
            <a:off x="6286480" y="6143620"/>
            <a:ext cx="2857520" cy="714380"/>
          </a:xfrm>
          <a:prstGeom prst="wedgeRectCallout">
            <a:avLst>
              <a:gd name="adj1" fmla="val -56939"/>
              <a:gd name="adj2" fmla="val -101454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b="1" dirty="0" smtClean="0"/>
              <a:t>Stretch of 1’s must be at least length </a:t>
            </a:r>
            <a:r>
              <a:rPr lang="en-US" altLang="ja-JP" sz="2000" b="1" i="1" dirty="0" smtClean="0"/>
              <a:t>p</a:t>
            </a:r>
            <a:r>
              <a:rPr lang="en-US" altLang="ja-JP" sz="2000" b="1" dirty="0" smtClean="0"/>
              <a:t>=3.</a:t>
            </a:r>
          </a:p>
        </p:txBody>
      </p:sp>
      <p:sp>
        <p:nvSpPr>
          <p:cNvPr id="39" name="四角形吹き出し 38"/>
          <p:cNvSpPr/>
          <p:nvPr/>
        </p:nvSpPr>
        <p:spPr>
          <a:xfrm>
            <a:off x="6286480" y="1714488"/>
            <a:ext cx="2857520" cy="1000108"/>
          </a:xfrm>
          <a:prstGeom prst="wedgeRectCallout">
            <a:avLst>
              <a:gd name="adj1" fmla="val -79796"/>
              <a:gd name="adj2" fmla="val 84018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b="1" dirty="0" smtClean="0"/>
              <a:t>This is too short to be a run of period </a:t>
            </a:r>
            <a:r>
              <a:rPr lang="en-US" altLang="ja-JP" sz="2000" b="1" i="1" dirty="0" smtClean="0"/>
              <a:t>p</a:t>
            </a:r>
            <a:r>
              <a:rPr lang="en-US" altLang="ja-JP" sz="2000" b="1" dirty="0" smtClean="0"/>
              <a:t> = 3.</a:t>
            </a: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0" y="3643314"/>
            <a:ext cx="6575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i="1" dirty="0" smtClean="0"/>
              <a:t>w</a:t>
            </a:r>
            <a:r>
              <a:rPr kumimoji="1" lang="en-US" altLang="ja-JP" sz="2400" dirty="0" smtClean="0"/>
              <a:t> =</a:t>
            </a:r>
            <a:endParaRPr kumimoji="1" lang="ja-JP" altLang="en-US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643042" y="5715016"/>
            <a:ext cx="5886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i="1" dirty="0" smtClean="0"/>
              <a:t>v</a:t>
            </a:r>
            <a:r>
              <a:rPr kumimoji="1" lang="en-US" altLang="ja-JP" sz="2400" dirty="0" smtClean="0"/>
              <a:t> =</a:t>
            </a:r>
            <a:endParaRPr kumimoji="1" lang="ja-JP" altLang="en-US" dirty="0"/>
          </a:p>
        </p:txBody>
      </p:sp>
      <p:sp>
        <p:nvSpPr>
          <p:cNvPr id="48" name="コンテンツ プレースホルダ 1"/>
          <p:cNvSpPr txBox="1">
            <a:spLocks/>
          </p:cNvSpPr>
          <p:nvPr/>
        </p:nvSpPr>
        <p:spPr>
          <a:xfrm>
            <a:off x="428596" y="1857364"/>
            <a:ext cx="8229600" cy="200026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1" lang="en-US" altLang="ja-JP" sz="27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</a:t>
            </a:r>
            <a:r>
              <a:rPr kumimoji="1" lang="en-US" altLang="ja-JP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 </a:t>
            </a:r>
            <a:r>
              <a:rPr kumimoji="1" lang="en-US" altLang="ja-JP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</a:t>
            </a:r>
            <a:r>
              <a:rPr kumimoji="1" lang="en-US" altLang="ja-JP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^ ((~</a:t>
            </a:r>
            <a:r>
              <a:rPr kumimoji="1" lang="en-US" altLang="ja-JP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</a:t>
            </a:r>
            <a:r>
              <a:rPr kumimoji="1" lang="en-US" altLang="ja-JP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)&gt;&gt;</a:t>
            </a:r>
            <a:r>
              <a:rPr kumimoji="1" lang="en-US" altLang="ja-JP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</a:t>
            </a:r>
            <a:r>
              <a:rPr kumimoji="1" lang="en-US" altLang="ja-JP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1" lang="en-US" altLang="ja-JP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Example</a:t>
            </a:r>
            <a:r>
              <a:rPr kumimoji="1" lang="ja-JP" alt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　</a:t>
            </a:r>
            <a:r>
              <a:rPr kumimoji="1" lang="en-US" altLang="ja-JP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</a:t>
            </a:r>
            <a:r>
              <a:rPr kumimoji="1" lang="en-US" altLang="ja-JP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1928794" y="3429000"/>
          <a:ext cx="4500594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066"/>
                <a:gridCol w="500066"/>
                <a:gridCol w="500066"/>
                <a:gridCol w="500066"/>
                <a:gridCol w="500066"/>
                <a:gridCol w="500066"/>
                <a:gridCol w="500066"/>
                <a:gridCol w="500066"/>
                <a:gridCol w="500066"/>
              </a:tblGrid>
              <a:tr h="442278"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kumimoji="1" lang="ja-JP" altLang="en-US" sz="28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kumimoji="1" lang="ja-JP" altLang="en-US" sz="28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kumimoji="1" lang="ja-JP" altLang="en-US" sz="28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kumimoji="1" lang="ja-JP" altLang="en-US" sz="28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sp>
        <p:nvSpPr>
          <p:cNvPr id="7" name="下矢印 6"/>
          <p:cNvSpPr/>
          <p:nvPr/>
        </p:nvSpPr>
        <p:spPr>
          <a:xfrm>
            <a:off x="4071934" y="4429132"/>
            <a:ext cx="928694" cy="357190"/>
          </a:xfrm>
          <a:prstGeom prst="downArrow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コンテンツ プレースホルダ 1"/>
          <p:cNvSpPr>
            <a:spLocks noGrp="1"/>
          </p:cNvSpPr>
          <p:nvPr>
            <p:ph idx="1"/>
          </p:nvPr>
        </p:nvSpPr>
        <p:spPr>
          <a:xfrm>
            <a:off x="428596" y="1571612"/>
            <a:ext cx="6900882" cy="230486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altLang="ja-JP" dirty="0" smtClean="0"/>
              <a:t>	</a:t>
            </a:r>
            <a:r>
              <a:rPr lang="en-US" altLang="ja-JP" i="1" dirty="0" smtClean="0"/>
              <a:t>s</a:t>
            </a:r>
            <a:r>
              <a:rPr lang="en-US" altLang="ja-JP" dirty="0" smtClean="0"/>
              <a:t> = </a:t>
            </a:r>
            <a:r>
              <a:rPr lang="en-US" altLang="ja-JP" i="1" dirty="0" smtClean="0"/>
              <a:t>v</a:t>
            </a:r>
            <a:r>
              <a:rPr lang="en-US" altLang="ja-JP" dirty="0" smtClean="0"/>
              <a:t>;</a:t>
            </a:r>
          </a:p>
          <a:p>
            <a:pPr>
              <a:buNone/>
            </a:pPr>
            <a:r>
              <a:rPr lang="en-US" altLang="ja-JP" sz="2600" b="1" dirty="0" smtClean="0"/>
              <a:t>	While</a:t>
            </a:r>
            <a:r>
              <a:rPr lang="en-US" altLang="ja-JP" sz="2600" dirty="0" smtClean="0"/>
              <a:t> (</a:t>
            </a:r>
            <a:r>
              <a:rPr lang="en-US" altLang="ja-JP" sz="2600" i="1" dirty="0" smtClean="0"/>
              <a:t>p</a:t>
            </a:r>
            <a:r>
              <a:rPr lang="en-US" altLang="ja-JP" sz="2600" dirty="0" smtClean="0"/>
              <a:t>&gt;1)</a:t>
            </a:r>
          </a:p>
          <a:p>
            <a:pPr lvl="1">
              <a:buNone/>
            </a:pPr>
            <a:r>
              <a:rPr lang="en-US" altLang="ja-JP" sz="2600" dirty="0" smtClean="0"/>
              <a:t>	</a:t>
            </a:r>
            <a:r>
              <a:rPr lang="en-US" altLang="ja-JP" sz="2600" i="1" dirty="0" smtClean="0"/>
              <a:t>s</a:t>
            </a:r>
            <a:r>
              <a:rPr lang="en-US" altLang="ja-JP" sz="2600" dirty="0" smtClean="0"/>
              <a:t> = </a:t>
            </a:r>
            <a:r>
              <a:rPr lang="en-US" altLang="ja-JP" sz="2600" i="1" dirty="0" smtClean="0"/>
              <a:t>s</a:t>
            </a:r>
            <a:r>
              <a:rPr lang="en-US" altLang="ja-JP" sz="2600" dirty="0" smtClean="0"/>
              <a:t> &amp; (</a:t>
            </a:r>
            <a:r>
              <a:rPr lang="en-US" altLang="ja-JP" sz="2600" i="1" dirty="0" smtClean="0"/>
              <a:t>v</a:t>
            </a:r>
            <a:r>
              <a:rPr lang="en-US" altLang="ja-JP" sz="2600" dirty="0" smtClean="0"/>
              <a:t>&gt;&gt;</a:t>
            </a:r>
            <a:r>
              <a:rPr lang="en-US" altLang="ja-JP" sz="2600" i="1" dirty="0" smtClean="0"/>
              <a:t>p</a:t>
            </a:r>
            <a:r>
              <a:rPr lang="en-US" altLang="ja-JP" sz="2600" dirty="0" smtClean="0"/>
              <a:t>);</a:t>
            </a:r>
          </a:p>
          <a:p>
            <a:pPr lvl="1">
              <a:buNone/>
            </a:pPr>
            <a:r>
              <a:rPr lang="en-US" altLang="ja-JP" sz="2600" dirty="0" smtClean="0"/>
              <a:t>	</a:t>
            </a:r>
            <a:r>
              <a:rPr lang="en-US" altLang="ja-JP" sz="2600" i="1" dirty="0" smtClean="0"/>
              <a:t>p</a:t>
            </a:r>
            <a:r>
              <a:rPr lang="en-US" altLang="ja-JP" sz="2600" dirty="0" smtClean="0"/>
              <a:t>--;</a:t>
            </a:r>
          </a:p>
          <a:p>
            <a:pPr>
              <a:buNone/>
            </a:pPr>
            <a:r>
              <a:rPr lang="en-US" altLang="ja-JP" sz="2600" b="1" dirty="0" smtClean="0"/>
              <a:t>	END</a:t>
            </a:r>
          </a:p>
          <a:p>
            <a:pPr>
              <a:buNone/>
            </a:pPr>
            <a:r>
              <a:rPr kumimoji="1" lang="en-US" altLang="ja-JP" sz="2600" b="1" dirty="0" smtClean="0"/>
              <a:t>	</a:t>
            </a:r>
            <a:r>
              <a:rPr kumimoji="1" lang="en-US" altLang="ja-JP" sz="2600" i="1" dirty="0" smtClean="0"/>
              <a:t>v</a:t>
            </a:r>
            <a:r>
              <a:rPr kumimoji="1" lang="en-US" altLang="ja-JP" sz="2600" dirty="0" smtClean="0"/>
              <a:t>=</a:t>
            </a:r>
            <a:r>
              <a:rPr kumimoji="1" lang="en-US" altLang="ja-JP" sz="2600" i="1" dirty="0" smtClean="0"/>
              <a:t>s</a:t>
            </a:r>
            <a:r>
              <a:rPr kumimoji="1" lang="en-US" altLang="ja-JP" sz="2600" dirty="0" smtClean="0"/>
              <a:t>;</a:t>
            </a:r>
            <a:endParaRPr kumimoji="1" lang="ja-JP" altLang="en-US" dirty="0"/>
          </a:p>
        </p:txBody>
      </p:sp>
      <p:graphicFrame>
        <p:nvGraphicFramePr>
          <p:cNvPr id="9" name="表 8"/>
          <p:cNvGraphicFramePr>
            <a:graphicFrameLocks noGrp="1"/>
          </p:cNvGraphicFramePr>
          <p:nvPr/>
        </p:nvGraphicFramePr>
        <p:xfrm>
          <a:off x="2000232" y="6000768"/>
          <a:ext cx="4500594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066"/>
                <a:gridCol w="500066"/>
                <a:gridCol w="500066"/>
                <a:gridCol w="500066"/>
                <a:gridCol w="500066"/>
                <a:gridCol w="500066"/>
                <a:gridCol w="500066"/>
                <a:gridCol w="500066"/>
                <a:gridCol w="500066"/>
              </a:tblGrid>
              <a:tr h="442278"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graphicFrame>
        <p:nvGraphicFramePr>
          <p:cNvPr id="11" name="表 10"/>
          <p:cNvGraphicFramePr>
            <a:graphicFrameLocks noGrp="1"/>
          </p:cNvGraphicFramePr>
          <p:nvPr/>
        </p:nvGraphicFramePr>
        <p:xfrm>
          <a:off x="2428860" y="4071942"/>
          <a:ext cx="4500594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066"/>
                <a:gridCol w="500066"/>
                <a:gridCol w="500066"/>
                <a:gridCol w="500066"/>
                <a:gridCol w="500066"/>
                <a:gridCol w="500066"/>
                <a:gridCol w="500066"/>
                <a:gridCol w="500066"/>
                <a:gridCol w="500066"/>
              </a:tblGrid>
              <a:tr h="442278"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kumimoji="1" lang="ja-JP" altLang="en-US" sz="28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kumimoji="1" lang="ja-JP" altLang="en-US" sz="28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graphicFrame>
        <p:nvGraphicFramePr>
          <p:cNvPr id="12" name="表 11"/>
          <p:cNvGraphicFramePr>
            <a:graphicFrameLocks noGrp="1"/>
          </p:cNvGraphicFramePr>
          <p:nvPr/>
        </p:nvGraphicFramePr>
        <p:xfrm>
          <a:off x="2928926" y="4643446"/>
          <a:ext cx="4500594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066"/>
                <a:gridCol w="500066"/>
                <a:gridCol w="500066"/>
                <a:gridCol w="500066"/>
                <a:gridCol w="500066"/>
                <a:gridCol w="500066"/>
                <a:gridCol w="500066"/>
                <a:gridCol w="500066"/>
                <a:gridCol w="500066"/>
              </a:tblGrid>
              <a:tr h="442278"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kumimoji="1" lang="ja-JP" altLang="en-US" sz="28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graphicFrame>
        <p:nvGraphicFramePr>
          <p:cNvPr id="13" name="表 12"/>
          <p:cNvGraphicFramePr>
            <a:graphicFrameLocks noGrp="1"/>
          </p:cNvGraphicFramePr>
          <p:nvPr/>
        </p:nvGraphicFramePr>
        <p:xfrm>
          <a:off x="3428992" y="5214950"/>
          <a:ext cx="4500594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066"/>
                <a:gridCol w="500066"/>
                <a:gridCol w="500066"/>
                <a:gridCol w="500066"/>
                <a:gridCol w="500066"/>
                <a:gridCol w="500066"/>
                <a:gridCol w="500066"/>
                <a:gridCol w="500066"/>
                <a:gridCol w="500066"/>
              </a:tblGrid>
              <a:tr h="442278"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sp>
        <p:nvSpPr>
          <p:cNvPr id="14" name="タイトル 2"/>
          <p:cNvSpPr txBox="1">
            <a:spLocks/>
          </p:cNvSpPr>
          <p:nvPr/>
        </p:nvSpPr>
        <p:spPr>
          <a:xfrm>
            <a:off x="428596" y="357166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Algorithm</a:t>
            </a:r>
            <a:r>
              <a: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(Efficient algorithm for binary string)</a:t>
            </a:r>
            <a:endParaRPr kumimoji="1" lang="ja-JP" altLang="en-US" sz="4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ea"/>
              <a:ea typeface="+mj-ea"/>
              <a:cs typeface="+mj-cs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4357686" y="2000240"/>
            <a:ext cx="4500594" cy="121444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400" dirty="0" smtClean="0"/>
              <a:t>This calculation shortens each stretch of 1’s by </a:t>
            </a:r>
            <a:r>
              <a:rPr lang="en-US" altLang="ja-JP" sz="2400" i="1" dirty="0" smtClean="0"/>
              <a:t>p</a:t>
            </a:r>
            <a:r>
              <a:rPr lang="en-US" altLang="ja-JP" sz="2400" dirty="0" smtClean="0"/>
              <a:t>-1</a:t>
            </a:r>
            <a:endParaRPr kumimoji="1" lang="ja-JP" altLang="en-US" dirty="0"/>
          </a:p>
        </p:txBody>
      </p:sp>
      <p:sp>
        <p:nvSpPr>
          <p:cNvPr id="16" name="正方形/長方形 15"/>
          <p:cNvSpPr/>
          <p:nvPr/>
        </p:nvSpPr>
        <p:spPr>
          <a:xfrm>
            <a:off x="1214414" y="1214422"/>
            <a:ext cx="67151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b="1" dirty="0" smtClean="0"/>
              <a:t>Delete repetitions with exponent less than 2.</a:t>
            </a:r>
          </a:p>
        </p:txBody>
      </p:sp>
      <p:grpSp>
        <p:nvGrpSpPr>
          <p:cNvPr id="17" name="グループ化 25"/>
          <p:cNvGrpSpPr/>
          <p:nvPr/>
        </p:nvGrpSpPr>
        <p:grpSpPr>
          <a:xfrm>
            <a:off x="1357288" y="4214820"/>
            <a:ext cx="785814" cy="461665"/>
            <a:chOff x="4143376" y="5744999"/>
            <a:chExt cx="928690" cy="550962"/>
          </a:xfrm>
        </p:grpSpPr>
        <p:sp>
          <p:nvSpPr>
            <p:cNvPr id="18" name="テキスト ボックス 17"/>
            <p:cNvSpPr txBox="1"/>
            <p:nvPr/>
          </p:nvSpPr>
          <p:spPr>
            <a:xfrm>
              <a:off x="4143376" y="5744999"/>
              <a:ext cx="312907" cy="5509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400" b="1" dirty="0" smtClean="0"/>
                <a:t>1</a:t>
              </a:r>
              <a:endParaRPr kumimoji="1" lang="ja-JP" altLang="en-US" sz="2400" b="1" dirty="0"/>
            </a:p>
          </p:txBody>
        </p:sp>
        <p:cxnSp>
          <p:nvCxnSpPr>
            <p:cNvPr id="19" name="直線矢印コネクタ 18"/>
            <p:cNvCxnSpPr/>
            <p:nvPr/>
          </p:nvCxnSpPr>
          <p:spPr>
            <a:xfrm>
              <a:off x="4575760" y="6000768"/>
              <a:ext cx="496306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グループ化 25"/>
          <p:cNvGrpSpPr/>
          <p:nvPr/>
        </p:nvGrpSpPr>
        <p:grpSpPr>
          <a:xfrm>
            <a:off x="1357290" y="4714886"/>
            <a:ext cx="1357322" cy="461665"/>
            <a:chOff x="4143372" y="5744999"/>
            <a:chExt cx="1604108" cy="550962"/>
          </a:xfrm>
        </p:grpSpPr>
        <p:sp>
          <p:nvSpPr>
            <p:cNvPr id="22" name="テキスト ボックス 21"/>
            <p:cNvSpPr txBox="1"/>
            <p:nvPr/>
          </p:nvSpPr>
          <p:spPr>
            <a:xfrm>
              <a:off x="4143372" y="5744999"/>
              <a:ext cx="312906" cy="5509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400" b="1" dirty="0" smtClean="0"/>
                <a:t>2</a:t>
              </a:r>
              <a:endParaRPr kumimoji="1" lang="ja-JP" altLang="en-US" sz="2400" b="1" dirty="0"/>
            </a:p>
          </p:txBody>
        </p:sp>
        <p:cxnSp>
          <p:nvCxnSpPr>
            <p:cNvPr id="23" name="直線矢印コネクタ 22"/>
            <p:cNvCxnSpPr/>
            <p:nvPr/>
          </p:nvCxnSpPr>
          <p:spPr>
            <a:xfrm>
              <a:off x="4575760" y="6000767"/>
              <a:ext cx="1171720" cy="1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グループ化 25"/>
          <p:cNvGrpSpPr/>
          <p:nvPr/>
        </p:nvGrpSpPr>
        <p:grpSpPr>
          <a:xfrm>
            <a:off x="857224" y="5357828"/>
            <a:ext cx="2428889" cy="461665"/>
            <a:chOff x="3552387" y="5744997"/>
            <a:chExt cx="2870507" cy="550962"/>
          </a:xfrm>
        </p:grpSpPr>
        <p:sp>
          <p:nvSpPr>
            <p:cNvPr id="26" name="テキスト ボックス 25"/>
            <p:cNvSpPr txBox="1"/>
            <p:nvPr/>
          </p:nvSpPr>
          <p:spPr>
            <a:xfrm>
              <a:off x="3552387" y="5744997"/>
              <a:ext cx="988321" cy="5509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400" b="1" i="1" dirty="0" smtClean="0"/>
                <a:t>p</a:t>
              </a:r>
              <a:r>
                <a:rPr lang="en-US" altLang="ja-JP" sz="2400" b="1" dirty="0" smtClean="0"/>
                <a:t> - 1</a:t>
              </a:r>
              <a:endParaRPr kumimoji="1" lang="ja-JP" altLang="en-US" sz="2400" b="1" dirty="0"/>
            </a:p>
          </p:txBody>
        </p:sp>
        <p:cxnSp>
          <p:nvCxnSpPr>
            <p:cNvPr id="27" name="直線矢印コネクタ 26"/>
            <p:cNvCxnSpPr/>
            <p:nvPr/>
          </p:nvCxnSpPr>
          <p:spPr>
            <a:xfrm>
              <a:off x="4575760" y="6000767"/>
              <a:ext cx="1847134" cy="1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テキスト ボックス 29"/>
          <p:cNvSpPr txBox="1"/>
          <p:nvPr/>
        </p:nvSpPr>
        <p:spPr>
          <a:xfrm>
            <a:off x="4286248" y="3929066"/>
            <a:ext cx="264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 smtClean="0"/>
              <a:t>&amp;</a:t>
            </a:r>
            <a:endParaRPr kumimoji="1" lang="ja-JP" altLang="en-US" b="1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286248" y="4500570"/>
            <a:ext cx="264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 smtClean="0"/>
              <a:t>&amp;</a:t>
            </a:r>
            <a:endParaRPr kumimoji="1" lang="ja-JP" altLang="en-US" b="1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4286248" y="5072074"/>
            <a:ext cx="264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 smtClean="0"/>
              <a:t>&amp;</a:t>
            </a:r>
            <a:endParaRPr kumimoji="1" lang="ja-JP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build="p"/>
      <p:bldP spid="30" grpId="0"/>
      <p:bldP spid="31" grpId="0"/>
      <p:bldP spid="3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>
          <a:xfrm>
            <a:off x="457200" y="1481329"/>
            <a:ext cx="3471858" cy="1733358"/>
          </a:xfrm>
        </p:spPr>
        <p:txBody>
          <a:bodyPr>
            <a:noAutofit/>
          </a:bodyPr>
          <a:lstStyle/>
          <a:p>
            <a:r>
              <a:rPr lang="en-US" altLang="ja-JP" sz="2000" b="1" dirty="0" err="1" smtClean="0"/>
              <a:t>selfAND</a:t>
            </a:r>
            <a:r>
              <a:rPr lang="en-US" altLang="ja-JP" sz="2000" b="1" dirty="0" smtClean="0"/>
              <a:t>(</a:t>
            </a:r>
            <a:r>
              <a:rPr lang="en-US" altLang="ja-JP" sz="2000" b="1" dirty="0" err="1" smtClean="0"/>
              <a:t>v,p</a:t>
            </a:r>
            <a:r>
              <a:rPr lang="en-US" altLang="ja-JP" sz="2000" b="1" dirty="0" smtClean="0"/>
              <a:t>)</a:t>
            </a:r>
          </a:p>
          <a:p>
            <a:r>
              <a:rPr lang="en-US" altLang="ja-JP" sz="2000" b="1" dirty="0" smtClean="0"/>
              <a:t>While</a:t>
            </a:r>
            <a:r>
              <a:rPr lang="en-US" altLang="ja-JP" sz="2000" dirty="0" smtClean="0"/>
              <a:t> p&gt;1</a:t>
            </a:r>
          </a:p>
          <a:p>
            <a:pPr lvl="1">
              <a:buNone/>
            </a:pPr>
            <a:r>
              <a:rPr lang="en-US" altLang="ja-JP" sz="2000" dirty="0" smtClean="0"/>
              <a:t>	s = p&gt;&gt;1;</a:t>
            </a:r>
          </a:p>
          <a:p>
            <a:pPr lvl="1">
              <a:buNone/>
            </a:pPr>
            <a:r>
              <a:rPr lang="en-US" altLang="ja-JP" sz="2000" dirty="0" smtClean="0"/>
              <a:t>	v = v &amp; (v&gt;&gt;s);</a:t>
            </a:r>
          </a:p>
          <a:p>
            <a:pPr lvl="1">
              <a:buNone/>
            </a:pPr>
            <a:r>
              <a:rPr lang="en-US" altLang="ja-JP" sz="2000" dirty="0" smtClean="0"/>
              <a:t>	p = p – s;</a:t>
            </a:r>
          </a:p>
          <a:p>
            <a:pPr>
              <a:buNone/>
            </a:pPr>
            <a:r>
              <a:rPr lang="en-US" altLang="ja-JP" sz="2000" b="1" dirty="0" smtClean="0"/>
              <a:t>	END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1571604" y="3500438"/>
          <a:ext cx="4968189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2021"/>
                <a:gridCol w="552021"/>
                <a:gridCol w="552021"/>
                <a:gridCol w="552021"/>
                <a:gridCol w="552021"/>
                <a:gridCol w="552021"/>
                <a:gridCol w="552021"/>
                <a:gridCol w="552021"/>
                <a:gridCol w="552021"/>
              </a:tblGrid>
              <a:tr h="442278"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kumimoji="1" lang="ja-JP" altLang="en-US" sz="28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kumimoji="1" lang="ja-JP" altLang="en-US" sz="28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kumimoji="1" lang="ja-JP" altLang="en-US" sz="28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kumimoji="1" lang="ja-JP" altLang="en-US" sz="28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kumimoji="1" lang="ja-JP" altLang="en-US" sz="28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kumimoji="1" lang="ja-JP" altLang="en-US" sz="28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4071934" y="1428736"/>
            <a:ext cx="3355406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b="1" dirty="0" smtClean="0"/>
              <a:t>Example</a:t>
            </a:r>
            <a:r>
              <a:rPr lang="ja-JP" altLang="en-US" sz="2000" b="1" dirty="0" smtClean="0"/>
              <a:t>　</a:t>
            </a:r>
            <a:endParaRPr lang="en-US" altLang="ja-JP" sz="2000" b="1" dirty="0" smtClean="0"/>
          </a:p>
          <a:p>
            <a:pPr lvl="1"/>
            <a:r>
              <a:rPr lang="en-US" altLang="ja-JP" sz="2000" dirty="0" smtClean="0"/>
              <a:t>v = 00111111110010	p=7</a:t>
            </a:r>
          </a:p>
          <a:p>
            <a:endParaRPr kumimoji="1"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5214942" y="1714488"/>
            <a:ext cx="1500198" cy="357190"/>
          </a:xfrm>
          <a:prstGeom prst="rect">
            <a:avLst/>
          </a:prstGeom>
          <a:noFill/>
          <a:ln w="38100" cap="sq" cmpd="sng">
            <a:solidFill>
              <a:schemeClr val="accent2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11" name="表 10"/>
          <p:cNvGraphicFramePr>
            <a:graphicFrameLocks noGrp="1"/>
          </p:cNvGraphicFramePr>
          <p:nvPr/>
        </p:nvGraphicFramePr>
        <p:xfrm>
          <a:off x="3214678" y="4143380"/>
          <a:ext cx="4968189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2021"/>
                <a:gridCol w="552021"/>
                <a:gridCol w="552021"/>
                <a:gridCol w="552021"/>
                <a:gridCol w="552021"/>
                <a:gridCol w="552021"/>
                <a:gridCol w="552021"/>
                <a:gridCol w="552021"/>
                <a:gridCol w="552021"/>
              </a:tblGrid>
              <a:tr h="442278"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kumimoji="1" lang="ja-JP" altLang="en-US" sz="28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kumimoji="1" lang="ja-JP" altLang="en-US" sz="28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kumimoji="1" lang="ja-JP" altLang="en-US" sz="28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grpSp>
        <p:nvGrpSpPr>
          <p:cNvPr id="3" name="グループ化 11"/>
          <p:cNvGrpSpPr/>
          <p:nvPr/>
        </p:nvGrpSpPr>
        <p:grpSpPr>
          <a:xfrm>
            <a:off x="2214546" y="2928934"/>
            <a:ext cx="3714776" cy="430216"/>
            <a:chOff x="857224" y="3000372"/>
            <a:chExt cx="3714776" cy="430216"/>
          </a:xfrm>
        </p:grpSpPr>
        <p:cxnSp>
          <p:nvCxnSpPr>
            <p:cNvPr id="13" name="直線矢印コネクタ 12"/>
            <p:cNvCxnSpPr/>
            <p:nvPr/>
          </p:nvCxnSpPr>
          <p:spPr>
            <a:xfrm>
              <a:off x="857224" y="3429000"/>
              <a:ext cx="3714776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テキスト ボックス 13"/>
            <p:cNvSpPr txBox="1"/>
            <p:nvPr/>
          </p:nvSpPr>
          <p:spPr>
            <a:xfrm>
              <a:off x="2643174" y="3000372"/>
              <a:ext cx="3305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b="1" dirty="0" smtClean="0"/>
                <a:t>p</a:t>
              </a:r>
              <a:endParaRPr kumimoji="1" lang="ja-JP" altLang="en-US" b="1" dirty="0"/>
            </a:p>
          </p:txBody>
        </p:sp>
      </p:grpSp>
      <p:grpSp>
        <p:nvGrpSpPr>
          <p:cNvPr id="4" name="グループ化 14"/>
          <p:cNvGrpSpPr/>
          <p:nvPr/>
        </p:nvGrpSpPr>
        <p:grpSpPr>
          <a:xfrm>
            <a:off x="1500166" y="4286256"/>
            <a:ext cx="1571636" cy="369332"/>
            <a:chOff x="3500430" y="6000768"/>
            <a:chExt cx="1571636" cy="369332"/>
          </a:xfrm>
        </p:grpSpPr>
        <p:sp>
          <p:nvSpPr>
            <p:cNvPr id="16" name="テキスト ボックス 15"/>
            <p:cNvSpPr txBox="1"/>
            <p:nvPr/>
          </p:nvSpPr>
          <p:spPr>
            <a:xfrm>
              <a:off x="4143372" y="60007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b="1" dirty="0" smtClean="0"/>
                <a:t>s</a:t>
              </a:r>
              <a:endParaRPr kumimoji="1" lang="ja-JP" altLang="en-US" b="1" dirty="0"/>
            </a:p>
          </p:txBody>
        </p:sp>
        <p:cxnSp>
          <p:nvCxnSpPr>
            <p:cNvPr id="17" name="直線矢印コネクタ 16"/>
            <p:cNvCxnSpPr/>
            <p:nvPr/>
          </p:nvCxnSpPr>
          <p:spPr>
            <a:xfrm>
              <a:off x="3500430" y="6000768"/>
              <a:ext cx="1571636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8" name="表 17"/>
          <p:cNvGraphicFramePr>
            <a:graphicFrameLocks noGrp="1"/>
          </p:cNvGraphicFramePr>
          <p:nvPr/>
        </p:nvGraphicFramePr>
        <p:xfrm>
          <a:off x="1571604" y="4857760"/>
          <a:ext cx="4968189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2021"/>
                <a:gridCol w="552021"/>
                <a:gridCol w="552021"/>
                <a:gridCol w="552021"/>
                <a:gridCol w="552021"/>
                <a:gridCol w="552021"/>
                <a:gridCol w="552021"/>
                <a:gridCol w="552021"/>
                <a:gridCol w="552021"/>
              </a:tblGrid>
              <a:tr h="442278"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 smtClean="0">
                          <a:solidFill>
                            <a:srgbClr val="00B050"/>
                          </a:solidFill>
                        </a:rPr>
                        <a:t>＊</a:t>
                      </a:r>
                      <a:endParaRPr kumimoji="1" lang="ja-JP" altLang="en-US" sz="28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 smtClean="0">
                          <a:solidFill>
                            <a:srgbClr val="00B050"/>
                          </a:solidFill>
                        </a:rPr>
                        <a:t>＊</a:t>
                      </a:r>
                      <a:endParaRPr kumimoji="1" lang="ja-JP" altLang="en-US" sz="28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kumimoji="1" lang="ja-JP" altLang="en-US" sz="28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kumimoji="1" lang="ja-JP" altLang="en-US" sz="28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kumimoji="1" lang="ja-JP" altLang="en-US" sz="28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graphicFrame>
        <p:nvGraphicFramePr>
          <p:cNvPr id="19" name="表 18"/>
          <p:cNvGraphicFramePr>
            <a:graphicFrameLocks noGrp="1"/>
          </p:cNvGraphicFramePr>
          <p:nvPr/>
        </p:nvGraphicFramePr>
        <p:xfrm>
          <a:off x="1571604" y="5500702"/>
          <a:ext cx="4968189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2021"/>
                <a:gridCol w="552021"/>
                <a:gridCol w="552021"/>
                <a:gridCol w="552021"/>
                <a:gridCol w="552021"/>
                <a:gridCol w="552021"/>
                <a:gridCol w="552021"/>
                <a:gridCol w="552021"/>
                <a:gridCol w="552021"/>
              </a:tblGrid>
              <a:tr h="0"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 smtClean="0">
                          <a:solidFill>
                            <a:srgbClr val="00B050"/>
                          </a:solidFill>
                        </a:rPr>
                        <a:t>＊</a:t>
                      </a:r>
                      <a:endParaRPr kumimoji="1" lang="ja-JP" altLang="en-US" sz="28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kumimoji="1" lang="ja-JP" altLang="en-US" sz="28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kumimoji="1" lang="ja-JP" altLang="en-US" sz="28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graphicFrame>
        <p:nvGraphicFramePr>
          <p:cNvPr id="20" name="表 19"/>
          <p:cNvGraphicFramePr>
            <a:graphicFrameLocks noGrp="1"/>
          </p:cNvGraphicFramePr>
          <p:nvPr/>
        </p:nvGraphicFramePr>
        <p:xfrm>
          <a:off x="1571604" y="6072206"/>
          <a:ext cx="4968189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2021"/>
                <a:gridCol w="552021"/>
                <a:gridCol w="552021"/>
                <a:gridCol w="552021"/>
                <a:gridCol w="552021"/>
                <a:gridCol w="552021"/>
                <a:gridCol w="552021"/>
                <a:gridCol w="552021"/>
                <a:gridCol w="552021"/>
              </a:tblGrid>
              <a:tr h="442278"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kumimoji="1" lang="ja-JP" alt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sp>
        <p:nvSpPr>
          <p:cNvPr id="23" name="タイトル 2"/>
          <p:cNvSpPr txBox="1">
            <a:spLocks/>
          </p:cNvSpPr>
          <p:nvPr/>
        </p:nvSpPr>
        <p:spPr>
          <a:xfrm>
            <a:off x="428596" y="357166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Algorithm</a:t>
            </a:r>
            <a:r>
              <a: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(Efficient algorithm for binary string)</a:t>
            </a:r>
            <a:endParaRPr kumimoji="1" lang="ja-JP" altLang="en-US" sz="4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ea"/>
              <a:ea typeface="+mj-ea"/>
              <a:cs typeface="+mj-cs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1285852" y="1142984"/>
            <a:ext cx="67151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b="1" dirty="0" smtClean="0"/>
              <a:t> Delete repetitions with exponent less than 2.</a:t>
            </a:r>
          </a:p>
        </p:txBody>
      </p:sp>
      <p:sp>
        <p:nvSpPr>
          <p:cNvPr id="24" name="正方形/長方形 23"/>
          <p:cNvSpPr/>
          <p:nvPr/>
        </p:nvSpPr>
        <p:spPr>
          <a:xfrm>
            <a:off x="5572132" y="2285992"/>
            <a:ext cx="3000396" cy="71438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400" dirty="0" smtClean="0"/>
              <a:t>O(</a:t>
            </a:r>
            <a:r>
              <a:rPr lang="en-US" altLang="ja-JP" sz="2400" i="1" dirty="0" smtClean="0"/>
              <a:t>p</a:t>
            </a:r>
            <a:r>
              <a:rPr lang="en-US" altLang="ja-JP" sz="2400" dirty="0" smtClean="0"/>
              <a:t>) →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O(log </a:t>
            </a:r>
            <a:r>
              <a:rPr lang="en-US" altLang="ja-JP" sz="2400" i="1" dirty="0" smtClean="0"/>
              <a:t>p</a:t>
            </a:r>
            <a:r>
              <a:rPr lang="en-US" altLang="ja-JP" sz="2400" dirty="0" smtClean="0"/>
              <a:t>).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コンテンツ プレースホルダ 1"/>
          <p:cNvSpPr>
            <a:spLocks noGrp="1"/>
          </p:cNvSpPr>
          <p:nvPr>
            <p:ph idx="1"/>
          </p:nvPr>
        </p:nvSpPr>
        <p:spPr>
          <a:xfrm>
            <a:off x="500034" y="1428736"/>
            <a:ext cx="8229600" cy="4525963"/>
          </a:xfrm>
        </p:spPr>
        <p:txBody>
          <a:bodyPr>
            <a:normAutofit/>
          </a:bodyPr>
          <a:lstStyle/>
          <a:p>
            <a:endParaRPr kumimoji="1" lang="en-US" altLang="ja-JP" dirty="0" smtClean="0"/>
          </a:p>
          <a:p>
            <a:r>
              <a:rPr lang="en-US" altLang="ja-JP" sz="3600" b="1" dirty="0" smtClean="0"/>
              <a:t>Example</a:t>
            </a:r>
            <a:r>
              <a:rPr lang="ja-JP" altLang="en-US" sz="3600" dirty="0" smtClean="0"/>
              <a:t>　</a:t>
            </a:r>
            <a:r>
              <a:rPr lang="en-US" altLang="ja-JP" sz="3600" i="1" dirty="0" smtClean="0"/>
              <a:t>w</a:t>
            </a:r>
            <a:r>
              <a:rPr lang="en-US" altLang="ja-JP" sz="3600" dirty="0" smtClean="0"/>
              <a:t>=00110011111111,	</a:t>
            </a:r>
            <a:r>
              <a:rPr lang="en-US" altLang="ja-JP" sz="3600" i="1" dirty="0" smtClean="0"/>
              <a:t>p</a:t>
            </a:r>
            <a:r>
              <a:rPr lang="en-US" altLang="ja-JP" sz="3600" dirty="0" smtClean="0"/>
              <a:t>=4</a:t>
            </a:r>
          </a:p>
          <a:p>
            <a:pPr lvl="1"/>
            <a:r>
              <a:rPr lang="en-US" altLang="ja-JP" sz="3200" i="1" dirty="0" smtClean="0"/>
              <a:t>v</a:t>
            </a:r>
            <a:r>
              <a:rPr lang="en-US" altLang="ja-JP" sz="3200" dirty="0" smtClean="0"/>
              <a:t>=</a:t>
            </a:r>
            <a:r>
              <a:rPr lang="en-US" altLang="ja-JP" sz="3200" i="1" dirty="0" smtClean="0"/>
              <a:t>w</a:t>
            </a:r>
            <a:r>
              <a:rPr lang="en-US" altLang="ja-JP" sz="3200" dirty="0" smtClean="0"/>
              <a:t>^((~</a:t>
            </a:r>
            <a:r>
              <a:rPr lang="en-US" altLang="ja-JP" sz="3200" i="1" dirty="0" smtClean="0"/>
              <a:t>w</a:t>
            </a:r>
            <a:r>
              <a:rPr lang="en-US" altLang="ja-JP" sz="3200" dirty="0" smtClean="0"/>
              <a:t>)&gt;&gt;</a:t>
            </a:r>
            <a:r>
              <a:rPr lang="en-US" altLang="ja-JP" sz="3200" i="1" dirty="0" smtClean="0"/>
              <a:t>p</a:t>
            </a:r>
            <a:r>
              <a:rPr lang="en-US" altLang="ja-JP" sz="3200" dirty="0" smtClean="0"/>
              <a:t>)	= 000011110001111</a:t>
            </a:r>
          </a:p>
          <a:p>
            <a:pPr lvl="1"/>
            <a:r>
              <a:rPr lang="en-US" altLang="ja-JP" sz="3200" dirty="0" err="1" smtClean="0"/>
              <a:t>selfAND</a:t>
            </a:r>
            <a:r>
              <a:rPr lang="en-US" altLang="ja-JP" sz="3200" dirty="0" smtClean="0"/>
              <a:t>(</a:t>
            </a:r>
            <a:r>
              <a:rPr lang="en-US" altLang="ja-JP" sz="3200" dirty="0" err="1" smtClean="0"/>
              <a:t>v</a:t>
            </a:r>
            <a:r>
              <a:rPr lang="en-US" altLang="ja-JP" sz="2800" dirty="0" err="1" smtClean="0"/>
              <a:t>,p</a:t>
            </a:r>
            <a:r>
              <a:rPr lang="en-US" altLang="ja-JP" sz="2800" dirty="0" smtClean="0"/>
              <a:t>) 	</a:t>
            </a:r>
            <a:r>
              <a:rPr kumimoji="1" lang="en-US" altLang="ja-JP" sz="3200" dirty="0" smtClean="0"/>
              <a:t>= 000000010000001</a:t>
            </a:r>
            <a:endParaRPr kumimoji="1" lang="ja-JP" altLang="en-US" sz="3200" dirty="0"/>
          </a:p>
        </p:txBody>
      </p:sp>
      <p:sp>
        <p:nvSpPr>
          <p:cNvPr id="14" name="正方形/長方形 13"/>
          <p:cNvSpPr/>
          <p:nvPr/>
        </p:nvSpPr>
        <p:spPr>
          <a:xfrm>
            <a:off x="7429520" y="3071810"/>
            <a:ext cx="357190" cy="500066"/>
          </a:xfrm>
          <a:prstGeom prst="rect">
            <a:avLst/>
          </a:prstGeom>
          <a:noFill/>
          <a:ln w="38100" cmpd="sng">
            <a:solidFill>
              <a:srgbClr val="FF000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四角形吹き出し 14"/>
          <p:cNvSpPr/>
          <p:nvPr/>
        </p:nvSpPr>
        <p:spPr>
          <a:xfrm>
            <a:off x="3214678" y="3643314"/>
            <a:ext cx="4071966" cy="428628"/>
          </a:xfrm>
          <a:prstGeom prst="wedgeRectCallout">
            <a:avLst>
              <a:gd name="adj1" fmla="val 55667"/>
              <a:gd name="adj2" fmla="val -93335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400" dirty="0" smtClean="0">
                <a:solidFill>
                  <a:schemeClr val="tx1"/>
                </a:solidFill>
              </a:rPr>
              <a:t>run with minimum period 1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10" name="タイトル 2"/>
          <p:cNvSpPr txBox="1">
            <a:spLocks/>
          </p:cNvSpPr>
          <p:nvPr/>
        </p:nvSpPr>
        <p:spPr>
          <a:xfrm>
            <a:off x="428596" y="357166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Algorithm</a:t>
            </a:r>
            <a:r>
              <a: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(Efficient algorithm for binary string)</a:t>
            </a:r>
            <a:endParaRPr kumimoji="1" lang="ja-JP" altLang="en-US" sz="4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ea"/>
              <a:ea typeface="+mj-ea"/>
              <a:cs typeface="+mj-cs"/>
            </a:endParaRPr>
          </a:p>
        </p:txBody>
      </p:sp>
      <p:sp>
        <p:nvSpPr>
          <p:cNvPr id="9" name="四角形吹き出し 8"/>
          <p:cNvSpPr/>
          <p:nvPr/>
        </p:nvSpPr>
        <p:spPr>
          <a:xfrm>
            <a:off x="3643306" y="4357694"/>
            <a:ext cx="4643438" cy="857256"/>
          </a:xfrm>
          <a:prstGeom prst="wedgeRectCallout">
            <a:avLst>
              <a:gd name="adj1" fmla="val 35993"/>
              <a:gd name="adj2" fmla="val -139894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400" b="1" dirty="0" smtClean="0"/>
              <a:t>We need to remove duplicates.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727938" y="5286388"/>
            <a:ext cx="680083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b="1" dirty="0" smtClean="0"/>
              <a:t>2</a:t>
            </a:r>
            <a:r>
              <a:rPr kumimoji="1" lang="en-US" altLang="ja-JP" sz="2000" b="1" dirty="0" smtClean="0"/>
              <a:t> approaches to remove </a:t>
            </a:r>
            <a:r>
              <a:rPr lang="en-US" altLang="ja-JP" sz="2000" b="1" dirty="0" smtClean="0"/>
              <a:t>repetitions of non-minimum periods:</a:t>
            </a:r>
          </a:p>
          <a:p>
            <a:pPr>
              <a:buFont typeface="Arial" pitchFamily="34" charset="0"/>
              <a:buChar char="•"/>
            </a:pPr>
            <a:r>
              <a:rPr lang="en-US" altLang="ja-JP" sz="2000" dirty="0" smtClean="0"/>
              <a:t>Removing duplicate by Position</a:t>
            </a:r>
          </a:p>
          <a:p>
            <a:pPr>
              <a:buFont typeface="Arial" pitchFamily="34" charset="0"/>
              <a:buChar char="•"/>
            </a:pPr>
            <a:r>
              <a:rPr lang="en-US" altLang="ja-JP" sz="2000" dirty="0" smtClean="0"/>
              <a:t>Removing duplicate by Sieve</a:t>
            </a:r>
            <a:endParaRPr lang="en-US" altLang="ja-JP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角丸四角形 23"/>
          <p:cNvSpPr/>
          <p:nvPr/>
        </p:nvSpPr>
        <p:spPr>
          <a:xfrm>
            <a:off x="928662" y="1785926"/>
            <a:ext cx="6929486" cy="250033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3600" dirty="0" smtClean="0"/>
              <a:t>Algorithm</a:t>
            </a:r>
            <a:r>
              <a:rPr lang="en-US" altLang="ja-JP" sz="2400" dirty="0" smtClean="0">
                <a:latin typeface="+mj-ea"/>
              </a:rPr>
              <a:t>(</a:t>
            </a:r>
            <a:r>
              <a:rPr lang="en-US" altLang="ja-JP" sz="2400" dirty="0" smtClean="0"/>
              <a:t>Removing duplicate by Position</a:t>
            </a:r>
            <a:r>
              <a:rPr lang="en-US" altLang="ja-JP" sz="2400" dirty="0" smtClean="0">
                <a:latin typeface="+mj-ea"/>
              </a:rPr>
              <a:t>)</a:t>
            </a:r>
            <a:endParaRPr kumimoji="1" lang="ja-JP" altLang="en-US" dirty="0">
              <a:latin typeface="+mj-ea"/>
            </a:endParaRPr>
          </a:p>
        </p:txBody>
      </p:sp>
      <p:sp>
        <p:nvSpPr>
          <p:cNvPr id="5" name="コンテンツ プレースホルダ 1"/>
          <p:cNvSpPr txBox="1">
            <a:spLocks/>
          </p:cNvSpPr>
          <p:nvPr/>
        </p:nvSpPr>
        <p:spPr>
          <a:xfrm>
            <a:off x="285720" y="1142984"/>
            <a:ext cx="8401080" cy="3590746"/>
          </a:xfrm>
          <a:prstGeom prst="rect">
            <a:avLst/>
          </a:prstGeom>
        </p:spPr>
        <p:txBody>
          <a:bodyPr vert="horz">
            <a:normAutofit fontScale="70000" lnSpcReduction="20000"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For</a:t>
            </a: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period =1</a:t>
            </a:r>
            <a:r>
              <a:rPr kumimoji="1" lang="en-US" altLang="ja-JP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 </a:t>
            </a: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length/2 </a:t>
            </a:r>
            <a:r>
              <a:rPr kumimoji="1" lang="en-US" altLang="ja-JP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</a:t>
            </a: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</a:t>
            </a:r>
            <a:r>
              <a:rPr lang="en-US" altLang="ja-JP" sz="2000" i="1" dirty="0" smtClean="0"/>
              <a:t>v</a:t>
            </a: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=(</a:t>
            </a:r>
            <a:r>
              <a:rPr kumimoji="1" lang="en-US" altLang="ja-JP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</a:t>
            </a: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^((~</a:t>
            </a:r>
            <a:r>
              <a:rPr kumimoji="1" lang="en-US" altLang="ja-JP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</a:t>
            </a: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)&gt;&gt;1))&amp;(1</a:t>
            </a:r>
            <a:r>
              <a:rPr lang="en-US" altLang="ja-JP" sz="2000" baseline="30000" dirty="0" smtClean="0"/>
              <a:t>length</a:t>
            </a: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&gt;&gt;period) ; </a:t>
            </a: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en-US" altLang="ja-JP" sz="2000" dirty="0" smtClean="0"/>
              <a:t>	</a:t>
            </a: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1" lang="en-US" altLang="ja-JP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  <a:r>
              <a:rPr kumimoji="1" lang="en-US" altLang="ja-JP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SelfAND</a:t>
            </a: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1" lang="en-US" altLang="ja-JP" sz="20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v,</a:t>
            </a:r>
            <a:r>
              <a:rPr kumimoji="1" lang="en-US" altLang="ja-JP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period</a:t>
            </a: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);</a:t>
            </a: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		</a:t>
            </a:r>
            <a:r>
              <a:rPr lang="en-US" altLang="ja-JP" sz="2000" b="1" dirty="0" smtClean="0"/>
              <a:t>While</a:t>
            </a:r>
            <a:r>
              <a:rPr kumimoji="1" lang="en-US" altLang="ja-JP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x </a:t>
            </a: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≠ </a:t>
            </a: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</a:t>
            </a:r>
            <a:r>
              <a:rPr kumimoji="1" lang="en-US" altLang="ja-JP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altLang="ja-JP" sz="2000" b="1" dirty="0" smtClean="0"/>
              <a:t>do</a:t>
            </a:r>
            <a:endParaRPr kumimoji="1" lang="en-US" altLang="ja-JP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	</a:t>
            </a:r>
            <a:r>
              <a:rPr lang="en-US" altLang="ja-JP" sz="2000" noProof="0" dirty="0" smtClean="0"/>
              <a:t>b</a:t>
            </a:r>
            <a:r>
              <a:rPr lang="en-US" altLang="ja-JP" sz="2000" dirty="0" err="1" smtClean="0"/>
              <a:t>egPos</a:t>
            </a:r>
            <a:r>
              <a:rPr lang="en-US" altLang="ja-JP" sz="2000" dirty="0" smtClean="0"/>
              <a:t>=</a:t>
            </a:r>
            <a:r>
              <a:rPr lang="en-US" altLang="ja-JP" sz="2000" dirty="0" err="1" smtClean="0"/>
              <a:t>lsb</a:t>
            </a:r>
            <a:r>
              <a:rPr lang="en-US" altLang="ja-JP" sz="2000" dirty="0" smtClean="0"/>
              <a:t>(</a:t>
            </a:r>
            <a:r>
              <a:rPr lang="en-US" altLang="ja-JP" sz="2000" i="1" dirty="0" smtClean="0"/>
              <a:t>x</a:t>
            </a:r>
            <a:r>
              <a:rPr lang="en-US" altLang="ja-JP" sz="2000" dirty="0" smtClean="0"/>
              <a:t>)</a:t>
            </a: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lang="en-US" altLang="ja-JP" sz="2000" dirty="0" smtClean="0"/>
              <a:t>			</a:t>
            </a:r>
            <a:r>
              <a:rPr lang="en-US" altLang="ja-JP" sz="2000" i="1" dirty="0" smtClean="0"/>
              <a:t>y</a:t>
            </a:r>
            <a:r>
              <a:rPr lang="en-US" altLang="ja-JP" sz="2000" dirty="0" smtClean="0"/>
              <a:t>=</a:t>
            </a:r>
            <a:r>
              <a:rPr lang="en-US" altLang="ja-JP" sz="2000" i="1" dirty="0" smtClean="0"/>
              <a:t>x</a:t>
            </a:r>
            <a:r>
              <a:rPr lang="en-US" altLang="ja-JP" sz="2000" dirty="0" smtClean="0"/>
              <a:t>+(1&lt;&lt;</a:t>
            </a:r>
            <a:r>
              <a:rPr lang="en-US" altLang="ja-JP" sz="2000" dirty="0" err="1" smtClean="0"/>
              <a:t>begPos</a:t>
            </a:r>
            <a:r>
              <a:rPr lang="en-US" altLang="ja-JP" sz="2000" dirty="0" smtClean="0"/>
              <a:t>);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	</a:t>
            </a:r>
            <a:r>
              <a:rPr kumimoji="1" lang="en-US" altLang="ja-JP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 </a:t>
            </a:r>
            <a:r>
              <a:rPr kumimoji="1" lang="en-US" altLang="ja-JP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&amp; </a:t>
            </a:r>
            <a:r>
              <a:rPr kumimoji="1" lang="en-US" altLang="ja-JP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</a:t>
            </a: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lang="en-US" altLang="ja-JP" sz="2000" dirty="0" smtClean="0"/>
              <a:t>			</a:t>
            </a:r>
            <a:r>
              <a:rPr lang="en-US" altLang="ja-JP" sz="2000" i="1" dirty="0" smtClean="0"/>
              <a:t>y</a:t>
            </a:r>
            <a:r>
              <a:rPr lang="en-US" altLang="ja-JP" sz="2000" dirty="0" smtClean="0"/>
              <a:t>=</a:t>
            </a:r>
            <a:r>
              <a:rPr lang="en-US" altLang="ja-JP" sz="2000" i="1" dirty="0" smtClean="0"/>
              <a:t>y</a:t>
            </a:r>
            <a:r>
              <a:rPr lang="en-US" altLang="ja-JP" sz="2000" dirty="0" smtClean="0"/>
              <a:t> &amp; (-</a:t>
            </a:r>
            <a:r>
              <a:rPr lang="en-US" altLang="ja-JP" sz="2000" i="1" dirty="0" smtClean="0"/>
              <a:t>y</a:t>
            </a:r>
            <a:r>
              <a:rPr lang="en-US" altLang="ja-JP" sz="2000" dirty="0" smtClean="0"/>
              <a:t>);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	</a:t>
            </a:r>
            <a:r>
              <a:rPr kumimoji="1" lang="en-US" altLang="ja-JP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</a:t>
            </a: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  <a:r>
              <a:rPr kumimoji="1" lang="en-US" altLang="ja-JP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</a:t>
            </a: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&lt;&lt; ((period – 1) &lt;&lt; 1);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	</a:t>
            </a:r>
            <a:r>
              <a:rPr kumimoji="1" lang="en-US" altLang="ja-JP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</a:t>
            </a: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</a:t>
            </a:r>
            <a:r>
              <a:rPr lang="en-US" altLang="ja-JP" sz="2000" dirty="0" err="1" smtClean="0"/>
              <a:t>runEndsByBegPos</a:t>
            </a:r>
            <a:r>
              <a:rPr lang="en-US" altLang="ja-JP" sz="2000" dirty="0" smtClean="0"/>
              <a:t>[</a:t>
            </a:r>
            <a:r>
              <a:rPr lang="en-US" altLang="ja-JP" sz="2000" dirty="0" err="1" smtClean="0"/>
              <a:t>begPos</a:t>
            </a:r>
            <a:r>
              <a:rPr lang="en-US" altLang="ja-JP" sz="2000" dirty="0" smtClean="0"/>
              <a:t>] &amp; </a:t>
            </a:r>
            <a:r>
              <a:rPr lang="en-US" altLang="ja-JP" sz="2000" i="1" dirty="0" smtClean="0"/>
              <a:t>y</a:t>
            </a:r>
            <a:r>
              <a:rPr lang="en-US" altLang="ja-JP" sz="2000" dirty="0" smtClean="0"/>
              <a:t>)</a:t>
            </a: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0</a:t>
            </a:r>
            <a:r>
              <a:rPr kumimoji="1" lang="en-US" altLang="ja-JP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then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lang="en-US" altLang="ja-JP" sz="2000" b="1" dirty="0" smtClean="0"/>
              <a:t>				</a:t>
            </a:r>
            <a:r>
              <a:rPr lang="en-US" altLang="ja-JP" sz="2000" dirty="0" smtClean="0"/>
              <a:t>count ++;</a:t>
            </a: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kumimoji="1" lang="en-US" altLang="ja-JP" sz="20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		</a:t>
            </a:r>
            <a:r>
              <a:rPr lang="en-US" altLang="ja-JP" sz="2000" dirty="0" smtClean="0"/>
              <a:t> </a:t>
            </a:r>
            <a:r>
              <a:rPr lang="en-US" altLang="ja-JP" sz="2000" dirty="0" err="1" smtClean="0"/>
              <a:t>runEndsByBegPos</a:t>
            </a:r>
            <a:r>
              <a:rPr lang="en-US" altLang="ja-JP" sz="2000" dirty="0" smtClean="0"/>
              <a:t>[</a:t>
            </a:r>
            <a:r>
              <a:rPr lang="en-US" altLang="ja-JP" sz="2000" dirty="0" err="1" smtClean="0"/>
              <a:t>begPos</a:t>
            </a:r>
            <a:r>
              <a:rPr lang="en-US" altLang="ja-JP" sz="2000" dirty="0" smtClean="0"/>
              <a:t>] = </a:t>
            </a:r>
            <a:r>
              <a:rPr lang="en-US" altLang="ja-JP" sz="2000" dirty="0" err="1" smtClean="0"/>
              <a:t>runEndsByBegPos</a:t>
            </a:r>
            <a:r>
              <a:rPr lang="en-US" altLang="ja-JP" sz="2000" dirty="0" smtClean="0"/>
              <a:t>[</a:t>
            </a:r>
            <a:r>
              <a:rPr lang="en-US" altLang="ja-JP" sz="2000" dirty="0" err="1" smtClean="0"/>
              <a:t>begPos</a:t>
            </a:r>
            <a:r>
              <a:rPr lang="en-US" altLang="ja-JP" sz="2000" dirty="0" smtClean="0"/>
              <a:t>]  | </a:t>
            </a:r>
            <a:r>
              <a:rPr lang="en-US" altLang="ja-JP" sz="2000" i="1" dirty="0" smtClean="0"/>
              <a:t>y</a:t>
            </a:r>
            <a:r>
              <a:rPr lang="en-US" altLang="ja-JP" sz="2000" dirty="0" smtClean="0"/>
              <a:t>;</a:t>
            </a: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en-US" altLang="ja-JP" sz="2000" dirty="0" smtClean="0"/>
              <a:t>			</a:t>
            </a:r>
            <a:r>
              <a:rPr lang="en-US" altLang="ja-JP" sz="2000" b="1" dirty="0" smtClean="0"/>
              <a:t>End</a:t>
            </a:r>
          </a:p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		</a:t>
            </a:r>
            <a:r>
              <a:rPr kumimoji="1" lang="en-US" altLang="ja-JP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End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</a:t>
            </a:r>
            <a:r>
              <a:rPr kumimoji="1" lang="en-US" altLang="ja-JP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End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1" lang="en-US" altLang="ja-JP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7" name="直線コネクタ 6"/>
          <p:cNvCxnSpPr/>
          <p:nvPr/>
        </p:nvCxnSpPr>
        <p:spPr>
          <a:xfrm rot="5400000">
            <a:off x="-570742" y="2785264"/>
            <a:ext cx="2856726" cy="794"/>
          </a:xfrm>
          <a:prstGeom prst="line">
            <a:avLst/>
          </a:prstGeom>
          <a:ln w="19050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 rot="5400000">
            <a:off x="500828" y="2999578"/>
            <a:ext cx="1857388" cy="1588"/>
          </a:xfrm>
          <a:prstGeom prst="line">
            <a:avLst/>
          </a:prstGeom>
          <a:ln w="19050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 rot="5400000">
            <a:off x="2035951" y="3536157"/>
            <a:ext cx="357984" cy="794"/>
          </a:xfrm>
          <a:prstGeom prst="line">
            <a:avLst/>
          </a:prstGeom>
          <a:ln w="19050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表 7"/>
          <p:cNvGraphicFramePr>
            <a:graphicFrameLocks noGrp="1"/>
          </p:cNvGraphicFramePr>
          <p:nvPr/>
        </p:nvGraphicFramePr>
        <p:xfrm>
          <a:off x="2714612" y="4429132"/>
          <a:ext cx="6095999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923"/>
                <a:gridCol w="468923"/>
                <a:gridCol w="468923"/>
                <a:gridCol w="468923"/>
                <a:gridCol w="468923"/>
                <a:gridCol w="468923"/>
                <a:gridCol w="468923"/>
                <a:gridCol w="468923"/>
                <a:gridCol w="468923"/>
                <a:gridCol w="468923"/>
                <a:gridCol w="468923"/>
                <a:gridCol w="468923"/>
                <a:gridCol w="468923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graphicFrame>
        <p:nvGraphicFramePr>
          <p:cNvPr id="9" name="表 8"/>
          <p:cNvGraphicFramePr>
            <a:graphicFrameLocks noGrp="1"/>
          </p:cNvGraphicFramePr>
          <p:nvPr/>
        </p:nvGraphicFramePr>
        <p:xfrm>
          <a:off x="2786050" y="5286388"/>
          <a:ext cx="6095999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923"/>
                <a:gridCol w="468923"/>
                <a:gridCol w="468923"/>
                <a:gridCol w="468923"/>
                <a:gridCol w="468923"/>
                <a:gridCol w="468923"/>
                <a:gridCol w="468923"/>
                <a:gridCol w="468923"/>
                <a:gridCol w="468923"/>
                <a:gridCol w="468923"/>
                <a:gridCol w="468923"/>
                <a:gridCol w="468923"/>
                <a:gridCol w="468923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graphicFrame>
        <p:nvGraphicFramePr>
          <p:cNvPr id="13" name="表 12"/>
          <p:cNvGraphicFramePr>
            <a:graphicFrameLocks noGrp="1"/>
          </p:cNvGraphicFramePr>
          <p:nvPr/>
        </p:nvGraphicFramePr>
        <p:xfrm>
          <a:off x="2786050" y="5857892"/>
          <a:ext cx="6095999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923"/>
                <a:gridCol w="468923"/>
                <a:gridCol w="468923"/>
                <a:gridCol w="468923"/>
                <a:gridCol w="468923"/>
                <a:gridCol w="468923"/>
                <a:gridCol w="468923"/>
                <a:gridCol w="468923"/>
                <a:gridCol w="468923"/>
                <a:gridCol w="468923"/>
                <a:gridCol w="468923"/>
                <a:gridCol w="468923"/>
                <a:gridCol w="468923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sp>
        <p:nvSpPr>
          <p:cNvPr id="14" name="テキスト ボックス 13"/>
          <p:cNvSpPr txBox="1"/>
          <p:nvPr/>
        </p:nvSpPr>
        <p:spPr>
          <a:xfrm>
            <a:off x="2143108" y="4429132"/>
            <a:ext cx="481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/>
              <a:t>w</a:t>
            </a:r>
            <a:r>
              <a:rPr kumimoji="1" lang="en-US" altLang="ja-JP" dirty="0" smtClean="0"/>
              <a:t>=</a:t>
            </a:r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142976" y="5286388"/>
            <a:ext cx="15648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/>
              <a:t>w</a:t>
            </a:r>
            <a:r>
              <a:rPr kumimoji="1" lang="en-US" altLang="ja-JP" dirty="0" smtClean="0"/>
              <a:t>^((~</a:t>
            </a:r>
            <a:r>
              <a:rPr kumimoji="1" lang="en-US" altLang="ja-JP" i="1" dirty="0" smtClean="0"/>
              <a:t>w</a:t>
            </a:r>
            <a:r>
              <a:rPr kumimoji="1" lang="en-US" altLang="ja-JP" dirty="0" smtClean="0"/>
              <a:t>)&gt;&gt;2)=</a:t>
            </a:r>
            <a:endParaRPr kumimoji="1" lang="ja-JP" alt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214414" y="5857892"/>
            <a:ext cx="15648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/>
              <a:t>w</a:t>
            </a:r>
            <a:r>
              <a:rPr kumimoji="1" lang="en-US" altLang="ja-JP" dirty="0" smtClean="0"/>
              <a:t>^((~</a:t>
            </a:r>
            <a:r>
              <a:rPr kumimoji="1" lang="en-US" altLang="ja-JP" i="1" dirty="0" smtClean="0"/>
              <a:t>w</a:t>
            </a:r>
            <a:r>
              <a:rPr kumimoji="1" lang="en-US" altLang="ja-JP" dirty="0" smtClean="0"/>
              <a:t>)&gt;&gt;4)=</a:t>
            </a:r>
            <a:endParaRPr kumimoji="1"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928794" y="4714884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Begin position</a:t>
            </a:r>
            <a:r>
              <a:rPr lang="en-US" altLang="ja-JP" dirty="0" smtClean="0">
                <a:sym typeface="Symbol"/>
              </a:rPr>
              <a:t></a:t>
            </a:r>
            <a:endParaRPr kumimoji="1" lang="ja-JP" altLang="en-US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500826" y="4714884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End position</a:t>
            </a:r>
            <a:r>
              <a:rPr lang="en-US" altLang="ja-JP" dirty="0" smtClean="0">
                <a:sym typeface="Symbol"/>
              </a:rPr>
              <a:t> </a:t>
            </a:r>
            <a:endParaRPr kumimoji="1" lang="ja-JP" altLang="en-US" dirty="0"/>
          </a:p>
        </p:txBody>
      </p:sp>
      <p:cxnSp>
        <p:nvCxnSpPr>
          <p:cNvPr id="21" name="直線コネクタ 20"/>
          <p:cNvCxnSpPr/>
          <p:nvPr/>
        </p:nvCxnSpPr>
        <p:spPr>
          <a:xfrm rot="5400000">
            <a:off x="2715406" y="5429264"/>
            <a:ext cx="1999470" cy="794"/>
          </a:xfrm>
          <a:prstGeom prst="line">
            <a:avLst/>
          </a:prstGeom>
          <a:ln w="25400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 rot="5400000">
            <a:off x="7215603" y="5500305"/>
            <a:ext cx="2143140" cy="794"/>
          </a:xfrm>
          <a:prstGeom prst="line">
            <a:avLst/>
          </a:prstGeom>
          <a:ln w="25400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テキスト ボックス 24"/>
          <p:cNvSpPr txBox="1"/>
          <p:nvPr/>
        </p:nvSpPr>
        <p:spPr>
          <a:xfrm>
            <a:off x="5286380" y="1714488"/>
            <a:ext cx="3634328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dirty="0" smtClean="0"/>
              <a:t>only count maximal repetitions with</a:t>
            </a:r>
          </a:p>
          <a:p>
            <a:r>
              <a:rPr kumimoji="1" lang="en-US" altLang="ja-JP" dirty="0" smtClean="0"/>
              <a:t>different begin and end positions</a:t>
            </a:r>
            <a:endParaRPr kumimoji="1" lang="ja-JP" altLang="en-US" dirty="0"/>
          </a:p>
        </p:txBody>
      </p:sp>
      <p:grpSp>
        <p:nvGrpSpPr>
          <p:cNvPr id="38" name="グループ化 12"/>
          <p:cNvGrpSpPr/>
          <p:nvPr/>
        </p:nvGrpSpPr>
        <p:grpSpPr>
          <a:xfrm>
            <a:off x="3714744" y="5000636"/>
            <a:ext cx="928694" cy="369332"/>
            <a:chOff x="857224" y="3071810"/>
            <a:chExt cx="928694" cy="369332"/>
          </a:xfrm>
        </p:grpSpPr>
        <p:cxnSp>
          <p:nvCxnSpPr>
            <p:cNvPr id="39" name="直線矢印コネクタ 38"/>
            <p:cNvCxnSpPr/>
            <p:nvPr/>
          </p:nvCxnSpPr>
          <p:spPr>
            <a:xfrm>
              <a:off x="857224" y="3429000"/>
              <a:ext cx="928694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テキスト ボックス 39"/>
            <p:cNvSpPr txBox="1"/>
            <p:nvPr/>
          </p:nvSpPr>
          <p:spPr>
            <a:xfrm>
              <a:off x="1142976" y="307181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b="1" dirty="0" smtClean="0"/>
                <a:t>2</a:t>
              </a:r>
              <a:endParaRPr kumimoji="1" lang="ja-JP" altLang="en-US" b="1" dirty="0"/>
            </a:p>
          </p:txBody>
        </p:sp>
      </p:grpSp>
      <p:grpSp>
        <p:nvGrpSpPr>
          <p:cNvPr id="42" name="グループ化 12"/>
          <p:cNvGrpSpPr/>
          <p:nvPr/>
        </p:nvGrpSpPr>
        <p:grpSpPr>
          <a:xfrm>
            <a:off x="3714744" y="5500702"/>
            <a:ext cx="1785950" cy="369332"/>
            <a:chOff x="857224" y="3143248"/>
            <a:chExt cx="1785950" cy="369332"/>
          </a:xfrm>
        </p:grpSpPr>
        <p:cxnSp>
          <p:nvCxnSpPr>
            <p:cNvPr id="43" name="直線矢印コネクタ 42"/>
            <p:cNvCxnSpPr/>
            <p:nvPr/>
          </p:nvCxnSpPr>
          <p:spPr>
            <a:xfrm>
              <a:off x="857224" y="3500438"/>
              <a:ext cx="1785950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テキスト ボックス 43"/>
            <p:cNvSpPr txBox="1"/>
            <p:nvPr/>
          </p:nvSpPr>
          <p:spPr>
            <a:xfrm>
              <a:off x="1643042" y="3143248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b="1" dirty="0" smtClean="0"/>
                <a:t>4</a:t>
              </a:r>
              <a:endParaRPr kumimoji="1" lang="ja-JP" altLang="en-US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角丸四角形 34"/>
          <p:cNvSpPr/>
          <p:nvPr/>
        </p:nvSpPr>
        <p:spPr>
          <a:xfrm>
            <a:off x="1285852" y="3000372"/>
            <a:ext cx="3143272" cy="135732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13" name="表 12"/>
          <p:cNvGraphicFramePr>
            <a:graphicFrameLocks noGrp="1"/>
          </p:cNvGraphicFramePr>
          <p:nvPr/>
        </p:nvGraphicFramePr>
        <p:xfrm>
          <a:off x="5286380" y="3571876"/>
          <a:ext cx="3405193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563"/>
                <a:gridCol w="309563"/>
                <a:gridCol w="309563"/>
                <a:gridCol w="309563"/>
                <a:gridCol w="309563"/>
                <a:gridCol w="309563"/>
                <a:gridCol w="309563"/>
                <a:gridCol w="309563"/>
                <a:gridCol w="309563"/>
                <a:gridCol w="309563"/>
                <a:gridCol w="309563"/>
              </a:tblGrid>
              <a:tr h="246050"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graphicFrame>
        <p:nvGraphicFramePr>
          <p:cNvPr id="49" name="表 48"/>
          <p:cNvGraphicFramePr>
            <a:graphicFrameLocks noGrp="1"/>
          </p:cNvGraphicFramePr>
          <p:nvPr/>
        </p:nvGraphicFramePr>
        <p:xfrm>
          <a:off x="5286380" y="4143380"/>
          <a:ext cx="3405193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563"/>
                <a:gridCol w="309563"/>
                <a:gridCol w="309563"/>
                <a:gridCol w="309563"/>
                <a:gridCol w="309563"/>
                <a:gridCol w="309563"/>
                <a:gridCol w="309563"/>
                <a:gridCol w="309563"/>
                <a:gridCol w="309563"/>
                <a:gridCol w="309563"/>
                <a:gridCol w="309563"/>
              </a:tblGrid>
              <a:tr h="246050"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graphicFrame>
        <p:nvGraphicFramePr>
          <p:cNvPr id="48" name="表 47"/>
          <p:cNvGraphicFramePr>
            <a:graphicFrameLocks noGrp="1"/>
          </p:cNvGraphicFramePr>
          <p:nvPr/>
        </p:nvGraphicFramePr>
        <p:xfrm>
          <a:off x="5286380" y="3571876"/>
          <a:ext cx="3405193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563"/>
                <a:gridCol w="309563"/>
                <a:gridCol w="309563"/>
                <a:gridCol w="309563"/>
                <a:gridCol w="309563"/>
                <a:gridCol w="309563"/>
                <a:gridCol w="309563"/>
                <a:gridCol w="309563"/>
                <a:gridCol w="309563"/>
                <a:gridCol w="309563"/>
                <a:gridCol w="309563"/>
              </a:tblGrid>
              <a:tr h="246050"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>
          <a:xfrm>
            <a:off x="457200" y="1481329"/>
            <a:ext cx="4329114" cy="330499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altLang="ja-JP" sz="2000" b="1" dirty="0" smtClean="0"/>
              <a:t>   For</a:t>
            </a:r>
            <a:r>
              <a:rPr lang="en-US" altLang="ja-JP" sz="2000" dirty="0" smtClean="0"/>
              <a:t> period =1</a:t>
            </a:r>
            <a:r>
              <a:rPr lang="en-US" altLang="ja-JP" sz="2000" b="1" dirty="0" smtClean="0"/>
              <a:t> to </a:t>
            </a:r>
            <a:r>
              <a:rPr lang="en-US" altLang="ja-JP" sz="2000" dirty="0" smtClean="0"/>
              <a:t>length/2 </a:t>
            </a:r>
            <a:r>
              <a:rPr lang="en-US" altLang="ja-JP" sz="2000" b="1" dirty="0" smtClean="0"/>
              <a:t>do</a:t>
            </a:r>
            <a:endParaRPr lang="en-US" altLang="ja-JP" sz="2000" b="1" dirty="0"/>
          </a:p>
          <a:p>
            <a:pPr>
              <a:buNone/>
            </a:pPr>
            <a:r>
              <a:rPr kumimoji="1" lang="en-US" altLang="ja-JP" sz="2000" dirty="0" smtClean="0"/>
              <a:t>		</a:t>
            </a:r>
            <a:r>
              <a:rPr kumimoji="1" lang="en-US" altLang="ja-JP" sz="2000" dirty="0" err="1" smtClean="0"/>
              <a:t>pvec</a:t>
            </a:r>
            <a:r>
              <a:rPr kumimoji="1" lang="en-US" altLang="ja-JP" sz="2000" dirty="0" smtClean="0"/>
              <a:t>[period]=</a:t>
            </a:r>
            <a:r>
              <a:rPr kumimoji="1" lang="en-US" altLang="ja-JP" sz="2000" i="1" dirty="0" smtClean="0"/>
              <a:t>w</a:t>
            </a:r>
            <a:r>
              <a:rPr kumimoji="1" lang="en-US" altLang="ja-JP" sz="2000" dirty="0" smtClean="0"/>
              <a:t>^((~</a:t>
            </a:r>
            <a:r>
              <a:rPr kumimoji="1" lang="en-US" altLang="ja-JP" sz="2000" i="1" dirty="0" smtClean="0"/>
              <a:t>w</a:t>
            </a:r>
            <a:r>
              <a:rPr kumimoji="1" lang="en-US" altLang="ja-JP" sz="2000" dirty="0" smtClean="0"/>
              <a:t>)&gt;&gt;1) ;</a:t>
            </a:r>
          </a:p>
          <a:p>
            <a:pPr>
              <a:buNone/>
            </a:pPr>
            <a:r>
              <a:rPr lang="en-US" altLang="ja-JP" sz="2000" dirty="0" smtClean="0"/>
              <a:t>   </a:t>
            </a:r>
            <a:r>
              <a:rPr lang="en-US" altLang="ja-JP" sz="2000" b="1" dirty="0" smtClean="0"/>
              <a:t>End</a:t>
            </a:r>
          </a:p>
          <a:p>
            <a:pPr>
              <a:buNone/>
            </a:pPr>
            <a:r>
              <a:rPr kumimoji="1" lang="en-US" altLang="ja-JP" sz="2000" dirty="0" smtClean="0"/>
              <a:t>   </a:t>
            </a:r>
            <a:r>
              <a:rPr kumimoji="1" lang="en-US" altLang="ja-JP" sz="2000" b="1" dirty="0" smtClean="0"/>
              <a:t>For</a:t>
            </a:r>
            <a:r>
              <a:rPr kumimoji="1" lang="en-US" altLang="ja-JP" sz="2000" dirty="0" smtClean="0"/>
              <a:t> period=1 </a:t>
            </a:r>
            <a:r>
              <a:rPr kumimoji="1" lang="en-US" altLang="ja-JP" sz="2000" b="1" dirty="0" smtClean="0"/>
              <a:t>to</a:t>
            </a:r>
            <a:r>
              <a:rPr kumimoji="1" lang="en-US" altLang="ja-JP" sz="2000" dirty="0" smtClean="0"/>
              <a:t> length/2 </a:t>
            </a:r>
            <a:r>
              <a:rPr kumimoji="1" lang="en-US" altLang="ja-JP" sz="2000" b="1" dirty="0" smtClean="0"/>
              <a:t>do</a:t>
            </a:r>
          </a:p>
          <a:p>
            <a:pPr>
              <a:buNone/>
            </a:pPr>
            <a:r>
              <a:rPr lang="en-US" altLang="ja-JP" sz="2000" dirty="0" smtClean="0"/>
              <a:t>		</a:t>
            </a:r>
            <a:r>
              <a:rPr lang="en-US" altLang="ja-JP" sz="2000" i="1" dirty="0" smtClean="0"/>
              <a:t>x</a:t>
            </a:r>
            <a:r>
              <a:rPr lang="en-US" altLang="ja-JP" sz="2000" dirty="0" smtClean="0"/>
              <a:t>=</a:t>
            </a:r>
            <a:r>
              <a:rPr lang="en-US" altLang="ja-JP" sz="2000" dirty="0" err="1" smtClean="0"/>
              <a:t>SelfAND</a:t>
            </a:r>
            <a:r>
              <a:rPr lang="en-US" altLang="ja-JP" sz="2000" dirty="0" smtClean="0"/>
              <a:t>(</a:t>
            </a:r>
            <a:r>
              <a:rPr lang="en-US" altLang="ja-JP" sz="2000" dirty="0" err="1" smtClean="0"/>
              <a:t>pvec</a:t>
            </a:r>
            <a:r>
              <a:rPr lang="en-US" altLang="ja-JP" sz="2000" dirty="0" smtClean="0"/>
              <a:t>[period],period);</a:t>
            </a:r>
          </a:p>
          <a:p>
            <a:pPr>
              <a:buNone/>
            </a:pPr>
            <a:r>
              <a:rPr lang="en-US" altLang="ja-JP" sz="2000" dirty="0" smtClean="0"/>
              <a:t>		count=</a:t>
            </a:r>
            <a:r>
              <a:rPr lang="en-US" altLang="ja-JP" sz="2000" dirty="0" err="1" smtClean="0"/>
              <a:t>count+oneRuns</a:t>
            </a:r>
            <a:r>
              <a:rPr lang="en-US" altLang="ja-JP" sz="2000" dirty="0" smtClean="0"/>
              <a:t>(</a:t>
            </a:r>
            <a:r>
              <a:rPr lang="en-US" altLang="ja-JP" sz="2000" i="1" dirty="0" smtClean="0"/>
              <a:t>x</a:t>
            </a:r>
            <a:r>
              <a:rPr lang="en-US" altLang="ja-JP" sz="2000" dirty="0" smtClean="0"/>
              <a:t>);</a:t>
            </a:r>
          </a:p>
          <a:p>
            <a:pPr>
              <a:buNone/>
            </a:pPr>
            <a:r>
              <a:rPr kumimoji="1" lang="en-US" altLang="ja-JP" sz="2000" dirty="0" smtClean="0"/>
              <a:t>	</a:t>
            </a:r>
            <a:r>
              <a:rPr lang="en-US" altLang="ja-JP" sz="2000" dirty="0" smtClean="0"/>
              <a:t>	</a:t>
            </a:r>
            <a:r>
              <a:rPr lang="en-US" altLang="ja-JP" sz="2000" b="1" dirty="0" smtClean="0"/>
              <a:t>For </a:t>
            </a:r>
            <a:r>
              <a:rPr lang="en-US" altLang="ja-JP" sz="2000" dirty="0" smtClean="0"/>
              <a:t> </a:t>
            </a:r>
            <a:r>
              <a:rPr lang="en-US" altLang="ja-JP" sz="2000" i="1" dirty="0" smtClean="0"/>
              <a:t>p</a:t>
            </a:r>
            <a:r>
              <a:rPr kumimoji="1" lang="en-US" altLang="ja-JP" sz="2000" dirty="0" smtClean="0"/>
              <a:t>=2*period to length/2 do</a:t>
            </a:r>
          </a:p>
          <a:p>
            <a:pPr>
              <a:buNone/>
            </a:pPr>
            <a:r>
              <a:rPr lang="en-US" altLang="ja-JP" sz="2000" dirty="0" smtClean="0"/>
              <a:t>			</a:t>
            </a:r>
            <a:r>
              <a:rPr lang="en-US" altLang="ja-JP" sz="2000" i="1" dirty="0" smtClean="0"/>
              <a:t>x</a:t>
            </a:r>
            <a:r>
              <a:rPr lang="en-US" altLang="ja-JP" sz="2000" dirty="0" smtClean="0"/>
              <a:t>=</a:t>
            </a:r>
            <a:r>
              <a:rPr lang="en-US" altLang="ja-JP" sz="2000" i="1" dirty="0" smtClean="0"/>
              <a:t>x </a:t>
            </a:r>
            <a:r>
              <a:rPr lang="en-US" altLang="ja-JP" sz="2000" dirty="0" smtClean="0"/>
              <a:t>&amp; (</a:t>
            </a:r>
            <a:r>
              <a:rPr lang="en-US" altLang="ja-JP" sz="2000" i="1" dirty="0" smtClean="0"/>
              <a:t>x</a:t>
            </a:r>
            <a:r>
              <a:rPr lang="en-US" altLang="ja-JP" sz="2000" dirty="0" smtClean="0"/>
              <a:t> &gt;&gt; period);</a:t>
            </a:r>
          </a:p>
          <a:p>
            <a:pPr>
              <a:buNone/>
            </a:pPr>
            <a:r>
              <a:rPr lang="en-US" altLang="ja-JP" sz="2000" dirty="0" smtClean="0"/>
              <a:t>			</a:t>
            </a:r>
            <a:r>
              <a:rPr lang="en-US" altLang="ja-JP" sz="2000" b="1" dirty="0" smtClean="0"/>
              <a:t>If</a:t>
            </a:r>
            <a:r>
              <a:rPr lang="en-US" altLang="ja-JP" sz="2000" dirty="0" smtClean="0"/>
              <a:t> </a:t>
            </a:r>
            <a:r>
              <a:rPr lang="en-US" altLang="ja-JP" sz="2000" i="1" dirty="0" smtClean="0"/>
              <a:t>x</a:t>
            </a:r>
            <a:r>
              <a:rPr lang="en-US" altLang="ja-JP" sz="2000" dirty="0" smtClean="0"/>
              <a:t>=0 </a:t>
            </a:r>
            <a:r>
              <a:rPr lang="en-US" altLang="ja-JP" sz="2000" b="1" dirty="0" smtClean="0"/>
              <a:t>then</a:t>
            </a:r>
            <a:r>
              <a:rPr lang="en-US" altLang="ja-JP" sz="2000" dirty="0" smtClean="0"/>
              <a:t> break</a:t>
            </a:r>
          </a:p>
          <a:p>
            <a:pPr>
              <a:buNone/>
            </a:pPr>
            <a:r>
              <a:rPr lang="en-US" altLang="ja-JP" sz="2000" dirty="0" smtClean="0"/>
              <a:t>			</a:t>
            </a:r>
            <a:r>
              <a:rPr lang="en-US" altLang="ja-JP" sz="2000" dirty="0" err="1" smtClean="0"/>
              <a:t>pvec</a:t>
            </a:r>
            <a:r>
              <a:rPr lang="en-US" altLang="ja-JP" sz="2000" dirty="0" smtClean="0"/>
              <a:t>[</a:t>
            </a:r>
            <a:r>
              <a:rPr lang="en-US" altLang="ja-JP" sz="2000" i="1" dirty="0" smtClean="0"/>
              <a:t>p</a:t>
            </a:r>
            <a:r>
              <a:rPr lang="en-US" altLang="ja-JP" sz="2000" dirty="0" smtClean="0"/>
              <a:t>] =</a:t>
            </a:r>
            <a:r>
              <a:rPr lang="en-US" altLang="ja-JP" sz="2000" dirty="0" err="1" smtClean="0"/>
              <a:t>pvec</a:t>
            </a:r>
            <a:r>
              <a:rPr lang="en-US" altLang="ja-JP" sz="2000" dirty="0" smtClean="0"/>
              <a:t>[</a:t>
            </a:r>
            <a:r>
              <a:rPr lang="en-US" altLang="ja-JP" sz="2000" i="1" dirty="0" smtClean="0"/>
              <a:t>p</a:t>
            </a:r>
            <a:r>
              <a:rPr lang="en-US" altLang="ja-JP" sz="2000" dirty="0" smtClean="0"/>
              <a:t>] ^ (</a:t>
            </a:r>
            <a:r>
              <a:rPr lang="en-US" altLang="ja-JP" sz="2000" i="1" dirty="0" smtClean="0"/>
              <a:t>x</a:t>
            </a:r>
            <a:r>
              <a:rPr lang="en-US" altLang="ja-JP" sz="2000" dirty="0" smtClean="0"/>
              <a:t>);</a:t>
            </a:r>
          </a:p>
          <a:p>
            <a:pPr>
              <a:buNone/>
            </a:pPr>
            <a:r>
              <a:rPr kumimoji="1" lang="en-US" altLang="ja-JP" sz="2000" dirty="0" smtClean="0"/>
              <a:t>		</a:t>
            </a:r>
            <a:r>
              <a:rPr kumimoji="1" lang="en-US" altLang="ja-JP" sz="2000" b="1" dirty="0" smtClean="0"/>
              <a:t>End</a:t>
            </a:r>
          </a:p>
          <a:p>
            <a:pPr>
              <a:buNone/>
            </a:pPr>
            <a:r>
              <a:rPr lang="en-US" altLang="ja-JP" sz="2000" dirty="0" smtClean="0"/>
              <a:t>   </a:t>
            </a:r>
            <a:r>
              <a:rPr lang="en-US" altLang="ja-JP" sz="2000" b="1" dirty="0" smtClean="0"/>
              <a:t>End</a:t>
            </a:r>
            <a:endParaRPr kumimoji="1" lang="en-US" altLang="ja-JP" sz="2000" b="1" dirty="0" smtClean="0"/>
          </a:p>
          <a:p>
            <a:endParaRPr kumimoji="1" lang="en-US" altLang="ja-JP" dirty="0" smtClean="0"/>
          </a:p>
        </p:txBody>
      </p:sp>
      <p:sp>
        <p:nvSpPr>
          <p:cNvPr id="4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3600" dirty="0" smtClean="0"/>
              <a:t>Algorithm</a:t>
            </a:r>
            <a:r>
              <a:rPr lang="en-US" altLang="ja-JP" sz="2400" dirty="0" smtClean="0">
                <a:latin typeface="+mj-ea"/>
              </a:rPr>
              <a:t>(</a:t>
            </a:r>
            <a:r>
              <a:rPr lang="en-US" altLang="ja-JP" sz="2400" dirty="0" smtClean="0"/>
              <a:t>Removing duplicate by Sieve</a:t>
            </a:r>
            <a:r>
              <a:rPr lang="en-US" altLang="ja-JP" sz="2400" dirty="0" smtClean="0">
                <a:latin typeface="+mj-ea"/>
              </a:rPr>
              <a:t>)</a:t>
            </a:r>
            <a:endParaRPr kumimoji="1" lang="ja-JP" altLang="en-US" dirty="0">
              <a:latin typeface="+mj-ea"/>
            </a:endParaRPr>
          </a:p>
        </p:txBody>
      </p:sp>
      <p:cxnSp>
        <p:nvCxnSpPr>
          <p:cNvPr id="6" name="直線コネクタ 5"/>
          <p:cNvCxnSpPr/>
          <p:nvPr/>
        </p:nvCxnSpPr>
        <p:spPr>
          <a:xfrm rot="5400000">
            <a:off x="821505" y="1964521"/>
            <a:ext cx="357190" cy="1588"/>
          </a:xfrm>
          <a:prstGeom prst="line">
            <a:avLst/>
          </a:prstGeom>
          <a:ln w="19050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 rot="5400000">
            <a:off x="179357" y="3535363"/>
            <a:ext cx="1643074" cy="1588"/>
          </a:xfrm>
          <a:prstGeom prst="line">
            <a:avLst/>
          </a:prstGeom>
          <a:ln w="19050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 rot="5400000">
            <a:off x="1322365" y="3678239"/>
            <a:ext cx="642942" cy="1588"/>
          </a:xfrm>
          <a:prstGeom prst="line">
            <a:avLst/>
          </a:prstGeom>
          <a:ln w="19050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4094214" y="1285860"/>
            <a:ext cx="50497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kumimoji="1" lang="en-US" altLang="ja-JP" b="1" dirty="0" smtClean="0"/>
              <a:t>Example</a:t>
            </a:r>
            <a:r>
              <a:rPr kumimoji="1" lang="en-US" altLang="ja-JP" dirty="0" smtClean="0"/>
              <a:t>:	</a:t>
            </a:r>
            <a:r>
              <a:rPr kumimoji="1" lang="en-US" altLang="ja-JP" i="1" dirty="0" smtClean="0"/>
              <a:t>w</a:t>
            </a:r>
            <a:r>
              <a:rPr kumimoji="1" lang="en-US" altLang="ja-JP" dirty="0" smtClean="0"/>
              <a:t>=11110101010</a:t>
            </a:r>
            <a:endParaRPr lang="ja-JP" altLang="en-US" dirty="0" smtClean="0"/>
          </a:p>
        </p:txBody>
      </p:sp>
      <p:graphicFrame>
        <p:nvGraphicFramePr>
          <p:cNvPr id="12" name="表 11"/>
          <p:cNvGraphicFramePr>
            <a:graphicFrameLocks noGrp="1"/>
          </p:cNvGraphicFramePr>
          <p:nvPr/>
        </p:nvGraphicFramePr>
        <p:xfrm>
          <a:off x="5286380" y="3000372"/>
          <a:ext cx="3405193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563"/>
                <a:gridCol w="309563"/>
                <a:gridCol w="309563"/>
                <a:gridCol w="309563"/>
                <a:gridCol w="309563"/>
                <a:gridCol w="309563"/>
                <a:gridCol w="309563"/>
                <a:gridCol w="309563"/>
                <a:gridCol w="309563"/>
                <a:gridCol w="309563"/>
                <a:gridCol w="309563"/>
              </a:tblGrid>
              <a:tr h="246050"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graphicFrame>
        <p:nvGraphicFramePr>
          <p:cNvPr id="15" name="表 14"/>
          <p:cNvGraphicFramePr>
            <a:graphicFrameLocks noGrp="1"/>
          </p:cNvGraphicFramePr>
          <p:nvPr/>
        </p:nvGraphicFramePr>
        <p:xfrm>
          <a:off x="5286380" y="4786322"/>
          <a:ext cx="3405193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563"/>
                <a:gridCol w="309563"/>
                <a:gridCol w="309563"/>
                <a:gridCol w="309563"/>
                <a:gridCol w="309563"/>
                <a:gridCol w="309563"/>
                <a:gridCol w="309563"/>
                <a:gridCol w="309563"/>
                <a:gridCol w="309563"/>
                <a:gridCol w="309563"/>
                <a:gridCol w="309563"/>
              </a:tblGrid>
              <a:tr h="246050"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sp>
        <p:nvSpPr>
          <p:cNvPr id="16" name="テキスト ボックス 15"/>
          <p:cNvSpPr txBox="1"/>
          <p:nvPr/>
        </p:nvSpPr>
        <p:spPr>
          <a:xfrm>
            <a:off x="6753542" y="5214950"/>
            <a:ext cx="461665" cy="114303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dirty="0" smtClean="0"/>
              <a:t>・・・・</a:t>
            </a:r>
            <a:endParaRPr kumimoji="1" lang="ja-JP" alt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286380" y="2643182"/>
            <a:ext cx="1435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i="1" dirty="0" smtClean="0"/>
              <a:t>w</a:t>
            </a:r>
            <a:r>
              <a:rPr lang="en-US" altLang="ja-JP" dirty="0" smtClean="0"/>
              <a:t>^((~</a:t>
            </a:r>
            <a:r>
              <a:rPr lang="en-US" altLang="ja-JP" i="1" dirty="0" smtClean="0"/>
              <a:t>w</a:t>
            </a:r>
            <a:r>
              <a:rPr lang="en-US" altLang="ja-JP" dirty="0" smtClean="0"/>
              <a:t>)&gt;&gt;1)</a:t>
            </a:r>
            <a:endParaRPr kumimoji="1"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357818" y="3286124"/>
            <a:ext cx="1435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i="1" dirty="0" smtClean="0"/>
              <a:t>w</a:t>
            </a:r>
            <a:r>
              <a:rPr lang="en-US" altLang="ja-JP" dirty="0" smtClean="0"/>
              <a:t>^((~</a:t>
            </a:r>
            <a:r>
              <a:rPr lang="en-US" altLang="ja-JP" i="1" dirty="0" smtClean="0"/>
              <a:t>w</a:t>
            </a:r>
            <a:r>
              <a:rPr lang="en-US" altLang="ja-JP" dirty="0" smtClean="0"/>
              <a:t>)&gt;&gt;2)</a:t>
            </a:r>
            <a:endParaRPr kumimoji="1" lang="ja-JP" altLang="en-US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357818" y="3857628"/>
            <a:ext cx="1435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i="1" dirty="0" smtClean="0"/>
              <a:t>w</a:t>
            </a:r>
            <a:r>
              <a:rPr lang="en-US" altLang="ja-JP" dirty="0" smtClean="0"/>
              <a:t>^((~</a:t>
            </a:r>
            <a:r>
              <a:rPr lang="en-US" altLang="ja-JP" i="1" dirty="0" smtClean="0"/>
              <a:t>w</a:t>
            </a:r>
            <a:r>
              <a:rPr lang="en-US" altLang="ja-JP" dirty="0" smtClean="0"/>
              <a:t>)&gt;&gt;3)</a:t>
            </a:r>
            <a:endParaRPr kumimoji="1" lang="ja-JP" altLang="en-US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357818" y="4500570"/>
            <a:ext cx="1435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i="1" dirty="0" smtClean="0"/>
              <a:t>w</a:t>
            </a:r>
            <a:r>
              <a:rPr lang="en-US" altLang="ja-JP" dirty="0" smtClean="0"/>
              <a:t>^((~</a:t>
            </a:r>
            <a:r>
              <a:rPr lang="en-US" altLang="ja-JP" i="1" dirty="0" smtClean="0"/>
              <a:t>w</a:t>
            </a:r>
            <a:r>
              <a:rPr lang="en-US" altLang="ja-JP" dirty="0" smtClean="0"/>
              <a:t>)&gt;&gt;4)</a:t>
            </a:r>
            <a:endParaRPr kumimoji="1" lang="ja-JP" altLang="en-US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4572000" y="3786190"/>
            <a:ext cx="5757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dirty="0" err="1" smtClean="0"/>
              <a:t>xor</a:t>
            </a:r>
            <a:r>
              <a:rPr kumimoji="1" lang="en-US" altLang="ja-JP" dirty="0" smtClean="0"/>
              <a:t> </a:t>
            </a:r>
            <a:endParaRPr kumimoji="1" lang="ja-JP" altLang="en-US" dirty="0"/>
          </a:p>
        </p:txBody>
      </p:sp>
      <p:grpSp>
        <p:nvGrpSpPr>
          <p:cNvPr id="55" name="グループ化 54"/>
          <p:cNvGrpSpPr/>
          <p:nvPr/>
        </p:nvGrpSpPr>
        <p:grpSpPr>
          <a:xfrm>
            <a:off x="4429124" y="3071810"/>
            <a:ext cx="840736" cy="2458540"/>
            <a:chOff x="4517082" y="2827848"/>
            <a:chExt cx="840736" cy="2458540"/>
          </a:xfrm>
        </p:grpSpPr>
        <p:cxnSp>
          <p:nvCxnSpPr>
            <p:cNvPr id="32" name="曲線コネクタ 31"/>
            <p:cNvCxnSpPr>
              <a:stCxn id="17" idx="1"/>
              <a:endCxn id="18" idx="1"/>
            </p:cNvCxnSpPr>
            <p:nvPr/>
          </p:nvCxnSpPr>
          <p:spPr>
            <a:xfrm rot="10800000" flipH="1" flipV="1">
              <a:off x="5286380" y="2827848"/>
              <a:ext cx="71438" cy="642942"/>
            </a:xfrm>
            <a:prstGeom prst="curvedConnector3">
              <a:avLst>
                <a:gd name="adj1" fmla="val -319998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曲線コネクタ 39"/>
            <p:cNvCxnSpPr>
              <a:stCxn id="17" idx="1"/>
              <a:endCxn id="19" idx="1"/>
            </p:cNvCxnSpPr>
            <p:nvPr/>
          </p:nvCxnSpPr>
          <p:spPr>
            <a:xfrm rot="10800000" flipH="1" flipV="1">
              <a:off x="5286380" y="2827848"/>
              <a:ext cx="71438" cy="1214446"/>
            </a:xfrm>
            <a:prstGeom prst="curvedConnector3">
              <a:avLst>
                <a:gd name="adj1" fmla="val -563034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曲線コネクタ 42"/>
            <p:cNvCxnSpPr>
              <a:stCxn id="17" idx="1"/>
              <a:endCxn id="20" idx="1"/>
            </p:cNvCxnSpPr>
            <p:nvPr/>
          </p:nvCxnSpPr>
          <p:spPr>
            <a:xfrm rot="10800000" flipH="1" flipV="1">
              <a:off x="5286380" y="2827848"/>
              <a:ext cx="71438" cy="1857388"/>
            </a:xfrm>
            <a:prstGeom prst="curvedConnector3">
              <a:avLst>
                <a:gd name="adj1" fmla="val -773666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曲線コネクタ 50"/>
            <p:cNvCxnSpPr>
              <a:stCxn id="17" idx="1"/>
              <a:endCxn id="54" idx="0"/>
            </p:cNvCxnSpPr>
            <p:nvPr/>
          </p:nvCxnSpPr>
          <p:spPr>
            <a:xfrm rot="10800000" flipV="1">
              <a:off x="4517082" y="2827848"/>
              <a:ext cx="769299" cy="2458540"/>
            </a:xfrm>
            <a:prstGeom prst="curvedConnector2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テキスト ボックス 53"/>
          <p:cNvSpPr txBox="1"/>
          <p:nvPr/>
        </p:nvSpPr>
        <p:spPr>
          <a:xfrm>
            <a:off x="4286248" y="5286388"/>
            <a:ext cx="461665" cy="114303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dirty="0" smtClean="0"/>
              <a:t>・・・・</a:t>
            </a:r>
            <a:endParaRPr kumimoji="1" lang="ja-JP" altLang="en-US" dirty="0"/>
          </a:p>
        </p:txBody>
      </p:sp>
      <p:grpSp>
        <p:nvGrpSpPr>
          <p:cNvPr id="86" name="グループ化 85"/>
          <p:cNvGrpSpPr/>
          <p:nvPr/>
        </p:nvGrpSpPr>
        <p:grpSpPr>
          <a:xfrm>
            <a:off x="4214810" y="3714752"/>
            <a:ext cx="787406" cy="1601284"/>
            <a:chOff x="4572000" y="3470790"/>
            <a:chExt cx="787406" cy="1601284"/>
          </a:xfrm>
        </p:grpSpPr>
        <p:cxnSp>
          <p:nvCxnSpPr>
            <p:cNvPr id="57" name="曲線コネクタ 56"/>
            <p:cNvCxnSpPr>
              <a:stCxn id="18" idx="1"/>
            </p:cNvCxnSpPr>
            <p:nvPr/>
          </p:nvCxnSpPr>
          <p:spPr>
            <a:xfrm rot="10800000" flipV="1">
              <a:off x="4572000" y="3470790"/>
              <a:ext cx="785818" cy="1601284"/>
            </a:xfrm>
            <a:prstGeom prst="curvedConnector2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曲線コネクタ 58"/>
            <p:cNvCxnSpPr>
              <a:stCxn id="18" idx="1"/>
              <a:endCxn id="20" idx="1"/>
            </p:cNvCxnSpPr>
            <p:nvPr/>
          </p:nvCxnSpPr>
          <p:spPr>
            <a:xfrm rot="10800000" flipV="1">
              <a:off x="5357818" y="3470790"/>
              <a:ext cx="1588" cy="1214446"/>
            </a:xfrm>
            <a:prstGeom prst="curvedConnector3">
              <a:avLst>
                <a:gd name="adj1" fmla="val 30442894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87" name="表 86"/>
          <p:cNvGraphicFramePr>
            <a:graphicFrameLocks noGrp="1"/>
          </p:cNvGraphicFramePr>
          <p:nvPr/>
        </p:nvGraphicFramePr>
        <p:xfrm>
          <a:off x="5286380" y="4786322"/>
          <a:ext cx="3405193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563"/>
                <a:gridCol w="309563"/>
                <a:gridCol w="309563"/>
                <a:gridCol w="309563"/>
                <a:gridCol w="309563"/>
                <a:gridCol w="309563"/>
                <a:gridCol w="309563"/>
                <a:gridCol w="309563"/>
                <a:gridCol w="309563"/>
                <a:gridCol w="309563"/>
                <a:gridCol w="309563"/>
              </a:tblGrid>
              <a:tr h="246050"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graphicFrame>
        <p:nvGraphicFramePr>
          <p:cNvPr id="90" name="表 89"/>
          <p:cNvGraphicFramePr>
            <a:graphicFrameLocks noGrp="1"/>
          </p:cNvGraphicFramePr>
          <p:nvPr/>
        </p:nvGraphicFramePr>
        <p:xfrm>
          <a:off x="5286380" y="4143380"/>
          <a:ext cx="3405193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563"/>
                <a:gridCol w="309563"/>
                <a:gridCol w="309563"/>
                <a:gridCol w="309563"/>
                <a:gridCol w="309563"/>
                <a:gridCol w="309563"/>
                <a:gridCol w="309563"/>
                <a:gridCol w="309563"/>
                <a:gridCol w="309563"/>
                <a:gridCol w="309563"/>
                <a:gridCol w="309563"/>
              </a:tblGrid>
              <a:tr h="246050"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50000">
                          <a:schemeClr val="bg1"/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sp>
        <p:nvSpPr>
          <p:cNvPr id="36" name="テキスト ボックス 35"/>
          <p:cNvSpPr txBox="1"/>
          <p:nvPr/>
        </p:nvSpPr>
        <p:spPr>
          <a:xfrm>
            <a:off x="1428728" y="4429132"/>
            <a:ext cx="2758127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dirty="0" smtClean="0"/>
              <a:t>delete runs in larger periods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>
                <a:solidFill>
                  <a:srgbClr val="FF0000"/>
                </a:solidFill>
              </a:rPr>
              <a:t>Runs</a:t>
            </a:r>
          </a:p>
          <a:p>
            <a:r>
              <a:rPr lang="en-US" altLang="ja-JP" dirty="0" smtClean="0"/>
              <a:t>Bit-parallel algorithms for counting runs</a:t>
            </a:r>
          </a:p>
          <a:p>
            <a:pPr lvl="1"/>
            <a:r>
              <a:rPr lang="en-US" altLang="ja-JP" dirty="0" smtClean="0"/>
              <a:t>Counting prefix runs</a:t>
            </a:r>
          </a:p>
          <a:p>
            <a:pPr lvl="1"/>
            <a:r>
              <a:rPr lang="en-US" altLang="ja-JP" dirty="0" smtClean="0"/>
              <a:t>Removing duplicate runs by position</a:t>
            </a:r>
          </a:p>
          <a:p>
            <a:pPr lvl="1"/>
            <a:r>
              <a:rPr lang="en-US" altLang="ja-JP" dirty="0" smtClean="0"/>
              <a:t>Removing duplicates by Sieve</a:t>
            </a:r>
          </a:p>
          <a:p>
            <a:r>
              <a:rPr lang="en-US" altLang="ja-JP" dirty="0" smtClean="0"/>
              <a:t>Computational Experiments</a:t>
            </a:r>
          </a:p>
          <a:p>
            <a:r>
              <a:rPr lang="en-US" altLang="ja-JP" dirty="0" smtClean="0"/>
              <a:t>Conclusion</a:t>
            </a:r>
            <a:endParaRPr kumimoji="1" lang="en-US" altLang="ja-JP" dirty="0" smtClean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Contents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ja-JP" sz="2400" dirty="0" smtClean="0"/>
              <a:t>c</a:t>
            </a:r>
            <a:r>
              <a:rPr kumimoji="1" lang="en-US" altLang="ja-JP" sz="2400" dirty="0" smtClean="0"/>
              <a:t>ount=0;</a:t>
            </a:r>
          </a:p>
          <a:p>
            <a:pPr>
              <a:buNone/>
            </a:pPr>
            <a:r>
              <a:rPr kumimoji="1" lang="en-US" altLang="ja-JP" sz="2400" dirty="0" smtClean="0"/>
              <a:t>	</a:t>
            </a:r>
            <a:r>
              <a:rPr kumimoji="1" lang="en-US" altLang="ja-JP" sz="2400" b="1" dirty="0" smtClean="0"/>
              <a:t>While</a:t>
            </a:r>
            <a:r>
              <a:rPr kumimoji="1" lang="en-US" altLang="ja-JP" sz="2400" dirty="0" smtClean="0"/>
              <a:t> (</a:t>
            </a:r>
            <a:r>
              <a:rPr kumimoji="1" lang="en-US" altLang="ja-JP" sz="2400" i="1" dirty="0" smtClean="0"/>
              <a:t>v</a:t>
            </a:r>
            <a:r>
              <a:rPr lang="ja-JP" altLang="en-US" sz="2400" i="1" dirty="0" smtClean="0"/>
              <a:t> </a:t>
            </a:r>
            <a:r>
              <a:rPr kumimoji="1" lang="ja-JP" altLang="en-US" sz="2400" dirty="0" smtClean="0"/>
              <a:t>≠ </a:t>
            </a:r>
            <a:r>
              <a:rPr kumimoji="1" lang="en-US" altLang="ja-JP" sz="2400" dirty="0" smtClean="0"/>
              <a:t>0)</a:t>
            </a:r>
          </a:p>
          <a:p>
            <a:pPr lvl="1">
              <a:buNone/>
            </a:pPr>
            <a:r>
              <a:rPr kumimoji="1" lang="en-US" altLang="ja-JP" sz="2400" dirty="0" smtClean="0"/>
              <a:t>	</a:t>
            </a:r>
            <a:r>
              <a:rPr kumimoji="1" lang="en-US" altLang="ja-JP" sz="2400" i="1" dirty="0" smtClean="0"/>
              <a:t>v</a:t>
            </a:r>
            <a:r>
              <a:rPr kumimoji="1" lang="en-US" altLang="ja-JP" sz="2400" dirty="0" smtClean="0"/>
              <a:t> = </a:t>
            </a:r>
            <a:r>
              <a:rPr kumimoji="1" lang="en-US" altLang="ja-JP" sz="2400" i="1" dirty="0" smtClean="0"/>
              <a:t>v</a:t>
            </a:r>
            <a:r>
              <a:rPr kumimoji="1" lang="en-US" altLang="ja-JP" sz="2400" dirty="0" smtClean="0"/>
              <a:t> &amp; ((</a:t>
            </a:r>
            <a:r>
              <a:rPr kumimoji="1" lang="en-US" altLang="ja-JP" sz="2400" i="1" dirty="0" smtClean="0"/>
              <a:t>v</a:t>
            </a:r>
            <a:r>
              <a:rPr kumimoji="1" lang="en-US" altLang="ja-JP" sz="2400" dirty="0" smtClean="0"/>
              <a:t> | (</a:t>
            </a:r>
            <a:r>
              <a:rPr kumimoji="1" lang="en-US" altLang="ja-JP" sz="2400" i="1" dirty="0" smtClean="0"/>
              <a:t>v</a:t>
            </a:r>
            <a:r>
              <a:rPr kumimoji="1" lang="en-US" altLang="ja-JP" sz="2400" dirty="0" smtClean="0"/>
              <a:t> – 1)) + 1);</a:t>
            </a:r>
          </a:p>
          <a:p>
            <a:pPr lvl="1">
              <a:buNone/>
            </a:pPr>
            <a:r>
              <a:rPr lang="en-US" altLang="ja-JP" sz="2400" dirty="0" smtClean="0"/>
              <a:t>	count++;</a:t>
            </a:r>
          </a:p>
          <a:p>
            <a:pPr lvl="1">
              <a:buNone/>
            </a:pPr>
            <a:r>
              <a:rPr kumimoji="1" lang="en-US" altLang="ja-JP" sz="2400" b="1" dirty="0" smtClean="0"/>
              <a:t>END</a:t>
            </a:r>
          </a:p>
          <a:p>
            <a:endParaRPr kumimoji="1" lang="en-US" altLang="ja-JP" dirty="0" smtClean="0"/>
          </a:p>
          <a:p>
            <a:r>
              <a:rPr lang="en-US" altLang="ja-JP" b="1" dirty="0" smtClean="0"/>
              <a:t>Example</a:t>
            </a:r>
            <a:r>
              <a:rPr lang="ja-JP" altLang="en-US" dirty="0" smtClean="0"/>
              <a:t>　</a:t>
            </a:r>
            <a:r>
              <a:rPr lang="en-US" altLang="ja-JP" dirty="0" smtClean="0"/>
              <a:t>v=1001110011</a:t>
            </a:r>
          </a:p>
          <a:p>
            <a:pPr lvl="1"/>
            <a:r>
              <a:rPr lang="en-US" altLang="ja-JP" sz="2000" i="1" dirty="0" smtClean="0"/>
              <a:t>v</a:t>
            </a:r>
            <a:r>
              <a:rPr lang="en-US" altLang="ja-JP" sz="2000" dirty="0" smtClean="0"/>
              <a:t> | (</a:t>
            </a:r>
            <a:r>
              <a:rPr lang="en-US" altLang="ja-JP" sz="2000" i="1" dirty="0" smtClean="0"/>
              <a:t>v</a:t>
            </a:r>
            <a:r>
              <a:rPr lang="en-US" altLang="ja-JP" sz="2000" dirty="0" smtClean="0"/>
              <a:t> – 1) 			= 100111011</a:t>
            </a:r>
          </a:p>
          <a:p>
            <a:pPr lvl="1"/>
            <a:r>
              <a:rPr lang="en-US" altLang="ja-JP" sz="2000" i="1" dirty="0" smtClean="0"/>
              <a:t>v</a:t>
            </a:r>
            <a:r>
              <a:rPr lang="en-US" altLang="ja-JP" sz="2000" dirty="0" smtClean="0"/>
              <a:t> | (</a:t>
            </a:r>
            <a:r>
              <a:rPr lang="en-US" altLang="ja-JP" sz="2000" i="1" dirty="0" smtClean="0"/>
              <a:t>v</a:t>
            </a:r>
            <a:r>
              <a:rPr lang="en-US" altLang="ja-JP" sz="2000" dirty="0" smtClean="0"/>
              <a:t> – 1) + 1 		= 100111100</a:t>
            </a:r>
          </a:p>
          <a:p>
            <a:pPr lvl="1"/>
            <a:r>
              <a:rPr lang="en-US" altLang="ja-JP" sz="2000" i="1" dirty="0" smtClean="0"/>
              <a:t>v</a:t>
            </a:r>
            <a:r>
              <a:rPr lang="en-US" altLang="ja-JP" sz="2000" dirty="0" smtClean="0"/>
              <a:t> &amp; ((</a:t>
            </a:r>
            <a:r>
              <a:rPr lang="en-US" altLang="ja-JP" sz="2000" i="1" dirty="0" smtClean="0"/>
              <a:t>v</a:t>
            </a:r>
            <a:r>
              <a:rPr lang="en-US" altLang="ja-JP" sz="2000" dirty="0" smtClean="0"/>
              <a:t> | (</a:t>
            </a:r>
            <a:r>
              <a:rPr lang="en-US" altLang="ja-JP" sz="2000" i="1" dirty="0" smtClean="0"/>
              <a:t>v</a:t>
            </a:r>
            <a:r>
              <a:rPr lang="en-US" altLang="ja-JP" sz="2000" dirty="0" smtClean="0"/>
              <a:t> – 1))+1) 		= 100111000</a:t>
            </a:r>
          </a:p>
          <a:p>
            <a:pPr lvl="1"/>
            <a:endParaRPr lang="en-US" altLang="ja-JP" sz="2000" dirty="0" smtClean="0"/>
          </a:p>
          <a:p>
            <a:pPr lvl="1"/>
            <a:r>
              <a:rPr lang="en-US" altLang="ja-JP" sz="2000" i="1" dirty="0" smtClean="0"/>
              <a:t>v</a:t>
            </a:r>
            <a:r>
              <a:rPr lang="en-US" altLang="ja-JP" sz="2000" dirty="0" smtClean="0"/>
              <a:t> | (</a:t>
            </a:r>
            <a:r>
              <a:rPr lang="en-US" altLang="ja-JP" sz="2000" i="1" dirty="0" smtClean="0"/>
              <a:t>v</a:t>
            </a:r>
            <a:r>
              <a:rPr lang="en-US" altLang="ja-JP" sz="2000" dirty="0" smtClean="0"/>
              <a:t> – 1) 			= 100111111</a:t>
            </a:r>
          </a:p>
          <a:p>
            <a:pPr lvl="1"/>
            <a:r>
              <a:rPr lang="en-US" altLang="ja-JP" sz="2000" i="1" dirty="0" smtClean="0"/>
              <a:t>v </a:t>
            </a:r>
            <a:r>
              <a:rPr lang="en-US" altLang="ja-JP" sz="2000" dirty="0" smtClean="0"/>
              <a:t>&amp; ((</a:t>
            </a:r>
            <a:r>
              <a:rPr lang="en-US" altLang="ja-JP" sz="2000" i="1" dirty="0" smtClean="0"/>
              <a:t>v</a:t>
            </a:r>
            <a:r>
              <a:rPr lang="en-US" altLang="ja-JP" sz="2000" dirty="0" smtClean="0"/>
              <a:t> | (</a:t>
            </a:r>
            <a:r>
              <a:rPr lang="en-US" altLang="ja-JP" sz="2000" i="1" dirty="0" smtClean="0"/>
              <a:t>v</a:t>
            </a:r>
            <a:r>
              <a:rPr lang="en-US" altLang="ja-JP" sz="2000" dirty="0" smtClean="0"/>
              <a:t> – 1))+1) 		= 100000000</a:t>
            </a:r>
          </a:p>
          <a:p>
            <a:pPr lvl="1"/>
            <a:endParaRPr lang="en-US" altLang="ja-JP" sz="2000" dirty="0" smtClean="0"/>
          </a:p>
          <a:p>
            <a:pPr lvl="1"/>
            <a:r>
              <a:rPr lang="en-US" altLang="ja-JP" sz="2000" i="1" dirty="0" smtClean="0"/>
              <a:t>v</a:t>
            </a:r>
            <a:r>
              <a:rPr lang="en-US" altLang="ja-JP" sz="2000" dirty="0" smtClean="0"/>
              <a:t> &amp; ((</a:t>
            </a:r>
            <a:r>
              <a:rPr lang="en-US" altLang="ja-JP" sz="2000" i="1" dirty="0" smtClean="0"/>
              <a:t>v</a:t>
            </a:r>
            <a:r>
              <a:rPr lang="en-US" altLang="ja-JP" sz="2000" dirty="0" smtClean="0"/>
              <a:t> | (</a:t>
            </a:r>
            <a:r>
              <a:rPr lang="en-US" altLang="ja-JP" sz="2000" i="1" dirty="0" smtClean="0"/>
              <a:t>v</a:t>
            </a:r>
            <a:r>
              <a:rPr lang="en-US" altLang="ja-JP" sz="2000" dirty="0" smtClean="0"/>
              <a:t> – 1))+1) 		= 000000000</a:t>
            </a:r>
          </a:p>
          <a:p>
            <a:pPr lvl="1"/>
            <a:endParaRPr lang="en-US" altLang="ja-JP" sz="2000" dirty="0" smtClean="0"/>
          </a:p>
          <a:p>
            <a:pPr lvl="1"/>
            <a:endParaRPr lang="en-US" altLang="ja-JP" sz="2000" dirty="0" smtClean="0"/>
          </a:p>
          <a:p>
            <a:pPr lvl="1"/>
            <a:endParaRPr kumimoji="1" lang="ja-JP" altLang="en-US" dirty="0"/>
          </a:p>
        </p:txBody>
      </p:sp>
      <p:sp>
        <p:nvSpPr>
          <p:cNvPr id="5" name="タイトル 2"/>
          <p:cNvSpPr>
            <a:spLocks noGrp="1"/>
          </p:cNvSpPr>
          <p:nvPr>
            <p:ph type="title"/>
          </p:nvPr>
        </p:nvSpPr>
        <p:spPr>
          <a:xfrm>
            <a:off x="571472" y="357166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ja-JP" sz="3600" dirty="0" smtClean="0"/>
              <a:t>Algorithm</a:t>
            </a:r>
            <a:r>
              <a:rPr lang="en-US" altLang="ja-JP" sz="2400" dirty="0" smtClean="0">
                <a:latin typeface="+mj-ea"/>
              </a:rPr>
              <a:t>(</a:t>
            </a:r>
            <a:r>
              <a:rPr lang="en-US" altLang="ja-JP" sz="2400" dirty="0" smtClean="0"/>
              <a:t>Removing duplicate by Sieve</a:t>
            </a:r>
            <a:r>
              <a:rPr lang="en-US" altLang="ja-JP" sz="2400" dirty="0" smtClean="0">
                <a:latin typeface="+mj-ea"/>
              </a:rPr>
              <a:t>)</a:t>
            </a:r>
            <a:endParaRPr kumimoji="1" lang="ja-JP" altLang="en-US" dirty="0">
              <a:latin typeface="+mj-ea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4929190" y="1643050"/>
            <a:ext cx="3857652" cy="857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/>
              <a:t>bit operations to count the number of stretches of 1’s</a:t>
            </a:r>
            <a:endParaRPr kumimoji="1" lang="ja-JP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Runs</a:t>
            </a:r>
          </a:p>
          <a:p>
            <a:r>
              <a:rPr lang="en-US" altLang="ja-JP" dirty="0" smtClean="0"/>
              <a:t>Algorithms</a:t>
            </a:r>
          </a:p>
          <a:p>
            <a:pPr lvl="1"/>
            <a:r>
              <a:rPr lang="en-US" altLang="ja-JP" dirty="0" smtClean="0"/>
              <a:t>Counting prefix runs</a:t>
            </a:r>
          </a:p>
          <a:p>
            <a:pPr lvl="1"/>
            <a:r>
              <a:rPr lang="en-US" altLang="ja-JP" dirty="0" smtClean="0"/>
              <a:t>Removing duplicate runs by position</a:t>
            </a:r>
          </a:p>
          <a:p>
            <a:pPr lvl="1"/>
            <a:r>
              <a:rPr lang="en-US" altLang="ja-JP" dirty="0" smtClean="0"/>
              <a:t>Removing duplicates by Sieve</a:t>
            </a:r>
          </a:p>
          <a:p>
            <a:r>
              <a:rPr lang="en-US" altLang="ja-JP" dirty="0" smtClean="0">
                <a:solidFill>
                  <a:srgbClr val="FF0000"/>
                </a:solidFill>
              </a:rPr>
              <a:t>Computational Experiments</a:t>
            </a:r>
          </a:p>
          <a:p>
            <a:r>
              <a:rPr lang="en-US" altLang="ja-JP" dirty="0" smtClean="0"/>
              <a:t>Discussion</a:t>
            </a:r>
            <a:endParaRPr kumimoji="1" lang="en-US" altLang="ja-JP" dirty="0" smtClean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Contents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6623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ja-JP" sz="3500" dirty="0" smtClean="0"/>
              <a:t>Calculate run(</a:t>
            </a:r>
            <a:r>
              <a:rPr lang="en-US" altLang="ja-JP" sz="3500" i="1" dirty="0" smtClean="0"/>
              <a:t>w</a:t>
            </a:r>
            <a:r>
              <a:rPr lang="en-US" altLang="ja-JP" sz="3500" dirty="0" smtClean="0"/>
              <a:t>) for all binary strings of</a:t>
            </a:r>
          </a:p>
          <a:p>
            <a:pPr>
              <a:buNone/>
            </a:pPr>
            <a:r>
              <a:rPr lang="en-US" altLang="ja-JP" sz="3500" dirty="0" smtClean="0"/>
              <a:t>length </a:t>
            </a:r>
            <a:r>
              <a:rPr lang="en-US" altLang="ja-JP" sz="3500" i="1" dirty="0" smtClean="0"/>
              <a:t>n</a:t>
            </a:r>
            <a:endParaRPr lang="en-US" altLang="ja-JP" sz="3900" dirty="0" smtClean="0"/>
          </a:p>
          <a:p>
            <a:pPr lvl="1"/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r>
              <a:rPr lang="en-US" altLang="ja-JP" dirty="0" smtClean="0"/>
              <a:t>CPU		:3.2GHz dual core Xeon</a:t>
            </a:r>
          </a:p>
          <a:p>
            <a:r>
              <a:rPr lang="en-US" altLang="ja-JP" dirty="0" smtClean="0"/>
              <a:t>GPU		:</a:t>
            </a:r>
            <a:r>
              <a:rPr lang="en-US" altLang="ja-JP" dirty="0" err="1" smtClean="0"/>
              <a:t>Geforce</a:t>
            </a:r>
            <a:r>
              <a:rPr lang="en-US" altLang="ja-JP" dirty="0" smtClean="0"/>
              <a:t> 8800GT</a:t>
            </a:r>
          </a:p>
          <a:p>
            <a:r>
              <a:rPr lang="en-US" altLang="ja-JP" dirty="0" smtClean="0"/>
              <a:t>Memory		:18GB</a:t>
            </a:r>
          </a:p>
          <a:p>
            <a:r>
              <a:rPr lang="en-US" altLang="ja-JP" dirty="0" smtClean="0"/>
              <a:t>OS			:</a:t>
            </a:r>
            <a:r>
              <a:rPr lang="en-US" altLang="ja-JP" dirty="0" err="1" smtClean="0"/>
              <a:t>MacOSX</a:t>
            </a:r>
            <a:r>
              <a:rPr lang="en-US" altLang="ja-JP" dirty="0" smtClean="0"/>
              <a:t> 10.5 Leopard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Computational Experiments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Computational Experiments</a:t>
            </a:r>
            <a:endParaRPr kumimoji="1" lang="ja-JP" altLang="en-US" dirty="0"/>
          </a:p>
        </p:txBody>
      </p:sp>
      <p:sp>
        <p:nvSpPr>
          <p:cNvPr id="4" name="コンテンツ プレースホルダ 1"/>
          <p:cNvSpPr txBox="1">
            <a:spLocks/>
          </p:cNvSpPr>
          <p:nvPr/>
        </p:nvSpPr>
        <p:spPr>
          <a:xfrm>
            <a:off x="4214810" y="2500306"/>
            <a:ext cx="4186238" cy="3500462"/>
          </a:xfrm>
          <a:prstGeom prst="rect">
            <a:avLst/>
          </a:prstGeom>
        </p:spPr>
        <p:txBody>
          <a:bodyPr vert="horz">
            <a:normAutofit fontScale="85000" lnSpcReduction="20000"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count</a:t>
            </a:r>
            <a:r>
              <a:rPr kumimoji="1" lang="en-US" altLang="ja-JP" sz="20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=0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lang="en-US" altLang="ja-JP" sz="2000" b="1" noProof="0" dirty="0" smtClean="0"/>
              <a:t>   </a:t>
            </a:r>
            <a:r>
              <a:rPr kumimoji="1" lang="en-US" altLang="ja-JP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</a:t>
            </a: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period =1</a:t>
            </a:r>
            <a:r>
              <a:rPr kumimoji="1" lang="en-US" altLang="ja-JP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 </a:t>
            </a: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length/2 </a:t>
            </a:r>
            <a:r>
              <a:rPr kumimoji="1" lang="en-US" altLang="ja-JP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</a:t>
            </a:r>
            <a:r>
              <a:rPr kumimoji="1" lang="en-US" altLang="ja-JP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pvec</a:t>
            </a: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[period] = </a:t>
            </a:r>
            <a:r>
              <a:rPr kumimoji="1" lang="en-US" altLang="ja-JP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</a:t>
            </a: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^ ((~</a:t>
            </a:r>
            <a:r>
              <a:rPr kumimoji="1" lang="en-US" altLang="ja-JP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</a:t>
            </a: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&gt;&gt; 1) ;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</a:t>
            </a:r>
            <a:r>
              <a:rPr kumimoji="1" lang="en-US" altLang="ja-JP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End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</a:t>
            </a:r>
            <a:r>
              <a:rPr kumimoji="1" lang="en-US" altLang="ja-JP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</a:t>
            </a: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period=1 </a:t>
            </a:r>
            <a:r>
              <a:rPr kumimoji="1" lang="en-US" altLang="ja-JP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</a:t>
            </a: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length/2 </a:t>
            </a:r>
            <a:r>
              <a:rPr kumimoji="1" lang="en-US" altLang="ja-JP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</a:t>
            </a:r>
            <a:r>
              <a:rPr kumimoji="1" lang="en-US" altLang="ja-JP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</a:t>
            </a:r>
            <a:r>
              <a:rPr kumimoji="1" lang="en-US" altLang="ja-JP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SelfAND</a:t>
            </a: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1" lang="en-US" altLang="ja-JP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pvec</a:t>
            </a: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[period],period);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lang="en-US" altLang="ja-JP" sz="2000" dirty="0" smtClean="0"/>
              <a:t>		count = count + </a:t>
            </a:r>
            <a:r>
              <a:rPr lang="en-US" altLang="ja-JP" sz="2000" dirty="0" err="1" smtClean="0"/>
              <a:t>oneRuns</a:t>
            </a:r>
            <a:r>
              <a:rPr lang="en-US" altLang="ja-JP" sz="2000" dirty="0" smtClean="0"/>
              <a:t>(</a:t>
            </a:r>
            <a:r>
              <a:rPr lang="en-US" altLang="ja-JP" sz="2000" i="1" dirty="0" smtClean="0"/>
              <a:t>x</a:t>
            </a:r>
            <a:r>
              <a:rPr lang="en-US" altLang="ja-JP" sz="2000" dirty="0" smtClean="0"/>
              <a:t>);</a:t>
            </a:r>
            <a:endParaRPr kumimoji="1" lang="en-US" altLang="ja-JP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</a:t>
            </a:r>
            <a:r>
              <a:rPr kumimoji="1" lang="en-US" altLang="ja-JP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</a:t>
            </a: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</a:t>
            </a: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2 * period to length/2 do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	</a:t>
            </a:r>
            <a:r>
              <a:rPr kumimoji="1" lang="en-US" altLang="ja-JP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  <a:r>
              <a:rPr kumimoji="1" lang="en-US" altLang="ja-JP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&amp; (</a:t>
            </a:r>
            <a:r>
              <a:rPr kumimoji="1" lang="en-US" altLang="ja-JP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&gt;&gt; period);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	</a:t>
            </a:r>
            <a:r>
              <a:rPr kumimoji="1" lang="en-US" altLang="ja-JP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</a:t>
            </a: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x=0 </a:t>
            </a:r>
            <a:r>
              <a:rPr kumimoji="1" lang="en-US" altLang="ja-JP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then</a:t>
            </a: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break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	</a:t>
            </a:r>
            <a:r>
              <a:rPr kumimoji="1" lang="en-US" altLang="ja-JP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pvec</a:t>
            </a: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[p] = </a:t>
            </a:r>
            <a:r>
              <a:rPr kumimoji="1" lang="en-US" altLang="ja-JP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pvec</a:t>
            </a: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[p]^(~</a:t>
            </a:r>
            <a:r>
              <a:rPr kumimoji="1" lang="en-US" altLang="ja-JP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);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</a:t>
            </a:r>
            <a:r>
              <a:rPr kumimoji="1" lang="en-US" altLang="ja-JP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End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</a:t>
            </a:r>
            <a:r>
              <a:rPr kumimoji="1" lang="en-US" altLang="ja-JP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End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1" lang="en-US" altLang="ja-JP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714348" y="1428736"/>
            <a:ext cx="2500330" cy="4714908"/>
          </a:xfrm>
          <a:prstGeom prst="rect">
            <a:avLst/>
          </a:prstGeom>
          <a:gradFill flip="none" rotWithShape="1">
            <a:gsLst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2800" b="1" dirty="0" smtClean="0">
              <a:solidFill>
                <a:schemeClr val="tx1"/>
              </a:solidFill>
            </a:endParaRPr>
          </a:p>
          <a:p>
            <a:pPr algn="ctr"/>
            <a:endParaRPr lang="en-US" altLang="ja-JP" sz="2800" b="1" dirty="0" smtClean="0">
              <a:solidFill>
                <a:schemeClr val="tx1"/>
              </a:solidFill>
            </a:endParaRPr>
          </a:p>
          <a:p>
            <a:pPr algn="ctr"/>
            <a:endParaRPr kumimoji="1" lang="en-US" altLang="ja-JP" sz="2800" b="1" dirty="0" smtClean="0">
              <a:solidFill>
                <a:schemeClr val="tx1"/>
              </a:solidFill>
            </a:endParaRPr>
          </a:p>
          <a:p>
            <a:pPr algn="ctr"/>
            <a:endParaRPr lang="en-US" altLang="ja-JP" sz="2800" b="1" dirty="0" smtClean="0">
              <a:solidFill>
                <a:schemeClr val="tx1"/>
              </a:solidFill>
            </a:endParaRPr>
          </a:p>
          <a:p>
            <a:pPr algn="ctr"/>
            <a:endParaRPr kumimoji="1" lang="en-US" altLang="ja-JP" sz="2800" b="1" dirty="0" smtClean="0">
              <a:solidFill>
                <a:schemeClr val="tx1"/>
              </a:solidFill>
            </a:endParaRPr>
          </a:p>
          <a:p>
            <a:pPr algn="ctr"/>
            <a:endParaRPr lang="en-US" altLang="ja-JP" sz="2800" b="1" dirty="0" smtClean="0">
              <a:solidFill>
                <a:schemeClr val="tx1"/>
              </a:solidFill>
            </a:endParaRPr>
          </a:p>
          <a:p>
            <a:pPr algn="ctr"/>
            <a:endParaRPr kumimoji="1" lang="en-US" altLang="ja-JP" sz="2800" b="1" dirty="0" smtClean="0">
              <a:solidFill>
                <a:schemeClr val="tx1"/>
              </a:solidFill>
            </a:endParaRPr>
          </a:p>
          <a:p>
            <a:pPr algn="ctr"/>
            <a:endParaRPr lang="en-US" altLang="ja-JP" sz="2800" b="1" dirty="0" smtClean="0">
              <a:solidFill>
                <a:schemeClr val="tx1"/>
              </a:solidFill>
            </a:endParaRPr>
          </a:p>
          <a:p>
            <a:pPr algn="ctr"/>
            <a:endParaRPr kumimoji="1" lang="en-US" altLang="ja-JP" sz="2800" b="1" dirty="0" smtClean="0">
              <a:solidFill>
                <a:schemeClr val="tx1"/>
              </a:solidFill>
            </a:endParaRPr>
          </a:p>
          <a:p>
            <a:pPr algn="ctr"/>
            <a:r>
              <a:rPr kumimoji="1" lang="en-US" altLang="ja-JP" sz="2800" b="1" dirty="0" smtClean="0">
                <a:solidFill>
                  <a:schemeClr val="tx1"/>
                </a:solidFill>
              </a:rPr>
              <a:t>GPU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866748" y="1581136"/>
            <a:ext cx="2205054" cy="847732"/>
          </a:xfrm>
          <a:prstGeom prst="rect">
            <a:avLst/>
          </a:prstGeom>
          <a:gradFill flip="none" rotWithShape="1">
            <a:gsLst>
              <a:gs pos="50000">
                <a:schemeClr val="bg1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857224" y="2571744"/>
            <a:ext cx="2205054" cy="847732"/>
          </a:xfrm>
          <a:prstGeom prst="rect">
            <a:avLst/>
          </a:prstGeom>
          <a:gradFill flip="none" rotWithShape="1">
            <a:gsLst>
              <a:gs pos="50000">
                <a:schemeClr val="bg1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dirty="0" smtClean="0">
                <a:solidFill>
                  <a:schemeClr val="tx1"/>
                </a:solidFill>
              </a:rPr>
              <a:t>Multi</a:t>
            </a:r>
          </a:p>
          <a:p>
            <a:pPr algn="ctr"/>
            <a:r>
              <a:rPr kumimoji="1" lang="en-US" altLang="ja-JP" sz="2000" dirty="0" smtClean="0">
                <a:solidFill>
                  <a:schemeClr val="tx1"/>
                </a:solidFill>
              </a:rPr>
              <a:t>Processor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857224" y="3571876"/>
            <a:ext cx="2205054" cy="847732"/>
          </a:xfrm>
          <a:prstGeom prst="rect">
            <a:avLst/>
          </a:prstGeom>
          <a:gradFill flip="none" rotWithShape="1">
            <a:gsLst>
              <a:gs pos="50000">
                <a:schemeClr val="bg1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 w="381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dirty="0" smtClean="0">
                <a:solidFill>
                  <a:schemeClr val="tx1"/>
                </a:solidFill>
              </a:rPr>
              <a:t>Multi</a:t>
            </a:r>
          </a:p>
          <a:p>
            <a:pPr algn="ctr"/>
            <a:r>
              <a:rPr kumimoji="1" lang="en-US" altLang="ja-JP" sz="2000" dirty="0" smtClean="0">
                <a:solidFill>
                  <a:schemeClr val="tx1"/>
                </a:solidFill>
              </a:rPr>
              <a:t>Processor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grpSp>
        <p:nvGrpSpPr>
          <p:cNvPr id="18" name="グループ化 17"/>
          <p:cNvGrpSpPr/>
          <p:nvPr/>
        </p:nvGrpSpPr>
        <p:grpSpPr>
          <a:xfrm>
            <a:off x="1071538" y="1714488"/>
            <a:ext cx="1785950" cy="642942"/>
            <a:chOff x="3857620" y="5143512"/>
            <a:chExt cx="1857388" cy="857256"/>
          </a:xfrm>
        </p:grpSpPr>
        <p:sp>
          <p:nvSpPr>
            <p:cNvPr id="10" name="正方形/長方形 9"/>
            <p:cNvSpPr/>
            <p:nvPr/>
          </p:nvSpPr>
          <p:spPr>
            <a:xfrm>
              <a:off x="3857620" y="5143512"/>
              <a:ext cx="357190" cy="35719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3810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11" name="正方形/長方形 10"/>
            <p:cNvSpPr/>
            <p:nvPr/>
          </p:nvSpPr>
          <p:spPr>
            <a:xfrm>
              <a:off x="4357686" y="5143512"/>
              <a:ext cx="357190" cy="35719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3810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12" name="正方形/長方形 11"/>
            <p:cNvSpPr/>
            <p:nvPr/>
          </p:nvSpPr>
          <p:spPr>
            <a:xfrm>
              <a:off x="4857752" y="5143512"/>
              <a:ext cx="357190" cy="35719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3810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5357818" y="5143512"/>
              <a:ext cx="357190" cy="35719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3810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14" name="正方形/長方形 13"/>
            <p:cNvSpPr/>
            <p:nvPr/>
          </p:nvSpPr>
          <p:spPr>
            <a:xfrm>
              <a:off x="3857620" y="5643578"/>
              <a:ext cx="357190" cy="35719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3810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4357686" y="5643578"/>
              <a:ext cx="357190" cy="35719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3810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16" name="正方形/長方形 15"/>
            <p:cNvSpPr/>
            <p:nvPr/>
          </p:nvSpPr>
          <p:spPr>
            <a:xfrm>
              <a:off x="4857752" y="5643578"/>
              <a:ext cx="357190" cy="35719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3810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5357818" y="5643578"/>
              <a:ext cx="357190" cy="35719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3810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</p:grpSp>
      <p:sp>
        <p:nvSpPr>
          <p:cNvPr id="19" name="角丸四角形吹き出し 18"/>
          <p:cNvSpPr/>
          <p:nvPr/>
        </p:nvSpPr>
        <p:spPr>
          <a:xfrm>
            <a:off x="2857488" y="2643182"/>
            <a:ext cx="1571636" cy="642942"/>
          </a:xfrm>
          <a:prstGeom prst="wedgeRoundRectCallout">
            <a:avLst>
              <a:gd name="adj1" fmla="val -58269"/>
              <a:gd name="adj2" fmla="val -100839"/>
              <a:gd name="adj3" fmla="val 16667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Stream</a:t>
            </a:r>
          </a:p>
          <a:p>
            <a:pPr algn="ctr"/>
            <a:r>
              <a:rPr lang="en-US" altLang="ja-JP" dirty="0" smtClean="0"/>
              <a:t>Processor</a:t>
            </a:r>
            <a:endParaRPr kumimoji="1" lang="ja-JP" altLang="en-US" dirty="0"/>
          </a:p>
        </p:txBody>
      </p:sp>
      <p:grpSp>
        <p:nvGrpSpPr>
          <p:cNvPr id="22" name="グループ化 21"/>
          <p:cNvGrpSpPr/>
          <p:nvPr/>
        </p:nvGrpSpPr>
        <p:grpSpPr>
          <a:xfrm>
            <a:off x="4714876" y="3000372"/>
            <a:ext cx="643736" cy="2428098"/>
            <a:chOff x="4785520" y="1858158"/>
            <a:chExt cx="643736" cy="2428098"/>
          </a:xfrm>
        </p:grpSpPr>
        <p:cxnSp>
          <p:nvCxnSpPr>
            <p:cNvPr id="20" name="直線コネクタ 19"/>
            <p:cNvCxnSpPr/>
            <p:nvPr/>
          </p:nvCxnSpPr>
          <p:spPr>
            <a:xfrm rot="5400000">
              <a:off x="3965571" y="3463925"/>
              <a:ext cx="1643074" cy="1588"/>
            </a:xfrm>
            <a:prstGeom prst="line">
              <a:avLst/>
            </a:prstGeom>
            <a:ln w="19050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コネクタ 20"/>
            <p:cNvCxnSpPr/>
            <p:nvPr/>
          </p:nvCxnSpPr>
          <p:spPr>
            <a:xfrm rot="5400000">
              <a:off x="5106991" y="3750471"/>
              <a:ext cx="643736" cy="794"/>
            </a:xfrm>
            <a:prstGeom prst="line">
              <a:avLst/>
            </a:prstGeom>
            <a:ln w="19050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コネクタ 23"/>
            <p:cNvCxnSpPr/>
            <p:nvPr/>
          </p:nvCxnSpPr>
          <p:spPr>
            <a:xfrm rot="5400000">
              <a:off x="4679157" y="1964521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テキスト ボックス 22"/>
          <p:cNvSpPr txBox="1"/>
          <p:nvPr/>
        </p:nvSpPr>
        <p:spPr>
          <a:xfrm>
            <a:off x="1785918" y="4500570"/>
            <a:ext cx="461665" cy="78483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 smtClean="0"/>
              <a:t>・・・</a:t>
            </a:r>
            <a:endParaRPr kumimoji="1" lang="ja-JP" altLang="en-US" dirty="0"/>
          </a:p>
        </p:txBody>
      </p:sp>
      <p:sp>
        <p:nvSpPr>
          <p:cNvPr id="25" name="正方形/長方形 24"/>
          <p:cNvSpPr/>
          <p:nvPr/>
        </p:nvSpPr>
        <p:spPr>
          <a:xfrm>
            <a:off x="3571868" y="1643050"/>
            <a:ext cx="4143404" cy="50006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Use the programming tool CUDA</a:t>
            </a:r>
            <a:endParaRPr kumimoji="1" lang="ja-JP" altLang="en-US" dirty="0"/>
          </a:p>
        </p:txBody>
      </p:sp>
      <p:sp>
        <p:nvSpPr>
          <p:cNvPr id="26" name="正方形/長方形 25"/>
          <p:cNvSpPr/>
          <p:nvPr/>
        </p:nvSpPr>
        <p:spPr>
          <a:xfrm>
            <a:off x="3428992" y="1428736"/>
            <a:ext cx="4286280" cy="71438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000" b="1" dirty="0" smtClean="0"/>
              <a:t>Use the program</a:t>
            </a:r>
            <a:r>
              <a:rPr lang="en-US" altLang="ja-JP" sz="2000" b="1" dirty="0" smtClean="0"/>
              <a:t>ming</a:t>
            </a:r>
            <a:r>
              <a:rPr kumimoji="1" lang="en-US" altLang="ja-JP" sz="2000" b="1" dirty="0" smtClean="0"/>
              <a:t> tool CUDA</a:t>
            </a:r>
            <a:endParaRPr kumimoji="1" lang="ja-JP" alt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sz="2400" dirty="0" smtClean="0"/>
              <a:t>Running time (seconds)</a:t>
            </a:r>
          </a:p>
          <a:p>
            <a:pPr>
              <a:buNone/>
            </a:pPr>
            <a:r>
              <a:rPr lang="en-US" altLang="ja-JP" sz="2400" dirty="0" smtClean="0"/>
              <a:t>for calculating run(</a:t>
            </a:r>
            <a:r>
              <a:rPr lang="en-US" altLang="ja-JP" sz="2400" i="1" dirty="0" smtClean="0"/>
              <a:t>w</a:t>
            </a:r>
            <a:r>
              <a:rPr lang="en-US" altLang="ja-JP" sz="2400" dirty="0" smtClean="0"/>
              <a:t>) for all binary strings of length </a:t>
            </a:r>
            <a:r>
              <a:rPr lang="en-US" altLang="ja-JP" sz="2400" i="1" dirty="0" smtClean="0"/>
              <a:t>n</a:t>
            </a:r>
            <a:endParaRPr lang="en-US" altLang="ja-JP" sz="2400" dirty="0" smtClean="0"/>
          </a:p>
          <a:p>
            <a:pPr>
              <a:buNone/>
            </a:pPr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Computational Experiments</a:t>
            </a:r>
            <a:endParaRPr kumimoji="1" lang="ja-JP" altLang="en-US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/>
        </p:nvGraphicFramePr>
        <p:xfrm>
          <a:off x="785786" y="3000372"/>
          <a:ext cx="7786710" cy="2118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0100"/>
                <a:gridCol w="571504"/>
                <a:gridCol w="571504"/>
                <a:gridCol w="571504"/>
                <a:gridCol w="571504"/>
                <a:gridCol w="642942"/>
                <a:gridCol w="571504"/>
                <a:gridCol w="571504"/>
                <a:gridCol w="571504"/>
                <a:gridCol w="714380"/>
                <a:gridCol w="714380"/>
                <a:gridCol w="71438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altLang="ja-JP" sz="1800" i="1" dirty="0" smtClean="0"/>
                        <a:t>n </a:t>
                      </a:r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/>
                        <a:t>20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altLang="ja-JP" sz="1400" i="1" dirty="0" smtClean="0"/>
                        <a:t>21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altLang="ja-JP" sz="1400" i="1" dirty="0" smtClean="0"/>
                        <a:t>    22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altLang="ja-JP" sz="1400" i="1" dirty="0" smtClean="0"/>
                        <a:t>23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altLang="ja-JP" sz="1400" i="1" dirty="0" smtClean="0"/>
                        <a:t>24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altLang="ja-JP" sz="1400" i="1" dirty="0" smtClean="0"/>
                        <a:t>25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altLang="ja-JP" sz="1400" i="1" dirty="0" smtClean="0"/>
                        <a:t>26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altLang="ja-JP" sz="1400" i="1" dirty="0" smtClean="0"/>
                        <a:t>27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altLang="ja-JP" sz="1400" i="1" dirty="0" smtClean="0"/>
                        <a:t>28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altLang="ja-JP" sz="1400" i="1" dirty="0" smtClean="0"/>
                        <a:t>29        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altLang="ja-JP" sz="1400" i="1" dirty="0" smtClean="0"/>
                        <a:t>30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altLang="ja-JP" sz="1800" dirty="0" smtClean="0"/>
                        <a:t>prefix </a:t>
                      </a:r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altLang="ja-JP" sz="1400" dirty="0" smtClean="0"/>
                        <a:t>0.32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altLang="ja-JP" sz="1400" dirty="0" smtClean="0"/>
                        <a:t>0.69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altLang="ja-JP" sz="1400" dirty="0" smtClean="0"/>
                        <a:t>1.49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altLang="ja-JP" sz="1400" dirty="0" smtClean="0"/>
                        <a:t>3.13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altLang="ja-JP" sz="1400" dirty="0" smtClean="0"/>
                        <a:t>8.02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altLang="ja-JP" sz="1400" dirty="0" smtClean="0"/>
                        <a:t>15.6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altLang="ja-JP" sz="1400" dirty="0" smtClean="0"/>
                        <a:t>32.4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altLang="ja-JP" sz="1400" dirty="0" smtClean="0"/>
                        <a:t>66.4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altLang="ja-JP" sz="1400" dirty="0" smtClean="0"/>
                        <a:t>150.2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altLang="ja-JP" sz="1400" dirty="0" smtClean="0"/>
                        <a:t>296.5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altLang="ja-JP" sz="1400" dirty="0" smtClean="0"/>
                        <a:t>625.4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329890">
                <a:tc>
                  <a:txBody>
                    <a:bodyPr/>
                    <a:lstStyle/>
                    <a:p>
                      <a:r>
                        <a:rPr lang="fr-FR" altLang="ja-JP" sz="1800" dirty="0" smtClean="0"/>
                        <a:t>position </a:t>
                      </a:r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altLang="ja-JP" sz="1400" dirty="0" smtClean="0"/>
                        <a:t>0.09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altLang="ja-JP" sz="1400" dirty="0" smtClean="0"/>
                        <a:t>0.18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altLang="ja-JP" sz="1400" dirty="0" smtClean="0"/>
                        <a:t>0.36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altLang="ja-JP" sz="1400" dirty="0" smtClean="0"/>
                        <a:t>0.73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altLang="ja-JP" sz="1400" dirty="0" smtClean="0"/>
                        <a:t>1.49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altLang="ja-JP" sz="1400" dirty="0" smtClean="0"/>
                        <a:t>3.0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altLang="ja-JP" sz="1400" dirty="0" smtClean="0"/>
                        <a:t>6.2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altLang="ja-JP" sz="1400" dirty="0" smtClean="0"/>
                        <a:t>12.6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altLang="ja-JP" sz="1400" dirty="0" smtClean="0"/>
                        <a:t>25.6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altLang="ja-JP" sz="1400" dirty="0" smtClean="0"/>
                        <a:t>52.1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altLang="ja-JP" sz="1400" dirty="0" smtClean="0"/>
                        <a:t>106.0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altLang="ja-JP" sz="1800" dirty="0" smtClean="0"/>
                        <a:t>sieve</a:t>
                      </a:r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altLang="ja-JP" sz="1400" dirty="0" smtClean="0"/>
                        <a:t>0.10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altLang="ja-JP" sz="1400" dirty="0" smtClean="0"/>
                        <a:t>0.18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altLang="ja-JP" sz="1400" dirty="0" smtClean="0"/>
                        <a:t>0.37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altLang="ja-JP" sz="1400" dirty="0" smtClean="0"/>
                        <a:t>0.75 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altLang="ja-JP" sz="1400" dirty="0" smtClean="0"/>
                        <a:t>1.50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altLang="ja-JP" sz="1400" dirty="0" smtClean="0"/>
                        <a:t>3.0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altLang="ja-JP" sz="1400" dirty="0" smtClean="0"/>
                        <a:t>6.0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altLang="ja-JP" sz="1400" dirty="0" smtClean="0"/>
                        <a:t>11.9 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altLang="ja-JP" sz="1400" dirty="0" smtClean="0"/>
                        <a:t> 23.9 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altLang="ja-JP" sz="1400" dirty="0" smtClean="0"/>
                        <a:t>48.1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altLang="ja-JP" sz="1400" dirty="0" smtClean="0"/>
                        <a:t>96.7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sz="1800" dirty="0" smtClean="0"/>
                        <a:t>GPGPU (sieve)</a:t>
                      </a:r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400" dirty="0" smtClean="0"/>
                        <a:t>0.01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400" dirty="0" smtClean="0"/>
                        <a:t>0.02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400" dirty="0" smtClean="0"/>
                        <a:t>0.04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400" dirty="0" smtClean="0"/>
                        <a:t>0.08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400" dirty="0" smtClean="0"/>
                        <a:t>0.18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400" dirty="0" smtClean="0"/>
                        <a:t>0.4 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400" dirty="0" smtClean="0"/>
                        <a:t>0.7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400" dirty="0" smtClean="0"/>
                        <a:t>1.4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400" dirty="0" smtClean="0"/>
                        <a:t>3.0 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400" dirty="0" smtClean="0"/>
                        <a:t> 5.9 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400" dirty="0" smtClean="0"/>
                        <a:t> 12.2</a:t>
                      </a:r>
                      <a:endParaRPr kumimoji="1" lang="ja-JP" alt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285720" y="2786058"/>
          <a:ext cx="847252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5180"/>
                <a:gridCol w="605180"/>
                <a:gridCol w="605180"/>
                <a:gridCol w="605180"/>
                <a:gridCol w="605180"/>
                <a:gridCol w="605180"/>
                <a:gridCol w="605180"/>
                <a:gridCol w="605180"/>
                <a:gridCol w="605180"/>
                <a:gridCol w="605180"/>
                <a:gridCol w="605180"/>
                <a:gridCol w="605180"/>
                <a:gridCol w="605180"/>
                <a:gridCol w="60518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i="1" dirty="0" smtClean="0">
                          <a:solidFill>
                            <a:schemeClr val="bg1"/>
                          </a:solidFill>
                        </a:rPr>
                        <a:t>n</a:t>
                      </a:r>
                      <a:endParaRPr kumimoji="1" lang="ja-JP" altLang="en-US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3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4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5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6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7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8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10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11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12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13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14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b="1" i="1" dirty="0" smtClean="0">
                          <a:solidFill>
                            <a:schemeClr val="bg1"/>
                          </a:solidFill>
                        </a:rPr>
                        <a:t>p</a:t>
                      </a:r>
                      <a:r>
                        <a:rPr kumimoji="1" lang="en-US" altLang="ja-JP" b="1" dirty="0" smtClean="0">
                          <a:solidFill>
                            <a:schemeClr val="bg1"/>
                          </a:solidFill>
                        </a:rPr>
                        <a:t>(</a:t>
                      </a:r>
                      <a:r>
                        <a:rPr kumimoji="1" lang="en-US" altLang="ja-JP" b="1" i="1" dirty="0" smtClean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kumimoji="1" lang="en-US" altLang="ja-JP" b="1" dirty="0" smtClean="0">
                          <a:solidFill>
                            <a:schemeClr val="bg1"/>
                          </a:solidFill>
                        </a:rPr>
                        <a:t>)</a:t>
                      </a:r>
                      <a:endParaRPr kumimoji="1" lang="ja-JP" alt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3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4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5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5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6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7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8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8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Computational Experiments</a:t>
            </a:r>
            <a:endParaRPr kumimoji="1" lang="ja-JP" altLang="en-US" sz="4000" dirty="0"/>
          </a:p>
        </p:txBody>
      </p:sp>
      <p:graphicFrame>
        <p:nvGraphicFramePr>
          <p:cNvPr id="5" name="コンテンツ プレースホルダ 3"/>
          <p:cNvGraphicFramePr>
            <a:graphicFrameLocks/>
          </p:cNvGraphicFramePr>
          <p:nvPr/>
        </p:nvGraphicFramePr>
        <p:xfrm>
          <a:off x="285720" y="3571876"/>
          <a:ext cx="847252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5180"/>
                <a:gridCol w="605180"/>
                <a:gridCol w="605180"/>
                <a:gridCol w="605180"/>
                <a:gridCol w="605180"/>
                <a:gridCol w="605180"/>
                <a:gridCol w="605180"/>
                <a:gridCol w="605180"/>
                <a:gridCol w="605180"/>
                <a:gridCol w="605180"/>
                <a:gridCol w="605180"/>
                <a:gridCol w="605180"/>
                <a:gridCol w="605180"/>
                <a:gridCol w="60518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i="1" dirty="0" smtClean="0">
                          <a:solidFill>
                            <a:schemeClr val="bg1"/>
                          </a:solidFill>
                        </a:rPr>
                        <a:t>n</a:t>
                      </a:r>
                      <a:endParaRPr kumimoji="1" lang="ja-JP" altLang="en-US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15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16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17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18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19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20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21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22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23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24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25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26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27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b="1" i="1" dirty="0" smtClean="0">
                          <a:solidFill>
                            <a:schemeClr val="bg1"/>
                          </a:solidFill>
                        </a:rPr>
                        <a:t>p</a:t>
                      </a:r>
                      <a:r>
                        <a:rPr kumimoji="1" lang="en-US" altLang="ja-JP" b="1" dirty="0" smtClean="0">
                          <a:solidFill>
                            <a:schemeClr val="bg1"/>
                          </a:solidFill>
                        </a:rPr>
                        <a:t>(</a:t>
                      </a:r>
                      <a:r>
                        <a:rPr kumimoji="1" lang="en-US" altLang="ja-JP" b="1" i="1" dirty="0" smtClean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kumimoji="1" lang="en-US" altLang="ja-JP" b="1" dirty="0" smtClean="0">
                          <a:solidFill>
                            <a:schemeClr val="bg1"/>
                          </a:solidFill>
                        </a:rPr>
                        <a:t>)</a:t>
                      </a:r>
                      <a:endParaRPr kumimoji="1" lang="ja-JP" alt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10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10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12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13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14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15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15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16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17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18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19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20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21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コンテンツ プレースホルダ 3"/>
          <p:cNvGraphicFramePr>
            <a:graphicFrameLocks/>
          </p:cNvGraphicFramePr>
          <p:nvPr/>
        </p:nvGraphicFramePr>
        <p:xfrm>
          <a:off x="285720" y="4357694"/>
          <a:ext cx="847252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5180"/>
                <a:gridCol w="605180"/>
                <a:gridCol w="605180"/>
                <a:gridCol w="605180"/>
                <a:gridCol w="605180"/>
                <a:gridCol w="605180"/>
                <a:gridCol w="605180"/>
                <a:gridCol w="605180"/>
                <a:gridCol w="605180"/>
                <a:gridCol w="605180"/>
                <a:gridCol w="605180"/>
                <a:gridCol w="605180"/>
                <a:gridCol w="605180"/>
                <a:gridCol w="60518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i="1" dirty="0" smtClean="0">
                          <a:solidFill>
                            <a:schemeClr val="bg1"/>
                          </a:solidFill>
                        </a:rPr>
                        <a:t>n</a:t>
                      </a:r>
                      <a:endParaRPr kumimoji="1" lang="ja-JP" altLang="en-US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28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29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30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31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32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33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34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35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36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37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38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39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40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b="1" i="1" dirty="0" smtClean="0">
                          <a:solidFill>
                            <a:schemeClr val="bg1"/>
                          </a:solidFill>
                        </a:rPr>
                        <a:t>p</a:t>
                      </a:r>
                      <a:r>
                        <a:rPr kumimoji="1" lang="en-US" altLang="ja-JP" b="1" dirty="0" smtClean="0">
                          <a:solidFill>
                            <a:schemeClr val="bg1"/>
                          </a:solidFill>
                        </a:rPr>
                        <a:t>(</a:t>
                      </a:r>
                      <a:r>
                        <a:rPr kumimoji="1" lang="en-US" altLang="ja-JP" b="1" i="1" dirty="0" smtClean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kumimoji="1" lang="en-US" altLang="ja-JP" b="1" dirty="0" smtClean="0">
                          <a:solidFill>
                            <a:schemeClr val="bg1"/>
                          </a:solidFill>
                        </a:rPr>
                        <a:t>)</a:t>
                      </a:r>
                      <a:endParaRPr kumimoji="1" lang="ja-JP" alt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22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23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24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25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27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27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28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29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30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30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31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32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コンテンツ プレースホルダ 3"/>
          <p:cNvGraphicFramePr>
            <a:graphicFrameLocks/>
          </p:cNvGraphicFramePr>
          <p:nvPr/>
        </p:nvGraphicFramePr>
        <p:xfrm>
          <a:off x="285720" y="5143512"/>
          <a:ext cx="847252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5180"/>
                <a:gridCol w="605180"/>
                <a:gridCol w="605180"/>
                <a:gridCol w="605180"/>
                <a:gridCol w="605180"/>
                <a:gridCol w="605180"/>
                <a:gridCol w="605180"/>
                <a:gridCol w="605180"/>
                <a:gridCol w="605180"/>
                <a:gridCol w="605180"/>
                <a:gridCol w="605180"/>
                <a:gridCol w="605180"/>
                <a:gridCol w="605180"/>
                <a:gridCol w="60518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i="1" dirty="0" smtClean="0">
                          <a:solidFill>
                            <a:schemeClr val="bg1"/>
                          </a:solidFill>
                        </a:rPr>
                        <a:t>n</a:t>
                      </a:r>
                      <a:endParaRPr kumimoji="1" lang="ja-JP" altLang="en-US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41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42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43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44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45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46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47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b="1" i="1" dirty="0" smtClean="0">
                          <a:solidFill>
                            <a:schemeClr val="bg1"/>
                          </a:solidFill>
                        </a:rPr>
                        <a:t>p</a:t>
                      </a:r>
                      <a:r>
                        <a:rPr kumimoji="1" lang="en-US" altLang="ja-JP" b="1" dirty="0" smtClean="0">
                          <a:solidFill>
                            <a:schemeClr val="bg1"/>
                          </a:solidFill>
                        </a:rPr>
                        <a:t>(</a:t>
                      </a:r>
                      <a:r>
                        <a:rPr kumimoji="1" lang="en-US" altLang="ja-JP" b="1" i="1" dirty="0" smtClean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kumimoji="1" lang="en-US" altLang="ja-JP" b="1" dirty="0" smtClean="0">
                          <a:solidFill>
                            <a:schemeClr val="bg1"/>
                          </a:solidFill>
                        </a:rPr>
                        <a:t>)</a:t>
                      </a:r>
                      <a:endParaRPr kumimoji="1" lang="ja-JP" alt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33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36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37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38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38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正方形/長方形 12"/>
          <p:cNvSpPr/>
          <p:nvPr/>
        </p:nvSpPr>
        <p:spPr>
          <a:xfrm>
            <a:off x="3286116" y="4357694"/>
            <a:ext cx="5429288" cy="785818"/>
          </a:xfrm>
          <a:prstGeom prst="rect">
            <a:avLst/>
          </a:prstGeom>
          <a:noFill/>
          <a:ln w="38100" cmpd="sng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928662" y="5143512"/>
            <a:ext cx="4214842" cy="714380"/>
          </a:xfrm>
          <a:prstGeom prst="rect">
            <a:avLst/>
          </a:prstGeom>
          <a:noFill/>
          <a:ln w="38100" cmpd="sng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角丸四角形吹き出し 11"/>
          <p:cNvSpPr/>
          <p:nvPr/>
        </p:nvSpPr>
        <p:spPr>
          <a:xfrm>
            <a:off x="5000628" y="5929330"/>
            <a:ext cx="1143008" cy="571504"/>
          </a:xfrm>
          <a:prstGeom prst="wedgeRoundRectCallout">
            <a:avLst>
              <a:gd name="adj1" fmla="val -48548"/>
              <a:gd name="adj2" fmla="val -113717"/>
              <a:gd name="adj3" fmla="val 16667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400" b="1" dirty="0" smtClean="0"/>
              <a:t>New!</a:t>
            </a:r>
            <a:endParaRPr kumimoji="1" lang="ja-JP" altLang="en-US" sz="2400" b="1" dirty="0"/>
          </a:p>
        </p:txBody>
      </p:sp>
      <p:sp>
        <p:nvSpPr>
          <p:cNvPr id="15" name="角丸四角形吹き出し 14"/>
          <p:cNvSpPr/>
          <p:nvPr/>
        </p:nvSpPr>
        <p:spPr>
          <a:xfrm>
            <a:off x="6286544" y="1714488"/>
            <a:ext cx="2571736" cy="714380"/>
          </a:xfrm>
          <a:prstGeom prst="wedgeRoundRectCallout">
            <a:avLst>
              <a:gd name="adj1" fmla="val -19753"/>
              <a:gd name="adj2" fmla="val 104596"/>
              <a:gd name="adj3" fmla="val 16667"/>
            </a:avLst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600" b="1" dirty="0" err="1" smtClean="0"/>
              <a:t>Kolpakov</a:t>
            </a:r>
            <a:r>
              <a:rPr lang="en-US" altLang="ja-JP" sz="1600" b="1" dirty="0" smtClean="0"/>
              <a:t> &amp; </a:t>
            </a:r>
            <a:r>
              <a:rPr lang="en-US" altLang="ja-JP" sz="1600" b="1" dirty="0" err="1" smtClean="0"/>
              <a:t>Kucherov</a:t>
            </a:r>
            <a:r>
              <a:rPr lang="en-US" altLang="ja-JP" sz="1600" b="1" dirty="0" smtClean="0"/>
              <a:t> </a:t>
            </a:r>
            <a:r>
              <a:rPr lang="en-US" altLang="ja-JP" sz="1600" dirty="0" smtClean="0"/>
              <a:t>’99</a:t>
            </a:r>
            <a:endParaRPr kumimoji="1" lang="ja-JP" altLang="en-US" sz="1600" b="1" dirty="0"/>
          </a:p>
        </p:txBody>
      </p:sp>
      <p:sp>
        <p:nvSpPr>
          <p:cNvPr id="11" name="正方形/長方形 10"/>
          <p:cNvSpPr/>
          <p:nvPr/>
        </p:nvSpPr>
        <p:spPr>
          <a:xfrm>
            <a:off x="142844" y="1357298"/>
            <a:ext cx="621510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The maximum number of runs function</a:t>
            </a:r>
            <a:br>
              <a:rPr lang="en-US" altLang="ja-JP" sz="2800" dirty="0" smtClean="0"/>
            </a:br>
            <a:r>
              <a:rPr lang="en-US" altLang="ja-JP" sz="2800" dirty="0" smtClean="0"/>
              <a:t>	 </a:t>
            </a:r>
            <a:r>
              <a:rPr lang="en-US" altLang="ja-JP" sz="2800" i="1" dirty="0" smtClean="0"/>
              <a:t>ρ</a:t>
            </a:r>
            <a:r>
              <a:rPr lang="en-US" altLang="ja-JP" sz="2800" dirty="0" smtClean="0"/>
              <a:t>(</a:t>
            </a:r>
            <a:r>
              <a:rPr lang="en-US" altLang="ja-JP" sz="2800" i="1" dirty="0" smtClean="0"/>
              <a:t>n</a:t>
            </a:r>
            <a:r>
              <a:rPr lang="en-US" altLang="ja-JP" sz="2800" dirty="0" smtClean="0"/>
              <a:t>)=max { run(</a:t>
            </a:r>
            <a:r>
              <a:rPr lang="en-US" altLang="ja-JP" sz="2800" i="1" dirty="0" smtClean="0"/>
              <a:t>w</a:t>
            </a:r>
            <a:r>
              <a:rPr lang="en-US" altLang="ja-JP" sz="2800" dirty="0" smtClean="0"/>
              <a:t>) : |</a:t>
            </a:r>
            <a:r>
              <a:rPr lang="en-US" altLang="ja-JP" sz="2800" i="1" dirty="0" smtClean="0"/>
              <a:t>w</a:t>
            </a:r>
            <a:r>
              <a:rPr lang="en-US" altLang="ja-JP" sz="2800" dirty="0" smtClean="0"/>
              <a:t>| = </a:t>
            </a:r>
            <a:r>
              <a:rPr lang="en-US" altLang="ja-JP" sz="2800" i="1" dirty="0" smtClean="0"/>
              <a:t>n</a:t>
            </a:r>
            <a:r>
              <a:rPr lang="en-US" altLang="ja-JP" sz="2800" dirty="0" smtClean="0"/>
              <a:t> }</a:t>
            </a:r>
            <a:br>
              <a:rPr lang="en-US" altLang="ja-JP" sz="2800" dirty="0" smtClean="0"/>
            </a:br>
            <a:r>
              <a:rPr lang="en-US" altLang="ja-JP" sz="2800" dirty="0" smtClean="0"/>
              <a:t>for binary strings calculated for </a:t>
            </a:r>
            <a:r>
              <a:rPr lang="en-US" altLang="ja-JP" sz="2800" i="1" dirty="0" smtClean="0"/>
              <a:t>n</a:t>
            </a:r>
            <a:r>
              <a:rPr lang="en-US" altLang="ja-JP" sz="2800" dirty="0" smtClean="0"/>
              <a:t> up to 47</a:t>
            </a:r>
            <a:endParaRPr lang="ja-JP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" name="グループ化 63"/>
          <p:cNvGrpSpPr/>
          <p:nvPr/>
        </p:nvGrpSpPr>
        <p:grpSpPr>
          <a:xfrm>
            <a:off x="1643042" y="4286256"/>
            <a:ext cx="5214974" cy="1500198"/>
            <a:chOff x="1643042" y="4286256"/>
            <a:chExt cx="5214974" cy="1500198"/>
          </a:xfrm>
        </p:grpSpPr>
        <p:cxnSp>
          <p:nvCxnSpPr>
            <p:cNvPr id="44" name="直線コネクタ 43"/>
            <p:cNvCxnSpPr/>
            <p:nvPr/>
          </p:nvCxnSpPr>
          <p:spPr>
            <a:xfrm>
              <a:off x="1857356" y="5214950"/>
              <a:ext cx="500066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線コネクタ 44"/>
            <p:cNvCxnSpPr/>
            <p:nvPr/>
          </p:nvCxnSpPr>
          <p:spPr>
            <a:xfrm rot="5400000" flipH="1" flipV="1">
              <a:off x="2424892" y="5004604"/>
              <a:ext cx="438152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コネクタ 46"/>
            <p:cNvCxnSpPr/>
            <p:nvPr/>
          </p:nvCxnSpPr>
          <p:spPr>
            <a:xfrm rot="5400000" flipH="1" flipV="1">
              <a:off x="3139272" y="5004604"/>
              <a:ext cx="438152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コネクタ 47"/>
            <p:cNvCxnSpPr/>
            <p:nvPr/>
          </p:nvCxnSpPr>
          <p:spPr>
            <a:xfrm rot="5400000" flipH="1" flipV="1">
              <a:off x="3853652" y="5004604"/>
              <a:ext cx="438152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コネクタ 48"/>
            <p:cNvCxnSpPr/>
            <p:nvPr/>
          </p:nvCxnSpPr>
          <p:spPr>
            <a:xfrm rot="5400000" flipH="1" flipV="1">
              <a:off x="4568032" y="5004604"/>
              <a:ext cx="438152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/>
            <p:cNvCxnSpPr/>
            <p:nvPr/>
          </p:nvCxnSpPr>
          <p:spPr>
            <a:xfrm rot="5400000" flipH="1" flipV="1">
              <a:off x="5282412" y="5004604"/>
              <a:ext cx="438152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テキスト ボックス 51"/>
            <p:cNvSpPr txBox="1"/>
            <p:nvPr/>
          </p:nvSpPr>
          <p:spPr>
            <a:xfrm>
              <a:off x="3857620" y="4357694"/>
              <a:ext cx="7040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 smtClean="0"/>
                <a:t>1.00n</a:t>
              </a:r>
              <a:endParaRPr kumimoji="1" lang="ja-JP" altLang="en-US" dirty="0"/>
            </a:p>
          </p:txBody>
        </p:sp>
        <p:sp>
          <p:nvSpPr>
            <p:cNvPr id="53" name="テキスト ボックス 52"/>
            <p:cNvSpPr txBox="1"/>
            <p:nvPr/>
          </p:nvSpPr>
          <p:spPr>
            <a:xfrm>
              <a:off x="4572000" y="4357694"/>
              <a:ext cx="7040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 smtClean="0"/>
                <a:t>1.05n</a:t>
              </a:r>
              <a:endParaRPr kumimoji="1" lang="ja-JP" altLang="en-US" dirty="0"/>
            </a:p>
          </p:txBody>
        </p:sp>
        <p:sp>
          <p:nvSpPr>
            <p:cNvPr id="54" name="テキスト ボックス 53"/>
            <p:cNvSpPr txBox="1"/>
            <p:nvPr/>
          </p:nvSpPr>
          <p:spPr>
            <a:xfrm>
              <a:off x="3000364" y="4357694"/>
              <a:ext cx="7040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 smtClean="0"/>
                <a:t>0.95n</a:t>
              </a:r>
              <a:endParaRPr kumimoji="1" lang="ja-JP" altLang="en-US" dirty="0"/>
            </a:p>
          </p:txBody>
        </p:sp>
        <p:sp>
          <p:nvSpPr>
            <p:cNvPr id="55" name="テキスト ボックス 54"/>
            <p:cNvSpPr txBox="1"/>
            <p:nvPr/>
          </p:nvSpPr>
          <p:spPr>
            <a:xfrm>
              <a:off x="2285984" y="4357694"/>
              <a:ext cx="7040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 smtClean="0"/>
                <a:t>0.90n</a:t>
              </a:r>
              <a:endParaRPr kumimoji="1" lang="ja-JP" altLang="en-US" dirty="0"/>
            </a:p>
          </p:txBody>
        </p:sp>
        <p:cxnSp>
          <p:nvCxnSpPr>
            <p:cNvPr id="59" name="直線矢印コネクタ 58"/>
            <p:cNvCxnSpPr>
              <a:stCxn id="57" idx="4"/>
              <a:endCxn id="56" idx="4"/>
            </p:cNvCxnSpPr>
            <p:nvPr/>
          </p:nvCxnSpPr>
          <p:spPr>
            <a:xfrm rot="16200000" flipH="1">
              <a:off x="3911035" y="4707890"/>
              <a:ext cx="11670" cy="1307048"/>
            </a:xfrm>
            <a:prstGeom prst="straightConnector1">
              <a:avLst/>
            </a:prstGeom>
            <a:ln w="50800">
              <a:solidFill>
                <a:srgbClr val="92D05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正方形/長方形 60"/>
            <p:cNvSpPr/>
            <p:nvPr/>
          </p:nvSpPr>
          <p:spPr>
            <a:xfrm>
              <a:off x="1643042" y="4286256"/>
              <a:ext cx="5214974" cy="1500198"/>
            </a:xfrm>
            <a:prstGeom prst="rect">
              <a:avLst/>
            </a:prstGeom>
            <a:noFill/>
            <a:ln w="50800" cmpd="sng"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rmAutofit/>
          </a:bodyPr>
          <a:lstStyle/>
          <a:p>
            <a:r>
              <a:rPr kumimoji="1" lang="en-US" altLang="ja-JP" dirty="0" smtClean="0"/>
              <a:t>Lower and Upper bounds of </a:t>
            </a:r>
            <a:r>
              <a:rPr kumimoji="1" lang="el-GR" altLang="ja-JP" i="1" dirty="0" smtClean="0">
                <a:latin typeface="Times New Roman"/>
                <a:cs typeface="Times New Roman"/>
              </a:rPr>
              <a:t>ρ</a:t>
            </a:r>
            <a:r>
              <a:rPr kumimoji="1" lang="en-US" altLang="ja-JP" dirty="0" smtClean="0"/>
              <a:t>(</a:t>
            </a:r>
            <a:r>
              <a:rPr kumimoji="1" lang="en-US" altLang="ja-JP" i="1" dirty="0" smtClean="0"/>
              <a:t>n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37" name="四角形吹き出し 36"/>
          <p:cNvSpPr/>
          <p:nvPr/>
        </p:nvSpPr>
        <p:spPr>
          <a:xfrm>
            <a:off x="4500562" y="2714620"/>
            <a:ext cx="1285884" cy="642942"/>
          </a:xfrm>
          <a:prstGeom prst="wedgeRectCallout">
            <a:avLst>
              <a:gd name="adj1" fmla="val -31607"/>
              <a:gd name="adj2" fmla="val -122819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dirty="0" smtClean="0"/>
              <a:t>5n  </a:t>
            </a:r>
            <a:r>
              <a:rPr lang="ja-JP" altLang="en-US" dirty="0" smtClean="0"/>
              <a:t>　</a:t>
            </a:r>
            <a:r>
              <a:rPr lang="en-US" altLang="ja-JP" dirty="0" smtClean="0"/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dirty="0" smtClean="0"/>
              <a:t>[</a:t>
            </a:r>
            <a:r>
              <a:rPr lang="en-US" altLang="ja-JP" dirty="0" err="1" smtClean="0"/>
              <a:t>Rytter</a:t>
            </a:r>
            <a:r>
              <a:rPr lang="en-US" altLang="ja-JP" dirty="0" smtClean="0"/>
              <a:t> ’06]</a:t>
            </a:r>
            <a:endParaRPr lang="ja-JP" altLang="en-US" dirty="0"/>
          </a:p>
        </p:txBody>
      </p:sp>
      <p:sp>
        <p:nvSpPr>
          <p:cNvPr id="38" name="四角形吹き出し 37"/>
          <p:cNvSpPr/>
          <p:nvPr/>
        </p:nvSpPr>
        <p:spPr>
          <a:xfrm>
            <a:off x="3786182" y="3429000"/>
            <a:ext cx="1857388" cy="642942"/>
          </a:xfrm>
          <a:prstGeom prst="wedgeRectCallout">
            <a:avLst>
              <a:gd name="adj1" fmla="val -56222"/>
              <a:gd name="adj2" fmla="val -239182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dirty="0" smtClean="0"/>
              <a:t>3.48n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dirty="0" smtClean="0"/>
              <a:t>[Puglisi et</a:t>
            </a:r>
            <a:r>
              <a:rPr lang="ja-JP" altLang="en-US" dirty="0" smtClean="0"/>
              <a:t> </a:t>
            </a:r>
            <a:r>
              <a:rPr lang="en-US" altLang="ja-JP" dirty="0" smtClean="0"/>
              <a:t>al. ’08]</a:t>
            </a:r>
            <a:endParaRPr lang="ja-JP" altLang="en-US" dirty="0"/>
          </a:p>
        </p:txBody>
      </p:sp>
      <p:sp>
        <p:nvSpPr>
          <p:cNvPr id="39" name="四角形吹き出し 38"/>
          <p:cNvSpPr/>
          <p:nvPr/>
        </p:nvSpPr>
        <p:spPr>
          <a:xfrm>
            <a:off x="2357422" y="3214686"/>
            <a:ext cx="1357322" cy="642942"/>
          </a:xfrm>
          <a:prstGeom prst="wedgeRectCallout">
            <a:avLst>
              <a:gd name="adj1" fmla="val 37881"/>
              <a:gd name="adj2" fmla="val -200394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dirty="0" smtClean="0"/>
              <a:t>3.44n  </a:t>
            </a:r>
            <a:r>
              <a:rPr lang="ja-JP" altLang="en-US" dirty="0" smtClean="0"/>
              <a:t>　</a:t>
            </a:r>
            <a:endParaRPr lang="en-US" altLang="ja-JP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dirty="0" smtClean="0"/>
              <a:t>[</a:t>
            </a:r>
            <a:r>
              <a:rPr lang="en-US" altLang="ja-JP" dirty="0" err="1" smtClean="0"/>
              <a:t>Rytter</a:t>
            </a:r>
            <a:r>
              <a:rPr lang="en-US" altLang="ja-JP" dirty="0" smtClean="0"/>
              <a:t> ’07]</a:t>
            </a:r>
            <a:endParaRPr lang="ja-JP" altLang="en-US" dirty="0"/>
          </a:p>
        </p:txBody>
      </p:sp>
      <p:sp>
        <p:nvSpPr>
          <p:cNvPr id="40" name="四角形吹き出し 39"/>
          <p:cNvSpPr/>
          <p:nvPr/>
        </p:nvSpPr>
        <p:spPr>
          <a:xfrm>
            <a:off x="571472" y="2500306"/>
            <a:ext cx="2500330" cy="642942"/>
          </a:xfrm>
          <a:prstGeom prst="wedgeRectCallout">
            <a:avLst>
              <a:gd name="adj1" fmla="val 19761"/>
              <a:gd name="adj2" fmla="val -94805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dirty="0" smtClean="0"/>
              <a:t>1.6n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dirty="0" smtClean="0"/>
              <a:t>[</a:t>
            </a:r>
            <a:r>
              <a:rPr lang="en-US" altLang="ja-JP" dirty="0" err="1" smtClean="0"/>
              <a:t>Crochemore</a:t>
            </a:r>
            <a:r>
              <a:rPr lang="ja-JP" altLang="en-US" dirty="0" smtClean="0"/>
              <a:t> </a:t>
            </a:r>
            <a:r>
              <a:rPr lang="en-US" altLang="ja-JP" dirty="0" smtClean="0"/>
              <a:t>&amp; </a:t>
            </a:r>
            <a:r>
              <a:rPr lang="en-US" altLang="ja-JP" dirty="0" err="1" smtClean="0"/>
              <a:t>Ilie</a:t>
            </a:r>
            <a:r>
              <a:rPr lang="en-US" altLang="ja-JP" dirty="0" smtClean="0"/>
              <a:t> ’08]</a:t>
            </a:r>
            <a:endParaRPr lang="ja-JP" altLang="en-US" dirty="0"/>
          </a:p>
        </p:txBody>
      </p:sp>
      <p:sp>
        <p:nvSpPr>
          <p:cNvPr id="42" name="四角形吹き出し 41"/>
          <p:cNvSpPr/>
          <p:nvPr/>
        </p:nvSpPr>
        <p:spPr>
          <a:xfrm>
            <a:off x="6143604" y="3071810"/>
            <a:ext cx="3000396" cy="642942"/>
          </a:xfrm>
          <a:prstGeom prst="wedgeRectCallout">
            <a:avLst>
              <a:gd name="adj1" fmla="val -34079"/>
              <a:gd name="adj2" fmla="val -162810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dirty="0" err="1" smtClean="0"/>
              <a:t>cn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[</a:t>
            </a:r>
            <a:r>
              <a:rPr lang="en-US" altLang="ja-JP" dirty="0" err="1" smtClean="0"/>
              <a:t>Kolpakov</a:t>
            </a:r>
            <a:r>
              <a:rPr lang="en-US" altLang="ja-JP" dirty="0" smtClean="0"/>
              <a:t> &amp; </a:t>
            </a:r>
            <a:r>
              <a:rPr lang="en-US" altLang="ja-JP" dirty="0" err="1" smtClean="0"/>
              <a:t>Kucherov</a:t>
            </a:r>
            <a:r>
              <a:rPr lang="en-US" altLang="ja-JP" dirty="0" smtClean="0"/>
              <a:t> ’99]</a:t>
            </a:r>
            <a:endParaRPr lang="ja-JP" altLang="en-US" dirty="0"/>
          </a:p>
        </p:txBody>
      </p:sp>
      <p:grpSp>
        <p:nvGrpSpPr>
          <p:cNvPr id="51" name="グループ化 50"/>
          <p:cNvGrpSpPr/>
          <p:nvPr/>
        </p:nvGrpSpPr>
        <p:grpSpPr>
          <a:xfrm>
            <a:off x="928662" y="1428736"/>
            <a:ext cx="7858180" cy="1135497"/>
            <a:chOff x="928662" y="1428736"/>
            <a:chExt cx="7858180" cy="1135497"/>
          </a:xfrm>
        </p:grpSpPr>
        <p:cxnSp>
          <p:nvCxnSpPr>
            <p:cNvPr id="5" name="直線コネクタ 4"/>
            <p:cNvCxnSpPr/>
            <p:nvPr/>
          </p:nvCxnSpPr>
          <p:spPr>
            <a:xfrm>
              <a:off x="1071538" y="2214554"/>
              <a:ext cx="500066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/>
            <p:cNvCxnSpPr/>
            <p:nvPr/>
          </p:nvCxnSpPr>
          <p:spPr>
            <a:xfrm rot="5400000" flipH="1" flipV="1">
              <a:off x="1639074" y="2004208"/>
              <a:ext cx="438152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矢印コネクタ 9"/>
            <p:cNvCxnSpPr/>
            <p:nvPr/>
          </p:nvCxnSpPr>
          <p:spPr>
            <a:xfrm>
              <a:off x="6215074" y="2214554"/>
              <a:ext cx="642942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コネクタ 20"/>
            <p:cNvCxnSpPr/>
            <p:nvPr/>
          </p:nvCxnSpPr>
          <p:spPr>
            <a:xfrm rot="5400000" flipH="1" flipV="1">
              <a:off x="853256" y="2004208"/>
              <a:ext cx="438152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/>
            <p:nvPr/>
          </p:nvCxnSpPr>
          <p:spPr>
            <a:xfrm rot="5400000" flipH="1" flipV="1">
              <a:off x="2353454" y="2004208"/>
              <a:ext cx="438152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コネクタ 22"/>
            <p:cNvCxnSpPr/>
            <p:nvPr/>
          </p:nvCxnSpPr>
          <p:spPr>
            <a:xfrm rot="5400000" flipH="1" flipV="1">
              <a:off x="3067834" y="2004208"/>
              <a:ext cx="438152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フリーフォーム 26"/>
            <p:cNvSpPr/>
            <p:nvPr/>
          </p:nvSpPr>
          <p:spPr>
            <a:xfrm>
              <a:off x="5857884" y="1714488"/>
              <a:ext cx="258619" cy="849745"/>
            </a:xfrm>
            <a:custGeom>
              <a:avLst/>
              <a:gdLst>
                <a:gd name="connsiteX0" fmla="*/ 0 w 258619"/>
                <a:gd name="connsiteY0" fmla="*/ 0 h 849745"/>
                <a:gd name="connsiteX1" fmla="*/ 193964 w 258619"/>
                <a:gd name="connsiteY1" fmla="*/ 166255 h 849745"/>
                <a:gd name="connsiteX2" fmla="*/ 55419 w 258619"/>
                <a:gd name="connsiteY2" fmla="*/ 332509 h 849745"/>
                <a:gd name="connsiteX3" fmla="*/ 193964 w 258619"/>
                <a:gd name="connsiteY3" fmla="*/ 498764 h 849745"/>
                <a:gd name="connsiteX4" fmla="*/ 69273 w 258619"/>
                <a:gd name="connsiteY4" fmla="*/ 637309 h 849745"/>
                <a:gd name="connsiteX5" fmla="*/ 235528 w 258619"/>
                <a:gd name="connsiteY5" fmla="*/ 817418 h 849745"/>
                <a:gd name="connsiteX6" fmla="*/ 207819 w 258619"/>
                <a:gd name="connsiteY6" fmla="*/ 831273 h 849745"/>
                <a:gd name="connsiteX7" fmla="*/ 221673 w 258619"/>
                <a:gd name="connsiteY7" fmla="*/ 803564 h 849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58619" h="849745">
                  <a:moveTo>
                    <a:pt x="0" y="0"/>
                  </a:moveTo>
                  <a:cubicBezTo>
                    <a:pt x="92364" y="55418"/>
                    <a:pt x="184728" y="110837"/>
                    <a:pt x="193964" y="166255"/>
                  </a:cubicBezTo>
                  <a:cubicBezTo>
                    <a:pt x="203200" y="221673"/>
                    <a:pt x="55419" y="277091"/>
                    <a:pt x="55419" y="332509"/>
                  </a:cubicBezTo>
                  <a:cubicBezTo>
                    <a:pt x="55419" y="387927"/>
                    <a:pt x="191655" y="447964"/>
                    <a:pt x="193964" y="498764"/>
                  </a:cubicBezTo>
                  <a:cubicBezTo>
                    <a:pt x="196273" y="549564"/>
                    <a:pt x="62346" y="584200"/>
                    <a:pt x="69273" y="637309"/>
                  </a:cubicBezTo>
                  <a:cubicBezTo>
                    <a:pt x="76200" y="690418"/>
                    <a:pt x="212437" y="785091"/>
                    <a:pt x="235528" y="817418"/>
                  </a:cubicBezTo>
                  <a:cubicBezTo>
                    <a:pt x="258619" y="849745"/>
                    <a:pt x="210128" y="833582"/>
                    <a:pt x="207819" y="831273"/>
                  </a:cubicBezTo>
                  <a:cubicBezTo>
                    <a:pt x="205510" y="828964"/>
                    <a:pt x="213591" y="816264"/>
                    <a:pt x="221673" y="803564"/>
                  </a:cubicBezTo>
                </a:path>
              </a:pathLst>
            </a:cu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フリーフォーム 27"/>
            <p:cNvSpPr/>
            <p:nvPr/>
          </p:nvSpPr>
          <p:spPr>
            <a:xfrm>
              <a:off x="6000760" y="1714488"/>
              <a:ext cx="258619" cy="849745"/>
            </a:xfrm>
            <a:custGeom>
              <a:avLst/>
              <a:gdLst>
                <a:gd name="connsiteX0" fmla="*/ 0 w 258619"/>
                <a:gd name="connsiteY0" fmla="*/ 0 h 849745"/>
                <a:gd name="connsiteX1" fmla="*/ 193964 w 258619"/>
                <a:gd name="connsiteY1" fmla="*/ 166255 h 849745"/>
                <a:gd name="connsiteX2" fmla="*/ 55419 w 258619"/>
                <a:gd name="connsiteY2" fmla="*/ 332509 h 849745"/>
                <a:gd name="connsiteX3" fmla="*/ 193964 w 258619"/>
                <a:gd name="connsiteY3" fmla="*/ 498764 h 849745"/>
                <a:gd name="connsiteX4" fmla="*/ 69273 w 258619"/>
                <a:gd name="connsiteY4" fmla="*/ 637309 h 849745"/>
                <a:gd name="connsiteX5" fmla="*/ 235528 w 258619"/>
                <a:gd name="connsiteY5" fmla="*/ 817418 h 849745"/>
                <a:gd name="connsiteX6" fmla="*/ 207819 w 258619"/>
                <a:gd name="connsiteY6" fmla="*/ 831273 h 849745"/>
                <a:gd name="connsiteX7" fmla="*/ 221673 w 258619"/>
                <a:gd name="connsiteY7" fmla="*/ 803564 h 849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58619" h="849745">
                  <a:moveTo>
                    <a:pt x="0" y="0"/>
                  </a:moveTo>
                  <a:cubicBezTo>
                    <a:pt x="92364" y="55418"/>
                    <a:pt x="184728" y="110837"/>
                    <a:pt x="193964" y="166255"/>
                  </a:cubicBezTo>
                  <a:cubicBezTo>
                    <a:pt x="203200" y="221673"/>
                    <a:pt x="55419" y="277091"/>
                    <a:pt x="55419" y="332509"/>
                  </a:cubicBezTo>
                  <a:cubicBezTo>
                    <a:pt x="55419" y="387927"/>
                    <a:pt x="191655" y="447964"/>
                    <a:pt x="193964" y="498764"/>
                  </a:cubicBezTo>
                  <a:cubicBezTo>
                    <a:pt x="196273" y="549564"/>
                    <a:pt x="62346" y="584200"/>
                    <a:pt x="69273" y="637309"/>
                  </a:cubicBezTo>
                  <a:cubicBezTo>
                    <a:pt x="76200" y="690418"/>
                    <a:pt x="212437" y="785091"/>
                    <a:pt x="235528" y="817418"/>
                  </a:cubicBezTo>
                  <a:cubicBezTo>
                    <a:pt x="258619" y="849745"/>
                    <a:pt x="210128" y="833582"/>
                    <a:pt x="207819" y="831273"/>
                  </a:cubicBezTo>
                  <a:cubicBezTo>
                    <a:pt x="205510" y="828964"/>
                    <a:pt x="213591" y="816264"/>
                    <a:pt x="221673" y="803564"/>
                  </a:cubicBezTo>
                </a:path>
              </a:pathLst>
            </a:cu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" name="テキスト ボックス 28"/>
            <p:cNvSpPr txBox="1"/>
            <p:nvPr/>
          </p:nvSpPr>
          <p:spPr>
            <a:xfrm>
              <a:off x="928662" y="1428736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/>
                <a:t>0</a:t>
              </a:r>
              <a:endParaRPr kumimoji="1" lang="ja-JP" altLang="en-US" dirty="0"/>
            </a:p>
          </p:txBody>
        </p:sp>
        <p:sp>
          <p:nvSpPr>
            <p:cNvPr id="30" name="テキスト ボックス 29"/>
            <p:cNvSpPr txBox="1"/>
            <p:nvPr/>
          </p:nvSpPr>
          <p:spPr>
            <a:xfrm>
              <a:off x="1714480" y="1428736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 smtClean="0"/>
                <a:t>n</a:t>
              </a:r>
              <a:endParaRPr kumimoji="1" lang="ja-JP" altLang="en-US" dirty="0"/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2428860" y="1428736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 smtClean="0"/>
                <a:t>2n</a:t>
              </a:r>
              <a:endParaRPr kumimoji="1" lang="ja-JP" altLang="en-US" dirty="0"/>
            </a:p>
          </p:txBody>
        </p:sp>
        <p:sp>
          <p:nvSpPr>
            <p:cNvPr id="32" name="テキスト ボックス 31"/>
            <p:cNvSpPr txBox="1"/>
            <p:nvPr/>
          </p:nvSpPr>
          <p:spPr>
            <a:xfrm>
              <a:off x="3071802" y="1428736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 smtClean="0"/>
                <a:t>3n</a:t>
              </a:r>
              <a:endParaRPr kumimoji="1" lang="ja-JP" altLang="en-US" dirty="0"/>
            </a:p>
          </p:txBody>
        </p:sp>
        <p:cxnSp>
          <p:nvCxnSpPr>
            <p:cNvPr id="33" name="直線コネクタ 32"/>
            <p:cNvCxnSpPr/>
            <p:nvPr/>
          </p:nvCxnSpPr>
          <p:spPr>
            <a:xfrm rot="5400000" flipH="1" flipV="1">
              <a:off x="3782214" y="2004208"/>
              <a:ext cx="438152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テキスト ボックス 33"/>
            <p:cNvSpPr txBox="1"/>
            <p:nvPr/>
          </p:nvSpPr>
          <p:spPr>
            <a:xfrm>
              <a:off x="3786182" y="1428736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 smtClean="0"/>
                <a:t>4n</a:t>
              </a:r>
              <a:endParaRPr kumimoji="1" lang="ja-JP" altLang="en-US" dirty="0"/>
            </a:p>
          </p:txBody>
        </p:sp>
        <p:cxnSp>
          <p:nvCxnSpPr>
            <p:cNvPr id="35" name="直線コネクタ 34"/>
            <p:cNvCxnSpPr/>
            <p:nvPr/>
          </p:nvCxnSpPr>
          <p:spPr>
            <a:xfrm rot="5400000" flipH="1" flipV="1">
              <a:off x="4496594" y="2004208"/>
              <a:ext cx="438152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テキスト ボックス 35"/>
            <p:cNvSpPr txBox="1"/>
            <p:nvPr/>
          </p:nvSpPr>
          <p:spPr>
            <a:xfrm>
              <a:off x="4500562" y="1428736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 smtClean="0"/>
                <a:t>5n</a:t>
              </a:r>
              <a:endParaRPr kumimoji="1" lang="ja-JP" altLang="en-US" dirty="0"/>
            </a:p>
          </p:txBody>
        </p:sp>
        <p:sp>
          <p:nvSpPr>
            <p:cNvPr id="43" name="テキスト ボックス 42"/>
            <p:cNvSpPr txBox="1"/>
            <p:nvPr/>
          </p:nvSpPr>
          <p:spPr>
            <a:xfrm>
              <a:off x="7000892" y="2000240"/>
              <a:ext cx="17859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i="1" dirty="0" smtClean="0"/>
                <a:t>ρ</a:t>
              </a:r>
              <a:r>
                <a:rPr lang="en-US" altLang="ja-JP" dirty="0" smtClean="0"/>
                <a:t>(</a:t>
              </a:r>
              <a:r>
                <a:rPr lang="en-US" altLang="ja-JP" i="1" dirty="0" smtClean="0"/>
                <a:t>n</a:t>
              </a:r>
              <a:r>
                <a:rPr lang="en-US" altLang="ja-JP" dirty="0" smtClean="0"/>
                <a:t>)</a:t>
              </a:r>
              <a:endParaRPr kumimoji="1" lang="ja-JP" altLang="en-US" dirty="0"/>
            </a:p>
          </p:txBody>
        </p:sp>
      </p:grpSp>
      <p:sp>
        <p:nvSpPr>
          <p:cNvPr id="56" name="四角形吹き出し 55"/>
          <p:cNvSpPr/>
          <p:nvPr/>
        </p:nvSpPr>
        <p:spPr>
          <a:xfrm>
            <a:off x="4714876" y="6215058"/>
            <a:ext cx="2571768" cy="642942"/>
          </a:xfrm>
          <a:prstGeom prst="wedgeRectCallout">
            <a:avLst>
              <a:gd name="adj1" fmla="val -55618"/>
              <a:gd name="adj2" fmla="val -181864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dirty="0" smtClean="0"/>
              <a:t>1.029n</a:t>
            </a:r>
            <a:br>
              <a:rPr lang="en-US" altLang="ja-JP" dirty="0" smtClean="0"/>
            </a:br>
            <a:r>
              <a:rPr lang="en-US" altLang="ja-JP" dirty="0" smtClean="0"/>
              <a:t>[</a:t>
            </a:r>
            <a:r>
              <a:rPr lang="en-US" altLang="ja-JP" dirty="0" err="1" smtClean="0"/>
              <a:t>Crochemore</a:t>
            </a:r>
            <a:r>
              <a:rPr lang="ja-JP" altLang="en-US" dirty="0" smtClean="0"/>
              <a:t> </a:t>
            </a:r>
            <a:r>
              <a:rPr lang="en-US" altLang="ja-JP" dirty="0" smtClean="0"/>
              <a:t>et al. ’08]</a:t>
            </a:r>
            <a:endParaRPr lang="ja-JP" altLang="en-US" dirty="0"/>
          </a:p>
        </p:txBody>
      </p:sp>
      <p:sp>
        <p:nvSpPr>
          <p:cNvPr id="60" name="円/楕円 59"/>
          <p:cNvSpPr/>
          <p:nvPr/>
        </p:nvSpPr>
        <p:spPr>
          <a:xfrm>
            <a:off x="1285852" y="1500174"/>
            <a:ext cx="1071570" cy="1000132"/>
          </a:xfrm>
          <a:prstGeom prst="ellipse">
            <a:avLst/>
          </a:prstGeom>
          <a:noFill/>
          <a:ln w="50800" cmpd="sng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8" name="直線コネクタ 57"/>
          <p:cNvCxnSpPr/>
          <p:nvPr/>
        </p:nvCxnSpPr>
        <p:spPr>
          <a:xfrm rot="16200000" flipV="1">
            <a:off x="571472" y="3071810"/>
            <a:ext cx="1928826" cy="357190"/>
          </a:xfrm>
          <a:prstGeom prst="line">
            <a:avLst/>
          </a:prstGeom>
          <a:ln w="50800" cap="sq" cmpd="sng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コネクタ 61"/>
          <p:cNvCxnSpPr>
            <a:endCxn id="40" idx="4"/>
          </p:cNvCxnSpPr>
          <p:nvPr/>
        </p:nvCxnSpPr>
        <p:spPr>
          <a:xfrm rot="10800000">
            <a:off x="2315728" y="2212236"/>
            <a:ext cx="4470851" cy="2074020"/>
          </a:xfrm>
          <a:prstGeom prst="line">
            <a:avLst/>
          </a:prstGeom>
          <a:ln w="50800" cap="sq" cmpd="sng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四角形吹き出し 45"/>
          <p:cNvSpPr/>
          <p:nvPr/>
        </p:nvSpPr>
        <p:spPr>
          <a:xfrm>
            <a:off x="0" y="5214950"/>
            <a:ext cx="2285984" cy="785818"/>
          </a:xfrm>
          <a:prstGeom prst="wedgeRectCallout">
            <a:avLst>
              <a:gd name="adj1" fmla="val 83731"/>
              <a:gd name="adj2" fmla="val -42549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dirty="0" smtClean="0"/>
              <a:t>0.944565n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dirty="0" smtClean="0"/>
              <a:t>[Matsubara  et al ’08]</a:t>
            </a:r>
            <a:endParaRPr lang="ja-JP" altLang="en-US" dirty="0" smtClean="0"/>
          </a:p>
        </p:txBody>
      </p:sp>
      <p:sp>
        <p:nvSpPr>
          <p:cNvPr id="57" name="四角形吹き出し 56"/>
          <p:cNvSpPr/>
          <p:nvPr/>
        </p:nvSpPr>
        <p:spPr>
          <a:xfrm>
            <a:off x="1214414" y="5929330"/>
            <a:ext cx="2714644" cy="928670"/>
          </a:xfrm>
          <a:prstGeom prst="wedgeRectCallout">
            <a:avLst>
              <a:gd name="adj1" fmla="val 25477"/>
              <a:gd name="adj2" fmla="val -111782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dirty="0" smtClean="0"/>
              <a:t>0.94457571235n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dirty="0" smtClean="0"/>
              <a:t>[Matsubara  et al ’09]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dirty="0" smtClean="0"/>
              <a:t>[Simpson ’09]</a:t>
            </a:r>
            <a:endParaRPr lang="ja-JP" altLang="en-US" dirty="0" smtClean="0"/>
          </a:p>
        </p:txBody>
      </p:sp>
      <p:sp>
        <p:nvSpPr>
          <p:cNvPr id="63" name="四角形吹き出し 62"/>
          <p:cNvSpPr/>
          <p:nvPr/>
        </p:nvSpPr>
        <p:spPr>
          <a:xfrm>
            <a:off x="0" y="3857628"/>
            <a:ext cx="2214546" cy="785794"/>
          </a:xfrm>
          <a:prstGeom prst="wedgeRectCallout">
            <a:avLst>
              <a:gd name="adj1" fmla="val 80983"/>
              <a:gd name="adj2" fmla="val 119270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dirty="0" smtClean="0"/>
              <a:t>0.927n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dirty="0" smtClean="0"/>
              <a:t>[</a:t>
            </a:r>
            <a:r>
              <a:rPr lang="en-US" altLang="ja-JP" dirty="0" err="1" smtClean="0"/>
              <a:t>Franeck</a:t>
            </a:r>
            <a:r>
              <a:rPr lang="en-US" altLang="ja-JP" dirty="0" smtClean="0"/>
              <a:t>  &amp; Simpson ’06]</a:t>
            </a:r>
            <a:endParaRPr lang="ja-JP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8" grpId="0" animBg="1"/>
      <p:bldP spid="39" grpId="0" animBg="1"/>
      <p:bldP spid="40" grpId="0" animBg="1"/>
      <p:bldP spid="42" grpId="0" animBg="1"/>
      <p:bldP spid="56" grpId="0" animBg="1"/>
      <p:bldP spid="60" grpId="0" animBg="1"/>
      <p:bldP spid="46" grpId="0" animBg="1"/>
      <p:bldP spid="57" grpId="0" animBg="1"/>
      <p:bldP spid="6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2"/>
          <p:cNvSpPr txBox="1">
            <a:spLocks noGrp="1"/>
          </p:cNvSpPr>
          <p:nvPr>
            <p:ph type="title"/>
          </p:nvPr>
        </p:nvSpPr>
        <p:spPr>
          <a:xfrm>
            <a:off x="285720" y="0"/>
            <a:ext cx="8501122" cy="1143000"/>
          </a:xfrm>
          <a:prstGeom prst="rect">
            <a:avLst/>
          </a:prstGeom>
        </p:spPr>
        <p:txBody>
          <a:bodyPr vert="horz" rtlCol="0" anchor="ctr"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Computational Experiments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2700" b="1" i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ea typeface="+mj-ea"/>
                <a:cs typeface="+mj-cs"/>
              </a:rPr>
              <a:t>f</a:t>
            </a:r>
            <a:r>
              <a:rPr lang="en-US" altLang="ja-JP" sz="27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ea typeface="+mj-ea"/>
                <a:cs typeface="+mj-cs"/>
              </a:rPr>
              <a:t>(</a:t>
            </a:r>
            <a:r>
              <a:rPr lang="en-US" altLang="ja-JP" sz="2700" b="1" i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ea typeface="+mj-ea"/>
                <a:cs typeface="+mj-cs"/>
              </a:rPr>
              <a:t>n, r</a:t>
            </a:r>
            <a:r>
              <a:rPr lang="en-US" altLang="ja-JP" sz="27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ea typeface="+mj-ea"/>
                <a:cs typeface="+mj-cs"/>
              </a:rPr>
              <a:t>) </a:t>
            </a:r>
            <a:r>
              <a:rPr lang="en-US" altLang="ja-JP" sz="27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: number of binary strings of length </a:t>
            </a:r>
            <a:r>
              <a:rPr lang="en-US" altLang="ja-JP" sz="2700" b="1" i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ea typeface="+mj-ea"/>
                <a:cs typeface="+mj-cs"/>
              </a:rPr>
              <a:t>n</a:t>
            </a:r>
            <a:r>
              <a:rPr lang="en-US" altLang="ja-JP" sz="27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 with </a:t>
            </a:r>
            <a:r>
              <a:rPr lang="en-US" altLang="ja-JP" sz="2700" b="1" i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ea typeface="+mj-ea"/>
                <a:cs typeface="+mj-cs"/>
              </a:rPr>
              <a:t>r</a:t>
            </a:r>
            <a:r>
              <a:rPr lang="en-US" altLang="ja-JP" sz="27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 runs</a:t>
            </a:r>
            <a:endParaRPr kumimoji="1" lang="en-US" altLang="ja-JP" sz="27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57158" y="6143644"/>
            <a:ext cx="8572560" cy="5000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3929058" y="6215082"/>
            <a:ext cx="49291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altLang="ja-JP" dirty="0" smtClean="0"/>
              <a:t> </a:t>
            </a:r>
            <a:r>
              <a:rPr lang="pt-BR" altLang="ja-JP" b="1" i="1" dirty="0" smtClean="0"/>
              <a:t>f</a:t>
            </a:r>
            <a:r>
              <a:rPr lang="pt-BR" altLang="ja-JP" b="1" dirty="0" smtClean="0"/>
              <a:t>(</a:t>
            </a:r>
            <a:r>
              <a:rPr lang="pt-BR" altLang="ja-JP" b="1" i="1" dirty="0" smtClean="0"/>
              <a:t>n, 3</a:t>
            </a:r>
            <a:r>
              <a:rPr lang="pt-BR" altLang="ja-JP" b="1" dirty="0" smtClean="0"/>
              <a:t>)</a:t>
            </a:r>
            <a:r>
              <a:rPr lang="pt-BR" altLang="ja-JP" b="1" i="1" dirty="0" smtClean="0"/>
              <a:t> = 2f</a:t>
            </a:r>
            <a:r>
              <a:rPr lang="pt-BR" altLang="ja-JP" b="1" dirty="0" smtClean="0"/>
              <a:t>(</a:t>
            </a:r>
            <a:r>
              <a:rPr lang="pt-BR" altLang="ja-JP" b="1" i="1" dirty="0" smtClean="0"/>
              <a:t>n – 2, 3</a:t>
            </a:r>
            <a:r>
              <a:rPr lang="pt-BR" altLang="ja-JP" b="1" dirty="0" smtClean="0"/>
              <a:t>)</a:t>
            </a:r>
            <a:r>
              <a:rPr lang="pt-BR" altLang="ja-JP" b="1" i="1" dirty="0" smtClean="0"/>
              <a:t> </a:t>
            </a:r>
            <a:r>
              <a:rPr lang="pt-BR" altLang="ja-JP" b="1" dirty="0" smtClean="0"/>
              <a:t>-</a:t>
            </a:r>
            <a:r>
              <a:rPr lang="pt-BR" altLang="ja-JP" b="1" i="1" dirty="0" smtClean="0"/>
              <a:t> f</a:t>
            </a:r>
            <a:r>
              <a:rPr lang="pt-BR" altLang="ja-JP" b="1" dirty="0" smtClean="0"/>
              <a:t>(</a:t>
            </a:r>
            <a:r>
              <a:rPr lang="pt-BR" altLang="ja-JP" b="1" i="1" dirty="0" smtClean="0"/>
              <a:t>n – 4, 3</a:t>
            </a:r>
            <a:r>
              <a:rPr lang="pt-BR" altLang="ja-JP" b="1" dirty="0" smtClean="0"/>
              <a:t>)</a:t>
            </a:r>
            <a:r>
              <a:rPr lang="pt-BR" altLang="ja-JP" b="1" i="1" dirty="0" smtClean="0"/>
              <a:t> + 234 for n </a:t>
            </a:r>
            <a:r>
              <a:rPr lang="pt-BR" altLang="ja-JP" b="1" dirty="0" smtClean="0">
                <a:sym typeface="Symbol"/>
              </a:rPr>
              <a:t></a:t>
            </a:r>
            <a:r>
              <a:rPr lang="pt-BR" altLang="ja-JP" b="1" i="1" dirty="0" smtClean="0"/>
              <a:t> 16.</a:t>
            </a:r>
            <a:endParaRPr lang="ja-JP" altLang="en-US" b="1" dirty="0"/>
          </a:p>
        </p:txBody>
      </p:sp>
      <p:sp>
        <p:nvSpPr>
          <p:cNvPr id="8" name="正方形/長方形 7"/>
          <p:cNvSpPr/>
          <p:nvPr/>
        </p:nvSpPr>
        <p:spPr>
          <a:xfrm>
            <a:off x="500034" y="6202940"/>
            <a:ext cx="33714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altLang="ja-JP" b="1" i="1" dirty="0" smtClean="0"/>
              <a:t>f</a:t>
            </a:r>
            <a:r>
              <a:rPr lang="pt-BR" altLang="ja-JP" b="1" dirty="0" smtClean="0"/>
              <a:t>(</a:t>
            </a:r>
            <a:r>
              <a:rPr lang="pt-BR" altLang="ja-JP" b="1" i="1" dirty="0" smtClean="0"/>
              <a:t>n, 2</a:t>
            </a:r>
            <a:r>
              <a:rPr lang="pt-BR" altLang="ja-JP" b="1" dirty="0" smtClean="0"/>
              <a:t>)</a:t>
            </a:r>
            <a:r>
              <a:rPr lang="pt-BR" altLang="ja-JP" b="1" i="1" dirty="0" smtClean="0"/>
              <a:t> = f</a:t>
            </a:r>
            <a:r>
              <a:rPr lang="pt-BR" altLang="ja-JP" b="1" dirty="0" smtClean="0"/>
              <a:t>(</a:t>
            </a:r>
            <a:r>
              <a:rPr lang="pt-BR" altLang="ja-JP" b="1" i="1" dirty="0" smtClean="0"/>
              <a:t>n – 2, 2</a:t>
            </a:r>
            <a:r>
              <a:rPr lang="pt-BR" altLang="ja-JP" b="1" dirty="0" smtClean="0"/>
              <a:t>)</a:t>
            </a:r>
            <a:r>
              <a:rPr lang="pt-BR" altLang="ja-JP" b="1" i="1" dirty="0" smtClean="0"/>
              <a:t> + 72 for n </a:t>
            </a:r>
            <a:r>
              <a:rPr lang="pt-BR" altLang="ja-JP" b="1" dirty="0" smtClean="0">
                <a:sym typeface="Symbol"/>
              </a:rPr>
              <a:t></a:t>
            </a:r>
            <a:r>
              <a:rPr lang="pt-BR" altLang="ja-JP" b="1" i="1" dirty="0" smtClean="0">
                <a:sym typeface="Symbol"/>
              </a:rPr>
              <a:t> </a:t>
            </a:r>
            <a:r>
              <a:rPr lang="pt-BR" altLang="ja-JP" b="1" i="1" dirty="0" smtClean="0"/>
              <a:t>9</a:t>
            </a:r>
            <a:r>
              <a:rPr lang="pt-BR" altLang="ja-JP" i="1" dirty="0" smtClean="0"/>
              <a:t>.</a:t>
            </a:r>
            <a:endParaRPr lang="ja-JP" altLang="en-US" dirty="0"/>
          </a:p>
        </p:txBody>
      </p:sp>
      <p:sp>
        <p:nvSpPr>
          <p:cNvPr id="9" name="正方形/長方形 8"/>
          <p:cNvSpPr/>
          <p:nvPr/>
        </p:nvSpPr>
        <p:spPr>
          <a:xfrm flipV="1">
            <a:off x="357158" y="6143644"/>
            <a:ext cx="3643338" cy="500066"/>
          </a:xfrm>
          <a:prstGeom prst="rect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4000496" y="6143644"/>
            <a:ext cx="4857784" cy="500066"/>
          </a:xfrm>
          <a:prstGeom prst="rect">
            <a:avLst/>
          </a:prstGeom>
          <a:solidFill>
            <a:srgbClr val="00B05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2" name="グループ化 31"/>
          <p:cNvGrpSpPr/>
          <p:nvPr/>
        </p:nvGrpSpPr>
        <p:grpSpPr>
          <a:xfrm>
            <a:off x="1071538" y="1142984"/>
            <a:ext cx="3071834" cy="5047536"/>
            <a:chOff x="1071538" y="1142984"/>
            <a:chExt cx="3071834" cy="5047536"/>
          </a:xfrm>
        </p:grpSpPr>
        <p:sp>
          <p:nvSpPr>
            <p:cNvPr id="18" name="正方形/長方形 17"/>
            <p:cNvSpPr/>
            <p:nvPr/>
          </p:nvSpPr>
          <p:spPr>
            <a:xfrm>
              <a:off x="1071538" y="1142984"/>
              <a:ext cx="428612" cy="504753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pt-BR" altLang="ja-JP" sz="1400" i="1" dirty="0" smtClean="0"/>
                <a:t>n</a:t>
              </a:r>
            </a:p>
            <a:p>
              <a:pPr algn="r"/>
              <a:endParaRPr lang="pt-BR" altLang="ja-JP" sz="1400" i="1" dirty="0" smtClean="0"/>
            </a:p>
            <a:p>
              <a:pPr algn="r"/>
              <a:r>
                <a:rPr lang="en-US" altLang="ja-JP" sz="1400" dirty="0" smtClean="0"/>
                <a:t>2</a:t>
              </a:r>
            </a:p>
            <a:p>
              <a:pPr algn="r"/>
              <a:r>
                <a:rPr lang="en-US" altLang="ja-JP" sz="1400" dirty="0" smtClean="0"/>
                <a:t>3</a:t>
              </a:r>
            </a:p>
            <a:p>
              <a:pPr algn="r"/>
              <a:r>
                <a:rPr lang="en-US" altLang="ja-JP" sz="1400" dirty="0" smtClean="0"/>
                <a:t>4</a:t>
              </a:r>
            </a:p>
            <a:p>
              <a:pPr algn="r"/>
              <a:r>
                <a:rPr lang="en-US" altLang="ja-JP" sz="1400" dirty="0" smtClean="0"/>
                <a:t>5</a:t>
              </a:r>
            </a:p>
            <a:p>
              <a:pPr algn="r"/>
              <a:r>
                <a:rPr lang="en-US" altLang="ja-JP" sz="1400" dirty="0" smtClean="0"/>
                <a:t>6</a:t>
              </a:r>
            </a:p>
            <a:p>
              <a:pPr algn="r"/>
              <a:r>
                <a:rPr lang="en-US" altLang="ja-JP" sz="1400" dirty="0" smtClean="0"/>
                <a:t>7</a:t>
              </a:r>
            </a:p>
            <a:p>
              <a:pPr algn="r"/>
              <a:r>
                <a:rPr lang="en-US" altLang="ja-JP" sz="1400" dirty="0" smtClean="0"/>
                <a:t>8</a:t>
              </a:r>
            </a:p>
            <a:p>
              <a:pPr algn="r"/>
              <a:r>
                <a:rPr lang="en-US" altLang="ja-JP" sz="1400" dirty="0" smtClean="0"/>
                <a:t>9</a:t>
              </a:r>
            </a:p>
            <a:p>
              <a:pPr algn="r"/>
              <a:r>
                <a:rPr lang="en-US" altLang="ja-JP" sz="1400" dirty="0" smtClean="0"/>
                <a:t>10</a:t>
              </a:r>
            </a:p>
            <a:p>
              <a:pPr algn="r"/>
              <a:r>
                <a:rPr lang="en-US" altLang="ja-JP" sz="1400" dirty="0" smtClean="0"/>
                <a:t>11</a:t>
              </a:r>
            </a:p>
            <a:p>
              <a:pPr algn="r"/>
              <a:r>
                <a:rPr lang="en-US" altLang="ja-JP" sz="1400" dirty="0" smtClean="0"/>
                <a:t>12</a:t>
              </a:r>
            </a:p>
            <a:p>
              <a:pPr algn="r"/>
              <a:r>
                <a:rPr lang="en-US" altLang="ja-JP" sz="1400" dirty="0" smtClean="0"/>
                <a:t>13</a:t>
              </a:r>
            </a:p>
            <a:p>
              <a:pPr algn="r"/>
              <a:r>
                <a:rPr lang="en-US" altLang="ja-JP" sz="1400" dirty="0" smtClean="0"/>
                <a:t>14</a:t>
              </a:r>
            </a:p>
            <a:p>
              <a:pPr algn="r"/>
              <a:r>
                <a:rPr lang="en-US" altLang="ja-JP" sz="1400" dirty="0" smtClean="0"/>
                <a:t>15</a:t>
              </a:r>
            </a:p>
            <a:p>
              <a:pPr algn="r"/>
              <a:r>
                <a:rPr lang="en-US" altLang="ja-JP" sz="1400" dirty="0" smtClean="0"/>
                <a:t>16</a:t>
              </a:r>
            </a:p>
            <a:p>
              <a:pPr algn="r"/>
              <a:r>
                <a:rPr lang="en-US" altLang="ja-JP" sz="1400" dirty="0" smtClean="0"/>
                <a:t>17</a:t>
              </a:r>
            </a:p>
            <a:p>
              <a:pPr algn="r"/>
              <a:r>
                <a:rPr lang="en-US" altLang="ja-JP" sz="1400" dirty="0" smtClean="0"/>
                <a:t>18</a:t>
              </a:r>
            </a:p>
            <a:p>
              <a:pPr algn="r"/>
              <a:r>
                <a:rPr lang="en-US" altLang="ja-JP" sz="1400" dirty="0" smtClean="0"/>
                <a:t>19</a:t>
              </a:r>
            </a:p>
            <a:p>
              <a:pPr algn="r"/>
              <a:r>
                <a:rPr lang="en-US" altLang="ja-JP" sz="1400" dirty="0" smtClean="0"/>
                <a:t>20</a:t>
              </a:r>
            </a:p>
            <a:p>
              <a:pPr algn="r"/>
              <a:r>
                <a:rPr lang="en-US" altLang="ja-JP" sz="1400" dirty="0" smtClean="0"/>
                <a:t>21</a:t>
              </a:r>
            </a:p>
            <a:p>
              <a:pPr algn="r"/>
              <a:r>
                <a:rPr lang="en-US" altLang="ja-JP" sz="1400" dirty="0" smtClean="0"/>
                <a:t>22</a:t>
              </a:r>
            </a:p>
          </p:txBody>
        </p:sp>
        <p:sp>
          <p:nvSpPr>
            <p:cNvPr id="19" name="正方形/長方形 18"/>
            <p:cNvSpPr/>
            <p:nvPr/>
          </p:nvSpPr>
          <p:spPr>
            <a:xfrm>
              <a:off x="1500166" y="1142984"/>
              <a:ext cx="714348" cy="504753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pt-BR" altLang="ja-JP" sz="1400" i="1" dirty="0" smtClean="0"/>
                <a:t>f</a:t>
              </a:r>
              <a:r>
                <a:rPr lang="pt-BR" altLang="ja-JP" sz="1400" dirty="0" smtClean="0"/>
                <a:t>(</a:t>
              </a:r>
              <a:r>
                <a:rPr lang="pt-BR" altLang="ja-JP" sz="1400" i="1" dirty="0" smtClean="0"/>
                <a:t>n, 1</a:t>
              </a:r>
              <a:r>
                <a:rPr lang="pt-BR" altLang="ja-JP" sz="1400" dirty="0" smtClean="0"/>
                <a:t>)</a:t>
              </a:r>
            </a:p>
            <a:p>
              <a:pPr algn="r"/>
              <a:endParaRPr lang="pt-BR" altLang="ja-JP" sz="1400" i="1" dirty="0" smtClean="0"/>
            </a:p>
            <a:p>
              <a:pPr algn="r"/>
              <a:r>
                <a:rPr lang="en-US" altLang="ja-JP" sz="1400" dirty="0" smtClean="0"/>
                <a:t>     2</a:t>
              </a:r>
            </a:p>
            <a:p>
              <a:pPr algn="r"/>
              <a:r>
                <a:rPr lang="en-US" altLang="ja-JP" sz="1400" dirty="0" smtClean="0"/>
                <a:t>     6</a:t>
              </a:r>
            </a:p>
            <a:p>
              <a:pPr algn="r"/>
              <a:r>
                <a:rPr lang="en-US" altLang="ja-JP" sz="1400" dirty="0" smtClean="0"/>
                <a:t>   14</a:t>
              </a:r>
            </a:p>
            <a:p>
              <a:pPr algn="r"/>
              <a:r>
                <a:rPr lang="en-US" altLang="ja-JP" sz="1400" dirty="0" smtClean="0"/>
                <a:t>   18</a:t>
              </a:r>
            </a:p>
            <a:p>
              <a:pPr algn="r"/>
              <a:r>
                <a:rPr lang="en-US" altLang="ja-JP" sz="1400" dirty="0" smtClean="0"/>
                <a:t>   18</a:t>
              </a:r>
            </a:p>
            <a:p>
              <a:pPr algn="r"/>
              <a:r>
                <a:rPr lang="en-US" altLang="ja-JP" sz="1400" dirty="0" smtClean="0"/>
                <a:t>   20</a:t>
              </a:r>
            </a:p>
            <a:p>
              <a:pPr algn="r"/>
              <a:r>
                <a:rPr lang="en-US" altLang="ja-JP" sz="1400" dirty="0" smtClean="0"/>
                <a:t>   20</a:t>
              </a:r>
            </a:p>
            <a:p>
              <a:pPr algn="r"/>
              <a:r>
                <a:rPr lang="en-US" altLang="ja-JP" sz="1400" dirty="0" smtClean="0"/>
                <a:t>   20</a:t>
              </a:r>
            </a:p>
            <a:p>
              <a:pPr algn="r"/>
              <a:r>
                <a:rPr lang="en-US" altLang="ja-JP" sz="1400" dirty="0" smtClean="0"/>
                <a:t>   20</a:t>
              </a:r>
            </a:p>
            <a:p>
              <a:pPr algn="r"/>
              <a:r>
                <a:rPr lang="en-US" altLang="ja-JP" sz="1400" dirty="0" smtClean="0"/>
                <a:t>   20</a:t>
              </a:r>
            </a:p>
            <a:p>
              <a:pPr algn="r"/>
              <a:r>
                <a:rPr lang="en-US" altLang="ja-JP" sz="1400" dirty="0" smtClean="0"/>
                <a:t>   20</a:t>
              </a:r>
            </a:p>
            <a:p>
              <a:pPr algn="r"/>
              <a:r>
                <a:rPr lang="en-US" altLang="ja-JP" sz="1400" dirty="0" smtClean="0"/>
                <a:t>   20</a:t>
              </a:r>
            </a:p>
            <a:p>
              <a:pPr algn="r"/>
              <a:r>
                <a:rPr lang="en-US" altLang="ja-JP" sz="1400" dirty="0" smtClean="0"/>
                <a:t>   20</a:t>
              </a:r>
            </a:p>
            <a:p>
              <a:pPr algn="r"/>
              <a:r>
                <a:rPr lang="en-US" altLang="ja-JP" sz="1400" dirty="0" smtClean="0"/>
                <a:t>   20</a:t>
              </a:r>
            </a:p>
            <a:p>
              <a:pPr algn="r"/>
              <a:r>
                <a:rPr lang="en-US" altLang="ja-JP" sz="1400" dirty="0" smtClean="0"/>
                <a:t>   20</a:t>
              </a:r>
            </a:p>
            <a:p>
              <a:pPr algn="r"/>
              <a:r>
                <a:rPr lang="en-US" altLang="ja-JP" sz="1400" dirty="0" smtClean="0"/>
                <a:t>   20</a:t>
              </a:r>
            </a:p>
            <a:p>
              <a:pPr algn="r"/>
              <a:r>
                <a:rPr lang="en-US" altLang="ja-JP" sz="1400" dirty="0" smtClean="0"/>
                <a:t>   20</a:t>
              </a:r>
            </a:p>
            <a:p>
              <a:pPr algn="r"/>
              <a:r>
                <a:rPr lang="en-US" altLang="ja-JP" sz="1400" dirty="0" smtClean="0"/>
                <a:t>   20</a:t>
              </a:r>
            </a:p>
            <a:p>
              <a:pPr algn="r"/>
              <a:r>
                <a:rPr lang="en-US" altLang="ja-JP" sz="1400" dirty="0" smtClean="0"/>
                <a:t>   20</a:t>
              </a:r>
            </a:p>
            <a:p>
              <a:pPr algn="r"/>
              <a:r>
                <a:rPr lang="en-US" altLang="ja-JP" sz="1400" dirty="0" smtClean="0"/>
                <a:t>   20</a:t>
              </a:r>
            </a:p>
            <a:p>
              <a:pPr algn="r"/>
              <a:r>
                <a:rPr lang="en-US" altLang="ja-JP" sz="1400" dirty="0" smtClean="0"/>
                <a:t>20</a:t>
              </a:r>
            </a:p>
          </p:txBody>
        </p:sp>
        <p:sp>
          <p:nvSpPr>
            <p:cNvPr id="20" name="正方形/長方形 19"/>
            <p:cNvSpPr/>
            <p:nvPr/>
          </p:nvSpPr>
          <p:spPr>
            <a:xfrm>
              <a:off x="2786050" y="1142984"/>
              <a:ext cx="714364" cy="504753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pt-BR" altLang="ja-JP" sz="1400" i="1" dirty="0" smtClean="0"/>
                <a:t>f</a:t>
              </a:r>
              <a:r>
                <a:rPr lang="pt-BR" altLang="ja-JP" sz="1400" dirty="0" smtClean="0"/>
                <a:t>(</a:t>
              </a:r>
              <a:r>
                <a:rPr lang="pt-BR" altLang="ja-JP" sz="1400" i="1" dirty="0" smtClean="0"/>
                <a:t>n, 3</a:t>
              </a:r>
              <a:r>
                <a:rPr lang="pt-BR" altLang="ja-JP" sz="1400" dirty="0" smtClean="0"/>
                <a:t>)</a:t>
              </a:r>
            </a:p>
            <a:p>
              <a:pPr algn="r"/>
              <a:endParaRPr lang="pt-BR" altLang="ja-JP" sz="1400" i="1" dirty="0" smtClean="0"/>
            </a:p>
            <a:p>
              <a:pPr algn="r"/>
              <a:r>
                <a:rPr lang="en-US" altLang="ja-JP" sz="1400" dirty="0" smtClean="0"/>
                <a:t>0</a:t>
              </a:r>
            </a:p>
            <a:p>
              <a:pPr algn="r"/>
              <a:r>
                <a:rPr lang="en-US" altLang="ja-JP" sz="1400" dirty="0" smtClean="0"/>
                <a:t>0</a:t>
              </a:r>
            </a:p>
            <a:p>
              <a:pPr algn="r"/>
              <a:r>
                <a:rPr lang="en-US" altLang="ja-JP" sz="1400" dirty="0" smtClean="0"/>
                <a:t>0</a:t>
              </a:r>
            </a:p>
            <a:p>
              <a:pPr algn="r"/>
              <a:r>
                <a:rPr lang="en-US" altLang="ja-JP" sz="1400" dirty="0" smtClean="0"/>
                <a:t>0</a:t>
              </a:r>
            </a:p>
            <a:p>
              <a:pPr algn="r"/>
              <a:r>
                <a:rPr lang="en-US" altLang="ja-JP" sz="1400" dirty="0" smtClean="0"/>
                <a:t>8</a:t>
              </a:r>
            </a:p>
            <a:p>
              <a:pPr algn="r"/>
              <a:r>
                <a:rPr lang="en-US" altLang="ja-JP" sz="1400" dirty="0" smtClean="0"/>
                <a:t>38</a:t>
              </a:r>
            </a:p>
            <a:p>
              <a:pPr algn="r"/>
              <a:r>
                <a:rPr lang="en-US" altLang="ja-JP" sz="1400" dirty="0" smtClean="0"/>
                <a:t>102</a:t>
              </a:r>
            </a:p>
            <a:p>
              <a:pPr algn="r"/>
              <a:r>
                <a:rPr lang="en-US" altLang="ja-JP" sz="1400" dirty="0" smtClean="0"/>
                <a:t>202</a:t>
              </a:r>
            </a:p>
            <a:p>
              <a:pPr algn="r"/>
              <a:r>
                <a:rPr lang="en-US" altLang="ja-JP" sz="1400" dirty="0" smtClean="0"/>
                <a:t>376</a:t>
              </a:r>
            </a:p>
            <a:p>
              <a:pPr algn="r"/>
              <a:r>
                <a:rPr lang="en-US" altLang="ja-JP" sz="1400" dirty="0" smtClean="0"/>
                <a:t>596</a:t>
              </a:r>
            </a:p>
            <a:p>
              <a:pPr algn="r"/>
              <a:r>
                <a:rPr lang="en-US" altLang="ja-JP" sz="1400" dirty="0" smtClean="0"/>
                <a:t>880</a:t>
              </a:r>
            </a:p>
            <a:p>
              <a:pPr algn="r"/>
              <a:r>
                <a:rPr lang="en-US" altLang="ja-JP" sz="1400" dirty="0" smtClean="0"/>
                <a:t>1220</a:t>
              </a:r>
            </a:p>
            <a:p>
              <a:pPr algn="r"/>
              <a:r>
                <a:rPr lang="en-US" altLang="ja-JP" sz="1400" dirty="0" smtClean="0"/>
                <a:t>1622</a:t>
              </a:r>
            </a:p>
            <a:p>
              <a:pPr algn="r"/>
              <a:r>
                <a:rPr lang="en-US" altLang="ja-JP" sz="1400" dirty="0" smtClean="0"/>
                <a:t>2080</a:t>
              </a:r>
            </a:p>
            <a:p>
              <a:pPr algn="r"/>
              <a:r>
                <a:rPr lang="en-US" altLang="ja-JP" sz="1400" dirty="0" smtClean="0"/>
                <a:t>2598</a:t>
              </a:r>
            </a:p>
            <a:p>
              <a:pPr algn="r"/>
              <a:r>
                <a:rPr lang="en-US" altLang="ja-JP" sz="1400" dirty="0" smtClean="0"/>
                <a:t>3174</a:t>
              </a:r>
            </a:p>
            <a:p>
              <a:pPr algn="r"/>
              <a:r>
                <a:rPr lang="en-US" altLang="ja-JP" sz="1400" dirty="0" smtClean="0"/>
                <a:t>3808</a:t>
              </a:r>
            </a:p>
            <a:p>
              <a:pPr algn="r"/>
              <a:r>
                <a:rPr lang="en-US" altLang="ja-JP" sz="1400" dirty="0" smtClean="0"/>
                <a:t>4502</a:t>
              </a:r>
            </a:p>
            <a:p>
              <a:pPr algn="r"/>
              <a:r>
                <a:rPr lang="en-US" altLang="ja-JP" sz="1400" dirty="0" smtClean="0"/>
                <a:t>5252</a:t>
              </a:r>
            </a:p>
            <a:p>
              <a:pPr algn="r"/>
              <a:r>
                <a:rPr lang="en-US" altLang="ja-JP" sz="1400" dirty="0" smtClean="0"/>
                <a:t>6064</a:t>
              </a:r>
            </a:p>
            <a:p>
              <a:pPr algn="r"/>
              <a:r>
                <a:rPr lang="en-US" altLang="ja-JP" sz="1400" dirty="0" smtClean="0"/>
                <a:t>6930 </a:t>
              </a:r>
            </a:p>
          </p:txBody>
        </p:sp>
        <p:sp>
          <p:nvSpPr>
            <p:cNvPr id="21" name="正方形/長方形 20"/>
            <p:cNvSpPr/>
            <p:nvPr/>
          </p:nvSpPr>
          <p:spPr>
            <a:xfrm>
              <a:off x="2143108" y="1142984"/>
              <a:ext cx="714348" cy="504753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pt-BR" altLang="ja-JP" sz="1400" i="1" dirty="0" smtClean="0"/>
                <a:t>f</a:t>
              </a:r>
              <a:r>
                <a:rPr lang="pt-BR" altLang="ja-JP" sz="1400" dirty="0" smtClean="0"/>
                <a:t>(</a:t>
              </a:r>
              <a:r>
                <a:rPr lang="pt-BR" altLang="ja-JP" sz="1400" i="1" dirty="0" smtClean="0"/>
                <a:t>n, 2</a:t>
              </a:r>
              <a:r>
                <a:rPr lang="pt-BR" altLang="ja-JP" sz="1400" dirty="0" smtClean="0"/>
                <a:t>)</a:t>
              </a:r>
            </a:p>
            <a:p>
              <a:pPr algn="r"/>
              <a:endParaRPr lang="pt-BR" altLang="ja-JP" sz="1400" i="1" dirty="0" smtClean="0"/>
            </a:p>
            <a:p>
              <a:pPr algn="r"/>
              <a:r>
                <a:rPr lang="en-US" altLang="ja-JP" sz="1400" dirty="0" smtClean="0"/>
                <a:t>0</a:t>
              </a:r>
            </a:p>
            <a:p>
              <a:pPr algn="r"/>
              <a:r>
                <a:rPr lang="en-US" altLang="ja-JP" sz="1400" dirty="0" smtClean="0"/>
                <a:t>0</a:t>
              </a:r>
            </a:p>
            <a:p>
              <a:pPr algn="r"/>
              <a:r>
                <a:rPr lang="en-US" altLang="ja-JP" sz="1400" dirty="0" smtClean="0"/>
                <a:t>2</a:t>
              </a:r>
            </a:p>
            <a:p>
              <a:pPr algn="r"/>
              <a:r>
                <a:rPr lang="en-US" altLang="ja-JP" sz="1400" dirty="0" smtClean="0"/>
                <a:t>14</a:t>
              </a:r>
            </a:p>
            <a:p>
              <a:pPr algn="r"/>
              <a:r>
                <a:rPr lang="en-US" altLang="ja-JP" sz="1400" dirty="0" smtClean="0"/>
                <a:t>38</a:t>
              </a:r>
            </a:p>
            <a:p>
              <a:pPr algn="r"/>
              <a:r>
                <a:rPr lang="en-US" altLang="ja-JP" sz="1400" dirty="0" smtClean="0"/>
                <a:t>66</a:t>
              </a:r>
            </a:p>
            <a:p>
              <a:pPr algn="r"/>
              <a:r>
                <a:rPr lang="en-US" altLang="ja-JP" sz="1400" dirty="0" smtClean="0"/>
                <a:t>98</a:t>
              </a:r>
            </a:p>
            <a:p>
              <a:pPr algn="r"/>
              <a:r>
                <a:rPr lang="en-US" altLang="ja-JP" sz="1400" dirty="0" smtClean="0"/>
                <a:t>138</a:t>
              </a:r>
            </a:p>
            <a:p>
              <a:pPr algn="r"/>
              <a:r>
                <a:rPr lang="en-US" altLang="ja-JP" sz="1400" dirty="0" smtClean="0"/>
                <a:t>170</a:t>
              </a:r>
            </a:p>
            <a:p>
              <a:pPr algn="r"/>
              <a:r>
                <a:rPr lang="en-US" altLang="ja-JP" sz="1400" dirty="0" smtClean="0"/>
                <a:t>210</a:t>
              </a:r>
            </a:p>
            <a:p>
              <a:pPr algn="r"/>
              <a:r>
                <a:rPr lang="en-US" altLang="ja-JP" sz="1400" dirty="0" smtClean="0"/>
                <a:t>242</a:t>
              </a:r>
            </a:p>
            <a:p>
              <a:pPr algn="r"/>
              <a:r>
                <a:rPr lang="en-US" altLang="ja-JP" sz="1400" dirty="0" smtClean="0"/>
                <a:t>282</a:t>
              </a:r>
            </a:p>
            <a:p>
              <a:pPr algn="r"/>
              <a:r>
                <a:rPr lang="en-US" altLang="ja-JP" sz="1400" dirty="0" smtClean="0"/>
                <a:t>314</a:t>
              </a:r>
            </a:p>
            <a:p>
              <a:pPr algn="r"/>
              <a:r>
                <a:rPr lang="en-US" altLang="ja-JP" sz="1400" dirty="0" smtClean="0"/>
                <a:t>354</a:t>
              </a:r>
            </a:p>
            <a:p>
              <a:pPr algn="r"/>
              <a:r>
                <a:rPr lang="en-US" altLang="ja-JP" sz="1400" dirty="0" smtClean="0"/>
                <a:t>386</a:t>
              </a:r>
            </a:p>
            <a:p>
              <a:pPr algn="r"/>
              <a:r>
                <a:rPr lang="en-US" altLang="ja-JP" sz="1400" dirty="0" smtClean="0"/>
                <a:t>426</a:t>
              </a:r>
            </a:p>
            <a:p>
              <a:pPr algn="r"/>
              <a:r>
                <a:rPr lang="en-US" altLang="ja-JP" sz="1400" dirty="0" smtClean="0"/>
                <a:t>458</a:t>
              </a:r>
            </a:p>
            <a:p>
              <a:pPr algn="r"/>
              <a:r>
                <a:rPr lang="en-US" altLang="ja-JP" sz="1400" dirty="0" smtClean="0"/>
                <a:t>498</a:t>
              </a:r>
            </a:p>
            <a:p>
              <a:pPr algn="r"/>
              <a:r>
                <a:rPr lang="en-US" altLang="ja-JP" sz="1400" dirty="0" smtClean="0"/>
                <a:t>530</a:t>
              </a:r>
            </a:p>
            <a:p>
              <a:pPr algn="r"/>
              <a:r>
                <a:rPr lang="en-US" altLang="ja-JP" sz="1400" dirty="0" smtClean="0"/>
                <a:t>570</a:t>
              </a:r>
            </a:p>
            <a:p>
              <a:pPr algn="r"/>
              <a:r>
                <a:rPr lang="en-US" altLang="ja-JP" sz="1400" dirty="0" smtClean="0"/>
                <a:t>602</a:t>
              </a:r>
            </a:p>
          </p:txBody>
        </p:sp>
        <p:sp>
          <p:nvSpPr>
            <p:cNvPr id="22" name="正方形/長方形 21"/>
            <p:cNvSpPr/>
            <p:nvPr/>
          </p:nvSpPr>
          <p:spPr>
            <a:xfrm>
              <a:off x="3214678" y="1142984"/>
              <a:ext cx="928678" cy="504753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pt-BR" altLang="ja-JP" sz="1400" i="1" dirty="0" smtClean="0"/>
                <a:t>f</a:t>
              </a:r>
              <a:r>
                <a:rPr lang="pt-BR" altLang="ja-JP" sz="1400" dirty="0" smtClean="0"/>
                <a:t>(</a:t>
              </a:r>
              <a:r>
                <a:rPr lang="pt-BR" altLang="ja-JP" sz="1400" i="1" dirty="0" smtClean="0"/>
                <a:t>n, 4</a:t>
              </a:r>
              <a:r>
                <a:rPr lang="pt-BR" altLang="ja-JP" sz="1400" dirty="0" smtClean="0"/>
                <a:t>)</a:t>
              </a:r>
            </a:p>
            <a:p>
              <a:pPr algn="r"/>
              <a:endParaRPr lang="pt-BR" altLang="ja-JP" sz="1400" i="1" dirty="0" smtClean="0"/>
            </a:p>
            <a:p>
              <a:pPr algn="r"/>
              <a:r>
                <a:rPr lang="en-US" altLang="ja-JP" sz="1400" dirty="0" smtClean="0"/>
                <a:t>0</a:t>
              </a:r>
            </a:p>
            <a:p>
              <a:pPr algn="r"/>
              <a:r>
                <a:rPr lang="en-US" altLang="ja-JP" sz="1400" dirty="0" smtClean="0"/>
                <a:t>0</a:t>
              </a:r>
            </a:p>
            <a:p>
              <a:pPr algn="r"/>
              <a:r>
                <a:rPr lang="en-US" altLang="ja-JP" sz="1400" dirty="0" smtClean="0"/>
                <a:t>0</a:t>
              </a:r>
            </a:p>
            <a:p>
              <a:pPr algn="r"/>
              <a:r>
                <a:rPr lang="en-US" altLang="ja-JP" sz="1400" dirty="0" smtClean="0"/>
                <a:t>0 </a:t>
              </a:r>
            </a:p>
            <a:p>
              <a:pPr algn="r"/>
              <a:r>
                <a:rPr lang="en-US" altLang="ja-JP" sz="1400" dirty="0" smtClean="0"/>
                <a:t>0</a:t>
              </a:r>
            </a:p>
            <a:p>
              <a:pPr algn="r"/>
              <a:r>
                <a:rPr lang="en-US" altLang="ja-JP" sz="1400" dirty="0" smtClean="0"/>
                <a:t>4</a:t>
              </a:r>
            </a:p>
            <a:p>
              <a:pPr algn="r"/>
              <a:r>
                <a:rPr lang="en-US" altLang="ja-JP" sz="1400" dirty="0" smtClean="0"/>
                <a:t>34</a:t>
              </a:r>
            </a:p>
            <a:p>
              <a:pPr algn="r"/>
              <a:r>
                <a:rPr lang="en-US" altLang="ja-JP" sz="1400" dirty="0" smtClean="0"/>
                <a:t>130</a:t>
              </a:r>
            </a:p>
            <a:p>
              <a:pPr algn="r"/>
              <a:r>
                <a:rPr lang="en-US" altLang="ja-JP" sz="1400" dirty="0" smtClean="0"/>
                <a:t>306</a:t>
              </a:r>
            </a:p>
            <a:p>
              <a:pPr algn="r"/>
              <a:r>
                <a:rPr lang="en-US" altLang="ja-JP" sz="1400" dirty="0" smtClean="0"/>
                <a:t>682</a:t>
              </a:r>
            </a:p>
            <a:p>
              <a:pPr algn="r"/>
              <a:r>
                <a:rPr lang="en-US" altLang="ja-JP" sz="1400" dirty="0" smtClean="0"/>
                <a:t>1314</a:t>
              </a:r>
            </a:p>
            <a:p>
              <a:pPr algn="r"/>
              <a:r>
                <a:rPr lang="en-US" altLang="ja-JP" sz="1400" dirty="0" smtClean="0"/>
                <a:t>2296</a:t>
              </a:r>
            </a:p>
            <a:p>
              <a:pPr algn="r"/>
              <a:r>
                <a:rPr lang="en-US" altLang="ja-JP" sz="1400" dirty="0" smtClean="0"/>
                <a:t>3736</a:t>
              </a:r>
            </a:p>
            <a:p>
              <a:pPr algn="r"/>
              <a:r>
                <a:rPr lang="en-US" altLang="ja-JP" sz="1400" dirty="0" smtClean="0"/>
                <a:t>5686</a:t>
              </a:r>
            </a:p>
            <a:p>
              <a:pPr algn="r"/>
              <a:r>
                <a:rPr lang="en-US" altLang="ja-JP" sz="1400" dirty="0" smtClean="0"/>
                <a:t>8260</a:t>
              </a:r>
            </a:p>
            <a:p>
              <a:pPr algn="r"/>
              <a:r>
                <a:rPr lang="en-US" altLang="ja-JP" sz="1400" dirty="0" smtClean="0"/>
                <a:t>11562</a:t>
              </a:r>
            </a:p>
            <a:p>
              <a:pPr algn="r"/>
              <a:r>
                <a:rPr lang="en-US" altLang="ja-JP" sz="1400" dirty="0" smtClean="0"/>
                <a:t>15642</a:t>
              </a:r>
            </a:p>
            <a:p>
              <a:pPr algn="r"/>
              <a:r>
                <a:rPr lang="en-US" altLang="ja-JP" sz="1400" dirty="0" smtClean="0"/>
                <a:t>20626</a:t>
              </a:r>
            </a:p>
            <a:p>
              <a:pPr algn="r"/>
              <a:r>
                <a:rPr lang="en-US" altLang="ja-JP" sz="1400" dirty="0" smtClean="0"/>
                <a:t>26574</a:t>
              </a:r>
            </a:p>
            <a:p>
              <a:pPr algn="r"/>
              <a:r>
                <a:rPr lang="en-US" altLang="ja-JP" sz="1400" dirty="0" smtClean="0"/>
                <a:t>33590</a:t>
              </a:r>
            </a:p>
            <a:p>
              <a:pPr algn="r"/>
              <a:r>
                <a:rPr lang="en-US" altLang="ja-JP" sz="1400" dirty="0" smtClean="0"/>
                <a:t>41754</a:t>
              </a:r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1071538" y="1142984"/>
              <a:ext cx="3071834" cy="5000660"/>
            </a:xfrm>
            <a:prstGeom prst="rect">
              <a:avLst/>
            </a:prstGeom>
            <a:noFill/>
            <a:ln w="12700" cap="sq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" name="正方形/長方形 28"/>
            <p:cNvSpPr/>
            <p:nvPr/>
          </p:nvSpPr>
          <p:spPr>
            <a:xfrm>
              <a:off x="1500166" y="1142984"/>
              <a:ext cx="714380" cy="5000660"/>
            </a:xfrm>
            <a:prstGeom prst="rect">
              <a:avLst/>
            </a:prstGeom>
            <a:noFill/>
            <a:ln w="12700" cap="sq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正方形/長方形 29"/>
            <p:cNvSpPr/>
            <p:nvPr/>
          </p:nvSpPr>
          <p:spPr>
            <a:xfrm>
              <a:off x="2857488" y="1142984"/>
              <a:ext cx="642942" cy="5000660"/>
            </a:xfrm>
            <a:prstGeom prst="rect">
              <a:avLst/>
            </a:prstGeom>
            <a:noFill/>
            <a:ln w="12700" cap="sq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正方形/長方形 30"/>
            <p:cNvSpPr/>
            <p:nvPr/>
          </p:nvSpPr>
          <p:spPr>
            <a:xfrm>
              <a:off x="1071538" y="1142984"/>
              <a:ext cx="3071834" cy="285752"/>
            </a:xfrm>
            <a:prstGeom prst="rect">
              <a:avLst/>
            </a:prstGeom>
            <a:noFill/>
            <a:ln w="12700" cap="sq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7" name="グループ化 36"/>
          <p:cNvGrpSpPr/>
          <p:nvPr/>
        </p:nvGrpSpPr>
        <p:grpSpPr>
          <a:xfrm>
            <a:off x="4786314" y="1142984"/>
            <a:ext cx="3500462" cy="5000660"/>
            <a:chOff x="4786314" y="1142984"/>
            <a:chExt cx="3500462" cy="5000660"/>
          </a:xfrm>
        </p:grpSpPr>
        <p:sp>
          <p:nvSpPr>
            <p:cNvPr id="4" name="正方形/長方形 3"/>
            <p:cNvSpPr/>
            <p:nvPr/>
          </p:nvSpPr>
          <p:spPr>
            <a:xfrm>
              <a:off x="4786314" y="1142984"/>
              <a:ext cx="3500462" cy="483209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pt-BR" altLang="ja-JP" sz="1400" i="1" dirty="0" smtClean="0"/>
                <a:t>n   f</a:t>
              </a:r>
              <a:r>
                <a:rPr lang="pt-BR" altLang="ja-JP" sz="1400" dirty="0" smtClean="0"/>
                <a:t>(</a:t>
              </a:r>
              <a:r>
                <a:rPr lang="pt-BR" altLang="ja-JP" sz="1400" i="1" dirty="0" smtClean="0"/>
                <a:t>n, 1</a:t>
              </a:r>
              <a:r>
                <a:rPr lang="pt-BR" altLang="ja-JP" sz="1400" dirty="0" smtClean="0"/>
                <a:t>)</a:t>
              </a:r>
              <a:r>
                <a:rPr lang="pt-BR" altLang="ja-JP" sz="1400" i="1" dirty="0" smtClean="0"/>
                <a:t>   f</a:t>
              </a:r>
              <a:r>
                <a:rPr lang="pt-BR" altLang="ja-JP" sz="1400" dirty="0" smtClean="0"/>
                <a:t>(</a:t>
              </a:r>
              <a:r>
                <a:rPr lang="pt-BR" altLang="ja-JP" sz="1400" i="1" dirty="0" smtClean="0"/>
                <a:t>n, 2</a:t>
              </a:r>
              <a:r>
                <a:rPr lang="pt-BR" altLang="ja-JP" sz="1400" dirty="0" smtClean="0"/>
                <a:t>)</a:t>
              </a:r>
              <a:r>
                <a:rPr lang="pt-BR" altLang="ja-JP" sz="1400" i="1" dirty="0" smtClean="0"/>
                <a:t>          f</a:t>
              </a:r>
              <a:r>
                <a:rPr lang="pt-BR" altLang="ja-JP" sz="1400" dirty="0" smtClean="0"/>
                <a:t>(</a:t>
              </a:r>
              <a:r>
                <a:rPr lang="pt-BR" altLang="ja-JP" sz="1400" i="1" dirty="0" smtClean="0"/>
                <a:t>n, 3</a:t>
              </a:r>
              <a:r>
                <a:rPr lang="pt-BR" altLang="ja-JP" sz="1400" dirty="0" smtClean="0"/>
                <a:t>)</a:t>
              </a:r>
              <a:r>
                <a:rPr lang="pt-BR" altLang="ja-JP" sz="1400" i="1" dirty="0" smtClean="0"/>
                <a:t> 	f</a:t>
              </a:r>
              <a:r>
                <a:rPr lang="pt-BR" altLang="ja-JP" sz="1400" dirty="0" smtClean="0"/>
                <a:t>(</a:t>
              </a:r>
              <a:r>
                <a:rPr lang="pt-BR" altLang="ja-JP" sz="1400" i="1" dirty="0" smtClean="0"/>
                <a:t>n, 4</a:t>
              </a:r>
              <a:r>
                <a:rPr lang="pt-BR" altLang="ja-JP" sz="1400" dirty="0" smtClean="0"/>
                <a:t>)</a:t>
              </a:r>
            </a:p>
            <a:p>
              <a:endParaRPr lang="pt-BR" altLang="ja-JP" sz="1400" i="1" dirty="0" smtClean="0"/>
            </a:p>
            <a:p>
              <a:pPr algn="r"/>
              <a:r>
                <a:rPr lang="en-US" altLang="ja-JP" sz="1400" dirty="0" smtClean="0"/>
                <a:t>23       20 	   642 	7860 	51184</a:t>
              </a:r>
            </a:p>
            <a:p>
              <a:pPr algn="r"/>
              <a:r>
                <a:rPr lang="en-US" altLang="ja-JP" sz="1400" dirty="0" smtClean="0"/>
                <a:t>24       20 	   674 	8842 	61898</a:t>
              </a:r>
            </a:p>
            <a:p>
              <a:pPr algn="r"/>
              <a:r>
                <a:rPr lang="en-US" altLang="ja-JP" sz="1400" dirty="0" smtClean="0"/>
                <a:t>25       20 	   714 	9890 	74070</a:t>
              </a:r>
            </a:p>
            <a:p>
              <a:pPr algn="r"/>
              <a:r>
                <a:rPr lang="en-US" altLang="ja-JP" sz="1400" dirty="0" smtClean="0"/>
                <a:t>26       20 	   746          10988 	87732</a:t>
              </a:r>
            </a:p>
            <a:p>
              <a:pPr algn="r"/>
              <a:r>
                <a:rPr lang="en-US" altLang="ja-JP" sz="1400" dirty="0" smtClean="0"/>
                <a:t>  27       20 	     786 	12154 	103000</a:t>
              </a:r>
            </a:p>
            <a:p>
              <a:pPr algn="r"/>
              <a:r>
                <a:rPr lang="en-US" altLang="ja-JP" sz="1400" dirty="0" smtClean="0"/>
                <a:t>  28       20 	     818 	13368 	119922</a:t>
              </a:r>
            </a:p>
            <a:p>
              <a:pPr algn="r"/>
              <a:r>
                <a:rPr lang="en-US" altLang="ja-JP" sz="1400" dirty="0" smtClean="0"/>
                <a:t>  29       20 	     858 	14652 	138664</a:t>
              </a:r>
            </a:p>
            <a:p>
              <a:pPr algn="r"/>
              <a:r>
                <a:rPr lang="en-US" altLang="ja-JP" sz="1400" dirty="0" smtClean="0"/>
                <a:t>  30       20 	     890 	15982 	159216</a:t>
              </a:r>
            </a:p>
            <a:p>
              <a:pPr algn="r"/>
              <a:r>
                <a:rPr lang="en-US" altLang="ja-JP" sz="1400" dirty="0" smtClean="0"/>
                <a:t>  31       20 	     930 	17384 	181764</a:t>
              </a:r>
            </a:p>
            <a:p>
              <a:pPr algn="r"/>
              <a:r>
                <a:rPr lang="en-US" altLang="ja-JP" sz="1400" dirty="0" smtClean="0"/>
                <a:t>  32       20 	     962 	18830 	206308</a:t>
              </a:r>
            </a:p>
            <a:p>
              <a:pPr algn="r"/>
              <a:r>
                <a:rPr lang="en-US" altLang="ja-JP" sz="1400" dirty="0" smtClean="0"/>
                <a:t>  33       20 	   1002 	20350 	233012</a:t>
              </a:r>
            </a:p>
            <a:p>
              <a:pPr algn="r"/>
              <a:r>
                <a:rPr lang="en-US" altLang="ja-JP" sz="1400" dirty="0" smtClean="0"/>
                <a:t>  34       20 	   1034 	21912 	261896</a:t>
              </a:r>
            </a:p>
            <a:p>
              <a:pPr algn="r"/>
              <a:r>
                <a:rPr lang="en-US" altLang="ja-JP" sz="1400" dirty="0" smtClean="0"/>
                <a:t>  35       20 	   1074 	23550 	293138</a:t>
              </a:r>
            </a:p>
            <a:p>
              <a:pPr algn="r"/>
              <a:r>
                <a:rPr lang="en-US" altLang="ja-JP" sz="1400" dirty="0" smtClean="0"/>
                <a:t>  36       20 	   1106 	25228 	326696</a:t>
              </a:r>
            </a:p>
            <a:p>
              <a:pPr algn="r"/>
              <a:r>
                <a:rPr lang="en-US" altLang="ja-JP" sz="1400" dirty="0" smtClean="0"/>
                <a:t>  37       20 	   1146 	26984 	362804</a:t>
              </a:r>
            </a:p>
            <a:p>
              <a:pPr algn="r"/>
              <a:r>
                <a:rPr lang="en-US" altLang="ja-JP" sz="1400" dirty="0" smtClean="0"/>
                <a:t>  38       20 	   1178 	28778 	401434</a:t>
              </a:r>
            </a:p>
            <a:p>
              <a:pPr algn="r"/>
              <a:r>
                <a:rPr lang="en-US" altLang="ja-JP" sz="1400" dirty="0" smtClean="0"/>
                <a:t>  39       20 	   1218 	30652 	442762</a:t>
              </a:r>
            </a:p>
            <a:p>
              <a:pPr algn="r"/>
              <a:r>
                <a:rPr lang="en-US" altLang="ja-JP" sz="1400" dirty="0" smtClean="0"/>
                <a:t>  40       20 	   1250 	32562 	486776</a:t>
              </a:r>
            </a:p>
            <a:p>
              <a:pPr algn="r"/>
              <a:r>
                <a:rPr lang="en-US" altLang="ja-JP" sz="1400" dirty="0" smtClean="0"/>
                <a:t>  41       20 	   1290 	34554 	533702</a:t>
              </a:r>
            </a:p>
            <a:p>
              <a:pPr algn="r"/>
              <a:r>
                <a:rPr lang="en-US" altLang="ja-JP" sz="1400" dirty="0" smtClean="0"/>
                <a:t>  42       20 	   1322 	36580 	583470</a:t>
              </a:r>
              <a:endParaRPr lang="ja-JP" altLang="en-US" sz="1400" dirty="0"/>
            </a:p>
          </p:txBody>
        </p:sp>
        <p:sp>
          <p:nvSpPr>
            <p:cNvPr id="33" name="正方形/長方形 32"/>
            <p:cNvSpPr/>
            <p:nvPr/>
          </p:nvSpPr>
          <p:spPr>
            <a:xfrm>
              <a:off x="4857752" y="1142984"/>
              <a:ext cx="3429024" cy="5000660"/>
            </a:xfrm>
            <a:prstGeom prst="rect">
              <a:avLst/>
            </a:prstGeom>
            <a:noFill/>
            <a:ln w="12700" cap="sq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正方形/長方形 33"/>
            <p:cNvSpPr/>
            <p:nvPr/>
          </p:nvSpPr>
          <p:spPr>
            <a:xfrm>
              <a:off x="5214942" y="1142984"/>
              <a:ext cx="500066" cy="5000660"/>
            </a:xfrm>
            <a:prstGeom prst="rect">
              <a:avLst/>
            </a:prstGeom>
            <a:noFill/>
            <a:ln w="12700" cap="sq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" name="正方形/長方形 34"/>
            <p:cNvSpPr/>
            <p:nvPr/>
          </p:nvSpPr>
          <p:spPr>
            <a:xfrm>
              <a:off x="6357950" y="1142984"/>
              <a:ext cx="857256" cy="5000660"/>
            </a:xfrm>
            <a:prstGeom prst="rect">
              <a:avLst/>
            </a:prstGeom>
            <a:noFill/>
            <a:ln w="12700" cap="sq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" name="正方形/長方形 35"/>
            <p:cNvSpPr/>
            <p:nvPr/>
          </p:nvSpPr>
          <p:spPr>
            <a:xfrm>
              <a:off x="4857752" y="1142984"/>
              <a:ext cx="3429024" cy="285752"/>
            </a:xfrm>
            <a:prstGeom prst="rect">
              <a:avLst/>
            </a:prstGeom>
            <a:noFill/>
            <a:ln w="12700" cap="sq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4" name="正方形/長方形 23"/>
          <p:cNvSpPr/>
          <p:nvPr/>
        </p:nvSpPr>
        <p:spPr>
          <a:xfrm flipV="1">
            <a:off x="2214546" y="3143248"/>
            <a:ext cx="642942" cy="3000396"/>
          </a:xfrm>
          <a:prstGeom prst="rect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/>
          <p:cNvSpPr/>
          <p:nvPr/>
        </p:nvSpPr>
        <p:spPr>
          <a:xfrm flipV="1">
            <a:off x="5715008" y="1643050"/>
            <a:ext cx="642942" cy="4214842"/>
          </a:xfrm>
          <a:prstGeom prst="rect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/>
          <p:cNvSpPr/>
          <p:nvPr/>
        </p:nvSpPr>
        <p:spPr>
          <a:xfrm>
            <a:off x="2857488" y="4643446"/>
            <a:ext cx="642942" cy="1500198"/>
          </a:xfrm>
          <a:prstGeom prst="rect">
            <a:avLst/>
          </a:prstGeom>
          <a:solidFill>
            <a:srgbClr val="00B05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/>
          <p:cNvSpPr/>
          <p:nvPr/>
        </p:nvSpPr>
        <p:spPr>
          <a:xfrm>
            <a:off x="6357950" y="1643050"/>
            <a:ext cx="857256" cy="4214842"/>
          </a:xfrm>
          <a:prstGeom prst="rect">
            <a:avLst/>
          </a:prstGeom>
          <a:solidFill>
            <a:srgbClr val="00B05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9" grpId="0" animBg="1"/>
      <p:bldP spid="10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We presented 3 bit-parallel algorithms for  efficiently computing all the runs in short strings.</a:t>
            </a:r>
          </a:p>
          <a:p>
            <a:pPr lvl="1"/>
            <a:r>
              <a:rPr lang="en-US" altLang="ja-JP" i="1" dirty="0" smtClean="0"/>
              <a:t>O</a:t>
            </a:r>
            <a:r>
              <a:rPr lang="en-US" altLang="ja-JP" dirty="0" smtClean="0"/>
              <a:t>(</a:t>
            </a:r>
            <a:r>
              <a:rPr lang="en-US" altLang="ja-JP" i="1" dirty="0" smtClean="0"/>
              <a:t>n</a:t>
            </a:r>
            <a:r>
              <a:rPr lang="en-US" altLang="ja-JP" baseline="30000" dirty="0" smtClean="0"/>
              <a:t>2</a:t>
            </a:r>
            <a:r>
              <a:rPr lang="en-US" altLang="ja-JP" dirty="0" smtClean="0"/>
              <a:t>) time if  </a:t>
            </a:r>
            <a:r>
              <a:rPr lang="en-US" altLang="ja-JP" i="1" dirty="0" smtClean="0"/>
              <a:t>n</a:t>
            </a:r>
            <a:r>
              <a:rPr lang="en-US" altLang="ja-JP" dirty="0" smtClean="0"/>
              <a:t> = </a:t>
            </a:r>
            <a:r>
              <a:rPr lang="en-US" altLang="ja-JP" i="1" dirty="0" smtClean="0"/>
              <a:t>O</a:t>
            </a:r>
            <a:r>
              <a:rPr lang="en-US" altLang="ja-JP" dirty="0" smtClean="0"/>
              <a:t>(word size)</a:t>
            </a:r>
          </a:p>
          <a:p>
            <a:pPr lvl="1"/>
            <a:r>
              <a:rPr lang="en-US" altLang="ja-JP" dirty="0" smtClean="0"/>
              <a:t>First algorithm</a:t>
            </a:r>
          </a:p>
          <a:p>
            <a:pPr lvl="1">
              <a:buNone/>
            </a:pPr>
            <a:r>
              <a:rPr lang="en-US" altLang="ja-JP" dirty="0" smtClean="0"/>
              <a:t>	can be used for strings with larger alphabet size at some cost</a:t>
            </a:r>
          </a:p>
          <a:p>
            <a:pPr lvl="1"/>
            <a:r>
              <a:rPr lang="en-US" altLang="ja-JP" dirty="0" smtClean="0"/>
              <a:t>Two latter algorithms</a:t>
            </a:r>
          </a:p>
          <a:p>
            <a:pPr lvl="1">
              <a:buNone/>
            </a:pPr>
            <a:r>
              <a:rPr lang="en-US" altLang="ja-JP" dirty="0" smtClean="0"/>
              <a:t>	specialized for binary strings</a:t>
            </a:r>
            <a:r>
              <a:rPr lang="en-US" altLang="ja-JP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*</a:t>
            </a:r>
            <a:r>
              <a:rPr lang="en-US" altLang="ja-JP" dirty="0" smtClean="0"/>
              <a:t> and very efficient</a:t>
            </a:r>
          </a:p>
          <a:p>
            <a:pPr lvl="1">
              <a:buNone/>
            </a:pPr>
            <a:r>
              <a:rPr lang="en-US" altLang="ja-JP" dirty="0" smtClean="0"/>
              <a:t>	</a:t>
            </a:r>
            <a:r>
              <a:rPr lang="en-US" altLang="ja-JP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* We recently noticed that they can be adapted to handle larger 	alphabets </a:t>
            </a:r>
          </a:p>
          <a:p>
            <a:pPr lvl="1">
              <a:buNone/>
            </a:pPr>
            <a:endParaRPr lang="en-US" altLang="ja-JP" dirty="0" smtClean="0"/>
          </a:p>
          <a:p>
            <a:r>
              <a:rPr lang="en-US" altLang="ja-JP" dirty="0" smtClean="0"/>
              <a:t>Calculated </a:t>
            </a:r>
            <a:r>
              <a:rPr lang="en-US" altLang="ja-JP" i="1" dirty="0" smtClean="0"/>
              <a:t>ρ </a:t>
            </a:r>
            <a:r>
              <a:rPr lang="en-US" altLang="ja-JP" dirty="0" smtClean="0"/>
              <a:t>(</a:t>
            </a:r>
            <a:r>
              <a:rPr lang="en-US" altLang="ja-JP" i="1" dirty="0" smtClean="0"/>
              <a:t>n</a:t>
            </a:r>
            <a:r>
              <a:rPr lang="en-US" altLang="ja-JP" dirty="0" smtClean="0"/>
              <a:t>) for binary strings of length up to </a:t>
            </a:r>
            <a:r>
              <a:rPr lang="en-US" altLang="ja-JP" i="1" dirty="0" smtClean="0"/>
              <a:t>n</a:t>
            </a:r>
            <a:r>
              <a:rPr lang="en-US" altLang="ja-JP" dirty="0" smtClean="0"/>
              <a:t>=47</a:t>
            </a:r>
          </a:p>
          <a:p>
            <a:endParaRPr lang="en-US" altLang="ja-JP" dirty="0" smtClean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Conclusion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14974"/>
          </a:xfrm>
        </p:spPr>
        <p:txBody>
          <a:bodyPr>
            <a:normAutofit/>
          </a:bodyPr>
          <a:lstStyle/>
          <a:p>
            <a:r>
              <a:rPr kumimoji="1" lang="en-US" altLang="ja-JP" sz="3200" dirty="0" smtClean="0"/>
              <a:t>runs: occurrence of a periodic factor</a:t>
            </a:r>
            <a:endParaRPr lang="en-US" altLang="ja-JP" sz="3200" dirty="0" smtClean="0"/>
          </a:p>
          <a:p>
            <a:pPr lvl="1"/>
            <a:r>
              <a:rPr lang="en-US" altLang="ja-JP" sz="2800" dirty="0" smtClean="0"/>
              <a:t>non extendable(maximal)</a:t>
            </a:r>
          </a:p>
          <a:p>
            <a:pPr lvl="1"/>
            <a:r>
              <a:rPr lang="en-US" altLang="ja-JP" sz="2800" dirty="0" smtClean="0"/>
              <a:t>exponent at least two</a:t>
            </a:r>
          </a:p>
          <a:p>
            <a:pPr lvl="1"/>
            <a:r>
              <a:rPr lang="en-US" altLang="ja-JP" sz="2800" dirty="0" smtClean="0"/>
              <a:t>primitive-rooted</a:t>
            </a:r>
          </a:p>
          <a:p>
            <a:pPr lvl="1"/>
            <a:endParaRPr lang="en-US" altLang="ja-JP" sz="3200" dirty="0" smtClean="0"/>
          </a:p>
          <a:p>
            <a:r>
              <a:rPr lang="en-US" altLang="ja-JP" sz="3200" dirty="0" smtClean="0"/>
              <a:t>example:</a:t>
            </a:r>
          </a:p>
          <a:p>
            <a:pPr lvl="1">
              <a:buNone/>
            </a:pPr>
            <a:r>
              <a:rPr lang="en-US" altLang="ja-JP" sz="2800" i="1" dirty="0" smtClean="0"/>
              <a:t>		</a:t>
            </a:r>
            <a:r>
              <a:rPr lang="en-US" altLang="ja-JP" sz="4400" i="1" dirty="0" smtClean="0"/>
              <a:t>w </a:t>
            </a:r>
            <a:r>
              <a:rPr lang="en-US" altLang="ja-JP" sz="4400" dirty="0" smtClean="0"/>
              <a:t>= </a:t>
            </a:r>
            <a:r>
              <a:rPr lang="en-US" altLang="ja-JP" sz="4400" dirty="0" err="1" smtClean="0">
                <a:latin typeface="Courier New" pitchFamily="49" charset="0"/>
                <a:cs typeface="Courier New" pitchFamily="49" charset="0"/>
              </a:rPr>
              <a:t>abbabbaccbcbcbc</a:t>
            </a:r>
            <a:endParaRPr lang="en-US" altLang="ja-JP" sz="32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altLang="ja-JP" sz="3200" dirty="0" smtClean="0"/>
          </a:p>
          <a:p>
            <a:r>
              <a:rPr lang="en-US" altLang="ja-JP" sz="3200" dirty="0" smtClean="0"/>
              <a:t>run(</a:t>
            </a:r>
            <a:r>
              <a:rPr lang="en-US" altLang="ja-JP" sz="3200" i="1" dirty="0" smtClean="0"/>
              <a:t>w</a:t>
            </a:r>
            <a:r>
              <a:rPr lang="en-US" altLang="ja-JP" sz="3200" dirty="0" smtClean="0"/>
              <a:t>) : number of runs in string </a:t>
            </a:r>
            <a:r>
              <a:rPr lang="en-US" altLang="ja-JP" sz="3200" i="1" dirty="0" smtClean="0"/>
              <a:t>w</a:t>
            </a:r>
            <a:endParaRPr lang="en-US" altLang="ja-JP" sz="3200" dirty="0" smtClean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Runs</a:t>
            </a:r>
            <a:endParaRPr kumimoji="1" lang="ja-JP" altLang="en-US" dirty="0"/>
          </a:p>
        </p:txBody>
      </p:sp>
      <p:sp>
        <p:nvSpPr>
          <p:cNvPr id="15" name="正方形/長方形 14"/>
          <p:cNvSpPr/>
          <p:nvPr/>
        </p:nvSpPr>
        <p:spPr>
          <a:xfrm>
            <a:off x="2714611" y="4357694"/>
            <a:ext cx="721925" cy="475563"/>
          </a:xfrm>
          <a:prstGeom prst="rect">
            <a:avLst/>
          </a:prstGeom>
          <a:noFill/>
          <a:ln w="38100" cmpd="sng">
            <a:solidFill>
              <a:srgbClr val="FF000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3714743" y="4357694"/>
            <a:ext cx="766821" cy="465515"/>
          </a:xfrm>
          <a:prstGeom prst="rect">
            <a:avLst/>
          </a:prstGeom>
          <a:noFill/>
          <a:ln w="38100" cmpd="sng">
            <a:solidFill>
              <a:srgbClr val="FF000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4786314" y="4357694"/>
            <a:ext cx="608646" cy="449437"/>
          </a:xfrm>
          <a:prstGeom prst="rect">
            <a:avLst/>
          </a:prstGeom>
          <a:noFill/>
          <a:ln w="38100" cmpd="sng">
            <a:solidFill>
              <a:srgbClr val="FF000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/>
          <p:nvPr/>
        </p:nvSpPr>
        <p:spPr>
          <a:xfrm>
            <a:off x="5120640" y="4286256"/>
            <a:ext cx="2385479" cy="729881"/>
          </a:xfrm>
          <a:prstGeom prst="rect">
            <a:avLst/>
          </a:prstGeom>
          <a:noFill/>
          <a:ln w="38100" cmpd="sng">
            <a:solidFill>
              <a:srgbClr val="00B05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2428860" y="4214818"/>
            <a:ext cx="2357454" cy="857256"/>
          </a:xfrm>
          <a:prstGeom prst="rect">
            <a:avLst/>
          </a:prstGeom>
          <a:noFill/>
          <a:ln w="38100" cmpd="sng">
            <a:solidFill>
              <a:srgbClr val="0070C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Linear time algorithm [</a:t>
            </a:r>
            <a:r>
              <a:rPr lang="en-US" altLang="ja-JP" dirty="0" err="1" smtClean="0"/>
              <a:t>Kolpakov&amp;Kucherov</a:t>
            </a:r>
            <a:r>
              <a:rPr lang="en-US" altLang="ja-JP" dirty="0" smtClean="0"/>
              <a:t> ‘99]</a:t>
            </a:r>
          </a:p>
          <a:p>
            <a:pPr lvl="1"/>
            <a:r>
              <a:rPr kumimoji="1" lang="en-US" altLang="ja-JP" dirty="0" smtClean="0"/>
              <a:t>requires</a:t>
            </a:r>
            <a:r>
              <a:rPr lang="en-US" altLang="ja-JP" dirty="0" smtClean="0"/>
              <a:t> LZ-factorization of string</a:t>
            </a:r>
          </a:p>
          <a:p>
            <a:pPr lvl="1"/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We present 3 </a:t>
            </a:r>
            <a:r>
              <a:rPr lang="en-US" altLang="ja-JP" i="1" dirty="0" smtClean="0"/>
              <a:t>bit-parallel</a:t>
            </a:r>
            <a:r>
              <a:rPr lang="en-US" altLang="ja-JP" dirty="0" smtClean="0"/>
              <a:t> </a:t>
            </a:r>
            <a:r>
              <a:rPr kumimoji="1" lang="en-US" altLang="ja-JP" dirty="0" smtClean="0"/>
              <a:t>algorithms to calculate run(</a:t>
            </a:r>
            <a:r>
              <a:rPr kumimoji="1" lang="en-US" altLang="ja-JP" i="1" dirty="0" smtClean="0"/>
              <a:t>w</a:t>
            </a:r>
            <a:r>
              <a:rPr kumimoji="1" lang="en-US" altLang="ja-JP" dirty="0" smtClean="0"/>
              <a:t>)</a:t>
            </a:r>
          </a:p>
          <a:p>
            <a:pPr lvl="1"/>
            <a:r>
              <a:rPr lang="en-US" altLang="ja-JP" dirty="0" smtClean="0"/>
              <a:t>does not require complicated data structures</a:t>
            </a:r>
          </a:p>
          <a:p>
            <a:pPr lvl="1"/>
            <a:r>
              <a:rPr lang="en-US" altLang="ja-JP" dirty="0" smtClean="0"/>
              <a:t>very efficient for short strings</a:t>
            </a:r>
          </a:p>
          <a:p>
            <a:pPr lvl="1"/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Calculating run(</a:t>
            </a:r>
            <a:r>
              <a:rPr lang="en-US" altLang="ja-JP" i="1" dirty="0" smtClean="0"/>
              <a:t>w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Runs</a:t>
            </a:r>
            <a:endParaRPr kumimoji="1" lang="en-US" altLang="ja-JP" dirty="0" smtClean="0"/>
          </a:p>
          <a:p>
            <a:r>
              <a:rPr lang="en-US" altLang="ja-JP" dirty="0" smtClean="0">
                <a:solidFill>
                  <a:srgbClr val="FF0000"/>
                </a:solidFill>
              </a:rPr>
              <a:t>Algorithms</a:t>
            </a:r>
          </a:p>
          <a:p>
            <a:pPr lvl="1"/>
            <a:r>
              <a:rPr lang="en-US" altLang="ja-JP" dirty="0" smtClean="0"/>
              <a:t>Counting prefix runs</a:t>
            </a:r>
          </a:p>
          <a:p>
            <a:pPr lvl="1"/>
            <a:r>
              <a:rPr lang="en-US" altLang="ja-JP" dirty="0" smtClean="0"/>
              <a:t>Removing duplicate runs by position</a:t>
            </a:r>
          </a:p>
          <a:p>
            <a:pPr lvl="1"/>
            <a:r>
              <a:rPr lang="en-US" altLang="ja-JP" dirty="0" smtClean="0"/>
              <a:t>Removing duplicates by Sieve</a:t>
            </a:r>
          </a:p>
          <a:p>
            <a:r>
              <a:rPr lang="en-US" altLang="ja-JP" dirty="0" smtClean="0"/>
              <a:t>Computational Experiments</a:t>
            </a:r>
          </a:p>
          <a:p>
            <a:r>
              <a:rPr lang="en-US" altLang="ja-JP" dirty="0" smtClean="0"/>
              <a:t>Discussion</a:t>
            </a:r>
            <a:endParaRPr kumimoji="1" lang="en-US" altLang="ja-JP" dirty="0" smtClean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Contents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r>
              <a:rPr kumimoji="1" lang="en-US" altLang="ja-JP" dirty="0" smtClean="0"/>
              <a:t>For general alphabet:</a:t>
            </a:r>
          </a:p>
          <a:p>
            <a:r>
              <a:rPr lang="en-US" altLang="ja-JP" dirty="0" smtClean="0"/>
              <a:t>Counting prefix runs</a:t>
            </a:r>
          </a:p>
          <a:p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For binary alphabet:</a:t>
            </a:r>
          </a:p>
          <a:p>
            <a:r>
              <a:rPr lang="en-US" altLang="ja-JP" dirty="0" smtClean="0"/>
              <a:t>Removing duplicate runs by position	</a:t>
            </a:r>
          </a:p>
          <a:p>
            <a:r>
              <a:rPr lang="en-US" altLang="ja-JP" dirty="0" smtClean="0"/>
              <a:t>Removing duplicate runs by Sieve</a:t>
            </a:r>
            <a:endParaRPr lang="en-US" altLang="ja-JP" sz="2400" dirty="0" smtClean="0"/>
          </a:p>
          <a:p>
            <a:pPr lvl="1"/>
            <a:endParaRPr lang="en-US" altLang="ja-JP" sz="2400" dirty="0" smtClean="0"/>
          </a:p>
          <a:p>
            <a:pPr lvl="1"/>
            <a:endParaRPr lang="en-US" altLang="ja-JP" dirty="0" smtClean="0"/>
          </a:p>
          <a:p>
            <a:endParaRPr lang="en-US" altLang="ja-JP" dirty="0" smtClean="0"/>
          </a:p>
          <a:p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 smtClean="0"/>
              <a:t>Bit-parallel algorithms for counting runs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ja-JP" sz="2800" dirty="0" smtClean="0"/>
              <a:t>prefix repetition = a repetition that is also a prefix</a:t>
            </a:r>
          </a:p>
          <a:p>
            <a:pPr>
              <a:buNone/>
            </a:pPr>
            <a:r>
              <a:rPr lang="en-US" altLang="ja-JP" sz="2800" dirty="0" smtClean="0"/>
              <a:t>prefix run = a run that is also a prefix</a:t>
            </a:r>
          </a:p>
          <a:p>
            <a:endParaRPr lang="en-US" altLang="ja-JP" sz="2800" dirty="0" smtClean="0"/>
          </a:p>
          <a:p>
            <a:endParaRPr lang="en-US" altLang="ja-JP" sz="2800" dirty="0" smtClean="0"/>
          </a:p>
          <a:p>
            <a:r>
              <a:rPr lang="en-US" altLang="ja-JP" sz="2800" dirty="0" smtClean="0"/>
              <a:t>Idea</a:t>
            </a:r>
          </a:p>
          <a:p>
            <a:pPr>
              <a:buNone/>
            </a:pPr>
            <a:r>
              <a:rPr lang="en-US" sz="2800" dirty="0" smtClean="0"/>
              <a:t>For each suffix:</a:t>
            </a:r>
            <a:endParaRPr lang="en-US" altLang="ja-JP" sz="2800" dirty="0" smtClean="0"/>
          </a:p>
          <a:p>
            <a:pPr marL="880110" lvl="1" indent="-514350">
              <a:buFont typeface="+mj-lt"/>
              <a:buAutoNum type="arabicPeriod"/>
            </a:pPr>
            <a:r>
              <a:rPr lang="en-US" sz="2400" dirty="0" smtClean="0"/>
              <a:t>detect right maximal prefix repetitions of each period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US" sz="2400" dirty="0" smtClean="0"/>
              <a:t>count only repetitions with exponent at least 2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US" altLang="ja-JP" sz="2400" dirty="0" smtClean="0"/>
              <a:t>count only left maximal repetitions</a:t>
            </a:r>
            <a:endParaRPr kumimoji="1" lang="ja-JP" altLang="en-US" sz="2400" dirty="0"/>
          </a:p>
        </p:txBody>
      </p:sp>
      <p:sp>
        <p:nvSpPr>
          <p:cNvPr id="4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Algorithm (counting prefix runs)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/>
          <p:cNvSpPr txBox="1"/>
          <p:nvPr/>
        </p:nvSpPr>
        <p:spPr>
          <a:xfrm>
            <a:off x="0" y="2428868"/>
            <a:ext cx="25234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 smtClean="0"/>
              <a:t>example:</a:t>
            </a:r>
          </a:p>
          <a:p>
            <a:r>
              <a:rPr kumimoji="1" lang="en-US" altLang="ja-JP" sz="2400" i="1" dirty="0" smtClean="0"/>
              <a:t>w</a:t>
            </a:r>
            <a:r>
              <a:rPr kumimoji="1" lang="en-US" altLang="ja-JP" sz="2400" dirty="0" smtClean="0"/>
              <a:t>=</a:t>
            </a:r>
            <a:r>
              <a:rPr kumimoji="1" lang="en-US" altLang="ja-JP" sz="2400" dirty="0" err="1" smtClean="0"/>
              <a:t>aabaabaaaacaac</a:t>
            </a:r>
            <a:endParaRPr kumimoji="1" lang="ja-JP" altLang="en-US" sz="2400" dirty="0"/>
          </a:p>
        </p:txBody>
      </p:sp>
      <p:graphicFrame>
        <p:nvGraphicFramePr>
          <p:cNvPr id="27" name="表 26"/>
          <p:cNvGraphicFramePr>
            <a:graphicFrameLocks noGrp="1"/>
          </p:cNvGraphicFramePr>
          <p:nvPr/>
        </p:nvGraphicFramePr>
        <p:xfrm>
          <a:off x="3714744" y="4857760"/>
          <a:ext cx="485779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985"/>
                <a:gridCol w="346985"/>
                <a:gridCol w="346985"/>
                <a:gridCol w="346985"/>
                <a:gridCol w="346985"/>
                <a:gridCol w="346985"/>
                <a:gridCol w="346985"/>
                <a:gridCol w="346985"/>
                <a:gridCol w="346985"/>
                <a:gridCol w="346985"/>
                <a:gridCol w="346985"/>
                <a:gridCol w="346985"/>
                <a:gridCol w="346985"/>
                <a:gridCol w="346985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1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2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3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4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5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6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7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8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9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10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11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12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13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14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6" name="表 25"/>
          <p:cNvGraphicFramePr>
            <a:graphicFrameLocks noGrp="1"/>
          </p:cNvGraphicFramePr>
          <p:nvPr/>
        </p:nvGraphicFramePr>
        <p:xfrm>
          <a:off x="3714744" y="1571612"/>
          <a:ext cx="485779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985"/>
                <a:gridCol w="346985"/>
                <a:gridCol w="346985"/>
                <a:gridCol w="346985"/>
                <a:gridCol w="346985"/>
                <a:gridCol w="346985"/>
                <a:gridCol w="346985"/>
                <a:gridCol w="346985"/>
                <a:gridCol w="346985"/>
                <a:gridCol w="346985"/>
                <a:gridCol w="346985"/>
                <a:gridCol w="346985"/>
                <a:gridCol w="346985"/>
                <a:gridCol w="346985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1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2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3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4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5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6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7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8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9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10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11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12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13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14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2857488" y="1928802"/>
          <a:ext cx="5715036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1120"/>
                <a:gridCol w="354635"/>
                <a:gridCol w="354635"/>
                <a:gridCol w="325084"/>
                <a:gridCol w="349163"/>
                <a:gridCol w="349163"/>
                <a:gridCol w="349163"/>
                <a:gridCol w="349163"/>
                <a:gridCol w="349163"/>
                <a:gridCol w="349163"/>
                <a:gridCol w="349163"/>
                <a:gridCol w="349163"/>
                <a:gridCol w="349163"/>
                <a:gridCol w="349163"/>
                <a:gridCol w="337932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period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b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b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c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c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kumimoji="1" lang="ja-JP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kumimoji="1" lang="ja-JP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3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kumimoji="1" lang="ja-JP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4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kumimoji="1" lang="ja-JP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5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kumimoji="1" lang="ja-JP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6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kumimoji="1" lang="ja-JP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7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kumimoji="1" lang="ja-JP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6" name="コンテンツ プレースホルダ 3"/>
          <p:cNvGraphicFramePr>
            <a:graphicFrameLocks/>
          </p:cNvGraphicFramePr>
          <p:nvPr/>
        </p:nvGraphicFramePr>
        <p:xfrm>
          <a:off x="2857488" y="1928802"/>
          <a:ext cx="5715036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1120"/>
                <a:gridCol w="354635"/>
                <a:gridCol w="354635"/>
                <a:gridCol w="325084"/>
                <a:gridCol w="349163"/>
                <a:gridCol w="349163"/>
                <a:gridCol w="349163"/>
                <a:gridCol w="349163"/>
                <a:gridCol w="349163"/>
                <a:gridCol w="349163"/>
                <a:gridCol w="349163"/>
                <a:gridCol w="349163"/>
                <a:gridCol w="349163"/>
                <a:gridCol w="349163"/>
                <a:gridCol w="337932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period</a:t>
                      </a:r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b</a:t>
                      </a:r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b</a:t>
                      </a:r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c</a:t>
                      </a:r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c</a:t>
                      </a:r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</a:t>
                      </a:r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-</a:t>
                      </a:r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-</a:t>
                      </a:r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0F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3</a:t>
                      </a:r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b</a:t>
                      </a:r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b</a:t>
                      </a:r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4</a:t>
                      </a:r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-</a:t>
                      </a:r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-</a:t>
                      </a:r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-</a:t>
                      </a:r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-</a:t>
                      </a:r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-</a:t>
                      </a:r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0F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5</a:t>
                      </a:r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-</a:t>
                      </a:r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-</a:t>
                      </a:r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-</a:t>
                      </a:r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-</a:t>
                      </a:r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-</a:t>
                      </a:r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6</a:t>
                      </a:r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-</a:t>
                      </a:r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-</a:t>
                      </a:r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-</a:t>
                      </a:r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-</a:t>
                      </a:r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-</a:t>
                      </a:r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0F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7</a:t>
                      </a:r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-</a:t>
                      </a:r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-</a:t>
                      </a:r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-</a:t>
                      </a:r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-</a:t>
                      </a:r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-</a:t>
                      </a:r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Algorithm(counting prefix runs)</a:t>
            </a:r>
            <a:endParaRPr kumimoji="1" lang="ja-JP" altLang="en-US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/>
        </p:nvGraphicFramePr>
        <p:xfrm>
          <a:off x="3714744" y="5160350"/>
          <a:ext cx="486731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7665"/>
                <a:gridCol w="347665"/>
                <a:gridCol w="347665"/>
                <a:gridCol w="347665"/>
                <a:gridCol w="347665"/>
                <a:gridCol w="347665"/>
                <a:gridCol w="347665"/>
                <a:gridCol w="347665"/>
                <a:gridCol w="347665"/>
                <a:gridCol w="347665"/>
                <a:gridCol w="347665"/>
                <a:gridCol w="347665"/>
                <a:gridCol w="347665"/>
                <a:gridCol w="347665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b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b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c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c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2857488" y="5143512"/>
          <a:ext cx="833422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3422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occ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occ</a:t>
                      </a:r>
                      <a:r>
                        <a:rPr kumimoji="1" lang="en-US" altLang="ja-JP" dirty="0" smtClean="0"/>
                        <a:t>[a]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occ</a:t>
                      </a:r>
                      <a:r>
                        <a:rPr kumimoji="1" lang="en-US" altLang="ja-JP" dirty="0" smtClean="0"/>
                        <a:t>[b]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occ</a:t>
                      </a:r>
                      <a:r>
                        <a:rPr kumimoji="1" lang="en-US" altLang="ja-JP" dirty="0" smtClean="0"/>
                        <a:t>[c]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正方形/長方形 7"/>
          <p:cNvSpPr/>
          <p:nvPr/>
        </p:nvSpPr>
        <p:spPr>
          <a:xfrm>
            <a:off x="500034" y="1214422"/>
            <a:ext cx="778674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b="1" dirty="0" smtClean="0"/>
              <a:t>Detect right maximal prefix repetitions of each period</a:t>
            </a:r>
            <a:endParaRPr lang="en-US" sz="2000" b="1" dirty="0" smtClean="0"/>
          </a:p>
        </p:txBody>
      </p:sp>
      <p:sp>
        <p:nvSpPr>
          <p:cNvPr id="9" name="正方形/長方形 8"/>
          <p:cNvSpPr/>
          <p:nvPr/>
        </p:nvSpPr>
        <p:spPr>
          <a:xfrm>
            <a:off x="4714876" y="5143512"/>
            <a:ext cx="357190" cy="357190"/>
          </a:xfrm>
          <a:prstGeom prst="rect">
            <a:avLst/>
          </a:prstGeom>
          <a:noFill/>
          <a:ln w="38100" cmpd="sng">
            <a:solidFill>
              <a:srgbClr val="FF000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3714744" y="2285992"/>
            <a:ext cx="714380" cy="357190"/>
          </a:xfrm>
          <a:prstGeom prst="rect">
            <a:avLst/>
          </a:prstGeom>
          <a:noFill/>
          <a:ln w="38100" cmpd="sng">
            <a:solidFill>
              <a:srgbClr val="FF000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3714744" y="3071810"/>
            <a:ext cx="2786082" cy="357190"/>
          </a:xfrm>
          <a:prstGeom prst="rect">
            <a:avLst/>
          </a:prstGeom>
          <a:noFill/>
          <a:ln w="38100" cmpd="sng">
            <a:solidFill>
              <a:srgbClr val="FF000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四角形吹き出し 18"/>
          <p:cNvSpPr/>
          <p:nvPr/>
        </p:nvSpPr>
        <p:spPr>
          <a:xfrm>
            <a:off x="7358082" y="2143116"/>
            <a:ext cx="1500198" cy="500066"/>
          </a:xfrm>
          <a:prstGeom prst="wedgeRectCallout">
            <a:avLst>
              <a:gd name="adj1" fmla="val -87978"/>
              <a:gd name="adj2" fmla="val 144267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000" b="1" dirty="0" smtClean="0"/>
              <a:t>prefix run</a:t>
            </a:r>
            <a:endParaRPr kumimoji="1" lang="ja-JP" altLang="en-US" sz="1600" b="1" dirty="0"/>
          </a:p>
        </p:txBody>
      </p:sp>
      <p:sp>
        <p:nvSpPr>
          <p:cNvPr id="20" name="四角形吹き出し 19"/>
          <p:cNvSpPr/>
          <p:nvPr/>
        </p:nvSpPr>
        <p:spPr>
          <a:xfrm>
            <a:off x="5286380" y="1500174"/>
            <a:ext cx="1500198" cy="500066"/>
          </a:xfrm>
          <a:prstGeom prst="wedgeRectCallout">
            <a:avLst>
              <a:gd name="adj1" fmla="val -89395"/>
              <a:gd name="adj2" fmla="val 110247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000" b="1" dirty="0" smtClean="0"/>
              <a:t>prefix run</a:t>
            </a:r>
            <a:endParaRPr kumimoji="1" lang="ja-JP" altLang="en-US" sz="1600" b="1" dirty="0"/>
          </a:p>
        </p:txBody>
      </p:sp>
      <p:grpSp>
        <p:nvGrpSpPr>
          <p:cNvPr id="28" name="グループ化 27"/>
          <p:cNvGrpSpPr/>
          <p:nvPr/>
        </p:nvGrpSpPr>
        <p:grpSpPr>
          <a:xfrm>
            <a:off x="3929058" y="4429132"/>
            <a:ext cx="3714776" cy="1843094"/>
            <a:chOff x="3929058" y="4429132"/>
            <a:chExt cx="3714776" cy="1843094"/>
          </a:xfrm>
        </p:grpSpPr>
        <p:sp>
          <p:nvSpPr>
            <p:cNvPr id="23" name="円弧 22"/>
            <p:cNvSpPr/>
            <p:nvPr/>
          </p:nvSpPr>
          <p:spPr>
            <a:xfrm>
              <a:off x="4214810" y="4929198"/>
              <a:ext cx="700086" cy="1285884"/>
            </a:xfrm>
            <a:prstGeom prst="arc">
              <a:avLst>
                <a:gd name="adj1" fmla="val 10619225"/>
                <a:gd name="adj2" fmla="val 0"/>
              </a:avLst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円弧 23"/>
            <p:cNvSpPr/>
            <p:nvPr/>
          </p:nvSpPr>
          <p:spPr>
            <a:xfrm>
              <a:off x="3929058" y="4857760"/>
              <a:ext cx="985838" cy="1414466"/>
            </a:xfrm>
            <a:prstGeom prst="arc">
              <a:avLst>
                <a:gd name="adj1" fmla="val 10619225"/>
                <a:gd name="adj2" fmla="val 0"/>
              </a:avLst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正方形/長方形 24"/>
            <p:cNvSpPr/>
            <p:nvPr/>
          </p:nvSpPr>
          <p:spPr>
            <a:xfrm>
              <a:off x="4500562" y="4429132"/>
              <a:ext cx="3143272" cy="428628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i="1" dirty="0" smtClean="0"/>
                <a:t>w</a:t>
              </a:r>
              <a:r>
                <a:rPr kumimoji="1" lang="en-US" altLang="ja-JP" b="1" dirty="0" smtClean="0"/>
                <a:t>[1]=</a:t>
              </a:r>
              <a:r>
                <a:rPr kumimoji="1" lang="en-US" altLang="ja-JP" b="1" i="1" dirty="0" smtClean="0"/>
                <a:t>w</a:t>
              </a:r>
              <a:r>
                <a:rPr kumimoji="1" lang="en-US" altLang="ja-JP" b="1" dirty="0" smtClean="0"/>
                <a:t>[4],</a:t>
              </a:r>
              <a:r>
                <a:rPr kumimoji="1" lang="en-US" altLang="ja-JP" b="1" i="1" dirty="0" smtClean="0"/>
                <a:t>w</a:t>
              </a:r>
              <a:r>
                <a:rPr kumimoji="1" lang="en-US" altLang="ja-JP" b="1" dirty="0" smtClean="0"/>
                <a:t>[2]=</a:t>
              </a:r>
              <a:r>
                <a:rPr kumimoji="1" lang="en-US" altLang="ja-JP" b="1" i="1" dirty="0" smtClean="0"/>
                <a:t>w</a:t>
              </a:r>
              <a:r>
                <a:rPr kumimoji="1" lang="en-US" altLang="ja-JP" b="1" dirty="0" smtClean="0"/>
                <a:t>[4]</a:t>
              </a:r>
              <a:endParaRPr kumimoji="1" lang="ja-JP" altLang="en-US" b="1" dirty="0"/>
            </a:p>
          </p:txBody>
        </p:sp>
      </p:grpSp>
      <p:grpSp>
        <p:nvGrpSpPr>
          <p:cNvPr id="68" name="グループ化 67"/>
          <p:cNvGrpSpPr/>
          <p:nvPr/>
        </p:nvGrpSpPr>
        <p:grpSpPr>
          <a:xfrm>
            <a:off x="4429125" y="2215349"/>
            <a:ext cx="4143403" cy="2358247"/>
            <a:chOff x="-1000163" y="2929729"/>
            <a:chExt cx="4143403" cy="2358247"/>
          </a:xfrm>
        </p:grpSpPr>
        <p:grpSp>
          <p:nvGrpSpPr>
            <p:cNvPr id="64" name="グループ化 63"/>
            <p:cNvGrpSpPr/>
            <p:nvPr/>
          </p:nvGrpSpPr>
          <p:grpSpPr>
            <a:xfrm>
              <a:off x="-323888" y="3371857"/>
              <a:ext cx="3467128" cy="1916119"/>
              <a:chOff x="-323888" y="3371857"/>
              <a:chExt cx="3467128" cy="1916119"/>
            </a:xfrm>
          </p:grpSpPr>
          <p:grpSp>
            <p:nvGrpSpPr>
              <p:cNvPr id="58" name="グループ化 57"/>
              <p:cNvGrpSpPr/>
              <p:nvPr/>
            </p:nvGrpSpPr>
            <p:grpSpPr>
              <a:xfrm>
                <a:off x="357158" y="3786190"/>
                <a:ext cx="2786082" cy="1501786"/>
                <a:chOff x="357158" y="3786190"/>
                <a:chExt cx="2786082" cy="1501786"/>
              </a:xfrm>
            </p:grpSpPr>
            <p:grpSp>
              <p:nvGrpSpPr>
                <p:cNvPr id="52" name="グループ化 51"/>
                <p:cNvGrpSpPr/>
                <p:nvPr/>
              </p:nvGrpSpPr>
              <p:grpSpPr>
                <a:xfrm>
                  <a:off x="357158" y="3786190"/>
                  <a:ext cx="2100254" cy="1071565"/>
                  <a:chOff x="357158" y="3786190"/>
                  <a:chExt cx="2100254" cy="1071565"/>
                </a:xfrm>
              </p:grpSpPr>
              <p:grpSp>
                <p:nvGrpSpPr>
                  <p:cNvPr id="44" name="グループ化 43"/>
                  <p:cNvGrpSpPr/>
                  <p:nvPr/>
                </p:nvGrpSpPr>
                <p:grpSpPr>
                  <a:xfrm>
                    <a:off x="357158" y="3786190"/>
                    <a:ext cx="715174" cy="357984"/>
                    <a:chOff x="784992" y="3929860"/>
                    <a:chExt cx="715174" cy="357984"/>
                  </a:xfrm>
                </p:grpSpPr>
                <p:cxnSp>
                  <p:nvCxnSpPr>
                    <p:cNvPr id="22" name="直線コネクタ 21"/>
                    <p:cNvCxnSpPr/>
                    <p:nvPr/>
                  </p:nvCxnSpPr>
                  <p:spPr>
                    <a:xfrm>
                      <a:off x="785786" y="4286256"/>
                      <a:ext cx="714380" cy="1588"/>
                    </a:xfrm>
                    <a:prstGeom prst="line">
                      <a:avLst/>
                    </a:prstGeom>
                    <a:ln w="38100">
                      <a:solidFill>
                        <a:srgbClr val="FFC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2" name="直線コネクタ 31"/>
                    <p:cNvCxnSpPr/>
                    <p:nvPr/>
                  </p:nvCxnSpPr>
                  <p:spPr>
                    <a:xfrm rot="5400000">
                      <a:off x="607191" y="4107661"/>
                      <a:ext cx="357190" cy="1588"/>
                    </a:xfrm>
                    <a:prstGeom prst="line">
                      <a:avLst/>
                    </a:prstGeom>
                    <a:ln w="38100">
                      <a:solidFill>
                        <a:srgbClr val="FFC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45" name="グループ化 44"/>
                  <p:cNvGrpSpPr/>
                  <p:nvPr/>
                </p:nvGrpSpPr>
                <p:grpSpPr>
                  <a:xfrm>
                    <a:off x="1072332" y="4142586"/>
                    <a:ext cx="670705" cy="362744"/>
                    <a:chOff x="784992" y="3929860"/>
                    <a:chExt cx="670705" cy="362744"/>
                  </a:xfrm>
                </p:grpSpPr>
                <p:cxnSp>
                  <p:nvCxnSpPr>
                    <p:cNvPr id="46" name="直線コネクタ 45"/>
                    <p:cNvCxnSpPr/>
                    <p:nvPr/>
                  </p:nvCxnSpPr>
                  <p:spPr>
                    <a:xfrm>
                      <a:off x="785786" y="4286256"/>
                      <a:ext cx="669911" cy="6348"/>
                    </a:xfrm>
                    <a:prstGeom prst="line">
                      <a:avLst/>
                    </a:prstGeom>
                    <a:ln w="38100">
                      <a:solidFill>
                        <a:srgbClr val="FFC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7" name="直線コネクタ 46"/>
                    <p:cNvCxnSpPr/>
                    <p:nvPr/>
                  </p:nvCxnSpPr>
                  <p:spPr>
                    <a:xfrm rot="5400000">
                      <a:off x="607191" y="4107661"/>
                      <a:ext cx="357190" cy="1588"/>
                    </a:xfrm>
                    <a:prstGeom prst="line">
                      <a:avLst/>
                    </a:prstGeom>
                    <a:ln w="38100">
                      <a:solidFill>
                        <a:srgbClr val="FFC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48" name="グループ化 47"/>
                  <p:cNvGrpSpPr/>
                  <p:nvPr/>
                </p:nvGrpSpPr>
                <p:grpSpPr>
                  <a:xfrm>
                    <a:off x="1743037" y="4495010"/>
                    <a:ext cx="714375" cy="362745"/>
                    <a:chOff x="812755" y="3925094"/>
                    <a:chExt cx="714375" cy="362745"/>
                  </a:xfrm>
                </p:grpSpPr>
                <p:cxnSp>
                  <p:nvCxnSpPr>
                    <p:cNvPr id="49" name="直線コネクタ 48"/>
                    <p:cNvCxnSpPr/>
                    <p:nvPr/>
                  </p:nvCxnSpPr>
                  <p:spPr>
                    <a:xfrm>
                      <a:off x="812755" y="4278314"/>
                      <a:ext cx="714375" cy="9525"/>
                    </a:xfrm>
                    <a:prstGeom prst="line">
                      <a:avLst/>
                    </a:prstGeom>
                    <a:ln w="38100">
                      <a:solidFill>
                        <a:srgbClr val="FFC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0" name="直線コネクタ 49"/>
                    <p:cNvCxnSpPr/>
                    <p:nvPr/>
                  </p:nvCxnSpPr>
                  <p:spPr>
                    <a:xfrm rot="5400000">
                      <a:off x="654798" y="4102895"/>
                      <a:ext cx="357190" cy="1588"/>
                    </a:xfrm>
                    <a:prstGeom prst="line">
                      <a:avLst/>
                    </a:prstGeom>
                    <a:ln w="38100">
                      <a:solidFill>
                        <a:srgbClr val="FFC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55" name="グループ化 54"/>
                <p:cNvGrpSpPr/>
                <p:nvPr/>
              </p:nvGrpSpPr>
              <p:grpSpPr>
                <a:xfrm>
                  <a:off x="2462198" y="4857760"/>
                  <a:ext cx="681042" cy="430216"/>
                  <a:chOff x="746892" y="3929860"/>
                  <a:chExt cx="681042" cy="430216"/>
                </a:xfrm>
              </p:grpSpPr>
              <p:cxnSp>
                <p:nvCxnSpPr>
                  <p:cNvPr id="56" name="直線コネクタ 55"/>
                  <p:cNvCxnSpPr/>
                  <p:nvPr/>
                </p:nvCxnSpPr>
                <p:spPr>
                  <a:xfrm>
                    <a:off x="761156" y="4348955"/>
                    <a:ext cx="666778" cy="11121"/>
                  </a:xfrm>
                  <a:prstGeom prst="line">
                    <a:avLst/>
                  </a:prstGeom>
                  <a:ln w="38100">
                    <a:solidFill>
                      <a:srgbClr val="FFC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7" name="直線コネクタ 56"/>
                  <p:cNvCxnSpPr/>
                  <p:nvPr/>
                </p:nvCxnSpPr>
                <p:spPr>
                  <a:xfrm rot="5400000">
                    <a:off x="533372" y="4143380"/>
                    <a:ext cx="428628" cy="1588"/>
                  </a:xfrm>
                  <a:prstGeom prst="line">
                    <a:avLst/>
                  </a:prstGeom>
                  <a:ln w="38100">
                    <a:solidFill>
                      <a:srgbClr val="FFC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60" name="グループ化 59"/>
              <p:cNvGrpSpPr/>
              <p:nvPr/>
            </p:nvGrpSpPr>
            <p:grpSpPr>
              <a:xfrm>
                <a:off x="-323888" y="3371857"/>
                <a:ext cx="681046" cy="414333"/>
                <a:chOff x="782972" y="3872717"/>
                <a:chExt cx="681046" cy="414333"/>
              </a:xfrm>
            </p:grpSpPr>
            <p:cxnSp>
              <p:nvCxnSpPr>
                <p:cNvPr id="61" name="直線コネクタ 60"/>
                <p:cNvCxnSpPr/>
                <p:nvPr/>
              </p:nvCxnSpPr>
              <p:spPr>
                <a:xfrm>
                  <a:off x="785786" y="4286256"/>
                  <a:ext cx="678232" cy="794"/>
                </a:xfrm>
                <a:prstGeom prst="line">
                  <a:avLst/>
                </a:prstGeom>
                <a:ln w="38100">
                  <a:solidFill>
                    <a:srgbClr val="FFC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直線コネクタ 61"/>
                <p:cNvCxnSpPr/>
                <p:nvPr/>
              </p:nvCxnSpPr>
              <p:spPr>
                <a:xfrm rot="16200000" flipH="1">
                  <a:off x="576816" y="4078873"/>
                  <a:ext cx="414333" cy="2021"/>
                </a:xfrm>
                <a:prstGeom prst="line">
                  <a:avLst/>
                </a:prstGeom>
                <a:ln w="38100">
                  <a:solidFill>
                    <a:srgbClr val="FFC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65" name="グループ化 64"/>
            <p:cNvGrpSpPr/>
            <p:nvPr/>
          </p:nvGrpSpPr>
          <p:grpSpPr>
            <a:xfrm>
              <a:off x="-1000163" y="2929729"/>
              <a:ext cx="704850" cy="489752"/>
              <a:chOff x="713555" y="3787779"/>
              <a:chExt cx="704850" cy="489752"/>
            </a:xfrm>
          </p:grpSpPr>
          <p:cxnSp>
            <p:nvCxnSpPr>
              <p:cNvPr id="66" name="直線コネクタ 65"/>
              <p:cNvCxnSpPr/>
              <p:nvPr/>
            </p:nvCxnSpPr>
            <p:spPr>
              <a:xfrm>
                <a:off x="732605" y="4248955"/>
                <a:ext cx="685800" cy="1588"/>
              </a:xfrm>
              <a:prstGeom prst="line">
                <a:avLst/>
              </a:prstGeom>
              <a:ln w="381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直線コネクタ 66"/>
              <p:cNvCxnSpPr/>
              <p:nvPr/>
            </p:nvCxnSpPr>
            <p:spPr>
              <a:xfrm rot="5400000">
                <a:off x="469076" y="4032258"/>
                <a:ext cx="489752" cy="793"/>
              </a:xfrm>
              <a:prstGeom prst="line">
                <a:avLst/>
              </a:prstGeom>
              <a:ln w="38100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3" name="正方形/長方形 42"/>
          <p:cNvSpPr/>
          <p:nvPr/>
        </p:nvSpPr>
        <p:spPr>
          <a:xfrm>
            <a:off x="7358018" y="3000372"/>
            <a:ext cx="1785982" cy="42862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400" b="1" dirty="0" err="1" smtClean="0">
                <a:solidFill>
                  <a:schemeClr val="tx1"/>
                </a:solidFill>
              </a:rPr>
              <a:t>ActiveArea</a:t>
            </a:r>
            <a:endParaRPr kumimoji="1" lang="ja-JP" altLang="en-US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7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1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1.85185E-6 L -0.55035 -0.38171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5" y="-191"/>
                                    </p:animMotion>
                                  </p:childTnLst>
                                </p:cTn>
                              </p:par>
                              <p:par>
                                <p:cTn id="7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7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5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1.85185E-6 L -0.24393 0.04097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" y="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7" grpId="0" animBg="1"/>
      <p:bldP spid="18" grpId="0" animBg="1"/>
      <p:bldP spid="19" grpId="0" animBg="1"/>
      <p:bldP spid="20" grpId="0" animBg="1"/>
      <p:bldP spid="4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" name="表 42"/>
          <p:cNvGraphicFramePr>
            <a:graphicFrameLocks noGrp="1"/>
          </p:cNvGraphicFramePr>
          <p:nvPr/>
        </p:nvGraphicFramePr>
        <p:xfrm>
          <a:off x="1928794" y="2928934"/>
          <a:ext cx="976298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6298"/>
              </a:tblGrid>
              <a:tr h="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bitmask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1" name="表 20"/>
          <p:cNvGraphicFramePr>
            <a:graphicFrameLocks noGrp="1"/>
          </p:cNvGraphicFramePr>
          <p:nvPr/>
        </p:nvGraphicFramePr>
        <p:xfrm>
          <a:off x="4071934" y="2643182"/>
          <a:ext cx="485779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985"/>
                <a:gridCol w="346985"/>
                <a:gridCol w="346985"/>
                <a:gridCol w="346985"/>
                <a:gridCol w="346985"/>
                <a:gridCol w="346985"/>
                <a:gridCol w="346985"/>
                <a:gridCol w="346985"/>
                <a:gridCol w="346985"/>
                <a:gridCol w="346985"/>
                <a:gridCol w="346985"/>
                <a:gridCol w="346985"/>
                <a:gridCol w="346985"/>
                <a:gridCol w="346985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1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2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3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4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5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6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7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8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9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10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11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12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13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14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285720" y="0"/>
            <a:ext cx="8229600" cy="1143000"/>
          </a:xfrm>
        </p:spPr>
        <p:txBody>
          <a:bodyPr/>
          <a:lstStyle/>
          <a:p>
            <a:r>
              <a:rPr lang="en-US" altLang="ja-JP" dirty="0" smtClean="0"/>
              <a:t>Algorithm(counting prefix run)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428992" y="1714488"/>
            <a:ext cx="505779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err="1" smtClean="0"/>
              <a:t>nextChar</a:t>
            </a:r>
            <a:r>
              <a:rPr lang="en-US" altLang="ja-JP" dirty="0" smtClean="0"/>
              <a:t>=</a:t>
            </a:r>
            <a:r>
              <a:rPr lang="en-US" altLang="ja-JP" i="1" dirty="0" smtClean="0"/>
              <a:t>w</a:t>
            </a:r>
            <a:r>
              <a:rPr lang="en-US" altLang="ja-JP" dirty="0" smtClean="0"/>
              <a:t>[</a:t>
            </a:r>
            <a:r>
              <a:rPr lang="en-US" altLang="ja-JP" dirty="0" err="1" smtClean="0"/>
              <a:t>i</a:t>
            </a:r>
            <a:r>
              <a:rPr lang="en-US" altLang="ja-JP" dirty="0" smtClean="0"/>
              <a:t>];</a:t>
            </a:r>
          </a:p>
          <a:p>
            <a:r>
              <a:rPr lang="en-US" altLang="ja-JP" dirty="0" smtClean="0"/>
              <a:t>bitmask=((</a:t>
            </a:r>
            <a:r>
              <a:rPr lang="en-US" altLang="ja-JP" dirty="0" err="1" smtClean="0"/>
              <a:t>occ</a:t>
            </a:r>
            <a:r>
              <a:rPr lang="en-US" altLang="ja-JP" dirty="0" smtClean="0"/>
              <a:t>[</a:t>
            </a:r>
            <a:r>
              <a:rPr lang="en-US" altLang="ja-JP" dirty="0" err="1" smtClean="0"/>
              <a:t>nextChar</a:t>
            </a:r>
            <a:r>
              <a:rPr lang="en-US" altLang="ja-JP" dirty="0" smtClean="0"/>
              <a:t>] &gt;&gt; (Length-</a:t>
            </a:r>
            <a:r>
              <a:rPr lang="en-US" altLang="ja-JP" dirty="0" err="1" smtClean="0"/>
              <a:t>i</a:t>
            </a:r>
            <a:r>
              <a:rPr lang="en-US" altLang="ja-JP" dirty="0" smtClean="0"/>
              <a:t>)) | (~0) &lt;&lt; </a:t>
            </a:r>
            <a:r>
              <a:rPr lang="en-US" altLang="ja-JP" dirty="0" err="1" smtClean="0"/>
              <a:t>i</a:t>
            </a:r>
            <a:r>
              <a:rPr lang="en-US" altLang="ja-JP" dirty="0" smtClean="0"/>
              <a:t>);</a:t>
            </a:r>
          </a:p>
          <a:p>
            <a:r>
              <a:rPr lang="en-US" altLang="ja-JP" dirty="0" smtClean="0"/>
              <a:t>alive=</a:t>
            </a:r>
            <a:r>
              <a:rPr lang="en-US" altLang="ja-JP" dirty="0" err="1" smtClean="0"/>
              <a:t>alive&amp;bitmask</a:t>
            </a:r>
            <a:r>
              <a:rPr lang="en-US" altLang="ja-JP" dirty="0" smtClean="0"/>
              <a:t>;</a:t>
            </a:r>
            <a:endParaRPr kumimoji="1" lang="ja-JP" altLang="en-US" dirty="0"/>
          </a:p>
        </p:txBody>
      </p:sp>
      <p:graphicFrame>
        <p:nvGraphicFramePr>
          <p:cNvPr id="5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3214678" y="2928934"/>
          <a:ext cx="5715036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1120"/>
                <a:gridCol w="354635"/>
                <a:gridCol w="354635"/>
                <a:gridCol w="325084"/>
                <a:gridCol w="349163"/>
                <a:gridCol w="349163"/>
                <a:gridCol w="349163"/>
                <a:gridCol w="349163"/>
                <a:gridCol w="349163"/>
                <a:gridCol w="349163"/>
                <a:gridCol w="349163"/>
                <a:gridCol w="349163"/>
                <a:gridCol w="349163"/>
                <a:gridCol w="349163"/>
                <a:gridCol w="337932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period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b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b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c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c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3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4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5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6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7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" name="テキスト ボックス 19"/>
          <p:cNvSpPr txBox="1"/>
          <p:nvPr/>
        </p:nvSpPr>
        <p:spPr>
          <a:xfrm>
            <a:off x="142844" y="1428736"/>
            <a:ext cx="19431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/>
              <a:t>example:</a:t>
            </a:r>
          </a:p>
          <a:p>
            <a:r>
              <a:rPr kumimoji="1" lang="en-US" altLang="ja-JP" i="1" dirty="0" smtClean="0"/>
              <a:t>w</a:t>
            </a:r>
            <a:r>
              <a:rPr kumimoji="1" lang="en-US" altLang="ja-JP" dirty="0" smtClean="0"/>
              <a:t>=</a:t>
            </a:r>
            <a:r>
              <a:rPr kumimoji="1" lang="en-US" altLang="ja-JP" dirty="0" err="1" smtClean="0"/>
              <a:t>aabaabaaaacaac</a:t>
            </a:r>
            <a:endParaRPr kumimoji="1" lang="ja-JP" altLang="en-US" dirty="0"/>
          </a:p>
        </p:txBody>
      </p:sp>
      <p:graphicFrame>
        <p:nvGraphicFramePr>
          <p:cNvPr id="16" name="表 15"/>
          <p:cNvGraphicFramePr>
            <a:graphicFrameLocks noGrp="1"/>
          </p:cNvGraphicFramePr>
          <p:nvPr/>
        </p:nvGraphicFramePr>
        <p:xfrm>
          <a:off x="214282" y="3357562"/>
          <a:ext cx="1643076" cy="21877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6153"/>
                <a:gridCol w="342307"/>
                <a:gridCol w="342307"/>
                <a:gridCol w="342309"/>
              </a:tblGrid>
              <a:tr h="312541">
                <a:tc>
                  <a:txBody>
                    <a:bodyPr/>
                    <a:lstStyle/>
                    <a:p>
                      <a:r>
                        <a:rPr kumimoji="1" lang="en-US" altLang="ja-JP" b="1" dirty="0" smtClean="0">
                          <a:solidFill>
                            <a:schemeClr val="bg1"/>
                          </a:solidFill>
                        </a:rPr>
                        <a:t>a</a:t>
                      </a:r>
                      <a:endParaRPr kumimoji="1" lang="ja-JP" altLang="en-US" b="1" dirty="0">
                        <a:solidFill>
                          <a:schemeClr val="bg1"/>
                        </a:solidFill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0F4"/>
                    </a:solidFill>
                  </a:tcPr>
                </a:tc>
              </a:tr>
              <a:tr h="312541">
                <a:tc>
                  <a:txBody>
                    <a:bodyPr/>
                    <a:lstStyle/>
                    <a:p>
                      <a:r>
                        <a:rPr kumimoji="1" lang="en-US" altLang="ja-JP" b="1" dirty="0" smtClean="0">
                          <a:solidFill>
                            <a:schemeClr val="bg1"/>
                          </a:solidFill>
                        </a:rPr>
                        <a:t>b</a:t>
                      </a:r>
                      <a:endParaRPr kumimoji="1" lang="ja-JP" altLang="en-US" b="1" dirty="0">
                        <a:solidFill>
                          <a:schemeClr val="bg1"/>
                        </a:solidFill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541">
                <a:tc>
                  <a:txBody>
                    <a:bodyPr/>
                    <a:lstStyle/>
                    <a:p>
                      <a:r>
                        <a:rPr kumimoji="1" lang="en-US" altLang="ja-JP" b="1" dirty="0" smtClean="0">
                          <a:solidFill>
                            <a:schemeClr val="bg1"/>
                          </a:solidFill>
                        </a:rPr>
                        <a:t>a</a:t>
                      </a:r>
                      <a:endParaRPr kumimoji="1" lang="ja-JP" altLang="en-US" b="1" dirty="0">
                        <a:solidFill>
                          <a:schemeClr val="bg1"/>
                        </a:solidFill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541">
                <a:tc>
                  <a:txBody>
                    <a:bodyPr/>
                    <a:lstStyle/>
                    <a:p>
                      <a:r>
                        <a:rPr kumimoji="1" lang="en-US" altLang="ja-JP" b="1" dirty="0" smtClean="0">
                          <a:solidFill>
                            <a:schemeClr val="bg1"/>
                          </a:solidFill>
                        </a:rPr>
                        <a:t>a</a:t>
                      </a:r>
                      <a:endParaRPr kumimoji="1" lang="ja-JP" altLang="en-US" b="1" dirty="0">
                        <a:solidFill>
                          <a:schemeClr val="bg1"/>
                        </a:solidFill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541">
                <a:tc>
                  <a:txBody>
                    <a:bodyPr/>
                    <a:lstStyle/>
                    <a:p>
                      <a:r>
                        <a:rPr kumimoji="1" lang="en-US" altLang="ja-JP" b="1" dirty="0" smtClean="0">
                          <a:solidFill>
                            <a:schemeClr val="bg1"/>
                          </a:solidFill>
                        </a:rPr>
                        <a:t>b</a:t>
                      </a:r>
                      <a:endParaRPr kumimoji="1" lang="ja-JP" altLang="en-US" b="1" dirty="0">
                        <a:solidFill>
                          <a:schemeClr val="bg1"/>
                        </a:solidFill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541">
                <a:tc>
                  <a:txBody>
                    <a:bodyPr/>
                    <a:lstStyle/>
                    <a:p>
                      <a:r>
                        <a:rPr kumimoji="1" lang="en-US" altLang="ja-JP" b="1" dirty="0" smtClean="0">
                          <a:solidFill>
                            <a:schemeClr val="bg1"/>
                          </a:solidFill>
                        </a:rPr>
                        <a:t>a</a:t>
                      </a:r>
                      <a:endParaRPr kumimoji="1" lang="ja-JP" altLang="en-US" b="1" dirty="0">
                        <a:solidFill>
                          <a:schemeClr val="bg1"/>
                        </a:solidFill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541">
                <a:tc>
                  <a:txBody>
                    <a:bodyPr/>
                    <a:lstStyle/>
                    <a:p>
                      <a:r>
                        <a:rPr kumimoji="1" lang="en-US" altLang="ja-JP" b="1" dirty="0" smtClean="0">
                          <a:solidFill>
                            <a:schemeClr val="bg1"/>
                          </a:solidFill>
                        </a:rPr>
                        <a:t>a</a:t>
                      </a:r>
                      <a:endParaRPr kumimoji="1" lang="ja-JP" altLang="en-US" b="1" dirty="0">
                        <a:solidFill>
                          <a:schemeClr val="bg1"/>
                        </a:solidFill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7" name="表 16"/>
          <p:cNvGraphicFramePr>
            <a:graphicFrameLocks noGrp="1"/>
          </p:cNvGraphicFramePr>
          <p:nvPr/>
        </p:nvGraphicFramePr>
        <p:xfrm>
          <a:off x="214282" y="5643578"/>
          <a:ext cx="1643076" cy="7280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6153"/>
                <a:gridCol w="342307"/>
                <a:gridCol w="342307"/>
                <a:gridCol w="342309"/>
              </a:tblGrid>
              <a:tr h="728030"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occ</a:t>
                      </a:r>
                      <a:endParaRPr kumimoji="1" lang="ja-JP" altLang="en-US" dirty="0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9" name="テキスト ボックス 18"/>
          <p:cNvSpPr txBox="1"/>
          <p:nvPr/>
        </p:nvSpPr>
        <p:spPr>
          <a:xfrm>
            <a:off x="1142976" y="2428868"/>
            <a:ext cx="461665" cy="8572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dirty="0" smtClean="0"/>
              <a:t>・・・</a:t>
            </a:r>
            <a:endParaRPr kumimoji="1" lang="ja-JP" altLang="en-US" dirty="0"/>
          </a:p>
        </p:txBody>
      </p:sp>
      <p:graphicFrame>
        <p:nvGraphicFramePr>
          <p:cNvPr id="22" name="表 21"/>
          <p:cNvGraphicFramePr>
            <a:graphicFrameLocks noGrp="1"/>
          </p:cNvGraphicFramePr>
          <p:nvPr/>
        </p:nvGraphicFramePr>
        <p:xfrm>
          <a:off x="2285984" y="3357562"/>
          <a:ext cx="35719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19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ja-JP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8F0F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6" name="直線矢印コネクタ 25"/>
          <p:cNvCxnSpPr/>
          <p:nvPr/>
        </p:nvCxnSpPr>
        <p:spPr>
          <a:xfrm rot="5400000" flipH="1" flipV="1">
            <a:off x="1785918" y="4286256"/>
            <a:ext cx="500066" cy="500066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正方形/長方形 28"/>
          <p:cNvSpPr/>
          <p:nvPr/>
        </p:nvSpPr>
        <p:spPr>
          <a:xfrm>
            <a:off x="2214546" y="3286124"/>
            <a:ext cx="428628" cy="428628"/>
          </a:xfrm>
          <a:prstGeom prst="rect">
            <a:avLst/>
          </a:prstGeom>
          <a:noFill/>
          <a:ln w="38100" cmpd="sng">
            <a:solidFill>
              <a:srgbClr val="FF000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30" name="表 29"/>
          <p:cNvGraphicFramePr>
            <a:graphicFrameLocks noGrp="1"/>
          </p:cNvGraphicFramePr>
          <p:nvPr/>
        </p:nvGraphicFramePr>
        <p:xfrm>
          <a:off x="4071935" y="2928934"/>
          <a:ext cx="347666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7666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dirty="0" smtClean="0"/>
                        <a:t>1</a:t>
                      </a:r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dirty="0" smtClean="0"/>
                        <a:t>1</a:t>
                      </a:r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dirty="0" smtClean="0"/>
                        <a:t>1</a:t>
                      </a:r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dirty="0" smtClean="0"/>
                        <a:t>1</a:t>
                      </a:r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dirty="0" smtClean="0"/>
                        <a:t>1</a:t>
                      </a:r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dirty="0" smtClean="0"/>
                        <a:t>1</a:t>
                      </a:r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dirty="0" smtClean="0"/>
                        <a:t>1</a:t>
                      </a:r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1" name="表 30"/>
          <p:cNvGraphicFramePr>
            <a:graphicFrameLocks noGrp="1"/>
          </p:cNvGraphicFramePr>
          <p:nvPr/>
        </p:nvGraphicFramePr>
        <p:xfrm>
          <a:off x="2285984" y="3286124"/>
          <a:ext cx="347666" cy="26768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7666"/>
              </a:tblGrid>
              <a:tr h="382406">
                <a:tc>
                  <a:txBody>
                    <a:bodyPr/>
                    <a:lstStyle/>
                    <a:p>
                      <a:r>
                        <a:rPr lang="en-US" altLang="ja-JP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4DFEF"/>
                    </a:solidFill>
                  </a:tcPr>
                </a:tc>
              </a:tr>
              <a:tr h="382406"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8F0F4"/>
                    </a:solidFill>
                  </a:tcPr>
                </a:tc>
              </a:tr>
              <a:tr h="382406"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4DFEF"/>
                    </a:solidFill>
                  </a:tcPr>
                </a:tc>
              </a:tr>
              <a:tr h="382406"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8F0F4"/>
                    </a:solidFill>
                  </a:tcPr>
                </a:tc>
              </a:tr>
              <a:tr h="382406"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4DFEF"/>
                    </a:solidFill>
                  </a:tcPr>
                </a:tc>
              </a:tr>
              <a:tr h="382406"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E8F0F4"/>
                    </a:solidFill>
                  </a:tcPr>
                </a:tc>
              </a:tr>
              <a:tr h="382406"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4DFEF"/>
                    </a:solidFill>
                  </a:tcPr>
                </a:tc>
              </a:tr>
            </a:tbl>
          </a:graphicData>
        </a:graphic>
      </p:graphicFrame>
      <p:sp>
        <p:nvSpPr>
          <p:cNvPr id="33" name="正方形/長方形 32"/>
          <p:cNvSpPr/>
          <p:nvPr/>
        </p:nvSpPr>
        <p:spPr>
          <a:xfrm>
            <a:off x="785786" y="5214950"/>
            <a:ext cx="428628" cy="357190"/>
          </a:xfrm>
          <a:prstGeom prst="rect">
            <a:avLst/>
          </a:prstGeom>
          <a:noFill/>
          <a:ln w="38100" cmpd="sng">
            <a:solidFill>
              <a:srgbClr val="FF000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34" name="表 33"/>
          <p:cNvGraphicFramePr>
            <a:graphicFrameLocks noGrp="1"/>
          </p:cNvGraphicFramePr>
          <p:nvPr/>
        </p:nvGraphicFramePr>
        <p:xfrm>
          <a:off x="4429125" y="2928934"/>
          <a:ext cx="371476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476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dirty="0" smtClean="0"/>
                        <a:t>1</a:t>
                      </a:r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dirty="0" smtClean="0"/>
                        <a:t>1</a:t>
                      </a:r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dirty="0" smtClean="0"/>
                        <a:t>1</a:t>
                      </a:r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dirty="0" smtClean="0"/>
                        <a:t>1</a:t>
                      </a:r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dirty="0" smtClean="0"/>
                        <a:t>1</a:t>
                      </a:r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dirty="0" smtClean="0"/>
                        <a:t>1</a:t>
                      </a:r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dirty="0" smtClean="0"/>
                        <a:t>1</a:t>
                      </a:r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5" name="表 34"/>
          <p:cNvGraphicFramePr>
            <a:graphicFrameLocks noGrp="1"/>
          </p:cNvGraphicFramePr>
          <p:nvPr/>
        </p:nvGraphicFramePr>
        <p:xfrm>
          <a:off x="4786314" y="2928934"/>
          <a:ext cx="326013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6013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b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ja-JP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ja-JP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dirty="0" smtClean="0"/>
                        <a:t>1</a:t>
                      </a:r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dirty="0" smtClean="0"/>
                        <a:t>1</a:t>
                      </a:r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dirty="0" smtClean="0"/>
                        <a:t>1</a:t>
                      </a:r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dirty="0" smtClean="0"/>
                        <a:t>1</a:t>
                      </a:r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dirty="0" smtClean="0"/>
                        <a:t>1</a:t>
                      </a:r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6" name="表 35"/>
          <p:cNvGraphicFramePr>
            <a:graphicFrameLocks noGrp="1"/>
          </p:cNvGraphicFramePr>
          <p:nvPr/>
        </p:nvGraphicFramePr>
        <p:xfrm>
          <a:off x="5128592" y="2928934"/>
          <a:ext cx="327992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992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dirty="0" smtClean="0"/>
                        <a:t>0</a:t>
                      </a:r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dirty="0" smtClean="0"/>
                        <a:t>1</a:t>
                      </a:r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dirty="0" smtClean="0"/>
                        <a:t>1</a:t>
                      </a:r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dirty="0" smtClean="0"/>
                        <a:t>1</a:t>
                      </a:r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dirty="0" smtClean="0"/>
                        <a:t>1</a:t>
                      </a:r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dirty="0" smtClean="0"/>
                        <a:t>1</a:t>
                      </a:r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7" name="正方形/長方形 36"/>
          <p:cNvSpPr/>
          <p:nvPr/>
        </p:nvSpPr>
        <p:spPr>
          <a:xfrm>
            <a:off x="1142976" y="4929198"/>
            <a:ext cx="428628" cy="642942"/>
          </a:xfrm>
          <a:prstGeom prst="rect">
            <a:avLst/>
          </a:prstGeom>
          <a:noFill/>
          <a:ln w="38100" cmpd="sng">
            <a:solidFill>
              <a:srgbClr val="FF000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正方形/長方形 37"/>
          <p:cNvSpPr/>
          <p:nvPr/>
        </p:nvSpPr>
        <p:spPr>
          <a:xfrm>
            <a:off x="2285984" y="3286124"/>
            <a:ext cx="357190" cy="723904"/>
          </a:xfrm>
          <a:prstGeom prst="rect">
            <a:avLst/>
          </a:prstGeom>
          <a:noFill/>
          <a:ln w="38100" cmpd="sng">
            <a:solidFill>
              <a:srgbClr val="FF000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39" name="表 38"/>
          <p:cNvGraphicFramePr>
            <a:graphicFrameLocks noGrp="1"/>
          </p:cNvGraphicFramePr>
          <p:nvPr/>
        </p:nvGraphicFramePr>
        <p:xfrm>
          <a:off x="2285984" y="3286124"/>
          <a:ext cx="347666" cy="26768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7666"/>
              </a:tblGrid>
              <a:tr h="382406">
                <a:tc>
                  <a:txBody>
                    <a:bodyPr/>
                    <a:lstStyle/>
                    <a:p>
                      <a:r>
                        <a:rPr lang="en-US" altLang="ja-JP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</a:tr>
              <a:tr h="382406"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0F4"/>
                    </a:solidFill>
                  </a:tcPr>
                </a:tc>
              </a:tr>
              <a:tr h="382406"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</a:tr>
              <a:tr h="382406"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0F4"/>
                    </a:solidFill>
                  </a:tcPr>
                </a:tc>
              </a:tr>
              <a:tr h="382406"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</a:tr>
              <a:tr h="382406"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0F4"/>
                    </a:solidFill>
                  </a:tcPr>
                </a:tc>
              </a:tr>
              <a:tr h="382406"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EF"/>
                    </a:solidFill>
                  </a:tcPr>
                </a:tc>
              </a:tr>
            </a:tbl>
          </a:graphicData>
        </a:graphic>
      </p:graphicFrame>
      <p:sp>
        <p:nvSpPr>
          <p:cNvPr id="40" name="正方形/長方形 39"/>
          <p:cNvSpPr/>
          <p:nvPr/>
        </p:nvSpPr>
        <p:spPr>
          <a:xfrm>
            <a:off x="785786" y="4572008"/>
            <a:ext cx="428628" cy="1000132"/>
          </a:xfrm>
          <a:prstGeom prst="rect">
            <a:avLst/>
          </a:prstGeom>
          <a:noFill/>
          <a:ln w="38100" cmpd="sng">
            <a:solidFill>
              <a:srgbClr val="FF000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正方形/長方形 40"/>
          <p:cNvSpPr/>
          <p:nvPr/>
        </p:nvSpPr>
        <p:spPr>
          <a:xfrm>
            <a:off x="2214546" y="3286124"/>
            <a:ext cx="428628" cy="1143008"/>
          </a:xfrm>
          <a:prstGeom prst="rect">
            <a:avLst/>
          </a:prstGeom>
          <a:noFill/>
          <a:ln w="38100" cmpd="sng">
            <a:solidFill>
              <a:srgbClr val="FF000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42" name="表 41"/>
          <p:cNvGraphicFramePr>
            <a:graphicFrameLocks noGrp="1"/>
          </p:cNvGraphicFramePr>
          <p:nvPr/>
        </p:nvGraphicFramePr>
        <p:xfrm>
          <a:off x="5466521" y="2928934"/>
          <a:ext cx="3463197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7870"/>
                <a:gridCol w="347870"/>
                <a:gridCol w="338565"/>
                <a:gridCol w="357190"/>
                <a:gridCol w="347854"/>
                <a:gridCol w="327991"/>
                <a:gridCol w="357809"/>
                <a:gridCol w="357808"/>
                <a:gridCol w="347870"/>
                <a:gridCol w="33237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b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c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c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kumimoji="1" lang="ja-JP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kumimoji="1" lang="ja-JP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kumimoji="1" lang="ja-JP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kumimoji="1" lang="ja-JP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kumimoji="1" lang="ja-JP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45" name="グループ化 44"/>
          <p:cNvGrpSpPr/>
          <p:nvPr/>
        </p:nvGrpSpPr>
        <p:grpSpPr>
          <a:xfrm>
            <a:off x="4071934" y="3286124"/>
            <a:ext cx="1928826" cy="3429024"/>
            <a:chOff x="4071934" y="2786058"/>
            <a:chExt cx="1928826" cy="3429024"/>
          </a:xfrm>
        </p:grpSpPr>
        <p:sp>
          <p:nvSpPr>
            <p:cNvPr id="32" name="正方形/長方形 31"/>
            <p:cNvSpPr/>
            <p:nvPr/>
          </p:nvSpPr>
          <p:spPr>
            <a:xfrm>
              <a:off x="4071934" y="2786058"/>
              <a:ext cx="357190" cy="2643206"/>
            </a:xfrm>
            <a:prstGeom prst="rect">
              <a:avLst/>
            </a:prstGeom>
            <a:noFill/>
            <a:ln w="38100" cmpd="sng">
              <a:solidFill>
                <a:srgbClr val="FFC000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" name="四角形吹き出し 43"/>
            <p:cNvSpPr/>
            <p:nvPr/>
          </p:nvSpPr>
          <p:spPr>
            <a:xfrm>
              <a:off x="4500562" y="5715016"/>
              <a:ext cx="1500198" cy="500066"/>
            </a:xfrm>
            <a:prstGeom prst="wedgeRectCallout">
              <a:avLst>
                <a:gd name="adj1" fmla="val -55241"/>
                <a:gd name="adj2" fmla="val -114458"/>
              </a:avLst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2400" b="1" dirty="0" smtClean="0"/>
                <a:t>alive</a:t>
              </a:r>
              <a:endParaRPr kumimoji="1" lang="ja-JP" altLang="en-US" b="1" dirty="0"/>
            </a:p>
          </p:txBody>
        </p:sp>
      </p:grpSp>
      <p:grpSp>
        <p:nvGrpSpPr>
          <p:cNvPr id="49" name="グループ化 48"/>
          <p:cNvGrpSpPr/>
          <p:nvPr/>
        </p:nvGrpSpPr>
        <p:grpSpPr>
          <a:xfrm>
            <a:off x="4429124" y="3286124"/>
            <a:ext cx="1928826" cy="3429024"/>
            <a:chOff x="4071934" y="2786058"/>
            <a:chExt cx="1928826" cy="3429024"/>
          </a:xfrm>
        </p:grpSpPr>
        <p:sp>
          <p:nvSpPr>
            <p:cNvPr id="50" name="正方形/長方形 49"/>
            <p:cNvSpPr/>
            <p:nvPr/>
          </p:nvSpPr>
          <p:spPr>
            <a:xfrm>
              <a:off x="4071934" y="2786058"/>
              <a:ext cx="357190" cy="2643206"/>
            </a:xfrm>
            <a:prstGeom prst="rect">
              <a:avLst/>
            </a:prstGeom>
            <a:noFill/>
            <a:ln w="38100" cmpd="sng">
              <a:solidFill>
                <a:srgbClr val="FFC000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" name="四角形吹き出し 50"/>
            <p:cNvSpPr/>
            <p:nvPr/>
          </p:nvSpPr>
          <p:spPr>
            <a:xfrm>
              <a:off x="4500562" y="5715016"/>
              <a:ext cx="1500198" cy="500066"/>
            </a:xfrm>
            <a:prstGeom prst="wedgeRectCallout">
              <a:avLst>
                <a:gd name="adj1" fmla="val -55241"/>
                <a:gd name="adj2" fmla="val -114458"/>
              </a:avLst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2400" b="1" dirty="0" smtClean="0"/>
                <a:t>alive</a:t>
              </a:r>
              <a:endParaRPr kumimoji="1" lang="ja-JP" altLang="en-US" b="1" dirty="0"/>
            </a:p>
          </p:txBody>
        </p:sp>
      </p:grpSp>
      <p:grpSp>
        <p:nvGrpSpPr>
          <p:cNvPr id="52" name="グループ化 51"/>
          <p:cNvGrpSpPr/>
          <p:nvPr/>
        </p:nvGrpSpPr>
        <p:grpSpPr>
          <a:xfrm>
            <a:off x="4786314" y="3286124"/>
            <a:ext cx="1928826" cy="3429024"/>
            <a:chOff x="4071934" y="2786058"/>
            <a:chExt cx="1928826" cy="3429024"/>
          </a:xfrm>
        </p:grpSpPr>
        <p:sp>
          <p:nvSpPr>
            <p:cNvPr id="53" name="正方形/長方形 52"/>
            <p:cNvSpPr/>
            <p:nvPr/>
          </p:nvSpPr>
          <p:spPr>
            <a:xfrm>
              <a:off x="4071934" y="2786058"/>
              <a:ext cx="357190" cy="2643206"/>
            </a:xfrm>
            <a:prstGeom prst="rect">
              <a:avLst/>
            </a:prstGeom>
            <a:noFill/>
            <a:ln w="38100" cmpd="sng">
              <a:solidFill>
                <a:srgbClr val="FFC000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" name="四角形吹き出し 53"/>
            <p:cNvSpPr/>
            <p:nvPr/>
          </p:nvSpPr>
          <p:spPr>
            <a:xfrm>
              <a:off x="4500562" y="5715016"/>
              <a:ext cx="1500198" cy="500066"/>
            </a:xfrm>
            <a:prstGeom prst="wedgeRectCallout">
              <a:avLst>
                <a:gd name="adj1" fmla="val -55241"/>
                <a:gd name="adj2" fmla="val -114458"/>
              </a:avLst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2400" b="1" dirty="0" smtClean="0"/>
                <a:t>alive</a:t>
              </a:r>
              <a:endParaRPr kumimoji="1" lang="ja-JP" altLang="en-US" b="1" dirty="0"/>
            </a:p>
          </p:txBody>
        </p:sp>
      </p:grpSp>
      <p:grpSp>
        <p:nvGrpSpPr>
          <p:cNvPr id="55" name="グループ化 54"/>
          <p:cNvGrpSpPr/>
          <p:nvPr/>
        </p:nvGrpSpPr>
        <p:grpSpPr>
          <a:xfrm>
            <a:off x="5143504" y="3286124"/>
            <a:ext cx="1928826" cy="3429024"/>
            <a:chOff x="4071934" y="2786058"/>
            <a:chExt cx="1928826" cy="3429024"/>
          </a:xfrm>
        </p:grpSpPr>
        <p:sp>
          <p:nvSpPr>
            <p:cNvPr id="56" name="正方形/長方形 55"/>
            <p:cNvSpPr/>
            <p:nvPr/>
          </p:nvSpPr>
          <p:spPr>
            <a:xfrm>
              <a:off x="4071934" y="2786058"/>
              <a:ext cx="357190" cy="2643206"/>
            </a:xfrm>
            <a:prstGeom prst="rect">
              <a:avLst/>
            </a:prstGeom>
            <a:noFill/>
            <a:ln w="38100" cmpd="sng">
              <a:solidFill>
                <a:srgbClr val="FFC000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7" name="四角形吹き出し 56"/>
            <p:cNvSpPr/>
            <p:nvPr/>
          </p:nvSpPr>
          <p:spPr>
            <a:xfrm>
              <a:off x="4500562" y="5715016"/>
              <a:ext cx="1500198" cy="500066"/>
            </a:xfrm>
            <a:prstGeom prst="wedgeRectCallout">
              <a:avLst>
                <a:gd name="adj1" fmla="val -55241"/>
                <a:gd name="adj2" fmla="val -114458"/>
              </a:avLst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2400" b="1" dirty="0" smtClean="0"/>
                <a:t>alive</a:t>
              </a:r>
              <a:endParaRPr kumimoji="1" lang="ja-JP" altLang="en-US" b="1" dirty="0"/>
            </a:p>
          </p:txBody>
        </p:sp>
      </p:grpSp>
      <p:cxnSp>
        <p:nvCxnSpPr>
          <p:cNvPr id="61" name="直線矢印コネクタ 60"/>
          <p:cNvCxnSpPr/>
          <p:nvPr/>
        </p:nvCxnSpPr>
        <p:spPr>
          <a:xfrm rot="5400000" flipH="1" flipV="1">
            <a:off x="1465241" y="4606933"/>
            <a:ext cx="2643206" cy="1588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/>
          <p:cNvSpPr txBox="1"/>
          <p:nvPr/>
        </p:nvSpPr>
        <p:spPr>
          <a:xfrm>
            <a:off x="2786058" y="3857628"/>
            <a:ext cx="461665" cy="185738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en-US" altLang="ja-JP" b="1" dirty="0" smtClean="0"/>
              <a:t>Length </a:t>
            </a:r>
            <a:r>
              <a:rPr lang="en-US" altLang="ja-JP" b="1" dirty="0" smtClean="0"/>
              <a:t>- </a:t>
            </a:r>
            <a:r>
              <a:rPr lang="en-US" altLang="ja-JP" b="1" dirty="0" err="1" smtClean="0"/>
              <a:t>i</a:t>
            </a:r>
            <a:endParaRPr kumimoji="1" lang="ja-JP" altLang="en-US" b="1" dirty="0"/>
          </a:p>
        </p:txBody>
      </p:sp>
      <p:cxnSp>
        <p:nvCxnSpPr>
          <p:cNvPr id="63" name="直線矢印コネクタ 62"/>
          <p:cNvCxnSpPr/>
          <p:nvPr/>
        </p:nvCxnSpPr>
        <p:spPr>
          <a:xfrm rot="5400000" flipH="1" flipV="1">
            <a:off x="1679555" y="4821247"/>
            <a:ext cx="2214578" cy="1588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矢印コネクタ 65"/>
          <p:cNvCxnSpPr/>
          <p:nvPr/>
        </p:nvCxnSpPr>
        <p:spPr>
          <a:xfrm rot="5400000" flipH="1" flipV="1">
            <a:off x="1858150" y="4999842"/>
            <a:ext cx="1857388" cy="1588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矢印コネクタ 68"/>
          <p:cNvCxnSpPr/>
          <p:nvPr/>
        </p:nvCxnSpPr>
        <p:spPr>
          <a:xfrm rot="5400000" flipH="1" flipV="1">
            <a:off x="2035951" y="5179231"/>
            <a:ext cx="1500198" cy="1588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正方形/長方形 45"/>
          <p:cNvSpPr/>
          <p:nvPr/>
        </p:nvSpPr>
        <p:spPr>
          <a:xfrm>
            <a:off x="428596" y="928670"/>
            <a:ext cx="778674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b="1" dirty="0" smtClean="0"/>
              <a:t>Detect right maximal prefix repetitions of each period</a:t>
            </a:r>
            <a:endParaRPr lang="en-US" sz="2000" b="1" dirty="0" smtClean="0"/>
          </a:p>
        </p:txBody>
      </p:sp>
      <p:sp>
        <p:nvSpPr>
          <p:cNvPr id="48" name="正方形/長方形 47"/>
          <p:cNvSpPr/>
          <p:nvPr/>
        </p:nvSpPr>
        <p:spPr>
          <a:xfrm>
            <a:off x="3214678" y="1500174"/>
            <a:ext cx="5572164" cy="1143008"/>
          </a:xfrm>
          <a:prstGeom prst="rect">
            <a:avLst/>
          </a:prstGeom>
          <a:noFill/>
          <a:ln w="38100" cmpd="sng">
            <a:solidFill>
              <a:srgbClr val="00B05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四角形吹き出し 46"/>
          <p:cNvSpPr/>
          <p:nvPr/>
        </p:nvSpPr>
        <p:spPr>
          <a:xfrm>
            <a:off x="6929454" y="1142984"/>
            <a:ext cx="1928826" cy="500066"/>
          </a:xfrm>
          <a:prstGeom prst="wedgeRectCallout">
            <a:avLst>
              <a:gd name="adj1" fmla="val -48359"/>
              <a:gd name="adj2" fmla="val 80267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400" b="1" dirty="0" smtClean="0"/>
              <a:t>pseudo code</a:t>
            </a:r>
            <a:endParaRPr kumimoji="1" lang="ja-JP" altLang="en-US" b="1" dirty="0"/>
          </a:p>
        </p:txBody>
      </p:sp>
      <p:sp>
        <p:nvSpPr>
          <p:cNvPr id="58" name="正方形/長方形 57"/>
          <p:cNvSpPr/>
          <p:nvPr/>
        </p:nvSpPr>
        <p:spPr>
          <a:xfrm>
            <a:off x="214282" y="4929198"/>
            <a:ext cx="571504" cy="285752"/>
          </a:xfrm>
          <a:prstGeom prst="rect">
            <a:avLst/>
          </a:prstGeom>
          <a:noFill/>
          <a:ln w="38100" cmpd="sng">
            <a:solidFill>
              <a:srgbClr val="FFC00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正方形/長方形 58"/>
          <p:cNvSpPr/>
          <p:nvPr/>
        </p:nvSpPr>
        <p:spPr>
          <a:xfrm>
            <a:off x="214282" y="4643446"/>
            <a:ext cx="571504" cy="285752"/>
          </a:xfrm>
          <a:prstGeom prst="rect">
            <a:avLst/>
          </a:prstGeom>
          <a:noFill/>
          <a:ln w="38100" cmpd="sng">
            <a:solidFill>
              <a:srgbClr val="FFC00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正方形/長方形 59"/>
          <p:cNvSpPr/>
          <p:nvPr/>
        </p:nvSpPr>
        <p:spPr>
          <a:xfrm>
            <a:off x="214282" y="4286256"/>
            <a:ext cx="571504" cy="325937"/>
          </a:xfrm>
          <a:prstGeom prst="rect">
            <a:avLst/>
          </a:prstGeom>
          <a:noFill/>
          <a:ln w="38100" cmpd="sng">
            <a:solidFill>
              <a:srgbClr val="FFC00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9" grpId="1" animBg="1"/>
      <p:bldP spid="33" grpId="0" animBg="1"/>
      <p:bldP spid="33" grpId="1" animBg="1"/>
      <p:bldP spid="37" grpId="0" animBg="1"/>
      <p:bldP spid="37" grpId="1" animBg="1"/>
      <p:bldP spid="38" grpId="0" animBg="1"/>
      <p:bldP spid="38" grpId="1" animBg="1"/>
      <p:bldP spid="40" grpId="0" animBg="1"/>
      <p:bldP spid="40" grpId="1" animBg="1"/>
      <p:bldP spid="41" grpId="0" animBg="1"/>
      <p:bldP spid="41" grpId="1" animBg="1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ビジネス">
  <a:themeElements>
    <a:clrScheme name="ビジネス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ユーザー定義 1">
      <a:majorFont>
        <a:latin typeface="Rockwell"/>
        <a:ea typeface="HG明朝B"/>
        <a:cs typeface=""/>
      </a:majorFont>
      <a:minorFont>
        <a:latin typeface="Times New Roman"/>
        <a:ea typeface="HGS明朝E"/>
        <a:cs typeface=""/>
      </a:minorFont>
    </a:fontScheme>
    <a:fmtScheme name="ビジネ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13247</TotalTime>
  <Words>2789</Words>
  <Application>Microsoft Office PowerPoint</Application>
  <PresentationFormat>画面に合わせる (4:3)</PresentationFormat>
  <Paragraphs>2094</Paragraphs>
  <Slides>28</Slides>
  <Notes>27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28</vt:i4>
      </vt:variant>
    </vt:vector>
  </HeadingPairs>
  <TitlesOfParts>
    <vt:vector size="29" baseType="lpstr">
      <vt:lpstr>ビジネス</vt:lpstr>
      <vt:lpstr>Bit-parallel algorithms for computing all the runs in a string </vt:lpstr>
      <vt:lpstr>Contents</vt:lpstr>
      <vt:lpstr>Runs</vt:lpstr>
      <vt:lpstr>Calculating run(w)</vt:lpstr>
      <vt:lpstr>Contents</vt:lpstr>
      <vt:lpstr>Bit-parallel algorithms for counting runs</vt:lpstr>
      <vt:lpstr>Algorithm (counting prefix runs)</vt:lpstr>
      <vt:lpstr>Algorithm(counting prefix runs)</vt:lpstr>
      <vt:lpstr>Algorithm(counting prefix run)</vt:lpstr>
      <vt:lpstr>Algorithm(counting prefix run)</vt:lpstr>
      <vt:lpstr>Algorithm(counting prefix run)</vt:lpstr>
      <vt:lpstr>Algorithm (binary strings)</vt:lpstr>
      <vt:lpstr>Algorithm(Efficient algorithm for binary string)</vt:lpstr>
      <vt:lpstr>スライド 14</vt:lpstr>
      <vt:lpstr>スライド 15</vt:lpstr>
      <vt:lpstr>スライド 16</vt:lpstr>
      <vt:lpstr>スライド 17</vt:lpstr>
      <vt:lpstr>Algorithm(Removing duplicate by Position)</vt:lpstr>
      <vt:lpstr>Algorithm(Removing duplicate by Sieve)</vt:lpstr>
      <vt:lpstr>Algorithm(Removing duplicate by Sieve)</vt:lpstr>
      <vt:lpstr>Contents</vt:lpstr>
      <vt:lpstr>Computational Experiments</vt:lpstr>
      <vt:lpstr>Computational Experiments</vt:lpstr>
      <vt:lpstr>Computational Experiments</vt:lpstr>
      <vt:lpstr>Computational Experiments</vt:lpstr>
      <vt:lpstr>Lower and Upper bounds of ρ(n)</vt:lpstr>
      <vt:lpstr>Computational Experiments f(n, r) : number of binary strings of length n with r runs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Bit-parallel algorithm computing all the runs for in a string</dc:title>
  <dc:creator>kazu</dc:creator>
  <cp:lastModifiedBy>kazu</cp:lastModifiedBy>
  <cp:revision>675</cp:revision>
  <dcterms:created xsi:type="dcterms:W3CDTF">2009-07-24T05:15:49Z</dcterms:created>
  <dcterms:modified xsi:type="dcterms:W3CDTF">2009-09-02T08:38:44Z</dcterms:modified>
</cp:coreProperties>
</file>