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6"/>
  </p:notesMasterIdLst>
  <p:handoutMasterIdLst>
    <p:handoutMasterId r:id="rId47"/>
  </p:handoutMasterIdLst>
  <p:sldIdLst>
    <p:sldId id="409" r:id="rId2"/>
    <p:sldId id="410" r:id="rId3"/>
    <p:sldId id="581" r:id="rId4"/>
    <p:sldId id="501" r:id="rId5"/>
    <p:sldId id="583" r:id="rId6"/>
    <p:sldId id="517" r:id="rId7"/>
    <p:sldId id="502" r:id="rId8"/>
    <p:sldId id="584" r:id="rId9"/>
    <p:sldId id="518" r:id="rId10"/>
    <p:sldId id="456" r:id="rId11"/>
    <p:sldId id="585" r:id="rId12"/>
    <p:sldId id="510" r:id="rId13"/>
    <p:sldId id="507" r:id="rId14"/>
    <p:sldId id="508" r:id="rId15"/>
    <p:sldId id="594" r:id="rId16"/>
    <p:sldId id="519" r:id="rId17"/>
    <p:sldId id="522" r:id="rId18"/>
    <p:sldId id="520" r:id="rId19"/>
    <p:sldId id="513" r:id="rId20"/>
    <p:sldId id="523" r:id="rId21"/>
    <p:sldId id="591" r:id="rId22"/>
    <p:sldId id="592" r:id="rId23"/>
    <p:sldId id="587" r:id="rId24"/>
    <p:sldId id="595" r:id="rId25"/>
    <p:sldId id="509" r:id="rId26"/>
    <p:sldId id="577" r:id="rId27"/>
    <p:sldId id="578" r:id="rId28"/>
    <p:sldId id="579" r:id="rId29"/>
    <p:sldId id="527" r:id="rId30"/>
    <p:sldId id="601" r:id="rId31"/>
    <p:sldId id="588" r:id="rId32"/>
    <p:sldId id="589" r:id="rId33"/>
    <p:sldId id="590" r:id="rId34"/>
    <p:sldId id="572" r:id="rId35"/>
    <p:sldId id="596" r:id="rId36"/>
    <p:sldId id="573" r:id="rId37"/>
    <p:sldId id="621" r:id="rId38"/>
    <p:sldId id="599" r:id="rId39"/>
    <p:sldId id="622" r:id="rId40"/>
    <p:sldId id="598" r:id="rId41"/>
    <p:sldId id="574" r:id="rId42"/>
    <p:sldId id="618" r:id="rId43"/>
    <p:sldId id="575" r:id="rId44"/>
    <p:sldId id="623" r:id="rId45"/>
  </p:sldIdLst>
  <p:sldSz cx="9144000" cy="6858000" type="screen4x3"/>
  <p:notesSz cx="7099300" cy="10234613"/>
  <p:custDataLst>
    <p:tags r:id="rId49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8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sz="8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sz="8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sz="8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sz="8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8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8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8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8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00"/>
    <a:srgbClr val="00FFFF"/>
    <a:srgbClr val="CCFFFF"/>
    <a:srgbClr val="B2B2B2"/>
    <a:srgbClr val="000099"/>
    <a:srgbClr val="FF0000"/>
    <a:srgbClr val="FFFF66"/>
    <a:srgbClr val="FFFF0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間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84E427A-3D55-4303-BF80-6455036E1DE7}" styleName="テーマ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テーマ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テーマ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淡色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間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間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中間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2838BEF-8BB2-4498-84A7-C5851F593DF1}" styleName="中間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間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392" autoAdjust="0"/>
  </p:normalViewPr>
  <p:slideViewPr>
    <p:cSldViewPr snapToGrid="0" showGuides="1">
      <p:cViewPr>
        <p:scale>
          <a:sx n="76" d="100"/>
          <a:sy n="76" d="100"/>
        </p:scale>
        <p:origin x="-1032" y="1088"/>
      </p:cViewPr>
      <p:guideLst>
        <p:guide orient="horz" pos="1837"/>
        <p:guide pos="6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-1806" y="-9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5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A5D735-9241-8346-8815-AC03DA9520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32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95CE234-C65D-0646-9159-BD3E8F72E4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091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3210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1CA58-AF8D-5A4F-A692-02FEA6FE1FC8}" type="slidenum">
              <a:rPr lang="en-US" altLang="ja-JP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ja-JP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0893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this talk,</a:t>
            </a:r>
            <a:r>
              <a:rPr kumimoji="1" lang="en-US" altLang="ja-JP" baseline="0" dirty="0" smtClean="0"/>
              <a:t> we consider the streaming version of the problem,</a:t>
            </a:r>
          </a:p>
          <a:p>
            <a:r>
              <a:rPr kumimoji="1" lang="en-US" altLang="ja-JP" baseline="0" dirty="0" smtClean="0"/>
              <a:t>Where input XML data tree is given as an XML data stream.</a:t>
            </a:r>
            <a:br>
              <a:rPr kumimoji="1" lang="en-US" altLang="ja-JP" baseline="0" dirty="0" smtClean="0"/>
            </a:br>
            <a:r>
              <a:rPr kumimoji="1" lang="en-US" altLang="ja-JP" baseline="0" dirty="0" smtClean="0"/>
              <a:t>This is the XML data stream. We denote the start tag of b</a:t>
            </a:r>
            <a:br>
              <a:rPr kumimoji="1" lang="en-US" altLang="ja-JP" baseline="0" dirty="0" smtClean="0"/>
            </a:br>
            <a:r>
              <a:rPr kumimoji="1" lang="en-US" altLang="ja-JP" baseline="0" dirty="0" smtClean="0"/>
              <a:t>as simply a, and the end tag of b as over-lined b.</a:t>
            </a:r>
          </a:p>
          <a:p>
            <a:r>
              <a:rPr kumimoji="1" lang="en-US" altLang="ja-JP" baseline="0" dirty="0" smtClean="0"/>
              <a:t>We read from left to right the symbols of the XML data stream,</a:t>
            </a:r>
            <a:br>
              <a:rPr kumimoji="1" lang="en-US" altLang="ja-JP" baseline="0" dirty="0" smtClean="0"/>
            </a:br>
            <a:r>
              <a:rPr kumimoji="1" lang="en-US" altLang="ja-JP" baseline="0" dirty="0" smtClean="0"/>
              <a:t>which corresponds to depth-first traversal of the tree.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2299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/>
            </a:r>
            <a:br>
              <a:rPr kumimoji="1" lang="en-US" altLang="ja-JP" baseline="0" dirty="0" smtClean="0"/>
            </a:b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5862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359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4CD940-1D35-0B48-910A-EEC8C779E38A}" type="slidenum">
              <a:rPr lang="en-US" altLang="ja-JP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4CD940-1D35-0B48-910A-EEC8C779E38A}" type="slidenum">
              <a:rPr lang="en-US" altLang="ja-JP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4CD940-1D35-0B48-910A-EEC8C779E38A}" type="slidenum">
              <a:rPr lang="en-US" altLang="ja-JP"/>
              <a:pPr>
                <a:defRPr/>
              </a:pPr>
              <a:t>35</a:t>
            </a:fld>
            <a:endParaRPr lang="en-US" altLang="ja-JP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5203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974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4CD940-1D35-0B48-910A-EEC8C779E38A}" type="slidenum">
              <a:rPr lang="en-US" altLang="ja-JP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38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7397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0998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40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51804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4413-22FE-430F-BF66-08BCDA4F7F75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7662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74413-22FE-430F-BF66-08BCDA4F7F7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094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152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4735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5CE234-C65D-0646-9159-BD3E8F72E4EE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887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1800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ja-JP" altLang="en-US" noProof="0" smtClean="0"/>
              <a:t>マスタ</a:t>
            </a:r>
            <a:r>
              <a:rPr lang="en-US" altLang="ja-JP" noProof="0" smtClean="0"/>
              <a:t> </a:t>
            </a:r>
            <a:r>
              <a:rPr lang="ja-JP" altLang="en-US" noProof="0" smtClean="0"/>
              <a:t>タイトルの書式設定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ja-JP" altLang="en-US" noProof="0" smtClean="0"/>
              <a:t>マスタ</a:t>
            </a:r>
            <a:r>
              <a:rPr lang="en-US" altLang="ja-JP" noProof="0" smtClean="0"/>
              <a:t> </a:t>
            </a:r>
            <a:r>
              <a:rPr lang="ja-JP" altLang="en-US" noProof="0" smtClean="0"/>
              <a:t>サブタイトルの書式設定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0D51-3EB0-9749-BE04-614F18B5F5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561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AA2F6-CC75-FC47-967D-B7E75586A9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307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6E142-6247-BC47-ABB9-AF6AE43190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9991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BC8E1-4E4B-6F4B-9E16-24E679C8C6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0529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BA7A-DE8A-BA43-9035-AA4B240DAA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565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8225" y="6583363"/>
            <a:ext cx="4889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200">
                <a:latin typeface="Garamond" charset="0"/>
              </a:defRPr>
            </a:lvl1pPr>
          </a:lstStyle>
          <a:p>
            <a:pPr>
              <a:defRPr/>
            </a:pPr>
            <a:fld id="{A5C13B0B-6250-B845-8176-0426A9C1A1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4764" name="Line 12"/>
          <p:cNvSpPr>
            <a:spLocks noChangeShapeType="1"/>
          </p:cNvSpPr>
          <p:nvPr userDrawn="1"/>
        </p:nvSpPr>
        <p:spPr bwMode="auto">
          <a:xfrm>
            <a:off x="457200" y="1412875"/>
            <a:ext cx="8218488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5" r:id="rId2"/>
    <p:sldLayoutId id="2147483776" r:id="rId3"/>
    <p:sldLayoutId id="2147483779" r:id="rId4"/>
    <p:sldLayoutId id="2147483780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kumimoji="1" sz="2600">
          <a:solidFill>
            <a:schemeClr val="tx1"/>
          </a:solidFill>
          <a:latin typeface="+mn-lt"/>
          <a:ea typeface="+mn-ea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kumimoji="1" sz="2200">
          <a:solidFill>
            <a:schemeClr val="tx1"/>
          </a:solidFill>
          <a:latin typeface="+mn-lt"/>
          <a:ea typeface="+mn-ea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kumimoji="1" sz="2000">
          <a:solidFill>
            <a:schemeClr val="tx1"/>
          </a:solidFill>
          <a:latin typeface="+mn-lt"/>
          <a:ea typeface="+mn-ea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takeda/Documents/Subversion/main/drafts/2011_PSC_Hagio/Lazy-Animation.pptx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takeda/Documents/Subversion/main/drafts/2011_PSC_Hagio/Eager-Animation.pptx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A2D932-7CE5-9B41-9D61-938B0EC39B2F}" type="slidenum">
              <a:rPr lang="en-US" altLang="ja-JP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sz="4000" smtClean="0"/>
              <a:t>Efficient </a:t>
            </a:r>
            <a:r>
              <a:rPr lang="en-US" altLang="ja-JP" sz="4000" dirty="0"/>
              <a:t>Eager </a:t>
            </a:r>
            <a:r>
              <a:rPr lang="en-US" altLang="ja-JP" sz="4000"/>
              <a:t>XPath </a:t>
            </a:r>
            <a:r>
              <a:rPr lang="en-US" altLang="ja-JP" sz="4000" smtClean="0"/>
              <a:t>Filtering </a:t>
            </a:r>
            <a:r>
              <a:rPr lang="en-US" altLang="ja-JP" sz="4000" dirty="0"/>
              <a:t>over XML Streams</a:t>
            </a:r>
            <a:endParaRPr lang="en-US" altLang="ja-JP" sz="4000" dirty="0" smtClean="0"/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err="1"/>
              <a:t>Kazuhito</a:t>
            </a:r>
            <a:r>
              <a:rPr lang="en-US" altLang="ja-JP" dirty="0"/>
              <a:t> </a:t>
            </a:r>
            <a:r>
              <a:rPr lang="en-US" altLang="ja-JP" dirty="0" err="1"/>
              <a:t>Hagio</a:t>
            </a:r>
            <a:r>
              <a:rPr lang="en-US" altLang="ja-JP" dirty="0"/>
              <a:t> </a:t>
            </a:r>
            <a:r>
              <a:rPr lang="en-US" altLang="ja-JP" dirty="0" smtClean="0"/>
              <a:t>            Takashi </a:t>
            </a:r>
            <a:r>
              <a:rPr lang="en-US" altLang="ja-JP" dirty="0" err="1"/>
              <a:t>Ohgami</a:t>
            </a:r>
            <a:r>
              <a:rPr lang="en-US" altLang="ja-JP" dirty="0"/>
              <a:t> </a:t>
            </a:r>
          </a:p>
          <a:p>
            <a:pPr>
              <a:defRPr/>
            </a:pPr>
            <a:r>
              <a:rPr lang="en-US" altLang="ja-JP" dirty="0"/>
              <a:t>Hideo </a:t>
            </a:r>
            <a:r>
              <a:rPr lang="en-US" altLang="ja-JP" dirty="0" err="1"/>
              <a:t>Bannai</a:t>
            </a:r>
            <a:r>
              <a:rPr lang="en-US" altLang="ja-JP" dirty="0"/>
              <a:t> </a:t>
            </a:r>
            <a:r>
              <a:rPr lang="en-US" altLang="ja-JP" dirty="0" smtClean="0"/>
              <a:t>             </a:t>
            </a:r>
            <a:r>
              <a:rPr lang="en-US" altLang="ja-JP" u="sng" dirty="0" smtClean="0"/>
              <a:t>Masayuki Takeda</a:t>
            </a:r>
          </a:p>
          <a:p>
            <a:pPr>
              <a:defRPr/>
            </a:pPr>
            <a:endParaRPr lang="en-US" altLang="ja-JP" u="sng" dirty="0" smtClean="0"/>
          </a:p>
          <a:p>
            <a:pPr>
              <a:defRPr/>
            </a:pPr>
            <a:r>
              <a:rPr lang="en-US" altLang="ja-JP" sz="4000" dirty="0" smtClean="0"/>
              <a:t>Kyushu University, Japan</a:t>
            </a:r>
            <a:endParaRPr lang="en-US" altLang="ja-JP" sz="4000" dirty="0"/>
          </a:p>
          <a:p>
            <a:pPr>
              <a:defRPr/>
            </a:pPr>
            <a:endParaRPr lang="ja-JP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quarter" idx="4294967295"/>
          </p:nvPr>
        </p:nvSpPr>
        <p:spPr>
          <a:xfrm>
            <a:off x="0" y="6583363"/>
            <a:ext cx="1073150" cy="2746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4E5E81-7148-7043-BF05-C227EBA3B317}" type="datetime1">
              <a:rPr lang="ja-JP" altLang="en-US"/>
              <a:pPr>
                <a:defRPr/>
              </a:pPr>
              <a:t>11/09/04</a:t>
            </a:fld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8138E-0A6F-DF4B-B597-F9CB69D1DBB8}" type="slidenum">
              <a:rPr lang="en-US" altLang="ja-JP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Problem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8463" y="1618174"/>
            <a:ext cx="8318500" cy="1673225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altLang="ja-JP" sz="2600" dirty="0" smtClean="0">
                <a:latin typeface="Arial Black"/>
                <a:cs typeface="Arial Black"/>
              </a:rPr>
              <a:t>AllOccurrence.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altLang="ja-JP" sz="2600" b="1" dirty="0">
                <a:solidFill>
                  <a:srgbClr val="0000FF"/>
                </a:solidFill>
                <a:latin typeface="Times New Roman" charset="0"/>
              </a:rPr>
              <a:t>Given: </a:t>
            </a:r>
            <a:r>
              <a:rPr lang="en-US" altLang="ja-JP" sz="2600" dirty="0" smtClean="0">
                <a:latin typeface="Times New Roman" charset="0"/>
              </a:rPr>
              <a:t>   a CXP tree </a:t>
            </a:r>
            <a:r>
              <a:rPr lang="en-US" altLang="ja-JP" sz="2600" i="1" dirty="0" smtClean="0">
                <a:latin typeface="Times New Roman" charset="0"/>
              </a:rPr>
              <a:t>P</a:t>
            </a:r>
            <a:r>
              <a:rPr lang="en-US" altLang="ja-JP" sz="2600" dirty="0" smtClean="0">
                <a:latin typeface="Times New Roman" charset="0"/>
              </a:rPr>
              <a:t> and an XML data tree </a:t>
            </a:r>
            <a:r>
              <a:rPr lang="en-US" altLang="ja-JP" sz="2600" i="1" dirty="0" smtClean="0">
                <a:latin typeface="Times New Roman" charset="0"/>
              </a:rPr>
              <a:t>D</a:t>
            </a:r>
            <a:r>
              <a:rPr lang="en-US" altLang="ja-JP" sz="2600" dirty="0" smtClean="0">
                <a:latin typeface="Times New Roman" charset="0"/>
              </a:rPr>
              <a:t>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altLang="ja-JP" sz="2600" b="1" dirty="0" smtClean="0">
                <a:solidFill>
                  <a:srgbClr val="0000FF"/>
                </a:solidFill>
                <a:latin typeface="Times New Roman" charset="0"/>
              </a:rPr>
              <a:t>Find:      </a:t>
            </a:r>
            <a:r>
              <a:rPr lang="en-US" altLang="ja-JP" sz="2600" dirty="0" smtClean="0">
                <a:latin typeface="Times New Roman" charset="0"/>
              </a:rPr>
              <a:t>all occurrences of </a:t>
            </a:r>
            <a:r>
              <a:rPr lang="en-US" altLang="ja-JP" sz="2600" i="1" dirty="0" smtClean="0">
                <a:latin typeface="Times New Roman" charset="0"/>
              </a:rPr>
              <a:t>P</a:t>
            </a:r>
            <a:r>
              <a:rPr lang="en-US" altLang="ja-JP" sz="2600" dirty="0" smtClean="0">
                <a:latin typeface="Times New Roman" charset="0"/>
              </a:rPr>
              <a:t> in </a:t>
            </a:r>
            <a:r>
              <a:rPr lang="en-US" altLang="ja-JP" sz="2600" i="1" dirty="0" smtClean="0">
                <a:latin typeface="Times New Roman" charset="0"/>
              </a:rPr>
              <a:t>D</a:t>
            </a:r>
            <a:r>
              <a:rPr lang="en-US" altLang="ja-JP" sz="2600" dirty="0" smtClean="0">
                <a:latin typeface="Times New Roman"/>
                <a:cs typeface="Times New Roman"/>
              </a:rPr>
              <a:t>.</a:t>
            </a:r>
            <a:endParaRPr lang="en-US" altLang="ja-JP" sz="2600" dirty="0" smtClean="0">
              <a:latin typeface="Times New Roman" charset="0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3693251"/>
            <a:ext cx="8229600" cy="1687866"/>
          </a:xfrm>
        </p:spPr>
        <p:txBody>
          <a:bodyPr/>
          <a:lstStyle/>
          <a:p>
            <a:r>
              <a:rPr kumimoji="1" lang="en-US" altLang="ja-JP" dirty="0" smtClean="0"/>
              <a:t>Applications.</a:t>
            </a:r>
          </a:p>
          <a:p>
            <a:pPr lvl="1"/>
            <a:r>
              <a:rPr lang="en-US" altLang="ja-JP" dirty="0"/>
              <a:t>F</a:t>
            </a:r>
            <a:r>
              <a:rPr lang="en-US" altLang="ja-JP" dirty="0" smtClean="0"/>
              <a:t>iltering for XML data streams.</a:t>
            </a:r>
          </a:p>
          <a:p>
            <a:pPr lvl="1"/>
            <a:r>
              <a:rPr kumimoji="1" lang="en-US" altLang="ja-JP" dirty="0" smtClean="0"/>
              <a:t>Subroutine of XPath Query Evaluation algorithm.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880"/>
              </a:lnSpc>
            </a:pPr>
            <a:r>
              <a:rPr lang="en-US" altLang="ja-JP" sz="4400" dirty="0">
                <a:solidFill>
                  <a:srgbClr val="FF0000"/>
                </a:solidFill>
              </a:rPr>
              <a:t>Cf. </a:t>
            </a:r>
            <a:r>
              <a:rPr lang="en-US" altLang="ja-JP" sz="4400" dirty="0"/>
              <a:t>Tree Inclusion </a:t>
            </a:r>
            <a:r>
              <a:rPr lang="en-US" altLang="ja-JP" sz="4400" dirty="0" smtClean="0"/>
              <a:t>Problem</a:t>
            </a:r>
            <a:br>
              <a:rPr lang="en-US" altLang="ja-JP" sz="4400" dirty="0" smtClean="0"/>
            </a:br>
            <a:r>
              <a:rPr lang="en-US" altLang="ja-JP" sz="4400" dirty="0" smtClean="0"/>
              <a:t>                        </a:t>
            </a:r>
            <a:r>
              <a:rPr lang="en-US" altLang="ja-JP" sz="2800" dirty="0" smtClean="0">
                <a:latin typeface="Times New Roman" charset="0"/>
              </a:rPr>
              <a:t>[</a:t>
            </a:r>
            <a:r>
              <a:rPr lang="en-US" altLang="ja-JP" sz="2800" dirty="0" err="1">
                <a:latin typeface="Times New Roman" charset="0"/>
              </a:rPr>
              <a:t>Kilpelainen&amp;Mannila</a:t>
            </a:r>
            <a:r>
              <a:rPr lang="en-US" altLang="ja-JP" sz="2800" dirty="0">
                <a:latin typeface="Times New Roman" charset="0"/>
              </a:rPr>
              <a:t> 95]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Differs from our problem in:</a:t>
            </a:r>
          </a:p>
          <a:p>
            <a:pPr lvl="1"/>
            <a:r>
              <a:rPr lang="en-US" altLang="ja-JP" dirty="0" smtClean="0">
                <a:latin typeface="Times New Roman" charset="0"/>
              </a:rPr>
              <a:t>Only </a:t>
            </a:r>
            <a:r>
              <a:rPr lang="en-US" altLang="ja-JP" dirty="0">
                <a:solidFill>
                  <a:srgbClr val="3366FF"/>
                </a:solidFill>
                <a:latin typeface="Times New Roman" charset="0"/>
              </a:rPr>
              <a:t>child+</a:t>
            </a:r>
            <a:r>
              <a:rPr lang="en-US" altLang="ja-JP" dirty="0">
                <a:latin typeface="Times New Roman" charset="0"/>
              </a:rPr>
              <a:t> is allowed in the edge </a:t>
            </a:r>
            <a:r>
              <a:rPr lang="en-US" altLang="ja-JP" dirty="0" smtClean="0">
                <a:latin typeface="Times New Roman" charset="0"/>
              </a:rPr>
              <a:t>labels</a:t>
            </a:r>
            <a:r>
              <a:rPr lang="en-US" altLang="ja-JP" i="1" dirty="0" smtClean="0">
                <a:latin typeface="Times New Roman" charset="0"/>
              </a:rPr>
              <a:t>.</a:t>
            </a:r>
          </a:p>
          <a:p>
            <a:pPr lvl="1"/>
            <a:r>
              <a:rPr lang="en-US" altLang="ja-JP" dirty="0">
                <a:latin typeface="Times New Roman" charset="0"/>
              </a:rPr>
              <a:t>Wild card * is not allowed in the node labels</a:t>
            </a:r>
            <a:r>
              <a:rPr lang="en-US" altLang="ja-JP" dirty="0" smtClean="0">
                <a:latin typeface="Times New Roman" charset="0"/>
              </a:rPr>
              <a:t>.</a:t>
            </a:r>
          </a:p>
          <a:p>
            <a:pPr lvl="1"/>
            <a:r>
              <a:rPr lang="en-US" altLang="ja-JP" dirty="0" smtClean="0">
                <a:latin typeface="Times New Roman" charset="0"/>
              </a:rPr>
              <a:t>Embedding </a:t>
            </a:r>
            <a:r>
              <a:rPr lang="en-US" altLang="ja-JP" dirty="0">
                <a:latin typeface="Times New Roman" charset="0"/>
              </a:rPr>
              <a:t>should be an </a:t>
            </a:r>
            <a:r>
              <a:rPr lang="en-US" altLang="ja-JP" dirty="0">
                <a:solidFill>
                  <a:srgbClr val="FF0000"/>
                </a:solidFill>
                <a:latin typeface="Times New Roman" charset="0"/>
              </a:rPr>
              <a:t>injection</a:t>
            </a:r>
            <a:r>
              <a:rPr lang="en-US" altLang="ja-JP" dirty="0" smtClean="0">
                <a:latin typeface="Times New Roman" charset="0"/>
              </a:rPr>
              <a:t>.</a:t>
            </a:r>
          </a:p>
          <a:p>
            <a:r>
              <a:rPr lang="en-US" altLang="ja-JP" u="sng" dirty="0" smtClean="0">
                <a:latin typeface="Times New Roman" charset="0"/>
              </a:rPr>
              <a:t>Unordered case</a:t>
            </a:r>
            <a:r>
              <a:rPr lang="en-US" altLang="ja-JP" dirty="0" smtClean="0">
                <a:latin typeface="Times New Roman" charset="0"/>
              </a:rPr>
              <a:t>:  NP-complete.</a:t>
            </a:r>
          </a:p>
          <a:p>
            <a:r>
              <a:rPr lang="en-US" altLang="ja-JP" u="sng" dirty="0" smtClean="0">
                <a:latin typeface="Times New Roman" charset="0"/>
              </a:rPr>
              <a:t>Ordered case</a:t>
            </a:r>
            <a:r>
              <a:rPr lang="en-US" altLang="ja-JP" dirty="0" smtClean="0">
                <a:latin typeface="Times New Roman" charset="0"/>
              </a:rPr>
              <a:t>:      </a:t>
            </a:r>
            <a:r>
              <a:rPr lang="en-US" altLang="ja-JP" i="1" dirty="0" smtClean="0">
                <a:latin typeface="Times New Roman" charset="0"/>
              </a:rPr>
              <a:t>O</a:t>
            </a:r>
            <a:r>
              <a:rPr lang="en-US" altLang="ja-JP" dirty="0" smtClean="0">
                <a:latin typeface="Times New Roman" charset="0"/>
              </a:rPr>
              <a:t>(|</a:t>
            </a:r>
            <a:r>
              <a:rPr lang="en-US" altLang="ja-JP" i="1" dirty="0" smtClean="0">
                <a:latin typeface="Times New Roman" charset="0"/>
              </a:rPr>
              <a:t>P</a:t>
            </a:r>
            <a:r>
              <a:rPr lang="en-US" altLang="ja-JP" dirty="0" smtClean="0">
                <a:latin typeface="Times New Roman" charset="0"/>
              </a:rPr>
              <a:t>||</a:t>
            </a:r>
            <a:r>
              <a:rPr lang="en-US" altLang="ja-JP" i="1" dirty="0" smtClean="0">
                <a:latin typeface="Times New Roman" charset="0"/>
              </a:rPr>
              <a:t>D</a:t>
            </a:r>
            <a:r>
              <a:rPr lang="en-US" altLang="ja-JP" dirty="0" smtClean="0">
                <a:latin typeface="Times New Roman" charset="0"/>
              </a:rPr>
              <a:t>|) time and space.</a:t>
            </a:r>
            <a:endParaRPr lang="en-US" altLang="ja-JP" dirty="0">
              <a:latin typeface="Times New Roman" charset="0"/>
            </a:endParaRPr>
          </a:p>
          <a:p>
            <a:pPr lvl="1"/>
            <a:endParaRPr lang="en-US" altLang="ja-JP" dirty="0" smtClean="0"/>
          </a:p>
          <a:p>
            <a:pPr marL="344487" lvl="1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CAA2F6-CC75-FC47-967D-B7E75586A967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6" name="四角形吹き出し 5"/>
          <p:cNvSpPr/>
          <p:nvPr/>
        </p:nvSpPr>
        <p:spPr>
          <a:xfrm>
            <a:off x="2723567" y="5013464"/>
            <a:ext cx="6165622" cy="568192"/>
          </a:xfrm>
          <a:prstGeom prst="wedgeRectCallout">
            <a:avLst>
              <a:gd name="adj1" fmla="val -18773"/>
              <a:gd name="adj2" fmla="val -886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More efficient </a:t>
            </a:r>
            <a:r>
              <a:rPr kumimoji="1" lang="en-US" altLang="ja-JP" sz="2000" dirty="0" smtClean="0"/>
              <a:t>algorithms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 smtClean="0"/>
              <a:t>[e.g. </a:t>
            </a:r>
            <a:r>
              <a:rPr kumimoji="1" lang="en-US" altLang="ja-JP" sz="1600" dirty="0" err="1" smtClean="0"/>
              <a:t>Bille</a:t>
            </a:r>
            <a:r>
              <a:rPr kumimoji="1" lang="en-US" altLang="ja-JP" sz="1600" dirty="0" smtClean="0"/>
              <a:t> &amp; </a:t>
            </a:r>
            <a:r>
              <a:rPr lang="en-US" altLang="ja-JP" sz="1600" dirty="0" err="1" smtClean="0"/>
              <a:t>Gørtz</a:t>
            </a:r>
            <a:r>
              <a:rPr lang="en-US" altLang="ja-JP" sz="1600" dirty="0" smtClean="0"/>
              <a:t> 05]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6100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Streaming version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410E95-3EB5-C64A-9D09-F59B347DA0E7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7" name="円/楕円 6"/>
          <p:cNvSpPr>
            <a:spLocks noChangeAspect="1"/>
          </p:cNvSpPr>
          <p:nvPr/>
        </p:nvSpPr>
        <p:spPr bwMode="auto">
          <a:xfrm>
            <a:off x="4178300" y="2975030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 bwMode="auto">
          <a:xfrm>
            <a:off x="3392488" y="3678292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 bwMode="auto">
          <a:xfrm>
            <a:off x="3436938" y="5210230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 bwMode="auto">
          <a:xfrm>
            <a:off x="3797300" y="4360917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 bwMode="auto">
          <a:xfrm>
            <a:off x="4137025" y="5210230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直線コネクタ 11"/>
          <p:cNvCxnSpPr>
            <a:stCxn id="7" idx="4"/>
            <a:endCxn id="8" idx="0"/>
          </p:cNvCxnSpPr>
          <p:nvPr/>
        </p:nvCxnSpPr>
        <p:spPr bwMode="auto">
          <a:xfrm flipH="1">
            <a:off x="3541713" y="3273480"/>
            <a:ext cx="785812" cy="40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8" idx="4"/>
            <a:endCxn id="10" idx="0"/>
          </p:cNvCxnSpPr>
          <p:nvPr/>
        </p:nvCxnSpPr>
        <p:spPr bwMode="auto">
          <a:xfrm>
            <a:off x="3541713" y="3976742"/>
            <a:ext cx="404812" cy="384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0" idx="4"/>
            <a:endCxn id="11" idx="0"/>
          </p:cNvCxnSpPr>
          <p:nvPr/>
        </p:nvCxnSpPr>
        <p:spPr bwMode="auto">
          <a:xfrm>
            <a:off x="3946525" y="4659367"/>
            <a:ext cx="339725" cy="550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0" idx="4"/>
            <a:endCxn id="9" idx="0"/>
          </p:cNvCxnSpPr>
          <p:nvPr/>
        </p:nvCxnSpPr>
        <p:spPr bwMode="auto">
          <a:xfrm flipH="1">
            <a:off x="3586163" y="4659367"/>
            <a:ext cx="360362" cy="550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 bwMode="auto">
          <a:xfrm>
            <a:off x="4873625" y="3678292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7" name="直線コネクタ 16"/>
          <p:cNvCxnSpPr>
            <a:stCxn id="7" idx="4"/>
            <a:endCxn id="16" idx="0"/>
          </p:cNvCxnSpPr>
          <p:nvPr/>
        </p:nvCxnSpPr>
        <p:spPr bwMode="auto">
          <a:xfrm>
            <a:off x="4327525" y="3273480"/>
            <a:ext cx="695325" cy="404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円/楕円 17"/>
          <p:cNvSpPr>
            <a:spLocks noChangeAspect="1"/>
          </p:cNvSpPr>
          <p:nvPr/>
        </p:nvSpPr>
        <p:spPr bwMode="auto">
          <a:xfrm>
            <a:off x="4873625" y="4360917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>
            <a:stCxn id="16" idx="4"/>
            <a:endCxn id="18" idx="0"/>
          </p:cNvCxnSpPr>
          <p:nvPr/>
        </p:nvCxnSpPr>
        <p:spPr bwMode="auto">
          <a:xfrm>
            <a:off x="5022850" y="3976742"/>
            <a:ext cx="0" cy="384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円/楕円 19"/>
          <p:cNvSpPr>
            <a:spLocks noChangeAspect="1"/>
          </p:cNvSpPr>
          <p:nvPr/>
        </p:nvSpPr>
        <p:spPr bwMode="auto">
          <a:xfrm>
            <a:off x="4868863" y="5210230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1" name="直線コネクタ 20"/>
          <p:cNvCxnSpPr>
            <a:stCxn id="18" idx="4"/>
            <a:endCxn id="20" idx="0"/>
          </p:cNvCxnSpPr>
          <p:nvPr/>
        </p:nvCxnSpPr>
        <p:spPr bwMode="auto">
          <a:xfrm flipH="1">
            <a:off x="5018088" y="4659367"/>
            <a:ext cx="4762" cy="550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円/楕円 21"/>
          <p:cNvSpPr>
            <a:spLocks noChangeAspect="1"/>
          </p:cNvSpPr>
          <p:nvPr/>
        </p:nvSpPr>
        <p:spPr bwMode="auto">
          <a:xfrm>
            <a:off x="2890838" y="4360917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3" name="直線コネクタ 22"/>
          <p:cNvCxnSpPr>
            <a:stCxn id="8" idx="4"/>
            <a:endCxn id="22" idx="0"/>
          </p:cNvCxnSpPr>
          <p:nvPr/>
        </p:nvCxnSpPr>
        <p:spPr bwMode="auto">
          <a:xfrm flipH="1">
            <a:off x="3040063" y="3976742"/>
            <a:ext cx="501650" cy="384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304884" y="1417632"/>
            <a:ext cx="8318500" cy="1456563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altLang="ja-JP" sz="2600" dirty="0" smtClean="0">
                <a:latin typeface="Arial Black"/>
                <a:cs typeface="Arial Black"/>
              </a:rPr>
              <a:t>AllOccurrence (streaming version).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altLang="ja-JP" sz="2600" b="1" dirty="0">
                <a:solidFill>
                  <a:srgbClr val="0000FF"/>
                </a:solidFill>
                <a:latin typeface="Times New Roman" charset="0"/>
              </a:rPr>
              <a:t>Given: </a:t>
            </a:r>
            <a:r>
              <a:rPr lang="en-US" altLang="ja-JP" sz="2600" dirty="0" smtClean="0">
                <a:latin typeface="Times New Roman" charset="0"/>
              </a:rPr>
              <a:t>  a CXP tree </a:t>
            </a:r>
            <a:r>
              <a:rPr lang="en-US" altLang="ja-JP" sz="2600" i="1" dirty="0" smtClean="0">
                <a:latin typeface="Times New Roman" charset="0"/>
              </a:rPr>
              <a:t>P</a:t>
            </a:r>
            <a:r>
              <a:rPr lang="en-US" altLang="ja-JP" sz="2600" dirty="0" smtClean="0">
                <a:latin typeface="Times New Roman" charset="0"/>
              </a:rPr>
              <a:t> and a </a:t>
            </a:r>
            <a:r>
              <a:rPr lang="en-US" altLang="ja-JP" sz="2600" dirty="0" smtClean="0">
                <a:solidFill>
                  <a:srgbClr val="FF0000"/>
                </a:solidFill>
                <a:latin typeface="Times New Roman" charset="0"/>
              </a:rPr>
              <a:t>streaming</a:t>
            </a:r>
            <a:r>
              <a:rPr lang="en-US" altLang="ja-JP" sz="2600" dirty="0" smtClean="0">
                <a:latin typeface="Times New Roman" charset="0"/>
              </a:rPr>
              <a:t> XML data </a:t>
            </a:r>
            <a:r>
              <a:rPr lang="en-US" altLang="ja-JP" sz="2600" i="1" dirty="0" smtClean="0">
                <a:latin typeface="Times New Roman" charset="0"/>
              </a:rPr>
              <a:t>D</a:t>
            </a:r>
            <a:r>
              <a:rPr lang="en-US" altLang="ja-JP" sz="2600" dirty="0" smtClean="0">
                <a:latin typeface="Times New Roman" charset="0"/>
              </a:rPr>
              <a:t>=</a:t>
            </a:r>
            <a:r>
              <a:rPr lang="en-US" altLang="ja-JP" sz="2600" i="1" dirty="0" smtClean="0">
                <a:latin typeface="Times New Roman" charset="0"/>
              </a:rPr>
              <a:t>D</a:t>
            </a:r>
            <a:r>
              <a:rPr lang="en-US" altLang="ja-JP" sz="2600" dirty="0" smtClean="0">
                <a:latin typeface="Times New Roman" charset="0"/>
              </a:rPr>
              <a:t>[1..</a:t>
            </a:r>
            <a:r>
              <a:rPr lang="en-US" altLang="ja-JP" sz="2600" i="1" dirty="0" smtClean="0">
                <a:latin typeface="Times New Roman" charset="0"/>
              </a:rPr>
              <a:t>N</a:t>
            </a:r>
            <a:r>
              <a:rPr lang="en-US" altLang="ja-JP" sz="2600" dirty="0" smtClean="0">
                <a:latin typeface="Times New Roman" charset="0"/>
              </a:rPr>
              <a:t>].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altLang="ja-JP" sz="2600" b="1" dirty="0" smtClean="0">
                <a:solidFill>
                  <a:srgbClr val="0000FF"/>
                </a:solidFill>
                <a:latin typeface="Times New Roman" charset="0"/>
              </a:rPr>
              <a:t>Find:     </a:t>
            </a:r>
            <a:r>
              <a:rPr lang="en-US" altLang="ja-JP" sz="2600" dirty="0" smtClean="0">
                <a:latin typeface="Times New Roman" charset="0"/>
              </a:rPr>
              <a:t>all occurrences of </a:t>
            </a:r>
            <a:r>
              <a:rPr lang="en-US" altLang="ja-JP" sz="2600" i="1" dirty="0" smtClean="0">
                <a:latin typeface="Times New Roman" charset="0"/>
              </a:rPr>
              <a:t>P</a:t>
            </a:r>
            <a:r>
              <a:rPr lang="en-US" altLang="ja-JP" sz="2600" dirty="0" smtClean="0">
                <a:latin typeface="Times New Roman" charset="0"/>
              </a:rPr>
              <a:t> in </a:t>
            </a:r>
            <a:r>
              <a:rPr lang="en-US" altLang="ja-JP" sz="2600" i="1" dirty="0" smtClean="0">
                <a:latin typeface="Times New Roman" charset="0"/>
              </a:rPr>
              <a:t>D</a:t>
            </a:r>
            <a:r>
              <a:rPr lang="en-US" altLang="ja-JP" sz="2600" dirty="0" smtClean="0">
                <a:latin typeface="Times New Roman"/>
                <a:cs typeface="Times New Roman"/>
              </a:rPr>
              <a:t>.</a:t>
            </a:r>
            <a:endParaRPr lang="en-US" altLang="ja-JP" sz="2600" dirty="0" smtClean="0">
              <a:latin typeface="Times New Roman" charset="0"/>
            </a:endParaRPr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9381040"/>
              </p:ext>
            </p:extLst>
          </p:nvPr>
        </p:nvGraphicFramePr>
        <p:xfrm>
          <a:off x="307472" y="5821407"/>
          <a:ext cx="8258094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" name="太陽 28"/>
          <p:cNvSpPr/>
          <p:nvPr/>
        </p:nvSpPr>
        <p:spPr>
          <a:xfrm>
            <a:off x="3888540" y="2895430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0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868230"/>
              </p:ext>
            </p:extLst>
          </p:nvPr>
        </p:nvGraphicFramePr>
        <p:xfrm>
          <a:off x="312820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237576"/>
              </p:ext>
            </p:extLst>
          </p:nvPr>
        </p:nvGraphicFramePr>
        <p:xfrm>
          <a:off x="771422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49579"/>
              </p:ext>
            </p:extLst>
          </p:nvPr>
        </p:nvGraphicFramePr>
        <p:xfrm>
          <a:off x="1230024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550660"/>
              </p:ext>
            </p:extLst>
          </p:nvPr>
        </p:nvGraphicFramePr>
        <p:xfrm>
          <a:off x="1688626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918652"/>
              </p:ext>
            </p:extLst>
          </p:nvPr>
        </p:nvGraphicFramePr>
        <p:xfrm>
          <a:off x="2147228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508893"/>
              </p:ext>
            </p:extLst>
          </p:nvPr>
        </p:nvGraphicFramePr>
        <p:xfrm>
          <a:off x="2605830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44575"/>
              </p:ext>
            </p:extLst>
          </p:nvPr>
        </p:nvGraphicFramePr>
        <p:xfrm>
          <a:off x="3064432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187103"/>
              </p:ext>
            </p:extLst>
          </p:nvPr>
        </p:nvGraphicFramePr>
        <p:xfrm>
          <a:off x="3523034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975019"/>
              </p:ext>
            </p:extLst>
          </p:nvPr>
        </p:nvGraphicFramePr>
        <p:xfrm>
          <a:off x="3981636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249656"/>
              </p:ext>
            </p:extLst>
          </p:nvPr>
        </p:nvGraphicFramePr>
        <p:xfrm>
          <a:off x="4440238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704969"/>
              </p:ext>
            </p:extLst>
          </p:nvPr>
        </p:nvGraphicFramePr>
        <p:xfrm>
          <a:off x="4898840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483407"/>
              </p:ext>
            </p:extLst>
          </p:nvPr>
        </p:nvGraphicFramePr>
        <p:xfrm>
          <a:off x="5357442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707814"/>
              </p:ext>
            </p:extLst>
          </p:nvPr>
        </p:nvGraphicFramePr>
        <p:xfrm>
          <a:off x="5816044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872265"/>
              </p:ext>
            </p:extLst>
          </p:nvPr>
        </p:nvGraphicFramePr>
        <p:xfrm>
          <a:off x="6274646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351735"/>
              </p:ext>
            </p:extLst>
          </p:nvPr>
        </p:nvGraphicFramePr>
        <p:xfrm>
          <a:off x="6733248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07423"/>
              </p:ext>
            </p:extLst>
          </p:nvPr>
        </p:nvGraphicFramePr>
        <p:xfrm>
          <a:off x="7191850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493856"/>
              </p:ext>
            </p:extLst>
          </p:nvPr>
        </p:nvGraphicFramePr>
        <p:xfrm>
          <a:off x="7650452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161594"/>
              </p:ext>
            </p:extLst>
          </p:nvPr>
        </p:nvGraphicFramePr>
        <p:xfrm>
          <a:off x="8109052" y="5816073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8" name="太陽 47"/>
          <p:cNvSpPr/>
          <p:nvPr/>
        </p:nvSpPr>
        <p:spPr>
          <a:xfrm>
            <a:off x="3185363" y="3502356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太陽 48"/>
          <p:cNvSpPr/>
          <p:nvPr/>
        </p:nvSpPr>
        <p:spPr>
          <a:xfrm>
            <a:off x="2663992" y="4210882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太陽 49"/>
          <p:cNvSpPr/>
          <p:nvPr/>
        </p:nvSpPr>
        <p:spPr>
          <a:xfrm>
            <a:off x="3131887" y="4250987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太陽 50"/>
          <p:cNvSpPr/>
          <p:nvPr/>
        </p:nvSpPr>
        <p:spPr>
          <a:xfrm>
            <a:off x="3586414" y="4210882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太陽 51"/>
          <p:cNvSpPr/>
          <p:nvPr/>
        </p:nvSpPr>
        <p:spPr>
          <a:xfrm>
            <a:off x="3284288" y="4964861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太陽 52"/>
          <p:cNvSpPr/>
          <p:nvPr/>
        </p:nvSpPr>
        <p:spPr>
          <a:xfrm>
            <a:off x="3645235" y="5018335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太陽 53"/>
          <p:cNvSpPr/>
          <p:nvPr/>
        </p:nvSpPr>
        <p:spPr>
          <a:xfrm>
            <a:off x="3939340" y="5031704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太陽 54"/>
          <p:cNvSpPr/>
          <p:nvPr/>
        </p:nvSpPr>
        <p:spPr>
          <a:xfrm>
            <a:off x="4246814" y="4978230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太陽 55"/>
          <p:cNvSpPr/>
          <p:nvPr/>
        </p:nvSpPr>
        <p:spPr>
          <a:xfrm>
            <a:off x="3952708" y="4162756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太陽 56"/>
          <p:cNvSpPr/>
          <p:nvPr/>
        </p:nvSpPr>
        <p:spPr>
          <a:xfrm>
            <a:off x="3658604" y="3547808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太陽 57"/>
          <p:cNvSpPr/>
          <p:nvPr/>
        </p:nvSpPr>
        <p:spPr>
          <a:xfrm>
            <a:off x="4594392" y="3561177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太陽 58"/>
          <p:cNvSpPr/>
          <p:nvPr/>
        </p:nvSpPr>
        <p:spPr>
          <a:xfrm>
            <a:off x="4661235" y="4189492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太陽 59"/>
          <p:cNvSpPr/>
          <p:nvPr/>
        </p:nvSpPr>
        <p:spPr>
          <a:xfrm>
            <a:off x="4714707" y="4978230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太陽 60"/>
          <p:cNvSpPr/>
          <p:nvPr/>
        </p:nvSpPr>
        <p:spPr>
          <a:xfrm>
            <a:off x="5008816" y="4978228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太陽 61"/>
          <p:cNvSpPr/>
          <p:nvPr/>
        </p:nvSpPr>
        <p:spPr>
          <a:xfrm>
            <a:off x="5035550" y="4176124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太陽 62"/>
          <p:cNvSpPr/>
          <p:nvPr/>
        </p:nvSpPr>
        <p:spPr>
          <a:xfrm>
            <a:off x="4941972" y="3400756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太陽 63"/>
          <p:cNvSpPr/>
          <p:nvPr/>
        </p:nvSpPr>
        <p:spPr>
          <a:xfrm>
            <a:off x="4460709" y="2892756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形吹き出し 2"/>
          <p:cNvSpPr/>
          <p:nvPr/>
        </p:nvSpPr>
        <p:spPr>
          <a:xfrm>
            <a:off x="200508" y="4729368"/>
            <a:ext cx="1152921" cy="635039"/>
          </a:xfrm>
          <a:prstGeom prst="wedgeEllipseCallout">
            <a:avLst>
              <a:gd name="adj1" fmla="val 58878"/>
              <a:gd name="adj2" fmla="val 1335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&lt;b&gt;</a:t>
            </a:r>
            <a:endParaRPr kumimoji="1" lang="ja-JP" altLang="en-US" sz="2400" dirty="0"/>
          </a:p>
        </p:txBody>
      </p:sp>
      <p:sp>
        <p:nvSpPr>
          <p:cNvPr id="65" name="円形吹き出し 64"/>
          <p:cNvSpPr/>
          <p:nvPr/>
        </p:nvSpPr>
        <p:spPr>
          <a:xfrm>
            <a:off x="1923554" y="4898480"/>
            <a:ext cx="1152921" cy="635039"/>
          </a:xfrm>
          <a:prstGeom prst="wedgeEllipseCallout">
            <a:avLst>
              <a:gd name="adj1" fmla="val -52717"/>
              <a:gd name="adj2" fmla="val 993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&lt;/b&gt;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14732" y="4311578"/>
            <a:ext cx="2818801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/>
              <a:t>d</a:t>
            </a:r>
            <a:r>
              <a:rPr kumimoji="1" lang="en-US" altLang="ja-JP" sz="2400" dirty="0" smtClean="0"/>
              <a:t>epth-first traversal</a:t>
            </a:r>
            <a:endParaRPr kumimoji="1" lang="ja-JP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3" grpId="0" animBg="1"/>
      <p:bldP spid="3" grpId="1" animBg="1"/>
      <p:bldP spid="65" grpId="0" animBg="1"/>
      <p:bldP spid="65" grpId="1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Previous work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465406" cy="4530725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In-memory algorithm</a:t>
            </a:r>
          </a:p>
          <a:p>
            <a:pPr lvl="1">
              <a:defRPr/>
            </a:pP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(|</a:t>
            </a:r>
            <a:r>
              <a:rPr lang="en-US" altLang="ja-JP" i="1" dirty="0" smtClean="0">
                <a:latin typeface="Times New Roman"/>
                <a:cs typeface="Times New Roman"/>
              </a:rPr>
              <a:t>P</a:t>
            </a:r>
            <a:r>
              <a:rPr lang="en-US" altLang="ja-JP" dirty="0" smtClean="0">
                <a:latin typeface="Times New Roman"/>
                <a:cs typeface="Times New Roman"/>
              </a:rPr>
              <a:t>||</a:t>
            </a:r>
            <a:r>
              <a:rPr lang="en-US" altLang="ja-JP" i="1" dirty="0" smtClean="0">
                <a:latin typeface="Times New Roman"/>
                <a:cs typeface="Times New Roman"/>
              </a:rPr>
              <a:t>D</a:t>
            </a:r>
            <a:r>
              <a:rPr lang="en-US" altLang="ja-JP" dirty="0" smtClean="0">
                <a:latin typeface="Times New Roman"/>
                <a:cs typeface="Times New Roman"/>
              </a:rPr>
              <a:t>|) </a:t>
            </a:r>
            <a:r>
              <a:rPr lang="en-US" altLang="ja-JP" dirty="0" smtClean="0"/>
              <a:t>time and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(|</a:t>
            </a:r>
            <a:r>
              <a:rPr lang="en-US" altLang="ja-JP" i="1" dirty="0" smtClean="0">
                <a:latin typeface="Times New Roman"/>
                <a:cs typeface="Times New Roman"/>
              </a:rPr>
              <a:t>D</a:t>
            </a:r>
            <a:r>
              <a:rPr lang="en-US" altLang="ja-JP" dirty="0" smtClean="0">
                <a:latin typeface="Times New Roman"/>
                <a:cs typeface="Times New Roman"/>
              </a:rPr>
              <a:t>|) </a:t>
            </a:r>
            <a:r>
              <a:rPr lang="en-US" altLang="ja-JP" dirty="0" smtClean="0"/>
              <a:t>space.</a:t>
            </a:r>
            <a:br>
              <a:rPr lang="en-US" altLang="ja-JP" dirty="0" smtClean="0"/>
            </a:br>
            <a:r>
              <a:rPr lang="en-US" altLang="ja-JP" dirty="0" smtClean="0"/>
              <a:t>                                            </a:t>
            </a:r>
            <a:r>
              <a:rPr lang="en-US" altLang="ja-JP" sz="1600" dirty="0" smtClean="0"/>
              <a:t>  [Gottlob et al. 2005</a:t>
            </a:r>
            <a:r>
              <a:rPr lang="en-US" altLang="ja-JP" sz="1600" dirty="0"/>
              <a:t>;</a:t>
            </a:r>
            <a:r>
              <a:rPr lang="en-US" altLang="ja-JP" sz="1600" dirty="0" smtClean="0"/>
              <a:t> Ramanan 2003]</a:t>
            </a:r>
          </a:p>
          <a:p>
            <a:pPr>
              <a:defRPr/>
            </a:pPr>
            <a:r>
              <a:rPr lang="en-US" altLang="ja-JP" dirty="0" smtClean="0"/>
              <a:t>Streaming algorithm</a:t>
            </a:r>
          </a:p>
          <a:p>
            <a:pPr lvl="1">
              <a:defRPr/>
            </a:pP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(|</a:t>
            </a:r>
            <a:r>
              <a:rPr lang="en-US" altLang="ja-JP" i="1" dirty="0">
                <a:latin typeface="Times New Roman"/>
                <a:cs typeface="Times New Roman"/>
              </a:rPr>
              <a:t>P</a:t>
            </a:r>
            <a:r>
              <a:rPr lang="en-US" altLang="ja-JP" dirty="0">
                <a:latin typeface="Times New Roman"/>
                <a:cs typeface="Times New Roman"/>
              </a:rPr>
              <a:t>||</a:t>
            </a:r>
            <a:r>
              <a:rPr lang="en-US" altLang="ja-JP" i="1" dirty="0">
                <a:latin typeface="Times New Roman"/>
                <a:cs typeface="Times New Roman"/>
              </a:rPr>
              <a:t>D</a:t>
            </a:r>
            <a:r>
              <a:rPr lang="en-US" altLang="ja-JP" dirty="0">
                <a:latin typeface="Times New Roman"/>
                <a:cs typeface="Times New Roman"/>
              </a:rPr>
              <a:t>|) </a:t>
            </a:r>
            <a:r>
              <a:rPr lang="en-US" altLang="ja-JP" dirty="0" smtClean="0"/>
              <a:t>time and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err="1" smtClean="0">
                <a:latin typeface="Times New Roman"/>
                <a:cs typeface="Times New Roman"/>
              </a:rPr>
              <a:t>r</a:t>
            </a:r>
            <a:r>
              <a:rPr lang="en-US" altLang="ja-JP" dirty="0" err="1" smtClean="0">
                <a:latin typeface="Times New Roman"/>
                <a:cs typeface="Times New Roman"/>
              </a:rPr>
              <a:t>|</a:t>
            </a:r>
            <a:r>
              <a:rPr lang="en-US" altLang="ja-JP" i="1" dirty="0" err="1" smtClean="0">
                <a:latin typeface="Times New Roman"/>
                <a:cs typeface="Times New Roman"/>
              </a:rPr>
              <a:t>P</a:t>
            </a:r>
            <a:r>
              <a:rPr lang="en-US" altLang="ja-JP" dirty="0" err="1" smtClean="0">
                <a:latin typeface="Times New Roman"/>
                <a:cs typeface="Times New Roman"/>
              </a:rPr>
              <a:t>|log</a:t>
            </a:r>
            <a:r>
              <a:rPr lang="en-US" altLang="ja-JP" dirty="0" smtClean="0">
                <a:latin typeface="Times New Roman"/>
                <a:cs typeface="Times New Roman"/>
              </a:rPr>
              <a:t> depth(</a:t>
            </a:r>
            <a:r>
              <a:rPr lang="en-US" altLang="ja-JP" i="1" dirty="0" smtClean="0">
                <a:latin typeface="Times New Roman"/>
                <a:cs typeface="Times New Roman"/>
              </a:rPr>
              <a:t>D</a:t>
            </a:r>
            <a:r>
              <a:rPr lang="en-US" altLang="ja-JP" dirty="0" smtClean="0">
                <a:latin typeface="Times New Roman"/>
                <a:cs typeface="Times New Roman"/>
              </a:rPr>
              <a:t>)) </a:t>
            </a:r>
            <a:r>
              <a:rPr lang="en-US" altLang="ja-JP" dirty="0" smtClean="0"/>
              <a:t>bits of space,</a:t>
            </a:r>
            <a:br>
              <a:rPr lang="en-US" altLang="ja-JP" dirty="0" smtClean="0"/>
            </a:br>
            <a:r>
              <a:rPr lang="en-US" altLang="ja-JP" sz="1600" dirty="0" smtClean="0"/>
              <a:t>where </a:t>
            </a:r>
            <a:r>
              <a:rPr lang="en-US" altLang="ja-JP" sz="1600" i="1" dirty="0" smtClean="0"/>
              <a:t>r</a:t>
            </a:r>
            <a:r>
              <a:rPr lang="en-US" altLang="ja-JP" sz="1600" dirty="0" smtClean="0"/>
              <a:t> is the recursion depth and </a:t>
            </a:r>
            <a:r>
              <a:rPr lang="en-US" altLang="ja-JP" sz="1600" i="1" dirty="0" smtClean="0">
                <a:latin typeface="Times New Roman"/>
                <a:cs typeface="Times New Roman"/>
              </a:rPr>
              <a:t>r</a:t>
            </a:r>
            <a:r>
              <a:rPr lang="en-US" altLang="ja-JP" sz="1600" dirty="0" smtClean="0">
                <a:latin typeface="Times New Roman"/>
                <a:cs typeface="Times New Roman"/>
              </a:rPr>
              <a:t>=</a:t>
            </a:r>
            <a:r>
              <a:rPr lang="en-US" altLang="ja-JP" sz="16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1600" dirty="0" smtClean="0">
                <a:latin typeface="Times New Roman"/>
                <a:cs typeface="Times New Roman"/>
              </a:rPr>
              <a:t>(depth(</a:t>
            </a:r>
            <a:r>
              <a:rPr lang="en-US" altLang="ja-JP" sz="1600" i="1" dirty="0" smtClean="0">
                <a:latin typeface="Times New Roman"/>
                <a:cs typeface="Times New Roman"/>
              </a:rPr>
              <a:t>D</a:t>
            </a:r>
            <a:r>
              <a:rPr lang="en-US" altLang="ja-JP" sz="1600" dirty="0" smtClean="0">
                <a:latin typeface="Times New Roman"/>
                <a:cs typeface="Times New Roman"/>
              </a:rPr>
              <a:t>)).</a:t>
            </a:r>
            <a:r>
              <a:rPr lang="en-US" altLang="ja-JP" sz="1600" dirty="0">
                <a:cs typeface="Times New Roman"/>
              </a:rPr>
              <a:t> </a:t>
            </a:r>
            <a:r>
              <a:rPr lang="en-US" altLang="ja-JP" sz="1600" dirty="0" smtClean="0">
                <a:cs typeface="Times New Roman"/>
              </a:rPr>
              <a:t>            </a:t>
            </a:r>
            <a:r>
              <a:rPr lang="en-US" altLang="ja-JP" sz="1600" dirty="0" smtClean="0"/>
              <a:t>[Gou and Chirkova 2007]</a:t>
            </a:r>
          </a:p>
          <a:p>
            <a:pPr lvl="1">
              <a:defRPr/>
            </a:pP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(|</a:t>
            </a:r>
            <a:r>
              <a:rPr lang="en-US" altLang="ja-JP" i="1" dirty="0">
                <a:latin typeface="Times New Roman"/>
                <a:cs typeface="Times New Roman"/>
              </a:rPr>
              <a:t>P</a:t>
            </a:r>
            <a:r>
              <a:rPr lang="en-US" altLang="ja-JP" dirty="0">
                <a:latin typeface="Times New Roman"/>
                <a:cs typeface="Times New Roman"/>
              </a:rPr>
              <a:t>||</a:t>
            </a:r>
            <a:r>
              <a:rPr lang="en-US" altLang="ja-JP" i="1" dirty="0">
                <a:latin typeface="Times New Roman"/>
                <a:cs typeface="Times New Roman"/>
              </a:rPr>
              <a:t>D</a:t>
            </a:r>
            <a:r>
              <a:rPr lang="en-US" altLang="ja-JP" dirty="0">
                <a:latin typeface="Times New Roman"/>
                <a:cs typeface="Times New Roman"/>
              </a:rPr>
              <a:t>|) </a:t>
            </a:r>
            <a:r>
              <a:rPr lang="en-US" altLang="ja-JP" dirty="0" smtClean="0"/>
              <a:t>time and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(|</a:t>
            </a:r>
            <a:r>
              <a:rPr lang="en-US" altLang="ja-JP" i="1" dirty="0" smtClean="0">
                <a:latin typeface="Times New Roman"/>
                <a:cs typeface="Times New Roman"/>
              </a:rPr>
              <a:t>P</a:t>
            </a:r>
            <a:r>
              <a:rPr lang="en-US" altLang="ja-JP" dirty="0" smtClean="0">
                <a:latin typeface="Times New Roman"/>
                <a:cs typeface="Times New Roman"/>
              </a:rPr>
              <a:t>|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depth(</a:t>
            </a:r>
            <a:r>
              <a:rPr lang="en-US" altLang="ja-JP" i="1" dirty="0" smtClean="0">
                <a:latin typeface="Times New Roman"/>
                <a:cs typeface="Times New Roman"/>
              </a:rPr>
              <a:t>D</a:t>
            </a:r>
            <a:r>
              <a:rPr lang="en-US" altLang="ja-JP" dirty="0" smtClean="0">
                <a:latin typeface="Times New Roman"/>
                <a:cs typeface="Times New Roman"/>
              </a:rPr>
              <a:t>)) </a:t>
            </a:r>
            <a:r>
              <a:rPr lang="en-US" altLang="ja-JP" dirty="0" smtClean="0"/>
              <a:t>bits of space. </a:t>
            </a:r>
            <a:br>
              <a:rPr lang="en-US" altLang="ja-JP" dirty="0" smtClean="0"/>
            </a:br>
            <a:r>
              <a:rPr lang="en-US" altLang="ja-JP" dirty="0" smtClean="0"/>
              <a:t>                                                                </a:t>
            </a:r>
            <a:r>
              <a:rPr lang="en-US" altLang="ja-JP" sz="1600" dirty="0" smtClean="0"/>
              <a:t>[Ramanan 2009]</a:t>
            </a:r>
          </a:p>
          <a:p>
            <a:pPr lvl="1">
              <a:defRPr/>
            </a:pPr>
            <a:r>
              <a:rPr lang="en-US" altLang="ja-JP" dirty="0" smtClean="0"/>
              <a:t>These are </a:t>
            </a:r>
            <a:r>
              <a:rPr lang="en-US" altLang="ja-JP" dirty="0" smtClean="0">
                <a:solidFill>
                  <a:srgbClr val="FF0000"/>
                </a:solidFill>
              </a:rPr>
              <a:t>lazy</a:t>
            </a:r>
            <a:r>
              <a:rPr lang="en-US" altLang="ja-JP" dirty="0" smtClean="0"/>
              <a:t> algorithms.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FD285D-4AB2-9948-B310-0B27C0E38F72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Main results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The first </a:t>
            </a:r>
            <a:r>
              <a:rPr lang="en-US" altLang="ja-JP" dirty="0" smtClean="0">
                <a:solidFill>
                  <a:srgbClr val="FF0000"/>
                </a:solidFill>
              </a:rPr>
              <a:t>eager</a:t>
            </a:r>
            <a:r>
              <a:rPr lang="en-US" altLang="ja-JP" dirty="0" smtClean="0"/>
              <a:t> algorithm that uses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(|</a:t>
            </a:r>
            <a:r>
              <a:rPr lang="en-US" altLang="ja-JP" i="1" dirty="0">
                <a:latin typeface="Times New Roman"/>
                <a:cs typeface="Times New Roman"/>
              </a:rPr>
              <a:t>P</a:t>
            </a:r>
            <a:r>
              <a:rPr lang="en-US" altLang="ja-JP" dirty="0">
                <a:latin typeface="Times New Roman"/>
                <a:cs typeface="Times New Roman"/>
              </a:rPr>
              <a:t>||</a:t>
            </a:r>
            <a:r>
              <a:rPr lang="en-US" altLang="ja-JP" i="1" dirty="0">
                <a:latin typeface="Times New Roman"/>
                <a:cs typeface="Times New Roman"/>
              </a:rPr>
              <a:t>D</a:t>
            </a:r>
            <a:r>
              <a:rPr lang="en-US" altLang="ja-JP" dirty="0">
                <a:latin typeface="Times New Roman"/>
                <a:cs typeface="Times New Roman"/>
              </a:rPr>
              <a:t>|) </a:t>
            </a:r>
            <a:r>
              <a:rPr lang="en-US" altLang="ja-JP" dirty="0"/>
              <a:t>time and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(|</a:t>
            </a:r>
            <a:r>
              <a:rPr lang="en-US" altLang="ja-JP" i="1" dirty="0">
                <a:latin typeface="Times New Roman"/>
                <a:cs typeface="Times New Roman"/>
              </a:rPr>
              <a:t>P</a:t>
            </a:r>
            <a:r>
              <a:rPr lang="en-US" altLang="ja-JP" dirty="0">
                <a:latin typeface="Times New Roman"/>
                <a:cs typeface="Times New Roman"/>
              </a:rPr>
              <a:t>| depth(</a:t>
            </a:r>
            <a:r>
              <a:rPr lang="en-US" altLang="ja-JP" i="1" dirty="0">
                <a:latin typeface="Times New Roman"/>
                <a:cs typeface="Times New Roman"/>
              </a:rPr>
              <a:t>D</a:t>
            </a:r>
            <a:r>
              <a:rPr lang="en-US" altLang="ja-JP" dirty="0">
                <a:latin typeface="Times New Roman"/>
                <a:cs typeface="Times New Roman"/>
              </a:rPr>
              <a:t>)) </a:t>
            </a:r>
            <a:r>
              <a:rPr lang="en-US" altLang="ja-JP" dirty="0" smtClean="0"/>
              <a:t>bits of space.</a:t>
            </a:r>
          </a:p>
          <a:p>
            <a:pPr>
              <a:defRPr/>
            </a:pPr>
            <a:r>
              <a:rPr lang="en-US" altLang="ja-JP" dirty="0" smtClean="0"/>
              <a:t>Extension to wider subclass of XPath. 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844BE5-78C8-2B43-B83F-5D6B7EB990C9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75C613-75EC-6647-8713-C4DB549D63AD}" type="slidenum">
              <a:rPr lang="en-US" altLang="ja-JP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Outline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XML data tree, XPath tree, embedding</a:t>
            </a:r>
          </a:p>
          <a:p>
            <a:pPr>
              <a:defRPr/>
            </a:pPr>
            <a:r>
              <a:rPr lang="en-US" altLang="ja-JP" dirty="0" smtClean="0"/>
              <a:t>Lazy algorithm</a:t>
            </a:r>
          </a:p>
          <a:p>
            <a:pPr>
              <a:defRPr/>
            </a:pPr>
            <a:r>
              <a:rPr lang="en-US" altLang="ja-JP" dirty="0" smtClean="0"/>
              <a:t>Eager algorithm</a:t>
            </a:r>
          </a:p>
          <a:p>
            <a:pPr>
              <a:defRPr/>
            </a:pPr>
            <a:r>
              <a:rPr lang="en-US" altLang="ja-JP" dirty="0" smtClean="0"/>
              <a:t>Extension to wider subclass of XPath</a:t>
            </a:r>
          </a:p>
          <a:p>
            <a:pPr>
              <a:defRPr/>
            </a:pPr>
            <a:r>
              <a:rPr lang="en-US" altLang="ja-JP" dirty="0" smtClean="0"/>
              <a:t>Conclusion</a:t>
            </a:r>
          </a:p>
        </p:txBody>
      </p:sp>
      <p:sp>
        <p:nvSpPr>
          <p:cNvPr id="2" name="右矢印 1"/>
          <p:cNvSpPr/>
          <p:nvPr/>
        </p:nvSpPr>
        <p:spPr>
          <a:xfrm>
            <a:off x="-489204" y="2234068"/>
            <a:ext cx="978408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75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Predicate </a:t>
            </a:r>
            <a:r>
              <a:rPr lang="en-US" altLang="ja-JP" i="1" dirty="0" smtClean="0">
                <a:latin typeface="Times New Roman"/>
                <a:cs typeface="Times New Roman"/>
              </a:rPr>
              <a:t>M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err="1" smtClean="0">
                <a:latin typeface="Times New Roman"/>
                <a:cs typeface="Times New Roman"/>
              </a:rPr>
              <a:t>q</a:t>
            </a:r>
            <a:r>
              <a:rPr lang="en-US" altLang="ja-JP" dirty="0" err="1" smtClean="0">
                <a:latin typeface="Times New Roman"/>
                <a:cs typeface="Times New Roman"/>
              </a:rPr>
              <a:t>,</a:t>
            </a:r>
            <a:r>
              <a:rPr lang="en-US" altLang="ja-JP" i="1" dirty="0" err="1" smtClean="0">
                <a:latin typeface="Times New Roman"/>
                <a:cs typeface="Times New Roman"/>
              </a:rPr>
              <a:t>u</a:t>
            </a:r>
            <a:r>
              <a:rPr lang="en-US" altLang="ja-JP" dirty="0" smtClean="0">
                <a:latin typeface="Times New Roman"/>
                <a:cs typeface="Times New Roman"/>
              </a:rPr>
              <a:t>)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sp>
        <p:nvSpPr>
          <p:cNvPr id="33794" name="二等辺三角形 61"/>
          <p:cNvSpPr>
            <a:spLocks noChangeArrowheads="1"/>
          </p:cNvSpPr>
          <p:nvPr/>
        </p:nvSpPr>
        <p:spPr bwMode="auto">
          <a:xfrm>
            <a:off x="4502150" y="3887788"/>
            <a:ext cx="3213100" cy="2232025"/>
          </a:xfrm>
          <a:prstGeom prst="triangle">
            <a:avLst>
              <a:gd name="adj" fmla="val 52704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63" name="二等辺三角形 62"/>
          <p:cNvSpPr/>
          <p:nvPr/>
        </p:nvSpPr>
        <p:spPr bwMode="auto">
          <a:xfrm>
            <a:off x="5175250" y="4695825"/>
            <a:ext cx="1751013" cy="1385888"/>
          </a:xfrm>
          <a:prstGeom prst="triangle">
            <a:avLst>
              <a:gd name="adj" fmla="val 52703"/>
            </a:avLst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 bwMode="auto">
          <a:xfrm>
            <a:off x="5940425" y="4749800"/>
            <a:ext cx="288925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46" name="直線矢印コネクタ 45"/>
          <p:cNvCxnSpPr>
            <a:stCxn id="49" idx="7"/>
            <a:endCxn id="59" idx="2"/>
          </p:cNvCxnSpPr>
          <p:nvPr/>
        </p:nvCxnSpPr>
        <p:spPr>
          <a:xfrm>
            <a:off x="2733675" y="4876800"/>
            <a:ext cx="3206750" cy="238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474"/>
          </a:xfrm>
          <a:noFill/>
          <a:ln>
            <a:solidFill>
              <a:srgbClr val="008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altLang="ja-JP" dirty="0" smtClean="0">
                <a:latin typeface="Times New Roman"/>
                <a:cs typeface="Times New Roman"/>
              </a:rPr>
              <a:t>For any node </a:t>
            </a:r>
            <a:r>
              <a:rPr lang="en-US" altLang="ja-JP" i="1" dirty="0" smtClean="0">
                <a:latin typeface="Times New Roman"/>
                <a:cs typeface="Times New Roman"/>
              </a:rPr>
              <a:t>q</a:t>
            </a:r>
            <a:r>
              <a:rPr lang="en-US" altLang="ja-JP" dirty="0" smtClean="0">
                <a:latin typeface="Times New Roman"/>
                <a:cs typeface="Times New Roman"/>
              </a:rPr>
              <a:t> of </a:t>
            </a:r>
            <a:r>
              <a:rPr lang="en-US" altLang="ja-JP" i="1" dirty="0" smtClean="0">
                <a:latin typeface="Times New Roman"/>
                <a:cs typeface="Times New Roman"/>
              </a:rPr>
              <a:t>P</a:t>
            </a:r>
            <a:r>
              <a:rPr lang="en-US" altLang="ja-JP" dirty="0" smtClean="0">
                <a:latin typeface="Times New Roman"/>
                <a:cs typeface="Times New Roman"/>
              </a:rPr>
              <a:t> and any node </a:t>
            </a:r>
            <a:r>
              <a:rPr lang="en-US" altLang="ja-JP" i="1" dirty="0" smtClean="0">
                <a:latin typeface="Times New Roman"/>
                <a:cs typeface="Times New Roman"/>
              </a:rPr>
              <a:t>u</a:t>
            </a:r>
            <a:r>
              <a:rPr lang="en-US" altLang="ja-JP" dirty="0" smtClean="0">
                <a:latin typeface="Times New Roman"/>
                <a:cs typeface="Times New Roman"/>
              </a:rPr>
              <a:t> of </a:t>
            </a:r>
            <a:r>
              <a:rPr lang="en-US" altLang="ja-JP" i="1" dirty="0" smtClean="0">
                <a:latin typeface="Times New Roman"/>
                <a:cs typeface="Times New Roman"/>
              </a:rPr>
              <a:t>D</a:t>
            </a:r>
            <a:r>
              <a:rPr lang="en-US" altLang="ja-JP" dirty="0" smtClean="0">
                <a:latin typeface="Times New Roman"/>
                <a:cs typeface="Times New Roman"/>
              </a:rPr>
              <a:t>, let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altLang="ja-JP" i="1" dirty="0" smtClean="0">
                <a:latin typeface="Times New Roman"/>
                <a:cs typeface="Times New Roman"/>
              </a:rPr>
              <a:t>    M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err="1" smtClean="0">
                <a:latin typeface="Times New Roman"/>
                <a:cs typeface="Times New Roman"/>
              </a:rPr>
              <a:t>q</a:t>
            </a:r>
            <a:r>
              <a:rPr lang="en-US" altLang="ja-JP" dirty="0" err="1" smtClean="0">
                <a:latin typeface="Times New Roman"/>
                <a:cs typeface="Times New Roman"/>
              </a:rPr>
              <a:t>,</a:t>
            </a:r>
            <a:r>
              <a:rPr lang="en-US" altLang="ja-JP" i="1" dirty="0" err="1" smtClean="0">
                <a:latin typeface="Times New Roman"/>
                <a:cs typeface="Times New Roman"/>
              </a:rPr>
              <a:t>u</a:t>
            </a:r>
            <a:r>
              <a:rPr lang="en-US" altLang="ja-JP" dirty="0" smtClean="0">
                <a:latin typeface="Times New Roman"/>
                <a:cs typeface="Times New Roman"/>
              </a:rPr>
              <a:t>)=</a:t>
            </a:r>
            <a:r>
              <a:rPr lang="en-US" altLang="ja-JP" dirty="0" smtClean="0">
                <a:cs typeface="Times New Roman"/>
              </a:rPr>
              <a:t>T</a:t>
            </a:r>
            <a:r>
              <a:rPr lang="ja-JP" altLang="en-US" dirty="0" smtClean="0">
                <a:latin typeface="Times New Roman"/>
                <a:cs typeface="Times New Roman"/>
              </a:rPr>
              <a:t>　</a:t>
            </a:r>
            <a:r>
              <a:rPr lang="en-US" altLang="ja-JP" dirty="0" smtClean="0">
                <a:latin typeface="Times New Roman"/>
                <a:cs typeface="Times New Roman"/>
              </a:rPr>
              <a:t>⇔ the subtree rooted at </a:t>
            </a:r>
            <a:r>
              <a:rPr lang="en-US" altLang="ja-JP" i="1" dirty="0" smtClean="0">
                <a:latin typeface="Times New Roman"/>
                <a:cs typeface="Times New Roman"/>
              </a:rPr>
              <a:t>q</a:t>
            </a:r>
            <a:r>
              <a:rPr lang="en-US" altLang="ja-JP" dirty="0" smtClean="0">
                <a:latin typeface="Times New Roman"/>
                <a:cs typeface="Times New Roman"/>
              </a:rPr>
              <a:t> occurs at </a:t>
            </a:r>
            <a:r>
              <a:rPr lang="en-US" altLang="ja-JP" i="1" dirty="0" smtClean="0">
                <a:latin typeface="Times New Roman"/>
                <a:cs typeface="Times New Roman"/>
              </a:rPr>
              <a:t>u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endParaRPr lang="ja-JP" altLang="en-US" i="1" dirty="0">
              <a:latin typeface="Times New Roman"/>
              <a:cs typeface="Times New Roman"/>
            </a:endParaRPr>
          </a:p>
        </p:txBody>
      </p:sp>
      <p:sp>
        <p:nvSpPr>
          <p:cNvPr id="33799" name="二等辺三角形 40"/>
          <p:cNvSpPr>
            <a:spLocks noChangeArrowheads="1"/>
          </p:cNvSpPr>
          <p:nvPr/>
        </p:nvSpPr>
        <p:spPr bwMode="auto">
          <a:xfrm>
            <a:off x="2095500" y="4751388"/>
            <a:ext cx="1058863" cy="1060450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49" name="円/楕円 48"/>
          <p:cNvSpPr>
            <a:spLocks noChangeAspect="1"/>
          </p:cNvSpPr>
          <p:nvPr/>
        </p:nvSpPr>
        <p:spPr bwMode="auto">
          <a:xfrm>
            <a:off x="2479675" y="4833938"/>
            <a:ext cx="298450" cy="2984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3801" name="二等辺三角形 59"/>
          <p:cNvSpPr>
            <a:spLocks noChangeArrowheads="1"/>
          </p:cNvSpPr>
          <p:nvPr/>
        </p:nvSpPr>
        <p:spPr bwMode="auto">
          <a:xfrm>
            <a:off x="1385888" y="3906838"/>
            <a:ext cx="2635250" cy="1905000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33802" name="テキスト ボックス 10"/>
          <p:cNvSpPr txBox="1">
            <a:spLocks noChangeArrowheads="1"/>
          </p:cNvSpPr>
          <p:nvPr/>
        </p:nvSpPr>
        <p:spPr bwMode="auto">
          <a:xfrm>
            <a:off x="2116138" y="3752850"/>
            <a:ext cx="444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 dirty="0">
                <a:latin typeface="Times New Roman" charset="0"/>
                <a:cs typeface="Times New Roman" charset="0"/>
              </a:rPr>
              <a:t>P</a:t>
            </a:r>
            <a:endParaRPr lang="ja-JP" altLang="en-US" sz="22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33803" name="テキスト ボックス 60"/>
          <p:cNvSpPr txBox="1">
            <a:spLocks noChangeArrowheads="1"/>
          </p:cNvSpPr>
          <p:nvPr/>
        </p:nvSpPr>
        <p:spPr bwMode="auto">
          <a:xfrm>
            <a:off x="5654675" y="3770313"/>
            <a:ext cx="4746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>
                <a:latin typeface="Times New Roman" charset="0"/>
                <a:cs typeface="Times New Roman" charset="0"/>
              </a:rPr>
              <a:t>D</a:t>
            </a:r>
            <a:endParaRPr lang="ja-JP" altLang="en-US" sz="2200" i="1">
              <a:latin typeface="Times New Roman" charset="0"/>
              <a:cs typeface="Times New Roman" charset="0"/>
            </a:endParaRPr>
          </a:p>
        </p:txBody>
      </p:sp>
      <p:sp>
        <p:nvSpPr>
          <p:cNvPr id="33804" name="テキスト ボックス 63"/>
          <p:cNvSpPr txBox="1">
            <a:spLocks noChangeArrowheads="1"/>
          </p:cNvSpPr>
          <p:nvPr/>
        </p:nvSpPr>
        <p:spPr bwMode="auto">
          <a:xfrm>
            <a:off x="2152650" y="4597400"/>
            <a:ext cx="412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>
                <a:latin typeface="Times New Roman" charset="0"/>
                <a:cs typeface="Times New Roman" charset="0"/>
              </a:rPr>
              <a:t>q</a:t>
            </a:r>
            <a:endParaRPr lang="ja-JP" altLang="en-US" sz="2200" i="1">
              <a:latin typeface="Times New Roman" charset="0"/>
              <a:cs typeface="Times New Roman" charset="0"/>
            </a:endParaRPr>
          </a:p>
        </p:txBody>
      </p:sp>
      <p:sp>
        <p:nvSpPr>
          <p:cNvPr id="33805" name="テキスト ボックス 64"/>
          <p:cNvSpPr txBox="1">
            <a:spLocks noChangeArrowheads="1"/>
          </p:cNvSpPr>
          <p:nvPr/>
        </p:nvSpPr>
        <p:spPr bwMode="auto">
          <a:xfrm>
            <a:off x="5749925" y="4346575"/>
            <a:ext cx="412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>
                <a:latin typeface="Times New Roman" charset="0"/>
                <a:cs typeface="Times New Roman" charset="0"/>
              </a:rPr>
              <a:t>u</a:t>
            </a:r>
            <a:endParaRPr lang="ja-JP" altLang="en-US" sz="2200" i="1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Hooked Subtree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sp>
        <p:nvSpPr>
          <p:cNvPr id="4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355013" cy="2306638"/>
          </a:xfrm>
          <a:solidFill>
            <a:srgbClr val="FFFFFF"/>
          </a:solidFill>
          <a:ln>
            <a:solidFill>
              <a:srgbClr val="008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altLang="ja-JP" dirty="0" smtClean="0">
                <a:latin typeface="Times New Roman"/>
                <a:cs typeface="Times New Roman"/>
              </a:rPr>
              <a:t>Let </a:t>
            </a:r>
            <a:r>
              <a:rPr lang="en-US" altLang="ja-JP" i="1" dirty="0" smtClean="0">
                <a:latin typeface="Times New Roman"/>
                <a:cs typeface="Times New Roman"/>
              </a:rPr>
              <a:t>q</a:t>
            </a:r>
            <a:r>
              <a:rPr lang="en-US" altLang="ja-JP" dirty="0" smtClean="0">
                <a:latin typeface="Times New Roman"/>
                <a:cs typeface="Times New Roman"/>
              </a:rPr>
              <a:t> be any non-root node of </a:t>
            </a:r>
            <a:r>
              <a:rPr lang="en-US" altLang="ja-JP" i="1" dirty="0" smtClean="0">
                <a:latin typeface="Times New Roman"/>
                <a:cs typeface="Times New Roman"/>
              </a:rPr>
              <a:t>P</a:t>
            </a:r>
            <a:r>
              <a:rPr lang="en-US" altLang="ja-JP" dirty="0">
                <a:latin typeface="Times New Roman"/>
                <a:cs typeface="Times New Roman"/>
              </a:rPr>
              <a:t>.</a:t>
            </a:r>
            <a:endParaRPr lang="en-US" altLang="ja-JP" dirty="0" smtClean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altLang="ja-JP" dirty="0" smtClean="0">
                <a:latin typeface="Times New Roman"/>
                <a:cs typeface="Times New Roman"/>
              </a:rPr>
              <a:t>The </a:t>
            </a:r>
            <a:r>
              <a:rPr lang="en-US" altLang="ja-JP" u="sng" dirty="0">
                <a:latin typeface="Times New Roman"/>
                <a:cs typeface="Times New Roman"/>
              </a:rPr>
              <a:t>hook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of </a:t>
            </a:r>
            <a:r>
              <a:rPr lang="en-US" altLang="ja-JP" i="1" dirty="0" smtClean="0">
                <a:latin typeface="Times New Roman"/>
                <a:cs typeface="Times New Roman"/>
              </a:rPr>
              <a:t>q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is the edge between </a:t>
            </a:r>
            <a:r>
              <a:rPr lang="en-US" altLang="ja-JP" i="1" dirty="0" smtClean="0">
                <a:latin typeface="Times New Roman"/>
                <a:cs typeface="Times New Roman"/>
              </a:rPr>
              <a:t>q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and its parent. </a:t>
            </a:r>
          </a:p>
          <a:p>
            <a:pPr>
              <a:defRPr/>
            </a:pPr>
            <a:r>
              <a:rPr lang="en-US" altLang="ja-JP" dirty="0" smtClean="0">
                <a:latin typeface="Times New Roman"/>
                <a:cs typeface="Times New Roman"/>
              </a:rPr>
              <a:t>The </a:t>
            </a:r>
            <a:r>
              <a:rPr lang="en-US" altLang="ja-JP" u="sng" dirty="0">
                <a:latin typeface="Times New Roman"/>
                <a:cs typeface="Times New Roman"/>
              </a:rPr>
              <a:t>hooked </a:t>
            </a:r>
            <a:r>
              <a:rPr lang="en-US" altLang="ja-JP" u="sng" dirty="0" smtClean="0">
                <a:latin typeface="Times New Roman"/>
                <a:cs typeface="Times New Roman"/>
              </a:rPr>
              <a:t>subtree</a:t>
            </a:r>
            <a:r>
              <a:rPr lang="en-US" altLang="ja-JP" dirty="0" smtClean="0">
                <a:latin typeface="Times New Roman"/>
                <a:cs typeface="Times New Roman"/>
              </a:rPr>
              <a:t> of </a:t>
            </a:r>
            <a:r>
              <a:rPr lang="en-US" altLang="ja-JP" i="1" dirty="0" smtClean="0">
                <a:latin typeface="Times New Roman"/>
                <a:cs typeface="Times New Roman"/>
              </a:rPr>
              <a:t>q</a:t>
            </a:r>
            <a:r>
              <a:rPr lang="en-US" altLang="ja-JP" dirty="0" smtClean="0">
                <a:latin typeface="Times New Roman"/>
                <a:cs typeface="Times New Roman"/>
              </a:rPr>
              <a:t> is </a:t>
            </a:r>
            <a:r>
              <a:rPr lang="en-US" altLang="ja-JP" dirty="0">
                <a:latin typeface="Times New Roman"/>
                <a:cs typeface="Times New Roman"/>
              </a:rPr>
              <a:t>t</a:t>
            </a:r>
            <a:r>
              <a:rPr lang="en-US" altLang="ja-JP" dirty="0" smtClean="0">
                <a:latin typeface="Times New Roman"/>
                <a:cs typeface="Times New Roman"/>
              </a:rPr>
              <a:t>he subtree rooted at </a:t>
            </a:r>
            <a:r>
              <a:rPr lang="en-US" altLang="ja-JP" i="1" dirty="0" smtClean="0">
                <a:latin typeface="Times New Roman"/>
                <a:cs typeface="Times New Roman"/>
              </a:rPr>
              <a:t>q</a:t>
            </a:r>
            <a:r>
              <a:rPr lang="en-US" altLang="ja-JP" dirty="0" smtClean="0">
                <a:latin typeface="Times New Roman"/>
                <a:cs typeface="Times New Roman"/>
              </a:rPr>
              <a:t> with hook.</a:t>
            </a:r>
            <a:br>
              <a:rPr lang="en-US" altLang="ja-JP" dirty="0" smtClean="0">
                <a:latin typeface="Times New Roman"/>
                <a:cs typeface="Times New Roman"/>
              </a:rPr>
            </a:br>
            <a:endParaRPr lang="en-US" altLang="ja-JP" dirty="0" smtClean="0">
              <a:latin typeface="Times New Roman"/>
              <a:cs typeface="Times New Roman"/>
            </a:endParaRPr>
          </a:p>
          <a:p>
            <a:pPr>
              <a:defRPr/>
            </a:pPr>
            <a:endParaRPr lang="en-US" altLang="ja-JP" dirty="0" smtClean="0">
              <a:latin typeface="Times New Roman"/>
              <a:cs typeface="Times New Roman"/>
            </a:endParaRPr>
          </a:p>
        </p:txBody>
      </p:sp>
      <p:sp>
        <p:nvSpPr>
          <p:cNvPr id="34819" name="二等辺三角形 40"/>
          <p:cNvSpPr>
            <a:spLocks noChangeArrowheads="1"/>
          </p:cNvSpPr>
          <p:nvPr/>
        </p:nvSpPr>
        <p:spPr bwMode="auto">
          <a:xfrm>
            <a:off x="2000250" y="5175250"/>
            <a:ext cx="1057275" cy="1060450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49" name="円/楕円 48"/>
          <p:cNvSpPr>
            <a:spLocks noChangeAspect="1"/>
          </p:cNvSpPr>
          <p:nvPr/>
        </p:nvSpPr>
        <p:spPr bwMode="auto">
          <a:xfrm>
            <a:off x="2401888" y="5237163"/>
            <a:ext cx="298450" cy="30003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4821" name="二等辺三角形 59"/>
          <p:cNvSpPr>
            <a:spLocks noChangeArrowheads="1"/>
          </p:cNvSpPr>
          <p:nvPr/>
        </p:nvSpPr>
        <p:spPr bwMode="auto">
          <a:xfrm>
            <a:off x="1193800" y="4329113"/>
            <a:ext cx="2635250" cy="1906587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34822" name="テキスト ボックス 10"/>
          <p:cNvSpPr txBox="1">
            <a:spLocks noChangeArrowheads="1"/>
          </p:cNvSpPr>
          <p:nvPr/>
        </p:nvSpPr>
        <p:spPr bwMode="auto">
          <a:xfrm>
            <a:off x="1924050" y="4214813"/>
            <a:ext cx="4445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>
                <a:latin typeface="Times New Roman" charset="0"/>
                <a:cs typeface="Times New Roman" charset="0"/>
              </a:rPr>
              <a:t>P</a:t>
            </a:r>
            <a:endParaRPr lang="ja-JP" altLang="en-US" sz="2200" i="1">
              <a:latin typeface="Times New Roman" charset="0"/>
              <a:cs typeface="Times New Roman" charset="0"/>
            </a:endParaRPr>
          </a:p>
        </p:txBody>
      </p:sp>
      <p:sp>
        <p:nvSpPr>
          <p:cNvPr id="34823" name="テキスト ボックス 63"/>
          <p:cNvSpPr txBox="1">
            <a:spLocks noChangeArrowheads="1"/>
          </p:cNvSpPr>
          <p:nvPr/>
        </p:nvSpPr>
        <p:spPr bwMode="auto">
          <a:xfrm>
            <a:off x="2057400" y="5078413"/>
            <a:ext cx="412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>
                <a:latin typeface="Times New Roman" charset="0"/>
                <a:cs typeface="Times New Roman" charset="0"/>
              </a:rPr>
              <a:t>q</a:t>
            </a:r>
            <a:endParaRPr lang="ja-JP" altLang="en-US" sz="2200" i="1">
              <a:latin typeface="Times New Roman" charset="0"/>
              <a:cs typeface="Times New Roman" charset="0"/>
            </a:endParaRPr>
          </a:p>
        </p:txBody>
      </p:sp>
      <p:cxnSp>
        <p:nvCxnSpPr>
          <p:cNvPr id="17" name="直線コネクタ 16"/>
          <p:cNvCxnSpPr>
            <a:endCxn id="49" idx="0"/>
          </p:cNvCxnSpPr>
          <p:nvPr/>
        </p:nvCxnSpPr>
        <p:spPr bwMode="auto">
          <a:xfrm flipH="1">
            <a:off x="2551113" y="4849813"/>
            <a:ext cx="7937" cy="387350"/>
          </a:xfrm>
          <a:prstGeom prst="line">
            <a:avLst/>
          </a:prstGeom>
          <a:ln w="635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25" name="二等辺三角形 19"/>
          <p:cNvSpPr>
            <a:spLocks noChangeArrowheads="1"/>
          </p:cNvSpPr>
          <p:nvPr/>
        </p:nvSpPr>
        <p:spPr bwMode="auto">
          <a:xfrm>
            <a:off x="4614863" y="5173663"/>
            <a:ext cx="1057275" cy="1060450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 bwMode="auto">
          <a:xfrm>
            <a:off x="5016500" y="5235575"/>
            <a:ext cx="300038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 bwMode="auto">
          <a:xfrm>
            <a:off x="2419350" y="4600575"/>
            <a:ext cx="300038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34828" name="図形グループ 23"/>
          <p:cNvGrpSpPr>
            <a:grpSpLocks/>
          </p:cNvGrpSpPr>
          <p:nvPr/>
        </p:nvGrpSpPr>
        <p:grpSpPr bwMode="auto">
          <a:xfrm>
            <a:off x="5019675" y="4532313"/>
            <a:ext cx="301625" cy="703262"/>
            <a:chOff x="3114803" y="4398205"/>
            <a:chExt cx="302364" cy="703437"/>
          </a:xfrm>
        </p:grpSpPr>
        <p:cxnSp>
          <p:nvCxnSpPr>
            <p:cNvPr id="25" name="直線コネクタ 24"/>
            <p:cNvCxnSpPr>
              <a:stCxn id="26" idx="0"/>
              <a:endCxn id="21" idx="0"/>
            </p:cNvCxnSpPr>
            <p:nvPr/>
          </p:nvCxnSpPr>
          <p:spPr bwMode="auto">
            <a:xfrm>
              <a:off x="3245297" y="4715784"/>
              <a:ext cx="15914" cy="385858"/>
            </a:xfrm>
            <a:prstGeom prst="line">
              <a:avLst/>
            </a:prstGeom>
            <a:ln w="63500" cmpd="dbl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フリーフォーム 25"/>
            <p:cNvSpPr>
              <a:spLocks noChangeAspect="1"/>
            </p:cNvSpPr>
            <p:nvPr/>
          </p:nvSpPr>
          <p:spPr>
            <a:xfrm>
              <a:off x="3114803" y="4398205"/>
              <a:ext cx="302364" cy="317579"/>
            </a:xfrm>
            <a:custGeom>
              <a:avLst/>
              <a:gdLst>
                <a:gd name="connsiteX0" fmla="*/ 233024 w 540871"/>
                <a:gd name="connsiteY0" fmla="*/ 566693 h 566693"/>
                <a:gd name="connsiteX1" fmla="*/ 2139 w 540871"/>
                <a:gd name="connsiteY1" fmla="*/ 335768 h 566693"/>
                <a:gd name="connsiteX2" fmla="*/ 136822 w 540871"/>
                <a:gd name="connsiteY2" fmla="*/ 27867 h 566693"/>
                <a:gd name="connsiteX3" fmla="*/ 444669 w 540871"/>
                <a:gd name="connsiteY3" fmla="*/ 47111 h 566693"/>
                <a:gd name="connsiteX4" fmla="*/ 540871 w 540871"/>
                <a:gd name="connsiteY4" fmla="*/ 316524 h 566693"/>
                <a:gd name="connsiteX5" fmla="*/ 444669 w 540871"/>
                <a:gd name="connsiteY5" fmla="*/ 451230 h 56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871" h="566693">
                  <a:moveTo>
                    <a:pt x="233024" y="566693"/>
                  </a:moveTo>
                  <a:cubicBezTo>
                    <a:pt x="125598" y="496132"/>
                    <a:pt x="18173" y="425572"/>
                    <a:pt x="2139" y="335768"/>
                  </a:cubicBezTo>
                  <a:cubicBezTo>
                    <a:pt x="-13895" y="245964"/>
                    <a:pt x="63067" y="75976"/>
                    <a:pt x="136822" y="27867"/>
                  </a:cubicBezTo>
                  <a:cubicBezTo>
                    <a:pt x="210577" y="-20243"/>
                    <a:pt x="377327" y="-999"/>
                    <a:pt x="444669" y="47111"/>
                  </a:cubicBezTo>
                  <a:cubicBezTo>
                    <a:pt x="512011" y="95221"/>
                    <a:pt x="540871" y="249171"/>
                    <a:pt x="540871" y="316524"/>
                  </a:cubicBezTo>
                  <a:cubicBezTo>
                    <a:pt x="540871" y="383877"/>
                    <a:pt x="444669" y="451230"/>
                    <a:pt x="444669" y="451230"/>
                  </a:cubicBezTo>
                </a:path>
              </a:pathLst>
            </a:custGeom>
            <a:ln w="381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34829" name="テキスト ボックス 28"/>
          <p:cNvSpPr txBox="1">
            <a:spLocks noChangeArrowheads="1"/>
          </p:cNvSpPr>
          <p:nvPr/>
        </p:nvSpPr>
        <p:spPr bwMode="auto">
          <a:xfrm>
            <a:off x="4691063" y="5095875"/>
            <a:ext cx="4127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>
                <a:latin typeface="Times New Roman" charset="0"/>
                <a:cs typeface="Times New Roman" charset="0"/>
              </a:rPr>
              <a:t>q</a:t>
            </a:r>
            <a:endParaRPr lang="ja-JP" altLang="en-US" sz="2200" i="1">
              <a:latin typeface="Times New Roman" charset="0"/>
              <a:cs typeface="Times New Roman" charset="0"/>
            </a:endParaRPr>
          </a:p>
        </p:txBody>
      </p:sp>
      <p:sp>
        <p:nvSpPr>
          <p:cNvPr id="34830" name="テキスト ボックス 6"/>
          <p:cNvSpPr txBox="1">
            <a:spLocks noChangeArrowheads="1"/>
          </p:cNvSpPr>
          <p:nvPr/>
        </p:nvSpPr>
        <p:spPr bwMode="auto">
          <a:xfrm>
            <a:off x="5426075" y="4868863"/>
            <a:ext cx="3249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/>
              <a:t>Hook is labeled </a:t>
            </a:r>
            <a:r>
              <a:rPr lang="en-US" altLang="ja-JP" sz="1800">
                <a:solidFill>
                  <a:srgbClr val="3366FF"/>
                </a:solidFill>
              </a:rPr>
              <a:t>child</a:t>
            </a:r>
            <a:r>
              <a:rPr lang="en-US" altLang="ja-JP" sz="1800"/>
              <a:t> or </a:t>
            </a:r>
            <a:r>
              <a:rPr lang="en-US" altLang="ja-JP" sz="1800">
                <a:solidFill>
                  <a:srgbClr val="3366FF"/>
                </a:solidFill>
              </a:rPr>
              <a:t>child+</a:t>
            </a:r>
            <a:endParaRPr lang="ja-JP" altLang="en-US" sz="180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図形グループ 6"/>
          <p:cNvGrpSpPr/>
          <p:nvPr/>
        </p:nvGrpSpPr>
        <p:grpSpPr>
          <a:xfrm>
            <a:off x="4445127" y="3308621"/>
            <a:ext cx="4683768" cy="2682782"/>
            <a:chOff x="4445127" y="3308621"/>
            <a:chExt cx="4683768" cy="2682782"/>
          </a:xfrm>
        </p:grpSpPr>
        <p:grpSp>
          <p:nvGrpSpPr>
            <p:cNvPr id="4" name="図形グループ 3"/>
            <p:cNvGrpSpPr/>
            <p:nvPr/>
          </p:nvGrpSpPr>
          <p:grpSpPr>
            <a:xfrm>
              <a:off x="4445127" y="3308621"/>
              <a:ext cx="3943094" cy="2613746"/>
              <a:chOff x="4445127" y="3308621"/>
              <a:chExt cx="3943094" cy="2613746"/>
            </a:xfrm>
          </p:grpSpPr>
          <p:grpSp>
            <p:nvGrpSpPr>
              <p:cNvPr id="35863" name="図形グループ 35862"/>
              <p:cNvGrpSpPr/>
              <p:nvPr/>
            </p:nvGrpSpPr>
            <p:grpSpPr>
              <a:xfrm>
                <a:off x="4445127" y="3308621"/>
                <a:ext cx="3943094" cy="2613746"/>
                <a:chOff x="4445127" y="3308621"/>
                <a:chExt cx="3943094" cy="2613746"/>
              </a:xfrm>
            </p:grpSpPr>
            <p:grpSp>
              <p:nvGrpSpPr>
                <p:cNvPr id="35861" name="図形グループ 35860"/>
                <p:cNvGrpSpPr/>
                <p:nvPr/>
              </p:nvGrpSpPr>
              <p:grpSpPr>
                <a:xfrm>
                  <a:off x="4445127" y="4156661"/>
                  <a:ext cx="1058862" cy="1755670"/>
                  <a:chOff x="4445127" y="4156661"/>
                  <a:chExt cx="1058862" cy="1755670"/>
                </a:xfrm>
              </p:grpSpPr>
              <p:sp>
                <p:nvSpPr>
                  <p:cNvPr id="26" name="二等辺三角形 11"/>
                  <p:cNvSpPr>
                    <a:spLocks noChangeArrowheads="1"/>
                  </p:cNvSpPr>
                  <p:nvPr/>
                </p:nvSpPr>
                <p:spPr bwMode="auto">
                  <a:xfrm>
                    <a:off x="4445127" y="4851881"/>
                    <a:ext cx="1058862" cy="106045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CFFFF"/>
                  </a:solidFill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kumimoji="0" lang="ja-JP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円/楕円 26"/>
                  <p:cNvSpPr>
                    <a:spLocks noChangeAspect="1"/>
                  </p:cNvSpPr>
                  <p:nvPr/>
                </p:nvSpPr>
                <p:spPr bwMode="auto">
                  <a:xfrm>
                    <a:off x="4840414" y="4867756"/>
                    <a:ext cx="298450" cy="2984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8" name="図形グループ 15"/>
                  <p:cNvGrpSpPr>
                    <a:grpSpLocks/>
                  </p:cNvGrpSpPr>
                  <p:nvPr/>
                </p:nvGrpSpPr>
                <p:grpSpPr bwMode="auto">
                  <a:xfrm>
                    <a:off x="4851527" y="4156661"/>
                    <a:ext cx="303212" cy="711095"/>
                    <a:chOff x="3114803" y="4380967"/>
                    <a:chExt cx="302364" cy="710403"/>
                  </a:xfrm>
                </p:grpSpPr>
                <p:cxnSp>
                  <p:nvCxnSpPr>
                    <p:cNvPr id="29" name="直線コネクタ 28"/>
                    <p:cNvCxnSpPr>
                      <a:stCxn id="30" idx="0"/>
                      <a:endCxn id="27" idx="0"/>
                    </p:cNvCxnSpPr>
                    <p:nvPr/>
                  </p:nvCxnSpPr>
                  <p:spPr bwMode="auto">
                    <a:xfrm>
                      <a:off x="3245071" y="4698158"/>
                      <a:ext cx="7458" cy="393212"/>
                    </a:xfrm>
                    <a:prstGeom prst="line">
                      <a:avLst/>
                    </a:prstGeom>
                    <a:ln w="63500" cmpd="dbl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" name="フリーフォーム 29"/>
                    <p:cNvSpPr>
                      <a:spLocks noChangeAspect="1"/>
                    </p:cNvSpPr>
                    <p:nvPr/>
                  </p:nvSpPr>
                  <p:spPr>
                    <a:xfrm>
                      <a:off x="3114803" y="4380967"/>
                      <a:ext cx="302364" cy="317191"/>
                    </a:xfrm>
                    <a:custGeom>
                      <a:avLst/>
                      <a:gdLst>
                        <a:gd name="connsiteX0" fmla="*/ 233024 w 540871"/>
                        <a:gd name="connsiteY0" fmla="*/ 566693 h 566693"/>
                        <a:gd name="connsiteX1" fmla="*/ 2139 w 540871"/>
                        <a:gd name="connsiteY1" fmla="*/ 335768 h 566693"/>
                        <a:gd name="connsiteX2" fmla="*/ 136822 w 540871"/>
                        <a:gd name="connsiteY2" fmla="*/ 27867 h 566693"/>
                        <a:gd name="connsiteX3" fmla="*/ 444669 w 540871"/>
                        <a:gd name="connsiteY3" fmla="*/ 47111 h 566693"/>
                        <a:gd name="connsiteX4" fmla="*/ 540871 w 540871"/>
                        <a:gd name="connsiteY4" fmla="*/ 316524 h 566693"/>
                        <a:gd name="connsiteX5" fmla="*/ 444669 w 540871"/>
                        <a:gd name="connsiteY5" fmla="*/ 451230 h 5666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40871" h="566693">
                          <a:moveTo>
                            <a:pt x="233024" y="566693"/>
                          </a:moveTo>
                          <a:cubicBezTo>
                            <a:pt x="125598" y="496132"/>
                            <a:pt x="18173" y="425572"/>
                            <a:pt x="2139" y="335768"/>
                          </a:cubicBezTo>
                          <a:cubicBezTo>
                            <a:pt x="-13895" y="245964"/>
                            <a:pt x="63067" y="75976"/>
                            <a:pt x="136822" y="27867"/>
                          </a:cubicBezTo>
                          <a:cubicBezTo>
                            <a:pt x="210577" y="-20243"/>
                            <a:pt x="377327" y="-999"/>
                            <a:pt x="444669" y="47111"/>
                          </a:cubicBezTo>
                          <a:cubicBezTo>
                            <a:pt x="512011" y="95221"/>
                            <a:pt x="540871" y="249171"/>
                            <a:pt x="540871" y="316524"/>
                          </a:cubicBezTo>
                          <a:cubicBezTo>
                            <a:pt x="540871" y="383877"/>
                            <a:pt x="444669" y="451230"/>
                            <a:pt x="444669" y="451230"/>
                          </a:cubicBezTo>
                        </a:path>
                      </a:pathLst>
                    </a:custGeom>
                    <a:ln w="38100" cmpd="sng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/>
                    </a:p>
                  </p:txBody>
                </p:sp>
              </p:grpSp>
              <p:sp>
                <p:nvSpPr>
                  <p:cNvPr id="32" name="テキスト ボックス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87989" y="4778856"/>
                    <a:ext cx="37008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altLang="ja-JP" sz="1800" i="1">
                        <a:latin typeface="Times New Roman"/>
                        <a:cs typeface="Times New Roman"/>
                      </a:rPr>
                      <a:t>q</a:t>
                    </a:r>
                    <a:endParaRPr lang="ja-JP" altLang="en-US" sz="1800" i="1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5862" name="図形グループ 35861"/>
                <p:cNvGrpSpPr/>
                <p:nvPr/>
              </p:nvGrpSpPr>
              <p:grpSpPr>
                <a:xfrm>
                  <a:off x="6354342" y="3308621"/>
                  <a:ext cx="2033879" cy="2613746"/>
                  <a:chOff x="6354342" y="3308621"/>
                  <a:chExt cx="2033879" cy="2613746"/>
                </a:xfrm>
              </p:grpSpPr>
              <p:sp>
                <p:nvSpPr>
                  <p:cNvPr id="56" name="二等辺三角形 6"/>
                  <p:cNvSpPr>
                    <a:spLocks noChangeArrowheads="1"/>
                  </p:cNvSpPr>
                  <p:nvPr/>
                </p:nvSpPr>
                <p:spPr bwMode="auto">
                  <a:xfrm>
                    <a:off x="6354342" y="3308621"/>
                    <a:ext cx="2033879" cy="2613746"/>
                  </a:xfrm>
                  <a:prstGeom prst="triangle">
                    <a:avLst>
                      <a:gd name="adj" fmla="val 52704"/>
                    </a:avLst>
                  </a:prstGeom>
                  <a:solidFill>
                    <a:srgbClr val="CCFFCC"/>
                  </a:solidFill>
                  <a:ln w="9525">
                    <a:solidFill>
                      <a:schemeClr val="tx2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kumimoji="0" lang="ja-JP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" name="円/楕円 21"/>
                  <p:cNvSpPr>
                    <a:spLocks noChangeAspect="1"/>
                  </p:cNvSpPr>
                  <p:nvPr/>
                </p:nvSpPr>
                <p:spPr bwMode="auto">
                  <a:xfrm>
                    <a:off x="7300641" y="3894768"/>
                    <a:ext cx="298450" cy="2984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テキスト ボックス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85365" y="3889735"/>
                    <a:ext cx="37008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altLang="ja-JP" sz="1800" i="1" dirty="0">
                        <a:latin typeface="Times New Roman"/>
                        <a:cs typeface="Times New Roman"/>
                      </a:rPr>
                      <a:t>u</a:t>
                    </a:r>
                    <a:endParaRPr lang="ja-JP" altLang="en-US" sz="1800" i="1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34" name="円/楕円 33"/>
                  <p:cNvSpPr>
                    <a:spLocks noChangeAspect="1"/>
                  </p:cNvSpPr>
                  <p:nvPr/>
                </p:nvSpPr>
                <p:spPr bwMode="auto">
                  <a:xfrm>
                    <a:off x="7339402" y="4347140"/>
                    <a:ext cx="298450" cy="2984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38" name="直線コネクタ 37"/>
                  <p:cNvCxnSpPr>
                    <a:stCxn id="22" idx="4"/>
                    <a:endCxn id="34" idx="0"/>
                  </p:cNvCxnSpPr>
                  <p:nvPr/>
                </p:nvCxnSpPr>
                <p:spPr bwMode="auto">
                  <a:xfrm>
                    <a:off x="7449866" y="4193218"/>
                    <a:ext cx="38761" cy="153922"/>
                  </a:xfrm>
                  <a:prstGeom prst="line">
                    <a:avLst/>
                  </a:prstGeom>
                  <a:ln cmpd="dbl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線コネクタ 42"/>
                  <p:cNvCxnSpPr>
                    <a:stCxn id="34" idx="4"/>
                  </p:cNvCxnSpPr>
                  <p:nvPr/>
                </p:nvCxnSpPr>
                <p:spPr bwMode="auto">
                  <a:xfrm flipH="1">
                    <a:off x="7444042" y="4645590"/>
                    <a:ext cx="44585" cy="148914"/>
                  </a:xfrm>
                  <a:prstGeom prst="line">
                    <a:avLst/>
                  </a:prstGeom>
                  <a:ln cmpd="dbl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円/楕円 45"/>
                  <p:cNvSpPr>
                    <a:spLocks noChangeAspect="1"/>
                  </p:cNvSpPr>
                  <p:nvPr/>
                </p:nvSpPr>
                <p:spPr bwMode="auto">
                  <a:xfrm>
                    <a:off x="7164973" y="5390699"/>
                    <a:ext cx="298450" cy="2984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50" name="直線コネクタ 49"/>
                  <p:cNvCxnSpPr>
                    <a:endCxn id="46" idx="0"/>
                  </p:cNvCxnSpPr>
                  <p:nvPr/>
                </p:nvCxnSpPr>
                <p:spPr bwMode="auto">
                  <a:xfrm flipH="1">
                    <a:off x="7314198" y="5168065"/>
                    <a:ext cx="40535" cy="222634"/>
                  </a:xfrm>
                  <a:prstGeom prst="line">
                    <a:avLst/>
                  </a:prstGeom>
                  <a:ln cmpd="dbl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851" name="テキスト ボックス 35850"/>
                  <p:cNvSpPr txBox="1"/>
                  <p:nvPr/>
                </p:nvSpPr>
                <p:spPr>
                  <a:xfrm rot="16866497">
                    <a:off x="7086086" y="4794137"/>
                    <a:ext cx="44114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000" dirty="0" smtClean="0"/>
                      <a:t>…</a:t>
                    </a:r>
                    <a:endParaRPr kumimoji="1" lang="ja-JP" altLang="en-US" sz="2000" dirty="0"/>
                  </a:p>
                </p:txBody>
              </p:sp>
            </p:grpSp>
          </p:grpSp>
          <p:sp>
            <p:nvSpPr>
              <p:cNvPr id="45" name="テキスト ボックス 58"/>
              <p:cNvSpPr txBox="1">
                <a:spLocks noChangeArrowheads="1"/>
              </p:cNvSpPr>
              <p:nvPr/>
            </p:nvSpPr>
            <p:spPr bwMode="auto">
              <a:xfrm>
                <a:off x="4644851" y="3368309"/>
                <a:ext cx="858838" cy="36988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800" b="1" dirty="0">
                    <a:solidFill>
                      <a:srgbClr val="3366FF"/>
                    </a:solidFill>
                  </a:rPr>
                  <a:t>child+</a:t>
                </a:r>
                <a:endParaRPr lang="ja-JP" altLang="en-US" sz="1800" b="1" dirty="0">
                  <a:solidFill>
                    <a:srgbClr val="3366FF"/>
                  </a:solidFill>
                </a:endParaRPr>
              </a:p>
            </p:txBody>
          </p:sp>
        </p:grpSp>
        <p:sp>
          <p:nvSpPr>
            <p:cNvPr id="52" name="テキスト ボックス 20"/>
            <p:cNvSpPr txBox="1">
              <a:spLocks noChangeArrowheads="1"/>
            </p:cNvSpPr>
            <p:nvPr/>
          </p:nvSpPr>
          <p:spPr bwMode="auto">
            <a:xfrm>
              <a:off x="6624058" y="5622071"/>
              <a:ext cx="25048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800" dirty="0" smtClean="0">
                  <a:latin typeface="Times New Roman"/>
                  <a:cs typeface="Times New Roman"/>
                </a:rPr>
                <a:t>a proper descendant of </a:t>
              </a:r>
              <a:r>
                <a:rPr lang="en-US" altLang="ja-JP" sz="1800" i="1" dirty="0" smtClean="0">
                  <a:latin typeface="Times New Roman"/>
                  <a:cs typeface="Times New Roman"/>
                </a:rPr>
                <a:t>u</a:t>
              </a:r>
              <a:endParaRPr lang="ja-JP" altLang="en-US" sz="1800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6" name="図形グループ 5"/>
          <p:cNvGrpSpPr/>
          <p:nvPr/>
        </p:nvGrpSpPr>
        <p:grpSpPr>
          <a:xfrm>
            <a:off x="223421" y="3316498"/>
            <a:ext cx="3869760" cy="2613746"/>
            <a:chOff x="223421" y="3316498"/>
            <a:chExt cx="3869760" cy="2613746"/>
          </a:xfrm>
        </p:grpSpPr>
        <p:grpSp>
          <p:nvGrpSpPr>
            <p:cNvPr id="3" name="図形グループ 2"/>
            <p:cNvGrpSpPr/>
            <p:nvPr/>
          </p:nvGrpSpPr>
          <p:grpSpPr>
            <a:xfrm>
              <a:off x="223421" y="3316498"/>
              <a:ext cx="3610590" cy="2613746"/>
              <a:chOff x="223421" y="3316498"/>
              <a:chExt cx="3610590" cy="2613746"/>
            </a:xfrm>
          </p:grpSpPr>
          <p:grpSp>
            <p:nvGrpSpPr>
              <p:cNvPr id="35860" name="図形グループ 35859"/>
              <p:cNvGrpSpPr/>
              <p:nvPr/>
            </p:nvGrpSpPr>
            <p:grpSpPr>
              <a:xfrm>
                <a:off x="223421" y="3316498"/>
                <a:ext cx="3610590" cy="2613746"/>
                <a:chOff x="223421" y="3316498"/>
                <a:chExt cx="3610590" cy="2613746"/>
              </a:xfrm>
            </p:grpSpPr>
            <p:grpSp>
              <p:nvGrpSpPr>
                <p:cNvPr id="35858" name="図形グループ 35857"/>
                <p:cNvGrpSpPr/>
                <p:nvPr/>
              </p:nvGrpSpPr>
              <p:grpSpPr>
                <a:xfrm>
                  <a:off x="223421" y="4168880"/>
                  <a:ext cx="1058862" cy="1755670"/>
                  <a:chOff x="223421" y="4168880"/>
                  <a:chExt cx="1058862" cy="1755670"/>
                </a:xfrm>
              </p:grpSpPr>
              <p:sp>
                <p:nvSpPr>
                  <p:cNvPr id="35850" name="二等辺三角形 11"/>
                  <p:cNvSpPr>
                    <a:spLocks noChangeArrowheads="1"/>
                  </p:cNvSpPr>
                  <p:nvPr/>
                </p:nvSpPr>
                <p:spPr bwMode="auto">
                  <a:xfrm>
                    <a:off x="223421" y="4864100"/>
                    <a:ext cx="1058862" cy="1060450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CCFFFF"/>
                  </a:solidFill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kumimoji="0" lang="ja-JP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" name="円/楕円 13"/>
                  <p:cNvSpPr>
                    <a:spLocks noChangeAspect="1"/>
                  </p:cNvSpPr>
                  <p:nvPr/>
                </p:nvSpPr>
                <p:spPr bwMode="auto">
                  <a:xfrm>
                    <a:off x="618708" y="4879975"/>
                    <a:ext cx="298450" cy="2984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5852" name="図形グループ 15"/>
                  <p:cNvGrpSpPr>
                    <a:grpSpLocks/>
                  </p:cNvGrpSpPr>
                  <p:nvPr/>
                </p:nvGrpSpPr>
                <p:grpSpPr bwMode="auto">
                  <a:xfrm>
                    <a:off x="629821" y="4168880"/>
                    <a:ext cx="303212" cy="711095"/>
                    <a:chOff x="3114803" y="4380967"/>
                    <a:chExt cx="302364" cy="710403"/>
                  </a:xfrm>
                </p:grpSpPr>
                <p:cxnSp>
                  <p:nvCxnSpPr>
                    <p:cNvPr id="17" name="直線コネクタ 16"/>
                    <p:cNvCxnSpPr>
                      <a:stCxn id="18" idx="0"/>
                      <a:endCxn id="14" idx="0"/>
                    </p:cNvCxnSpPr>
                    <p:nvPr/>
                  </p:nvCxnSpPr>
                  <p:spPr bwMode="auto">
                    <a:xfrm>
                      <a:off x="3245071" y="4698158"/>
                      <a:ext cx="7458" cy="393212"/>
                    </a:xfrm>
                    <a:prstGeom prst="line">
                      <a:avLst/>
                    </a:prstGeom>
                    <a:ln w="12700" cmpd="sng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" name="フリーフォーム 17"/>
                    <p:cNvSpPr>
                      <a:spLocks noChangeAspect="1"/>
                    </p:cNvSpPr>
                    <p:nvPr/>
                  </p:nvSpPr>
                  <p:spPr>
                    <a:xfrm>
                      <a:off x="3114803" y="4380967"/>
                      <a:ext cx="302364" cy="317191"/>
                    </a:xfrm>
                    <a:custGeom>
                      <a:avLst/>
                      <a:gdLst>
                        <a:gd name="connsiteX0" fmla="*/ 233024 w 540871"/>
                        <a:gd name="connsiteY0" fmla="*/ 566693 h 566693"/>
                        <a:gd name="connsiteX1" fmla="*/ 2139 w 540871"/>
                        <a:gd name="connsiteY1" fmla="*/ 335768 h 566693"/>
                        <a:gd name="connsiteX2" fmla="*/ 136822 w 540871"/>
                        <a:gd name="connsiteY2" fmla="*/ 27867 h 566693"/>
                        <a:gd name="connsiteX3" fmla="*/ 444669 w 540871"/>
                        <a:gd name="connsiteY3" fmla="*/ 47111 h 566693"/>
                        <a:gd name="connsiteX4" fmla="*/ 540871 w 540871"/>
                        <a:gd name="connsiteY4" fmla="*/ 316524 h 566693"/>
                        <a:gd name="connsiteX5" fmla="*/ 444669 w 540871"/>
                        <a:gd name="connsiteY5" fmla="*/ 451230 h 5666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40871" h="566693">
                          <a:moveTo>
                            <a:pt x="233024" y="566693"/>
                          </a:moveTo>
                          <a:cubicBezTo>
                            <a:pt x="125598" y="496132"/>
                            <a:pt x="18173" y="425572"/>
                            <a:pt x="2139" y="335768"/>
                          </a:cubicBezTo>
                          <a:cubicBezTo>
                            <a:pt x="-13895" y="245964"/>
                            <a:pt x="63067" y="75976"/>
                            <a:pt x="136822" y="27867"/>
                          </a:cubicBezTo>
                          <a:cubicBezTo>
                            <a:pt x="210577" y="-20243"/>
                            <a:pt x="377327" y="-999"/>
                            <a:pt x="444669" y="47111"/>
                          </a:cubicBezTo>
                          <a:cubicBezTo>
                            <a:pt x="512011" y="95221"/>
                            <a:pt x="540871" y="249171"/>
                            <a:pt x="540871" y="316524"/>
                          </a:cubicBezTo>
                          <a:cubicBezTo>
                            <a:pt x="540871" y="383877"/>
                            <a:pt x="444669" y="451230"/>
                            <a:pt x="444669" y="451230"/>
                          </a:cubicBezTo>
                        </a:path>
                      </a:pathLst>
                    </a:custGeom>
                    <a:ln w="38100" cmpd="sng"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/>
                    </a:p>
                  </p:txBody>
                </p:sp>
              </p:grpSp>
              <p:sp>
                <p:nvSpPr>
                  <p:cNvPr id="35854" name="テキスト ボックス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6283" y="4791075"/>
                    <a:ext cx="37008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altLang="ja-JP" sz="1800" i="1">
                        <a:latin typeface="Times New Roman"/>
                        <a:cs typeface="Times New Roman"/>
                      </a:rPr>
                      <a:t>q</a:t>
                    </a:r>
                    <a:endParaRPr lang="ja-JP" altLang="en-US" sz="1800" i="1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35859" name="図形グループ 35858"/>
                <p:cNvGrpSpPr/>
                <p:nvPr/>
              </p:nvGrpSpPr>
              <p:grpSpPr>
                <a:xfrm>
                  <a:off x="1800132" y="3316498"/>
                  <a:ext cx="2033879" cy="2613746"/>
                  <a:chOff x="1800132" y="3316498"/>
                  <a:chExt cx="2033879" cy="2613746"/>
                </a:xfrm>
              </p:grpSpPr>
              <p:sp>
                <p:nvSpPr>
                  <p:cNvPr id="35845" name="二等辺三角形 6"/>
                  <p:cNvSpPr>
                    <a:spLocks noChangeArrowheads="1"/>
                  </p:cNvSpPr>
                  <p:nvPr/>
                </p:nvSpPr>
                <p:spPr bwMode="auto">
                  <a:xfrm>
                    <a:off x="1800132" y="3316498"/>
                    <a:ext cx="2033879" cy="2613746"/>
                  </a:xfrm>
                  <a:prstGeom prst="triangle">
                    <a:avLst>
                      <a:gd name="adj" fmla="val 52704"/>
                    </a:avLst>
                  </a:prstGeom>
                  <a:solidFill>
                    <a:srgbClr val="CCFFCC"/>
                  </a:solidFill>
                  <a:ln w="9525">
                    <a:solidFill>
                      <a:schemeClr val="tx2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kumimoji="0" lang="ja-JP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" name="円/楕円 8"/>
                  <p:cNvSpPr>
                    <a:spLocks noChangeAspect="1"/>
                  </p:cNvSpPr>
                  <p:nvPr/>
                </p:nvSpPr>
                <p:spPr bwMode="auto">
                  <a:xfrm>
                    <a:off x="2728381" y="4225520"/>
                    <a:ext cx="298450" cy="2984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" name="円/楕円 10"/>
                  <p:cNvSpPr>
                    <a:spLocks noChangeAspect="1"/>
                  </p:cNvSpPr>
                  <p:nvPr/>
                </p:nvSpPr>
                <p:spPr bwMode="auto">
                  <a:xfrm>
                    <a:off x="2721160" y="4875213"/>
                    <a:ext cx="298450" cy="298450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 sz="1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855" name="テキスト ボックス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4294" y="4097338"/>
                    <a:ext cx="37008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sz="8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altLang="ja-JP" sz="1800" i="1" dirty="0">
                        <a:latin typeface="Times New Roman"/>
                        <a:cs typeface="Times New Roman"/>
                      </a:rPr>
                      <a:t>u</a:t>
                    </a:r>
                    <a:endParaRPr lang="ja-JP" altLang="en-US" sz="1800" i="1" dirty="0">
                      <a:latin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12" name="直線コネクタ 11"/>
                  <p:cNvCxnSpPr>
                    <a:endCxn id="11" idx="0"/>
                  </p:cNvCxnSpPr>
                  <p:nvPr/>
                </p:nvCxnSpPr>
                <p:spPr bwMode="auto">
                  <a:xfrm>
                    <a:off x="2846107" y="4562201"/>
                    <a:ext cx="24278" cy="313012"/>
                  </a:xfrm>
                  <a:prstGeom prst="line">
                    <a:avLst/>
                  </a:prstGeom>
                  <a:ln cmpd="dbl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4" name="テキスト ボックス 59"/>
              <p:cNvSpPr txBox="1">
                <a:spLocks noChangeArrowheads="1"/>
              </p:cNvSpPr>
              <p:nvPr/>
            </p:nvSpPr>
            <p:spPr bwMode="auto">
              <a:xfrm>
                <a:off x="324697" y="3368309"/>
                <a:ext cx="723900" cy="369888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8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800" b="1" dirty="0">
                    <a:solidFill>
                      <a:srgbClr val="3366FF"/>
                    </a:solidFill>
                  </a:rPr>
                  <a:t>child</a:t>
                </a:r>
                <a:endParaRPr lang="ja-JP" altLang="en-US" sz="1800" b="1" baseline="30000" dirty="0">
                  <a:solidFill>
                    <a:srgbClr val="3366FF"/>
                  </a:solidFill>
                </a:endParaRPr>
              </a:p>
            </p:txBody>
          </p:sp>
        </p:grpSp>
        <p:sp>
          <p:nvSpPr>
            <p:cNvPr id="51" name="テキスト ボックス 20"/>
            <p:cNvSpPr txBox="1">
              <a:spLocks noChangeArrowheads="1"/>
            </p:cNvSpPr>
            <p:nvPr/>
          </p:nvSpPr>
          <p:spPr bwMode="auto">
            <a:xfrm>
              <a:off x="2812387" y="5085310"/>
              <a:ext cx="12807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800" dirty="0" smtClean="0">
                  <a:latin typeface="Times New Roman"/>
                  <a:cs typeface="Times New Roman"/>
                </a:rPr>
                <a:t>a child of </a:t>
              </a:r>
              <a:r>
                <a:rPr lang="en-US" altLang="ja-JP" sz="1800" i="1" dirty="0" smtClean="0">
                  <a:latin typeface="Times New Roman"/>
                  <a:cs typeface="Times New Roman"/>
                </a:rPr>
                <a:t>u</a:t>
              </a:r>
              <a:endParaRPr lang="ja-JP" altLang="en-US" sz="1800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Predicate T(</a:t>
            </a:r>
            <a:r>
              <a:rPr lang="en-US" altLang="ja-JP" dirty="0" err="1" smtClean="0"/>
              <a:t>q,u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FD7A7B-A509-9842-AAD1-5C20DF7CED58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 bwMode="auto">
          <a:xfrm>
            <a:off x="438150" y="1716088"/>
            <a:ext cx="8229600" cy="1246991"/>
          </a:xfrm>
          <a:prstGeom prst="rect">
            <a:avLst/>
          </a:prstGeom>
          <a:noFill/>
          <a:ln w="9525" cap="flat" cmpd="sng" algn="ctr">
            <a:solidFill>
              <a:srgbClr val="008000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altLang="ja-JP" dirty="0" smtClean="0">
                <a:latin typeface="Times New Roman"/>
                <a:cs typeface="Times New Roman"/>
              </a:rPr>
              <a:t>For any node </a:t>
            </a:r>
            <a:r>
              <a:rPr lang="en-US" altLang="ja-JP" i="1" dirty="0" smtClean="0">
                <a:latin typeface="Times New Roman"/>
                <a:cs typeface="Times New Roman"/>
              </a:rPr>
              <a:t>q</a:t>
            </a:r>
            <a:r>
              <a:rPr lang="en-US" altLang="ja-JP" dirty="0" smtClean="0">
                <a:latin typeface="Times New Roman"/>
                <a:cs typeface="Times New Roman"/>
              </a:rPr>
              <a:t> of </a:t>
            </a:r>
            <a:r>
              <a:rPr lang="en-US" altLang="ja-JP" i="1" dirty="0" smtClean="0">
                <a:latin typeface="Times New Roman"/>
                <a:cs typeface="Times New Roman"/>
              </a:rPr>
              <a:t>P</a:t>
            </a:r>
            <a:r>
              <a:rPr lang="en-US" altLang="ja-JP" dirty="0" smtClean="0">
                <a:latin typeface="Times New Roman"/>
                <a:cs typeface="Times New Roman"/>
              </a:rPr>
              <a:t> and any node </a:t>
            </a:r>
            <a:r>
              <a:rPr lang="en-US" altLang="ja-JP" i="1" dirty="0" smtClean="0">
                <a:latin typeface="Times New Roman"/>
                <a:cs typeface="Times New Roman"/>
              </a:rPr>
              <a:t>u</a:t>
            </a:r>
            <a:r>
              <a:rPr lang="en-US" altLang="ja-JP" dirty="0" smtClean="0">
                <a:latin typeface="Times New Roman"/>
                <a:cs typeface="Times New Roman"/>
              </a:rPr>
              <a:t> of </a:t>
            </a:r>
            <a:r>
              <a:rPr lang="en-US" altLang="ja-JP" i="1" dirty="0" smtClean="0">
                <a:latin typeface="Times New Roman"/>
                <a:cs typeface="Times New Roman"/>
              </a:rPr>
              <a:t>D</a:t>
            </a:r>
            <a:r>
              <a:rPr lang="en-US" altLang="ja-JP" dirty="0" smtClean="0">
                <a:latin typeface="Times New Roman"/>
                <a:cs typeface="Times New Roman"/>
              </a:rPr>
              <a:t>, let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altLang="ja-JP" i="1" dirty="0" smtClean="0">
                <a:latin typeface="Times New Roman"/>
                <a:cs typeface="Times New Roman"/>
              </a:rPr>
              <a:t>    T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err="1" smtClean="0">
                <a:latin typeface="Times New Roman"/>
                <a:cs typeface="Times New Roman"/>
              </a:rPr>
              <a:t>q</a:t>
            </a:r>
            <a:r>
              <a:rPr lang="en-US" altLang="ja-JP" dirty="0" err="1" smtClean="0">
                <a:latin typeface="Times New Roman"/>
                <a:cs typeface="Times New Roman"/>
              </a:rPr>
              <a:t>,</a:t>
            </a:r>
            <a:r>
              <a:rPr lang="en-US" altLang="ja-JP" i="1" dirty="0" err="1" smtClean="0">
                <a:latin typeface="Times New Roman"/>
                <a:cs typeface="Times New Roman"/>
              </a:rPr>
              <a:t>u</a:t>
            </a:r>
            <a:r>
              <a:rPr lang="en-US" altLang="ja-JP" dirty="0" smtClean="0">
                <a:latin typeface="Times New Roman"/>
                <a:cs typeface="Times New Roman"/>
              </a:rPr>
              <a:t>)=</a:t>
            </a:r>
            <a:r>
              <a:rPr lang="en-US" altLang="ja-JP" dirty="0" smtClean="0">
                <a:cs typeface="Times New Roman"/>
              </a:rPr>
              <a:t>T</a:t>
            </a:r>
            <a:r>
              <a:rPr lang="ja-JP" altLang="en-US" dirty="0" smtClean="0">
                <a:latin typeface="Times New Roman"/>
                <a:cs typeface="Times New Roman"/>
              </a:rPr>
              <a:t>　</a:t>
            </a:r>
            <a:r>
              <a:rPr lang="en-US" altLang="ja-JP" dirty="0" smtClean="0">
                <a:latin typeface="Times New Roman"/>
                <a:cs typeface="Times New Roman"/>
              </a:rPr>
              <a:t>⇔ the hooked subtree of </a:t>
            </a:r>
            <a:r>
              <a:rPr lang="en-US" altLang="ja-JP" i="1" dirty="0" smtClean="0">
                <a:latin typeface="Times New Roman"/>
                <a:cs typeface="Times New Roman"/>
              </a:rPr>
              <a:t>q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r>
              <a:rPr lang="en-US" altLang="ja-JP" u="sng" dirty="0" smtClean="0">
                <a:latin typeface="Times New Roman"/>
                <a:cs typeface="Times New Roman"/>
              </a:rPr>
              <a:t>hangs</a:t>
            </a:r>
            <a:r>
              <a:rPr lang="en-US" altLang="ja-JP" dirty="0" smtClean="0">
                <a:latin typeface="Times New Roman"/>
                <a:cs typeface="Times New Roman"/>
              </a:rPr>
              <a:t> on </a:t>
            </a:r>
            <a:r>
              <a:rPr lang="en-US" altLang="ja-JP" i="1" dirty="0" smtClean="0">
                <a:latin typeface="Times New Roman"/>
                <a:cs typeface="Times New Roman"/>
              </a:rPr>
              <a:t>u</a:t>
            </a:r>
            <a:r>
              <a:rPr lang="en-US" altLang="ja-JP" dirty="0" smtClean="0">
                <a:latin typeface="Times New Roman"/>
                <a:cs typeface="Times New Roman"/>
              </a:rPr>
              <a:t> </a:t>
            </a:r>
            <a:endParaRPr lang="ja-JP" altLang="en-US" i="1" dirty="0">
              <a:latin typeface="Times New Roman"/>
              <a:cs typeface="Times New Roman"/>
            </a:endParaRPr>
          </a:p>
        </p:txBody>
      </p:sp>
      <p:cxnSp>
        <p:nvCxnSpPr>
          <p:cNvPr id="10" name="直線矢印コネクタ 9"/>
          <p:cNvCxnSpPr>
            <a:stCxn id="14" idx="6"/>
            <a:endCxn id="11" idx="2"/>
          </p:cNvCxnSpPr>
          <p:nvPr/>
        </p:nvCxnSpPr>
        <p:spPr>
          <a:xfrm flipV="1">
            <a:off x="917158" y="5024438"/>
            <a:ext cx="1804002" cy="4762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endCxn id="9" idx="2"/>
          </p:cNvCxnSpPr>
          <p:nvPr/>
        </p:nvCxnSpPr>
        <p:spPr>
          <a:xfrm>
            <a:off x="896521" y="4295775"/>
            <a:ext cx="1831860" cy="78970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27" idx="6"/>
            <a:endCxn id="46" idx="1"/>
          </p:cNvCxnSpPr>
          <p:nvPr/>
        </p:nvCxnSpPr>
        <p:spPr>
          <a:xfrm>
            <a:off x="5138864" y="5016981"/>
            <a:ext cx="2069816" cy="417425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endCxn id="22" idx="2"/>
          </p:cNvCxnSpPr>
          <p:nvPr/>
        </p:nvCxnSpPr>
        <p:spPr>
          <a:xfrm flipV="1">
            <a:off x="5068907" y="4043993"/>
            <a:ext cx="2231734" cy="177918"/>
          </a:xfrm>
          <a:prstGeom prst="straightConnector1">
            <a:avLst/>
          </a:prstGeom>
          <a:ln>
            <a:solidFill>
              <a:srgbClr val="FF0000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5" name="図形グループ 14"/>
          <p:cNvGrpSpPr/>
          <p:nvPr/>
        </p:nvGrpSpPr>
        <p:grpSpPr>
          <a:xfrm>
            <a:off x="902468" y="4411845"/>
            <a:ext cx="1869620" cy="535794"/>
            <a:chOff x="902468" y="4411845"/>
            <a:chExt cx="1869620" cy="535794"/>
          </a:xfrm>
        </p:grpSpPr>
        <p:cxnSp>
          <p:nvCxnSpPr>
            <p:cNvPr id="47" name="直線矢印コネクタ 46"/>
            <p:cNvCxnSpPr>
              <a:endCxn id="9" idx="3"/>
            </p:cNvCxnSpPr>
            <p:nvPr/>
          </p:nvCxnSpPr>
          <p:spPr>
            <a:xfrm flipV="1">
              <a:off x="902468" y="4480263"/>
              <a:ext cx="1869620" cy="467376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 rot="20789007">
              <a:off x="1362696" y="4411845"/>
              <a:ext cx="6411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h</a:t>
              </a:r>
              <a:r>
                <a:rPr kumimoji="1" lang="en-US" altLang="ja-JP" sz="1600" dirty="0" smtClean="0"/>
                <a:t>ang</a:t>
              </a:r>
              <a:endParaRPr kumimoji="1" lang="ja-JP" altLang="en-US" sz="1600" dirty="0"/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5095157" y="4149511"/>
            <a:ext cx="2249191" cy="761952"/>
            <a:chOff x="5095157" y="4149511"/>
            <a:chExt cx="2249191" cy="761952"/>
          </a:xfrm>
        </p:grpSpPr>
        <p:cxnSp>
          <p:nvCxnSpPr>
            <p:cNvPr id="49" name="直線矢印コネクタ 48"/>
            <p:cNvCxnSpPr>
              <a:stCxn id="27" idx="7"/>
              <a:endCxn id="22" idx="3"/>
            </p:cNvCxnSpPr>
            <p:nvPr/>
          </p:nvCxnSpPr>
          <p:spPr>
            <a:xfrm flipV="1">
              <a:off x="5095157" y="4149511"/>
              <a:ext cx="2249191" cy="761952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テキスト ボックス 52"/>
            <p:cNvSpPr txBox="1"/>
            <p:nvPr/>
          </p:nvSpPr>
          <p:spPr>
            <a:xfrm rot="20492209">
              <a:off x="5525256" y="4313565"/>
              <a:ext cx="6411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h</a:t>
              </a:r>
              <a:r>
                <a:rPr kumimoji="1" lang="en-US" altLang="ja-JP" sz="1600" dirty="0" smtClean="0"/>
                <a:t>ang</a:t>
              </a:r>
              <a:endParaRPr kumimoji="1" lang="ja-JP" altLang="en-US" sz="16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Computation of </a:t>
            </a:r>
            <a:r>
              <a:rPr lang="en-US" altLang="ja-JP" i="1" dirty="0" smtClean="0">
                <a:latin typeface="Times New Roman"/>
                <a:cs typeface="Times New Roman"/>
              </a:rPr>
              <a:t>M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ja-JP" altLang="en-US" dirty="0">
                <a:latin typeface="Times New Roman"/>
                <a:cs typeface="Times New Roman"/>
              </a:rPr>
              <a:t>・</a:t>
            </a:r>
            <a:r>
              <a:rPr lang="en-US" altLang="ja-JP" dirty="0">
                <a:latin typeface="Times New Roman"/>
                <a:cs typeface="Times New Roman"/>
              </a:rPr>
              <a:t>,</a:t>
            </a:r>
            <a:r>
              <a:rPr lang="ja-JP" altLang="en-US" dirty="0">
                <a:latin typeface="Times New Roman"/>
                <a:cs typeface="Times New Roman"/>
              </a:rPr>
              <a:t> ・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grpSp>
        <p:nvGrpSpPr>
          <p:cNvPr id="10" name="図形グループ 9"/>
          <p:cNvGrpSpPr/>
          <p:nvPr/>
        </p:nvGrpSpPr>
        <p:grpSpPr>
          <a:xfrm>
            <a:off x="614503" y="1585809"/>
            <a:ext cx="2635250" cy="1928813"/>
            <a:chOff x="2944813" y="1635125"/>
            <a:chExt cx="2635250" cy="1928813"/>
          </a:xfrm>
        </p:grpSpPr>
        <p:sp>
          <p:nvSpPr>
            <p:cNvPr id="36865" name="二等辺三角形 95"/>
            <p:cNvSpPr>
              <a:spLocks noChangeArrowheads="1"/>
            </p:cNvSpPr>
            <p:nvPr/>
          </p:nvSpPr>
          <p:spPr bwMode="auto">
            <a:xfrm>
              <a:off x="3346450" y="2481263"/>
              <a:ext cx="1058863" cy="1058862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36866" name="二等辺三角形 96"/>
            <p:cNvSpPr>
              <a:spLocks noChangeArrowheads="1"/>
            </p:cNvSpPr>
            <p:nvPr/>
          </p:nvSpPr>
          <p:spPr bwMode="auto">
            <a:xfrm>
              <a:off x="4367213" y="2481263"/>
              <a:ext cx="749300" cy="649287"/>
            </a:xfrm>
            <a:prstGeom prst="triangle">
              <a:avLst>
                <a:gd name="adj" fmla="val 50000"/>
              </a:avLst>
            </a:prstGeom>
            <a:solidFill>
              <a:srgbClr val="CCFFFF"/>
            </a:solid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kumimoji="0" lang="ja-JP" altLang="en-US">
                <a:solidFill>
                  <a:srgbClr val="000000"/>
                </a:solidFill>
              </a:endParaRPr>
            </a:p>
          </p:txBody>
        </p:sp>
        <p:sp>
          <p:nvSpPr>
            <p:cNvPr id="4" name="円/楕円 3"/>
            <p:cNvSpPr>
              <a:spLocks noChangeAspect="1"/>
            </p:cNvSpPr>
            <p:nvPr/>
          </p:nvSpPr>
          <p:spPr bwMode="auto">
            <a:xfrm>
              <a:off x="3730625" y="3263900"/>
              <a:ext cx="298450" cy="30003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800" dirty="0">
                  <a:solidFill>
                    <a:schemeClr val="tx1"/>
                  </a:solidFill>
                </a:rPr>
                <a:t>d</a:t>
              </a:r>
              <a:endParaRPr lang="ja-JP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" name="円/楕円 4"/>
            <p:cNvSpPr>
              <a:spLocks noChangeAspect="1"/>
            </p:cNvSpPr>
            <p:nvPr/>
          </p:nvSpPr>
          <p:spPr bwMode="auto">
            <a:xfrm>
              <a:off x="4114800" y="1812925"/>
              <a:ext cx="298450" cy="2984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800" dirty="0">
                  <a:solidFill>
                    <a:schemeClr val="tx1"/>
                  </a:solidFill>
                </a:rPr>
                <a:t>a</a:t>
              </a:r>
              <a:endParaRPr lang="ja-JP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" name="円/楕円 5"/>
            <p:cNvSpPr>
              <a:spLocks noChangeAspect="1"/>
            </p:cNvSpPr>
            <p:nvPr/>
          </p:nvSpPr>
          <p:spPr bwMode="auto">
            <a:xfrm>
              <a:off x="3722688" y="2497138"/>
              <a:ext cx="298450" cy="2984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800" dirty="0">
                  <a:solidFill>
                    <a:schemeClr val="tx1"/>
                  </a:solidFill>
                </a:rPr>
                <a:t>b</a:t>
              </a:r>
              <a:endParaRPr lang="ja-JP" alt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直線コネクタ 6"/>
            <p:cNvCxnSpPr>
              <a:stCxn id="4" idx="0"/>
              <a:endCxn id="6" idx="4"/>
            </p:cNvCxnSpPr>
            <p:nvPr/>
          </p:nvCxnSpPr>
          <p:spPr bwMode="auto">
            <a:xfrm flipH="1" flipV="1">
              <a:off x="3871913" y="2795588"/>
              <a:ext cx="7937" cy="4683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>
              <a:stCxn id="5" idx="4"/>
              <a:endCxn id="6" idx="0"/>
            </p:cNvCxnSpPr>
            <p:nvPr/>
          </p:nvCxnSpPr>
          <p:spPr bwMode="auto">
            <a:xfrm flipH="1">
              <a:off x="3871913" y="2111375"/>
              <a:ext cx="392112" cy="385763"/>
            </a:xfrm>
            <a:prstGeom prst="line">
              <a:avLst/>
            </a:prstGeom>
            <a:ln w="63500" cmpd="dbl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>
              <a:stCxn id="5" idx="4"/>
              <a:endCxn id="14" idx="0"/>
            </p:cNvCxnSpPr>
            <p:nvPr/>
          </p:nvCxnSpPr>
          <p:spPr bwMode="auto">
            <a:xfrm>
              <a:off x="4264025" y="2111375"/>
              <a:ext cx="465138" cy="385763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円/楕円 13"/>
            <p:cNvSpPr>
              <a:spLocks noChangeAspect="1"/>
            </p:cNvSpPr>
            <p:nvPr/>
          </p:nvSpPr>
          <p:spPr bwMode="auto">
            <a:xfrm>
              <a:off x="4579938" y="2497138"/>
              <a:ext cx="298450" cy="2984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800" dirty="0">
                  <a:solidFill>
                    <a:schemeClr val="tx1"/>
                  </a:solidFill>
                </a:rPr>
                <a:t>c</a:t>
              </a:r>
              <a:endParaRPr lang="ja-JP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6875" name="二等辺三角形 78"/>
            <p:cNvSpPr>
              <a:spLocks noChangeArrowheads="1"/>
            </p:cNvSpPr>
            <p:nvPr/>
          </p:nvSpPr>
          <p:spPr bwMode="auto">
            <a:xfrm>
              <a:off x="2944813" y="1635125"/>
              <a:ext cx="2635250" cy="19050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kumimoji="0" lang="ja-JP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6" name="右矢印 105"/>
          <p:cNvSpPr/>
          <p:nvPr/>
        </p:nvSpPr>
        <p:spPr>
          <a:xfrm>
            <a:off x="3581125" y="2621033"/>
            <a:ext cx="646989" cy="332866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11" name="図形グループ 10"/>
          <p:cNvGrpSpPr/>
          <p:nvPr/>
        </p:nvGrpSpPr>
        <p:grpSpPr>
          <a:xfrm>
            <a:off x="4643285" y="1548443"/>
            <a:ext cx="3723564" cy="2122866"/>
            <a:chOff x="2404279" y="4623371"/>
            <a:chExt cx="3723564" cy="2122866"/>
          </a:xfrm>
        </p:grpSpPr>
        <p:grpSp>
          <p:nvGrpSpPr>
            <p:cNvPr id="36876" name="図形グループ 89"/>
            <p:cNvGrpSpPr>
              <a:grpSpLocks/>
            </p:cNvGrpSpPr>
            <p:nvPr/>
          </p:nvGrpSpPr>
          <p:grpSpPr bwMode="auto">
            <a:xfrm>
              <a:off x="3710202" y="4806001"/>
              <a:ext cx="1058862" cy="1778000"/>
              <a:chOff x="3806624" y="4301985"/>
              <a:chExt cx="1058218" cy="1777497"/>
            </a:xfrm>
          </p:grpSpPr>
          <p:sp>
            <p:nvSpPr>
              <p:cNvPr id="36887" name="二等辺三角形 97"/>
              <p:cNvSpPr>
                <a:spLocks noChangeArrowheads="1"/>
              </p:cNvSpPr>
              <p:nvPr/>
            </p:nvSpPr>
            <p:spPr bwMode="auto">
              <a:xfrm>
                <a:off x="3806624" y="5019495"/>
                <a:ext cx="1058218" cy="1059987"/>
              </a:xfrm>
              <a:prstGeom prst="triangle">
                <a:avLst>
                  <a:gd name="adj" fmla="val 50000"/>
                </a:avLst>
              </a:prstGeom>
              <a:solidFill>
                <a:srgbClr val="CCFF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kumimoji="0"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円/楕円 34"/>
              <p:cNvSpPr>
                <a:spLocks noChangeAspect="1"/>
              </p:cNvSpPr>
              <p:nvPr/>
            </p:nvSpPr>
            <p:spPr bwMode="auto">
              <a:xfrm>
                <a:off x="4209604" y="5744615"/>
                <a:ext cx="298268" cy="29995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800" dirty="0">
                    <a:solidFill>
                      <a:schemeClr val="tx1"/>
                    </a:solidFill>
                  </a:rPr>
                  <a:t>d</a:t>
                </a:r>
                <a:endParaRPr lang="ja-JP" alt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円/楕円 36"/>
              <p:cNvSpPr>
                <a:spLocks noChangeAspect="1"/>
              </p:cNvSpPr>
              <p:nvPr/>
            </p:nvSpPr>
            <p:spPr bwMode="auto">
              <a:xfrm>
                <a:off x="4201671" y="5073292"/>
                <a:ext cx="298268" cy="2999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800" dirty="0">
                    <a:solidFill>
                      <a:schemeClr val="tx1"/>
                    </a:solidFill>
                  </a:rPr>
                  <a:t>b</a:t>
                </a:r>
                <a:endParaRPr lang="ja-JP" altLang="en-US" sz="1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直線コネクタ 37"/>
              <p:cNvCxnSpPr>
                <a:stCxn id="35" idx="0"/>
                <a:endCxn id="37" idx="4"/>
              </p:cNvCxnSpPr>
              <p:nvPr/>
            </p:nvCxnSpPr>
            <p:spPr bwMode="auto">
              <a:xfrm flipH="1" flipV="1">
                <a:off x="4350805" y="5373245"/>
                <a:ext cx="7933" cy="37137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891" name="図形グループ 99"/>
              <p:cNvGrpSpPr>
                <a:grpSpLocks/>
              </p:cNvGrpSpPr>
              <p:nvPr/>
            </p:nvGrpSpPr>
            <p:grpSpPr bwMode="auto">
              <a:xfrm>
                <a:off x="4211483" y="4301985"/>
                <a:ext cx="302364" cy="771688"/>
                <a:chOff x="3114803" y="4321229"/>
                <a:chExt cx="302364" cy="771688"/>
              </a:xfrm>
            </p:grpSpPr>
            <p:cxnSp>
              <p:nvCxnSpPr>
                <p:cNvPr id="101" name="直線コネクタ 100"/>
                <p:cNvCxnSpPr>
                  <a:stCxn id="102" idx="0"/>
                  <a:endCxn id="37" idx="0"/>
                </p:cNvCxnSpPr>
                <p:nvPr/>
              </p:nvCxnSpPr>
              <p:spPr bwMode="auto">
                <a:xfrm>
                  <a:off x="3244606" y="4638639"/>
                  <a:ext cx="9519" cy="453897"/>
                </a:xfrm>
                <a:prstGeom prst="line">
                  <a:avLst/>
                </a:prstGeom>
                <a:ln w="63500" cmpd="dbl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フリーフォーム 101"/>
                <p:cNvSpPr>
                  <a:spLocks noChangeAspect="1"/>
                </p:cNvSpPr>
                <p:nvPr/>
              </p:nvSpPr>
              <p:spPr>
                <a:xfrm>
                  <a:off x="3114510" y="4321229"/>
                  <a:ext cx="303029" cy="317410"/>
                </a:xfrm>
                <a:custGeom>
                  <a:avLst/>
                  <a:gdLst>
                    <a:gd name="connsiteX0" fmla="*/ 233024 w 540871"/>
                    <a:gd name="connsiteY0" fmla="*/ 566693 h 566693"/>
                    <a:gd name="connsiteX1" fmla="*/ 2139 w 540871"/>
                    <a:gd name="connsiteY1" fmla="*/ 335768 h 566693"/>
                    <a:gd name="connsiteX2" fmla="*/ 136822 w 540871"/>
                    <a:gd name="connsiteY2" fmla="*/ 27867 h 566693"/>
                    <a:gd name="connsiteX3" fmla="*/ 444669 w 540871"/>
                    <a:gd name="connsiteY3" fmla="*/ 47111 h 566693"/>
                    <a:gd name="connsiteX4" fmla="*/ 540871 w 540871"/>
                    <a:gd name="connsiteY4" fmla="*/ 316524 h 566693"/>
                    <a:gd name="connsiteX5" fmla="*/ 444669 w 540871"/>
                    <a:gd name="connsiteY5" fmla="*/ 451230 h 566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871" h="566693">
                      <a:moveTo>
                        <a:pt x="233024" y="566693"/>
                      </a:moveTo>
                      <a:cubicBezTo>
                        <a:pt x="125598" y="496132"/>
                        <a:pt x="18173" y="425572"/>
                        <a:pt x="2139" y="335768"/>
                      </a:cubicBezTo>
                      <a:cubicBezTo>
                        <a:pt x="-13895" y="245964"/>
                        <a:pt x="63067" y="75976"/>
                        <a:pt x="136822" y="27867"/>
                      </a:cubicBezTo>
                      <a:cubicBezTo>
                        <a:pt x="210577" y="-20243"/>
                        <a:pt x="377327" y="-999"/>
                        <a:pt x="444669" y="47111"/>
                      </a:cubicBezTo>
                      <a:cubicBezTo>
                        <a:pt x="512011" y="95221"/>
                        <a:pt x="540871" y="249171"/>
                        <a:pt x="540871" y="316524"/>
                      </a:cubicBezTo>
                      <a:cubicBezTo>
                        <a:pt x="540871" y="383877"/>
                        <a:pt x="444669" y="451230"/>
                        <a:pt x="444669" y="451230"/>
                      </a:cubicBezTo>
                    </a:path>
                  </a:pathLst>
                </a:cu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</p:grpSp>
        <p:grpSp>
          <p:nvGrpSpPr>
            <p:cNvPr id="36877" name="図形グループ 90"/>
            <p:cNvGrpSpPr>
              <a:grpSpLocks/>
            </p:cNvGrpSpPr>
            <p:nvPr/>
          </p:nvGrpSpPr>
          <p:grpSpPr bwMode="auto">
            <a:xfrm>
              <a:off x="5096710" y="4851400"/>
              <a:ext cx="749300" cy="1368425"/>
              <a:chOff x="7173742" y="4242701"/>
              <a:chExt cx="750376" cy="1368732"/>
            </a:xfrm>
          </p:grpSpPr>
          <p:sp>
            <p:nvSpPr>
              <p:cNvPr id="36882" name="二等辺三角形 98"/>
              <p:cNvSpPr>
                <a:spLocks noChangeArrowheads="1"/>
              </p:cNvSpPr>
              <p:nvPr/>
            </p:nvSpPr>
            <p:spPr bwMode="auto">
              <a:xfrm>
                <a:off x="7173742" y="4961763"/>
                <a:ext cx="750376" cy="649670"/>
              </a:xfrm>
              <a:prstGeom prst="triangle">
                <a:avLst>
                  <a:gd name="adj" fmla="val 50000"/>
                </a:avLst>
              </a:prstGeom>
              <a:solidFill>
                <a:srgbClr val="CCFFFF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kumimoji="0" lang="ja-JP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円/楕円 54"/>
              <p:cNvSpPr>
                <a:spLocks noChangeAspect="1"/>
              </p:cNvSpPr>
              <p:nvPr/>
            </p:nvSpPr>
            <p:spPr bwMode="auto">
              <a:xfrm>
                <a:off x="7405850" y="4996933"/>
                <a:ext cx="298879" cy="29851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ja-JP" sz="1800" dirty="0">
                    <a:solidFill>
                      <a:schemeClr val="tx1"/>
                    </a:solidFill>
                  </a:rPr>
                  <a:t>c</a:t>
                </a:r>
                <a:endParaRPr lang="ja-JP" altLang="en-US" sz="1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6884" name="図形グループ 102"/>
              <p:cNvGrpSpPr>
                <a:grpSpLocks/>
              </p:cNvGrpSpPr>
              <p:nvPr/>
            </p:nvGrpSpPr>
            <p:grpSpPr bwMode="auto">
              <a:xfrm>
                <a:off x="7423043" y="4242701"/>
                <a:ext cx="302364" cy="753996"/>
                <a:chOff x="3114803" y="4340473"/>
                <a:chExt cx="302364" cy="753996"/>
              </a:xfrm>
            </p:grpSpPr>
            <p:cxnSp>
              <p:nvCxnSpPr>
                <p:cNvPr id="104" name="直線コネクタ 103"/>
                <p:cNvCxnSpPr>
                  <a:stCxn id="105" idx="0"/>
                  <a:endCxn id="55" idx="0"/>
                </p:cNvCxnSpPr>
                <p:nvPr/>
              </p:nvCxnSpPr>
              <p:spPr bwMode="auto">
                <a:xfrm>
                  <a:off x="3245460" y="4658044"/>
                  <a:ext cx="1589" cy="436661"/>
                </a:xfrm>
                <a:prstGeom prst="line">
                  <a:avLst/>
                </a:prstGeom>
                <a:ln w="12700" cmpd="sng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フリーフォーム 104"/>
                <p:cNvSpPr>
                  <a:spLocks noChangeAspect="1"/>
                </p:cNvSpPr>
                <p:nvPr/>
              </p:nvSpPr>
              <p:spPr>
                <a:xfrm>
                  <a:off x="3115097" y="4340473"/>
                  <a:ext cx="302059" cy="317571"/>
                </a:xfrm>
                <a:custGeom>
                  <a:avLst/>
                  <a:gdLst>
                    <a:gd name="connsiteX0" fmla="*/ 233024 w 540871"/>
                    <a:gd name="connsiteY0" fmla="*/ 566693 h 566693"/>
                    <a:gd name="connsiteX1" fmla="*/ 2139 w 540871"/>
                    <a:gd name="connsiteY1" fmla="*/ 335768 h 566693"/>
                    <a:gd name="connsiteX2" fmla="*/ 136822 w 540871"/>
                    <a:gd name="connsiteY2" fmla="*/ 27867 h 566693"/>
                    <a:gd name="connsiteX3" fmla="*/ 444669 w 540871"/>
                    <a:gd name="connsiteY3" fmla="*/ 47111 h 566693"/>
                    <a:gd name="connsiteX4" fmla="*/ 540871 w 540871"/>
                    <a:gd name="connsiteY4" fmla="*/ 316524 h 566693"/>
                    <a:gd name="connsiteX5" fmla="*/ 444669 w 540871"/>
                    <a:gd name="connsiteY5" fmla="*/ 451230 h 566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0871" h="566693">
                      <a:moveTo>
                        <a:pt x="233024" y="566693"/>
                      </a:moveTo>
                      <a:cubicBezTo>
                        <a:pt x="125598" y="496132"/>
                        <a:pt x="18173" y="425572"/>
                        <a:pt x="2139" y="335768"/>
                      </a:cubicBezTo>
                      <a:cubicBezTo>
                        <a:pt x="-13895" y="245964"/>
                        <a:pt x="63067" y="75976"/>
                        <a:pt x="136822" y="27867"/>
                      </a:cubicBezTo>
                      <a:cubicBezTo>
                        <a:pt x="210577" y="-20243"/>
                        <a:pt x="377327" y="-999"/>
                        <a:pt x="444669" y="47111"/>
                      </a:cubicBezTo>
                      <a:cubicBezTo>
                        <a:pt x="512011" y="95221"/>
                        <a:pt x="540871" y="249171"/>
                        <a:pt x="540871" y="316524"/>
                      </a:cubicBezTo>
                      <a:cubicBezTo>
                        <a:pt x="540871" y="383877"/>
                        <a:pt x="444669" y="451230"/>
                        <a:pt x="444669" y="451230"/>
                      </a:cubicBezTo>
                    </a:path>
                  </a:pathLst>
                </a:custGeom>
                <a:ln w="3810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</p:grpSp>
        <p:sp>
          <p:nvSpPr>
            <p:cNvPr id="110" name="円/楕円 109"/>
            <p:cNvSpPr>
              <a:spLocks noChangeAspect="1"/>
            </p:cNvSpPr>
            <p:nvPr/>
          </p:nvSpPr>
          <p:spPr bwMode="auto">
            <a:xfrm>
              <a:off x="2865016" y="4813300"/>
              <a:ext cx="298450" cy="2984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800" dirty="0">
                  <a:solidFill>
                    <a:schemeClr val="tx1"/>
                  </a:solidFill>
                </a:rPr>
                <a:t>a</a:t>
              </a:r>
              <a:endParaRPr lang="ja-JP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" name="角丸四角形 2"/>
            <p:cNvSpPr/>
            <p:nvPr/>
          </p:nvSpPr>
          <p:spPr>
            <a:xfrm>
              <a:off x="2404279" y="4623371"/>
              <a:ext cx="3723564" cy="212286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8438" y="3946084"/>
            <a:ext cx="8686800" cy="1167650"/>
          </a:xfr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altLang="ja-JP" sz="2800" dirty="0" smtClean="0">
                <a:latin typeface="Arial Black"/>
                <a:cs typeface="Arial Black"/>
              </a:rPr>
              <a:t>Lemma</a:t>
            </a:r>
            <a:r>
              <a:rPr lang="en-US" altLang="ja-JP" sz="2800" dirty="0">
                <a:latin typeface="Arial Black"/>
                <a:cs typeface="Arial Black"/>
              </a:rPr>
              <a:t> </a:t>
            </a:r>
            <a:r>
              <a:rPr lang="en-US" altLang="ja-JP" sz="2800" dirty="0" smtClean="0">
                <a:latin typeface="Arial Black"/>
                <a:cs typeface="Arial Black"/>
              </a:rPr>
              <a:t>1. </a:t>
            </a:r>
          </a:p>
          <a:p>
            <a:pPr marL="0" indent="0">
              <a:buNone/>
              <a:defRPr/>
            </a:pPr>
            <a:r>
              <a:rPr lang="en-US" altLang="ja-JP" sz="2800" i="1" dirty="0" smtClean="0">
                <a:latin typeface="Times New Roman"/>
                <a:cs typeface="Times New Roman"/>
              </a:rPr>
              <a:t>M</a:t>
            </a:r>
            <a:r>
              <a:rPr lang="en-US" altLang="ja-JP" sz="2800" dirty="0" smtClean="0">
                <a:latin typeface="Times New Roman"/>
                <a:cs typeface="Times New Roman"/>
              </a:rPr>
              <a:t>(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2800" dirty="0" smtClean="0">
                <a:latin typeface="Times New Roman"/>
                <a:cs typeface="Times New Roman"/>
              </a:rPr>
              <a:t>,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u</a:t>
            </a:r>
            <a:r>
              <a:rPr lang="en-US" altLang="ja-JP" sz="2800" dirty="0" smtClean="0">
                <a:latin typeface="Times New Roman"/>
                <a:cs typeface="Times New Roman"/>
              </a:rPr>
              <a:t>)=(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label</a:t>
            </a:r>
            <a:r>
              <a:rPr lang="en-US" altLang="ja-JP" sz="2800" dirty="0" smtClean="0">
                <a:latin typeface="Times New Roman"/>
                <a:cs typeface="Times New Roman"/>
              </a:rPr>
              <a:t>(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2800" dirty="0" smtClean="0">
                <a:latin typeface="Times New Roman"/>
                <a:cs typeface="Times New Roman"/>
              </a:rPr>
              <a:t>)∈{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label</a:t>
            </a:r>
            <a:r>
              <a:rPr lang="en-US" altLang="ja-JP" sz="2800" dirty="0" smtClean="0">
                <a:latin typeface="Times New Roman"/>
                <a:cs typeface="Times New Roman"/>
              </a:rPr>
              <a:t>(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u</a:t>
            </a:r>
            <a:r>
              <a:rPr lang="en-US" altLang="ja-JP" sz="2800" dirty="0">
                <a:latin typeface="Times New Roman"/>
                <a:cs typeface="Times New Roman"/>
              </a:rPr>
              <a:t>), </a:t>
            </a:r>
            <a:r>
              <a:rPr lang="en-US" altLang="ja-JP" sz="2800" dirty="0" smtClean="0">
                <a:latin typeface="Times New Roman"/>
                <a:cs typeface="Times New Roman"/>
              </a:rPr>
              <a:t>*})∧(∧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q</a:t>
            </a:r>
            <a:r>
              <a:rPr lang="en-US" altLang="ja-JP" sz="2800" baseline="-25000" dirty="0">
                <a:latin typeface="Times New Roman"/>
                <a:cs typeface="Times New Roman"/>
              </a:rPr>
              <a:t> </a:t>
            </a:r>
            <a:r>
              <a:rPr lang="en-US" altLang="ja-JP" sz="2800" baseline="-25000" dirty="0" smtClean="0">
                <a:latin typeface="Times New Roman"/>
                <a:cs typeface="Times New Roman"/>
              </a:rPr>
              <a:t>is a child of </a:t>
            </a:r>
            <a:r>
              <a:rPr lang="en-US" altLang="ja-JP" sz="2800" i="1" baseline="-25000" dirty="0" err="1" smtClean="0">
                <a:latin typeface="Times New Roman"/>
                <a:cs typeface="Times New Roman"/>
              </a:rPr>
              <a:t>p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T</a:t>
            </a:r>
            <a:r>
              <a:rPr lang="en-US" altLang="ja-JP" sz="2800" dirty="0" smtClean="0">
                <a:latin typeface="Times New Roman"/>
                <a:cs typeface="Times New Roman"/>
              </a:rPr>
              <a:t>(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q</a:t>
            </a:r>
            <a:r>
              <a:rPr lang="en-US" altLang="ja-JP" sz="2800" dirty="0" smtClean="0">
                <a:latin typeface="Times New Roman"/>
                <a:cs typeface="Times New Roman"/>
              </a:rPr>
              <a:t>,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u</a:t>
            </a:r>
            <a:r>
              <a:rPr lang="en-US" altLang="ja-JP" sz="2800" dirty="0" smtClean="0">
                <a:latin typeface="Times New Roman"/>
                <a:cs typeface="Times New Roman"/>
              </a:rPr>
              <a:t>)).</a:t>
            </a:r>
          </a:p>
        </p:txBody>
      </p:sp>
      <p:sp>
        <p:nvSpPr>
          <p:cNvPr id="46" name="四角形吹き出し 45"/>
          <p:cNvSpPr/>
          <p:nvPr/>
        </p:nvSpPr>
        <p:spPr>
          <a:xfrm>
            <a:off x="760487" y="5370485"/>
            <a:ext cx="3358510" cy="484822"/>
          </a:xfrm>
          <a:prstGeom prst="wedgeRectCallout">
            <a:avLst>
              <a:gd name="adj1" fmla="val 14936"/>
              <a:gd name="adj2" fmla="val -142651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2000" dirty="0"/>
              <a:t>n</a:t>
            </a:r>
            <a:r>
              <a:rPr lang="en-US" altLang="ja-JP" sz="2000" dirty="0" smtClean="0"/>
              <a:t>ode-labels are preserved</a:t>
            </a:r>
            <a:endParaRPr kumimoji="1" lang="ja-JP" altLang="en-US" sz="2000" dirty="0"/>
          </a:p>
        </p:txBody>
      </p:sp>
      <p:sp>
        <p:nvSpPr>
          <p:cNvPr id="47" name="四角形吹き出し 46"/>
          <p:cNvSpPr/>
          <p:nvPr/>
        </p:nvSpPr>
        <p:spPr>
          <a:xfrm>
            <a:off x="4118995" y="5930572"/>
            <a:ext cx="4510909" cy="827156"/>
          </a:xfrm>
          <a:prstGeom prst="wedgeRectCallout">
            <a:avLst>
              <a:gd name="adj1" fmla="val 26670"/>
              <a:gd name="adj2" fmla="val -155769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ja-JP" sz="2000" dirty="0" smtClean="0"/>
              <a:t>The hooked subtree of </a:t>
            </a:r>
            <a:r>
              <a:rPr kumimoji="1" lang="en-US" altLang="ja-JP" sz="2000" i="1" dirty="0" smtClean="0">
                <a:latin typeface="Times New Roman"/>
                <a:cs typeface="Times New Roman"/>
              </a:rPr>
              <a:t>q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hang</a:t>
            </a:r>
            <a:r>
              <a:rPr kumimoji="1" lang="en-US" altLang="ja-JP" sz="2000" dirty="0" smtClean="0"/>
              <a:t>s on </a:t>
            </a:r>
            <a:r>
              <a:rPr kumimoji="1" lang="en-US" altLang="ja-JP" sz="2000" i="1" dirty="0" smtClean="0">
                <a:latin typeface="Times New Roman"/>
                <a:cs typeface="Times New Roman"/>
              </a:rPr>
              <a:t>u</a:t>
            </a:r>
            <a:r>
              <a:rPr lang="en-US" altLang="ja-JP" sz="2000" dirty="0"/>
              <a:t> </a:t>
            </a:r>
            <a:r>
              <a:rPr kumimoji="1" lang="en-US" altLang="ja-JP" sz="2000" dirty="0" smtClean="0"/>
              <a:t>for every child </a:t>
            </a:r>
            <a:r>
              <a:rPr kumimoji="1" lang="en-US" altLang="ja-JP" sz="2000" i="1" dirty="0" smtClean="0">
                <a:latin typeface="Times New Roman"/>
                <a:cs typeface="Times New Roman"/>
              </a:rPr>
              <a:t>q</a:t>
            </a:r>
            <a:r>
              <a:rPr kumimoji="1" lang="en-US" altLang="ja-JP" sz="2000" dirty="0" smtClean="0"/>
              <a:t> of </a:t>
            </a:r>
            <a:r>
              <a:rPr kumimoji="1" lang="en-US" altLang="ja-JP" sz="2000" i="1" dirty="0" smtClean="0">
                <a:latin typeface="Times New Roman"/>
                <a:cs typeface="Times New Roman"/>
              </a:rPr>
              <a:t>p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07874" y="2306189"/>
            <a:ext cx="1378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decompose</a:t>
            </a:r>
            <a:endParaRPr kumimoji="1" lang="ja-JP" alt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75C613-75EC-6647-8713-C4DB549D63AD}" type="slidenum">
              <a:rPr lang="en-US" altLang="ja-JP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Outline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XML data tree, XPath tree, embedding</a:t>
            </a:r>
          </a:p>
          <a:p>
            <a:pPr>
              <a:defRPr/>
            </a:pPr>
            <a:r>
              <a:rPr lang="en-US" altLang="ja-JP" dirty="0" smtClean="0"/>
              <a:t>Lazy algorithm</a:t>
            </a:r>
          </a:p>
          <a:p>
            <a:pPr>
              <a:defRPr/>
            </a:pPr>
            <a:r>
              <a:rPr lang="en-US" altLang="ja-JP" dirty="0" smtClean="0"/>
              <a:t>Eager algorithm</a:t>
            </a:r>
          </a:p>
          <a:p>
            <a:pPr>
              <a:defRPr/>
            </a:pPr>
            <a:r>
              <a:rPr lang="en-US" altLang="ja-JP" dirty="0" smtClean="0"/>
              <a:t>Extension to wider subclass of XPath</a:t>
            </a:r>
          </a:p>
          <a:p>
            <a:pPr>
              <a:defRPr/>
            </a:pPr>
            <a:r>
              <a:rPr lang="en-US" altLang="ja-JP" dirty="0" smtClean="0"/>
              <a:t>Conclusion</a:t>
            </a:r>
          </a:p>
        </p:txBody>
      </p:sp>
      <p:sp>
        <p:nvSpPr>
          <p:cNvPr id="6" name="右矢印 5"/>
          <p:cNvSpPr/>
          <p:nvPr/>
        </p:nvSpPr>
        <p:spPr>
          <a:xfrm>
            <a:off x="-489204" y="1693177"/>
            <a:ext cx="978408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Computation of </a:t>
            </a:r>
            <a:r>
              <a:rPr lang="en-US" altLang="ja-JP" i="1" dirty="0" smtClean="0">
                <a:latin typeface="Times New Roman"/>
                <a:cs typeface="Times New Roman"/>
              </a:rPr>
              <a:t>T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ja-JP" altLang="en-US" dirty="0">
                <a:latin typeface="Times New Roman"/>
                <a:cs typeface="Times New Roman"/>
              </a:rPr>
              <a:t>・</a:t>
            </a:r>
            <a:r>
              <a:rPr lang="en-US" altLang="ja-JP" dirty="0">
                <a:latin typeface="Times New Roman"/>
                <a:cs typeface="Times New Roman"/>
              </a:rPr>
              <a:t>,</a:t>
            </a:r>
            <a:r>
              <a:rPr lang="ja-JP" altLang="en-US" dirty="0">
                <a:latin typeface="Times New Roman"/>
                <a:cs typeface="Times New Roman"/>
              </a:rPr>
              <a:t> ・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endParaRPr lang="ja-JP" altLang="en-US" dirty="0">
              <a:latin typeface="Times New Roman"/>
              <a:cs typeface="Times New Roman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076A65-58C1-9E49-878F-9B0B27DC8BC3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2" y="2290896"/>
            <a:ext cx="8640623" cy="1569397"/>
          </a:xfrm>
          <a:prstGeom prst="rect">
            <a:avLst/>
          </a:prstGeom>
          <a:ln w="25400">
            <a:noFill/>
          </a:ln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165019" y="1742153"/>
            <a:ext cx="8807713" cy="2268618"/>
          </a:xfrm>
          <a:prstGeom prst="rect">
            <a:avLst/>
          </a:prstGeom>
          <a:noFill/>
          <a:ln w="9525" cap="flat" cmpd="sng" algn="ctr">
            <a:solidFill>
              <a:srgbClr val="008000"/>
            </a:solidFill>
            <a:prstDash val="solid"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altLang="ja-JP" sz="2800" dirty="0" smtClean="0">
                <a:latin typeface="Arial Black"/>
                <a:cs typeface="Arial Black"/>
              </a:rPr>
              <a:t>Lemma 2. </a:t>
            </a:r>
          </a:p>
        </p:txBody>
      </p:sp>
      <p:sp>
        <p:nvSpPr>
          <p:cNvPr id="3" name="四角形吹き出し 2"/>
          <p:cNvSpPr/>
          <p:nvPr/>
        </p:nvSpPr>
        <p:spPr>
          <a:xfrm>
            <a:off x="6984362" y="2005385"/>
            <a:ext cx="1804572" cy="401077"/>
          </a:xfrm>
          <a:prstGeom prst="wedgeRectCallout">
            <a:avLst>
              <a:gd name="adj1" fmla="val -31056"/>
              <a:gd name="adj2" fmla="val 18560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ja-JP" sz="1800" dirty="0"/>
              <a:t>h</a:t>
            </a:r>
            <a:r>
              <a:rPr kumimoji="1" lang="en-US" altLang="ja-JP" sz="1800" dirty="0" smtClean="0"/>
              <a:t>ook label of </a:t>
            </a:r>
            <a:r>
              <a:rPr kumimoji="1" lang="en-US" altLang="ja-JP" sz="1800" i="1" dirty="0" smtClean="0">
                <a:latin typeface="Times New Roman"/>
                <a:cs typeface="Times New Roman"/>
              </a:rPr>
              <a:t>q</a:t>
            </a:r>
            <a:endParaRPr kumimoji="1" lang="ja-JP" altLang="en-US" sz="18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idx="1"/>
          </p:nvPr>
        </p:nvSpPr>
        <p:spPr>
          <a:xfrm>
            <a:off x="82551" y="1600199"/>
            <a:ext cx="8732744" cy="440615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latin typeface="Times New Roman" pitchFamily="18" charset="0"/>
              </a:rPr>
              <a:t>for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t</a:t>
            </a:r>
            <a:r>
              <a:rPr lang="en-US" altLang="ja-JP" sz="2400" dirty="0" smtClean="0">
                <a:latin typeface="Times New Roman" pitchFamily="18" charset="0"/>
              </a:rPr>
              <a:t>:=1 to </a:t>
            </a:r>
            <a:r>
              <a:rPr lang="en-US" altLang="ja-JP" sz="2400" i="1" dirty="0" smtClean="0">
                <a:latin typeface="Times New Roman" pitchFamily="18" charset="0"/>
              </a:rPr>
              <a:t>N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do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if </a:t>
            </a:r>
            <a:r>
              <a:rPr lang="en-US" altLang="ja-JP" sz="2400" i="1" dirty="0" smtClean="0">
                <a:latin typeface="Times New Roman" pitchFamily="18" charset="0"/>
              </a:rPr>
              <a:t>D</a:t>
            </a:r>
            <a:r>
              <a:rPr lang="en-US" altLang="ja-JP" sz="2400" dirty="0" smtClean="0">
                <a:latin typeface="Times New Roman" pitchFamily="18" charset="0"/>
              </a:rPr>
              <a:t>[</a:t>
            </a:r>
            <a:r>
              <a:rPr lang="en-US" altLang="ja-JP" sz="2400" i="1" dirty="0" smtClean="0">
                <a:latin typeface="Times New Roman" pitchFamily="18" charset="0"/>
              </a:rPr>
              <a:t>t</a:t>
            </a:r>
            <a:r>
              <a:rPr lang="en-US" altLang="ja-JP" sz="2400" dirty="0" smtClean="0">
                <a:latin typeface="Times New Roman" pitchFamily="18" charset="0"/>
              </a:rPr>
              <a:t>] is the start-tag of node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then </a:t>
            </a:r>
            <a:r>
              <a:rPr lang="en-US" altLang="ja-JP" sz="2400" dirty="0" smtClean="0">
                <a:latin typeface="Times New Roman" pitchFamily="18" charset="0"/>
              </a:rPr>
              <a:t>do nothing;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if </a:t>
            </a:r>
            <a:r>
              <a:rPr lang="en-US" altLang="ja-JP" sz="2400" i="1" dirty="0">
                <a:latin typeface="Times New Roman" pitchFamily="18" charset="0"/>
              </a:rPr>
              <a:t>D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] is </a:t>
            </a:r>
            <a:r>
              <a:rPr lang="en-US" altLang="ja-JP" sz="2400" dirty="0" smtClean="0">
                <a:latin typeface="Times New Roman" pitchFamily="18" charset="0"/>
              </a:rPr>
              <a:t>the end-tag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</a:rPr>
              <a:t> of node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then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ja-JP" altLang="en-US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  for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</a:rPr>
              <a:t>each node 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 of 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P</a:t>
            </a:r>
            <a:r>
              <a:rPr lang="en-US" altLang="ja-JP" sz="2400" dirty="0">
                <a:latin typeface="Times New Roman" pitchFamily="18" charset="0"/>
              </a:rPr>
              <a:t> in post-order </a:t>
            </a:r>
            <a:r>
              <a:rPr lang="en-US" altLang="ja-JP" sz="2400" b="1" dirty="0" smtClean="0">
                <a:latin typeface="Times New Roman" pitchFamily="18" charset="0"/>
              </a:rPr>
              <a:t>do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i="1" dirty="0"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     M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]:=(</a:t>
            </a:r>
            <a:r>
              <a:rPr lang="en-US" altLang="ja-JP" sz="2400" i="1" dirty="0">
                <a:latin typeface="Times New Roman" pitchFamily="18" charset="0"/>
              </a:rPr>
              <a:t>label</a:t>
            </a:r>
            <a:r>
              <a:rPr lang="en-US" altLang="ja-JP" sz="2400" dirty="0">
                <a:latin typeface="Times New Roman" pitchFamily="18" charset="0"/>
              </a:rPr>
              <a:t>(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) ∈{</a:t>
            </a:r>
            <a:r>
              <a:rPr lang="en-US" altLang="ja-JP" sz="2400" i="1" dirty="0">
                <a:latin typeface="Times New Roman" pitchFamily="18" charset="0"/>
              </a:rPr>
              <a:t>label</a:t>
            </a:r>
            <a:r>
              <a:rPr lang="en-US" altLang="ja-JP" sz="2400" dirty="0">
                <a:latin typeface="Times New Roman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),</a:t>
            </a:r>
            <a:r>
              <a:rPr lang="ja-JP" altLang="en-US" sz="2400" dirty="0">
                <a:latin typeface="Times New Roman" pitchFamily="18" charset="0"/>
              </a:rPr>
              <a:t>＊</a:t>
            </a:r>
            <a:r>
              <a:rPr lang="en-US" altLang="ja-JP" sz="2400" dirty="0">
                <a:latin typeface="Times New Roman" pitchFamily="18" charset="0"/>
              </a:rPr>
              <a:t>}) </a:t>
            </a:r>
            <a:endParaRPr lang="en-US" altLang="ja-JP" sz="2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                   ∧ </a:t>
            </a:r>
            <a:r>
              <a:rPr lang="en-US" altLang="ja-JP" sz="2400" dirty="0" smtClean="0">
                <a:latin typeface="Times New Roman" pitchFamily="18" charset="0"/>
              </a:rPr>
              <a:t>(∧</a:t>
            </a:r>
            <a:r>
              <a:rPr lang="en-US" altLang="ja-JP" sz="2400" i="1" baseline="-25000" dirty="0">
                <a:solidFill>
                  <a:srgbClr val="000099"/>
                </a:solidFill>
                <a:latin typeface="Times New Roman" pitchFamily="18" charset="0"/>
              </a:rPr>
              <a:t>c</a:t>
            </a:r>
            <a:r>
              <a:rPr lang="en-US" altLang="ja-JP" sz="2400" baseline="-25000" dirty="0">
                <a:latin typeface="Times New Roman" pitchFamily="18" charset="0"/>
              </a:rPr>
              <a:t> is a child of </a:t>
            </a:r>
            <a:r>
              <a:rPr lang="en-US" altLang="ja-JP" sz="2400" i="1" baseline="-25000" dirty="0" smtClean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c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])</a:t>
            </a:r>
            <a:r>
              <a:rPr lang="en-US" altLang="ja-JP" sz="2400" dirty="0">
                <a:latin typeface="Times New Roman" pitchFamily="18" charset="0"/>
              </a:rPr>
              <a:t>; </a:t>
            </a:r>
            <a:endParaRPr lang="en-US" altLang="ja-JP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    if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</a:rPr>
              <a:t>has parent</a:t>
            </a:r>
            <a:r>
              <a:rPr lang="ja-JP" altLang="en-US" sz="2400" dirty="0">
                <a:latin typeface="Times New Roman" pitchFamily="18" charset="0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b="1" dirty="0">
                <a:latin typeface="Times New Roman" pitchFamily="18" charset="0"/>
              </a:rPr>
              <a:t>then</a:t>
            </a:r>
            <a:endParaRPr lang="en-US" altLang="ja-JP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    </a:t>
            </a:r>
            <a:r>
              <a:rPr lang="en-US" altLang="ja-JP" sz="2400" b="1" dirty="0" smtClean="0">
                <a:latin typeface="Times New Roman" pitchFamily="18" charset="0"/>
              </a:rPr>
              <a:t>   if </a:t>
            </a:r>
            <a:r>
              <a:rPr lang="en-US" altLang="ja-JP" sz="2400" dirty="0" err="1">
                <a:latin typeface="Times New Roman" pitchFamily="18" charset="0"/>
              </a:rPr>
              <a:t>χ</a:t>
            </a:r>
            <a:r>
              <a:rPr lang="en-US" altLang="ja-JP" sz="2400" dirty="0">
                <a:latin typeface="Times New Roman" pitchFamily="18" charset="0"/>
              </a:rPr>
              <a:t>(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ja-J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=</a:t>
            </a:r>
            <a:r>
              <a:rPr lang="en-US" altLang="ja-JP" sz="1800" b="1" dirty="0">
                <a:solidFill>
                  <a:srgbClr val="3366FF"/>
                </a:solidFill>
                <a:latin typeface="Arial Black" pitchFamily="34" charset="0"/>
              </a:rPr>
              <a:t>child</a:t>
            </a:r>
            <a:r>
              <a:rPr lang="en-US" altLang="ja-JP" sz="1800" dirty="0">
                <a:latin typeface="Arial Black" pitchFamily="34" charset="0"/>
              </a:rPr>
              <a:t>  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b="1" dirty="0">
                <a:latin typeface="Times New Roman" pitchFamily="18" charset="0"/>
              </a:rPr>
              <a:t>then  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>
                <a:latin typeface="Times New Roman" pitchFamily="18" charset="0"/>
              </a:rPr>
              <a:t>]:=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>
                <a:latin typeface="Times New Roman" pitchFamily="18" charset="0"/>
              </a:rPr>
              <a:t>] </a:t>
            </a:r>
            <a:r>
              <a:rPr lang="ja-JP" altLang="en-US" sz="2000" dirty="0">
                <a:solidFill>
                  <a:prstClr val="black"/>
                </a:solidFill>
                <a:latin typeface="Times New Roman" pitchFamily="18" charset="0"/>
              </a:rPr>
              <a:t>∨</a:t>
            </a:r>
            <a:r>
              <a:rPr lang="en-US" altLang="ja-JP" sz="2400" i="1" dirty="0">
                <a:latin typeface="Times New Roman" pitchFamily="18" charset="0"/>
              </a:rPr>
              <a:t>M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];</a:t>
            </a:r>
            <a:endParaRPr lang="en-US" altLang="ja-JP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800" b="1" dirty="0">
                <a:latin typeface="Times New Roman" pitchFamily="18" charset="0"/>
              </a:rPr>
              <a:t>     </a:t>
            </a:r>
            <a:r>
              <a:rPr lang="en-US" altLang="ja-JP" sz="2800" b="1" dirty="0" smtClean="0">
                <a:latin typeface="Times New Roman" pitchFamily="18" charset="0"/>
              </a:rPr>
              <a:t>  </a:t>
            </a:r>
            <a:r>
              <a:rPr lang="en-US" altLang="ja-JP" sz="2400" b="1" dirty="0" smtClean="0">
                <a:latin typeface="Times New Roman" pitchFamily="18" charset="0"/>
              </a:rPr>
              <a:t>if </a:t>
            </a:r>
            <a:r>
              <a:rPr lang="en-US" altLang="ja-JP" sz="2400" dirty="0" err="1">
                <a:latin typeface="Times New Roman" pitchFamily="18" charset="0"/>
              </a:rPr>
              <a:t>χ</a:t>
            </a:r>
            <a:r>
              <a:rPr lang="en-US" altLang="ja-JP" sz="2400" dirty="0">
                <a:latin typeface="Times New Roman" pitchFamily="18" charset="0"/>
              </a:rPr>
              <a:t>(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ja-J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=</a:t>
            </a:r>
            <a:r>
              <a:rPr lang="en-US" altLang="ja-JP" sz="1800" dirty="0">
                <a:solidFill>
                  <a:srgbClr val="3366FF"/>
                </a:solidFill>
                <a:latin typeface="Arial Black" pitchFamily="34" charset="0"/>
              </a:rPr>
              <a:t>child+</a:t>
            </a:r>
            <a:r>
              <a:rPr lang="en-US" altLang="ja-JP" sz="2400" dirty="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altLang="ja-JP" sz="2400" b="1" dirty="0">
                <a:latin typeface="Times New Roman" pitchFamily="18" charset="0"/>
              </a:rPr>
              <a:t>then  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>
                <a:latin typeface="Times New Roman" pitchFamily="18" charset="0"/>
              </a:rPr>
              <a:t>]:=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>
                <a:latin typeface="Times New Roman" pitchFamily="18" charset="0"/>
              </a:rPr>
              <a:t>] </a:t>
            </a:r>
            <a:r>
              <a:rPr lang="ja-JP" altLang="en-US" sz="2000" dirty="0">
                <a:solidFill>
                  <a:prstClr val="black"/>
                </a:solidFill>
                <a:latin typeface="Times New Roman" pitchFamily="18" charset="0"/>
              </a:rPr>
              <a:t>∨</a:t>
            </a:r>
            <a:r>
              <a:rPr lang="en-US" altLang="ja-JP" sz="2400" i="1" dirty="0">
                <a:latin typeface="Times New Roman" pitchFamily="18" charset="0"/>
              </a:rPr>
              <a:t>M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]</a:t>
            </a: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Times New Roman" pitchFamily="18" charset="0"/>
              </a:rPr>
              <a:t>∨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]</a:t>
            </a:r>
            <a:r>
              <a:rPr lang="en-US" altLang="ja-JP" sz="2400" dirty="0" smtClean="0"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  if </a:t>
            </a:r>
            <a:r>
              <a:rPr lang="en-US" altLang="ja-JP" sz="2400" i="1" dirty="0">
                <a:latin typeface="Times New Roman" pitchFamily="18" charset="0"/>
              </a:rPr>
              <a:t>M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root</a:t>
            </a:r>
            <a:r>
              <a:rPr lang="en-US" altLang="ja-JP" sz="2400" dirty="0" smtClean="0">
                <a:solidFill>
                  <a:srgbClr val="000099"/>
                </a:solidFill>
                <a:latin typeface="Times New Roman" pitchFamily="18" charset="0"/>
              </a:rPr>
              <a:t>(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P</a:t>
            </a:r>
            <a:r>
              <a:rPr lang="en-US" altLang="ja-JP" sz="2400" dirty="0" smtClean="0">
                <a:solidFill>
                  <a:srgbClr val="000099"/>
                </a:solidFill>
                <a:latin typeface="Times New Roman" pitchFamily="18" charset="0"/>
              </a:rPr>
              <a:t>)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] </a:t>
            </a:r>
            <a:r>
              <a:rPr lang="en-US" altLang="ja-JP" sz="2400" b="1" dirty="0">
                <a:latin typeface="Times New Roman" pitchFamily="18" charset="0"/>
              </a:rPr>
              <a:t>then report </a:t>
            </a:r>
            <a:r>
              <a:rPr lang="en-US" altLang="ja-JP" sz="2400" dirty="0">
                <a:latin typeface="Times New Roman" pitchFamily="18" charset="0"/>
              </a:rPr>
              <a:t>an occurrence at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;</a:t>
            </a:r>
            <a:endParaRPr lang="en-US" altLang="ja-JP" sz="2400" b="1" dirty="0" smtClean="0">
              <a:latin typeface="Times New Roman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0" y="1485900"/>
            <a:ext cx="9144000" cy="39526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ja-JP" dirty="0" smtClean="0"/>
              <a:t>Lazy algorithm</a:t>
            </a:r>
            <a:endParaRPr lang="en-US" altLang="ja-JP" sz="3600" dirty="0" smtClean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3333" y="3109904"/>
            <a:ext cx="8187020" cy="6921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3332" y="3856032"/>
            <a:ext cx="8201961" cy="1089501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212850" y="6049963"/>
            <a:ext cx="6540500" cy="523875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Time: </a:t>
            </a:r>
            <a:r>
              <a:rPr lang="en-US" altLang="ja-JP" sz="2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800" i="1" dirty="0">
                <a:latin typeface="Times New Roman" pitchFamily="18" charset="0"/>
                <a:cs typeface="Times New Roman" pitchFamily="18" charset="0"/>
              </a:rPr>
              <a:t>|P||D|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2800" dirty="0"/>
              <a:t>       </a:t>
            </a:r>
            <a:r>
              <a:rPr lang="en-US" altLang="ja-JP" sz="2800" dirty="0">
                <a:latin typeface="Times New Roman"/>
                <a:cs typeface="Times New Roman"/>
              </a:rPr>
              <a:t>Space: </a:t>
            </a:r>
            <a:r>
              <a:rPr lang="en-US" altLang="ja-JP" sz="2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800" i="1" dirty="0">
                <a:latin typeface="Times New Roman" pitchFamily="18" charset="0"/>
                <a:cs typeface="Times New Roman" pitchFamily="18" charset="0"/>
              </a:rPr>
              <a:t>|P</a:t>
            </a:r>
            <a:r>
              <a:rPr lang="en-US" altLang="ja-JP" sz="2800" i="1" dirty="0" smtClean="0">
                <a:latin typeface="Times New Roman" pitchFamily="18" charset="0"/>
                <a:cs typeface="Times New Roman" pitchFamily="18" charset="0"/>
              </a:rPr>
              <a:t>||D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|)</a:t>
            </a:r>
            <a:endParaRPr lang="en-US" altLang="ja-JP" sz="2800" dirty="0"/>
          </a:p>
        </p:txBody>
      </p:sp>
      <p:sp>
        <p:nvSpPr>
          <p:cNvPr id="2" name="正方形/長方形 1"/>
          <p:cNvSpPr/>
          <p:nvPr/>
        </p:nvSpPr>
        <p:spPr>
          <a:xfrm>
            <a:off x="7552468" y="3125060"/>
            <a:ext cx="1236466" cy="350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800" b="1" dirty="0" smtClean="0"/>
              <a:t>Lemma 1</a:t>
            </a:r>
            <a:endParaRPr kumimoji="1" lang="ja-JP" altLang="en-US" sz="18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7571196" y="3862380"/>
            <a:ext cx="1236466" cy="350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800" b="1" dirty="0" smtClean="0"/>
              <a:t>Lemma 2</a:t>
            </a:r>
            <a:endParaRPr kumimoji="1" lang="ja-JP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8354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idx="1"/>
          </p:nvPr>
        </p:nvSpPr>
        <p:spPr>
          <a:xfrm>
            <a:off x="82549" y="1600199"/>
            <a:ext cx="9255685" cy="440615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latin typeface="Times New Roman" pitchFamily="18" charset="0"/>
              </a:rPr>
              <a:t>for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t</a:t>
            </a:r>
            <a:r>
              <a:rPr lang="en-US" altLang="ja-JP" sz="2400" dirty="0" smtClean="0">
                <a:latin typeface="Times New Roman" pitchFamily="18" charset="0"/>
              </a:rPr>
              <a:t>:=1 to </a:t>
            </a:r>
            <a:r>
              <a:rPr lang="en-US" altLang="ja-JP" sz="2400" i="1" dirty="0" smtClean="0">
                <a:latin typeface="Times New Roman" pitchFamily="18" charset="0"/>
              </a:rPr>
              <a:t>N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do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if </a:t>
            </a:r>
            <a:r>
              <a:rPr lang="en-US" altLang="ja-JP" sz="2400" i="1" dirty="0" smtClean="0">
                <a:latin typeface="Times New Roman" pitchFamily="18" charset="0"/>
              </a:rPr>
              <a:t>D</a:t>
            </a:r>
            <a:r>
              <a:rPr lang="en-US" altLang="ja-JP" sz="2400" dirty="0" smtClean="0">
                <a:latin typeface="Times New Roman" pitchFamily="18" charset="0"/>
              </a:rPr>
              <a:t>[</a:t>
            </a:r>
            <a:r>
              <a:rPr lang="en-US" altLang="ja-JP" sz="2400" i="1" dirty="0" smtClean="0">
                <a:latin typeface="Times New Roman" pitchFamily="18" charset="0"/>
              </a:rPr>
              <a:t>t</a:t>
            </a:r>
            <a:r>
              <a:rPr lang="en-US" altLang="ja-JP" sz="2400" dirty="0" smtClean="0">
                <a:latin typeface="Times New Roman" pitchFamily="18" charset="0"/>
              </a:rPr>
              <a:t>] is the start-tag of node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then </a:t>
            </a:r>
            <a:r>
              <a:rPr lang="en-US" altLang="ja-JP" sz="2400" dirty="0" smtClean="0">
                <a:latin typeface="Times New Roman" pitchFamily="18" charset="0"/>
              </a:rPr>
              <a:t>do nothing;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if </a:t>
            </a:r>
            <a:r>
              <a:rPr lang="en-US" altLang="ja-JP" sz="2400" i="1" dirty="0">
                <a:latin typeface="Times New Roman" pitchFamily="18" charset="0"/>
              </a:rPr>
              <a:t>D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] is </a:t>
            </a:r>
            <a:r>
              <a:rPr lang="en-US" altLang="ja-JP" sz="2400" dirty="0" smtClean="0">
                <a:latin typeface="Times New Roman" pitchFamily="18" charset="0"/>
              </a:rPr>
              <a:t>the end-tag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</a:rPr>
              <a:t> of node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then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ja-JP" altLang="en-US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  for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</a:rPr>
              <a:t>each node 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 of 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P</a:t>
            </a:r>
            <a:r>
              <a:rPr lang="en-US" altLang="ja-JP" sz="2400" dirty="0">
                <a:latin typeface="Times New Roman" pitchFamily="18" charset="0"/>
              </a:rPr>
              <a:t> in post-order </a:t>
            </a:r>
            <a:r>
              <a:rPr lang="en-US" altLang="ja-JP" sz="2400" b="1" dirty="0" smtClean="0">
                <a:latin typeface="Times New Roman" pitchFamily="18" charset="0"/>
              </a:rPr>
              <a:t>do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i="1" dirty="0"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     M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]:=(</a:t>
            </a:r>
            <a:r>
              <a:rPr lang="en-US" altLang="ja-JP" sz="2400" i="1" dirty="0">
                <a:latin typeface="Times New Roman" pitchFamily="18" charset="0"/>
              </a:rPr>
              <a:t>label</a:t>
            </a:r>
            <a:r>
              <a:rPr lang="en-US" altLang="ja-JP" sz="2400" dirty="0">
                <a:latin typeface="Times New Roman" pitchFamily="18" charset="0"/>
              </a:rPr>
              <a:t>(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) ∈{</a:t>
            </a:r>
            <a:r>
              <a:rPr lang="en-US" altLang="ja-JP" sz="2400" i="1" dirty="0">
                <a:latin typeface="Times New Roman" pitchFamily="18" charset="0"/>
              </a:rPr>
              <a:t>label</a:t>
            </a:r>
            <a:r>
              <a:rPr lang="en-US" altLang="ja-JP" sz="2400" dirty="0">
                <a:latin typeface="Times New Roman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),</a:t>
            </a:r>
            <a:r>
              <a:rPr lang="ja-JP" altLang="en-US" sz="2400" dirty="0">
                <a:latin typeface="Times New Roman" pitchFamily="18" charset="0"/>
              </a:rPr>
              <a:t>＊</a:t>
            </a:r>
            <a:r>
              <a:rPr lang="en-US" altLang="ja-JP" sz="2400" dirty="0">
                <a:latin typeface="Times New Roman" pitchFamily="18" charset="0"/>
              </a:rPr>
              <a:t>}) </a:t>
            </a:r>
            <a:endParaRPr lang="en-US" altLang="ja-JP" sz="2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                   </a:t>
            </a:r>
            <a:r>
              <a:rPr lang="en-US" altLang="ja-JP" sz="2400" b="1" dirty="0">
                <a:latin typeface="Times New Roman" pitchFamily="18" charset="0"/>
              </a:rPr>
              <a:t>∧ </a:t>
            </a:r>
            <a:r>
              <a:rPr lang="en-US" altLang="ja-JP" sz="2400" dirty="0">
                <a:latin typeface="Times New Roman" pitchFamily="18" charset="0"/>
              </a:rPr>
              <a:t>(∧</a:t>
            </a:r>
            <a:r>
              <a:rPr lang="en-US" altLang="ja-JP" sz="2400" i="1" baseline="-25000" dirty="0">
                <a:solidFill>
                  <a:srgbClr val="000099"/>
                </a:solidFill>
                <a:latin typeface="Times New Roman" pitchFamily="18" charset="0"/>
              </a:rPr>
              <a:t>c</a:t>
            </a:r>
            <a:r>
              <a:rPr lang="en-US" altLang="ja-JP" sz="2400" baseline="-25000" dirty="0">
                <a:latin typeface="Times New Roman" pitchFamily="18" charset="0"/>
              </a:rPr>
              <a:t> is a child of </a:t>
            </a:r>
            <a:r>
              <a:rPr lang="en-US" altLang="ja-JP" sz="2400" i="1" baseline="-25000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c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]); </a:t>
            </a:r>
            <a:endParaRPr lang="en-US" altLang="ja-JP" sz="24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    if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</a:rPr>
              <a:t>has parent</a:t>
            </a:r>
            <a:r>
              <a:rPr lang="ja-JP" altLang="en-US" sz="2400" dirty="0">
                <a:latin typeface="Times New Roman" pitchFamily="18" charset="0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b="1" dirty="0">
                <a:latin typeface="Times New Roman" pitchFamily="18" charset="0"/>
              </a:rPr>
              <a:t>then</a:t>
            </a:r>
            <a:endParaRPr lang="en-US" altLang="ja-JP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    </a:t>
            </a:r>
            <a:r>
              <a:rPr lang="en-US" altLang="ja-JP" sz="2400" b="1" dirty="0" smtClean="0">
                <a:latin typeface="Times New Roman" pitchFamily="18" charset="0"/>
              </a:rPr>
              <a:t>   if </a:t>
            </a:r>
            <a:r>
              <a:rPr lang="en-US" altLang="ja-JP" sz="2400" dirty="0" err="1">
                <a:latin typeface="Times New Roman" pitchFamily="18" charset="0"/>
              </a:rPr>
              <a:t>χ</a:t>
            </a:r>
            <a:r>
              <a:rPr lang="en-US" altLang="ja-JP" sz="2400" dirty="0">
                <a:latin typeface="Times New Roman" pitchFamily="18" charset="0"/>
              </a:rPr>
              <a:t>(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ja-J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=</a:t>
            </a:r>
            <a:r>
              <a:rPr lang="en-US" altLang="ja-JP" sz="1800" b="1" dirty="0">
                <a:solidFill>
                  <a:srgbClr val="3366FF"/>
                </a:solidFill>
                <a:latin typeface="Arial Black" pitchFamily="34" charset="0"/>
              </a:rPr>
              <a:t>child</a:t>
            </a:r>
            <a:r>
              <a:rPr lang="en-US" altLang="ja-JP" sz="1800" dirty="0">
                <a:latin typeface="Arial Black" pitchFamily="34" charset="0"/>
              </a:rPr>
              <a:t>  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b="1" dirty="0">
                <a:latin typeface="Times New Roman" pitchFamily="18" charset="0"/>
              </a:rPr>
              <a:t>then  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d(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>
                <a:latin typeface="Times New Roman" pitchFamily="18" charset="0"/>
              </a:rPr>
              <a:t>)</a:t>
            </a:r>
            <a:r>
              <a:rPr lang="en-US" altLang="ja-JP" sz="2400" dirty="0" smtClean="0">
                <a:latin typeface="Times New Roman" pitchFamily="18" charset="0"/>
              </a:rPr>
              <a:t>]</a:t>
            </a:r>
            <a:r>
              <a:rPr lang="en-US" altLang="ja-JP" sz="2400" dirty="0">
                <a:latin typeface="Times New Roman" pitchFamily="18" charset="0"/>
              </a:rPr>
              <a:t>:=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d(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>
                <a:latin typeface="Times New Roman" pitchFamily="18" charset="0"/>
              </a:rPr>
              <a:t>)] </a:t>
            </a:r>
            <a:r>
              <a:rPr lang="ja-JP" altLang="en-US" sz="2000" dirty="0">
                <a:solidFill>
                  <a:prstClr val="black"/>
                </a:solidFill>
                <a:latin typeface="Times New Roman" pitchFamily="18" charset="0"/>
              </a:rPr>
              <a:t>∨</a:t>
            </a:r>
            <a:r>
              <a:rPr lang="en-US" altLang="ja-JP" sz="2400" i="1" dirty="0">
                <a:latin typeface="Times New Roman" pitchFamily="18" charset="0"/>
              </a:rPr>
              <a:t>M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d(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)];</a:t>
            </a:r>
            <a:endParaRPr lang="en-US" altLang="ja-JP" sz="28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800" b="1" dirty="0">
                <a:latin typeface="Times New Roman" pitchFamily="18" charset="0"/>
              </a:rPr>
              <a:t>     </a:t>
            </a:r>
            <a:r>
              <a:rPr lang="en-US" altLang="ja-JP" sz="2800" b="1" dirty="0" smtClean="0">
                <a:latin typeface="Times New Roman" pitchFamily="18" charset="0"/>
              </a:rPr>
              <a:t>  </a:t>
            </a:r>
            <a:r>
              <a:rPr lang="en-US" altLang="ja-JP" sz="2400" b="1" dirty="0" smtClean="0">
                <a:latin typeface="Times New Roman" pitchFamily="18" charset="0"/>
              </a:rPr>
              <a:t>if </a:t>
            </a:r>
            <a:r>
              <a:rPr lang="en-US" altLang="ja-JP" sz="2400" dirty="0" err="1">
                <a:latin typeface="Times New Roman" pitchFamily="18" charset="0"/>
              </a:rPr>
              <a:t>χ</a:t>
            </a:r>
            <a:r>
              <a:rPr lang="en-US" altLang="ja-JP" sz="2400" dirty="0">
                <a:latin typeface="Times New Roman" pitchFamily="18" charset="0"/>
              </a:rPr>
              <a:t>(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ja-J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=</a:t>
            </a:r>
            <a:r>
              <a:rPr lang="en-US" altLang="ja-JP" sz="1800" dirty="0">
                <a:solidFill>
                  <a:srgbClr val="3366FF"/>
                </a:solidFill>
                <a:latin typeface="Arial Black" pitchFamily="34" charset="0"/>
              </a:rPr>
              <a:t>child+</a:t>
            </a:r>
            <a:r>
              <a:rPr lang="en-US" altLang="ja-JP" sz="2400" dirty="0">
                <a:solidFill>
                  <a:srgbClr val="3366FF"/>
                </a:solidFill>
                <a:latin typeface="Times New Roman" pitchFamily="18" charset="0"/>
              </a:rPr>
              <a:t> </a:t>
            </a:r>
            <a:r>
              <a:rPr lang="en-US" altLang="ja-JP" sz="2400" b="1" dirty="0">
                <a:latin typeface="Times New Roman" pitchFamily="18" charset="0"/>
              </a:rPr>
              <a:t>then  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d(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>
                <a:latin typeface="Times New Roman" pitchFamily="18" charset="0"/>
              </a:rPr>
              <a:t>)</a:t>
            </a:r>
            <a:r>
              <a:rPr lang="en-US" altLang="ja-JP" sz="2400" dirty="0" smtClean="0">
                <a:latin typeface="Times New Roman" pitchFamily="18" charset="0"/>
              </a:rPr>
              <a:t>]</a:t>
            </a:r>
            <a:r>
              <a:rPr lang="en-US" altLang="ja-JP" sz="2400" dirty="0">
                <a:latin typeface="Times New Roman" pitchFamily="18" charset="0"/>
              </a:rPr>
              <a:t>:=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dirty="0" smtClean="0">
                <a:latin typeface="Times New Roman" pitchFamily="18" charset="0"/>
              </a:rPr>
              <a:t>d</a:t>
            </a:r>
            <a:r>
              <a:rPr lang="en-US" altLang="ja-JP" sz="2400" dirty="0">
                <a:latin typeface="Times New Roman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>
                <a:latin typeface="Times New Roman" pitchFamily="18" charset="0"/>
              </a:rPr>
              <a:t>)</a:t>
            </a:r>
            <a:r>
              <a:rPr lang="en-US" altLang="ja-JP" sz="2400" dirty="0" smtClean="0">
                <a:latin typeface="Times New Roman" pitchFamily="18" charset="0"/>
              </a:rPr>
              <a:t>] </a:t>
            </a:r>
            <a:r>
              <a:rPr lang="ja-JP" altLang="en-US" sz="2000" dirty="0">
                <a:solidFill>
                  <a:prstClr val="black"/>
                </a:solidFill>
                <a:latin typeface="Times New Roman" pitchFamily="18" charset="0"/>
              </a:rPr>
              <a:t>∨</a:t>
            </a:r>
            <a:r>
              <a:rPr lang="en-US" altLang="ja-JP" sz="2400" i="1" dirty="0">
                <a:latin typeface="Times New Roman" pitchFamily="18" charset="0"/>
              </a:rPr>
              <a:t>M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d</a:t>
            </a:r>
            <a:r>
              <a:rPr lang="en-US" altLang="ja-JP" sz="2400" dirty="0" smtClean="0">
                <a:latin typeface="Times New Roman" pitchFamily="18" charset="0"/>
              </a:rPr>
              <a:t>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)]</a:t>
            </a:r>
            <a:r>
              <a:rPr lang="en-US" altLang="ja-JP" sz="2400" b="1" dirty="0" smtClean="0">
                <a:latin typeface="Times New Roman" pitchFamily="18" charset="0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Times New Roman" pitchFamily="18" charset="0"/>
              </a:rPr>
              <a:t>∨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d(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)</a:t>
            </a:r>
            <a:r>
              <a:rPr lang="en-US" altLang="ja-JP" sz="2400" dirty="0" smtClean="0">
                <a:latin typeface="Times New Roman" pitchFamily="18" charset="0"/>
              </a:rPr>
              <a:t>];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  if </a:t>
            </a:r>
            <a:r>
              <a:rPr lang="en-US" altLang="ja-JP" sz="2400" i="1" dirty="0">
                <a:latin typeface="Times New Roman" pitchFamily="18" charset="0"/>
              </a:rPr>
              <a:t>M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root</a:t>
            </a:r>
            <a:r>
              <a:rPr lang="en-US" altLang="ja-JP" sz="2400" dirty="0" smtClean="0">
                <a:solidFill>
                  <a:srgbClr val="000099"/>
                </a:solidFill>
                <a:latin typeface="Times New Roman" pitchFamily="18" charset="0"/>
              </a:rPr>
              <a:t>(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P</a:t>
            </a:r>
            <a:r>
              <a:rPr lang="en-US" altLang="ja-JP" sz="2400" dirty="0" smtClean="0">
                <a:solidFill>
                  <a:srgbClr val="000099"/>
                </a:solidFill>
                <a:latin typeface="Times New Roman" pitchFamily="18" charset="0"/>
              </a:rPr>
              <a:t>)</a:t>
            </a:r>
            <a:r>
              <a:rPr lang="en-US" altLang="ja-JP" sz="2400" dirty="0">
                <a:latin typeface="Times New Roman" pitchFamily="18" charset="0"/>
              </a:rPr>
              <a:t>, d(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)</a:t>
            </a:r>
            <a:r>
              <a:rPr lang="en-US" altLang="ja-JP" sz="2400" dirty="0" smtClean="0">
                <a:latin typeface="Times New Roman" pitchFamily="18" charset="0"/>
              </a:rPr>
              <a:t>] </a:t>
            </a:r>
            <a:r>
              <a:rPr lang="en-US" altLang="ja-JP" sz="2400" b="1" dirty="0">
                <a:latin typeface="Times New Roman" pitchFamily="18" charset="0"/>
              </a:rPr>
              <a:t>then report </a:t>
            </a:r>
            <a:r>
              <a:rPr lang="en-US" altLang="ja-JP" sz="2400" dirty="0">
                <a:latin typeface="Times New Roman" pitchFamily="18" charset="0"/>
              </a:rPr>
              <a:t>an occurrence at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;</a:t>
            </a:r>
            <a:endParaRPr lang="en-US" altLang="ja-JP" sz="2400" b="1" dirty="0" smtClean="0">
              <a:latin typeface="Times New Roman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0" y="1485900"/>
            <a:ext cx="9144000" cy="39526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ja-JP" dirty="0" smtClean="0"/>
              <a:t>Lazy algorithm</a:t>
            </a:r>
            <a:endParaRPr lang="en-US" altLang="ja-JP" sz="3600" dirty="0" smtClean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3333" y="3109904"/>
            <a:ext cx="8396196" cy="6921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3332" y="3856032"/>
            <a:ext cx="8411139" cy="1089501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212850" y="6049963"/>
            <a:ext cx="6540500" cy="52387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Time: </a:t>
            </a:r>
            <a:r>
              <a:rPr lang="en-US" altLang="ja-JP" sz="2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800" i="1" dirty="0">
                <a:latin typeface="Times New Roman" pitchFamily="18" charset="0"/>
                <a:cs typeface="Times New Roman" pitchFamily="18" charset="0"/>
              </a:rPr>
              <a:t>|P||D|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2800" dirty="0"/>
              <a:t>       </a:t>
            </a:r>
            <a:r>
              <a:rPr lang="en-US" altLang="ja-JP" sz="2800" dirty="0">
                <a:latin typeface="Times New Roman"/>
                <a:cs typeface="Times New Roman"/>
              </a:rPr>
              <a:t>Space: </a:t>
            </a:r>
            <a:r>
              <a:rPr lang="en-US" altLang="ja-JP" sz="2800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800" i="1" dirty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ja-JP" sz="2800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800" i="1" dirty="0" err="1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altLang="ja-JP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depth</a:t>
            </a:r>
            <a:r>
              <a:rPr lang="en-US" altLang="ja-JP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ja-JP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ja-JP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7769685" y="3125060"/>
            <a:ext cx="1236466" cy="350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800" b="1" dirty="0" smtClean="0"/>
              <a:t>Lemma 1</a:t>
            </a:r>
            <a:endParaRPr kumimoji="1" lang="ja-JP" altLang="en-US" sz="18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7788413" y="3862380"/>
            <a:ext cx="1236466" cy="350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800" b="1" dirty="0" smtClean="0"/>
              <a:t>Lemma 2</a:t>
            </a:r>
            <a:endParaRPr kumimoji="1" lang="ja-JP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4318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Move of Lazy </a:t>
            </a:r>
            <a:r>
              <a:rPr lang="en-US" altLang="ja-JP" dirty="0"/>
              <a:t>A</a:t>
            </a:r>
            <a:r>
              <a:rPr lang="en-US" altLang="ja-JP" dirty="0" smtClean="0"/>
              <a:t>lgorithm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hlinkClick r:id="rId2" action="ppaction://hlinkpres?slideindex=1&amp;slidetitle="/>
              </a:rPr>
              <a:t>Animation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CAA2F6-CC75-FC47-967D-B7E75586A967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894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75C613-75EC-6647-8713-C4DB549D63AD}" type="slidenum">
              <a:rPr lang="en-US" altLang="ja-JP"/>
              <a:pPr>
                <a:defRPr/>
              </a:pPr>
              <a:t>24</a:t>
            </a:fld>
            <a:endParaRPr lang="en-US" altLang="ja-JP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Outline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XML data tree, XPath tree, embedding</a:t>
            </a:r>
          </a:p>
          <a:p>
            <a:pPr>
              <a:defRPr/>
            </a:pPr>
            <a:r>
              <a:rPr lang="en-US" altLang="ja-JP" dirty="0" smtClean="0"/>
              <a:t>Lazy algorithm</a:t>
            </a:r>
          </a:p>
          <a:p>
            <a:pPr>
              <a:defRPr/>
            </a:pPr>
            <a:r>
              <a:rPr lang="en-US" altLang="ja-JP" dirty="0" smtClean="0"/>
              <a:t>Eager algorithm</a:t>
            </a:r>
          </a:p>
          <a:p>
            <a:pPr>
              <a:defRPr/>
            </a:pPr>
            <a:r>
              <a:rPr lang="en-US" altLang="ja-JP" dirty="0" smtClean="0"/>
              <a:t>Extension to wider subclass of XPath</a:t>
            </a:r>
          </a:p>
          <a:p>
            <a:pPr>
              <a:defRPr/>
            </a:pPr>
            <a:r>
              <a:rPr lang="en-US" altLang="ja-JP" dirty="0" smtClean="0"/>
              <a:t>Conclusion</a:t>
            </a:r>
          </a:p>
        </p:txBody>
      </p:sp>
      <p:sp>
        <p:nvSpPr>
          <p:cNvPr id="2" name="右矢印 1"/>
          <p:cNvSpPr/>
          <p:nvPr/>
        </p:nvSpPr>
        <p:spPr>
          <a:xfrm>
            <a:off x="-489204" y="2751442"/>
            <a:ext cx="978408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93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Delay in reporting pattern occurrences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Lazy algorithm causes an unnecessary delay in reporting pattern occurrences.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CA5DA8-AFCA-7F48-BA47-F8B085319CE4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Delay (1/3)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E26EF3-9E97-A149-A100-573D25135E00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  <p:sp>
        <p:nvSpPr>
          <p:cNvPr id="9" name="円/楕円 8"/>
          <p:cNvSpPr>
            <a:spLocks noChangeAspect="1"/>
          </p:cNvSpPr>
          <p:nvPr/>
        </p:nvSpPr>
        <p:spPr bwMode="auto">
          <a:xfrm>
            <a:off x="1169988" y="1619250"/>
            <a:ext cx="300037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 bwMode="auto">
          <a:xfrm>
            <a:off x="720725" y="2476500"/>
            <a:ext cx="298450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直線コネクタ 10"/>
          <p:cNvCxnSpPr>
            <a:stCxn id="9" idx="4"/>
            <a:endCxn id="10" idx="0"/>
          </p:cNvCxnSpPr>
          <p:nvPr/>
        </p:nvCxnSpPr>
        <p:spPr bwMode="auto">
          <a:xfrm flipH="1">
            <a:off x="869950" y="1919288"/>
            <a:ext cx="449263" cy="557212"/>
          </a:xfrm>
          <a:prstGeom prst="line">
            <a:avLst/>
          </a:prstGeom>
          <a:ln w="127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9" idx="4"/>
            <a:endCxn id="13" idx="0"/>
          </p:cNvCxnSpPr>
          <p:nvPr/>
        </p:nvCxnSpPr>
        <p:spPr bwMode="auto">
          <a:xfrm>
            <a:off x="1319213" y="1919288"/>
            <a:ext cx="465137" cy="557212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>
            <a:spLocks noChangeAspect="1"/>
          </p:cNvSpPr>
          <p:nvPr/>
        </p:nvSpPr>
        <p:spPr bwMode="auto">
          <a:xfrm>
            <a:off x="1635125" y="2476500"/>
            <a:ext cx="298450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 bwMode="auto">
          <a:xfrm>
            <a:off x="4313238" y="2052638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 bwMode="auto">
          <a:xfrm>
            <a:off x="3103563" y="3082925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 bwMode="auto">
          <a:xfrm>
            <a:off x="2994025" y="5346700"/>
            <a:ext cx="298450" cy="29845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 bwMode="auto">
          <a:xfrm>
            <a:off x="3740150" y="4248150"/>
            <a:ext cx="298450" cy="2984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 bwMode="auto">
          <a:xfrm>
            <a:off x="4464050" y="5346700"/>
            <a:ext cx="298450" cy="2984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>
            <a:stCxn id="14" idx="4"/>
            <a:endCxn id="15" idx="0"/>
          </p:cNvCxnSpPr>
          <p:nvPr/>
        </p:nvCxnSpPr>
        <p:spPr bwMode="auto">
          <a:xfrm flipH="1">
            <a:off x="3252788" y="2351088"/>
            <a:ext cx="1209675" cy="731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5" idx="4"/>
            <a:endCxn id="17" idx="0"/>
          </p:cNvCxnSpPr>
          <p:nvPr/>
        </p:nvCxnSpPr>
        <p:spPr bwMode="auto">
          <a:xfrm>
            <a:off x="3252788" y="3381375"/>
            <a:ext cx="636587" cy="866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7" idx="4"/>
            <a:endCxn id="18" idx="0"/>
          </p:cNvCxnSpPr>
          <p:nvPr/>
        </p:nvCxnSpPr>
        <p:spPr bwMode="auto">
          <a:xfrm>
            <a:off x="3889375" y="4546600"/>
            <a:ext cx="7239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7" idx="4"/>
            <a:endCxn id="16" idx="0"/>
          </p:cNvCxnSpPr>
          <p:nvPr/>
        </p:nvCxnSpPr>
        <p:spPr bwMode="auto">
          <a:xfrm flipH="1">
            <a:off x="3143250" y="4546600"/>
            <a:ext cx="746125" cy="80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円/楕円 22"/>
          <p:cNvSpPr>
            <a:spLocks noChangeAspect="1"/>
          </p:cNvSpPr>
          <p:nvPr/>
        </p:nvSpPr>
        <p:spPr bwMode="auto">
          <a:xfrm>
            <a:off x="5873750" y="3082925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4" name="直線コネクタ 23"/>
          <p:cNvCxnSpPr>
            <a:stCxn id="14" idx="4"/>
            <a:endCxn id="23" idx="0"/>
          </p:cNvCxnSpPr>
          <p:nvPr/>
        </p:nvCxnSpPr>
        <p:spPr bwMode="auto">
          <a:xfrm>
            <a:off x="4462463" y="2351088"/>
            <a:ext cx="1560512" cy="73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円/楕円 24"/>
          <p:cNvSpPr>
            <a:spLocks noChangeAspect="1"/>
          </p:cNvSpPr>
          <p:nvPr/>
        </p:nvSpPr>
        <p:spPr bwMode="auto">
          <a:xfrm>
            <a:off x="5873750" y="4248150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6" name="直線コネクタ 25"/>
          <p:cNvCxnSpPr>
            <a:stCxn id="23" idx="4"/>
            <a:endCxn id="25" idx="0"/>
          </p:cNvCxnSpPr>
          <p:nvPr/>
        </p:nvCxnSpPr>
        <p:spPr bwMode="auto">
          <a:xfrm>
            <a:off x="6022975" y="3381375"/>
            <a:ext cx="0" cy="866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円/楕円 26"/>
          <p:cNvSpPr>
            <a:spLocks noChangeAspect="1"/>
          </p:cNvSpPr>
          <p:nvPr/>
        </p:nvSpPr>
        <p:spPr bwMode="auto">
          <a:xfrm>
            <a:off x="5868988" y="5346700"/>
            <a:ext cx="300037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8" name="直線コネクタ 27"/>
          <p:cNvCxnSpPr>
            <a:stCxn id="25" idx="4"/>
            <a:endCxn id="27" idx="0"/>
          </p:cNvCxnSpPr>
          <p:nvPr/>
        </p:nvCxnSpPr>
        <p:spPr bwMode="auto">
          <a:xfrm flipH="1">
            <a:off x="6019800" y="4546600"/>
            <a:ext cx="3175" cy="80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円/楕円 28"/>
          <p:cNvSpPr>
            <a:spLocks noChangeAspect="1"/>
          </p:cNvSpPr>
          <p:nvPr/>
        </p:nvSpPr>
        <p:spPr bwMode="auto">
          <a:xfrm>
            <a:off x="2305050" y="4248150"/>
            <a:ext cx="298450" cy="29845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30" name="直線コネクタ 29"/>
          <p:cNvCxnSpPr>
            <a:stCxn id="15" idx="4"/>
            <a:endCxn id="29" idx="0"/>
          </p:cNvCxnSpPr>
          <p:nvPr/>
        </p:nvCxnSpPr>
        <p:spPr bwMode="auto">
          <a:xfrm flipH="1">
            <a:off x="2454275" y="3381375"/>
            <a:ext cx="798513" cy="866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太陽 125"/>
          <p:cNvSpPr/>
          <p:nvPr/>
        </p:nvSpPr>
        <p:spPr>
          <a:xfrm>
            <a:off x="2845776" y="5101200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5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80369"/>
              </p:ext>
            </p:extLst>
          </p:nvPr>
        </p:nvGraphicFramePr>
        <p:xfrm>
          <a:off x="307472" y="6182343"/>
          <a:ext cx="8258094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45924"/>
              </p:ext>
            </p:extLst>
          </p:nvPr>
        </p:nvGraphicFramePr>
        <p:xfrm>
          <a:off x="312820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8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876844"/>
              </p:ext>
            </p:extLst>
          </p:nvPr>
        </p:nvGraphicFramePr>
        <p:xfrm>
          <a:off x="771422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589013"/>
              </p:ext>
            </p:extLst>
          </p:nvPr>
        </p:nvGraphicFramePr>
        <p:xfrm>
          <a:off x="1230024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160043"/>
              </p:ext>
            </p:extLst>
          </p:nvPr>
        </p:nvGraphicFramePr>
        <p:xfrm>
          <a:off x="1688626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975198"/>
              </p:ext>
            </p:extLst>
          </p:nvPr>
        </p:nvGraphicFramePr>
        <p:xfrm>
          <a:off x="2147228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15487"/>
              </p:ext>
            </p:extLst>
          </p:nvPr>
        </p:nvGraphicFramePr>
        <p:xfrm>
          <a:off x="2605830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4" name="直線矢印コネクタ 3"/>
          <p:cNvCxnSpPr>
            <a:stCxn id="9" idx="5"/>
            <a:endCxn id="15" idx="1"/>
          </p:cNvCxnSpPr>
          <p:nvPr/>
        </p:nvCxnSpPr>
        <p:spPr bwMode="auto">
          <a:xfrm>
            <a:off x="1426086" y="1875348"/>
            <a:ext cx="1721184" cy="1251284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>
            <a:stCxn id="10" idx="5"/>
            <a:endCxn id="29" idx="1"/>
          </p:cNvCxnSpPr>
          <p:nvPr/>
        </p:nvCxnSpPr>
        <p:spPr bwMode="auto">
          <a:xfrm>
            <a:off x="975468" y="2732598"/>
            <a:ext cx="1373289" cy="1559259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>
            <a:stCxn id="13" idx="4"/>
            <a:endCxn id="16" idx="0"/>
          </p:cNvCxnSpPr>
          <p:nvPr/>
        </p:nvCxnSpPr>
        <p:spPr bwMode="auto">
          <a:xfrm>
            <a:off x="1784350" y="2776538"/>
            <a:ext cx="1358900" cy="2570162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矢印コネクタ 234"/>
          <p:cNvCxnSpPr/>
          <p:nvPr/>
        </p:nvCxnSpPr>
        <p:spPr bwMode="auto">
          <a:xfrm>
            <a:off x="3114842" y="6029158"/>
            <a:ext cx="2179053" cy="13368"/>
          </a:xfrm>
          <a:prstGeom prst="straightConnector1">
            <a:avLst/>
          </a:prstGeom>
          <a:ln w="38100" cmpd="sng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テキスト ボックス 235"/>
          <p:cNvSpPr txBox="1"/>
          <p:nvPr/>
        </p:nvSpPr>
        <p:spPr>
          <a:xfrm>
            <a:off x="3703053" y="5681583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/>
              <a:t>delay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533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Delay (2/3)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E26EF3-9E97-A149-A100-573D25135E00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  <p:sp>
        <p:nvSpPr>
          <p:cNvPr id="9" name="円/楕円 8"/>
          <p:cNvSpPr>
            <a:spLocks noChangeAspect="1"/>
          </p:cNvSpPr>
          <p:nvPr/>
        </p:nvSpPr>
        <p:spPr bwMode="auto">
          <a:xfrm>
            <a:off x="1169988" y="1619250"/>
            <a:ext cx="300037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 bwMode="auto">
          <a:xfrm>
            <a:off x="720725" y="2476500"/>
            <a:ext cx="298450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直線コネクタ 10"/>
          <p:cNvCxnSpPr>
            <a:stCxn id="9" idx="4"/>
            <a:endCxn id="10" idx="0"/>
          </p:cNvCxnSpPr>
          <p:nvPr/>
        </p:nvCxnSpPr>
        <p:spPr bwMode="auto">
          <a:xfrm flipH="1">
            <a:off x="869950" y="1919288"/>
            <a:ext cx="449263" cy="557212"/>
          </a:xfrm>
          <a:prstGeom prst="line">
            <a:avLst/>
          </a:prstGeom>
          <a:ln w="127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9" idx="4"/>
            <a:endCxn id="13" idx="0"/>
          </p:cNvCxnSpPr>
          <p:nvPr/>
        </p:nvCxnSpPr>
        <p:spPr bwMode="auto">
          <a:xfrm>
            <a:off x="1319213" y="1919288"/>
            <a:ext cx="465137" cy="557212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>
            <a:spLocks noChangeAspect="1"/>
          </p:cNvSpPr>
          <p:nvPr/>
        </p:nvSpPr>
        <p:spPr bwMode="auto">
          <a:xfrm>
            <a:off x="1635125" y="2476500"/>
            <a:ext cx="298450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 bwMode="auto">
          <a:xfrm>
            <a:off x="4313238" y="2052638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 bwMode="auto">
          <a:xfrm>
            <a:off x="3103563" y="3082925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 bwMode="auto">
          <a:xfrm>
            <a:off x="2994025" y="5346700"/>
            <a:ext cx="298450" cy="29845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 bwMode="auto">
          <a:xfrm>
            <a:off x="3740150" y="4248150"/>
            <a:ext cx="298450" cy="29845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 bwMode="auto">
          <a:xfrm>
            <a:off x="4464050" y="5346700"/>
            <a:ext cx="298450" cy="29845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>
            <a:stCxn id="14" idx="4"/>
            <a:endCxn id="15" idx="0"/>
          </p:cNvCxnSpPr>
          <p:nvPr/>
        </p:nvCxnSpPr>
        <p:spPr bwMode="auto">
          <a:xfrm flipH="1">
            <a:off x="3252788" y="2351088"/>
            <a:ext cx="1209675" cy="731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5" idx="4"/>
            <a:endCxn id="17" idx="0"/>
          </p:cNvCxnSpPr>
          <p:nvPr/>
        </p:nvCxnSpPr>
        <p:spPr bwMode="auto">
          <a:xfrm>
            <a:off x="3252788" y="3381375"/>
            <a:ext cx="636587" cy="866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7" idx="4"/>
            <a:endCxn id="18" idx="0"/>
          </p:cNvCxnSpPr>
          <p:nvPr/>
        </p:nvCxnSpPr>
        <p:spPr bwMode="auto">
          <a:xfrm>
            <a:off x="3889375" y="4546600"/>
            <a:ext cx="7239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7" idx="4"/>
            <a:endCxn id="16" idx="0"/>
          </p:cNvCxnSpPr>
          <p:nvPr/>
        </p:nvCxnSpPr>
        <p:spPr bwMode="auto">
          <a:xfrm flipH="1">
            <a:off x="3143250" y="4546600"/>
            <a:ext cx="746125" cy="80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円/楕円 22"/>
          <p:cNvSpPr>
            <a:spLocks noChangeAspect="1"/>
          </p:cNvSpPr>
          <p:nvPr/>
        </p:nvSpPr>
        <p:spPr bwMode="auto">
          <a:xfrm>
            <a:off x="5873750" y="3082925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4" name="直線コネクタ 23"/>
          <p:cNvCxnSpPr>
            <a:stCxn id="14" idx="4"/>
            <a:endCxn id="23" idx="0"/>
          </p:cNvCxnSpPr>
          <p:nvPr/>
        </p:nvCxnSpPr>
        <p:spPr bwMode="auto">
          <a:xfrm>
            <a:off x="4462463" y="2351088"/>
            <a:ext cx="1560512" cy="73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円/楕円 24"/>
          <p:cNvSpPr>
            <a:spLocks noChangeAspect="1"/>
          </p:cNvSpPr>
          <p:nvPr/>
        </p:nvSpPr>
        <p:spPr bwMode="auto">
          <a:xfrm>
            <a:off x="5873750" y="4248150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6" name="直線コネクタ 25"/>
          <p:cNvCxnSpPr>
            <a:stCxn id="23" idx="4"/>
            <a:endCxn id="25" idx="0"/>
          </p:cNvCxnSpPr>
          <p:nvPr/>
        </p:nvCxnSpPr>
        <p:spPr bwMode="auto">
          <a:xfrm>
            <a:off x="6022975" y="3381375"/>
            <a:ext cx="0" cy="866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円/楕円 26"/>
          <p:cNvSpPr>
            <a:spLocks noChangeAspect="1"/>
          </p:cNvSpPr>
          <p:nvPr/>
        </p:nvSpPr>
        <p:spPr bwMode="auto">
          <a:xfrm>
            <a:off x="5868988" y="5346700"/>
            <a:ext cx="300037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8" name="直線コネクタ 27"/>
          <p:cNvCxnSpPr>
            <a:stCxn id="25" idx="4"/>
            <a:endCxn id="27" idx="0"/>
          </p:cNvCxnSpPr>
          <p:nvPr/>
        </p:nvCxnSpPr>
        <p:spPr bwMode="auto">
          <a:xfrm flipH="1">
            <a:off x="6019800" y="4546600"/>
            <a:ext cx="3175" cy="80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円/楕円 28"/>
          <p:cNvSpPr>
            <a:spLocks noChangeAspect="1"/>
          </p:cNvSpPr>
          <p:nvPr/>
        </p:nvSpPr>
        <p:spPr bwMode="auto">
          <a:xfrm>
            <a:off x="2305050" y="4248150"/>
            <a:ext cx="298450" cy="29845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30" name="直線コネクタ 29"/>
          <p:cNvCxnSpPr>
            <a:stCxn id="15" idx="4"/>
            <a:endCxn id="29" idx="0"/>
          </p:cNvCxnSpPr>
          <p:nvPr/>
        </p:nvCxnSpPr>
        <p:spPr bwMode="auto">
          <a:xfrm flipH="1">
            <a:off x="2454275" y="3381375"/>
            <a:ext cx="798513" cy="866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太陽 127"/>
          <p:cNvSpPr/>
          <p:nvPr/>
        </p:nvSpPr>
        <p:spPr>
          <a:xfrm>
            <a:off x="4196001" y="5154659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5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463226"/>
              </p:ext>
            </p:extLst>
          </p:nvPr>
        </p:nvGraphicFramePr>
        <p:xfrm>
          <a:off x="307472" y="6182343"/>
          <a:ext cx="8258094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6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398080"/>
              </p:ext>
            </p:extLst>
          </p:nvPr>
        </p:nvGraphicFramePr>
        <p:xfrm>
          <a:off x="312820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7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789955"/>
              </p:ext>
            </p:extLst>
          </p:nvPr>
        </p:nvGraphicFramePr>
        <p:xfrm>
          <a:off x="771422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9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586753"/>
              </p:ext>
            </p:extLst>
          </p:nvPr>
        </p:nvGraphicFramePr>
        <p:xfrm>
          <a:off x="1230024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405228"/>
              </p:ext>
            </p:extLst>
          </p:nvPr>
        </p:nvGraphicFramePr>
        <p:xfrm>
          <a:off x="1688626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849918"/>
              </p:ext>
            </p:extLst>
          </p:nvPr>
        </p:nvGraphicFramePr>
        <p:xfrm>
          <a:off x="2147228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6746"/>
              </p:ext>
            </p:extLst>
          </p:nvPr>
        </p:nvGraphicFramePr>
        <p:xfrm>
          <a:off x="2605830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85770"/>
              </p:ext>
            </p:extLst>
          </p:nvPr>
        </p:nvGraphicFramePr>
        <p:xfrm>
          <a:off x="3064432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6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748917"/>
              </p:ext>
            </p:extLst>
          </p:nvPr>
        </p:nvGraphicFramePr>
        <p:xfrm>
          <a:off x="3523034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39" name="直線矢印コネクタ 138"/>
          <p:cNvCxnSpPr>
            <a:endCxn id="17" idx="1"/>
          </p:cNvCxnSpPr>
          <p:nvPr/>
        </p:nvCxnSpPr>
        <p:spPr bwMode="auto">
          <a:xfrm>
            <a:off x="1426086" y="1875348"/>
            <a:ext cx="2357771" cy="2416509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/>
          <p:cNvCxnSpPr>
            <a:stCxn id="10" idx="4"/>
            <a:endCxn id="18" idx="0"/>
          </p:cNvCxnSpPr>
          <p:nvPr/>
        </p:nvCxnSpPr>
        <p:spPr bwMode="auto">
          <a:xfrm>
            <a:off x="869950" y="2776538"/>
            <a:ext cx="3743325" cy="2570162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40"/>
          <p:cNvCxnSpPr>
            <a:stCxn id="13" idx="4"/>
            <a:endCxn id="16" idx="0"/>
          </p:cNvCxnSpPr>
          <p:nvPr/>
        </p:nvCxnSpPr>
        <p:spPr bwMode="auto">
          <a:xfrm>
            <a:off x="1784350" y="2776538"/>
            <a:ext cx="1358900" cy="2570162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/>
          <p:nvPr/>
        </p:nvCxnSpPr>
        <p:spPr bwMode="auto">
          <a:xfrm flipV="1">
            <a:off x="3997158" y="6042526"/>
            <a:ext cx="949169" cy="13369"/>
          </a:xfrm>
          <a:prstGeom prst="straightConnector1">
            <a:avLst/>
          </a:prstGeom>
          <a:ln w="38100" cmpd="sng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テキスト ボックス 142"/>
          <p:cNvSpPr txBox="1"/>
          <p:nvPr/>
        </p:nvSpPr>
        <p:spPr>
          <a:xfrm>
            <a:off x="4104093" y="5681583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/>
              <a:t>delay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8939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Delay (3/3)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E26EF3-9E97-A149-A100-573D25135E00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  <p:sp>
        <p:nvSpPr>
          <p:cNvPr id="9" name="円/楕円 8"/>
          <p:cNvSpPr>
            <a:spLocks noChangeAspect="1"/>
          </p:cNvSpPr>
          <p:nvPr/>
        </p:nvSpPr>
        <p:spPr bwMode="auto">
          <a:xfrm>
            <a:off x="1169988" y="1619250"/>
            <a:ext cx="300037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 bwMode="auto">
          <a:xfrm>
            <a:off x="720725" y="2476500"/>
            <a:ext cx="298450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直線コネクタ 10"/>
          <p:cNvCxnSpPr>
            <a:stCxn id="9" idx="4"/>
            <a:endCxn id="10" idx="0"/>
          </p:cNvCxnSpPr>
          <p:nvPr/>
        </p:nvCxnSpPr>
        <p:spPr bwMode="auto">
          <a:xfrm flipH="1">
            <a:off x="869950" y="1919288"/>
            <a:ext cx="449263" cy="557212"/>
          </a:xfrm>
          <a:prstGeom prst="line">
            <a:avLst/>
          </a:prstGeom>
          <a:ln w="127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9" idx="4"/>
            <a:endCxn id="13" idx="0"/>
          </p:cNvCxnSpPr>
          <p:nvPr/>
        </p:nvCxnSpPr>
        <p:spPr bwMode="auto">
          <a:xfrm>
            <a:off x="1319213" y="1919288"/>
            <a:ext cx="465137" cy="557212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>
            <a:spLocks noChangeAspect="1"/>
          </p:cNvSpPr>
          <p:nvPr/>
        </p:nvSpPr>
        <p:spPr bwMode="auto">
          <a:xfrm>
            <a:off x="1635125" y="2476500"/>
            <a:ext cx="298450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 bwMode="auto">
          <a:xfrm>
            <a:off x="4313238" y="2052638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 bwMode="auto">
          <a:xfrm>
            <a:off x="3103563" y="3082925"/>
            <a:ext cx="298450" cy="29845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 bwMode="auto">
          <a:xfrm>
            <a:off x="2994025" y="5346700"/>
            <a:ext cx="298450" cy="29845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 bwMode="auto">
          <a:xfrm>
            <a:off x="3740150" y="4248150"/>
            <a:ext cx="298450" cy="29845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 bwMode="auto">
          <a:xfrm>
            <a:off x="4464050" y="5346700"/>
            <a:ext cx="298450" cy="29845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>
            <a:stCxn id="14" idx="4"/>
            <a:endCxn id="15" idx="0"/>
          </p:cNvCxnSpPr>
          <p:nvPr/>
        </p:nvCxnSpPr>
        <p:spPr bwMode="auto">
          <a:xfrm flipH="1">
            <a:off x="3252788" y="2351088"/>
            <a:ext cx="1209675" cy="731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5" idx="4"/>
            <a:endCxn id="17" idx="0"/>
          </p:cNvCxnSpPr>
          <p:nvPr/>
        </p:nvCxnSpPr>
        <p:spPr bwMode="auto">
          <a:xfrm>
            <a:off x="3252788" y="3381375"/>
            <a:ext cx="636587" cy="866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7" idx="4"/>
            <a:endCxn id="18" idx="0"/>
          </p:cNvCxnSpPr>
          <p:nvPr/>
        </p:nvCxnSpPr>
        <p:spPr bwMode="auto">
          <a:xfrm>
            <a:off x="3889375" y="4546600"/>
            <a:ext cx="723900" cy="800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7" idx="4"/>
            <a:endCxn id="16" idx="0"/>
          </p:cNvCxnSpPr>
          <p:nvPr/>
        </p:nvCxnSpPr>
        <p:spPr bwMode="auto">
          <a:xfrm flipH="1">
            <a:off x="3143250" y="4546600"/>
            <a:ext cx="746125" cy="80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円/楕円 22"/>
          <p:cNvSpPr>
            <a:spLocks noChangeAspect="1"/>
          </p:cNvSpPr>
          <p:nvPr/>
        </p:nvSpPr>
        <p:spPr bwMode="auto">
          <a:xfrm>
            <a:off x="5873750" y="3082925"/>
            <a:ext cx="298450" cy="29845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4" name="直線コネクタ 23"/>
          <p:cNvCxnSpPr>
            <a:stCxn id="14" idx="4"/>
            <a:endCxn id="23" idx="0"/>
          </p:cNvCxnSpPr>
          <p:nvPr/>
        </p:nvCxnSpPr>
        <p:spPr bwMode="auto">
          <a:xfrm>
            <a:off x="4462463" y="2351088"/>
            <a:ext cx="1560512" cy="731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円/楕円 24"/>
          <p:cNvSpPr>
            <a:spLocks noChangeAspect="1"/>
          </p:cNvSpPr>
          <p:nvPr/>
        </p:nvSpPr>
        <p:spPr bwMode="auto">
          <a:xfrm>
            <a:off x="5873750" y="4248150"/>
            <a:ext cx="298450" cy="2984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6" name="直線コネクタ 25"/>
          <p:cNvCxnSpPr>
            <a:stCxn id="23" idx="4"/>
            <a:endCxn id="25" idx="0"/>
          </p:cNvCxnSpPr>
          <p:nvPr/>
        </p:nvCxnSpPr>
        <p:spPr bwMode="auto">
          <a:xfrm>
            <a:off x="6022975" y="3381375"/>
            <a:ext cx="0" cy="866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円/楕円 26"/>
          <p:cNvSpPr>
            <a:spLocks noChangeAspect="1"/>
          </p:cNvSpPr>
          <p:nvPr/>
        </p:nvSpPr>
        <p:spPr bwMode="auto">
          <a:xfrm>
            <a:off x="5868988" y="5346700"/>
            <a:ext cx="300037" cy="29845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8" name="直線コネクタ 27"/>
          <p:cNvCxnSpPr>
            <a:stCxn id="25" idx="4"/>
            <a:endCxn id="27" idx="0"/>
          </p:cNvCxnSpPr>
          <p:nvPr/>
        </p:nvCxnSpPr>
        <p:spPr bwMode="auto">
          <a:xfrm flipH="1">
            <a:off x="6019800" y="4546600"/>
            <a:ext cx="3175" cy="80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円/楕円 28"/>
          <p:cNvSpPr>
            <a:spLocks noChangeAspect="1"/>
          </p:cNvSpPr>
          <p:nvPr/>
        </p:nvSpPr>
        <p:spPr bwMode="auto">
          <a:xfrm>
            <a:off x="2305050" y="4248150"/>
            <a:ext cx="298450" cy="298450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30" name="直線コネクタ 29"/>
          <p:cNvCxnSpPr>
            <a:stCxn id="15" idx="4"/>
            <a:endCxn id="29" idx="0"/>
          </p:cNvCxnSpPr>
          <p:nvPr/>
        </p:nvCxnSpPr>
        <p:spPr bwMode="auto">
          <a:xfrm flipH="1">
            <a:off x="2454275" y="3381375"/>
            <a:ext cx="798513" cy="866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太陽 128"/>
          <p:cNvSpPr/>
          <p:nvPr/>
        </p:nvSpPr>
        <p:spPr>
          <a:xfrm>
            <a:off x="5563932" y="5221533"/>
            <a:ext cx="298450" cy="298450"/>
          </a:xfrm>
          <a:prstGeom prst="sun">
            <a:avLst/>
          </a:prstGeom>
          <a:solidFill>
            <a:srgbClr val="FF0000"/>
          </a:solidFill>
          <a:ln>
            <a:solidFill>
              <a:srgbClr val="FF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5" name="コンテンツ プレースホルダー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484974"/>
              </p:ext>
            </p:extLst>
          </p:nvPr>
        </p:nvGraphicFramePr>
        <p:xfrm>
          <a:off x="307472" y="6182343"/>
          <a:ext cx="8258094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_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</a:t>
                      </a:r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6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4271931"/>
              </p:ext>
            </p:extLst>
          </p:nvPr>
        </p:nvGraphicFramePr>
        <p:xfrm>
          <a:off x="312820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8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463567"/>
              </p:ext>
            </p:extLst>
          </p:nvPr>
        </p:nvGraphicFramePr>
        <p:xfrm>
          <a:off x="771422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395460"/>
              </p:ext>
            </p:extLst>
          </p:nvPr>
        </p:nvGraphicFramePr>
        <p:xfrm>
          <a:off x="1230024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2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8512554"/>
              </p:ext>
            </p:extLst>
          </p:nvPr>
        </p:nvGraphicFramePr>
        <p:xfrm>
          <a:off x="1688626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395983"/>
              </p:ext>
            </p:extLst>
          </p:nvPr>
        </p:nvGraphicFramePr>
        <p:xfrm>
          <a:off x="2147228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4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417057"/>
              </p:ext>
            </p:extLst>
          </p:nvPr>
        </p:nvGraphicFramePr>
        <p:xfrm>
          <a:off x="2605830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5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406627"/>
              </p:ext>
            </p:extLst>
          </p:nvPr>
        </p:nvGraphicFramePr>
        <p:xfrm>
          <a:off x="3064432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6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383380"/>
              </p:ext>
            </p:extLst>
          </p:nvPr>
        </p:nvGraphicFramePr>
        <p:xfrm>
          <a:off x="3523034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7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83145"/>
              </p:ext>
            </p:extLst>
          </p:nvPr>
        </p:nvGraphicFramePr>
        <p:xfrm>
          <a:off x="3981636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8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6659332"/>
              </p:ext>
            </p:extLst>
          </p:nvPr>
        </p:nvGraphicFramePr>
        <p:xfrm>
          <a:off x="4440238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9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901987"/>
              </p:ext>
            </p:extLst>
          </p:nvPr>
        </p:nvGraphicFramePr>
        <p:xfrm>
          <a:off x="4898840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0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988677"/>
              </p:ext>
            </p:extLst>
          </p:nvPr>
        </p:nvGraphicFramePr>
        <p:xfrm>
          <a:off x="5357442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1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019556"/>
              </p:ext>
            </p:extLst>
          </p:nvPr>
        </p:nvGraphicFramePr>
        <p:xfrm>
          <a:off x="5816044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2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834867"/>
              </p:ext>
            </p:extLst>
          </p:nvPr>
        </p:nvGraphicFramePr>
        <p:xfrm>
          <a:off x="6274646" y="6177009"/>
          <a:ext cx="458783" cy="548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8783"/>
              </a:tblGrid>
              <a:tr h="194377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  <a:tr h="22140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144" name="直線矢印コネクタ 143"/>
          <p:cNvCxnSpPr>
            <a:endCxn id="23" idx="1"/>
          </p:cNvCxnSpPr>
          <p:nvPr/>
        </p:nvCxnSpPr>
        <p:spPr bwMode="auto">
          <a:xfrm>
            <a:off x="1426086" y="1875348"/>
            <a:ext cx="4491371" cy="1251284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>
            <a:stCxn id="13" idx="4"/>
            <a:endCxn id="27" idx="1"/>
          </p:cNvCxnSpPr>
          <p:nvPr/>
        </p:nvCxnSpPr>
        <p:spPr bwMode="auto">
          <a:xfrm>
            <a:off x="1784350" y="2776538"/>
            <a:ext cx="4128577" cy="2613869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矢印コネクタ 145"/>
          <p:cNvCxnSpPr>
            <a:stCxn id="10" idx="4"/>
            <a:endCxn id="25" idx="2"/>
          </p:cNvCxnSpPr>
          <p:nvPr/>
        </p:nvCxnSpPr>
        <p:spPr bwMode="auto">
          <a:xfrm>
            <a:off x="869950" y="2776538"/>
            <a:ext cx="5003800" cy="1620837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矢印コネクタ 232"/>
          <p:cNvCxnSpPr/>
          <p:nvPr/>
        </p:nvCxnSpPr>
        <p:spPr bwMode="auto">
          <a:xfrm flipV="1">
            <a:off x="6804526" y="6042526"/>
            <a:ext cx="1296649" cy="13369"/>
          </a:xfrm>
          <a:prstGeom prst="straightConnector1">
            <a:avLst/>
          </a:prstGeom>
          <a:ln w="38100" cmpd="sng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テキスト ボックス 233"/>
          <p:cNvSpPr txBox="1"/>
          <p:nvPr/>
        </p:nvSpPr>
        <p:spPr>
          <a:xfrm>
            <a:off x="7018317" y="5681583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/>
              <a:t>delay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2088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Definition of “Eagerness”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3357F-9795-E146-A27E-52C18CC5047F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600201"/>
            <a:ext cx="8498824" cy="3180976"/>
          </a:xfrm>
        </p:spPr>
        <p:txBody>
          <a:bodyPr/>
          <a:lstStyle/>
          <a:p>
            <a:r>
              <a:rPr kumimoji="1" lang="en-US" altLang="ja-JP" sz="2800" dirty="0" smtClean="0"/>
              <a:t>For any instant </a:t>
            </a:r>
            <a:r>
              <a:rPr kumimoji="1"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∈[1..</a:t>
            </a:r>
            <a:r>
              <a:rPr kumimoji="1" lang="en-US" altLang="ja-JP" sz="2800" i="1" dirty="0" smtClean="0">
                <a:latin typeface="Times New Roman"/>
                <a:cs typeface="Times New Roman"/>
              </a:rPr>
              <a:t>N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]</a:t>
            </a:r>
            <a:r>
              <a:rPr kumimoji="1" lang="en-US" altLang="ja-JP" sz="2800" dirty="0" smtClean="0"/>
              <a:t>, </a:t>
            </a:r>
            <a:r>
              <a:rPr lang="en-US" altLang="ja-JP" sz="2800" dirty="0"/>
              <a:t>d</a:t>
            </a:r>
            <a:r>
              <a:rPr kumimoji="1" lang="en-US" altLang="ja-JP" sz="2800" dirty="0" smtClean="0"/>
              <a:t>efine </a:t>
            </a:r>
            <a:r>
              <a:rPr kumimoji="1" lang="en-US" altLang="ja-JP" sz="2800" i="1" dirty="0" smtClean="0">
                <a:latin typeface="Times New Roman"/>
                <a:cs typeface="Times New Roman"/>
              </a:rPr>
              <a:t>M</a:t>
            </a:r>
            <a:r>
              <a:rPr kumimoji="1" lang="en-US" altLang="ja-JP" sz="2800" i="1" baseline="-25000" dirty="0" smtClean="0">
                <a:latin typeface="Times New Roman"/>
                <a:cs typeface="Times New Roman"/>
              </a:rPr>
              <a:t>t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(</a:t>
            </a:r>
            <a:r>
              <a:rPr kumimoji="1" lang="en-US" altLang="ja-JP" sz="2800" i="1" dirty="0" err="1" smtClean="0">
                <a:latin typeface="Times New Roman"/>
                <a:cs typeface="Times New Roman"/>
              </a:rPr>
              <a:t>q</a:t>
            </a:r>
            <a:r>
              <a:rPr kumimoji="1" lang="en-US" altLang="ja-JP" sz="2800" dirty="0" err="1" smtClean="0">
                <a:latin typeface="Times New Roman"/>
                <a:cs typeface="Times New Roman"/>
              </a:rPr>
              <a:t>,</a:t>
            </a:r>
            <a:r>
              <a:rPr kumimoji="1" lang="en-US" altLang="ja-JP" sz="2800" i="1" dirty="0" err="1" smtClean="0">
                <a:latin typeface="Times New Roman"/>
                <a:cs typeface="Times New Roman"/>
              </a:rPr>
              <a:t>u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) </a:t>
            </a:r>
            <a:r>
              <a:rPr kumimoji="1" lang="en-US" altLang="ja-JP" sz="2800" dirty="0" smtClean="0"/>
              <a:t>to be:</a:t>
            </a:r>
          </a:p>
          <a:p>
            <a:pPr lvl="1"/>
            <a:r>
              <a:rPr lang="en-US" altLang="ja-JP" dirty="0" smtClean="0">
                <a:cs typeface="Times New Roman"/>
              </a:rPr>
              <a:t>T,        </a:t>
            </a:r>
            <a:r>
              <a:rPr lang="en-US" altLang="ja-JP" dirty="0" smtClean="0">
                <a:latin typeface="Times New Roman"/>
                <a:cs typeface="Times New Roman"/>
              </a:rPr>
              <a:t>if the </a:t>
            </a:r>
            <a:r>
              <a:rPr lang="en-US" altLang="ja-JP" dirty="0">
                <a:latin typeface="Times New Roman"/>
                <a:cs typeface="Times New Roman"/>
              </a:rPr>
              <a:t>first </a:t>
            </a:r>
            <a:r>
              <a:rPr lang="en-US" altLang="ja-JP" i="1" dirty="0">
                <a:latin typeface="Times New Roman"/>
                <a:cs typeface="Times New Roman"/>
              </a:rPr>
              <a:t>t</a:t>
            </a:r>
            <a:r>
              <a:rPr lang="en-US" altLang="ja-JP" dirty="0">
                <a:latin typeface="Times New Roman"/>
                <a:cs typeface="Times New Roman"/>
              </a:rPr>
              <a:t> symbols of </a:t>
            </a:r>
            <a:r>
              <a:rPr lang="en-US" altLang="ja-JP" i="1" dirty="0">
                <a:latin typeface="Times New Roman"/>
                <a:cs typeface="Times New Roman"/>
              </a:rPr>
              <a:t>D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imply </a:t>
            </a:r>
            <a:r>
              <a:rPr lang="en-US" altLang="ja-JP" i="1" dirty="0" smtClean="0">
                <a:latin typeface="Times New Roman"/>
                <a:cs typeface="Times New Roman"/>
              </a:rPr>
              <a:t>M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 err="1">
                <a:latin typeface="Times New Roman"/>
                <a:cs typeface="Times New Roman"/>
              </a:rPr>
              <a:t>q</a:t>
            </a:r>
            <a:r>
              <a:rPr lang="en-US" altLang="ja-JP" dirty="0" err="1">
                <a:latin typeface="Times New Roman"/>
                <a:cs typeface="Times New Roman"/>
              </a:rPr>
              <a:t>,</a:t>
            </a:r>
            <a:r>
              <a:rPr lang="en-US" altLang="ja-JP" i="1" dirty="0" err="1">
                <a:latin typeface="Times New Roman"/>
                <a:cs typeface="Times New Roman"/>
              </a:rPr>
              <a:t>u</a:t>
            </a:r>
            <a:r>
              <a:rPr lang="en-US" altLang="ja-JP" dirty="0">
                <a:latin typeface="Times New Roman"/>
                <a:cs typeface="Times New Roman"/>
              </a:rPr>
              <a:t>)=</a:t>
            </a:r>
            <a:r>
              <a:rPr lang="en-US" altLang="ja-JP" dirty="0" smtClean="0">
                <a:cs typeface="Times New Roman"/>
              </a:rPr>
              <a:t>T,</a:t>
            </a:r>
            <a:r>
              <a:rPr lang="en-US" altLang="ja-JP" dirty="0" smtClean="0">
                <a:latin typeface="Times New Roman"/>
                <a:cs typeface="Times New Roman"/>
              </a:rPr>
              <a:t/>
            </a:r>
            <a:br>
              <a:rPr lang="en-US" altLang="ja-JP" dirty="0" smtClean="0">
                <a:latin typeface="Times New Roman"/>
                <a:cs typeface="Times New Roman"/>
              </a:rPr>
            </a:br>
            <a:r>
              <a:rPr lang="en-US" altLang="ja-JP" dirty="0" smtClean="0">
                <a:latin typeface="Times New Roman"/>
                <a:cs typeface="Times New Roman"/>
              </a:rPr>
              <a:t>            independently of the succeeding symbols.</a:t>
            </a:r>
          </a:p>
          <a:p>
            <a:pPr lvl="1"/>
            <a:r>
              <a:rPr lang="en-US" altLang="ja-JP" dirty="0" smtClean="0">
                <a:cs typeface="Times New Roman"/>
              </a:rPr>
              <a:t>F,        </a:t>
            </a:r>
            <a:r>
              <a:rPr lang="en-US" altLang="ja-JP" dirty="0">
                <a:latin typeface="Times New Roman"/>
                <a:cs typeface="Times New Roman"/>
              </a:rPr>
              <a:t>if the first </a:t>
            </a:r>
            <a:r>
              <a:rPr lang="en-US" altLang="ja-JP" i="1" dirty="0">
                <a:latin typeface="Times New Roman"/>
                <a:cs typeface="Times New Roman"/>
              </a:rPr>
              <a:t>t</a:t>
            </a:r>
            <a:r>
              <a:rPr lang="en-US" altLang="ja-JP" dirty="0">
                <a:latin typeface="Times New Roman"/>
                <a:cs typeface="Times New Roman"/>
              </a:rPr>
              <a:t> symbols of </a:t>
            </a:r>
            <a:r>
              <a:rPr lang="en-US" altLang="ja-JP" i="1" dirty="0">
                <a:latin typeface="Times New Roman"/>
                <a:cs typeface="Times New Roman"/>
              </a:rPr>
              <a:t>D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imply </a:t>
            </a:r>
            <a:r>
              <a:rPr lang="en-US" altLang="ja-JP" i="1" dirty="0" smtClean="0">
                <a:latin typeface="Times New Roman"/>
                <a:cs typeface="Times New Roman"/>
              </a:rPr>
              <a:t>M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 err="1">
                <a:latin typeface="Times New Roman"/>
                <a:cs typeface="Times New Roman"/>
              </a:rPr>
              <a:t>q</a:t>
            </a:r>
            <a:r>
              <a:rPr lang="en-US" altLang="ja-JP" dirty="0" err="1">
                <a:latin typeface="Times New Roman"/>
                <a:cs typeface="Times New Roman"/>
              </a:rPr>
              <a:t>,</a:t>
            </a:r>
            <a:r>
              <a:rPr lang="en-US" altLang="ja-JP" i="1" dirty="0" err="1">
                <a:latin typeface="Times New Roman"/>
                <a:cs typeface="Times New Roman"/>
              </a:rPr>
              <a:t>u</a:t>
            </a:r>
            <a:r>
              <a:rPr lang="en-US" altLang="ja-JP" dirty="0">
                <a:latin typeface="Times New Roman"/>
                <a:cs typeface="Times New Roman"/>
              </a:rPr>
              <a:t>)</a:t>
            </a:r>
            <a:r>
              <a:rPr lang="en-US" altLang="ja-JP" dirty="0" smtClean="0">
                <a:latin typeface="Times New Roman"/>
                <a:cs typeface="Times New Roman"/>
              </a:rPr>
              <a:t>=</a:t>
            </a:r>
            <a:r>
              <a:rPr lang="en-US" altLang="ja-JP" dirty="0" smtClean="0">
                <a:cs typeface="Times New Roman"/>
              </a:rPr>
              <a:t>F,</a:t>
            </a:r>
            <a:r>
              <a:rPr lang="en-US" altLang="ja-JP" dirty="0" smtClean="0">
                <a:latin typeface="Times New Roman"/>
                <a:cs typeface="Times New Roman"/>
              </a:rPr>
              <a:t/>
            </a:r>
            <a:br>
              <a:rPr lang="en-US" altLang="ja-JP" dirty="0" smtClean="0">
                <a:latin typeface="Times New Roman"/>
                <a:cs typeface="Times New Roman"/>
              </a:rPr>
            </a:br>
            <a:r>
              <a:rPr lang="en-US" altLang="ja-JP" dirty="0" smtClean="0">
                <a:latin typeface="Times New Roman"/>
                <a:cs typeface="Times New Roman"/>
              </a:rPr>
              <a:t>            independently of the succeeding symbols.</a:t>
            </a:r>
          </a:p>
          <a:p>
            <a:pPr lvl="1"/>
            <a:r>
              <a:rPr lang="en-US" altLang="ja-JP" dirty="0" smtClean="0">
                <a:cs typeface="Times New Roman"/>
              </a:rPr>
              <a:t>U,        </a:t>
            </a:r>
            <a:r>
              <a:rPr lang="en-US" altLang="ja-JP" dirty="0">
                <a:latin typeface="Times New Roman"/>
                <a:cs typeface="Times New Roman"/>
              </a:rPr>
              <a:t>if the first </a:t>
            </a:r>
            <a:r>
              <a:rPr lang="en-US" altLang="ja-JP" i="1" dirty="0">
                <a:latin typeface="Times New Roman"/>
                <a:cs typeface="Times New Roman"/>
              </a:rPr>
              <a:t>t</a:t>
            </a:r>
            <a:r>
              <a:rPr lang="en-US" altLang="ja-JP" dirty="0">
                <a:latin typeface="Times New Roman"/>
                <a:cs typeface="Times New Roman"/>
              </a:rPr>
              <a:t> symbols of </a:t>
            </a:r>
            <a:r>
              <a:rPr lang="en-US" altLang="ja-JP" i="1" dirty="0">
                <a:latin typeface="Times New Roman"/>
                <a:cs typeface="Times New Roman"/>
              </a:rPr>
              <a:t>D</a:t>
            </a:r>
            <a:r>
              <a:rPr lang="en-US" altLang="ja-JP" dirty="0">
                <a:latin typeface="Times New Roman"/>
                <a:cs typeface="Times New Roman"/>
              </a:rPr>
              <a:t> </a:t>
            </a:r>
            <a:r>
              <a:rPr lang="en-US" altLang="ja-JP" dirty="0" smtClean="0">
                <a:latin typeface="Times New Roman"/>
                <a:cs typeface="Times New Roman"/>
              </a:rPr>
              <a:t>do not convey </a:t>
            </a:r>
            <a:br>
              <a:rPr lang="en-US" altLang="ja-JP" dirty="0" smtClean="0">
                <a:latin typeface="Times New Roman"/>
                <a:cs typeface="Times New Roman"/>
              </a:rPr>
            </a:br>
            <a:r>
              <a:rPr lang="en-US" altLang="ja-JP" dirty="0" smtClean="0">
                <a:latin typeface="Times New Roman"/>
                <a:cs typeface="Times New Roman"/>
              </a:rPr>
              <a:t>             sufficient information </a:t>
            </a:r>
            <a:r>
              <a:rPr lang="en-US" altLang="ja-JP" dirty="0">
                <a:latin typeface="Times New Roman"/>
                <a:cs typeface="Times New Roman"/>
              </a:rPr>
              <a:t>to </a:t>
            </a:r>
            <a:r>
              <a:rPr lang="en-US" altLang="ja-JP" dirty="0" smtClean="0">
                <a:latin typeface="Times New Roman"/>
                <a:cs typeface="Times New Roman"/>
              </a:rPr>
              <a:t>decide the value </a:t>
            </a:r>
            <a:r>
              <a:rPr lang="en-US" altLang="ja-JP" i="1" dirty="0" smtClean="0">
                <a:latin typeface="Times New Roman"/>
                <a:cs typeface="Times New Roman"/>
              </a:rPr>
              <a:t>M</a:t>
            </a:r>
            <a:r>
              <a:rPr lang="en-US" altLang="ja-JP" dirty="0">
                <a:latin typeface="Times New Roman"/>
                <a:cs typeface="Times New Roman"/>
              </a:rPr>
              <a:t>(</a:t>
            </a:r>
            <a:r>
              <a:rPr lang="en-US" altLang="ja-JP" i="1" dirty="0" err="1">
                <a:latin typeface="Times New Roman"/>
                <a:cs typeface="Times New Roman"/>
              </a:rPr>
              <a:t>q</a:t>
            </a:r>
            <a:r>
              <a:rPr lang="en-US" altLang="ja-JP" dirty="0" err="1">
                <a:latin typeface="Times New Roman"/>
                <a:cs typeface="Times New Roman"/>
              </a:rPr>
              <a:t>,</a:t>
            </a:r>
            <a:r>
              <a:rPr lang="en-US" altLang="ja-JP" i="1" dirty="0" err="1">
                <a:latin typeface="Times New Roman"/>
                <a:cs typeface="Times New Roman"/>
              </a:rPr>
              <a:t>u</a:t>
            </a:r>
            <a:r>
              <a:rPr lang="en-US" altLang="ja-JP" dirty="0" smtClean="0">
                <a:latin typeface="Times New Roman"/>
                <a:cs typeface="Times New Roman"/>
              </a:rPr>
              <a:t>).</a:t>
            </a:r>
            <a:endParaRPr lang="en-US" altLang="ja-JP" dirty="0">
              <a:latin typeface="Times New Roman"/>
              <a:cs typeface="Times New Roman"/>
            </a:endParaRPr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 bwMode="auto">
          <a:xfrm>
            <a:off x="423388" y="5095338"/>
            <a:ext cx="8498824" cy="1459339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buFont typeface="Wingdings" charset="0"/>
              <a:buNone/>
            </a:pPr>
            <a:r>
              <a:rPr lang="en-US" altLang="ja-JP" sz="2800" dirty="0" smtClean="0">
                <a:cs typeface="Times New Roman"/>
              </a:rPr>
              <a:t>A steaming algorithm for </a:t>
            </a:r>
            <a:r>
              <a:rPr lang="en-US" altLang="ja-JP" sz="2800" b="1" dirty="0" smtClean="0">
                <a:cs typeface="Times New Roman"/>
              </a:rPr>
              <a:t>AllOccurrence</a:t>
            </a:r>
            <a:r>
              <a:rPr lang="en-US" altLang="ja-JP" sz="2800" dirty="0" smtClean="0">
                <a:cs typeface="Times New Roman"/>
              </a:rPr>
              <a:t> is </a:t>
            </a:r>
            <a:r>
              <a:rPr lang="en-US" altLang="ja-JP" sz="2800" u="sng" dirty="0" smtClean="0">
                <a:cs typeface="Times New Roman"/>
              </a:rPr>
              <a:t>eager</a:t>
            </a:r>
            <a:r>
              <a:rPr lang="en-US" altLang="ja-JP" sz="2800" dirty="0" smtClean="0">
                <a:cs typeface="Times New Roman"/>
              </a:rPr>
              <a:t> if it correctly computes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M</a:t>
            </a:r>
            <a:r>
              <a:rPr lang="en-US" altLang="ja-JP" sz="2800" i="1" baseline="-25000" dirty="0" smtClean="0">
                <a:latin typeface="Times New Roman"/>
                <a:cs typeface="Times New Roman"/>
              </a:rPr>
              <a:t>t</a:t>
            </a:r>
            <a:r>
              <a:rPr lang="en-US" altLang="ja-JP" sz="2800" dirty="0" smtClean="0">
                <a:latin typeface="Times New Roman"/>
                <a:cs typeface="Times New Roman"/>
              </a:rPr>
              <a:t>(root(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2800" dirty="0" smtClean="0">
                <a:latin typeface="Times New Roman"/>
                <a:cs typeface="Times New Roman"/>
              </a:rPr>
              <a:t>),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u</a:t>
            </a:r>
            <a:r>
              <a:rPr lang="en-US" altLang="ja-JP" sz="2800" dirty="0" smtClean="0">
                <a:latin typeface="Times New Roman"/>
                <a:cs typeface="Times New Roman"/>
              </a:rPr>
              <a:t>)</a:t>
            </a:r>
            <a:r>
              <a:rPr lang="en-US" altLang="ja-JP" sz="2800" dirty="0" smtClean="0">
                <a:cs typeface="Times New Roman"/>
              </a:rPr>
              <a:t> for all nodes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u</a:t>
            </a:r>
            <a:r>
              <a:rPr lang="en-US" altLang="ja-JP" sz="2800" dirty="0" smtClean="0">
                <a:cs typeface="Times New Roman"/>
              </a:rPr>
              <a:t> of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D</a:t>
            </a:r>
            <a:r>
              <a:rPr lang="en-US" altLang="ja-JP" sz="2800" dirty="0" smtClean="0">
                <a:latin typeface="Times New Roman"/>
                <a:cs typeface="Times New Roman"/>
              </a:rPr>
              <a:t> </a:t>
            </a:r>
            <a:r>
              <a:rPr lang="en-US" altLang="ja-JP" sz="2800" dirty="0" smtClean="0">
                <a:latin typeface="+mj-ea"/>
                <a:ea typeface="+mj-ea"/>
                <a:cs typeface="Times New Roman"/>
              </a:rPr>
              <a:t>for any instant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dirty="0" smtClean="0">
                <a:latin typeface="Times New Roman"/>
                <a:cs typeface="Times New Roman"/>
              </a:rPr>
              <a:t>.</a:t>
            </a:r>
            <a:endParaRPr lang="en-US" altLang="ja-JP" sz="2800" dirty="0">
              <a:latin typeface="Times New Roman"/>
              <a:cs typeface="Times New Roman"/>
            </a:endParaRPr>
          </a:p>
        </p:txBody>
      </p:sp>
      <p:sp>
        <p:nvSpPr>
          <p:cNvPr id="3" name="四角形吹き出し 2"/>
          <p:cNvSpPr/>
          <p:nvPr/>
        </p:nvSpPr>
        <p:spPr>
          <a:xfrm>
            <a:off x="1136212" y="2690560"/>
            <a:ext cx="751906" cy="327600"/>
          </a:xfrm>
          <a:prstGeom prst="wedgeRectCallout">
            <a:avLst>
              <a:gd name="adj1" fmla="val -28472"/>
              <a:gd name="adj2" fmla="val -80631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1800" dirty="0" smtClean="0"/>
              <a:t>true</a:t>
            </a:r>
            <a:endParaRPr kumimoji="1" lang="ja-JP" altLang="en-US" sz="1800" dirty="0"/>
          </a:p>
        </p:txBody>
      </p:sp>
      <p:sp>
        <p:nvSpPr>
          <p:cNvPr id="7" name="四角形吹き出し 6"/>
          <p:cNvSpPr/>
          <p:nvPr/>
        </p:nvSpPr>
        <p:spPr>
          <a:xfrm>
            <a:off x="1088104" y="3561565"/>
            <a:ext cx="751906" cy="327600"/>
          </a:xfrm>
          <a:prstGeom prst="wedgeRectCallout">
            <a:avLst>
              <a:gd name="adj1" fmla="val -26250"/>
              <a:gd name="adj2" fmla="val -80631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800" dirty="0" smtClean="0"/>
              <a:t>false</a:t>
            </a:r>
            <a:endParaRPr kumimoji="1" lang="ja-JP" altLang="en-US" sz="1800" dirty="0"/>
          </a:p>
        </p:txBody>
      </p:sp>
      <p:sp>
        <p:nvSpPr>
          <p:cNvPr id="8" name="四角形吹き出し 7"/>
          <p:cNvSpPr/>
          <p:nvPr/>
        </p:nvSpPr>
        <p:spPr>
          <a:xfrm>
            <a:off x="1039996" y="4499421"/>
            <a:ext cx="1031920" cy="327600"/>
          </a:xfrm>
          <a:prstGeom prst="wedgeRectCallout">
            <a:avLst>
              <a:gd name="adj1" fmla="val -26629"/>
              <a:gd name="adj2" fmla="val -83359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800" dirty="0" smtClean="0"/>
              <a:t>uncertain</a:t>
            </a:r>
            <a:endParaRPr kumimoji="1" lang="ja-JP" alt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XML </a:t>
            </a:r>
            <a:r>
              <a:rPr lang="en-US" altLang="ja-JP" sz="2800" dirty="0" smtClean="0"/>
              <a:t>(</a:t>
            </a:r>
            <a:r>
              <a:rPr lang="en-US" altLang="ja-JP" sz="2800" dirty="0"/>
              <a:t>E</a:t>
            </a:r>
            <a:r>
              <a:rPr lang="en-US" altLang="ja-JP" sz="2800" u="sng" dirty="0"/>
              <a:t>x</a:t>
            </a:r>
            <a:r>
              <a:rPr lang="en-US" altLang="ja-JP" sz="2800" dirty="0"/>
              <a:t>tensible </a:t>
            </a:r>
            <a:r>
              <a:rPr lang="en-US" altLang="ja-JP" sz="2800" u="sng" dirty="0"/>
              <a:t>M</a:t>
            </a:r>
            <a:r>
              <a:rPr lang="en-US" altLang="ja-JP" sz="2800" dirty="0"/>
              <a:t>ark-up </a:t>
            </a:r>
            <a:r>
              <a:rPr lang="en-US" altLang="ja-JP" sz="2800" u="sng" dirty="0"/>
              <a:t>L</a:t>
            </a:r>
            <a:r>
              <a:rPr lang="en-US" altLang="ja-JP" sz="2800" dirty="0"/>
              <a:t>anguage</a:t>
            </a:r>
            <a:r>
              <a:rPr lang="en-US" altLang="ja-JP" sz="2800" dirty="0" smtClean="0"/>
              <a:t>)</a:t>
            </a:r>
            <a:r>
              <a:rPr lang="ja-JP" altLang="en-US" sz="2400" dirty="0" smtClean="0"/>
              <a:t> </a:t>
            </a:r>
            <a:r>
              <a:rPr lang="en-US" altLang="ja-JP" sz="2000" dirty="0" smtClean="0"/>
              <a:t>[W3C, 1998]</a:t>
            </a:r>
            <a:endParaRPr lang="en-US" altLang="ja-JP" sz="2400" dirty="0"/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04853" y="2214554"/>
            <a:ext cx="3311525" cy="44719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&lt;news&gt;</a:t>
            </a:r>
          </a:p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   &lt;article&gt;</a:t>
            </a:r>
          </a:p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       &lt;content&gt; </a:t>
            </a:r>
            <a:r>
              <a:rPr lang="en-US" altLang="ja-JP" sz="1400" b="1">
                <a:solidFill>
                  <a:schemeClr val="tx1"/>
                </a:solidFill>
                <a:ea typeface="ＭＳ ゴシック" pitchFamily="49" charset="-128"/>
              </a:rPr>
              <a:t>foo</a:t>
            </a: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&lt;/content&gt;</a:t>
            </a:r>
          </a:p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   &lt;/article&gt;</a:t>
            </a:r>
          </a:p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   &lt;article&gt;</a:t>
            </a:r>
          </a:p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       &lt;keyword&gt; </a:t>
            </a:r>
            <a:r>
              <a:rPr lang="en-US" altLang="ja-JP" sz="1400" b="1">
                <a:solidFill>
                  <a:schemeClr val="tx1"/>
                </a:solidFill>
                <a:ea typeface="ＭＳ ゴシック" pitchFamily="49" charset="-128"/>
              </a:rPr>
              <a:t>bar</a:t>
            </a: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&lt;/keyword&gt;</a:t>
            </a:r>
          </a:p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   &lt;/article&gt;</a:t>
            </a:r>
          </a:p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   &lt;article&gt;</a:t>
            </a:r>
          </a:p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       &lt;content&gt;</a:t>
            </a:r>
          </a:p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           &lt;keyword&gt; </a:t>
            </a:r>
            <a:r>
              <a:rPr lang="en-US" altLang="ja-JP" sz="1400" b="1">
                <a:solidFill>
                  <a:schemeClr val="tx1"/>
                </a:solidFill>
                <a:ea typeface="ＭＳ ゴシック" pitchFamily="49" charset="-128"/>
              </a:rPr>
              <a:t>baz</a:t>
            </a: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&lt;/keyword&gt;</a:t>
            </a:r>
          </a:p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           &lt;keyword&gt; </a:t>
            </a:r>
            <a:r>
              <a:rPr lang="en-US" altLang="ja-JP" sz="1400" b="1">
                <a:solidFill>
                  <a:schemeClr val="tx1"/>
                </a:solidFill>
                <a:ea typeface="ＭＳ ゴシック" pitchFamily="49" charset="-128"/>
              </a:rPr>
              <a:t>hoge</a:t>
            </a: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&lt;/keyword&gt;</a:t>
            </a:r>
          </a:p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       &lt;/content&gt;</a:t>
            </a:r>
          </a:p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   &lt;/article&gt;</a:t>
            </a:r>
          </a:p>
          <a:p>
            <a:pPr>
              <a:spcBef>
                <a:spcPct val="50000"/>
              </a:spcBef>
            </a:pPr>
            <a:r>
              <a:rPr lang="en-US" altLang="ja-JP" sz="1400" b="1">
                <a:solidFill>
                  <a:schemeClr val="accent1"/>
                </a:solidFill>
                <a:ea typeface="ＭＳ ゴシック" pitchFamily="49" charset="-128"/>
              </a:rPr>
              <a:t>&lt;/news&gt;</a:t>
            </a:r>
          </a:p>
        </p:txBody>
      </p:sp>
      <p:sp>
        <p:nvSpPr>
          <p:cNvPr id="100388" name="Oval 36"/>
          <p:cNvSpPr>
            <a:spLocks noChangeArrowheads="1"/>
          </p:cNvSpPr>
          <p:nvPr/>
        </p:nvSpPr>
        <p:spPr bwMode="auto">
          <a:xfrm>
            <a:off x="5676940" y="2995614"/>
            <a:ext cx="863600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 dirty="0"/>
              <a:t>news</a:t>
            </a:r>
          </a:p>
        </p:txBody>
      </p:sp>
      <p:sp>
        <p:nvSpPr>
          <p:cNvPr id="100389" name="Oval 37"/>
          <p:cNvSpPr>
            <a:spLocks noChangeArrowheads="1"/>
          </p:cNvSpPr>
          <p:nvPr/>
        </p:nvSpPr>
        <p:spPr bwMode="auto">
          <a:xfrm>
            <a:off x="4537104" y="3716339"/>
            <a:ext cx="792163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article</a:t>
            </a:r>
          </a:p>
        </p:txBody>
      </p:sp>
      <p:sp>
        <p:nvSpPr>
          <p:cNvPr id="100390" name="Oval 38"/>
          <p:cNvSpPr>
            <a:spLocks noChangeArrowheads="1"/>
          </p:cNvSpPr>
          <p:nvPr/>
        </p:nvSpPr>
        <p:spPr bwMode="auto">
          <a:xfrm>
            <a:off x="5702340" y="3716339"/>
            <a:ext cx="790575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article</a:t>
            </a:r>
          </a:p>
        </p:txBody>
      </p:sp>
      <p:sp>
        <p:nvSpPr>
          <p:cNvPr id="100391" name="Oval 39"/>
          <p:cNvSpPr>
            <a:spLocks noChangeArrowheads="1"/>
          </p:cNvSpPr>
          <p:nvPr/>
        </p:nvSpPr>
        <p:spPr bwMode="auto">
          <a:xfrm>
            <a:off x="7200929" y="3716339"/>
            <a:ext cx="792163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article</a:t>
            </a:r>
          </a:p>
        </p:txBody>
      </p:sp>
      <p:sp>
        <p:nvSpPr>
          <p:cNvPr id="100392" name="Oval 40"/>
          <p:cNvSpPr>
            <a:spLocks noChangeArrowheads="1"/>
          </p:cNvSpPr>
          <p:nvPr/>
        </p:nvSpPr>
        <p:spPr bwMode="auto">
          <a:xfrm>
            <a:off x="4465666" y="4364039"/>
            <a:ext cx="936625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content</a:t>
            </a:r>
          </a:p>
        </p:txBody>
      </p:sp>
      <p:sp>
        <p:nvSpPr>
          <p:cNvPr id="100393" name="Oval 41"/>
          <p:cNvSpPr>
            <a:spLocks noChangeArrowheads="1"/>
          </p:cNvSpPr>
          <p:nvPr/>
        </p:nvSpPr>
        <p:spPr bwMode="auto">
          <a:xfrm>
            <a:off x="5559458" y="4362451"/>
            <a:ext cx="1079500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keyword</a:t>
            </a:r>
          </a:p>
        </p:txBody>
      </p:sp>
      <p:sp>
        <p:nvSpPr>
          <p:cNvPr id="100394" name="Oval 42"/>
          <p:cNvSpPr>
            <a:spLocks noChangeArrowheads="1"/>
          </p:cNvSpPr>
          <p:nvPr/>
        </p:nvSpPr>
        <p:spPr bwMode="auto">
          <a:xfrm>
            <a:off x="7129491" y="4364039"/>
            <a:ext cx="935038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content</a:t>
            </a:r>
          </a:p>
        </p:txBody>
      </p:sp>
      <p:sp>
        <p:nvSpPr>
          <p:cNvPr id="100395" name="Oval 43"/>
          <p:cNvSpPr>
            <a:spLocks noChangeArrowheads="1"/>
          </p:cNvSpPr>
          <p:nvPr/>
        </p:nvSpPr>
        <p:spPr bwMode="auto">
          <a:xfrm>
            <a:off x="7705754" y="5011739"/>
            <a:ext cx="1081088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keyword</a:t>
            </a:r>
          </a:p>
        </p:txBody>
      </p:sp>
      <p:sp>
        <p:nvSpPr>
          <p:cNvPr id="100396" name="Oval 44"/>
          <p:cNvSpPr>
            <a:spLocks noChangeArrowheads="1"/>
          </p:cNvSpPr>
          <p:nvPr/>
        </p:nvSpPr>
        <p:spPr bwMode="auto">
          <a:xfrm>
            <a:off x="6481791" y="5013326"/>
            <a:ext cx="1079500" cy="3587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keyword</a:t>
            </a: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681566" y="5011739"/>
            <a:ext cx="504825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foo</a:t>
            </a:r>
          </a:p>
        </p:txBody>
      </p:sp>
      <p:sp>
        <p:nvSpPr>
          <p:cNvPr id="100398" name="Rectangle 46"/>
          <p:cNvSpPr>
            <a:spLocks noChangeArrowheads="1"/>
          </p:cNvSpPr>
          <p:nvPr/>
        </p:nvSpPr>
        <p:spPr bwMode="auto">
          <a:xfrm>
            <a:off x="5834091" y="5011739"/>
            <a:ext cx="504825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bar</a:t>
            </a:r>
          </a:p>
        </p:txBody>
      </p:sp>
      <p:sp>
        <p:nvSpPr>
          <p:cNvPr id="100399" name="Rectangle 47"/>
          <p:cNvSpPr>
            <a:spLocks noChangeArrowheads="1"/>
          </p:cNvSpPr>
          <p:nvPr/>
        </p:nvSpPr>
        <p:spPr bwMode="auto">
          <a:xfrm>
            <a:off x="6770716" y="5661026"/>
            <a:ext cx="503238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baz</a:t>
            </a:r>
          </a:p>
        </p:txBody>
      </p:sp>
      <p:sp>
        <p:nvSpPr>
          <p:cNvPr id="100400" name="Rectangle 48"/>
          <p:cNvSpPr>
            <a:spLocks noChangeArrowheads="1"/>
          </p:cNvSpPr>
          <p:nvPr/>
        </p:nvSpPr>
        <p:spPr bwMode="auto">
          <a:xfrm>
            <a:off x="7929587" y="5661026"/>
            <a:ext cx="642942" cy="358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hoge</a:t>
            </a:r>
          </a:p>
        </p:txBody>
      </p:sp>
      <p:cxnSp>
        <p:nvCxnSpPr>
          <p:cNvPr id="100401" name="AutoShape 49"/>
          <p:cNvCxnSpPr>
            <a:cxnSpLocks noChangeShapeType="1"/>
            <a:stCxn id="100388" idx="4"/>
            <a:endCxn id="100389" idx="0"/>
          </p:cNvCxnSpPr>
          <p:nvPr/>
        </p:nvCxnSpPr>
        <p:spPr bwMode="auto">
          <a:xfrm rot="5400000">
            <a:off x="5340782" y="2948380"/>
            <a:ext cx="360363" cy="11755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02" name="AutoShape 50"/>
          <p:cNvCxnSpPr>
            <a:cxnSpLocks noChangeShapeType="1"/>
            <a:stCxn id="100388" idx="4"/>
            <a:endCxn id="100390" idx="0"/>
          </p:cNvCxnSpPr>
          <p:nvPr/>
        </p:nvCxnSpPr>
        <p:spPr bwMode="auto">
          <a:xfrm rot="5400000">
            <a:off x="5923003" y="3530601"/>
            <a:ext cx="360363" cy="11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03" name="AutoShape 51"/>
          <p:cNvCxnSpPr>
            <a:cxnSpLocks noChangeShapeType="1"/>
            <a:stCxn id="100388" idx="4"/>
            <a:endCxn id="100391" idx="0"/>
          </p:cNvCxnSpPr>
          <p:nvPr/>
        </p:nvCxnSpPr>
        <p:spPr bwMode="auto">
          <a:xfrm rot="16200000" flipH="1">
            <a:off x="6672694" y="2792021"/>
            <a:ext cx="360363" cy="14882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04" name="AutoShape 52"/>
          <p:cNvCxnSpPr>
            <a:cxnSpLocks noChangeShapeType="1"/>
            <a:stCxn id="100389" idx="4"/>
            <a:endCxn id="100392" idx="0"/>
          </p:cNvCxnSpPr>
          <p:nvPr/>
        </p:nvCxnSpPr>
        <p:spPr bwMode="auto">
          <a:xfrm>
            <a:off x="4933979" y="4076701"/>
            <a:ext cx="0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05" name="AutoShape 53"/>
          <p:cNvCxnSpPr>
            <a:cxnSpLocks noChangeShapeType="1"/>
            <a:stCxn id="100390" idx="4"/>
            <a:endCxn id="100393" idx="0"/>
          </p:cNvCxnSpPr>
          <p:nvPr/>
        </p:nvCxnSpPr>
        <p:spPr bwMode="auto">
          <a:xfrm rot="16200000" flipH="1">
            <a:off x="5955543" y="4218786"/>
            <a:ext cx="285750" cy="15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06" name="AutoShape 54"/>
          <p:cNvCxnSpPr>
            <a:cxnSpLocks noChangeShapeType="1"/>
            <a:stCxn id="100391" idx="4"/>
            <a:endCxn id="100394" idx="0"/>
          </p:cNvCxnSpPr>
          <p:nvPr/>
        </p:nvCxnSpPr>
        <p:spPr bwMode="auto">
          <a:xfrm>
            <a:off x="7597804" y="4076701"/>
            <a:ext cx="0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07" name="AutoShape 55"/>
          <p:cNvCxnSpPr>
            <a:cxnSpLocks noChangeShapeType="1"/>
            <a:stCxn id="100392" idx="4"/>
            <a:endCxn id="100397" idx="0"/>
          </p:cNvCxnSpPr>
          <p:nvPr/>
        </p:nvCxnSpPr>
        <p:spPr bwMode="auto">
          <a:xfrm>
            <a:off x="4933979" y="4724401"/>
            <a:ext cx="0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08" name="AutoShape 56"/>
          <p:cNvCxnSpPr>
            <a:cxnSpLocks noChangeShapeType="1"/>
            <a:stCxn id="100393" idx="4"/>
            <a:endCxn id="100398" idx="0"/>
          </p:cNvCxnSpPr>
          <p:nvPr/>
        </p:nvCxnSpPr>
        <p:spPr bwMode="auto">
          <a:xfrm rot="5400000">
            <a:off x="5948393" y="4860924"/>
            <a:ext cx="288926" cy="1270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09" name="AutoShape 57"/>
          <p:cNvCxnSpPr>
            <a:cxnSpLocks noChangeShapeType="1"/>
            <a:stCxn id="100394" idx="4"/>
            <a:endCxn id="100396" idx="0"/>
          </p:cNvCxnSpPr>
          <p:nvPr/>
        </p:nvCxnSpPr>
        <p:spPr bwMode="auto">
          <a:xfrm flipH="1">
            <a:off x="7021541" y="4724401"/>
            <a:ext cx="576263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10" name="AutoShape 58"/>
          <p:cNvCxnSpPr>
            <a:cxnSpLocks noChangeShapeType="1"/>
            <a:stCxn id="100394" idx="4"/>
            <a:endCxn id="100395" idx="0"/>
          </p:cNvCxnSpPr>
          <p:nvPr/>
        </p:nvCxnSpPr>
        <p:spPr bwMode="auto">
          <a:xfrm>
            <a:off x="7597804" y="4724401"/>
            <a:ext cx="649288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11" name="AutoShape 59"/>
          <p:cNvCxnSpPr>
            <a:cxnSpLocks noChangeShapeType="1"/>
            <a:stCxn id="100395" idx="4"/>
            <a:endCxn id="100400" idx="0"/>
          </p:cNvCxnSpPr>
          <p:nvPr/>
        </p:nvCxnSpPr>
        <p:spPr bwMode="auto">
          <a:xfrm rot="16200000" flipH="1">
            <a:off x="8104216" y="5514183"/>
            <a:ext cx="288925" cy="47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00412" name="AutoShape 60"/>
          <p:cNvCxnSpPr>
            <a:cxnSpLocks noChangeShapeType="1"/>
            <a:stCxn id="100396" idx="4"/>
            <a:endCxn id="100399" idx="0"/>
          </p:cNvCxnSpPr>
          <p:nvPr/>
        </p:nvCxnSpPr>
        <p:spPr bwMode="auto">
          <a:xfrm>
            <a:off x="7021541" y="5372101"/>
            <a:ext cx="1588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00413" name="Text Box 61"/>
          <p:cNvSpPr txBox="1">
            <a:spLocks noChangeArrowheads="1"/>
          </p:cNvSpPr>
          <p:nvPr/>
        </p:nvSpPr>
        <p:spPr bwMode="auto">
          <a:xfrm>
            <a:off x="5219044" y="2372481"/>
            <a:ext cx="2106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XML data tree</a:t>
            </a:r>
            <a:r>
              <a:rPr lang="ja-JP" altLang="en-US" sz="2400" dirty="0" smtClean="0"/>
              <a:t> </a:t>
            </a:r>
            <a:endParaRPr lang="ja-JP" alt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416" name="AutoShape 64"/>
          <p:cNvSpPr>
            <a:spLocks noChangeArrowheads="1"/>
          </p:cNvSpPr>
          <p:nvPr/>
        </p:nvSpPr>
        <p:spPr bwMode="auto">
          <a:xfrm>
            <a:off x="1182690" y="2357429"/>
            <a:ext cx="1022898" cy="276999"/>
          </a:xfrm>
          <a:prstGeom prst="wedgeRectCallout">
            <a:avLst>
              <a:gd name="adj1" fmla="val -20801"/>
              <a:gd name="adj2" fmla="val 15481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1800" dirty="0"/>
              <a:t>s</a:t>
            </a:r>
            <a:r>
              <a:rPr lang="en-US" altLang="ja-JP" sz="1800" dirty="0" smtClean="0"/>
              <a:t>tart tag</a:t>
            </a:r>
            <a:endParaRPr lang="ja-JP" altLang="en-US" sz="1800" dirty="0"/>
          </a:p>
        </p:txBody>
      </p:sp>
      <p:sp>
        <p:nvSpPr>
          <p:cNvPr id="100417" name="AutoShape 65"/>
          <p:cNvSpPr>
            <a:spLocks noChangeArrowheads="1"/>
          </p:cNvSpPr>
          <p:nvPr/>
        </p:nvSpPr>
        <p:spPr bwMode="auto">
          <a:xfrm>
            <a:off x="2540012" y="2357430"/>
            <a:ext cx="1069132" cy="282994"/>
          </a:xfrm>
          <a:prstGeom prst="wedgeRectCallout">
            <a:avLst>
              <a:gd name="adj1" fmla="val -26337"/>
              <a:gd name="adj2" fmla="val 14172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1800" dirty="0"/>
              <a:t>e</a:t>
            </a:r>
            <a:r>
              <a:rPr lang="en-US" altLang="ja-JP" sz="1800" dirty="0" smtClean="0"/>
              <a:t>nd tag</a:t>
            </a:r>
            <a:endParaRPr lang="ja-JP" altLang="en-US" sz="1800" dirty="0"/>
          </a:p>
        </p:txBody>
      </p:sp>
      <p:sp>
        <p:nvSpPr>
          <p:cNvPr id="100418" name="AutoShape 66"/>
          <p:cNvSpPr>
            <a:spLocks noChangeArrowheads="1"/>
          </p:cNvSpPr>
          <p:nvPr/>
        </p:nvSpPr>
        <p:spPr bwMode="auto">
          <a:xfrm>
            <a:off x="1854698" y="4345001"/>
            <a:ext cx="1086085" cy="276999"/>
          </a:xfrm>
          <a:prstGeom prst="wedgeRectCallout">
            <a:avLst>
              <a:gd name="adj1" fmla="val -23972"/>
              <a:gd name="adj2" fmla="val -12808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1800" dirty="0"/>
              <a:t>t</a:t>
            </a:r>
            <a:r>
              <a:rPr lang="en-US" altLang="ja-JP" sz="1800" dirty="0" smtClean="0"/>
              <a:t>ext data</a:t>
            </a:r>
            <a:endParaRPr lang="ja-JP" altLang="en-US" sz="1800" dirty="0"/>
          </a:p>
        </p:txBody>
      </p:sp>
      <p:sp>
        <p:nvSpPr>
          <p:cNvPr id="37" name="Text Box 61"/>
          <p:cNvSpPr txBox="1">
            <a:spLocks noChangeArrowheads="1"/>
          </p:cNvSpPr>
          <p:nvPr/>
        </p:nvSpPr>
        <p:spPr bwMode="auto">
          <a:xfrm>
            <a:off x="940330" y="1602099"/>
            <a:ext cx="22493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XML document</a:t>
            </a:r>
            <a:endParaRPr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112954" y="5589350"/>
            <a:ext cx="2945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3366FF"/>
                </a:solidFill>
              </a:rPr>
              <a:t>We omit the text nodes.</a:t>
            </a:r>
          </a:p>
        </p:txBody>
      </p:sp>
      <p:sp>
        <p:nvSpPr>
          <p:cNvPr id="38" name="AutoShape 64"/>
          <p:cNvSpPr>
            <a:spLocks noChangeArrowheads="1"/>
          </p:cNvSpPr>
          <p:nvPr/>
        </p:nvSpPr>
        <p:spPr bwMode="auto">
          <a:xfrm>
            <a:off x="7134743" y="3161579"/>
            <a:ext cx="1687609" cy="397980"/>
          </a:xfrm>
          <a:prstGeom prst="wedgeRectCallout">
            <a:avLst>
              <a:gd name="adj1" fmla="val -10700"/>
              <a:gd name="adj2" fmla="val 9448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ja-JP" sz="1800" dirty="0"/>
              <a:t>e</a:t>
            </a:r>
            <a:r>
              <a:rPr lang="en-US" altLang="ja-JP" sz="1800" dirty="0" smtClean="0"/>
              <a:t>lement node</a:t>
            </a:r>
            <a:endParaRPr lang="ja-JP" altLang="en-US" sz="1800" dirty="0"/>
          </a:p>
        </p:txBody>
      </p:sp>
      <p:sp>
        <p:nvSpPr>
          <p:cNvPr id="39" name="AutoShape 64"/>
          <p:cNvSpPr>
            <a:spLocks noChangeArrowheads="1"/>
          </p:cNvSpPr>
          <p:nvPr/>
        </p:nvSpPr>
        <p:spPr bwMode="auto">
          <a:xfrm>
            <a:off x="4095724" y="5670307"/>
            <a:ext cx="1334701" cy="395984"/>
          </a:xfrm>
          <a:prstGeom prst="wedgeRectCallout">
            <a:avLst>
              <a:gd name="adj1" fmla="val -7730"/>
              <a:gd name="adj2" fmla="val -14066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ja-JP" sz="1800" dirty="0" smtClean="0"/>
              <a:t>text node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5066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7" grpId="0" animBg="1"/>
      <p:bldP spid="100398" grpId="0" animBg="1"/>
      <p:bldP spid="100399" grpId="0" animBg="1"/>
      <p:bldP spid="100400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The Idea for Eager Processing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Every time we find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M</a:t>
            </a:r>
            <a:r>
              <a:rPr kumimoji="1" lang="en-US" altLang="ja-JP" dirty="0" smtClean="0">
                <a:latin typeface="Times New Roman"/>
                <a:cs typeface="Times New Roman"/>
              </a:rPr>
              <a:t>[</a:t>
            </a:r>
            <a:r>
              <a:rPr kumimoji="1" lang="en-US" altLang="ja-JP" i="1" dirty="0" err="1" smtClean="0">
                <a:latin typeface="Times New Roman"/>
                <a:cs typeface="Times New Roman"/>
              </a:rPr>
              <a:t>q</a:t>
            </a:r>
            <a:r>
              <a:rPr kumimoji="1" lang="en-US" altLang="ja-JP" dirty="0" err="1" smtClean="0">
                <a:latin typeface="Times New Roman"/>
                <a:cs typeface="Times New Roman"/>
              </a:rPr>
              <a:t>,</a:t>
            </a:r>
            <a:r>
              <a:rPr kumimoji="1" lang="en-US" altLang="ja-JP" i="1" dirty="0" err="1" smtClean="0">
                <a:latin typeface="Times New Roman"/>
                <a:cs typeface="Times New Roman"/>
              </a:rPr>
              <a:t>v</a:t>
            </a:r>
            <a:r>
              <a:rPr kumimoji="1" lang="en-US" altLang="ja-JP" dirty="0" smtClean="0">
                <a:latin typeface="Times New Roman"/>
                <a:cs typeface="Times New Roman"/>
              </a:rPr>
              <a:t>]=</a:t>
            </a:r>
            <a:r>
              <a:rPr kumimoji="1" lang="en-US" altLang="ja-JP" dirty="0" smtClean="0"/>
              <a:t>T, </a:t>
            </a:r>
            <a:br>
              <a:rPr kumimoji="1" lang="en-US" altLang="ja-JP" dirty="0" smtClean="0"/>
            </a:br>
            <a:r>
              <a:rPr lang="en-US" altLang="ja-JP" dirty="0" smtClean="0"/>
              <a:t>immediately raise</a:t>
            </a:r>
            <a:r>
              <a:rPr kumimoji="1" lang="en-US" altLang="ja-JP" dirty="0" smtClean="0"/>
              <a:t> the information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to the ancestors of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v</a:t>
            </a:r>
            <a:r>
              <a:rPr kumimoji="1" lang="en-US" altLang="ja-JP" dirty="0" smtClean="0"/>
              <a:t>.</a:t>
            </a:r>
            <a:br>
              <a:rPr kumimoji="1" lang="en-US" altLang="ja-JP" dirty="0" smtClean="0"/>
            </a:br>
            <a:endParaRPr kumimoji="1" lang="en-US" altLang="ja-JP" dirty="0" smtClean="0"/>
          </a:p>
          <a:p>
            <a:r>
              <a:rPr lang="en-US" altLang="ja-JP" dirty="0" smtClean="0"/>
              <a:t>Time complexity might be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(|</a:t>
            </a:r>
            <a:r>
              <a:rPr lang="en-US" altLang="ja-JP" i="1" dirty="0" smtClean="0">
                <a:latin typeface="Times New Roman"/>
                <a:cs typeface="Times New Roman"/>
              </a:rPr>
              <a:t>P</a:t>
            </a:r>
            <a:r>
              <a:rPr lang="en-US" altLang="ja-JP" dirty="0" smtClean="0">
                <a:latin typeface="Times New Roman"/>
                <a:cs typeface="Times New Roman"/>
              </a:rPr>
              <a:t>||</a:t>
            </a:r>
            <a:r>
              <a:rPr lang="en-US" altLang="ja-JP" i="1" dirty="0" err="1" smtClean="0">
                <a:latin typeface="Times New Roman"/>
                <a:cs typeface="Times New Roman"/>
              </a:rPr>
              <a:t>D</a:t>
            </a:r>
            <a:r>
              <a:rPr lang="en-US" altLang="ja-JP" dirty="0" err="1" smtClean="0">
                <a:latin typeface="Times New Roman"/>
                <a:cs typeface="Times New Roman"/>
              </a:rPr>
              <a:t>|height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D</a:t>
            </a:r>
            <a:r>
              <a:rPr lang="en-US" altLang="ja-JP" dirty="0" smtClean="0">
                <a:latin typeface="Times New Roman"/>
                <a:cs typeface="Times New Roman"/>
              </a:rPr>
              <a:t>))</a:t>
            </a:r>
            <a:br>
              <a:rPr lang="en-US" altLang="ja-JP" dirty="0" smtClean="0">
                <a:latin typeface="Times New Roman"/>
                <a:cs typeface="Times New Roman"/>
              </a:rPr>
            </a:br>
            <a:r>
              <a:rPr lang="en-US" altLang="ja-JP" dirty="0"/>
              <a:t>o</a:t>
            </a:r>
            <a:r>
              <a:rPr lang="en-US" altLang="ja-JP" dirty="0" smtClean="0"/>
              <a:t>r more?</a:t>
            </a:r>
          </a:p>
          <a:p>
            <a:r>
              <a:rPr kumimoji="1" lang="en-US" altLang="ja-JP" dirty="0" smtClean="0"/>
              <a:t>We can do it only in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(|</a:t>
            </a:r>
            <a:r>
              <a:rPr lang="en-US" altLang="ja-JP" i="1" dirty="0">
                <a:latin typeface="Times New Roman"/>
                <a:cs typeface="Times New Roman"/>
              </a:rPr>
              <a:t>P</a:t>
            </a:r>
            <a:r>
              <a:rPr lang="en-US" altLang="ja-JP" dirty="0">
                <a:latin typeface="Times New Roman"/>
                <a:cs typeface="Times New Roman"/>
              </a:rPr>
              <a:t>||</a:t>
            </a:r>
            <a:r>
              <a:rPr lang="en-US" altLang="ja-JP" i="1" dirty="0">
                <a:latin typeface="Times New Roman"/>
                <a:cs typeface="Times New Roman"/>
              </a:rPr>
              <a:t>D</a:t>
            </a:r>
            <a:r>
              <a:rPr lang="en-US" altLang="ja-JP" dirty="0" smtClean="0">
                <a:latin typeface="Times New Roman"/>
                <a:cs typeface="Times New Roman"/>
              </a:rPr>
              <a:t>|) time.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CAA2F6-CC75-FC47-967D-B7E75586A967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080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Move of Eager Algorithm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hlinkClick r:id="rId2" action="ppaction://hlinkpres?slideindex=1&amp;slidetitle="/>
              </a:rPr>
              <a:t>Animation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CAA2F6-CC75-FC47-967D-B7E75586A967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711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idx="1"/>
          </p:nvPr>
        </p:nvSpPr>
        <p:spPr>
          <a:xfrm>
            <a:off x="82550" y="1600200"/>
            <a:ext cx="9440863" cy="2611109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latin typeface="Times New Roman" pitchFamily="18" charset="0"/>
              </a:rPr>
              <a:t>for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t</a:t>
            </a:r>
            <a:r>
              <a:rPr lang="en-US" altLang="ja-JP" sz="2400" dirty="0" smtClean="0">
                <a:latin typeface="Times New Roman" pitchFamily="18" charset="0"/>
              </a:rPr>
              <a:t>:=1 to </a:t>
            </a:r>
            <a:r>
              <a:rPr lang="en-US" altLang="ja-JP" sz="2400" i="1" dirty="0" smtClean="0">
                <a:latin typeface="Times New Roman" pitchFamily="18" charset="0"/>
              </a:rPr>
              <a:t>N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do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if </a:t>
            </a:r>
            <a:r>
              <a:rPr lang="en-US" altLang="ja-JP" sz="2400" i="1" dirty="0" smtClean="0">
                <a:latin typeface="Times New Roman" pitchFamily="18" charset="0"/>
              </a:rPr>
              <a:t>D</a:t>
            </a:r>
            <a:r>
              <a:rPr lang="en-US" altLang="ja-JP" sz="2400" dirty="0" smtClean="0">
                <a:latin typeface="Times New Roman" pitchFamily="18" charset="0"/>
              </a:rPr>
              <a:t>[</a:t>
            </a:r>
            <a:r>
              <a:rPr lang="en-US" altLang="ja-JP" sz="2400" i="1" dirty="0" smtClean="0">
                <a:latin typeface="Times New Roman" pitchFamily="18" charset="0"/>
              </a:rPr>
              <a:t>t</a:t>
            </a:r>
            <a:r>
              <a:rPr lang="en-US" altLang="ja-JP" sz="2400" dirty="0" smtClean="0">
                <a:latin typeface="Times New Roman" pitchFamily="18" charset="0"/>
              </a:rPr>
              <a:t>] is the start-tag of node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v </a:t>
            </a:r>
            <a:r>
              <a:rPr lang="en-US" altLang="ja-JP" sz="2400" b="1" dirty="0" smtClean="0">
                <a:latin typeface="Times New Roman" pitchFamily="18" charset="0"/>
              </a:rPr>
              <a:t>then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  </a:t>
            </a:r>
            <a:r>
              <a:rPr lang="ja-JP" altLang="en-US" sz="2400" b="1" dirty="0">
                <a:latin typeface="Times New Roman" pitchFamily="18" charset="0"/>
              </a:rPr>
              <a:t> </a:t>
            </a:r>
            <a:r>
              <a:rPr lang="en-US" altLang="ja-JP" sz="2400" b="1" dirty="0">
                <a:latin typeface="Times New Roman" pitchFamily="18" charset="0"/>
              </a:rPr>
              <a:t>for</a:t>
            </a:r>
            <a:r>
              <a:rPr lang="en-US" altLang="ja-JP" sz="2400" dirty="0">
                <a:latin typeface="Times New Roman" pitchFamily="18" charset="0"/>
              </a:rPr>
              <a:t> each node 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 of 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P</a:t>
            </a:r>
            <a:r>
              <a:rPr lang="en-US" altLang="ja-JP" sz="2400" dirty="0">
                <a:latin typeface="Times New Roman" pitchFamily="18" charset="0"/>
              </a:rPr>
              <a:t> in post-order </a:t>
            </a:r>
            <a:r>
              <a:rPr lang="en-US" altLang="ja-JP" sz="2400" b="1" dirty="0" smtClean="0">
                <a:latin typeface="Times New Roman" pitchFamily="18" charset="0"/>
              </a:rPr>
              <a:t>do </a:t>
            </a:r>
            <a:r>
              <a:rPr lang="en-US" altLang="ja-JP" sz="2400" i="1" dirty="0" err="1" smtClean="0">
                <a:latin typeface="Times New Roman" pitchFamily="18" charset="0"/>
              </a:rPr>
              <a:t>updateM</a:t>
            </a:r>
            <a:r>
              <a:rPr lang="en-US" altLang="ja-JP" sz="2400" dirty="0" smtClean="0">
                <a:latin typeface="Times New Roman" pitchFamily="18" charset="0"/>
              </a:rPr>
              <a:t>(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 smtClean="0">
                <a:latin typeface="Times New Roman" pitchFamily="18" charset="0"/>
              </a:rPr>
              <a:t>,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);</a:t>
            </a:r>
            <a:endParaRPr lang="en-US" altLang="ja-JP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 if </a:t>
            </a:r>
            <a:r>
              <a:rPr lang="en-US" altLang="ja-JP" sz="2400" i="1" dirty="0">
                <a:latin typeface="Times New Roman" pitchFamily="18" charset="0"/>
              </a:rPr>
              <a:t>D</a:t>
            </a:r>
            <a:r>
              <a:rPr lang="en-US" altLang="ja-JP" sz="2400" dirty="0">
                <a:latin typeface="Times New Roman" pitchFamily="18" charset="0"/>
              </a:rPr>
              <a:t>[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>
                <a:latin typeface="Times New Roman" pitchFamily="18" charset="0"/>
              </a:rPr>
              <a:t>] is </a:t>
            </a:r>
            <a:r>
              <a:rPr lang="en-US" altLang="ja-JP" sz="2400" dirty="0" smtClean="0">
                <a:latin typeface="Times New Roman" pitchFamily="18" charset="0"/>
              </a:rPr>
              <a:t>the end-tag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</a:rPr>
              <a:t>of node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then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ja-JP" altLang="en-US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   for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dirty="0">
                <a:latin typeface="Times New Roman" pitchFamily="18" charset="0"/>
              </a:rPr>
              <a:t>each node 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 of 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P</a:t>
            </a:r>
            <a:r>
              <a:rPr lang="en-US" altLang="ja-JP" sz="2400" dirty="0">
                <a:latin typeface="Times New Roman" pitchFamily="18" charset="0"/>
              </a:rPr>
              <a:t> in post-order </a:t>
            </a:r>
            <a:r>
              <a:rPr lang="en-US" altLang="ja-JP" sz="2400" b="1" dirty="0">
                <a:latin typeface="Times New Roman" pitchFamily="18" charset="0"/>
              </a:rPr>
              <a:t>do </a:t>
            </a:r>
            <a:endParaRPr lang="en-US" altLang="ja-JP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     if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M</a:t>
            </a:r>
            <a:r>
              <a:rPr lang="en-US" altLang="ja-JP" sz="2400" dirty="0" smtClean="0">
                <a:latin typeface="Times New Roman" pitchFamily="18" charset="0"/>
              </a:rPr>
              <a:t>[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 smtClean="0">
                <a:latin typeface="Times New Roman" pitchFamily="18" charset="0"/>
              </a:rPr>
              <a:t>,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]=</a:t>
            </a:r>
            <a:r>
              <a:rPr lang="en-US" altLang="ja-JP" sz="2400" dirty="0" smtClean="0"/>
              <a:t>U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then </a:t>
            </a:r>
            <a:r>
              <a:rPr lang="en-US" altLang="ja-JP" sz="2400" i="1" dirty="0" err="1" smtClean="0">
                <a:latin typeface="Times New Roman" pitchFamily="18" charset="0"/>
              </a:rPr>
              <a:t>updateM</a:t>
            </a:r>
            <a:r>
              <a:rPr lang="en-US" altLang="ja-JP" sz="2400" dirty="0" smtClean="0">
                <a:latin typeface="Times New Roman" pitchFamily="18" charset="0"/>
              </a:rPr>
              <a:t>(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 smtClean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);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     if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T</a:t>
            </a:r>
            <a:r>
              <a:rPr lang="en-US" altLang="ja-JP" sz="2400" dirty="0" smtClean="0">
                <a:latin typeface="Times New Roman" pitchFamily="18" charset="0"/>
              </a:rPr>
              <a:t>[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 smtClean="0">
                <a:latin typeface="Times New Roman" pitchFamily="18" charset="0"/>
              </a:rPr>
              <a:t>,</a:t>
            </a:r>
            <a:r>
              <a:rPr lang="en-US" altLang="ja-JP" sz="2400" i="1" dirty="0" smtClean="0"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]=</a:t>
            </a:r>
            <a:r>
              <a:rPr lang="en-US" altLang="ja-JP" sz="2400" dirty="0"/>
              <a:t>U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b="1" dirty="0">
                <a:latin typeface="Times New Roman" pitchFamily="18" charset="0"/>
              </a:rPr>
              <a:t>then </a:t>
            </a:r>
            <a:r>
              <a:rPr lang="en-US" altLang="ja-JP" sz="2400" i="1" dirty="0" smtClean="0">
                <a:latin typeface="Times New Roman" pitchFamily="18" charset="0"/>
              </a:rPr>
              <a:t>T</a:t>
            </a:r>
            <a:r>
              <a:rPr lang="en-US" altLang="ja-JP" sz="2400" dirty="0" smtClean="0">
                <a:latin typeface="Times New Roman" pitchFamily="18" charset="0"/>
              </a:rPr>
              <a:t>[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 smtClean="0">
                <a:latin typeface="Times New Roman" pitchFamily="18" charset="0"/>
              </a:rPr>
              <a:t>,</a:t>
            </a:r>
            <a:r>
              <a:rPr lang="en-US" altLang="ja-JP" sz="2400" i="1" dirty="0" smtClean="0"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]:=</a:t>
            </a:r>
            <a:r>
              <a:rPr lang="en-US" altLang="ja-JP" sz="2400" dirty="0" smtClean="0"/>
              <a:t>F</a:t>
            </a:r>
            <a:r>
              <a:rPr lang="en-US" altLang="ja-JP" sz="2400" dirty="0" smtClean="0">
                <a:latin typeface="Times New Roman" pitchFamily="18" charset="0"/>
              </a:rPr>
              <a:t>;</a:t>
            </a:r>
            <a:endParaRPr lang="en-US" altLang="ja-JP" sz="24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ja-JP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latin typeface="Times New Roman" pitchFamily="18" charset="0"/>
              </a:rPr>
              <a:t>procedure</a:t>
            </a:r>
            <a:r>
              <a:rPr lang="en-US" altLang="ja-JP" sz="2400" i="1" dirty="0" smtClean="0">
                <a:latin typeface="Times New Roman" pitchFamily="18" charset="0"/>
              </a:rPr>
              <a:t> </a:t>
            </a:r>
            <a:r>
              <a:rPr lang="en-US" altLang="ja-JP" sz="2400" i="1" dirty="0" err="1" smtClean="0">
                <a:latin typeface="Times New Roman" pitchFamily="18" charset="0"/>
              </a:rPr>
              <a:t>updateM</a:t>
            </a:r>
            <a:r>
              <a:rPr lang="en-US" altLang="ja-JP" sz="2400" dirty="0" smtClean="0">
                <a:latin typeface="Times New Roman" pitchFamily="18" charset="0"/>
              </a:rPr>
              <a:t>(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 smtClean="0">
                <a:latin typeface="Times New Roman" pitchFamily="18" charset="0"/>
              </a:rPr>
              <a:t>,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2400" i="1" dirty="0" smtClean="0">
                <a:latin typeface="Times New Roman" pitchFamily="18" charset="0"/>
              </a:rPr>
              <a:t>  M</a:t>
            </a:r>
            <a:r>
              <a:rPr lang="en-US" altLang="ja-JP" sz="2400" dirty="0" smtClean="0">
                <a:latin typeface="Times New Roman" pitchFamily="18" charset="0"/>
              </a:rPr>
              <a:t>[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 smtClean="0">
                <a:latin typeface="Times New Roman" pitchFamily="18" charset="0"/>
              </a:rPr>
              <a:t>,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]:=(</a:t>
            </a:r>
            <a:r>
              <a:rPr lang="en-US" altLang="ja-JP" sz="2400" i="1" dirty="0" smtClean="0">
                <a:latin typeface="Times New Roman" pitchFamily="18" charset="0"/>
              </a:rPr>
              <a:t>label</a:t>
            </a:r>
            <a:r>
              <a:rPr lang="en-US" altLang="ja-JP" sz="2400" dirty="0" smtClean="0">
                <a:latin typeface="Times New Roman" pitchFamily="18" charset="0"/>
              </a:rPr>
              <a:t>(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) ∈{</a:t>
            </a:r>
            <a:r>
              <a:rPr lang="en-US" altLang="ja-JP" sz="2400" i="1" dirty="0">
                <a:latin typeface="Times New Roman" pitchFamily="18" charset="0"/>
              </a:rPr>
              <a:t>label</a:t>
            </a:r>
            <a:r>
              <a:rPr lang="en-US" altLang="ja-JP" sz="2400" dirty="0">
                <a:latin typeface="Times New Roman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>
                <a:latin typeface="Times New Roman" pitchFamily="18" charset="0"/>
              </a:rPr>
              <a:t>),</a:t>
            </a:r>
            <a:r>
              <a:rPr lang="ja-JP" altLang="en-US" sz="2400" dirty="0">
                <a:latin typeface="Times New Roman" pitchFamily="18" charset="0"/>
              </a:rPr>
              <a:t>＊</a:t>
            </a:r>
            <a:r>
              <a:rPr lang="en-US" altLang="ja-JP" sz="2400" dirty="0">
                <a:latin typeface="Times New Roman" pitchFamily="18" charset="0"/>
              </a:rPr>
              <a:t>}) </a:t>
            </a:r>
            <a:r>
              <a:rPr lang="en-US" altLang="ja-JP" sz="2400" b="1" dirty="0" smtClean="0">
                <a:latin typeface="Times New Roman" pitchFamily="18" charset="0"/>
              </a:rPr>
              <a:t>∧ </a:t>
            </a:r>
            <a:r>
              <a:rPr lang="en-US" altLang="ja-JP" sz="2400" dirty="0" smtClean="0">
                <a:latin typeface="Times New Roman" pitchFamily="18" charset="0"/>
              </a:rPr>
              <a:t>(</a:t>
            </a:r>
            <a:r>
              <a:rPr lang="en-US" altLang="ja-JP" sz="2400" b="1" dirty="0" smtClean="0">
                <a:latin typeface="Times New Roman" pitchFamily="18" charset="0"/>
              </a:rPr>
              <a:t>∧</a:t>
            </a:r>
            <a:r>
              <a:rPr lang="en-US" altLang="ja-JP" sz="2400" i="1" baseline="-25000" dirty="0">
                <a:solidFill>
                  <a:srgbClr val="000099"/>
                </a:solidFill>
                <a:latin typeface="Times New Roman" pitchFamily="18" charset="0"/>
              </a:rPr>
              <a:t>c</a:t>
            </a:r>
            <a:r>
              <a:rPr lang="en-US" altLang="ja-JP" sz="2400" baseline="-25000" dirty="0">
                <a:latin typeface="Times New Roman" pitchFamily="18" charset="0"/>
              </a:rPr>
              <a:t> </a:t>
            </a:r>
            <a:r>
              <a:rPr lang="en-US" altLang="ja-JP" sz="2400" baseline="-25000" dirty="0" smtClean="0">
                <a:latin typeface="Times New Roman" pitchFamily="18" charset="0"/>
              </a:rPr>
              <a:t>is </a:t>
            </a:r>
            <a:r>
              <a:rPr lang="en-US" altLang="ja-JP" sz="2400" baseline="-25000" dirty="0">
                <a:latin typeface="Times New Roman" pitchFamily="18" charset="0"/>
              </a:rPr>
              <a:t>a child of </a:t>
            </a:r>
            <a:r>
              <a:rPr lang="en-US" altLang="ja-JP" sz="2400" i="1" baseline="-25000" dirty="0" smtClean="0">
                <a:solidFill>
                  <a:srgbClr val="000099"/>
                </a:solidFill>
                <a:latin typeface="Times New Roman" pitchFamily="18" charset="0"/>
              </a:rPr>
              <a:t>q </a:t>
            </a:r>
            <a:r>
              <a:rPr lang="en-US" altLang="ja-JP" sz="2400" i="1" dirty="0" smtClean="0">
                <a:latin typeface="Times New Roman" pitchFamily="18" charset="0"/>
              </a:rPr>
              <a:t>T</a:t>
            </a:r>
            <a:r>
              <a:rPr lang="en-US" altLang="ja-JP" sz="2400" dirty="0" smtClean="0">
                <a:latin typeface="Times New Roman" pitchFamily="18" charset="0"/>
              </a:rPr>
              <a:t>[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c</a:t>
            </a:r>
            <a:r>
              <a:rPr lang="en-US" altLang="ja-JP" sz="2400" dirty="0" smtClean="0">
                <a:latin typeface="Times New Roman" pitchFamily="18" charset="0"/>
              </a:rPr>
              <a:t>,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]);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if</a:t>
            </a:r>
            <a:r>
              <a:rPr lang="en-US" altLang="ja-JP" sz="2400" i="1" dirty="0" smtClean="0">
                <a:latin typeface="Times New Roman" pitchFamily="18" charset="0"/>
              </a:rPr>
              <a:t> </a:t>
            </a:r>
            <a:r>
              <a:rPr lang="en-US" altLang="ja-JP" sz="2400" i="1" dirty="0">
                <a:latin typeface="Times New Roman" pitchFamily="18" charset="0"/>
              </a:rPr>
              <a:t>M</a:t>
            </a:r>
            <a:r>
              <a:rPr lang="en-US" altLang="ja-JP" sz="2400" dirty="0" smtClean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]</a:t>
            </a:r>
            <a:r>
              <a:rPr lang="en-US" altLang="ja-JP" sz="2400" dirty="0"/>
              <a:t>=T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b="1" dirty="0">
                <a:latin typeface="Times New Roman" pitchFamily="18" charset="0"/>
              </a:rPr>
              <a:t>then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endParaRPr lang="en-US" altLang="ja-JP" sz="2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  if 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 smtClean="0">
                <a:latin typeface="Times New Roman" pitchFamily="18" charset="0"/>
              </a:rPr>
              <a:t>=root(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P</a:t>
            </a:r>
            <a:r>
              <a:rPr lang="en-US" altLang="ja-JP" sz="2400" dirty="0" smtClean="0">
                <a:latin typeface="Times New Roman" pitchFamily="18" charset="0"/>
              </a:rPr>
              <a:t>) </a:t>
            </a:r>
            <a:r>
              <a:rPr lang="en-US" altLang="ja-JP" sz="2400" b="1" dirty="0" smtClean="0">
                <a:latin typeface="Times New Roman" pitchFamily="18" charset="0"/>
              </a:rPr>
              <a:t>then </a:t>
            </a:r>
            <a:r>
              <a:rPr lang="en-US" altLang="ja-JP" sz="2400" dirty="0" smtClean="0">
                <a:latin typeface="Times New Roman" pitchFamily="18" charset="0"/>
              </a:rPr>
              <a:t>report an occurrence at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</a:rPr>
              <a:t>                        </a:t>
            </a:r>
            <a:r>
              <a:rPr lang="en-US" altLang="ja-JP" sz="2400" b="1" dirty="0" smtClean="0">
                <a:latin typeface="Times New Roman" pitchFamily="18" charset="0"/>
              </a:rPr>
              <a:t>else  </a:t>
            </a:r>
            <a:r>
              <a:rPr lang="en-US" altLang="ja-JP" sz="2400" i="1" dirty="0" err="1" smtClean="0">
                <a:latin typeface="Times New Roman" pitchFamily="18" charset="0"/>
              </a:rPr>
              <a:t>updateT</a:t>
            </a:r>
            <a:r>
              <a:rPr lang="en-US" altLang="ja-JP" sz="2400" dirty="0" smtClean="0">
                <a:latin typeface="Times New Roman" pitchFamily="18" charset="0"/>
              </a:rPr>
              <a:t>(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);</a:t>
            </a:r>
            <a:r>
              <a:rPr lang="en-US" altLang="ja-JP" sz="2400" b="1" dirty="0" smtClean="0">
                <a:latin typeface="Times New Roman" pitchFamily="18" charset="0"/>
              </a:rPr>
              <a:t>  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0" y="1485900"/>
            <a:ext cx="9144000" cy="279225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ja-JP" dirty="0" smtClean="0"/>
              <a:t>Eager Algorithm (1/2)</a:t>
            </a:r>
            <a:endParaRPr lang="en-US" altLang="ja-JP" sz="36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11268" y="4538684"/>
            <a:ext cx="9144000" cy="219606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3" name="図形グループ 2"/>
          <p:cNvGrpSpPr/>
          <p:nvPr/>
        </p:nvGrpSpPr>
        <p:grpSpPr>
          <a:xfrm>
            <a:off x="6132202" y="1854983"/>
            <a:ext cx="2873949" cy="2590290"/>
            <a:chOff x="4110413" y="1788135"/>
            <a:chExt cx="2873949" cy="2590290"/>
          </a:xfrm>
        </p:grpSpPr>
        <p:sp>
          <p:nvSpPr>
            <p:cNvPr id="2" name="四角形吹き出し 1"/>
            <p:cNvSpPr/>
            <p:nvPr/>
          </p:nvSpPr>
          <p:spPr>
            <a:xfrm>
              <a:off x="4110413" y="1788135"/>
              <a:ext cx="2873949" cy="2590290"/>
            </a:xfrm>
            <a:prstGeom prst="wedgeRectCallout">
              <a:avLst>
                <a:gd name="adj1" fmla="val -70891"/>
                <a:gd name="adj2" fmla="val 67661"/>
              </a:avLst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6" name="コンテンツ プレースホルダー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11001686"/>
                </p:ext>
              </p:extLst>
            </p:nvPr>
          </p:nvGraphicFramePr>
          <p:xfrm>
            <a:off x="4348515" y="1972035"/>
            <a:ext cx="2406100" cy="2289484"/>
          </p:xfrm>
          <a:graphic>
            <a:graphicData uri="http://schemas.openxmlformats.org/drawingml/2006/table">
              <a:tbl>
                <a:tblPr firstRow="1" bandRow="1">
                  <a:tableStyleId>{16D9F66E-5EB9-4882-86FB-DCBF35E3C3E4}</a:tableStyleId>
                </a:tblPr>
                <a:tblGrid>
                  <a:gridCol w="601525"/>
                  <a:gridCol w="601525"/>
                  <a:gridCol w="601525"/>
                  <a:gridCol w="601525"/>
                </a:tblGrid>
                <a:tr h="572371"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sz="2800" dirty="0" smtClean="0">
                            <a:solidFill>
                              <a:srgbClr val="3366FF"/>
                            </a:solidFill>
                            <a:latin typeface="+mn-lt"/>
                          </a:rPr>
                          <a:t>∧</a:t>
                        </a:r>
                        <a:endParaRPr kumimoji="1" lang="ja-JP" altLang="en-US" sz="2800" dirty="0">
                          <a:solidFill>
                            <a:srgbClr val="3366FF"/>
                          </a:solidFill>
                          <a:latin typeface="+mn-lt"/>
                        </a:endParaRPr>
                      </a:p>
                    </a:txBody>
                    <a:tcPr anchor="ctr">
                      <a:solidFill>
                        <a:srgbClr val="FFFFF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sz="2800" dirty="0" smtClean="0">
                            <a:latin typeface="+mn-lt"/>
                          </a:rPr>
                          <a:t>T</a:t>
                        </a:r>
                        <a:endParaRPr kumimoji="1" lang="ja-JP" altLang="en-US" sz="2800" dirty="0">
                          <a:latin typeface="+mn-lt"/>
                        </a:endParaRPr>
                      </a:p>
                    </a:txBody>
                    <a:tcPr anchor="ctr"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sz="2800" dirty="0" smtClean="0">
                            <a:latin typeface="+mn-lt"/>
                          </a:rPr>
                          <a:t>F</a:t>
                        </a:r>
                        <a:endParaRPr kumimoji="1" lang="ja-JP" altLang="en-US" sz="2800" dirty="0">
                          <a:latin typeface="+mn-lt"/>
                        </a:endParaRPr>
                      </a:p>
                    </a:txBody>
                    <a:tcPr anchor="ctr"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sz="2800" dirty="0" smtClean="0">
                            <a:solidFill>
                              <a:srgbClr val="FF0000"/>
                            </a:solidFill>
                            <a:latin typeface="+mn-lt"/>
                          </a:rPr>
                          <a:t>U</a:t>
                        </a:r>
                        <a:endParaRPr kumimoji="1" lang="ja-JP" altLang="en-US" sz="2800" dirty="0">
                          <a:solidFill>
                            <a:srgbClr val="FF0000"/>
                          </a:solidFill>
                          <a:latin typeface="+mn-lt"/>
                        </a:endParaRPr>
                      </a:p>
                    </a:txBody>
                    <a:tcPr anchor="ctr">
                      <a:solidFill>
                        <a:srgbClr val="CCFFCC"/>
                      </a:solidFill>
                    </a:tcPr>
                  </a:tc>
                </a:tr>
                <a:tr h="572371"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sz="2800" b="1" dirty="0" smtClean="0">
                            <a:latin typeface="+mn-lt"/>
                          </a:rPr>
                          <a:t>T</a:t>
                        </a:r>
                        <a:endParaRPr kumimoji="1" lang="ja-JP" altLang="en-US" sz="2800" b="1" dirty="0">
                          <a:latin typeface="+mn-lt"/>
                        </a:endParaRPr>
                      </a:p>
                    </a:txBody>
                    <a:tcPr anchor="ctr"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2800" b="1" dirty="0" smtClean="0">
                            <a:latin typeface="+mn-lt"/>
                          </a:rPr>
                          <a:t>T</a:t>
                        </a:r>
                        <a:endParaRPr kumimoji="1" lang="ja-JP" altLang="en-US" sz="2800" b="1" dirty="0" smtClean="0">
                          <a:latin typeface="+mn-lt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2800" b="1" dirty="0" smtClean="0">
                            <a:latin typeface="+mn-lt"/>
                          </a:rPr>
                          <a:t>F</a:t>
                        </a:r>
                        <a:endParaRPr kumimoji="1" lang="ja-JP" altLang="en-US" sz="2800" b="1" dirty="0" smtClean="0">
                          <a:latin typeface="+mn-lt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2800" b="1" dirty="0" smtClean="0">
                            <a:solidFill>
                              <a:srgbClr val="FF0000"/>
                            </a:solidFill>
                            <a:latin typeface="+mn-lt"/>
                          </a:rPr>
                          <a:t>U</a:t>
                        </a:r>
                        <a:endParaRPr kumimoji="1" lang="ja-JP" altLang="en-US" sz="2800" b="1" dirty="0" smtClean="0">
                          <a:solidFill>
                            <a:srgbClr val="FF0000"/>
                          </a:solidFill>
                          <a:latin typeface="+mn-lt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  <a:tr h="572371"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sz="2800" b="1" dirty="0" smtClean="0">
                            <a:latin typeface="+mn-lt"/>
                          </a:rPr>
                          <a:t>F</a:t>
                        </a:r>
                        <a:endParaRPr kumimoji="1" lang="ja-JP" altLang="en-US" sz="2800" b="1" dirty="0">
                          <a:latin typeface="+mn-lt"/>
                        </a:endParaRPr>
                      </a:p>
                    </a:txBody>
                    <a:tcPr anchor="ctr"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2800" b="1" dirty="0" smtClean="0">
                            <a:latin typeface="+mn-lt"/>
                          </a:rPr>
                          <a:t>F</a:t>
                        </a:r>
                        <a:endParaRPr kumimoji="1" lang="ja-JP" altLang="en-US" sz="2800" b="1" dirty="0" smtClean="0">
                          <a:latin typeface="+mn-lt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2800" b="1" dirty="0" smtClean="0">
                            <a:latin typeface="+mn-lt"/>
                          </a:rPr>
                          <a:t>F</a:t>
                        </a:r>
                        <a:endParaRPr kumimoji="1" lang="ja-JP" altLang="en-US" sz="2800" b="1" dirty="0" smtClean="0">
                          <a:latin typeface="+mn-lt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2800" b="1" dirty="0" smtClean="0">
                            <a:solidFill>
                              <a:srgbClr val="FF0000"/>
                            </a:solidFill>
                            <a:latin typeface="+mn-lt"/>
                          </a:rPr>
                          <a:t>F</a:t>
                        </a:r>
                        <a:endParaRPr kumimoji="1" lang="ja-JP" altLang="en-US" sz="2800" b="1" dirty="0" smtClean="0">
                          <a:solidFill>
                            <a:srgbClr val="FF0000"/>
                          </a:solidFill>
                          <a:latin typeface="+mn-lt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  <a:tr h="572371"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sz="2800" b="1" dirty="0" smtClean="0">
                            <a:solidFill>
                              <a:srgbClr val="FF0000"/>
                            </a:solidFill>
                            <a:latin typeface="+mn-lt"/>
                          </a:rPr>
                          <a:t>U</a:t>
                        </a:r>
                        <a:endParaRPr kumimoji="1" lang="ja-JP" altLang="en-US" sz="2800" b="1" dirty="0">
                          <a:solidFill>
                            <a:srgbClr val="FF0000"/>
                          </a:solidFill>
                          <a:latin typeface="+mn-lt"/>
                        </a:endParaRPr>
                      </a:p>
                    </a:txBody>
                    <a:tcPr anchor="ctr">
                      <a:solidFill>
                        <a:srgbClr val="CCFFCC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1" lang="en-US" altLang="ja-JP" sz="2800" b="1" dirty="0" smtClean="0">
                            <a:solidFill>
                              <a:srgbClr val="FF0000"/>
                            </a:solidFill>
                            <a:latin typeface="+mn-lt"/>
                          </a:rPr>
                          <a:t>U</a:t>
                        </a:r>
                        <a:endParaRPr kumimoji="1" lang="ja-JP" altLang="en-US" sz="2800" b="1" dirty="0">
                          <a:solidFill>
                            <a:srgbClr val="FF0000"/>
                          </a:solidFill>
                          <a:latin typeface="+mn-lt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2800" b="1" dirty="0" smtClean="0">
                            <a:solidFill>
                              <a:srgbClr val="FF0000"/>
                            </a:solidFill>
                            <a:latin typeface="+mn-lt"/>
                          </a:rPr>
                          <a:t>F</a:t>
                        </a:r>
                        <a:endParaRPr kumimoji="1" lang="ja-JP" altLang="en-US" sz="2800" b="1" dirty="0" smtClean="0">
                          <a:solidFill>
                            <a:srgbClr val="FF0000"/>
                          </a:solidFill>
                          <a:latin typeface="+mn-lt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2800" b="1" dirty="0" smtClean="0">
                            <a:solidFill>
                              <a:srgbClr val="FF0000"/>
                            </a:solidFill>
                            <a:latin typeface="+mn-lt"/>
                          </a:rPr>
                          <a:t>U</a:t>
                        </a:r>
                        <a:endParaRPr kumimoji="1" lang="ja-JP" altLang="en-US" sz="2800" b="1" dirty="0" smtClean="0">
                          <a:solidFill>
                            <a:srgbClr val="FF0000"/>
                          </a:solidFill>
                          <a:latin typeface="+mn-lt"/>
                        </a:endParaRPr>
                      </a:p>
                    </a:txBody>
                    <a:tcPr anchor="ctr"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1351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idx="1"/>
          </p:nvPr>
        </p:nvSpPr>
        <p:spPr>
          <a:xfrm>
            <a:off x="82550" y="1600200"/>
            <a:ext cx="9440863" cy="421541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2400" b="1" dirty="0" smtClean="0">
                <a:latin typeface="Times New Roman" pitchFamily="18" charset="0"/>
              </a:rPr>
              <a:t>procedure</a:t>
            </a:r>
            <a:r>
              <a:rPr lang="en-US" altLang="ja-JP" sz="2400" i="1" dirty="0" smtClean="0">
                <a:latin typeface="Times New Roman" pitchFamily="18" charset="0"/>
              </a:rPr>
              <a:t> </a:t>
            </a:r>
            <a:r>
              <a:rPr lang="en-US" altLang="ja-JP" sz="2400" i="1" dirty="0" err="1" smtClean="0">
                <a:latin typeface="Times New Roman" pitchFamily="18" charset="0"/>
              </a:rPr>
              <a:t>updateT</a:t>
            </a:r>
            <a:r>
              <a:rPr lang="en-US" altLang="ja-JP" sz="2400" dirty="0" smtClean="0">
                <a:latin typeface="Times New Roman" pitchFamily="18" charset="0"/>
              </a:rPr>
              <a:t>(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2400" dirty="0" smtClean="0">
                <a:latin typeface="Times New Roman" pitchFamily="18" charset="0"/>
              </a:rPr>
              <a:t> 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i="1" dirty="0" smtClean="0">
                <a:latin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</a:rPr>
              <a:t>:= the parent of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en-US" altLang="ja-JP" sz="2400" dirty="0" smtClean="0"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p</a:t>
            </a:r>
            <a:r>
              <a:rPr lang="en-US" altLang="ja-JP" sz="2400" dirty="0" smtClean="0">
                <a:latin typeface="Times New Roman" pitchFamily="18" charset="0"/>
              </a:rPr>
              <a:t> :=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</a:rPr>
              <a:t>the parent of 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 smtClean="0"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switch</a:t>
            </a:r>
            <a:r>
              <a:rPr lang="en-US" altLang="ja-JP" sz="2400" i="1" dirty="0" smtClean="0">
                <a:latin typeface="Times New Roman" pitchFamily="18" charset="0"/>
              </a:rPr>
              <a:t> </a:t>
            </a:r>
            <a:r>
              <a:rPr lang="en-US" altLang="ja-JP" sz="2400" dirty="0" err="1">
                <a:latin typeface="Times New Roman" pitchFamily="18" charset="0"/>
              </a:rPr>
              <a:t>χ</a:t>
            </a:r>
            <a:r>
              <a:rPr lang="en-US" altLang="ja-JP" sz="2400" dirty="0">
                <a:latin typeface="Times New Roman" pitchFamily="18" charset="0"/>
              </a:rPr>
              <a:t>(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)</a:t>
            </a: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do</a:t>
            </a:r>
            <a:endParaRPr lang="en-US" altLang="ja-JP" sz="2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b="1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 case</a:t>
            </a:r>
            <a:r>
              <a:rPr lang="en-US" altLang="ja-JP" sz="2400" i="1" dirty="0" smtClean="0">
                <a:latin typeface="Times New Roman" pitchFamily="18" charset="0"/>
              </a:rPr>
              <a:t> </a:t>
            </a:r>
            <a:r>
              <a:rPr lang="en-US" altLang="ja-JP" sz="1800" b="1" dirty="0" smtClean="0">
                <a:solidFill>
                  <a:srgbClr val="3366FF"/>
                </a:solidFill>
                <a:latin typeface="Arial Black" pitchFamily="34" charset="0"/>
              </a:rPr>
              <a:t>child </a:t>
            </a:r>
            <a:r>
              <a:rPr lang="en-US" altLang="ja-JP" sz="2400" b="1" dirty="0" smtClean="0">
                <a:latin typeface="Times New Roman" pitchFamily="18" charset="0"/>
              </a:rPr>
              <a:t>:</a:t>
            </a:r>
            <a:endParaRPr lang="en-US" altLang="ja-JP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dirty="0" smtClean="0">
                <a:latin typeface="Times New Roman" pitchFamily="18" charset="0"/>
              </a:rPr>
              <a:t>    </a:t>
            </a:r>
            <a:r>
              <a:rPr lang="en-US" altLang="ja-JP" sz="2400" b="1" dirty="0" smtClean="0">
                <a:latin typeface="Times New Roman" pitchFamily="18" charset="0"/>
              </a:rPr>
              <a:t>if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i="1" dirty="0" err="1" smtClean="0">
                <a:latin typeface="Times New Roman" pitchFamily="18" charset="0"/>
              </a:rPr>
              <a:t>u</a:t>
            </a:r>
            <a:r>
              <a:rPr lang="en-US" altLang="ja-JP" sz="2400" dirty="0" err="1" smtClean="0">
                <a:latin typeface="Times New Roman" pitchFamily="18" charset="0"/>
              </a:rPr>
              <a:t>≠</a:t>
            </a:r>
            <a:r>
              <a:rPr lang="en-US" altLang="ja-JP" sz="2400" b="1" dirty="0" err="1" smtClean="0">
                <a:latin typeface="Times New Roman" pitchFamily="18" charset="0"/>
              </a:rPr>
              <a:t>nil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and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latin typeface="Times New Roman" pitchFamily="18" charset="0"/>
              </a:rPr>
              <a:t>T</a:t>
            </a:r>
            <a:r>
              <a:rPr lang="en-US" altLang="ja-JP" sz="2400" dirty="0" smtClean="0">
                <a:latin typeface="Times New Roman" pitchFamily="18" charset="0"/>
              </a:rPr>
              <a:t>[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 smtClean="0">
                <a:latin typeface="Times New Roman" pitchFamily="18" charset="0"/>
              </a:rPr>
              <a:t>]=</a:t>
            </a:r>
            <a:r>
              <a:rPr lang="en-US" altLang="ja-JP" sz="2400" dirty="0" smtClean="0"/>
              <a:t>U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then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</a:rPr>
              <a:t>     </a:t>
            </a:r>
            <a:r>
              <a:rPr lang="en-US" altLang="ja-JP" sz="2400" i="1" dirty="0" smtClean="0">
                <a:latin typeface="Times New Roman" pitchFamily="18" charset="0"/>
              </a:rPr>
              <a:t>T</a:t>
            </a:r>
            <a:r>
              <a:rPr lang="en-US" altLang="ja-JP" sz="2400" dirty="0" smtClean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 smtClean="0">
                <a:latin typeface="Times New Roman" pitchFamily="18" charset="0"/>
              </a:rPr>
              <a:t>]:=</a:t>
            </a:r>
            <a:r>
              <a:rPr lang="en-US" altLang="ja-JP" sz="2400" dirty="0" smtClean="0"/>
              <a:t>T</a:t>
            </a:r>
            <a:r>
              <a:rPr lang="en-US" altLang="ja-JP" sz="2400" dirty="0" smtClean="0">
                <a:latin typeface="Times New Roman" pitchFamily="18" charset="0"/>
              </a:rPr>
              <a:t>; </a:t>
            </a:r>
            <a:r>
              <a:rPr lang="en-US" altLang="ja-JP" sz="2400" i="1" dirty="0" err="1" smtClean="0">
                <a:latin typeface="Times New Roman" pitchFamily="18" charset="0"/>
              </a:rPr>
              <a:t>updateM</a:t>
            </a:r>
            <a:r>
              <a:rPr lang="en-US" altLang="ja-JP" sz="2400" dirty="0" smtClean="0">
                <a:latin typeface="Times New Roman" pitchFamily="18" charset="0"/>
              </a:rPr>
              <a:t>(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p</a:t>
            </a:r>
            <a:r>
              <a:rPr lang="en-US" altLang="ja-JP" sz="2400" dirty="0" smtClean="0">
                <a:latin typeface="Times New Roman" pitchFamily="18" charset="0"/>
              </a:rPr>
              <a:t>,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 smtClean="0">
                <a:latin typeface="Times New Roman" pitchFamily="18" charset="0"/>
              </a:rPr>
              <a:t>);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b="1" dirty="0" smtClean="0">
                <a:latin typeface="Times New Roman" pitchFamily="18" charset="0"/>
              </a:rPr>
              <a:t>  case</a:t>
            </a:r>
            <a:r>
              <a:rPr lang="en-US" altLang="ja-JP" sz="2400" i="1" dirty="0" smtClean="0">
                <a:latin typeface="Times New Roman" pitchFamily="18" charset="0"/>
              </a:rPr>
              <a:t> </a:t>
            </a:r>
            <a:r>
              <a:rPr lang="en-US" altLang="ja-JP" sz="1800" b="1" dirty="0" smtClean="0">
                <a:solidFill>
                  <a:srgbClr val="3366FF"/>
                </a:solidFill>
                <a:latin typeface="Arial Black" pitchFamily="34" charset="0"/>
              </a:rPr>
              <a:t>child+</a:t>
            </a:r>
            <a:r>
              <a:rPr lang="en-US" altLang="ja-JP" sz="2400" dirty="0" smtClean="0">
                <a:latin typeface="Arial Black" pitchFamily="34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</a:rPr>
              <a:t>   </a:t>
            </a:r>
            <a:r>
              <a:rPr lang="en-US" altLang="ja-JP" sz="2400" b="1" dirty="0" smtClean="0">
                <a:latin typeface="Times New Roman" pitchFamily="18" charset="0"/>
              </a:rPr>
              <a:t>while</a:t>
            </a:r>
            <a:r>
              <a:rPr lang="en-US" altLang="ja-JP" sz="2400" dirty="0" smtClean="0">
                <a:latin typeface="Times New Roman" pitchFamily="18" charset="0"/>
              </a:rPr>
              <a:t> </a:t>
            </a:r>
            <a:r>
              <a:rPr lang="en-US" altLang="ja-JP" sz="2400" i="1" dirty="0" err="1">
                <a:latin typeface="Times New Roman" pitchFamily="18" charset="0"/>
              </a:rPr>
              <a:t>u</a:t>
            </a:r>
            <a:r>
              <a:rPr lang="en-US" altLang="ja-JP" sz="2400" dirty="0" err="1">
                <a:latin typeface="Times New Roman" pitchFamily="18" charset="0"/>
              </a:rPr>
              <a:t>≠</a:t>
            </a:r>
            <a:r>
              <a:rPr lang="en-US" altLang="ja-JP" sz="2400" b="1" dirty="0" err="1">
                <a:latin typeface="Times New Roman" pitchFamily="18" charset="0"/>
              </a:rPr>
              <a:t>nil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b="1" dirty="0">
                <a:latin typeface="Times New Roman" pitchFamily="18" charset="0"/>
              </a:rPr>
              <a:t>and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 smtClean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 smtClean="0">
                <a:latin typeface="Times New Roman" pitchFamily="18" charset="0"/>
              </a:rPr>
              <a:t>]</a:t>
            </a:r>
            <a:r>
              <a:rPr lang="en-US" altLang="ja-JP" sz="2400" dirty="0">
                <a:latin typeface="Times New Roman" pitchFamily="18" charset="0"/>
              </a:rPr>
              <a:t>=</a:t>
            </a:r>
            <a:r>
              <a:rPr lang="en-US" altLang="ja-JP" sz="2400" dirty="0"/>
              <a:t>U</a:t>
            </a: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b="1" dirty="0" smtClean="0">
                <a:latin typeface="Times New Roman" pitchFamily="18" charset="0"/>
              </a:rPr>
              <a:t>do</a:t>
            </a:r>
            <a:endParaRPr lang="en-US" altLang="ja-JP" sz="2400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dirty="0">
                <a:latin typeface="Times New Roman" pitchFamily="18" charset="0"/>
              </a:rPr>
              <a:t>      </a:t>
            </a:r>
            <a:r>
              <a:rPr lang="en-US" altLang="ja-JP" sz="2400" i="1" dirty="0">
                <a:latin typeface="Times New Roman" pitchFamily="18" charset="0"/>
              </a:rPr>
              <a:t>T</a:t>
            </a:r>
            <a:r>
              <a:rPr lang="en-US" altLang="ja-JP" sz="2400" dirty="0" smtClean="0">
                <a:latin typeface="Times New Roman" pitchFamily="18" charset="0"/>
              </a:rPr>
              <a:t>[</a:t>
            </a:r>
            <a:r>
              <a:rPr lang="en-US" altLang="ja-JP" sz="2400" i="1" dirty="0">
                <a:solidFill>
                  <a:srgbClr val="000099"/>
                </a:solidFill>
                <a:latin typeface="Times New Roman" pitchFamily="18" charset="0"/>
              </a:rPr>
              <a:t>q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 smtClean="0">
                <a:latin typeface="Times New Roman" pitchFamily="18" charset="0"/>
              </a:rPr>
              <a:t>]</a:t>
            </a:r>
            <a:r>
              <a:rPr lang="en-US" altLang="ja-JP" sz="2400" dirty="0">
                <a:latin typeface="Times New Roman" pitchFamily="18" charset="0"/>
              </a:rPr>
              <a:t>:=</a:t>
            </a:r>
            <a:r>
              <a:rPr lang="en-US" altLang="ja-JP" sz="2400" dirty="0"/>
              <a:t>T</a:t>
            </a:r>
            <a:r>
              <a:rPr lang="en-US" altLang="ja-JP" sz="2400" dirty="0">
                <a:latin typeface="Times New Roman" pitchFamily="18" charset="0"/>
              </a:rPr>
              <a:t>; </a:t>
            </a:r>
            <a:r>
              <a:rPr lang="en-US" altLang="ja-JP" sz="2400" i="1" dirty="0" err="1">
                <a:latin typeface="Times New Roman" pitchFamily="18" charset="0"/>
              </a:rPr>
              <a:t>updateM</a:t>
            </a:r>
            <a:r>
              <a:rPr lang="en-US" altLang="ja-JP" sz="2400" dirty="0" smtClean="0">
                <a:latin typeface="Times New Roman" pitchFamily="18" charset="0"/>
              </a:rPr>
              <a:t>(</a:t>
            </a:r>
            <a:r>
              <a:rPr lang="en-US" altLang="ja-JP" sz="2400" i="1" dirty="0" smtClean="0">
                <a:solidFill>
                  <a:srgbClr val="000099"/>
                </a:solidFill>
                <a:latin typeface="Times New Roman" pitchFamily="18" charset="0"/>
              </a:rPr>
              <a:t>p</a:t>
            </a:r>
            <a:r>
              <a:rPr lang="en-US" altLang="ja-JP" sz="2400" dirty="0">
                <a:latin typeface="Times New Roman" pitchFamily="18" charset="0"/>
              </a:rPr>
              <a:t>,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 smtClean="0">
                <a:latin typeface="Times New Roman" pitchFamily="18" charset="0"/>
              </a:rPr>
              <a:t>);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ja-JP" sz="2400" dirty="0">
                <a:latin typeface="Times New Roman" pitchFamily="18" charset="0"/>
              </a:rPr>
              <a:t> </a:t>
            </a:r>
            <a:r>
              <a:rPr lang="en-US" altLang="ja-JP" sz="2400" dirty="0" smtClean="0">
                <a:latin typeface="Times New Roman" pitchFamily="18" charset="0"/>
              </a:rPr>
              <a:t>    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 smtClean="0">
                <a:latin typeface="Times New Roman" pitchFamily="18" charset="0"/>
              </a:rPr>
              <a:t> := the parent of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itchFamily="18" charset="0"/>
              </a:rPr>
              <a:t>u</a:t>
            </a:r>
            <a:r>
              <a:rPr lang="en-US" altLang="ja-JP" sz="2400" dirty="0" smtClean="0">
                <a:latin typeface="Times New Roman" pitchFamily="18" charset="0"/>
              </a:rPr>
              <a:t>;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altLang="ja-JP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ja-JP" sz="2400" dirty="0" smtClean="0">
              <a:latin typeface="Times New Roman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0" y="1485899"/>
            <a:ext cx="9144000" cy="458039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ja-JP" dirty="0" smtClean="0"/>
              <a:t>Eager Algorithm (2/2)</a:t>
            </a:r>
            <a:endParaRPr lang="en-US" altLang="ja-JP" sz="3600" dirty="0" smtClean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29534" y="3444144"/>
            <a:ext cx="4115314" cy="80058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553" y="4565840"/>
            <a:ext cx="4115314" cy="1099374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140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Complexity </a:t>
            </a:r>
            <a:r>
              <a:rPr kumimoji="1" lang="en-US" altLang="ja-JP" sz="2800" dirty="0" smtClean="0"/>
              <a:t>(amortized analysis)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2063"/>
          </a:xfrm>
        </p:spPr>
        <p:txBody>
          <a:bodyPr/>
          <a:lstStyle/>
          <a:p>
            <a:r>
              <a:rPr lang="en-US" altLang="ja-JP" sz="2800" dirty="0" smtClean="0">
                <a:cs typeface="Times New Roman"/>
              </a:rPr>
              <a:t>For every </a:t>
            </a:r>
            <a:r>
              <a:rPr lang="en-US" altLang="ja-JP" sz="2800" dirty="0" smtClean="0">
                <a:latin typeface="Times New Roman"/>
                <a:cs typeface="Times New Roman"/>
              </a:rPr>
              <a:t>(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q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,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v</a:t>
            </a:r>
            <a:r>
              <a:rPr lang="en-US" altLang="ja-JP" sz="2800" dirty="0" smtClean="0">
                <a:latin typeface="Times New Roman"/>
                <a:cs typeface="Times New Roman"/>
              </a:rPr>
              <a:t>)</a:t>
            </a:r>
            <a:r>
              <a:rPr lang="en-US" altLang="ja-JP" sz="2800" dirty="0" smtClean="0">
                <a:cs typeface="Times New Roman"/>
              </a:rPr>
              <a:t>,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M</a:t>
            </a:r>
            <a:r>
              <a:rPr lang="en-US" altLang="ja-JP" sz="2800" dirty="0" smtClean="0">
                <a:latin typeface="Times New Roman"/>
                <a:cs typeface="Times New Roman"/>
              </a:rPr>
              <a:t>[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q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,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v</a:t>
            </a:r>
            <a:r>
              <a:rPr lang="en-US" altLang="ja-JP" sz="2800" dirty="0" smtClean="0">
                <a:latin typeface="Times New Roman"/>
                <a:cs typeface="Times New Roman"/>
              </a:rPr>
              <a:t>] (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dirty="0" smtClean="0">
                <a:latin typeface="Times New Roman"/>
                <a:cs typeface="Times New Roman"/>
              </a:rPr>
              <a:t>[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q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,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v</a:t>
            </a:r>
            <a:r>
              <a:rPr lang="en-US" altLang="ja-JP" sz="2800" dirty="0" smtClean="0">
                <a:latin typeface="Times New Roman"/>
                <a:cs typeface="Times New Roman"/>
              </a:rPr>
              <a:t>]) </a:t>
            </a:r>
            <a:r>
              <a:rPr lang="en-US" altLang="ja-JP" sz="2800" dirty="0" smtClean="0">
                <a:cs typeface="Times New Roman"/>
              </a:rPr>
              <a:t>is initially set to U and changed </a:t>
            </a:r>
            <a:r>
              <a:rPr lang="en-US" altLang="ja-JP" sz="2800" dirty="0">
                <a:cs typeface="Times New Roman"/>
              </a:rPr>
              <a:t>exactly </a:t>
            </a:r>
            <a:r>
              <a:rPr lang="en-US" altLang="ja-JP" sz="2800" dirty="0" smtClean="0">
                <a:cs typeface="Times New Roman"/>
              </a:rPr>
              <a:t>once into T or F.</a:t>
            </a:r>
            <a:endParaRPr kumimoji="1" lang="en-US" altLang="ja-JP" sz="2800" dirty="0" smtClean="0">
              <a:cs typeface="Times New Roman"/>
            </a:endParaRPr>
          </a:p>
          <a:p>
            <a:r>
              <a:rPr kumimoji="1" lang="en-US" altLang="ja-JP" sz="2800" i="1" dirty="0" err="1" smtClean="0">
                <a:latin typeface="Times New Roman"/>
                <a:cs typeface="Times New Roman"/>
              </a:rPr>
              <a:t>updateT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(</a:t>
            </a:r>
            <a:r>
              <a:rPr kumimoji="1" lang="en-US" altLang="ja-JP" sz="2800" i="1" dirty="0" err="1" smtClean="0">
                <a:latin typeface="Times New Roman"/>
                <a:cs typeface="Times New Roman"/>
              </a:rPr>
              <a:t>q</a:t>
            </a:r>
            <a:r>
              <a:rPr kumimoji="1" lang="en-US" altLang="ja-JP" sz="2800" dirty="0" err="1" smtClean="0">
                <a:latin typeface="Times New Roman"/>
                <a:cs typeface="Times New Roman"/>
              </a:rPr>
              <a:t>,</a:t>
            </a:r>
            <a:r>
              <a:rPr kumimoji="1" lang="en-US" altLang="ja-JP" sz="2800" i="1" dirty="0" err="1" smtClean="0">
                <a:latin typeface="Times New Roman"/>
                <a:cs typeface="Times New Roman"/>
              </a:rPr>
              <a:t>v</a:t>
            </a:r>
            <a:r>
              <a:rPr kumimoji="1" lang="en-US" altLang="ja-JP" sz="2800" dirty="0" smtClean="0">
                <a:latin typeface="Times New Roman"/>
                <a:cs typeface="Times New Roman"/>
              </a:rPr>
              <a:t>)</a:t>
            </a:r>
            <a:r>
              <a:rPr kumimoji="1" lang="en-US" altLang="ja-JP" sz="2800" dirty="0" smtClean="0"/>
              <a:t> is </a:t>
            </a:r>
            <a:r>
              <a:rPr lang="en-US" altLang="ja-JP" sz="2800" dirty="0" smtClean="0"/>
              <a:t>invoked only when</a:t>
            </a:r>
            <a:br>
              <a:rPr lang="en-US" altLang="ja-JP" sz="2800" dirty="0" smtClean="0"/>
            </a:br>
            <a:r>
              <a:rPr lang="en-US" altLang="ja-JP" sz="2800" i="1" dirty="0" smtClean="0">
                <a:latin typeface="Times New Roman"/>
                <a:cs typeface="Times New Roman"/>
              </a:rPr>
              <a:t>M</a:t>
            </a:r>
            <a:r>
              <a:rPr lang="en-US" altLang="ja-JP" sz="2800" dirty="0" smtClean="0">
                <a:latin typeface="Times New Roman"/>
                <a:cs typeface="Times New Roman"/>
              </a:rPr>
              <a:t>[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q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,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v</a:t>
            </a:r>
            <a:r>
              <a:rPr lang="en-US" altLang="ja-JP" sz="2800" dirty="0" smtClean="0">
                <a:latin typeface="Times New Roman"/>
                <a:cs typeface="Times New Roman"/>
              </a:rPr>
              <a:t>] </a:t>
            </a:r>
            <a:r>
              <a:rPr lang="en-US" altLang="ja-JP" sz="2800" dirty="0" smtClean="0"/>
              <a:t>is changed from U into T, and therefore the total number of executions of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updateT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 </a:t>
            </a:r>
            <a:br>
              <a:rPr lang="en-US" altLang="ja-JP" sz="2800" i="1" dirty="0" smtClean="0">
                <a:latin typeface="Times New Roman"/>
                <a:cs typeface="Times New Roman"/>
              </a:rPr>
            </a:br>
            <a:r>
              <a:rPr lang="en-US" altLang="ja-JP" sz="2800" dirty="0" smtClean="0"/>
              <a:t>is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2800" dirty="0" smtClean="0">
                <a:latin typeface="Times New Roman"/>
                <a:cs typeface="Times New Roman"/>
              </a:rPr>
              <a:t>(|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2800" dirty="0" smtClean="0">
                <a:latin typeface="Times New Roman"/>
                <a:cs typeface="Times New Roman"/>
              </a:rPr>
              <a:t>||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D</a:t>
            </a:r>
            <a:r>
              <a:rPr lang="en-US" altLang="ja-JP" sz="2800" dirty="0" smtClean="0">
                <a:latin typeface="Times New Roman"/>
                <a:cs typeface="Times New Roman"/>
              </a:rPr>
              <a:t>|)</a:t>
            </a:r>
            <a:r>
              <a:rPr lang="en-US" altLang="ja-JP" sz="2800" dirty="0" smtClean="0"/>
              <a:t>.</a:t>
            </a:r>
          </a:p>
          <a:p>
            <a:r>
              <a:rPr lang="en-US" altLang="ja-JP" sz="2800" dirty="0" smtClean="0"/>
              <a:t>Every iteration of the while-loop in 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updateT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 smtClean="0"/>
              <a:t>changes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T</a:t>
            </a:r>
            <a:r>
              <a:rPr lang="en-US" altLang="ja-JP" sz="2800" dirty="0" smtClean="0">
                <a:latin typeface="Times New Roman"/>
                <a:cs typeface="Times New Roman"/>
              </a:rPr>
              <a:t>[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q</a:t>
            </a:r>
            <a:r>
              <a:rPr lang="en-US" altLang="ja-JP" sz="2800" dirty="0" err="1" smtClean="0">
                <a:latin typeface="Times New Roman"/>
                <a:cs typeface="Times New Roman"/>
              </a:rPr>
              <a:t>,</a:t>
            </a:r>
            <a:r>
              <a:rPr lang="en-US" altLang="ja-JP" sz="2800" i="1" dirty="0" err="1" smtClean="0">
                <a:latin typeface="Times New Roman"/>
                <a:cs typeface="Times New Roman"/>
              </a:rPr>
              <a:t>u</a:t>
            </a:r>
            <a:r>
              <a:rPr lang="en-US" altLang="ja-JP" sz="2800" dirty="0" smtClean="0">
                <a:latin typeface="Times New Roman"/>
                <a:cs typeface="Times New Roman"/>
              </a:rPr>
              <a:t>] </a:t>
            </a:r>
            <a:r>
              <a:rPr lang="en-US" altLang="ja-JP" sz="2800" dirty="0" smtClean="0"/>
              <a:t>from U to T, and therefore </a:t>
            </a:r>
            <a:br>
              <a:rPr lang="en-US" altLang="ja-JP" sz="2800" dirty="0" smtClean="0"/>
            </a:br>
            <a:r>
              <a:rPr lang="en-US" altLang="ja-JP" sz="2800" dirty="0" smtClean="0"/>
              <a:t>the total number of iterations is </a:t>
            </a:r>
            <a:r>
              <a:rPr lang="en-US" altLang="ja-JP" sz="2800" i="1" dirty="0">
                <a:latin typeface="Times New Roman"/>
                <a:cs typeface="Times New Roman"/>
              </a:rPr>
              <a:t>O</a:t>
            </a:r>
            <a:r>
              <a:rPr lang="en-US" altLang="ja-JP" sz="2800" dirty="0">
                <a:latin typeface="Times New Roman"/>
                <a:cs typeface="Times New Roman"/>
              </a:rPr>
              <a:t>(|</a:t>
            </a:r>
            <a:r>
              <a:rPr lang="en-US" altLang="ja-JP" sz="2800" i="1" dirty="0">
                <a:latin typeface="Times New Roman"/>
                <a:cs typeface="Times New Roman"/>
              </a:rPr>
              <a:t>P</a:t>
            </a:r>
            <a:r>
              <a:rPr lang="en-US" altLang="ja-JP" sz="2800" dirty="0">
                <a:latin typeface="Times New Roman"/>
                <a:cs typeface="Times New Roman"/>
              </a:rPr>
              <a:t>||</a:t>
            </a:r>
            <a:r>
              <a:rPr lang="en-US" altLang="ja-JP" sz="2800" i="1" dirty="0">
                <a:latin typeface="Times New Roman"/>
                <a:cs typeface="Times New Roman"/>
              </a:rPr>
              <a:t>D</a:t>
            </a:r>
            <a:r>
              <a:rPr lang="en-US" altLang="ja-JP" sz="2800" dirty="0">
                <a:latin typeface="Times New Roman"/>
                <a:cs typeface="Times New Roman"/>
              </a:rPr>
              <a:t>|)</a:t>
            </a:r>
            <a:r>
              <a:rPr lang="en-US" altLang="ja-JP" sz="2800" dirty="0"/>
              <a:t>.</a:t>
            </a:r>
          </a:p>
          <a:p>
            <a:r>
              <a:rPr lang="en-US" altLang="ja-JP" sz="2800" dirty="0" smtClean="0"/>
              <a:t>The over-all time complexity is </a:t>
            </a:r>
            <a:r>
              <a:rPr lang="en-US" altLang="ja-JP" sz="2800" i="1" dirty="0">
                <a:latin typeface="Times New Roman"/>
                <a:cs typeface="Times New Roman"/>
              </a:rPr>
              <a:t>O</a:t>
            </a:r>
            <a:r>
              <a:rPr lang="en-US" altLang="ja-JP" sz="2800" dirty="0">
                <a:latin typeface="Times New Roman"/>
                <a:cs typeface="Times New Roman"/>
              </a:rPr>
              <a:t>(|</a:t>
            </a:r>
            <a:r>
              <a:rPr lang="en-US" altLang="ja-JP" sz="2800" i="1" dirty="0">
                <a:latin typeface="Times New Roman"/>
                <a:cs typeface="Times New Roman"/>
              </a:rPr>
              <a:t>P</a:t>
            </a:r>
            <a:r>
              <a:rPr lang="en-US" altLang="ja-JP" sz="2800" dirty="0">
                <a:latin typeface="Times New Roman"/>
                <a:cs typeface="Times New Roman"/>
              </a:rPr>
              <a:t>||</a:t>
            </a:r>
            <a:r>
              <a:rPr lang="en-US" altLang="ja-JP" sz="2800" i="1" dirty="0">
                <a:latin typeface="Times New Roman"/>
                <a:cs typeface="Times New Roman"/>
              </a:rPr>
              <a:t>D</a:t>
            </a:r>
            <a:r>
              <a:rPr lang="en-US" altLang="ja-JP" sz="2800" dirty="0">
                <a:latin typeface="Times New Roman"/>
                <a:cs typeface="Times New Roman"/>
              </a:rPr>
              <a:t>|)</a:t>
            </a:r>
            <a:r>
              <a:rPr lang="en-US" altLang="ja-JP" sz="2800" dirty="0" smtClean="0"/>
              <a:t>. </a:t>
            </a:r>
            <a:endParaRPr kumimoji="1" lang="ja-JP" altLang="en-US" sz="28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CAA2F6-CC75-FC47-967D-B7E75586A967}" type="slidenum">
              <a:rPr lang="en-US" altLang="ja-JP" smtClean="0"/>
              <a:pPr>
                <a:defRPr/>
              </a:pPr>
              <a:t>34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397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75C613-75EC-6647-8713-C4DB549D63AD}" type="slidenum">
              <a:rPr lang="en-US" altLang="ja-JP"/>
              <a:pPr>
                <a:defRPr/>
              </a:pPr>
              <a:t>35</a:t>
            </a:fld>
            <a:endParaRPr lang="en-US" altLang="ja-JP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Outline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XML data tree, XPath tree, embedding</a:t>
            </a:r>
          </a:p>
          <a:p>
            <a:pPr>
              <a:defRPr/>
            </a:pPr>
            <a:r>
              <a:rPr lang="en-US" altLang="ja-JP" dirty="0" smtClean="0"/>
              <a:t>Lazy algorithm</a:t>
            </a:r>
          </a:p>
          <a:p>
            <a:pPr>
              <a:defRPr/>
            </a:pPr>
            <a:r>
              <a:rPr lang="en-US" altLang="ja-JP" dirty="0" smtClean="0"/>
              <a:t>Eager algorithm</a:t>
            </a:r>
          </a:p>
          <a:p>
            <a:pPr>
              <a:defRPr/>
            </a:pPr>
            <a:r>
              <a:rPr lang="en-US" altLang="ja-JP" dirty="0" smtClean="0"/>
              <a:t>Extension to wider subclass of XPath</a:t>
            </a:r>
          </a:p>
          <a:p>
            <a:pPr>
              <a:defRPr/>
            </a:pPr>
            <a:r>
              <a:rPr lang="en-US" altLang="ja-JP" dirty="0" smtClean="0"/>
              <a:t>Conclusion</a:t>
            </a:r>
          </a:p>
        </p:txBody>
      </p:sp>
      <p:sp>
        <p:nvSpPr>
          <p:cNvPr id="2" name="右矢印 1"/>
          <p:cNvSpPr/>
          <p:nvPr/>
        </p:nvSpPr>
        <p:spPr>
          <a:xfrm>
            <a:off x="-489204" y="3315850"/>
            <a:ext cx="978408" cy="484632"/>
          </a:xfrm>
          <a:prstGeom prst="rightArrow">
            <a:avLst/>
          </a:prstGeom>
          <a:solidFill>
            <a:srgbClr val="0000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2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199" y="277813"/>
            <a:ext cx="8482115" cy="1139825"/>
          </a:xfrm>
        </p:spPr>
        <p:txBody>
          <a:bodyPr/>
          <a:lstStyle/>
          <a:p>
            <a:r>
              <a:rPr lang="en-US" altLang="ja-JP" dirty="0" smtClean="0"/>
              <a:t>Axes other than </a:t>
            </a:r>
            <a:r>
              <a:rPr lang="en-US" altLang="ja-JP" sz="4400" dirty="0" smtClean="0">
                <a:solidFill>
                  <a:srgbClr val="3366FF"/>
                </a:solidFill>
              </a:rPr>
              <a:t>child </a:t>
            </a:r>
            <a:r>
              <a:rPr lang="en-US" altLang="ja-JP" dirty="0" smtClean="0"/>
              <a:t>and </a:t>
            </a:r>
            <a:r>
              <a:rPr lang="en-US" altLang="ja-JP" sz="4000" dirty="0" smtClean="0">
                <a:solidFill>
                  <a:srgbClr val="3366FF"/>
                </a:solidFill>
              </a:rPr>
              <a:t>child</a:t>
            </a:r>
            <a:r>
              <a:rPr lang="en-US" altLang="ja-JP" sz="4000" baseline="30000" dirty="0" smtClean="0">
                <a:solidFill>
                  <a:srgbClr val="3366FF"/>
                </a:solidFill>
              </a:rPr>
              <a:t>+</a:t>
            </a:r>
            <a:endParaRPr kumimoji="1" lang="ja-JP" altLang="en-US" baseline="30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2110" y="1637764"/>
            <a:ext cx="8674041" cy="19051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lvl="1" indent="-342900"/>
            <a:r>
              <a:rPr lang="en-US" altLang="ja-JP" sz="2000" dirty="0" smtClean="0">
                <a:solidFill>
                  <a:srgbClr val="3366FF"/>
                </a:solidFill>
              </a:rPr>
              <a:t>child</a:t>
            </a:r>
            <a:r>
              <a:rPr lang="en-US" altLang="ja-JP" sz="2000" dirty="0" smtClean="0"/>
              <a:t>=</a:t>
            </a:r>
            <a:r>
              <a:rPr lang="en-US" altLang="ja-JP" sz="2000" dirty="0">
                <a:latin typeface="Times New Roman"/>
                <a:cs typeface="Times New Roman"/>
              </a:rPr>
              <a:t>{(</a:t>
            </a:r>
            <a:r>
              <a:rPr lang="en-US" altLang="ja-JP" sz="2000" i="1" dirty="0" err="1">
                <a:latin typeface="Times New Roman"/>
                <a:cs typeface="Times New Roman"/>
              </a:rPr>
              <a:t>x</a:t>
            </a:r>
            <a:r>
              <a:rPr lang="en-US" altLang="ja-JP" sz="2000" dirty="0" err="1">
                <a:latin typeface="Times New Roman"/>
                <a:cs typeface="Times New Roman"/>
              </a:rPr>
              <a:t>,</a:t>
            </a:r>
            <a:r>
              <a:rPr lang="en-US" altLang="ja-JP" sz="2000" i="1" dirty="0" err="1">
                <a:latin typeface="Times New Roman"/>
                <a:cs typeface="Times New Roman"/>
              </a:rPr>
              <a:t>y</a:t>
            </a:r>
            <a:r>
              <a:rPr lang="en-US" altLang="ja-JP" sz="2000" dirty="0">
                <a:latin typeface="Times New Roman"/>
                <a:cs typeface="Times New Roman"/>
              </a:rPr>
              <a:t>)|</a:t>
            </a:r>
            <a:r>
              <a:rPr lang="en-US" altLang="ja-JP" sz="2000" i="1" dirty="0">
                <a:latin typeface="Times New Roman"/>
                <a:cs typeface="Times New Roman"/>
              </a:rPr>
              <a:t>x</a:t>
            </a:r>
            <a:r>
              <a:rPr lang="en-US" altLang="ja-JP" sz="2000" dirty="0">
                <a:latin typeface="Times New Roman"/>
                <a:cs typeface="Times New Roman"/>
              </a:rPr>
              <a:t> is the immediately left sibling of </a:t>
            </a:r>
            <a:r>
              <a:rPr lang="en-US" altLang="ja-JP" sz="2000" i="1" dirty="0">
                <a:latin typeface="Times New Roman"/>
                <a:cs typeface="Times New Roman"/>
              </a:rPr>
              <a:t>y</a:t>
            </a:r>
            <a:r>
              <a:rPr lang="en-US" altLang="ja-JP" sz="2000" dirty="0" smtClean="0">
                <a:latin typeface="Times New Roman"/>
                <a:cs typeface="Times New Roman"/>
              </a:rPr>
              <a:t>}   </a:t>
            </a:r>
            <a:r>
              <a:rPr lang="en-US" altLang="ja-JP" sz="2000" dirty="0" smtClean="0">
                <a:solidFill>
                  <a:srgbClr val="3366FF"/>
                </a:solidFill>
                <a:cs typeface="Times New Roman"/>
              </a:rPr>
              <a:t>parent</a:t>
            </a:r>
            <a:r>
              <a:rPr lang="en-US" altLang="ja-JP" sz="2000" dirty="0" smtClean="0">
                <a:latin typeface="Times New Roman"/>
                <a:cs typeface="Times New Roman"/>
              </a:rPr>
              <a:t>=</a:t>
            </a:r>
            <a:r>
              <a:rPr lang="en-US" altLang="ja-JP" sz="2000" dirty="0" smtClean="0">
                <a:solidFill>
                  <a:srgbClr val="3366FF"/>
                </a:solidFill>
                <a:cs typeface="Times New Roman"/>
              </a:rPr>
              <a:t>child</a:t>
            </a:r>
            <a:r>
              <a:rPr lang="en-US" altLang="ja-JP" sz="2000" baseline="30000" dirty="0" smtClean="0">
                <a:solidFill>
                  <a:srgbClr val="3366FF"/>
                </a:solidFill>
                <a:cs typeface="Times New Roman"/>
              </a:rPr>
              <a:t>-1</a:t>
            </a:r>
            <a:endParaRPr lang="en-US" altLang="ja-JP" sz="2000" baseline="30000" dirty="0">
              <a:solidFill>
                <a:srgbClr val="3366FF"/>
              </a:solidFill>
              <a:cs typeface="Times New Roman"/>
            </a:endParaRPr>
          </a:p>
          <a:p>
            <a:pPr marL="342900" lvl="1" indent="-342900"/>
            <a:r>
              <a:rPr lang="en-US" altLang="ja-JP" sz="2000" dirty="0" smtClean="0">
                <a:solidFill>
                  <a:srgbClr val="3366FF"/>
                </a:solidFill>
              </a:rPr>
              <a:t>nextSib</a:t>
            </a:r>
            <a:r>
              <a:rPr lang="en-US" altLang="ja-JP" sz="2000" dirty="0"/>
              <a:t>=</a:t>
            </a:r>
            <a:r>
              <a:rPr lang="en-US" altLang="ja-JP" sz="2000" dirty="0">
                <a:latin typeface="Times New Roman"/>
                <a:cs typeface="Times New Roman"/>
              </a:rPr>
              <a:t>{(</a:t>
            </a:r>
            <a:r>
              <a:rPr lang="en-US" altLang="ja-JP" sz="2000" i="1" dirty="0" err="1">
                <a:latin typeface="Times New Roman"/>
                <a:cs typeface="Times New Roman"/>
              </a:rPr>
              <a:t>x</a:t>
            </a:r>
            <a:r>
              <a:rPr lang="en-US" altLang="ja-JP" sz="2000" dirty="0" err="1">
                <a:latin typeface="Times New Roman"/>
                <a:cs typeface="Times New Roman"/>
              </a:rPr>
              <a:t>,</a:t>
            </a:r>
            <a:r>
              <a:rPr lang="en-US" altLang="ja-JP" sz="2000" i="1" dirty="0" err="1">
                <a:latin typeface="Times New Roman"/>
                <a:cs typeface="Times New Roman"/>
              </a:rPr>
              <a:t>y</a:t>
            </a:r>
            <a:r>
              <a:rPr lang="en-US" altLang="ja-JP" sz="2000" dirty="0">
                <a:latin typeface="Times New Roman"/>
                <a:cs typeface="Times New Roman"/>
              </a:rPr>
              <a:t>)|</a:t>
            </a:r>
            <a:r>
              <a:rPr lang="en-US" altLang="ja-JP" sz="2000" i="1" dirty="0">
                <a:latin typeface="Times New Roman"/>
                <a:cs typeface="Times New Roman"/>
              </a:rPr>
              <a:t>x</a:t>
            </a:r>
            <a:r>
              <a:rPr lang="en-US" altLang="ja-JP" sz="2000" dirty="0">
                <a:latin typeface="Times New Roman"/>
                <a:cs typeface="Times New Roman"/>
              </a:rPr>
              <a:t> is </a:t>
            </a:r>
            <a:r>
              <a:rPr lang="en-US" altLang="ja-JP" sz="2000" dirty="0" smtClean="0">
                <a:latin typeface="Times New Roman"/>
                <a:cs typeface="Times New Roman"/>
              </a:rPr>
              <a:t>the next </a:t>
            </a:r>
            <a:r>
              <a:rPr lang="en-US" altLang="ja-JP" sz="2000" dirty="0">
                <a:latin typeface="Times New Roman"/>
                <a:cs typeface="Times New Roman"/>
              </a:rPr>
              <a:t>sibling of </a:t>
            </a:r>
            <a:r>
              <a:rPr lang="en-US" altLang="ja-JP" sz="2000" i="1" dirty="0">
                <a:latin typeface="Times New Roman"/>
                <a:cs typeface="Times New Roman"/>
              </a:rPr>
              <a:t>y</a:t>
            </a:r>
            <a:r>
              <a:rPr lang="en-US" altLang="ja-JP" sz="2000" dirty="0" smtClean="0">
                <a:latin typeface="Times New Roman"/>
                <a:cs typeface="Times New Roman"/>
              </a:rPr>
              <a:t>}                  </a:t>
            </a:r>
            <a:r>
              <a:rPr lang="en-US" altLang="ja-JP" sz="2000" dirty="0" smtClean="0">
                <a:solidFill>
                  <a:srgbClr val="3366FF"/>
                </a:solidFill>
                <a:cs typeface="Times New Roman"/>
              </a:rPr>
              <a:t>prevSib</a:t>
            </a:r>
            <a:r>
              <a:rPr lang="en-US" altLang="ja-JP" sz="2000" dirty="0" smtClean="0">
                <a:cs typeface="Times New Roman"/>
              </a:rPr>
              <a:t>=</a:t>
            </a:r>
            <a:r>
              <a:rPr lang="en-US" altLang="ja-JP" sz="2000" dirty="0" smtClean="0">
                <a:solidFill>
                  <a:srgbClr val="3366FF"/>
                </a:solidFill>
                <a:cs typeface="Times New Roman"/>
              </a:rPr>
              <a:t>nextSib</a:t>
            </a:r>
            <a:r>
              <a:rPr lang="en-US" altLang="ja-JP" sz="2000" baseline="30000" dirty="0" smtClean="0">
                <a:solidFill>
                  <a:srgbClr val="3366FF"/>
                </a:solidFill>
                <a:cs typeface="Times New Roman"/>
              </a:rPr>
              <a:t>-1</a:t>
            </a:r>
            <a:endParaRPr lang="en-US" altLang="ja-JP" sz="2000" baseline="30000" dirty="0" smtClean="0">
              <a:solidFill>
                <a:srgbClr val="3366FF"/>
              </a:solidFill>
            </a:endParaRPr>
          </a:p>
          <a:p>
            <a:pPr marL="342900" lvl="1" indent="-342900"/>
            <a:r>
              <a:rPr lang="en-US" altLang="ja-JP" sz="2000" dirty="0" smtClean="0"/>
              <a:t>The +-closure and the </a:t>
            </a:r>
            <a:r>
              <a:rPr lang="ja-JP" altLang="en-US" sz="2000" dirty="0" smtClean="0"/>
              <a:t>＊</a:t>
            </a:r>
            <a:r>
              <a:rPr lang="en-US" altLang="ja-JP" sz="2000" dirty="0" smtClean="0"/>
              <a:t>-closure of the above four relations.</a:t>
            </a:r>
          </a:p>
          <a:p>
            <a:pPr marL="342900" lvl="1" indent="-342900"/>
            <a:r>
              <a:rPr lang="en-US" altLang="ja-JP" sz="2000" dirty="0">
                <a:solidFill>
                  <a:srgbClr val="3366FF"/>
                </a:solidFill>
              </a:rPr>
              <a:t>f</a:t>
            </a:r>
            <a:r>
              <a:rPr lang="en-US" altLang="ja-JP" sz="2000" dirty="0" smtClean="0">
                <a:solidFill>
                  <a:srgbClr val="3366FF"/>
                </a:solidFill>
              </a:rPr>
              <a:t>ollowing</a:t>
            </a:r>
            <a:r>
              <a:rPr lang="en-US" altLang="ja-JP" sz="2000" dirty="0" smtClean="0"/>
              <a:t>=</a:t>
            </a:r>
            <a:r>
              <a:rPr lang="en-US" altLang="ja-JP" sz="2000" dirty="0" smtClean="0">
                <a:solidFill>
                  <a:srgbClr val="3366FF"/>
                </a:solidFill>
              </a:rPr>
              <a:t>child+ prevSib* parent+                      preceding</a:t>
            </a:r>
            <a:r>
              <a:rPr lang="en-US" altLang="ja-JP" sz="2000" dirty="0" smtClean="0"/>
              <a:t>=</a:t>
            </a:r>
            <a:r>
              <a:rPr lang="en-US" altLang="ja-JP" sz="2000" dirty="0" smtClean="0">
                <a:solidFill>
                  <a:srgbClr val="3366FF"/>
                </a:solidFill>
              </a:rPr>
              <a:t>following</a:t>
            </a:r>
            <a:r>
              <a:rPr lang="en-US" altLang="ja-JP" sz="2000" baseline="30000" dirty="0" smtClean="0">
                <a:solidFill>
                  <a:srgbClr val="3366FF"/>
                </a:solidFill>
              </a:rPr>
              <a:t>-1</a:t>
            </a:r>
          </a:p>
          <a:p>
            <a:pPr marL="342900" lvl="1" indent="-342900"/>
            <a:r>
              <a:rPr lang="en-US" altLang="ja-JP" sz="2000" dirty="0">
                <a:solidFill>
                  <a:srgbClr val="3366FF"/>
                </a:solidFill>
              </a:rPr>
              <a:t>self</a:t>
            </a:r>
            <a:r>
              <a:rPr lang="en-US" altLang="ja-JP" sz="2000" dirty="0">
                <a:latin typeface="Times New Roman"/>
                <a:cs typeface="Times New Roman"/>
              </a:rPr>
              <a:t>={(</a:t>
            </a:r>
            <a:r>
              <a:rPr lang="en-US" altLang="ja-JP" sz="2000" i="1" dirty="0" err="1">
                <a:latin typeface="Times New Roman"/>
                <a:cs typeface="Times New Roman"/>
              </a:rPr>
              <a:t>x</a:t>
            </a:r>
            <a:r>
              <a:rPr lang="en-US" altLang="ja-JP" sz="2000" dirty="0" err="1">
                <a:latin typeface="Times New Roman"/>
                <a:cs typeface="Times New Roman"/>
              </a:rPr>
              <a:t>,</a:t>
            </a:r>
            <a:r>
              <a:rPr lang="en-US" altLang="ja-JP" sz="2000" i="1" dirty="0" err="1">
                <a:latin typeface="Times New Roman"/>
                <a:cs typeface="Times New Roman"/>
              </a:rPr>
              <a:t>x</a:t>
            </a:r>
            <a:r>
              <a:rPr lang="en-US" altLang="ja-JP" sz="2000" dirty="0">
                <a:latin typeface="Times New Roman"/>
                <a:cs typeface="Times New Roman"/>
              </a:rPr>
              <a:t>)|</a:t>
            </a:r>
            <a:r>
              <a:rPr lang="en-US" altLang="ja-JP" sz="2000" i="1" dirty="0">
                <a:latin typeface="Times New Roman"/>
                <a:cs typeface="Times New Roman"/>
              </a:rPr>
              <a:t>x</a:t>
            </a:r>
            <a:r>
              <a:rPr lang="en-US" altLang="ja-JP" sz="2000" dirty="0">
                <a:latin typeface="Times New Roman"/>
                <a:cs typeface="Times New Roman"/>
              </a:rPr>
              <a:t> is a </a:t>
            </a:r>
            <a:r>
              <a:rPr lang="en-US" altLang="ja-JP" sz="2000" dirty="0" smtClean="0">
                <a:latin typeface="Times New Roman"/>
                <a:cs typeface="Times New Roman"/>
              </a:rPr>
              <a:t>node}</a:t>
            </a:r>
            <a:r>
              <a:rPr lang="en-US" altLang="ja-JP" sz="2000" dirty="0">
                <a:latin typeface="Times New Roman"/>
                <a:cs typeface="Times New Roman"/>
              </a:rPr>
              <a:t>	</a:t>
            </a:r>
            <a:endParaRPr lang="en-US" altLang="ja-JP" sz="2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CAA2F6-CC75-FC47-967D-B7E75586A967}" type="slidenum">
              <a:rPr lang="en-US" altLang="ja-JP" smtClean="0"/>
              <a:pPr>
                <a:defRPr/>
              </a:pPr>
              <a:t>36</a:t>
            </a:fld>
            <a:endParaRPr lang="en-US" altLang="ja-JP"/>
          </a:p>
        </p:txBody>
      </p:sp>
      <p:pic>
        <p:nvPicPr>
          <p:cNvPr id="4" name="図 3" descr="XPathFragment-colo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28" y="3776270"/>
            <a:ext cx="6277786" cy="294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5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Down</a:t>
            </a:r>
            <a:r>
              <a:rPr kumimoji="1" lang="en-US" altLang="ja-JP" dirty="0" smtClean="0"/>
              <a:t>ward CXP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All the nodes of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P</a:t>
            </a:r>
            <a:r>
              <a:rPr kumimoji="1" lang="en-US" altLang="ja-JP" dirty="0" smtClean="0"/>
              <a:t> are mapped to descendants of the node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u</a:t>
            </a:r>
            <a:r>
              <a:rPr kumimoji="1" lang="en-US" altLang="ja-JP" dirty="0" smtClean="0"/>
              <a:t>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to which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root</a:t>
            </a:r>
            <a:r>
              <a:rPr kumimoji="1" lang="en-US" altLang="ja-JP" dirty="0" smtClean="0">
                <a:latin typeface="Times New Roman"/>
                <a:cs typeface="Times New Roman"/>
              </a:rPr>
              <a:t>(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P</a:t>
            </a:r>
            <a:r>
              <a:rPr kumimoji="1" lang="en-US" altLang="ja-JP" dirty="0" smtClean="0">
                <a:latin typeface="Times New Roman"/>
                <a:cs typeface="Times New Roman"/>
              </a:rPr>
              <a:t>) </a:t>
            </a:r>
            <a:r>
              <a:rPr kumimoji="1" lang="en-US" altLang="ja-JP" dirty="0" smtClean="0"/>
              <a:t>is mapped.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CAA2F6-CC75-FC47-967D-B7E75586A967}" type="slidenum">
              <a:rPr lang="en-US" altLang="ja-JP" smtClean="0"/>
              <a:pPr>
                <a:defRPr/>
              </a:pPr>
              <a:t>37</a:t>
            </a:fld>
            <a:endParaRPr lang="en-US" altLang="ja-JP"/>
          </a:p>
        </p:txBody>
      </p:sp>
      <p:sp>
        <p:nvSpPr>
          <p:cNvPr id="5" name="二等辺三角形 61"/>
          <p:cNvSpPr>
            <a:spLocks noChangeArrowheads="1"/>
          </p:cNvSpPr>
          <p:nvPr/>
        </p:nvSpPr>
        <p:spPr bwMode="auto">
          <a:xfrm>
            <a:off x="4160541" y="3258751"/>
            <a:ext cx="3993451" cy="2857674"/>
          </a:xfrm>
          <a:prstGeom prst="triangle">
            <a:avLst>
              <a:gd name="adj" fmla="val 52704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6" name="二等辺三角形 5"/>
          <p:cNvSpPr/>
          <p:nvPr/>
        </p:nvSpPr>
        <p:spPr bwMode="auto">
          <a:xfrm>
            <a:off x="5459303" y="4679113"/>
            <a:ext cx="1751013" cy="1385888"/>
          </a:xfrm>
          <a:prstGeom prst="triangle">
            <a:avLst>
              <a:gd name="adj" fmla="val 52703"/>
            </a:avLst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7" name="円/楕円 6"/>
          <p:cNvSpPr>
            <a:spLocks noChangeAspect="1"/>
          </p:cNvSpPr>
          <p:nvPr/>
        </p:nvSpPr>
        <p:spPr bwMode="auto">
          <a:xfrm>
            <a:off x="6274605" y="4699665"/>
            <a:ext cx="173355" cy="180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8" name="直線矢印コネクタ 7"/>
          <p:cNvCxnSpPr>
            <a:stCxn id="10" idx="7"/>
            <a:endCxn id="7" idx="2"/>
          </p:cNvCxnSpPr>
          <p:nvPr/>
        </p:nvCxnSpPr>
        <p:spPr>
          <a:xfrm flipV="1">
            <a:off x="2673884" y="4789677"/>
            <a:ext cx="3600721" cy="494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二等辺三角形 40"/>
          <p:cNvSpPr>
            <a:spLocks noChangeArrowheads="1"/>
          </p:cNvSpPr>
          <p:nvPr/>
        </p:nvSpPr>
        <p:spPr bwMode="auto">
          <a:xfrm>
            <a:off x="2095500" y="4751388"/>
            <a:ext cx="1058863" cy="1060450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 bwMode="auto">
          <a:xfrm>
            <a:off x="2546512" y="4817227"/>
            <a:ext cx="149225" cy="1492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0"/>
          <p:cNvSpPr txBox="1">
            <a:spLocks noChangeArrowheads="1"/>
          </p:cNvSpPr>
          <p:nvPr/>
        </p:nvSpPr>
        <p:spPr bwMode="auto">
          <a:xfrm>
            <a:off x="2316646" y="4387906"/>
            <a:ext cx="444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 dirty="0">
                <a:latin typeface="Times New Roman" charset="0"/>
                <a:cs typeface="Times New Roman" charset="0"/>
              </a:rPr>
              <a:t>P</a:t>
            </a:r>
            <a:endParaRPr lang="ja-JP" altLang="en-US" sz="22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13" name="テキスト ボックス 60"/>
          <p:cNvSpPr txBox="1">
            <a:spLocks noChangeArrowheads="1"/>
          </p:cNvSpPr>
          <p:nvPr/>
        </p:nvSpPr>
        <p:spPr bwMode="auto">
          <a:xfrm>
            <a:off x="5688093" y="3151969"/>
            <a:ext cx="4746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 dirty="0">
                <a:latin typeface="Times New Roman" charset="0"/>
                <a:cs typeface="Times New Roman" charset="0"/>
              </a:rPr>
              <a:t>D</a:t>
            </a:r>
            <a:endParaRPr lang="ja-JP" altLang="en-US" sz="22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15" name="テキスト ボックス 64"/>
          <p:cNvSpPr txBox="1">
            <a:spLocks noChangeArrowheads="1"/>
          </p:cNvSpPr>
          <p:nvPr/>
        </p:nvSpPr>
        <p:spPr bwMode="auto">
          <a:xfrm>
            <a:off x="6434994" y="4463559"/>
            <a:ext cx="412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 dirty="0">
                <a:latin typeface="Times New Roman" charset="0"/>
                <a:cs typeface="Times New Roman" charset="0"/>
              </a:rPr>
              <a:t>u</a:t>
            </a:r>
            <a:endParaRPr lang="ja-JP" altLang="en-US" sz="22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 bwMode="auto">
          <a:xfrm>
            <a:off x="6226497" y="3314600"/>
            <a:ext cx="173355" cy="180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 bwMode="auto">
          <a:xfrm>
            <a:off x="6243206" y="3749098"/>
            <a:ext cx="173355" cy="180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 bwMode="auto">
          <a:xfrm>
            <a:off x="6228516" y="4319298"/>
            <a:ext cx="173355" cy="180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1" name="直線コネクタ 20"/>
          <p:cNvCxnSpPr>
            <a:stCxn id="17" idx="4"/>
            <a:endCxn id="18" idx="0"/>
          </p:cNvCxnSpPr>
          <p:nvPr/>
        </p:nvCxnSpPr>
        <p:spPr bwMode="auto">
          <a:xfrm>
            <a:off x="6313175" y="3494623"/>
            <a:ext cx="16709" cy="254475"/>
          </a:xfrm>
          <a:prstGeom prst="line">
            <a:avLst/>
          </a:prstGeom>
          <a:ln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8" idx="4"/>
            <a:endCxn id="19" idx="0"/>
          </p:cNvCxnSpPr>
          <p:nvPr/>
        </p:nvCxnSpPr>
        <p:spPr bwMode="auto">
          <a:xfrm flipH="1">
            <a:off x="6315194" y="3929121"/>
            <a:ext cx="14690" cy="390177"/>
          </a:xfrm>
          <a:prstGeom prst="line">
            <a:avLst/>
          </a:prstGeom>
          <a:ln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19" idx="4"/>
            <a:endCxn id="7" idx="0"/>
          </p:cNvCxnSpPr>
          <p:nvPr/>
        </p:nvCxnSpPr>
        <p:spPr bwMode="auto">
          <a:xfrm>
            <a:off x="6315194" y="4499321"/>
            <a:ext cx="46089" cy="200344"/>
          </a:xfrm>
          <a:prstGeom prst="line">
            <a:avLst/>
          </a:prstGeom>
          <a:ln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6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Downward CXP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8438" y="4541406"/>
            <a:ext cx="8686801" cy="1090359"/>
          </a:xfrm>
          <a:ln w="38100" cmpd="sng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Our algorithm can easily be modified to cope with Downward CXP.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CAA2F6-CC75-FC47-967D-B7E75586A967}" type="slidenum">
              <a:rPr lang="en-US" altLang="ja-JP" smtClean="0"/>
              <a:pPr>
                <a:defRPr/>
              </a:pPr>
              <a:t>38</a:t>
            </a:fld>
            <a:endParaRPr lang="en-US" altLang="ja-JP"/>
          </a:p>
        </p:txBody>
      </p:sp>
      <p:pic>
        <p:nvPicPr>
          <p:cNvPr id="4" name="図 3" descr="latex-im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15" y="1773564"/>
            <a:ext cx="8592603" cy="22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</a:t>
            </a:r>
            <a:r>
              <a:rPr kumimoji="1" lang="en-US" altLang="ja-JP" dirty="0" smtClean="0"/>
              <a:t>ward CXP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All the nodes of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P</a:t>
            </a:r>
            <a:r>
              <a:rPr kumimoji="1" lang="en-US" altLang="ja-JP" dirty="0" smtClean="0"/>
              <a:t> are mapped to descendants or predecessors of the node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u</a:t>
            </a:r>
            <a:r>
              <a:rPr kumimoji="1" lang="en-US" altLang="ja-JP" dirty="0" smtClean="0"/>
              <a:t> to which 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root</a:t>
            </a:r>
            <a:r>
              <a:rPr kumimoji="1" lang="en-US" altLang="ja-JP" dirty="0" smtClean="0">
                <a:latin typeface="Times New Roman"/>
                <a:cs typeface="Times New Roman"/>
              </a:rPr>
              <a:t>(</a:t>
            </a:r>
            <a:r>
              <a:rPr kumimoji="1" lang="en-US" altLang="ja-JP" i="1" dirty="0" smtClean="0">
                <a:latin typeface="Times New Roman"/>
                <a:cs typeface="Times New Roman"/>
              </a:rPr>
              <a:t>P</a:t>
            </a:r>
            <a:r>
              <a:rPr kumimoji="1" lang="en-US" altLang="ja-JP" dirty="0" smtClean="0">
                <a:latin typeface="Times New Roman"/>
                <a:cs typeface="Times New Roman"/>
              </a:rPr>
              <a:t>) </a:t>
            </a:r>
            <a:r>
              <a:rPr kumimoji="1" lang="en-US" altLang="ja-JP" dirty="0" smtClean="0"/>
              <a:t>is </a:t>
            </a:r>
            <a:r>
              <a:rPr lang="en-US" altLang="ja-JP" dirty="0"/>
              <a:t>m</a:t>
            </a:r>
            <a:r>
              <a:rPr kumimoji="1" lang="en-US" altLang="ja-JP" dirty="0" smtClean="0"/>
              <a:t>apped.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CAA2F6-CC75-FC47-967D-B7E75586A967}" type="slidenum">
              <a:rPr lang="en-US" altLang="ja-JP" smtClean="0"/>
              <a:pPr>
                <a:defRPr/>
              </a:pPr>
              <a:t>39</a:t>
            </a:fld>
            <a:endParaRPr lang="en-US" altLang="ja-JP"/>
          </a:p>
        </p:txBody>
      </p:sp>
      <p:sp>
        <p:nvSpPr>
          <p:cNvPr id="5" name="二等辺三角形 61"/>
          <p:cNvSpPr>
            <a:spLocks noChangeArrowheads="1"/>
          </p:cNvSpPr>
          <p:nvPr/>
        </p:nvSpPr>
        <p:spPr bwMode="auto">
          <a:xfrm>
            <a:off x="4160541" y="3258751"/>
            <a:ext cx="3993451" cy="2857674"/>
          </a:xfrm>
          <a:prstGeom prst="triangle">
            <a:avLst>
              <a:gd name="adj" fmla="val 52704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6" name="二等辺三角形 5"/>
          <p:cNvSpPr/>
          <p:nvPr/>
        </p:nvSpPr>
        <p:spPr bwMode="auto">
          <a:xfrm>
            <a:off x="5459303" y="4679113"/>
            <a:ext cx="1751013" cy="1385888"/>
          </a:xfrm>
          <a:prstGeom prst="triangle">
            <a:avLst>
              <a:gd name="adj" fmla="val 52703"/>
            </a:avLst>
          </a:prstGeom>
          <a:solidFill>
            <a:schemeClr val="tx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7" name="円/楕円 6"/>
          <p:cNvSpPr>
            <a:spLocks noChangeAspect="1"/>
          </p:cNvSpPr>
          <p:nvPr/>
        </p:nvSpPr>
        <p:spPr bwMode="auto">
          <a:xfrm>
            <a:off x="6274605" y="4699665"/>
            <a:ext cx="173355" cy="180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8" name="直線矢印コネクタ 7"/>
          <p:cNvCxnSpPr>
            <a:stCxn id="10" idx="7"/>
            <a:endCxn id="7" idx="2"/>
          </p:cNvCxnSpPr>
          <p:nvPr/>
        </p:nvCxnSpPr>
        <p:spPr>
          <a:xfrm flipV="1">
            <a:off x="2673884" y="4789677"/>
            <a:ext cx="3600721" cy="494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二等辺三角形 40"/>
          <p:cNvSpPr>
            <a:spLocks noChangeArrowheads="1"/>
          </p:cNvSpPr>
          <p:nvPr/>
        </p:nvSpPr>
        <p:spPr bwMode="auto">
          <a:xfrm>
            <a:off x="2095500" y="4751388"/>
            <a:ext cx="1058863" cy="1060450"/>
          </a:xfrm>
          <a:prstGeom prst="triangle">
            <a:avLst>
              <a:gd name="adj" fmla="val 50000"/>
            </a:avLst>
          </a:prstGeom>
          <a:solidFill>
            <a:srgbClr val="CCFF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 bwMode="auto">
          <a:xfrm>
            <a:off x="2546512" y="4817227"/>
            <a:ext cx="149225" cy="1492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0"/>
          <p:cNvSpPr txBox="1">
            <a:spLocks noChangeArrowheads="1"/>
          </p:cNvSpPr>
          <p:nvPr/>
        </p:nvSpPr>
        <p:spPr bwMode="auto">
          <a:xfrm>
            <a:off x="2316646" y="4387906"/>
            <a:ext cx="444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 dirty="0">
                <a:latin typeface="Times New Roman" charset="0"/>
                <a:cs typeface="Times New Roman" charset="0"/>
              </a:rPr>
              <a:t>P</a:t>
            </a:r>
            <a:endParaRPr lang="ja-JP" altLang="en-US" sz="22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13" name="テキスト ボックス 60"/>
          <p:cNvSpPr txBox="1">
            <a:spLocks noChangeArrowheads="1"/>
          </p:cNvSpPr>
          <p:nvPr/>
        </p:nvSpPr>
        <p:spPr bwMode="auto">
          <a:xfrm>
            <a:off x="5688093" y="3151969"/>
            <a:ext cx="4746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 dirty="0">
                <a:latin typeface="Times New Roman" charset="0"/>
                <a:cs typeface="Times New Roman" charset="0"/>
              </a:rPr>
              <a:t>D</a:t>
            </a:r>
            <a:endParaRPr lang="ja-JP" altLang="en-US" sz="22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15" name="テキスト ボックス 64"/>
          <p:cNvSpPr txBox="1">
            <a:spLocks noChangeArrowheads="1"/>
          </p:cNvSpPr>
          <p:nvPr/>
        </p:nvSpPr>
        <p:spPr bwMode="auto">
          <a:xfrm>
            <a:off x="6434994" y="4463559"/>
            <a:ext cx="412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 dirty="0">
                <a:latin typeface="Times New Roman" charset="0"/>
                <a:cs typeface="Times New Roman" charset="0"/>
              </a:rPr>
              <a:t>u</a:t>
            </a:r>
            <a:endParaRPr lang="ja-JP" altLang="en-US" sz="22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16" name="フリーフォーム 15"/>
          <p:cNvSpPr/>
          <p:nvPr/>
        </p:nvSpPr>
        <p:spPr>
          <a:xfrm>
            <a:off x="4177249" y="3452795"/>
            <a:ext cx="2002416" cy="2663630"/>
          </a:xfrm>
          <a:custGeom>
            <a:avLst/>
            <a:gdLst>
              <a:gd name="connsiteX0" fmla="*/ 2300990 w 2510852"/>
              <a:gd name="connsiteY0" fmla="*/ 0 h 3110459"/>
              <a:gd name="connsiteX1" fmla="*/ 2510852 w 2510852"/>
              <a:gd name="connsiteY1" fmla="*/ 2113613 h 3110459"/>
              <a:gd name="connsiteX2" fmla="*/ 1858780 w 2510852"/>
              <a:gd name="connsiteY2" fmla="*/ 3102964 h 3110459"/>
              <a:gd name="connsiteX3" fmla="*/ 0 w 2510852"/>
              <a:gd name="connsiteY3" fmla="*/ 3110459 h 3110459"/>
              <a:gd name="connsiteX4" fmla="*/ 2300990 w 2510852"/>
              <a:gd name="connsiteY4" fmla="*/ 0 h 3110459"/>
              <a:gd name="connsiteX0" fmla="*/ 2300990 w 2351535"/>
              <a:gd name="connsiteY0" fmla="*/ 0 h 3110459"/>
              <a:gd name="connsiteX1" fmla="*/ 2351535 w 2351535"/>
              <a:gd name="connsiteY1" fmla="*/ 1626444 h 3110459"/>
              <a:gd name="connsiteX2" fmla="*/ 1858780 w 2351535"/>
              <a:gd name="connsiteY2" fmla="*/ 3102964 h 3110459"/>
              <a:gd name="connsiteX3" fmla="*/ 0 w 2351535"/>
              <a:gd name="connsiteY3" fmla="*/ 3110459 h 3110459"/>
              <a:gd name="connsiteX4" fmla="*/ 2300990 w 2351535"/>
              <a:gd name="connsiteY4" fmla="*/ 0 h 3110459"/>
              <a:gd name="connsiteX0" fmla="*/ 2300990 w 2351535"/>
              <a:gd name="connsiteY0" fmla="*/ 0 h 3121008"/>
              <a:gd name="connsiteX1" fmla="*/ 2351535 w 2351535"/>
              <a:gd name="connsiteY1" fmla="*/ 1626444 h 3121008"/>
              <a:gd name="connsiteX2" fmla="*/ 1416232 w 2351535"/>
              <a:gd name="connsiteY2" fmla="*/ 3121008 h 3121008"/>
              <a:gd name="connsiteX3" fmla="*/ 0 w 2351535"/>
              <a:gd name="connsiteY3" fmla="*/ 3110459 h 3121008"/>
              <a:gd name="connsiteX4" fmla="*/ 2300990 w 2351535"/>
              <a:gd name="connsiteY4" fmla="*/ 0 h 3121008"/>
              <a:gd name="connsiteX0" fmla="*/ 2300990 w 2333833"/>
              <a:gd name="connsiteY0" fmla="*/ 0 h 3121008"/>
              <a:gd name="connsiteX1" fmla="*/ 2333833 w 2333833"/>
              <a:gd name="connsiteY1" fmla="*/ 1572315 h 3121008"/>
              <a:gd name="connsiteX2" fmla="*/ 1416232 w 2333833"/>
              <a:gd name="connsiteY2" fmla="*/ 3121008 h 3121008"/>
              <a:gd name="connsiteX3" fmla="*/ 0 w 2333833"/>
              <a:gd name="connsiteY3" fmla="*/ 3110459 h 3121008"/>
              <a:gd name="connsiteX4" fmla="*/ 2300990 w 2333833"/>
              <a:gd name="connsiteY4" fmla="*/ 0 h 3121008"/>
              <a:gd name="connsiteX0" fmla="*/ 2300990 w 2333833"/>
              <a:gd name="connsiteY0" fmla="*/ 0 h 3121008"/>
              <a:gd name="connsiteX1" fmla="*/ 2333833 w 2333833"/>
              <a:gd name="connsiteY1" fmla="*/ 1572315 h 3121008"/>
              <a:gd name="connsiteX2" fmla="*/ 1327722 w 2333833"/>
              <a:gd name="connsiteY2" fmla="*/ 3121008 h 3121008"/>
              <a:gd name="connsiteX3" fmla="*/ 0 w 2333833"/>
              <a:gd name="connsiteY3" fmla="*/ 3110459 h 3121008"/>
              <a:gd name="connsiteX4" fmla="*/ 2300990 w 2333833"/>
              <a:gd name="connsiteY4" fmla="*/ 0 h 3121008"/>
              <a:gd name="connsiteX0" fmla="*/ 2177076 w 2333833"/>
              <a:gd name="connsiteY0" fmla="*/ 0 h 2940576"/>
              <a:gd name="connsiteX1" fmla="*/ 2333833 w 2333833"/>
              <a:gd name="connsiteY1" fmla="*/ 1391883 h 2940576"/>
              <a:gd name="connsiteX2" fmla="*/ 1327722 w 2333833"/>
              <a:gd name="connsiteY2" fmla="*/ 2940576 h 2940576"/>
              <a:gd name="connsiteX3" fmla="*/ 0 w 2333833"/>
              <a:gd name="connsiteY3" fmla="*/ 2930027 h 2940576"/>
              <a:gd name="connsiteX4" fmla="*/ 2177076 w 2333833"/>
              <a:gd name="connsiteY4" fmla="*/ 0 h 2940576"/>
              <a:gd name="connsiteX0" fmla="*/ 2177076 w 2192218"/>
              <a:gd name="connsiteY0" fmla="*/ 0 h 2940576"/>
              <a:gd name="connsiteX1" fmla="*/ 2192218 w 2192218"/>
              <a:gd name="connsiteY1" fmla="*/ 1373839 h 2940576"/>
              <a:gd name="connsiteX2" fmla="*/ 1327722 w 2192218"/>
              <a:gd name="connsiteY2" fmla="*/ 2940576 h 2940576"/>
              <a:gd name="connsiteX3" fmla="*/ 0 w 2192218"/>
              <a:gd name="connsiteY3" fmla="*/ 2930027 h 2940576"/>
              <a:gd name="connsiteX4" fmla="*/ 2177076 w 2192218"/>
              <a:gd name="connsiteY4" fmla="*/ 0 h 2940576"/>
              <a:gd name="connsiteX0" fmla="*/ 2177076 w 2192218"/>
              <a:gd name="connsiteY0" fmla="*/ 0 h 2930027"/>
              <a:gd name="connsiteX1" fmla="*/ 2192218 w 2192218"/>
              <a:gd name="connsiteY1" fmla="*/ 1373839 h 2930027"/>
              <a:gd name="connsiteX2" fmla="*/ 1168404 w 2192218"/>
              <a:gd name="connsiteY2" fmla="*/ 2922532 h 2930027"/>
              <a:gd name="connsiteX3" fmla="*/ 0 w 2192218"/>
              <a:gd name="connsiteY3" fmla="*/ 2930027 h 2930027"/>
              <a:gd name="connsiteX4" fmla="*/ 2177076 w 2192218"/>
              <a:gd name="connsiteY4" fmla="*/ 0 h 2930027"/>
              <a:gd name="connsiteX0" fmla="*/ 2106268 w 2192218"/>
              <a:gd name="connsiteY0" fmla="*/ 0 h 2823731"/>
              <a:gd name="connsiteX1" fmla="*/ 2192218 w 2192218"/>
              <a:gd name="connsiteY1" fmla="*/ 1267543 h 2823731"/>
              <a:gd name="connsiteX2" fmla="*/ 1168404 w 2192218"/>
              <a:gd name="connsiteY2" fmla="*/ 2816236 h 2823731"/>
              <a:gd name="connsiteX3" fmla="*/ 0 w 2192218"/>
              <a:gd name="connsiteY3" fmla="*/ 2823731 h 2823731"/>
              <a:gd name="connsiteX4" fmla="*/ 2106268 w 2192218"/>
              <a:gd name="connsiteY4" fmla="*/ 0 h 2823731"/>
              <a:gd name="connsiteX0" fmla="*/ 2106268 w 2106268"/>
              <a:gd name="connsiteY0" fmla="*/ 0 h 2823731"/>
              <a:gd name="connsiteX1" fmla="*/ 2086006 w 2106268"/>
              <a:gd name="connsiteY1" fmla="*/ 1267543 h 2823731"/>
              <a:gd name="connsiteX2" fmla="*/ 1168404 w 2106268"/>
              <a:gd name="connsiteY2" fmla="*/ 2816236 h 2823731"/>
              <a:gd name="connsiteX3" fmla="*/ 0 w 2106268"/>
              <a:gd name="connsiteY3" fmla="*/ 2823731 h 2823731"/>
              <a:gd name="connsiteX4" fmla="*/ 2106268 w 2106268"/>
              <a:gd name="connsiteY4" fmla="*/ 0 h 2823731"/>
              <a:gd name="connsiteX0" fmla="*/ 2106268 w 2121410"/>
              <a:gd name="connsiteY0" fmla="*/ 0 h 2823731"/>
              <a:gd name="connsiteX1" fmla="*/ 2121410 w 2121410"/>
              <a:gd name="connsiteY1" fmla="*/ 1621863 h 2823731"/>
              <a:gd name="connsiteX2" fmla="*/ 1168404 w 2121410"/>
              <a:gd name="connsiteY2" fmla="*/ 2816236 h 2823731"/>
              <a:gd name="connsiteX3" fmla="*/ 0 w 2121410"/>
              <a:gd name="connsiteY3" fmla="*/ 2823731 h 2823731"/>
              <a:gd name="connsiteX4" fmla="*/ 2106268 w 2121410"/>
              <a:gd name="connsiteY4" fmla="*/ 0 h 2823731"/>
              <a:gd name="connsiteX0" fmla="*/ 2106268 w 2121410"/>
              <a:gd name="connsiteY0" fmla="*/ 0 h 2823731"/>
              <a:gd name="connsiteX1" fmla="*/ 2121410 w 2121410"/>
              <a:gd name="connsiteY1" fmla="*/ 1621863 h 2823731"/>
              <a:gd name="connsiteX2" fmla="*/ 1363125 w 2121410"/>
              <a:gd name="connsiteY2" fmla="*/ 2780804 h 2823731"/>
              <a:gd name="connsiteX3" fmla="*/ 0 w 2121410"/>
              <a:gd name="connsiteY3" fmla="*/ 2823731 h 2823731"/>
              <a:gd name="connsiteX4" fmla="*/ 2106268 w 2121410"/>
              <a:gd name="connsiteY4" fmla="*/ 0 h 282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1410" h="2823731">
                <a:moveTo>
                  <a:pt x="2106268" y="0"/>
                </a:moveTo>
                <a:lnTo>
                  <a:pt x="2121410" y="1621863"/>
                </a:lnTo>
                <a:lnTo>
                  <a:pt x="1363125" y="2780804"/>
                </a:lnTo>
                <a:lnTo>
                  <a:pt x="0" y="2823731"/>
                </a:lnTo>
                <a:lnTo>
                  <a:pt x="2106268" y="0"/>
                </a:lnTo>
                <a:close/>
              </a:path>
            </a:pathLst>
          </a:custGeom>
          <a:solidFill>
            <a:srgbClr val="FF00FF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 bwMode="auto">
          <a:xfrm>
            <a:off x="6226497" y="3314600"/>
            <a:ext cx="173355" cy="180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 bwMode="auto">
          <a:xfrm>
            <a:off x="6243206" y="3749098"/>
            <a:ext cx="173355" cy="180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 bwMode="auto">
          <a:xfrm>
            <a:off x="6228516" y="4319298"/>
            <a:ext cx="173355" cy="180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1" name="直線コネクタ 20"/>
          <p:cNvCxnSpPr>
            <a:stCxn id="17" idx="4"/>
            <a:endCxn id="18" idx="0"/>
          </p:cNvCxnSpPr>
          <p:nvPr/>
        </p:nvCxnSpPr>
        <p:spPr bwMode="auto">
          <a:xfrm>
            <a:off x="6313175" y="3494623"/>
            <a:ext cx="16709" cy="254475"/>
          </a:xfrm>
          <a:prstGeom prst="line">
            <a:avLst/>
          </a:prstGeom>
          <a:ln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8" idx="4"/>
            <a:endCxn id="19" idx="0"/>
          </p:cNvCxnSpPr>
          <p:nvPr/>
        </p:nvCxnSpPr>
        <p:spPr bwMode="auto">
          <a:xfrm flipH="1">
            <a:off x="6315194" y="3929121"/>
            <a:ext cx="14690" cy="390177"/>
          </a:xfrm>
          <a:prstGeom prst="line">
            <a:avLst/>
          </a:prstGeom>
          <a:ln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19" idx="4"/>
            <a:endCxn id="7" idx="0"/>
          </p:cNvCxnSpPr>
          <p:nvPr/>
        </p:nvCxnSpPr>
        <p:spPr bwMode="auto">
          <a:xfrm>
            <a:off x="6315194" y="4499321"/>
            <a:ext cx="46089" cy="200344"/>
          </a:xfrm>
          <a:prstGeom prst="line">
            <a:avLst/>
          </a:prstGeom>
          <a:ln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34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XML data tree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41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altLang="ja-JP" dirty="0" smtClean="0"/>
              <a:t>An </a:t>
            </a:r>
            <a:r>
              <a:rPr lang="en-US" altLang="ja-JP" u="sng" dirty="0" smtClean="0"/>
              <a:t>XML data tree </a:t>
            </a:r>
            <a:r>
              <a:rPr lang="en-US" altLang="ja-JP" dirty="0" smtClean="0"/>
              <a:t>is an ordered tree where</a:t>
            </a:r>
            <a:r>
              <a:rPr lang="en-US" altLang="ja-JP" dirty="0"/>
              <a:t> </a:t>
            </a:r>
            <a:r>
              <a:rPr lang="en-US" altLang="ja-JP" dirty="0" smtClean="0"/>
              <a:t>the nodes are labeled with tag-names.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F23D04-207C-2B44-B972-B67C23164ECE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7" name="円/楕円 6"/>
          <p:cNvSpPr>
            <a:spLocks noChangeAspect="1"/>
          </p:cNvSpPr>
          <p:nvPr/>
        </p:nvSpPr>
        <p:spPr bwMode="auto">
          <a:xfrm>
            <a:off x="2664619" y="2941659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 bwMode="auto">
          <a:xfrm>
            <a:off x="1878807" y="3644922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 bwMode="auto">
          <a:xfrm>
            <a:off x="1923257" y="5178447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 bwMode="auto">
          <a:xfrm>
            <a:off x="2283619" y="4405334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 bwMode="auto">
          <a:xfrm>
            <a:off x="2623344" y="5178447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2" name="直線コネクタ 11"/>
          <p:cNvCxnSpPr>
            <a:stCxn id="7" idx="4"/>
            <a:endCxn id="8" idx="0"/>
          </p:cNvCxnSpPr>
          <p:nvPr/>
        </p:nvCxnSpPr>
        <p:spPr bwMode="auto">
          <a:xfrm flipH="1">
            <a:off x="2028032" y="3240109"/>
            <a:ext cx="785812" cy="404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stCxn id="8" idx="4"/>
            <a:endCxn id="10" idx="0"/>
          </p:cNvCxnSpPr>
          <p:nvPr/>
        </p:nvCxnSpPr>
        <p:spPr bwMode="auto">
          <a:xfrm>
            <a:off x="2028032" y="3943372"/>
            <a:ext cx="404812" cy="46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0" idx="4"/>
            <a:endCxn id="11" idx="0"/>
          </p:cNvCxnSpPr>
          <p:nvPr/>
        </p:nvCxnSpPr>
        <p:spPr bwMode="auto">
          <a:xfrm>
            <a:off x="2432844" y="4703784"/>
            <a:ext cx="339725" cy="474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0" idx="4"/>
            <a:endCxn id="9" idx="0"/>
          </p:cNvCxnSpPr>
          <p:nvPr/>
        </p:nvCxnSpPr>
        <p:spPr bwMode="auto">
          <a:xfrm flipH="1">
            <a:off x="2072482" y="4703784"/>
            <a:ext cx="360362" cy="474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円/楕円 15"/>
          <p:cNvSpPr>
            <a:spLocks noChangeAspect="1"/>
          </p:cNvSpPr>
          <p:nvPr/>
        </p:nvSpPr>
        <p:spPr bwMode="auto">
          <a:xfrm>
            <a:off x="3359944" y="3644922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7" name="直線コネクタ 16"/>
          <p:cNvCxnSpPr>
            <a:stCxn id="7" idx="4"/>
            <a:endCxn id="16" idx="0"/>
          </p:cNvCxnSpPr>
          <p:nvPr/>
        </p:nvCxnSpPr>
        <p:spPr bwMode="auto">
          <a:xfrm>
            <a:off x="2813844" y="3240109"/>
            <a:ext cx="695325" cy="404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円/楕円 17"/>
          <p:cNvSpPr>
            <a:spLocks noChangeAspect="1"/>
          </p:cNvSpPr>
          <p:nvPr/>
        </p:nvSpPr>
        <p:spPr bwMode="auto">
          <a:xfrm>
            <a:off x="3359944" y="4405334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>
            <a:stCxn id="16" idx="4"/>
            <a:endCxn id="18" idx="0"/>
          </p:cNvCxnSpPr>
          <p:nvPr/>
        </p:nvCxnSpPr>
        <p:spPr bwMode="auto">
          <a:xfrm>
            <a:off x="3509169" y="3943372"/>
            <a:ext cx="0" cy="46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円/楕円 19"/>
          <p:cNvSpPr>
            <a:spLocks noChangeAspect="1"/>
          </p:cNvSpPr>
          <p:nvPr/>
        </p:nvSpPr>
        <p:spPr bwMode="auto">
          <a:xfrm>
            <a:off x="3355182" y="5178447"/>
            <a:ext cx="300037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1" name="直線コネクタ 20"/>
          <p:cNvCxnSpPr>
            <a:stCxn id="18" idx="4"/>
            <a:endCxn id="20" idx="0"/>
          </p:cNvCxnSpPr>
          <p:nvPr/>
        </p:nvCxnSpPr>
        <p:spPr bwMode="auto">
          <a:xfrm flipH="1">
            <a:off x="3504407" y="4703784"/>
            <a:ext cx="4762" cy="474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円/楕円 21"/>
          <p:cNvSpPr>
            <a:spLocks noChangeAspect="1"/>
          </p:cNvSpPr>
          <p:nvPr/>
        </p:nvSpPr>
        <p:spPr bwMode="auto">
          <a:xfrm>
            <a:off x="1377157" y="4405334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3" name="直線コネクタ 22"/>
          <p:cNvCxnSpPr>
            <a:stCxn id="8" idx="4"/>
            <a:endCxn id="22" idx="0"/>
          </p:cNvCxnSpPr>
          <p:nvPr/>
        </p:nvCxnSpPr>
        <p:spPr bwMode="auto">
          <a:xfrm flipH="1">
            <a:off x="1526382" y="3943372"/>
            <a:ext cx="501650" cy="46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Backward CXP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0491" y="4708557"/>
            <a:ext cx="8229600" cy="1458012"/>
          </a:xfrm>
          <a:ln w="38100" cmpd="sng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Our algorithm can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be extended to </a:t>
            </a:r>
            <a:br>
              <a:rPr kumimoji="1" lang="en-US" altLang="ja-JP" dirty="0" smtClean="0"/>
            </a:br>
            <a:r>
              <a:rPr kumimoji="1" lang="en-US" altLang="ja-JP" dirty="0" smtClean="0"/>
              <a:t>Backward CXP, without increasing the computational complexity.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CAA2F6-CC75-FC47-967D-B7E75586A967}" type="slidenum">
              <a:rPr lang="en-US" altLang="ja-JP" smtClean="0"/>
              <a:pPr>
                <a:defRPr/>
              </a:pPr>
              <a:t>40</a:t>
            </a:fld>
            <a:endParaRPr lang="en-US" altLang="ja-JP"/>
          </a:p>
        </p:txBody>
      </p:sp>
      <p:pic>
        <p:nvPicPr>
          <p:cNvPr id="6" name="図 5" descr="latex-image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2" y="1663858"/>
            <a:ext cx="8442222" cy="242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4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</a:t>
            </a:r>
            <a:r>
              <a:rPr lang="en-US" altLang="ja-JP" dirty="0" smtClean="0"/>
              <a:t>n eager streaming algorithm solving </a:t>
            </a:r>
            <a:r>
              <a:rPr lang="en-US" altLang="ja-JP" dirty="0" smtClean="0">
                <a:latin typeface="Arial Black"/>
                <a:cs typeface="Arial Black"/>
              </a:rPr>
              <a:t>AllOccurrence </a:t>
            </a:r>
            <a:r>
              <a:rPr lang="en-US" altLang="ja-JP" dirty="0" smtClean="0"/>
              <a:t>for Downward CXP, </a:t>
            </a:r>
            <a:br>
              <a:rPr lang="en-US" altLang="ja-JP" dirty="0" smtClean="0"/>
            </a:br>
            <a:r>
              <a:rPr lang="en-US" altLang="ja-JP" dirty="0" smtClean="0"/>
              <a:t>which takes </a:t>
            </a:r>
            <a:r>
              <a:rPr lang="en-US" altLang="ja-JP" i="1" dirty="0" smtClean="0">
                <a:latin typeface="Times New Roman"/>
                <a:cs typeface="Times New Roman"/>
              </a:rPr>
              <a:t>O</a:t>
            </a:r>
            <a:r>
              <a:rPr lang="en-US" altLang="ja-JP" dirty="0" smtClean="0">
                <a:latin typeface="Times New Roman"/>
                <a:cs typeface="Times New Roman"/>
              </a:rPr>
              <a:t>(|</a:t>
            </a:r>
            <a:r>
              <a:rPr lang="en-US" altLang="ja-JP" i="1" dirty="0" smtClean="0">
                <a:latin typeface="Times New Roman"/>
                <a:cs typeface="Times New Roman"/>
              </a:rPr>
              <a:t>P</a:t>
            </a:r>
            <a:r>
              <a:rPr lang="en-US" altLang="ja-JP" dirty="0" smtClean="0">
                <a:latin typeface="Times New Roman"/>
                <a:cs typeface="Times New Roman"/>
              </a:rPr>
              <a:t>||</a:t>
            </a:r>
            <a:r>
              <a:rPr lang="en-US" altLang="ja-JP" i="1" dirty="0" smtClean="0">
                <a:latin typeface="Times New Roman"/>
                <a:cs typeface="Times New Roman"/>
              </a:rPr>
              <a:t>D</a:t>
            </a:r>
            <a:r>
              <a:rPr lang="en-US" altLang="ja-JP" dirty="0" smtClean="0">
                <a:latin typeface="Times New Roman"/>
                <a:cs typeface="Times New Roman"/>
              </a:rPr>
              <a:t>|) </a:t>
            </a:r>
            <a:r>
              <a:rPr lang="en-US" altLang="ja-JP" dirty="0" smtClean="0"/>
              <a:t>time and </a:t>
            </a:r>
            <a:r>
              <a:rPr lang="en-US" altLang="ja-JP" i="1" dirty="0">
                <a:latin typeface="Times New Roman"/>
                <a:cs typeface="Times New Roman"/>
              </a:rPr>
              <a:t>O</a:t>
            </a:r>
            <a:r>
              <a:rPr lang="en-US" altLang="ja-JP" dirty="0">
                <a:latin typeface="Times New Roman"/>
                <a:cs typeface="Times New Roman"/>
              </a:rPr>
              <a:t>(|</a:t>
            </a:r>
            <a:r>
              <a:rPr lang="en-US" altLang="ja-JP" i="1" dirty="0">
                <a:latin typeface="Times New Roman"/>
                <a:cs typeface="Times New Roman"/>
              </a:rPr>
              <a:t>P</a:t>
            </a:r>
            <a:r>
              <a:rPr lang="en-US" altLang="ja-JP" dirty="0">
                <a:latin typeface="Times New Roman"/>
                <a:cs typeface="Times New Roman"/>
              </a:rPr>
              <a:t>| depth(</a:t>
            </a:r>
            <a:r>
              <a:rPr lang="en-US" altLang="ja-JP" i="1" dirty="0">
                <a:latin typeface="Times New Roman"/>
                <a:cs typeface="Times New Roman"/>
              </a:rPr>
              <a:t>D</a:t>
            </a:r>
            <a:r>
              <a:rPr lang="en-US" altLang="ja-JP" dirty="0">
                <a:latin typeface="Times New Roman"/>
                <a:cs typeface="Times New Roman"/>
              </a:rPr>
              <a:t>)) </a:t>
            </a:r>
            <a:r>
              <a:rPr lang="en-US" altLang="ja-JP" dirty="0" smtClean="0"/>
              <a:t>bits of space.</a:t>
            </a:r>
          </a:p>
          <a:p>
            <a:r>
              <a:rPr lang="en-US" altLang="ja-JP" dirty="0" smtClean="0"/>
              <a:t>The computational complexity is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the same as the lazy algorithm </a:t>
            </a:r>
            <a:r>
              <a:rPr lang="en-US" altLang="ja-JP" sz="1800" dirty="0"/>
              <a:t>[</a:t>
            </a:r>
            <a:r>
              <a:rPr lang="en-US" altLang="ja-JP" sz="1800" dirty="0" err="1" smtClean="0"/>
              <a:t>Rammanan</a:t>
            </a:r>
            <a:r>
              <a:rPr lang="en-US" altLang="ja-JP" sz="1800" dirty="0" smtClean="0"/>
              <a:t> 2009]</a:t>
            </a:r>
            <a:r>
              <a:rPr lang="en-US" altLang="ja-JP" dirty="0" smtClean="0"/>
              <a:t>.</a:t>
            </a:r>
          </a:p>
          <a:p>
            <a:r>
              <a:rPr kumimoji="1" lang="en-US" altLang="ja-JP" dirty="0" smtClean="0"/>
              <a:t>Extended to Backward CXP.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CAA2F6-CC75-FC47-967D-B7E75586A967}" type="slidenum">
              <a:rPr lang="en-US" altLang="ja-JP" smtClean="0"/>
              <a:pPr>
                <a:defRPr/>
              </a:pPr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2781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Query Evaluation Problem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To develop an eager streaming algorithm for QueryEvaluation.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CAA2F6-CC75-FC47-967D-B7E75586A967}" type="slidenum">
              <a:rPr lang="en-US" altLang="ja-JP" smtClean="0"/>
              <a:pPr>
                <a:defRPr/>
              </a:pPr>
              <a:t>42</a:t>
            </a:fld>
            <a:endParaRPr lang="en-US" altLang="ja-JP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1372" y="1701734"/>
            <a:ext cx="8745537" cy="1573731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altLang="ja-JP" sz="2600" dirty="0" smtClean="0">
                <a:latin typeface="Arial Black"/>
                <a:cs typeface="Arial Black"/>
              </a:rPr>
              <a:t>QueryEvaluation.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altLang="ja-JP" sz="2600" b="1" dirty="0">
                <a:solidFill>
                  <a:srgbClr val="0000FF"/>
                </a:solidFill>
                <a:latin typeface="Times New Roman" charset="0"/>
              </a:rPr>
              <a:t>Given: </a:t>
            </a:r>
            <a:r>
              <a:rPr lang="en-US" altLang="ja-JP" sz="2600" dirty="0" smtClean="0">
                <a:latin typeface="Times New Roman" charset="0"/>
              </a:rPr>
              <a:t>  a CXP tree </a:t>
            </a:r>
            <a:r>
              <a:rPr lang="en-US" altLang="ja-JP" sz="2600" i="1" dirty="0" smtClean="0">
                <a:latin typeface="Times New Roman" charset="0"/>
              </a:rPr>
              <a:t>P</a:t>
            </a:r>
            <a:r>
              <a:rPr lang="en-US" altLang="ja-JP" sz="2600" dirty="0" smtClean="0">
                <a:latin typeface="Times New Roman" charset="0"/>
              </a:rPr>
              <a:t>, a node </a:t>
            </a:r>
            <a:r>
              <a:rPr lang="en-US" altLang="ja-JP" sz="2600" i="1" dirty="0" err="1" smtClean="0">
                <a:latin typeface="Times New Roman" charset="0"/>
              </a:rPr>
              <a:t>q</a:t>
            </a:r>
            <a:r>
              <a:rPr lang="en-US" altLang="ja-JP" sz="2600" i="1" baseline="-25000" dirty="0" err="1" smtClean="0">
                <a:latin typeface="Times New Roman" charset="0"/>
              </a:rPr>
              <a:t>out</a:t>
            </a:r>
            <a:r>
              <a:rPr lang="en-US" altLang="ja-JP" sz="2600" dirty="0" smtClean="0">
                <a:latin typeface="Times New Roman" charset="0"/>
              </a:rPr>
              <a:t> of </a:t>
            </a:r>
            <a:r>
              <a:rPr lang="en-US" altLang="ja-JP" sz="2600" i="1" dirty="0" smtClean="0">
                <a:latin typeface="Times New Roman" charset="0"/>
              </a:rPr>
              <a:t>P</a:t>
            </a:r>
            <a:r>
              <a:rPr lang="en-US" altLang="ja-JP" sz="2600" dirty="0" smtClean="0">
                <a:latin typeface="Times New Roman" charset="0"/>
              </a:rPr>
              <a:t> and an XML data tree </a:t>
            </a:r>
            <a:r>
              <a:rPr lang="en-US" altLang="ja-JP" sz="2600" i="1" dirty="0" smtClean="0">
                <a:latin typeface="Times New Roman" charset="0"/>
              </a:rPr>
              <a:t>D</a:t>
            </a:r>
            <a:r>
              <a:rPr lang="en-US" altLang="ja-JP" sz="2600" dirty="0" smtClean="0">
                <a:latin typeface="Times New Roman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ja-JP" sz="2600" b="1" dirty="0" smtClean="0">
                <a:solidFill>
                  <a:srgbClr val="0000FF"/>
                </a:solidFill>
                <a:latin typeface="Times New Roman" charset="0"/>
              </a:rPr>
              <a:t>Find:     </a:t>
            </a:r>
            <a:r>
              <a:rPr lang="en-US" altLang="ja-JP" sz="2600" dirty="0">
                <a:latin typeface="Times New Roman" charset="0"/>
              </a:rPr>
              <a:t>{</a:t>
            </a:r>
            <a:r>
              <a:rPr lang="en-US" altLang="ja-JP" sz="2600" dirty="0" smtClean="0">
                <a:latin typeface="Times New Roman" charset="0"/>
              </a:rPr>
              <a:t> </a:t>
            </a:r>
            <a:r>
              <a:rPr lang="en-US" altLang="ja-JP" sz="2600" dirty="0" err="1" smtClean="0">
                <a:latin typeface="Times New Roman" charset="0"/>
              </a:rPr>
              <a:t>φ</a:t>
            </a:r>
            <a:r>
              <a:rPr lang="en-US" altLang="ja-JP" sz="2600" dirty="0" smtClean="0">
                <a:latin typeface="Times New Roman" charset="0"/>
              </a:rPr>
              <a:t>(</a:t>
            </a:r>
            <a:r>
              <a:rPr lang="en-US" altLang="ja-JP" sz="2600" i="1" dirty="0" err="1">
                <a:latin typeface="Times New Roman" charset="0"/>
              </a:rPr>
              <a:t>q</a:t>
            </a:r>
            <a:r>
              <a:rPr lang="en-US" altLang="ja-JP" sz="2600" i="1" baseline="-25000" dirty="0" err="1">
                <a:latin typeface="Times New Roman" charset="0"/>
              </a:rPr>
              <a:t>out</a:t>
            </a:r>
            <a:r>
              <a:rPr lang="en-US" altLang="ja-JP" sz="2600" dirty="0" smtClean="0">
                <a:latin typeface="Times New Roman" charset="0"/>
              </a:rPr>
              <a:t>) </a:t>
            </a:r>
            <a:r>
              <a:rPr lang="en-US" altLang="ja-JP" sz="2600" dirty="0">
                <a:latin typeface="Times New Roman" charset="0"/>
              </a:rPr>
              <a:t>| </a:t>
            </a:r>
            <a:r>
              <a:rPr lang="en-US" altLang="ja-JP" sz="2600" dirty="0" err="1" smtClean="0">
                <a:latin typeface="Times New Roman" charset="0"/>
              </a:rPr>
              <a:t>φ</a:t>
            </a:r>
            <a:r>
              <a:rPr lang="en-US" altLang="ja-JP" sz="2600" dirty="0" smtClean="0">
                <a:latin typeface="Times New Roman" charset="0"/>
              </a:rPr>
              <a:t> is an embedding of  </a:t>
            </a:r>
            <a:r>
              <a:rPr lang="en-US" altLang="ja-JP" sz="2600" i="1" dirty="0" smtClean="0">
                <a:latin typeface="Times New Roman" charset="0"/>
              </a:rPr>
              <a:t>P </a:t>
            </a:r>
            <a:r>
              <a:rPr lang="en-US" altLang="ja-JP" sz="2600" dirty="0" smtClean="0">
                <a:latin typeface="Times New Roman" charset="0"/>
              </a:rPr>
              <a:t>into</a:t>
            </a:r>
            <a:r>
              <a:rPr lang="en-US" altLang="ja-JP" sz="2600" i="1" dirty="0" smtClean="0">
                <a:latin typeface="Times New Roman" charset="0"/>
              </a:rPr>
              <a:t> D</a:t>
            </a:r>
            <a:r>
              <a:rPr lang="en-US" altLang="ja-JP" sz="2600" dirty="0" smtClean="0">
                <a:latin typeface="Times New Roman" charset="0"/>
              </a:rPr>
              <a:t>}.  </a:t>
            </a:r>
          </a:p>
          <a:p>
            <a:pPr marL="0" indent="0">
              <a:buNone/>
              <a:defRPr/>
            </a:pPr>
            <a:r>
              <a:rPr lang="en-US" altLang="ja-JP" sz="2600" dirty="0">
                <a:latin typeface="Times New Roman" charset="0"/>
              </a:rPr>
              <a:t> </a:t>
            </a:r>
            <a:r>
              <a:rPr lang="en-US" altLang="ja-JP" sz="2600" dirty="0" smtClean="0">
                <a:latin typeface="Times New Roman" charset="0"/>
              </a:rPr>
              <a:t>            </a:t>
            </a:r>
          </a:p>
        </p:txBody>
      </p:sp>
      <p:sp>
        <p:nvSpPr>
          <p:cNvPr id="7" name="円/楕円 6"/>
          <p:cNvSpPr/>
          <p:nvPr/>
        </p:nvSpPr>
        <p:spPr>
          <a:xfrm>
            <a:off x="1162066" y="4005094"/>
            <a:ext cx="500066" cy="500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a</a:t>
            </a:r>
            <a:endParaRPr lang="ja-JP" altLang="en-US" sz="2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162066" y="4929198"/>
            <a:ext cx="500066" cy="500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b</a:t>
            </a:r>
            <a:endParaRPr lang="ja-JP" altLang="en-US" sz="2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19124" y="5786454"/>
            <a:ext cx="500066" cy="500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c</a:t>
            </a:r>
            <a:endParaRPr lang="ja-JP" altLang="en-US" sz="2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10" name="直線コネクタ 9"/>
          <p:cNvCxnSpPr>
            <a:stCxn id="7" idx="4"/>
            <a:endCxn id="8" idx="0"/>
          </p:cNvCxnSpPr>
          <p:nvPr/>
        </p:nvCxnSpPr>
        <p:spPr>
          <a:xfrm>
            <a:off x="1412099" y="4505160"/>
            <a:ext cx="0" cy="424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8" idx="4"/>
            <a:endCxn id="9" idx="0"/>
          </p:cNvCxnSpPr>
          <p:nvPr/>
        </p:nvCxnSpPr>
        <p:spPr>
          <a:xfrm rot="5400000">
            <a:off x="912033" y="5286388"/>
            <a:ext cx="357190" cy="642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8" idx="4"/>
            <a:endCxn id="17" idx="0"/>
          </p:cNvCxnSpPr>
          <p:nvPr/>
        </p:nvCxnSpPr>
        <p:spPr>
          <a:xfrm rot="16200000" flipH="1">
            <a:off x="1590694" y="5250669"/>
            <a:ext cx="357190" cy="7143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356768" y="452187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dirty="0" smtClean="0">
                <a:solidFill>
                  <a:srgbClr val="3366FF"/>
                </a:solidFill>
                <a:latin typeface="Calibri"/>
                <a:ea typeface="ＭＳ Ｐゴシック"/>
                <a:cs typeface="+mn-cs"/>
              </a:rPr>
              <a:t>child+</a:t>
            </a:r>
            <a:endParaRPr lang="ja-JP" altLang="en-US" sz="1800" b="1" dirty="0">
              <a:solidFill>
                <a:srgbClr val="3366FF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4148" y="535782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dirty="0" smtClean="0">
                <a:solidFill>
                  <a:srgbClr val="3366FF"/>
                </a:solidFill>
                <a:latin typeface="Calibri"/>
                <a:ea typeface="ＭＳ Ｐゴシック"/>
                <a:cs typeface="+mn-cs"/>
              </a:rPr>
              <a:t>child</a:t>
            </a:r>
            <a:endParaRPr lang="ja-JP" altLang="en-US" sz="1800" b="1" baseline="30000" dirty="0">
              <a:solidFill>
                <a:srgbClr val="3366FF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47884" y="535782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800" b="1" dirty="0" smtClean="0">
                <a:solidFill>
                  <a:srgbClr val="3366FF"/>
                </a:solidFill>
                <a:latin typeface="Calibri"/>
                <a:ea typeface="ＭＳ Ｐゴシック"/>
                <a:cs typeface="+mn-cs"/>
              </a:rPr>
              <a:t>child</a:t>
            </a:r>
            <a:endParaRPr lang="ja-JP" altLang="en-US" sz="1800" b="1" dirty="0">
              <a:solidFill>
                <a:srgbClr val="3366FF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876446" y="5786454"/>
            <a:ext cx="500066" cy="500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d</a:t>
            </a:r>
            <a:endParaRPr lang="ja-JP" altLang="en-US" sz="2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159043" y="4929198"/>
            <a:ext cx="500066" cy="5000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b</a:t>
            </a:r>
            <a:endParaRPr lang="ja-JP" altLang="en-US" sz="2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1159043" y="4929198"/>
            <a:ext cx="500066" cy="5000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b</a:t>
            </a:r>
            <a:endParaRPr lang="ja-JP" altLang="en-US" sz="28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56315" y="4683116"/>
            <a:ext cx="638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400" i="1" dirty="0" err="1" smtClean="0">
                <a:solidFill>
                  <a:prstClr val="black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q</a:t>
            </a:r>
            <a:r>
              <a:rPr lang="en-US" altLang="ja-JP" sz="2400" i="1" baseline="-25000" dirty="0" err="1" smtClean="0">
                <a:solidFill>
                  <a:prstClr val="black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out</a:t>
            </a:r>
            <a:endParaRPr lang="ja-JP" altLang="en-US" sz="2400" dirty="0">
              <a:solidFill>
                <a:prstClr val="black"/>
              </a:solidFill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 bwMode="auto">
          <a:xfrm>
            <a:off x="3118109" y="3622293"/>
            <a:ext cx="5708420" cy="200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ja-JP" sz="2400" dirty="0"/>
              <a:t>B</a:t>
            </a:r>
            <a:r>
              <a:rPr lang="en-US" altLang="ja-JP" sz="2400" dirty="0" smtClean="0"/>
              <a:t>est known algorithm </a:t>
            </a:r>
            <a:r>
              <a:rPr lang="en-US" altLang="ja-JP" sz="1800" dirty="0" smtClean="0"/>
              <a:t>[</a:t>
            </a:r>
            <a:r>
              <a:rPr lang="en-US" altLang="ja-JP" sz="1800" dirty="0" err="1" smtClean="0"/>
              <a:t>Rammanan</a:t>
            </a:r>
            <a:r>
              <a:rPr lang="en-US" altLang="ja-JP" sz="1800" dirty="0" smtClean="0"/>
              <a:t> 2009]</a:t>
            </a:r>
            <a:r>
              <a:rPr lang="en-US" altLang="ja-JP" sz="2000" dirty="0" smtClean="0"/>
              <a:t>.</a:t>
            </a:r>
          </a:p>
          <a:p>
            <a:pPr lvl="1"/>
            <a:r>
              <a:rPr lang="en-US" altLang="ja-JP" sz="20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2000" dirty="0" smtClean="0">
                <a:latin typeface="Times New Roman"/>
                <a:cs typeface="Times New Roman"/>
              </a:rPr>
              <a:t>(height(</a:t>
            </a:r>
            <a:r>
              <a:rPr lang="en-US" altLang="ja-JP" sz="2000" i="1" dirty="0" smtClean="0">
                <a:latin typeface="Times New Roman"/>
                <a:cs typeface="Times New Roman"/>
              </a:rPr>
              <a:t>D</a:t>
            </a:r>
            <a:r>
              <a:rPr lang="en-US" altLang="ja-JP" sz="2000" dirty="0" smtClean="0">
                <a:latin typeface="Times New Roman"/>
                <a:cs typeface="Times New Roman"/>
              </a:rPr>
              <a:t>)|</a:t>
            </a:r>
            <a:r>
              <a:rPr lang="en-US" altLang="ja-JP" sz="20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2000" dirty="0" smtClean="0">
                <a:latin typeface="Times New Roman"/>
                <a:cs typeface="Times New Roman"/>
              </a:rPr>
              <a:t>|+</a:t>
            </a:r>
            <a:r>
              <a:rPr lang="en-US" altLang="ja-JP" sz="2000" i="1" dirty="0" err="1" smtClean="0">
                <a:latin typeface="Times New Roman"/>
                <a:cs typeface="Times New Roman"/>
              </a:rPr>
              <a:t>n</a:t>
            </a:r>
            <a:r>
              <a:rPr lang="en-US" altLang="ja-JP" sz="2000" dirty="0" err="1" smtClean="0">
                <a:latin typeface="Times New Roman"/>
                <a:cs typeface="Times New Roman"/>
              </a:rPr>
              <a:t>·maxcands</a:t>
            </a:r>
            <a:r>
              <a:rPr lang="en-US" altLang="ja-JP" sz="2000" dirty="0" smtClean="0">
                <a:latin typeface="Times New Roman"/>
                <a:cs typeface="Times New Roman"/>
              </a:rPr>
              <a:t>(</a:t>
            </a:r>
            <a:r>
              <a:rPr lang="en-US" altLang="ja-JP" sz="20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2000" dirty="0" smtClean="0">
                <a:latin typeface="Times New Roman"/>
                <a:cs typeface="Times New Roman"/>
              </a:rPr>
              <a:t>,</a:t>
            </a:r>
            <a:r>
              <a:rPr lang="en-US" altLang="ja-JP" sz="2000" i="1" dirty="0" smtClean="0">
                <a:latin typeface="Times New Roman"/>
                <a:cs typeface="Times New Roman"/>
              </a:rPr>
              <a:t>D</a:t>
            </a:r>
            <a:r>
              <a:rPr lang="en-US" altLang="ja-JP" sz="2000" dirty="0" smtClean="0">
                <a:latin typeface="Times New Roman"/>
                <a:cs typeface="Times New Roman"/>
              </a:rPr>
              <a:t>)) </a:t>
            </a:r>
            <a:r>
              <a:rPr lang="en-US" altLang="ja-JP" sz="2000" dirty="0" smtClean="0"/>
              <a:t>space  </a:t>
            </a:r>
            <a:br>
              <a:rPr lang="en-US" altLang="ja-JP" sz="2000" dirty="0" smtClean="0"/>
            </a:br>
            <a:r>
              <a:rPr lang="en-US" altLang="ja-JP" sz="2000" dirty="0" smtClean="0"/>
              <a:t>→ </a:t>
            </a:r>
            <a:r>
              <a:rPr lang="en-US" altLang="ja-JP" sz="2000" dirty="0" smtClean="0">
                <a:solidFill>
                  <a:srgbClr val="FF0000"/>
                </a:solidFill>
              </a:rPr>
              <a:t>worst case optimal</a:t>
            </a:r>
          </a:p>
          <a:p>
            <a:pPr lvl="1"/>
            <a:r>
              <a:rPr lang="en-US" altLang="ja-JP" sz="2000" i="1" dirty="0" smtClean="0">
                <a:latin typeface="Times New Roman"/>
                <a:cs typeface="Times New Roman"/>
              </a:rPr>
              <a:t>O</a:t>
            </a:r>
            <a:r>
              <a:rPr lang="en-US" altLang="ja-JP" sz="2000" dirty="0" smtClean="0">
                <a:latin typeface="Times New Roman"/>
                <a:cs typeface="Times New Roman"/>
              </a:rPr>
              <a:t>((|</a:t>
            </a:r>
            <a:r>
              <a:rPr lang="en-US" altLang="ja-JP" sz="20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2000" dirty="0" smtClean="0">
                <a:latin typeface="Times New Roman"/>
                <a:cs typeface="Times New Roman"/>
              </a:rPr>
              <a:t>|+height(</a:t>
            </a:r>
            <a:r>
              <a:rPr lang="en-US" altLang="ja-JP" sz="2000" i="1" dirty="0" smtClean="0">
                <a:latin typeface="Times New Roman"/>
                <a:cs typeface="Times New Roman"/>
              </a:rPr>
              <a:t>D</a:t>
            </a:r>
            <a:r>
              <a:rPr lang="en-US" altLang="ja-JP" sz="2000" dirty="0" smtClean="0">
                <a:latin typeface="Times New Roman"/>
                <a:cs typeface="Times New Roman"/>
              </a:rPr>
              <a:t>)·</a:t>
            </a:r>
            <a:r>
              <a:rPr lang="en-US" altLang="ja-JP" sz="2000" i="1" dirty="0" smtClean="0">
                <a:latin typeface="Times New Roman"/>
                <a:cs typeface="Times New Roman"/>
              </a:rPr>
              <a:t>n</a:t>
            </a:r>
            <a:r>
              <a:rPr lang="en-US" altLang="ja-JP" sz="2000" dirty="0" smtClean="0">
                <a:latin typeface="Times New Roman"/>
                <a:cs typeface="Times New Roman"/>
              </a:rPr>
              <a:t>)|</a:t>
            </a:r>
            <a:r>
              <a:rPr lang="en-US" altLang="ja-JP" sz="2000" i="1" dirty="0" smtClean="0">
                <a:latin typeface="Times New Roman"/>
                <a:cs typeface="Times New Roman"/>
              </a:rPr>
              <a:t>D</a:t>
            </a:r>
            <a:r>
              <a:rPr lang="en-US" altLang="ja-JP" sz="2000" dirty="0" smtClean="0">
                <a:latin typeface="Times New Roman"/>
                <a:cs typeface="Times New Roman"/>
              </a:rPr>
              <a:t>|) </a:t>
            </a:r>
            <a:r>
              <a:rPr lang="en-US" altLang="ja-JP" sz="2000" dirty="0" smtClean="0"/>
              <a:t>time</a:t>
            </a:r>
          </a:p>
          <a:p>
            <a:pPr lvl="1"/>
            <a:r>
              <a:rPr lang="en-US" altLang="ja-JP" sz="2000" dirty="0" smtClean="0"/>
              <a:t>Lazy algorithm. </a:t>
            </a:r>
          </a:p>
          <a:p>
            <a:pPr lvl="1"/>
            <a:endParaRPr lang="ja-JP" altLang="en-US" dirty="0"/>
          </a:p>
        </p:txBody>
      </p:sp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302745"/>
              </p:ext>
            </p:extLst>
          </p:nvPr>
        </p:nvGraphicFramePr>
        <p:xfrm>
          <a:off x="3315344" y="5681930"/>
          <a:ext cx="5456881" cy="1005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3684"/>
                <a:gridCol w="3893197"/>
              </a:tblGrid>
              <a:tr h="358537">
                <a:tc>
                  <a:txBody>
                    <a:bodyPr/>
                    <a:lstStyle/>
                    <a:p>
                      <a:r>
                        <a:rPr lang="en-US" altLang="ja-JP" sz="1800" b="0" i="1" dirty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dirty="0" smtClean="0">
                          <a:solidFill>
                            <a:srgbClr val="000000"/>
                          </a:solidFill>
                        </a:rPr>
                        <a:t>length of path from </a:t>
                      </a:r>
                      <a:r>
                        <a:rPr lang="en-US" altLang="ja-JP" sz="18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root</a:t>
                      </a:r>
                      <a:r>
                        <a:rPr lang="en-US" altLang="ja-JP" sz="1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lang="en-US" altLang="ja-JP" sz="1800" b="0" i="1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altLang="ja-JP" sz="1800" b="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lang="en-US" altLang="ja-JP" sz="1800" b="0" dirty="0" smtClean="0">
                          <a:solidFill>
                            <a:srgbClr val="000000"/>
                          </a:solidFill>
                        </a:rPr>
                        <a:t>to </a:t>
                      </a:r>
                      <a:r>
                        <a:rPr lang="en-US" altLang="ja-JP" sz="1800" b="0" i="1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lang="en-US" altLang="ja-JP" sz="1800" b="0" i="1" baseline="-25000" dirty="0" err="1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out</a:t>
                      </a:r>
                      <a:endParaRPr kumimoji="1" lang="en-US" altLang="ja-JP" sz="1800" b="0" i="1" baseline="-25000" dirty="0" smtClean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7441">
                <a:tc>
                  <a:txBody>
                    <a:bodyPr/>
                    <a:lstStyle/>
                    <a:p>
                      <a:r>
                        <a:rPr lang="en-US" altLang="ja-JP" sz="1800" dirty="0" err="1" smtClean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kumimoji="1" lang="en-US" altLang="ja-JP" sz="1800" dirty="0" err="1" smtClean="0">
                          <a:latin typeface="Times New Roman"/>
                          <a:cs typeface="Times New Roman"/>
                        </a:rPr>
                        <a:t>axcand</a:t>
                      </a: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1" lang="en-US" altLang="ja-JP" sz="1800" i="1" dirty="0" smtClean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kumimoji="1" lang="en-US" altLang="ja-JP" sz="1800" i="1" dirty="0" smtClean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kumimoji="1" lang="en-US" altLang="ja-JP" sz="180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maximum number of candidates for answer nodes in any instant 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788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Future </a:t>
            </a:r>
            <a:r>
              <a:rPr lang="en-US" altLang="ja-JP" dirty="0"/>
              <a:t>W</a:t>
            </a:r>
            <a:r>
              <a:rPr kumimoji="1" lang="en-US" altLang="ja-JP" dirty="0" smtClean="0"/>
              <a:t>ork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80109"/>
          </a:xfrm>
        </p:spPr>
        <p:txBody>
          <a:bodyPr/>
          <a:lstStyle/>
          <a:p>
            <a:r>
              <a:rPr lang="en-US" altLang="ja-JP" dirty="0" smtClean="0"/>
              <a:t>To </a:t>
            </a:r>
            <a:r>
              <a:rPr lang="en-US" altLang="ja-JP" dirty="0"/>
              <a:t>develop an </a:t>
            </a:r>
            <a:r>
              <a:rPr lang="en-US" altLang="ja-JP" u="sng" dirty="0"/>
              <a:t>eager</a:t>
            </a:r>
            <a:r>
              <a:rPr lang="en-US" altLang="ja-JP" dirty="0"/>
              <a:t> streaming algorithm for </a:t>
            </a:r>
            <a:r>
              <a:rPr lang="en-US" altLang="ja-JP" dirty="0" smtClean="0">
                <a:latin typeface="Arial Black"/>
                <a:cs typeface="Arial Black"/>
              </a:rPr>
              <a:t>QueryEvaluation</a:t>
            </a:r>
            <a:r>
              <a:rPr lang="en-US" altLang="ja-JP" dirty="0" smtClean="0"/>
              <a:t> with the same computational complexity.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CAA2F6-CC75-FC47-967D-B7E75586A967}" type="slidenum">
              <a:rPr lang="en-US" altLang="ja-JP" smtClean="0"/>
              <a:pPr>
                <a:defRPr/>
              </a:pPr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307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Monotype Corsiva"/>
                <a:cs typeface="Monotype Corsiva"/>
              </a:rPr>
              <a:t>Thank you very much</a:t>
            </a:r>
            <a:endParaRPr kumimoji="1" lang="ja-JP" altLang="en-US" dirty="0">
              <a:latin typeface="Monotype Corsiva"/>
              <a:cs typeface="Monotype Corsiv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AA2F6-CC75-FC47-967D-B7E75586A967}" type="slidenum">
              <a:rPr lang="en-US" altLang="ja-JP" smtClean="0"/>
              <a:pPr>
                <a:defRPr/>
              </a:pPr>
              <a:t>44</a:t>
            </a:fld>
            <a:endParaRPr lang="en-US" altLang="ja-JP"/>
          </a:p>
        </p:txBody>
      </p:sp>
      <p:pic>
        <p:nvPicPr>
          <p:cNvPr id="2" name="図 1" descr="DSC_0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5627" y="3479454"/>
            <a:ext cx="3861195" cy="2895897"/>
          </a:xfrm>
          <a:prstGeom prst="rect">
            <a:avLst/>
          </a:prstGeom>
        </p:spPr>
      </p:pic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7528588" y="6425262"/>
            <a:ext cx="1210219" cy="38260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en-US" altLang="ja-JP" sz="1800" dirty="0" smtClean="0"/>
              <a:t>I  </a:t>
            </a:r>
            <a:r>
              <a:rPr kumimoji="1" lang="en-US" altLang="ja-JP" sz="1800" dirty="0" smtClean="0">
                <a:solidFill>
                  <a:srgbClr val="FF0000"/>
                </a:solidFill>
              </a:rPr>
              <a:t>♥</a:t>
            </a:r>
            <a:r>
              <a:rPr kumimoji="1" lang="ja-JP" altLang="en-US" sz="1800" dirty="0" smtClean="0"/>
              <a:t>　</a:t>
            </a:r>
            <a:r>
              <a:rPr kumimoji="1" lang="en-US" altLang="ja-JP" sz="1800" dirty="0" smtClean="0"/>
              <a:t>PRG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1661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Language for specifying the selection of element nodes of within XML data trees</a:t>
            </a:r>
            <a:endParaRPr kumimoji="1" lang="ja-JP" altLang="en-US" sz="28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17934" y="3501343"/>
            <a:ext cx="4126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 </a:t>
            </a:r>
            <a:r>
              <a:rPr kumimoji="1" lang="en-US" altLang="ja-JP" sz="2400" dirty="0" smtClean="0"/>
              <a:t>/news/article[.//keyword]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XPath </a:t>
            </a:r>
            <a:r>
              <a:rPr kumimoji="1" lang="en-US" altLang="ja-JP" sz="3200" smtClean="0"/>
              <a:t>[W3C, 1999]</a:t>
            </a:r>
            <a:endParaRPr kumimoji="1" lang="ja-JP" altLang="en-US" sz="3200"/>
          </a:p>
        </p:txBody>
      </p:sp>
      <p:sp>
        <p:nvSpPr>
          <p:cNvPr id="11" name="角丸四角形 10"/>
          <p:cNvSpPr/>
          <p:nvPr/>
        </p:nvSpPr>
        <p:spPr>
          <a:xfrm>
            <a:off x="9144000" y="5254775"/>
            <a:ext cx="3357586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smtClean="0"/>
              <a:t>news </a:t>
            </a:r>
            <a:r>
              <a:rPr lang="ja-JP" altLang="en-US" sz="2000" smtClean="0"/>
              <a:t>の子の </a:t>
            </a:r>
            <a:r>
              <a:rPr lang="en-US" altLang="ja-JP" sz="2000" smtClean="0"/>
              <a:t>article </a:t>
            </a:r>
            <a:r>
              <a:rPr lang="ja-JP" altLang="en-US" sz="2000" smtClean="0"/>
              <a:t>で，</a:t>
            </a:r>
            <a:endParaRPr lang="en-US" altLang="ja-JP" sz="2000" smtClean="0"/>
          </a:p>
          <a:p>
            <a:pPr algn="ctr"/>
            <a:r>
              <a:rPr lang="ja-JP" altLang="en-US" sz="2000" smtClean="0"/>
              <a:t>子孫に </a:t>
            </a:r>
            <a:r>
              <a:rPr lang="en-US" altLang="ja-JP" sz="2000" smtClean="0"/>
              <a:t>keyword </a:t>
            </a:r>
            <a:r>
              <a:rPr lang="ja-JP" altLang="en-US" sz="2000" smtClean="0"/>
              <a:t>を持つもの</a:t>
            </a:r>
            <a:endParaRPr lang="ja-JP" altLang="en-US" sz="2000"/>
          </a:p>
        </p:txBody>
      </p:sp>
      <p:sp>
        <p:nvSpPr>
          <p:cNvPr id="12" name="Oval 36"/>
          <p:cNvSpPr>
            <a:spLocks noChangeArrowheads="1"/>
          </p:cNvSpPr>
          <p:nvPr/>
        </p:nvSpPr>
        <p:spPr bwMode="auto">
          <a:xfrm>
            <a:off x="5783274" y="3409967"/>
            <a:ext cx="863600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 dirty="0"/>
              <a:t>news</a:t>
            </a:r>
          </a:p>
        </p:txBody>
      </p:sp>
      <p:sp>
        <p:nvSpPr>
          <p:cNvPr id="13" name="Oval 37"/>
          <p:cNvSpPr>
            <a:spLocks noChangeArrowheads="1"/>
          </p:cNvSpPr>
          <p:nvPr/>
        </p:nvSpPr>
        <p:spPr bwMode="auto">
          <a:xfrm>
            <a:off x="4643438" y="4130692"/>
            <a:ext cx="792163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article</a:t>
            </a:r>
          </a:p>
        </p:txBody>
      </p:sp>
      <p:sp>
        <p:nvSpPr>
          <p:cNvPr id="14" name="Oval 38"/>
          <p:cNvSpPr>
            <a:spLocks noChangeArrowheads="1"/>
          </p:cNvSpPr>
          <p:nvPr/>
        </p:nvSpPr>
        <p:spPr bwMode="auto">
          <a:xfrm>
            <a:off x="5808674" y="4130692"/>
            <a:ext cx="790575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article</a:t>
            </a:r>
          </a:p>
        </p:txBody>
      </p:sp>
      <p:sp>
        <p:nvSpPr>
          <p:cNvPr id="15" name="Oval 39"/>
          <p:cNvSpPr>
            <a:spLocks noChangeArrowheads="1"/>
          </p:cNvSpPr>
          <p:nvPr/>
        </p:nvSpPr>
        <p:spPr bwMode="auto">
          <a:xfrm>
            <a:off x="7307263" y="4130692"/>
            <a:ext cx="792163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article</a:t>
            </a:r>
          </a:p>
        </p:txBody>
      </p:sp>
      <p:sp>
        <p:nvSpPr>
          <p:cNvPr id="16" name="Oval 40"/>
          <p:cNvSpPr>
            <a:spLocks noChangeArrowheads="1"/>
          </p:cNvSpPr>
          <p:nvPr/>
        </p:nvSpPr>
        <p:spPr bwMode="auto">
          <a:xfrm>
            <a:off x="4572000" y="4778392"/>
            <a:ext cx="936625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content</a:t>
            </a:r>
          </a:p>
        </p:txBody>
      </p:sp>
      <p:sp>
        <p:nvSpPr>
          <p:cNvPr id="17" name="Oval 41"/>
          <p:cNvSpPr>
            <a:spLocks noChangeArrowheads="1"/>
          </p:cNvSpPr>
          <p:nvPr/>
        </p:nvSpPr>
        <p:spPr bwMode="auto">
          <a:xfrm>
            <a:off x="5665792" y="4776804"/>
            <a:ext cx="1079500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keyword</a:t>
            </a:r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7235825" y="4778392"/>
            <a:ext cx="935038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content</a:t>
            </a:r>
          </a:p>
        </p:txBody>
      </p:sp>
      <p:sp>
        <p:nvSpPr>
          <p:cNvPr id="19" name="Oval 43"/>
          <p:cNvSpPr>
            <a:spLocks noChangeArrowheads="1"/>
          </p:cNvSpPr>
          <p:nvPr/>
        </p:nvSpPr>
        <p:spPr bwMode="auto">
          <a:xfrm>
            <a:off x="7812088" y="5426092"/>
            <a:ext cx="1081088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keyword</a:t>
            </a:r>
          </a:p>
        </p:txBody>
      </p:sp>
      <p:sp>
        <p:nvSpPr>
          <p:cNvPr id="20" name="Oval 44"/>
          <p:cNvSpPr>
            <a:spLocks noChangeArrowheads="1"/>
          </p:cNvSpPr>
          <p:nvPr/>
        </p:nvSpPr>
        <p:spPr bwMode="auto">
          <a:xfrm>
            <a:off x="6588125" y="5427679"/>
            <a:ext cx="1079500" cy="35877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 dirty="0"/>
              <a:t>keyword</a:t>
            </a:r>
          </a:p>
        </p:txBody>
      </p:sp>
      <p:cxnSp>
        <p:nvCxnSpPr>
          <p:cNvPr id="23" name="AutoShape 49"/>
          <p:cNvCxnSpPr>
            <a:cxnSpLocks noChangeShapeType="1"/>
            <a:stCxn id="12" idx="4"/>
            <a:endCxn id="13" idx="0"/>
          </p:cNvCxnSpPr>
          <p:nvPr/>
        </p:nvCxnSpPr>
        <p:spPr bwMode="auto">
          <a:xfrm rot="5400000">
            <a:off x="5447116" y="3362733"/>
            <a:ext cx="360363" cy="11755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4" name="AutoShape 50"/>
          <p:cNvCxnSpPr>
            <a:cxnSpLocks noChangeShapeType="1"/>
            <a:stCxn id="12" idx="4"/>
            <a:endCxn id="14" idx="0"/>
          </p:cNvCxnSpPr>
          <p:nvPr/>
        </p:nvCxnSpPr>
        <p:spPr bwMode="auto">
          <a:xfrm rot="5400000">
            <a:off x="6029337" y="3944954"/>
            <a:ext cx="360363" cy="111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5" name="AutoShape 51"/>
          <p:cNvCxnSpPr>
            <a:cxnSpLocks noChangeShapeType="1"/>
            <a:stCxn id="12" idx="4"/>
            <a:endCxn id="15" idx="0"/>
          </p:cNvCxnSpPr>
          <p:nvPr/>
        </p:nvCxnSpPr>
        <p:spPr bwMode="auto">
          <a:xfrm rot="16200000" flipH="1">
            <a:off x="6779028" y="3206374"/>
            <a:ext cx="360363" cy="148827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6" name="AutoShape 52"/>
          <p:cNvCxnSpPr>
            <a:cxnSpLocks noChangeShapeType="1"/>
            <a:stCxn id="13" idx="4"/>
            <a:endCxn id="16" idx="0"/>
          </p:cNvCxnSpPr>
          <p:nvPr/>
        </p:nvCxnSpPr>
        <p:spPr bwMode="auto">
          <a:xfrm>
            <a:off x="5040313" y="4491054"/>
            <a:ext cx="0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7" name="AutoShape 53"/>
          <p:cNvCxnSpPr>
            <a:cxnSpLocks noChangeShapeType="1"/>
            <a:stCxn id="14" idx="4"/>
            <a:endCxn id="17" idx="0"/>
          </p:cNvCxnSpPr>
          <p:nvPr/>
        </p:nvCxnSpPr>
        <p:spPr bwMode="auto">
          <a:xfrm rot="16200000" flipH="1">
            <a:off x="6061877" y="4633139"/>
            <a:ext cx="285750" cy="15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8" name="AutoShape 54"/>
          <p:cNvCxnSpPr>
            <a:cxnSpLocks noChangeShapeType="1"/>
            <a:stCxn id="15" idx="4"/>
            <a:endCxn id="18" idx="0"/>
          </p:cNvCxnSpPr>
          <p:nvPr/>
        </p:nvCxnSpPr>
        <p:spPr bwMode="auto">
          <a:xfrm>
            <a:off x="7704138" y="4491054"/>
            <a:ext cx="0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" name="AutoShape 57"/>
          <p:cNvCxnSpPr>
            <a:cxnSpLocks noChangeShapeType="1"/>
            <a:stCxn id="18" idx="4"/>
            <a:endCxn id="20" idx="0"/>
          </p:cNvCxnSpPr>
          <p:nvPr/>
        </p:nvCxnSpPr>
        <p:spPr bwMode="auto">
          <a:xfrm flipH="1">
            <a:off x="7127875" y="5138754"/>
            <a:ext cx="576263" cy="288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8" name="AutoShape 58"/>
          <p:cNvCxnSpPr>
            <a:cxnSpLocks noChangeShapeType="1"/>
            <a:stCxn id="18" idx="4"/>
            <a:endCxn id="19" idx="0"/>
          </p:cNvCxnSpPr>
          <p:nvPr/>
        </p:nvCxnSpPr>
        <p:spPr bwMode="auto">
          <a:xfrm>
            <a:off x="7704138" y="5138754"/>
            <a:ext cx="649288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5805384" y="4129105"/>
            <a:ext cx="790575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article</a:t>
            </a:r>
          </a:p>
        </p:txBody>
      </p:sp>
      <p:sp>
        <p:nvSpPr>
          <p:cNvPr id="43" name="Oval 39"/>
          <p:cNvSpPr>
            <a:spLocks noChangeArrowheads="1"/>
          </p:cNvSpPr>
          <p:nvPr/>
        </p:nvSpPr>
        <p:spPr bwMode="auto">
          <a:xfrm>
            <a:off x="7303973" y="4129105"/>
            <a:ext cx="792163" cy="3603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ja-JP" sz="2000"/>
              <a:t>article</a:t>
            </a:r>
          </a:p>
        </p:txBody>
      </p:sp>
      <p:sp>
        <p:nvSpPr>
          <p:cNvPr id="29" name="円/楕円 28"/>
          <p:cNvSpPr/>
          <p:nvPr/>
        </p:nvSpPr>
        <p:spPr bwMode="auto">
          <a:xfrm>
            <a:off x="1303301" y="4161170"/>
            <a:ext cx="985831" cy="38436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news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 bwMode="auto">
          <a:xfrm>
            <a:off x="1186339" y="4929890"/>
            <a:ext cx="1236465" cy="385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article</a:t>
            </a:r>
          </a:p>
        </p:txBody>
      </p:sp>
      <p:cxnSp>
        <p:nvCxnSpPr>
          <p:cNvPr id="33" name="直線コネクタ 32"/>
          <p:cNvCxnSpPr>
            <a:stCxn id="29" idx="4"/>
            <a:endCxn id="30" idx="0"/>
          </p:cNvCxnSpPr>
          <p:nvPr/>
        </p:nvCxnSpPr>
        <p:spPr bwMode="auto">
          <a:xfrm>
            <a:off x="1796217" y="4545535"/>
            <a:ext cx="8355" cy="3843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30" idx="4"/>
            <a:endCxn id="35" idx="0"/>
          </p:cNvCxnSpPr>
          <p:nvPr/>
        </p:nvCxnSpPr>
        <p:spPr bwMode="auto">
          <a:xfrm>
            <a:off x="1804572" y="5315090"/>
            <a:ext cx="0" cy="45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 bwMode="auto">
          <a:xfrm>
            <a:off x="1035958" y="5765490"/>
            <a:ext cx="1537228" cy="385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2000" dirty="0" smtClean="0">
                <a:solidFill>
                  <a:schemeClr val="tx1"/>
                </a:solidFill>
              </a:rPr>
              <a:t>keyword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6" name="テキスト ボックス 59"/>
          <p:cNvSpPr txBox="1">
            <a:spLocks noChangeArrowheads="1"/>
          </p:cNvSpPr>
          <p:nvPr/>
        </p:nvSpPr>
        <p:spPr bwMode="auto">
          <a:xfrm>
            <a:off x="1811798" y="4554852"/>
            <a:ext cx="723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>
                <a:solidFill>
                  <a:srgbClr val="3366FF"/>
                </a:solidFill>
              </a:rPr>
              <a:t>child</a:t>
            </a:r>
            <a:endParaRPr lang="ja-JP" altLang="en-US" sz="1800" b="1" baseline="30000" dirty="0">
              <a:solidFill>
                <a:srgbClr val="3366FF"/>
              </a:solidFill>
            </a:endParaRPr>
          </a:p>
        </p:txBody>
      </p:sp>
      <p:sp>
        <p:nvSpPr>
          <p:cNvPr id="37" name="テキスト ボックス 58"/>
          <p:cNvSpPr txBox="1">
            <a:spLocks noChangeArrowheads="1"/>
          </p:cNvSpPr>
          <p:nvPr/>
        </p:nvSpPr>
        <p:spPr bwMode="auto">
          <a:xfrm>
            <a:off x="1804321" y="5357181"/>
            <a:ext cx="858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>
                <a:solidFill>
                  <a:srgbClr val="3366FF"/>
                </a:solidFill>
              </a:rPr>
              <a:t>child+</a:t>
            </a:r>
            <a:endParaRPr lang="ja-JP" altLang="en-US" sz="1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Conjunctive XPath (CXP) tree 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56936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altLang="ja-JP" dirty="0" smtClean="0"/>
              <a:t>One important subclass of XPath.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C9F82F-DEA6-F443-9543-A1016CCCD381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grpSp>
        <p:nvGrpSpPr>
          <p:cNvPr id="6" name="図形グループ 5"/>
          <p:cNvGrpSpPr/>
          <p:nvPr/>
        </p:nvGrpSpPr>
        <p:grpSpPr>
          <a:xfrm>
            <a:off x="1230313" y="4791280"/>
            <a:ext cx="2368550" cy="1357313"/>
            <a:chOff x="1230313" y="3805272"/>
            <a:chExt cx="2368550" cy="1357313"/>
          </a:xfrm>
        </p:grpSpPr>
        <p:sp>
          <p:nvSpPr>
            <p:cNvPr id="10" name="円/楕円 9"/>
            <p:cNvSpPr/>
            <p:nvPr/>
          </p:nvSpPr>
          <p:spPr bwMode="auto">
            <a:xfrm>
              <a:off x="2074863" y="3805272"/>
              <a:ext cx="500062" cy="5000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2800" dirty="0">
                  <a:solidFill>
                    <a:schemeClr val="tx1"/>
                  </a:solidFill>
                </a:rPr>
                <a:t>a</a:t>
              </a:r>
              <a:endParaRPr lang="ja-JP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円/楕円 10"/>
            <p:cNvSpPr/>
            <p:nvPr/>
          </p:nvSpPr>
          <p:spPr bwMode="auto">
            <a:xfrm>
              <a:off x="1431925" y="4662522"/>
              <a:ext cx="500063" cy="5000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2800" dirty="0">
                  <a:solidFill>
                    <a:schemeClr val="tx1"/>
                  </a:solidFill>
                </a:rPr>
                <a:t>b</a:t>
              </a:r>
              <a:endParaRPr lang="ja-JP" alt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直線コネクタ 12"/>
            <p:cNvCxnSpPr>
              <a:stCxn id="10" idx="4"/>
              <a:endCxn id="11" idx="0"/>
            </p:cNvCxnSpPr>
            <p:nvPr/>
          </p:nvCxnSpPr>
          <p:spPr bwMode="auto">
            <a:xfrm rot="5400000">
              <a:off x="1825625" y="4162460"/>
              <a:ext cx="357187" cy="6429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>
              <a:stCxn id="10" idx="4"/>
              <a:endCxn id="15" idx="0"/>
            </p:cNvCxnSpPr>
            <p:nvPr/>
          </p:nvCxnSpPr>
          <p:spPr bwMode="auto">
            <a:xfrm rot="16200000" flipH="1">
              <a:off x="2504282" y="4126741"/>
              <a:ext cx="357187" cy="714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円/楕円 14"/>
            <p:cNvSpPr/>
            <p:nvPr/>
          </p:nvSpPr>
          <p:spPr bwMode="auto">
            <a:xfrm>
              <a:off x="2789238" y="4662522"/>
              <a:ext cx="500062" cy="50006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2800" dirty="0">
                  <a:solidFill>
                    <a:schemeClr val="tx1"/>
                  </a:solidFill>
                </a:rPr>
                <a:t>c</a:t>
              </a:r>
              <a:endParaRPr lang="ja-JP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0491" name="テキスト ボックス 59"/>
            <p:cNvSpPr txBox="1">
              <a:spLocks noChangeArrowheads="1"/>
            </p:cNvSpPr>
            <p:nvPr/>
          </p:nvSpPr>
          <p:spPr bwMode="auto">
            <a:xfrm>
              <a:off x="1230313" y="4195797"/>
              <a:ext cx="7239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800" b="1">
                  <a:solidFill>
                    <a:srgbClr val="3366FF"/>
                  </a:solidFill>
                </a:rPr>
                <a:t>child</a:t>
              </a:r>
              <a:endParaRPr lang="ja-JP" altLang="en-US" sz="1800" b="1" baseline="30000">
                <a:solidFill>
                  <a:srgbClr val="3366FF"/>
                </a:solidFill>
              </a:endParaRPr>
            </a:p>
          </p:txBody>
        </p:sp>
        <p:sp>
          <p:nvSpPr>
            <p:cNvPr id="20492" name="テキスト ボックス 58"/>
            <p:cNvSpPr txBox="1">
              <a:spLocks noChangeArrowheads="1"/>
            </p:cNvSpPr>
            <p:nvPr/>
          </p:nvSpPr>
          <p:spPr bwMode="auto">
            <a:xfrm>
              <a:off x="2740025" y="4129122"/>
              <a:ext cx="858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8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800" b="1">
                  <a:solidFill>
                    <a:srgbClr val="3366FF"/>
                  </a:solidFill>
                </a:rPr>
                <a:t>child+</a:t>
              </a:r>
              <a:endParaRPr lang="ja-JP" altLang="en-US" sz="1800" b="1">
                <a:solidFill>
                  <a:srgbClr val="3366FF"/>
                </a:solidFill>
              </a:endParaRPr>
            </a:p>
          </p:txBody>
        </p:sp>
      </p:grpSp>
      <p:grpSp>
        <p:nvGrpSpPr>
          <p:cNvPr id="4" name="図形グループ 3"/>
          <p:cNvGrpSpPr/>
          <p:nvPr/>
        </p:nvGrpSpPr>
        <p:grpSpPr>
          <a:xfrm>
            <a:off x="5932488" y="4789693"/>
            <a:ext cx="1857375" cy="1357312"/>
            <a:chOff x="5932488" y="3803685"/>
            <a:chExt cx="1857375" cy="1357312"/>
          </a:xfrm>
        </p:grpSpPr>
        <p:sp>
          <p:nvSpPr>
            <p:cNvPr id="20" name="円/楕円 19"/>
            <p:cNvSpPr/>
            <p:nvPr/>
          </p:nvSpPr>
          <p:spPr bwMode="auto">
            <a:xfrm>
              <a:off x="6575425" y="3803685"/>
              <a:ext cx="500063" cy="5000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2800" dirty="0">
                  <a:solidFill>
                    <a:schemeClr val="tx1"/>
                  </a:solidFill>
                </a:rPr>
                <a:t>a</a:t>
              </a:r>
              <a:endParaRPr lang="ja-JP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円/楕円 20"/>
            <p:cNvSpPr/>
            <p:nvPr/>
          </p:nvSpPr>
          <p:spPr bwMode="auto">
            <a:xfrm>
              <a:off x="5932488" y="4660935"/>
              <a:ext cx="500062" cy="5000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2800" dirty="0">
                  <a:solidFill>
                    <a:schemeClr val="tx1"/>
                  </a:solidFill>
                </a:rPr>
                <a:t>b</a:t>
              </a:r>
              <a:endParaRPr lang="ja-JP" alt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3" name="直線コネクタ 22"/>
            <p:cNvCxnSpPr>
              <a:stCxn id="20" idx="4"/>
              <a:endCxn id="21" idx="0"/>
            </p:cNvCxnSpPr>
            <p:nvPr/>
          </p:nvCxnSpPr>
          <p:spPr bwMode="auto">
            <a:xfrm rot="5400000">
              <a:off x="6326188" y="4160872"/>
              <a:ext cx="357188" cy="64293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stCxn id="20" idx="4"/>
              <a:endCxn id="25" idx="0"/>
            </p:cNvCxnSpPr>
            <p:nvPr/>
          </p:nvCxnSpPr>
          <p:spPr bwMode="auto">
            <a:xfrm rot="16200000" flipH="1">
              <a:off x="7004844" y="4125153"/>
              <a:ext cx="357188" cy="714375"/>
            </a:xfrm>
            <a:prstGeom prst="line">
              <a:avLst/>
            </a:prstGeom>
            <a:ln w="63500" cmpd="dbl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円/楕円 24"/>
            <p:cNvSpPr/>
            <p:nvPr/>
          </p:nvSpPr>
          <p:spPr bwMode="auto">
            <a:xfrm>
              <a:off x="7289800" y="4660935"/>
              <a:ext cx="500063" cy="50006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2800" dirty="0">
                  <a:solidFill>
                    <a:schemeClr val="tx1"/>
                  </a:solidFill>
                </a:rPr>
                <a:t>c</a:t>
              </a:r>
              <a:endParaRPr lang="ja-JP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ストライプ矢印 6"/>
          <p:cNvSpPr/>
          <p:nvPr/>
        </p:nvSpPr>
        <p:spPr bwMode="auto">
          <a:xfrm>
            <a:off x="4232275" y="5307218"/>
            <a:ext cx="731838" cy="577850"/>
          </a:xfrm>
          <a:prstGeom prst="stripedRight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kumimoji="0" lang="ja-JP" altLang="en-US">
              <a:solidFill>
                <a:srgbClr val="000000"/>
              </a:solidFill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 bwMode="auto">
          <a:xfrm>
            <a:off x="225293" y="2554745"/>
            <a:ext cx="8229600" cy="166859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q"/>
              <a:defRPr kumimoji="1"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n"/>
              <a:defRPr kumimoji="1"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q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0"/>
              <a:buChar char="§"/>
              <a:defRPr kumimoji="1"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altLang="ja-JP" smtClean="0"/>
              <a:t>A </a:t>
            </a:r>
            <a:r>
              <a:rPr lang="en-US" altLang="ja-JP" u="sng" smtClean="0"/>
              <a:t>CXP tree</a:t>
            </a:r>
            <a:r>
              <a:rPr lang="en-US" altLang="ja-JP" smtClean="0"/>
              <a:t> is an unordered tree where</a:t>
            </a:r>
          </a:p>
          <a:p>
            <a:pPr lvl="1">
              <a:defRPr/>
            </a:pPr>
            <a:r>
              <a:rPr lang="en-US" altLang="ja-JP" smtClean="0"/>
              <a:t>the nodes are labeled with tag-names, and</a:t>
            </a:r>
          </a:p>
          <a:p>
            <a:pPr lvl="1">
              <a:defRPr/>
            </a:pPr>
            <a:r>
              <a:rPr lang="en-US" altLang="ja-JP" smtClean="0"/>
              <a:t>the edges are labeled with axes: </a:t>
            </a:r>
            <a:r>
              <a:rPr lang="en-US" altLang="ja-JP" smtClean="0">
                <a:solidFill>
                  <a:srgbClr val="3366FF"/>
                </a:solidFill>
              </a:rPr>
              <a:t>child</a:t>
            </a:r>
            <a:r>
              <a:rPr lang="en-US" altLang="ja-JP" smtClean="0"/>
              <a:t>, </a:t>
            </a:r>
            <a:r>
              <a:rPr lang="en-US" altLang="ja-JP" smtClean="0">
                <a:solidFill>
                  <a:srgbClr val="3366FF"/>
                </a:solidFill>
              </a:rPr>
              <a:t>child+</a:t>
            </a:r>
            <a:r>
              <a:rPr lang="en-US" altLang="ja-JP" smtClean="0"/>
              <a:t>.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E</a:t>
            </a:r>
            <a:r>
              <a:rPr lang="en-US" altLang="ja-JP" dirty="0" smtClean="0"/>
              <a:t>mbeddings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7892" y="1600201"/>
            <a:ext cx="9016108" cy="23828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altLang="ja-JP" sz="2800" dirty="0" smtClean="0"/>
              <a:t>An </a:t>
            </a:r>
            <a:r>
              <a:rPr lang="en-US" altLang="ja-JP" sz="2800" u="sng" dirty="0" smtClean="0"/>
              <a:t>embedding</a:t>
            </a:r>
            <a:r>
              <a:rPr lang="en-US" altLang="ja-JP" sz="2800" dirty="0" smtClean="0"/>
              <a:t> of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2800" dirty="0" smtClean="0"/>
              <a:t> into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D</a:t>
            </a:r>
            <a:r>
              <a:rPr lang="en-US" altLang="ja-JP" sz="2800" dirty="0" smtClean="0"/>
              <a:t> is a mapping from the nodes of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2800" dirty="0" smtClean="0"/>
              <a:t> to the nodes of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D</a:t>
            </a:r>
            <a:r>
              <a:rPr lang="en-US" altLang="ja-JP" sz="2800" dirty="0" smtClean="0"/>
              <a:t> such </a:t>
            </a:r>
            <a:r>
              <a:rPr lang="en-US" altLang="ja-JP" sz="2800" dirty="0"/>
              <a:t>that for any node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of </a:t>
            </a:r>
            <a:r>
              <a:rPr lang="en-US" altLang="ja-JP" sz="28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2800" dirty="0" smtClean="0">
                <a:latin typeface="Times New Roman"/>
                <a:cs typeface="Times New Roman"/>
              </a:rPr>
              <a:t>:</a:t>
            </a:r>
            <a:endParaRPr lang="en-US" altLang="ja-JP" sz="2800" dirty="0" smtClean="0"/>
          </a:p>
          <a:p>
            <a:pPr lvl="1">
              <a:defRPr/>
            </a:pPr>
            <a:r>
              <a:rPr lang="en-US" altLang="ja-JP" sz="2400" dirty="0" smtClean="0">
                <a:cs typeface="Times New Roman"/>
              </a:rPr>
              <a:t>The label of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2400" dirty="0">
                <a:latin typeface="Times New Roman"/>
                <a:cs typeface="Times New Roman"/>
              </a:rPr>
              <a:t> </a:t>
            </a:r>
            <a:r>
              <a:rPr lang="en-US" altLang="ja-JP" sz="2400" dirty="0" smtClean="0">
                <a:cs typeface="Times New Roman"/>
              </a:rPr>
              <a:t>is preserved unless it is *.</a:t>
            </a:r>
          </a:p>
          <a:p>
            <a:pPr lvl="1">
              <a:defRPr/>
            </a:pPr>
            <a:r>
              <a:rPr lang="en-US" altLang="ja-JP" sz="2400" dirty="0" smtClean="0">
                <a:cs typeface="Times New Roman"/>
              </a:rPr>
              <a:t>Each child of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p</a:t>
            </a:r>
            <a:r>
              <a:rPr lang="en-US" altLang="ja-JP" sz="2400" dirty="0" smtClean="0">
                <a:latin typeface="Times New Roman"/>
                <a:cs typeface="Times New Roman"/>
              </a:rPr>
              <a:t> </a:t>
            </a:r>
            <a:r>
              <a:rPr lang="en-US" altLang="ja-JP" sz="2400" dirty="0" smtClean="0">
                <a:cs typeface="Times New Roman"/>
              </a:rPr>
              <a:t>is mapped to a child/proper descendant of the node to which </a:t>
            </a:r>
            <a:r>
              <a:rPr lang="en-US" altLang="ja-JP" sz="2400" i="1" dirty="0" smtClean="0">
                <a:latin typeface="Times New Roman"/>
                <a:cs typeface="Times New Roman"/>
              </a:rPr>
              <a:t>p </a:t>
            </a:r>
            <a:r>
              <a:rPr lang="en-US" altLang="ja-JP" sz="2400" dirty="0" smtClean="0">
                <a:cs typeface="Times New Roman"/>
              </a:rPr>
              <a:t>is mapped, according to the edge label. </a:t>
            </a:r>
            <a:endParaRPr lang="en-US" altLang="ja-JP" sz="2400" dirty="0"/>
          </a:p>
          <a:p>
            <a:pPr lvl="1">
              <a:defRPr/>
            </a:pP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>
          <a:xfrm>
            <a:off x="8658225" y="6566651"/>
            <a:ext cx="488950" cy="274637"/>
          </a:xfrm>
        </p:spPr>
        <p:txBody>
          <a:bodyPr/>
          <a:lstStyle/>
          <a:p>
            <a:pPr>
              <a:defRPr/>
            </a:pPr>
            <a:fld id="{D67489BF-A283-E44B-9035-9EE534D84071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 bwMode="auto">
          <a:xfrm>
            <a:off x="1002898" y="5218370"/>
            <a:ext cx="300037" cy="2984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 bwMode="auto">
          <a:xfrm>
            <a:off x="1004778" y="5908500"/>
            <a:ext cx="298450" cy="2984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>
            <a:stCxn id="10" idx="4"/>
            <a:endCxn id="11" idx="0"/>
          </p:cNvCxnSpPr>
          <p:nvPr/>
        </p:nvCxnSpPr>
        <p:spPr bwMode="auto">
          <a:xfrm>
            <a:off x="1152917" y="5516820"/>
            <a:ext cx="1086" cy="391680"/>
          </a:xfrm>
          <a:prstGeom prst="line">
            <a:avLst/>
          </a:prstGeom>
          <a:ln w="127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円/楕円 16"/>
          <p:cNvSpPr>
            <a:spLocks noChangeAspect="1"/>
          </p:cNvSpPr>
          <p:nvPr/>
        </p:nvSpPr>
        <p:spPr bwMode="auto">
          <a:xfrm>
            <a:off x="2518864" y="5249255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1" name="直線コネクタ 20"/>
          <p:cNvCxnSpPr>
            <a:endCxn id="17" idx="0"/>
          </p:cNvCxnSpPr>
          <p:nvPr/>
        </p:nvCxnSpPr>
        <p:spPr bwMode="auto">
          <a:xfrm flipH="1">
            <a:off x="2668089" y="4846367"/>
            <a:ext cx="239277" cy="40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7" idx="4"/>
          </p:cNvCxnSpPr>
          <p:nvPr/>
        </p:nvCxnSpPr>
        <p:spPr bwMode="auto">
          <a:xfrm>
            <a:off x="2668089" y="5547705"/>
            <a:ext cx="538484" cy="46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31" idx="4"/>
          </p:cNvCxnSpPr>
          <p:nvPr/>
        </p:nvCxnSpPr>
        <p:spPr bwMode="auto">
          <a:xfrm>
            <a:off x="2300111" y="6308117"/>
            <a:ext cx="546100" cy="474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円/楕円 30"/>
          <p:cNvSpPr>
            <a:spLocks noChangeAspect="1"/>
          </p:cNvSpPr>
          <p:nvPr/>
        </p:nvSpPr>
        <p:spPr bwMode="auto">
          <a:xfrm>
            <a:off x="2150886" y="6009667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>
            <a:stCxn id="17" idx="4"/>
            <a:endCxn id="31" idx="0"/>
          </p:cNvCxnSpPr>
          <p:nvPr/>
        </p:nvCxnSpPr>
        <p:spPr bwMode="auto">
          <a:xfrm flipH="1">
            <a:off x="2300111" y="5547705"/>
            <a:ext cx="367978" cy="46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10" idx="6"/>
            <a:endCxn id="17" idx="2"/>
          </p:cNvCxnSpPr>
          <p:nvPr/>
        </p:nvCxnSpPr>
        <p:spPr bwMode="auto">
          <a:xfrm>
            <a:off x="1302935" y="5367595"/>
            <a:ext cx="1215929" cy="30885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11" idx="5"/>
            <a:endCxn id="31" idx="2"/>
          </p:cNvCxnSpPr>
          <p:nvPr/>
        </p:nvCxnSpPr>
        <p:spPr bwMode="auto">
          <a:xfrm flipV="1">
            <a:off x="1259521" y="6158892"/>
            <a:ext cx="891365" cy="4351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>
            <a:spLocks noChangeAspect="1"/>
          </p:cNvSpPr>
          <p:nvPr/>
        </p:nvSpPr>
        <p:spPr bwMode="auto">
          <a:xfrm>
            <a:off x="5616601" y="5203650"/>
            <a:ext cx="300037" cy="2984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38" name="直線コネクタ 37"/>
          <p:cNvCxnSpPr>
            <a:stCxn id="33" idx="4"/>
            <a:endCxn id="39" idx="0"/>
          </p:cNvCxnSpPr>
          <p:nvPr/>
        </p:nvCxnSpPr>
        <p:spPr bwMode="auto">
          <a:xfrm flipH="1">
            <a:off x="5763111" y="5502100"/>
            <a:ext cx="3509" cy="55880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>
            <a:spLocks noChangeAspect="1"/>
          </p:cNvSpPr>
          <p:nvPr/>
        </p:nvSpPr>
        <p:spPr bwMode="auto">
          <a:xfrm>
            <a:off x="5613886" y="6060900"/>
            <a:ext cx="298450" cy="2984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 bwMode="auto">
          <a:xfrm>
            <a:off x="7266239" y="5000567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3" name="円/楕円 42"/>
          <p:cNvSpPr>
            <a:spLocks noChangeAspect="1"/>
          </p:cNvSpPr>
          <p:nvPr/>
        </p:nvSpPr>
        <p:spPr bwMode="auto">
          <a:xfrm>
            <a:off x="7671051" y="5593859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>
            <a:spLocks noChangeAspect="1"/>
          </p:cNvSpPr>
          <p:nvPr/>
        </p:nvSpPr>
        <p:spPr bwMode="auto">
          <a:xfrm>
            <a:off x="7325707" y="6099580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45" name="直線コネクタ 44"/>
          <p:cNvCxnSpPr>
            <a:endCxn id="41" idx="0"/>
          </p:cNvCxnSpPr>
          <p:nvPr/>
        </p:nvCxnSpPr>
        <p:spPr bwMode="auto">
          <a:xfrm flipH="1">
            <a:off x="7415464" y="4578966"/>
            <a:ext cx="404348" cy="421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41" idx="4"/>
            <a:endCxn id="43" idx="0"/>
          </p:cNvCxnSpPr>
          <p:nvPr/>
        </p:nvCxnSpPr>
        <p:spPr bwMode="auto">
          <a:xfrm>
            <a:off x="7415464" y="5299017"/>
            <a:ext cx="404812" cy="2948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3" idx="4"/>
            <a:endCxn id="44" idx="0"/>
          </p:cNvCxnSpPr>
          <p:nvPr/>
        </p:nvCxnSpPr>
        <p:spPr bwMode="auto">
          <a:xfrm flipH="1">
            <a:off x="7474932" y="5892309"/>
            <a:ext cx="345344" cy="207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43" idx="4"/>
          </p:cNvCxnSpPr>
          <p:nvPr/>
        </p:nvCxnSpPr>
        <p:spPr bwMode="auto">
          <a:xfrm>
            <a:off x="7820276" y="5892309"/>
            <a:ext cx="500806" cy="324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41" idx="4"/>
          </p:cNvCxnSpPr>
          <p:nvPr/>
        </p:nvCxnSpPr>
        <p:spPr bwMode="auto">
          <a:xfrm flipH="1">
            <a:off x="6913814" y="5299017"/>
            <a:ext cx="501650" cy="46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33" idx="6"/>
            <a:endCxn id="41" idx="2"/>
          </p:cNvCxnSpPr>
          <p:nvPr/>
        </p:nvCxnSpPr>
        <p:spPr bwMode="auto">
          <a:xfrm flipV="1">
            <a:off x="5916638" y="5149792"/>
            <a:ext cx="1349601" cy="203083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stCxn id="39" idx="6"/>
            <a:endCxn id="44" idx="1"/>
          </p:cNvCxnSpPr>
          <p:nvPr/>
        </p:nvCxnSpPr>
        <p:spPr bwMode="auto">
          <a:xfrm flipV="1">
            <a:off x="5912336" y="6143287"/>
            <a:ext cx="1457078" cy="66838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>
            <a:stCxn id="44" idx="4"/>
          </p:cNvCxnSpPr>
          <p:nvPr/>
        </p:nvCxnSpPr>
        <p:spPr bwMode="auto">
          <a:xfrm>
            <a:off x="7474932" y="6398030"/>
            <a:ext cx="513989" cy="3387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1474570" y="6457916"/>
            <a:ext cx="125677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/>
              <a:t>p</a:t>
            </a:r>
            <a:r>
              <a:rPr kumimoji="1" lang="en-US" altLang="ja-JP" sz="1600" dirty="0" smtClean="0"/>
              <a:t>arent-child</a:t>
            </a:r>
            <a:endParaRPr kumimoji="1" lang="ja-JP" altLang="en-US" sz="1600" dirty="0"/>
          </a:p>
        </p:txBody>
      </p:sp>
      <p:cxnSp>
        <p:nvCxnSpPr>
          <p:cNvPr id="65" name="直線コネクタ 64"/>
          <p:cNvCxnSpPr>
            <a:endCxn id="10" idx="0"/>
          </p:cNvCxnSpPr>
          <p:nvPr/>
        </p:nvCxnSpPr>
        <p:spPr bwMode="auto">
          <a:xfrm flipH="1">
            <a:off x="1152917" y="4831652"/>
            <a:ext cx="270665" cy="3867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>
            <a:endCxn id="33" idx="0"/>
          </p:cNvCxnSpPr>
          <p:nvPr/>
        </p:nvCxnSpPr>
        <p:spPr bwMode="auto">
          <a:xfrm flipH="1">
            <a:off x="5766620" y="4833648"/>
            <a:ext cx="287375" cy="370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>
            <a:stCxn id="11" idx="4"/>
          </p:cNvCxnSpPr>
          <p:nvPr/>
        </p:nvCxnSpPr>
        <p:spPr bwMode="auto">
          <a:xfrm>
            <a:off x="1154003" y="6206950"/>
            <a:ext cx="132590" cy="3105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39" idx="4"/>
          </p:cNvCxnSpPr>
          <p:nvPr/>
        </p:nvCxnSpPr>
        <p:spPr bwMode="auto">
          <a:xfrm>
            <a:off x="5763111" y="6359350"/>
            <a:ext cx="153894" cy="293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/>
          <p:cNvSpPr txBox="1"/>
          <p:nvPr/>
        </p:nvSpPr>
        <p:spPr>
          <a:xfrm>
            <a:off x="701778" y="4980049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/>
                <a:cs typeface="Times New Roman"/>
              </a:rPr>
              <a:t>p</a:t>
            </a:r>
            <a:endParaRPr kumimoji="1" lang="ja-JP" altLang="en-US" sz="2000" i="1" dirty="0">
              <a:latin typeface="Times New Roman"/>
              <a:cs typeface="Times New Roman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332190" y="4965329"/>
            <a:ext cx="409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/>
                <a:cs typeface="Times New Roman"/>
              </a:rPr>
              <a:t>p</a:t>
            </a:r>
            <a:endParaRPr kumimoji="1" lang="ja-JP" altLang="en-US" sz="2000" i="1" dirty="0">
              <a:latin typeface="Times New Roman"/>
              <a:cs typeface="Times New Roman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334209" y="5836345"/>
            <a:ext cx="389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/>
                <a:cs typeface="Times New Roman"/>
              </a:rPr>
              <a:t>q</a:t>
            </a:r>
            <a:endParaRPr kumimoji="1" lang="ja-JP" altLang="en-US" sz="2000" i="1" dirty="0">
              <a:latin typeface="Times New Roman"/>
              <a:cs typeface="Times New Roman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674417" y="5821625"/>
            <a:ext cx="389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/>
                <a:cs typeface="Times New Roman"/>
              </a:rPr>
              <a:t>q</a:t>
            </a:r>
            <a:endParaRPr kumimoji="1" lang="ja-JP" altLang="en-US" sz="2000" i="1" dirty="0">
              <a:latin typeface="Times New Roman"/>
              <a:cs typeface="Times New Roman"/>
            </a:endParaRPr>
          </a:p>
        </p:txBody>
      </p:sp>
      <p:sp>
        <p:nvSpPr>
          <p:cNvPr id="40" name="テキスト ボックス 59"/>
          <p:cNvSpPr txBox="1">
            <a:spLocks noChangeArrowheads="1"/>
          </p:cNvSpPr>
          <p:nvPr/>
        </p:nvSpPr>
        <p:spPr bwMode="auto">
          <a:xfrm>
            <a:off x="324697" y="4220621"/>
            <a:ext cx="723900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>
                <a:solidFill>
                  <a:srgbClr val="3366FF"/>
                </a:solidFill>
              </a:rPr>
              <a:t>child</a:t>
            </a:r>
            <a:endParaRPr lang="ja-JP" altLang="en-US" sz="1800" b="1" baseline="30000" dirty="0">
              <a:solidFill>
                <a:srgbClr val="3366FF"/>
              </a:solidFill>
            </a:endParaRPr>
          </a:p>
        </p:txBody>
      </p:sp>
      <p:sp>
        <p:nvSpPr>
          <p:cNvPr id="42" name="テキスト ボックス 58"/>
          <p:cNvSpPr txBox="1">
            <a:spLocks noChangeArrowheads="1"/>
          </p:cNvSpPr>
          <p:nvPr/>
        </p:nvSpPr>
        <p:spPr bwMode="auto">
          <a:xfrm>
            <a:off x="5396756" y="4220621"/>
            <a:ext cx="858838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>
                <a:solidFill>
                  <a:srgbClr val="3366FF"/>
                </a:solidFill>
              </a:rPr>
              <a:t>child+</a:t>
            </a:r>
            <a:endParaRPr lang="ja-JP" altLang="en-US" sz="1800" b="1" dirty="0">
              <a:solidFill>
                <a:srgbClr val="3366FF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895612" y="6469310"/>
            <a:ext cx="210095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600" dirty="0"/>
              <a:t>a</a:t>
            </a:r>
            <a:r>
              <a:rPr lang="en-US" altLang="ja-JP" sz="1600" dirty="0" smtClean="0"/>
              <a:t>ncestor</a:t>
            </a:r>
            <a:r>
              <a:rPr kumimoji="1" lang="en-US" altLang="ja-JP" sz="1600" dirty="0" smtClean="0"/>
              <a:t>-descendant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E</a:t>
            </a:r>
            <a:r>
              <a:rPr lang="en-US" altLang="ja-JP" dirty="0" smtClean="0"/>
              <a:t>mbeddings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7489BF-A283-E44B-9035-9EE534D84071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 bwMode="auto">
          <a:xfrm>
            <a:off x="1169988" y="3212930"/>
            <a:ext cx="300037" cy="2984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 bwMode="auto">
          <a:xfrm>
            <a:off x="720725" y="4070180"/>
            <a:ext cx="298450" cy="2984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3" name="直線コネクタ 12"/>
          <p:cNvCxnSpPr>
            <a:stCxn id="10" idx="4"/>
            <a:endCxn id="11" idx="0"/>
          </p:cNvCxnSpPr>
          <p:nvPr/>
        </p:nvCxnSpPr>
        <p:spPr bwMode="auto">
          <a:xfrm flipH="1">
            <a:off x="869950" y="3511380"/>
            <a:ext cx="449263" cy="558800"/>
          </a:xfrm>
          <a:prstGeom prst="line">
            <a:avLst/>
          </a:prstGeom>
          <a:ln w="127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0" idx="4"/>
            <a:endCxn id="15" idx="0"/>
          </p:cNvCxnSpPr>
          <p:nvPr/>
        </p:nvCxnSpPr>
        <p:spPr bwMode="auto">
          <a:xfrm>
            <a:off x="1319213" y="3511380"/>
            <a:ext cx="465137" cy="55880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>
            <a:spLocks noChangeAspect="1"/>
          </p:cNvSpPr>
          <p:nvPr/>
        </p:nvSpPr>
        <p:spPr bwMode="auto">
          <a:xfrm>
            <a:off x="1635125" y="4070180"/>
            <a:ext cx="298450" cy="2984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 bwMode="auto">
          <a:xfrm>
            <a:off x="5159375" y="2874792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 bwMode="auto">
          <a:xfrm>
            <a:off x="4373563" y="3578055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 bwMode="auto">
          <a:xfrm>
            <a:off x="4418013" y="5111580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 bwMode="auto">
          <a:xfrm>
            <a:off x="4778375" y="4338467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 bwMode="auto">
          <a:xfrm>
            <a:off x="5118100" y="5111580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1" name="直線コネクタ 20"/>
          <p:cNvCxnSpPr>
            <a:stCxn id="16" idx="4"/>
            <a:endCxn id="17" idx="0"/>
          </p:cNvCxnSpPr>
          <p:nvPr/>
        </p:nvCxnSpPr>
        <p:spPr bwMode="auto">
          <a:xfrm flipH="1">
            <a:off x="4522788" y="3173242"/>
            <a:ext cx="785812" cy="404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7" idx="4"/>
            <a:endCxn id="19" idx="0"/>
          </p:cNvCxnSpPr>
          <p:nvPr/>
        </p:nvCxnSpPr>
        <p:spPr bwMode="auto">
          <a:xfrm>
            <a:off x="4522788" y="3876505"/>
            <a:ext cx="404812" cy="46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9" idx="4"/>
            <a:endCxn id="20" idx="0"/>
          </p:cNvCxnSpPr>
          <p:nvPr/>
        </p:nvCxnSpPr>
        <p:spPr bwMode="auto">
          <a:xfrm>
            <a:off x="4927600" y="4636917"/>
            <a:ext cx="339725" cy="474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9" idx="4"/>
            <a:endCxn id="18" idx="0"/>
          </p:cNvCxnSpPr>
          <p:nvPr/>
        </p:nvCxnSpPr>
        <p:spPr bwMode="auto">
          <a:xfrm flipH="1">
            <a:off x="4567238" y="4636917"/>
            <a:ext cx="360362" cy="474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円/楕円 24"/>
          <p:cNvSpPr>
            <a:spLocks noChangeAspect="1"/>
          </p:cNvSpPr>
          <p:nvPr/>
        </p:nvSpPr>
        <p:spPr bwMode="auto">
          <a:xfrm>
            <a:off x="5854700" y="3578055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6" name="直線コネクタ 25"/>
          <p:cNvCxnSpPr>
            <a:stCxn id="16" idx="4"/>
            <a:endCxn id="25" idx="0"/>
          </p:cNvCxnSpPr>
          <p:nvPr/>
        </p:nvCxnSpPr>
        <p:spPr bwMode="auto">
          <a:xfrm>
            <a:off x="5308600" y="3173242"/>
            <a:ext cx="695325" cy="404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円/楕円 26"/>
          <p:cNvSpPr>
            <a:spLocks noChangeAspect="1"/>
          </p:cNvSpPr>
          <p:nvPr/>
        </p:nvSpPr>
        <p:spPr bwMode="auto">
          <a:xfrm>
            <a:off x="5854700" y="4338467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8" name="直線コネクタ 27"/>
          <p:cNvCxnSpPr>
            <a:stCxn id="25" idx="4"/>
            <a:endCxn id="27" idx="0"/>
          </p:cNvCxnSpPr>
          <p:nvPr/>
        </p:nvCxnSpPr>
        <p:spPr bwMode="auto">
          <a:xfrm>
            <a:off x="6003925" y="3876505"/>
            <a:ext cx="0" cy="46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円/楕円 28"/>
          <p:cNvSpPr>
            <a:spLocks noChangeAspect="1"/>
          </p:cNvSpPr>
          <p:nvPr/>
        </p:nvSpPr>
        <p:spPr bwMode="auto">
          <a:xfrm>
            <a:off x="5849938" y="5111580"/>
            <a:ext cx="300037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30" name="直線コネクタ 29"/>
          <p:cNvCxnSpPr>
            <a:stCxn id="27" idx="4"/>
            <a:endCxn id="29" idx="0"/>
          </p:cNvCxnSpPr>
          <p:nvPr/>
        </p:nvCxnSpPr>
        <p:spPr bwMode="auto">
          <a:xfrm flipH="1">
            <a:off x="5999163" y="4636917"/>
            <a:ext cx="4762" cy="474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円/楕円 30"/>
          <p:cNvSpPr>
            <a:spLocks noChangeAspect="1"/>
          </p:cNvSpPr>
          <p:nvPr/>
        </p:nvSpPr>
        <p:spPr bwMode="auto">
          <a:xfrm>
            <a:off x="3871913" y="4338467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32" name="直線コネクタ 31"/>
          <p:cNvCxnSpPr>
            <a:stCxn id="17" idx="4"/>
            <a:endCxn id="31" idx="0"/>
          </p:cNvCxnSpPr>
          <p:nvPr/>
        </p:nvCxnSpPr>
        <p:spPr bwMode="auto">
          <a:xfrm flipH="1">
            <a:off x="4021138" y="3876505"/>
            <a:ext cx="501650" cy="46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10" idx="6"/>
            <a:endCxn id="17" idx="2"/>
          </p:cNvCxnSpPr>
          <p:nvPr/>
        </p:nvCxnSpPr>
        <p:spPr bwMode="auto">
          <a:xfrm>
            <a:off x="1470025" y="3362155"/>
            <a:ext cx="2903538" cy="365125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>
            <a:stCxn id="11" idx="5"/>
            <a:endCxn id="31" idx="2"/>
          </p:cNvCxnSpPr>
          <p:nvPr/>
        </p:nvCxnSpPr>
        <p:spPr bwMode="auto">
          <a:xfrm>
            <a:off x="974725" y="4325767"/>
            <a:ext cx="2897188" cy="161925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15" idx="6"/>
            <a:endCxn id="18" idx="1"/>
          </p:cNvCxnSpPr>
          <p:nvPr/>
        </p:nvCxnSpPr>
        <p:spPr bwMode="auto">
          <a:xfrm>
            <a:off x="1933575" y="4219405"/>
            <a:ext cx="2528145" cy="935882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10" idx="5"/>
          </p:cNvCxnSpPr>
          <p:nvPr/>
        </p:nvCxnSpPr>
        <p:spPr bwMode="auto">
          <a:xfrm>
            <a:off x="1426086" y="3467673"/>
            <a:ext cx="3380462" cy="917236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11" idx="6"/>
            <a:endCxn id="20" idx="1"/>
          </p:cNvCxnSpPr>
          <p:nvPr/>
        </p:nvCxnSpPr>
        <p:spPr bwMode="auto">
          <a:xfrm>
            <a:off x="1019175" y="4219405"/>
            <a:ext cx="4142632" cy="935882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15" idx="6"/>
            <a:endCxn id="18" idx="1"/>
          </p:cNvCxnSpPr>
          <p:nvPr/>
        </p:nvCxnSpPr>
        <p:spPr bwMode="auto">
          <a:xfrm>
            <a:off x="1933575" y="4219405"/>
            <a:ext cx="2528145" cy="935882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 bwMode="auto">
          <a:xfrm>
            <a:off x="1470025" y="3362155"/>
            <a:ext cx="4427538" cy="260350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 bwMode="auto">
          <a:xfrm flipV="1">
            <a:off x="1006475" y="4338467"/>
            <a:ext cx="4997450" cy="41275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 bwMode="auto">
          <a:xfrm>
            <a:off x="1933575" y="4219405"/>
            <a:ext cx="3960813" cy="935037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10"/>
          <p:cNvSpPr txBox="1">
            <a:spLocks noChangeArrowheads="1"/>
          </p:cNvSpPr>
          <p:nvPr/>
        </p:nvSpPr>
        <p:spPr bwMode="auto">
          <a:xfrm>
            <a:off x="1197143" y="2599722"/>
            <a:ext cx="444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 dirty="0">
                <a:latin typeface="Times New Roman" charset="0"/>
                <a:cs typeface="Times New Roman" charset="0"/>
              </a:rPr>
              <a:t>P</a:t>
            </a:r>
            <a:endParaRPr lang="ja-JP" altLang="en-US" sz="22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47" name="テキスト ボックス 60"/>
          <p:cNvSpPr txBox="1">
            <a:spLocks noChangeArrowheads="1"/>
          </p:cNvSpPr>
          <p:nvPr/>
        </p:nvSpPr>
        <p:spPr bwMode="auto">
          <a:xfrm>
            <a:off x="5119987" y="2333081"/>
            <a:ext cx="4746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 dirty="0">
                <a:latin typeface="Times New Roman" charset="0"/>
                <a:cs typeface="Times New Roman" charset="0"/>
              </a:rPr>
              <a:t>D</a:t>
            </a:r>
            <a:endParaRPr lang="ja-JP" altLang="en-US" sz="2200" i="1" dirty="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68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Occurrences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7474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altLang="ja-JP" dirty="0" smtClean="0">
                <a:cs typeface="Times New Roman"/>
              </a:rPr>
              <a:t>A CXP tree </a:t>
            </a:r>
            <a:r>
              <a:rPr lang="en-US" altLang="ja-JP" i="1" dirty="0" smtClean="0">
                <a:latin typeface="Times New Roman"/>
                <a:cs typeface="Times New Roman"/>
              </a:rPr>
              <a:t>P</a:t>
            </a:r>
            <a:r>
              <a:rPr lang="en-US" altLang="ja-JP" dirty="0" smtClean="0"/>
              <a:t> is said to </a:t>
            </a:r>
            <a:r>
              <a:rPr lang="en-US" altLang="ja-JP" u="sng" dirty="0" smtClean="0"/>
              <a:t>occur</a:t>
            </a:r>
            <a:r>
              <a:rPr lang="en-US" altLang="ja-JP" dirty="0" smtClean="0"/>
              <a:t> at </a:t>
            </a:r>
            <a:r>
              <a:rPr lang="en-US" altLang="ja-JP" i="1" dirty="0" smtClean="0">
                <a:latin typeface="Times New Roman"/>
                <a:cs typeface="Times New Roman"/>
              </a:rPr>
              <a:t>u</a:t>
            </a:r>
            <a:r>
              <a:rPr lang="en-US" altLang="ja-JP" dirty="0" smtClean="0"/>
              <a:t> if there exists an embedding that maps </a:t>
            </a:r>
            <a:r>
              <a:rPr lang="en-US" altLang="ja-JP" i="1" dirty="0" smtClean="0">
                <a:latin typeface="Times New Roman"/>
                <a:cs typeface="Times New Roman"/>
              </a:rPr>
              <a:t>root</a:t>
            </a:r>
            <a:r>
              <a:rPr lang="en-US" altLang="ja-JP" dirty="0" smtClean="0">
                <a:latin typeface="Times New Roman"/>
                <a:cs typeface="Times New Roman"/>
              </a:rPr>
              <a:t>(</a:t>
            </a:r>
            <a:r>
              <a:rPr lang="en-US" altLang="ja-JP" i="1" dirty="0" smtClean="0">
                <a:latin typeface="Times New Roman"/>
                <a:cs typeface="Times New Roman"/>
              </a:rPr>
              <a:t>P</a:t>
            </a:r>
            <a:r>
              <a:rPr lang="en-US" altLang="ja-JP" dirty="0" smtClean="0">
                <a:latin typeface="Times New Roman"/>
                <a:cs typeface="Times New Roman"/>
              </a:rPr>
              <a:t>) </a:t>
            </a:r>
            <a:r>
              <a:rPr lang="en-US" altLang="ja-JP" dirty="0" smtClean="0"/>
              <a:t>to </a:t>
            </a:r>
            <a:r>
              <a:rPr lang="en-US" altLang="ja-JP" i="1" dirty="0" smtClean="0">
                <a:latin typeface="Times New Roman"/>
                <a:cs typeface="Times New Roman"/>
              </a:rPr>
              <a:t>u</a:t>
            </a:r>
            <a:r>
              <a:rPr lang="en-US" altLang="ja-JP" dirty="0" smtClean="0"/>
              <a:t>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DAAAB3-914D-674B-B897-DA0583F0E4DB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9" name="円/楕円 8"/>
          <p:cNvSpPr>
            <a:spLocks noChangeAspect="1"/>
          </p:cNvSpPr>
          <p:nvPr/>
        </p:nvSpPr>
        <p:spPr bwMode="auto">
          <a:xfrm>
            <a:off x="1169988" y="3813175"/>
            <a:ext cx="300037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 bwMode="auto">
          <a:xfrm>
            <a:off x="720725" y="4670425"/>
            <a:ext cx="298450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直線コネクタ 10"/>
          <p:cNvCxnSpPr>
            <a:stCxn id="9" idx="4"/>
            <a:endCxn id="10" idx="0"/>
          </p:cNvCxnSpPr>
          <p:nvPr/>
        </p:nvCxnSpPr>
        <p:spPr bwMode="auto">
          <a:xfrm flipH="1">
            <a:off x="869950" y="4113213"/>
            <a:ext cx="449263" cy="557212"/>
          </a:xfrm>
          <a:prstGeom prst="line">
            <a:avLst/>
          </a:prstGeom>
          <a:ln w="127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9" idx="4"/>
            <a:endCxn id="13" idx="0"/>
          </p:cNvCxnSpPr>
          <p:nvPr/>
        </p:nvCxnSpPr>
        <p:spPr bwMode="auto">
          <a:xfrm>
            <a:off x="1319213" y="4113213"/>
            <a:ext cx="465137" cy="557212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>
            <a:spLocks noChangeAspect="1"/>
          </p:cNvSpPr>
          <p:nvPr/>
        </p:nvSpPr>
        <p:spPr bwMode="auto">
          <a:xfrm>
            <a:off x="1635125" y="4670425"/>
            <a:ext cx="298450" cy="300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 bwMode="auto">
          <a:xfrm>
            <a:off x="5159375" y="3476625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 bwMode="auto">
          <a:xfrm>
            <a:off x="4373563" y="4179888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 bwMode="auto">
          <a:xfrm>
            <a:off x="4418013" y="5711825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 bwMode="auto">
          <a:xfrm>
            <a:off x="4778375" y="4940300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 bwMode="auto">
          <a:xfrm>
            <a:off x="5118100" y="5711825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9" name="直線コネクタ 18"/>
          <p:cNvCxnSpPr>
            <a:stCxn id="14" idx="4"/>
            <a:endCxn id="15" idx="0"/>
          </p:cNvCxnSpPr>
          <p:nvPr/>
        </p:nvCxnSpPr>
        <p:spPr bwMode="auto">
          <a:xfrm flipH="1">
            <a:off x="4522788" y="3775075"/>
            <a:ext cx="785812" cy="404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5" idx="4"/>
            <a:endCxn id="17" idx="0"/>
          </p:cNvCxnSpPr>
          <p:nvPr/>
        </p:nvCxnSpPr>
        <p:spPr bwMode="auto">
          <a:xfrm>
            <a:off x="4522788" y="4478338"/>
            <a:ext cx="404812" cy="46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7" idx="4"/>
            <a:endCxn id="18" idx="0"/>
          </p:cNvCxnSpPr>
          <p:nvPr/>
        </p:nvCxnSpPr>
        <p:spPr bwMode="auto">
          <a:xfrm>
            <a:off x="4927600" y="5238750"/>
            <a:ext cx="339725" cy="473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17" idx="4"/>
            <a:endCxn id="16" idx="0"/>
          </p:cNvCxnSpPr>
          <p:nvPr/>
        </p:nvCxnSpPr>
        <p:spPr bwMode="auto">
          <a:xfrm flipH="1">
            <a:off x="4567238" y="5238750"/>
            <a:ext cx="360362" cy="473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円/楕円 22"/>
          <p:cNvSpPr>
            <a:spLocks noChangeAspect="1"/>
          </p:cNvSpPr>
          <p:nvPr/>
        </p:nvSpPr>
        <p:spPr bwMode="auto">
          <a:xfrm>
            <a:off x="5854700" y="4179888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a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4" name="直線コネクタ 23"/>
          <p:cNvCxnSpPr>
            <a:stCxn id="14" idx="4"/>
            <a:endCxn id="23" idx="0"/>
          </p:cNvCxnSpPr>
          <p:nvPr/>
        </p:nvCxnSpPr>
        <p:spPr bwMode="auto">
          <a:xfrm>
            <a:off x="5308600" y="3775075"/>
            <a:ext cx="695325" cy="4048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円/楕円 24"/>
          <p:cNvSpPr>
            <a:spLocks noChangeAspect="1"/>
          </p:cNvSpPr>
          <p:nvPr/>
        </p:nvSpPr>
        <p:spPr bwMode="auto">
          <a:xfrm>
            <a:off x="5854700" y="4940300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6" name="直線コネクタ 25"/>
          <p:cNvCxnSpPr>
            <a:stCxn id="23" idx="4"/>
            <a:endCxn id="25" idx="0"/>
          </p:cNvCxnSpPr>
          <p:nvPr/>
        </p:nvCxnSpPr>
        <p:spPr bwMode="auto">
          <a:xfrm>
            <a:off x="6003925" y="4478338"/>
            <a:ext cx="0" cy="46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円/楕円 26"/>
          <p:cNvSpPr>
            <a:spLocks noChangeAspect="1"/>
          </p:cNvSpPr>
          <p:nvPr/>
        </p:nvSpPr>
        <p:spPr bwMode="auto">
          <a:xfrm>
            <a:off x="5849938" y="5711825"/>
            <a:ext cx="300037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c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28" name="直線コネクタ 27"/>
          <p:cNvCxnSpPr>
            <a:stCxn id="25" idx="4"/>
            <a:endCxn id="27" idx="0"/>
          </p:cNvCxnSpPr>
          <p:nvPr/>
        </p:nvCxnSpPr>
        <p:spPr bwMode="auto">
          <a:xfrm flipH="1">
            <a:off x="5999163" y="5238750"/>
            <a:ext cx="4762" cy="4730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円/楕円 28"/>
          <p:cNvSpPr>
            <a:spLocks noChangeAspect="1"/>
          </p:cNvSpPr>
          <p:nvPr/>
        </p:nvSpPr>
        <p:spPr bwMode="auto">
          <a:xfrm>
            <a:off x="3871913" y="4940300"/>
            <a:ext cx="298450" cy="2984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800" dirty="0">
                <a:solidFill>
                  <a:schemeClr val="tx1"/>
                </a:solidFill>
              </a:rPr>
              <a:t>b</a:t>
            </a:r>
            <a:endParaRPr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30" name="直線コネクタ 29"/>
          <p:cNvCxnSpPr>
            <a:stCxn id="15" idx="4"/>
            <a:endCxn id="29" idx="0"/>
          </p:cNvCxnSpPr>
          <p:nvPr/>
        </p:nvCxnSpPr>
        <p:spPr bwMode="auto">
          <a:xfrm flipH="1">
            <a:off x="4021138" y="4478338"/>
            <a:ext cx="501650" cy="46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9" idx="6"/>
            <a:endCxn id="23" idx="1"/>
          </p:cNvCxnSpPr>
          <p:nvPr/>
        </p:nvCxnSpPr>
        <p:spPr bwMode="auto">
          <a:xfrm>
            <a:off x="1470025" y="3963988"/>
            <a:ext cx="4427538" cy="258762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>
            <a:stCxn id="9" idx="6"/>
            <a:endCxn id="15" idx="2"/>
          </p:cNvCxnSpPr>
          <p:nvPr/>
        </p:nvCxnSpPr>
        <p:spPr bwMode="auto">
          <a:xfrm>
            <a:off x="1470025" y="3963988"/>
            <a:ext cx="2903538" cy="365125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>
            <a:stCxn id="9" idx="6"/>
            <a:endCxn id="17" idx="1"/>
          </p:cNvCxnSpPr>
          <p:nvPr/>
        </p:nvCxnSpPr>
        <p:spPr bwMode="auto">
          <a:xfrm>
            <a:off x="1470025" y="3963194"/>
            <a:ext cx="3352057" cy="1020813"/>
          </a:xfrm>
          <a:prstGeom prst="straightConnector1">
            <a:avLst/>
          </a:prstGeom>
          <a:ln cmpd="dbl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10"/>
          <p:cNvSpPr txBox="1">
            <a:spLocks noChangeArrowheads="1"/>
          </p:cNvSpPr>
          <p:nvPr/>
        </p:nvSpPr>
        <p:spPr bwMode="auto">
          <a:xfrm>
            <a:off x="1197143" y="3251490"/>
            <a:ext cx="4445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 dirty="0">
                <a:latin typeface="Times New Roman" charset="0"/>
                <a:cs typeface="Times New Roman" charset="0"/>
              </a:rPr>
              <a:t>P</a:t>
            </a:r>
            <a:endParaRPr lang="ja-JP" altLang="en-US" sz="2200" i="1" dirty="0">
              <a:latin typeface="Times New Roman" charset="0"/>
              <a:cs typeface="Times New Roman" charset="0"/>
            </a:endParaRPr>
          </a:p>
        </p:txBody>
      </p:sp>
      <p:sp>
        <p:nvSpPr>
          <p:cNvPr id="33" name="テキスト ボックス 60"/>
          <p:cNvSpPr txBox="1">
            <a:spLocks noChangeArrowheads="1"/>
          </p:cNvSpPr>
          <p:nvPr/>
        </p:nvSpPr>
        <p:spPr bwMode="auto">
          <a:xfrm>
            <a:off x="5119987" y="2984849"/>
            <a:ext cx="4746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200" i="1" dirty="0">
                <a:latin typeface="Times New Roman" charset="0"/>
                <a:cs typeface="Times New Roman" charset="0"/>
              </a:rPr>
              <a:t>D</a:t>
            </a:r>
            <a:endParaRPr lang="ja-JP" altLang="en-US" sz="2200" i="1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TAKEDA@W80230E1ATQT3PP7" val="4126"/>
  <p:tag name="DEFAULTDISPLAYSOURCE" val="¥documentclass{article}&#10;&#10;¥pagestyle{empty}&#10;&#10;¥begin{document}&#10;&#10;&#10;¥end{document}"/>
  <p:tag name="EMBEDFONTS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omic Sans MS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 bwMode="auto">
        <a:ln cmpd="dbl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17142</TotalTime>
  <Words>2508</Words>
  <Application>Microsoft Macintosh PowerPoint</Application>
  <PresentationFormat>画面に合わせる (4:3)</PresentationFormat>
  <Paragraphs>607</Paragraphs>
  <Slides>44</Slides>
  <Notes>22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5" baseType="lpstr">
      <vt:lpstr>Edge</vt:lpstr>
      <vt:lpstr>Efficient Eager XPath Filtering over XML Streams</vt:lpstr>
      <vt:lpstr>Outline</vt:lpstr>
      <vt:lpstr>XML (Extensible Mark-up Language) [W3C, 1998]</vt:lpstr>
      <vt:lpstr>XML data tree</vt:lpstr>
      <vt:lpstr>XPath [W3C, 1999]</vt:lpstr>
      <vt:lpstr>Conjunctive XPath (CXP) tree </vt:lpstr>
      <vt:lpstr>Embeddings</vt:lpstr>
      <vt:lpstr>Embeddings</vt:lpstr>
      <vt:lpstr>Occurrences</vt:lpstr>
      <vt:lpstr>Problem</vt:lpstr>
      <vt:lpstr>Cf. Tree Inclusion Problem                         [Kilpelainen&amp;Mannila 95]</vt:lpstr>
      <vt:lpstr>Streaming version</vt:lpstr>
      <vt:lpstr>Previous work</vt:lpstr>
      <vt:lpstr>Main results</vt:lpstr>
      <vt:lpstr>Outline</vt:lpstr>
      <vt:lpstr>Predicate M(q,u)</vt:lpstr>
      <vt:lpstr>Hooked Subtree</vt:lpstr>
      <vt:lpstr>Predicate T(q,u)</vt:lpstr>
      <vt:lpstr>Computation of M(・, ・)</vt:lpstr>
      <vt:lpstr>Computation of T(・, ・)</vt:lpstr>
      <vt:lpstr>Lazy algorithm</vt:lpstr>
      <vt:lpstr>Lazy algorithm</vt:lpstr>
      <vt:lpstr>Move of Lazy Algorithm</vt:lpstr>
      <vt:lpstr>Outline</vt:lpstr>
      <vt:lpstr>Delay in reporting pattern occurrences</vt:lpstr>
      <vt:lpstr>Delay (1/3)</vt:lpstr>
      <vt:lpstr>Delay (2/3)</vt:lpstr>
      <vt:lpstr>Delay (3/3)</vt:lpstr>
      <vt:lpstr>Definition of “Eagerness”</vt:lpstr>
      <vt:lpstr>The Idea for Eager Processing</vt:lpstr>
      <vt:lpstr>Move of Eager Algorithm</vt:lpstr>
      <vt:lpstr>Eager Algorithm (1/2)</vt:lpstr>
      <vt:lpstr>Eager Algorithm (2/2)</vt:lpstr>
      <vt:lpstr>Time Complexity (amortized analysis)</vt:lpstr>
      <vt:lpstr>Outline</vt:lpstr>
      <vt:lpstr>Axes other than child and child+</vt:lpstr>
      <vt:lpstr>Downward CXP</vt:lpstr>
      <vt:lpstr>Downward CXP</vt:lpstr>
      <vt:lpstr>Backward CXP</vt:lpstr>
      <vt:lpstr>Backward CXP</vt:lpstr>
      <vt:lpstr>Conclusion</vt:lpstr>
      <vt:lpstr>Query Evaluation Problem</vt:lpstr>
      <vt:lpstr>Future Work</vt:lpstr>
      <vt:lpstr>Thank you very much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Masayuki Takeda</cp:lastModifiedBy>
  <cp:revision>992</cp:revision>
  <cp:lastPrinted>2011-08-27T14:29:17Z</cp:lastPrinted>
  <dcterms:created xsi:type="dcterms:W3CDTF">2009-04-22T19:24:48Z</dcterms:created>
  <dcterms:modified xsi:type="dcterms:W3CDTF">2011-09-04T00:17:07Z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