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58"/>
  </p:notesMasterIdLst>
  <p:sldIdLst>
    <p:sldId id="256" r:id="rId2"/>
    <p:sldId id="905" r:id="rId3"/>
    <p:sldId id="768" r:id="rId4"/>
    <p:sldId id="769" r:id="rId5"/>
    <p:sldId id="705" r:id="rId6"/>
    <p:sldId id="872" r:id="rId7"/>
    <p:sldId id="875" r:id="rId8"/>
    <p:sldId id="899" r:id="rId9"/>
    <p:sldId id="901" r:id="rId10"/>
    <p:sldId id="876" r:id="rId11"/>
    <p:sldId id="888" r:id="rId12"/>
    <p:sldId id="887" r:id="rId13"/>
    <p:sldId id="889" r:id="rId14"/>
    <p:sldId id="890" r:id="rId15"/>
    <p:sldId id="778" r:id="rId16"/>
    <p:sldId id="785" r:id="rId17"/>
    <p:sldId id="712" r:id="rId18"/>
    <p:sldId id="784" r:id="rId19"/>
    <p:sldId id="797" r:id="rId20"/>
    <p:sldId id="799" r:id="rId21"/>
    <p:sldId id="791" r:id="rId22"/>
    <p:sldId id="803" r:id="rId23"/>
    <p:sldId id="812" r:id="rId24"/>
    <p:sldId id="896" r:id="rId25"/>
    <p:sldId id="853" r:id="rId26"/>
    <p:sldId id="854" r:id="rId27"/>
    <p:sldId id="906" r:id="rId28"/>
    <p:sldId id="908" r:id="rId29"/>
    <p:sldId id="907" r:id="rId30"/>
    <p:sldId id="856" r:id="rId31"/>
    <p:sldId id="857" r:id="rId32"/>
    <p:sldId id="858" r:id="rId33"/>
    <p:sldId id="911" r:id="rId34"/>
    <p:sldId id="912" r:id="rId35"/>
    <p:sldId id="913" r:id="rId36"/>
    <p:sldId id="914" r:id="rId37"/>
    <p:sldId id="915" r:id="rId38"/>
    <p:sldId id="916" r:id="rId39"/>
    <p:sldId id="897" r:id="rId40"/>
    <p:sldId id="919" r:id="rId41"/>
    <p:sldId id="925" r:id="rId42"/>
    <p:sldId id="924" r:id="rId43"/>
    <p:sldId id="920" r:id="rId44"/>
    <p:sldId id="922" r:id="rId45"/>
    <p:sldId id="921" r:id="rId46"/>
    <p:sldId id="923" r:id="rId47"/>
    <p:sldId id="749" r:id="rId48"/>
    <p:sldId id="750" r:id="rId49"/>
    <p:sldId id="869" r:id="rId50"/>
    <p:sldId id="870" r:id="rId51"/>
    <p:sldId id="904" r:id="rId52"/>
    <p:sldId id="903" r:id="rId53"/>
    <p:sldId id="902" r:id="rId54"/>
    <p:sldId id="917" r:id="rId55"/>
    <p:sldId id="918" r:id="rId56"/>
    <p:sldId id="821" r:id="rId57"/>
  </p:sldIdLst>
  <p:sldSz cx="9144000" cy="6858000" type="screen4x3"/>
  <p:notesSz cx="6858000" cy="9144000"/>
  <p:custDataLst>
    <p:tags r:id="rId59"/>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66FF66"/>
    <a:srgbClr val="FF5050"/>
    <a:srgbClr val="0000FF"/>
    <a:srgbClr val="6A91D8"/>
    <a:srgbClr val="A8BEE6"/>
    <a:srgbClr val="7FA1DD"/>
    <a:srgbClr val="82A3DE"/>
    <a:srgbClr val="E9EFF7"/>
    <a:srgbClr val="E3EBF5"/>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18" autoAdjust="0"/>
    <p:restoredTop sz="88152" autoAdjust="0"/>
  </p:normalViewPr>
  <p:slideViewPr>
    <p:cSldViewPr>
      <p:cViewPr varScale="1">
        <p:scale>
          <a:sx n="69" d="100"/>
          <a:sy n="69" d="100"/>
        </p:scale>
        <p:origin x="-240" y="-108"/>
      </p:cViewPr>
      <p:guideLst>
        <p:guide orient="horz" pos="2160"/>
        <p:guide pos="2880"/>
      </p:guideLst>
    </p:cSldViewPr>
  </p:slideViewPr>
  <p:outlineViewPr>
    <p:cViewPr>
      <p:scale>
        <a:sx n="33" d="100"/>
        <a:sy n="33" d="100"/>
      </p:scale>
      <p:origin x="36" y="1197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93960A-BC2B-4E41-9DB0-E8ECC01987FD}" type="datetimeFigureOut">
              <a:rPr kumimoji="1" lang="ja-JP" altLang="en-US" smtClean="0"/>
              <a:pPr/>
              <a:t>2011/8/29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2ED28-1248-4341-AAF5-6F15E868E87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Finally we considered this problem,</a:t>
            </a:r>
            <a:r>
              <a:rPr kumimoji="1" lang="en-US" altLang="ja-JP" baseline="0" dirty="0" smtClean="0">
                <a:latin typeface="+mn-lt"/>
                <a:ea typeface="ＭＳ ゴシック" pitchFamily="49" charset="-128"/>
                <a:cs typeface="Courier New" pitchFamily="49" charset="0"/>
              </a:rPr>
              <a:t> i</a:t>
            </a:r>
            <a:r>
              <a:rPr kumimoji="1" lang="en-US" altLang="ja-JP" dirty="0" smtClean="0">
                <a:latin typeface="+mn-lt"/>
                <a:ea typeface="ＭＳ ゴシック" pitchFamily="49" charset="-128"/>
                <a:cs typeface="Courier New" pitchFamily="49" charset="0"/>
              </a:rPr>
              <a:t>n which links only for inner nodes are</a:t>
            </a:r>
            <a:r>
              <a:rPr kumimoji="1" lang="en-US" altLang="ja-JP" baseline="0" dirty="0" smtClean="0">
                <a:latin typeface="+mn-lt"/>
                <a:ea typeface="ＭＳ ゴシック" pitchFamily="49" charset="-128"/>
                <a:cs typeface="Courier New" pitchFamily="49" charset="0"/>
              </a:rPr>
              <a:t> given</a:t>
            </a: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In this case, it is difficult</a:t>
            </a:r>
            <a:r>
              <a:rPr kumimoji="1" lang="en-US" altLang="ja-JP" baseline="0" dirty="0" smtClean="0">
                <a:latin typeface="+mn-lt"/>
                <a:ea typeface="ＭＳ ゴシック" pitchFamily="49" charset="-128"/>
                <a:cs typeface="Courier New" pitchFamily="49" charset="0"/>
              </a:rPr>
              <a:t> to construct a string, since we cannot know the leaves’ order.</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Actually, there could be </a:t>
            </a:r>
            <a:r>
              <a:rPr kumimoji="1" lang="en-US" altLang="ja-JP" baseline="0" dirty="0" smtClean="0">
                <a:latin typeface="+mn-lt"/>
                <a:ea typeface="ＭＳ ゴシック" pitchFamily="49" charset="-128"/>
                <a:cs typeface="Courier New" pitchFamily="49" charset="0"/>
              </a:rPr>
              <a:t>several </a:t>
            </a:r>
            <a:r>
              <a:rPr kumimoji="1" lang="en-US" altLang="ja-JP" baseline="0" dirty="0" smtClean="0">
                <a:latin typeface="+mn-lt"/>
                <a:ea typeface="ＭＳ ゴシック" pitchFamily="49" charset="-128"/>
                <a:cs typeface="Courier New" pitchFamily="49" charset="0"/>
              </a:rPr>
              <a:t>solutions.</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And we answer one of them, if such exists.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This is the problem we tackled in our paper.</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Then,</a:t>
            </a:r>
            <a:r>
              <a:rPr kumimoji="1" lang="en-US" altLang="ja-JP" baseline="0" dirty="0" smtClean="0">
                <a:latin typeface="+mn-lt"/>
                <a:ea typeface="ＭＳ ゴシック" pitchFamily="49" charset="-128"/>
                <a:cs typeface="Courier New" pitchFamily="49" charset="0"/>
              </a:rPr>
              <a:t> how can we solve this problem?</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As</a:t>
            </a:r>
            <a:r>
              <a:rPr kumimoji="1" lang="en-US" altLang="ja-JP" baseline="0" dirty="0" smtClean="0">
                <a:latin typeface="+mn-lt"/>
                <a:ea typeface="ＭＳ ゴシック" pitchFamily="49" charset="-128"/>
                <a:cs typeface="Courier New" pitchFamily="49" charset="0"/>
              </a:rPr>
              <a:t> I mentioned before, </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if we can infer a “correct” order of leaves, we can get a string.</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en-US" altLang="ja-JP" dirty="0" smtClean="0"/>
          </a:p>
          <a:p>
            <a:r>
              <a:rPr kumimoji="1" lang="en-US" altLang="ja-JP" dirty="0" smtClean="0"/>
              <a:t>Since we can know the first character of the</a:t>
            </a:r>
            <a:r>
              <a:rPr kumimoji="1" lang="en-US" altLang="ja-JP" baseline="0" dirty="0" smtClean="0"/>
              <a:t> </a:t>
            </a:r>
            <a:r>
              <a:rPr kumimoji="1" lang="en-US" altLang="ja-JP" dirty="0" smtClean="0"/>
              <a:t>suffix that begins at each position.</a:t>
            </a:r>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 naïve solution of considering all permutations takes this time.</a:t>
            </a:r>
            <a:endParaRPr kumimoji="1" lang="en-US" altLang="ja-JP" baseline="0"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Then, in order to solve it efficiently,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we need to take into account some “constraints” on leaves’ order,</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which are implicitly given by the input.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In our paper, we introduced suffix tour graphs to capture the constraints.</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Here</a:t>
            </a:r>
            <a:r>
              <a:rPr kumimoji="1" lang="en-US" altLang="ja-JP" baseline="0" dirty="0" smtClean="0">
                <a:latin typeface="+mn-lt"/>
                <a:ea typeface="ＭＳ ゴシック" pitchFamily="49" charset="-128"/>
                <a:cs typeface="Courier New" pitchFamily="49" charset="0"/>
              </a:rPr>
              <a:t> are some notations </a:t>
            </a:r>
            <a:r>
              <a:rPr kumimoji="1" lang="en-US" altLang="ja-JP" baseline="0" dirty="0" smtClean="0">
                <a:latin typeface="+mn-lt"/>
                <a:ea typeface="ＭＳ ゴシック" pitchFamily="49" charset="-128"/>
                <a:cs typeface="Courier New" pitchFamily="49" charset="0"/>
              </a:rPr>
              <a:t>in this talk.</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 and f are the input.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V is the set of nodes.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E is the set of edges.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bottom mark represents the root node.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latin typeface="+mn-lt"/>
                <a:ea typeface="ＭＳ ゴシック" pitchFamily="49" charset="-128"/>
                <a:cs typeface="Courier New" pitchFamily="49" charset="0"/>
              </a:rPr>
              <a:t>V_in</a:t>
            </a:r>
            <a:r>
              <a:rPr kumimoji="1" lang="en-US" altLang="ja-JP" baseline="0" dirty="0" smtClean="0">
                <a:latin typeface="+mn-lt"/>
                <a:ea typeface="ＭＳ ゴシック" pitchFamily="49" charset="-128"/>
                <a:cs typeface="Courier New" pitchFamily="49" charset="0"/>
              </a:rPr>
              <a:t> and </a:t>
            </a:r>
            <a:r>
              <a:rPr kumimoji="1" lang="en-US" altLang="ja-JP" baseline="0" dirty="0" err="1" smtClean="0">
                <a:latin typeface="+mn-lt"/>
                <a:ea typeface="ＭＳ ゴシック" pitchFamily="49" charset="-128"/>
                <a:cs typeface="Courier New" pitchFamily="49" charset="0"/>
              </a:rPr>
              <a:t>V_leaf</a:t>
            </a:r>
            <a:r>
              <a:rPr kumimoji="1" lang="en-US" altLang="ja-JP" baseline="0" dirty="0" smtClean="0">
                <a:latin typeface="+mn-lt"/>
                <a:ea typeface="ＭＳ ゴシック" pitchFamily="49" charset="-128"/>
                <a:cs typeface="Courier New" pitchFamily="49" charset="0"/>
              </a:rPr>
              <a:t> means the set of inner nodes and leaf nodes, respectively.</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For any node v, V of v, </a:t>
            </a:r>
            <a:r>
              <a:rPr kumimoji="1" lang="en-US" altLang="ja-JP" baseline="0" dirty="0" err="1" smtClean="0">
                <a:latin typeface="+mn-lt"/>
                <a:ea typeface="ＭＳ ゴシック" pitchFamily="49" charset="-128"/>
                <a:cs typeface="Courier New" pitchFamily="49" charset="0"/>
              </a:rPr>
              <a:t>V_in</a:t>
            </a:r>
            <a:r>
              <a:rPr kumimoji="1" lang="en-US" altLang="ja-JP" baseline="0" dirty="0" smtClean="0">
                <a:latin typeface="+mn-lt"/>
                <a:ea typeface="ＭＳ ゴシック" pitchFamily="49" charset="-128"/>
                <a:cs typeface="Courier New" pitchFamily="49" charset="0"/>
              </a:rPr>
              <a:t> of v and </a:t>
            </a:r>
            <a:r>
              <a:rPr kumimoji="1" lang="en-US" altLang="ja-JP" baseline="0" dirty="0" err="1" smtClean="0">
                <a:latin typeface="+mn-lt"/>
                <a:ea typeface="ＭＳ ゴシック" pitchFamily="49" charset="-128"/>
                <a:cs typeface="Courier New" pitchFamily="49" charset="0"/>
              </a:rPr>
              <a:t>V_leaf</a:t>
            </a:r>
            <a:r>
              <a:rPr kumimoji="1" lang="en-US" altLang="ja-JP" baseline="0" dirty="0" smtClean="0">
                <a:latin typeface="+mn-lt"/>
                <a:ea typeface="ＭＳ ゴシック" pitchFamily="49" charset="-128"/>
                <a:cs typeface="Courier New" pitchFamily="49" charset="0"/>
              </a:rPr>
              <a:t> of v respectively represent </a:t>
            </a:r>
            <a:br>
              <a:rPr kumimoji="1" lang="en-US" altLang="ja-JP" baseline="0" dirty="0" smtClean="0">
                <a:latin typeface="+mn-lt"/>
                <a:ea typeface="ＭＳ ゴシック" pitchFamily="49" charset="-128"/>
                <a:cs typeface="Courier New" pitchFamily="49" charset="0"/>
              </a:rPr>
            </a:br>
            <a:r>
              <a:rPr kumimoji="1" lang="en-US" altLang="ja-JP" baseline="0" dirty="0" smtClean="0">
                <a:latin typeface="+mn-lt"/>
                <a:ea typeface="ＭＳ ゴシック" pitchFamily="49" charset="-128"/>
                <a:cs typeface="Courier New" pitchFamily="49" charset="0"/>
              </a:rPr>
              <a:t>the set of nodes, inner nodes and leaf nodes of the </a:t>
            </a:r>
            <a:r>
              <a:rPr kumimoji="1" lang="en-US" altLang="ja-JP" baseline="0" dirty="0" err="1" smtClean="0">
                <a:latin typeface="+mn-lt"/>
                <a:ea typeface="ＭＳ ゴシック" pitchFamily="49" charset="-128"/>
                <a:cs typeface="Courier New" pitchFamily="49" charset="0"/>
              </a:rPr>
              <a:t>subtree</a:t>
            </a:r>
            <a:r>
              <a:rPr kumimoji="1" lang="en-US" altLang="ja-JP" baseline="0" dirty="0" smtClean="0">
                <a:latin typeface="+mn-lt"/>
                <a:ea typeface="ＭＳ ゴシック" pitchFamily="49" charset="-128"/>
                <a:cs typeface="Courier New" pitchFamily="49" charset="0"/>
              </a:rPr>
              <a:t> rooted at v.</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This is the set of children of v.</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This is the </a:t>
            </a:r>
            <a:r>
              <a:rPr kumimoji="1" lang="en-US" altLang="ja-JP" baseline="0" dirty="0" err="1" smtClean="0">
                <a:latin typeface="+mn-lt"/>
                <a:ea typeface="ＭＳ ゴシック" pitchFamily="49" charset="-128"/>
                <a:cs typeface="Courier New" pitchFamily="49" charset="0"/>
              </a:rPr>
              <a:t>i-th</a:t>
            </a:r>
            <a:r>
              <a:rPr kumimoji="1" lang="en-US" altLang="ja-JP" baseline="0" dirty="0" smtClean="0">
                <a:latin typeface="+mn-lt"/>
                <a:ea typeface="ＭＳ ゴシック" pitchFamily="49" charset="-128"/>
                <a:cs typeface="Courier New" pitchFamily="49" charset="0"/>
              </a:rPr>
              <a:t> child of v.</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This is the parent of v.</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Here,</a:t>
            </a:r>
            <a:r>
              <a:rPr kumimoji="1" lang="en-US" altLang="ja-JP" baseline="0" dirty="0" smtClean="0">
                <a:latin typeface="+mn-lt"/>
                <a:ea typeface="ＭＳ ゴシック" pitchFamily="49" charset="-128"/>
                <a:cs typeface="Courier New" pitchFamily="49" charset="0"/>
              </a:rPr>
              <a:t> let me introduce 2 </a:t>
            </a:r>
            <a:r>
              <a:rPr kumimoji="1" lang="en-US" altLang="ja-JP" baseline="0" dirty="0" smtClean="0">
                <a:latin typeface="+mn-lt"/>
                <a:ea typeface="ＭＳ ゴシック" pitchFamily="49" charset="-128"/>
                <a:cs typeface="Courier New" pitchFamily="49" charset="0"/>
              </a:rPr>
              <a:t>preconditions of an input.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Number</a:t>
            </a:r>
            <a:r>
              <a:rPr kumimoji="1" lang="en-US" altLang="ja-JP" baseline="0" dirty="0" smtClean="0">
                <a:latin typeface="+mn-lt"/>
                <a:ea typeface="ＭＳ ゴシック" pitchFamily="49" charset="-128"/>
                <a:cs typeface="Courier New" pitchFamily="49" charset="0"/>
              </a:rPr>
              <a:t> 1: The first child of the root node is a leaf</a:t>
            </a:r>
            <a:r>
              <a:rPr kumimoji="1" lang="en-US" altLang="ja-JP" baseline="0"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Because it is for $ mark.</a:t>
            </a:r>
            <a:endParaRPr kumimoji="1" lang="en-US" altLang="ja-JP" baseline="0"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Number 2: There exists a path of function f from any node to the root node</a:t>
            </a:r>
            <a:r>
              <a:rPr kumimoji="1" lang="en-US" altLang="ja-JP" baseline="0"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Because the link function f represents the suffix links.</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It is easy</a:t>
            </a:r>
            <a:r>
              <a:rPr kumimoji="1" lang="en-US" altLang="ja-JP" baseline="0" dirty="0" smtClean="0">
                <a:latin typeface="+mn-lt"/>
                <a:ea typeface="ＭＳ ゴシック" pitchFamily="49" charset="-128"/>
                <a:cs typeface="Courier New" pitchFamily="49" charset="0"/>
              </a:rPr>
              <a:t> to check these conditions in linear time.</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In what</a:t>
            </a:r>
            <a:r>
              <a:rPr kumimoji="1" lang="en-US" altLang="ja-JP" baseline="0" dirty="0" smtClean="0">
                <a:latin typeface="+mn-lt"/>
                <a:ea typeface="ＭＳ ゴシック" pitchFamily="49" charset="-128"/>
                <a:cs typeface="Courier New" pitchFamily="49" charset="0"/>
              </a:rPr>
              <a:t> follows, we infer the first character of the string of each edge,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namely, a labeling function g : from edges to the alphabet.</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r>
              <a:rPr kumimoji="1" lang="ja-JP" altLang="en-US" dirty="0" smtClean="0"/>
              <a:t>入力の木を接尾辞木としてもつ文字列が存在したとして、</a:t>
            </a:r>
            <a:endParaRPr kumimoji="1" lang="en-US" altLang="ja-JP" dirty="0" smtClean="0"/>
          </a:p>
          <a:p>
            <a:r>
              <a:rPr kumimoji="1" lang="ja-JP" altLang="en-US" dirty="0" smtClean="0"/>
              <a:t>その時の接尾辞木の辺ラベル文字列の最初の文字を推測しよう。</a:t>
            </a:r>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And consider the conditions for g to hold.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Condition number</a:t>
            </a:r>
            <a:r>
              <a:rPr kumimoji="1" lang="en-US" altLang="ja-JP" baseline="0" dirty="0" smtClean="0">
                <a:latin typeface="+mn-lt"/>
                <a:ea typeface="ＭＳ ゴシック" pitchFamily="49" charset="-128"/>
                <a:cs typeface="Courier New" pitchFamily="49" charset="0"/>
              </a:rPr>
              <a:t> 1. The edge from the root to its first child is labeled with $.</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Condition</a:t>
            </a:r>
            <a:r>
              <a:rPr kumimoji="1" lang="en-US" altLang="ja-JP" baseline="0" dirty="0" smtClean="0">
                <a:latin typeface="+mn-lt"/>
                <a:ea typeface="ＭＳ ゴシック" pitchFamily="49" charset="-128"/>
                <a:cs typeface="Courier New" pitchFamily="49" charset="0"/>
              </a:rPr>
              <a:t> n</a:t>
            </a:r>
            <a:r>
              <a:rPr kumimoji="1" lang="en-US" altLang="ja-JP" dirty="0" smtClean="0">
                <a:latin typeface="+mn-lt"/>
                <a:ea typeface="ＭＳ ゴシック" pitchFamily="49" charset="-128"/>
                <a:cs typeface="Courier New" pitchFamily="49" charset="0"/>
              </a:rPr>
              <a:t>umber 2. The labels of</a:t>
            </a:r>
            <a:r>
              <a:rPr kumimoji="1" lang="en-US" altLang="ja-JP" baseline="0" dirty="0" smtClean="0">
                <a:latin typeface="+mn-lt"/>
                <a:ea typeface="ＭＳ ゴシック" pitchFamily="49" charset="-128"/>
                <a:cs typeface="Courier New" pitchFamily="49" charset="0"/>
              </a:rPr>
              <a:t> for the children</a:t>
            </a:r>
            <a:r>
              <a:rPr kumimoji="1" lang="en-US" altLang="ja-JP" dirty="0" smtClean="0">
                <a:latin typeface="+mn-lt"/>
                <a:ea typeface="ＭＳ ゴシック" pitchFamily="49" charset="-128"/>
                <a:cs typeface="Courier New" pitchFamily="49" charset="0"/>
              </a:rPr>
              <a:t> are sorted in lexicographical order.</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Next condition is on links of parent-child nodes.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Look at this node v</a:t>
            </a:r>
            <a:r>
              <a:rPr kumimoji="1" lang="en-US" altLang="ja-JP" baseline="0" dirty="0" smtClean="0">
                <a:latin typeface="+mn-lt"/>
                <a:ea typeface="ＭＳ ゴシック" pitchFamily="49" charset="-128"/>
                <a:cs typeface="Courier New" pitchFamily="49" charset="0"/>
              </a:rPr>
              <a:t>. and its parent </a:t>
            </a:r>
            <a:r>
              <a:rPr kumimoji="1" lang="en-US" altLang="ja-JP" baseline="0" dirty="0" err="1" smtClean="0">
                <a:latin typeface="+mn-lt"/>
                <a:ea typeface="ＭＳ ゴシック" pitchFamily="49" charset="-128"/>
                <a:cs typeface="Courier New" pitchFamily="49" charset="0"/>
              </a:rPr>
              <a:t>v_p</a:t>
            </a:r>
            <a:r>
              <a:rPr kumimoji="1" lang="en-US" altLang="ja-JP" baseline="0"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And the link of </a:t>
            </a:r>
            <a:r>
              <a:rPr kumimoji="1" lang="en-US" altLang="ja-JP" baseline="0" dirty="0" err="1" smtClean="0">
                <a:latin typeface="+mn-lt"/>
                <a:ea typeface="ＭＳ ゴシック" pitchFamily="49" charset="-128"/>
                <a:cs typeface="Courier New" pitchFamily="49" charset="0"/>
              </a:rPr>
              <a:t>v_p</a:t>
            </a:r>
            <a:r>
              <a:rPr kumimoji="1" lang="en-US" altLang="ja-JP" baseline="0" dirty="0" smtClean="0">
                <a:latin typeface="+mn-lt"/>
                <a:ea typeface="ＭＳ ゴシック" pitchFamily="49" charset="-128"/>
                <a:cs typeface="Courier New" pitchFamily="49" charset="0"/>
              </a:rPr>
              <a:t> points to this node.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Then, there exists a child u such that the edge label is identical to this.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In addition, if v is an inner node, the node pointed by the link of v is in the </a:t>
            </a:r>
            <a:r>
              <a:rPr kumimoji="1" lang="en-US" altLang="ja-JP" baseline="0" dirty="0" err="1" smtClean="0">
                <a:latin typeface="+mn-lt"/>
                <a:ea typeface="ＭＳ ゴシック" pitchFamily="49" charset="-128"/>
                <a:cs typeface="Courier New" pitchFamily="49" charset="0"/>
              </a:rPr>
              <a:t>subtree</a:t>
            </a:r>
            <a:r>
              <a:rPr kumimoji="1" lang="en-US" altLang="ja-JP" baseline="0" dirty="0" smtClean="0">
                <a:latin typeface="+mn-lt"/>
                <a:ea typeface="ＭＳ ゴシック" pitchFamily="49" charset="-128"/>
                <a:cs typeface="Courier New" pitchFamily="49" charset="0"/>
              </a:rPr>
              <a:t> of u.</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Here, by condition</a:t>
            </a:r>
            <a:r>
              <a:rPr kumimoji="1" lang="en-US" altLang="ja-JP" baseline="0" dirty="0" smtClean="0">
                <a:latin typeface="+mn-lt"/>
                <a:ea typeface="ＭＳ ゴシック" pitchFamily="49" charset="-128"/>
                <a:cs typeface="Courier New" pitchFamily="49" charset="0"/>
              </a:rPr>
              <a:t> 3, the labels for inner edges (I mean the edges from inner nodes to inner nodes)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can be uniquely determined.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We </a:t>
            </a:r>
            <a:r>
              <a:rPr kumimoji="1" lang="en-US" altLang="ja-JP" dirty="0" smtClean="0">
                <a:latin typeface="+mn-lt"/>
                <a:ea typeface="ＭＳ ゴシック" pitchFamily="49" charset="-128"/>
                <a:cs typeface="Courier New" pitchFamily="49" charset="0"/>
              </a:rPr>
              <a:t>firstly ready </a:t>
            </a:r>
            <a:r>
              <a:rPr kumimoji="1" lang="en-US" altLang="ja-JP" dirty="0" smtClean="0">
                <a:latin typeface="+mn-lt"/>
                <a:ea typeface="ＭＳ ゴシック" pitchFamily="49" charset="-128"/>
                <a:cs typeface="Courier New" pitchFamily="49" charset="0"/>
              </a:rPr>
              <a:t>the</a:t>
            </a:r>
            <a:r>
              <a:rPr kumimoji="1" lang="en-US" altLang="ja-JP" baseline="0" dirty="0" smtClean="0">
                <a:latin typeface="+mn-lt"/>
                <a:ea typeface="ＭＳ ゴシック" pitchFamily="49" charset="-128"/>
                <a:cs typeface="Courier New" pitchFamily="49" charset="0"/>
              </a:rPr>
              <a:t> labels of the first stage, then the others are determined recursively.</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If the determined labels contradict Condition 2 like this, the input turns out to be invalid.</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Next, when a labeling function g holds </a:t>
            </a:r>
            <a:r>
              <a:rPr kumimoji="1" lang="en-US" altLang="ja-JP" dirty="0" smtClean="0">
                <a:latin typeface="+mn-lt"/>
                <a:ea typeface="ＭＳ ゴシック" pitchFamily="49" charset="-128"/>
                <a:cs typeface="Courier New" pitchFamily="49" charset="0"/>
              </a:rPr>
              <a:t>Conditions </a:t>
            </a:r>
            <a:r>
              <a:rPr kumimoji="1" lang="en-US" altLang="ja-JP" dirty="0" smtClean="0">
                <a:latin typeface="+mn-lt"/>
                <a:ea typeface="ＭＳ ゴシック" pitchFamily="49" charset="-128"/>
                <a:cs typeface="Courier New" pitchFamily="49" charset="0"/>
              </a:rPr>
              <a:t>1 to 3, we define the following</a:t>
            </a:r>
            <a:r>
              <a:rPr kumimoji="1" lang="en-US" altLang="ja-JP" baseline="0" dirty="0" smtClean="0">
                <a:latin typeface="+mn-lt"/>
                <a:ea typeface="ＭＳ ゴシック" pitchFamily="49" charset="-128"/>
                <a:cs typeface="Courier New" pitchFamily="49" charset="0"/>
              </a:rPr>
              <a:t> values for any node v.</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Here, </a:t>
            </a:r>
            <a:r>
              <a:rPr kumimoji="1" lang="en-US" altLang="ja-JP" baseline="0" dirty="0" err="1" smtClean="0">
                <a:latin typeface="+mn-lt"/>
                <a:ea typeface="ＭＳ ゴシック" pitchFamily="49" charset="-128"/>
                <a:cs typeface="Courier New" pitchFamily="49" charset="0"/>
              </a:rPr>
              <a:t>Lg</a:t>
            </a:r>
            <a:r>
              <a:rPr kumimoji="1" lang="en-US" altLang="ja-JP" baseline="0" dirty="0" smtClean="0">
                <a:latin typeface="+mn-lt"/>
                <a:ea typeface="ＭＳ ゴシック" pitchFamily="49" charset="-128"/>
                <a:cs typeface="Courier New" pitchFamily="49" charset="0"/>
              </a:rPr>
              <a:t>(v) means the number of leaves in this situation.</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u is a leaf and the link of parent u points to the parent of v. And the edges are labeled with the same character.</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In this example, the </a:t>
            </a:r>
            <a:r>
              <a:rPr kumimoji="1" lang="en-US" altLang="ja-JP" baseline="0" dirty="0" err="1" smtClean="0">
                <a:latin typeface="+mn-lt"/>
                <a:ea typeface="ＭＳ ゴシック" pitchFamily="49" charset="-128"/>
                <a:cs typeface="Courier New" pitchFamily="49" charset="0"/>
              </a:rPr>
              <a:t>Lg</a:t>
            </a:r>
            <a:r>
              <a:rPr kumimoji="1" lang="en-US" altLang="ja-JP" baseline="0" dirty="0" smtClean="0">
                <a:latin typeface="+mn-lt"/>
                <a:ea typeface="ＭＳ ゴシック" pitchFamily="49" charset="-128"/>
                <a:cs typeface="Courier New" pitchFamily="49" charset="0"/>
              </a:rPr>
              <a:t> value of this node is 1, due to this leaf.</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And that</a:t>
            </a:r>
            <a:r>
              <a:rPr kumimoji="1" lang="en-US" altLang="ja-JP" baseline="0" dirty="0" smtClean="0">
                <a:latin typeface="+mn-lt"/>
                <a:ea typeface="ＭＳ ゴシック" pitchFamily="49" charset="-128"/>
                <a:cs typeface="Courier New" pitchFamily="49" charset="0"/>
              </a:rPr>
              <a:t> of this node is 2, due to this leaf and this leaf.</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And the others are like this.</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Here, in this situation we can see constraints in </a:t>
            </a:r>
            <a:r>
              <a:rPr kumimoji="1" lang="en-US" altLang="ja-JP" baseline="0" dirty="0" err="1" smtClean="0">
                <a:latin typeface="+mn-lt"/>
                <a:ea typeface="ＭＳ ゴシック" pitchFamily="49" charset="-128"/>
                <a:cs typeface="Courier New" pitchFamily="49" charset="0"/>
              </a:rPr>
              <a:t>leaves’order</a:t>
            </a:r>
            <a:r>
              <a:rPr kumimoji="1" lang="en-US" altLang="ja-JP" baseline="0" dirty="0" smtClean="0">
                <a:latin typeface="+mn-lt"/>
                <a:ea typeface="ＭＳ ゴシック" pitchFamily="49" charset="-128"/>
                <a:cs typeface="Courier New" pitchFamily="49" charset="0"/>
              </a:rPr>
              <a:t>, namely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next leaf of u is in the leaves of </a:t>
            </a:r>
            <a:r>
              <a:rPr kumimoji="1" lang="en-US" altLang="ja-JP" baseline="0" dirty="0" err="1" smtClean="0">
                <a:latin typeface="+mn-lt"/>
                <a:ea typeface="ＭＳ ゴシック" pitchFamily="49" charset="-128"/>
                <a:cs typeface="Courier New" pitchFamily="49" charset="0"/>
              </a:rPr>
              <a:t>subtree</a:t>
            </a:r>
            <a:r>
              <a:rPr kumimoji="1" lang="en-US" altLang="ja-JP" baseline="0" dirty="0" smtClean="0">
                <a:latin typeface="+mn-lt"/>
                <a:ea typeface="ＭＳ ゴシック" pitchFamily="49" charset="-128"/>
                <a:cs typeface="Courier New" pitchFamily="49" charset="0"/>
              </a:rPr>
              <a:t> rooted at v.</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Next, Dg(v)</a:t>
            </a:r>
            <a:r>
              <a:rPr kumimoji="1" lang="en-US" altLang="ja-JP" baseline="0" dirty="0" smtClean="0">
                <a:latin typeface="+mn-lt"/>
                <a:ea typeface="ＭＳ ゴシック" pitchFamily="49" charset="-128"/>
                <a:cs typeface="Courier New" pitchFamily="49" charset="0"/>
              </a:rPr>
              <a:t> is the value obtained by summing up </a:t>
            </a:r>
            <a:r>
              <a:rPr kumimoji="1" lang="en-US" altLang="ja-JP" baseline="0" dirty="0" err="1" smtClean="0">
                <a:latin typeface="+mn-lt"/>
                <a:ea typeface="ＭＳ ゴシック" pitchFamily="49" charset="-128"/>
                <a:cs typeface="Courier New" pitchFamily="49" charset="0"/>
              </a:rPr>
              <a:t>Lg</a:t>
            </a:r>
            <a:r>
              <a:rPr kumimoji="1" lang="en-US" altLang="ja-JP" baseline="0" dirty="0" smtClean="0">
                <a:latin typeface="+mn-lt"/>
                <a:ea typeface="ＭＳ ゴシック" pitchFamily="49" charset="-128"/>
                <a:cs typeface="Courier New" pitchFamily="49" charset="0"/>
              </a:rPr>
              <a:t> values in the </a:t>
            </a:r>
            <a:r>
              <a:rPr kumimoji="1" lang="en-US" altLang="ja-JP" baseline="0" dirty="0" err="1" smtClean="0">
                <a:latin typeface="+mn-lt"/>
                <a:ea typeface="ＭＳ ゴシック" pitchFamily="49" charset="-128"/>
                <a:cs typeface="Courier New" pitchFamily="49" charset="0"/>
              </a:rPr>
              <a:t>subtree</a:t>
            </a:r>
            <a:r>
              <a:rPr kumimoji="1" lang="en-US" altLang="ja-JP" baseline="0" dirty="0" smtClean="0">
                <a:latin typeface="+mn-lt"/>
                <a:ea typeface="ＭＳ ゴシック" pitchFamily="49" charset="-128"/>
                <a:cs typeface="Courier New" pitchFamily="49" charset="0"/>
              </a:rPr>
              <a:t> rooted at v,</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which means that Dg(v) leaves in the </a:t>
            </a:r>
            <a:r>
              <a:rPr kumimoji="1" lang="en-US" altLang="ja-JP" baseline="0" dirty="0" err="1" smtClean="0">
                <a:latin typeface="+mn-lt"/>
                <a:ea typeface="ＭＳ ゴシック" pitchFamily="49" charset="-128"/>
                <a:cs typeface="Courier New" pitchFamily="49" charset="0"/>
              </a:rPr>
              <a:t>subtree</a:t>
            </a:r>
            <a:r>
              <a:rPr kumimoji="1" lang="en-US" altLang="ja-JP" baseline="0" dirty="0" smtClean="0">
                <a:latin typeface="+mn-lt"/>
                <a:ea typeface="ＭＳ ゴシック" pitchFamily="49" charset="-128"/>
                <a:cs typeface="Courier New" pitchFamily="49" charset="0"/>
              </a:rPr>
              <a:t> rooted at v have constraints on such </a:t>
            </a:r>
            <a:r>
              <a:rPr kumimoji="1" lang="en-US" altLang="ja-JP" baseline="0" dirty="0" err="1" smtClean="0">
                <a:latin typeface="+mn-lt"/>
                <a:ea typeface="ＭＳ ゴシック" pitchFamily="49" charset="-128"/>
                <a:cs typeface="Courier New" pitchFamily="49" charset="0"/>
              </a:rPr>
              <a:t>u’s</a:t>
            </a:r>
            <a:r>
              <a:rPr kumimoji="1" lang="en-US" altLang="ja-JP" baseline="0"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Dg values in this example are like this.</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endParaRPr kumimoji="1" lang="ja-JP" altLang="en-US" dirty="0" smtClean="0"/>
          </a:p>
          <a:p>
            <a:r>
              <a:rPr kumimoji="1" lang="en-US" altLang="ja-JP" dirty="0" smtClean="0"/>
              <a:t>Therefore, the number</a:t>
            </a:r>
            <a:r>
              <a:rPr kumimoji="1" lang="en-US" altLang="ja-JP" baseline="0" dirty="0" smtClean="0"/>
              <a:t> of leaves of </a:t>
            </a:r>
            <a:r>
              <a:rPr kumimoji="1" lang="en-US" altLang="ja-JP" baseline="0" dirty="0" err="1" smtClean="0"/>
              <a:t>subtree</a:t>
            </a:r>
            <a:r>
              <a:rPr kumimoji="1" lang="en-US" altLang="ja-JP" baseline="0" dirty="0" smtClean="0"/>
              <a:t> rooted at v must be at least Dg(v).</a:t>
            </a:r>
          </a:p>
          <a:p>
            <a:r>
              <a:rPr kumimoji="1" lang="en-US" altLang="ja-JP" baseline="0" dirty="0" smtClean="0">
                <a:latin typeface="+mn-lt"/>
                <a:ea typeface="ＭＳ ゴシック" pitchFamily="49" charset="-128"/>
                <a:cs typeface="Courier New" pitchFamily="49" charset="0"/>
              </a:rPr>
              <a:t>This is the 4-th condition for g to hold.</a:t>
            </a:r>
          </a:p>
          <a:p>
            <a:r>
              <a:rPr kumimoji="1" lang="en-US" altLang="ja-JP" baseline="0" dirty="0" smtClean="0">
                <a:latin typeface="+mn-lt"/>
                <a:ea typeface="ＭＳ ゴシック" pitchFamily="49" charset="-128"/>
                <a:cs typeface="Courier New" pitchFamily="49" charset="0"/>
              </a:rPr>
              <a:t>Here I draw this value by red figures.</a:t>
            </a:r>
          </a:p>
          <a:p>
            <a:r>
              <a:rPr kumimoji="1" lang="en-US" altLang="ja-JP" baseline="0" dirty="0" smtClean="0">
                <a:latin typeface="+mn-lt"/>
                <a:ea typeface="ＭＳ ゴシック" pitchFamily="49" charset="-128"/>
                <a:cs typeface="Courier New" pitchFamily="49" charset="0"/>
              </a:rPr>
              <a:t>These values must be at least 0.</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When a labeling function g holds Conditions 1 to 4,</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we define the suffix tour graph </a:t>
            </a:r>
            <a:r>
              <a:rPr kumimoji="1" lang="en-US" altLang="ja-JP" dirty="0" err="1" smtClean="0">
                <a:latin typeface="+mn-lt"/>
                <a:ea typeface="ＭＳ ゴシック" pitchFamily="49" charset="-128"/>
                <a:cs typeface="Courier New" pitchFamily="49" charset="0"/>
              </a:rPr>
              <a:t>w.r.t</a:t>
            </a:r>
            <a:r>
              <a:rPr kumimoji="1" lang="en-US" altLang="ja-JP" dirty="0" smtClean="0">
                <a:latin typeface="+mn-lt"/>
                <a:ea typeface="ＭＳ ゴシック" pitchFamily="49" charset="-128"/>
                <a:cs typeface="Courier New" pitchFamily="49" charset="0"/>
              </a:rPr>
              <a:t>. g</a:t>
            </a:r>
            <a:r>
              <a:rPr kumimoji="1" lang="en-US" altLang="ja-JP" baseline="0" dirty="0" smtClean="0">
                <a:latin typeface="+mn-lt"/>
                <a:ea typeface="ＭＳ ゴシック" pitchFamily="49" charset="-128"/>
                <a:cs typeface="Courier New" pitchFamily="49" charset="0"/>
              </a:rPr>
              <a:t> in this way.</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edges can be divided into two groups.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first group consists of edges starting from the leaves and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definition of their destination is similar to that of </a:t>
            </a:r>
            <a:r>
              <a:rPr kumimoji="1" lang="en-US" altLang="ja-JP" baseline="0" dirty="0" err="1" smtClean="0">
                <a:latin typeface="+mn-lt"/>
                <a:ea typeface="ＭＳ ゴシック" pitchFamily="49" charset="-128"/>
                <a:cs typeface="Courier New" pitchFamily="49" charset="0"/>
              </a:rPr>
              <a:t>Lg</a:t>
            </a:r>
            <a:r>
              <a:rPr kumimoji="1" lang="en-US" altLang="ja-JP" baseline="0" dirty="0" smtClean="0">
                <a:latin typeface="+mn-lt"/>
                <a:ea typeface="ＭＳ ゴシック" pitchFamily="49" charset="-128"/>
                <a:cs typeface="Courier New" pitchFamily="49" charset="0"/>
              </a:rPr>
              <a:t> values.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edges of next group are multi-edge which simulates traversing of the tree.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number of edge duplication is defined by these red values.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And in our paper, we showed that this graph is an </a:t>
            </a:r>
            <a:r>
              <a:rPr kumimoji="1" lang="en-US" altLang="ja-JP" baseline="0" dirty="0" err="1" smtClean="0">
                <a:latin typeface="+mn-lt"/>
                <a:ea typeface="ＭＳ ゴシック" pitchFamily="49" charset="-128"/>
                <a:cs typeface="Courier New" pitchFamily="49" charset="0"/>
              </a:rPr>
              <a:t>Eulerian</a:t>
            </a:r>
            <a:r>
              <a:rPr kumimoji="1" lang="en-US" altLang="ja-JP" baseline="0" dirty="0" smtClean="0">
                <a:latin typeface="+mn-lt"/>
                <a:ea typeface="ＭＳ ゴシック" pitchFamily="49" charset="-128"/>
                <a:cs typeface="Courier New" pitchFamily="49" charset="0"/>
              </a:rPr>
              <a:t> graph.</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When a labeling function g holds Conditions 1 to 4,</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we define the suffix tour graph </a:t>
            </a:r>
            <a:r>
              <a:rPr kumimoji="1" lang="en-US" altLang="ja-JP" dirty="0" err="1" smtClean="0">
                <a:latin typeface="+mn-lt"/>
                <a:ea typeface="ＭＳ ゴシック" pitchFamily="49" charset="-128"/>
                <a:cs typeface="Courier New" pitchFamily="49" charset="0"/>
              </a:rPr>
              <a:t>w.r.t</a:t>
            </a:r>
            <a:r>
              <a:rPr kumimoji="1" lang="en-US" altLang="ja-JP" dirty="0" smtClean="0">
                <a:latin typeface="+mn-lt"/>
                <a:ea typeface="ＭＳ ゴシック" pitchFamily="49" charset="-128"/>
                <a:cs typeface="Courier New" pitchFamily="49" charset="0"/>
              </a:rPr>
              <a:t>. g</a:t>
            </a:r>
            <a:r>
              <a:rPr kumimoji="1" lang="en-US" altLang="ja-JP" baseline="0" dirty="0" smtClean="0">
                <a:latin typeface="+mn-lt"/>
                <a:ea typeface="ＭＳ ゴシック" pitchFamily="49" charset="-128"/>
                <a:cs typeface="Courier New" pitchFamily="49" charset="0"/>
              </a:rPr>
              <a:t> in this way.</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edges can be divided into two groups.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first group consists of edges starting from the leaves and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definition of their destination is similar to that of </a:t>
            </a:r>
            <a:r>
              <a:rPr kumimoji="1" lang="en-US" altLang="ja-JP" baseline="0" dirty="0" err="1" smtClean="0">
                <a:latin typeface="+mn-lt"/>
                <a:ea typeface="ＭＳ ゴシック" pitchFamily="49" charset="-128"/>
                <a:cs typeface="Courier New" pitchFamily="49" charset="0"/>
              </a:rPr>
              <a:t>Lg</a:t>
            </a:r>
            <a:r>
              <a:rPr kumimoji="1" lang="en-US" altLang="ja-JP" baseline="0" dirty="0" smtClean="0">
                <a:latin typeface="+mn-lt"/>
                <a:ea typeface="ＭＳ ゴシック" pitchFamily="49" charset="-128"/>
                <a:cs typeface="Courier New" pitchFamily="49" charset="0"/>
              </a:rPr>
              <a:t> values.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edges of next group are multi-edge which simulates traversing of the tree.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number of edge duplication is defined by these red values.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And in our paper, we showed that this graph is an </a:t>
            </a:r>
            <a:r>
              <a:rPr kumimoji="1" lang="en-US" altLang="ja-JP" baseline="0" dirty="0" err="1" smtClean="0">
                <a:latin typeface="+mn-lt"/>
                <a:ea typeface="ＭＳ ゴシック" pitchFamily="49" charset="-128"/>
                <a:cs typeface="Courier New" pitchFamily="49" charset="0"/>
              </a:rPr>
              <a:t>Eulerian</a:t>
            </a:r>
            <a:r>
              <a:rPr kumimoji="1" lang="en-US" altLang="ja-JP" baseline="0" dirty="0" smtClean="0">
                <a:latin typeface="+mn-lt"/>
                <a:ea typeface="ＭＳ ゴシック" pitchFamily="49" charset="-128"/>
                <a:cs typeface="Courier New" pitchFamily="49" charset="0"/>
              </a:rPr>
              <a:t> graph.</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27</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When a labeling function g holds Conditions 1 to 4,</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we define the suffix tour graph </a:t>
            </a:r>
            <a:r>
              <a:rPr kumimoji="1" lang="en-US" altLang="ja-JP" dirty="0" err="1" smtClean="0">
                <a:latin typeface="+mn-lt"/>
                <a:ea typeface="ＭＳ ゴシック" pitchFamily="49" charset="-128"/>
                <a:cs typeface="Courier New" pitchFamily="49" charset="0"/>
              </a:rPr>
              <a:t>w.r.t</a:t>
            </a:r>
            <a:r>
              <a:rPr kumimoji="1" lang="en-US" altLang="ja-JP" dirty="0" smtClean="0">
                <a:latin typeface="+mn-lt"/>
                <a:ea typeface="ＭＳ ゴシック" pitchFamily="49" charset="-128"/>
                <a:cs typeface="Courier New" pitchFamily="49" charset="0"/>
              </a:rPr>
              <a:t>. g</a:t>
            </a:r>
            <a:r>
              <a:rPr kumimoji="1" lang="en-US" altLang="ja-JP" baseline="0" dirty="0" smtClean="0">
                <a:latin typeface="+mn-lt"/>
                <a:ea typeface="ＭＳ ゴシック" pitchFamily="49" charset="-128"/>
                <a:cs typeface="Courier New" pitchFamily="49" charset="0"/>
              </a:rPr>
              <a:t> in this way.</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edges can be divided into two groups.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first group consists of edges starting from the leaves and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definition of their destination is similar to that of </a:t>
            </a:r>
            <a:r>
              <a:rPr kumimoji="1" lang="en-US" altLang="ja-JP" baseline="0" dirty="0" err="1" smtClean="0">
                <a:latin typeface="+mn-lt"/>
                <a:ea typeface="ＭＳ ゴシック" pitchFamily="49" charset="-128"/>
                <a:cs typeface="Courier New" pitchFamily="49" charset="0"/>
              </a:rPr>
              <a:t>Lg</a:t>
            </a:r>
            <a:r>
              <a:rPr kumimoji="1" lang="en-US" altLang="ja-JP" baseline="0" dirty="0" smtClean="0">
                <a:latin typeface="+mn-lt"/>
                <a:ea typeface="ＭＳ ゴシック" pitchFamily="49" charset="-128"/>
                <a:cs typeface="Courier New" pitchFamily="49" charset="0"/>
              </a:rPr>
              <a:t> values.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edges of next group are multi-edge which simulates traversing of the tree.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number of edge duplication is defined by these red values.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And in our paper, we showed that this graph is an </a:t>
            </a:r>
            <a:r>
              <a:rPr kumimoji="1" lang="en-US" altLang="ja-JP" baseline="0" dirty="0" err="1" smtClean="0">
                <a:latin typeface="+mn-lt"/>
                <a:ea typeface="ＭＳ ゴシック" pitchFamily="49" charset="-128"/>
                <a:cs typeface="Courier New" pitchFamily="49" charset="0"/>
              </a:rPr>
              <a:t>Eulerian</a:t>
            </a:r>
            <a:r>
              <a:rPr kumimoji="1" lang="en-US" altLang="ja-JP" baseline="0" dirty="0" smtClean="0">
                <a:latin typeface="+mn-lt"/>
                <a:ea typeface="ＭＳ ゴシック" pitchFamily="49" charset="-128"/>
                <a:cs typeface="Courier New" pitchFamily="49" charset="0"/>
              </a:rPr>
              <a:t> graph.</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28</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When a labeling function g holds Conditions 1 to 4,</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we define the suffix tour graph </a:t>
            </a:r>
            <a:r>
              <a:rPr kumimoji="1" lang="en-US" altLang="ja-JP" dirty="0" err="1" smtClean="0">
                <a:latin typeface="+mn-lt"/>
                <a:ea typeface="ＭＳ ゴシック" pitchFamily="49" charset="-128"/>
                <a:cs typeface="Courier New" pitchFamily="49" charset="0"/>
              </a:rPr>
              <a:t>w.r.t</a:t>
            </a:r>
            <a:r>
              <a:rPr kumimoji="1" lang="en-US" altLang="ja-JP" dirty="0" smtClean="0">
                <a:latin typeface="+mn-lt"/>
                <a:ea typeface="ＭＳ ゴシック" pitchFamily="49" charset="-128"/>
                <a:cs typeface="Courier New" pitchFamily="49" charset="0"/>
              </a:rPr>
              <a:t>. g</a:t>
            </a:r>
            <a:r>
              <a:rPr kumimoji="1" lang="en-US" altLang="ja-JP" baseline="0" dirty="0" smtClean="0">
                <a:latin typeface="+mn-lt"/>
                <a:ea typeface="ＭＳ ゴシック" pitchFamily="49" charset="-128"/>
                <a:cs typeface="Courier New" pitchFamily="49" charset="0"/>
              </a:rPr>
              <a:t> in this way.</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edges can be divided into two groups.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first group consists of edges starting from the leaves and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definition of their destination is similar to that of </a:t>
            </a:r>
            <a:r>
              <a:rPr kumimoji="1" lang="en-US" altLang="ja-JP" baseline="0" dirty="0" err="1" smtClean="0">
                <a:latin typeface="+mn-lt"/>
                <a:ea typeface="ＭＳ ゴシック" pitchFamily="49" charset="-128"/>
                <a:cs typeface="Courier New" pitchFamily="49" charset="0"/>
              </a:rPr>
              <a:t>Lg</a:t>
            </a:r>
            <a:r>
              <a:rPr kumimoji="1" lang="en-US" altLang="ja-JP" baseline="0" dirty="0" smtClean="0">
                <a:latin typeface="+mn-lt"/>
                <a:ea typeface="ＭＳ ゴシック" pitchFamily="49" charset="-128"/>
                <a:cs typeface="Courier New" pitchFamily="49" charset="0"/>
              </a:rPr>
              <a:t> values.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edges of next group are multi-edge which simulates traversing of the tree.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number of edge duplication is defined by these red values.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And in our paper, we showed that this graph is an </a:t>
            </a:r>
            <a:r>
              <a:rPr kumimoji="1" lang="en-US" altLang="ja-JP" baseline="0" dirty="0" err="1" smtClean="0">
                <a:latin typeface="+mn-lt"/>
                <a:ea typeface="ＭＳ ゴシック" pitchFamily="49" charset="-128"/>
                <a:cs typeface="Courier New" pitchFamily="49" charset="0"/>
              </a:rPr>
              <a:t>Eulerian</a:t>
            </a:r>
            <a:r>
              <a:rPr kumimoji="1" lang="en-US" altLang="ja-JP" baseline="0" dirty="0" smtClean="0">
                <a:latin typeface="+mn-lt"/>
                <a:ea typeface="ＭＳ ゴシック" pitchFamily="49" charset="-128"/>
                <a:cs typeface="Courier New" pitchFamily="49" charset="0"/>
              </a:rPr>
              <a:t> graph.</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29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r>
              <a:rPr kumimoji="1" lang="en-US" altLang="ja-JP" dirty="0" smtClean="0"/>
              <a:t>First of all, let me introduce the reverse problems on string</a:t>
            </a:r>
            <a:r>
              <a:rPr kumimoji="1" lang="en-US" altLang="ja-JP" baseline="0" dirty="0" smtClean="0"/>
              <a:t> data structures. </a:t>
            </a:r>
            <a:br>
              <a:rPr kumimoji="1" lang="en-US" altLang="ja-JP" baseline="0" dirty="0" smtClean="0"/>
            </a:br>
            <a:r>
              <a:rPr kumimoji="1" lang="en-US" altLang="ja-JP" baseline="0" dirty="0" smtClean="0"/>
              <a:t>The direct problem is popular. </a:t>
            </a:r>
          </a:p>
          <a:p>
            <a:r>
              <a:rPr kumimoji="1" lang="en-US" altLang="ja-JP" baseline="0" dirty="0" smtClean="0"/>
              <a:t>We are given </a:t>
            </a:r>
            <a:r>
              <a:rPr kumimoji="1" lang="en-US" altLang="ja-JP" baseline="0" dirty="0" smtClean="0"/>
              <a:t>a string, compute its data structure such as border arrays, suffix arrays or DAWG.</a:t>
            </a:r>
          </a:p>
          <a:p>
            <a:r>
              <a:rPr kumimoji="1" lang="en-US" altLang="ja-JP" baseline="0" dirty="0" smtClean="0"/>
              <a:t>In contrast, the reverse </a:t>
            </a:r>
            <a:r>
              <a:rPr kumimoji="1" lang="en-US" altLang="ja-JP" baseline="0" dirty="0" smtClean="0"/>
              <a:t>problems, </a:t>
            </a:r>
            <a:r>
              <a:rPr kumimoji="1" lang="en-US" altLang="ja-JP" baseline="0" dirty="0" smtClean="0"/>
              <a:t>we are given a data structure, then compute its string.</a:t>
            </a:r>
          </a:p>
          <a:p>
            <a:r>
              <a:rPr kumimoji="1" lang="en-US" altLang="ja-JP" baseline="0" dirty="0" smtClean="0"/>
              <a:t>Since solving reverse problems </a:t>
            </a:r>
            <a:r>
              <a:rPr kumimoji="1" lang="en-US" altLang="ja-JP" baseline="0" dirty="0" smtClean="0"/>
              <a:t>could lead </a:t>
            </a:r>
            <a:r>
              <a:rPr kumimoji="1" lang="en-US" altLang="ja-JP" baseline="0" dirty="0" smtClean="0"/>
              <a:t>to deeper understanding of strings and data structures,</a:t>
            </a:r>
          </a:p>
          <a:p>
            <a:r>
              <a:rPr kumimoji="1" lang="en-US" altLang="ja-JP" dirty="0" smtClean="0"/>
              <a:t>this is a hot topic</a:t>
            </a:r>
            <a:r>
              <a:rPr kumimoji="1" lang="en-US" altLang="ja-JP" baseline="0" dirty="0" smtClean="0"/>
              <a:t> in string algorithms.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Then,</a:t>
            </a:r>
            <a:r>
              <a:rPr kumimoji="1" lang="en-US" altLang="ja-JP" baseline="0" dirty="0" smtClean="0">
                <a:latin typeface="+mn-lt"/>
                <a:ea typeface="ＭＳ ゴシック" pitchFamily="49" charset="-128"/>
                <a:cs typeface="Courier New" pitchFamily="49" charset="0"/>
              </a:rPr>
              <a:t> this is the necessary and sufficient condition for an input T, f and a labeling function g to be valid.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When there exists such a cycle, a correct order of leaves that realizes T, f and g can be obtained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by the order of visiting leaves on the cycle.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In this example, 1, 2, 3, .. , 8.</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 I abbreviate the details but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a:t>
            </a:r>
            <a:r>
              <a:rPr kumimoji="1" lang="en-US" altLang="ja-JP" baseline="0" dirty="0" smtClean="0">
                <a:latin typeface="+mn-lt"/>
                <a:ea typeface="ＭＳ ゴシック" pitchFamily="49" charset="-128"/>
                <a:cs typeface="Courier New" pitchFamily="49" charset="0"/>
              </a:rPr>
              <a:t>point </a:t>
            </a:r>
            <a:r>
              <a:rPr kumimoji="1" lang="en-US" altLang="ja-JP" baseline="0" dirty="0" smtClean="0">
                <a:latin typeface="+mn-lt"/>
                <a:ea typeface="ＭＳ ゴシック" pitchFamily="49" charset="-128"/>
                <a:cs typeface="Courier New" pitchFamily="49" charset="0"/>
              </a:rPr>
              <a:t>is that constraints of leaves’ order can be satisfied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thanks to the definition of suffix tour graphs.</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r>
              <a:rPr kumimoji="1" lang="ja-JP" altLang="en-US" dirty="0" smtClean="0"/>
              <a:t>ちょっと嘘： </a:t>
            </a:r>
            <a:r>
              <a:rPr kumimoji="1" lang="en-US" altLang="ja-JP" baseline="0" dirty="0" smtClean="0"/>
              <a:t>(ch</a:t>
            </a:r>
            <a:r>
              <a:rPr kumimoji="1" lang="en-US" altLang="ja-JP" baseline="-25000" dirty="0" smtClean="0"/>
              <a:t>1</a:t>
            </a:r>
            <a:r>
              <a:rPr kumimoji="1" lang="en-US" altLang="ja-JP" baseline="0" dirty="0" smtClean="0"/>
              <a:t>(</a:t>
            </a:r>
            <a:r>
              <a:rPr lang="en-US" altLang="ja-JP" dirty="0" smtClean="0">
                <a:solidFill>
                  <a:schemeClr val="tx1"/>
                </a:solidFill>
                <a:latin typeface="Times New Roman" pitchFamily="18" charset="0"/>
                <a:cs typeface="Times New Roman" pitchFamily="18" charset="0"/>
                <a:sym typeface="Symbol" pitchFamily="18" charset="2"/>
              </a:rPr>
              <a:t>), </a:t>
            </a:r>
            <a:r>
              <a:rPr kumimoji="1" lang="en-US" altLang="ja-JP" baseline="0" dirty="0" smtClean="0"/>
              <a:t>)</a:t>
            </a:r>
            <a:r>
              <a:rPr kumimoji="1" lang="ja-JP" altLang="en-US" baseline="0" dirty="0" smtClean="0"/>
              <a:t>の辺で終わるサイクルじゃないといけない。</a:t>
            </a:r>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30</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Here is an example for an invalid labeling function.</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The labeling function is</a:t>
            </a:r>
            <a:r>
              <a:rPr kumimoji="1" lang="en-US" altLang="ja-JP" baseline="0" dirty="0" smtClean="0">
                <a:latin typeface="+mn-lt"/>
                <a:ea typeface="ＭＳ ゴシック" pitchFamily="49" charset="-128"/>
                <a:cs typeface="Courier New" pitchFamily="49" charset="0"/>
              </a:rPr>
              <a:t> modified a little bit around here.</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As we see here, we cannot traverse all leaves on one cycle.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This is an invalid labeling</a:t>
            </a:r>
            <a:r>
              <a:rPr kumimoji="1" lang="en-US" altLang="ja-JP" baseline="0" dirty="0" smtClean="0">
                <a:latin typeface="+mn-lt"/>
                <a:ea typeface="ＭＳ ゴシック" pitchFamily="49" charset="-128"/>
                <a:cs typeface="Courier New" pitchFamily="49" charset="0"/>
              </a:rPr>
              <a:t> function</a:t>
            </a: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31</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endParaRPr kumimoji="1" lang="ja-JP" altLang="en-US" dirty="0" smtClean="0"/>
          </a:p>
          <a:p>
            <a:r>
              <a:rPr kumimoji="1" lang="en-US" altLang="ja-JP" dirty="0" smtClean="0"/>
              <a:t>Then,</a:t>
            </a:r>
            <a:r>
              <a:rPr kumimoji="1" lang="en-US" altLang="ja-JP" baseline="0" dirty="0" smtClean="0"/>
              <a:t> g</a:t>
            </a:r>
            <a:r>
              <a:rPr kumimoji="1" lang="en-US" altLang="ja-JP" dirty="0" smtClean="0"/>
              <a:t>iven g, we can check if g is valid or not </a:t>
            </a:r>
          </a:p>
          <a:p>
            <a:r>
              <a:rPr kumimoji="1" lang="en-US" altLang="ja-JP" dirty="0" smtClean="0"/>
              <a:t>by constructing the</a:t>
            </a:r>
            <a:r>
              <a:rPr kumimoji="1" lang="en-US" altLang="ja-JP" baseline="0" dirty="0" smtClean="0"/>
              <a:t> suffix tour graph </a:t>
            </a:r>
            <a:r>
              <a:rPr kumimoji="1" lang="en-US" altLang="ja-JP" baseline="0" dirty="0" err="1" smtClean="0"/>
              <a:t>w.r.t</a:t>
            </a:r>
            <a:r>
              <a:rPr kumimoji="1" lang="en-US" altLang="ja-JP" baseline="0" dirty="0" smtClean="0"/>
              <a:t>. g, and computing an </a:t>
            </a:r>
            <a:r>
              <a:rPr kumimoji="1" lang="en-US" altLang="ja-JP" baseline="0" dirty="0" err="1" smtClean="0"/>
              <a:t>Eulerian</a:t>
            </a:r>
            <a:r>
              <a:rPr kumimoji="1" lang="en-US" altLang="ja-JP" baseline="0" dirty="0" smtClean="0"/>
              <a:t> cycle,</a:t>
            </a:r>
          </a:p>
          <a:p>
            <a:r>
              <a:rPr kumimoji="1" lang="en-US" altLang="ja-JP" baseline="0" dirty="0" smtClean="0"/>
              <a:t>in linear time in the input size.</a:t>
            </a:r>
            <a:endParaRPr kumimoji="1" lang="en-US" altLang="ja-JP" dirty="0" smtClean="0"/>
          </a:p>
          <a:p>
            <a:r>
              <a:rPr kumimoji="1" lang="en-US" altLang="ja-JP" dirty="0" smtClean="0"/>
              <a:t>Then, what remains is</a:t>
            </a:r>
            <a:r>
              <a:rPr kumimoji="1" lang="en-US" altLang="ja-JP" baseline="0" dirty="0" smtClean="0"/>
              <a:t> to find a valid labeling function g.</a:t>
            </a:r>
          </a:p>
          <a:p>
            <a:r>
              <a:rPr kumimoji="1" lang="en-US" altLang="ja-JP" baseline="0" dirty="0" smtClean="0">
                <a:latin typeface="+mn-lt"/>
                <a:ea typeface="ＭＳ ゴシック" pitchFamily="49" charset="-128"/>
                <a:cs typeface="Courier New" pitchFamily="49" charset="0"/>
              </a:rPr>
              <a:t>In the case of binary alphabets, due to Conditions 1 to 4,</a:t>
            </a:r>
          </a:p>
          <a:p>
            <a:r>
              <a:rPr kumimoji="1" lang="en-US" altLang="ja-JP" baseline="0" dirty="0" smtClean="0">
                <a:latin typeface="+mn-lt"/>
                <a:ea typeface="ＭＳ ゴシック" pitchFamily="49" charset="-128"/>
                <a:cs typeface="Courier New" pitchFamily="49" charset="0"/>
              </a:rPr>
              <a:t>it suffices to consider at most five labeling functions.</a:t>
            </a:r>
          </a:p>
          <a:p>
            <a:r>
              <a:rPr kumimoji="1" lang="en-US" altLang="ja-JP" baseline="0" dirty="0" smtClean="0">
                <a:latin typeface="+mn-lt"/>
                <a:ea typeface="ＭＳ ゴシック" pitchFamily="49" charset="-128"/>
                <a:cs typeface="Courier New" pitchFamily="49" charset="0"/>
              </a:rPr>
              <a:t>Putting these together, on a binary alphabet, the reverse problem of suffix trees can be solved in linear time.</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32</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endParaRPr kumimoji="1" lang="ja-JP" altLang="en-US" dirty="0" smtClean="0"/>
          </a:p>
          <a:p>
            <a:r>
              <a:rPr kumimoji="1" lang="en-US" altLang="ja-JP" baseline="0" dirty="0" smtClean="0">
                <a:latin typeface="+mn-lt"/>
                <a:ea typeface="ＭＳ ゴシック" pitchFamily="49" charset="-128"/>
                <a:cs typeface="Courier New" pitchFamily="49" charset="0"/>
              </a:rPr>
              <a:t>In </a:t>
            </a:r>
            <a:r>
              <a:rPr kumimoji="1" lang="en-US" altLang="ja-JP" baseline="0" dirty="0" smtClean="0">
                <a:latin typeface="+mn-lt"/>
                <a:ea typeface="ＭＳ ゴシック" pitchFamily="49" charset="-128"/>
                <a:cs typeface="Courier New" pitchFamily="49" charset="0"/>
              </a:rPr>
              <a:t>the case of binary alphabets, due to Conditions 1 to 4,</a:t>
            </a:r>
          </a:p>
          <a:p>
            <a:r>
              <a:rPr kumimoji="1" lang="en-US" altLang="ja-JP" baseline="0" dirty="0" smtClean="0">
                <a:latin typeface="+mn-lt"/>
                <a:ea typeface="ＭＳ ゴシック" pitchFamily="49" charset="-128"/>
                <a:cs typeface="Courier New" pitchFamily="49" charset="0"/>
              </a:rPr>
              <a:t>it suffices to consider at most five labeling functions</a:t>
            </a:r>
            <a:r>
              <a:rPr kumimoji="1" lang="en-US" altLang="ja-JP" baseline="0" dirty="0" smtClean="0">
                <a:latin typeface="+mn-lt"/>
                <a:ea typeface="ＭＳ ゴシック" pitchFamily="49" charset="-128"/>
                <a:cs typeface="Courier New" pitchFamily="49" charset="0"/>
              </a:rPr>
              <a:t>.</a:t>
            </a:r>
          </a:p>
          <a:p>
            <a:r>
              <a:rPr kumimoji="1" lang="en-US" altLang="ja-JP" baseline="0" dirty="0" smtClean="0">
                <a:latin typeface="+mn-lt"/>
                <a:ea typeface="ＭＳ ゴシック" pitchFamily="49" charset="-128"/>
                <a:cs typeface="Courier New" pitchFamily="49" charset="0"/>
              </a:rPr>
              <a:t>In this example, the degree of freedom to determine the labels lies only in these four labels with underlined.</a:t>
            </a:r>
          </a:p>
          <a:p>
            <a:r>
              <a:rPr kumimoji="1" lang="en-US" altLang="ja-JP" baseline="0" dirty="0" smtClean="0">
                <a:latin typeface="+mn-lt"/>
                <a:ea typeface="ＭＳ ゴシック" pitchFamily="49" charset="-128"/>
                <a:cs typeface="Courier New" pitchFamily="49" charset="0"/>
              </a:rPr>
              <a:t>And the combinations are ($, a, a, b).</a:t>
            </a:r>
            <a:endParaRPr kumimoji="1" lang="en-US" altLang="ja-JP" baseline="0"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33</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endParaRPr kumimoji="1" lang="ja-JP" altLang="en-US" dirty="0" smtClean="0"/>
          </a:p>
          <a:p>
            <a:r>
              <a:rPr kumimoji="1" lang="en-US" altLang="ja-JP" dirty="0" smtClean="0"/>
              <a:t>Then,</a:t>
            </a:r>
            <a:r>
              <a:rPr kumimoji="1" lang="en-US" altLang="ja-JP" baseline="0" dirty="0" smtClean="0"/>
              <a:t> g</a:t>
            </a:r>
            <a:r>
              <a:rPr kumimoji="1" lang="en-US" altLang="ja-JP" dirty="0" smtClean="0"/>
              <a:t>iven g, we can check if g is valid or not </a:t>
            </a:r>
          </a:p>
          <a:p>
            <a:r>
              <a:rPr kumimoji="1" lang="en-US" altLang="ja-JP" dirty="0" smtClean="0"/>
              <a:t>by constructing the</a:t>
            </a:r>
            <a:r>
              <a:rPr kumimoji="1" lang="en-US" altLang="ja-JP" baseline="0" dirty="0" smtClean="0"/>
              <a:t> suffix tour graph </a:t>
            </a:r>
            <a:r>
              <a:rPr kumimoji="1" lang="en-US" altLang="ja-JP" baseline="0" dirty="0" err="1" smtClean="0"/>
              <a:t>w.r.t</a:t>
            </a:r>
            <a:r>
              <a:rPr kumimoji="1" lang="en-US" altLang="ja-JP" baseline="0" dirty="0" smtClean="0"/>
              <a:t>. g, and computing an </a:t>
            </a:r>
            <a:r>
              <a:rPr kumimoji="1" lang="en-US" altLang="ja-JP" baseline="0" dirty="0" err="1" smtClean="0"/>
              <a:t>Eulerian</a:t>
            </a:r>
            <a:r>
              <a:rPr kumimoji="1" lang="en-US" altLang="ja-JP" baseline="0" dirty="0" smtClean="0"/>
              <a:t> cycle,</a:t>
            </a:r>
          </a:p>
          <a:p>
            <a:r>
              <a:rPr kumimoji="1" lang="en-US" altLang="ja-JP" baseline="0" dirty="0" smtClean="0"/>
              <a:t>in linear time in the input size.</a:t>
            </a:r>
            <a:endParaRPr kumimoji="1" lang="en-US" altLang="ja-JP" dirty="0" smtClean="0"/>
          </a:p>
          <a:p>
            <a:r>
              <a:rPr kumimoji="1" lang="en-US" altLang="ja-JP" dirty="0" smtClean="0"/>
              <a:t>Then, what remains is</a:t>
            </a:r>
            <a:r>
              <a:rPr kumimoji="1" lang="en-US" altLang="ja-JP" baseline="0" dirty="0" smtClean="0"/>
              <a:t> to find a valid labeling function g.</a:t>
            </a:r>
          </a:p>
          <a:p>
            <a:r>
              <a:rPr kumimoji="1" lang="en-US" altLang="ja-JP" baseline="0" dirty="0" smtClean="0">
                <a:latin typeface="+mn-lt"/>
                <a:ea typeface="ＭＳ ゴシック" pitchFamily="49" charset="-128"/>
                <a:cs typeface="Courier New" pitchFamily="49" charset="0"/>
              </a:rPr>
              <a:t>In the case of binary alphabets, due to Conditions 1 to 4,</a:t>
            </a:r>
          </a:p>
          <a:p>
            <a:r>
              <a:rPr kumimoji="1" lang="en-US" altLang="ja-JP" baseline="0" dirty="0" smtClean="0">
                <a:latin typeface="+mn-lt"/>
                <a:ea typeface="ＭＳ ゴシック" pitchFamily="49" charset="-128"/>
                <a:cs typeface="Courier New" pitchFamily="49" charset="0"/>
              </a:rPr>
              <a:t>it suffices to consider at most five labeling functions.</a:t>
            </a:r>
          </a:p>
          <a:p>
            <a:r>
              <a:rPr kumimoji="1" lang="en-US" altLang="ja-JP" baseline="0" dirty="0" smtClean="0">
                <a:latin typeface="+mn-lt"/>
                <a:ea typeface="ＭＳ ゴシック" pitchFamily="49" charset="-128"/>
                <a:cs typeface="Courier New" pitchFamily="49" charset="0"/>
              </a:rPr>
              <a:t>Putting these together, on a binary alphabet, the reverse problem of suffix trees can be solved in linear time.</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34</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endParaRPr kumimoji="1" lang="ja-JP" altLang="en-US" dirty="0" smtClean="0"/>
          </a:p>
          <a:p>
            <a:r>
              <a:rPr kumimoji="1" lang="en-US" altLang="ja-JP" dirty="0" smtClean="0"/>
              <a:t>Then,</a:t>
            </a:r>
            <a:r>
              <a:rPr kumimoji="1" lang="en-US" altLang="ja-JP" baseline="0" dirty="0" smtClean="0"/>
              <a:t> g</a:t>
            </a:r>
            <a:r>
              <a:rPr kumimoji="1" lang="en-US" altLang="ja-JP" dirty="0" smtClean="0"/>
              <a:t>iven g, we can check if g is valid or not </a:t>
            </a:r>
          </a:p>
          <a:p>
            <a:r>
              <a:rPr kumimoji="1" lang="en-US" altLang="ja-JP" dirty="0" smtClean="0"/>
              <a:t>by constructing the</a:t>
            </a:r>
            <a:r>
              <a:rPr kumimoji="1" lang="en-US" altLang="ja-JP" baseline="0" dirty="0" smtClean="0"/>
              <a:t> suffix tour graph </a:t>
            </a:r>
            <a:r>
              <a:rPr kumimoji="1" lang="en-US" altLang="ja-JP" baseline="0" dirty="0" err="1" smtClean="0"/>
              <a:t>w.r.t</a:t>
            </a:r>
            <a:r>
              <a:rPr kumimoji="1" lang="en-US" altLang="ja-JP" baseline="0" dirty="0" smtClean="0"/>
              <a:t>. g, and computing an </a:t>
            </a:r>
            <a:r>
              <a:rPr kumimoji="1" lang="en-US" altLang="ja-JP" baseline="0" dirty="0" err="1" smtClean="0"/>
              <a:t>Eulerian</a:t>
            </a:r>
            <a:r>
              <a:rPr kumimoji="1" lang="en-US" altLang="ja-JP" baseline="0" dirty="0" smtClean="0"/>
              <a:t> cycle,</a:t>
            </a:r>
          </a:p>
          <a:p>
            <a:r>
              <a:rPr kumimoji="1" lang="en-US" altLang="ja-JP" baseline="0" dirty="0" smtClean="0"/>
              <a:t>in linear time in the input size.</a:t>
            </a:r>
            <a:endParaRPr kumimoji="1" lang="en-US" altLang="ja-JP" dirty="0" smtClean="0"/>
          </a:p>
          <a:p>
            <a:r>
              <a:rPr kumimoji="1" lang="en-US" altLang="ja-JP" dirty="0" smtClean="0"/>
              <a:t>Then, what remains is</a:t>
            </a:r>
            <a:r>
              <a:rPr kumimoji="1" lang="en-US" altLang="ja-JP" baseline="0" dirty="0" smtClean="0"/>
              <a:t> to find a valid labeling function g.</a:t>
            </a:r>
          </a:p>
          <a:p>
            <a:r>
              <a:rPr kumimoji="1" lang="en-US" altLang="ja-JP" baseline="0" dirty="0" smtClean="0">
                <a:latin typeface="+mn-lt"/>
                <a:ea typeface="ＭＳ ゴシック" pitchFamily="49" charset="-128"/>
                <a:cs typeface="Courier New" pitchFamily="49" charset="0"/>
              </a:rPr>
              <a:t>In the case of binary alphabets, due to Conditions 1 to 4,</a:t>
            </a:r>
          </a:p>
          <a:p>
            <a:r>
              <a:rPr kumimoji="1" lang="en-US" altLang="ja-JP" baseline="0" dirty="0" smtClean="0">
                <a:latin typeface="+mn-lt"/>
                <a:ea typeface="ＭＳ ゴシック" pitchFamily="49" charset="-128"/>
                <a:cs typeface="Courier New" pitchFamily="49" charset="0"/>
              </a:rPr>
              <a:t>it suffices to consider at most five labeling functions.</a:t>
            </a:r>
          </a:p>
          <a:p>
            <a:r>
              <a:rPr kumimoji="1" lang="en-US" altLang="ja-JP" baseline="0" dirty="0" smtClean="0">
                <a:latin typeface="+mn-lt"/>
                <a:ea typeface="ＭＳ ゴシック" pitchFamily="49" charset="-128"/>
                <a:cs typeface="Courier New" pitchFamily="49" charset="0"/>
              </a:rPr>
              <a:t>Putting these together, on a binary alphabet, the reverse problem of suffix trees can be solved in linear time.</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35</a:t>
            </a:fld>
            <a:endParaRPr kumimoji="1"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endParaRPr kumimoji="1" lang="ja-JP" altLang="en-US" dirty="0" smtClean="0"/>
          </a:p>
          <a:p>
            <a:r>
              <a:rPr kumimoji="1" lang="en-US" altLang="ja-JP" dirty="0" smtClean="0"/>
              <a:t>Then,</a:t>
            </a:r>
            <a:r>
              <a:rPr kumimoji="1" lang="en-US" altLang="ja-JP" baseline="0" dirty="0" smtClean="0"/>
              <a:t> g</a:t>
            </a:r>
            <a:r>
              <a:rPr kumimoji="1" lang="en-US" altLang="ja-JP" dirty="0" smtClean="0"/>
              <a:t>iven g, we can check if g is valid or not </a:t>
            </a:r>
          </a:p>
          <a:p>
            <a:r>
              <a:rPr kumimoji="1" lang="en-US" altLang="ja-JP" dirty="0" smtClean="0"/>
              <a:t>by constructing the</a:t>
            </a:r>
            <a:r>
              <a:rPr kumimoji="1" lang="en-US" altLang="ja-JP" baseline="0" dirty="0" smtClean="0"/>
              <a:t> suffix tour graph </a:t>
            </a:r>
            <a:r>
              <a:rPr kumimoji="1" lang="en-US" altLang="ja-JP" baseline="0" dirty="0" err="1" smtClean="0"/>
              <a:t>w.r.t</a:t>
            </a:r>
            <a:r>
              <a:rPr kumimoji="1" lang="en-US" altLang="ja-JP" baseline="0" dirty="0" smtClean="0"/>
              <a:t>. g, and computing an </a:t>
            </a:r>
            <a:r>
              <a:rPr kumimoji="1" lang="en-US" altLang="ja-JP" baseline="0" dirty="0" err="1" smtClean="0"/>
              <a:t>Eulerian</a:t>
            </a:r>
            <a:r>
              <a:rPr kumimoji="1" lang="en-US" altLang="ja-JP" baseline="0" dirty="0" smtClean="0"/>
              <a:t> cycle,</a:t>
            </a:r>
          </a:p>
          <a:p>
            <a:r>
              <a:rPr kumimoji="1" lang="en-US" altLang="ja-JP" baseline="0" dirty="0" smtClean="0"/>
              <a:t>in linear time in the input size.</a:t>
            </a:r>
            <a:endParaRPr kumimoji="1" lang="en-US" altLang="ja-JP" dirty="0" smtClean="0"/>
          </a:p>
          <a:p>
            <a:r>
              <a:rPr kumimoji="1" lang="en-US" altLang="ja-JP" dirty="0" smtClean="0"/>
              <a:t>Then, what remains is</a:t>
            </a:r>
            <a:r>
              <a:rPr kumimoji="1" lang="en-US" altLang="ja-JP" baseline="0" dirty="0" smtClean="0"/>
              <a:t> to find a valid labeling function g.</a:t>
            </a:r>
          </a:p>
          <a:p>
            <a:r>
              <a:rPr kumimoji="1" lang="en-US" altLang="ja-JP" baseline="0" dirty="0" smtClean="0">
                <a:latin typeface="+mn-lt"/>
                <a:ea typeface="ＭＳ ゴシック" pitchFamily="49" charset="-128"/>
                <a:cs typeface="Courier New" pitchFamily="49" charset="0"/>
              </a:rPr>
              <a:t>In the case of binary alphabets, due to Conditions 1 to 4,</a:t>
            </a:r>
          </a:p>
          <a:p>
            <a:r>
              <a:rPr kumimoji="1" lang="en-US" altLang="ja-JP" baseline="0" dirty="0" smtClean="0">
                <a:latin typeface="+mn-lt"/>
                <a:ea typeface="ＭＳ ゴシック" pitchFamily="49" charset="-128"/>
                <a:cs typeface="Courier New" pitchFamily="49" charset="0"/>
              </a:rPr>
              <a:t>it suffices to consider at most five labeling functions.</a:t>
            </a:r>
          </a:p>
          <a:p>
            <a:r>
              <a:rPr kumimoji="1" lang="en-US" altLang="ja-JP" baseline="0" dirty="0" smtClean="0">
                <a:latin typeface="+mn-lt"/>
                <a:ea typeface="ＭＳ ゴシック" pitchFamily="49" charset="-128"/>
                <a:cs typeface="Courier New" pitchFamily="49" charset="0"/>
              </a:rPr>
              <a:t>Putting these together, on a binary alphabet, the reverse problem of suffix trees can be solved in linear time.</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36</a:t>
            </a:fld>
            <a:endParaRPr kumimoji="1"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endParaRPr kumimoji="1" lang="ja-JP" altLang="en-US" dirty="0" smtClean="0"/>
          </a:p>
          <a:p>
            <a:r>
              <a:rPr kumimoji="1" lang="en-US" altLang="ja-JP" dirty="0" smtClean="0"/>
              <a:t>Then,</a:t>
            </a:r>
            <a:r>
              <a:rPr kumimoji="1" lang="en-US" altLang="ja-JP" baseline="0" dirty="0" smtClean="0"/>
              <a:t> g</a:t>
            </a:r>
            <a:r>
              <a:rPr kumimoji="1" lang="en-US" altLang="ja-JP" dirty="0" smtClean="0"/>
              <a:t>iven g, we can check if g is valid or not </a:t>
            </a:r>
          </a:p>
          <a:p>
            <a:r>
              <a:rPr kumimoji="1" lang="en-US" altLang="ja-JP" dirty="0" smtClean="0"/>
              <a:t>by constructing the</a:t>
            </a:r>
            <a:r>
              <a:rPr kumimoji="1" lang="en-US" altLang="ja-JP" baseline="0" dirty="0" smtClean="0"/>
              <a:t> suffix tour graph </a:t>
            </a:r>
            <a:r>
              <a:rPr kumimoji="1" lang="en-US" altLang="ja-JP" baseline="0" dirty="0" err="1" smtClean="0"/>
              <a:t>w.r.t</a:t>
            </a:r>
            <a:r>
              <a:rPr kumimoji="1" lang="en-US" altLang="ja-JP" baseline="0" dirty="0" smtClean="0"/>
              <a:t>. g, and computing an </a:t>
            </a:r>
            <a:r>
              <a:rPr kumimoji="1" lang="en-US" altLang="ja-JP" baseline="0" dirty="0" err="1" smtClean="0"/>
              <a:t>Eulerian</a:t>
            </a:r>
            <a:r>
              <a:rPr kumimoji="1" lang="en-US" altLang="ja-JP" baseline="0" dirty="0" smtClean="0"/>
              <a:t> cycle,</a:t>
            </a:r>
          </a:p>
          <a:p>
            <a:r>
              <a:rPr kumimoji="1" lang="en-US" altLang="ja-JP" baseline="0" dirty="0" smtClean="0"/>
              <a:t>in linear time in the input size.</a:t>
            </a:r>
            <a:endParaRPr kumimoji="1" lang="en-US" altLang="ja-JP" dirty="0" smtClean="0"/>
          </a:p>
          <a:p>
            <a:r>
              <a:rPr kumimoji="1" lang="en-US" altLang="ja-JP" dirty="0" smtClean="0"/>
              <a:t>Then, what remains is</a:t>
            </a:r>
            <a:r>
              <a:rPr kumimoji="1" lang="en-US" altLang="ja-JP" baseline="0" dirty="0" smtClean="0"/>
              <a:t> to find a valid labeling function g.</a:t>
            </a:r>
          </a:p>
          <a:p>
            <a:r>
              <a:rPr kumimoji="1" lang="en-US" altLang="ja-JP" baseline="0" dirty="0" smtClean="0">
                <a:latin typeface="+mn-lt"/>
                <a:ea typeface="ＭＳ ゴシック" pitchFamily="49" charset="-128"/>
                <a:cs typeface="Courier New" pitchFamily="49" charset="0"/>
              </a:rPr>
              <a:t>In the case of binary alphabets, due to Conditions 1 to 4,</a:t>
            </a:r>
          </a:p>
          <a:p>
            <a:r>
              <a:rPr kumimoji="1" lang="en-US" altLang="ja-JP" baseline="0" dirty="0" smtClean="0">
                <a:latin typeface="+mn-lt"/>
                <a:ea typeface="ＭＳ ゴシック" pitchFamily="49" charset="-128"/>
                <a:cs typeface="Courier New" pitchFamily="49" charset="0"/>
              </a:rPr>
              <a:t>it suffices to consider at most five labeling functions.</a:t>
            </a:r>
          </a:p>
          <a:p>
            <a:r>
              <a:rPr kumimoji="1" lang="en-US" altLang="ja-JP" baseline="0" dirty="0" smtClean="0">
                <a:latin typeface="+mn-lt"/>
                <a:ea typeface="ＭＳ ゴシック" pitchFamily="49" charset="-128"/>
                <a:cs typeface="Courier New" pitchFamily="49" charset="0"/>
              </a:rPr>
              <a:t>Putting these together, on a binary alphabet, the reverse problem of suffix trees can be solved in linear time.</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37</a:t>
            </a:fld>
            <a:endParaRPr kumimoji="1" lang="ja-JP"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endParaRPr kumimoji="1" lang="ja-JP" altLang="en-US" dirty="0" smtClean="0"/>
          </a:p>
          <a:p>
            <a:r>
              <a:rPr kumimoji="1" lang="en-US" altLang="ja-JP" dirty="0" smtClean="0"/>
              <a:t>Then,</a:t>
            </a:r>
            <a:r>
              <a:rPr kumimoji="1" lang="en-US" altLang="ja-JP" baseline="0" dirty="0" smtClean="0"/>
              <a:t> g</a:t>
            </a:r>
            <a:r>
              <a:rPr kumimoji="1" lang="en-US" altLang="ja-JP" dirty="0" smtClean="0"/>
              <a:t>iven g, we can check if g is valid or not </a:t>
            </a:r>
          </a:p>
          <a:p>
            <a:r>
              <a:rPr kumimoji="1" lang="en-US" altLang="ja-JP" dirty="0" smtClean="0"/>
              <a:t>by constructing the</a:t>
            </a:r>
            <a:r>
              <a:rPr kumimoji="1" lang="en-US" altLang="ja-JP" baseline="0" dirty="0" smtClean="0"/>
              <a:t> suffix tour graph </a:t>
            </a:r>
            <a:r>
              <a:rPr kumimoji="1" lang="en-US" altLang="ja-JP" baseline="0" dirty="0" err="1" smtClean="0"/>
              <a:t>w.r.t</a:t>
            </a:r>
            <a:r>
              <a:rPr kumimoji="1" lang="en-US" altLang="ja-JP" baseline="0" dirty="0" smtClean="0"/>
              <a:t>. g, and computing an </a:t>
            </a:r>
            <a:r>
              <a:rPr kumimoji="1" lang="en-US" altLang="ja-JP" baseline="0" dirty="0" err="1" smtClean="0"/>
              <a:t>Eulerian</a:t>
            </a:r>
            <a:r>
              <a:rPr kumimoji="1" lang="en-US" altLang="ja-JP" baseline="0" dirty="0" smtClean="0"/>
              <a:t> cycle,</a:t>
            </a:r>
          </a:p>
          <a:p>
            <a:r>
              <a:rPr kumimoji="1" lang="en-US" altLang="ja-JP" baseline="0" dirty="0" smtClean="0"/>
              <a:t>in linear time in the input size.</a:t>
            </a:r>
            <a:endParaRPr kumimoji="1" lang="en-US" altLang="ja-JP" dirty="0" smtClean="0"/>
          </a:p>
          <a:p>
            <a:r>
              <a:rPr kumimoji="1" lang="en-US" altLang="ja-JP" dirty="0" smtClean="0"/>
              <a:t>Then, what remains is</a:t>
            </a:r>
            <a:r>
              <a:rPr kumimoji="1" lang="en-US" altLang="ja-JP" baseline="0" dirty="0" smtClean="0"/>
              <a:t> to find a valid labeling function g.</a:t>
            </a:r>
          </a:p>
          <a:p>
            <a:r>
              <a:rPr kumimoji="1" lang="en-US" altLang="ja-JP" baseline="0" dirty="0" smtClean="0">
                <a:latin typeface="+mn-lt"/>
                <a:ea typeface="ＭＳ ゴシック" pitchFamily="49" charset="-128"/>
                <a:cs typeface="Courier New" pitchFamily="49" charset="0"/>
              </a:rPr>
              <a:t>In the case of binary alphabets, due to Conditions 1 to 4,</a:t>
            </a:r>
          </a:p>
          <a:p>
            <a:r>
              <a:rPr kumimoji="1" lang="en-US" altLang="ja-JP" baseline="0" dirty="0" smtClean="0">
                <a:latin typeface="+mn-lt"/>
                <a:ea typeface="ＭＳ ゴシック" pitchFamily="49" charset="-128"/>
                <a:cs typeface="Courier New" pitchFamily="49" charset="0"/>
              </a:rPr>
              <a:t>it suffices to consider at most five labeling functions.</a:t>
            </a:r>
          </a:p>
          <a:p>
            <a:r>
              <a:rPr kumimoji="1" lang="en-US" altLang="ja-JP" baseline="0" dirty="0" smtClean="0">
                <a:latin typeface="+mn-lt"/>
                <a:ea typeface="ＭＳ ゴシック" pitchFamily="49" charset="-128"/>
                <a:cs typeface="Courier New" pitchFamily="49" charset="0"/>
              </a:rPr>
              <a:t>Putting these together, on a binary alphabet, the reverse problem of suffix trees can be solved in linear time.</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38</a:t>
            </a:fld>
            <a:endParaRPr kumimoji="1" lang="ja-JP"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This</a:t>
            </a:r>
            <a:r>
              <a:rPr kumimoji="1" lang="en-US" altLang="ja-JP" baseline="0" dirty="0" smtClean="0">
                <a:latin typeface="+mn-lt"/>
                <a:ea typeface="ＭＳ ゴシック" pitchFamily="49" charset="-128"/>
                <a:cs typeface="Courier New" pitchFamily="49" charset="0"/>
              </a:rPr>
              <a:t> is the</a:t>
            </a:r>
            <a:r>
              <a:rPr kumimoji="1" lang="en-US" altLang="ja-JP" dirty="0" smtClean="0">
                <a:latin typeface="+mn-lt"/>
                <a:ea typeface="ＭＳ ゴシック" pitchFamily="49" charset="-128"/>
                <a:cs typeface="Courier New" pitchFamily="49" charset="0"/>
              </a:rPr>
              <a:t> summary.</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We</a:t>
            </a:r>
            <a:r>
              <a:rPr kumimoji="1" lang="en-US" altLang="ja-JP" baseline="0" dirty="0" smtClean="0">
                <a:latin typeface="+mn-lt"/>
                <a:ea typeface="ＭＳ ゴシック" pitchFamily="49" charset="-128"/>
                <a:cs typeface="Courier New" pitchFamily="49" charset="0"/>
              </a:rPr>
              <a:t> introduced suffix tour graphs which lead to the efficient solution of the reverse problem of suffix trees.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Here I note that this approach can be applied in non-binary cases.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And on a binary alphabet, we can solve the problem in linear time in the input size.</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baseline="0"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These are open problems.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What about non-binary cases?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I think it becomes more difficult because the number of labeling functions to be considered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increase </a:t>
            </a:r>
            <a:r>
              <a:rPr kumimoji="1" lang="en-US" altLang="ja-JP" baseline="0" dirty="0" err="1" smtClean="0">
                <a:latin typeface="+mn-lt"/>
                <a:ea typeface="ＭＳ ゴシック" pitchFamily="49" charset="-128"/>
                <a:cs typeface="Courier New" pitchFamily="49" charset="0"/>
              </a:rPr>
              <a:t>combinatorially</a:t>
            </a:r>
            <a:r>
              <a:rPr kumimoji="1" lang="en-US" altLang="ja-JP" baseline="0"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What</a:t>
            </a:r>
            <a:r>
              <a:rPr kumimoji="1" lang="en-US" altLang="ja-JP" baseline="0" dirty="0" smtClean="0">
                <a:latin typeface="+mn-lt"/>
                <a:ea typeface="ＭＳ ゴシック" pitchFamily="49" charset="-128"/>
                <a:cs typeface="Courier New" pitchFamily="49" charset="0"/>
              </a:rPr>
              <a:t> about the problem in which suffix links are not given?</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As to this, I do not have any idea.</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39</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r>
              <a:rPr kumimoji="1" lang="en-US" altLang="ja-JP" baseline="0" dirty="0" smtClean="0"/>
              <a:t>Then many studies has been conducted.</a:t>
            </a:r>
          </a:p>
          <a:p>
            <a:r>
              <a:rPr kumimoji="1" lang="en-US" altLang="ja-JP" dirty="0" smtClean="0"/>
              <a:t>In</a:t>
            </a:r>
            <a:r>
              <a:rPr kumimoji="1" lang="en-US" altLang="ja-JP" baseline="0" dirty="0" smtClean="0"/>
              <a:t> our paper, w</a:t>
            </a:r>
            <a:r>
              <a:rPr kumimoji="1" lang="en-US" altLang="ja-JP" dirty="0" smtClean="0"/>
              <a:t>e deal</a:t>
            </a:r>
            <a:r>
              <a:rPr kumimoji="1" lang="en-US" altLang="ja-JP" baseline="0" dirty="0" smtClean="0"/>
              <a:t> with</a:t>
            </a:r>
            <a:r>
              <a:rPr kumimoji="1" lang="en-US" altLang="ja-JP" dirty="0" smtClean="0"/>
              <a:t> reverse problem </a:t>
            </a:r>
            <a:r>
              <a:rPr kumimoji="1" lang="en-US" altLang="ja-JP" dirty="0" smtClean="0"/>
              <a:t>on</a:t>
            </a:r>
            <a:r>
              <a:rPr kumimoji="1" lang="en-US" altLang="ja-JP" baseline="0" dirty="0" smtClean="0"/>
              <a:t> </a:t>
            </a:r>
            <a:r>
              <a:rPr kumimoji="1" lang="en-US" altLang="ja-JP" baseline="0" dirty="0" smtClean="0"/>
              <a:t>suffix trees.</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4</a:t>
            </a:fld>
            <a:endParaRPr kumimoji="1" lang="ja-JP"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I do not really think that we need an introduction of suffix trees.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Here are some notes</a:t>
            </a:r>
            <a:r>
              <a:rPr kumimoji="1" lang="en-US" altLang="ja-JP" baseline="0" dirty="0" smtClean="0">
                <a:latin typeface="+mn-lt"/>
                <a:ea typeface="ＭＳ ゴシック" pitchFamily="49" charset="-128"/>
                <a:cs typeface="Courier New" pitchFamily="49" charset="0"/>
              </a:rPr>
              <a:t> in this talk.</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These are the suffixes of </a:t>
            </a:r>
            <a:r>
              <a:rPr kumimoji="1" lang="en-US" altLang="ja-JP" baseline="0" dirty="0" err="1" smtClean="0">
                <a:latin typeface="+mn-lt"/>
                <a:ea typeface="ＭＳ ゴシック" pitchFamily="49" charset="-128"/>
                <a:cs typeface="Courier New" pitchFamily="49" charset="0"/>
              </a:rPr>
              <a:t>barbapapa</a:t>
            </a:r>
            <a:r>
              <a:rPr kumimoji="1" lang="en-US" altLang="ja-JP" baseline="0" dirty="0" smtClean="0">
                <a:latin typeface="+mn-lt"/>
                <a:ea typeface="ＭＳ ゴシック" pitchFamily="49" charset="-128"/>
                <a:cs typeface="Courier New" pitchFamily="49" charset="0"/>
              </a:rPr>
              <a:t>$, where $ mark is a terminal symbol.</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This is the suffix tree of this string.</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Each leaf represents the suffix beginning at the index.</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Strings of edges coming out from a node are sorted in lexicographical order from left to right,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where $ mark is the lexicographically smallest.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suffix link of a node points to the node that represents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substring obtained by deleting the first character.</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en-US" altLang="ja-JP" dirty="0" smtClean="0"/>
          </a:p>
          <a:p>
            <a:endParaRPr kumimoji="1" lang="en-US" altLang="ja-JP" dirty="0" smtClean="0"/>
          </a:p>
          <a:p>
            <a:r>
              <a:rPr kumimoji="1" lang="ja-JP" altLang="en-US" dirty="0" smtClean="0"/>
              <a:t>本当は、テキスト長に比例する領域で表現するために、</a:t>
            </a:r>
            <a:endParaRPr kumimoji="1" lang="en-US" altLang="ja-JP" dirty="0" smtClean="0"/>
          </a:p>
          <a:p>
            <a:r>
              <a:rPr kumimoji="1" lang="ja-JP" altLang="en-US" dirty="0" smtClean="0"/>
              <a:t>その文字列の開始位置と終了位置のペアで表現するのですが、</a:t>
            </a:r>
            <a:endParaRPr kumimoji="1" lang="en-US" altLang="ja-JP" dirty="0" smtClean="0"/>
          </a:p>
          <a:p>
            <a:r>
              <a:rPr kumimoji="1" lang="ja-JP" altLang="en-US" dirty="0" smtClean="0"/>
              <a:t>本発表では、特にそこに気にする必要はないので、</a:t>
            </a:r>
            <a:endParaRPr kumimoji="1" lang="en-US" altLang="ja-JP" dirty="0" smtClean="0"/>
          </a:p>
          <a:p>
            <a:r>
              <a:rPr kumimoji="1" lang="ja-JP" altLang="en-US" dirty="0" smtClean="0"/>
              <a:t>辺は文字列でラベル付けされていると思っていただいて結構です。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51</a:t>
            </a:fld>
            <a:endParaRPr kumimoji="1" lang="ja-JP"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Next, Dg(v)</a:t>
            </a:r>
            <a:r>
              <a:rPr kumimoji="1" lang="en-US" altLang="ja-JP" baseline="0" dirty="0" smtClean="0">
                <a:latin typeface="+mn-lt"/>
                <a:ea typeface="ＭＳ ゴシック" pitchFamily="49" charset="-128"/>
                <a:cs typeface="Courier New" pitchFamily="49" charset="0"/>
              </a:rPr>
              <a:t> is the value of summing up </a:t>
            </a:r>
            <a:r>
              <a:rPr kumimoji="1" lang="en-US" altLang="ja-JP" baseline="0" dirty="0" err="1" smtClean="0">
                <a:latin typeface="+mn-lt"/>
                <a:ea typeface="ＭＳ ゴシック" pitchFamily="49" charset="-128"/>
                <a:cs typeface="Courier New" pitchFamily="49" charset="0"/>
              </a:rPr>
              <a:t>Lg</a:t>
            </a:r>
            <a:r>
              <a:rPr kumimoji="1" lang="en-US" altLang="ja-JP" baseline="0" dirty="0" smtClean="0">
                <a:latin typeface="+mn-lt"/>
                <a:ea typeface="ＭＳ ゴシック" pitchFamily="49" charset="-128"/>
                <a:cs typeface="Courier New" pitchFamily="49" charset="0"/>
              </a:rPr>
              <a:t> values in the </a:t>
            </a:r>
            <a:r>
              <a:rPr kumimoji="1" lang="en-US" altLang="ja-JP" baseline="0" dirty="0" err="1" smtClean="0">
                <a:latin typeface="+mn-lt"/>
                <a:ea typeface="ＭＳ ゴシック" pitchFamily="49" charset="-128"/>
                <a:cs typeface="Courier New" pitchFamily="49" charset="0"/>
              </a:rPr>
              <a:t>subtree</a:t>
            </a:r>
            <a:r>
              <a:rPr kumimoji="1" lang="en-US" altLang="ja-JP" baseline="0" dirty="0" smtClean="0">
                <a:latin typeface="+mn-lt"/>
                <a:ea typeface="ＭＳ ゴシック" pitchFamily="49" charset="-128"/>
                <a:cs typeface="Courier New" pitchFamily="49" charset="0"/>
              </a:rPr>
              <a:t> rooted at v.</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It means that Dg(v) leaves of the leaves in the </a:t>
            </a:r>
            <a:r>
              <a:rPr kumimoji="1" lang="en-US" altLang="ja-JP" baseline="0" dirty="0" err="1" smtClean="0">
                <a:latin typeface="+mn-lt"/>
                <a:ea typeface="ＭＳ ゴシック" pitchFamily="49" charset="-128"/>
                <a:cs typeface="Courier New" pitchFamily="49" charset="0"/>
              </a:rPr>
              <a:t>subtree</a:t>
            </a:r>
            <a:r>
              <a:rPr kumimoji="1" lang="en-US" altLang="ja-JP" baseline="0" dirty="0" smtClean="0">
                <a:latin typeface="+mn-lt"/>
                <a:ea typeface="ＭＳ ゴシック" pitchFamily="49" charset="-128"/>
                <a:cs typeface="Courier New" pitchFamily="49" charset="0"/>
              </a:rPr>
              <a:t> rooted at v have constraints.</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53</a:t>
            </a:fld>
            <a:endParaRPr kumimoji="1" lang="ja-JP"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endParaRPr kumimoji="1" lang="ja-JP" altLang="en-US" dirty="0" smtClean="0"/>
          </a:p>
          <a:p>
            <a:r>
              <a:rPr kumimoji="1" lang="en-US" altLang="ja-JP" dirty="0" smtClean="0"/>
              <a:t>Then,</a:t>
            </a:r>
            <a:r>
              <a:rPr kumimoji="1" lang="en-US" altLang="ja-JP" baseline="0" dirty="0" smtClean="0"/>
              <a:t> g</a:t>
            </a:r>
            <a:r>
              <a:rPr kumimoji="1" lang="en-US" altLang="ja-JP" dirty="0" smtClean="0"/>
              <a:t>iven g, we can check if g is valid or not </a:t>
            </a:r>
          </a:p>
          <a:p>
            <a:r>
              <a:rPr kumimoji="1" lang="en-US" altLang="ja-JP" dirty="0" smtClean="0"/>
              <a:t>by constructing the</a:t>
            </a:r>
            <a:r>
              <a:rPr kumimoji="1" lang="en-US" altLang="ja-JP" baseline="0" dirty="0" smtClean="0"/>
              <a:t> suffix tour graph </a:t>
            </a:r>
            <a:r>
              <a:rPr kumimoji="1" lang="en-US" altLang="ja-JP" baseline="0" dirty="0" err="1" smtClean="0"/>
              <a:t>w.r.t</a:t>
            </a:r>
            <a:r>
              <a:rPr kumimoji="1" lang="en-US" altLang="ja-JP" baseline="0" dirty="0" smtClean="0"/>
              <a:t>. g, and computing an </a:t>
            </a:r>
            <a:r>
              <a:rPr kumimoji="1" lang="en-US" altLang="ja-JP" baseline="0" dirty="0" err="1" smtClean="0"/>
              <a:t>Eulerian</a:t>
            </a:r>
            <a:r>
              <a:rPr kumimoji="1" lang="en-US" altLang="ja-JP" baseline="0" dirty="0" smtClean="0"/>
              <a:t> cycle,</a:t>
            </a:r>
          </a:p>
          <a:p>
            <a:r>
              <a:rPr kumimoji="1" lang="en-US" altLang="ja-JP" baseline="0" dirty="0" smtClean="0"/>
              <a:t>in linear time in the input size.</a:t>
            </a:r>
            <a:endParaRPr kumimoji="1" lang="en-US" altLang="ja-JP" dirty="0" smtClean="0"/>
          </a:p>
          <a:p>
            <a:r>
              <a:rPr kumimoji="1" lang="en-US" altLang="ja-JP" dirty="0" smtClean="0"/>
              <a:t>Then, what remains is</a:t>
            </a:r>
            <a:r>
              <a:rPr kumimoji="1" lang="en-US" altLang="ja-JP" baseline="0" dirty="0" smtClean="0"/>
              <a:t> to find a valid labeling function g.</a:t>
            </a:r>
          </a:p>
          <a:p>
            <a:r>
              <a:rPr kumimoji="1" lang="en-US" altLang="ja-JP" baseline="0" dirty="0" smtClean="0">
                <a:latin typeface="+mn-lt"/>
                <a:ea typeface="ＭＳ ゴシック" pitchFamily="49" charset="-128"/>
                <a:cs typeface="Courier New" pitchFamily="49" charset="0"/>
              </a:rPr>
              <a:t>In the case of binary alphabets, due to Conditions 1 to 4,</a:t>
            </a:r>
          </a:p>
          <a:p>
            <a:r>
              <a:rPr kumimoji="1" lang="en-US" altLang="ja-JP" baseline="0" dirty="0" smtClean="0">
                <a:latin typeface="+mn-lt"/>
                <a:ea typeface="ＭＳ ゴシック" pitchFamily="49" charset="-128"/>
                <a:cs typeface="Courier New" pitchFamily="49" charset="0"/>
              </a:rPr>
              <a:t>it suffices to consider at most five labeling functions.</a:t>
            </a:r>
          </a:p>
          <a:p>
            <a:r>
              <a:rPr kumimoji="1" lang="en-US" altLang="ja-JP" baseline="0" dirty="0" smtClean="0">
                <a:latin typeface="+mn-lt"/>
                <a:ea typeface="ＭＳ ゴシック" pitchFamily="49" charset="-128"/>
                <a:cs typeface="Courier New" pitchFamily="49" charset="0"/>
              </a:rPr>
              <a:t>Putting these together, on a binary alphabet, the reverse problem of suffix trees can be solved in linear time.</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54</a:t>
            </a:fld>
            <a:endParaRPr kumimoji="1" lang="ja-JP"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endParaRPr kumimoji="1" lang="ja-JP" altLang="en-US" dirty="0" smtClean="0"/>
          </a:p>
          <a:p>
            <a:r>
              <a:rPr kumimoji="1" lang="en-US" altLang="ja-JP" dirty="0" smtClean="0"/>
              <a:t>Then,</a:t>
            </a:r>
            <a:r>
              <a:rPr kumimoji="1" lang="en-US" altLang="ja-JP" baseline="0" dirty="0" smtClean="0"/>
              <a:t> g</a:t>
            </a:r>
            <a:r>
              <a:rPr kumimoji="1" lang="en-US" altLang="ja-JP" dirty="0" smtClean="0"/>
              <a:t>iven g, we can check if g is valid or not </a:t>
            </a:r>
          </a:p>
          <a:p>
            <a:r>
              <a:rPr kumimoji="1" lang="en-US" altLang="ja-JP" dirty="0" smtClean="0"/>
              <a:t>by constructing the</a:t>
            </a:r>
            <a:r>
              <a:rPr kumimoji="1" lang="en-US" altLang="ja-JP" baseline="0" dirty="0" smtClean="0"/>
              <a:t> suffix tour graph </a:t>
            </a:r>
            <a:r>
              <a:rPr kumimoji="1" lang="en-US" altLang="ja-JP" baseline="0" dirty="0" err="1" smtClean="0"/>
              <a:t>w.r.t</a:t>
            </a:r>
            <a:r>
              <a:rPr kumimoji="1" lang="en-US" altLang="ja-JP" baseline="0" dirty="0" smtClean="0"/>
              <a:t>. g, and computing an </a:t>
            </a:r>
            <a:r>
              <a:rPr kumimoji="1" lang="en-US" altLang="ja-JP" baseline="0" dirty="0" err="1" smtClean="0"/>
              <a:t>Eulerian</a:t>
            </a:r>
            <a:r>
              <a:rPr kumimoji="1" lang="en-US" altLang="ja-JP" baseline="0" dirty="0" smtClean="0"/>
              <a:t> cycle,</a:t>
            </a:r>
          </a:p>
          <a:p>
            <a:r>
              <a:rPr kumimoji="1" lang="en-US" altLang="ja-JP" baseline="0" dirty="0" smtClean="0"/>
              <a:t>in linear time in the input size.</a:t>
            </a:r>
            <a:endParaRPr kumimoji="1" lang="en-US" altLang="ja-JP" dirty="0" smtClean="0"/>
          </a:p>
          <a:p>
            <a:r>
              <a:rPr kumimoji="1" lang="en-US" altLang="ja-JP" dirty="0" smtClean="0"/>
              <a:t>Then, what remains is</a:t>
            </a:r>
            <a:r>
              <a:rPr kumimoji="1" lang="en-US" altLang="ja-JP" baseline="0" dirty="0" smtClean="0"/>
              <a:t> to find a valid labeling function g.</a:t>
            </a:r>
          </a:p>
          <a:p>
            <a:r>
              <a:rPr kumimoji="1" lang="en-US" altLang="ja-JP" baseline="0" dirty="0" smtClean="0">
                <a:latin typeface="+mn-lt"/>
                <a:ea typeface="ＭＳ ゴシック" pitchFamily="49" charset="-128"/>
                <a:cs typeface="Courier New" pitchFamily="49" charset="0"/>
              </a:rPr>
              <a:t>In the case of binary alphabets, due to Conditions 1 to 4,</a:t>
            </a:r>
          </a:p>
          <a:p>
            <a:r>
              <a:rPr kumimoji="1" lang="en-US" altLang="ja-JP" baseline="0" dirty="0" smtClean="0">
                <a:latin typeface="+mn-lt"/>
                <a:ea typeface="ＭＳ ゴシック" pitchFamily="49" charset="-128"/>
                <a:cs typeface="Courier New" pitchFamily="49" charset="0"/>
              </a:rPr>
              <a:t>it suffices to consider at most five labeling functions.</a:t>
            </a:r>
          </a:p>
          <a:p>
            <a:r>
              <a:rPr kumimoji="1" lang="en-US" altLang="ja-JP" baseline="0" dirty="0" smtClean="0">
                <a:latin typeface="+mn-lt"/>
                <a:ea typeface="ＭＳ ゴシック" pitchFamily="49" charset="-128"/>
                <a:cs typeface="Courier New" pitchFamily="49" charset="0"/>
              </a:rPr>
              <a:t>Putting these together, on a binary alphabet, the reverse problem of suffix trees can be solved in linear time.</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mn-lt"/>
              <a:ea typeface="ＭＳ ゴシック" pitchFamily="49" charset="-128"/>
              <a:cs typeface="Courier New" pitchFamily="49" charset="0"/>
            </a:endParaRPr>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55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I do not really think that we need an introduction of suffix trees.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Here are some notes</a:t>
            </a:r>
            <a:r>
              <a:rPr kumimoji="1" lang="en-US" altLang="ja-JP" baseline="0" dirty="0" smtClean="0">
                <a:latin typeface="+mn-lt"/>
                <a:ea typeface="ＭＳ ゴシック" pitchFamily="49" charset="-128"/>
                <a:cs typeface="Courier New" pitchFamily="49" charset="0"/>
              </a:rPr>
              <a:t> in this talk.</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These are the suffixes of </a:t>
            </a:r>
            <a:r>
              <a:rPr kumimoji="1" lang="en-US" altLang="ja-JP" baseline="0" dirty="0" err="1" smtClean="0">
                <a:latin typeface="+mn-lt"/>
                <a:ea typeface="ＭＳ ゴシック" pitchFamily="49" charset="-128"/>
                <a:cs typeface="Courier New" pitchFamily="49" charset="0"/>
              </a:rPr>
              <a:t>ababaaa</a:t>
            </a:r>
            <a:r>
              <a:rPr kumimoji="1" lang="en-US" altLang="ja-JP" baseline="0" dirty="0" smtClean="0">
                <a:latin typeface="+mn-lt"/>
                <a:ea typeface="ＭＳ ゴシック" pitchFamily="49" charset="-128"/>
                <a:cs typeface="Courier New" pitchFamily="49" charset="0"/>
              </a:rPr>
              <a:t>$, where $ mark is a terminal symbol.</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This is the suffix tree of this string.</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Each leaf represents the suffix beginning at the index.</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Strings of edges coming out from a node are sorted in lexicographical order from left to right,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where $ mark is the lexicographically smallest.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suffix link of a node points to the node that represents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 substring obtained by deleting the first character.</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For example, the suffix link of the node “</a:t>
            </a:r>
            <a:r>
              <a:rPr kumimoji="1" lang="en-US" altLang="ja-JP" baseline="0" dirty="0" err="1" smtClean="0">
                <a:latin typeface="+mn-lt"/>
                <a:ea typeface="ＭＳ ゴシック" pitchFamily="49" charset="-128"/>
                <a:cs typeface="Courier New" pitchFamily="49" charset="0"/>
              </a:rPr>
              <a:t>aba</a:t>
            </a:r>
            <a:r>
              <a:rPr kumimoji="1" lang="en-US" altLang="ja-JP" baseline="0" dirty="0" smtClean="0">
                <a:latin typeface="+mn-lt"/>
                <a:ea typeface="ＭＳ ゴシック" pitchFamily="49" charset="-128"/>
                <a:cs typeface="Courier New" pitchFamily="49" charset="0"/>
              </a:rPr>
              <a:t>” points to the node “</a:t>
            </a:r>
            <a:r>
              <a:rPr kumimoji="1" lang="en-US" altLang="ja-JP" baseline="0" dirty="0" err="1" smtClean="0">
                <a:latin typeface="+mn-lt"/>
                <a:ea typeface="ＭＳ ゴシック" pitchFamily="49" charset="-128"/>
                <a:cs typeface="Courier New" pitchFamily="49" charset="0"/>
              </a:rPr>
              <a:t>ba</a:t>
            </a:r>
            <a:r>
              <a:rPr kumimoji="1" lang="en-US" altLang="ja-JP" baseline="0" dirty="0" smtClean="0">
                <a:latin typeface="+mn-lt"/>
                <a:ea typeface="ＭＳ ゴシック" pitchFamily="49" charset="-128"/>
                <a:cs typeface="Courier New" pitchFamily="49" charset="0"/>
              </a:rPr>
              <a:t>”.</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en-US" altLang="ja-JP" dirty="0" smtClean="0"/>
          </a:p>
          <a:p>
            <a:endParaRPr kumimoji="1" lang="en-US" altLang="ja-JP" dirty="0" smtClean="0"/>
          </a:p>
          <a:p>
            <a:r>
              <a:rPr kumimoji="1" lang="ja-JP" altLang="en-US" dirty="0" smtClean="0"/>
              <a:t>本当は、テキスト長に比例する領域で表現するために、</a:t>
            </a:r>
            <a:endParaRPr kumimoji="1" lang="en-US" altLang="ja-JP" dirty="0" smtClean="0"/>
          </a:p>
          <a:p>
            <a:r>
              <a:rPr kumimoji="1" lang="ja-JP" altLang="en-US" dirty="0" smtClean="0"/>
              <a:t>その文字列の開始位置と終了位置のペアで表現するのですが、</a:t>
            </a:r>
            <a:endParaRPr kumimoji="1" lang="en-US" altLang="ja-JP" dirty="0" smtClean="0"/>
          </a:p>
          <a:p>
            <a:r>
              <a:rPr kumimoji="1" lang="ja-JP" altLang="en-US" dirty="0" smtClean="0"/>
              <a:t>本発表では、特にそこに気にする必要はないので、</a:t>
            </a:r>
            <a:endParaRPr kumimoji="1" lang="en-US" altLang="ja-JP" dirty="0" smtClean="0"/>
          </a:p>
          <a:p>
            <a:r>
              <a:rPr kumimoji="1" lang="ja-JP" altLang="en-US" dirty="0" smtClean="0"/>
              <a:t>辺は文字列でラベル付けされていると思っていただいて結構です。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Then, this is the direct problem on suffix trees.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Given a string w, compute the suffix tree of w.</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As you know,</a:t>
            </a:r>
            <a:r>
              <a:rPr kumimoji="1" lang="en-US" altLang="ja-JP" baseline="0" dirty="0" smtClean="0">
                <a:latin typeface="+mn-lt"/>
                <a:ea typeface="ＭＳ ゴシック" pitchFamily="49" charset="-128"/>
                <a:cs typeface="Courier New" pitchFamily="49" charset="0"/>
              </a:rPr>
              <a:t> i</a:t>
            </a:r>
            <a:r>
              <a:rPr kumimoji="1" lang="en-US" altLang="ja-JP" dirty="0" smtClean="0">
                <a:latin typeface="+mn-lt"/>
                <a:ea typeface="ＭＳ ゴシック" pitchFamily="49" charset="-128"/>
                <a:cs typeface="Courier New" pitchFamily="49" charset="0"/>
              </a:rPr>
              <a:t>t can</a:t>
            </a:r>
            <a:r>
              <a:rPr kumimoji="1" lang="en-US" altLang="ja-JP" baseline="0" dirty="0" smtClean="0">
                <a:latin typeface="+mn-lt"/>
                <a:ea typeface="ＭＳ ゴシック" pitchFamily="49" charset="-128"/>
                <a:cs typeface="Courier New" pitchFamily="49" charset="0"/>
              </a:rPr>
              <a:t> be solved in linear time.</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And</a:t>
            </a:r>
            <a:r>
              <a:rPr kumimoji="1" lang="en-US" altLang="ja-JP" baseline="0" dirty="0" smtClean="0">
                <a:latin typeface="+mn-lt"/>
                <a:ea typeface="ＭＳ ゴシック" pitchFamily="49" charset="-128"/>
                <a:cs typeface="Courier New" pitchFamily="49" charset="0"/>
              </a:rPr>
              <a:t> this is the reverse problem on suffix trees.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Given an unlabeled ordered rooted tree T, compute a string which realizes T, if such exists.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Here, a string w is said to realize T, if the suffix tree of w is isomorphic to 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This could be a problem.</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But actually, we did not deal with this problem.</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Because I had no idea to construct a string from this information.</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 Since we felt the lack of information for reverse engineering, </a:t>
            </a:r>
            <a:endParaRPr kumimoji="1" lang="en-US" altLang="ja-JP" dirty="0" smtClean="0">
              <a:latin typeface="+mn-lt"/>
              <a:ea typeface="ＭＳ ゴシック" pitchFamily="49" charset="-128"/>
              <a:cs typeface="Courier New" pitchFamily="49"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Then we tried to add a link</a:t>
            </a:r>
            <a:r>
              <a:rPr kumimoji="1" lang="en-US" altLang="ja-JP" baseline="0" dirty="0" smtClean="0">
                <a:latin typeface="+mn-lt"/>
                <a:ea typeface="ＭＳ ゴシック" pitchFamily="49" charset="-128"/>
                <a:cs typeface="Courier New" pitchFamily="49" charset="0"/>
              </a:rPr>
              <a:t> function f as input, which represents suffix links.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Then, we answer a string that realizes the input T and f.</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But it is too easy to solve this problem.</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 script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That is because it is equivalent that we are given the leaves’ order.</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And we can get the string,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latin typeface="+mn-lt"/>
                <a:ea typeface="ＭＳ ゴシック" pitchFamily="49" charset="-128"/>
                <a:cs typeface="Courier New" pitchFamily="49" charset="0"/>
              </a:rPr>
              <a:t>since the first character of the suffix beginning at each position can be obtained here.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lt"/>
                <a:ea typeface="ＭＳ ゴシック" pitchFamily="49" charset="-128"/>
                <a:cs typeface="Courier New" pitchFamily="49" charset="0"/>
              </a:rPr>
              <a:t>==============</a:t>
            </a:r>
          </a:p>
          <a:p>
            <a:endParaRPr kumimoji="1" lang="ja-JP" altLang="en-US" dirty="0" smtClean="0"/>
          </a:p>
        </p:txBody>
      </p:sp>
      <p:sp>
        <p:nvSpPr>
          <p:cNvPr id="4" name="スライド番号プレースホルダ 3"/>
          <p:cNvSpPr>
            <a:spLocks noGrp="1"/>
          </p:cNvSpPr>
          <p:nvPr>
            <p:ph type="sldNum" sz="quarter" idx="10"/>
          </p:nvPr>
        </p:nvSpPr>
        <p:spPr/>
        <p:txBody>
          <a:bodyPr/>
          <a:lstStyle/>
          <a:p>
            <a:fld id="{CBD2ED28-1248-4341-AAF5-6F15E868E873}"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9" name="直角三角形 8"/>
          <p:cNvSpPr/>
          <p:nvPr/>
        </p:nvSpPr>
        <p:spPr>
          <a:xfrm rot="10800000">
            <a:off x="8286744" y="0"/>
            <a:ext cx="857256" cy="857256"/>
          </a:xfrm>
          <a:prstGeom prst="rtTriangle">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685800" y="2130425"/>
            <a:ext cx="7772400" cy="1470025"/>
          </a:xfrm>
        </p:spPr>
        <p:txBody>
          <a:bodyPr/>
          <a:lstStyle>
            <a:lvl1pPr>
              <a:defRPr>
                <a:effectLst>
                  <a:outerShdw blurRad="38100" dist="38100" dir="2700000" algn="tl">
                    <a:srgbClr val="000000">
                      <a:alpha val="43137"/>
                    </a:srgbClr>
                  </a:outerShdw>
                </a:effectLst>
              </a:defRPr>
            </a:lvl1pPr>
          </a:lstStyle>
          <a:p>
            <a:r>
              <a:rPr kumimoji="1" lang="ja-JP" altLang="en-US" dirty="0" smtClean="0"/>
              <a:t>マスタ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33E0302-19D2-4F4B-B9FA-9B1361EDB52E}" type="datetimeFigureOut">
              <a:rPr kumimoji="1" lang="ja-JP" altLang="en-US" smtClean="0"/>
              <a:pPr/>
              <a:t>2011/8/29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BD279D-E537-4593-9263-90DDF4DBAFCC}" type="slidenum">
              <a:rPr kumimoji="1" lang="ja-JP" altLang="en-US" smtClean="0"/>
              <a:pPr/>
              <a:t>&lt;#&gt;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cxnSp>
        <p:nvCxnSpPr>
          <p:cNvPr id="13" name="直線コネクタ 12"/>
          <p:cNvCxnSpPr/>
          <p:nvPr/>
        </p:nvCxnSpPr>
        <p:spPr>
          <a:xfrm>
            <a:off x="0" y="569892"/>
            <a:ext cx="9144000" cy="1588"/>
          </a:xfrm>
          <a:prstGeom prst="line">
            <a:avLst/>
          </a:prstGeom>
          <a:ln w="1143000">
            <a:gradFill flip="none" rotWithShape="1">
              <a:gsLst>
                <a:gs pos="0">
                  <a:schemeClr val="tx2">
                    <a:lumMod val="75000"/>
                  </a:schemeClr>
                </a:gs>
                <a:gs pos="40000">
                  <a:schemeClr val="tx2">
                    <a:lumMod val="60000"/>
                    <a:lumOff val="40000"/>
                    <a:alpha val="50000"/>
                  </a:schemeClr>
                </a:gs>
                <a:gs pos="95000">
                  <a:schemeClr val="tx2">
                    <a:lumMod val="20000"/>
                    <a:lumOff val="80000"/>
                    <a:alpha val="0"/>
                  </a:schemeClr>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7" name="グループ化 16"/>
          <p:cNvGrpSpPr/>
          <p:nvPr/>
        </p:nvGrpSpPr>
        <p:grpSpPr>
          <a:xfrm>
            <a:off x="71406" y="0"/>
            <a:ext cx="8703390" cy="1071546"/>
            <a:chOff x="71406" y="0"/>
            <a:chExt cx="8703390" cy="1071546"/>
          </a:xfrm>
        </p:grpSpPr>
        <p:sp>
          <p:nvSpPr>
            <p:cNvPr id="18" name="1 つの角を切り取った四角形 17"/>
            <p:cNvSpPr/>
            <p:nvPr userDrawn="1"/>
          </p:nvSpPr>
          <p:spPr>
            <a:xfrm>
              <a:off x="71406" y="0"/>
              <a:ext cx="8358246" cy="1071546"/>
            </a:xfrm>
            <a:prstGeom prst="snip1Rect">
              <a:avLst>
                <a:gd name="adj" fmla="val 214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userDrawn="1"/>
          </p:nvSpPr>
          <p:spPr>
            <a:xfrm rot="2661558">
              <a:off x="7852695" y="222075"/>
              <a:ext cx="922101" cy="6147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4" name="日付プレースホルダ 3"/>
          <p:cNvSpPr>
            <a:spLocks noGrp="1"/>
          </p:cNvSpPr>
          <p:nvPr>
            <p:ph type="dt" sz="half" idx="10"/>
          </p:nvPr>
        </p:nvSpPr>
        <p:spPr/>
        <p:txBody>
          <a:bodyPr/>
          <a:lstStyle/>
          <a:p>
            <a:fld id="{833E0302-19D2-4F4B-B9FA-9B1361EDB52E}" type="datetimeFigureOut">
              <a:rPr kumimoji="1" lang="ja-JP" altLang="en-US" smtClean="0"/>
              <a:pPr/>
              <a:t>2011/8/29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BD279D-E537-4593-9263-90DDF4DBAFCC}" type="slidenum">
              <a:rPr kumimoji="1" lang="ja-JP" altLang="en-US" smtClean="0"/>
              <a:pPr/>
              <a:t>&lt;#&gt;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8" name="直角三角形 7"/>
          <p:cNvSpPr/>
          <p:nvPr/>
        </p:nvSpPr>
        <p:spPr>
          <a:xfrm rot="10800000">
            <a:off x="8286744" y="0"/>
            <a:ext cx="857256" cy="857256"/>
          </a:xfrm>
          <a:prstGeom prst="rtTriangle">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3E0302-19D2-4F4B-B9FA-9B1361EDB52E}" type="datetimeFigureOut">
              <a:rPr kumimoji="1" lang="ja-JP" altLang="en-US" smtClean="0"/>
              <a:pPr/>
              <a:t>2011/8/29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BD279D-E537-4593-9263-90DDF4DBAFCC}" type="slidenum">
              <a:rPr kumimoji="1" lang="ja-JP" altLang="en-US" smtClean="0"/>
              <a:pPr/>
              <a:t>&lt;#&gt;</a:t>
            </a:fld>
            <a:endParaRPr kumimoji="1" lang="ja-JP" alt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
        <p:nvSpPr>
          <p:cNvPr id="6" name="直角三角形 5"/>
          <p:cNvSpPr/>
          <p:nvPr/>
        </p:nvSpPr>
        <p:spPr>
          <a:xfrm rot="10800000">
            <a:off x="8286744" y="0"/>
            <a:ext cx="857256" cy="857256"/>
          </a:xfrm>
          <a:prstGeom prst="rtTriangle">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 3"/>
          <p:cNvSpPr>
            <a:spLocks noGrp="1"/>
          </p:cNvSpPr>
          <p:nvPr>
            <p:ph type="sldNum" sz="quarter" idx="12"/>
          </p:nvPr>
        </p:nvSpPr>
        <p:spPr/>
        <p:txBody>
          <a:bodyPr/>
          <a:lstStyle/>
          <a:p>
            <a:fld id="{24BD279D-E537-4593-9263-90DDF4DBAFCC}" type="slidenum">
              <a:rPr kumimoji="1" lang="ja-JP" altLang="en-US" smtClean="0"/>
              <a:pPr/>
              <a:t>&lt;#&gt;</a:t>
            </a:fld>
            <a:endParaRPr kumimoji="1" lang="ja-JP" altLang="en-US"/>
          </a:p>
        </p:txBody>
      </p:sp>
      <p:sp>
        <p:nvSpPr>
          <p:cNvPr id="7" name="コンテンツ プレースホルダ 2"/>
          <p:cNvSpPr>
            <a:spLocks noGrp="1"/>
          </p:cNvSpPr>
          <p:nvPr>
            <p:ph idx="1"/>
          </p:nvPr>
        </p:nvSpPr>
        <p:spPr>
          <a:xfrm>
            <a:off x="214282" y="1214422"/>
            <a:ext cx="8715436" cy="4911741"/>
          </a:xfrm>
        </p:spPr>
        <p:txBody>
          <a:bodyPr/>
          <a:lstStyle>
            <a:lvl1pPr>
              <a:buFontTx/>
              <a:buBlip>
                <a:blip r:embed="rId2"/>
              </a:buBlip>
              <a:defRPr sz="2800"/>
            </a:lvl1pPr>
            <a:lvl2pPr>
              <a:buClr>
                <a:schemeClr val="tx2"/>
              </a:buClr>
              <a:buSzPct val="100000"/>
              <a:buFontTx/>
              <a:buBlip>
                <a:blip r:embed="rId3"/>
              </a:buBlip>
              <a:defRPr sz="2400"/>
            </a:lvl2pPr>
            <a:lvl3pPr>
              <a:buClr>
                <a:schemeClr val="tx2">
                  <a:lumMod val="60000"/>
                  <a:lumOff val="40000"/>
                </a:schemeClr>
              </a:buClr>
              <a:defRPr sz="2000"/>
            </a:lvl3pPr>
            <a:lvl4pPr>
              <a:buClr>
                <a:schemeClr val="tx2">
                  <a:lumMod val="40000"/>
                  <a:lumOff val="60000"/>
                </a:schemeClr>
              </a:buClr>
              <a:buFont typeface="Times New Roman" pitchFamily="18" charset="0"/>
              <a:buChar char="•"/>
              <a:defRPr/>
            </a:lvl4pPr>
            <a:lvl5pPr>
              <a:buClr>
                <a:schemeClr val="tx2">
                  <a:lumMod val="20000"/>
                  <a:lumOff val="80000"/>
                </a:schemeClr>
              </a:buClr>
              <a:buFont typeface="Times New Roman" pitchFamily="18" charset="0"/>
              <a:buChar char="•"/>
              <a:defRPr/>
            </a:lvl5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8" name="日付プレースホルダ 20"/>
          <p:cNvSpPr>
            <a:spLocks noGrp="1"/>
          </p:cNvSpPr>
          <p:nvPr>
            <p:ph type="dt" sz="half" idx="10"/>
          </p:nvPr>
        </p:nvSpPr>
        <p:spPr>
          <a:xfrm>
            <a:off x="457200" y="6356350"/>
            <a:ext cx="2133600" cy="365125"/>
          </a:xfrm>
        </p:spPr>
        <p:txBody>
          <a:bodyPr/>
          <a:lstStyle/>
          <a:p>
            <a:fld id="{833E0302-19D2-4F4B-B9FA-9B1361EDB52E}" type="datetimeFigureOut">
              <a:rPr kumimoji="1" lang="ja-JP" altLang="en-US" smtClean="0"/>
              <a:pPr/>
              <a:t>2011/8/29</a:t>
            </a:fld>
            <a:endParaRPr kumimoji="1" lang="ja-JP" altLang="en-US"/>
          </a:p>
        </p:txBody>
      </p:sp>
      <p:sp>
        <p:nvSpPr>
          <p:cNvPr id="9" name="フッター プレースホルダ 22"/>
          <p:cNvSpPr>
            <a:spLocks noGrp="1"/>
          </p:cNvSpPr>
          <p:nvPr>
            <p:ph type="ftr" sz="quarter" idx="13"/>
          </p:nvPr>
        </p:nvSpPr>
        <p:spPr>
          <a:xfrm>
            <a:off x="3124200" y="6356350"/>
            <a:ext cx="2895600" cy="365125"/>
          </a:xfrm>
        </p:spPr>
        <p:txBody>
          <a:bodyPr/>
          <a:lstStyle/>
          <a:p>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cxnSp>
        <p:nvCxnSpPr>
          <p:cNvPr id="8" name="直線コネクタ 7"/>
          <p:cNvCxnSpPr/>
          <p:nvPr/>
        </p:nvCxnSpPr>
        <p:spPr>
          <a:xfrm>
            <a:off x="0" y="569892"/>
            <a:ext cx="9144000" cy="1588"/>
          </a:xfrm>
          <a:prstGeom prst="line">
            <a:avLst/>
          </a:prstGeom>
          <a:ln w="1143000">
            <a:gradFill flip="none" rotWithShape="1">
              <a:gsLst>
                <a:gs pos="0">
                  <a:schemeClr val="tx2">
                    <a:lumMod val="75000"/>
                  </a:schemeClr>
                </a:gs>
                <a:gs pos="40000">
                  <a:schemeClr val="tx2">
                    <a:lumMod val="60000"/>
                    <a:lumOff val="40000"/>
                    <a:alpha val="50000"/>
                  </a:schemeClr>
                </a:gs>
                <a:gs pos="95000">
                  <a:schemeClr val="tx2">
                    <a:lumMod val="20000"/>
                    <a:lumOff val="80000"/>
                    <a:alpha val="0"/>
                  </a:schemeClr>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2" name="グループ化 36"/>
          <p:cNvGrpSpPr/>
          <p:nvPr/>
        </p:nvGrpSpPr>
        <p:grpSpPr>
          <a:xfrm>
            <a:off x="71406" y="0"/>
            <a:ext cx="8703390" cy="1071546"/>
            <a:chOff x="71406" y="0"/>
            <a:chExt cx="8703390" cy="1071546"/>
          </a:xfrm>
        </p:grpSpPr>
        <p:sp>
          <p:nvSpPr>
            <p:cNvPr id="29" name="1 つの角を切り取った四角形 28"/>
            <p:cNvSpPr/>
            <p:nvPr userDrawn="1"/>
          </p:nvSpPr>
          <p:spPr>
            <a:xfrm>
              <a:off x="71406" y="0"/>
              <a:ext cx="8358246" cy="1071546"/>
            </a:xfrm>
            <a:prstGeom prst="snip1Rect">
              <a:avLst>
                <a:gd name="adj" fmla="val 214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userDrawn="1"/>
          </p:nvSpPr>
          <p:spPr>
            <a:xfrm rot="2661558">
              <a:off x="7852695" y="222075"/>
              <a:ext cx="922101" cy="6147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 name="コンテンツ プレースホルダ 2"/>
          <p:cNvSpPr>
            <a:spLocks noGrp="1"/>
          </p:cNvSpPr>
          <p:nvPr>
            <p:ph idx="1"/>
          </p:nvPr>
        </p:nvSpPr>
        <p:spPr>
          <a:xfrm>
            <a:off x="214282" y="1214422"/>
            <a:ext cx="8715436" cy="4911741"/>
          </a:xfrm>
        </p:spPr>
        <p:txBody>
          <a:bodyPr/>
          <a:lstStyle>
            <a:lvl1pPr>
              <a:buFontTx/>
              <a:buBlip>
                <a:blip r:embed="rId2"/>
              </a:buBlip>
              <a:defRPr sz="2800"/>
            </a:lvl1pPr>
            <a:lvl2pPr>
              <a:buClr>
                <a:schemeClr val="tx2"/>
              </a:buClr>
              <a:buSzPct val="100000"/>
              <a:buFontTx/>
              <a:buBlip>
                <a:blip r:embed="rId3"/>
              </a:buBlip>
              <a:defRPr sz="2400"/>
            </a:lvl2pPr>
            <a:lvl3pPr>
              <a:buClr>
                <a:schemeClr val="tx2">
                  <a:lumMod val="60000"/>
                  <a:lumOff val="40000"/>
                </a:schemeClr>
              </a:buClr>
              <a:defRPr sz="2000"/>
            </a:lvl3pPr>
            <a:lvl4pPr>
              <a:buClr>
                <a:schemeClr val="tx2">
                  <a:lumMod val="40000"/>
                  <a:lumOff val="60000"/>
                </a:schemeClr>
              </a:buClr>
              <a:buFont typeface="Times New Roman" pitchFamily="18" charset="0"/>
              <a:buChar char="•"/>
              <a:defRPr/>
            </a:lvl4pPr>
            <a:lvl5pPr>
              <a:buClr>
                <a:schemeClr val="tx2">
                  <a:lumMod val="20000"/>
                  <a:lumOff val="80000"/>
                </a:schemeClr>
              </a:buClr>
              <a:buFont typeface="Times New Roman" pitchFamily="18" charset="0"/>
              <a:buChar char="•"/>
              <a:defRPr/>
            </a:lvl5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6" name="タイトル 15"/>
          <p:cNvSpPr>
            <a:spLocks noGrp="1"/>
          </p:cNvSpPr>
          <p:nvPr>
            <p:ph type="title" hasCustomPrompt="1"/>
          </p:nvPr>
        </p:nvSpPr>
        <p:spPr/>
        <p:txBody>
          <a:bodyPr/>
          <a:lstStyle>
            <a:lvl1pPr>
              <a:defRPr>
                <a:latin typeface="Arial" pitchFamily="34" charset="0"/>
                <a:ea typeface="+mj-ea"/>
                <a:cs typeface="Arial" pitchFamily="34" charset="0"/>
              </a:defRPr>
            </a:lvl1pPr>
          </a:lstStyle>
          <a:p>
            <a:r>
              <a:rPr kumimoji="1" lang="ja-JP" altLang="en-US" dirty="0" smtClean="0"/>
              <a:t>マスタ タイトルの書式設定</a:t>
            </a:r>
            <a:r>
              <a:rPr kumimoji="1" lang="en-US" altLang="ja-JP" dirty="0" smtClean="0"/>
              <a:t>ABC</a:t>
            </a:r>
            <a:endParaRPr kumimoji="1" lang="ja-JP" altLang="en-US" dirty="0"/>
          </a:p>
        </p:txBody>
      </p:sp>
      <p:sp>
        <p:nvSpPr>
          <p:cNvPr id="21" name="日付プレースホルダ 20"/>
          <p:cNvSpPr>
            <a:spLocks noGrp="1"/>
          </p:cNvSpPr>
          <p:nvPr>
            <p:ph type="dt" sz="half" idx="10"/>
          </p:nvPr>
        </p:nvSpPr>
        <p:spPr/>
        <p:txBody>
          <a:bodyPr/>
          <a:lstStyle/>
          <a:p>
            <a:fld id="{833E0302-19D2-4F4B-B9FA-9B1361EDB52E}" type="datetimeFigureOut">
              <a:rPr kumimoji="1" lang="ja-JP" altLang="en-US" smtClean="0"/>
              <a:pPr/>
              <a:t>2011/8/29</a:t>
            </a:fld>
            <a:endParaRPr kumimoji="1" lang="ja-JP" altLang="en-US"/>
          </a:p>
        </p:txBody>
      </p:sp>
      <p:sp>
        <p:nvSpPr>
          <p:cNvPr id="22" name="スライド番号プレースホルダ 21"/>
          <p:cNvSpPr>
            <a:spLocks noGrp="1"/>
          </p:cNvSpPr>
          <p:nvPr>
            <p:ph type="sldNum" sz="quarter" idx="11"/>
          </p:nvPr>
        </p:nvSpPr>
        <p:spPr>
          <a:xfrm>
            <a:off x="8501090" y="63479"/>
            <a:ext cx="571472" cy="365125"/>
          </a:xfrm>
        </p:spPr>
        <p:txBody>
          <a:bodyPr/>
          <a:lstStyle/>
          <a:p>
            <a:fld id="{24BD279D-E537-4593-9263-90DDF4DBAFCC}" type="slidenum">
              <a:rPr kumimoji="1" lang="ja-JP" altLang="en-US" smtClean="0"/>
              <a:pPr/>
              <a:t>&lt;#&gt;</a:t>
            </a:fld>
            <a:endParaRPr kumimoji="1" lang="ja-JP" altLang="en-US"/>
          </a:p>
        </p:txBody>
      </p:sp>
      <p:sp>
        <p:nvSpPr>
          <p:cNvPr id="23" name="フッター プレースホルダ 22"/>
          <p:cNvSpPr>
            <a:spLocks noGrp="1"/>
          </p:cNvSpPr>
          <p:nvPr>
            <p:ph type="ftr" sz="quarter" idx="12"/>
          </p:nvPr>
        </p:nvSpPr>
        <p:spPr/>
        <p:txBody>
          <a:bodyPr/>
          <a:lstStyle/>
          <a:p>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直角三角形 7"/>
          <p:cNvSpPr/>
          <p:nvPr/>
        </p:nvSpPr>
        <p:spPr>
          <a:xfrm rot="10800000">
            <a:off x="8286744" y="0"/>
            <a:ext cx="857256" cy="857256"/>
          </a:xfrm>
          <a:prstGeom prst="rtTriangle">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722313" y="4406900"/>
            <a:ext cx="7772400" cy="1362075"/>
          </a:xfrm>
        </p:spPr>
        <p:txBody>
          <a:bodyPr anchor="t"/>
          <a:lstStyle>
            <a:lvl1pPr algn="l">
              <a:defRPr sz="4000" b="1" cap="none" baseline="0">
                <a:latin typeface="+mj-lt"/>
              </a:defRPr>
            </a:lvl1p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dirty="0" smtClean="0"/>
              <a:t>マスタ テキストの書式設定</a:t>
            </a:r>
          </a:p>
        </p:txBody>
      </p:sp>
      <p:sp>
        <p:nvSpPr>
          <p:cNvPr id="4" name="日付プレースホルダ 3"/>
          <p:cNvSpPr>
            <a:spLocks noGrp="1"/>
          </p:cNvSpPr>
          <p:nvPr>
            <p:ph type="dt" sz="half" idx="10"/>
          </p:nvPr>
        </p:nvSpPr>
        <p:spPr/>
        <p:txBody>
          <a:bodyPr/>
          <a:lstStyle/>
          <a:p>
            <a:fld id="{833E0302-19D2-4F4B-B9FA-9B1361EDB52E}" type="datetimeFigureOut">
              <a:rPr kumimoji="1" lang="ja-JP" altLang="en-US" smtClean="0"/>
              <a:pPr/>
              <a:t>2011/8/29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BD279D-E537-4593-9263-90DDF4DBAFCC}" type="slidenum">
              <a:rPr kumimoji="1" lang="ja-JP" altLang="en-US" smtClean="0"/>
              <a:pPr/>
              <a:t>&lt;#&gt;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cxnSp>
        <p:nvCxnSpPr>
          <p:cNvPr id="23" name="直線コネクタ 22"/>
          <p:cNvCxnSpPr/>
          <p:nvPr/>
        </p:nvCxnSpPr>
        <p:spPr>
          <a:xfrm>
            <a:off x="0" y="569892"/>
            <a:ext cx="9144000" cy="1588"/>
          </a:xfrm>
          <a:prstGeom prst="line">
            <a:avLst/>
          </a:prstGeom>
          <a:ln w="1143000">
            <a:gradFill flip="none" rotWithShape="1">
              <a:gsLst>
                <a:gs pos="0">
                  <a:schemeClr val="tx2">
                    <a:lumMod val="75000"/>
                  </a:schemeClr>
                </a:gs>
                <a:gs pos="40000">
                  <a:schemeClr val="tx2">
                    <a:lumMod val="60000"/>
                    <a:lumOff val="40000"/>
                    <a:alpha val="50000"/>
                  </a:schemeClr>
                </a:gs>
                <a:gs pos="95000">
                  <a:schemeClr val="tx2">
                    <a:lumMod val="20000"/>
                    <a:lumOff val="80000"/>
                    <a:alpha val="0"/>
                  </a:schemeClr>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8" name="グループ化 26"/>
          <p:cNvGrpSpPr/>
          <p:nvPr/>
        </p:nvGrpSpPr>
        <p:grpSpPr>
          <a:xfrm>
            <a:off x="71406" y="0"/>
            <a:ext cx="8703390" cy="1071546"/>
            <a:chOff x="71406" y="0"/>
            <a:chExt cx="8703390" cy="1071546"/>
          </a:xfrm>
        </p:grpSpPr>
        <p:sp>
          <p:nvSpPr>
            <p:cNvPr id="28" name="1 つの角を切り取った四角形 27"/>
            <p:cNvSpPr/>
            <p:nvPr userDrawn="1"/>
          </p:nvSpPr>
          <p:spPr>
            <a:xfrm>
              <a:off x="71406" y="0"/>
              <a:ext cx="8358246" cy="1071546"/>
            </a:xfrm>
            <a:prstGeom prst="snip1Rect">
              <a:avLst>
                <a:gd name="adj" fmla="val 214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userDrawn="1"/>
          </p:nvSpPr>
          <p:spPr>
            <a:xfrm rot="2661558">
              <a:off x="7852695" y="222075"/>
              <a:ext cx="922101" cy="6147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タイトル 1"/>
          <p:cNvSpPr>
            <a:spLocks noGrp="1"/>
          </p:cNvSpPr>
          <p:nvPr>
            <p:ph type="title"/>
          </p:nvPr>
        </p:nvSpPr>
        <p:spPr/>
        <p:txBody>
          <a:body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33E0302-19D2-4F4B-B9FA-9B1361EDB52E}" type="datetimeFigureOut">
              <a:rPr kumimoji="1" lang="ja-JP" altLang="en-US" smtClean="0"/>
              <a:pPr/>
              <a:t>2011/8/29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4BD279D-E537-4593-9263-90DDF4DBAFCC}" type="slidenum">
              <a:rPr kumimoji="1" lang="ja-JP" altLang="en-US" smtClean="0"/>
              <a:pPr/>
              <a:t>&lt;#&gt;</a:t>
            </a:fld>
            <a:endParaRPr kumimoji="1"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cxnSp>
        <p:nvCxnSpPr>
          <p:cNvPr id="16" name="直線コネクタ 15"/>
          <p:cNvCxnSpPr/>
          <p:nvPr/>
        </p:nvCxnSpPr>
        <p:spPr>
          <a:xfrm>
            <a:off x="0" y="569892"/>
            <a:ext cx="9144000" cy="1588"/>
          </a:xfrm>
          <a:prstGeom prst="line">
            <a:avLst/>
          </a:prstGeom>
          <a:ln w="1143000">
            <a:gradFill flip="none" rotWithShape="1">
              <a:gsLst>
                <a:gs pos="0">
                  <a:schemeClr val="tx2">
                    <a:lumMod val="75000"/>
                  </a:schemeClr>
                </a:gs>
                <a:gs pos="40000">
                  <a:schemeClr val="tx2">
                    <a:lumMod val="60000"/>
                    <a:lumOff val="40000"/>
                    <a:alpha val="50000"/>
                  </a:schemeClr>
                </a:gs>
                <a:gs pos="95000">
                  <a:schemeClr val="tx2">
                    <a:lumMod val="20000"/>
                    <a:lumOff val="80000"/>
                    <a:alpha val="0"/>
                  </a:schemeClr>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10" name="グループ化 19"/>
          <p:cNvGrpSpPr/>
          <p:nvPr/>
        </p:nvGrpSpPr>
        <p:grpSpPr>
          <a:xfrm>
            <a:off x="71406" y="0"/>
            <a:ext cx="8703390" cy="1071546"/>
            <a:chOff x="71406" y="0"/>
            <a:chExt cx="8703390" cy="1071546"/>
          </a:xfrm>
        </p:grpSpPr>
        <p:sp>
          <p:nvSpPr>
            <p:cNvPr id="21" name="1 つの角を切り取った四角形 20"/>
            <p:cNvSpPr/>
            <p:nvPr userDrawn="1"/>
          </p:nvSpPr>
          <p:spPr>
            <a:xfrm>
              <a:off x="71406" y="0"/>
              <a:ext cx="8358246" cy="1071546"/>
            </a:xfrm>
            <a:prstGeom prst="snip1Rect">
              <a:avLst>
                <a:gd name="adj" fmla="val 214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userDrawn="1"/>
          </p:nvSpPr>
          <p:spPr>
            <a:xfrm rot="2661558">
              <a:off x="7852695" y="222075"/>
              <a:ext cx="922101" cy="6147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タイトル 1"/>
          <p:cNvSpPr>
            <a:spLocks noGrp="1"/>
          </p:cNvSpPr>
          <p:nvPr>
            <p:ph type="title"/>
          </p:nvPr>
        </p:nvSpPr>
        <p:spPr/>
        <p:txBody>
          <a:bodyPr/>
          <a:lstStyle>
            <a:lvl1pPr>
              <a:defRPr/>
            </a:lvl1p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33E0302-19D2-4F4B-B9FA-9B1361EDB52E}" type="datetimeFigureOut">
              <a:rPr kumimoji="1" lang="ja-JP" altLang="en-US" smtClean="0"/>
              <a:pPr/>
              <a:t>2011/8/29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4BD279D-E537-4593-9263-90DDF4DBAFCC}" type="slidenum">
              <a:rPr kumimoji="1" lang="ja-JP" altLang="en-US" smtClean="0"/>
              <a:pPr/>
              <a:t>&lt;#&gt;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cxnSp>
        <p:nvCxnSpPr>
          <p:cNvPr id="14" name="直線コネクタ 13"/>
          <p:cNvCxnSpPr/>
          <p:nvPr/>
        </p:nvCxnSpPr>
        <p:spPr>
          <a:xfrm>
            <a:off x="0" y="569892"/>
            <a:ext cx="9144000" cy="1588"/>
          </a:xfrm>
          <a:prstGeom prst="line">
            <a:avLst/>
          </a:prstGeom>
          <a:ln w="1143000">
            <a:gradFill flip="none" rotWithShape="1">
              <a:gsLst>
                <a:gs pos="0">
                  <a:schemeClr val="tx2">
                    <a:lumMod val="75000"/>
                  </a:schemeClr>
                </a:gs>
                <a:gs pos="40000">
                  <a:schemeClr val="tx2">
                    <a:lumMod val="60000"/>
                    <a:lumOff val="40000"/>
                    <a:alpha val="50000"/>
                  </a:schemeClr>
                </a:gs>
                <a:gs pos="95000">
                  <a:schemeClr val="tx2">
                    <a:lumMod val="20000"/>
                    <a:lumOff val="80000"/>
                    <a:alpha val="0"/>
                  </a:schemeClr>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6" name="グループ化 17"/>
          <p:cNvGrpSpPr/>
          <p:nvPr/>
        </p:nvGrpSpPr>
        <p:grpSpPr>
          <a:xfrm>
            <a:off x="71406" y="0"/>
            <a:ext cx="8703390" cy="1071546"/>
            <a:chOff x="71406" y="0"/>
            <a:chExt cx="8703390" cy="1071546"/>
          </a:xfrm>
        </p:grpSpPr>
        <p:sp>
          <p:nvSpPr>
            <p:cNvPr id="19" name="1 つの角を切り取った四角形 18"/>
            <p:cNvSpPr/>
            <p:nvPr userDrawn="1"/>
          </p:nvSpPr>
          <p:spPr>
            <a:xfrm>
              <a:off x="71406" y="0"/>
              <a:ext cx="8358246" cy="1071546"/>
            </a:xfrm>
            <a:prstGeom prst="snip1Rect">
              <a:avLst>
                <a:gd name="adj" fmla="val 214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userDrawn="1"/>
          </p:nvSpPr>
          <p:spPr>
            <a:xfrm rot="2661558">
              <a:off x="7852695" y="222075"/>
              <a:ext cx="922101" cy="6147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タイトル 1"/>
          <p:cNvSpPr>
            <a:spLocks noGrp="1"/>
          </p:cNvSpPr>
          <p:nvPr>
            <p:ph type="title"/>
          </p:nvPr>
        </p:nvSpPr>
        <p:spPr/>
        <p:txBody>
          <a:bodyPr/>
          <a:lstStyle/>
          <a:p>
            <a:r>
              <a:rPr kumimoji="1" lang="ja-JP" altLang="en-US" dirty="0" smtClean="0"/>
              <a:t>マスタ タイトルの書式設定</a:t>
            </a:r>
            <a:endParaRPr kumimoji="1" lang="ja-JP" altLang="en-US" dirty="0"/>
          </a:p>
        </p:txBody>
      </p:sp>
      <p:sp>
        <p:nvSpPr>
          <p:cNvPr id="3" name="日付プレースホルダ 2"/>
          <p:cNvSpPr>
            <a:spLocks noGrp="1"/>
          </p:cNvSpPr>
          <p:nvPr>
            <p:ph type="dt" sz="half" idx="10"/>
          </p:nvPr>
        </p:nvSpPr>
        <p:spPr/>
        <p:txBody>
          <a:bodyPr/>
          <a:lstStyle/>
          <a:p>
            <a:fld id="{833E0302-19D2-4F4B-B9FA-9B1361EDB52E}" type="datetimeFigureOut">
              <a:rPr kumimoji="1" lang="ja-JP" altLang="en-US" smtClean="0"/>
              <a:pPr/>
              <a:t>2011/8/29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4BD279D-E537-4593-9263-90DDF4DBAFCC}" type="slidenum">
              <a:rPr kumimoji="1" lang="ja-JP" altLang="en-US" smtClean="0"/>
              <a:pPr/>
              <a:t>&lt;#&gt;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6" name="直角三角形 5"/>
          <p:cNvSpPr/>
          <p:nvPr/>
        </p:nvSpPr>
        <p:spPr>
          <a:xfrm rot="10800000">
            <a:off x="8286744" y="0"/>
            <a:ext cx="857256" cy="857256"/>
          </a:xfrm>
          <a:prstGeom prst="rtTriangle">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日付プレースホルダ 1"/>
          <p:cNvSpPr>
            <a:spLocks noGrp="1"/>
          </p:cNvSpPr>
          <p:nvPr>
            <p:ph type="dt" sz="half" idx="10"/>
          </p:nvPr>
        </p:nvSpPr>
        <p:spPr/>
        <p:txBody>
          <a:bodyPr/>
          <a:lstStyle/>
          <a:p>
            <a:fld id="{833E0302-19D2-4F4B-B9FA-9B1361EDB52E}" type="datetimeFigureOut">
              <a:rPr kumimoji="1" lang="ja-JP" altLang="en-US" smtClean="0"/>
              <a:pPr/>
              <a:t>2011/8/29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4BD279D-E537-4593-9263-90DDF4DBAFCC}" type="slidenum">
              <a:rPr kumimoji="1" lang="ja-JP" altLang="en-US" smtClean="0"/>
              <a:pPr/>
              <a:t>&lt;#&gt;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9" name="直角三角形 8"/>
          <p:cNvSpPr/>
          <p:nvPr/>
        </p:nvSpPr>
        <p:spPr>
          <a:xfrm rot="10800000">
            <a:off x="8286744" y="0"/>
            <a:ext cx="857256" cy="857256"/>
          </a:xfrm>
          <a:prstGeom prst="rtTriangle">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3E0302-19D2-4F4B-B9FA-9B1361EDB52E}" type="datetimeFigureOut">
              <a:rPr kumimoji="1" lang="ja-JP" altLang="en-US" smtClean="0"/>
              <a:pPr/>
              <a:t>2011/8/29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4BD279D-E537-4593-9263-90DDF4DBAFCC}" type="slidenum">
              <a:rPr kumimoji="1" lang="ja-JP" altLang="en-US" smtClean="0"/>
              <a:pPr/>
              <a:t>&lt;#&gt;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9" name="直角三角形 8"/>
          <p:cNvSpPr/>
          <p:nvPr/>
        </p:nvSpPr>
        <p:spPr>
          <a:xfrm rot="10800000">
            <a:off x="8286744" y="0"/>
            <a:ext cx="857256" cy="857256"/>
          </a:xfrm>
          <a:prstGeom prst="rtTriangle">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3E0302-19D2-4F4B-B9FA-9B1361EDB52E}" type="datetimeFigureOut">
              <a:rPr kumimoji="1" lang="ja-JP" altLang="en-US" smtClean="0"/>
              <a:pPr/>
              <a:t>2011/8/29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4BD279D-E537-4593-9263-90DDF4DBAFCC}" type="slidenum">
              <a:rPr kumimoji="1" lang="ja-JP" altLang="en-US" smtClean="0"/>
              <a:pPr/>
              <a:t>&lt;#&gt;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214282" y="142852"/>
            <a:ext cx="8358246" cy="928694"/>
          </a:xfrm>
          <a:prstGeom prst="rect">
            <a:avLst/>
          </a:prstGeom>
        </p:spPr>
        <p:txBody>
          <a:bodyPr vert="horz" lIns="91440" tIns="45720" rIns="91440" bIns="45720" rtlCol="0" anchor="ctr">
            <a:noAutofit/>
          </a:bodyPr>
          <a:lstStyle/>
          <a:p>
            <a:r>
              <a:rPr kumimoji="1" lang="ja-JP" altLang="en-US" dirty="0" smtClean="0"/>
              <a:t>マスタ タイトルの書式設定</a:t>
            </a:r>
            <a:r>
              <a:rPr kumimoji="1" lang="en-US" altLang="ja-JP" dirty="0" smtClean="0"/>
              <a:t>ABC</a:t>
            </a:r>
            <a:endParaRPr kumimoji="1" lang="ja-JP" altLang="en-US" dirty="0"/>
          </a:p>
        </p:txBody>
      </p:sp>
      <p:sp>
        <p:nvSpPr>
          <p:cNvPr id="3" name="テキスト プレースホルダ 2"/>
          <p:cNvSpPr>
            <a:spLocks noGrp="1"/>
          </p:cNvSpPr>
          <p:nvPr>
            <p:ph type="body" idx="1"/>
          </p:nvPr>
        </p:nvSpPr>
        <p:spPr>
          <a:xfrm>
            <a:off x="214282" y="1214422"/>
            <a:ext cx="8715436" cy="4911741"/>
          </a:xfrm>
          <a:prstGeom prst="rect">
            <a:avLst/>
          </a:prstGeom>
        </p:spPr>
        <p:txBody>
          <a:bodyPr vert="horz" lIns="91440" tIns="45720" rIns="91440" bIns="45720" rtlCol="0">
            <a:no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3E0302-19D2-4F4B-B9FA-9B1361EDB52E}" type="datetimeFigureOut">
              <a:rPr kumimoji="1" lang="ja-JP" altLang="en-US" smtClean="0"/>
              <a:pPr/>
              <a:t>2011/8/29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501090" y="63479"/>
            <a:ext cx="571472" cy="365125"/>
          </a:xfrm>
          <a:prstGeom prst="rect">
            <a:avLst/>
          </a:prstGeom>
        </p:spPr>
        <p:txBody>
          <a:bodyPr vert="horz" lIns="91440" tIns="45720" rIns="91440" bIns="45720" rtlCol="0" anchor="ctr"/>
          <a:lstStyle>
            <a:lvl1pPr algn="r">
              <a:defRPr sz="1200">
                <a:solidFill>
                  <a:schemeClr val="bg1"/>
                </a:solidFill>
              </a:defRPr>
            </a:lvl1pPr>
          </a:lstStyle>
          <a:p>
            <a:fld id="{24BD279D-E537-4593-9263-90DDF4DBAFC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Lst>
  <p:timing>
    <p:tnLst>
      <p:par>
        <p:cTn id="1" dur="indefinite" restart="never" nodeType="tmRoot"/>
      </p:par>
    </p:tnLst>
  </p:timing>
  <p:txStyles>
    <p:titleStyle>
      <a:lvl1pPr algn="ctr" defTabSz="914400" rtl="0" eaLnBrk="1" latinLnBrk="0" hangingPunct="1">
        <a:spcBef>
          <a:spcPct val="0"/>
        </a:spcBef>
        <a:buNone/>
        <a:defRPr kumimoji="1" sz="3600" kern="1200">
          <a:solidFill>
            <a:schemeClr val="tx1"/>
          </a:solidFill>
          <a:effectLst>
            <a:outerShdw blurRad="38100" dist="38100" dir="2700000" algn="tl">
              <a:srgbClr val="000000">
                <a:alpha val="43137"/>
              </a:srgbClr>
            </a:outerShdw>
          </a:effectLst>
          <a:latin typeface="Arial" pitchFamily="34" charset="0"/>
          <a:ea typeface="+mj-ea"/>
          <a:cs typeface="Arial" pitchFamily="34" charset="0"/>
        </a:defRPr>
      </a:lvl1pPr>
    </p:titleStyle>
    <p:bodyStyle>
      <a:lvl1pPr marL="342900" indent="-342900" algn="l" defTabSz="914400" rtl="0" eaLnBrk="1" latinLnBrk="0" hangingPunct="1">
        <a:spcBef>
          <a:spcPct val="20000"/>
        </a:spcBef>
        <a:buFontTx/>
        <a:buBlip>
          <a:blip r:embed="rId14"/>
        </a:buBlip>
        <a:defRPr kumimoji="1" sz="2800" kern="1200">
          <a:solidFill>
            <a:schemeClr val="tx1"/>
          </a:solidFill>
          <a:latin typeface="+mn-lt"/>
          <a:ea typeface="+mn-ea"/>
          <a:cs typeface="+mn-cs"/>
        </a:defRPr>
      </a:lvl1pPr>
      <a:lvl2pPr marL="742950" indent="-285750" algn="l" defTabSz="914400" rtl="0" eaLnBrk="1" latinLnBrk="0" hangingPunct="1">
        <a:spcBef>
          <a:spcPct val="20000"/>
        </a:spcBef>
        <a:buFontTx/>
        <a:buBlip>
          <a:blip r:embed="rId15"/>
        </a:buBlip>
        <a:defRPr kumimoji="1"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lumMod val="60000"/>
            <a:lumOff val="40000"/>
          </a:schemeClr>
        </a:buClr>
        <a:buFont typeface="Arial" pitchFamily="34" charset="0"/>
        <a:buChar char="•"/>
        <a:defRPr kumimoji="1"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lumMod val="40000"/>
            <a:lumOff val="60000"/>
          </a:schemeClr>
        </a:buClr>
        <a:buFont typeface="Times New Roman" pitchFamily="18"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lumMod val="20000"/>
            <a:lumOff val="80000"/>
          </a:schemeClr>
        </a:buClr>
        <a:buFont typeface="Times New Roman" pitchFamily="18"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503024"/>
            <a:ext cx="9144000" cy="2286016"/>
          </a:xfrm>
          <a:ln>
            <a:noFill/>
          </a:ln>
        </p:spPr>
        <p:txBody>
          <a:bodyPr>
            <a:noAutofit/>
          </a:bodyPr>
          <a:lstStyle/>
          <a:p>
            <a:r>
              <a:rPr lang="en-US" altLang="ja-JP" sz="3500" dirty="0" smtClean="0"/>
              <a:t>Inferring Strings from Suffix Trees and Links</a:t>
            </a:r>
            <a:br>
              <a:rPr lang="en-US" altLang="ja-JP" sz="3500" dirty="0" smtClean="0"/>
            </a:br>
            <a:r>
              <a:rPr lang="en-US" altLang="ja-JP" sz="3500" dirty="0" smtClean="0"/>
              <a:t>on a Binary Alphabet</a:t>
            </a:r>
            <a:endParaRPr kumimoji="1" lang="ja-JP" altLang="en-US" sz="35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サブタイトル 2"/>
          <p:cNvSpPr>
            <a:spLocks noGrp="1"/>
          </p:cNvSpPr>
          <p:nvPr>
            <p:ph type="subTitle" idx="1"/>
          </p:nvPr>
        </p:nvSpPr>
        <p:spPr>
          <a:xfrm>
            <a:off x="285720" y="4581128"/>
            <a:ext cx="8572560" cy="1728192"/>
          </a:xfrm>
        </p:spPr>
        <p:txBody>
          <a:bodyPr/>
          <a:lstStyle/>
          <a:p>
            <a:pPr lvl="0">
              <a:defRPr/>
            </a:pPr>
            <a:r>
              <a:rPr lang="en-US" altLang="ja-JP" u="sng" dirty="0" smtClean="0">
                <a:solidFill>
                  <a:schemeClr val="tx1"/>
                </a:solidFill>
              </a:rPr>
              <a:t>Tomohiro I</a:t>
            </a:r>
            <a:r>
              <a:rPr lang="en-US" altLang="ja-JP" dirty="0" smtClean="0">
                <a:solidFill>
                  <a:schemeClr val="tx1"/>
                </a:solidFill>
              </a:rPr>
              <a:t>, </a:t>
            </a:r>
            <a:r>
              <a:rPr lang="en-US" altLang="ja-JP" dirty="0" err="1" smtClean="0">
                <a:solidFill>
                  <a:schemeClr val="tx1"/>
                </a:solidFill>
              </a:rPr>
              <a:t>Shunsuke</a:t>
            </a:r>
            <a:r>
              <a:rPr lang="en-US" altLang="ja-JP" dirty="0" smtClean="0">
                <a:solidFill>
                  <a:schemeClr val="tx1"/>
                </a:solidFill>
              </a:rPr>
              <a:t> </a:t>
            </a:r>
            <a:r>
              <a:rPr lang="en-US" altLang="ja-JP" dirty="0" err="1" smtClean="0">
                <a:solidFill>
                  <a:schemeClr val="tx1"/>
                </a:solidFill>
              </a:rPr>
              <a:t>Inenaga</a:t>
            </a:r>
            <a:r>
              <a:rPr lang="en-US" altLang="ja-JP" dirty="0" smtClean="0">
                <a:solidFill>
                  <a:schemeClr val="tx1"/>
                </a:solidFill>
              </a:rPr>
              <a:t>,</a:t>
            </a:r>
            <a:br>
              <a:rPr lang="en-US" altLang="ja-JP" dirty="0" smtClean="0">
                <a:solidFill>
                  <a:schemeClr val="tx1"/>
                </a:solidFill>
              </a:rPr>
            </a:br>
            <a:r>
              <a:rPr lang="en-US" altLang="ja-JP" dirty="0" smtClean="0">
                <a:solidFill>
                  <a:schemeClr val="tx1"/>
                </a:solidFill>
              </a:rPr>
              <a:t>Hideo </a:t>
            </a:r>
            <a:r>
              <a:rPr lang="en-US" altLang="ja-JP" dirty="0" err="1" smtClean="0">
                <a:solidFill>
                  <a:schemeClr val="tx1"/>
                </a:solidFill>
              </a:rPr>
              <a:t>Bannai</a:t>
            </a:r>
            <a:r>
              <a:rPr lang="en-US" altLang="ja-JP" dirty="0" smtClean="0">
                <a:solidFill>
                  <a:schemeClr val="tx1"/>
                </a:solidFill>
              </a:rPr>
              <a:t>, Masayuki Takeda</a:t>
            </a:r>
          </a:p>
          <a:p>
            <a:pPr lvl="0">
              <a:defRPr/>
            </a:pPr>
            <a:r>
              <a:rPr lang="en-US" altLang="ja-JP" dirty="0" smtClean="0">
                <a:solidFill>
                  <a:schemeClr val="tx1"/>
                </a:solidFill>
              </a:rPr>
              <a:t>Kyushu University, Japan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smtClean="0"/>
              <a:t>Reverse Problem on Suffix Trees</a:t>
            </a:r>
            <a:endParaRPr lang="ja-JP" altLang="en-US" dirty="0"/>
          </a:p>
        </p:txBody>
      </p:sp>
      <p:sp>
        <p:nvSpPr>
          <p:cNvPr id="236" name="正方形/長方形 235"/>
          <p:cNvSpPr/>
          <p:nvPr/>
        </p:nvSpPr>
        <p:spPr>
          <a:xfrm>
            <a:off x="179512" y="1196752"/>
            <a:ext cx="8784976" cy="864096"/>
          </a:xfrm>
          <a:prstGeom prst="rect">
            <a:avLst/>
          </a:prstGeom>
          <a:solidFill>
            <a:schemeClr val="accent6">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wrap="none" lIns="72000" rIns="72000" rtlCol="0" anchor="ctr"/>
          <a:lstStyle/>
          <a:p>
            <a:pPr marL="342900" lvl="0" indent="-342900">
              <a:spcBef>
                <a:spcPct val="20000"/>
              </a:spcBef>
            </a:pPr>
            <a:r>
              <a:rPr lang="en-US" altLang="ja-JP" sz="2400" dirty="0" smtClean="0">
                <a:solidFill>
                  <a:prstClr val="black"/>
                </a:solidFill>
                <a:sym typeface="Symbol" pitchFamily="18" charset="2"/>
              </a:rPr>
              <a:t>Input	: An unlabeled ordered rooted tree</a:t>
            </a:r>
            <a:r>
              <a:rPr lang="ja-JP" altLang="en-US" sz="2400" dirty="0" smtClean="0">
                <a:solidFill>
                  <a:prstClr val="black"/>
                </a:solidFill>
                <a:sym typeface="Symbol" pitchFamily="18" charset="2"/>
              </a:rPr>
              <a:t>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 and </a:t>
            </a:r>
            <a:r>
              <a:rPr lang="en-US" altLang="ja-JP" sz="2400" u="sng" dirty="0" smtClean="0">
                <a:solidFill>
                  <a:prstClr val="black"/>
                </a:solidFill>
                <a:sym typeface="Symbol" pitchFamily="18" charset="2"/>
              </a:rPr>
              <a:t>links </a:t>
            </a:r>
            <a:r>
              <a:rPr lang="en-US" altLang="ja-JP" sz="2400" i="1" u="sng" dirty="0" smtClean="0">
                <a:solidFill>
                  <a:prstClr val="black"/>
                </a:solidFill>
                <a:sym typeface="Symbol" pitchFamily="18" charset="2"/>
              </a:rPr>
              <a:t>f</a:t>
            </a:r>
            <a:r>
              <a:rPr lang="en-US" altLang="ja-JP" sz="2400" u="sng" dirty="0" smtClean="0">
                <a:solidFill>
                  <a:prstClr val="black"/>
                </a:solidFill>
                <a:sym typeface="Symbol" pitchFamily="18" charset="2"/>
              </a:rPr>
              <a:t> for inner nodes</a:t>
            </a:r>
            <a:r>
              <a:rPr lang="en-US" altLang="ja-JP" sz="2400" dirty="0" smtClean="0">
                <a:solidFill>
                  <a:prstClr val="black"/>
                </a:solidFill>
                <a:sym typeface="Symbol" pitchFamily="18" charset="2"/>
              </a:rPr>
              <a:t>.</a:t>
            </a:r>
          </a:p>
          <a:p>
            <a:pPr marL="342900" lvl="0" indent="-342900" algn="just">
              <a:spcBef>
                <a:spcPct val="20000"/>
              </a:spcBef>
            </a:pPr>
            <a:r>
              <a:rPr lang="en-US" altLang="ja-JP" sz="2400" dirty="0" smtClean="0">
                <a:solidFill>
                  <a:prstClr val="black"/>
                </a:solidFill>
                <a:sym typeface="Symbol" pitchFamily="18" charset="2"/>
              </a:rPr>
              <a:t>Output	: A string which realizes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 and </a:t>
            </a:r>
            <a:r>
              <a:rPr lang="en-US" altLang="ja-JP" sz="2400" i="1" dirty="0" smtClean="0">
                <a:solidFill>
                  <a:prstClr val="black"/>
                </a:solidFill>
                <a:sym typeface="Symbol" pitchFamily="18" charset="2"/>
              </a:rPr>
              <a:t>f</a:t>
            </a:r>
            <a:r>
              <a:rPr lang="en-US" altLang="ja-JP" sz="2400" dirty="0" smtClean="0">
                <a:solidFill>
                  <a:prstClr val="black"/>
                </a:solidFill>
                <a:sym typeface="Symbol" pitchFamily="18" charset="2"/>
              </a:rPr>
              <a:t> (if such exists).</a:t>
            </a:r>
            <a:endParaRPr lang="ja-JP" altLang="en-US" sz="2400" dirty="0">
              <a:solidFill>
                <a:prstClr val="black"/>
              </a:solidFill>
            </a:endParaRPr>
          </a:p>
        </p:txBody>
      </p:sp>
      <p:sp>
        <p:nvSpPr>
          <p:cNvPr id="51" name="円/楕円 50"/>
          <p:cNvSpPr/>
          <p:nvPr/>
        </p:nvSpPr>
        <p:spPr>
          <a:xfrm>
            <a:off x="2843808" y="34290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円/楕円 51"/>
          <p:cNvSpPr/>
          <p:nvPr/>
        </p:nvSpPr>
        <p:spPr>
          <a:xfrm>
            <a:off x="2267776" y="400506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p:cNvCxnSpPr>
            <a:stCxn id="52" idx="7"/>
            <a:endCxn id="51" idx="3"/>
          </p:cNvCxnSpPr>
          <p:nvPr/>
        </p:nvCxnSpPr>
        <p:spPr>
          <a:xfrm rot="5400000" flipH="1" flipV="1">
            <a:off x="2513583" y="3674839"/>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4" name="円/楕円 53"/>
          <p:cNvSpPr/>
          <p:nvPr/>
        </p:nvSpPr>
        <p:spPr>
          <a:xfrm>
            <a:off x="2699792" y="52292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5" name="直線コネクタ 54"/>
          <p:cNvCxnSpPr>
            <a:stCxn id="54" idx="0"/>
            <a:endCxn id="52" idx="5"/>
          </p:cNvCxnSpPr>
          <p:nvPr/>
        </p:nvCxnSpPr>
        <p:spPr>
          <a:xfrm rot="16200000" flipV="1">
            <a:off x="2189540" y="4574947"/>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2" idx="0"/>
            <a:endCxn id="70" idx="4"/>
          </p:cNvCxnSpPr>
          <p:nvPr/>
        </p:nvCxnSpPr>
        <p:spPr>
          <a:xfrm rot="16200000" flipV="1">
            <a:off x="1709674" y="4995166"/>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63" idx="0"/>
            <a:endCxn id="54" idx="3"/>
          </p:cNvCxnSpPr>
          <p:nvPr/>
        </p:nvCxnSpPr>
        <p:spPr>
          <a:xfrm rot="5400000" flipH="1" flipV="1">
            <a:off x="2465750" y="5601054"/>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66" idx="3"/>
            <a:endCxn id="60" idx="0"/>
          </p:cNvCxnSpPr>
          <p:nvPr/>
        </p:nvCxnSpPr>
        <p:spPr>
          <a:xfrm rot="5400000">
            <a:off x="3689887" y="4952981"/>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66" idx="5"/>
            <a:endCxn id="61" idx="0"/>
          </p:cNvCxnSpPr>
          <p:nvPr/>
        </p:nvCxnSpPr>
        <p:spPr>
          <a:xfrm rot="16200000" flipH="1">
            <a:off x="4043737" y="4952964"/>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3635896"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61" name="正方形/長方形 60"/>
          <p:cNvSpPr/>
          <p:nvPr/>
        </p:nvSpPr>
        <p:spPr>
          <a:xfrm>
            <a:off x="413995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62" name="正方形/長方形 61"/>
          <p:cNvSpPr/>
          <p:nvPr/>
        </p:nvSpPr>
        <p:spPr>
          <a:xfrm>
            <a:off x="1763688"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63" name="正方形/長方形 62"/>
          <p:cNvSpPr/>
          <p:nvPr/>
        </p:nvSpPr>
        <p:spPr>
          <a:xfrm>
            <a:off x="2411760"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64" name="正方形/長方形 63"/>
          <p:cNvSpPr/>
          <p:nvPr/>
        </p:nvSpPr>
        <p:spPr>
          <a:xfrm>
            <a:off x="1043608" y="45091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65" name="直線コネクタ 69"/>
          <p:cNvCxnSpPr>
            <a:stCxn id="52" idx="2"/>
            <a:endCxn id="64" idx="0"/>
          </p:cNvCxnSpPr>
          <p:nvPr/>
        </p:nvCxnSpPr>
        <p:spPr>
          <a:xfrm rot="10800000" flipV="1">
            <a:off x="1223628" y="4149064"/>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6" name="円/楕円 65"/>
          <p:cNvSpPr/>
          <p:nvPr/>
        </p:nvSpPr>
        <p:spPr>
          <a:xfrm>
            <a:off x="3923928"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直線コネクタ 66"/>
          <p:cNvCxnSpPr>
            <a:stCxn id="66" idx="1"/>
            <a:endCxn id="51" idx="5"/>
          </p:cNvCxnSpPr>
          <p:nvPr/>
        </p:nvCxnSpPr>
        <p:spPr>
          <a:xfrm rot="16200000" flipV="1">
            <a:off x="3053627" y="3710827"/>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8" name="直線コネクタ 69"/>
          <p:cNvCxnSpPr>
            <a:stCxn id="51" idx="2"/>
            <a:endCxn id="69" idx="0"/>
          </p:cNvCxnSpPr>
          <p:nvPr/>
        </p:nvCxnSpPr>
        <p:spPr>
          <a:xfrm rot="10800000" flipV="1">
            <a:off x="1223628" y="3573000"/>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1043608" y="39330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70" name="円/楕円 69"/>
          <p:cNvSpPr/>
          <p:nvPr/>
        </p:nvSpPr>
        <p:spPr>
          <a:xfrm>
            <a:off x="1691712"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1" name="直線コネクタ 70"/>
          <p:cNvCxnSpPr>
            <a:stCxn id="70" idx="7"/>
            <a:endCxn id="52" idx="3"/>
          </p:cNvCxnSpPr>
          <p:nvPr/>
        </p:nvCxnSpPr>
        <p:spPr>
          <a:xfrm rot="5400000" flipH="1" flipV="1">
            <a:off x="1937535" y="4250887"/>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2" name="直線コネクタ 71"/>
          <p:cNvCxnSpPr>
            <a:stCxn id="73" idx="0"/>
            <a:endCxn id="70" idx="3"/>
          </p:cNvCxnSpPr>
          <p:nvPr/>
        </p:nvCxnSpPr>
        <p:spPr>
          <a:xfrm rot="5400000" flipH="1" flipV="1">
            <a:off x="1385646" y="4880958"/>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125963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74" name="正方形/長方形 73"/>
          <p:cNvSpPr/>
          <p:nvPr/>
        </p:nvSpPr>
        <p:spPr>
          <a:xfrm>
            <a:off x="2915816"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75" name="直線コネクタ 74"/>
          <p:cNvCxnSpPr>
            <a:stCxn id="54" idx="5"/>
            <a:endCxn id="74" idx="0"/>
          </p:cNvCxnSpPr>
          <p:nvPr/>
        </p:nvCxnSpPr>
        <p:spPr>
          <a:xfrm rot="16200000" flipH="1">
            <a:off x="2819601" y="5601036"/>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39" name="グループ化 38"/>
          <p:cNvGrpSpPr/>
          <p:nvPr/>
        </p:nvGrpSpPr>
        <p:grpSpPr>
          <a:xfrm>
            <a:off x="1835712" y="3573000"/>
            <a:ext cx="2088217" cy="1698376"/>
            <a:chOff x="1835712" y="3573000"/>
            <a:chExt cx="2088217" cy="1698376"/>
          </a:xfrm>
        </p:grpSpPr>
        <p:cxnSp>
          <p:nvCxnSpPr>
            <p:cNvPr id="76" name="直線コネクタ 69"/>
            <p:cNvCxnSpPr>
              <a:stCxn id="66" idx="2"/>
              <a:endCxn id="54" idx="7"/>
            </p:cNvCxnSpPr>
            <p:nvPr/>
          </p:nvCxnSpPr>
          <p:spPr>
            <a:xfrm rot="10800000" flipV="1">
              <a:off x="2945616" y="4725127"/>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7" name="直線コネクタ 69"/>
            <p:cNvCxnSpPr>
              <a:stCxn id="51" idx="2"/>
              <a:endCxn id="52" idx="0"/>
            </p:cNvCxnSpPr>
            <p:nvPr/>
          </p:nvCxnSpPr>
          <p:spPr>
            <a:xfrm rot="10800000" flipV="1">
              <a:off x="2411776" y="3573000"/>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8" name="直線コネクタ 69"/>
            <p:cNvCxnSpPr>
              <a:stCxn id="52" idx="6"/>
              <a:endCxn id="66" idx="2"/>
            </p:cNvCxnSpPr>
            <p:nvPr/>
          </p:nvCxnSpPr>
          <p:spPr>
            <a:xfrm>
              <a:off x="2555776" y="4149064"/>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9" name="直線コネクタ 69"/>
            <p:cNvCxnSpPr>
              <a:stCxn id="52" idx="2"/>
              <a:endCxn id="70" idx="0"/>
            </p:cNvCxnSpPr>
            <p:nvPr/>
          </p:nvCxnSpPr>
          <p:spPr>
            <a:xfrm rot="10800000" flipV="1">
              <a:off x="1835712" y="4149064"/>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grpSp>
      <p:sp>
        <p:nvSpPr>
          <p:cNvPr id="85" name="角丸四角形吹き出し 84"/>
          <p:cNvSpPr/>
          <p:nvPr/>
        </p:nvSpPr>
        <p:spPr>
          <a:xfrm>
            <a:off x="179512" y="2276872"/>
            <a:ext cx="7704856" cy="864096"/>
          </a:xfrm>
          <a:prstGeom prst="wedgeRoundRectCallout">
            <a:avLst>
              <a:gd name="adj1" fmla="val -2713"/>
              <a:gd name="adj2" fmla="val -78700"/>
              <a:gd name="adj3" fmla="val 16667"/>
            </a:avLst>
          </a:prstGeom>
          <a:solidFill>
            <a:schemeClr val="bg1"/>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r>
              <a:rPr lang="en-US" altLang="ja-JP" sz="2400" dirty="0" smtClean="0"/>
              <a:t>A string </a:t>
            </a:r>
            <a:r>
              <a:rPr lang="en-US" altLang="ja-JP" sz="2400" i="1" dirty="0" smtClean="0"/>
              <a:t>w</a:t>
            </a:r>
            <a:r>
              <a:rPr lang="en-US" altLang="ja-JP" sz="2400" dirty="0" smtClean="0"/>
              <a:t> is said to </a:t>
            </a:r>
            <a:r>
              <a:rPr lang="en-US" altLang="ja-JP" sz="2400" u="sng" dirty="0" smtClean="0"/>
              <a:t>realize</a:t>
            </a:r>
            <a:r>
              <a:rPr lang="en-US" altLang="ja-JP" sz="2400" dirty="0" smtClean="0"/>
              <a:t> (</a:t>
            </a:r>
            <a:r>
              <a:rPr lang="en-US" altLang="ja-JP" sz="2400" i="1" dirty="0" smtClean="0"/>
              <a:t>T</a:t>
            </a:r>
            <a:r>
              <a:rPr lang="en-US" altLang="ja-JP" sz="2400" dirty="0" smtClean="0"/>
              <a:t>, </a:t>
            </a:r>
            <a:r>
              <a:rPr lang="en-US" altLang="ja-JP" sz="2400" i="1" dirty="0" smtClean="0"/>
              <a:t>f</a:t>
            </a:r>
            <a:r>
              <a:rPr lang="en-US" altLang="ja-JP" sz="2400" dirty="0" smtClean="0"/>
              <a:t> ) if the suffix tree of </a:t>
            </a:r>
            <a:r>
              <a:rPr lang="en-US" altLang="ja-JP" sz="2400" i="1" dirty="0" smtClean="0"/>
              <a:t>w</a:t>
            </a:r>
            <a:r>
              <a:rPr lang="en-US" altLang="ja-JP" sz="2400" dirty="0" smtClean="0"/>
              <a:t> </a:t>
            </a:r>
            <a:br>
              <a:rPr lang="en-US" altLang="ja-JP" sz="2400" dirty="0" smtClean="0"/>
            </a:br>
            <a:r>
              <a:rPr lang="en-US" altLang="ja-JP" sz="2400" dirty="0" smtClean="0"/>
              <a:t>and its suffix links for inner nodes are isomorphic to </a:t>
            </a:r>
            <a:r>
              <a:rPr lang="en-US" altLang="ja-JP" sz="2400" i="1" dirty="0" smtClean="0"/>
              <a:t>T</a:t>
            </a:r>
            <a:r>
              <a:rPr lang="en-US" altLang="ja-JP" sz="2400" dirty="0" smtClean="0"/>
              <a:t> and </a:t>
            </a:r>
            <a:r>
              <a:rPr lang="en-US" altLang="ja-JP" sz="2400" i="1" dirty="0" smtClean="0"/>
              <a:t>f</a:t>
            </a:r>
            <a:r>
              <a:rPr lang="en-US" altLang="ja-JP" sz="2400" dirty="0" smtClean="0"/>
              <a:t>.</a:t>
            </a:r>
            <a:endParaRPr kumimoji="1" lang="ja-JP" altLang="en-US" sz="2400" dirty="0"/>
          </a:p>
        </p:txBody>
      </p:sp>
      <p:grpSp>
        <p:nvGrpSpPr>
          <p:cNvPr id="35" name="グループ化 225"/>
          <p:cNvGrpSpPr/>
          <p:nvPr/>
        </p:nvGrpSpPr>
        <p:grpSpPr>
          <a:xfrm>
            <a:off x="4860032" y="4072423"/>
            <a:ext cx="2722463" cy="1868726"/>
            <a:chOff x="5724128" y="4005064"/>
            <a:chExt cx="2722463" cy="1868726"/>
          </a:xfrm>
        </p:grpSpPr>
        <p:sp>
          <p:nvSpPr>
            <p:cNvPr id="36" name="右矢印 35"/>
            <p:cNvSpPr/>
            <p:nvPr/>
          </p:nvSpPr>
          <p:spPr>
            <a:xfrm>
              <a:off x="5724128" y="4005064"/>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6543506" y="4057908"/>
              <a:ext cx="1903085" cy="1815882"/>
            </a:xfrm>
            <a:prstGeom prst="rect">
              <a:avLst/>
            </a:prstGeom>
            <a:noFill/>
          </p:spPr>
          <p:txBody>
            <a:bodyPr wrap="none" rtlCol="0">
              <a:spAutoFit/>
            </a:bodyPr>
            <a:lstStyle/>
            <a:p>
              <a:r>
                <a:rPr kumimoji="1" lang="en-US" altLang="ja-JP" sz="2800" dirty="0" err="1" smtClean="0">
                  <a:latin typeface="Courier New" pitchFamily="49" charset="0"/>
                  <a:cs typeface="Courier New" pitchFamily="49" charset="0"/>
                </a:rPr>
                <a:t>ababaaa</a:t>
              </a:r>
              <a:r>
                <a:rPr lang="en-US" altLang="ja-JP" sz="2800" dirty="0" smtClean="0">
                  <a:latin typeface="Courier New" pitchFamily="49" charset="0"/>
                  <a:cs typeface="Courier New" pitchFamily="49" charset="0"/>
                </a:rPr>
                <a:t>$</a:t>
              </a:r>
              <a:br>
                <a:rPr lang="en-US" altLang="ja-JP" sz="2800" dirty="0" smtClean="0">
                  <a:latin typeface="Courier New" pitchFamily="49" charset="0"/>
                  <a:cs typeface="Courier New" pitchFamily="49" charset="0"/>
                </a:rPr>
              </a:br>
              <a:r>
                <a:rPr lang="en-US" altLang="ja-JP" sz="2800" dirty="0" err="1" smtClean="0">
                  <a:latin typeface="Courier New" pitchFamily="49" charset="0"/>
                  <a:cs typeface="Courier New" pitchFamily="49" charset="0"/>
                </a:rPr>
                <a:t>aaababa</a:t>
              </a:r>
              <a:r>
                <a:rPr lang="en-US" altLang="ja-JP" sz="2800" dirty="0" smtClean="0">
                  <a:latin typeface="Courier New" pitchFamily="49" charset="0"/>
                  <a:cs typeface="Courier New" pitchFamily="49" charset="0"/>
                </a:rPr>
                <a:t>$</a:t>
              </a:r>
              <a:br>
                <a:rPr lang="en-US" altLang="ja-JP" sz="2800" dirty="0" smtClean="0">
                  <a:latin typeface="Courier New" pitchFamily="49" charset="0"/>
                  <a:cs typeface="Courier New" pitchFamily="49" charset="0"/>
                </a:rPr>
              </a:br>
              <a:r>
                <a:rPr lang="en-US" altLang="ja-JP" sz="2800" dirty="0" err="1" smtClean="0">
                  <a:latin typeface="Courier New" pitchFamily="49" charset="0"/>
                  <a:cs typeface="Courier New" pitchFamily="49" charset="0"/>
                </a:rPr>
                <a:t>aababaa</a:t>
              </a:r>
              <a:r>
                <a:rPr lang="en-US" altLang="ja-JP" sz="2800" dirty="0" smtClean="0">
                  <a:latin typeface="Courier New" pitchFamily="49" charset="0"/>
                  <a:cs typeface="Courier New" pitchFamily="49" charset="0"/>
                </a:rPr>
                <a:t>$</a:t>
              </a:r>
              <a:br>
                <a:rPr lang="en-US" altLang="ja-JP" sz="2800" dirty="0" smtClean="0">
                  <a:latin typeface="Courier New" pitchFamily="49" charset="0"/>
                  <a:cs typeface="Courier New" pitchFamily="49" charset="0"/>
                </a:rPr>
              </a:br>
              <a:r>
                <a:rPr lang="en-US" altLang="ja-JP" sz="2800" dirty="0" err="1" smtClean="0">
                  <a:latin typeface="Courier New" pitchFamily="49" charset="0"/>
                  <a:cs typeface="Courier New" pitchFamily="49" charset="0"/>
                </a:rPr>
                <a:t>abaaaba</a:t>
              </a:r>
              <a:r>
                <a:rPr lang="en-US" altLang="ja-JP" sz="2800" dirty="0" smtClean="0">
                  <a:latin typeface="Courier New" pitchFamily="49" charset="0"/>
                  <a:cs typeface="Courier New" pitchFamily="49" charset="0"/>
                </a:rPr>
                <a:t>$</a:t>
              </a:r>
              <a:endParaRPr lang="ja-JP" altLang="en-US" sz="2800" dirty="0" smtClean="0">
                <a:latin typeface="Courier New" pitchFamily="49" charset="0"/>
                <a:cs typeface="Courier New" pitchFamily="49" charset="0"/>
              </a:endParaRPr>
            </a:p>
          </p:txBody>
        </p:sp>
      </p:grpSp>
      <p:sp>
        <p:nvSpPr>
          <p:cNvPr id="41" name="角丸四角形吹き出し 40"/>
          <p:cNvSpPr/>
          <p:nvPr/>
        </p:nvSpPr>
        <p:spPr>
          <a:xfrm>
            <a:off x="3635896" y="3429000"/>
            <a:ext cx="1800200" cy="504056"/>
          </a:xfrm>
          <a:prstGeom prst="wedgeRoundRectCallout">
            <a:avLst>
              <a:gd name="adj1" fmla="val -57876"/>
              <a:gd name="adj2" fmla="val 169430"/>
              <a:gd name="adj3" fmla="val 16667"/>
            </a:avLst>
          </a:prstGeom>
          <a:solidFill>
            <a:schemeClr val="bg1"/>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000" dirty="0" smtClean="0"/>
              <a:t>link function </a:t>
            </a:r>
            <a:r>
              <a:rPr lang="en-US" altLang="ja-JP" sz="2000" i="1" dirty="0" smtClean="0"/>
              <a:t>f</a:t>
            </a:r>
            <a:endParaRPr kumimoji="1" lang="ja-JP" altLang="en-US" sz="2000" i="1" dirty="0"/>
          </a:p>
        </p:txBody>
      </p:sp>
      <p:grpSp>
        <p:nvGrpSpPr>
          <p:cNvPr id="49" name="グループ化 48"/>
          <p:cNvGrpSpPr/>
          <p:nvPr/>
        </p:nvGrpSpPr>
        <p:grpSpPr>
          <a:xfrm>
            <a:off x="1043608" y="4113076"/>
            <a:ext cx="3276364" cy="2124236"/>
            <a:chOff x="1043608" y="4113076"/>
            <a:chExt cx="3276364" cy="2124236"/>
          </a:xfrm>
        </p:grpSpPr>
        <p:cxnSp>
          <p:nvCxnSpPr>
            <p:cNvPr id="42" name="直線コネクタ 69"/>
            <p:cNvCxnSpPr/>
            <p:nvPr/>
          </p:nvCxnSpPr>
          <p:spPr>
            <a:xfrm rot="5400000">
              <a:off x="3563888" y="5301208"/>
              <a:ext cx="468052" cy="1044116"/>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3" name="直線コネクタ 69"/>
            <p:cNvCxnSpPr/>
            <p:nvPr/>
          </p:nvCxnSpPr>
          <p:spPr>
            <a:xfrm rot="5400000" flipH="1" flipV="1">
              <a:off x="3131840" y="5049180"/>
              <a:ext cx="648072" cy="1728192"/>
            </a:xfrm>
            <a:prstGeom prst="curvedConnector3">
              <a:avLst>
                <a:gd name="adj1" fmla="val -35274"/>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4" name="直線コネクタ 69"/>
            <p:cNvCxnSpPr/>
            <p:nvPr/>
          </p:nvCxnSpPr>
          <p:spPr>
            <a:xfrm rot="10800000" flipV="1">
              <a:off x="2771800" y="5409220"/>
              <a:ext cx="864096" cy="648072"/>
            </a:xfrm>
            <a:prstGeom prst="curvedConnector3">
              <a:avLst>
                <a:gd name="adj1" fmla="val 90139"/>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5" name="直線コネクタ 69"/>
            <p:cNvCxnSpPr/>
            <p:nvPr/>
          </p:nvCxnSpPr>
          <p:spPr>
            <a:xfrm rot="16200000" flipH="1">
              <a:off x="2879812" y="4653136"/>
              <a:ext cx="1588" cy="1872208"/>
            </a:xfrm>
            <a:prstGeom prst="curvedConnector3">
              <a:avLst>
                <a:gd name="adj1" fmla="val 72970174"/>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6" name="直線コネクタ 69"/>
            <p:cNvCxnSpPr/>
            <p:nvPr/>
          </p:nvCxnSpPr>
          <p:spPr>
            <a:xfrm rot="16200000" flipH="1">
              <a:off x="1691680" y="5337212"/>
              <a:ext cx="1588" cy="504056"/>
            </a:xfrm>
            <a:prstGeom prst="curvedConnector3">
              <a:avLst>
                <a:gd name="adj1" fmla="val 14395466"/>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7" name="直線コネクタ 69"/>
            <p:cNvCxnSpPr/>
            <p:nvPr/>
          </p:nvCxnSpPr>
          <p:spPr>
            <a:xfrm rot="10800000" flipH="1" flipV="1">
              <a:off x="1043608" y="4689140"/>
              <a:ext cx="216024" cy="720080"/>
            </a:xfrm>
            <a:prstGeom prst="curvedConnector3">
              <a:avLst>
                <a:gd name="adj1" fmla="val -105822"/>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8" name="直線コネクタ 69"/>
            <p:cNvCxnSpPr/>
            <p:nvPr/>
          </p:nvCxnSpPr>
          <p:spPr>
            <a:xfrm rot="10800000" flipV="1">
              <a:off x="1043608" y="4113076"/>
              <a:ext cx="1588" cy="576064"/>
            </a:xfrm>
            <a:prstGeom prst="curvedConnector3">
              <a:avLst>
                <a:gd name="adj1" fmla="val 14395466"/>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xit" presetSubtype="0" fill="hold" nodeType="withEffect">
                                  <p:stCondLst>
                                    <p:cond delay="0"/>
                                  </p:stCondLst>
                                  <p:childTnLst>
                                    <p:animEffect transition="out" filter="fade">
                                      <p:cBhvr>
                                        <p:cTn id="6" dur="1000"/>
                                        <p:tgtEl>
                                          <p:spTgt spid="49"/>
                                        </p:tgtEl>
                                      </p:cBhvr>
                                    </p:animEffect>
                                    <p:anim calcmode="lin" valueType="num">
                                      <p:cBhvr>
                                        <p:cTn id="7" dur="1000"/>
                                        <p:tgtEl>
                                          <p:spTgt spid="49"/>
                                        </p:tgtEl>
                                        <p:attrNameLst>
                                          <p:attrName>ppt_x</p:attrName>
                                        </p:attrNameLst>
                                      </p:cBhvr>
                                      <p:tavLst>
                                        <p:tav tm="0">
                                          <p:val>
                                            <p:strVal val="ppt_x"/>
                                          </p:val>
                                        </p:tav>
                                        <p:tav tm="100000">
                                          <p:val>
                                            <p:strVal val="ppt_x"/>
                                          </p:val>
                                        </p:tav>
                                      </p:tavLst>
                                    </p:anim>
                                    <p:anim calcmode="lin" valueType="num">
                                      <p:cBhvr>
                                        <p:cTn id="8" dur="100" decel="100000"/>
                                        <p:tgtEl>
                                          <p:spTgt spid="49"/>
                                        </p:tgtEl>
                                        <p:attrNameLst>
                                          <p:attrName>ppt_y</p:attrName>
                                        </p:attrNameLst>
                                      </p:cBhvr>
                                      <p:tavLst>
                                        <p:tav tm="0">
                                          <p:val>
                                            <p:strVal val="ppt_y"/>
                                          </p:val>
                                        </p:tav>
                                        <p:tav tm="100000">
                                          <p:val>
                                            <p:strVal val="ppt_y-.03"/>
                                          </p:val>
                                        </p:tav>
                                      </p:tavLst>
                                    </p:anim>
                                    <p:anim calcmode="lin" valueType="num">
                                      <p:cBhvr>
                                        <p:cTn id="9" dur="900" accel="100000">
                                          <p:stCondLst>
                                            <p:cond delay="100"/>
                                          </p:stCondLst>
                                        </p:cTn>
                                        <p:tgtEl>
                                          <p:spTgt spid="49"/>
                                        </p:tgtEl>
                                        <p:attrNameLst>
                                          <p:attrName>ppt_y</p:attrName>
                                        </p:attrNameLst>
                                      </p:cBhvr>
                                      <p:tavLst>
                                        <p:tav tm="0">
                                          <p:val>
                                            <p:strVal val="ppt_y"/>
                                          </p:val>
                                        </p:tav>
                                        <p:tav tm="100000">
                                          <p:val>
                                            <p:strVal val="ppt_y+1"/>
                                          </p:val>
                                        </p:tav>
                                      </p:tavLst>
                                    </p:anim>
                                    <p:set>
                                      <p:cBhvr>
                                        <p:cTn id="10" dur="1" fill="hold">
                                          <p:stCondLst>
                                            <p:cond delay="999"/>
                                          </p:stCondLst>
                                        </p:cTn>
                                        <p:tgtEl>
                                          <p:spTgt spid="4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wipe(left)">
                                      <p:cBhvr>
                                        <p:cTn id="1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smtClean="0"/>
              <a:t>How can we solve this problem?</a:t>
            </a:r>
            <a:endParaRPr lang="ja-JP" altLang="en-US" dirty="0"/>
          </a:p>
        </p:txBody>
      </p:sp>
      <p:sp>
        <p:nvSpPr>
          <p:cNvPr id="102" name="円/楕円 101"/>
          <p:cNvSpPr/>
          <p:nvPr/>
        </p:nvSpPr>
        <p:spPr>
          <a:xfrm>
            <a:off x="2843808" y="34290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3" name="円/楕円 102"/>
          <p:cNvSpPr/>
          <p:nvPr/>
        </p:nvSpPr>
        <p:spPr>
          <a:xfrm>
            <a:off x="2267776" y="400506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4" name="直線コネクタ 103"/>
          <p:cNvCxnSpPr>
            <a:stCxn id="103" idx="7"/>
            <a:endCxn id="102" idx="3"/>
          </p:cNvCxnSpPr>
          <p:nvPr/>
        </p:nvCxnSpPr>
        <p:spPr>
          <a:xfrm rot="5400000" flipH="1" flipV="1">
            <a:off x="2513583" y="3674839"/>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5" name="円/楕円 104"/>
          <p:cNvSpPr/>
          <p:nvPr/>
        </p:nvSpPr>
        <p:spPr>
          <a:xfrm>
            <a:off x="2699792" y="52292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 name="直線コネクタ 105"/>
          <p:cNvCxnSpPr>
            <a:stCxn id="105" idx="0"/>
            <a:endCxn id="103" idx="5"/>
          </p:cNvCxnSpPr>
          <p:nvPr/>
        </p:nvCxnSpPr>
        <p:spPr>
          <a:xfrm rot="16200000" flipV="1">
            <a:off x="2189540" y="4574947"/>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7" name="直線コネクタ 106"/>
          <p:cNvCxnSpPr>
            <a:stCxn id="113" idx="0"/>
            <a:endCxn id="125" idx="4"/>
          </p:cNvCxnSpPr>
          <p:nvPr/>
        </p:nvCxnSpPr>
        <p:spPr>
          <a:xfrm rot="16200000" flipV="1">
            <a:off x="1709674" y="4995166"/>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8" name="直線コネクタ 107"/>
          <p:cNvCxnSpPr>
            <a:stCxn id="118" idx="0"/>
            <a:endCxn id="105" idx="3"/>
          </p:cNvCxnSpPr>
          <p:nvPr/>
        </p:nvCxnSpPr>
        <p:spPr>
          <a:xfrm rot="5400000" flipH="1" flipV="1">
            <a:off x="2465750" y="5601054"/>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9" name="直線コネクタ 108"/>
          <p:cNvCxnSpPr>
            <a:stCxn id="121" idx="3"/>
            <a:endCxn id="111" idx="0"/>
          </p:cNvCxnSpPr>
          <p:nvPr/>
        </p:nvCxnSpPr>
        <p:spPr>
          <a:xfrm rot="5400000">
            <a:off x="3689887" y="4952981"/>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0" name="直線コネクタ 109"/>
          <p:cNvCxnSpPr>
            <a:stCxn id="121" idx="5"/>
            <a:endCxn id="112" idx="0"/>
          </p:cNvCxnSpPr>
          <p:nvPr/>
        </p:nvCxnSpPr>
        <p:spPr>
          <a:xfrm rot="16200000" flipH="1">
            <a:off x="4043737" y="4952964"/>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1" name="正方形/長方形 110"/>
          <p:cNvSpPr/>
          <p:nvPr/>
        </p:nvSpPr>
        <p:spPr>
          <a:xfrm>
            <a:off x="3635896"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12" name="正方形/長方形 111"/>
          <p:cNvSpPr/>
          <p:nvPr/>
        </p:nvSpPr>
        <p:spPr>
          <a:xfrm>
            <a:off x="413995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13" name="正方形/長方形 112"/>
          <p:cNvSpPr/>
          <p:nvPr/>
        </p:nvSpPr>
        <p:spPr>
          <a:xfrm>
            <a:off x="1763688"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18" name="正方形/長方形 117"/>
          <p:cNvSpPr/>
          <p:nvPr/>
        </p:nvSpPr>
        <p:spPr>
          <a:xfrm>
            <a:off x="2411760"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19" name="正方形/長方形 118"/>
          <p:cNvSpPr/>
          <p:nvPr/>
        </p:nvSpPr>
        <p:spPr>
          <a:xfrm>
            <a:off x="1043608" y="45091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120" name="直線コネクタ 69"/>
          <p:cNvCxnSpPr>
            <a:stCxn id="103" idx="2"/>
            <a:endCxn id="119" idx="0"/>
          </p:cNvCxnSpPr>
          <p:nvPr/>
        </p:nvCxnSpPr>
        <p:spPr>
          <a:xfrm rot="10800000" flipV="1">
            <a:off x="1223628" y="4149064"/>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21" name="円/楕円 120"/>
          <p:cNvSpPr/>
          <p:nvPr/>
        </p:nvSpPr>
        <p:spPr>
          <a:xfrm>
            <a:off x="3923928"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2" name="直線コネクタ 121"/>
          <p:cNvCxnSpPr>
            <a:stCxn id="121" idx="1"/>
            <a:endCxn id="102" idx="5"/>
          </p:cNvCxnSpPr>
          <p:nvPr/>
        </p:nvCxnSpPr>
        <p:spPr>
          <a:xfrm rot="16200000" flipV="1">
            <a:off x="3053627" y="3710827"/>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3" name="直線コネクタ 69"/>
          <p:cNvCxnSpPr>
            <a:stCxn id="102" idx="2"/>
            <a:endCxn id="124" idx="0"/>
          </p:cNvCxnSpPr>
          <p:nvPr/>
        </p:nvCxnSpPr>
        <p:spPr>
          <a:xfrm rot="10800000" flipV="1">
            <a:off x="1223628" y="3573000"/>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24" name="正方形/長方形 123"/>
          <p:cNvSpPr/>
          <p:nvPr/>
        </p:nvSpPr>
        <p:spPr>
          <a:xfrm>
            <a:off x="1043608" y="39330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25" name="円/楕円 124"/>
          <p:cNvSpPr/>
          <p:nvPr/>
        </p:nvSpPr>
        <p:spPr>
          <a:xfrm>
            <a:off x="1691712"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6" name="直線コネクタ 125"/>
          <p:cNvCxnSpPr>
            <a:stCxn id="125" idx="7"/>
            <a:endCxn id="103" idx="3"/>
          </p:cNvCxnSpPr>
          <p:nvPr/>
        </p:nvCxnSpPr>
        <p:spPr>
          <a:xfrm rot="5400000" flipH="1" flipV="1">
            <a:off x="1937535" y="4250887"/>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7" name="直線コネクタ 126"/>
          <p:cNvCxnSpPr>
            <a:stCxn id="128" idx="0"/>
            <a:endCxn id="125" idx="3"/>
          </p:cNvCxnSpPr>
          <p:nvPr/>
        </p:nvCxnSpPr>
        <p:spPr>
          <a:xfrm rot="5400000" flipH="1" flipV="1">
            <a:off x="1385646" y="4880958"/>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28" name="正方形/長方形 127"/>
          <p:cNvSpPr/>
          <p:nvPr/>
        </p:nvSpPr>
        <p:spPr>
          <a:xfrm>
            <a:off x="125963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29" name="正方形/長方形 128"/>
          <p:cNvSpPr/>
          <p:nvPr/>
        </p:nvSpPr>
        <p:spPr>
          <a:xfrm>
            <a:off x="2915816"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130" name="直線コネクタ 129"/>
          <p:cNvCxnSpPr>
            <a:stCxn id="105" idx="5"/>
            <a:endCxn id="129" idx="0"/>
          </p:cNvCxnSpPr>
          <p:nvPr/>
        </p:nvCxnSpPr>
        <p:spPr>
          <a:xfrm rot="16200000" flipH="1">
            <a:off x="2819601" y="5601036"/>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1" name="直線コネクタ 69"/>
          <p:cNvCxnSpPr>
            <a:stCxn id="121" idx="2"/>
            <a:endCxn id="105" idx="7"/>
          </p:cNvCxnSpPr>
          <p:nvPr/>
        </p:nvCxnSpPr>
        <p:spPr>
          <a:xfrm rot="10800000" flipV="1">
            <a:off x="2945616" y="4725127"/>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32" name="直線コネクタ 69"/>
          <p:cNvCxnSpPr>
            <a:stCxn id="102" idx="2"/>
            <a:endCxn id="103" idx="0"/>
          </p:cNvCxnSpPr>
          <p:nvPr/>
        </p:nvCxnSpPr>
        <p:spPr>
          <a:xfrm rot="10800000" flipV="1">
            <a:off x="2411776" y="3573000"/>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33" name="直線コネクタ 69"/>
          <p:cNvCxnSpPr>
            <a:stCxn id="103" idx="6"/>
            <a:endCxn id="121" idx="2"/>
          </p:cNvCxnSpPr>
          <p:nvPr/>
        </p:nvCxnSpPr>
        <p:spPr>
          <a:xfrm>
            <a:off x="2555776" y="4149064"/>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34" name="直線コネクタ 69"/>
          <p:cNvCxnSpPr>
            <a:stCxn id="103" idx="2"/>
            <a:endCxn id="125" idx="0"/>
          </p:cNvCxnSpPr>
          <p:nvPr/>
        </p:nvCxnSpPr>
        <p:spPr>
          <a:xfrm rot="10800000" flipV="1">
            <a:off x="1835712" y="4149064"/>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138" name="正方形/長方形 137"/>
          <p:cNvSpPr/>
          <p:nvPr/>
        </p:nvSpPr>
        <p:spPr>
          <a:xfrm>
            <a:off x="179512" y="1196752"/>
            <a:ext cx="8784976" cy="864096"/>
          </a:xfrm>
          <a:prstGeom prst="rect">
            <a:avLst/>
          </a:prstGeom>
          <a:solidFill>
            <a:schemeClr val="accent6">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wrap="none" lIns="72000" rIns="72000" rtlCol="0" anchor="ctr"/>
          <a:lstStyle/>
          <a:p>
            <a:pPr marL="342900" lvl="0" indent="-342900">
              <a:spcBef>
                <a:spcPct val="20000"/>
              </a:spcBef>
            </a:pPr>
            <a:r>
              <a:rPr lang="en-US" altLang="ja-JP" sz="2400" dirty="0" smtClean="0">
                <a:solidFill>
                  <a:prstClr val="black"/>
                </a:solidFill>
                <a:sym typeface="Symbol" pitchFamily="18" charset="2"/>
              </a:rPr>
              <a:t>Input	: An unlabeled ordered rooted tree</a:t>
            </a:r>
            <a:r>
              <a:rPr lang="ja-JP" altLang="en-US" sz="2400" dirty="0" smtClean="0">
                <a:solidFill>
                  <a:prstClr val="black"/>
                </a:solidFill>
                <a:sym typeface="Symbol" pitchFamily="18" charset="2"/>
              </a:rPr>
              <a:t>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 and </a:t>
            </a:r>
            <a:r>
              <a:rPr lang="en-US" altLang="ja-JP" sz="2400" u="sng" dirty="0" smtClean="0">
                <a:solidFill>
                  <a:prstClr val="black"/>
                </a:solidFill>
                <a:sym typeface="Symbol" pitchFamily="18" charset="2"/>
              </a:rPr>
              <a:t>links </a:t>
            </a:r>
            <a:r>
              <a:rPr lang="en-US" altLang="ja-JP" sz="2400" i="1" u="sng" dirty="0" smtClean="0">
                <a:solidFill>
                  <a:prstClr val="black"/>
                </a:solidFill>
                <a:sym typeface="Symbol" pitchFamily="18" charset="2"/>
              </a:rPr>
              <a:t>f</a:t>
            </a:r>
            <a:r>
              <a:rPr lang="en-US" altLang="ja-JP" sz="2400" u="sng" dirty="0" smtClean="0">
                <a:solidFill>
                  <a:prstClr val="black"/>
                </a:solidFill>
                <a:sym typeface="Symbol" pitchFamily="18" charset="2"/>
              </a:rPr>
              <a:t> for inner nodes</a:t>
            </a:r>
            <a:r>
              <a:rPr lang="en-US" altLang="ja-JP" sz="2400" dirty="0" smtClean="0">
                <a:solidFill>
                  <a:prstClr val="black"/>
                </a:solidFill>
                <a:sym typeface="Symbol" pitchFamily="18" charset="2"/>
              </a:rPr>
              <a:t>.</a:t>
            </a:r>
          </a:p>
          <a:p>
            <a:pPr marL="342900" lvl="0" indent="-342900" algn="just">
              <a:spcBef>
                <a:spcPct val="20000"/>
              </a:spcBef>
            </a:pPr>
            <a:r>
              <a:rPr lang="en-US" altLang="ja-JP" sz="2400" dirty="0" smtClean="0">
                <a:solidFill>
                  <a:prstClr val="black"/>
                </a:solidFill>
                <a:sym typeface="Symbol" pitchFamily="18" charset="2"/>
              </a:rPr>
              <a:t>Output	: A string which realizes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 and </a:t>
            </a:r>
            <a:r>
              <a:rPr lang="en-US" altLang="ja-JP" sz="2400" i="1" dirty="0" smtClean="0">
                <a:solidFill>
                  <a:prstClr val="black"/>
                </a:solidFill>
                <a:sym typeface="Symbol" pitchFamily="18" charset="2"/>
              </a:rPr>
              <a:t>f</a:t>
            </a:r>
            <a:r>
              <a:rPr lang="en-US" altLang="ja-JP" sz="2400" dirty="0" smtClean="0">
                <a:solidFill>
                  <a:prstClr val="black"/>
                </a:solidFill>
                <a:sym typeface="Symbol" pitchFamily="18" charset="2"/>
              </a:rPr>
              <a:t> (if such exists).</a:t>
            </a:r>
            <a:endParaRPr lang="ja-JP" altLang="en-US" sz="2400" dirty="0">
              <a:solidFill>
                <a:prstClr val="black"/>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smtClean="0"/>
              <a:t>How can we solve this problem?</a:t>
            </a:r>
            <a:endParaRPr lang="ja-JP" altLang="en-US" dirty="0"/>
          </a:p>
        </p:txBody>
      </p:sp>
      <p:sp>
        <p:nvSpPr>
          <p:cNvPr id="102" name="円/楕円 101"/>
          <p:cNvSpPr/>
          <p:nvPr/>
        </p:nvSpPr>
        <p:spPr>
          <a:xfrm>
            <a:off x="2843808" y="34290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3" name="円/楕円 102"/>
          <p:cNvSpPr/>
          <p:nvPr/>
        </p:nvSpPr>
        <p:spPr>
          <a:xfrm>
            <a:off x="2267776" y="400506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4" name="直線コネクタ 103"/>
          <p:cNvCxnSpPr>
            <a:stCxn id="103" idx="7"/>
            <a:endCxn id="102" idx="3"/>
          </p:cNvCxnSpPr>
          <p:nvPr/>
        </p:nvCxnSpPr>
        <p:spPr>
          <a:xfrm rot="5400000" flipH="1" flipV="1">
            <a:off x="2513583" y="3674839"/>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5" name="円/楕円 104"/>
          <p:cNvSpPr/>
          <p:nvPr/>
        </p:nvSpPr>
        <p:spPr>
          <a:xfrm>
            <a:off x="2699792" y="52292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 name="直線コネクタ 105"/>
          <p:cNvCxnSpPr>
            <a:stCxn id="105" idx="0"/>
            <a:endCxn id="103" idx="5"/>
          </p:cNvCxnSpPr>
          <p:nvPr/>
        </p:nvCxnSpPr>
        <p:spPr>
          <a:xfrm rot="16200000" flipV="1">
            <a:off x="2189540" y="4574947"/>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7" name="直線コネクタ 106"/>
          <p:cNvCxnSpPr>
            <a:stCxn id="113" idx="0"/>
            <a:endCxn id="125" idx="4"/>
          </p:cNvCxnSpPr>
          <p:nvPr/>
        </p:nvCxnSpPr>
        <p:spPr>
          <a:xfrm rot="16200000" flipV="1">
            <a:off x="1709674" y="4995166"/>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8" name="直線コネクタ 107"/>
          <p:cNvCxnSpPr>
            <a:stCxn id="118" idx="0"/>
            <a:endCxn id="105" idx="3"/>
          </p:cNvCxnSpPr>
          <p:nvPr/>
        </p:nvCxnSpPr>
        <p:spPr>
          <a:xfrm rot="5400000" flipH="1" flipV="1">
            <a:off x="2465750" y="5601054"/>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9" name="直線コネクタ 108"/>
          <p:cNvCxnSpPr>
            <a:stCxn id="121" idx="3"/>
            <a:endCxn id="111" idx="0"/>
          </p:cNvCxnSpPr>
          <p:nvPr/>
        </p:nvCxnSpPr>
        <p:spPr>
          <a:xfrm rot="5400000">
            <a:off x="3689887" y="4952981"/>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0" name="直線コネクタ 109"/>
          <p:cNvCxnSpPr>
            <a:stCxn id="121" idx="5"/>
            <a:endCxn id="112" idx="0"/>
          </p:cNvCxnSpPr>
          <p:nvPr/>
        </p:nvCxnSpPr>
        <p:spPr>
          <a:xfrm rot="16200000" flipH="1">
            <a:off x="4043737" y="4952964"/>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1" name="正方形/長方形 110"/>
          <p:cNvSpPr/>
          <p:nvPr/>
        </p:nvSpPr>
        <p:spPr>
          <a:xfrm>
            <a:off x="3635896"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4</a:t>
            </a:r>
            <a:endParaRPr kumimoji="1" lang="ja-JP" altLang="en-US" sz="2200" dirty="0"/>
          </a:p>
        </p:txBody>
      </p:sp>
      <p:sp>
        <p:nvSpPr>
          <p:cNvPr id="112" name="正方形/長方形 111"/>
          <p:cNvSpPr/>
          <p:nvPr/>
        </p:nvSpPr>
        <p:spPr>
          <a:xfrm>
            <a:off x="413995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2</a:t>
            </a:r>
            <a:endParaRPr kumimoji="1" lang="ja-JP" altLang="en-US" sz="2200" dirty="0"/>
          </a:p>
        </p:txBody>
      </p:sp>
      <p:sp>
        <p:nvSpPr>
          <p:cNvPr id="113" name="正方形/長方形 112"/>
          <p:cNvSpPr/>
          <p:nvPr/>
        </p:nvSpPr>
        <p:spPr>
          <a:xfrm>
            <a:off x="1763688"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5</a:t>
            </a:r>
            <a:endParaRPr kumimoji="1" lang="ja-JP" altLang="en-US" sz="2200" dirty="0"/>
          </a:p>
        </p:txBody>
      </p:sp>
      <p:sp>
        <p:nvSpPr>
          <p:cNvPr id="118" name="正方形/長方形 117"/>
          <p:cNvSpPr/>
          <p:nvPr/>
        </p:nvSpPr>
        <p:spPr>
          <a:xfrm>
            <a:off x="2411760"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3</a:t>
            </a:r>
            <a:endParaRPr kumimoji="1" lang="ja-JP" altLang="en-US" sz="2200" dirty="0"/>
          </a:p>
        </p:txBody>
      </p:sp>
      <p:sp>
        <p:nvSpPr>
          <p:cNvPr id="119" name="正方形/長方形 118"/>
          <p:cNvSpPr/>
          <p:nvPr/>
        </p:nvSpPr>
        <p:spPr>
          <a:xfrm>
            <a:off x="1043608" y="45091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7</a:t>
            </a:r>
            <a:endParaRPr kumimoji="1" lang="ja-JP" altLang="en-US" sz="2200" dirty="0"/>
          </a:p>
        </p:txBody>
      </p:sp>
      <p:cxnSp>
        <p:nvCxnSpPr>
          <p:cNvPr id="120" name="直線コネクタ 69"/>
          <p:cNvCxnSpPr>
            <a:stCxn id="103" idx="2"/>
            <a:endCxn id="119" idx="0"/>
          </p:cNvCxnSpPr>
          <p:nvPr/>
        </p:nvCxnSpPr>
        <p:spPr>
          <a:xfrm rot="10800000" flipV="1">
            <a:off x="1223628" y="4149064"/>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21" name="円/楕円 120"/>
          <p:cNvSpPr/>
          <p:nvPr/>
        </p:nvSpPr>
        <p:spPr>
          <a:xfrm>
            <a:off x="3923928"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2" name="直線コネクタ 121"/>
          <p:cNvCxnSpPr>
            <a:stCxn id="121" idx="1"/>
            <a:endCxn id="102" idx="5"/>
          </p:cNvCxnSpPr>
          <p:nvPr/>
        </p:nvCxnSpPr>
        <p:spPr>
          <a:xfrm rot="16200000" flipV="1">
            <a:off x="3053627" y="3710827"/>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3" name="直線コネクタ 69"/>
          <p:cNvCxnSpPr>
            <a:stCxn id="102" idx="2"/>
            <a:endCxn id="124" idx="0"/>
          </p:cNvCxnSpPr>
          <p:nvPr/>
        </p:nvCxnSpPr>
        <p:spPr>
          <a:xfrm rot="10800000" flipV="1">
            <a:off x="1223628" y="3573000"/>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24" name="正方形/長方形 123"/>
          <p:cNvSpPr/>
          <p:nvPr/>
        </p:nvSpPr>
        <p:spPr>
          <a:xfrm>
            <a:off x="1043608" y="39330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8</a:t>
            </a:r>
            <a:endParaRPr kumimoji="1" lang="ja-JP" altLang="en-US" sz="2200" dirty="0"/>
          </a:p>
        </p:txBody>
      </p:sp>
      <p:sp>
        <p:nvSpPr>
          <p:cNvPr id="125" name="円/楕円 124"/>
          <p:cNvSpPr/>
          <p:nvPr/>
        </p:nvSpPr>
        <p:spPr>
          <a:xfrm>
            <a:off x="1691712"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6" name="直線コネクタ 125"/>
          <p:cNvCxnSpPr>
            <a:stCxn id="125" idx="7"/>
            <a:endCxn id="103" idx="3"/>
          </p:cNvCxnSpPr>
          <p:nvPr/>
        </p:nvCxnSpPr>
        <p:spPr>
          <a:xfrm rot="5400000" flipH="1" flipV="1">
            <a:off x="1937535" y="4250887"/>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7" name="直線コネクタ 126"/>
          <p:cNvCxnSpPr>
            <a:stCxn id="128" idx="0"/>
            <a:endCxn id="125" idx="3"/>
          </p:cNvCxnSpPr>
          <p:nvPr/>
        </p:nvCxnSpPr>
        <p:spPr>
          <a:xfrm rot="5400000" flipH="1" flipV="1">
            <a:off x="1385646" y="4880958"/>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28" name="正方形/長方形 127"/>
          <p:cNvSpPr/>
          <p:nvPr/>
        </p:nvSpPr>
        <p:spPr>
          <a:xfrm>
            <a:off x="125963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6</a:t>
            </a:r>
            <a:endParaRPr kumimoji="1" lang="ja-JP" altLang="en-US" sz="2200" dirty="0"/>
          </a:p>
        </p:txBody>
      </p:sp>
      <p:sp>
        <p:nvSpPr>
          <p:cNvPr id="129" name="正方形/長方形 128"/>
          <p:cNvSpPr/>
          <p:nvPr/>
        </p:nvSpPr>
        <p:spPr>
          <a:xfrm>
            <a:off x="2915816"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1</a:t>
            </a:r>
            <a:endParaRPr kumimoji="1" lang="ja-JP" altLang="en-US" sz="2200" dirty="0"/>
          </a:p>
        </p:txBody>
      </p:sp>
      <p:cxnSp>
        <p:nvCxnSpPr>
          <p:cNvPr id="130" name="直線コネクタ 129"/>
          <p:cNvCxnSpPr>
            <a:stCxn id="105" idx="5"/>
            <a:endCxn id="129" idx="0"/>
          </p:cNvCxnSpPr>
          <p:nvPr/>
        </p:nvCxnSpPr>
        <p:spPr>
          <a:xfrm rot="16200000" flipH="1">
            <a:off x="2819601" y="5601036"/>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1" name="直線コネクタ 69"/>
          <p:cNvCxnSpPr>
            <a:stCxn id="121" idx="2"/>
            <a:endCxn id="105" idx="7"/>
          </p:cNvCxnSpPr>
          <p:nvPr/>
        </p:nvCxnSpPr>
        <p:spPr>
          <a:xfrm rot="10800000" flipV="1">
            <a:off x="2945616" y="4725127"/>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32" name="直線コネクタ 69"/>
          <p:cNvCxnSpPr>
            <a:stCxn id="102" idx="2"/>
            <a:endCxn id="103" idx="0"/>
          </p:cNvCxnSpPr>
          <p:nvPr/>
        </p:nvCxnSpPr>
        <p:spPr>
          <a:xfrm rot="10800000" flipV="1">
            <a:off x="2411776" y="3573000"/>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33" name="直線コネクタ 69"/>
          <p:cNvCxnSpPr>
            <a:stCxn id="103" idx="6"/>
            <a:endCxn id="121" idx="2"/>
          </p:cNvCxnSpPr>
          <p:nvPr/>
        </p:nvCxnSpPr>
        <p:spPr>
          <a:xfrm>
            <a:off x="2555776" y="4149064"/>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34" name="直線コネクタ 69"/>
          <p:cNvCxnSpPr>
            <a:stCxn id="103" idx="2"/>
            <a:endCxn id="125" idx="0"/>
          </p:cNvCxnSpPr>
          <p:nvPr/>
        </p:nvCxnSpPr>
        <p:spPr>
          <a:xfrm rot="10800000" flipV="1">
            <a:off x="1835712" y="4149064"/>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grpSp>
        <p:nvGrpSpPr>
          <p:cNvPr id="2" name="グループ化 225"/>
          <p:cNvGrpSpPr/>
          <p:nvPr/>
        </p:nvGrpSpPr>
        <p:grpSpPr>
          <a:xfrm>
            <a:off x="4860032" y="3771037"/>
            <a:ext cx="2722463" cy="1026115"/>
            <a:chOff x="5724128" y="3699029"/>
            <a:chExt cx="2722463" cy="1026115"/>
          </a:xfrm>
        </p:grpSpPr>
        <p:sp>
          <p:nvSpPr>
            <p:cNvPr id="136" name="右矢印 135"/>
            <p:cNvSpPr/>
            <p:nvPr/>
          </p:nvSpPr>
          <p:spPr>
            <a:xfrm>
              <a:off x="5724128" y="4005064"/>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37" name="テキスト ボックス 136"/>
            <p:cNvSpPr txBox="1"/>
            <p:nvPr/>
          </p:nvSpPr>
          <p:spPr>
            <a:xfrm>
              <a:off x="6543506" y="3699029"/>
              <a:ext cx="1903085" cy="954107"/>
            </a:xfrm>
            <a:prstGeom prst="rect">
              <a:avLst/>
            </a:prstGeom>
            <a:noFill/>
          </p:spPr>
          <p:txBody>
            <a:bodyPr wrap="none" rtlCol="0">
              <a:spAutoFit/>
            </a:bodyPr>
            <a:lstStyle/>
            <a:p>
              <a:r>
                <a:rPr kumimoji="1" lang="en-US" altLang="ja-JP" sz="2800" dirty="0" smtClean="0">
                  <a:latin typeface="Courier New" pitchFamily="49" charset="0"/>
                  <a:cs typeface="Courier New" pitchFamily="49" charset="0"/>
                </a:rPr>
                <a:t>12345678</a:t>
              </a:r>
              <a:br>
                <a:rPr kumimoji="1" lang="en-US" altLang="ja-JP" sz="2800" dirty="0" smtClean="0">
                  <a:latin typeface="Courier New" pitchFamily="49" charset="0"/>
                  <a:cs typeface="Courier New" pitchFamily="49" charset="0"/>
                </a:rPr>
              </a:br>
              <a:r>
                <a:rPr kumimoji="1" lang="en-US" altLang="ja-JP" sz="2800" dirty="0" err="1" smtClean="0">
                  <a:latin typeface="Courier New" pitchFamily="49" charset="0"/>
                  <a:cs typeface="Courier New" pitchFamily="49" charset="0"/>
                </a:rPr>
                <a:t>ababaaa</a:t>
              </a:r>
              <a:r>
                <a:rPr kumimoji="1" lang="en-US" altLang="ja-JP" sz="2800" dirty="0" smtClean="0">
                  <a:latin typeface="Courier New" pitchFamily="49" charset="0"/>
                  <a:cs typeface="Courier New" pitchFamily="49" charset="0"/>
                </a:rPr>
                <a:t>$</a:t>
              </a:r>
              <a:endParaRPr kumimoji="1" lang="ja-JP" altLang="en-US" sz="2800" dirty="0">
                <a:latin typeface="Courier New" pitchFamily="49" charset="0"/>
                <a:cs typeface="Courier New" pitchFamily="49" charset="0"/>
              </a:endParaRPr>
            </a:p>
          </p:txBody>
        </p:sp>
      </p:grpSp>
      <p:sp>
        <p:nvSpPr>
          <p:cNvPr id="138" name="正方形/長方形 137"/>
          <p:cNvSpPr/>
          <p:nvPr/>
        </p:nvSpPr>
        <p:spPr>
          <a:xfrm>
            <a:off x="179512" y="1196752"/>
            <a:ext cx="8784976" cy="864096"/>
          </a:xfrm>
          <a:prstGeom prst="rect">
            <a:avLst/>
          </a:prstGeom>
          <a:solidFill>
            <a:schemeClr val="accent6">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wrap="none" lIns="72000" rIns="72000" rtlCol="0" anchor="ctr"/>
          <a:lstStyle/>
          <a:p>
            <a:pPr marL="342900" lvl="0" indent="-342900">
              <a:spcBef>
                <a:spcPct val="20000"/>
              </a:spcBef>
            </a:pPr>
            <a:r>
              <a:rPr lang="en-US" altLang="ja-JP" sz="2400" dirty="0" smtClean="0">
                <a:solidFill>
                  <a:prstClr val="black"/>
                </a:solidFill>
                <a:sym typeface="Symbol" pitchFamily="18" charset="2"/>
              </a:rPr>
              <a:t>Input	: An unlabeled ordered rooted tree</a:t>
            </a:r>
            <a:r>
              <a:rPr lang="ja-JP" altLang="en-US" sz="2400" dirty="0" smtClean="0">
                <a:solidFill>
                  <a:prstClr val="black"/>
                </a:solidFill>
                <a:sym typeface="Symbol" pitchFamily="18" charset="2"/>
              </a:rPr>
              <a:t>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 and </a:t>
            </a:r>
            <a:r>
              <a:rPr lang="en-US" altLang="ja-JP" sz="2400" u="sng" dirty="0" smtClean="0">
                <a:solidFill>
                  <a:prstClr val="black"/>
                </a:solidFill>
                <a:sym typeface="Symbol" pitchFamily="18" charset="2"/>
              </a:rPr>
              <a:t>links </a:t>
            </a:r>
            <a:r>
              <a:rPr lang="en-US" altLang="ja-JP" sz="2400" i="1" u="sng" dirty="0" smtClean="0">
                <a:solidFill>
                  <a:prstClr val="black"/>
                </a:solidFill>
                <a:sym typeface="Symbol" pitchFamily="18" charset="2"/>
              </a:rPr>
              <a:t>f</a:t>
            </a:r>
            <a:r>
              <a:rPr lang="en-US" altLang="ja-JP" sz="2400" u="sng" dirty="0" smtClean="0">
                <a:solidFill>
                  <a:prstClr val="black"/>
                </a:solidFill>
                <a:sym typeface="Symbol" pitchFamily="18" charset="2"/>
              </a:rPr>
              <a:t> for inner nodes</a:t>
            </a:r>
            <a:r>
              <a:rPr lang="en-US" altLang="ja-JP" sz="2400" dirty="0" smtClean="0">
                <a:solidFill>
                  <a:prstClr val="black"/>
                </a:solidFill>
                <a:sym typeface="Symbol" pitchFamily="18" charset="2"/>
              </a:rPr>
              <a:t>.</a:t>
            </a:r>
          </a:p>
          <a:p>
            <a:pPr marL="342900" lvl="0" indent="-342900" algn="just">
              <a:spcBef>
                <a:spcPct val="20000"/>
              </a:spcBef>
            </a:pPr>
            <a:r>
              <a:rPr lang="en-US" altLang="ja-JP" sz="2400" dirty="0" smtClean="0">
                <a:solidFill>
                  <a:prstClr val="black"/>
                </a:solidFill>
                <a:sym typeface="Symbol" pitchFamily="18" charset="2"/>
              </a:rPr>
              <a:t>Output	: A string which realizes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 and </a:t>
            </a:r>
            <a:r>
              <a:rPr lang="en-US" altLang="ja-JP" sz="2400" i="1" dirty="0" smtClean="0">
                <a:solidFill>
                  <a:prstClr val="black"/>
                </a:solidFill>
                <a:sym typeface="Symbol" pitchFamily="18" charset="2"/>
              </a:rPr>
              <a:t>f</a:t>
            </a:r>
            <a:r>
              <a:rPr lang="en-US" altLang="ja-JP" sz="2400" dirty="0" smtClean="0">
                <a:solidFill>
                  <a:prstClr val="black"/>
                </a:solidFill>
                <a:sym typeface="Symbol" pitchFamily="18" charset="2"/>
              </a:rPr>
              <a:t> (if such exists).</a:t>
            </a:r>
            <a:endParaRPr lang="ja-JP" altLang="en-US" sz="2400" dirty="0">
              <a:solidFill>
                <a:prstClr val="black"/>
              </a:solidFill>
            </a:endParaRPr>
          </a:p>
        </p:txBody>
      </p:sp>
      <p:grpSp>
        <p:nvGrpSpPr>
          <p:cNvPr id="4" name="グループ化 37"/>
          <p:cNvGrpSpPr/>
          <p:nvPr/>
        </p:nvGrpSpPr>
        <p:grpSpPr>
          <a:xfrm>
            <a:off x="1547664" y="3615407"/>
            <a:ext cx="2160240" cy="461665"/>
            <a:chOff x="1907704" y="2276872"/>
            <a:chExt cx="2160240" cy="461665"/>
          </a:xfrm>
        </p:grpSpPr>
        <p:sp>
          <p:nvSpPr>
            <p:cNvPr id="39" name="正方形/長方形 38"/>
            <p:cNvSpPr/>
            <p:nvPr/>
          </p:nvSpPr>
          <p:spPr>
            <a:xfrm>
              <a:off x="1907704" y="227687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40" name="正方形/長方形 39"/>
            <p:cNvSpPr/>
            <p:nvPr/>
          </p:nvSpPr>
          <p:spPr>
            <a:xfrm>
              <a:off x="3698932" y="227687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41" name="正方形/長方形 40"/>
            <p:cNvSpPr/>
            <p:nvPr/>
          </p:nvSpPr>
          <p:spPr>
            <a:xfrm>
              <a:off x="3059832" y="227687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grpSp>
      <p:sp>
        <p:nvSpPr>
          <p:cNvPr id="42" name="正方形/長方形 41"/>
          <p:cNvSpPr/>
          <p:nvPr/>
        </p:nvSpPr>
        <p:spPr>
          <a:xfrm>
            <a:off x="611560" y="2276872"/>
            <a:ext cx="7848872" cy="504056"/>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400" dirty="0" smtClean="0"/>
              <a:t>If we can infer a “correct” order of leaves, we can get a string.</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par>
                                <p:cTn id="13" presetID="3" presetClass="entr" presetSubtype="1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smtClean="0"/>
              <a:t>How can we solve this problem?</a:t>
            </a:r>
            <a:endParaRPr lang="ja-JP" altLang="en-US" dirty="0"/>
          </a:p>
        </p:txBody>
      </p:sp>
      <p:sp>
        <p:nvSpPr>
          <p:cNvPr id="102" name="円/楕円 101"/>
          <p:cNvSpPr/>
          <p:nvPr/>
        </p:nvSpPr>
        <p:spPr>
          <a:xfrm>
            <a:off x="2843808" y="34290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3" name="円/楕円 102"/>
          <p:cNvSpPr/>
          <p:nvPr/>
        </p:nvSpPr>
        <p:spPr>
          <a:xfrm>
            <a:off x="2267776" y="400506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4" name="直線コネクタ 103"/>
          <p:cNvCxnSpPr>
            <a:stCxn id="103" idx="7"/>
            <a:endCxn id="102" idx="3"/>
          </p:cNvCxnSpPr>
          <p:nvPr/>
        </p:nvCxnSpPr>
        <p:spPr>
          <a:xfrm rot="5400000" flipH="1" flipV="1">
            <a:off x="2513583" y="3674839"/>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5" name="円/楕円 104"/>
          <p:cNvSpPr/>
          <p:nvPr/>
        </p:nvSpPr>
        <p:spPr>
          <a:xfrm>
            <a:off x="2699792" y="52292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 name="直線コネクタ 105"/>
          <p:cNvCxnSpPr>
            <a:stCxn id="105" idx="0"/>
            <a:endCxn id="103" idx="5"/>
          </p:cNvCxnSpPr>
          <p:nvPr/>
        </p:nvCxnSpPr>
        <p:spPr>
          <a:xfrm rot="16200000" flipV="1">
            <a:off x="2189540" y="4574947"/>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7" name="直線コネクタ 106"/>
          <p:cNvCxnSpPr>
            <a:stCxn id="113" idx="0"/>
            <a:endCxn id="125" idx="4"/>
          </p:cNvCxnSpPr>
          <p:nvPr/>
        </p:nvCxnSpPr>
        <p:spPr>
          <a:xfrm rot="16200000" flipV="1">
            <a:off x="1709674" y="4995166"/>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8" name="直線コネクタ 107"/>
          <p:cNvCxnSpPr>
            <a:stCxn id="118" idx="0"/>
            <a:endCxn id="105" idx="3"/>
          </p:cNvCxnSpPr>
          <p:nvPr/>
        </p:nvCxnSpPr>
        <p:spPr>
          <a:xfrm rot="5400000" flipH="1" flipV="1">
            <a:off x="2465750" y="5601054"/>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9" name="直線コネクタ 108"/>
          <p:cNvCxnSpPr>
            <a:stCxn id="121" idx="3"/>
            <a:endCxn id="111" idx="0"/>
          </p:cNvCxnSpPr>
          <p:nvPr/>
        </p:nvCxnSpPr>
        <p:spPr>
          <a:xfrm rot="5400000">
            <a:off x="3689887" y="4952981"/>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0" name="直線コネクタ 109"/>
          <p:cNvCxnSpPr>
            <a:stCxn id="121" idx="5"/>
            <a:endCxn id="112" idx="0"/>
          </p:cNvCxnSpPr>
          <p:nvPr/>
        </p:nvCxnSpPr>
        <p:spPr>
          <a:xfrm rot="16200000" flipH="1">
            <a:off x="4043737" y="4952964"/>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1" name="正方形/長方形 110"/>
          <p:cNvSpPr/>
          <p:nvPr/>
        </p:nvSpPr>
        <p:spPr>
          <a:xfrm>
            <a:off x="3635896"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4</a:t>
            </a:r>
            <a:endParaRPr kumimoji="1" lang="ja-JP" altLang="en-US" sz="2200" dirty="0"/>
          </a:p>
        </p:txBody>
      </p:sp>
      <p:sp>
        <p:nvSpPr>
          <p:cNvPr id="112" name="正方形/長方形 111"/>
          <p:cNvSpPr/>
          <p:nvPr/>
        </p:nvSpPr>
        <p:spPr>
          <a:xfrm>
            <a:off x="413995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2</a:t>
            </a:r>
            <a:endParaRPr kumimoji="1" lang="ja-JP" altLang="en-US" sz="2200" dirty="0"/>
          </a:p>
        </p:txBody>
      </p:sp>
      <p:sp>
        <p:nvSpPr>
          <p:cNvPr id="113" name="正方形/長方形 112"/>
          <p:cNvSpPr/>
          <p:nvPr/>
        </p:nvSpPr>
        <p:spPr>
          <a:xfrm>
            <a:off x="1763688"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5</a:t>
            </a:r>
            <a:endParaRPr kumimoji="1" lang="ja-JP" altLang="en-US" sz="2200" dirty="0"/>
          </a:p>
        </p:txBody>
      </p:sp>
      <p:sp>
        <p:nvSpPr>
          <p:cNvPr id="118" name="正方形/長方形 117"/>
          <p:cNvSpPr/>
          <p:nvPr/>
        </p:nvSpPr>
        <p:spPr>
          <a:xfrm>
            <a:off x="2411760"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3</a:t>
            </a:r>
            <a:endParaRPr kumimoji="1" lang="ja-JP" altLang="en-US" sz="2200" dirty="0"/>
          </a:p>
        </p:txBody>
      </p:sp>
      <p:sp>
        <p:nvSpPr>
          <p:cNvPr id="119" name="正方形/長方形 118"/>
          <p:cNvSpPr/>
          <p:nvPr/>
        </p:nvSpPr>
        <p:spPr>
          <a:xfrm>
            <a:off x="1043608" y="45091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7</a:t>
            </a:r>
            <a:endParaRPr kumimoji="1" lang="ja-JP" altLang="en-US" sz="2200" dirty="0"/>
          </a:p>
        </p:txBody>
      </p:sp>
      <p:cxnSp>
        <p:nvCxnSpPr>
          <p:cNvPr id="120" name="直線コネクタ 69"/>
          <p:cNvCxnSpPr>
            <a:stCxn id="103" idx="2"/>
            <a:endCxn id="119" idx="0"/>
          </p:cNvCxnSpPr>
          <p:nvPr/>
        </p:nvCxnSpPr>
        <p:spPr>
          <a:xfrm rot="10800000" flipV="1">
            <a:off x="1223628" y="4149064"/>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21" name="円/楕円 120"/>
          <p:cNvSpPr/>
          <p:nvPr/>
        </p:nvSpPr>
        <p:spPr>
          <a:xfrm>
            <a:off x="3923928"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2" name="直線コネクタ 121"/>
          <p:cNvCxnSpPr>
            <a:stCxn id="121" idx="1"/>
            <a:endCxn id="102" idx="5"/>
          </p:cNvCxnSpPr>
          <p:nvPr/>
        </p:nvCxnSpPr>
        <p:spPr>
          <a:xfrm rot="16200000" flipV="1">
            <a:off x="3053627" y="3710827"/>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3" name="直線コネクタ 69"/>
          <p:cNvCxnSpPr>
            <a:stCxn id="102" idx="2"/>
            <a:endCxn id="124" idx="0"/>
          </p:cNvCxnSpPr>
          <p:nvPr/>
        </p:nvCxnSpPr>
        <p:spPr>
          <a:xfrm rot="10800000" flipV="1">
            <a:off x="1223628" y="3573000"/>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24" name="正方形/長方形 123"/>
          <p:cNvSpPr/>
          <p:nvPr/>
        </p:nvSpPr>
        <p:spPr>
          <a:xfrm>
            <a:off x="1043608" y="39330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8</a:t>
            </a:r>
            <a:endParaRPr kumimoji="1" lang="ja-JP" altLang="en-US" sz="2200" dirty="0"/>
          </a:p>
        </p:txBody>
      </p:sp>
      <p:sp>
        <p:nvSpPr>
          <p:cNvPr id="125" name="円/楕円 124"/>
          <p:cNvSpPr/>
          <p:nvPr/>
        </p:nvSpPr>
        <p:spPr>
          <a:xfrm>
            <a:off x="1691712"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6" name="直線コネクタ 125"/>
          <p:cNvCxnSpPr>
            <a:stCxn id="125" idx="7"/>
            <a:endCxn id="103" idx="3"/>
          </p:cNvCxnSpPr>
          <p:nvPr/>
        </p:nvCxnSpPr>
        <p:spPr>
          <a:xfrm rot="5400000" flipH="1" flipV="1">
            <a:off x="1937535" y="4250887"/>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7" name="直線コネクタ 126"/>
          <p:cNvCxnSpPr>
            <a:stCxn id="128" idx="0"/>
            <a:endCxn id="125" idx="3"/>
          </p:cNvCxnSpPr>
          <p:nvPr/>
        </p:nvCxnSpPr>
        <p:spPr>
          <a:xfrm rot="5400000" flipH="1" flipV="1">
            <a:off x="1385646" y="4880958"/>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28" name="正方形/長方形 127"/>
          <p:cNvSpPr/>
          <p:nvPr/>
        </p:nvSpPr>
        <p:spPr>
          <a:xfrm>
            <a:off x="125963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6</a:t>
            </a:r>
            <a:endParaRPr kumimoji="1" lang="ja-JP" altLang="en-US" sz="2200" dirty="0"/>
          </a:p>
        </p:txBody>
      </p:sp>
      <p:sp>
        <p:nvSpPr>
          <p:cNvPr id="129" name="正方形/長方形 128"/>
          <p:cNvSpPr/>
          <p:nvPr/>
        </p:nvSpPr>
        <p:spPr>
          <a:xfrm>
            <a:off x="2915816"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1</a:t>
            </a:r>
            <a:endParaRPr kumimoji="1" lang="ja-JP" altLang="en-US" sz="2200" dirty="0"/>
          </a:p>
        </p:txBody>
      </p:sp>
      <p:cxnSp>
        <p:nvCxnSpPr>
          <p:cNvPr id="130" name="直線コネクタ 129"/>
          <p:cNvCxnSpPr>
            <a:stCxn id="105" idx="5"/>
            <a:endCxn id="129" idx="0"/>
          </p:cNvCxnSpPr>
          <p:nvPr/>
        </p:nvCxnSpPr>
        <p:spPr>
          <a:xfrm rot="16200000" flipH="1">
            <a:off x="2819601" y="5601036"/>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1" name="直線コネクタ 69"/>
          <p:cNvCxnSpPr>
            <a:stCxn id="121" idx="2"/>
            <a:endCxn id="105" idx="7"/>
          </p:cNvCxnSpPr>
          <p:nvPr/>
        </p:nvCxnSpPr>
        <p:spPr>
          <a:xfrm rot="10800000" flipV="1">
            <a:off x="2945616" y="4725127"/>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32" name="直線コネクタ 69"/>
          <p:cNvCxnSpPr>
            <a:stCxn id="102" idx="2"/>
            <a:endCxn id="103" idx="0"/>
          </p:cNvCxnSpPr>
          <p:nvPr/>
        </p:nvCxnSpPr>
        <p:spPr>
          <a:xfrm rot="10800000" flipV="1">
            <a:off x="2411776" y="3573000"/>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33" name="直線コネクタ 69"/>
          <p:cNvCxnSpPr>
            <a:stCxn id="103" idx="6"/>
            <a:endCxn id="121" idx="2"/>
          </p:cNvCxnSpPr>
          <p:nvPr/>
        </p:nvCxnSpPr>
        <p:spPr>
          <a:xfrm>
            <a:off x="2555776" y="4149064"/>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34" name="直線コネクタ 69"/>
          <p:cNvCxnSpPr>
            <a:stCxn id="103" idx="2"/>
            <a:endCxn id="125" idx="0"/>
          </p:cNvCxnSpPr>
          <p:nvPr/>
        </p:nvCxnSpPr>
        <p:spPr>
          <a:xfrm rot="10800000" flipV="1">
            <a:off x="1835712" y="4149064"/>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grpSp>
        <p:nvGrpSpPr>
          <p:cNvPr id="2" name="グループ化 225"/>
          <p:cNvGrpSpPr/>
          <p:nvPr/>
        </p:nvGrpSpPr>
        <p:grpSpPr>
          <a:xfrm>
            <a:off x="4860032" y="3771037"/>
            <a:ext cx="2722463" cy="1026115"/>
            <a:chOff x="5724128" y="3699029"/>
            <a:chExt cx="2722463" cy="1026115"/>
          </a:xfrm>
        </p:grpSpPr>
        <p:sp>
          <p:nvSpPr>
            <p:cNvPr id="136" name="右矢印 135"/>
            <p:cNvSpPr/>
            <p:nvPr/>
          </p:nvSpPr>
          <p:spPr>
            <a:xfrm>
              <a:off x="5724128" y="4005064"/>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37" name="テキスト ボックス 136"/>
            <p:cNvSpPr txBox="1"/>
            <p:nvPr/>
          </p:nvSpPr>
          <p:spPr>
            <a:xfrm>
              <a:off x="6543506" y="3699029"/>
              <a:ext cx="1903085" cy="954107"/>
            </a:xfrm>
            <a:prstGeom prst="rect">
              <a:avLst/>
            </a:prstGeom>
            <a:noFill/>
          </p:spPr>
          <p:txBody>
            <a:bodyPr wrap="none" rtlCol="0">
              <a:spAutoFit/>
            </a:bodyPr>
            <a:lstStyle/>
            <a:p>
              <a:r>
                <a:rPr kumimoji="1" lang="en-US" altLang="ja-JP" sz="2800" dirty="0" smtClean="0">
                  <a:latin typeface="Courier New" pitchFamily="49" charset="0"/>
                  <a:cs typeface="Courier New" pitchFamily="49" charset="0"/>
                </a:rPr>
                <a:t>12345678</a:t>
              </a:r>
              <a:br>
                <a:rPr kumimoji="1" lang="en-US" altLang="ja-JP" sz="2800" dirty="0" smtClean="0">
                  <a:latin typeface="Courier New" pitchFamily="49" charset="0"/>
                  <a:cs typeface="Courier New" pitchFamily="49" charset="0"/>
                </a:rPr>
              </a:br>
              <a:r>
                <a:rPr kumimoji="1" lang="en-US" altLang="ja-JP" sz="2800" dirty="0" err="1" smtClean="0">
                  <a:latin typeface="Courier New" pitchFamily="49" charset="0"/>
                  <a:cs typeface="Courier New" pitchFamily="49" charset="0"/>
                </a:rPr>
                <a:t>ababaaa</a:t>
              </a:r>
              <a:r>
                <a:rPr kumimoji="1" lang="en-US" altLang="ja-JP" sz="2800" dirty="0" smtClean="0">
                  <a:latin typeface="Courier New" pitchFamily="49" charset="0"/>
                  <a:cs typeface="Courier New" pitchFamily="49" charset="0"/>
                </a:rPr>
                <a:t>$</a:t>
              </a:r>
              <a:endParaRPr kumimoji="1" lang="ja-JP" altLang="en-US" sz="2800" dirty="0">
                <a:latin typeface="Courier New" pitchFamily="49" charset="0"/>
                <a:cs typeface="Courier New" pitchFamily="49" charset="0"/>
              </a:endParaRPr>
            </a:p>
          </p:txBody>
        </p:sp>
      </p:grpSp>
      <p:sp>
        <p:nvSpPr>
          <p:cNvPr id="138" name="正方形/長方形 137"/>
          <p:cNvSpPr/>
          <p:nvPr/>
        </p:nvSpPr>
        <p:spPr>
          <a:xfrm>
            <a:off x="179512" y="1196752"/>
            <a:ext cx="8784976" cy="864096"/>
          </a:xfrm>
          <a:prstGeom prst="rect">
            <a:avLst/>
          </a:prstGeom>
          <a:solidFill>
            <a:schemeClr val="accent6">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wrap="none" lIns="72000" rIns="72000" rtlCol="0" anchor="ctr"/>
          <a:lstStyle/>
          <a:p>
            <a:pPr marL="342900" lvl="0" indent="-342900">
              <a:spcBef>
                <a:spcPct val="20000"/>
              </a:spcBef>
            </a:pPr>
            <a:r>
              <a:rPr lang="en-US" altLang="ja-JP" sz="2400" dirty="0" smtClean="0">
                <a:solidFill>
                  <a:prstClr val="black"/>
                </a:solidFill>
                <a:sym typeface="Symbol" pitchFamily="18" charset="2"/>
              </a:rPr>
              <a:t>Input	: An unlabeled ordered rooted tree</a:t>
            </a:r>
            <a:r>
              <a:rPr lang="ja-JP" altLang="en-US" sz="2400" dirty="0" smtClean="0">
                <a:solidFill>
                  <a:prstClr val="black"/>
                </a:solidFill>
                <a:sym typeface="Symbol" pitchFamily="18" charset="2"/>
              </a:rPr>
              <a:t>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 and </a:t>
            </a:r>
            <a:r>
              <a:rPr lang="en-US" altLang="ja-JP" sz="2400" u="sng" dirty="0" smtClean="0">
                <a:solidFill>
                  <a:prstClr val="black"/>
                </a:solidFill>
                <a:sym typeface="Symbol" pitchFamily="18" charset="2"/>
              </a:rPr>
              <a:t>links </a:t>
            </a:r>
            <a:r>
              <a:rPr lang="en-US" altLang="ja-JP" sz="2400" i="1" u="sng" dirty="0" smtClean="0">
                <a:solidFill>
                  <a:prstClr val="black"/>
                </a:solidFill>
                <a:sym typeface="Symbol" pitchFamily="18" charset="2"/>
              </a:rPr>
              <a:t>f</a:t>
            </a:r>
            <a:r>
              <a:rPr lang="en-US" altLang="ja-JP" sz="2400" u="sng" dirty="0" smtClean="0">
                <a:solidFill>
                  <a:prstClr val="black"/>
                </a:solidFill>
                <a:sym typeface="Symbol" pitchFamily="18" charset="2"/>
              </a:rPr>
              <a:t> for inner nodes</a:t>
            </a:r>
            <a:r>
              <a:rPr lang="en-US" altLang="ja-JP" sz="2400" dirty="0" smtClean="0">
                <a:solidFill>
                  <a:prstClr val="black"/>
                </a:solidFill>
                <a:sym typeface="Symbol" pitchFamily="18" charset="2"/>
              </a:rPr>
              <a:t>.</a:t>
            </a:r>
          </a:p>
          <a:p>
            <a:pPr marL="342900" lvl="0" indent="-342900" algn="just">
              <a:spcBef>
                <a:spcPct val="20000"/>
              </a:spcBef>
            </a:pPr>
            <a:r>
              <a:rPr lang="en-US" altLang="ja-JP" sz="2400" dirty="0" smtClean="0">
                <a:solidFill>
                  <a:prstClr val="black"/>
                </a:solidFill>
                <a:sym typeface="Symbol" pitchFamily="18" charset="2"/>
              </a:rPr>
              <a:t>Output	: A string which realizes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 and </a:t>
            </a:r>
            <a:r>
              <a:rPr lang="en-US" altLang="ja-JP" sz="2400" i="1" dirty="0" smtClean="0">
                <a:solidFill>
                  <a:prstClr val="black"/>
                </a:solidFill>
                <a:sym typeface="Symbol" pitchFamily="18" charset="2"/>
              </a:rPr>
              <a:t>f</a:t>
            </a:r>
            <a:r>
              <a:rPr lang="en-US" altLang="ja-JP" sz="2400" dirty="0" smtClean="0">
                <a:solidFill>
                  <a:prstClr val="black"/>
                </a:solidFill>
                <a:sym typeface="Symbol" pitchFamily="18" charset="2"/>
              </a:rPr>
              <a:t> (if such exists).</a:t>
            </a:r>
            <a:endParaRPr lang="ja-JP" altLang="en-US" sz="2400" dirty="0">
              <a:solidFill>
                <a:prstClr val="black"/>
              </a:solidFill>
            </a:endParaRPr>
          </a:p>
        </p:txBody>
      </p:sp>
      <p:grpSp>
        <p:nvGrpSpPr>
          <p:cNvPr id="4" name="グループ化 37"/>
          <p:cNvGrpSpPr/>
          <p:nvPr/>
        </p:nvGrpSpPr>
        <p:grpSpPr>
          <a:xfrm>
            <a:off x="1547664" y="3615407"/>
            <a:ext cx="2160240" cy="461665"/>
            <a:chOff x="1907704" y="2276872"/>
            <a:chExt cx="2160240" cy="461665"/>
          </a:xfrm>
        </p:grpSpPr>
        <p:sp>
          <p:nvSpPr>
            <p:cNvPr id="39" name="正方形/長方形 38"/>
            <p:cNvSpPr/>
            <p:nvPr/>
          </p:nvSpPr>
          <p:spPr>
            <a:xfrm>
              <a:off x="1907704" y="227687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40" name="正方形/長方形 39"/>
            <p:cNvSpPr/>
            <p:nvPr/>
          </p:nvSpPr>
          <p:spPr>
            <a:xfrm>
              <a:off x="3698932" y="227687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41" name="正方形/長方形 40"/>
            <p:cNvSpPr/>
            <p:nvPr/>
          </p:nvSpPr>
          <p:spPr>
            <a:xfrm>
              <a:off x="3059832" y="227687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grpSp>
      <p:sp>
        <p:nvSpPr>
          <p:cNvPr id="42" name="正方形/長方形 41"/>
          <p:cNvSpPr/>
          <p:nvPr/>
        </p:nvSpPr>
        <p:spPr>
          <a:xfrm>
            <a:off x="611560" y="2276872"/>
            <a:ext cx="7848872" cy="504056"/>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400" dirty="0" smtClean="0"/>
              <a:t>If we can infer a “correct” order of leaves, we can get a string.</a:t>
            </a:r>
            <a:endParaRPr kumimoji="1" lang="ja-JP" altLang="en-US" sz="2400" dirty="0"/>
          </a:p>
        </p:txBody>
      </p:sp>
      <p:sp>
        <p:nvSpPr>
          <p:cNvPr id="43" name="正方形/長方形 42"/>
          <p:cNvSpPr/>
          <p:nvPr/>
        </p:nvSpPr>
        <p:spPr>
          <a:xfrm>
            <a:off x="0" y="4869160"/>
            <a:ext cx="9144000" cy="576064"/>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400" dirty="0" smtClean="0"/>
              <a:t>A naïve solution of considering all permutations takes </a:t>
            </a:r>
            <a:r>
              <a:rPr lang="en-US" altLang="ja-JP" sz="2400" i="1" dirty="0" smtClean="0"/>
              <a:t>O</a:t>
            </a:r>
            <a:r>
              <a:rPr lang="en-US" altLang="ja-JP" sz="2400" dirty="0" smtClean="0"/>
              <a:t>(</a:t>
            </a:r>
            <a:r>
              <a:rPr lang="en-US" altLang="ja-JP" sz="2400" i="1" dirty="0" smtClean="0"/>
              <a:t>n</a:t>
            </a:r>
            <a:r>
              <a:rPr lang="en-US" altLang="ja-JP" sz="2400" dirty="0" smtClean="0"/>
              <a:t>!) time. </a:t>
            </a:r>
            <a:r>
              <a:rPr lang="en-US" altLang="ja-JP" sz="2400" dirty="0" smtClean="0">
                <a:sym typeface="Wingdings" pitchFamily="2" charset="2"/>
              </a:rPr>
              <a:t></a:t>
            </a:r>
            <a:endParaRPr kumimoji="1" lang="ja-JP" altLang="en-US" sz="2400" dirty="0"/>
          </a:p>
        </p:txBody>
      </p:sp>
      <p:sp>
        <p:nvSpPr>
          <p:cNvPr id="44" name="正方形/長方形 43"/>
          <p:cNvSpPr/>
          <p:nvPr/>
        </p:nvSpPr>
        <p:spPr>
          <a:xfrm>
            <a:off x="0" y="5445224"/>
            <a:ext cx="9144000" cy="1224136"/>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400" dirty="0" smtClean="0"/>
              <a:t>We need to take into account some “constraints” on leaves’ order,</a:t>
            </a:r>
            <a:br>
              <a:rPr lang="en-US" altLang="ja-JP" sz="2400" dirty="0" smtClean="0"/>
            </a:br>
            <a:r>
              <a:rPr lang="en-US" altLang="ja-JP" sz="2400" dirty="0" smtClean="0"/>
              <a:t>which are implicitly given by input (</a:t>
            </a:r>
            <a:r>
              <a:rPr lang="en-US" altLang="ja-JP" sz="2400" i="1" dirty="0" smtClean="0"/>
              <a:t>T</a:t>
            </a:r>
            <a:r>
              <a:rPr lang="en-US" altLang="ja-JP" sz="2400" dirty="0" smtClean="0"/>
              <a:t>, </a:t>
            </a:r>
            <a:r>
              <a:rPr lang="en-US" altLang="ja-JP" sz="2400" i="1" dirty="0" smtClean="0"/>
              <a:t>f</a:t>
            </a:r>
            <a:r>
              <a:rPr lang="en-US" altLang="ja-JP" sz="2400" dirty="0" smtClean="0"/>
              <a:t> ).</a:t>
            </a:r>
            <a:br>
              <a:rPr lang="en-US" altLang="ja-JP" sz="2400" dirty="0" smtClean="0"/>
            </a:br>
            <a:r>
              <a:rPr lang="en-US" altLang="ja-JP" sz="2400" dirty="0" smtClean="0">
                <a:latin typeface="Times New Roman" pitchFamily="18" charset="0"/>
                <a:cs typeface="Times New Roman" pitchFamily="18" charset="0"/>
                <a:sym typeface="Symbol" pitchFamily="18" charset="2"/>
              </a:rPr>
              <a:t> </a:t>
            </a:r>
            <a:r>
              <a:rPr lang="en-US" altLang="ja-JP" sz="2400" dirty="0" smtClean="0"/>
              <a:t>We introduce </a:t>
            </a:r>
            <a:r>
              <a:rPr lang="en-US" altLang="ja-JP" sz="2400" u="sng" dirty="0" smtClean="0"/>
              <a:t>suffix tour graphs</a:t>
            </a:r>
            <a:r>
              <a:rPr lang="en-US" altLang="ja-JP" sz="2400" dirty="0" smtClean="0"/>
              <a:t> to capture the constraints.</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wipe(left)">
                                      <p:cBhvr>
                                        <p:cTn id="1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3200" dirty="0" smtClean="0">
                <a:solidFill>
                  <a:schemeClr val="bg1">
                    <a:lumMod val="65000"/>
                  </a:schemeClr>
                </a:solidFill>
              </a:rPr>
              <a:t>Reverse Problems on String Data Structures</a:t>
            </a:r>
            <a:endParaRPr kumimoji="1" lang="en-US" altLang="ja-JP" sz="3200" dirty="0" smtClean="0">
              <a:solidFill>
                <a:schemeClr val="bg1">
                  <a:lumMod val="65000"/>
                </a:schemeClr>
              </a:solidFill>
            </a:endParaRPr>
          </a:p>
          <a:p>
            <a:r>
              <a:rPr lang="en-US" altLang="ja-JP" sz="3200" dirty="0" smtClean="0">
                <a:solidFill>
                  <a:schemeClr val="bg1">
                    <a:lumMod val="65000"/>
                  </a:schemeClr>
                </a:solidFill>
              </a:rPr>
              <a:t>Suffix Tree, Suffix Links</a:t>
            </a:r>
          </a:p>
          <a:p>
            <a:r>
              <a:rPr lang="en-US" altLang="ja-JP" sz="3200" dirty="0" smtClean="0">
                <a:solidFill>
                  <a:schemeClr val="bg1">
                    <a:lumMod val="65000"/>
                  </a:schemeClr>
                </a:solidFill>
              </a:rPr>
              <a:t>Reverse Problem on Suffix Trees</a:t>
            </a:r>
          </a:p>
          <a:p>
            <a:r>
              <a:rPr lang="en-US" altLang="ja-JP" sz="3200" dirty="0" smtClean="0"/>
              <a:t>Efficient Solution</a:t>
            </a:r>
          </a:p>
          <a:p>
            <a:pPr lvl="1"/>
            <a:r>
              <a:rPr lang="en-US" altLang="ja-JP" sz="2800" dirty="0" smtClean="0"/>
              <a:t>Inferring a Labeling Function</a:t>
            </a:r>
          </a:p>
          <a:p>
            <a:pPr lvl="1"/>
            <a:r>
              <a:rPr lang="en-US" altLang="ja-JP" sz="2800" dirty="0" smtClean="0"/>
              <a:t>Suffix Tour Graph</a:t>
            </a:r>
          </a:p>
          <a:p>
            <a:pPr lvl="1"/>
            <a:r>
              <a:rPr lang="en-US" altLang="ja-JP" sz="2800" dirty="0" smtClean="0"/>
              <a:t>On a Binary Alphabet</a:t>
            </a:r>
            <a:endParaRPr kumimoji="1" lang="ja-JP" altLang="en-US" sz="2800" dirty="0"/>
          </a:p>
        </p:txBody>
      </p:sp>
      <p:sp>
        <p:nvSpPr>
          <p:cNvPr id="3" name="タイトル 2"/>
          <p:cNvSpPr>
            <a:spLocks noGrp="1"/>
          </p:cNvSpPr>
          <p:nvPr>
            <p:ph type="title"/>
          </p:nvPr>
        </p:nvSpPr>
        <p:spPr/>
        <p:txBody>
          <a:bodyPr/>
          <a:lstStyle/>
          <a:p>
            <a:r>
              <a:rPr lang="en-US" altLang="ja-JP" dirty="0" smtClean="0"/>
              <a:t>Outline</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0" y="1214422"/>
            <a:ext cx="8964488" cy="5454938"/>
          </a:xfrm>
        </p:spPr>
        <p:txBody>
          <a:bodyPr/>
          <a:lstStyle/>
          <a:p>
            <a:r>
              <a:rPr lang="en-US" altLang="ja-JP" sz="2400" dirty="0" smtClean="0">
                <a:latin typeface="Times New Roman" pitchFamily="18" charset="0"/>
                <a:cs typeface="Times New Roman" pitchFamily="18" charset="0"/>
                <a:sym typeface="Symbol" pitchFamily="18" charset="2"/>
              </a:rPr>
              <a:t>Input</a:t>
            </a:r>
            <a:r>
              <a:rPr lang="ja-JP" altLang="en-US" sz="2400" dirty="0" smtClean="0">
                <a:latin typeface="Times New Roman" pitchFamily="18" charset="0"/>
                <a:cs typeface="Times New Roman" pitchFamily="18" charset="0"/>
                <a:sym typeface="Symbol" pitchFamily="18" charset="2"/>
              </a:rPr>
              <a:t> </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T</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f </a:t>
            </a:r>
            <a:r>
              <a:rPr lang="en-US" altLang="ja-JP" sz="2400" dirty="0" smtClean="0">
                <a:latin typeface="Times New Roman" pitchFamily="18" charset="0"/>
                <a:cs typeface="Times New Roman" pitchFamily="18" charset="0"/>
                <a:sym typeface="Symbol" pitchFamily="18" charset="2"/>
              </a:rPr>
              <a:t>)</a:t>
            </a:r>
          </a:p>
          <a:p>
            <a:r>
              <a:rPr lang="en-US" altLang="ja-JP" sz="2400" dirty="0" smtClean="0"/>
              <a:t>V	: the set of nodes of </a:t>
            </a:r>
            <a:r>
              <a:rPr lang="en-US" altLang="ja-JP" sz="2400" i="1" dirty="0" smtClean="0"/>
              <a:t>T</a:t>
            </a:r>
            <a:endParaRPr lang="en-US" altLang="ja-JP" sz="2400" dirty="0" smtClean="0"/>
          </a:p>
          <a:p>
            <a:r>
              <a:rPr lang="en-US" altLang="ja-JP" sz="2400" dirty="0" smtClean="0"/>
              <a:t>E	: the set of edges of </a:t>
            </a:r>
            <a:r>
              <a:rPr lang="en-US" altLang="ja-JP" sz="2400" i="1" dirty="0" smtClean="0"/>
              <a:t>T</a:t>
            </a:r>
            <a:endParaRPr lang="en-US" altLang="ja-JP" sz="2400" dirty="0" smtClean="0"/>
          </a:p>
          <a:p>
            <a:r>
              <a:rPr lang="en-US" altLang="ja-JP" sz="2400" dirty="0" smtClean="0">
                <a:latin typeface="Times New Roman" pitchFamily="18" charset="0"/>
                <a:cs typeface="Times New Roman" pitchFamily="18" charset="0"/>
                <a:sym typeface="Symbol" pitchFamily="18" charset="2"/>
              </a:rPr>
              <a:t>	: the root node of </a:t>
            </a:r>
            <a:r>
              <a:rPr lang="en-US" altLang="ja-JP" sz="2400" i="1" dirty="0" smtClean="0">
                <a:latin typeface="Times New Roman" pitchFamily="18" charset="0"/>
                <a:cs typeface="Times New Roman" pitchFamily="18" charset="0"/>
                <a:sym typeface="Symbol" pitchFamily="18" charset="2"/>
              </a:rPr>
              <a:t>T</a:t>
            </a:r>
            <a:endParaRPr lang="en-US" altLang="ja-JP" sz="2400" dirty="0" smtClean="0">
              <a:sym typeface="Symbol" pitchFamily="18" charset="2"/>
            </a:endParaRPr>
          </a:p>
          <a:p>
            <a:r>
              <a:rPr kumimoji="1" lang="en-US" altLang="ja-JP" sz="2400" dirty="0" smtClean="0"/>
              <a:t>V</a:t>
            </a:r>
            <a:r>
              <a:rPr kumimoji="1" lang="en-US" altLang="ja-JP" sz="2400" baseline="-25000" dirty="0" smtClean="0"/>
              <a:t>in</a:t>
            </a:r>
            <a:r>
              <a:rPr kumimoji="1" lang="en-US" altLang="ja-JP" sz="2400" dirty="0" smtClean="0"/>
              <a:t>	: the set of inner nodes of </a:t>
            </a:r>
            <a:r>
              <a:rPr kumimoji="1" lang="en-US" altLang="ja-JP" sz="2400" i="1" dirty="0" smtClean="0"/>
              <a:t>T</a:t>
            </a:r>
            <a:endParaRPr kumimoji="1" lang="en-US" altLang="ja-JP" sz="2400" dirty="0" smtClean="0"/>
          </a:p>
          <a:p>
            <a:r>
              <a:rPr kumimoji="1" lang="en-US" altLang="ja-JP" sz="2400" dirty="0" err="1" smtClean="0"/>
              <a:t>V</a:t>
            </a:r>
            <a:r>
              <a:rPr kumimoji="1" lang="en-US" altLang="ja-JP" sz="2400" baseline="-25000" dirty="0" err="1" smtClean="0"/>
              <a:t>leaf</a:t>
            </a:r>
            <a:r>
              <a:rPr lang="en-US" altLang="ja-JP" sz="2400" dirty="0" smtClean="0"/>
              <a:t>	: the set of leaf nodes of </a:t>
            </a:r>
            <a:r>
              <a:rPr lang="en-US" altLang="ja-JP" sz="2400" i="1" dirty="0" smtClean="0"/>
              <a:t>T</a:t>
            </a:r>
            <a:endParaRPr lang="en-US" altLang="ja-JP" sz="2400" dirty="0" smtClean="0"/>
          </a:p>
          <a:p>
            <a:pPr>
              <a:buNone/>
            </a:pPr>
            <a:r>
              <a:rPr lang="en-US" altLang="ja-JP" sz="2400" dirty="0" smtClean="0"/>
              <a:t>	</a:t>
            </a:r>
            <a:br>
              <a:rPr lang="en-US" altLang="ja-JP" sz="2400" dirty="0" smtClean="0"/>
            </a:br>
            <a:r>
              <a:rPr lang="en-US" altLang="ja-JP" sz="2400" dirty="0" smtClean="0">
                <a:latin typeface="Times New Roman" pitchFamily="18" charset="0"/>
                <a:cs typeface="Times New Roman" pitchFamily="18" charset="0"/>
                <a:sym typeface="Symbol" pitchFamily="18" charset="2"/>
              </a:rPr>
              <a:t> </a:t>
            </a:r>
            <a:r>
              <a:rPr lang="en-US" altLang="ja-JP" sz="2400" i="1" dirty="0" smtClean="0"/>
              <a:t>v</a:t>
            </a:r>
            <a:r>
              <a:rPr lang="en-US" altLang="ja-JP" sz="2400" dirty="0" smtClean="0"/>
              <a:t> </a:t>
            </a:r>
            <a:r>
              <a:rPr lang="en-US" altLang="ja-JP" sz="2400" dirty="0" smtClean="0">
                <a:latin typeface="Times New Roman" pitchFamily="18" charset="0"/>
                <a:cs typeface="Times New Roman" pitchFamily="18" charset="0"/>
                <a:sym typeface="Symbol" pitchFamily="18" charset="2"/>
              </a:rPr>
              <a:t></a:t>
            </a:r>
            <a:r>
              <a:rPr lang="en-US" altLang="ja-JP" sz="2400" dirty="0" smtClean="0"/>
              <a:t> V,</a:t>
            </a:r>
          </a:p>
          <a:p>
            <a:r>
              <a:rPr lang="en-US" altLang="ja-JP" sz="2400" dirty="0" smtClean="0"/>
              <a:t>V(</a:t>
            </a:r>
            <a:r>
              <a:rPr lang="en-US" altLang="ja-JP" sz="2400" i="1" dirty="0" smtClean="0"/>
              <a:t>v</a:t>
            </a:r>
            <a:r>
              <a:rPr lang="en-US" altLang="ja-JP" sz="2400" dirty="0" smtClean="0"/>
              <a:t>), V</a:t>
            </a:r>
            <a:r>
              <a:rPr lang="en-US" altLang="ja-JP" sz="2400" baseline="-25000" dirty="0" smtClean="0"/>
              <a:t>in</a:t>
            </a:r>
            <a:r>
              <a:rPr lang="en-US" altLang="ja-JP" sz="2400" dirty="0" smtClean="0"/>
              <a:t>(</a:t>
            </a:r>
            <a:r>
              <a:rPr lang="en-US" altLang="ja-JP" sz="2400" i="1" dirty="0" smtClean="0"/>
              <a:t>v</a:t>
            </a:r>
            <a:r>
              <a:rPr lang="en-US" altLang="ja-JP" sz="2400" dirty="0" smtClean="0"/>
              <a:t>) and </a:t>
            </a:r>
            <a:r>
              <a:rPr lang="en-US" altLang="ja-JP" sz="2400" dirty="0" err="1" smtClean="0"/>
              <a:t>V</a:t>
            </a:r>
            <a:r>
              <a:rPr lang="en-US" altLang="ja-JP" sz="2400" baseline="-25000" dirty="0" err="1" smtClean="0"/>
              <a:t>leaf</a:t>
            </a:r>
            <a:r>
              <a:rPr lang="en-US" altLang="ja-JP" sz="2400" dirty="0" smtClean="0"/>
              <a:t>(</a:t>
            </a:r>
            <a:r>
              <a:rPr lang="en-US" altLang="ja-JP" sz="2400" i="1" dirty="0" smtClean="0"/>
              <a:t>v</a:t>
            </a:r>
            <a:r>
              <a:rPr lang="en-US" altLang="ja-JP" sz="2400" dirty="0" smtClean="0"/>
              <a:t>) respectively represent </a:t>
            </a:r>
            <a:br>
              <a:rPr lang="en-US" altLang="ja-JP" sz="2400" dirty="0" smtClean="0"/>
            </a:br>
            <a:r>
              <a:rPr lang="en-US" altLang="ja-JP" sz="2400" dirty="0" smtClean="0"/>
              <a:t>the set of nodes, inner nodes and leaf nodes of the </a:t>
            </a:r>
            <a:r>
              <a:rPr lang="en-US" altLang="ja-JP" sz="2400" dirty="0" err="1" smtClean="0"/>
              <a:t>subtree</a:t>
            </a:r>
            <a:r>
              <a:rPr lang="en-US" altLang="ja-JP" sz="2400" dirty="0" smtClean="0"/>
              <a:t> rooted at </a:t>
            </a:r>
            <a:r>
              <a:rPr lang="en-US" altLang="ja-JP" sz="2400" i="1" dirty="0" smtClean="0"/>
              <a:t>v</a:t>
            </a:r>
            <a:r>
              <a:rPr lang="en-US" altLang="ja-JP" sz="2400" dirty="0" smtClean="0"/>
              <a:t>.</a:t>
            </a:r>
          </a:p>
          <a:p>
            <a:r>
              <a:rPr lang="en-US" altLang="ja-JP" sz="2400" dirty="0" smtClean="0"/>
              <a:t>children(</a:t>
            </a:r>
            <a:r>
              <a:rPr lang="en-US" altLang="ja-JP" sz="2400" i="1" dirty="0" smtClean="0"/>
              <a:t>v</a:t>
            </a:r>
            <a:r>
              <a:rPr lang="en-US" altLang="ja-JP" sz="2400" dirty="0" smtClean="0"/>
              <a:t>) : the set of children of </a:t>
            </a:r>
            <a:r>
              <a:rPr lang="en-US" altLang="ja-JP" sz="2400" i="1" dirty="0" smtClean="0"/>
              <a:t>v</a:t>
            </a:r>
            <a:r>
              <a:rPr lang="en-US" altLang="ja-JP" sz="2400" dirty="0" smtClean="0"/>
              <a:t>.</a:t>
            </a:r>
          </a:p>
          <a:p>
            <a:r>
              <a:rPr lang="en-US" altLang="ja-JP" sz="2400" dirty="0" smtClean="0"/>
              <a:t>ch</a:t>
            </a:r>
            <a:r>
              <a:rPr lang="en-US" altLang="ja-JP" sz="2400" i="1" baseline="-25000" dirty="0" smtClean="0"/>
              <a:t>i</a:t>
            </a:r>
            <a:r>
              <a:rPr lang="en-US" altLang="ja-JP" sz="2400" dirty="0" smtClean="0"/>
              <a:t>(</a:t>
            </a:r>
            <a:r>
              <a:rPr lang="en-US" altLang="ja-JP" sz="2400" i="1" dirty="0" smtClean="0"/>
              <a:t>v</a:t>
            </a:r>
            <a:r>
              <a:rPr lang="en-US" altLang="ja-JP" sz="2400" dirty="0" smtClean="0"/>
              <a:t>) : the </a:t>
            </a:r>
            <a:r>
              <a:rPr lang="en-US" altLang="ja-JP" sz="2400" i="1" dirty="0" err="1" smtClean="0"/>
              <a:t>i</a:t>
            </a:r>
            <a:r>
              <a:rPr lang="en-US" altLang="ja-JP" sz="2400" dirty="0" err="1" smtClean="0"/>
              <a:t>-th</a:t>
            </a:r>
            <a:r>
              <a:rPr lang="en-US" altLang="ja-JP" sz="2400" dirty="0" smtClean="0"/>
              <a:t> child of </a:t>
            </a:r>
            <a:r>
              <a:rPr lang="en-US" altLang="ja-JP" sz="2400" i="1" dirty="0" smtClean="0"/>
              <a:t>v</a:t>
            </a:r>
            <a:r>
              <a:rPr lang="en-US" altLang="ja-JP" sz="2400" dirty="0" smtClean="0"/>
              <a:t>.</a:t>
            </a:r>
          </a:p>
          <a:p>
            <a:r>
              <a:rPr lang="en-US" altLang="ja-JP" sz="2400" dirty="0" smtClean="0"/>
              <a:t>par(</a:t>
            </a:r>
            <a:r>
              <a:rPr lang="en-US" altLang="ja-JP" sz="2400" i="1" dirty="0" smtClean="0"/>
              <a:t>v</a:t>
            </a:r>
            <a:r>
              <a:rPr lang="en-US" altLang="ja-JP" sz="2400" dirty="0" smtClean="0"/>
              <a:t>) : the parent of </a:t>
            </a:r>
            <a:r>
              <a:rPr lang="en-US" altLang="ja-JP" sz="2400" i="1" dirty="0" smtClean="0"/>
              <a:t>v</a:t>
            </a:r>
            <a:r>
              <a:rPr lang="en-US" altLang="ja-JP" sz="2400" dirty="0" smtClean="0"/>
              <a:t>.</a:t>
            </a:r>
          </a:p>
        </p:txBody>
      </p:sp>
      <p:sp>
        <p:nvSpPr>
          <p:cNvPr id="3" name="タイトル 2"/>
          <p:cNvSpPr>
            <a:spLocks noGrp="1"/>
          </p:cNvSpPr>
          <p:nvPr>
            <p:ph type="title"/>
          </p:nvPr>
        </p:nvSpPr>
        <p:spPr/>
        <p:txBody>
          <a:bodyPr/>
          <a:lstStyle/>
          <a:p>
            <a:r>
              <a:rPr lang="en-US" altLang="ja-JP" dirty="0" smtClean="0"/>
              <a:t>Notations</a:t>
            </a:r>
            <a:endParaRPr kumimoji="1" lang="ja-JP" altLang="en-US" dirty="0"/>
          </a:p>
        </p:txBody>
      </p:sp>
      <p:sp>
        <p:nvSpPr>
          <p:cNvPr id="4" name="円/楕円 3"/>
          <p:cNvSpPr/>
          <p:nvPr/>
        </p:nvSpPr>
        <p:spPr>
          <a:xfrm>
            <a:off x="6588224" y="17728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solidFill>
                <a:schemeClr val="tx1"/>
              </a:solidFill>
            </a:endParaRPr>
          </a:p>
        </p:txBody>
      </p:sp>
      <p:sp>
        <p:nvSpPr>
          <p:cNvPr id="5" name="円/楕円 4"/>
          <p:cNvSpPr/>
          <p:nvPr/>
        </p:nvSpPr>
        <p:spPr>
          <a:xfrm>
            <a:off x="6012192" y="23488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a:stCxn id="5" idx="7"/>
            <a:endCxn id="4" idx="3"/>
          </p:cNvCxnSpPr>
          <p:nvPr/>
        </p:nvCxnSpPr>
        <p:spPr>
          <a:xfrm rot="5400000" flipH="1" flipV="1">
            <a:off x="6257999" y="201865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 name="円/楕円 6"/>
          <p:cNvSpPr/>
          <p:nvPr/>
        </p:nvSpPr>
        <p:spPr>
          <a:xfrm>
            <a:off x="6444208"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a:stCxn id="7" idx="0"/>
            <a:endCxn id="5" idx="5"/>
          </p:cNvCxnSpPr>
          <p:nvPr/>
        </p:nvCxnSpPr>
        <p:spPr>
          <a:xfrm rot="16200000" flipV="1">
            <a:off x="5933956" y="291876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直線コネクタ 8"/>
          <p:cNvCxnSpPr>
            <a:stCxn id="15" idx="0"/>
            <a:endCxn id="23" idx="4"/>
          </p:cNvCxnSpPr>
          <p:nvPr/>
        </p:nvCxnSpPr>
        <p:spPr>
          <a:xfrm rot="16200000" flipV="1">
            <a:off x="5454090" y="333898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直線コネクタ 9"/>
          <p:cNvCxnSpPr>
            <a:stCxn id="16" idx="0"/>
            <a:endCxn id="7" idx="3"/>
          </p:cNvCxnSpPr>
          <p:nvPr/>
        </p:nvCxnSpPr>
        <p:spPr>
          <a:xfrm rot="5400000" flipH="1" flipV="1">
            <a:off x="6210166" y="394487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直線コネクタ 10"/>
          <p:cNvCxnSpPr>
            <a:stCxn id="19" idx="3"/>
            <a:endCxn id="13" idx="0"/>
          </p:cNvCxnSpPr>
          <p:nvPr/>
        </p:nvCxnSpPr>
        <p:spPr>
          <a:xfrm rot="5400000">
            <a:off x="7434303" y="329679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直線コネクタ 11"/>
          <p:cNvCxnSpPr>
            <a:stCxn id="19" idx="5"/>
            <a:endCxn id="14" idx="0"/>
          </p:cNvCxnSpPr>
          <p:nvPr/>
        </p:nvCxnSpPr>
        <p:spPr>
          <a:xfrm rot="16200000" flipH="1">
            <a:off x="7788153" y="329678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7380312" y="35730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4" name="正方形/長方形 13"/>
          <p:cNvSpPr/>
          <p:nvPr/>
        </p:nvSpPr>
        <p:spPr>
          <a:xfrm>
            <a:off x="7884368" y="35730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5" name="正方形/長方形 14"/>
          <p:cNvSpPr/>
          <p:nvPr/>
        </p:nvSpPr>
        <p:spPr>
          <a:xfrm>
            <a:off x="5508104" y="35730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6" name="正方形/長方形 15"/>
          <p:cNvSpPr/>
          <p:nvPr/>
        </p:nvSpPr>
        <p:spPr>
          <a:xfrm>
            <a:off x="6156176" y="42210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7" name="正方形/長方形 16"/>
          <p:cNvSpPr/>
          <p:nvPr/>
        </p:nvSpPr>
        <p:spPr>
          <a:xfrm>
            <a:off x="4788024" y="28529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18" name="直線コネクタ 69"/>
          <p:cNvCxnSpPr>
            <a:stCxn id="5" idx="2"/>
            <a:endCxn id="17" idx="0"/>
          </p:cNvCxnSpPr>
          <p:nvPr/>
        </p:nvCxnSpPr>
        <p:spPr>
          <a:xfrm rot="10800000" flipV="1">
            <a:off x="4968044" y="249288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9" name="円/楕円 18"/>
          <p:cNvSpPr/>
          <p:nvPr/>
        </p:nvSpPr>
        <p:spPr>
          <a:xfrm>
            <a:off x="7668344" y="29249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p:cNvCxnSpPr>
            <a:stCxn id="19" idx="1"/>
            <a:endCxn id="4" idx="5"/>
          </p:cNvCxnSpPr>
          <p:nvPr/>
        </p:nvCxnSpPr>
        <p:spPr>
          <a:xfrm rot="16200000" flipV="1">
            <a:off x="6798043" y="205464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1" name="直線コネクタ 69"/>
          <p:cNvCxnSpPr>
            <a:stCxn id="4" idx="2"/>
            <a:endCxn id="22" idx="0"/>
          </p:cNvCxnSpPr>
          <p:nvPr/>
        </p:nvCxnSpPr>
        <p:spPr>
          <a:xfrm rot="10800000" flipV="1">
            <a:off x="4968044" y="191681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4788024" y="22768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23" name="円/楕円 22"/>
          <p:cNvSpPr/>
          <p:nvPr/>
        </p:nvSpPr>
        <p:spPr>
          <a:xfrm>
            <a:off x="5436128" y="29249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a:stCxn id="23" idx="7"/>
            <a:endCxn id="5" idx="3"/>
          </p:cNvCxnSpPr>
          <p:nvPr/>
        </p:nvCxnSpPr>
        <p:spPr>
          <a:xfrm rot="5400000" flipH="1" flipV="1">
            <a:off x="5681951" y="259470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直線コネクタ 24"/>
          <p:cNvCxnSpPr>
            <a:stCxn id="26" idx="0"/>
            <a:endCxn id="23" idx="3"/>
          </p:cNvCxnSpPr>
          <p:nvPr/>
        </p:nvCxnSpPr>
        <p:spPr>
          <a:xfrm rot="5400000" flipH="1" flipV="1">
            <a:off x="5130062" y="322477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5004048" y="35730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27" name="正方形/長方形 26"/>
          <p:cNvSpPr/>
          <p:nvPr/>
        </p:nvSpPr>
        <p:spPr>
          <a:xfrm>
            <a:off x="6660232" y="42210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28" name="直線コネクタ 27"/>
          <p:cNvCxnSpPr>
            <a:stCxn id="7" idx="5"/>
            <a:endCxn id="27" idx="0"/>
          </p:cNvCxnSpPr>
          <p:nvPr/>
        </p:nvCxnSpPr>
        <p:spPr>
          <a:xfrm rot="16200000" flipH="1">
            <a:off x="6564017" y="394485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69"/>
          <p:cNvCxnSpPr>
            <a:stCxn id="19" idx="2"/>
            <a:endCxn id="7" idx="7"/>
          </p:cNvCxnSpPr>
          <p:nvPr/>
        </p:nvCxnSpPr>
        <p:spPr>
          <a:xfrm rot="10800000" flipV="1">
            <a:off x="6690032" y="306894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0" name="直線コネクタ 69"/>
          <p:cNvCxnSpPr>
            <a:stCxn id="4" idx="2"/>
            <a:endCxn id="5" idx="0"/>
          </p:cNvCxnSpPr>
          <p:nvPr/>
        </p:nvCxnSpPr>
        <p:spPr>
          <a:xfrm rot="10800000" flipV="1">
            <a:off x="6156192" y="191681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1" name="直線コネクタ 69"/>
          <p:cNvCxnSpPr>
            <a:stCxn id="5" idx="6"/>
            <a:endCxn id="19" idx="2"/>
          </p:cNvCxnSpPr>
          <p:nvPr/>
        </p:nvCxnSpPr>
        <p:spPr>
          <a:xfrm>
            <a:off x="6300192" y="249288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2" name="直線コネクタ 69"/>
          <p:cNvCxnSpPr>
            <a:stCxn id="5" idx="2"/>
            <a:endCxn id="23" idx="0"/>
          </p:cNvCxnSpPr>
          <p:nvPr/>
        </p:nvCxnSpPr>
        <p:spPr>
          <a:xfrm rot="10800000" flipV="1">
            <a:off x="5580128" y="249288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69" name="角丸四角形吹き出し 68"/>
          <p:cNvSpPr/>
          <p:nvPr/>
        </p:nvSpPr>
        <p:spPr>
          <a:xfrm>
            <a:off x="7020272" y="1700808"/>
            <a:ext cx="1944216" cy="432048"/>
          </a:xfrm>
          <a:prstGeom prst="wedgeRoundRectCallout">
            <a:avLst>
              <a:gd name="adj1" fmla="val -47513"/>
              <a:gd name="adj2" fmla="val 198272"/>
              <a:gd name="adj3" fmla="val 16667"/>
            </a:avLst>
          </a:prstGeom>
          <a:solidFill>
            <a:schemeClr val="bg1"/>
          </a:solidFill>
        </p:spPr>
        <p:style>
          <a:lnRef idx="2">
            <a:schemeClr val="accent2"/>
          </a:lnRef>
          <a:fillRef idx="1">
            <a:schemeClr val="lt1"/>
          </a:fillRef>
          <a:effectRef idx="0">
            <a:schemeClr val="accent2"/>
          </a:effectRef>
          <a:fontRef idx="minor">
            <a:schemeClr val="dk1"/>
          </a:fontRef>
        </p:style>
        <p:txBody>
          <a:bodyPr rtlCol="0" anchor="ctr"/>
          <a:lstStyle/>
          <a:p>
            <a:r>
              <a:rPr lang="en-US" altLang="ja-JP" sz="2000" i="1" dirty="0" smtClean="0"/>
              <a:t>f</a:t>
            </a:r>
            <a:r>
              <a:rPr lang="en-US" altLang="ja-JP" sz="2000" dirty="0" smtClean="0"/>
              <a:t> : V</a:t>
            </a:r>
            <a:r>
              <a:rPr lang="en-US" altLang="ja-JP" sz="2000" baseline="-25000" dirty="0" smtClean="0"/>
              <a:t>in</a:t>
            </a:r>
            <a:r>
              <a:rPr lang="en-US" altLang="ja-JP" sz="2000" dirty="0" smtClean="0">
                <a:latin typeface="Times New Roman" pitchFamily="18" charset="0"/>
                <a:cs typeface="Times New Roman" pitchFamily="18" charset="0"/>
                <a:sym typeface="Symbol" pitchFamily="18" charset="2"/>
              </a:rPr>
              <a:t>{}V</a:t>
            </a:r>
            <a:r>
              <a:rPr lang="en-US" altLang="ja-JP" sz="2000" baseline="-25000" dirty="0" smtClean="0">
                <a:solidFill>
                  <a:srgbClr val="000000"/>
                </a:solidFill>
                <a:latin typeface="Times New Roman" pitchFamily="18" charset="0"/>
                <a:cs typeface="Times New Roman" pitchFamily="18" charset="0"/>
                <a:sym typeface="Symbol" pitchFamily="18" charset="2"/>
              </a:rPr>
              <a:t>in</a:t>
            </a:r>
            <a:endParaRPr lang="en-US" altLang="ja-JP" sz="2000" dirty="0" smtClean="0"/>
          </a:p>
        </p:txBody>
      </p:sp>
      <p:sp>
        <p:nvSpPr>
          <p:cNvPr id="73" name="円/楕円 72"/>
          <p:cNvSpPr/>
          <p:nvPr/>
        </p:nvSpPr>
        <p:spPr>
          <a:xfrm>
            <a:off x="6516216" y="1412776"/>
            <a:ext cx="288000" cy="2880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4589413" y="1268760"/>
            <a:ext cx="2358851" cy="400110"/>
          </a:xfrm>
          <a:prstGeom prst="rect">
            <a:avLst/>
          </a:prstGeom>
        </p:spPr>
        <p:txBody>
          <a:bodyPr wrap="none">
            <a:spAutoFit/>
          </a:bodyPr>
          <a:lstStyle/>
          <a:p>
            <a:r>
              <a:rPr lang="en-US" altLang="ja-JP" sz="2000" dirty="0" smtClean="0"/>
              <a:t>ordered rooted tree </a:t>
            </a:r>
            <a:r>
              <a:rPr lang="en-US" altLang="ja-JP" sz="2000" i="1" dirty="0" smtClean="0"/>
              <a:t>T</a:t>
            </a:r>
            <a:endParaRPr lang="ja-JP" alt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14282" y="1214422"/>
            <a:ext cx="8929718" cy="5310922"/>
          </a:xfrm>
        </p:spPr>
        <p:txBody>
          <a:bodyPr/>
          <a:lstStyle/>
          <a:p>
            <a:pPr marL="514350" indent="-514350">
              <a:buFont typeface="+mj-lt"/>
              <a:buAutoNum type="arabicPeriod"/>
            </a:pPr>
            <a:r>
              <a:rPr lang="en-US" altLang="ja-JP" dirty="0" smtClean="0">
                <a:latin typeface="Times New Roman" pitchFamily="18" charset="0"/>
                <a:cs typeface="Times New Roman" pitchFamily="18" charset="0"/>
                <a:sym typeface="Symbol" pitchFamily="18" charset="2"/>
              </a:rPr>
              <a:t>The first child of the root node  is a leaf.</a:t>
            </a:r>
            <a:br>
              <a:rPr lang="en-US" altLang="ja-JP" dirty="0" smtClean="0">
                <a:latin typeface="Times New Roman" pitchFamily="18" charset="0"/>
                <a:cs typeface="Times New Roman" pitchFamily="18" charset="0"/>
                <a:sym typeface="Symbol" pitchFamily="18" charset="2"/>
              </a:rPr>
            </a:br>
            <a:r>
              <a:rPr lang="en-US" altLang="ja-JP" sz="2400" dirty="0" smtClean="0">
                <a:latin typeface="Times New Roman" pitchFamily="18" charset="0"/>
                <a:cs typeface="Times New Roman" pitchFamily="18" charset="0"/>
                <a:sym typeface="Symbol" pitchFamily="18" charset="2"/>
              </a:rPr>
              <a:t>ch</a:t>
            </a:r>
            <a:r>
              <a:rPr lang="en-US" altLang="ja-JP" sz="2400" baseline="-25000" dirty="0" smtClean="0">
                <a:latin typeface="Times New Roman" pitchFamily="18" charset="0"/>
                <a:cs typeface="Times New Roman" pitchFamily="18" charset="0"/>
                <a:sym typeface="Symbol" pitchFamily="18" charset="2"/>
              </a:rPr>
              <a:t>1</a:t>
            </a:r>
            <a:r>
              <a:rPr lang="en-US" altLang="ja-JP" sz="2400" dirty="0" smtClean="0">
                <a:latin typeface="Times New Roman" pitchFamily="18" charset="0"/>
                <a:cs typeface="Times New Roman" pitchFamily="18" charset="0"/>
                <a:sym typeface="Symbol" pitchFamily="18" charset="2"/>
              </a:rPr>
              <a:t>() </a:t>
            </a:r>
            <a:r>
              <a:rPr lang="en-US" altLang="ja-JP" sz="2400" dirty="0" smtClean="0"/>
              <a:t> </a:t>
            </a:r>
            <a:r>
              <a:rPr lang="en-US" altLang="ja-JP" sz="2400" dirty="0" err="1" smtClean="0"/>
              <a:t>V</a:t>
            </a:r>
            <a:r>
              <a:rPr lang="en-US" altLang="ja-JP" sz="2400" baseline="-25000" dirty="0" err="1" smtClean="0"/>
              <a:t>leaf</a:t>
            </a:r>
            <a:endParaRPr lang="en-US" altLang="ja-JP" sz="2400" baseline="-25000" dirty="0" smtClean="0"/>
          </a:p>
          <a:p>
            <a:pPr marL="514350" indent="-514350">
              <a:buFont typeface="+mj-lt"/>
              <a:buAutoNum type="arabicPeriod"/>
            </a:pPr>
            <a:r>
              <a:rPr lang="en-US" altLang="ja-JP" dirty="0" smtClean="0">
                <a:latin typeface="Times New Roman" pitchFamily="18" charset="0"/>
                <a:cs typeface="Times New Roman" pitchFamily="18" charset="0"/>
                <a:sym typeface="Symbol" pitchFamily="18" charset="2"/>
              </a:rPr>
              <a:t>There exists a path of function </a:t>
            </a:r>
            <a:r>
              <a:rPr lang="en-US" altLang="ja-JP" i="1" dirty="0" smtClean="0"/>
              <a:t>f </a:t>
            </a:r>
            <a:br>
              <a:rPr lang="en-US" altLang="ja-JP" i="1" dirty="0" smtClean="0"/>
            </a:br>
            <a:r>
              <a:rPr lang="en-US" altLang="ja-JP" dirty="0" smtClean="0">
                <a:latin typeface="Times New Roman" pitchFamily="18" charset="0"/>
                <a:cs typeface="Times New Roman" pitchFamily="18" charset="0"/>
                <a:sym typeface="Symbol" pitchFamily="18" charset="2"/>
              </a:rPr>
              <a:t>from any node </a:t>
            </a:r>
            <a:r>
              <a:rPr lang="en-US" altLang="ja-JP" i="1" dirty="0" smtClean="0"/>
              <a:t>v</a:t>
            </a:r>
            <a:r>
              <a:rPr lang="en-US" altLang="ja-JP" baseline="-25000" dirty="0" smtClean="0"/>
              <a:t>0</a:t>
            </a:r>
            <a:r>
              <a:rPr lang="en-US" altLang="ja-JP" dirty="0" smtClean="0"/>
              <a:t> </a:t>
            </a:r>
            <a:r>
              <a:rPr lang="en-US" altLang="ja-JP" dirty="0" smtClean="0">
                <a:latin typeface="Times New Roman" pitchFamily="18" charset="0"/>
                <a:cs typeface="Times New Roman" pitchFamily="18" charset="0"/>
                <a:sym typeface="Symbol" pitchFamily="18" charset="2"/>
              </a:rPr>
              <a:t></a:t>
            </a:r>
            <a:r>
              <a:rPr lang="en-US" altLang="ja-JP" dirty="0" smtClean="0"/>
              <a:t> V</a:t>
            </a:r>
            <a:r>
              <a:rPr lang="en-US" altLang="ja-JP" baseline="-25000" dirty="0" smtClean="0"/>
              <a:t>in</a:t>
            </a:r>
            <a:r>
              <a:rPr lang="en-US" altLang="ja-JP" dirty="0" smtClean="0">
                <a:latin typeface="Times New Roman" pitchFamily="18" charset="0"/>
                <a:cs typeface="Times New Roman" pitchFamily="18" charset="0"/>
                <a:sym typeface="Symbol" pitchFamily="18" charset="2"/>
              </a:rPr>
              <a:t>{} to the root node .</a:t>
            </a:r>
            <a:br>
              <a:rPr lang="en-US" altLang="ja-JP" dirty="0" smtClean="0">
                <a:latin typeface="Times New Roman" pitchFamily="18" charset="0"/>
                <a:cs typeface="Times New Roman" pitchFamily="18" charset="0"/>
                <a:sym typeface="Symbol" pitchFamily="18" charset="2"/>
              </a:rPr>
            </a:br>
            <a:r>
              <a:rPr lang="en-US" altLang="ja-JP" sz="2400" dirty="0" smtClean="0">
                <a:latin typeface="Times New Roman" pitchFamily="18" charset="0"/>
                <a:cs typeface="Times New Roman" pitchFamily="18" charset="0"/>
                <a:sym typeface="Symbol" pitchFamily="18" charset="2"/>
              </a:rPr>
              <a:t> </a:t>
            </a:r>
            <a:r>
              <a:rPr lang="en-US" altLang="ja-JP" sz="2400" i="1" dirty="0" smtClean="0"/>
              <a:t>v</a:t>
            </a:r>
            <a:r>
              <a:rPr lang="en-US" altLang="ja-JP" sz="2400" baseline="-25000" dirty="0" smtClean="0"/>
              <a:t>0</a:t>
            </a:r>
            <a:r>
              <a:rPr lang="en-US" altLang="ja-JP" sz="2400" dirty="0" smtClean="0"/>
              <a:t> </a:t>
            </a:r>
            <a:r>
              <a:rPr lang="en-US" altLang="ja-JP" sz="2400" dirty="0" smtClean="0">
                <a:latin typeface="Times New Roman" pitchFamily="18" charset="0"/>
                <a:cs typeface="Times New Roman" pitchFamily="18" charset="0"/>
                <a:sym typeface="Symbol" pitchFamily="18" charset="2"/>
              </a:rPr>
              <a:t></a:t>
            </a:r>
            <a:r>
              <a:rPr lang="en-US" altLang="ja-JP" sz="2400" dirty="0" smtClean="0"/>
              <a:t> V</a:t>
            </a:r>
            <a:r>
              <a:rPr lang="en-US" altLang="ja-JP" sz="2400" baseline="-25000" dirty="0" smtClean="0"/>
              <a:t>in</a:t>
            </a:r>
            <a:r>
              <a:rPr lang="en-US" altLang="ja-JP" sz="2400" dirty="0" smtClean="0">
                <a:latin typeface="Times New Roman" pitchFamily="18" charset="0"/>
                <a:cs typeface="Times New Roman" pitchFamily="18" charset="0"/>
                <a:sym typeface="Symbol" pitchFamily="18" charset="2"/>
              </a:rPr>
              <a:t>{}</a:t>
            </a:r>
            <a:r>
              <a:rPr lang="en-US" altLang="ja-JP" sz="2400" dirty="0" smtClean="0"/>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baseline="-25000" dirty="0" smtClean="0">
                <a:latin typeface="Times New Roman" pitchFamily="18" charset="0"/>
                <a:cs typeface="Times New Roman" pitchFamily="18" charset="0"/>
                <a:sym typeface="Symbol" pitchFamily="18" charset="2"/>
              </a:rPr>
              <a:t>1</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baseline="-25000" dirty="0" smtClean="0">
                <a:latin typeface="Times New Roman" pitchFamily="18" charset="0"/>
                <a:cs typeface="Times New Roman" pitchFamily="18" charset="0"/>
                <a:sym typeface="Symbol" pitchFamily="18" charset="2"/>
              </a:rPr>
              <a:t>2</a:t>
            </a:r>
            <a:r>
              <a:rPr lang="en-US" altLang="ja-JP" sz="2400" dirty="0" smtClean="0">
                <a:latin typeface="Times New Roman" pitchFamily="18" charset="0"/>
                <a:cs typeface="Times New Roman" pitchFamily="18" charset="0"/>
                <a:sym typeface="Symbol" pitchFamily="18" charset="2"/>
              </a:rPr>
              <a:t>, …, </a:t>
            </a:r>
            <a:r>
              <a:rPr lang="en-US" altLang="ja-JP" sz="2400" i="1" dirty="0" err="1" smtClean="0">
                <a:latin typeface="Times New Roman" pitchFamily="18" charset="0"/>
                <a:cs typeface="Times New Roman" pitchFamily="18" charset="0"/>
                <a:sym typeface="Symbol" pitchFamily="18" charset="2"/>
              </a:rPr>
              <a:t>v</a:t>
            </a:r>
            <a:r>
              <a:rPr lang="en-US" altLang="ja-JP" sz="2400" i="1" baseline="-25000" dirty="0" err="1" smtClean="0">
                <a:latin typeface="Times New Roman" pitchFamily="18" charset="0"/>
                <a:cs typeface="Times New Roman" pitchFamily="18" charset="0"/>
                <a:sym typeface="Symbol" pitchFamily="18" charset="2"/>
              </a:rPr>
              <a:t>k</a:t>
            </a:r>
            <a:r>
              <a:rPr lang="en-US" altLang="ja-JP" sz="2400" dirty="0" smtClean="0">
                <a:latin typeface="Times New Roman" pitchFamily="18" charset="0"/>
                <a:cs typeface="Times New Roman" pitchFamily="18" charset="0"/>
                <a:sym typeface="Symbol" pitchFamily="18" charset="2"/>
              </a:rPr>
              <a:t> </a:t>
            </a:r>
            <a:br>
              <a:rPr lang="en-US" altLang="ja-JP" sz="2400" dirty="0" smtClean="0">
                <a:latin typeface="Times New Roman" pitchFamily="18" charset="0"/>
                <a:cs typeface="Times New Roman" pitchFamily="18" charset="0"/>
                <a:sym typeface="Symbol" pitchFamily="18" charset="2"/>
              </a:rPr>
            </a:br>
            <a:r>
              <a:rPr lang="en-US" altLang="ja-JP" sz="2400" dirty="0" err="1" smtClean="0">
                <a:latin typeface="Times New Roman" pitchFamily="18" charset="0"/>
                <a:cs typeface="Times New Roman" pitchFamily="18" charset="0"/>
                <a:sym typeface="Symbol" pitchFamily="18" charset="2"/>
              </a:rPr>
              <a:t>s.t</a:t>
            </a:r>
            <a:r>
              <a:rPr lang="en-US" altLang="ja-JP" sz="2400" dirty="0" smtClean="0">
                <a:latin typeface="Times New Roman" pitchFamily="18" charset="0"/>
                <a:cs typeface="Times New Roman" pitchFamily="18" charset="0"/>
                <a:sym typeface="Symbol" pitchFamily="18" charset="2"/>
              </a:rPr>
              <a:t>. </a:t>
            </a:r>
            <a:r>
              <a:rPr lang="en-US" altLang="ja-JP" sz="2400" i="1" dirty="0" err="1" smtClean="0">
                <a:latin typeface="Times New Roman" pitchFamily="18" charset="0"/>
                <a:cs typeface="Times New Roman" pitchFamily="18" charset="0"/>
                <a:sym typeface="Symbol" pitchFamily="18" charset="2"/>
              </a:rPr>
              <a:t>v</a:t>
            </a:r>
            <a:r>
              <a:rPr lang="en-US" altLang="ja-JP" sz="2400" i="1" baseline="-25000" dirty="0" err="1" smtClean="0">
                <a:latin typeface="Times New Roman" pitchFamily="18" charset="0"/>
                <a:cs typeface="Times New Roman" pitchFamily="18" charset="0"/>
                <a:sym typeface="Symbol" pitchFamily="18" charset="2"/>
              </a:rPr>
              <a:t>k</a:t>
            </a:r>
            <a:r>
              <a:rPr lang="en-US" altLang="ja-JP" sz="2400" dirty="0" smtClean="0">
                <a:latin typeface="Times New Roman" pitchFamily="18" charset="0"/>
                <a:cs typeface="Times New Roman" pitchFamily="18" charset="0"/>
                <a:sym typeface="Symbol" pitchFamily="18" charset="2"/>
              </a:rPr>
              <a:t>  </a:t>
            </a:r>
            <a:r>
              <a:rPr lang="ja-JP" altLang="en-US" sz="2400" dirty="0" smtClean="0">
                <a:latin typeface="Times New Roman" pitchFamily="18" charset="0"/>
                <a:cs typeface="Times New Roman" pitchFamily="18" charset="0"/>
                <a:sym typeface="Symbol" pitchFamily="18" charset="2"/>
              </a:rPr>
              <a:t> </a:t>
            </a:r>
            <a:r>
              <a:rPr lang="en-US" altLang="ja-JP" sz="2400" dirty="0" smtClean="0">
                <a:latin typeface="Times New Roman" pitchFamily="18" charset="0"/>
                <a:cs typeface="Times New Roman" pitchFamily="18" charset="0"/>
                <a:sym typeface="Symbol" pitchFamily="18" charset="2"/>
              </a:rPr>
              <a:t>and </a:t>
            </a:r>
            <a:r>
              <a:rPr lang="en-US" altLang="ja-JP" sz="2400" i="1" dirty="0" smtClean="0">
                <a:latin typeface="Times New Roman" pitchFamily="18" charset="0"/>
                <a:cs typeface="Times New Roman" pitchFamily="18" charset="0"/>
                <a:sym typeface="Symbol" pitchFamily="18" charset="2"/>
              </a:rPr>
              <a:t>v</a:t>
            </a:r>
            <a:r>
              <a:rPr lang="en-US" altLang="ja-JP" sz="2400" i="1" baseline="-25000" dirty="0" smtClean="0">
                <a:latin typeface="Times New Roman" pitchFamily="18" charset="0"/>
                <a:cs typeface="Times New Roman" pitchFamily="18" charset="0"/>
                <a:sym typeface="Symbol" pitchFamily="18" charset="2"/>
              </a:rPr>
              <a:t>i</a:t>
            </a:r>
            <a:r>
              <a:rPr lang="en-US" altLang="ja-JP" sz="2400" dirty="0" smtClean="0"/>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t>f </a:t>
            </a:r>
            <a:r>
              <a:rPr lang="en-US" altLang="ja-JP" sz="2400" dirty="0" smtClean="0"/>
              <a:t>(</a:t>
            </a:r>
            <a:r>
              <a:rPr lang="en-US" altLang="ja-JP" sz="2400" i="1" dirty="0" smtClean="0"/>
              <a:t>v</a:t>
            </a:r>
            <a:r>
              <a:rPr lang="en-US" altLang="ja-JP" sz="2400" i="1" baseline="-25000" dirty="0" smtClean="0"/>
              <a:t>i</a:t>
            </a:r>
            <a:r>
              <a:rPr lang="en-US" altLang="ja-JP" sz="2400" baseline="-25000" dirty="0" smtClean="0">
                <a:latin typeface="Times New Roman" pitchFamily="18" charset="0"/>
                <a:cs typeface="Times New Roman" pitchFamily="18" charset="0"/>
                <a:sym typeface="Symbol" pitchFamily="18" charset="2"/>
              </a:rPr>
              <a:t>1</a:t>
            </a:r>
            <a:r>
              <a:rPr lang="en-US" altLang="ja-JP" sz="2400" dirty="0" smtClean="0"/>
              <a:t>) </a:t>
            </a:r>
            <a:r>
              <a:rPr lang="en-US" altLang="ja-JP" sz="2400" dirty="0" smtClean="0">
                <a:latin typeface="Times New Roman" pitchFamily="18" charset="0"/>
                <a:cs typeface="Times New Roman" pitchFamily="18" charset="0"/>
                <a:sym typeface="Symbol" pitchFamily="18" charset="2"/>
              </a:rPr>
              <a:t>for any 1  </a:t>
            </a:r>
            <a:r>
              <a:rPr lang="en-US" altLang="ja-JP" sz="2400" i="1" dirty="0" err="1" smtClean="0">
                <a:latin typeface="Times New Roman" pitchFamily="18" charset="0"/>
                <a:cs typeface="Times New Roman" pitchFamily="18" charset="0"/>
                <a:sym typeface="Symbol" pitchFamily="18" charset="2"/>
              </a:rPr>
              <a:t>i</a:t>
            </a:r>
            <a:r>
              <a:rPr lang="en-US" altLang="ja-JP" sz="2400" dirty="0" smtClean="0">
                <a:latin typeface="Times New Roman" pitchFamily="18" charset="0"/>
                <a:cs typeface="Times New Roman" pitchFamily="18" charset="0"/>
                <a:sym typeface="Symbol" pitchFamily="18" charset="2"/>
              </a:rPr>
              <a:t>  </a:t>
            </a:r>
            <a:r>
              <a:rPr lang="en-US" altLang="ja-JP" sz="2400" i="1" dirty="0" smtClean="0">
                <a:latin typeface="Times New Roman" pitchFamily="18" charset="0"/>
                <a:cs typeface="Times New Roman" pitchFamily="18" charset="0"/>
                <a:sym typeface="Symbol" pitchFamily="18" charset="2"/>
              </a:rPr>
              <a:t>k</a:t>
            </a:r>
          </a:p>
        </p:txBody>
      </p:sp>
      <p:sp>
        <p:nvSpPr>
          <p:cNvPr id="3" name="タイトル 2"/>
          <p:cNvSpPr>
            <a:spLocks noGrp="1"/>
          </p:cNvSpPr>
          <p:nvPr>
            <p:ph type="title"/>
          </p:nvPr>
        </p:nvSpPr>
        <p:spPr/>
        <p:txBody>
          <a:bodyPr/>
          <a:lstStyle/>
          <a:p>
            <a:r>
              <a:rPr lang="en-US" altLang="ja-JP" dirty="0" smtClean="0"/>
              <a:t>Preconditions of an Input</a:t>
            </a:r>
            <a:endParaRPr kumimoji="1" lang="ja-JP" altLang="en-US" dirty="0"/>
          </a:p>
        </p:txBody>
      </p:sp>
      <p:sp>
        <p:nvSpPr>
          <p:cNvPr id="80" name="円/楕円 79"/>
          <p:cNvSpPr/>
          <p:nvPr/>
        </p:nvSpPr>
        <p:spPr>
          <a:xfrm>
            <a:off x="7092280" y="393305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81" name="円/楕円 80"/>
          <p:cNvSpPr/>
          <p:nvPr/>
        </p:nvSpPr>
        <p:spPr>
          <a:xfrm>
            <a:off x="6516248" y="450912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 name="直線コネクタ 81"/>
          <p:cNvCxnSpPr>
            <a:stCxn id="81" idx="7"/>
            <a:endCxn id="80" idx="3"/>
          </p:cNvCxnSpPr>
          <p:nvPr/>
        </p:nvCxnSpPr>
        <p:spPr>
          <a:xfrm rot="5400000" flipH="1" flipV="1">
            <a:off x="6762055" y="417889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3" name="円/楕円 82"/>
          <p:cNvSpPr/>
          <p:nvPr/>
        </p:nvSpPr>
        <p:spPr>
          <a:xfrm>
            <a:off x="6948264" y="573325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4" name="直線コネクタ 83"/>
          <p:cNvCxnSpPr>
            <a:stCxn id="83" idx="0"/>
            <a:endCxn id="81" idx="5"/>
          </p:cNvCxnSpPr>
          <p:nvPr/>
        </p:nvCxnSpPr>
        <p:spPr>
          <a:xfrm rot="16200000" flipV="1">
            <a:off x="6438012" y="507900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5" name="直線コネクタ 84"/>
          <p:cNvCxnSpPr>
            <a:stCxn id="91" idx="0"/>
            <a:endCxn id="99" idx="4"/>
          </p:cNvCxnSpPr>
          <p:nvPr/>
        </p:nvCxnSpPr>
        <p:spPr>
          <a:xfrm rot="16200000" flipV="1">
            <a:off x="5958162" y="5499238"/>
            <a:ext cx="360040"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6" name="直線コネクタ 85"/>
          <p:cNvCxnSpPr>
            <a:stCxn id="92" idx="0"/>
            <a:endCxn id="83" idx="3"/>
          </p:cNvCxnSpPr>
          <p:nvPr/>
        </p:nvCxnSpPr>
        <p:spPr>
          <a:xfrm rot="5400000" flipH="1" flipV="1">
            <a:off x="6714222" y="610511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7" name="直線コネクタ 86"/>
          <p:cNvCxnSpPr>
            <a:stCxn id="95" idx="3"/>
            <a:endCxn id="89" idx="0"/>
          </p:cNvCxnSpPr>
          <p:nvPr/>
        </p:nvCxnSpPr>
        <p:spPr>
          <a:xfrm rot="5400000">
            <a:off x="7938359" y="545703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8" name="直線コネクタ 87"/>
          <p:cNvCxnSpPr>
            <a:stCxn id="95" idx="5"/>
            <a:endCxn id="90" idx="0"/>
          </p:cNvCxnSpPr>
          <p:nvPr/>
        </p:nvCxnSpPr>
        <p:spPr>
          <a:xfrm rot="16200000" flipH="1">
            <a:off x="8292209" y="545702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9" name="正方形/長方形 88"/>
          <p:cNvSpPr/>
          <p:nvPr/>
        </p:nvSpPr>
        <p:spPr>
          <a:xfrm>
            <a:off x="7884368" y="57332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90" name="正方形/長方形 89"/>
          <p:cNvSpPr/>
          <p:nvPr/>
        </p:nvSpPr>
        <p:spPr>
          <a:xfrm>
            <a:off x="8388424" y="57332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91" name="正方形/長方形 90"/>
          <p:cNvSpPr/>
          <p:nvPr/>
        </p:nvSpPr>
        <p:spPr>
          <a:xfrm>
            <a:off x="6012160" y="57332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92" name="正方形/長方形 91"/>
          <p:cNvSpPr/>
          <p:nvPr/>
        </p:nvSpPr>
        <p:spPr>
          <a:xfrm>
            <a:off x="6660232" y="638132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93" name="正方形/長方形 92"/>
          <p:cNvSpPr/>
          <p:nvPr/>
        </p:nvSpPr>
        <p:spPr>
          <a:xfrm>
            <a:off x="5292080" y="501317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94" name="直線コネクタ 69"/>
          <p:cNvCxnSpPr>
            <a:stCxn id="81" idx="2"/>
            <a:endCxn id="93" idx="0"/>
          </p:cNvCxnSpPr>
          <p:nvPr/>
        </p:nvCxnSpPr>
        <p:spPr>
          <a:xfrm rot="10800000" flipV="1">
            <a:off x="5472100" y="465312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95" name="円/楕円 94"/>
          <p:cNvSpPr/>
          <p:nvPr/>
        </p:nvSpPr>
        <p:spPr>
          <a:xfrm>
            <a:off x="8172400" y="508518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6" name="直線コネクタ 95"/>
          <p:cNvCxnSpPr>
            <a:stCxn id="95" idx="1"/>
            <a:endCxn id="80" idx="5"/>
          </p:cNvCxnSpPr>
          <p:nvPr/>
        </p:nvCxnSpPr>
        <p:spPr>
          <a:xfrm rot="16200000" flipV="1">
            <a:off x="7302099" y="421488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7" name="直線コネクタ 69"/>
          <p:cNvCxnSpPr>
            <a:stCxn id="80" idx="2"/>
            <a:endCxn id="98" idx="0"/>
          </p:cNvCxnSpPr>
          <p:nvPr/>
        </p:nvCxnSpPr>
        <p:spPr>
          <a:xfrm rot="10800000" flipV="1">
            <a:off x="5472100" y="407705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98" name="正方形/長方形 97"/>
          <p:cNvSpPr/>
          <p:nvPr/>
        </p:nvSpPr>
        <p:spPr>
          <a:xfrm>
            <a:off x="5292080" y="44371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99" name="円/楕円 98"/>
          <p:cNvSpPr/>
          <p:nvPr/>
        </p:nvSpPr>
        <p:spPr>
          <a:xfrm>
            <a:off x="5940184" y="5085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0" name="直線コネクタ 99"/>
          <p:cNvCxnSpPr>
            <a:stCxn id="99" idx="7"/>
            <a:endCxn id="81" idx="3"/>
          </p:cNvCxnSpPr>
          <p:nvPr/>
        </p:nvCxnSpPr>
        <p:spPr>
          <a:xfrm rot="5400000" flipH="1" flipV="1">
            <a:off x="6185991" y="4754959"/>
            <a:ext cx="372450"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1" name="直線コネクタ 100"/>
          <p:cNvCxnSpPr>
            <a:stCxn id="102" idx="0"/>
            <a:endCxn id="99" idx="3"/>
          </p:cNvCxnSpPr>
          <p:nvPr/>
        </p:nvCxnSpPr>
        <p:spPr>
          <a:xfrm rot="5400000" flipH="1" flipV="1">
            <a:off x="5634134" y="5385030"/>
            <a:ext cx="402217"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2" name="正方形/長方形 101"/>
          <p:cNvSpPr/>
          <p:nvPr/>
        </p:nvSpPr>
        <p:spPr>
          <a:xfrm>
            <a:off x="5508104" y="57332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03" name="正方形/長方形 102"/>
          <p:cNvSpPr/>
          <p:nvPr/>
        </p:nvSpPr>
        <p:spPr>
          <a:xfrm>
            <a:off x="7164288" y="638132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104" name="直線コネクタ 103"/>
          <p:cNvCxnSpPr>
            <a:stCxn id="83" idx="5"/>
            <a:endCxn id="103" idx="0"/>
          </p:cNvCxnSpPr>
          <p:nvPr/>
        </p:nvCxnSpPr>
        <p:spPr>
          <a:xfrm rot="16200000" flipH="1">
            <a:off x="7068073" y="610509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5" name="直線コネクタ 69"/>
          <p:cNvCxnSpPr>
            <a:stCxn id="95" idx="2"/>
            <a:endCxn id="83" idx="7"/>
          </p:cNvCxnSpPr>
          <p:nvPr/>
        </p:nvCxnSpPr>
        <p:spPr>
          <a:xfrm rot="10800000" flipV="1">
            <a:off x="7194088" y="522918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06" name="直線コネクタ 69"/>
          <p:cNvCxnSpPr>
            <a:stCxn id="80" idx="2"/>
            <a:endCxn id="81" idx="0"/>
          </p:cNvCxnSpPr>
          <p:nvPr/>
        </p:nvCxnSpPr>
        <p:spPr>
          <a:xfrm rot="10800000" flipV="1">
            <a:off x="6660248" y="407705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07" name="直線コネクタ 69"/>
          <p:cNvCxnSpPr>
            <a:stCxn id="99" idx="6"/>
            <a:endCxn id="95" idx="2"/>
          </p:cNvCxnSpPr>
          <p:nvPr/>
        </p:nvCxnSpPr>
        <p:spPr>
          <a:xfrm flipV="1">
            <a:off x="6228184" y="5229184"/>
            <a:ext cx="1944216" cy="32"/>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08" name="直線コネクタ 69"/>
          <p:cNvCxnSpPr>
            <a:stCxn id="83" idx="1"/>
            <a:endCxn id="99" idx="5"/>
          </p:cNvCxnSpPr>
          <p:nvPr/>
        </p:nvCxnSpPr>
        <p:spPr>
          <a:xfrm rot="16200000" flipV="1">
            <a:off x="6366027" y="5151019"/>
            <a:ext cx="444394" cy="80443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113" name="円/楕円 112"/>
          <p:cNvSpPr/>
          <p:nvPr/>
        </p:nvSpPr>
        <p:spPr>
          <a:xfrm>
            <a:off x="2843808" y="393305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114" name="円/楕円 113"/>
          <p:cNvSpPr/>
          <p:nvPr/>
        </p:nvSpPr>
        <p:spPr>
          <a:xfrm>
            <a:off x="2267776" y="450912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5" name="直線コネクタ 114"/>
          <p:cNvCxnSpPr>
            <a:stCxn id="114" idx="7"/>
            <a:endCxn id="113" idx="3"/>
          </p:cNvCxnSpPr>
          <p:nvPr/>
        </p:nvCxnSpPr>
        <p:spPr>
          <a:xfrm rot="5400000" flipH="1" flipV="1">
            <a:off x="2513583" y="417889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6" name="円/楕円 115"/>
          <p:cNvSpPr/>
          <p:nvPr/>
        </p:nvSpPr>
        <p:spPr>
          <a:xfrm>
            <a:off x="2699792" y="573325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 name="直線コネクタ 116"/>
          <p:cNvCxnSpPr>
            <a:stCxn id="116" idx="0"/>
            <a:endCxn id="114" idx="5"/>
          </p:cNvCxnSpPr>
          <p:nvPr/>
        </p:nvCxnSpPr>
        <p:spPr>
          <a:xfrm rot="16200000" flipV="1">
            <a:off x="2189540" y="507900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8" name="直線コネクタ 117"/>
          <p:cNvCxnSpPr>
            <a:stCxn id="124" idx="0"/>
            <a:endCxn id="132" idx="4"/>
          </p:cNvCxnSpPr>
          <p:nvPr/>
        </p:nvCxnSpPr>
        <p:spPr>
          <a:xfrm rot="16200000" flipV="1">
            <a:off x="1709674" y="549922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9" name="直線コネクタ 118"/>
          <p:cNvCxnSpPr>
            <a:stCxn id="125" idx="0"/>
            <a:endCxn id="116" idx="3"/>
          </p:cNvCxnSpPr>
          <p:nvPr/>
        </p:nvCxnSpPr>
        <p:spPr>
          <a:xfrm rot="5400000" flipH="1" flipV="1">
            <a:off x="2465750" y="610511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0" name="直線コネクタ 119"/>
          <p:cNvCxnSpPr>
            <a:stCxn id="128" idx="3"/>
            <a:endCxn id="122" idx="0"/>
          </p:cNvCxnSpPr>
          <p:nvPr/>
        </p:nvCxnSpPr>
        <p:spPr>
          <a:xfrm rot="5400000">
            <a:off x="3689887" y="545703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1" name="直線コネクタ 120"/>
          <p:cNvCxnSpPr>
            <a:stCxn id="128" idx="5"/>
            <a:endCxn id="123" idx="0"/>
          </p:cNvCxnSpPr>
          <p:nvPr/>
        </p:nvCxnSpPr>
        <p:spPr>
          <a:xfrm rot="16200000" flipH="1">
            <a:off x="4043737" y="545702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22" name="正方形/長方形 121"/>
          <p:cNvSpPr/>
          <p:nvPr/>
        </p:nvSpPr>
        <p:spPr>
          <a:xfrm>
            <a:off x="3635896" y="57332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23" name="正方形/長方形 122"/>
          <p:cNvSpPr/>
          <p:nvPr/>
        </p:nvSpPr>
        <p:spPr>
          <a:xfrm>
            <a:off x="4139952" y="57332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24" name="正方形/長方形 123"/>
          <p:cNvSpPr/>
          <p:nvPr/>
        </p:nvSpPr>
        <p:spPr>
          <a:xfrm>
            <a:off x="1763688" y="57332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25" name="正方形/長方形 124"/>
          <p:cNvSpPr/>
          <p:nvPr/>
        </p:nvSpPr>
        <p:spPr>
          <a:xfrm>
            <a:off x="2411760" y="638132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26" name="正方形/長方形 125"/>
          <p:cNvSpPr/>
          <p:nvPr/>
        </p:nvSpPr>
        <p:spPr>
          <a:xfrm>
            <a:off x="1043608" y="501317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127" name="直線コネクタ 69"/>
          <p:cNvCxnSpPr>
            <a:stCxn id="114" idx="2"/>
            <a:endCxn id="126" idx="0"/>
          </p:cNvCxnSpPr>
          <p:nvPr/>
        </p:nvCxnSpPr>
        <p:spPr>
          <a:xfrm rot="10800000" flipV="1">
            <a:off x="1223628" y="465312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28" name="円/楕円 127"/>
          <p:cNvSpPr/>
          <p:nvPr/>
        </p:nvSpPr>
        <p:spPr>
          <a:xfrm>
            <a:off x="3923928" y="508518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9" name="直線コネクタ 128"/>
          <p:cNvCxnSpPr>
            <a:stCxn id="128" idx="1"/>
            <a:endCxn id="113" idx="5"/>
          </p:cNvCxnSpPr>
          <p:nvPr/>
        </p:nvCxnSpPr>
        <p:spPr>
          <a:xfrm rot="16200000" flipV="1">
            <a:off x="3053627" y="421488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0" name="直線コネクタ 69"/>
          <p:cNvCxnSpPr>
            <a:stCxn id="113" idx="2"/>
            <a:endCxn id="131" idx="0"/>
          </p:cNvCxnSpPr>
          <p:nvPr/>
        </p:nvCxnSpPr>
        <p:spPr>
          <a:xfrm rot="10800000" flipV="1">
            <a:off x="1223628" y="407705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31" name="正方形/長方形 130"/>
          <p:cNvSpPr/>
          <p:nvPr/>
        </p:nvSpPr>
        <p:spPr>
          <a:xfrm>
            <a:off x="1043608" y="44371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32" name="円/楕円 131"/>
          <p:cNvSpPr/>
          <p:nvPr/>
        </p:nvSpPr>
        <p:spPr>
          <a:xfrm>
            <a:off x="1691712" y="508518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3" name="直線コネクタ 132"/>
          <p:cNvCxnSpPr>
            <a:stCxn id="132" idx="7"/>
            <a:endCxn id="114" idx="3"/>
          </p:cNvCxnSpPr>
          <p:nvPr/>
        </p:nvCxnSpPr>
        <p:spPr>
          <a:xfrm rot="5400000" flipH="1" flipV="1">
            <a:off x="1937535" y="475494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4" name="直線コネクタ 133"/>
          <p:cNvCxnSpPr>
            <a:stCxn id="135" idx="0"/>
            <a:endCxn id="132" idx="3"/>
          </p:cNvCxnSpPr>
          <p:nvPr/>
        </p:nvCxnSpPr>
        <p:spPr>
          <a:xfrm rot="5400000" flipH="1" flipV="1">
            <a:off x="1385646" y="538501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35" name="正方形/長方形 134"/>
          <p:cNvSpPr/>
          <p:nvPr/>
        </p:nvSpPr>
        <p:spPr>
          <a:xfrm>
            <a:off x="1259632" y="57332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36" name="正方形/長方形 135"/>
          <p:cNvSpPr/>
          <p:nvPr/>
        </p:nvSpPr>
        <p:spPr>
          <a:xfrm>
            <a:off x="2915816" y="638132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137" name="直線コネクタ 136"/>
          <p:cNvCxnSpPr>
            <a:stCxn id="116" idx="5"/>
            <a:endCxn id="136" idx="0"/>
          </p:cNvCxnSpPr>
          <p:nvPr/>
        </p:nvCxnSpPr>
        <p:spPr>
          <a:xfrm rot="16200000" flipH="1">
            <a:off x="2819601" y="610509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8" name="直線コネクタ 69"/>
          <p:cNvCxnSpPr>
            <a:stCxn id="128" idx="2"/>
            <a:endCxn id="116" idx="7"/>
          </p:cNvCxnSpPr>
          <p:nvPr/>
        </p:nvCxnSpPr>
        <p:spPr>
          <a:xfrm rot="10800000" flipV="1">
            <a:off x="2945616" y="522918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39" name="直線コネクタ 69"/>
          <p:cNvCxnSpPr>
            <a:stCxn id="113" idx="2"/>
            <a:endCxn id="114" idx="0"/>
          </p:cNvCxnSpPr>
          <p:nvPr/>
        </p:nvCxnSpPr>
        <p:spPr>
          <a:xfrm rot="10800000" flipV="1">
            <a:off x="2411776" y="407705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40" name="直線コネクタ 69"/>
          <p:cNvCxnSpPr>
            <a:stCxn id="114" idx="6"/>
            <a:endCxn id="128" idx="2"/>
          </p:cNvCxnSpPr>
          <p:nvPr/>
        </p:nvCxnSpPr>
        <p:spPr>
          <a:xfrm>
            <a:off x="2555776" y="465312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41" name="直線コネクタ 69"/>
          <p:cNvCxnSpPr>
            <a:stCxn id="114" idx="2"/>
            <a:endCxn id="132" idx="0"/>
          </p:cNvCxnSpPr>
          <p:nvPr/>
        </p:nvCxnSpPr>
        <p:spPr>
          <a:xfrm rot="10800000" flipV="1">
            <a:off x="1835712" y="465312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143" name="正方形/長方形 142"/>
          <p:cNvSpPr/>
          <p:nvPr/>
        </p:nvSpPr>
        <p:spPr>
          <a:xfrm>
            <a:off x="179512" y="3789040"/>
            <a:ext cx="1035861" cy="400110"/>
          </a:xfrm>
          <a:prstGeom prst="rect">
            <a:avLst/>
          </a:prstGeom>
          <a:solidFill>
            <a:schemeClr val="accent5">
              <a:lumMod val="20000"/>
              <a:lumOff val="80000"/>
            </a:schemeClr>
          </a:solidFill>
        </p:spPr>
        <p:txBody>
          <a:bodyPr wrap="none">
            <a:spAutoFit/>
          </a:bodyPr>
          <a:lstStyle/>
          <a:p>
            <a:r>
              <a:rPr lang="en-US" altLang="ja-JP" sz="2000" dirty="0" smtClean="0">
                <a:latin typeface="Times New Roman" pitchFamily="18" charset="0"/>
                <a:cs typeface="Times New Roman" pitchFamily="18" charset="0"/>
                <a:sym typeface="Symbol" pitchFamily="18" charset="2"/>
              </a:rPr>
              <a:t>satisfied</a:t>
            </a:r>
            <a:endParaRPr lang="ja-JP" altLang="en-US" sz="2000" dirty="0"/>
          </a:p>
        </p:txBody>
      </p:sp>
      <p:sp>
        <p:nvSpPr>
          <p:cNvPr id="144" name="正方形/長方形 143"/>
          <p:cNvSpPr/>
          <p:nvPr/>
        </p:nvSpPr>
        <p:spPr>
          <a:xfrm>
            <a:off x="4427984" y="3789040"/>
            <a:ext cx="1426994" cy="400110"/>
          </a:xfrm>
          <a:prstGeom prst="rect">
            <a:avLst/>
          </a:prstGeom>
          <a:solidFill>
            <a:schemeClr val="accent5">
              <a:lumMod val="20000"/>
              <a:lumOff val="80000"/>
            </a:schemeClr>
          </a:solidFill>
        </p:spPr>
        <p:txBody>
          <a:bodyPr wrap="none">
            <a:spAutoFit/>
          </a:bodyPr>
          <a:lstStyle/>
          <a:p>
            <a:r>
              <a:rPr lang="en-US" altLang="ja-JP" sz="2000" dirty="0" smtClean="0">
                <a:latin typeface="Times New Roman" pitchFamily="18" charset="0"/>
                <a:cs typeface="Times New Roman" pitchFamily="18" charset="0"/>
                <a:sym typeface="Symbol" pitchFamily="18" charset="2"/>
              </a:rPr>
              <a:t>not satisfied</a:t>
            </a:r>
            <a:endParaRPr lang="ja-JP" alt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46" name="直線コネクタ 45"/>
          <p:cNvCxnSpPr/>
          <p:nvPr/>
        </p:nvCxnSpPr>
        <p:spPr>
          <a:xfrm>
            <a:off x="1691680" y="3429000"/>
            <a:ext cx="4968552" cy="0"/>
          </a:xfrm>
          <a:prstGeom prst="line">
            <a:avLst/>
          </a:prstGeom>
          <a:ln w="38100">
            <a:solidFill>
              <a:schemeClr val="accent3"/>
            </a:solidFill>
            <a:prstDash val="sysDot"/>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1691680" y="4005064"/>
            <a:ext cx="4968552" cy="0"/>
          </a:xfrm>
          <a:prstGeom prst="line">
            <a:avLst/>
          </a:prstGeom>
          <a:ln w="38100">
            <a:solidFill>
              <a:schemeClr val="accent3"/>
            </a:solidFill>
            <a:prstDash val="sysDot"/>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1691680" y="4581128"/>
            <a:ext cx="4968552" cy="0"/>
          </a:xfrm>
          <a:prstGeom prst="line">
            <a:avLst/>
          </a:prstGeom>
          <a:ln w="38100">
            <a:solidFill>
              <a:schemeClr val="accent3"/>
            </a:solidFill>
            <a:prstDash val="sysDot"/>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1691680" y="5229200"/>
            <a:ext cx="4968552" cy="0"/>
          </a:xfrm>
          <a:prstGeom prst="line">
            <a:avLst/>
          </a:prstGeom>
          <a:ln w="38100">
            <a:solidFill>
              <a:schemeClr val="accent3"/>
            </a:solidFill>
            <a:prstDash val="sysDot"/>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1691680" y="5877272"/>
            <a:ext cx="4968552" cy="0"/>
          </a:xfrm>
          <a:prstGeom prst="line">
            <a:avLst/>
          </a:prstGeom>
          <a:ln w="38100">
            <a:solidFill>
              <a:schemeClr val="accent3"/>
            </a:solidFill>
            <a:prstDash val="sysDot"/>
          </a:ln>
        </p:spPr>
        <p:style>
          <a:lnRef idx="1">
            <a:schemeClr val="accent1"/>
          </a:lnRef>
          <a:fillRef idx="0">
            <a:schemeClr val="accent1"/>
          </a:fillRef>
          <a:effectRef idx="0">
            <a:schemeClr val="accent1"/>
          </a:effectRef>
          <a:fontRef idx="minor">
            <a:schemeClr val="tx1"/>
          </a:fontRef>
        </p:style>
      </p:cxnSp>
      <p:sp>
        <p:nvSpPr>
          <p:cNvPr id="2" name="コンテンツ プレースホルダ 1"/>
          <p:cNvSpPr>
            <a:spLocks noGrp="1"/>
          </p:cNvSpPr>
          <p:nvPr>
            <p:ph idx="1"/>
          </p:nvPr>
        </p:nvSpPr>
        <p:spPr>
          <a:xfrm>
            <a:off x="214282" y="1772816"/>
            <a:ext cx="8715436" cy="4569371"/>
          </a:xfrm>
        </p:spPr>
        <p:txBody>
          <a:bodyPr/>
          <a:lstStyle/>
          <a:p>
            <a:r>
              <a:rPr lang="en-US" altLang="ja-JP" sz="2200" dirty="0" smtClean="0">
                <a:latin typeface="Times New Roman" pitchFamily="18" charset="0"/>
                <a:cs typeface="Times New Roman" pitchFamily="18" charset="0"/>
                <a:sym typeface="Symbol" pitchFamily="18" charset="2"/>
              </a:rPr>
              <a:t> </a:t>
            </a:r>
            <a:endParaRPr lang="ja-JP" altLang="en-US" sz="2200" dirty="0" smtClean="0"/>
          </a:p>
          <a:p>
            <a:endParaRPr lang="en-US" altLang="ja-JP" sz="2200" dirty="0" smtClean="0">
              <a:latin typeface="Times New Roman" pitchFamily="18" charset="0"/>
              <a:cs typeface="Times New Roman" pitchFamily="18" charset="0"/>
              <a:sym typeface="Symbol" pitchFamily="18" charset="2"/>
            </a:endParaRPr>
          </a:p>
          <a:p>
            <a:endParaRPr kumimoji="1" lang="ja-JP" altLang="en-US" sz="2200" dirty="0"/>
          </a:p>
        </p:txBody>
      </p:sp>
      <p:sp>
        <p:nvSpPr>
          <p:cNvPr id="3" name="タイトル 2"/>
          <p:cNvSpPr>
            <a:spLocks noGrp="1"/>
          </p:cNvSpPr>
          <p:nvPr>
            <p:ph type="title"/>
          </p:nvPr>
        </p:nvSpPr>
        <p:spPr/>
        <p:txBody>
          <a:bodyPr/>
          <a:lstStyle/>
          <a:p>
            <a:r>
              <a:rPr lang="en-US" altLang="ja-JP" dirty="0" smtClean="0"/>
              <a:t>Depth of Nodes</a:t>
            </a:r>
            <a:endParaRPr kumimoji="1" lang="ja-JP" altLang="en-US" dirty="0"/>
          </a:p>
        </p:txBody>
      </p:sp>
      <p:sp>
        <p:nvSpPr>
          <p:cNvPr id="7" name="正方形/長方形 6"/>
          <p:cNvSpPr/>
          <p:nvPr/>
        </p:nvSpPr>
        <p:spPr>
          <a:xfrm>
            <a:off x="2051720" y="1276598"/>
            <a:ext cx="2113079" cy="1446550"/>
          </a:xfrm>
          <a:prstGeom prst="rect">
            <a:avLst/>
          </a:prstGeom>
        </p:spPr>
        <p:txBody>
          <a:bodyPr wrap="none">
            <a:spAutoFit/>
          </a:bodyPr>
          <a:lstStyle/>
          <a:p>
            <a:r>
              <a:rPr lang="en-US" altLang="ja-JP" sz="2200" dirty="0" smtClean="0">
                <a:latin typeface="Times New Roman" pitchFamily="18" charset="0"/>
                <a:cs typeface="Times New Roman" pitchFamily="18" charset="0"/>
                <a:sym typeface="Symbol" pitchFamily="18" charset="2"/>
              </a:rPr>
              <a:t>0</a:t>
            </a:r>
            <a:br>
              <a:rPr lang="en-US" altLang="ja-JP" sz="2200" dirty="0" smtClean="0">
                <a:latin typeface="Times New Roman" pitchFamily="18" charset="0"/>
                <a:cs typeface="Times New Roman" pitchFamily="18" charset="0"/>
                <a:sym typeface="Symbol" pitchFamily="18" charset="2"/>
              </a:rPr>
            </a:br>
            <a:r>
              <a:rPr lang="en-US" altLang="ja-JP" sz="1100" dirty="0" smtClean="0">
                <a:latin typeface="Times New Roman" pitchFamily="18" charset="0"/>
                <a:cs typeface="Times New Roman" pitchFamily="18" charset="0"/>
                <a:sym typeface="Symbol" pitchFamily="18" charset="2"/>
              </a:rPr>
              <a:t/>
            </a:r>
            <a:br>
              <a:rPr lang="en-US" altLang="ja-JP" sz="1100" dirty="0" smtClean="0">
                <a:latin typeface="Times New Roman" pitchFamily="18" charset="0"/>
                <a:cs typeface="Times New Roman" pitchFamily="18" charset="0"/>
                <a:sym typeface="Symbol" pitchFamily="18" charset="2"/>
              </a:rPr>
            </a:br>
            <a:r>
              <a:rPr lang="en-US" altLang="ja-JP" sz="2200" dirty="0" smtClean="0">
                <a:latin typeface="Times New Roman" pitchFamily="18" charset="0"/>
                <a:cs typeface="Times New Roman" pitchFamily="18" charset="0"/>
                <a:sym typeface="Symbol" pitchFamily="18" charset="2"/>
              </a:rPr>
              <a:t>depth( </a:t>
            </a:r>
            <a:r>
              <a:rPr lang="en-US" altLang="ja-JP" sz="2200" i="1" dirty="0" smtClean="0">
                <a:latin typeface="Times New Roman" pitchFamily="18" charset="0"/>
                <a:cs typeface="Times New Roman" pitchFamily="18" charset="0"/>
                <a:sym typeface="Symbol" pitchFamily="18" charset="2"/>
              </a:rPr>
              <a:t>f </a:t>
            </a:r>
            <a:r>
              <a:rPr lang="en-US" altLang="ja-JP" sz="2200" dirty="0" smtClean="0">
                <a:latin typeface="Times New Roman" pitchFamily="18" charset="0"/>
                <a:cs typeface="Times New Roman" pitchFamily="18" charset="0"/>
                <a:sym typeface="Symbol" pitchFamily="18" charset="2"/>
              </a:rPr>
              <a:t>(</a:t>
            </a:r>
            <a:r>
              <a:rPr lang="en-US" altLang="ja-JP" sz="2200" i="1" dirty="0" smtClean="0">
                <a:latin typeface="Times New Roman" pitchFamily="18" charset="0"/>
                <a:cs typeface="Times New Roman" pitchFamily="18" charset="0"/>
                <a:sym typeface="Symbol" pitchFamily="18" charset="2"/>
              </a:rPr>
              <a:t>v</a:t>
            </a:r>
            <a:r>
              <a:rPr lang="en-US" altLang="ja-JP" sz="2200" dirty="0" smtClean="0">
                <a:latin typeface="Times New Roman" pitchFamily="18" charset="0"/>
                <a:cs typeface="Times New Roman" pitchFamily="18" charset="0"/>
                <a:sym typeface="Symbol" pitchFamily="18" charset="2"/>
              </a:rPr>
              <a:t>))  1 </a:t>
            </a:r>
          </a:p>
          <a:p>
            <a:endParaRPr lang="en-US" altLang="ja-JP" sz="1100" dirty="0" smtClean="0">
              <a:latin typeface="Times New Roman" pitchFamily="18" charset="0"/>
              <a:cs typeface="Times New Roman" pitchFamily="18" charset="0"/>
              <a:sym typeface="Symbol" pitchFamily="18" charset="2"/>
            </a:endParaRPr>
          </a:p>
          <a:p>
            <a:r>
              <a:rPr lang="en-US" altLang="ja-JP" sz="2200" dirty="0" smtClean="0"/>
              <a:t>depth(par(</a:t>
            </a:r>
            <a:r>
              <a:rPr lang="en-US" altLang="ja-JP" sz="2200" i="1" dirty="0" smtClean="0"/>
              <a:t>v</a:t>
            </a:r>
            <a:r>
              <a:rPr lang="en-US" altLang="ja-JP" sz="2200" dirty="0" smtClean="0"/>
              <a:t>))</a:t>
            </a:r>
            <a:r>
              <a:rPr lang="en-US" altLang="ja-JP" sz="2200" dirty="0" smtClean="0">
                <a:latin typeface="Times New Roman" pitchFamily="18" charset="0"/>
                <a:cs typeface="Times New Roman" pitchFamily="18" charset="0"/>
                <a:sym typeface="Symbol" pitchFamily="18" charset="2"/>
              </a:rPr>
              <a:t>  1</a:t>
            </a:r>
            <a:endParaRPr lang="ja-JP" altLang="en-US" sz="2200" dirty="0"/>
          </a:p>
        </p:txBody>
      </p:sp>
      <p:sp>
        <p:nvSpPr>
          <p:cNvPr id="8" name="正方形/長方形 7"/>
          <p:cNvSpPr/>
          <p:nvPr/>
        </p:nvSpPr>
        <p:spPr>
          <a:xfrm>
            <a:off x="4206477" y="1268760"/>
            <a:ext cx="2021707" cy="1477328"/>
          </a:xfrm>
          <a:prstGeom prst="rect">
            <a:avLst/>
          </a:prstGeom>
        </p:spPr>
        <p:txBody>
          <a:bodyPr wrap="none">
            <a:spAutoFit/>
          </a:bodyPr>
          <a:lstStyle/>
          <a:p>
            <a:r>
              <a:rPr lang="en-US" altLang="ja-JP" sz="2200" dirty="0" smtClean="0">
                <a:latin typeface="Times New Roman" pitchFamily="18" charset="0"/>
                <a:cs typeface="Times New Roman" pitchFamily="18" charset="0"/>
                <a:sym typeface="Symbol" pitchFamily="18" charset="2"/>
              </a:rPr>
              <a:t>if </a:t>
            </a:r>
            <a:r>
              <a:rPr lang="en-US" altLang="ja-JP" sz="2200" i="1" dirty="0" smtClean="0">
                <a:latin typeface="Times New Roman" pitchFamily="18" charset="0"/>
                <a:cs typeface="Times New Roman" pitchFamily="18" charset="0"/>
                <a:sym typeface="Symbol" pitchFamily="18" charset="2"/>
              </a:rPr>
              <a:t>v</a:t>
            </a:r>
            <a:r>
              <a:rPr lang="en-US" altLang="ja-JP" sz="2200" dirty="0" smtClean="0">
                <a:latin typeface="Times New Roman" pitchFamily="18" charset="0"/>
                <a:cs typeface="Times New Roman" pitchFamily="18" charset="0"/>
                <a:sym typeface="Symbol" pitchFamily="18" charset="2"/>
              </a:rPr>
              <a:t>  </a:t>
            </a:r>
            <a:r>
              <a:rPr lang="en-US" altLang="ja-JP" sz="2000" dirty="0" smtClean="0">
                <a:latin typeface="Times New Roman" pitchFamily="18" charset="0"/>
                <a:cs typeface="Times New Roman" pitchFamily="18" charset="0"/>
                <a:sym typeface="Symbol" pitchFamily="18" charset="2"/>
              </a:rPr>
              <a:t></a:t>
            </a:r>
            <a:r>
              <a:rPr lang="en-US" altLang="ja-JP" sz="2200" dirty="0" smtClean="0">
                <a:latin typeface="Times New Roman" pitchFamily="18" charset="0"/>
                <a:cs typeface="Times New Roman" pitchFamily="18" charset="0"/>
                <a:sym typeface="Symbol" pitchFamily="18" charset="2"/>
              </a:rPr>
              <a:t>,</a:t>
            </a:r>
          </a:p>
          <a:p>
            <a:endParaRPr lang="en-US" altLang="ja-JP" sz="1100" dirty="0" smtClean="0">
              <a:latin typeface="Times New Roman" pitchFamily="18" charset="0"/>
              <a:cs typeface="Times New Roman" pitchFamily="18" charset="0"/>
              <a:sym typeface="Symbol" pitchFamily="18" charset="2"/>
            </a:endParaRPr>
          </a:p>
          <a:p>
            <a:r>
              <a:rPr lang="en-US" altLang="ja-JP" sz="2200" dirty="0" smtClean="0">
                <a:latin typeface="Times New Roman" pitchFamily="18" charset="0"/>
                <a:cs typeface="Times New Roman" pitchFamily="18" charset="0"/>
                <a:sym typeface="Symbol" pitchFamily="18" charset="2"/>
              </a:rPr>
              <a:t>if </a:t>
            </a:r>
            <a:r>
              <a:rPr lang="en-US" altLang="ja-JP" sz="2200" i="1" dirty="0" smtClean="0">
                <a:latin typeface="Times New Roman" pitchFamily="18" charset="0"/>
                <a:cs typeface="Times New Roman" pitchFamily="18" charset="0"/>
                <a:sym typeface="Symbol" pitchFamily="18" charset="2"/>
              </a:rPr>
              <a:t>v</a:t>
            </a:r>
            <a:r>
              <a:rPr lang="en-US" altLang="ja-JP" sz="2200" dirty="0" smtClean="0">
                <a:latin typeface="Times New Roman" pitchFamily="18" charset="0"/>
                <a:cs typeface="Times New Roman" pitchFamily="18" charset="0"/>
                <a:sym typeface="Symbol" pitchFamily="18" charset="2"/>
              </a:rPr>
              <a:t> </a:t>
            </a:r>
            <a:r>
              <a:rPr lang="en-US" altLang="ja-JP" sz="2400" dirty="0" smtClean="0">
                <a:latin typeface="Times New Roman" pitchFamily="18" charset="0"/>
                <a:cs typeface="Times New Roman" pitchFamily="18" charset="0"/>
                <a:sym typeface="Symbol" pitchFamily="18" charset="2"/>
              </a:rPr>
              <a:t> V</a:t>
            </a:r>
            <a:r>
              <a:rPr lang="en-US" altLang="ja-JP" sz="2400" baseline="-25000" dirty="0" smtClean="0">
                <a:latin typeface="Times New Roman" pitchFamily="18" charset="0"/>
                <a:cs typeface="Times New Roman" pitchFamily="18" charset="0"/>
                <a:sym typeface="Symbol" pitchFamily="18" charset="2"/>
              </a:rPr>
              <a:t>in</a:t>
            </a:r>
            <a:r>
              <a:rPr lang="en-US" altLang="ja-JP" sz="2400" dirty="0" smtClean="0">
                <a:latin typeface="Times New Roman" pitchFamily="18" charset="0"/>
                <a:cs typeface="Times New Roman" pitchFamily="18" charset="0"/>
                <a:sym typeface="Symbol" pitchFamily="18" charset="2"/>
              </a:rPr>
              <a:t>{},</a:t>
            </a:r>
          </a:p>
          <a:p>
            <a:endParaRPr lang="en-US" altLang="ja-JP" sz="1100" dirty="0" smtClean="0">
              <a:latin typeface="Times New Roman" pitchFamily="18" charset="0"/>
              <a:cs typeface="Times New Roman" pitchFamily="18" charset="0"/>
              <a:sym typeface="Symbol" pitchFamily="18" charset="2"/>
            </a:endParaRPr>
          </a:p>
          <a:p>
            <a:r>
              <a:rPr lang="en-US" altLang="ja-JP" sz="2200" dirty="0" smtClean="0">
                <a:latin typeface="Times New Roman" pitchFamily="18" charset="0"/>
                <a:cs typeface="Times New Roman" pitchFamily="18" charset="0"/>
                <a:sym typeface="Symbol" pitchFamily="18" charset="2"/>
              </a:rPr>
              <a:t>if </a:t>
            </a:r>
            <a:r>
              <a:rPr lang="en-US" altLang="ja-JP" sz="2200" i="1" dirty="0" smtClean="0">
                <a:latin typeface="Times New Roman" pitchFamily="18" charset="0"/>
                <a:cs typeface="Times New Roman" pitchFamily="18" charset="0"/>
                <a:sym typeface="Symbol" pitchFamily="18" charset="2"/>
              </a:rPr>
              <a:t>v</a:t>
            </a:r>
            <a:r>
              <a:rPr lang="en-US" altLang="ja-JP" sz="2200" dirty="0" smtClean="0">
                <a:latin typeface="Times New Roman" pitchFamily="18" charset="0"/>
                <a:cs typeface="Times New Roman" pitchFamily="18" charset="0"/>
                <a:sym typeface="Symbol" pitchFamily="18" charset="2"/>
              </a:rPr>
              <a:t>  </a:t>
            </a:r>
            <a:r>
              <a:rPr lang="en-US" altLang="ja-JP" sz="2200" dirty="0" err="1" smtClean="0">
                <a:latin typeface="Times New Roman" pitchFamily="18" charset="0"/>
                <a:cs typeface="Times New Roman" pitchFamily="18" charset="0"/>
                <a:sym typeface="Symbol" pitchFamily="18" charset="2"/>
              </a:rPr>
              <a:t>V</a:t>
            </a:r>
            <a:r>
              <a:rPr lang="en-US" altLang="ja-JP" sz="2200" baseline="-25000" dirty="0" err="1" smtClean="0">
                <a:latin typeface="Times New Roman" pitchFamily="18" charset="0"/>
                <a:cs typeface="Times New Roman" pitchFamily="18" charset="0"/>
                <a:sym typeface="Symbol" pitchFamily="18" charset="2"/>
              </a:rPr>
              <a:t>leaf</a:t>
            </a:r>
            <a:r>
              <a:rPr lang="en-US" altLang="ja-JP" sz="2200" dirty="0" smtClean="0">
                <a:latin typeface="Times New Roman" pitchFamily="18" charset="0"/>
                <a:cs typeface="Times New Roman" pitchFamily="18" charset="0"/>
                <a:sym typeface="Symbol" pitchFamily="18" charset="2"/>
              </a:rPr>
              <a:t>.</a:t>
            </a:r>
          </a:p>
        </p:txBody>
      </p:sp>
      <p:sp>
        <p:nvSpPr>
          <p:cNvPr id="9" name="左中かっこ 8"/>
          <p:cNvSpPr/>
          <p:nvPr/>
        </p:nvSpPr>
        <p:spPr>
          <a:xfrm>
            <a:off x="1907704" y="1268760"/>
            <a:ext cx="288032" cy="151216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1" name="正方形/長方形 70"/>
          <p:cNvSpPr/>
          <p:nvPr/>
        </p:nvSpPr>
        <p:spPr>
          <a:xfrm>
            <a:off x="557528" y="1773977"/>
            <a:ext cx="1422184" cy="430887"/>
          </a:xfrm>
          <a:prstGeom prst="rect">
            <a:avLst/>
          </a:prstGeom>
        </p:spPr>
        <p:txBody>
          <a:bodyPr wrap="none">
            <a:spAutoFit/>
          </a:bodyPr>
          <a:lstStyle/>
          <a:p>
            <a:r>
              <a:rPr lang="en-US" altLang="ja-JP" sz="2200" dirty="0" smtClean="0">
                <a:latin typeface="Times New Roman" pitchFamily="18" charset="0"/>
                <a:cs typeface="Times New Roman" pitchFamily="18" charset="0"/>
                <a:sym typeface="Symbol" pitchFamily="18" charset="2"/>
              </a:rPr>
              <a:t>depth(</a:t>
            </a:r>
            <a:r>
              <a:rPr lang="en-US" altLang="ja-JP" sz="2200" i="1" dirty="0" smtClean="0">
                <a:latin typeface="Times New Roman" pitchFamily="18" charset="0"/>
                <a:cs typeface="Times New Roman" pitchFamily="18" charset="0"/>
                <a:sym typeface="Symbol" pitchFamily="18" charset="2"/>
              </a:rPr>
              <a:t>v</a:t>
            </a:r>
            <a:r>
              <a:rPr lang="en-US" altLang="ja-JP" sz="2200" dirty="0" smtClean="0">
                <a:latin typeface="Times New Roman" pitchFamily="18" charset="0"/>
                <a:cs typeface="Times New Roman" pitchFamily="18" charset="0"/>
                <a:sym typeface="Symbol" pitchFamily="18" charset="2"/>
              </a:rPr>
              <a:t>)  </a:t>
            </a:r>
            <a:endParaRPr lang="ja-JP" altLang="en-US" sz="2200" dirty="0"/>
          </a:p>
        </p:txBody>
      </p:sp>
      <p:sp>
        <p:nvSpPr>
          <p:cNvPr id="128" name="円/楕円 127"/>
          <p:cNvSpPr/>
          <p:nvPr/>
        </p:nvSpPr>
        <p:spPr>
          <a:xfrm>
            <a:off x="4398152" y="3255185"/>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129" name="円/楕円 128"/>
          <p:cNvSpPr/>
          <p:nvPr/>
        </p:nvSpPr>
        <p:spPr>
          <a:xfrm>
            <a:off x="3822120" y="3831249"/>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0" name="直線コネクタ 129"/>
          <p:cNvCxnSpPr>
            <a:stCxn id="129" idx="7"/>
            <a:endCxn id="128" idx="3"/>
          </p:cNvCxnSpPr>
          <p:nvPr/>
        </p:nvCxnSpPr>
        <p:spPr>
          <a:xfrm rot="5400000" flipH="1" flipV="1">
            <a:off x="4067927" y="3501024"/>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31" name="円/楕円 130"/>
          <p:cNvSpPr/>
          <p:nvPr/>
        </p:nvSpPr>
        <p:spPr>
          <a:xfrm>
            <a:off x="4254136" y="5055385"/>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2" name="直線コネクタ 131"/>
          <p:cNvCxnSpPr>
            <a:stCxn id="131" idx="0"/>
            <a:endCxn id="129" idx="5"/>
          </p:cNvCxnSpPr>
          <p:nvPr/>
        </p:nvCxnSpPr>
        <p:spPr>
          <a:xfrm rot="16200000" flipV="1">
            <a:off x="3743884" y="4401132"/>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3" name="直線コネクタ 132"/>
          <p:cNvCxnSpPr>
            <a:stCxn id="139" idx="0"/>
            <a:endCxn id="147" idx="4"/>
          </p:cNvCxnSpPr>
          <p:nvPr/>
        </p:nvCxnSpPr>
        <p:spPr>
          <a:xfrm rot="16200000" flipV="1">
            <a:off x="3264018" y="4821351"/>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4" name="直線コネクタ 133"/>
          <p:cNvCxnSpPr>
            <a:stCxn id="140" idx="0"/>
            <a:endCxn id="131" idx="3"/>
          </p:cNvCxnSpPr>
          <p:nvPr/>
        </p:nvCxnSpPr>
        <p:spPr>
          <a:xfrm rot="5400000" flipH="1" flipV="1">
            <a:off x="4020094" y="5427239"/>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5" name="直線コネクタ 134"/>
          <p:cNvCxnSpPr>
            <a:stCxn id="143" idx="3"/>
            <a:endCxn id="137" idx="0"/>
          </p:cNvCxnSpPr>
          <p:nvPr/>
        </p:nvCxnSpPr>
        <p:spPr>
          <a:xfrm rot="5400000">
            <a:off x="5244231" y="4779166"/>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6" name="直線コネクタ 135"/>
          <p:cNvCxnSpPr>
            <a:stCxn id="143" idx="5"/>
            <a:endCxn id="138" idx="0"/>
          </p:cNvCxnSpPr>
          <p:nvPr/>
        </p:nvCxnSpPr>
        <p:spPr>
          <a:xfrm rot="16200000" flipH="1">
            <a:off x="5598081" y="4779149"/>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37" name="正方形/長方形 136"/>
          <p:cNvSpPr/>
          <p:nvPr/>
        </p:nvSpPr>
        <p:spPr>
          <a:xfrm>
            <a:off x="5190240" y="5055385"/>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38" name="正方形/長方形 137"/>
          <p:cNvSpPr/>
          <p:nvPr/>
        </p:nvSpPr>
        <p:spPr>
          <a:xfrm>
            <a:off x="5694296" y="5055385"/>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39" name="正方形/長方形 138"/>
          <p:cNvSpPr/>
          <p:nvPr/>
        </p:nvSpPr>
        <p:spPr>
          <a:xfrm>
            <a:off x="3318032" y="5055385"/>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40" name="正方形/長方形 139"/>
          <p:cNvSpPr/>
          <p:nvPr/>
        </p:nvSpPr>
        <p:spPr>
          <a:xfrm>
            <a:off x="3966104" y="5703457"/>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41" name="正方形/長方形 140"/>
          <p:cNvSpPr/>
          <p:nvPr/>
        </p:nvSpPr>
        <p:spPr>
          <a:xfrm>
            <a:off x="2597952" y="4335305"/>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142" name="直線コネクタ 69"/>
          <p:cNvCxnSpPr>
            <a:stCxn id="129" idx="2"/>
            <a:endCxn id="141" idx="0"/>
          </p:cNvCxnSpPr>
          <p:nvPr/>
        </p:nvCxnSpPr>
        <p:spPr>
          <a:xfrm rot="10800000" flipV="1">
            <a:off x="2777972" y="3975249"/>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43" name="円/楕円 142"/>
          <p:cNvSpPr/>
          <p:nvPr/>
        </p:nvSpPr>
        <p:spPr>
          <a:xfrm>
            <a:off x="5478272" y="4407313"/>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4" name="直線コネクタ 143"/>
          <p:cNvCxnSpPr>
            <a:stCxn id="143" idx="1"/>
            <a:endCxn id="128" idx="5"/>
          </p:cNvCxnSpPr>
          <p:nvPr/>
        </p:nvCxnSpPr>
        <p:spPr>
          <a:xfrm rot="16200000" flipV="1">
            <a:off x="4607971" y="3537012"/>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5" name="直線コネクタ 69"/>
          <p:cNvCxnSpPr>
            <a:stCxn id="128" idx="2"/>
            <a:endCxn id="146" idx="0"/>
          </p:cNvCxnSpPr>
          <p:nvPr/>
        </p:nvCxnSpPr>
        <p:spPr>
          <a:xfrm rot="10800000" flipV="1">
            <a:off x="2777972" y="3399185"/>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46" name="正方形/長方形 145"/>
          <p:cNvSpPr/>
          <p:nvPr/>
        </p:nvSpPr>
        <p:spPr>
          <a:xfrm>
            <a:off x="2597952" y="3759241"/>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47" name="円/楕円 146"/>
          <p:cNvSpPr/>
          <p:nvPr/>
        </p:nvSpPr>
        <p:spPr>
          <a:xfrm>
            <a:off x="3246056" y="4407313"/>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8" name="直線コネクタ 147"/>
          <p:cNvCxnSpPr>
            <a:stCxn id="147" idx="7"/>
            <a:endCxn id="129" idx="3"/>
          </p:cNvCxnSpPr>
          <p:nvPr/>
        </p:nvCxnSpPr>
        <p:spPr>
          <a:xfrm rot="5400000" flipH="1" flipV="1">
            <a:off x="3491879" y="4077072"/>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9" name="直線コネクタ 148"/>
          <p:cNvCxnSpPr>
            <a:stCxn id="150" idx="0"/>
            <a:endCxn id="147" idx="3"/>
          </p:cNvCxnSpPr>
          <p:nvPr/>
        </p:nvCxnSpPr>
        <p:spPr>
          <a:xfrm rot="5400000" flipH="1" flipV="1">
            <a:off x="2939990" y="4707143"/>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50" name="正方形/長方形 149"/>
          <p:cNvSpPr/>
          <p:nvPr/>
        </p:nvSpPr>
        <p:spPr>
          <a:xfrm>
            <a:off x="2813976" y="5055385"/>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51" name="正方形/長方形 150"/>
          <p:cNvSpPr/>
          <p:nvPr/>
        </p:nvSpPr>
        <p:spPr>
          <a:xfrm>
            <a:off x="4470160" y="5703457"/>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152" name="直線コネクタ 151"/>
          <p:cNvCxnSpPr>
            <a:stCxn id="131" idx="5"/>
            <a:endCxn id="151" idx="0"/>
          </p:cNvCxnSpPr>
          <p:nvPr/>
        </p:nvCxnSpPr>
        <p:spPr>
          <a:xfrm rot="16200000" flipH="1">
            <a:off x="4373945" y="5427221"/>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3" name="直線コネクタ 69"/>
          <p:cNvCxnSpPr>
            <a:stCxn id="143" idx="2"/>
            <a:endCxn id="131" idx="7"/>
          </p:cNvCxnSpPr>
          <p:nvPr/>
        </p:nvCxnSpPr>
        <p:spPr>
          <a:xfrm rot="10800000" flipV="1">
            <a:off x="4499960" y="4551312"/>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54" name="直線コネクタ 69"/>
          <p:cNvCxnSpPr>
            <a:stCxn id="128" idx="2"/>
            <a:endCxn id="129" idx="0"/>
          </p:cNvCxnSpPr>
          <p:nvPr/>
        </p:nvCxnSpPr>
        <p:spPr>
          <a:xfrm rot="10800000" flipV="1">
            <a:off x="3966120" y="3399185"/>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55" name="直線コネクタ 69"/>
          <p:cNvCxnSpPr>
            <a:stCxn id="129" idx="6"/>
            <a:endCxn id="143" idx="2"/>
          </p:cNvCxnSpPr>
          <p:nvPr/>
        </p:nvCxnSpPr>
        <p:spPr>
          <a:xfrm>
            <a:off x="4110120" y="3975249"/>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56" name="直線コネクタ 69"/>
          <p:cNvCxnSpPr>
            <a:stCxn id="129" idx="2"/>
            <a:endCxn id="147" idx="0"/>
          </p:cNvCxnSpPr>
          <p:nvPr/>
        </p:nvCxnSpPr>
        <p:spPr>
          <a:xfrm rot="10800000" flipV="1">
            <a:off x="3390056" y="3975249"/>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6660232" y="3212976"/>
            <a:ext cx="338554" cy="461665"/>
          </a:xfrm>
          <a:prstGeom prst="rect">
            <a:avLst/>
          </a:prstGeom>
          <a:noFill/>
        </p:spPr>
        <p:txBody>
          <a:bodyPr wrap="none" rtlCol="0">
            <a:spAutoFit/>
          </a:bodyPr>
          <a:lstStyle/>
          <a:p>
            <a:r>
              <a:rPr kumimoji="1" lang="en-US" altLang="ja-JP" sz="2400" dirty="0" smtClean="0"/>
              <a:t>0</a:t>
            </a:r>
            <a:endParaRPr kumimoji="1" lang="ja-JP" altLang="en-US" sz="2400" dirty="0"/>
          </a:p>
        </p:txBody>
      </p:sp>
      <p:sp>
        <p:nvSpPr>
          <p:cNvPr id="54" name="テキスト ボックス 53"/>
          <p:cNvSpPr txBox="1"/>
          <p:nvPr/>
        </p:nvSpPr>
        <p:spPr>
          <a:xfrm>
            <a:off x="6660232" y="3789040"/>
            <a:ext cx="338554" cy="461665"/>
          </a:xfrm>
          <a:prstGeom prst="rect">
            <a:avLst/>
          </a:prstGeom>
          <a:noFill/>
        </p:spPr>
        <p:txBody>
          <a:bodyPr wrap="none" rtlCol="0">
            <a:spAutoFit/>
          </a:bodyPr>
          <a:lstStyle/>
          <a:p>
            <a:r>
              <a:rPr kumimoji="1" lang="en-US" altLang="ja-JP" sz="2400" dirty="0" smtClean="0"/>
              <a:t>1</a:t>
            </a:r>
            <a:endParaRPr kumimoji="1" lang="ja-JP" altLang="en-US" sz="2400" dirty="0"/>
          </a:p>
        </p:txBody>
      </p:sp>
      <p:sp>
        <p:nvSpPr>
          <p:cNvPr id="55" name="テキスト ボックス 54"/>
          <p:cNvSpPr txBox="1"/>
          <p:nvPr/>
        </p:nvSpPr>
        <p:spPr>
          <a:xfrm>
            <a:off x="6660232" y="4365104"/>
            <a:ext cx="338554" cy="461665"/>
          </a:xfrm>
          <a:prstGeom prst="rect">
            <a:avLst/>
          </a:prstGeom>
          <a:noFill/>
        </p:spPr>
        <p:txBody>
          <a:bodyPr wrap="none" rtlCol="0">
            <a:spAutoFit/>
          </a:bodyPr>
          <a:lstStyle/>
          <a:p>
            <a:r>
              <a:rPr kumimoji="1" lang="en-US" altLang="ja-JP" sz="2400" dirty="0" smtClean="0"/>
              <a:t>2</a:t>
            </a:r>
            <a:endParaRPr kumimoji="1" lang="ja-JP" altLang="en-US" sz="2400" dirty="0"/>
          </a:p>
        </p:txBody>
      </p:sp>
      <p:sp>
        <p:nvSpPr>
          <p:cNvPr id="56" name="テキスト ボックス 55"/>
          <p:cNvSpPr txBox="1"/>
          <p:nvPr/>
        </p:nvSpPr>
        <p:spPr>
          <a:xfrm>
            <a:off x="6660232" y="4983559"/>
            <a:ext cx="338554" cy="461665"/>
          </a:xfrm>
          <a:prstGeom prst="rect">
            <a:avLst/>
          </a:prstGeom>
          <a:noFill/>
        </p:spPr>
        <p:txBody>
          <a:bodyPr wrap="none" rtlCol="0">
            <a:spAutoFit/>
          </a:bodyPr>
          <a:lstStyle/>
          <a:p>
            <a:r>
              <a:rPr kumimoji="1" lang="en-US" altLang="ja-JP" sz="2400" dirty="0" smtClean="0"/>
              <a:t>3</a:t>
            </a:r>
            <a:endParaRPr kumimoji="1" lang="ja-JP" altLang="en-US" sz="2400" dirty="0"/>
          </a:p>
        </p:txBody>
      </p:sp>
      <p:sp>
        <p:nvSpPr>
          <p:cNvPr id="57" name="テキスト ボックス 56"/>
          <p:cNvSpPr txBox="1"/>
          <p:nvPr/>
        </p:nvSpPr>
        <p:spPr>
          <a:xfrm>
            <a:off x="6660232" y="5631631"/>
            <a:ext cx="338554" cy="461665"/>
          </a:xfrm>
          <a:prstGeom prst="rect">
            <a:avLst/>
          </a:prstGeom>
          <a:noFill/>
        </p:spPr>
        <p:txBody>
          <a:bodyPr wrap="none" rtlCol="0">
            <a:spAutoFit/>
          </a:bodyPr>
          <a:lstStyle/>
          <a:p>
            <a:r>
              <a:rPr kumimoji="1" lang="en-US" altLang="ja-JP" sz="2400" dirty="0" smtClean="0"/>
              <a:t>4</a:t>
            </a:r>
            <a:endParaRPr kumimoji="1" lang="ja-JP" altLang="en-US" sz="2400"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smtClean="0"/>
              <a:t>In what follows…</a:t>
            </a:r>
            <a:endParaRPr kumimoji="1" lang="ja-JP" altLang="en-US" dirty="0"/>
          </a:p>
        </p:txBody>
      </p:sp>
      <p:sp>
        <p:nvSpPr>
          <p:cNvPr id="99" name="正方形/長方形 98"/>
          <p:cNvSpPr/>
          <p:nvPr/>
        </p:nvSpPr>
        <p:spPr>
          <a:xfrm>
            <a:off x="899592" y="1268760"/>
            <a:ext cx="7344816" cy="936104"/>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r>
              <a:rPr lang="en-US" altLang="ja-JP" sz="2800" dirty="0" smtClean="0"/>
              <a:t>Infer the first character of the string of each edge, namely, a labeling function</a:t>
            </a:r>
            <a:r>
              <a:rPr lang="ja-JP" altLang="en-US" sz="2800" dirty="0" smtClean="0"/>
              <a:t> </a:t>
            </a:r>
            <a:r>
              <a:rPr lang="en-US" altLang="ja-JP" sz="2800" i="1" dirty="0" smtClean="0"/>
              <a:t>g</a:t>
            </a:r>
            <a:r>
              <a:rPr lang="en-US" altLang="ja-JP" sz="2800" dirty="0" smtClean="0"/>
              <a:t> : E </a:t>
            </a:r>
            <a:r>
              <a:rPr lang="en-US" altLang="ja-JP" sz="2800" dirty="0" smtClean="0">
                <a:latin typeface="Times New Roman" pitchFamily="18" charset="0"/>
                <a:cs typeface="Times New Roman" pitchFamily="18" charset="0"/>
                <a:sym typeface="Symbol" pitchFamily="18" charset="2"/>
              </a:rPr>
              <a:t> </a:t>
            </a:r>
            <a:r>
              <a:rPr lang="en-US" altLang="ja-JP" sz="2800" dirty="0" smtClean="0">
                <a:solidFill>
                  <a:srgbClr val="000000"/>
                </a:solidFill>
                <a:latin typeface="Times New Roman" pitchFamily="18" charset="0"/>
                <a:cs typeface="Times New Roman" pitchFamily="18" charset="0"/>
                <a:sym typeface="Symbol" pitchFamily="18" charset="2"/>
              </a:rPr>
              <a:t>∪{</a:t>
            </a:r>
            <a:r>
              <a:rPr lang="en-US" altLang="ja-JP" sz="2800" dirty="0" smtClean="0">
                <a:solidFill>
                  <a:srgbClr val="000000"/>
                </a:solidFill>
                <a:latin typeface="Courier New" pitchFamily="49" charset="0"/>
                <a:cs typeface="Courier New" pitchFamily="49" charset="0"/>
                <a:sym typeface="Symbol" pitchFamily="18" charset="2"/>
              </a:rPr>
              <a:t>$</a:t>
            </a:r>
            <a:r>
              <a:rPr lang="en-US" altLang="ja-JP" sz="2800" dirty="0" smtClean="0">
                <a:solidFill>
                  <a:srgbClr val="000000"/>
                </a:solidFill>
                <a:latin typeface="Times New Roman" pitchFamily="18" charset="0"/>
                <a:cs typeface="Times New Roman" pitchFamily="18" charset="0"/>
                <a:sym typeface="Symbol" pitchFamily="18" charset="2"/>
              </a:rPr>
              <a:t>}.</a:t>
            </a:r>
            <a:endParaRPr lang="ja-JP" altLang="en-US" sz="2800" dirty="0"/>
          </a:p>
        </p:txBody>
      </p:sp>
      <p:sp>
        <p:nvSpPr>
          <p:cNvPr id="103" name="円/楕円 102"/>
          <p:cNvSpPr/>
          <p:nvPr/>
        </p:nvSpPr>
        <p:spPr>
          <a:xfrm>
            <a:off x="4427984" y="263691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104" name="円/楕円 103"/>
          <p:cNvSpPr/>
          <p:nvPr/>
        </p:nvSpPr>
        <p:spPr>
          <a:xfrm>
            <a:off x="3851952" y="321297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5" name="直線コネクタ 104"/>
          <p:cNvCxnSpPr>
            <a:stCxn id="104" idx="7"/>
            <a:endCxn id="103" idx="3"/>
          </p:cNvCxnSpPr>
          <p:nvPr/>
        </p:nvCxnSpPr>
        <p:spPr>
          <a:xfrm rot="5400000" flipH="1" flipV="1">
            <a:off x="4097759" y="2882751"/>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6" name="円/楕円 105"/>
          <p:cNvSpPr/>
          <p:nvPr/>
        </p:nvSpPr>
        <p:spPr>
          <a:xfrm>
            <a:off x="4283968" y="443711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7" name="直線コネクタ 106"/>
          <p:cNvCxnSpPr>
            <a:stCxn id="106" idx="0"/>
            <a:endCxn id="104" idx="5"/>
          </p:cNvCxnSpPr>
          <p:nvPr/>
        </p:nvCxnSpPr>
        <p:spPr>
          <a:xfrm rot="16200000" flipV="1">
            <a:off x="3773716" y="3782859"/>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8" name="直線コネクタ 107"/>
          <p:cNvCxnSpPr>
            <a:stCxn id="114" idx="0"/>
            <a:endCxn id="122" idx="4"/>
          </p:cNvCxnSpPr>
          <p:nvPr/>
        </p:nvCxnSpPr>
        <p:spPr>
          <a:xfrm rot="16200000" flipV="1">
            <a:off x="3185838" y="4311090"/>
            <a:ext cx="576096"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9" name="直線コネクタ 108"/>
          <p:cNvCxnSpPr>
            <a:stCxn id="115" idx="0"/>
            <a:endCxn id="106" idx="3"/>
          </p:cNvCxnSpPr>
          <p:nvPr/>
        </p:nvCxnSpPr>
        <p:spPr>
          <a:xfrm rot="5400000" flipH="1" flipV="1">
            <a:off x="3905910" y="4880974"/>
            <a:ext cx="618273"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0" name="直線コネクタ 109"/>
          <p:cNvCxnSpPr>
            <a:stCxn id="118" idx="3"/>
            <a:endCxn id="112" idx="0"/>
          </p:cNvCxnSpPr>
          <p:nvPr/>
        </p:nvCxnSpPr>
        <p:spPr>
          <a:xfrm rot="5400000">
            <a:off x="5130047" y="4232901"/>
            <a:ext cx="618273"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1" name="直線コネクタ 110"/>
          <p:cNvCxnSpPr>
            <a:stCxn id="118" idx="5"/>
            <a:endCxn id="113" idx="0"/>
          </p:cNvCxnSpPr>
          <p:nvPr/>
        </p:nvCxnSpPr>
        <p:spPr>
          <a:xfrm rot="16200000" flipH="1">
            <a:off x="5519901" y="4268888"/>
            <a:ext cx="906305" cy="43825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2" name="正方形/長方形 111"/>
          <p:cNvSpPr/>
          <p:nvPr/>
        </p:nvSpPr>
        <p:spPr>
          <a:xfrm>
            <a:off x="514806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13" name="正方形/長方形 112"/>
          <p:cNvSpPr/>
          <p:nvPr/>
        </p:nvSpPr>
        <p:spPr>
          <a:xfrm>
            <a:off x="6012160" y="494116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14" name="正方形/長方形 113"/>
          <p:cNvSpPr/>
          <p:nvPr/>
        </p:nvSpPr>
        <p:spPr>
          <a:xfrm>
            <a:off x="334786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15" name="正方形/長方形 114"/>
          <p:cNvSpPr/>
          <p:nvPr/>
        </p:nvSpPr>
        <p:spPr>
          <a:xfrm>
            <a:off x="3923928" y="530120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16" name="正方形/長方形 115"/>
          <p:cNvSpPr/>
          <p:nvPr/>
        </p:nvSpPr>
        <p:spPr>
          <a:xfrm>
            <a:off x="2627784" y="37170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117" name="直線コネクタ 69"/>
          <p:cNvCxnSpPr>
            <a:stCxn id="104" idx="2"/>
            <a:endCxn id="116" idx="0"/>
          </p:cNvCxnSpPr>
          <p:nvPr/>
        </p:nvCxnSpPr>
        <p:spPr>
          <a:xfrm rot="10800000" flipV="1">
            <a:off x="2807804" y="3356976"/>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18" name="円/楕円 117"/>
          <p:cNvSpPr/>
          <p:nvPr/>
        </p:nvSpPr>
        <p:spPr>
          <a:xfrm>
            <a:off x="5508104" y="378904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9" name="直線コネクタ 118"/>
          <p:cNvCxnSpPr>
            <a:stCxn id="118" idx="1"/>
            <a:endCxn id="103" idx="5"/>
          </p:cNvCxnSpPr>
          <p:nvPr/>
        </p:nvCxnSpPr>
        <p:spPr>
          <a:xfrm rot="16200000" flipV="1">
            <a:off x="4637803" y="2918739"/>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0" name="直線コネクタ 69"/>
          <p:cNvCxnSpPr>
            <a:stCxn id="103" idx="2"/>
            <a:endCxn id="121" idx="0"/>
          </p:cNvCxnSpPr>
          <p:nvPr/>
        </p:nvCxnSpPr>
        <p:spPr>
          <a:xfrm rot="10800000" flipV="1">
            <a:off x="2807804" y="2780912"/>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21" name="正方形/長方形 120"/>
          <p:cNvSpPr/>
          <p:nvPr/>
        </p:nvSpPr>
        <p:spPr>
          <a:xfrm>
            <a:off x="2627784" y="314096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22" name="円/楕円 121"/>
          <p:cNvSpPr/>
          <p:nvPr/>
        </p:nvSpPr>
        <p:spPr>
          <a:xfrm>
            <a:off x="3275888" y="378904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3" name="直線コネクタ 122"/>
          <p:cNvCxnSpPr>
            <a:stCxn id="122" idx="7"/>
            <a:endCxn id="104" idx="3"/>
          </p:cNvCxnSpPr>
          <p:nvPr/>
        </p:nvCxnSpPr>
        <p:spPr>
          <a:xfrm rot="5400000" flipH="1" flipV="1">
            <a:off x="3521711" y="3458799"/>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4" name="直線コネクタ 123"/>
          <p:cNvCxnSpPr>
            <a:stCxn id="125" idx="0"/>
            <a:endCxn id="122" idx="3"/>
          </p:cNvCxnSpPr>
          <p:nvPr/>
        </p:nvCxnSpPr>
        <p:spPr>
          <a:xfrm rot="5400000" flipH="1" flipV="1">
            <a:off x="2969822" y="4088870"/>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25" name="正方形/長方形 124"/>
          <p:cNvSpPr/>
          <p:nvPr/>
        </p:nvSpPr>
        <p:spPr>
          <a:xfrm>
            <a:off x="2843808" y="44371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26" name="正方形/長方形 125"/>
          <p:cNvSpPr/>
          <p:nvPr/>
        </p:nvSpPr>
        <p:spPr>
          <a:xfrm>
            <a:off x="4716016" y="558924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127" name="直線コネクタ 126"/>
          <p:cNvCxnSpPr>
            <a:stCxn id="106" idx="5"/>
            <a:endCxn id="126" idx="0"/>
          </p:cNvCxnSpPr>
          <p:nvPr/>
        </p:nvCxnSpPr>
        <p:spPr>
          <a:xfrm rot="16200000" flipH="1">
            <a:off x="4259761" y="4952964"/>
            <a:ext cx="906305" cy="36624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8" name="直線コネクタ 69"/>
          <p:cNvCxnSpPr>
            <a:stCxn id="118" idx="2"/>
            <a:endCxn id="106" idx="7"/>
          </p:cNvCxnSpPr>
          <p:nvPr/>
        </p:nvCxnSpPr>
        <p:spPr>
          <a:xfrm rot="10800000" flipV="1">
            <a:off x="4529792" y="3933039"/>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29" name="直線コネクタ 69"/>
          <p:cNvCxnSpPr>
            <a:stCxn id="103" idx="2"/>
            <a:endCxn id="104" idx="0"/>
          </p:cNvCxnSpPr>
          <p:nvPr/>
        </p:nvCxnSpPr>
        <p:spPr>
          <a:xfrm rot="10800000" flipV="1">
            <a:off x="3995952" y="2780912"/>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30" name="直線コネクタ 69"/>
          <p:cNvCxnSpPr>
            <a:stCxn id="104" idx="6"/>
            <a:endCxn id="118" idx="2"/>
          </p:cNvCxnSpPr>
          <p:nvPr/>
        </p:nvCxnSpPr>
        <p:spPr>
          <a:xfrm>
            <a:off x="4139952" y="3356976"/>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31" name="直線コネクタ 69"/>
          <p:cNvCxnSpPr>
            <a:stCxn id="104" idx="2"/>
            <a:endCxn id="122" idx="0"/>
          </p:cNvCxnSpPr>
          <p:nvPr/>
        </p:nvCxnSpPr>
        <p:spPr>
          <a:xfrm rot="10800000" flipV="1">
            <a:off x="3419888" y="3356976"/>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132" name="正方形/長方形 131"/>
          <p:cNvSpPr/>
          <p:nvPr/>
        </p:nvSpPr>
        <p:spPr>
          <a:xfrm>
            <a:off x="3296683" y="273871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133" name="正方形/長方形 132"/>
          <p:cNvSpPr/>
          <p:nvPr/>
        </p:nvSpPr>
        <p:spPr>
          <a:xfrm>
            <a:off x="4808851" y="273871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34" name="正方形/長方形 133"/>
          <p:cNvSpPr/>
          <p:nvPr/>
        </p:nvSpPr>
        <p:spPr>
          <a:xfrm>
            <a:off x="3953727" y="273871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35" name="正方形/長方形 134"/>
          <p:cNvSpPr/>
          <p:nvPr/>
        </p:nvSpPr>
        <p:spPr>
          <a:xfrm>
            <a:off x="3017623" y="338679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136" name="正方形/長方形 135"/>
          <p:cNvSpPr/>
          <p:nvPr/>
        </p:nvSpPr>
        <p:spPr>
          <a:xfrm>
            <a:off x="4097743" y="338679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37" name="正方形/長方形 136"/>
          <p:cNvSpPr/>
          <p:nvPr/>
        </p:nvSpPr>
        <p:spPr>
          <a:xfrm>
            <a:off x="3728731" y="338679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38" name="正方形/長方形 137"/>
          <p:cNvSpPr/>
          <p:nvPr/>
        </p:nvSpPr>
        <p:spPr>
          <a:xfrm>
            <a:off x="2906844" y="3933056"/>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139" name="正方形/長方形 138"/>
          <p:cNvSpPr/>
          <p:nvPr/>
        </p:nvSpPr>
        <p:spPr>
          <a:xfrm>
            <a:off x="3419872" y="3933056"/>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40" name="正方形/長方形 139"/>
          <p:cNvSpPr/>
          <p:nvPr/>
        </p:nvSpPr>
        <p:spPr>
          <a:xfrm>
            <a:off x="3482908" y="4221088"/>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t>
            </a:r>
            <a:endParaRPr lang="ja-JP" altLang="en-US" sz="2400" dirty="0">
              <a:solidFill>
                <a:schemeClr val="bg1">
                  <a:lumMod val="75000"/>
                </a:schemeClr>
              </a:solidFill>
              <a:latin typeface="Courier New" pitchFamily="49" charset="0"/>
              <a:cs typeface="Courier New" pitchFamily="49" charset="0"/>
            </a:endParaRPr>
          </a:p>
        </p:txBody>
      </p:sp>
      <p:sp>
        <p:nvSpPr>
          <p:cNvPr id="141" name="正方形/長方形 140"/>
          <p:cNvSpPr/>
          <p:nvPr/>
        </p:nvSpPr>
        <p:spPr>
          <a:xfrm>
            <a:off x="4499992" y="450912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42" name="正方形/長方形 141"/>
          <p:cNvSpPr/>
          <p:nvPr/>
        </p:nvSpPr>
        <p:spPr>
          <a:xfrm>
            <a:off x="3995936" y="450912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43" name="正方形/長方形 142"/>
          <p:cNvSpPr/>
          <p:nvPr/>
        </p:nvSpPr>
        <p:spPr>
          <a:xfrm>
            <a:off x="5004048" y="2967335"/>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a:t>
            </a:r>
            <a:endParaRPr lang="ja-JP" altLang="en-US" sz="2400" dirty="0">
              <a:solidFill>
                <a:schemeClr val="bg1">
                  <a:lumMod val="75000"/>
                </a:schemeClr>
              </a:solidFill>
              <a:latin typeface="Courier New" pitchFamily="49" charset="0"/>
              <a:cs typeface="Courier New" pitchFamily="49" charset="0"/>
            </a:endParaRPr>
          </a:p>
        </p:txBody>
      </p:sp>
      <p:sp>
        <p:nvSpPr>
          <p:cNvPr id="144" name="正方形/長方形 143"/>
          <p:cNvSpPr/>
          <p:nvPr/>
        </p:nvSpPr>
        <p:spPr>
          <a:xfrm>
            <a:off x="4211960" y="3615407"/>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a:t>
            </a:r>
            <a:endParaRPr lang="ja-JP" altLang="en-US" sz="2400" dirty="0">
              <a:solidFill>
                <a:schemeClr val="bg1">
                  <a:lumMod val="75000"/>
                </a:schemeClr>
              </a:solidFill>
              <a:latin typeface="Courier New" pitchFamily="49" charset="0"/>
              <a:cs typeface="Courier New" pitchFamily="49" charset="0"/>
            </a:endParaRPr>
          </a:p>
        </p:txBody>
      </p:sp>
      <p:sp>
        <p:nvSpPr>
          <p:cNvPr id="145" name="正方形/長方形 144"/>
          <p:cNvSpPr/>
          <p:nvPr/>
        </p:nvSpPr>
        <p:spPr>
          <a:xfrm>
            <a:off x="4572000" y="4695527"/>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a:t>
            </a:r>
            <a:endParaRPr lang="ja-JP" altLang="en-US" sz="2400" dirty="0">
              <a:solidFill>
                <a:schemeClr val="bg1">
                  <a:lumMod val="75000"/>
                </a:schemeClr>
              </a:solidFill>
              <a:latin typeface="Courier New" pitchFamily="49" charset="0"/>
              <a:cs typeface="Courier New" pitchFamily="49" charset="0"/>
            </a:endParaRPr>
          </a:p>
        </p:txBody>
      </p:sp>
      <p:sp>
        <p:nvSpPr>
          <p:cNvPr id="146" name="正方形/長方形 145"/>
          <p:cNvSpPr/>
          <p:nvPr/>
        </p:nvSpPr>
        <p:spPr>
          <a:xfrm>
            <a:off x="4652392" y="4839543"/>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a:t>
            </a:r>
            <a:endParaRPr lang="ja-JP" altLang="en-US" sz="2400" dirty="0">
              <a:solidFill>
                <a:schemeClr val="bg1">
                  <a:lumMod val="75000"/>
                </a:schemeClr>
              </a:solidFill>
              <a:latin typeface="Courier New" pitchFamily="49" charset="0"/>
              <a:cs typeface="Courier New" pitchFamily="49" charset="0"/>
            </a:endParaRPr>
          </a:p>
        </p:txBody>
      </p:sp>
      <p:sp>
        <p:nvSpPr>
          <p:cNvPr id="147" name="正方形/長方形 146"/>
          <p:cNvSpPr/>
          <p:nvPr/>
        </p:nvSpPr>
        <p:spPr>
          <a:xfrm>
            <a:off x="4730084" y="5013176"/>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a:t>
            </a:r>
            <a:endParaRPr lang="ja-JP" altLang="en-US" sz="2400" dirty="0">
              <a:solidFill>
                <a:schemeClr val="bg1">
                  <a:lumMod val="75000"/>
                </a:schemeClr>
              </a:solidFill>
              <a:latin typeface="Courier New" pitchFamily="49" charset="0"/>
              <a:cs typeface="Courier New" pitchFamily="49" charset="0"/>
            </a:endParaRPr>
          </a:p>
        </p:txBody>
      </p:sp>
      <p:sp>
        <p:nvSpPr>
          <p:cNvPr id="148" name="正方形/長方形 147"/>
          <p:cNvSpPr/>
          <p:nvPr/>
        </p:nvSpPr>
        <p:spPr>
          <a:xfrm>
            <a:off x="4802092" y="5199583"/>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t>
            </a:r>
            <a:endParaRPr lang="ja-JP" altLang="en-US" sz="2400" dirty="0">
              <a:solidFill>
                <a:schemeClr val="bg1">
                  <a:lumMod val="75000"/>
                </a:schemeClr>
              </a:solidFill>
              <a:latin typeface="Courier New" pitchFamily="49" charset="0"/>
              <a:cs typeface="Courier New" pitchFamily="49" charset="0"/>
            </a:endParaRPr>
          </a:p>
        </p:txBody>
      </p:sp>
      <p:sp>
        <p:nvSpPr>
          <p:cNvPr id="149" name="正方形/長方形 148"/>
          <p:cNvSpPr/>
          <p:nvPr/>
        </p:nvSpPr>
        <p:spPr>
          <a:xfrm>
            <a:off x="3914956" y="4695527"/>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a:t>
            </a:r>
            <a:endParaRPr lang="ja-JP" altLang="en-US" sz="2400" dirty="0">
              <a:solidFill>
                <a:schemeClr val="bg1">
                  <a:lumMod val="75000"/>
                </a:schemeClr>
              </a:solidFill>
              <a:latin typeface="Courier New" pitchFamily="49" charset="0"/>
              <a:cs typeface="Courier New" pitchFamily="49" charset="0"/>
            </a:endParaRPr>
          </a:p>
        </p:txBody>
      </p:sp>
      <p:sp>
        <p:nvSpPr>
          <p:cNvPr id="150" name="正方形/長方形 149"/>
          <p:cNvSpPr/>
          <p:nvPr/>
        </p:nvSpPr>
        <p:spPr>
          <a:xfrm>
            <a:off x="3842948" y="4911551"/>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t>
            </a:r>
            <a:endParaRPr lang="ja-JP" altLang="en-US" sz="2400" dirty="0">
              <a:solidFill>
                <a:schemeClr val="bg1">
                  <a:lumMod val="75000"/>
                </a:schemeClr>
              </a:solidFill>
              <a:latin typeface="Courier New" pitchFamily="49" charset="0"/>
              <a:cs typeface="Courier New" pitchFamily="49" charset="0"/>
            </a:endParaRPr>
          </a:p>
        </p:txBody>
      </p:sp>
      <p:sp>
        <p:nvSpPr>
          <p:cNvPr id="151" name="正方形/長方形 150"/>
          <p:cNvSpPr/>
          <p:nvPr/>
        </p:nvSpPr>
        <p:spPr>
          <a:xfrm>
            <a:off x="5773096" y="386104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52" name="正方形/長方形 151"/>
          <p:cNvSpPr/>
          <p:nvPr/>
        </p:nvSpPr>
        <p:spPr>
          <a:xfrm>
            <a:off x="5845104" y="4047455"/>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a:t>
            </a:r>
            <a:endParaRPr lang="ja-JP" altLang="en-US" sz="2400" dirty="0">
              <a:solidFill>
                <a:schemeClr val="bg1">
                  <a:lumMod val="75000"/>
                </a:schemeClr>
              </a:solidFill>
              <a:latin typeface="Courier New" pitchFamily="49" charset="0"/>
              <a:cs typeface="Courier New" pitchFamily="49" charset="0"/>
            </a:endParaRPr>
          </a:p>
        </p:txBody>
      </p:sp>
      <p:sp>
        <p:nvSpPr>
          <p:cNvPr id="153" name="正方形/長方形 152"/>
          <p:cNvSpPr/>
          <p:nvPr/>
        </p:nvSpPr>
        <p:spPr>
          <a:xfrm>
            <a:off x="5925496" y="4191471"/>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a:t>
            </a:r>
            <a:endParaRPr lang="ja-JP" altLang="en-US" sz="2400" dirty="0">
              <a:solidFill>
                <a:schemeClr val="bg1">
                  <a:lumMod val="75000"/>
                </a:schemeClr>
              </a:solidFill>
              <a:latin typeface="Courier New" pitchFamily="49" charset="0"/>
              <a:cs typeface="Courier New" pitchFamily="49" charset="0"/>
            </a:endParaRPr>
          </a:p>
        </p:txBody>
      </p:sp>
      <p:sp>
        <p:nvSpPr>
          <p:cNvPr id="154" name="正方形/長方形 153"/>
          <p:cNvSpPr/>
          <p:nvPr/>
        </p:nvSpPr>
        <p:spPr>
          <a:xfrm>
            <a:off x="6003188" y="4365104"/>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a:t>
            </a:r>
            <a:endParaRPr lang="ja-JP" altLang="en-US" sz="2400" dirty="0">
              <a:solidFill>
                <a:schemeClr val="bg1">
                  <a:lumMod val="75000"/>
                </a:schemeClr>
              </a:solidFill>
              <a:latin typeface="Courier New" pitchFamily="49" charset="0"/>
              <a:cs typeface="Courier New" pitchFamily="49" charset="0"/>
            </a:endParaRPr>
          </a:p>
        </p:txBody>
      </p:sp>
      <p:sp>
        <p:nvSpPr>
          <p:cNvPr id="155" name="正方形/長方形 154"/>
          <p:cNvSpPr/>
          <p:nvPr/>
        </p:nvSpPr>
        <p:spPr>
          <a:xfrm>
            <a:off x="6075196" y="4581128"/>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t>
            </a:r>
            <a:endParaRPr lang="ja-JP" altLang="en-US" sz="2400" dirty="0">
              <a:solidFill>
                <a:schemeClr val="bg1">
                  <a:lumMod val="75000"/>
                </a:schemeClr>
              </a:solidFill>
              <a:latin typeface="Courier New" pitchFamily="49" charset="0"/>
              <a:cs typeface="Courier New" pitchFamily="49" charset="0"/>
            </a:endParaRPr>
          </a:p>
        </p:txBody>
      </p:sp>
      <p:sp>
        <p:nvSpPr>
          <p:cNvPr id="156" name="正方形/長方形 155"/>
          <p:cNvSpPr/>
          <p:nvPr/>
        </p:nvSpPr>
        <p:spPr>
          <a:xfrm>
            <a:off x="5211100" y="386104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57" name="正方形/長方形 156"/>
          <p:cNvSpPr/>
          <p:nvPr/>
        </p:nvSpPr>
        <p:spPr>
          <a:xfrm>
            <a:off x="5130120" y="4047455"/>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a:t>
            </a:r>
            <a:endParaRPr lang="ja-JP" altLang="en-US" sz="2400" dirty="0">
              <a:solidFill>
                <a:schemeClr val="bg1">
                  <a:lumMod val="75000"/>
                </a:schemeClr>
              </a:solidFill>
              <a:latin typeface="Courier New" pitchFamily="49" charset="0"/>
              <a:cs typeface="Courier New" pitchFamily="49" charset="0"/>
            </a:endParaRPr>
          </a:p>
        </p:txBody>
      </p:sp>
      <p:sp>
        <p:nvSpPr>
          <p:cNvPr id="158" name="正方形/長方形 157"/>
          <p:cNvSpPr/>
          <p:nvPr/>
        </p:nvSpPr>
        <p:spPr>
          <a:xfrm>
            <a:off x="5067084" y="4263479"/>
            <a:ext cx="369012" cy="461665"/>
          </a:xfrm>
          <a:prstGeom prst="rect">
            <a:avLst/>
          </a:prstGeom>
        </p:spPr>
        <p:txBody>
          <a:bodyPr wrap="none">
            <a:spAutoFit/>
          </a:bodyPr>
          <a:lstStyle/>
          <a:p>
            <a:r>
              <a:rPr lang="en-US" altLang="ja-JP" sz="2400" dirty="0" smtClean="0">
                <a:solidFill>
                  <a:schemeClr val="bg1">
                    <a:lumMod val="75000"/>
                  </a:schemeClr>
                </a:solidFill>
                <a:latin typeface="Courier New" pitchFamily="49" charset="0"/>
                <a:cs typeface="Courier New" pitchFamily="49" charset="0"/>
              </a:rPr>
              <a:t>$</a:t>
            </a:r>
            <a:endParaRPr lang="ja-JP" altLang="en-US" sz="2400" dirty="0">
              <a:solidFill>
                <a:schemeClr val="bg1">
                  <a:lumMod val="75000"/>
                </a:schemeClr>
              </a:solidFill>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コンテンツ プレースホルダ 99"/>
          <p:cNvSpPr>
            <a:spLocks noGrp="1"/>
          </p:cNvSpPr>
          <p:nvPr>
            <p:ph idx="1"/>
          </p:nvPr>
        </p:nvSpPr>
        <p:spPr>
          <a:xfrm>
            <a:off x="214282" y="2276872"/>
            <a:ext cx="8715436" cy="3849291"/>
          </a:xfrm>
        </p:spPr>
        <p:txBody>
          <a:bodyPr/>
          <a:lstStyle/>
          <a:p>
            <a:pPr marL="514350" indent="-514350">
              <a:buFont typeface="+mj-lt"/>
              <a:buAutoNum type="arabicPeriod"/>
            </a:pPr>
            <a:r>
              <a:rPr lang="en-US" altLang="ja-JP" dirty="0" smtClean="0"/>
              <a:t>The edge from </a:t>
            </a:r>
            <a:r>
              <a:rPr lang="en-US" altLang="ja-JP" dirty="0" smtClean="0">
                <a:latin typeface="Times New Roman" pitchFamily="18" charset="0"/>
                <a:cs typeface="Times New Roman" pitchFamily="18" charset="0"/>
                <a:sym typeface="Symbol" pitchFamily="18" charset="2"/>
              </a:rPr>
              <a:t> to its first child is labeled with </a:t>
            </a:r>
            <a:r>
              <a:rPr lang="en-US" altLang="ja-JP" dirty="0" smtClean="0">
                <a:latin typeface="Courier New" pitchFamily="49" charset="0"/>
                <a:cs typeface="Courier New" pitchFamily="49" charset="0"/>
              </a:rPr>
              <a:t>$</a:t>
            </a:r>
            <a:r>
              <a:rPr lang="en-US" altLang="ja-JP" dirty="0" smtClean="0">
                <a:latin typeface="+mj-lt"/>
                <a:cs typeface="Courier New" pitchFamily="49" charset="0"/>
              </a:rPr>
              <a:t>.</a:t>
            </a:r>
            <a:r>
              <a:rPr lang="en-US" altLang="ja-JP" sz="2400" dirty="0" smtClean="0"/>
              <a:t> </a:t>
            </a:r>
            <a:br>
              <a:rPr lang="en-US" altLang="ja-JP" sz="2400" dirty="0" smtClean="0"/>
            </a:b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 ch</a:t>
            </a:r>
            <a:r>
              <a:rPr lang="en-US" altLang="ja-JP" sz="2400" baseline="-25000" dirty="0" smtClean="0">
                <a:latin typeface="Times New Roman" pitchFamily="18" charset="0"/>
                <a:cs typeface="Times New Roman" pitchFamily="18" charset="0"/>
                <a:sym typeface="Symbol" pitchFamily="18" charset="2"/>
              </a:rPr>
              <a:t>1</a:t>
            </a:r>
            <a:r>
              <a:rPr lang="en-US" altLang="ja-JP" sz="2400" dirty="0" smtClean="0">
                <a:latin typeface="Times New Roman" pitchFamily="18" charset="0"/>
                <a:cs typeface="Times New Roman" pitchFamily="18" charset="0"/>
                <a:sym typeface="Symbol" pitchFamily="18" charset="2"/>
              </a:rPr>
              <a:t>()))  </a:t>
            </a:r>
            <a:r>
              <a:rPr lang="en-US" altLang="ja-JP" sz="2400" dirty="0" smtClean="0">
                <a:latin typeface="Courier New" pitchFamily="49" charset="0"/>
                <a:cs typeface="Courier New" pitchFamily="49" charset="0"/>
                <a:sym typeface="Symbol" pitchFamily="18" charset="2"/>
              </a:rPr>
              <a:t>$</a:t>
            </a:r>
            <a:r>
              <a:rPr lang="en-US" altLang="ja-JP" sz="2400" dirty="0" smtClean="0">
                <a:latin typeface="Times New Roman" pitchFamily="18" charset="0"/>
                <a:cs typeface="Times New Roman" pitchFamily="18" charset="0"/>
                <a:sym typeface="Symbol" pitchFamily="18" charset="2"/>
              </a:rPr>
              <a:t>.</a:t>
            </a:r>
            <a:endParaRPr lang="en-US" altLang="ja-JP" sz="2400" dirty="0" smtClean="0">
              <a:sym typeface="Symbol" pitchFamily="18" charset="2"/>
            </a:endParaRPr>
          </a:p>
        </p:txBody>
      </p:sp>
      <p:sp>
        <p:nvSpPr>
          <p:cNvPr id="3" name="タイトル 2"/>
          <p:cNvSpPr>
            <a:spLocks noGrp="1"/>
          </p:cNvSpPr>
          <p:nvPr>
            <p:ph type="title"/>
          </p:nvPr>
        </p:nvSpPr>
        <p:spPr/>
        <p:txBody>
          <a:bodyPr/>
          <a:lstStyle/>
          <a:p>
            <a:r>
              <a:rPr lang="en-US" altLang="ja-JP" dirty="0" smtClean="0"/>
              <a:t>Conditions for </a:t>
            </a:r>
            <a:r>
              <a:rPr lang="en-US" altLang="ja-JP" i="1" dirty="0" smtClean="0">
                <a:latin typeface="+mj-lt"/>
              </a:rPr>
              <a:t>g</a:t>
            </a:r>
            <a:r>
              <a:rPr lang="en-US" altLang="ja-JP" dirty="0" smtClean="0"/>
              <a:t> to hold</a:t>
            </a:r>
            <a:endParaRPr kumimoji="1" lang="ja-JP" altLang="en-US" dirty="0"/>
          </a:p>
        </p:txBody>
      </p:sp>
      <p:sp>
        <p:nvSpPr>
          <p:cNvPr id="182" name="円/楕円 181"/>
          <p:cNvSpPr/>
          <p:nvPr/>
        </p:nvSpPr>
        <p:spPr>
          <a:xfrm>
            <a:off x="6990473" y="299698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i="1" dirty="0">
              <a:solidFill>
                <a:schemeClr val="tx1"/>
              </a:solidFill>
            </a:endParaRPr>
          </a:p>
        </p:txBody>
      </p:sp>
      <p:cxnSp>
        <p:nvCxnSpPr>
          <p:cNvPr id="183" name="直線コネクタ 182"/>
          <p:cNvCxnSpPr>
            <a:stCxn id="191" idx="0"/>
            <a:endCxn id="182" idx="3"/>
          </p:cNvCxnSpPr>
          <p:nvPr/>
        </p:nvCxnSpPr>
        <p:spPr>
          <a:xfrm rot="5400000" flipH="1" flipV="1">
            <a:off x="6645325" y="3473723"/>
            <a:ext cx="618241" cy="15641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4" name="正方形/長方形 183"/>
          <p:cNvSpPr/>
          <p:nvPr/>
        </p:nvSpPr>
        <p:spPr>
          <a:xfrm>
            <a:off x="6156176" y="378904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86" name="正方形/長方形 185"/>
          <p:cNvSpPr/>
          <p:nvPr/>
        </p:nvSpPr>
        <p:spPr>
          <a:xfrm>
            <a:off x="6363228" y="321300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cxnSp>
        <p:nvCxnSpPr>
          <p:cNvPr id="187" name="直線コネクタ 186"/>
          <p:cNvCxnSpPr>
            <a:stCxn id="182" idx="2"/>
            <a:endCxn id="184" idx="0"/>
          </p:cNvCxnSpPr>
          <p:nvPr/>
        </p:nvCxnSpPr>
        <p:spPr>
          <a:xfrm rot="10800000" flipV="1">
            <a:off x="6336197" y="3140984"/>
            <a:ext cx="654277" cy="64805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9" name="直線コネクタ 188"/>
          <p:cNvCxnSpPr>
            <a:stCxn id="182" idx="5"/>
            <a:endCxn id="190" idx="0"/>
          </p:cNvCxnSpPr>
          <p:nvPr/>
        </p:nvCxnSpPr>
        <p:spPr>
          <a:xfrm rot="16200000" flipH="1">
            <a:off x="7035164" y="3443939"/>
            <a:ext cx="618273" cy="21600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90" name="円/楕円 189"/>
          <p:cNvSpPr/>
          <p:nvPr/>
        </p:nvSpPr>
        <p:spPr>
          <a:xfrm>
            <a:off x="7308304" y="3861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i="1" dirty="0">
              <a:solidFill>
                <a:schemeClr val="tx1"/>
              </a:solidFill>
            </a:endParaRPr>
          </a:p>
        </p:txBody>
      </p:sp>
      <p:sp>
        <p:nvSpPr>
          <p:cNvPr id="191" name="円/楕円 190"/>
          <p:cNvSpPr/>
          <p:nvPr/>
        </p:nvSpPr>
        <p:spPr>
          <a:xfrm>
            <a:off x="6732240" y="386104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i="1" dirty="0">
              <a:solidFill>
                <a:schemeClr val="tx1"/>
              </a:solidFill>
            </a:endParaRPr>
          </a:p>
        </p:txBody>
      </p:sp>
      <p:sp>
        <p:nvSpPr>
          <p:cNvPr id="193" name="円/楕円 192"/>
          <p:cNvSpPr/>
          <p:nvPr/>
        </p:nvSpPr>
        <p:spPr>
          <a:xfrm>
            <a:off x="7884368" y="386104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i="1" dirty="0">
              <a:solidFill>
                <a:schemeClr val="tx1"/>
              </a:solidFill>
            </a:endParaRPr>
          </a:p>
        </p:txBody>
      </p:sp>
      <p:cxnSp>
        <p:nvCxnSpPr>
          <p:cNvPr id="194" name="直線コネクタ 193"/>
          <p:cNvCxnSpPr>
            <a:stCxn id="182" idx="6"/>
            <a:endCxn id="193" idx="0"/>
          </p:cNvCxnSpPr>
          <p:nvPr/>
        </p:nvCxnSpPr>
        <p:spPr>
          <a:xfrm>
            <a:off x="7278473" y="3140984"/>
            <a:ext cx="749895" cy="72006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899592" y="1268760"/>
            <a:ext cx="7344816" cy="936104"/>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r>
              <a:rPr lang="en-US" altLang="ja-JP" sz="2800" dirty="0" smtClean="0"/>
              <a:t>Infer the first character of the string of each edge, namely, a labeling function</a:t>
            </a:r>
            <a:r>
              <a:rPr lang="ja-JP" altLang="en-US" sz="2800" dirty="0" smtClean="0"/>
              <a:t> </a:t>
            </a:r>
            <a:r>
              <a:rPr lang="en-US" altLang="ja-JP" sz="2800" i="1" dirty="0" smtClean="0"/>
              <a:t>g</a:t>
            </a:r>
            <a:r>
              <a:rPr lang="en-US" altLang="ja-JP" sz="2800" dirty="0" smtClean="0"/>
              <a:t> : E </a:t>
            </a:r>
            <a:r>
              <a:rPr lang="en-US" altLang="ja-JP" sz="2800" dirty="0" smtClean="0">
                <a:latin typeface="Times New Roman" pitchFamily="18" charset="0"/>
                <a:cs typeface="Times New Roman" pitchFamily="18" charset="0"/>
                <a:sym typeface="Symbol" pitchFamily="18" charset="2"/>
              </a:rPr>
              <a:t> </a:t>
            </a:r>
            <a:r>
              <a:rPr lang="en-US" altLang="ja-JP" sz="2800" dirty="0" smtClean="0">
                <a:solidFill>
                  <a:srgbClr val="000000"/>
                </a:solidFill>
                <a:latin typeface="Times New Roman" pitchFamily="18" charset="0"/>
                <a:cs typeface="Times New Roman" pitchFamily="18" charset="0"/>
                <a:sym typeface="Symbol" pitchFamily="18" charset="2"/>
              </a:rPr>
              <a:t>∪{</a:t>
            </a:r>
            <a:r>
              <a:rPr lang="en-US" altLang="ja-JP" sz="2800" dirty="0" smtClean="0">
                <a:solidFill>
                  <a:srgbClr val="000000"/>
                </a:solidFill>
                <a:latin typeface="Courier New" pitchFamily="49" charset="0"/>
                <a:cs typeface="Courier New" pitchFamily="49" charset="0"/>
                <a:sym typeface="Symbol" pitchFamily="18" charset="2"/>
              </a:rPr>
              <a:t>$</a:t>
            </a:r>
            <a:r>
              <a:rPr lang="en-US" altLang="ja-JP" sz="2800" dirty="0" smtClean="0">
                <a:solidFill>
                  <a:srgbClr val="000000"/>
                </a:solidFill>
                <a:latin typeface="Times New Roman" pitchFamily="18" charset="0"/>
                <a:cs typeface="Times New Roman" pitchFamily="18" charset="0"/>
                <a:sym typeface="Symbol" pitchFamily="18" charset="2"/>
              </a:rPr>
              <a:t>}.</a:t>
            </a:r>
            <a:endParaRPr lang="ja-JP" alt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3200" dirty="0" smtClean="0"/>
              <a:t>Reverse Problems on String Data Structures</a:t>
            </a:r>
            <a:endParaRPr kumimoji="1" lang="en-US" altLang="ja-JP" sz="3200" dirty="0" smtClean="0"/>
          </a:p>
          <a:p>
            <a:r>
              <a:rPr lang="en-US" altLang="ja-JP" sz="3200" dirty="0" smtClean="0"/>
              <a:t>Suffix Tree, Suffix Links</a:t>
            </a:r>
          </a:p>
          <a:p>
            <a:r>
              <a:rPr lang="en-US" altLang="ja-JP" sz="3200" dirty="0" smtClean="0"/>
              <a:t>Reverse Problem on Suffix Trees</a:t>
            </a:r>
          </a:p>
          <a:p>
            <a:r>
              <a:rPr lang="en-US" altLang="ja-JP" sz="3200" dirty="0" smtClean="0"/>
              <a:t>Efficient Solution</a:t>
            </a:r>
          </a:p>
          <a:p>
            <a:pPr lvl="1"/>
            <a:r>
              <a:rPr lang="en-US" altLang="ja-JP" sz="2800" dirty="0" smtClean="0"/>
              <a:t>Inferring a Labeling Function</a:t>
            </a:r>
          </a:p>
          <a:p>
            <a:pPr lvl="1"/>
            <a:r>
              <a:rPr lang="en-US" altLang="ja-JP" sz="2800" dirty="0" smtClean="0"/>
              <a:t>Suffix Tour Graph</a:t>
            </a:r>
          </a:p>
          <a:p>
            <a:pPr lvl="1"/>
            <a:r>
              <a:rPr lang="en-US" altLang="ja-JP" sz="2800" dirty="0" smtClean="0"/>
              <a:t>On a Binary Alphabet</a:t>
            </a:r>
            <a:endParaRPr kumimoji="1" lang="ja-JP" altLang="en-US" sz="2800" dirty="0"/>
          </a:p>
        </p:txBody>
      </p:sp>
      <p:sp>
        <p:nvSpPr>
          <p:cNvPr id="3" name="タイトル 2"/>
          <p:cNvSpPr>
            <a:spLocks noGrp="1"/>
          </p:cNvSpPr>
          <p:nvPr>
            <p:ph type="title"/>
          </p:nvPr>
        </p:nvSpPr>
        <p:spPr/>
        <p:txBody>
          <a:bodyPr/>
          <a:lstStyle/>
          <a:p>
            <a:r>
              <a:rPr lang="en-US" altLang="ja-JP" dirty="0" smtClean="0"/>
              <a:t>Outline</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コンテンツ プレースホルダ 99"/>
          <p:cNvSpPr>
            <a:spLocks noGrp="1"/>
          </p:cNvSpPr>
          <p:nvPr>
            <p:ph idx="1"/>
          </p:nvPr>
        </p:nvSpPr>
        <p:spPr>
          <a:xfrm>
            <a:off x="214282" y="2276872"/>
            <a:ext cx="8715436" cy="3849291"/>
          </a:xfrm>
        </p:spPr>
        <p:txBody>
          <a:bodyPr/>
          <a:lstStyle/>
          <a:p>
            <a:pPr marL="514350" indent="-514350">
              <a:buFont typeface="+mj-lt"/>
              <a:buAutoNum type="arabicPeriod"/>
            </a:pPr>
            <a:r>
              <a:rPr lang="en-US" altLang="ja-JP" dirty="0" smtClean="0"/>
              <a:t>The edge from </a:t>
            </a:r>
            <a:r>
              <a:rPr lang="en-US" altLang="ja-JP" dirty="0" smtClean="0">
                <a:latin typeface="Times New Roman" pitchFamily="18" charset="0"/>
                <a:cs typeface="Times New Roman" pitchFamily="18" charset="0"/>
                <a:sym typeface="Symbol" pitchFamily="18" charset="2"/>
              </a:rPr>
              <a:t> to its first child is labeled with </a:t>
            </a:r>
            <a:r>
              <a:rPr lang="en-US" altLang="ja-JP" dirty="0" smtClean="0">
                <a:latin typeface="Courier New" pitchFamily="49" charset="0"/>
                <a:cs typeface="Courier New" pitchFamily="49" charset="0"/>
              </a:rPr>
              <a:t>$</a:t>
            </a:r>
            <a:r>
              <a:rPr lang="en-US" altLang="ja-JP" dirty="0" smtClean="0">
                <a:cs typeface="Courier New" pitchFamily="49" charset="0"/>
              </a:rPr>
              <a:t>.</a:t>
            </a:r>
            <a:r>
              <a:rPr lang="en-US" altLang="ja-JP" sz="2400" dirty="0" smtClean="0"/>
              <a:t> </a:t>
            </a:r>
            <a:br>
              <a:rPr lang="en-US" altLang="ja-JP" sz="2400" dirty="0" smtClean="0"/>
            </a:b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 ch</a:t>
            </a:r>
            <a:r>
              <a:rPr lang="en-US" altLang="ja-JP" sz="2400" baseline="-25000" dirty="0" smtClean="0">
                <a:latin typeface="Times New Roman" pitchFamily="18" charset="0"/>
                <a:cs typeface="Times New Roman" pitchFamily="18" charset="0"/>
                <a:sym typeface="Symbol" pitchFamily="18" charset="2"/>
              </a:rPr>
              <a:t>1</a:t>
            </a:r>
            <a:r>
              <a:rPr lang="en-US" altLang="ja-JP" sz="2400" dirty="0" smtClean="0">
                <a:latin typeface="Times New Roman" pitchFamily="18" charset="0"/>
                <a:cs typeface="Times New Roman" pitchFamily="18" charset="0"/>
                <a:sym typeface="Symbol" pitchFamily="18" charset="2"/>
              </a:rPr>
              <a:t>()))  </a:t>
            </a:r>
            <a:r>
              <a:rPr lang="en-US" altLang="ja-JP" sz="2400" dirty="0" smtClean="0">
                <a:latin typeface="Courier New" pitchFamily="49" charset="0"/>
                <a:cs typeface="Courier New" pitchFamily="49" charset="0"/>
                <a:sym typeface="Symbol" pitchFamily="18" charset="2"/>
              </a:rPr>
              <a:t>$</a:t>
            </a:r>
            <a:r>
              <a:rPr lang="en-US" altLang="ja-JP" sz="2400" dirty="0" smtClean="0">
                <a:latin typeface="Times New Roman" pitchFamily="18" charset="0"/>
                <a:cs typeface="Times New Roman" pitchFamily="18" charset="0"/>
                <a:sym typeface="Symbol" pitchFamily="18" charset="2"/>
              </a:rPr>
              <a:t>.</a:t>
            </a:r>
            <a:endParaRPr lang="en-US" altLang="ja-JP" sz="2400" dirty="0" smtClean="0">
              <a:sym typeface="Symbol" pitchFamily="18" charset="2"/>
            </a:endParaRPr>
          </a:p>
          <a:p>
            <a:pPr marL="514350" indent="-514350">
              <a:buFont typeface="+mj-lt"/>
              <a:buAutoNum type="arabicPeriod"/>
            </a:pPr>
            <a:endParaRPr lang="en-US" altLang="ja-JP" sz="2400" dirty="0" smtClean="0"/>
          </a:p>
          <a:p>
            <a:pPr marL="514350" indent="-514350">
              <a:buFont typeface="+mj-lt"/>
              <a:buAutoNum type="arabicPeriod"/>
            </a:pPr>
            <a:endParaRPr lang="en-US" altLang="ja-JP" sz="2400" dirty="0" smtClean="0"/>
          </a:p>
          <a:p>
            <a:pPr marL="514350" indent="-514350">
              <a:buFont typeface="+mj-lt"/>
              <a:buAutoNum type="arabicPeriod"/>
            </a:pPr>
            <a:endParaRPr lang="en-US" altLang="ja-JP" sz="2400" dirty="0" smtClean="0"/>
          </a:p>
          <a:p>
            <a:pPr marL="514350" indent="-514350">
              <a:buFont typeface="+mj-lt"/>
              <a:buAutoNum type="arabicPeriod"/>
            </a:pPr>
            <a:r>
              <a:rPr lang="en-US" altLang="ja-JP" dirty="0" smtClean="0"/>
              <a:t>The labels for the children </a:t>
            </a:r>
            <a:br>
              <a:rPr lang="en-US" altLang="ja-JP" dirty="0" smtClean="0"/>
            </a:br>
            <a:r>
              <a:rPr lang="en-US" altLang="ja-JP" dirty="0" smtClean="0"/>
              <a:t>are sorted in lexicographical order.</a:t>
            </a:r>
            <a:br>
              <a:rPr lang="en-US" altLang="ja-JP" dirty="0" smtClean="0"/>
            </a:br>
            <a:r>
              <a:rPr lang="en-US" altLang="ja-JP" sz="2400" dirty="0" smtClean="0">
                <a:latin typeface="Times New Roman" pitchFamily="18" charset="0"/>
                <a:cs typeface="Times New Roman" pitchFamily="18" charset="0"/>
                <a:sym typeface="Symbol" pitchFamily="18" charset="2"/>
              </a:rPr>
              <a:t> </a:t>
            </a:r>
            <a:r>
              <a:rPr lang="en-US" altLang="ja-JP" sz="2400" i="1" dirty="0" smtClean="0"/>
              <a:t>v</a:t>
            </a:r>
            <a:r>
              <a:rPr lang="en-US" altLang="ja-JP" sz="2400" dirty="0" smtClean="0"/>
              <a:t> </a:t>
            </a:r>
            <a:r>
              <a:rPr lang="en-US" altLang="ja-JP" sz="2400" dirty="0" smtClean="0">
                <a:latin typeface="Times New Roman" pitchFamily="18" charset="0"/>
                <a:cs typeface="Times New Roman" pitchFamily="18" charset="0"/>
                <a:sym typeface="Symbol" pitchFamily="18" charset="2"/>
              </a:rPr>
              <a:t></a:t>
            </a:r>
            <a:r>
              <a:rPr lang="en-US" altLang="ja-JP" sz="2400" dirty="0" smtClean="0"/>
              <a:t> V</a:t>
            </a:r>
            <a:r>
              <a:rPr lang="en-US" altLang="ja-JP" sz="2400" dirty="0" smtClean="0">
                <a:latin typeface="Times New Roman" pitchFamily="18" charset="0"/>
                <a:cs typeface="Times New Roman" pitchFamily="18" charset="0"/>
                <a:sym typeface="Symbol" pitchFamily="18" charset="2"/>
              </a:rPr>
              <a:t>, 1  </a:t>
            </a:r>
            <a:r>
              <a:rPr lang="en-US" altLang="ja-JP" sz="2400" i="1" dirty="0" err="1" smtClean="0">
                <a:latin typeface="Times New Roman" pitchFamily="18" charset="0"/>
                <a:cs typeface="Times New Roman" pitchFamily="18" charset="0"/>
                <a:sym typeface="Symbol" pitchFamily="18" charset="2"/>
              </a:rPr>
              <a:t>i</a:t>
            </a:r>
            <a:r>
              <a:rPr lang="en-US" altLang="ja-JP" sz="2400" dirty="0" smtClean="0">
                <a:latin typeface="Times New Roman" pitchFamily="18" charset="0"/>
                <a:cs typeface="Times New Roman" pitchFamily="18" charset="0"/>
                <a:sym typeface="Symbol" pitchFamily="18" charset="2"/>
              </a:rPr>
              <a:t>  |children(</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sz="2400" dirty="0" smtClean="0"/>
              <a:t>, </a:t>
            </a:r>
            <a:br>
              <a:rPr lang="en-US" altLang="ja-JP" sz="2400" dirty="0" smtClean="0"/>
            </a:b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ch</a:t>
            </a:r>
            <a:r>
              <a:rPr lang="en-US" altLang="ja-JP" sz="2400" i="1" baseline="-25000" dirty="0" smtClean="0">
                <a:latin typeface="Times New Roman" pitchFamily="18" charset="0"/>
                <a:cs typeface="Times New Roman" pitchFamily="18" charset="0"/>
                <a:sym typeface="Symbol" pitchFamily="18" charset="2"/>
              </a:rPr>
              <a:t>i</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 </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ch</a:t>
            </a:r>
            <a:r>
              <a:rPr lang="en-US" altLang="ja-JP" sz="2400" i="1" baseline="-25000" dirty="0" smtClean="0">
                <a:latin typeface="Times New Roman" pitchFamily="18" charset="0"/>
                <a:cs typeface="Times New Roman" pitchFamily="18" charset="0"/>
                <a:sym typeface="Symbol" pitchFamily="18" charset="2"/>
              </a:rPr>
              <a:t>i</a:t>
            </a:r>
            <a:r>
              <a:rPr lang="en-US" altLang="ja-JP" sz="2400" baseline="-25000" dirty="0" smtClean="0">
                <a:latin typeface="Times New Roman" pitchFamily="18" charset="0"/>
                <a:cs typeface="Times New Roman" pitchFamily="18" charset="0"/>
                <a:sym typeface="Symbol" pitchFamily="18" charset="2"/>
              </a:rPr>
              <a:t>1</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endParaRPr kumimoji="1" lang="ja-JP" altLang="en-US" sz="2400" dirty="0"/>
          </a:p>
        </p:txBody>
      </p:sp>
      <p:sp>
        <p:nvSpPr>
          <p:cNvPr id="3" name="タイトル 2"/>
          <p:cNvSpPr>
            <a:spLocks noGrp="1"/>
          </p:cNvSpPr>
          <p:nvPr>
            <p:ph type="title"/>
          </p:nvPr>
        </p:nvSpPr>
        <p:spPr/>
        <p:txBody>
          <a:bodyPr/>
          <a:lstStyle/>
          <a:p>
            <a:r>
              <a:rPr lang="en-US" altLang="ja-JP" dirty="0" smtClean="0"/>
              <a:t>Conditions for </a:t>
            </a:r>
            <a:r>
              <a:rPr lang="en-US" altLang="ja-JP" i="1" dirty="0" smtClean="0">
                <a:latin typeface="+mn-lt"/>
              </a:rPr>
              <a:t>g</a:t>
            </a:r>
            <a:r>
              <a:rPr lang="en-US" altLang="ja-JP" dirty="0" smtClean="0"/>
              <a:t> to hold</a:t>
            </a:r>
            <a:endParaRPr kumimoji="1" lang="ja-JP" altLang="en-US" dirty="0"/>
          </a:p>
        </p:txBody>
      </p:sp>
      <p:sp>
        <p:nvSpPr>
          <p:cNvPr id="64" name="円/楕円 63"/>
          <p:cNvSpPr/>
          <p:nvPr/>
        </p:nvSpPr>
        <p:spPr>
          <a:xfrm>
            <a:off x="6990473" y="530124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i="1" dirty="0" smtClean="0">
                <a:solidFill>
                  <a:schemeClr val="tx1"/>
                </a:solidFill>
              </a:rPr>
              <a:t>v</a:t>
            </a:r>
            <a:endParaRPr kumimoji="1" lang="ja-JP" altLang="en-US" sz="2400" i="1" dirty="0">
              <a:solidFill>
                <a:schemeClr val="tx1"/>
              </a:solidFill>
            </a:endParaRPr>
          </a:p>
        </p:txBody>
      </p:sp>
      <p:cxnSp>
        <p:nvCxnSpPr>
          <p:cNvPr id="67" name="直線コネクタ 66"/>
          <p:cNvCxnSpPr>
            <a:stCxn id="170" idx="0"/>
            <a:endCxn id="64" idx="2"/>
          </p:cNvCxnSpPr>
          <p:nvPr/>
        </p:nvCxnSpPr>
        <p:spPr>
          <a:xfrm rot="5400000" flipH="1" flipV="1">
            <a:off x="6249288" y="5424120"/>
            <a:ext cx="720064" cy="76230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7236296" y="609329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98" name="正方形/長方形 97"/>
          <p:cNvSpPr/>
          <p:nvPr/>
        </p:nvSpPr>
        <p:spPr>
          <a:xfrm>
            <a:off x="6579252" y="563163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c</a:t>
            </a:r>
            <a:endParaRPr lang="ja-JP" altLang="en-US" sz="2400" dirty="0">
              <a:latin typeface="Courier New" pitchFamily="49" charset="0"/>
              <a:cs typeface="Courier New" pitchFamily="49" charset="0"/>
            </a:endParaRPr>
          </a:p>
        </p:txBody>
      </p:sp>
      <p:sp>
        <p:nvSpPr>
          <p:cNvPr id="101" name="正方形/長方形 100"/>
          <p:cNvSpPr/>
          <p:nvPr/>
        </p:nvSpPr>
        <p:spPr>
          <a:xfrm>
            <a:off x="6156176" y="563163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cxnSp>
        <p:nvCxnSpPr>
          <p:cNvPr id="161" name="直線コネクタ 160"/>
          <p:cNvCxnSpPr>
            <a:stCxn id="64" idx="5"/>
            <a:endCxn id="84" idx="0"/>
          </p:cNvCxnSpPr>
          <p:nvPr/>
        </p:nvCxnSpPr>
        <p:spPr>
          <a:xfrm rot="16200000" flipH="1">
            <a:off x="7053190" y="5730169"/>
            <a:ext cx="546233" cy="18002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2" name="正方形/長方形 161"/>
          <p:cNvSpPr/>
          <p:nvPr/>
        </p:nvSpPr>
        <p:spPr>
          <a:xfrm>
            <a:off x="7668344" y="561903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e</a:t>
            </a:r>
            <a:endParaRPr lang="ja-JP" altLang="en-US" sz="2400" dirty="0">
              <a:latin typeface="Courier New" pitchFamily="49" charset="0"/>
              <a:cs typeface="Courier New" pitchFamily="49" charset="0"/>
            </a:endParaRPr>
          </a:p>
        </p:txBody>
      </p:sp>
      <p:cxnSp>
        <p:nvCxnSpPr>
          <p:cNvPr id="165" name="直線コネクタ 164"/>
          <p:cNvCxnSpPr>
            <a:stCxn id="64" idx="3"/>
            <a:endCxn id="168" idx="0"/>
          </p:cNvCxnSpPr>
          <p:nvPr/>
        </p:nvCxnSpPr>
        <p:spPr>
          <a:xfrm rot="5400000">
            <a:off x="6609305" y="5741990"/>
            <a:ext cx="618273" cy="22841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8" name="円/楕円 167"/>
          <p:cNvSpPr/>
          <p:nvPr/>
        </p:nvSpPr>
        <p:spPr>
          <a:xfrm>
            <a:off x="6660232" y="616533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i="1" dirty="0">
              <a:solidFill>
                <a:schemeClr val="tx1"/>
              </a:solidFill>
            </a:endParaRPr>
          </a:p>
        </p:txBody>
      </p:sp>
      <p:sp>
        <p:nvSpPr>
          <p:cNvPr id="170" name="円/楕円 169"/>
          <p:cNvSpPr/>
          <p:nvPr/>
        </p:nvSpPr>
        <p:spPr>
          <a:xfrm>
            <a:off x="6084168" y="616530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i="1" dirty="0">
              <a:solidFill>
                <a:schemeClr val="tx1"/>
              </a:solidFill>
            </a:endParaRPr>
          </a:p>
        </p:txBody>
      </p:sp>
      <p:sp>
        <p:nvSpPr>
          <p:cNvPr id="172" name="正方形/長方形 171"/>
          <p:cNvSpPr/>
          <p:nvPr/>
        </p:nvSpPr>
        <p:spPr>
          <a:xfrm>
            <a:off x="7020272" y="563163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d</a:t>
            </a:r>
            <a:endParaRPr lang="ja-JP" altLang="en-US" sz="2400" dirty="0">
              <a:latin typeface="Courier New" pitchFamily="49" charset="0"/>
              <a:cs typeface="Courier New" pitchFamily="49" charset="0"/>
            </a:endParaRPr>
          </a:p>
        </p:txBody>
      </p:sp>
      <p:sp>
        <p:nvSpPr>
          <p:cNvPr id="173" name="円/楕円 172"/>
          <p:cNvSpPr/>
          <p:nvPr/>
        </p:nvSpPr>
        <p:spPr>
          <a:xfrm>
            <a:off x="7884368" y="616530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i="1" dirty="0">
              <a:solidFill>
                <a:schemeClr val="tx1"/>
              </a:solidFill>
            </a:endParaRPr>
          </a:p>
        </p:txBody>
      </p:sp>
      <p:cxnSp>
        <p:nvCxnSpPr>
          <p:cNvPr id="179" name="直線コネクタ 178"/>
          <p:cNvCxnSpPr>
            <a:stCxn id="64" idx="6"/>
            <a:endCxn id="173" idx="0"/>
          </p:cNvCxnSpPr>
          <p:nvPr/>
        </p:nvCxnSpPr>
        <p:spPr>
          <a:xfrm>
            <a:off x="7278473" y="5445240"/>
            <a:ext cx="749895" cy="72006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2" name="円/楕円 181"/>
          <p:cNvSpPr/>
          <p:nvPr/>
        </p:nvSpPr>
        <p:spPr>
          <a:xfrm>
            <a:off x="6990473" y="299698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i="1" dirty="0">
              <a:solidFill>
                <a:schemeClr val="tx1"/>
              </a:solidFill>
            </a:endParaRPr>
          </a:p>
        </p:txBody>
      </p:sp>
      <p:cxnSp>
        <p:nvCxnSpPr>
          <p:cNvPr id="183" name="直線コネクタ 182"/>
          <p:cNvCxnSpPr>
            <a:stCxn id="191" idx="0"/>
            <a:endCxn id="182" idx="3"/>
          </p:cNvCxnSpPr>
          <p:nvPr/>
        </p:nvCxnSpPr>
        <p:spPr>
          <a:xfrm rot="5400000" flipH="1" flipV="1">
            <a:off x="6645325" y="3473723"/>
            <a:ext cx="618241" cy="15641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4" name="正方形/長方形 183"/>
          <p:cNvSpPr/>
          <p:nvPr/>
        </p:nvSpPr>
        <p:spPr>
          <a:xfrm>
            <a:off x="6156176" y="378904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86" name="正方形/長方形 185"/>
          <p:cNvSpPr/>
          <p:nvPr/>
        </p:nvSpPr>
        <p:spPr>
          <a:xfrm>
            <a:off x="6363228" y="321300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cxnSp>
        <p:nvCxnSpPr>
          <p:cNvPr id="187" name="直線コネクタ 186"/>
          <p:cNvCxnSpPr>
            <a:stCxn id="182" idx="2"/>
            <a:endCxn id="184" idx="0"/>
          </p:cNvCxnSpPr>
          <p:nvPr/>
        </p:nvCxnSpPr>
        <p:spPr>
          <a:xfrm rot="10800000" flipV="1">
            <a:off x="6336197" y="3140984"/>
            <a:ext cx="654277" cy="64805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9" name="直線コネクタ 188"/>
          <p:cNvCxnSpPr>
            <a:stCxn id="182" idx="5"/>
            <a:endCxn id="190" idx="0"/>
          </p:cNvCxnSpPr>
          <p:nvPr/>
        </p:nvCxnSpPr>
        <p:spPr>
          <a:xfrm rot="16200000" flipH="1">
            <a:off x="7035164" y="3443939"/>
            <a:ext cx="618273" cy="21600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90" name="円/楕円 189"/>
          <p:cNvSpPr/>
          <p:nvPr/>
        </p:nvSpPr>
        <p:spPr>
          <a:xfrm>
            <a:off x="7308304" y="3861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i="1" dirty="0">
              <a:solidFill>
                <a:schemeClr val="tx1"/>
              </a:solidFill>
            </a:endParaRPr>
          </a:p>
        </p:txBody>
      </p:sp>
      <p:sp>
        <p:nvSpPr>
          <p:cNvPr id="191" name="円/楕円 190"/>
          <p:cNvSpPr/>
          <p:nvPr/>
        </p:nvSpPr>
        <p:spPr>
          <a:xfrm>
            <a:off x="6732240" y="386104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i="1" dirty="0">
              <a:solidFill>
                <a:schemeClr val="tx1"/>
              </a:solidFill>
            </a:endParaRPr>
          </a:p>
        </p:txBody>
      </p:sp>
      <p:sp>
        <p:nvSpPr>
          <p:cNvPr id="193" name="円/楕円 192"/>
          <p:cNvSpPr/>
          <p:nvPr/>
        </p:nvSpPr>
        <p:spPr>
          <a:xfrm>
            <a:off x="7884368" y="386104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i="1" dirty="0">
              <a:solidFill>
                <a:schemeClr val="tx1"/>
              </a:solidFill>
            </a:endParaRPr>
          </a:p>
        </p:txBody>
      </p:sp>
      <p:cxnSp>
        <p:nvCxnSpPr>
          <p:cNvPr id="194" name="直線コネクタ 193"/>
          <p:cNvCxnSpPr>
            <a:stCxn id="182" idx="6"/>
            <a:endCxn id="193" idx="0"/>
          </p:cNvCxnSpPr>
          <p:nvPr/>
        </p:nvCxnSpPr>
        <p:spPr>
          <a:xfrm>
            <a:off x="7278473" y="3140984"/>
            <a:ext cx="749895" cy="72006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899592" y="1268760"/>
            <a:ext cx="7344816" cy="936104"/>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r>
              <a:rPr lang="en-US" altLang="ja-JP" sz="2800" dirty="0" smtClean="0"/>
              <a:t>Infer the first character of the string of each edge, namely, a labeling function</a:t>
            </a:r>
            <a:r>
              <a:rPr lang="ja-JP" altLang="en-US" sz="2800" dirty="0" smtClean="0"/>
              <a:t> </a:t>
            </a:r>
            <a:r>
              <a:rPr lang="en-US" altLang="ja-JP" sz="2800" i="1" dirty="0" smtClean="0"/>
              <a:t>g</a:t>
            </a:r>
            <a:r>
              <a:rPr lang="en-US" altLang="ja-JP" sz="2800" dirty="0" smtClean="0"/>
              <a:t> : E </a:t>
            </a:r>
            <a:r>
              <a:rPr lang="en-US" altLang="ja-JP" sz="2800" dirty="0" smtClean="0">
                <a:latin typeface="Times New Roman" pitchFamily="18" charset="0"/>
                <a:cs typeface="Times New Roman" pitchFamily="18" charset="0"/>
                <a:sym typeface="Symbol" pitchFamily="18" charset="2"/>
              </a:rPr>
              <a:t> </a:t>
            </a:r>
            <a:r>
              <a:rPr lang="en-US" altLang="ja-JP" sz="2800" dirty="0" smtClean="0">
                <a:solidFill>
                  <a:srgbClr val="000000"/>
                </a:solidFill>
                <a:latin typeface="Times New Roman" pitchFamily="18" charset="0"/>
                <a:cs typeface="Times New Roman" pitchFamily="18" charset="0"/>
                <a:sym typeface="Symbol" pitchFamily="18" charset="2"/>
              </a:rPr>
              <a:t>∪{</a:t>
            </a:r>
            <a:r>
              <a:rPr lang="en-US" altLang="ja-JP" sz="2800" dirty="0" smtClean="0">
                <a:solidFill>
                  <a:srgbClr val="000000"/>
                </a:solidFill>
                <a:latin typeface="Courier New" pitchFamily="49" charset="0"/>
                <a:cs typeface="Courier New" pitchFamily="49" charset="0"/>
                <a:sym typeface="Symbol" pitchFamily="18" charset="2"/>
              </a:rPr>
              <a:t>$</a:t>
            </a:r>
            <a:r>
              <a:rPr lang="en-US" altLang="ja-JP" sz="2800" dirty="0" smtClean="0">
                <a:solidFill>
                  <a:srgbClr val="000000"/>
                </a:solidFill>
                <a:latin typeface="Times New Roman" pitchFamily="18" charset="0"/>
                <a:cs typeface="Times New Roman" pitchFamily="18" charset="0"/>
                <a:sym typeface="Symbol" pitchFamily="18" charset="2"/>
              </a:rPr>
              <a:t>}.</a:t>
            </a:r>
            <a:endParaRPr lang="ja-JP" alt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14282" y="2276872"/>
            <a:ext cx="8715436" cy="3849291"/>
          </a:xfrm>
        </p:spPr>
        <p:txBody>
          <a:bodyPr/>
          <a:lstStyle/>
          <a:p>
            <a:pPr marL="514350" indent="-514350">
              <a:buFont typeface="+mj-lt"/>
              <a:buAutoNum type="arabicPeriod" startAt="3"/>
            </a:pPr>
            <a:r>
              <a:rPr lang="en-US" altLang="ja-JP" dirty="0" smtClean="0">
                <a:latin typeface="Times New Roman" pitchFamily="18" charset="0"/>
                <a:cs typeface="Times New Roman" pitchFamily="18" charset="0"/>
                <a:sym typeface="Symbol" pitchFamily="18" charset="2"/>
              </a:rPr>
              <a:t>Condition on links of parent-child nodes.</a:t>
            </a:r>
            <a:br>
              <a:rPr lang="en-US" altLang="ja-JP" dirty="0" smtClean="0">
                <a:latin typeface="Times New Roman" pitchFamily="18" charset="0"/>
                <a:cs typeface="Times New Roman" pitchFamily="18" charset="0"/>
                <a:sym typeface="Symbol" pitchFamily="18" charset="2"/>
              </a:rPr>
            </a:br>
            <a:r>
              <a:rPr lang="en-US" altLang="ja-JP" sz="2400" dirty="0" smtClean="0">
                <a:latin typeface="Times New Roman" pitchFamily="18" charset="0"/>
                <a:cs typeface="Times New Roman" pitchFamily="18" charset="0"/>
                <a:sym typeface="Symbol" pitchFamily="18" charset="2"/>
              </a:rPr>
              <a:t> </a:t>
            </a:r>
            <a:r>
              <a:rPr lang="en-US" altLang="ja-JP" sz="2400" i="1" dirty="0" smtClean="0"/>
              <a:t>v</a:t>
            </a:r>
            <a:r>
              <a:rPr lang="en-US" altLang="ja-JP" sz="2400" dirty="0" smtClean="0"/>
              <a:t> </a:t>
            </a:r>
            <a:r>
              <a:rPr lang="en-US" altLang="ja-JP" sz="2400" dirty="0" smtClean="0">
                <a:latin typeface="Times New Roman" pitchFamily="18" charset="0"/>
                <a:cs typeface="Times New Roman" pitchFamily="18" charset="0"/>
                <a:sym typeface="Symbol" pitchFamily="18" charset="2"/>
              </a:rPr>
              <a:t></a:t>
            </a:r>
            <a:r>
              <a:rPr lang="en-US" altLang="ja-JP" sz="2400" dirty="0" smtClean="0"/>
              <a:t> V</a:t>
            </a:r>
            <a:r>
              <a:rPr lang="en-US" altLang="ja-JP" sz="2400" dirty="0" smtClean="0">
                <a:latin typeface="Times New Roman" pitchFamily="18" charset="0"/>
                <a:cs typeface="Times New Roman" pitchFamily="18" charset="0"/>
                <a:sym typeface="Symbol" pitchFamily="18" charset="2"/>
              </a:rPr>
              <a:t>{}, </a:t>
            </a:r>
            <a:r>
              <a:rPr lang="en-US" altLang="ja-JP" sz="2400" i="1" dirty="0" err="1" smtClean="0">
                <a:latin typeface="Times New Roman" pitchFamily="18" charset="0"/>
                <a:cs typeface="Times New Roman" pitchFamily="18" charset="0"/>
                <a:sym typeface="Symbol" pitchFamily="18" charset="2"/>
              </a:rPr>
              <a:t>v</a:t>
            </a:r>
            <a:r>
              <a:rPr lang="en-US" altLang="ja-JP" sz="2400" baseline="-25000" dirty="0" err="1" smtClean="0">
                <a:latin typeface="Times New Roman" pitchFamily="18" charset="0"/>
                <a:cs typeface="Times New Roman" pitchFamily="18" charset="0"/>
                <a:sym typeface="Symbol" pitchFamily="18" charset="2"/>
              </a:rPr>
              <a:t>p</a:t>
            </a:r>
            <a:r>
              <a:rPr lang="en-US" altLang="ja-JP" sz="2400" dirty="0" smtClean="0">
                <a:latin typeface="Times New Roman" pitchFamily="18" charset="0"/>
                <a:cs typeface="Times New Roman" pitchFamily="18" charset="0"/>
                <a:sym typeface="Symbol" pitchFamily="18" charset="2"/>
              </a:rPr>
              <a:t>  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sz="2400" dirty="0" smtClean="0"/>
              <a:t>, </a:t>
            </a:r>
            <a:br>
              <a:rPr lang="en-US" altLang="ja-JP" sz="2400" dirty="0" smtClean="0"/>
            </a:br>
            <a:r>
              <a:rPr lang="en-US" altLang="ja-JP" sz="2400" dirty="0" smtClean="0"/>
              <a:t>there exists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 children( </a:t>
            </a:r>
            <a:r>
              <a:rPr lang="en-US" altLang="ja-JP" sz="2400" i="1" dirty="0" smtClean="0">
                <a:latin typeface="Times New Roman" pitchFamily="18" charset="0"/>
                <a:cs typeface="Times New Roman" pitchFamily="18" charset="0"/>
                <a:sym typeface="Symbol" pitchFamily="18" charset="2"/>
              </a:rPr>
              <a:t>f</a:t>
            </a:r>
            <a:r>
              <a:rPr lang="en-US" altLang="ja-JP" sz="2400" dirty="0" smtClean="0">
                <a:latin typeface="Times New Roman" pitchFamily="18" charset="0"/>
                <a:cs typeface="Times New Roman" pitchFamily="18" charset="0"/>
                <a:sym typeface="Symbol" pitchFamily="18" charset="2"/>
              </a:rPr>
              <a:t> (</a:t>
            </a:r>
            <a:r>
              <a:rPr lang="en-US" altLang="ja-JP" sz="2400" i="1" dirty="0" err="1" smtClean="0">
                <a:latin typeface="Times New Roman" pitchFamily="18" charset="0"/>
                <a:cs typeface="Times New Roman" pitchFamily="18" charset="0"/>
                <a:sym typeface="Symbol" pitchFamily="18" charset="2"/>
              </a:rPr>
              <a:t>v</a:t>
            </a:r>
            <a:r>
              <a:rPr lang="en-US" altLang="ja-JP" sz="2400" baseline="-25000" dirty="0" err="1" smtClean="0">
                <a:latin typeface="Times New Roman" pitchFamily="18" charset="0"/>
                <a:cs typeface="Times New Roman" pitchFamily="18" charset="0"/>
                <a:sym typeface="Symbol" pitchFamily="18" charset="2"/>
              </a:rPr>
              <a:t>p</a:t>
            </a:r>
            <a:r>
              <a:rPr lang="en-US" altLang="ja-JP" sz="2400" dirty="0" smtClean="0">
                <a:latin typeface="Times New Roman" pitchFamily="18" charset="0"/>
                <a:cs typeface="Times New Roman" pitchFamily="18" charset="0"/>
                <a:sym typeface="Symbol" pitchFamily="18" charset="2"/>
              </a:rPr>
              <a:t>)) </a:t>
            </a:r>
            <a:r>
              <a:rPr lang="en-US" altLang="ja-JP" sz="2400" dirty="0" err="1" smtClean="0"/>
              <a:t>s.t</a:t>
            </a:r>
            <a:r>
              <a:rPr lang="en-US" altLang="ja-JP" sz="2400" dirty="0" smtClean="0"/>
              <a:t>. </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err="1" smtClean="0">
                <a:latin typeface="Times New Roman" pitchFamily="18" charset="0"/>
                <a:cs typeface="Times New Roman" pitchFamily="18" charset="0"/>
                <a:sym typeface="Symbol" pitchFamily="18" charset="2"/>
              </a:rPr>
              <a:t>v</a:t>
            </a:r>
            <a:r>
              <a:rPr lang="en-US" altLang="ja-JP" sz="2400" baseline="-25000" dirty="0" err="1" smtClean="0">
                <a:latin typeface="Times New Roman" pitchFamily="18" charset="0"/>
                <a:cs typeface="Times New Roman" pitchFamily="18" charset="0"/>
                <a:sym typeface="Symbol" pitchFamily="18" charset="2"/>
              </a:rPr>
              <a:t>p</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 </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f</a:t>
            </a:r>
            <a:r>
              <a:rPr lang="en-US" altLang="ja-JP" sz="2400" dirty="0" smtClean="0">
                <a:latin typeface="Times New Roman" pitchFamily="18" charset="0"/>
                <a:cs typeface="Times New Roman" pitchFamily="18" charset="0"/>
                <a:sym typeface="Symbol" pitchFamily="18" charset="2"/>
              </a:rPr>
              <a:t> (</a:t>
            </a:r>
            <a:r>
              <a:rPr lang="en-US" altLang="ja-JP" sz="2400" i="1" dirty="0" err="1" smtClean="0">
                <a:latin typeface="Times New Roman" pitchFamily="18" charset="0"/>
                <a:cs typeface="Times New Roman" pitchFamily="18" charset="0"/>
                <a:sym typeface="Symbol" pitchFamily="18" charset="2"/>
              </a:rPr>
              <a:t>v</a:t>
            </a:r>
            <a:r>
              <a:rPr lang="en-US" altLang="ja-JP" sz="2400" baseline="-25000" dirty="0" err="1" smtClean="0">
                <a:latin typeface="Times New Roman" pitchFamily="18" charset="0"/>
                <a:cs typeface="Times New Roman" pitchFamily="18" charset="0"/>
                <a:sym typeface="Symbol" pitchFamily="18" charset="2"/>
              </a:rPr>
              <a:t>p</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a:t>
            </a:r>
            <a:br>
              <a:rPr lang="en-US" altLang="ja-JP" sz="2400" dirty="0" smtClean="0">
                <a:latin typeface="Times New Roman" pitchFamily="18" charset="0"/>
                <a:cs typeface="Times New Roman" pitchFamily="18" charset="0"/>
                <a:sym typeface="Symbol" pitchFamily="18" charset="2"/>
              </a:rPr>
            </a:br>
            <a:r>
              <a:rPr lang="en-US" altLang="ja-JP" sz="2400" dirty="0" smtClean="0">
                <a:latin typeface="Times New Roman" pitchFamily="18" charset="0"/>
                <a:cs typeface="Times New Roman" pitchFamily="18" charset="0"/>
                <a:sym typeface="Symbol" pitchFamily="18" charset="2"/>
              </a:rPr>
              <a:t>In addition, if </a:t>
            </a:r>
            <a:r>
              <a:rPr lang="en-US" altLang="ja-JP" sz="2400" i="1" dirty="0" smtClean="0"/>
              <a:t>v</a:t>
            </a:r>
            <a:r>
              <a:rPr lang="en-US" altLang="ja-JP" sz="2400" dirty="0" smtClean="0"/>
              <a:t> </a:t>
            </a:r>
            <a:r>
              <a:rPr lang="en-US" altLang="ja-JP" sz="2400" dirty="0" smtClean="0">
                <a:latin typeface="Times New Roman" pitchFamily="18" charset="0"/>
                <a:cs typeface="Times New Roman" pitchFamily="18" charset="0"/>
                <a:sym typeface="Symbol" pitchFamily="18" charset="2"/>
              </a:rPr>
              <a:t></a:t>
            </a:r>
            <a:r>
              <a:rPr lang="en-US" altLang="ja-JP" sz="2400" dirty="0" smtClean="0"/>
              <a:t> V</a:t>
            </a:r>
            <a:r>
              <a:rPr lang="en-US" altLang="ja-JP" sz="2400" baseline="-25000" dirty="0" smtClean="0"/>
              <a:t>in</a:t>
            </a:r>
            <a:r>
              <a:rPr lang="ja-JP" altLang="en-US" sz="2400" dirty="0" smtClean="0">
                <a:latin typeface="Times New Roman" pitchFamily="18" charset="0"/>
                <a:cs typeface="Times New Roman" pitchFamily="18" charset="0"/>
                <a:sym typeface="Symbol" pitchFamily="18" charset="2"/>
              </a:rPr>
              <a:t> </a:t>
            </a:r>
            <a:r>
              <a:rPr lang="en-US" altLang="ja-JP" sz="2400" dirty="0" smtClean="0">
                <a:latin typeface="Times New Roman" pitchFamily="18" charset="0"/>
                <a:cs typeface="Times New Roman" pitchFamily="18" charset="0"/>
                <a:sym typeface="Symbol" pitchFamily="18" charset="2"/>
              </a:rPr>
              <a:t>then</a:t>
            </a:r>
            <a:r>
              <a:rPr lang="ja-JP" altLang="en-US"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f</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 V(</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a:t>
            </a:r>
            <a:endParaRPr lang="en-US" altLang="ja-JP" dirty="0" smtClean="0">
              <a:latin typeface="Times New Roman" pitchFamily="18" charset="0"/>
              <a:cs typeface="Times New Roman" pitchFamily="18" charset="0"/>
              <a:sym typeface="Symbol" pitchFamily="18" charset="2"/>
            </a:endParaRPr>
          </a:p>
        </p:txBody>
      </p:sp>
      <p:sp>
        <p:nvSpPr>
          <p:cNvPr id="3" name="タイトル 2"/>
          <p:cNvSpPr>
            <a:spLocks noGrp="1"/>
          </p:cNvSpPr>
          <p:nvPr>
            <p:ph type="title"/>
          </p:nvPr>
        </p:nvSpPr>
        <p:spPr/>
        <p:txBody>
          <a:bodyPr/>
          <a:lstStyle/>
          <a:p>
            <a:r>
              <a:rPr lang="en-US" altLang="ja-JP" dirty="0" smtClean="0"/>
              <a:t>Conditions for </a:t>
            </a:r>
            <a:r>
              <a:rPr lang="en-US" altLang="ja-JP" i="1" dirty="0" smtClean="0">
                <a:latin typeface="+mj-lt"/>
              </a:rPr>
              <a:t>g</a:t>
            </a:r>
            <a:r>
              <a:rPr lang="en-US" altLang="ja-JP" dirty="0" smtClean="0"/>
              <a:t> to hold</a:t>
            </a:r>
            <a:endParaRPr kumimoji="1" lang="ja-JP" altLang="en-US" dirty="0"/>
          </a:p>
        </p:txBody>
      </p:sp>
      <p:sp>
        <p:nvSpPr>
          <p:cNvPr id="30" name="円/楕円 29"/>
          <p:cNvSpPr/>
          <p:nvPr/>
        </p:nvSpPr>
        <p:spPr>
          <a:xfrm>
            <a:off x="2683773"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i="1" dirty="0"/>
          </a:p>
        </p:txBody>
      </p:sp>
      <p:cxnSp>
        <p:nvCxnSpPr>
          <p:cNvPr id="31" name="直線コネクタ 30"/>
          <p:cNvCxnSpPr>
            <a:stCxn id="30" idx="4"/>
            <a:endCxn id="38" idx="0"/>
          </p:cNvCxnSpPr>
          <p:nvPr/>
        </p:nvCxnSpPr>
        <p:spPr>
          <a:xfrm rot="16200000" flipH="1">
            <a:off x="2372376" y="5612556"/>
            <a:ext cx="1142868" cy="23207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5509591" y="3903439"/>
            <a:ext cx="790601" cy="461665"/>
          </a:xfrm>
          <a:prstGeom prst="rect">
            <a:avLst/>
          </a:prstGeom>
        </p:spPr>
        <p:txBody>
          <a:bodyPr wrap="none">
            <a:spAutoFit/>
          </a:bodyPr>
          <a:lstStyle/>
          <a:p>
            <a:r>
              <a:rPr lang="en-US" altLang="ja-JP" sz="2400" i="1" dirty="0" smtClean="0">
                <a:latin typeface="Times New Roman" pitchFamily="18" charset="0"/>
                <a:cs typeface="Times New Roman" pitchFamily="18" charset="0"/>
                <a:sym typeface="Symbol" pitchFamily="18" charset="2"/>
              </a:rPr>
              <a:t>f </a:t>
            </a:r>
            <a:r>
              <a:rPr lang="en-US" altLang="ja-JP" sz="2400" dirty="0" smtClean="0">
                <a:latin typeface="Times New Roman" pitchFamily="18" charset="0"/>
                <a:cs typeface="Times New Roman" pitchFamily="18" charset="0"/>
                <a:sym typeface="Symbol" pitchFamily="18" charset="2"/>
              </a:rPr>
              <a:t>(</a:t>
            </a:r>
            <a:r>
              <a:rPr lang="en-US" altLang="ja-JP" sz="2400" i="1" dirty="0" err="1" smtClean="0">
                <a:latin typeface="Times New Roman" pitchFamily="18" charset="0"/>
                <a:cs typeface="Times New Roman" pitchFamily="18" charset="0"/>
                <a:sym typeface="Symbol" pitchFamily="18" charset="2"/>
              </a:rPr>
              <a:t>v</a:t>
            </a:r>
            <a:r>
              <a:rPr lang="en-US" altLang="ja-JP" sz="2400" baseline="-25000" dirty="0" err="1" smtClean="0">
                <a:latin typeface="Times New Roman" pitchFamily="18" charset="0"/>
                <a:cs typeface="Times New Roman" pitchFamily="18" charset="0"/>
                <a:sym typeface="Symbol" pitchFamily="18" charset="2"/>
              </a:rPr>
              <a:t>p</a:t>
            </a:r>
            <a:r>
              <a:rPr lang="en-US" altLang="ja-JP" sz="2400" dirty="0" smtClean="0">
                <a:latin typeface="Times New Roman" pitchFamily="18" charset="0"/>
                <a:cs typeface="Times New Roman" pitchFamily="18" charset="0"/>
                <a:sym typeface="Symbol" pitchFamily="18" charset="2"/>
              </a:rPr>
              <a:t>)</a:t>
            </a:r>
            <a:endParaRPr lang="ja-JP" altLang="en-US" sz="2400" dirty="0"/>
          </a:p>
        </p:txBody>
      </p:sp>
      <p:cxnSp>
        <p:nvCxnSpPr>
          <p:cNvPr id="58" name="直線コネクタ 69"/>
          <p:cNvCxnSpPr>
            <a:stCxn id="55" idx="2"/>
            <a:endCxn id="30" idx="7"/>
          </p:cNvCxnSpPr>
          <p:nvPr/>
        </p:nvCxnSpPr>
        <p:spPr>
          <a:xfrm rot="10800000" flipV="1">
            <a:off x="2929597" y="4293079"/>
            <a:ext cx="2274457" cy="618257"/>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a:off x="2267744" y="4653136"/>
            <a:ext cx="423514" cy="461665"/>
          </a:xfrm>
          <a:prstGeom prst="rect">
            <a:avLst/>
          </a:prstGeom>
        </p:spPr>
        <p:txBody>
          <a:bodyPr wrap="none">
            <a:spAutoFit/>
          </a:bodyPr>
          <a:lstStyle/>
          <a:p>
            <a:r>
              <a:rPr lang="en-US" altLang="ja-JP" sz="2400" i="1" dirty="0" err="1" smtClean="0">
                <a:latin typeface="Times New Roman" pitchFamily="18" charset="0"/>
                <a:cs typeface="Times New Roman" pitchFamily="18" charset="0"/>
                <a:sym typeface="Symbol" pitchFamily="18" charset="2"/>
              </a:rPr>
              <a:t>v</a:t>
            </a:r>
            <a:r>
              <a:rPr lang="en-US" altLang="ja-JP" sz="2400" baseline="-25000" dirty="0" err="1" smtClean="0">
                <a:latin typeface="Times New Roman" pitchFamily="18" charset="0"/>
                <a:cs typeface="Times New Roman" pitchFamily="18" charset="0"/>
                <a:sym typeface="Symbol" pitchFamily="18" charset="2"/>
              </a:rPr>
              <a:t>p</a:t>
            </a:r>
            <a:endParaRPr lang="ja-JP" altLang="en-US" sz="2400" dirty="0"/>
          </a:p>
        </p:txBody>
      </p:sp>
      <p:sp>
        <p:nvSpPr>
          <p:cNvPr id="68" name="二等辺三角形 67"/>
          <p:cNvSpPr/>
          <p:nvPr/>
        </p:nvSpPr>
        <p:spPr>
          <a:xfrm>
            <a:off x="3995936" y="5013176"/>
            <a:ext cx="2952328" cy="1656184"/>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5" name="円/楕円 54"/>
          <p:cNvSpPr/>
          <p:nvPr/>
        </p:nvSpPr>
        <p:spPr>
          <a:xfrm>
            <a:off x="5204053"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i="1" dirty="0"/>
          </a:p>
        </p:txBody>
      </p:sp>
      <p:sp>
        <p:nvSpPr>
          <p:cNvPr id="38" name="円/楕円 37"/>
          <p:cNvSpPr/>
          <p:nvPr/>
        </p:nvSpPr>
        <p:spPr>
          <a:xfrm>
            <a:off x="2915848" y="63000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6" name="直線コネクタ 69"/>
          <p:cNvCxnSpPr>
            <a:stCxn id="57" idx="2"/>
            <a:endCxn id="38" idx="6"/>
          </p:cNvCxnSpPr>
          <p:nvPr/>
        </p:nvCxnSpPr>
        <p:spPr>
          <a:xfrm rot="10800000" flipV="1">
            <a:off x="3203848" y="5877288"/>
            <a:ext cx="1800232" cy="56674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57" name="円/楕円 56"/>
          <p:cNvSpPr/>
          <p:nvPr/>
        </p:nvSpPr>
        <p:spPr>
          <a:xfrm>
            <a:off x="5004080" y="573328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2627784" y="6135687"/>
            <a:ext cx="320922" cy="461665"/>
          </a:xfrm>
          <a:prstGeom prst="rect">
            <a:avLst/>
          </a:prstGeom>
        </p:spPr>
        <p:txBody>
          <a:bodyPr wrap="none">
            <a:spAutoFit/>
          </a:bodyPr>
          <a:lstStyle/>
          <a:p>
            <a:r>
              <a:rPr lang="en-US" altLang="ja-JP" sz="2400" i="1" dirty="0" smtClean="0">
                <a:latin typeface="Times New Roman" pitchFamily="18" charset="0"/>
                <a:cs typeface="Times New Roman" pitchFamily="18" charset="0"/>
                <a:sym typeface="Symbol" pitchFamily="18" charset="2"/>
              </a:rPr>
              <a:t>v</a:t>
            </a:r>
            <a:endParaRPr lang="ja-JP" altLang="en-US" sz="2400" dirty="0"/>
          </a:p>
        </p:txBody>
      </p:sp>
      <p:sp>
        <p:nvSpPr>
          <p:cNvPr id="70" name="正方形/長方形 69"/>
          <p:cNvSpPr/>
          <p:nvPr/>
        </p:nvSpPr>
        <p:spPr>
          <a:xfrm>
            <a:off x="2843808" y="515719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sym typeface="Symbol" pitchFamily="18" charset="2"/>
              </a:rPr>
              <a:t>c</a:t>
            </a:r>
            <a:endParaRPr lang="ja-JP" altLang="en-US" sz="2400" dirty="0">
              <a:latin typeface="Courier New" pitchFamily="49" charset="0"/>
              <a:cs typeface="Courier New" pitchFamily="49" charset="0"/>
            </a:endParaRPr>
          </a:p>
        </p:txBody>
      </p:sp>
      <p:cxnSp>
        <p:nvCxnSpPr>
          <p:cNvPr id="72" name="直線コネクタ 71"/>
          <p:cNvCxnSpPr>
            <a:stCxn id="55" idx="4"/>
            <a:endCxn id="68" idx="0"/>
          </p:cNvCxnSpPr>
          <p:nvPr/>
        </p:nvCxnSpPr>
        <p:spPr>
          <a:xfrm rot="16200000" flipH="1">
            <a:off x="5122028" y="4663104"/>
            <a:ext cx="576096" cy="12404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5" name="円/楕円 74"/>
          <p:cNvSpPr/>
          <p:nvPr/>
        </p:nvSpPr>
        <p:spPr>
          <a:xfrm>
            <a:off x="5330717" y="48691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p:cNvSpPr/>
          <p:nvPr/>
        </p:nvSpPr>
        <p:spPr>
          <a:xfrm>
            <a:off x="5580112" y="4725144"/>
            <a:ext cx="338554" cy="461665"/>
          </a:xfrm>
          <a:prstGeom prst="rect">
            <a:avLst/>
          </a:prstGeom>
        </p:spPr>
        <p:txBody>
          <a:bodyPr wrap="none">
            <a:spAutoFit/>
          </a:bodyPr>
          <a:lstStyle/>
          <a:p>
            <a:r>
              <a:rPr lang="en-US" altLang="ja-JP" sz="2400" i="1" dirty="0" smtClean="0">
                <a:latin typeface="Times New Roman" pitchFamily="18" charset="0"/>
                <a:cs typeface="Times New Roman" pitchFamily="18" charset="0"/>
                <a:sym typeface="Symbol" pitchFamily="18" charset="2"/>
              </a:rPr>
              <a:t>u</a:t>
            </a:r>
            <a:endParaRPr lang="ja-JP" altLang="en-US" sz="2400" dirty="0"/>
          </a:p>
        </p:txBody>
      </p:sp>
      <p:sp>
        <p:nvSpPr>
          <p:cNvPr id="77" name="正方形/長方形 76"/>
          <p:cNvSpPr/>
          <p:nvPr/>
        </p:nvSpPr>
        <p:spPr>
          <a:xfrm>
            <a:off x="5364088" y="4397042"/>
            <a:ext cx="369012" cy="461665"/>
          </a:xfrm>
          <a:prstGeom prst="rect">
            <a:avLst/>
          </a:prstGeom>
        </p:spPr>
        <p:txBody>
          <a:bodyPr wrap="none">
            <a:spAutoFit/>
          </a:bodyPr>
          <a:lstStyle/>
          <a:p>
            <a:pPr lvl="0"/>
            <a:r>
              <a:rPr lang="en-US" altLang="ja-JP" sz="2400" dirty="0" smtClean="0">
                <a:solidFill>
                  <a:prstClr val="black"/>
                </a:solidFill>
                <a:latin typeface="Courier New" pitchFamily="49" charset="0"/>
                <a:cs typeface="Courier New" pitchFamily="49" charset="0"/>
                <a:sym typeface="Symbol" pitchFamily="18" charset="2"/>
              </a:rPr>
              <a:t>c</a:t>
            </a:r>
            <a:endParaRPr lang="ja-JP" altLang="en-US" sz="2400" dirty="0">
              <a:solidFill>
                <a:prstClr val="black"/>
              </a:solidFill>
              <a:latin typeface="Courier New" pitchFamily="49" charset="0"/>
              <a:cs typeface="Courier New" pitchFamily="49" charset="0"/>
            </a:endParaRPr>
          </a:p>
        </p:txBody>
      </p:sp>
      <p:sp>
        <p:nvSpPr>
          <p:cNvPr id="20" name="正方形/長方形 19"/>
          <p:cNvSpPr/>
          <p:nvPr/>
        </p:nvSpPr>
        <p:spPr>
          <a:xfrm>
            <a:off x="5292080" y="5487615"/>
            <a:ext cx="688009" cy="461665"/>
          </a:xfrm>
          <a:prstGeom prst="rect">
            <a:avLst/>
          </a:prstGeom>
        </p:spPr>
        <p:txBody>
          <a:bodyPr wrap="none">
            <a:spAutoFit/>
          </a:bodyPr>
          <a:lstStyle/>
          <a:p>
            <a:r>
              <a:rPr lang="en-US" altLang="ja-JP" sz="2400" i="1" dirty="0" smtClean="0">
                <a:latin typeface="Times New Roman" pitchFamily="18" charset="0"/>
                <a:cs typeface="Times New Roman" pitchFamily="18" charset="0"/>
                <a:sym typeface="Symbol" pitchFamily="18" charset="2"/>
              </a:rPr>
              <a:t>f </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endParaRPr lang="ja-JP" altLang="en-US" sz="2400" dirty="0"/>
          </a:p>
        </p:txBody>
      </p:sp>
      <p:sp>
        <p:nvSpPr>
          <p:cNvPr id="23" name="正方形/長方形 22"/>
          <p:cNvSpPr/>
          <p:nvPr/>
        </p:nvSpPr>
        <p:spPr>
          <a:xfrm>
            <a:off x="899592" y="1268760"/>
            <a:ext cx="7344816" cy="936104"/>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r>
              <a:rPr lang="en-US" altLang="ja-JP" sz="2800" dirty="0" smtClean="0"/>
              <a:t>Infer the first character of the string of each edge, namely, a labeling function</a:t>
            </a:r>
            <a:r>
              <a:rPr lang="ja-JP" altLang="en-US" sz="2800" dirty="0" smtClean="0"/>
              <a:t> </a:t>
            </a:r>
            <a:r>
              <a:rPr lang="en-US" altLang="ja-JP" sz="2800" i="1" dirty="0" smtClean="0"/>
              <a:t>g</a:t>
            </a:r>
            <a:r>
              <a:rPr lang="en-US" altLang="ja-JP" sz="2800" dirty="0" smtClean="0"/>
              <a:t> : E </a:t>
            </a:r>
            <a:r>
              <a:rPr lang="en-US" altLang="ja-JP" sz="2800" dirty="0" smtClean="0">
                <a:latin typeface="Times New Roman" pitchFamily="18" charset="0"/>
                <a:cs typeface="Times New Roman" pitchFamily="18" charset="0"/>
                <a:sym typeface="Symbol" pitchFamily="18" charset="2"/>
              </a:rPr>
              <a:t> </a:t>
            </a:r>
            <a:r>
              <a:rPr lang="en-US" altLang="ja-JP" sz="2800" dirty="0" smtClean="0">
                <a:solidFill>
                  <a:srgbClr val="000000"/>
                </a:solidFill>
                <a:latin typeface="Times New Roman" pitchFamily="18" charset="0"/>
                <a:cs typeface="Times New Roman" pitchFamily="18" charset="0"/>
                <a:sym typeface="Symbol" pitchFamily="18" charset="2"/>
              </a:rPr>
              <a:t>∪{</a:t>
            </a:r>
            <a:r>
              <a:rPr lang="en-US" altLang="ja-JP" sz="2800" dirty="0" smtClean="0">
                <a:solidFill>
                  <a:srgbClr val="000000"/>
                </a:solidFill>
                <a:latin typeface="Courier New" pitchFamily="49" charset="0"/>
                <a:cs typeface="Courier New" pitchFamily="49" charset="0"/>
                <a:sym typeface="Symbol" pitchFamily="18" charset="2"/>
              </a:rPr>
              <a:t>$</a:t>
            </a:r>
            <a:r>
              <a:rPr lang="en-US" altLang="ja-JP" sz="2800" dirty="0" smtClean="0">
                <a:solidFill>
                  <a:srgbClr val="000000"/>
                </a:solidFill>
                <a:latin typeface="Times New Roman" pitchFamily="18" charset="0"/>
                <a:cs typeface="Times New Roman" pitchFamily="18" charset="0"/>
                <a:sym typeface="Symbol" pitchFamily="18" charset="2"/>
              </a:rPr>
              <a:t>}.</a:t>
            </a:r>
            <a:endParaRPr lang="ja-JP" alt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sym typeface="Symbol" pitchFamily="18" charset="2"/>
              </a:rPr>
              <a:t>By Condition 3, the labels for inner edges (edges from inner nodes to inner nodes)</a:t>
            </a:r>
            <a:r>
              <a:rPr lang="ja-JP" altLang="en-US" dirty="0" smtClean="0">
                <a:sym typeface="Symbol" pitchFamily="18" charset="2"/>
              </a:rPr>
              <a:t> </a:t>
            </a:r>
            <a:r>
              <a:rPr lang="en-US" altLang="ja-JP" dirty="0" smtClean="0">
                <a:sym typeface="Symbol" pitchFamily="18" charset="2"/>
              </a:rPr>
              <a:t>can be uniquely determined.</a:t>
            </a:r>
          </a:p>
          <a:p>
            <a:r>
              <a:rPr lang="en-US" altLang="ja-JP" dirty="0" smtClean="0">
                <a:sym typeface="Symbol" pitchFamily="18" charset="2"/>
              </a:rPr>
              <a:t>If the determined labels contradict Condition 2, </a:t>
            </a:r>
            <a:br>
              <a:rPr lang="en-US" altLang="ja-JP" dirty="0" smtClean="0">
                <a:sym typeface="Symbol" pitchFamily="18" charset="2"/>
              </a:rPr>
            </a:br>
            <a:r>
              <a:rPr lang="en-US" altLang="ja-JP" dirty="0" smtClean="0">
                <a:sym typeface="Symbol" pitchFamily="18" charset="2"/>
              </a:rPr>
              <a:t>the input turns out to be invalid.</a:t>
            </a:r>
          </a:p>
        </p:txBody>
      </p:sp>
      <p:sp>
        <p:nvSpPr>
          <p:cNvPr id="3" name="タイトル 2"/>
          <p:cNvSpPr>
            <a:spLocks noGrp="1"/>
          </p:cNvSpPr>
          <p:nvPr>
            <p:ph type="title"/>
          </p:nvPr>
        </p:nvSpPr>
        <p:spPr/>
        <p:txBody>
          <a:bodyPr/>
          <a:lstStyle/>
          <a:p>
            <a:r>
              <a:rPr lang="en-US" altLang="ja-JP" dirty="0" smtClean="0"/>
              <a:t>Labels for Inner Edges</a:t>
            </a:r>
            <a:endParaRPr lang="ja-JP" altLang="en-US" dirty="0"/>
          </a:p>
        </p:txBody>
      </p:sp>
      <p:sp>
        <p:nvSpPr>
          <p:cNvPr id="28" name="円/楕円 27"/>
          <p:cNvSpPr/>
          <p:nvPr/>
        </p:nvSpPr>
        <p:spPr>
          <a:xfrm>
            <a:off x="2555776" y="364502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29" name="円/楕円 28"/>
          <p:cNvSpPr/>
          <p:nvPr/>
        </p:nvSpPr>
        <p:spPr>
          <a:xfrm>
            <a:off x="1979744" y="422108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a:stCxn id="29" idx="7"/>
            <a:endCxn id="28" idx="3"/>
          </p:cNvCxnSpPr>
          <p:nvPr/>
        </p:nvCxnSpPr>
        <p:spPr>
          <a:xfrm rot="5400000" flipH="1" flipV="1">
            <a:off x="2225551" y="3890863"/>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3" name="円/楕円 32"/>
          <p:cNvSpPr/>
          <p:nvPr/>
        </p:nvSpPr>
        <p:spPr>
          <a:xfrm>
            <a:off x="2411760" y="544522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直線コネクタ 33"/>
          <p:cNvCxnSpPr>
            <a:stCxn id="33" idx="0"/>
            <a:endCxn id="29" idx="5"/>
          </p:cNvCxnSpPr>
          <p:nvPr/>
        </p:nvCxnSpPr>
        <p:spPr>
          <a:xfrm rot="16200000" flipV="1">
            <a:off x="1901508" y="4790971"/>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5" name="直線コネクタ 34"/>
          <p:cNvCxnSpPr>
            <a:stCxn id="42" idx="0"/>
            <a:endCxn id="51" idx="4"/>
          </p:cNvCxnSpPr>
          <p:nvPr/>
        </p:nvCxnSpPr>
        <p:spPr>
          <a:xfrm rot="16200000" flipV="1">
            <a:off x="1421642" y="5211190"/>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43" idx="0"/>
            <a:endCxn id="33" idx="3"/>
          </p:cNvCxnSpPr>
          <p:nvPr/>
        </p:nvCxnSpPr>
        <p:spPr>
          <a:xfrm rot="5400000" flipH="1" flipV="1">
            <a:off x="2177718" y="5817078"/>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7" name="直線コネクタ 36"/>
          <p:cNvCxnSpPr>
            <a:stCxn id="46" idx="3"/>
            <a:endCxn id="40" idx="0"/>
          </p:cNvCxnSpPr>
          <p:nvPr/>
        </p:nvCxnSpPr>
        <p:spPr>
          <a:xfrm rot="5400000">
            <a:off x="3401855" y="5169005"/>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46" idx="5"/>
            <a:endCxn id="41" idx="0"/>
          </p:cNvCxnSpPr>
          <p:nvPr/>
        </p:nvCxnSpPr>
        <p:spPr>
          <a:xfrm rot="16200000" flipH="1">
            <a:off x="3755705" y="5168988"/>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3347864" y="544522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41" name="正方形/長方形 40"/>
          <p:cNvSpPr/>
          <p:nvPr/>
        </p:nvSpPr>
        <p:spPr>
          <a:xfrm>
            <a:off x="3851920" y="544522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42" name="正方形/長方形 41"/>
          <p:cNvSpPr/>
          <p:nvPr/>
        </p:nvSpPr>
        <p:spPr>
          <a:xfrm>
            <a:off x="1475656" y="544522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43" name="正方形/長方形 42"/>
          <p:cNvSpPr/>
          <p:nvPr/>
        </p:nvSpPr>
        <p:spPr>
          <a:xfrm>
            <a:off x="2123728" y="609329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44" name="正方形/長方形 43"/>
          <p:cNvSpPr/>
          <p:nvPr/>
        </p:nvSpPr>
        <p:spPr>
          <a:xfrm>
            <a:off x="755576" y="472514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45" name="直線コネクタ 69"/>
          <p:cNvCxnSpPr>
            <a:stCxn id="29" idx="2"/>
            <a:endCxn id="44" idx="0"/>
          </p:cNvCxnSpPr>
          <p:nvPr/>
        </p:nvCxnSpPr>
        <p:spPr>
          <a:xfrm rot="10800000" flipV="1">
            <a:off x="935596" y="4365088"/>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46" name="円/楕円 45"/>
          <p:cNvSpPr/>
          <p:nvPr/>
        </p:nvSpPr>
        <p:spPr>
          <a:xfrm>
            <a:off x="3635896" y="479715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直線コネクタ 46"/>
          <p:cNvCxnSpPr>
            <a:stCxn id="46" idx="1"/>
            <a:endCxn id="28" idx="5"/>
          </p:cNvCxnSpPr>
          <p:nvPr/>
        </p:nvCxnSpPr>
        <p:spPr>
          <a:xfrm rot="16200000" flipV="1">
            <a:off x="2765595" y="3926851"/>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直線コネクタ 69"/>
          <p:cNvCxnSpPr>
            <a:stCxn id="28" idx="2"/>
            <a:endCxn id="49" idx="0"/>
          </p:cNvCxnSpPr>
          <p:nvPr/>
        </p:nvCxnSpPr>
        <p:spPr>
          <a:xfrm rot="10800000" flipV="1">
            <a:off x="935596" y="3789024"/>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755576" y="414908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51" name="円/楕円 50"/>
          <p:cNvSpPr/>
          <p:nvPr/>
        </p:nvSpPr>
        <p:spPr>
          <a:xfrm>
            <a:off x="1403680" y="479715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 name="直線コネクタ 51"/>
          <p:cNvCxnSpPr>
            <a:stCxn id="51" idx="7"/>
            <a:endCxn id="29" idx="3"/>
          </p:cNvCxnSpPr>
          <p:nvPr/>
        </p:nvCxnSpPr>
        <p:spPr>
          <a:xfrm rot="5400000" flipH="1" flipV="1">
            <a:off x="1649503" y="4466911"/>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直線コネクタ 52"/>
          <p:cNvCxnSpPr>
            <a:stCxn id="54" idx="0"/>
            <a:endCxn id="51" idx="3"/>
          </p:cNvCxnSpPr>
          <p:nvPr/>
        </p:nvCxnSpPr>
        <p:spPr>
          <a:xfrm rot="5400000" flipH="1" flipV="1">
            <a:off x="1097614" y="5096982"/>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971600" y="544522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59" name="正方形/長方形 58"/>
          <p:cNvSpPr/>
          <p:nvPr/>
        </p:nvSpPr>
        <p:spPr>
          <a:xfrm>
            <a:off x="2627784" y="609329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60" name="直線コネクタ 59"/>
          <p:cNvCxnSpPr>
            <a:stCxn id="33" idx="5"/>
            <a:endCxn id="59" idx="0"/>
          </p:cNvCxnSpPr>
          <p:nvPr/>
        </p:nvCxnSpPr>
        <p:spPr>
          <a:xfrm rot="16200000" flipH="1">
            <a:off x="2531569" y="581706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2" name="直線コネクタ 69"/>
          <p:cNvCxnSpPr>
            <a:stCxn id="46" idx="2"/>
            <a:endCxn id="33" idx="7"/>
          </p:cNvCxnSpPr>
          <p:nvPr/>
        </p:nvCxnSpPr>
        <p:spPr>
          <a:xfrm rot="10800000" flipV="1">
            <a:off x="2657584" y="4941151"/>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63" name="直線コネクタ 69"/>
          <p:cNvCxnSpPr>
            <a:stCxn id="28" idx="2"/>
            <a:endCxn id="29" idx="0"/>
          </p:cNvCxnSpPr>
          <p:nvPr/>
        </p:nvCxnSpPr>
        <p:spPr>
          <a:xfrm rot="10800000" flipV="1">
            <a:off x="2123744" y="3789024"/>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64" name="直線コネクタ 69"/>
          <p:cNvCxnSpPr>
            <a:stCxn id="29" idx="6"/>
            <a:endCxn id="46" idx="2"/>
          </p:cNvCxnSpPr>
          <p:nvPr/>
        </p:nvCxnSpPr>
        <p:spPr>
          <a:xfrm>
            <a:off x="2267744" y="4365088"/>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65" name="直線コネクタ 69"/>
          <p:cNvCxnSpPr>
            <a:stCxn id="29" idx="2"/>
            <a:endCxn id="51" idx="0"/>
          </p:cNvCxnSpPr>
          <p:nvPr/>
        </p:nvCxnSpPr>
        <p:spPr>
          <a:xfrm rot="10800000" flipV="1">
            <a:off x="1547680" y="4365088"/>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78" name="正方形/長方形 77"/>
          <p:cNvSpPr/>
          <p:nvPr/>
        </p:nvSpPr>
        <p:spPr>
          <a:xfrm>
            <a:off x="1419407" y="377681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79" name="正方形/長方形 78"/>
          <p:cNvSpPr/>
          <p:nvPr/>
        </p:nvSpPr>
        <p:spPr>
          <a:xfrm>
            <a:off x="2931575" y="377681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0" name="正方形/長方形 79"/>
          <p:cNvSpPr/>
          <p:nvPr/>
        </p:nvSpPr>
        <p:spPr>
          <a:xfrm>
            <a:off x="2076451" y="377681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2" name="正方形/長方形 81"/>
          <p:cNvSpPr/>
          <p:nvPr/>
        </p:nvSpPr>
        <p:spPr>
          <a:xfrm>
            <a:off x="2220467" y="442488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3" name="正方形/長方形 82"/>
          <p:cNvSpPr/>
          <p:nvPr/>
        </p:nvSpPr>
        <p:spPr>
          <a:xfrm>
            <a:off x="1851455" y="442488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grpSp>
        <p:nvGrpSpPr>
          <p:cNvPr id="134" name="グループ化 133"/>
          <p:cNvGrpSpPr/>
          <p:nvPr/>
        </p:nvGrpSpPr>
        <p:grpSpPr>
          <a:xfrm>
            <a:off x="4644008" y="3460938"/>
            <a:ext cx="3888432" cy="2344326"/>
            <a:chOff x="4644008" y="3460938"/>
            <a:chExt cx="3888432" cy="2344326"/>
          </a:xfrm>
        </p:grpSpPr>
        <p:sp>
          <p:nvSpPr>
            <p:cNvPr id="93" name="円/楕円 92"/>
            <p:cNvSpPr/>
            <p:nvPr/>
          </p:nvSpPr>
          <p:spPr>
            <a:xfrm>
              <a:off x="6876256" y="364502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94" name="円/楕円 93"/>
            <p:cNvSpPr/>
            <p:nvPr/>
          </p:nvSpPr>
          <p:spPr>
            <a:xfrm>
              <a:off x="6300224" y="422108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5" name="直線コネクタ 94"/>
            <p:cNvCxnSpPr>
              <a:stCxn id="94" idx="7"/>
              <a:endCxn id="93" idx="3"/>
            </p:cNvCxnSpPr>
            <p:nvPr/>
          </p:nvCxnSpPr>
          <p:spPr>
            <a:xfrm rot="5400000" flipH="1" flipV="1">
              <a:off x="6546031" y="3890863"/>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6" name="円/楕円 95"/>
            <p:cNvSpPr/>
            <p:nvPr/>
          </p:nvSpPr>
          <p:spPr>
            <a:xfrm>
              <a:off x="6732240" y="479715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7" name="直線コネクタ 96"/>
            <p:cNvCxnSpPr>
              <a:stCxn id="96" idx="1"/>
              <a:endCxn id="94" idx="5"/>
            </p:cNvCxnSpPr>
            <p:nvPr/>
          </p:nvCxnSpPr>
          <p:spPr>
            <a:xfrm rot="16200000" flipV="1">
              <a:off x="6474023" y="4538935"/>
              <a:ext cx="372418" cy="22837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8" name="直線コネクタ 97"/>
            <p:cNvCxnSpPr>
              <a:stCxn id="104" idx="0"/>
              <a:endCxn id="112" idx="4"/>
            </p:cNvCxnSpPr>
            <p:nvPr/>
          </p:nvCxnSpPr>
          <p:spPr>
            <a:xfrm rot="16200000" flipV="1">
              <a:off x="5742122" y="5211190"/>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9" name="直線コネクタ 98"/>
            <p:cNvCxnSpPr>
              <a:stCxn id="105" idx="0"/>
              <a:endCxn id="96" idx="3"/>
            </p:cNvCxnSpPr>
            <p:nvPr/>
          </p:nvCxnSpPr>
          <p:spPr>
            <a:xfrm rot="5400000" flipH="1" flipV="1">
              <a:off x="6498198" y="5169006"/>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0" name="直線コネクタ 99"/>
            <p:cNvCxnSpPr>
              <a:stCxn id="108" idx="3"/>
              <a:endCxn id="102" idx="0"/>
            </p:cNvCxnSpPr>
            <p:nvPr/>
          </p:nvCxnSpPr>
          <p:spPr>
            <a:xfrm rot="5400000">
              <a:off x="7758339" y="4556937"/>
              <a:ext cx="330241"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1" name="直線コネクタ 100"/>
            <p:cNvCxnSpPr>
              <a:stCxn id="108" idx="5"/>
              <a:endCxn id="103" idx="0"/>
            </p:cNvCxnSpPr>
            <p:nvPr/>
          </p:nvCxnSpPr>
          <p:spPr>
            <a:xfrm rot="16200000" flipH="1">
              <a:off x="8112189" y="4556920"/>
              <a:ext cx="330241"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2" name="正方形/長方形 101"/>
            <p:cNvSpPr/>
            <p:nvPr/>
          </p:nvSpPr>
          <p:spPr>
            <a:xfrm>
              <a:off x="766834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03" name="正方形/長方形 102"/>
            <p:cNvSpPr/>
            <p:nvPr/>
          </p:nvSpPr>
          <p:spPr>
            <a:xfrm>
              <a:off x="8172400"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04" name="正方形/長方形 103"/>
            <p:cNvSpPr/>
            <p:nvPr/>
          </p:nvSpPr>
          <p:spPr>
            <a:xfrm>
              <a:off x="5796136" y="544522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05" name="正方形/長方形 104"/>
            <p:cNvSpPr/>
            <p:nvPr/>
          </p:nvSpPr>
          <p:spPr>
            <a:xfrm>
              <a:off x="6444208" y="544522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06" name="正方形/長方形 105"/>
            <p:cNvSpPr/>
            <p:nvPr/>
          </p:nvSpPr>
          <p:spPr>
            <a:xfrm>
              <a:off x="5076056" y="472514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107" name="直線コネクタ 69"/>
            <p:cNvCxnSpPr>
              <a:stCxn id="94" idx="2"/>
              <a:endCxn id="106" idx="0"/>
            </p:cNvCxnSpPr>
            <p:nvPr/>
          </p:nvCxnSpPr>
          <p:spPr>
            <a:xfrm rot="10800000" flipV="1">
              <a:off x="5256076" y="4365088"/>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08" name="円/楕円 107"/>
            <p:cNvSpPr/>
            <p:nvPr/>
          </p:nvSpPr>
          <p:spPr>
            <a:xfrm>
              <a:off x="7956376" y="422108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9" name="直線コネクタ 108"/>
            <p:cNvCxnSpPr>
              <a:stCxn id="108" idx="1"/>
              <a:endCxn id="93" idx="5"/>
            </p:cNvCxnSpPr>
            <p:nvPr/>
          </p:nvCxnSpPr>
          <p:spPr>
            <a:xfrm rot="16200000" flipV="1">
              <a:off x="7374107" y="3638819"/>
              <a:ext cx="372418"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0" name="直線コネクタ 69"/>
            <p:cNvCxnSpPr>
              <a:stCxn id="93" idx="2"/>
              <a:endCxn id="111" idx="0"/>
            </p:cNvCxnSpPr>
            <p:nvPr/>
          </p:nvCxnSpPr>
          <p:spPr>
            <a:xfrm rot="10800000" flipV="1">
              <a:off x="5256076" y="3789024"/>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11" name="正方形/長方形 110"/>
            <p:cNvSpPr/>
            <p:nvPr/>
          </p:nvSpPr>
          <p:spPr>
            <a:xfrm>
              <a:off x="5076056" y="414908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12" name="円/楕円 111"/>
            <p:cNvSpPr/>
            <p:nvPr/>
          </p:nvSpPr>
          <p:spPr>
            <a:xfrm>
              <a:off x="5724160" y="479715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3" name="直線コネクタ 112"/>
            <p:cNvCxnSpPr>
              <a:stCxn id="112" idx="7"/>
              <a:endCxn id="94" idx="3"/>
            </p:cNvCxnSpPr>
            <p:nvPr/>
          </p:nvCxnSpPr>
          <p:spPr>
            <a:xfrm rot="5400000" flipH="1" flipV="1">
              <a:off x="5969983" y="4466911"/>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4" name="直線コネクタ 113"/>
            <p:cNvCxnSpPr>
              <a:stCxn id="115" idx="0"/>
              <a:endCxn id="112" idx="3"/>
            </p:cNvCxnSpPr>
            <p:nvPr/>
          </p:nvCxnSpPr>
          <p:spPr>
            <a:xfrm rot="5400000" flipH="1" flipV="1">
              <a:off x="5418094" y="5096982"/>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5" name="正方形/長方形 114"/>
            <p:cNvSpPr/>
            <p:nvPr/>
          </p:nvSpPr>
          <p:spPr>
            <a:xfrm>
              <a:off x="5292080" y="544522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16" name="正方形/長方形 115"/>
            <p:cNvSpPr/>
            <p:nvPr/>
          </p:nvSpPr>
          <p:spPr>
            <a:xfrm>
              <a:off x="6948264" y="544522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117" name="直線コネクタ 116"/>
            <p:cNvCxnSpPr>
              <a:stCxn id="96" idx="5"/>
              <a:endCxn id="116" idx="0"/>
            </p:cNvCxnSpPr>
            <p:nvPr/>
          </p:nvCxnSpPr>
          <p:spPr>
            <a:xfrm rot="16200000" flipH="1">
              <a:off x="6852049" y="5168988"/>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8" name="直線コネクタ 69"/>
            <p:cNvCxnSpPr>
              <a:stCxn id="94" idx="6"/>
              <a:endCxn id="96" idx="0"/>
            </p:cNvCxnSpPr>
            <p:nvPr/>
          </p:nvCxnSpPr>
          <p:spPr>
            <a:xfrm>
              <a:off x="6588224" y="4365088"/>
              <a:ext cx="288016"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19" name="直線コネクタ 69"/>
            <p:cNvCxnSpPr>
              <a:stCxn id="93" idx="2"/>
              <a:endCxn id="94" idx="0"/>
            </p:cNvCxnSpPr>
            <p:nvPr/>
          </p:nvCxnSpPr>
          <p:spPr>
            <a:xfrm rot="10800000" flipV="1">
              <a:off x="6444224" y="3789024"/>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20" name="直線コネクタ 69"/>
            <p:cNvCxnSpPr>
              <a:stCxn id="93" idx="6"/>
              <a:endCxn id="108" idx="0"/>
            </p:cNvCxnSpPr>
            <p:nvPr/>
          </p:nvCxnSpPr>
          <p:spPr>
            <a:xfrm>
              <a:off x="7164256" y="3789024"/>
              <a:ext cx="936120"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21" name="直線コネクタ 69"/>
            <p:cNvCxnSpPr>
              <a:stCxn id="94" idx="2"/>
              <a:endCxn id="112" idx="0"/>
            </p:cNvCxnSpPr>
            <p:nvPr/>
          </p:nvCxnSpPr>
          <p:spPr>
            <a:xfrm rot="10800000" flipV="1">
              <a:off x="5868160" y="4365088"/>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122" name="正方形/長方形 121"/>
            <p:cNvSpPr/>
            <p:nvPr/>
          </p:nvSpPr>
          <p:spPr>
            <a:xfrm>
              <a:off x="5739887" y="377681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123" name="正方形/長方形 122"/>
            <p:cNvSpPr/>
            <p:nvPr/>
          </p:nvSpPr>
          <p:spPr>
            <a:xfrm>
              <a:off x="7515356" y="377681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24" name="正方形/長方形 123"/>
            <p:cNvSpPr/>
            <p:nvPr/>
          </p:nvSpPr>
          <p:spPr>
            <a:xfrm>
              <a:off x="6396931" y="377681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25" name="正方形/長方形 124"/>
            <p:cNvSpPr/>
            <p:nvPr/>
          </p:nvSpPr>
          <p:spPr>
            <a:xfrm>
              <a:off x="6723268" y="442488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26" name="正方形/長方形 125"/>
            <p:cNvSpPr/>
            <p:nvPr/>
          </p:nvSpPr>
          <p:spPr>
            <a:xfrm>
              <a:off x="6171935" y="442488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33" name="正方形/長方形 132"/>
            <p:cNvSpPr/>
            <p:nvPr/>
          </p:nvSpPr>
          <p:spPr>
            <a:xfrm>
              <a:off x="4644008" y="3460938"/>
              <a:ext cx="894797" cy="400110"/>
            </a:xfrm>
            <a:prstGeom prst="rect">
              <a:avLst/>
            </a:prstGeom>
            <a:solidFill>
              <a:schemeClr val="accent5">
                <a:lumMod val="20000"/>
                <a:lumOff val="80000"/>
              </a:schemeClr>
            </a:solidFill>
          </p:spPr>
          <p:txBody>
            <a:bodyPr wrap="none">
              <a:spAutoFit/>
            </a:bodyPr>
            <a:lstStyle/>
            <a:p>
              <a:r>
                <a:rPr lang="en-US" altLang="ja-JP" sz="2000" dirty="0" smtClean="0">
                  <a:latin typeface="Times New Roman" pitchFamily="18" charset="0"/>
                  <a:cs typeface="Times New Roman" pitchFamily="18" charset="0"/>
                  <a:sym typeface="Symbol" pitchFamily="18" charset="2"/>
                </a:rPr>
                <a:t>invalid</a:t>
              </a:r>
              <a:endParaRPr lang="ja-JP" altLang="en-US" sz="20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134"/>
                                        </p:tgtEl>
                                        <p:attrNameLst>
                                          <p:attrName>style.visibility</p:attrName>
                                        </p:attrNameLst>
                                      </p:cBhvr>
                                      <p:to>
                                        <p:strVal val="visible"/>
                                      </p:to>
                                    </p:set>
                                    <p:animEffect transition="in" filter="wipe(up)">
                                      <p:cBhvr>
                                        <p:cTn id="10" dur="500"/>
                                        <p:tgtEl>
                                          <p:spTgt spid="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7" name="図 266" descr="p_enlarge.emf"/>
          <p:cNvPicPr>
            <a:picLocks noChangeAspect="1"/>
          </p:cNvPicPr>
          <p:nvPr/>
        </p:nvPicPr>
        <p:blipFill>
          <a:blip r:embed="rId3" cstate="print"/>
          <a:stretch>
            <a:fillRect/>
          </a:stretch>
        </p:blipFill>
        <p:spPr>
          <a:xfrm>
            <a:off x="4251359" y="2780928"/>
            <a:ext cx="5001161" cy="4032448"/>
          </a:xfrm>
          <a:prstGeom prst="rect">
            <a:avLst/>
          </a:prstGeom>
        </p:spPr>
      </p:pic>
      <p:sp>
        <p:nvSpPr>
          <p:cNvPr id="258" name="正方形/長方形 257"/>
          <p:cNvSpPr/>
          <p:nvPr/>
        </p:nvSpPr>
        <p:spPr>
          <a:xfrm>
            <a:off x="251520" y="3284984"/>
            <a:ext cx="3744416" cy="864096"/>
          </a:xfrm>
          <a:prstGeom prst="rect">
            <a:avLst/>
          </a:prstGeom>
          <a:effectLst>
            <a:outerShdw blurRad="50800" dist="38100" algn="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sz="2400" i="1" dirty="0" err="1" smtClean="0">
                <a:sym typeface="Symbol" pitchFamily="18" charset="2"/>
              </a:rPr>
              <a:t>L</a:t>
            </a:r>
            <a:r>
              <a:rPr lang="en-US" altLang="ja-JP" sz="2400" i="1" baseline="-25000" dirty="0" err="1" smtClean="0">
                <a:sym typeface="Symbol" pitchFamily="18" charset="2"/>
              </a:rPr>
              <a:t>g</a:t>
            </a:r>
            <a:r>
              <a:rPr lang="en-US" altLang="ja-JP" sz="2400" dirty="0" smtClean="0">
                <a:sym typeface="Symbol" pitchFamily="18" charset="2"/>
              </a:rPr>
              <a:t>(</a:t>
            </a:r>
            <a:r>
              <a:rPr lang="en-US" altLang="ja-JP" sz="2400" i="1" dirty="0" smtClean="0">
                <a:sym typeface="Symbol" pitchFamily="18" charset="2"/>
              </a:rPr>
              <a:t>v</a:t>
            </a:r>
            <a:r>
              <a:rPr lang="en-US" altLang="ja-JP" sz="2400" dirty="0" smtClean="0">
                <a:sym typeface="Symbol" pitchFamily="18" charset="2"/>
              </a:rPr>
              <a:t>) means # of leaves </a:t>
            </a:r>
            <a:br>
              <a:rPr lang="en-US" altLang="ja-JP" sz="2400" dirty="0" smtClean="0">
                <a:sym typeface="Symbol" pitchFamily="18" charset="2"/>
              </a:rPr>
            </a:br>
            <a:r>
              <a:rPr lang="en-US" altLang="ja-JP" sz="2400" dirty="0" smtClean="0">
                <a:sym typeface="Symbol" pitchFamily="18" charset="2"/>
              </a:rPr>
              <a:t>in the following situation.</a:t>
            </a:r>
            <a:endParaRPr kumimoji="1" lang="ja-JP" altLang="en-US" sz="2400" dirty="0"/>
          </a:p>
        </p:txBody>
      </p:sp>
      <p:sp>
        <p:nvSpPr>
          <p:cNvPr id="257" name="正方形/長方形 256"/>
          <p:cNvSpPr/>
          <p:nvPr/>
        </p:nvSpPr>
        <p:spPr>
          <a:xfrm>
            <a:off x="251520" y="4149080"/>
            <a:ext cx="3744416" cy="2520280"/>
          </a:xfrm>
          <a:prstGeom prst="rect">
            <a:avLst/>
          </a:prstGeom>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a:xfrm>
            <a:off x="214282" y="1214423"/>
            <a:ext cx="8715436" cy="1998554"/>
          </a:xfrm>
        </p:spPr>
        <p:txBody>
          <a:bodyPr/>
          <a:lstStyle/>
          <a:p>
            <a:r>
              <a:rPr lang="en-US" altLang="ja-JP" dirty="0" smtClean="0">
                <a:sym typeface="Symbol" pitchFamily="18" charset="2"/>
              </a:rPr>
              <a:t>When a labeling function</a:t>
            </a:r>
            <a:r>
              <a:rPr lang="ja-JP" altLang="en-US" dirty="0" smtClean="0">
                <a:sym typeface="Symbol" pitchFamily="18" charset="2"/>
              </a:rPr>
              <a:t> </a:t>
            </a:r>
            <a:r>
              <a:rPr lang="en-US" altLang="ja-JP" i="1" dirty="0" smtClean="0">
                <a:sym typeface="Symbol" pitchFamily="18" charset="2"/>
              </a:rPr>
              <a:t>g</a:t>
            </a:r>
            <a:r>
              <a:rPr lang="en-US" altLang="ja-JP" dirty="0" smtClean="0">
                <a:sym typeface="Symbol" pitchFamily="18" charset="2"/>
              </a:rPr>
              <a:t> holds Conditions 1~3, </a:t>
            </a:r>
            <a:br>
              <a:rPr lang="en-US" altLang="ja-JP" dirty="0" smtClean="0">
                <a:sym typeface="Symbol" pitchFamily="18" charset="2"/>
              </a:rPr>
            </a:br>
            <a:r>
              <a:rPr lang="en-US" altLang="ja-JP" dirty="0" smtClean="0">
                <a:sym typeface="Symbol" pitchFamily="18" charset="2"/>
              </a:rPr>
              <a:t>we define the following values for any node</a:t>
            </a:r>
            <a:r>
              <a:rPr lang="ja-JP" altLang="en-US" dirty="0" smtClean="0">
                <a:sym typeface="Symbol" pitchFamily="18" charset="2"/>
              </a:rPr>
              <a:t> </a:t>
            </a:r>
            <a:r>
              <a:rPr lang="en-US" altLang="ja-JP" i="1" dirty="0" smtClean="0">
                <a:sym typeface="Symbol" pitchFamily="18" charset="2"/>
              </a:rPr>
              <a:t>v</a:t>
            </a:r>
            <a:r>
              <a:rPr lang="en-US" altLang="ja-JP" dirty="0" smtClean="0">
                <a:sym typeface="Symbol" pitchFamily="18" charset="2"/>
              </a:rPr>
              <a:t>.</a:t>
            </a:r>
            <a:r>
              <a:rPr lang="ja-JP" altLang="en-US" dirty="0" smtClean="0">
                <a:sym typeface="Symbol" pitchFamily="18" charset="2"/>
              </a:rPr>
              <a:t> </a:t>
            </a:r>
            <a:r>
              <a:rPr lang="en-US" altLang="ja-JP" sz="800" dirty="0" smtClean="0">
                <a:sym typeface="Symbol" pitchFamily="18" charset="2"/>
              </a:rPr>
              <a:t/>
            </a:r>
            <a:br>
              <a:rPr lang="en-US" altLang="ja-JP" sz="800" dirty="0" smtClean="0">
                <a:sym typeface="Symbol" pitchFamily="18" charset="2"/>
              </a:rPr>
            </a:br>
            <a:r>
              <a:rPr lang="en-US" altLang="ja-JP" sz="2400" i="1" dirty="0" err="1" smtClean="0">
                <a:sym typeface="Symbol" pitchFamily="18" charset="2"/>
              </a:rPr>
              <a:t>L</a:t>
            </a:r>
            <a:r>
              <a:rPr lang="en-US" altLang="ja-JP" sz="2400" i="1" baseline="-25000" dirty="0" err="1" smtClean="0">
                <a:sym typeface="Symbol" pitchFamily="18" charset="2"/>
              </a:rPr>
              <a:t>g</a:t>
            </a:r>
            <a:r>
              <a:rPr lang="en-US" altLang="ja-JP" sz="2400" dirty="0" smtClean="0">
                <a:sym typeface="Symbol" pitchFamily="18" charset="2"/>
              </a:rPr>
              <a:t>(</a:t>
            </a:r>
            <a:r>
              <a:rPr lang="en-US" altLang="ja-JP" sz="2400" i="1" dirty="0" smtClean="0">
                <a:sym typeface="Symbol" pitchFamily="18" charset="2"/>
              </a:rPr>
              <a:t>v</a:t>
            </a:r>
            <a:r>
              <a:rPr lang="en-US" altLang="ja-JP" sz="2400" dirty="0" smtClean="0">
                <a:sym typeface="Symbol" pitchFamily="18" charset="2"/>
              </a:rPr>
              <a:t>) </a:t>
            </a:r>
            <a:r>
              <a:rPr lang="en-US" altLang="ja-JP" sz="2400" dirty="0" smtClean="0">
                <a:latin typeface="Times New Roman" pitchFamily="18" charset="0"/>
                <a:cs typeface="Times New Roman" pitchFamily="18" charset="0"/>
                <a:sym typeface="Symbol" pitchFamily="18" charset="2"/>
              </a:rPr>
              <a:t> </a:t>
            </a:r>
            <a:r>
              <a:rPr lang="en-US" altLang="ja-JP" sz="3200" b="1" dirty="0" smtClean="0">
                <a:latin typeface="Times New Roman" pitchFamily="18" charset="0"/>
                <a:cs typeface="Times New Roman" pitchFamily="18" charset="0"/>
                <a:sym typeface="Symbol" pitchFamily="18" charset="2"/>
              </a:rPr>
              <a:t>|</a:t>
            </a:r>
            <a:r>
              <a:rPr lang="en-US" altLang="ja-JP" sz="2400" dirty="0" smtClean="0">
                <a:latin typeface="Times New Roman" pitchFamily="18" charset="0"/>
                <a:cs typeface="Times New Roman" pitchFamily="18" charset="0"/>
                <a:sym typeface="Symbol" pitchFamily="18" charset="2"/>
              </a:rPr>
              <a:t>{</a:t>
            </a:r>
            <a:r>
              <a:rPr lang="en-US" altLang="ja-JP" sz="2400" i="1" dirty="0" err="1" smtClean="0">
                <a:latin typeface="Times New Roman" pitchFamily="18" charset="0"/>
                <a:cs typeface="Times New Roman" pitchFamily="18" charset="0"/>
                <a:sym typeface="Symbol" pitchFamily="18" charset="2"/>
              </a:rPr>
              <a:t>u</a:t>
            </a:r>
            <a:r>
              <a:rPr lang="en-US" altLang="ja-JP" sz="2400" dirty="0" err="1" smtClean="0">
                <a:latin typeface="Times New Roman" pitchFamily="18" charset="0"/>
                <a:cs typeface="Times New Roman" pitchFamily="18" charset="0"/>
                <a:sym typeface="Symbol" pitchFamily="18" charset="2"/>
              </a:rPr>
              <a:t></a:t>
            </a:r>
            <a:r>
              <a:rPr lang="en-US" altLang="ja-JP" sz="2400" dirty="0" err="1" smtClean="0"/>
              <a:t>V</a:t>
            </a:r>
            <a:r>
              <a:rPr lang="en-US" altLang="ja-JP" sz="2400" baseline="-25000" dirty="0" err="1" smtClean="0"/>
              <a:t>leaf</a:t>
            </a:r>
            <a:r>
              <a:rPr lang="en-US" altLang="ja-JP" sz="2400" dirty="0" smtClean="0"/>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f </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sz="3200" b="1" dirty="0" smtClean="0">
                <a:latin typeface="Times New Roman" pitchFamily="18" charset="0"/>
                <a:cs typeface="Times New Roman" pitchFamily="18" charset="0"/>
                <a:sym typeface="Symbol" pitchFamily="18" charset="2"/>
              </a:rPr>
              <a:t>|</a:t>
            </a:r>
            <a:r>
              <a:rPr lang="en-US" altLang="ja-JP" sz="2400" dirty="0" smtClean="0">
                <a:latin typeface="Times New Roman" pitchFamily="18" charset="0"/>
                <a:cs typeface="Times New Roman" pitchFamily="18" charset="0"/>
                <a:sym typeface="Symbol" pitchFamily="18" charset="2"/>
              </a:rPr>
              <a:t/>
            </a:r>
            <a:br>
              <a:rPr lang="en-US" altLang="ja-JP" sz="2400" dirty="0" smtClean="0">
                <a:latin typeface="Times New Roman" pitchFamily="18" charset="0"/>
                <a:cs typeface="Times New Roman" pitchFamily="18" charset="0"/>
                <a:sym typeface="Symbol" pitchFamily="18" charset="2"/>
              </a:rPr>
            </a:br>
            <a:r>
              <a:rPr lang="en-US" altLang="ja-JP" sz="800" dirty="0" smtClean="0">
                <a:latin typeface="Times New Roman" pitchFamily="18" charset="0"/>
                <a:cs typeface="Times New Roman" pitchFamily="18" charset="0"/>
                <a:sym typeface="Symbol" pitchFamily="18" charset="2"/>
              </a:rPr>
              <a:t/>
            </a:r>
            <a:br>
              <a:rPr lang="en-US" altLang="ja-JP" sz="800" dirty="0" smtClean="0">
                <a:latin typeface="Times New Roman" pitchFamily="18" charset="0"/>
                <a:cs typeface="Times New Roman" pitchFamily="18" charset="0"/>
                <a:sym typeface="Symbol" pitchFamily="18" charset="2"/>
              </a:rPr>
            </a:br>
            <a:r>
              <a:rPr lang="en-US" altLang="ja-JP" sz="2400" i="1" dirty="0" smtClean="0">
                <a:latin typeface="Times New Roman" pitchFamily="18" charset="0"/>
                <a:cs typeface="Times New Roman" pitchFamily="18" charset="0"/>
                <a:sym typeface="Symbol" pitchFamily="18" charset="2"/>
              </a:rPr>
              <a:t>D</a:t>
            </a:r>
            <a:r>
              <a:rPr lang="en-US" altLang="ja-JP" sz="2400" i="1" baseline="-25000"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 </a:t>
            </a:r>
            <a:r>
              <a:rPr lang="en-US" altLang="ja-JP" sz="2400" i="1" baseline="-25000" dirty="0" err="1" smtClean="0">
                <a:latin typeface="Times New Roman" pitchFamily="18" charset="0"/>
                <a:cs typeface="Times New Roman" pitchFamily="18" charset="0"/>
                <a:sym typeface="Symbol" pitchFamily="18" charset="2"/>
              </a:rPr>
              <a:t>y</a:t>
            </a:r>
            <a:r>
              <a:rPr lang="en-US" altLang="ja-JP" sz="2400" baseline="-25000" dirty="0" err="1" smtClean="0">
                <a:latin typeface="Times New Roman" pitchFamily="18" charset="0"/>
                <a:cs typeface="Times New Roman" pitchFamily="18" charset="0"/>
                <a:sym typeface="Symbol" pitchFamily="18" charset="2"/>
              </a:rPr>
              <a:t>V</a:t>
            </a:r>
            <a:r>
              <a:rPr lang="en-US" altLang="ja-JP" sz="2400" baseline="-25000" dirty="0" smtClean="0">
                <a:latin typeface="Times New Roman" pitchFamily="18" charset="0"/>
                <a:cs typeface="Times New Roman" pitchFamily="18" charset="0"/>
                <a:sym typeface="Symbol" pitchFamily="18" charset="2"/>
              </a:rPr>
              <a:t>(</a:t>
            </a:r>
            <a:r>
              <a:rPr lang="en-US" altLang="ja-JP" sz="2400" i="1" baseline="-25000" dirty="0" smtClean="0">
                <a:latin typeface="Times New Roman" pitchFamily="18" charset="0"/>
                <a:cs typeface="Times New Roman" pitchFamily="18" charset="0"/>
                <a:sym typeface="Symbol" pitchFamily="18" charset="2"/>
              </a:rPr>
              <a:t>v</a:t>
            </a:r>
            <a:r>
              <a:rPr lang="en-US" altLang="ja-JP" sz="2400" baseline="-25000" dirty="0" smtClean="0">
                <a:latin typeface="Times New Roman" pitchFamily="18" charset="0"/>
                <a:cs typeface="Times New Roman" pitchFamily="18" charset="0"/>
                <a:sym typeface="Symbol" pitchFamily="18" charset="2"/>
              </a:rPr>
              <a:t>)</a:t>
            </a:r>
            <a:r>
              <a:rPr lang="en-US" altLang="ja-JP" sz="2400" dirty="0" smtClean="0">
                <a:latin typeface="Times New Roman" pitchFamily="18" charset="0"/>
                <a:cs typeface="Times New Roman" pitchFamily="18" charset="0"/>
                <a:sym typeface="Symbol" pitchFamily="18" charset="2"/>
              </a:rPr>
              <a:t> </a:t>
            </a:r>
            <a:r>
              <a:rPr lang="en-US" altLang="ja-JP" sz="2400" i="1" dirty="0" err="1" smtClean="0">
                <a:latin typeface="Times New Roman" pitchFamily="18" charset="0"/>
                <a:cs typeface="Times New Roman" pitchFamily="18" charset="0"/>
                <a:sym typeface="Symbol" pitchFamily="18" charset="2"/>
              </a:rPr>
              <a:t>L</a:t>
            </a:r>
            <a:r>
              <a:rPr lang="en-US" altLang="ja-JP" sz="2400" i="1" baseline="-25000" dirty="0" err="1"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y</a:t>
            </a:r>
            <a:r>
              <a:rPr lang="en-US" altLang="ja-JP" sz="2400" dirty="0" smtClean="0">
                <a:latin typeface="Times New Roman" pitchFamily="18" charset="0"/>
                <a:cs typeface="Times New Roman" pitchFamily="18" charset="0"/>
                <a:sym typeface="Symbol" pitchFamily="18" charset="2"/>
              </a:rPr>
              <a:t>)</a:t>
            </a:r>
            <a:endParaRPr lang="en-US" altLang="ja-JP" dirty="0" smtClean="0">
              <a:latin typeface="Times New Roman" pitchFamily="18" charset="0"/>
              <a:cs typeface="Times New Roman" pitchFamily="18" charset="0"/>
              <a:sym typeface="Symbol" pitchFamily="18" charset="2"/>
            </a:endParaRPr>
          </a:p>
        </p:txBody>
      </p:sp>
      <p:sp>
        <p:nvSpPr>
          <p:cNvPr id="3" name="タイトル 2"/>
          <p:cNvSpPr>
            <a:spLocks noGrp="1"/>
          </p:cNvSpPr>
          <p:nvPr>
            <p:ph type="title"/>
          </p:nvPr>
        </p:nvSpPr>
        <p:spPr>
          <a:xfrm>
            <a:off x="539552" y="142852"/>
            <a:ext cx="8032976" cy="928694"/>
          </a:xfrm>
        </p:spPr>
        <p:txBody>
          <a:bodyPr/>
          <a:lstStyle/>
          <a:p>
            <a:r>
              <a:rPr lang="en-US" altLang="ja-JP" i="1" dirty="0" err="1" smtClean="0">
                <a:latin typeface="+mj-lt"/>
              </a:rPr>
              <a:t>L</a:t>
            </a:r>
            <a:r>
              <a:rPr lang="en-US" altLang="ja-JP" i="1" baseline="-25000" dirty="0" err="1" smtClean="0">
                <a:latin typeface="+mj-lt"/>
              </a:rPr>
              <a:t>g</a:t>
            </a:r>
            <a:r>
              <a:rPr lang="en-US" altLang="ja-JP" dirty="0" smtClean="0"/>
              <a:t> and</a:t>
            </a:r>
            <a:r>
              <a:rPr lang="ja-JP" altLang="en-US" dirty="0" smtClean="0"/>
              <a:t> </a:t>
            </a:r>
            <a:r>
              <a:rPr lang="en-US" altLang="ja-JP" i="1" dirty="0" smtClean="0">
                <a:latin typeface="+mj-lt"/>
              </a:rPr>
              <a:t>D</a:t>
            </a:r>
            <a:r>
              <a:rPr lang="en-US" altLang="ja-JP" i="1" baseline="-25000" dirty="0" smtClean="0">
                <a:latin typeface="+mj-lt"/>
              </a:rPr>
              <a:t>g</a:t>
            </a:r>
            <a:endParaRPr lang="ja-JP" altLang="en-US" i="1" baseline="-25000" dirty="0">
              <a:latin typeface="+mj-lt"/>
            </a:endParaRPr>
          </a:p>
        </p:txBody>
      </p:sp>
      <p:sp>
        <p:nvSpPr>
          <p:cNvPr id="200" name="円/楕円 199"/>
          <p:cNvSpPr/>
          <p:nvPr/>
        </p:nvSpPr>
        <p:spPr>
          <a:xfrm>
            <a:off x="2017575" y="450679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円/楕円 201"/>
          <p:cNvSpPr/>
          <p:nvPr/>
        </p:nvSpPr>
        <p:spPr>
          <a:xfrm>
            <a:off x="2207233" y="544293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i="1" dirty="0">
              <a:solidFill>
                <a:schemeClr val="tx1"/>
              </a:solidFill>
            </a:endParaRPr>
          </a:p>
        </p:txBody>
      </p:sp>
      <p:cxnSp>
        <p:nvCxnSpPr>
          <p:cNvPr id="203" name="直線コネクタ 202"/>
          <p:cNvCxnSpPr>
            <a:stCxn id="202" idx="0"/>
            <a:endCxn id="200" idx="4"/>
          </p:cNvCxnSpPr>
          <p:nvPr/>
        </p:nvCxnSpPr>
        <p:spPr>
          <a:xfrm rot="16200000" flipV="1">
            <a:off x="1932336" y="5024037"/>
            <a:ext cx="648136" cy="18965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4" name="直線コネクタ 203"/>
          <p:cNvCxnSpPr>
            <a:stCxn id="210" idx="0"/>
            <a:endCxn id="218" idx="4"/>
          </p:cNvCxnSpPr>
          <p:nvPr/>
        </p:nvCxnSpPr>
        <p:spPr>
          <a:xfrm rot="16200000" flipV="1">
            <a:off x="1217067" y="5568892"/>
            <a:ext cx="504088" cy="108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10" name="正方形/長方形 209"/>
          <p:cNvSpPr/>
          <p:nvPr/>
        </p:nvSpPr>
        <p:spPr>
          <a:xfrm>
            <a:off x="1343105" y="587495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aseline="-25000" dirty="0"/>
          </a:p>
        </p:txBody>
      </p:sp>
      <p:sp>
        <p:nvSpPr>
          <p:cNvPr id="218" name="円/楕円 217"/>
          <p:cNvSpPr/>
          <p:nvPr/>
        </p:nvSpPr>
        <p:spPr>
          <a:xfrm>
            <a:off x="1271097" y="508286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7" name="直線コネクタ 69"/>
          <p:cNvCxnSpPr>
            <a:stCxn id="200" idx="2"/>
            <a:endCxn id="218" idx="0"/>
          </p:cNvCxnSpPr>
          <p:nvPr/>
        </p:nvCxnSpPr>
        <p:spPr>
          <a:xfrm rot="10800000" flipV="1">
            <a:off x="1415097" y="4650798"/>
            <a:ext cx="602478"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231" name="正方形/長方形 230"/>
          <p:cNvSpPr/>
          <p:nvPr/>
        </p:nvSpPr>
        <p:spPr>
          <a:xfrm>
            <a:off x="2198229" y="4766374"/>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c</a:t>
            </a:r>
            <a:endParaRPr lang="ja-JP" altLang="en-US" sz="2400" dirty="0">
              <a:latin typeface="Courier New" pitchFamily="49" charset="0"/>
              <a:cs typeface="Courier New" pitchFamily="49" charset="0"/>
            </a:endParaRPr>
          </a:p>
        </p:txBody>
      </p:sp>
      <p:sp>
        <p:nvSpPr>
          <p:cNvPr id="235" name="正方形/長方形 234"/>
          <p:cNvSpPr/>
          <p:nvPr/>
        </p:nvSpPr>
        <p:spPr>
          <a:xfrm>
            <a:off x="1415113" y="526926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c</a:t>
            </a:r>
            <a:endParaRPr lang="ja-JP" altLang="en-US" sz="2400" dirty="0">
              <a:latin typeface="Courier New" pitchFamily="49" charset="0"/>
              <a:cs typeface="Courier New" pitchFamily="49" charset="0"/>
            </a:endParaRPr>
          </a:p>
        </p:txBody>
      </p:sp>
      <p:sp>
        <p:nvSpPr>
          <p:cNvPr id="254" name="正方形/長方形 253"/>
          <p:cNvSpPr/>
          <p:nvPr/>
        </p:nvSpPr>
        <p:spPr>
          <a:xfrm>
            <a:off x="2279209" y="4293096"/>
            <a:ext cx="859531" cy="430887"/>
          </a:xfrm>
          <a:prstGeom prst="rect">
            <a:avLst/>
          </a:prstGeom>
        </p:spPr>
        <p:txBody>
          <a:bodyPr wrap="none">
            <a:spAutoFit/>
          </a:bodyPr>
          <a:lstStyle/>
          <a:p>
            <a:pPr algn="ctr"/>
            <a:r>
              <a:rPr lang="en-US" altLang="ja-JP" sz="2200" dirty="0" smtClean="0"/>
              <a:t>par(</a:t>
            </a:r>
            <a:r>
              <a:rPr lang="en-US" altLang="ja-JP" sz="2200" i="1" dirty="0" smtClean="0"/>
              <a:t>v</a:t>
            </a:r>
            <a:r>
              <a:rPr lang="en-US" altLang="ja-JP" sz="2200" dirty="0" smtClean="0"/>
              <a:t>)</a:t>
            </a:r>
            <a:endParaRPr lang="ja-JP" altLang="en-US" sz="2200" dirty="0"/>
          </a:p>
        </p:txBody>
      </p:sp>
      <p:sp>
        <p:nvSpPr>
          <p:cNvPr id="256" name="正方形/長方形 255"/>
          <p:cNvSpPr/>
          <p:nvPr/>
        </p:nvSpPr>
        <p:spPr>
          <a:xfrm>
            <a:off x="467544" y="4867999"/>
            <a:ext cx="875561" cy="430887"/>
          </a:xfrm>
          <a:prstGeom prst="rect">
            <a:avLst/>
          </a:prstGeom>
        </p:spPr>
        <p:txBody>
          <a:bodyPr wrap="none">
            <a:spAutoFit/>
          </a:bodyPr>
          <a:lstStyle/>
          <a:p>
            <a:pPr algn="ctr"/>
            <a:r>
              <a:rPr lang="en-US" altLang="ja-JP" sz="2200" dirty="0" smtClean="0"/>
              <a:t>par(</a:t>
            </a:r>
            <a:r>
              <a:rPr lang="en-US" altLang="ja-JP" sz="2200" i="1" dirty="0" smtClean="0"/>
              <a:t>u</a:t>
            </a:r>
            <a:r>
              <a:rPr lang="en-US" altLang="ja-JP" sz="2200" dirty="0" smtClean="0"/>
              <a:t>)</a:t>
            </a:r>
            <a:endParaRPr lang="ja-JP" altLang="en-US" sz="2200" dirty="0"/>
          </a:p>
        </p:txBody>
      </p:sp>
      <p:sp>
        <p:nvSpPr>
          <p:cNvPr id="259" name="テキスト ボックス 258"/>
          <p:cNvSpPr txBox="1"/>
          <p:nvPr/>
        </p:nvSpPr>
        <p:spPr>
          <a:xfrm>
            <a:off x="6432158" y="5013176"/>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60" name="テキスト ボックス 259"/>
          <p:cNvSpPr txBox="1"/>
          <p:nvPr/>
        </p:nvSpPr>
        <p:spPr>
          <a:xfrm>
            <a:off x="5508104" y="4355812"/>
            <a:ext cx="300082" cy="369332"/>
          </a:xfrm>
          <a:prstGeom prst="rect">
            <a:avLst/>
          </a:prstGeom>
          <a:noFill/>
        </p:spPr>
        <p:txBody>
          <a:bodyPr wrap="none" rtlCol="0">
            <a:spAutoFit/>
          </a:bodyPr>
          <a:lstStyle/>
          <a:p>
            <a:r>
              <a:rPr kumimoji="1" lang="en-US" altLang="ja-JP" b="1" dirty="0" smtClean="0">
                <a:solidFill>
                  <a:srgbClr val="00B050"/>
                </a:solidFill>
              </a:rPr>
              <a:t>2</a:t>
            </a:r>
            <a:endParaRPr kumimoji="1" lang="ja-JP" altLang="en-US" b="1" dirty="0">
              <a:solidFill>
                <a:srgbClr val="00B050"/>
              </a:solidFill>
            </a:endParaRPr>
          </a:p>
        </p:txBody>
      </p:sp>
      <p:sp>
        <p:nvSpPr>
          <p:cNvPr id="261" name="テキスト ボックス 260"/>
          <p:cNvSpPr txBox="1"/>
          <p:nvPr/>
        </p:nvSpPr>
        <p:spPr>
          <a:xfrm>
            <a:off x="6156176" y="5877272"/>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2" name="テキスト ボックス 261"/>
          <p:cNvSpPr txBox="1"/>
          <p:nvPr/>
        </p:nvSpPr>
        <p:spPr>
          <a:xfrm>
            <a:off x="6732240" y="5877272"/>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3" name="テキスト ボックス 262"/>
          <p:cNvSpPr txBox="1"/>
          <p:nvPr/>
        </p:nvSpPr>
        <p:spPr>
          <a:xfrm>
            <a:off x="7800310" y="5013176"/>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64" name="テキスト ボックス 263"/>
          <p:cNvSpPr txBox="1"/>
          <p:nvPr/>
        </p:nvSpPr>
        <p:spPr>
          <a:xfrm>
            <a:off x="8388424" y="5013176"/>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65" name="テキスト ボックス 264"/>
          <p:cNvSpPr txBox="1"/>
          <p:nvPr/>
        </p:nvSpPr>
        <p:spPr>
          <a:xfrm>
            <a:off x="4631958" y="5013176"/>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6" name="テキスト ボックス 265"/>
          <p:cNvSpPr txBox="1"/>
          <p:nvPr/>
        </p:nvSpPr>
        <p:spPr>
          <a:xfrm>
            <a:off x="5208022" y="5013176"/>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8" name="テキスト ボックス 267"/>
          <p:cNvSpPr txBox="1"/>
          <p:nvPr/>
        </p:nvSpPr>
        <p:spPr>
          <a:xfrm>
            <a:off x="6300192" y="3573016"/>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9" name="テキスト ボックス 268"/>
          <p:cNvSpPr txBox="1"/>
          <p:nvPr/>
        </p:nvSpPr>
        <p:spPr>
          <a:xfrm>
            <a:off x="8172400" y="4149080"/>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70" name="テキスト ボックス 269"/>
          <p:cNvSpPr txBox="1"/>
          <p:nvPr/>
        </p:nvSpPr>
        <p:spPr>
          <a:xfrm>
            <a:off x="4283968" y="4067780"/>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71" name="テキスト ボックス 270"/>
          <p:cNvSpPr txBox="1"/>
          <p:nvPr/>
        </p:nvSpPr>
        <p:spPr>
          <a:xfrm>
            <a:off x="4283968" y="3275692"/>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72" name="テキスト ボックス 271"/>
          <p:cNvSpPr txBox="1"/>
          <p:nvPr/>
        </p:nvSpPr>
        <p:spPr>
          <a:xfrm>
            <a:off x="7092280" y="2780928"/>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50" name="正方形/長方形 49"/>
          <p:cNvSpPr/>
          <p:nvPr/>
        </p:nvSpPr>
        <p:spPr>
          <a:xfrm>
            <a:off x="2423225" y="5228039"/>
            <a:ext cx="309700" cy="430887"/>
          </a:xfrm>
          <a:prstGeom prst="rect">
            <a:avLst/>
          </a:prstGeom>
        </p:spPr>
        <p:txBody>
          <a:bodyPr wrap="none">
            <a:spAutoFit/>
          </a:bodyPr>
          <a:lstStyle/>
          <a:p>
            <a:r>
              <a:rPr lang="en-US" altLang="ja-JP" sz="2200" i="1" dirty="0" smtClean="0"/>
              <a:t>v</a:t>
            </a:r>
            <a:endParaRPr lang="ja-JP" altLang="en-US" sz="2200" dirty="0"/>
          </a:p>
        </p:txBody>
      </p:sp>
      <p:sp>
        <p:nvSpPr>
          <p:cNvPr id="51" name="正方形/長方形 50"/>
          <p:cNvSpPr/>
          <p:nvPr/>
        </p:nvSpPr>
        <p:spPr>
          <a:xfrm>
            <a:off x="1055073" y="5733256"/>
            <a:ext cx="325731" cy="430887"/>
          </a:xfrm>
          <a:prstGeom prst="rect">
            <a:avLst/>
          </a:prstGeom>
        </p:spPr>
        <p:txBody>
          <a:bodyPr wrap="none">
            <a:spAutoFit/>
          </a:bodyPr>
          <a:lstStyle/>
          <a:p>
            <a:pPr algn="ctr"/>
            <a:r>
              <a:rPr lang="en-US" altLang="ja-JP" sz="2200" i="1" dirty="0" smtClean="0"/>
              <a:t>u</a:t>
            </a:r>
            <a:endParaRPr lang="ja-JP" altLang="en-US" sz="2200" baseline="-25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67"/>
                                        </p:tgtEl>
                                        <p:attrNameLst>
                                          <p:attrName>style.visibility</p:attrName>
                                        </p:attrNameLst>
                                      </p:cBhvr>
                                      <p:to>
                                        <p:strVal val="visible"/>
                                      </p:to>
                                    </p:set>
                                    <p:animEffect transition="in" filter="wipe(up)">
                                      <p:cBhvr>
                                        <p:cTn id="7" dur="500"/>
                                        <p:tgtEl>
                                          <p:spTgt spid="267"/>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259"/>
                                        </p:tgtEl>
                                        <p:attrNameLst>
                                          <p:attrName>style.visibility</p:attrName>
                                        </p:attrNameLst>
                                      </p:cBhvr>
                                      <p:to>
                                        <p:strVal val="visible"/>
                                      </p:to>
                                    </p:set>
                                    <p:animEffect transition="in" filter="fade">
                                      <p:cBhvr>
                                        <p:cTn id="12" dur="1000"/>
                                        <p:tgtEl>
                                          <p:spTgt spid="259"/>
                                        </p:tgtEl>
                                      </p:cBhvr>
                                    </p:animEffect>
                                    <p:anim calcmode="lin" valueType="num">
                                      <p:cBhvr>
                                        <p:cTn id="13" dur="1000" fill="hold"/>
                                        <p:tgtEl>
                                          <p:spTgt spid="259"/>
                                        </p:tgtEl>
                                        <p:attrNameLst>
                                          <p:attrName>ppt_x</p:attrName>
                                        </p:attrNameLst>
                                      </p:cBhvr>
                                      <p:tavLst>
                                        <p:tav tm="0">
                                          <p:val>
                                            <p:strVal val="#ppt_x"/>
                                          </p:val>
                                        </p:tav>
                                        <p:tav tm="100000">
                                          <p:val>
                                            <p:strVal val="#ppt_x"/>
                                          </p:val>
                                        </p:tav>
                                      </p:tavLst>
                                    </p:anim>
                                    <p:anim calcmode="lin" valueType="num">
                                      <p:cBhvr>
                                        <p:cTn id="14" dur="900" decel="100000" fill="hold"/>
                                        <p:tgtEl>
                                          <p:spTgt spid="259"/>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259"/>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260"/>
                                        </p:tgtEl>
                                        <p:attrNameLst>
                                          <p:attrName>style.visibility</p:attrName>
                                        </p:attrNameLst>
                                      </p:cBhvr>
                                      <p:to>
                                        <p:strVal val="visible"/>
                                      </p:to>
                                    </p:set>
                                    <p:animEffect transition="in" filter="fade">
                                      <p:cBhvr>
                                        <p:cTn id="20" dur="1000"/>
                                        <p:tgtEl>
                                          <p:spTgt spid="260"/>
                                        </p:tgtEl>
                                      </p:cBhvr>
                                    </p:animEffect>
                                    <p:anim calcmode="lin" valueType="num">
                                      <p:cBhvr>
                                        <p:cTn id="21" dur="1000" fill="hold"/>
                                        <p:tgtEl>
                                          <p:spTgt spid="260"/>
                                        </p:tgtEl>
                                        <p:attrNameLst>
                                          <p:attrName>ppt_x</p:attrName>
                                        </p:attrNameLst>
                                      </p:cBhvr>
                                      <p:tavLst>
                                        <p:tav tm="0">
                                          <p:val>
                                            <p:strVal val="#ppt_x"/>
                                          </p:val>
                                        </p:tav>
                                        <p:tav tm="100000">
                                          <p:val>
                                            <p:strVal val="#ppt_x"/>
                                          </p:val>
                                        </p:tav>
                                      </p:tavLst>
                                    </p:anim>
                                    <p:anim calcmode="lin" valueType="num">
                                      <p:cBhvr>
                                        <p:cTn id="22" dur="900" decel="100000" fill="hold"/>
                                        <p:tgtEl>
                                          <p:spTgt spid="260"/>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260"/>
                                        </p:tgtEl>
                                        <p:attrNameLst>
                                          <p:attrName>ppt_y</p:attrName>
                                        </p:attrNameLst>
                                      </p:cBhvr>
                                      <p:tavLst>
                                        <p:tav tm="0">
                                          <p:val>
                                            <p:strVal val="#ppt_y-.03"/>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grpId="0" nodeType="clickEffect">
                                  <p:stCondLst>
                                    <p:cond delay="0"/>
                                  </p:stCondLst>
                                  <p:childTnLst>
                                    <p:set>
                                      <p:cBhvr>
                                        <p:cTn id="27" dur="1" fill="hold">
                                          <p:stCondLst>
                                            <p:cond delay="0"/>
                                          </p:stCondLst>
                                        </p:cTn>
                                        <p:tgtEl>
                                          <p:spTgt spid="261"/>
                                        </p:tgtEl>
                                        <p:attrNameLst>
                                          <p:attrName>style.visibility</p:attrName>
                                        </p:attrNameLst>
                                      </p:cBhvr>
                                      <p:to>
                                        <p:strVal val="visible"/>
                                      </p:to>
                                    </p:set>
                                    <p:animEffect transition="in" filter="fade">
                                      <p:cBhvr>
                                        <p:cTn id="28" dur="1000"/>
                                        <p:tgtEl>
                                          <p:spTgt spid="261"/>
                                        </p:tgtEl>
                                      </p:cBhvr>
                                    </p:animEffect>
                                    <p:anim calcmode="lin" valueType="num">
                                      <p:cBhvr>
                                        <p:cTn id="29" dur="1000" fill="hold"/>
                                        <p:tgtEl>
                                          <p:spTgt spid="261"/>
                                        </p:tgtEl>
                                        <p:attrNameLst>
                                          <p:attrName>ppt_x</p:attrName>
                                        </p:attrNameLst>
                                      </p:cBhvr>
                                      <p:tavLst>
                                        <p:tav tm="0">
                                          <p:val>
                                            <p:strVal val="#ppt_x"/>
                                          </p:val>
                                        </p:tav>
                                        <p:tav tm="100000">
                                          <p:val>
                                            <p:strVal val="#ppt_x"/>
                                          </p:val>
                                        </p:tav>
                                      </p:tavLst>
                                    </p:anim>
                                    <p:anim calcmode="lin" valueType="num">
                                      <p:cBhvr>
                                        <p:cTn id="30" dur="900" decel="100000" fill="hold"/>
                                        <p:tgtEl>
                                          <p:spTgt spid="261"/>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261"/>
                                        </p:tgtEl>
                                        <p:attrNameLst>
                                          <p:attrName>ppt_y</p:attrName>
                                        </p:attrNameLst>
                                      </p:cBhvr>
                                      <p:tavLst>
                                        <p:tav tm="0">
                                          <p:val>
                                            <p:strVal val="#ppt_y-.03"/>
                                          </p:val>
                                        </p:tav>
                                        <p:tav tm="100000">
                                          <p:val>
                                            <p:strVal val="#ppt_y"/>
                                          </p:val>
                                        </p:tav>
                                      </p:tavLst>
                                    </p:anim>
                                  </p:childTnLst>
                                </p:cTn>
                              </p:par>
                              <p:par>
                                <p:cTn id="32" presetID="37" presetClass="entr" presetSubtype="0" fill="hold" grpId="0" nodeType="withEffect">
                                  <p:stCondLst>
                                    <p:cond delay="0"/>
                                  </p:stCondLst>
                                  <p:childTnLst>
                                    <p:set>
                                      <p:cBhvr>
                                        <p:cTn id="33" dur="1" fill="hold">
                                          <p:stCondLst>
                                            <p:cond delay="0"/>
                                          </p:stCondLst>
                                        </p:cTn>
                                        <p:tgtEl>
                                          <p:spTgt spid="262"/>
                                        </p:tgtEl>
                                        <p:attrNameLst>
                                          <p:attrName>style.visibility</p:attrName>
                                        </p:attrNameLst>
                                      </p:cBhvr>
                                      <p:to>
                                        <p:strVal val="visible"/>
                                      </p:to>
                                    </p:set>
                                    <p:animEffect transition="in" filter="fade">
                                      <p:cBhvr>
                                        <p:cTn id="34" dur="1000"/>
                                        <p:tgtEl>
                                          <p:spTgt spid="262"/>
                                        </p:tgtEl>
                                      </p:cBhvr>
                                    </p:animEffect>
                                    <p:anim calcmode="lin" valueType="num">
                                      <p:cBhvr>
                                        <p:cTn id="35" dur="1000" fill="hold"/>
                                        <p:tgtEl>
                                          <p:spTgt spid="262"/>
                                        </p:tgtEl>
                                        <p:attrNameLst>
                                          <p:attrName>ppt_x</p:attrName>
                                        </p:attrNameLst>
                                      </p:cBhvr>
                                      <p:tavLst>
                                        <p:tav tm="0">
                                          <p:val>
                                            <p:strVal val="#ppt_x"/>
                                          </p:val>
                                        </p:tav>
                                        <p:tav tm="100000">
                                          <p:val>
                                            <p:strVal val="#ppt_x"/>
                                          </p:val>
                                        </p:tav>
                                      </p:tavLst>
                                    </p:anim>
                                    <p:anim calcmode="lin" valueType="num">
                                      <p:cBhvr>
                                        <p:cTn id="36" dur="900" decel="100000" fill="hold"/>
                                        <p:tgtEl>
                                          <p:spTgt spid="262"/>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262"/>
                                        </p:tgtEl>
                                        <p:attrNameLst>
                                          <p:attrName>ppt_y</p:attrName>
                                        </p:attrNameLst>
                                      </p:cBhvr>
                                      <p:tavLst>
                                        <p:tav tm="0">
                                          <p:val>
                                            <p:strVal val="#ppt_y-.03"/>
                                          </p:val>
                                        </p:tav>
                                        <p:tav tm="100000">
                                          <p:val>
                                            <p:strVal val="#ppt_y"/>
                                          </p:val>
                                        </p:tav>
                                      </p:tavLst>
                                    </p:anim>
                                  </p:childTnLst>
                                </p:cTn>
                              </p:par>
                              <p:par>
                                <p:cTn id="38" presetID="37" presetClass="entr" presetSubtype="0" fill="hold" grpId="0" nodeType="withEffect">
                                  <p:stCondLst>
                                    <p:cond delay="0"/>
                                  </p:stCondLst>
                                  <p:childTnLst>
                                    <p:set>
                                      <p:cBhvr>
                                        <p:cTn id="39" dur="1" fill="hold">
                                          <p:stCondLst>
                                            <p:cond delay="0"/>
                                          </p:stCondLst>
                                        </p:cTn>
                                        <p:tgtEl>
                                          <p:spTgt spid="263"/>
                                        </p:tgtEl>
                                        <p:attrNameLst>
                                          <p:attrName>style.visibility</p:attrName>
                                        </p:attrNameLst>
                                      </p:cBhvr>
                                      <p:to>
                                        <p:strVal val="visible"/>
                                      </p:to>
                                    </p:set>
                                    <p:animEffect transition="in" filter="fade">
                                      <p:cBhvr>
                                        <p:cTn id="40" dur="1000"/>
                                        <p:tgtEl>
                                          <p:spTgt spid="263"/>
                                        </p:tgtEl>
                                      </p:cBhvr>
                                    </p:animEffect>
                                    <p:anim calcmode="lin" valueType="num">
                                      <p:cBhvr>
                                        <p:cTn id="41" dur="1000" fill="hold"/>
                                        <p:tgtEl>
                                          <p:spTgt spid="263"/>
                                        </p:tgtEl>
                                        <p:attrNameLst>
                                          <p:attrName>ppt_x</p:attrName>
                                        </p:attrNameLst>
                                      </p:cBhvr>
                                      <p:tavLst>
                                        <p:tav tm="0">
                                          <p:val>
                                            <p:strVal val="#ppt_x"/>
                                          </p:val>
                                        </p:tav>
                                        <p:tav tm="100000">
                                          <p:val>
                                            <p:strVal val="#ppt_x"/>
                                          </p:val>
                                        </p:tav>
                                      </p:tavLst>
                                    </p:anim>
                                    <p:anim calcmode="lin" valueType="num">
                                      <p:cBhvr>
                                        <p:cTn id="42" dur="900" decel="100000" fill="hold"/>
                                        <p:tgtEl>
                                          <p:spTgt spid="263"/>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263"/>
                                        </p:tgtEl>
                                        <p:attrNameLst>
                                          <p:attrName>ppt_y</p:attrName>
                                        </p:attrNameLst>
                                      </p:cBhvr>
                                      <p:tavLst>
                                        <p:tav tm="0">
                                          <p:val>
                                            <p:strVal val="#ppt_y-.03"/>
                                          </p:val>
                                        </p:tav>
                                        <p:tav tm="100000">
                                          <p:val>
                                            <p:strVal val="#ppt_y"/>
                                          </p:val>
                                        </p:tav>
                                      </p:tavLst>
                                    </p:anim>
                                  </p:childTnLst>
                                </p:cTn>
                              </p:par>
                              <p:par>
                                <p:cTn id="44" presetID="37" presetClass="entr" presetSubtype="0" fill="hold" grpId="0" nodeType="withEffect">
                                  <p:stCondLst>
                                    <p:cond delay="0"/>
                                  </p:stCondLst>
                                  <p:childTnLst>
                                    <p:set>
                                      <p:cBhvr>
                                        <p:cTn id="45" dur="1" fill="hold">
                                          <p:stCondLst>
                                            <p:cond delay="0"/>
                                          </p:stCondLst>
                                        </p:cTn>
                                        <p:tgtEl>
                                          <p:spTgt spid="264"/>
                                        </p:tgtEl>
                                        <p:attrNameLst>
                                          <p:attrName>style.visibility</p:attrName>
                                        </p:attrNameLst>
                                      </p:cBhvr>
                                      <p:to>
                                        <p:strVal val="visible"/>
                                      </p:to>
                                    </p:set>
                                    <p:animEffect transition="in" filter="fade">
                                      <p:cBhvr>
                                        <p:cTn id="46" dur="1000"/>
                                        <p:tgtEl>
                                          <p:spTgt spid="264"/>
                                        </p:tgtEl>
                                      </p:cBhvr>
                                    </p:animEffect>
                                    <p:anim calcmode="lin" valueType="num">
                                      <p:cBhvr>
                                        <p:cTn id="47" dur="1000" fill="hold"/>
                                        <p:tgtEl>
                                          <p:spTgt spid="264"/>
                                        </p:tgtEl>
                                        <p:attrNameLst>
                                          <p:attrName>ppt_x</p:attrName>
                                        </p:attrNameLst>
                                      </p:cBhvr>
                                      <p:tavLst>
                                        <p:tav tm="0">
                                          <p:val>
                                            <p:strVal val="#ppt_x"/>
                                          </p:val>
                                        </p:tav>
                                        <p:tav tm="100000">
                                          <p:val>
                                            <p:strVal val="#ppt_x"/>
                                          </p:val>
                                        </p:tav>
                                      </p:tavLst>
                                    </p:anim>
                                    <p:anim calcmode="lin" valueType="num">
                                      <p:cBhvr>
                                        <p:cTn id="48" dur="900" decel="100000" fill="hold"/>
                                        <p:tgtEl>
                                          <p:spTgt spid="264"/>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64"/>
                                        </p:tgtEl>
                                        <p:attrNameLst>
                                          <p:attrName>ppt_y</p:attrName>
                                        </p:attrNameLst>
                                      </p:cBhvr>
                                      <p:tavLst>
                                        <p:tav tm="0">
                                          <p:val>
                                            <p:strVal val="#ppt_y-.03"/>
                                          </p:val>
                                        </p:tav>
                                        <p:tav tm="100000">
                                          <p:val>
                                            <p:strVal val="#ppt_y"/>
                                          </p:val>
                                        </p:tav>
                                      </p:tavLst>
                                    </p:anim>
                                  </p:childTnLst>
                                </p:cTn>
                              </p:par>
                              <p:par>
                                <p:cTn id="50" presetID="37" presetClass="entr" presetSubtype="0" fill="hold" grpId="0" nodeType="withEffect">
                                  <p:stCondLst>
                                    <p:cond delay="0"/>
                                  </p:stCondLst>
                                  <p:childTnLst>
                                    <p:set>
                                      <p:cBhvr>
                                        <p:cTn id="51" dur="1" fill="hold">
                                          <p:stCondLst>
                                            <p:cond delay="0"/>
                                          </p:stCondLst>
                                        </p:cTn>
                                        <p:tgtEl>
                                          <p:spTgt spid="265"/>
                                        </p:tgtEl>
                                        <p:attrNameLst>
                                          <p:attrName>style.visibility</p:attrName>
                                        </p:attrNameLst>
                                      </p:cBhvr>
                                      <p:to>
                                        <p:strVal val="visible"/>
                                      </p:to>
                                    </p:set>
                                    <p:animEffect transition="in" filter="fade">
                                      <p:cBhvr>
                                        <p:cTn id="52" dur="1000"/>
                                        <p:tgtEl>
                                          <p:spTgt spid="265"/>
                                        </p:tgtEl>
                                      </p:cBhvr>
                                    </p:animEffect>
                                    <p:anim calcmode="lin" valueType="num">
                                      <p:cBhvr>
                                        <p:cTn id="53" dur="1000" fill="hold"/>
                                        <p:tgtEl>
                                          <p:spTgt spid="265"/>
                                        </p:tgtEl>
                                        <p:attrNameLst>
                                          <p:attrName>ppt_x</p:attrName>
                                        </p:attrNameLst>
                                      </p:cBhvr>
                                      <p:tavLst>
                                        <p:tav tm="0">
                                          <p:val>
                                            <p:strVal val="#ppt_x"/>
                                          </p:val>
                                        </p:tav>
                                        <p:tav tm="100000">
                                          <p:val>
                                            <p:strVal val="#ppt_x"/>
                                          </p:val>
                                        </p:tav>
                                      </p:tavLst>
                                    </p:anim>
                                    <p:anim calcmode="lin" valueType="num">
                                      <p:cBhvr>
                                        <p:cTn id="54" dur="900" decel="100000" fill="hold"/>
                                        <p:tgtEl>
                                          <p:spTgt spid="265"/>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265"/>
                                        </p:tgtEl>
                                        <p:attrNameLst>
                                          <p:attrName>ppt_y</p:attrName>
                                        </p:attrNameLst>
                                      </p:cBhvr>
                                      <p:tavLst>
                                        <p:tav tm="0">
                                          <p:val>
                                            <p:strVal val="#ppt_y-.03"/>
                                          </p:val>
                                        </p:tav>
                                        <p:tav tm="100000">
                                          <p:val>
                                            <p:strVal val="#ppt_y"/>
                                          </p:val>
                                        </p:tav>
                                      </p:tavLst>
                                    </p:anim>
                                  </p:childTnLst>
                                </p:cTn>
                              </p:par>
                              <p:par>
                                <p:cTn id="56" presetID="37" presetClass="entr" presetSubtype="0" fill="hold" grpId="0" nodeType="withEffect">
                                  <p:stCondLst>
                                    <p:cond delay="0"/>
                                  </p:stCondLst>
                                  <p:childTnLst>
                                    <p:set>
                                      <p:cBhvr>
                                        <p:cTn id="57" dur="1" fill="hold">
                                          <p:stCondLst>
                                            <p:cond delay="0"/>
                                          </p:stCondLst>
                                        </p:cTn>
                                        <p:tgtEl>
                                          <p:spTgt spid="266"/>
                                        </p:tgtEl>
                                        <p:attrNameLst>
                                          <p:attrName>style.visibility</p:attrName>
                                        </p:attrNameLst>
                                      </p:cBhvr>
                                      <p:to>
                                        <p:strVal val="visible"/>
                                      </p:to>
                                    </p:set>
                                    <p:animEffect transition="in" filter="fade">
                                      <p:cBhvr>
                                        <p:cTn id="58" dur="1000"/>
                                        <p:tgtEl>
                                          <p:spTgt spid="266"/>
                                        </p:tgtEl>
                                      </p:cBhvr>
                                    </p:animEffect>
                                    <p:anim calcmode="lin" valueType="num">
                                      <p:cBhvr>
                                        <p:cTn id="59" dur="1000" fill="hold"/>
                                        <p:tgtEl>
                                          <p:spTgt spid="266"/>
                                        </p:tgtEl>
                                        <p:attrNameLst>
                                          <p:attrName>ppt_x</p:attrName>
                                        </p:attrNameLst>
                                      </p:cBhvr>
                                      <p:tavLst>
                                        <p:tav tm="0">
                                          <p:val>
                                            <p:strVal val="#ppt_x"/>
                                          </p:val>
                                        </p:tav>
                                        <p:tav tm="100000">
                                          <p:val>
                                            <p:strVal val="#ppt_x"/>
                                          </p:val>
                                        </p:tav>
                                      </p:tavLst>
                                    </p:anim>
                                    <p:anim calcmode="lin" valueType="num">
                                      <p:cBhvr>
                                        <p:cTn id="60" dur="900" decel="100000" fill="hold"/>
                                        <p:tgtEl>
                                          <p:spTgt spid="266"/>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266"/>
                                        </p:tgtEl>
                                        <p:attrNameLst>
                                          <p:attrName>ppt_y</p:attrName>
                                        </p:attrNameLst>
                                      </p:cBhvr>
                                      <p:tavLst>
                                        <p:tav tm="0">
                                          <p:val>
                                            <p:strVal val="#ppt_y-.03"/>
                                          </p:val>
                                        </p:tav>
                                        <p:tav tm="100000">
                                          <p:val>
                                            <p:strVal val="#ppt_y"/>
                                          </p:val>
                                        </p:tav>
                                      </p:tavLst>
                                    </p:anim>
                                  </p:childTnLst>
                                </p:cTn>
                              </p:par>
                              <p:par>
                                <p:cTn id="62" presetID="37" presetClass="entr" presetSubtype="0" fill="hold" grpId="0" nodeType="withEffect">
                                  <p:stCondLst>
                                    <p:cond delay="0"/>
                                  </p:stCondLst>
                                  <p:childTnLst>
                                    <p:set>
                                      <p:cBhvr>
                                        <p:cTn id="63" dur="1" fill="hold">
                                          <p:stCondLst>
                                            <p:cond delay="0"/>
                                          </p:stCondLst>
                                        </p:cTn>
                                        <p:tgtEl>
                                          <p:spTgt spid="268"/>
                                        </p:tgtEl>
                                        <p:attrNameLst>
                                          <p:attrName>style.visibility</p:attrName>
                                        </p:attrNameLst>
                                      </p:cBhvr>
                                      <p:to>
                                        <p:strVal val="visible"/>
                                      </p:to>
                                    </p:set>
                                    <p:animEffect transition="in" filter="fade">
                                      <p:cBhvr>
                                        <p:cTn id="64" dur="1000"/>
                                        <p:tgtEl>
                                          <p:spTgt spid="268"/>
                                        </p:tgtEl>
                                      </p:cBhvr>
                                    </p:animEffect>
                                    <p:anim calcmode="lin" valueType="num">
                                      <p:cBhvr>
                                        <p:cTn id="65" dur="1000" fill="hold"/>
                                        <p:tgtEl>
                                          <p:spTgt spid="268"/>
                                        </p:tgtEl>
                                        <p:attrNameLst>
                                          <p:attrName>ppt_x</p:attrName>
                                        </p:attrNameLst>
                                      </p:cBhvr>
                                      <p:tavLst>
                                        <p:tav tm="0">
                                          <p:val>
                                            <p:strVal val="#ppt_x"/>
                                          </p:val>
                                        </p:tav>
                                        <p:tav tm="100000">
                                          <p:val>
                                            <p:strVal val="#ppt_x"/>
                                          </p:val>
                                        </p:tav>
                                      </p:tavLst>
                                    </p:anim>
                                    <p:anim calcmode="lin" valueType="num">
                                      <p:cBhvr>
                                        <p:cTn id="66" dur="900" decel="100000" fill="hold"/>
                                        <p:tgtEl>
                                          <p:spTgt spid="26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68"/>
                                        </p:tgtEl>
                                        <p:attrNameLst>
                                          <p:attrName>ppt_y</p:attrName>
                                        </p:attrNameLst>
                                      </p:cBhvr>
                                      <p:tavLst>
                                        <p:tav tm="0">
                                          <p:val>
                                            <p:strVal val="#ppt_y-.03"/>
                                          </p:val>
                                        </p:tav>
                                        <p:tav tm="100000">
                                          <p:val>
                                            <p:strVal val="#ppt_y"/>
                                          </p:val>
                                        </p:tav>
                                      </p:tavLst>
                                    </p:anim>
                                  </p:childTnLst>
                                </p:cTn>
                              </p:par>
                              <p:par>
                                <p:cTn id="68" presetID="37" presetClass="entr" presetSubtype="0" fill="hold" grpId="0" nodeType="withEffect">
                                  <p:stCondLst>
                                    <p:cond delay="0"/>
                                  </p:stCondLst>
                                  <p:childTnLst>
                                    <p:set>
                                      <p:cBhvr>
                                        <p:cTn id="69" dur="1" fill="hold">
                                          <p:stCondLst>
                                            <p:cond delay="0"/>
                                          </p:stCondLst>
                                        </p:cTn>
                                        <p:tgtEl>
                                          <p:spTgt spid="269"/>
                                        </p:tgtEl>
                                        <p:attrNameLst>
                                          <p:attrName>style.visibility</p:attrName>
                                        </p:attrNameLst>
                                      </p:cBhvr>
                                      <p:to>
                                        <p:strVal val="visible"/>
                                      </p:to>
                                    </p:set>
                                    <p:animEffect transition="in" filter="fade">
                                      <p:cBhvr>
                                        <p:cTn id="70" dur="1000"/>
                                        <p:tgtEl>
                                          <p:spTgt spid="269"/>
                                        </p:tgtEl>
                                      </p:cBhvr>
                                    </p:animEffect>
                                    <p:anim calcmode="lin" valueType="num">
                                      <p:cBhvr>
                                        <p:cTn id="71" dur="1000" fill="hold"/>
                                        <p:tgtEl>
                                          <p:spTgt spid="269"/>
                                        </p:tgtEl>
                                        <p:attrNameLst>
                                          <p:attrName>ppt_x</p:attrName>
                                        </p:attrNameLst>
                                      </p:cBhvr>
                                      <p:tavLst>
                                        <p:tav tm="0">
                                          <p:val>
                                            <p:strVal val="#ppt_x"/>
                                          </p:val>
                                        </p:tav>
                                        <p:tav tm="100000">
                                          <p:val>
                                            <p:strVal val="#ppt_x"/>
                                          </p:val>
                                        </p:tav>
                                      </p:tavLst>
                                    </p:anim>
                                    <p:anim calcmode="lin" valueType="num">
                                      <p:cBhvr>
                                        <p:cTn id="72" dur="900" decel="100000" fill="hold"/>
                                        <p:tgtEl>
                                          <p:spTgt spid="269"/>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269"/>
                                        </p:tgtEl>
                                        <p:attrNameLst>
                                          <p:attrName>ppt_y</p:attrName>
                                        </p:attrNameLst>
                                      </p:cBhvr>
                                      <p:tavLst>
                                        <p:tav tm="0">
                                          <p:val>
                                            <p:strVal val="#ppt_y-.03"/>
                                          </p:val>
                                        </p:tav>
                                        <p:tav tm="100000">
                                          <p:val>
                                            <p:strVal val="#ppt_y"/>
                                          </p:val>
                                        </p:tav>
                                      </p:tavLst>
                                    </p:anim>
                                  </p:childTnLst>
                                </p:cTn>
                              </p:par>
                              <p:par>
                                <p:cTn id="74" presetID="37" presetClass="entr" presetSubtype="0" fill="hold" grpId="0" nodeType="withEffect">
                                  <p:stCondLst>
                                    <p:cond delay="0"/>
                                  </p:stCondLst>
                                  <p:childTnLst>
                                    <p:set>
                                      <p:cBhvr>
                                        <p:cTn id="75" dur="1" fill="hold">
                                          <p:stCondLst>
                                            <p:cond delay="0"/>
                                          </p:stCondLst>
                                        </p:cTn>
                                        <p:tgtEl>
                                          <p:spTgt spid="270"/>
                                        </p:tgtEl>
                                        <p:attrNameLst>
                                          <p:attrName>style.visibility</p:attrName>
                                        </p:attrNameLst>
                                      </p:cBhvr>
                                      <p:to>
                                        <p:strVal val="visible"/>
                                      </p:to>
                                    </p:set>
                                    <p:animEffect transition="in" filter="fade">
                                      <p:cBhvr>
                                        <p:cTn id="76" dur="1000"/>
                                        <p:tgtEl>
                                          <p:spTgt spid="270"/>
                                        </p:tgtEl>
                                      </p:cBhvr>
                                    </p:animEffect>
                                    <p:anim calcmode="lin" valueType="num">
                                      <p:cBhvr>
                                        <p:cTn id="77" dur="1000" fill="hold"/>
                                        <p:tgtEl>
                                          <p:spTgt spid="270"/>
                                        </p:tgtEl>
                                        <p:attrNameLst>
                                          <p:attrName>ppt_x</p:attrName>
                                        </p:attrNameLst>
                                      </p:cBhvr>
                                      <p:tavLst>
                                        <p:tav tm="0">
                                          <p:val>
                                            <p:strVal val="#ppt_x"/>
                                          </p:val>
                                        </p:tav>
                                        <p:tav tm="100000">
                                          <p:val>
                                            <p:strVal val="#ppt_x"/>
                                          </p:val>
                                        </p:tav>
                                      </p:tavLst>
                                    </p:anim>
                                    <p:anim calcmode="lin" valueType="num">
                                      <p:cBhvr>
                                        <p:cTn id="78" dur="900" decel="100000" fill="hold"/>
                                        <p:tgtEl>
                                          <p:spTgt spid="270"/>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270"/>
                                        </p:tgtEl>
                                        <p:attrNameLst>
                                          <p:attrName>ppt_y</p:attrName>
                                        </p:attrNameLst>
                                      </p:cBhvr>
                                      <p:tavLst>
                                        <p:tav tm="0">
                                          <p:val>
                                            <p:strVal val="#ppt_y-.03"/>
                                          </p:val>
                                        </p:tav>
                                        <p:tav tm="100000">
                                          <p:val>
                                            <p:strVal val="#ppt_y"/>
                                          </p:val>
                                        </p:tav>
                                      </p:tavLst>
                                    </p:anim>
                                  </p:childTnLst>
                                </p:cTn>
                              </p:par>
                              <p:par>
                                <p:cTn id="80" presetID="37" presetClass="entr" presetSubtype="0" fill="hold" grpId="0" nodeType="withEffect">
                                  <p:stCondLst>
                                    <p:cond delay="0"/>
                                  </p:stCondLst>
                                  <p:childTnLst>
                                    <p:set>
                                      <p:cBhvr>
                                        <p:cTn id="81" dur="1" fill="hold">
                                          <p:stCondLst>
                                            <p:cond delay="0"/>
                                          </p:stCondLst>
                                        </p:cTn>
                                        <p:tgtEl>
                                          <p:spTgt spid="271"/>
                                        </p:tgtEl>
                                        <p:attrNameLst>
                                          <p:attrName>style.visibility</p:attrName>
                                        </p:attrNameLst>
                                      </p:cBhvr>
                                      <p:to>
                                        <p:strVal val="visible"/>
                                      </p:to>
                                    </p:set>
                                    <p:animEffect transition="in" filter="fade">
                                      <p:cBhvr>
                                        <p:cTn id="82" dur="1000"/>
                                        <p:tgtEl>
                                          <p:spTgt spid="271"/>
                                        </p:tgtEl>
                                      </p:cBhvr>
                                    </p:animEffect>
                                    <p:anim calcmode="lin" valueType="num">
                                      <p:cBhvr>
                                        <p:cTn id="83" dur="1000" fill="hold"/>
                                        <p:tgtEl>
                                          <p:spTgt spid="271"/>
                                        </p:tgtEl>
                                        <p:attrNameLst>
                                          <p:attrName>ppt_x</p:attrName>
                                        </p:attrNameLst>
                                      </p:cBhvr>
                                      <p:tavLst>
                                        <p:tav tm="0">
                                          <p:val>
                                            <p:strVal val="#ppt_x"/>
                                          </p:val>
                                        </p:tav>
                                        <p:tav tm="100000">
                                          <p:val>
                                            <p:strVal val="#ppt_x"/>
                                          </p:val>
                                        </p:tav>
                                      </p:tavLst>
                                    </p:anim>
                                    <p:anim calcmode="lin" valueType="num">
                                      <p:cBhvr>
                                        <p:cTn id="84" dur="900" decel="100000" fill="hold"/>
                                        <p:tgtEl>
                                          <p:spTgt spid="271"/>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271"/>
                                        </p:tgtEl>
                                        <p:attrNameLst>
                                          <p:attrName>ppt_y</p:attrName>
                                        </p:attrNameLst>
                                      </p:cBhvr>
                                      <p:tavLst>
                                        <p:tav tm="0">
                                          <p:val>
                                            <p:strVal val="#ppt_y-.03"/>
                                          </p:val>
                                        </p:tav>
                                        <p:tav tm="100000">
                                          <p:val>
                                            <p:strVal val="#ppt_y"/>
                                          </p:val>
                                        </p:tav>
                                      </p:tavLst>
                                    </p:anim>
                                  </p:childTnLst>
                                </p:cTn>
                              </p:par>
                              <p:par>
                                <p:cTn id="86" presetID="37" presetClass="entr" presetSubtype="0" fill="hold" grpId="0" nodeType="withEffect">
                                  <p:stCondLst>
                                    <p:cond delay="0"/>
                                  </p:stCondLst>
                                  <p:childTnLst>
                                    <p:set>
                                      <p:cBhvr>
                                        <p:cTn id="87" dur="1" fill="hold">
                                          <p:stCondLst>
                                            <p:cond delay="0"/>
                                          </p:stCondLst>
                                        </p:cTn>
                                        <p:tgtEl>
                                          <p:spTgt spid="272"/>
                                        </p:tgtEl>
                                        <p:attrNameLst>
                                          <p:attrName>style.visibility</p:attrName>
                                        </p:attrNameLst>
                                      </p:cBhvr>
                                      <p:to>
                                        <p:strVal val="visible"/>
                                      </p:to>
                                    </p:set>
                                    <p:animEffect transition="in" filter="fade">
                                      <p:cBhvr>
                                        <p:cTn id="88" dur="1000"/>
                                        <p:tgtEl>
                                          <p:spTgt spid="272"/>
                                        </p:tgtEl>
                                      </p:cBhvr>
                                    </p:animEffect>
                                    <p:anim calcmode="lin" valueType="num">
                                      <p:cBhvr>
                                        <p:cTn id="89" dur="1000" fill="hold"/>
                                        <p:tgtEl>
                                          <p:spTgt spid="272"/>
                                        </p:tgtEl>
                                        <p:attrNameLst>
                                          <p:attrName>ppt_x</p:attrName>
                                        </p:attrNameLst>
                                      </p:cBhvr>
                                      <p:tavLst>
                                        <p:tav tm="0">
                                          <p:val>
                                            <p:strVal val="#ppt_x"/>
                                          </p:val>
                                        </p:tav>
                                        <p:tav tm="100000">
                                          <p:val>
                                            <p:strVal val="#ppt_x"/>
                                          </p:val>
                                        </p:tav>
                                      </p:tavLst>
                                    </p:anim>
                                    <p:anim calcmode="lin" valueType="num">
                                      <p:cBhvr>
                                        <p:cTn id="90" dur="900" decel="100000" fill="hold"/>
                                        <p:tgtEl>
                                          <p:spTgt spid="272"/>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27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 grpId="0"/>
      <p:bldP spid="260" grpId="0"/>
      <p:bldP spid="261" grpId="0"/>
      <p:bldP spid="262" grpId="0"/>
      <p:bldP spid="263" grpId="0"/>
      <p:bldP spid="264" grpId="0"/>
      <p:bldP spid="265" grpId="0"/>
      <p:bldP spid="266" grpId="0"/>
      <p:bldP spid="268" grpId="0"/>
      <p:bldP spid="269" grpId="0"/>
      <p:bldP spid="270" grpId="0"/>
      <p:bldP spid="271" grpId="0"/>
      <p:bldP spid="27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7" name="図 266" descr="p_enlarge.emf"/>
          <p:cNvPicPr>
            <a:picLocks noChangeAspect="1"/>
          </p:cNvPicPr>
          <p:nvPr/>
        </p:nvPicPr>
        <p:blipFill>
          <a:blip r:embed="rId3" cstate="print"/>
          <a:stretch>
            <a:fillRect/>
          </a:stretch>
        </p:blipFill>
        <p:spPr>
          <a:xfrm>
            <a:off x="4251359" y="2780928"/>
            <a:ext cx="5001161" cy="4032448"/>
          </a:xfrm>
          <a:prstGeom prst="rect">
            <a:avLst/>
          </a:prstGeom>
        </p:spPr>
      </p:pic>
      <p:sp>
        <p:nvSpPr>
          <p:cNvPr id="258" name="正方形/長方形 257"/>
          <p:cNvSpPr/>
          <p:nvPr/>
        </p:nvSpPr>
        <p:spPr>
          <a:xfrm>
            <a:off x="251520" y="3284984"/>
            <a:ext cx="3744416" cy="864096"/>
          </a:xfrm>
          <a:prstGeom prst="rect">
            <a:avLst/>
          </a:prstGeom>
          <a:effectLst>
            <a:outerShdw blurRad="50800" dist="38100" algn="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sz="2400" i="1" dirty="0" err="1" smtClean="0">
                <a:sym typeface="Symbol" pitchFamily="18" charset="2"/>
              </a:rPr>
              <a:t>L</a:t>
            </a:r>
            <a:r>
              <a:rPr lang="en-US" altLang="ja-JP" sz="2400" i="1" baseline="-25000" dirty="0" err="1" smtClean="0">
                <a:sym typeface="Symbol" pitchFamily="18" charset="2"/>
              </a:rPr>
              <a:t>g</a:t>
            </a:r>
            <a:r>
              <a:rPr lang="en-US" altLang="ja-JP" sz="2400" dirty="0" smtClean="0">
                <a:sym typeface="Symbol" pitchFamily="18" charset="2"/>
              </a:rPr>
              <a:t>(</a:t>
            </a:r>
            <a:r>
              <a:rPr lang="en-US" altLang="ja-JP" sz="2400" i="1" dirty="0" smtClean="0">
                <a:sym typeface="Symbol" pitchFamily="18" charset="2"/>
              </a:rPr>
              <a:t>v</a:t>
            </a:r>
            <a:r>
              <a:rPr lang="en-US" altLang="ja-JP" sz="2400" dirty="0" smtClean="0">
                <a:sym typeface="Symbol" pitchFamily="18" charset="2"/>
              </a:rPr>
              <a:t>) means # of leaves </a:t>
            </a:r>
            <a:br>
              <a:rPr lang="en-US" altLang="ja-JP" sz="2400" dirty="0" smtClean="0">
                <a:sym typeface="Symbol" pitchFamily="18" charset="2"/>
              </a:rPr>
            </a:br>
            <a:r>
              <a:rPr lang="en-US" altLang="ja-JP" sz="2400" dirty="0" smtClean="0">
                <a:sym typeface="Symbol" pitchFamily="18" charset="2"/>
              </a:rPr>
              <a:t>in the following situation.</a:t>
            </a:r>
            <a:endParaRPr kumimoji="1" lang="ja-JP" altLang="en-US" sz="2400" dirty="0"/>
          </a:p>
        </p:txBody>
      </p:sp>
      <p:sp>
        <p:nvSpPr>
          <p:cNvPr id="257" name="正方形/長方形 256"/>
          <p:cNvSpPr/>
          <p:nvPr/>
        </p:nvSpPr>
        <p:spPr>
          <a:xfrm>
            <a:off x="251520" y="4149080"/>
            <a:ext cx="3744416" cy="2520280"/>
          </a:xfrm>
          <a:prstGeom prst="rect">
            <a:avLst/>
          </a:prstGeom>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a:xfrm>
            <a:off x="214282" y="1214423"/>
            <a:ext cx="8715436" cy="1998554"/>
          </a:xfrm>
        </p:spPr>
        <p:txBody>
          <a:bodyPr/>
          <a:lstStyle/>
          <a:p>
            <a:r>
              <a:rPr lang="en-US" altLang="ja-JP" dirty="0" smtClean="0">
                <a:sym typeface="Symbol" pitchFamily="18" charset="2"/>
              </a:rPr>
              <a:t>When a labeling function</a:t>
            </a:r>
            <a:r>
              <a:rPr lang="ja-JP" altLang="en-US" dirty="0" smtClean="0">
                <a:sym typeface="Symbol" pitchFamily="18" charset="2"/>
              </a:rPr>
              <a:t> </a:t>
            </a:r>
            <a:r>
              <a:rPr lang="en-US" altLang="ja-JP" i="1" dirty="0" smtClean="0">
                <a:sym typeface="Symbol" pitchFamily="18" charset="2"/>
              </a:rPr>
              <a:t>g</a:t>
            </a:r>
            <a:r>
              <a:rPr lang="en-US" altLang="ja-JP" dirty="0" smtClean="0">
                <a:sym typeface="Symbol" pitchFamily="18" charset="2"/>
              </a:rPr>
              <a:t> holds Conditions 1~3, </a:t>
            </a:r>
            <a:br>
              <a:rPr lang="en-US" altLang="ja-JP" dirty="0" smtClean="0">
                <a:sym typeface="Symbol" pitchFamily="18" charset="2"/>
              </a:rPr>
            </a:br>
            <a:r>
              <a:rPr lang="en-US" altLang="ja-JP" dirty="0" smtClean="0">
                <a:sym typeface="Symbol" pitchFamily="18" charset="2"/>
              </a:rPr>
              <a:t>we define the following values for any node</a:t>
            </a:r>
            <a:r>
              <a:rPr lang="ja-JP" altLang="en-US" dirty="0" smtClean="0">
                <a:sym typeface="Symbol" pitchFamily="18" charset="2"/>
              </a:rPr>
              <a:t> </a:t>
            </a:r>
            <a:r>
              <a:rPr lang="en-US" altLang="ja-JP" i="1" dirty="0" smtClean="0">
                <a:sym typeface="Symbol" pitchFamily="18" charset="2"/>
              </a:rPr>
              <a:t>v</a:t>
            </a:r>
            <a:r>
              <a:rPr lang="en-US" altLang="ja-JP" dirty="0" smtClean="0">
                <a:sym typeface="Symbol" pitchFamily="18" charset="2"/>
              </a:rPr>
              <a:t>.</a:t>
            </a:r>
            <a:r>
              <a:rPr lang="ja-JP" altLang="en-US" dirty="0" smtClean="0">
                <a:sym typeface="Symbol" pitchFamily="18" charset="2"/>
              </a:rPr>
              <a:t> </a:t>
            </a:r>
            <a:r>
              <a:rPr lang="en-US" altLang="ja-JP" sz="800" dirty="0" smtClean="0">
                <a:sym typeface="Symbol" pitchFamily="18" charset="2"/>
              </a:rPr>
              <a:t/>
            </a:r>
            <a:br>
              <a:rPr lang="en-US" altLang="ja-JP" sz="800" dirty="0" smtClean="0">
                <a:sym typeface="Symbol" pitchFamily="18" charset="2"/>
              </a:rPr>
            </a:br>
            <a:r>
              <a:rPr lang="en-US" altLang="ja-JP" sz="2400" i="1" dirty="0" err="1" smtClean="0">
                <a:sym typeface="Symbol" pitchFamily="18" charset="2"/>
              </a:rPr>
              <a:t>L</a:t>
            </a:r>
            <a:r>
              <a:rPr lang="en-US" altLang="ja-JP" sz="2400" i="1" baseline="-25000" dirty="0" err="1" smtClean="0">
                <a:sym typeface="Symbol" pitchFamily="18" charset="2"/>
              </a:rPr>
              <a:t>g</a:t>
            </a:r>
            <a:r>
              <a:rPr lang="en-US" altLang="ja-JP" sz="2400" dirty="0" smtClean="0">
                <a:sym typeface="Symbol" pitchFamily="18" charset="2"/>
              </a:rPr>
              <a:t>(</a:t>
            </a:r>
            <a:r>
              <a:rPr lang="en-US" altLang="ja-JP" sz="2400" i="1" dirty="0" smtClean="0">
                <a:sym typeface="Symbol" pitchFamily="18" charset="2"/>
              </a:rPr>
              <a:t>v</a:t>
            </a:r>
            <a:r>
              <a:rPr lang="en-US" altLang="ja-JP" sz="2400" dirty="0" smtClean="0">
                <a:sym typeface="Symbol" pitchFamily="18" charset="2"/>
              </a:rPr>
              <a:t>) </a:t>
            </a:r>
            <a:r>
              <a:rPr lang="en-US" altLang="ja-JP" sz="2400" dirty="0" smtClean="0">
                <a:latin typeface="Times New Roman" pitchFamily="18" charset="0"/>
                <a:cs typeface="Times New Roman" pitchFamily="18" charset="0"/>
                <a:sym typeface="Symbol" pitchFamily="18" charset="2"/>
              </a:rPr>
              <a:t> </a:t>
            </a:r>
            <a:r>
              <a:rPr lang="en-US" altLang="ja-JP" sz="3200" b="1" dirty="0" smtClean="0">
                <a:latin typeface="Times New Roman" pitchFamily="18" charset="0"/>
                <a:cs typeface="Times New Roman" pitchFamily="18" charset="0"/>
                <a:sym typeface="Symbol" pitchFamily="18" charset="2"/>
              </a:rPr>
              <a:t>|</a:t>
            </a:r>
            <a:r>
              <a:rPr lang="en-US" altLang="ja-JP" sz="2400" dirty="0" smtClean="0">
                <a:latin typeface="Times New Roman" pitchFamily="18" charset="0"/>
                <a:cs typeface="Times New Roman" pitchFamily="18" charset="0"/>
                <a:sym typeface="Symbol" pitchFamily="18" charset="2"/>
              </a:rPr>
              <a:t>{</a:t>
            </a:r>
            <a:r>
              <a:rPr lang="en-US" altLang="ja-JP" sz="2400" i="1" dirty="0" err="1" smtClean="0">
                <a:latin typeface="Times New Roman" pitchFamily="18" charset="0"/>
                <a:cs typeface="Times New Roman" pitchFamily="18" charset="0"/>
                <a:sym typeface="Symbol" pitchFamily="18" charset="2"/>
              </a:rPr>
              <a:t>u</a:t>
            </a:r>
            <a:r>
              <a:rPr lang="en-US" altLang="ja-JP" sz="2400" dirty="0" err="1" smtClean="0">
                <a:latin typeface="Times New Roman" pitchFamily="18" charset="0"/>
                <a:cs typeface="Times New Roman" pitchFamily="18" charset="0"/>
                <a:sym typeface="Symbol" pitchFamily="18" charset="2"/>
              </a:rPr>
              <a:t></a:t>
            </a:r>
            <a:r>
              <a:rPr lang="en-US" altLang="ja-JP" sz="2400" dirty="0" err="1" smtClean="0"/>
              <a:t>V</a:t>
            </a:r>
            <a:r>
              <a:rPr lang="en-US" altLang="ja-JP" sz="2400" baseline="-25000" dirty="0" err="1" smtClean="0"/>
              <a:t>leaf</a:t>
            </a:r>
            <a:r>
              <a:rPr lang="en-US" altLang="ja-JP" sz="2400" dirty="0" smtClean="0"/>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f </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sz="3200" b="1" dirty="0" smtClean="0">
                <a:latin typeface="Times New Roman" pitchFamily="18" charset="0"/>
                <a:cs typeface="Times New Roman" pitchFamily="18" charset="0"/>
                <a:sym typeface="Symbol" pitchFamily="18" charset="2"/>
              </a:rPr>
              <a:t>|</a:t>
            </a:r>
            <a:r>
              <a:rPr lang="en-US" altLang="ja-JP" sz="2400" dirty="0" smtClean="0">
                <a:latin typeface="Times New Roman" pitchFamily="18" charset="0"/>
                <a:cs typeface="Times New Roman" pitchFamily="18" charset="0"/>
                <a:sym typeface="Symbol" pitchFamily="18" charset="2"/>
              </a:rPr>
              <a:t/>
            </a:r>
            <a:br>
              <a:rPr lang="en-US" altLang="ja-JP" sz="2400" dirty="0" smtClean="0">
                <a:latin typeface="Times New Roman" pitchFamily="18" charset="0"/>
                <a:cs typeface="Times New Roman" pitchFamily="18" charset="0"/>
                <a:sym typeface="Symbol" pitchFamily="18" charset="2"/>
              </a:rPr>
            </a:br>
            <a:r>
              <a:rPr lang="en-US" altLang="ja-JP" sz="800" dirty="0" smtClean="0">
                <a:latin typeface="Times New Roman" pitchFamily="18" charset="0"/>
                <a:cs typeface="Times New Roman" pitchFamily="18" charset="0"/>
                <a:sym typeface="Symbol" pitchFamily="18" charset="2"/>
              </a:rPr>
              <a:t/>
            </a:r>
            <a:br>
              <a:rPr lang="en-US" altLang="ja-JP" sz="800" dirty="0" smtClean="0">
                <a:latin typeface="Times New Roman" pitchFamily="18" charset="0"/>
                <a:cs typeface="Times New Roman" pitchFamily="18" charset="0"/>
                <a:sym typeface="Symbol" pitchFamily="18" charset="2"/>
              </a:rPr>
            </a:br>
            <a:r>
              <a:rPr lang="en-US" altLang="ja-JP" sz="2400" i="1" dirty="0" smtClean="0">
                <a:latin typeface="Times New Roman" pitchFamily="18" charset="0"/>
                <a:cs typeface="Times New Roman" pitchFamily="18" charset="0"/>
                <a:sym typeface="Symbol" pitchFamily="18" charset="2"/>
              </a:rPr>
              <a:t>D</a:t>
            </a:r>
            <a:r>
              <a:rPr lang="en-US" altLang="ja-JP" sz="2400" i="1" baseline="-25000"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 </a:t>
            </a:r>
            <a:r>
              <a:rPr lang="en-US" altLang="ja-JP" sz="2400" i="1" baseline="-25000" dirty="0" err="1" smtClean="0">
                <a:latin typeface="Times New Roman" pitchFamily="18" charset="0"/>
                <a:cs typeface="Times New Roman" pitchFamily="18" charset="0"/>
                <a:sym typeface="Symbol" pitchFamily="18" charset="2"/>
              </a:rPr>
              <a:t>y</a:t>
            </a:r>
            <a:r>
              <a:rPr lang="en-US" altLang="ja-JP" sz="2400" baseline="-25000" dirty="0" err="1" smtClean="0">
                <a:latin typeface="Times New Roman" pitchFamily="18" charset="0"/>
                <a:cs typeface="Times New Roman" pitchFamily="18" charset="0"/>
                <a:sym typeface="Symbol" pitchFamily="18" charset="2"/>
              </a:rPr>
              <a:t>V</a:t>
            </a:r>
            <a:r>
              <a:rPr lang="en-US" altLang="ja-JP" sz="2400" baseline="-25000" dirty="0" smtClean="0">
                <a:latin typeface="Times New Roman" pitchFamily="18" charset="0"/>
                <a:cs typeface="Times New Roman" pitchFamily="18" charset="0"/>
                <a:sym typeface="Symbol" pitchFamily="18" charset="2"/>
              </a:rPr>
              <a:t>(</a:t>
            </a:r>
            <a:r>
              <a:rPr lang="en-US" altLang="ja-JP" sz="2400" i="1" baseline="-25000" dirty="0" smtClean="0">
                <a:latin typeface="Times New Roman" pitchFamily="18" charset="0"/>
                <a:cs typeface="Times New Roman" pitchFamily="18" charset="0"/>
                <a:sym typeface="Symbol" pitchFamily="18" charset="2"/>
              </a:rPr>
              <a:t>v</a:t>
            </a:r>
            <a:r>
              <a:rPr lang="en-US" altLang="ja-JP" sz="2400" baseline="-25000" dirty="0" smtClean="0">
                <a:latin typeface="Times New Roman" pitchFamily="18" charset="0"/>
                <a:cs typeface="Times New Roman" pitchFamily="18" charset="0"/>
                <a:sym typeface="Symbol" pitchFamily="18" charset="2"/>
              </a:rPr>
              <a:t>)</a:t>
            </a:r>
            <a:r>
              <a:rPr lang="en-US" altLang="ja-JP" sz="2400" dirty="0" smtClean="0">
                <a:latin typeface="Times New Roman" pitchFamily="18" charset="0"/>
                <a:cs typeface="Times New Roman" pitchFamily="18" charset="0"/>
                <a:sym typeface="Symbol" pitchFamily="18" charset="2"/>
              </a:rPr>
              <a:t> </a:t>
            </a:r>
            <a:r>
              <a:rPr lang="en-US" altLang="ja-JP" sz="2400" i="1" dirty="0" err="1" smtClean="0">
                <a:latin typeface="Times New Roman" pitchFamily="18" charset="0"/>
                <a:cs typeface="Times New Roman" pitchFamily="18" charset="0"/>
                <a:sym typeface="Symbol" pitchFamily="18" charset="2"/>
              </a:rPr>
              <a:t>L</a:t>
            </a:r>
            <a:r>
              <a:rPr lang="en-US" altLang="ja-JP" sz="2400" i="1" baseline="-25000" dirty="0" err="1"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y</a:t>
            </a:r>
            <a:r>
              <a:rPr lang="en-US" altLang="ja-JP" sz="2400" dirty="0" smtClean="0">
                <a:latin typeface="Times New Roman" pitchFamily="18" charset="0"/>
                <a:cs typeface="Times New Roman" pitchFamily="18" charset="0"/>
                <a:sym typeface="Symbol" pitchFamily="18" charset="2"/>
              </a:rPr>
              <a:t>)</a:t>
            </a:r>
            <a:endParaRPr lang="en-US" altLang="ja-JP" dirty="0" smtClean="0">
              <a:latin typeface="Times New Roman" pitchFamily="18" charset="0"/>
              <a:cs typeface="Times New Roman" pitchFamily="18" charset="0"/>
              <a:sym typeface="Symbol" pitchFamily="18" charset="2"/>
            </a:endParaRPr>
          </a:p>
        </p:txBody>
      </p:sp>
      <p:sp>
        <p:nvSpPr>
          <p:cNvPr id="3" name="タイトル 2"/>
          <p:cNvSpPr>
            <a:spLocks noGrp="1"/>
          </p:cNvSpPr>
          <p:nvPr>
            <p:ph type="title"/>
          </p:nvPr>
        </p:nvSpPr>
        <p:spPr>
          <a:xfrm>
            <a:off x="539552" y="142852"/>
            <a:ext cx="8032976" cy="928694"/>
          </a:xfrm>
        </p:spPr>
        <p:txBody>
          <a:bodyPr/>
          <a:lstStyle/>
          <a:p>
            <a:r>
              <a:rPr lang="en-US" altLang="ja-JP" i="1" dirty="0" err="1" smtClean="0">
                <a:latin typeface="+mj-lt"/>
              </a:rPr>
              <a:t>L</a:t>
            </a:r>
            <a:r>
              <a:rPr lang="en-US" altLang="ja-JP" i="1" baseline="-25000" dirty="0" err="1" smtClean="0">
                <a:latin typeface="+mj-lt"/>
              </a:rPr>
              <a:t>g</a:t>
            </a:r>
            <a:r>
              <a:rPr lang="en-US" altLang="ja-JP" dirty="0" smtClean="0"/>
              <a:t> and</a:t>
            </a:r>
            <a:r>
              <a:rPr lang="ja-JP" altLang="en-US" dirty="0" smtClean="0"/>
              <a:t> </a:t>
            </a:r>
            <a:r>
              <a:rPr lang="en-US" altLang="ja-JP" i="1" dirty="0" smtClean="0">
                <a:latin typeface="+mj-lt"/>
              </a:rPr>
              <a:t>D</a:t>
            </a:r>
            <a:r>
              <a:rPr lang="en-US" altLang="ja-JP" i="1" baseline="-25000" dirty="0" smtClean="0">
                <a:latin typeface="+mj-lt"/>
              </a:rPr>
              <a:t>g</a:t>
            </a:r>
            <a:endParaRPr lang="ja-JP" altLang="en-US" i="1" baseline="-25000" dirty="0">
              <a:latin typeface="+mj-lt"/>
            </a:endParaRPr>
          </a:p>
        </p:txBody>
      </p:sp>
      <p:sp>
        <p:nvSpPr>
          <p:cNvPr id="200" name="円/楕円 199"/>
          <p:cNvSpPr/>
          <p:nvPr/>
        </p:nvSpPr>
        <p:spPr>
          <a:xfrm>
            <a:off x="2017575" y="450679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3" name="直線コネクタ 202"/>
          <p:cNvCxnSpPr>
            <a:stCxn id="202" idx="0"/>
            <a:endCxn id="200" idx="4"/>
          </p:cNvCxnSpPr>
          <p:nvPr/>
        </p:nvCxnSpPr>
        <p:spPr>
          <a:xfrm rot="16200000" flipV="1">
            <a:off x="1932336" y="5024037"/>
            <a:ext cx="648136" cy="18965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4" name="直線コネクタ 203"/>
          <p:cNvCxnSpPr>
            <a:stCxn id="210" idx="0"/>
            <a:endCxn id="218" idx="4"/>
          </p:cNvCxnSpPr>
          <p:nvPr/>
        </p:nvCxnSpPr>
        <p:spPr>
          <a:xfrm rot="16200000" flipV="1">
            <a:off x="1217067" y="5568892"/>
            <a:ext cx="504088" cy="108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10" name="正方形/長方形 209"/>
          <p:cNvSpPr/>
          <p:nvPr/>
        </p:nvSpPr>
        <p:spPr>
          <a:xfrm>
            <a:off x="1343105" y="587495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aseline="-25000" dirty="0"/>
          </a:p>
        </p:txBody>
      </p:sp>
      <p:sp>
        <p:nvSpPr>
          <p:cNvPr id="218" name="円/楕円 217"/>
          <p:cNvSpPr/>
          <p:nvPr/>
        </p:nvSpPr>
        <p:spPr>
          <a:xfrm>
            <a:off x="1271097" y="508286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7" name="直線コネクタ 69"/>
          <p:cNvCxnSpPr>
            <a:stCxn id="200" idx="2"/>
            <a:endCxn id="218" idx="0"/>
          </p:cNvCxnSpPr>
          <p:nvPr/>
        </p:nvCxnSpPr>
        <p:spPr>
          <a:xfrm rot="10800000" flipV="1">
            <a:off x="1415097" y="4650798"/>
            <a:ext cx="602478"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231" name="正方形/長方形 230"/>
          <p:cNvSpPr/>
          <p:nvPr/>
        </p:nvSpPr>
        <p:spPr>
          <a:xfrm>
            <a:off x="2198229" y="4766374"/>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c</a:t>
            </a:r>
            <a:endParaRPr lang="ja-JP" altLang="en-US" sz="2400" dirty="0">
              <a:latin typeface="Courier New" pitchFamily="49" charset="0"/>
              <a:cs typeface="Courier New" pitchFamily="49" charset="0"/>
            </a:endParaRPr>
          </a:p>
        </p:txBody>
      </p:sp>
      <p:sp>
        <p:nvSpPr>
          <p:cNvPr id="235" name="正方形/長方形 234"/>
          <p:cNvSpPr/>
          <p:nvPr/>
        </p:nvSpPr>
        <p:spPr>
          <a:xfrm>
            <a:off x="1415113" y="526926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c</a:t>
            </a:r>
            <a:endParaRPr lang="ja-JP" altLang="en-US" sz="2400" dirty="0">
              <a:latin typeface="Courier New" pitchFamily="49" charset="0"/>
              <a:cs typeface="Courier New" pitchFamily="49" charset="0"/>
            </a:endParaRPr>
          </a:p>
        </p:txBody>
      </p:sp>
      <p:sp>
        <p:nvSpPr>
          <p:cNvPr id="254" name="正方形/長方形 253"/>
          <p:cNvSpPr/>
          <p:nvPr/>
        </p:nvSpPr>
        <p:spPr>
          <a:xfrm>
            <a:off x="2279209" y="4293096"/>
            <a:ext cx="859531" cy="430887"/>
          </a:xfrm>
          <a:prstGeom prst="rect">
            <a:avLst/>
          </a:prstGeom>
        </p:spPr>
        <p:txBody>
          <a:bodyPr wrap="none">
            <a:spAutoFit/>
          </a:bodyPr>
          <a:lstStyle/>
          <a:p>
            <a:pPr algn="ctr"/>
            <a:r>
              <a:rPr lang="en-US" altLang="ja-JP" sz="2200" dirty="0" smtClean="0"/>
              <a:t>par(</a:t>
            </a:r>
            <a:r>
              <a:rPr lang="en-US" altLang="ja-JP" sz="2200" i="1" dirty="0" smtClean="0"/>
              <a:t>v</a:t>
            </a:r>
            <a:r>
              <a:rPr lang="en-US" altLang="ja-JP" sz="2200" dirty="0" smtClean="0"/>
              <a:t>)</a:t>
            </a:r>
            <a:endParaRPr lang="ja-JP" altLang="en-US" sz="2200" dirty="0"/>
          </a:p>
        </p:txBody>
      </p:sp>
      <p:sp>
        <p:nvSpPr>
          <p:cNvPr id="256" name="正方形/長方形 255"/>
          <p:cNvSpPr/>
          <p:nvPr/>
        </p:nvSpPr>
        <p:spPr>
          <a:xfrm>
            <a:off x="467544" y="4867999"/>
            <a:ext cx="875561" cy="430887"/>
          </a:xfrm>
          <a:prstGeom prst="rect">
            <a:avLst/>
          </a:prstGeom>
        </p:spPr>
        <p:txBody>
          <a:bodyPr wrap="none">
            <a:spAutoFit/>
          </a:bodyPr>
          <a:lstStyle/>
          <a:p>
            <a:pPr algn="ctr"/>
            <a:r>
              <a:rPr lang="en-US" altLang="ja-JP" sz="2200" dirty="0" smtClean="0"/>
              <a:t>par(</a:t>
            </a:r>
            <a:r>
              <a:rPr lang="en-US" altLang="ja-JP" sz="2200" i="1" dirty="0" smtClean="0"/>
              <a:t>u</a:t>
            </a:r>
            <a:r>
              <a:rPr lang="en-US" altLang="ja-JP" sz="2200" dirty="0" smtClean="0"/>
              <a:t>)</a:t>
            </a:r>
            <a:endParaRPr lang="ja-JP" altLang="en-US" sz="2200" dirty="0"/>
          </a:p>
        </p:txBody>
      </p:sp>
      <p:sp>
        <p:nvSpPr>
          <p:cNvPr id="259" name="テキスト ボックス 258"/>
          <p:cNvSpPr txBox="1"/>
          <p:nvPr/>
        </p:nvSpPr>
        <p:spPr>
          <a:xfrm>
            <a:off x="6432158" y="5013176"/>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60" name="テキスト ボックス 259"/>
          <p:cNvSpPr txBox="1"/>
          <p:nvPr/>
        </p:nvSpPr>
        <p:spPr>
          <a:xfrm>
            <a:off x="5508104" y="4355812"/>
            <a:ext cx="300082" cy="369332"/>
          </a:xfrm>
          <a:prstGeom prst="rect">
            <a:avLst/>
          </a:prstGeom>
          <a:noFill/>
        </p:spPr>
        <p:txBody>
          <a:bodyPr wrap="none" rtlCol="0">
            <a:spAutoFit/>
          </a:bodyPr>
          <a:lstStyle/>
          <a:p>
            <a:r>
              <a:rPr kumimoji="1" lang="en-US" altLang="ja-JP" b="1" dirty="0" smtClean="0">
                <a:solidFill>
                  <a:srgbClr val="00B050"/>
                </a:solidFill>
              </a:rPr>
              <a:t>2</a:t>
            </a:r>
            <a:endParaRPr kumimoji="1" lang="ja-JP" altLang="en-US" b="1" dirty="0">
              <a:solidFill>
                <a:srgbClr val="00B050"/>
              </a:solidFill>
            </a:endParaRPr>
          </a:p>
        </p:txBody>
      </p:sp>
      <p:sp>
        <p:nvSpPr>
          <p:cNvPr id="261" name="テキスト ボックス 260"/>
          <p:cNvSpPr txBox="1"/>
          <p:nvPr/>
        </p:nvSpPr>
        <p:spPr>
          <a:xfrm>
            <a:off x="6156176" y="5877272"/>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2" name="テキスト ボックス 261"/>
          <p:cNvSpPr txBox="1"/>
          <p:nvPr/>
        </p:nvSpPr>
        <p:spPr>
          <a:xfrm>
            <a:off x="6732240" y="5877272"/>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3" name="テキスト ボックス 262"/>
          <p:cNvSpPr txBox="1"/>
          <p:nvPr/>
        </p:nvSpPr>
        <p:spPr>
          <a:xfrm>
            <a:off x="7800310" y="5013176"/>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64" name="テキスト ボックス 263"/>
          <p:cNvSpPr txBox="1"/>
          <p:nvPr/>
        </p:nvSpPr>
        <p:spPr>
          <a:xfrm>
            <a:off x="8388424" y="5013176"/>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65" name="テキスト ボックス 264"/>
          <p:cNvSpPr txBox="1"/>
          <p:nvPr/>
        </p:nvSpPr>
        <p:spPr>
          <a:xfrm>
            <a:off x="4631958" y="5013176"/>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6" name="テキスト ボックス 265"/>
          <p:cNvSpPr txBox="1"/>
          <p:nvPr/>
        </p:nvSpPr>
        <p:spPr>
          <a:xfrm>
            <a:off x="5208022" y="5013176"/>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8" name="テキスト ボックス 267"/>
          <p:cNvSpPr txBox="1"/>
          <p:nvPr/>
        </p:nvSpPr>
        <p:spPr>
          <a:xfrm>
            <a:off x="6300192" y="3573016"/>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9" name="テキスト ボックス 268"/>
          <p:cNvSpPr txBox="1"/>
          <p:nvPr/>
        </p:nvSpPr>
        <p:spPr>
          <a:xfrm>
            <a:off x="8172400" y="4149080"/>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70" name="テキスト ボックス 269"/>
          <p:cNvSpPr txBox="1"/>
          <p:nvPr/>
        </p:nvSpPr>
        <p:spPr>
          <a:xfrm>
            <a:off x="4283968" y="4067780"/>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71" name="テキスト ボックス 270"/>
          <p:cNvSpPr txBox="1"/>
          <p:nvPr/>
        </p:nvSpPr>
        <p:spPr>
          <a:xfrm>
            <a:off x="4283968" y="3275692"/>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72" name="テキスト ボックス 271"/>
          <p:cNvSpPr txBox="1"/>
          <p:nvPr/>
        </p:nvSpPr>
        <p:spPr>
          <a:xfrm>
            <a:off x="7092280" y="2780928"/>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73" name="テキスト ボックス 272"/>
          <p:cNvSpPr txBox="1"/>
          <p:nvPr/>
        </p:nvSpPr>
        <p:spPr>
          <a:xfrm>
            <a:off x="6708140" y="5013176"/>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74" name="テキスト ボックス 273"/>
          <p:cNvSpPr txBox="1"/>
          <p:nvPr/>
        </p:nvSpPr>
        <p:spPr>
          <a:xfrm>
            <a:off x="5784086" y="4355812"/>
            <a:ext cx="300082" cy="369332"/>
          </a:xfrm>
          <a:prstGeom prst="rect">
            <a:avLst/>
          </a:prstGeom>
          <a:noFill/>
        </p:spPr>
        <p:txBody>
          <a:bodyPr wrap="none" rtlCol="0">
            <a:spAutoFit/>
          </a:bodyPr>
          <a:lstStyle/>
          <a:p>
            <a:r>
              <a:rPr kumimoji="1" lang="en-US" altLang="ja-JP" b="1" dirty="0" smtClean="0">
                <a:solidFill>
                  <a:schemeClr val="accent6"/>
                </a:solidFill>
              </a:rPr>
              <a:t>2</a:t>
            </a:r>
            <a:endParaRPr kumimoji="1" lang="ja-JP" altLang="en-US" b="1" dirty="0">
              <a:solidFill>
                <a:schemeClr val="accent6"/>
              </a:solidFill>
            </a:endParaRPr>
          </a:p>
        </p:txBody>
      </p:sp>
      <p:sp>
        <p:nvSpPr>
          <p:cNvPr id="275" name="テキスト ボックス 274"/>
          <p:cNvSpPr txBox="1"/>
          <p:nvPr/>
        </p:nvSpPr>
        <p:spPr>
          <a:xfrm>
            <a:off x="6432158" y="5877272"/>
            <a:ext cx="300082" cy="369332"/>
          </a:xfrm>
          <a:prstGeom prst="rect">
            <a:avLst/>
          </a:prstGeom>
          <a:noFill/>
        </p:spPr>
        <p:txBody>
          <a:bodyPr wrap="none" rtlCol="0">
            <a:spAutoFit/>
          </a:bodyPr>
          <a:lstStyle/>
          <a:p>
            <a:r>
              <a:rPr kumimoji="1" lang="en-US" altLang="ja-JP" b="1" dirty="0" smtClean="0">
                <a:solidFill>
                  <a:schemeClr val="accent6"/>
                </a:solidFill>
              </a:rPr>
              <a:t>0</a:t>
            </a:r>
            <a:endParaRPr kumimoji="1" lang="ja-JP" altLang="en-US" b="1" dirty="0">
              <a:solidFill>
                <a:schemeClr val="accent6"/>
              </a:solidFill>
            </a:endParaRPr>
          </a:p>
        </p:txBody>
      </p:sp>
      <p:sp>
        <p:nvSpPr>
          <p:cNvPr id="276" name="テキスト ボックス 275"/>
          <p:cNvSpPr txBox="1"/>
          <p:nvPr/>
        </p:nvSpPr>
        <p:spPr>
          <a:xfrm>
            <a:off x="7008222" y="5877272"/>
            <a:ext cx="300082" cy="369332"/>
          </a:xfrm>
          <a:prstGeom prst="rect">
            <a:avLst/>
          </a:prstGeom>
          <a:noFill/>
        </p:spPr>
        <p:txBody>
          <a:bodyPr wrap="none" rtlCol="0">
            <a:spAutoFit/>
          </a:bodyPr>
          <a:lstStyle/>
          <a:p>
            <a:r>
              <a:rPr kumimoji="1" lang="en-US" altLang="ja-JP" b="1" dirty="0" smtClean="0">
                <a:solidFill>
                  <a:schemeClr val="accent6"/>
                </a:solidFill>
              </a:rPr>
              <a:t>0</a:t>
            </a:r>
            <a:endParaRPr kumimoji="1" lang="ja-JP" altLang="en-US" b="1" dirty="0">
              <a:solidFill>
                <a:schemeClr val="accent6"/>
              </a:solidFill>
            </a:endParaRPr>
          </a:p>
        </p:txBody>
      </p:sp>
      <p:sp>
        <p:nvSpPr>
          <p:cNvPr id="277" name="テキスト ボックス 276"/>
          <p:cNvSpPr txBox="1"/>
          <p:nvPr/>
        </p:nvSpPr>
        <p:spPr>
          <a:xfrm>
            <a:off x="8076292" y="5013176"/>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78" name="テキスト ボックス 277"/>
          <p:cNvSpPr txBox="1"/>
          <p:nvPr/>
        </p:nvSpPr>
        <p:spPr>
          <a:xfrm>
            <a:off x="8664406" y="5013176"/>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79" name="テキスト ボックス 278"/>
          <p:cNvSpPr txBox="1"/>
          <p:nvPr/>
        </p:nvSpPr>
        <p:spPr>
          <a:xfrm>
            <a:off x="4907940" y="5013176"/>
            <a:ext cx="300082" cy="369332"/>
          </a:xfrm>
          <a:prstGeom prst="rect">
            <a:avLst/>
          </a:prstGeom>
          <a:noFill/>
        </p:spPr>
        <p:txBody>
          <a:bodyPr wrap="none" rtlCol="0">
            <a:spAutoFit/>
          </a:bodyPr>
          <a:lstStyle/>
          <a:p>
            <a:r>
              <a:rPr kumimoji="1" lang="en-US" altLang="ja-JP" b="1" dirty="0" smtClean="0">
                <a:solidFill>
                  <a:schemeClr val="accent6"/>
                </a:solidFill>
              </a:rPr>
              <a:t>0</a:t>
            </a:r>
            <a:endParaRPr kumimoji="1" lang="ja-JP" altLang="en-US" b="1" dirty="0">
              <a:solidFill>
                <a:schemeClr val="accent6"/>
              </a:solidFill>
            </a:endParaRPr>
          </a:p>
        </p:txBody>
      </p:sp>
      <p:sp>
        <p:nvSpPr>
          <p:cNvPr id="280" name="テキスト ボックス 279"/>
          <p:cNvSpPr txBox="1"/>
          <p:nvPr/>
        </p:nvSpPr>
        <p:spPr>
          <a:xfrm>
            <a:off x="5484004" y="5013176"/>
            <a:ext cx="300082" cy="369332"/>
          </a:xfrm>
          <a:prstGeom prst="rect">
            <a:avLst/>
          </a:prstGeom>
          <a:noFill/>
        </p:spPr>
        <p:txBody>
          <a:bodyPr wrap="none" rtlCol="0">
            <a:spAutoFit/>
          </a:bodyPr>
          <a:lstStyle/>
          <a:p>
            <a:r>
              <a:rPr kumimoji="1" lang="en-US" altLang="ja-JP" b="1" dirty="0" smtClean="0">
                <a:solidFill>
                  <a:schemeClr val="accent6"/>
                </a:solidFill>
              </a:rPr>
              <a:t>0</a:t>
            </a:r>
            <a:endParaRPr kumimoji="1" lang="ja-JP" altLang="en-US" b="1" dirty="0">
              <a:solidFill>
                <a:schemeClr val="accent6"/>
              </a:solidFill>
            </a:endParaRPr>
          </a:p>
        </p:txBody>
      </p:sp>
      <p:sp>
        <p:nvSpPr>
          <p:cNvPr id="281" name="テキスト ボックス 280"/>
          <p:cNvSpPr txBox="1"/>
          <p:nvPr/>
        </p:nvSpPr>
        <p:spPr>
          <a:xfrm>
            <a:off x="6576174" y="3573016"/>
            <a:ext cx="300082" cy="369332"/>
          </a:xfrm>
          <a:prstGeom prst="rect">
            <a:avLst/>
          </a:prstGeom>
          <a:noFill/>
        </p:spPr>
        <p:txBody>
          <a:bodyPr wrap="none" rtlCol="0">
            <a:spAutoFit/>
          </a:bodyPr>
          <a:lstStyle/>
          <a:p>
            <a:r>
              <a:rPr kumimoji="1" lang="en-US" altLang="ja-JP" b="1" dirty="0" smtClean="0">
                <a:solidFill>
                  <a:schemeClr val="accent6"/>
                </a:solidFill>
              </a:rPr>
              <a:t>4</a:t>
            </a:r>
            <a:endParaRPr kumimoji="1" lang="ja-JP" altLang="en-US" b="1" dirty="0">
              <a:solidFill>
                <a:schemeClr val="accent6"/>
              </a:solidFill>
            </a:endParaRPr>
          </a:p>
        </p:txBody>
      </p:sp>
      <p:sp>
        <p:nvSpPr>
          <p:cNvPr id="282" name="テキスト ボックス 281"/>
          <p:cNvSpPr txBox="1"/>
          <p:nvPr/>
        </p:nvSpPr>
        <p:spPr>
          <a:xfrm>
            <a:off x="8448382" y="4149080"/>
            <a:ext cx="300082" cy="369332"/>
          </a:xfrm>
          <a:prstGeom prst="rect">
            <a:avLst/>
          </a:prstGeom>
          <a:noFill/>
        </p:spPr>
        <p:txBody>
          <a:bodyPr wrap="none" rtlCol="0">
            <a:spAutoFit/>
          </a:bodyPr>
          <a:lstStyle/>
          <a:p>
            <a:r>
              <a:rPr kumimoji="1" lang="en-US" altLang="ja-JP" b="1" dirty="0" smtClean="0">
                <a:solidFill>
                  <a:schemeClr val="accent6"/>
                </a:solidFill>
              </a:rPr>
              <a:t>2</a:t>
            </a:r>
            <a:endParaRPr kumimoji="1" lang="ja-JP" altLang="en-US" b="1" dirty="0">
              <a:solidFill>
                <a:schemeClr val="accent6"/>
              </a:solidFill>
            </a:endParaRPr>
          </a:p>
        </p:txBody>
      </p:sp>
      <p:sp>
        <p:nvSpPr>
          <p:cNvPr id="283" name="テキスト ボックス 282"/>
          <p:cNvSpPr txBox="1"/>
          <p:nvPr/>
        </p:nvSpPr>
        <p:spPr>
          <a:xfrm>
            <a:off x="4559950" y="4067780"/>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84" name="テキスト ボックス 283"/>
          <p:cNvSpPr txBox="1"/>
          <p:nvPr/>
        </p:nvSpPr>
        <p:spPr>
          <a:xfrm>
            <a:off x="4559950" y="3275692"/>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85" name="テキスト ボックス 284"/>
          <p:cNvSpPr txBox="1"/>
          <p:nvPr/>
        </p:nvSpPr>
        <p:spPr>
          <a:xfrm>
            <a:off x="7368262" y="2780928"/>
            <a:ext cx="300082" cy="369332"/>
          </a:xfrm>
          <a:prstGeom prst="rect">
            <a:avLst/>
          </a:prstGeom>
          <a:noFill/>
        </p:spPr>
        <p:txBody>
          <a:bodyPr wrap="none" rtlCol="0">
            <a:spAutoFit/>
          </a:bodyPr>
          <a:lstStyle/>
          <a:p>
            <a:r>
              <a:rPr kumimoji="1" lang="en-US" altLang="ja-JP" b="1" dirty="0" smtClean="0">
                <a:solidFill>
                  <a:schemeClr val="accent6"/>
                </a:solidFill>
              </a:rPr>
              <a:t>8</a:t>
            </a:r>
            <a:endParaRPr kumimoji="1" lang="ja-JP" altLang="en-US" b="1" dirty="0">
              <a:solidFill>
                <a:schemeClr val="accent6"/>
              </a:solidFill>
            </a:endParaRPr>
          </a:p>
        </p:txBody>
      </p:sp>
      <p:sp>
        <p:nvSpPr>
          <p:cNvPr id="50" name="正方形/長方形 49"/>
          <p:cNvSpPr/>
          <p:nvPr/>
        </p:nvSpPr>
        <p:spPr>
          <a:xfrm>
            <a:off x="2423225" y="5228039"/>
            <a:ext cx="309700" cy="430887"/>
          </a:xfrm>
          <a:prstGeom prst="rect">
            <a:avLst/>
          </a:prstGeom>
        </p:spPr>
        <p:txBody>
          <a:bodyPr wrap="none">
            <a:spAutoFit/>
          </a:bodyPr>
          <a:lstStyle/>
          <a:p>
            <a:r>
              <a:rPr lang="en-US" altLang="ja-JP" sz="2200" i="1" dirty="0" smtClean="0"/>
              <a:t>v</a:t>
            </a:r>
            <a:endParaRPr lang="ja-JP" altLang="en-US" sz="2200" dirty="0"/>
          </a:p>
        </p:txBody>
      </p:sp>
      <p:sp>
        <p:nvSpPr>
          <p:cNvPr id="51" name="正方形/長方形 50"/>
          <p:cNvSpPr/>
          <p:nvPr/>
        </p:nvSpPr>
        <p:spPr>
          <a:xfrm>
            <a:off x="1055073" y="5733256"/>
            <a:ext cx="325731" cy="430887"/>
          </a:xfrm>
          <a:prstGeom prst="rect">
            <a:avLst/>
          </a:prstGeom>
        </p:spPr>
        <p:txBody>
          <a:bodyPr wrap="none">
            <a:spAutoFit/>
          </a:bodyPr>
          <a:lstStyle/>
          <a:p>
            <a:pPr algn="ctr"/>
            <a:r>
              <a:rPr lang="en-US" altLang="ja-JP" sz="2200" i="1" dirty="0" smtClean="0"/>
              <a:t>u</a:t>
            </a:r>
            <a:endParaRPr lang="ja-JP" altLang="en-US" sz="2200" baseline="-25000" dirty="0"/>
          </a:p>
        </p:txBody>
      </p:sp>
      <p:sp>
        <p:nvSpPr>
          <p:cNvPr id="52" name="正方形/長方形 51"/>
          <p:cNvSpPr/>
          <p:nvPr/>
        </p:nvSpPr>
        <p:spPr>
          <a:xfrm>
            <a:off x="0" y="1268760"/>
            <a:ext cx="4572000" cy="864096"/>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400" dirty="0" smtClean="0"/>
              <a:t>Constraints in leaves’ order :</a:t>
            </a:r>
            <a:br>
              <a:rPr lang="en-US" altLang="ja-JP" sz="2400" dirty="0" smtClean="0"/>
            </a:br>
            <a:r>
              <a:rPr lang="en-US" altLang="ja-JP" sz="2400" dirty="0" smtClean="0"/>
              <a:t>The next leaf of </a:t>
            </a:r>
            <a:r>
              <a:rPr lang="en-US" altLang="ja-JP" sz="2400" i="1" dirty="0" smtClean="0"/>
              <a:t>u</a:t>
            </a:r>
            <a:r>
              <a:rPr lang="en-US" altLang="ja-JP" sz="2400" dirty="0" smtClean="0"/>
              <a:t> is in</a:t>
            </a:r>
            <a:r>
              <a:rPr lang="ja-JP" altLang="en-US" sz="2400" dirty="0" smtClean="0"/>
              <a:t> </a:t>
            </a:r>
            <a:r>
              <a:rPr lang="en-US" altLang="ja-JP" sz="2400" dirty="0" err="1" smtClean="0"/>
              <a:t>V</a:t>
            </a:r>
            <a:r>
              <a:rPr lang="en-US" altLang="ja-JP" sz="2400" baseline="-25000" dirty="0" err="1" smtClean="0"/>
              <a:t>leaf</a:t>
            </a:r>
            <a:r>
              <a:rPr lang="en-US" altLang="ja-JP" sz="2400" dirty="0" smtClean="0"/>
              <a:t>(</a:t>
            </a:r>
            <a:r>
              <a:rPr lang="en-US" altLang="ja-JP" sz="2400" i="1" dirty="0" smtClean="0"/>
              <a:t>v</a:t>
            </a:r>
            <a:r>
              <a:rPr lang="en-US" altLang="ja-JP" sz="2400" dirty="0" smtClean="0"/>
              <a:t>).</a:t>
            </a:r>
            <a:endParaRPr lang="ja-JP" altLang="en-US" sz="2400" dirty="0"/>
          </a:p>
        </p:txBody>
      </p:sp>
      <p:sp>
        <p:nvSpPr>
          <p:cNvPr id="53" name="正方形/長方形 52"/>
          <p:cNvSpPr/>
          <p:nvPr/>
        </p:nvSpPr>
        <p:spPr>
          <a:xfrm>
            <a:off x="4572000" y="1268760"/>
            <a:ext cx="4572000" cy="864096"/>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400" i="1" dirty="0" smtClean="0">
                <a:latin typeface="Times New Roman" pitchFamily="18" charset="0"/>
                <a:cs typeface="Times New Roman" pitchFamily="18" charset="0"/>
                <a:sym typeface="Symbol" pitchFamily="18" charset="2"/>
              </a:rPr>
              <a:t>D</a:t>
            </a:r>
            <a:r>
              <a:rPr lang="en-US" altLang="ja-JP" sz="2400" i="1" baseline="-25000"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leaves in </a:t>
            </a:r>
            <a:r>
              <a:rPr lang="en-US" altLang="ja-JP" sz="2400" dirty="0" err="1" smtClean="0"/>
              <a:t>V</a:t>
            </a:r>
            <a:r>
              <a:rPr lang="en-US" altLang="ja-JP" sz="2400" baseline="-25000" dirty="0" err="1" smtClean="0"/>
              <a:t>leaf</a:t>
            </a:r>
            <a:r>
              <a:rPr lang="en-US" altLang="ja-JP" sz="2400" dirty="0" smtClean="0"/>
              <a:t>(</a:t>
            </a:r>
            <a:r>
              <a:rPr lang="en-US" altLang="ja-JP" sz="2400" i="1" dirty="0" smtClean="0"/>
              <a:t>v</a:t>
            </a:r>
            <a:r>
              <a:rPr lang="en-US" altLang="ja-JP" sz="2400" dirty="0" smtClean="0"/>
              <a:t>) </a:t>
            </a:r>
            <a:br>
              <a:rPr lang="en-US" altLang="ja-JP" sz="2400" dirty="0" smtClean="0"/>
            </a:br>
            <a:r>
              <a:rPr lang="en-US" altLang="ja-JP" sz="2400" dirty="0" smtClean="0">
                <a:latin typeface="Times New Roman" pitchFamily="18" charset="0"/>
                <a:cs typeface="Times New Roman" pitchFamily="18" charset="0"/>
                <a:sym typeface="Symbol" pitchFamily="18" charset="2"/>
              </a:rPr>
              <a:t>have constraints</a:t>
            </a:r>
            <a:r>
              <a:rPr lang="ja-JP" altLang="en-US" sz="2400" dirty="0" smtClean="0">
                <a:latin typeface="Times New Roman" pitchFamily="18" charset="0"/>
                <a:cs typeface="Times New Roman" pitchFamily="18" charset="0"/>
                <a:sym typeface="Symbol" pitchFamily="18" charset="2"/>
              </a:rPr>
              <a:t> </a:t>
            </a:r>
            <a:r>
              <a:rPr lang="en-US" altLang="ja-JP" sz="2400" dirty="0" smtClean="0">
                <a:latin typeface="Times New Roman" pitchFamily="18" charset="0"/>
                <a:cs typeface="Times New Roman" pitchFamily="18" charset="0"/>
                <a:sym typeface="Symbol" pitchFamily="18" charset="2"/>
              </a:rPr>
              <a:t>on such </a:t>
            </a:r>
            <a:r>
              <a:rPr lang="en-US" altLang="ja-JP" sz="2400" i="1" dirty="0" err="1" smtClean="0">
                <a:latin typeface="Times New Roman" pitchFamily="18" charset="0"/>
                <a:cs typeface="Times New Roman" pitchFamily="18" charset="0"/>
                <a:sym typeface="Symbol" pitchFamily="18" charset="2"/>
              </a:rPr>
              <a:t>u</a:t>
            </a:r>
            <a:r>
              <a:rPr lang="en-US" altLang="ja-JP" sz="2400" dirty="0" err="1" smtClean="0">
                <a:latin typeface="Times New Roman" pitchFamily="18" charset="0"/>
                <a:cs typeface="Times New Roman" pitchFamily="18" charset="0"/>
                <a:sym typeface="Symbol" pitchFamily="18" charset="2"/>
              </a:rPr>
              <a:t>’s</a:t>
            </a:r>
            <a:r>
              <a:rPr lang="en-US" altLang="ja-JP" sz="2400" dirty="0" smtClean="0">
                <a:latin typeface="Times New Roman" pitchFamily="18" charset="0"/>
                <a:cs typeface="Times New Roman" pitchFamily="18" charset="0"/>
                <a:sym typeface="Symbol" pitchFamily="18" charset="2"/>
              </a:rPr>
              <a:t>.</a:t>
            </a:r>
            <a:endParaRPr lang="ja-JP" altLang="en-US" sz="2400" dirty="0"/>
          </a:p>
        </p:txBody>
      </p:sp>
      <p:sp>
        <p:nvSpPr>
          <p:cNvPr id="54" name="二等辺三角形 53"/>
          <p:cNvSpPr/>
          <p:nvPr/>
        </p:nvSpPr>
        <p:spPr>
          <a:xfrm>
            <a:off x="1835696" y="5589240"/>
            <a:ext cx="1008112" cy="936104"/>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2" name="円/楕円 201"/>
          <p:cNvSpPr/>
          <p:nvPr/>
        </p:nvSpPr>
        <p:spPr>
          <a:xfrm>
            <a:off x="2207233" y="544293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i="1"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with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500" fill="hold"/>
                                        <p:tgtEl>
                                          <p:spTgt spid="52"/>
                                        </p:tgtEl>
                                        <p:attrNameLst>
                                          <p:attrName>ppt_x</p:attrName>
                                        </p:attrNameLst>
                                      </p:cBhvr>
                                      <p:tavLst>
                                        <p:tav tm="0">
                                          <p:val>
                                            <p:strVal val="0-#ppt_w/2"/>
                                          </p:val>
                                        </p:tav>
                                        <p:tav tm="100000">
                                          <p:val>
                                            <p:strVal val="#ppt_x"/>
                                          </p:val>
                                        </p:tav>
                                      </p:tavLst>
                                    </p:anim>
                                    <p:anim calcmode="lin" valueType="num">
                                      <p:cBhvr additive="base">
                                        <p:cTn id="8" dur="500" fill="hold"/>
                                        <p:tgtEl>
                                          <p:spTgt spid="52"/>
                                        </p:tgtEl>
                                        <p:attrNameLst>
                                          <p:attrName>ppt_y</p:attrName>
                                        </p:attrNameLst>
                                      </p:cBhvr>
                                      <p:tavLst>
                                        <p:tav tm="0">
                                          <p:val>
                                            <p:strVal val="#ppt_y"/>
                                          </p:val>
                                        </p:tav>
                                        <p:tav tm="100000">
                                          <p:val>
                                            <p:strVal val="#ppt_y"/>
                                          </p:val>
                                        </p:tav>
                                      </p:tavLst>
                                    </p:anim>
                                  </p:childTnLst>
                                </p:cTn>
                              </p:par>
                              <p:par>
                                <p:cTn id="9" presetID="22" presetClass="entr" presetSubtype="1" fill="hold" grpId="0" nodeType="with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wipe(up)">
                                      <p:cBhvr>
                                        <p:cTn id="11" dur="500"/>
                                        <p:tgtEl>
                                          <p:spTgt spid="54"/>
                                        </p:tgtEl>
                                      </p:cBhvr>
                                    </p:animEffect>
                                  </p:childTnLst>
                                </p:cTn>
                              </p:par>
                            </p:childTnLst>
                          </p:cTn>
                        </p:par>
                      </p:childTnLst>
                    </p:cTn>
                  </p:par>
                  <p:par>
                    <p:cTn id="12" fill="hold">
                      <p:stCondLst>
                        <p:cond delay="indefinite"/>
                      </p:stCondLst>
                      <p:childTnLst>
                        <p:par>
                          <p:cTn id="13" fill="hold">
                            <p:stCondLst>
                              <p:cond delay="0"/>
                            </p:stCondLst>
                            <p:childTnLst>
                              <p:par>
                                <p:cTn id="14" presetID="37" presetClass="entr" presetSubtype="0" fill="hold" grpId="0" nodeType="clickEffect">
                                  <p:stCondLst>
                                    <p:cond delay="0"/>
                                  </p:stCondLst>
                                  <p:childTnLst>
                                    <p:set>
                                      <p:cBhvr>
                                        <p:cTn id="15" dur="1" fill="hold">
                                          <p:stCondLst>
                                            <p:cond delay="0"/>
                                          </p:stCondLst>
                                        </p:cTn>
                                        <p:tgtEl>
                                          <p:spTgt spid="273"/>
                                        </p:tgtEl>
                                        <p:attrNameLst>
                                          <p:attrName>style.visibility</p:attrName>
                                        </p:attrNameLst>
                                      </p:cBhvr>
                                      <p:to>
                                        <p:strVal val="visible"/>
                                      </p:to>
                                    </p:set>
                                    <p:animEffect transition="in" filter="fade">
                                      <p:cBhvr>
                                        <p:cTn id="16" dur="1000"/>
                                        <p:tgtEl>
                                          <p:spTgt spid="273"/>
                                        </p:tgtEl>
                                      </p:cBhvr>
                                    </p:animEffect>
                                    <p:anim calcmode="lin" valueType="num">
                                      <p:cBhvr>
                                        <p:cTn id="17" dur="1000" fill="hold"/>
                                        <p:tgtEl>
                                          <p:spTgt spid="273"/>
                                        </p:tgtEl>
                                        <p:attrNameLst>
                                          <p:attrName>ppt_x</p:attrName>
                                        </p:attrNameLst>
                                      </p:cBhvr>
                                      <p:tavLst>
                                        <p:tav tm="0">
                                          <p:val>
                                            <p:strVal val="#ppt_x"/>
                                          </p:val>
                                        </p:tav>
                                        <p:tav tm="100000">
                                          <p:val>
                                            <p:strVal val="#ppt_x"/>
                                          </p:val>
                                        </p:tav>
                                      </p:tavLst>
                                    </p:anim>
                                    <p:anim calcmode="lin" valueType="num">
                                      <p:cBhvr>
                                        <p:cTn id="18" dur="900" decel="100000" fill="hold"/>
                                        <p:tgtEl>
                                          <p:spTgt spid="273"/>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273"/>
                                        </p:tgtEl>
                                        <p:attrNameLst>
                                          <p:attrName>ppt_y</p:attrName>
                                        </p:attrNameLst>
                                      </p:cBhvr>
                                      <p:tavLst>
                                        <p:tav tm="0">
                                          <p:val>
                                            <p:strVal val="#ppt_y-.03"/>
                                          </p:val>
                                        </p:tav>
                                        <p:tav tm="100000">
                                          <p:val>
                                            <p:strVal val="#ppt_y"/>
                                          </p:val>
                                        </p:tav>
                                      </p:tavLst>
                                    </p:anim>
                                  </p:childTnLst>
                                </p:cTn>
                              </p:par>
                              <p:par>
                                <p:cTn id="20" presetID="37" presetClass="entr" presetSubtype="0" fill="hold" grpId="0" nodeType="withEffect">
                                  <p:stCondLst>
                                    <p:cond delay="0"/>
                                  </p:stCondLst>
                                  <p:childTnLst>
                                    <p:set>
                                      <p:cBhvr>
                                        <p:cTn id="21" dur="1" fill="hold">
                                          <p:stCondLst>
                                            <p:cond delay="0"/>
                                          </p:stCondLst>
                                        </p:cTn>
                                        <p:tgtEl>
                                          <p:spTgt spid="274"/>
                                        </p:tgtEl>
                                        <p:attrNameLst>
                                          <p:attrName>style.visibility</p:attrName>
                                        </p:attrNameLst>
                                      </p:cBhvr>
                                      <p:to>
                                        <p:strVal val="visible"/>
                                      </p:to>
                                    </p:set>
                                    <p:animEffect transition="in" filter="fade">
                                      <p:cBhvr>
                                        <p:cTn id="22" dur="1000"/>
                                        <p:tgtEl>
                                          <p:spTgt spid="274"/>
                                        </p:tgtEl>
                                      </p:cBhvr>
                                    </p:animEffect>
                                    <p:anim calcmode="lin" valueType="num">
                                      <p:cBhvr>
                                        <p:cTn id="23" dur="1000" fill="hold"/>
                                        <p:tgtEl>
                                          <p:spTgt spid="274"/>
                                        </p:tgtEl>
                                        <p:attrNameLst>
                                          <p:attrName>ppt_x</p:attrName>
                                        </p:attrNameLst>
                                      </p:cBhvr>
                                      <p:tavLst>
                                        <p:tav tm="0">
                                          <p:val>
                                            <p:strVal val="#ppt_x"/>
                                          </p:val>
                                        </p:tav>
                                        <p:tav tm="100000">
                                          <p:val>
                                            <p:strVal val="#ppt_x"/>
                                          </p:val>
                                        </p:tav>
                                      </p:tavLst>
                                    </p:anim>
                                    <p:anim calcmode="lin" valueType="num">
                                      <p:cBhvr>
                                        <p:cTn id="24" dur="900" decel="100000" fill="hold"/>
                                        <p:tgtEl>
                                          <p:spTgt spid="274"/>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274"/>
                                        </p:tgtEl>
                                        <p:attrNameLst>
                                          <p:attrName>ppt_y</p:attrName>
                                        </p:attrNameLst>
                                      </p:cBhvr>
                                      <p:tavLst>
                                        <p:tav tm="0">
                                          <p:val>
                                            <p:strVal val="#ppt_y-.03"/>
                                          </p:val>
                                        </p:tav>
                                        <p:tav tm="100000">
                                          <p:val>
                                            <p:strVal val="#ppt_y"/>
                                          </p:val>
                                        </p:tav>
                                      </p:tavLst>
                                    </p:anim>
                                  </p:childTnLst>
                                </p:cTn>
                              </p:par>
                              <p:par>
                                <p:cTn id="26" presetID="37" presetClass="entr" presetSubtype="0" fill="hold" grpId="0" nodeType="withEffect">
                                  <p:stCondLst>
                                    <p:cond delay="0"/>
                                  </p:stCondLst>
                                  <p:childTnLst>
                                    <p:set>
                                      <p:cBhvr>
                                        <p:cTn id="27" dur="1" fill="hold">
                                          <p:stCondLst>
                                            <p:cond delay="0"/>
                                          </p:stCondLst>
                                        </p:cTn>
                                        <p:tgtEl>
                                          <p:spTgt spid="281"/>
                                        </p:tgtEl>
                                        <p:attrNameLst>
                                          <p:attrName>style.visibility</p:attrName>
                                        </p:attrNameLst>
                                      </p:cBhvr>
                                      <p:to>
                                        <p:strVal val="visible"/>
                                      </p:to>
                                    </p:set>
                                    <p:animEffect transition="in" filter="fade">
                                      <p:cBhvr>
                                        <p:cTn id="28" dur="1000"/>
                                        <p:tgtEl>
                                          <p:spTgt spid="281"/>
                                        </p:tgtEl>
                                      </p:cBhvr>
                                    </p:animEffect>
                                    <p:anim calcmode="lin" valueType="num">
                                      <p:cBhvr>
                                        <p:cTn id="29" dur="1000" fill="hold"/>
                                        <p:tgtEl>
                                          <p:spTgt spid="281"/>
                                        </p:tgtEl>
                                        <p:attrNameLst>
                                          <p:attrName>ppt_x</p:attrName>
                                        </p:attrNameLst>
                                      </p:cBhvr>
                                      <p:tavLst>
                                        <p:tav tm="0">
                                          <p:val>
                                            <p:strVal val="#ppt_x"/>
                                          </p:val>
                                        </p:tav>
                                        <p:tav tm="100000">
                                          <p:val>
                                            <p:strVal val="#ppt_x"/>
                                          </p:val>
                                        </p:tav>
                                      </p:tavLst>
                                    </p:anim>
                                    <p:anim calcmode="lin" valueType="num">
                                      <p:cBhvr>
                                        <p:cTn id="30" dur="900" decel="100000" fill="hold"/>
                                        <p:tgtEl>
                                          <p:spTgt spid="281"/>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281"/>
                                        </p:tgtEl>
                                        <p:attrNameLst>
                                          <p:attrName>ppt_y</p:attrName>
                                        </p:attrNameLst>
                                      </p:cBhvr>
                                      <p:tavLst>
                                        <p:tav tm="0">
                                          <p:val>
                                            <p:strVal val="#ppt_y-.03"/>
                                          </p:val>
                                        </p:tav>
                                        <p:tav tm="100000">
                                          <p:val>
                                            <p:strVal val="#ppt_y"/>
                                          </p:val>
                                        </p:tav>
                                      </p:tavLst>
                                    </p:anim>
                                  </p:childTnLst>
                                </p:cTn>
                              </p:par>
                              <p:par>
                                <p:cTn id="32" presetID="37" presetClass="entr" presetSubtype="0" fill="hold" grpId="0" nodeType="withEffect">
                                  <p:stCondLst>
                                    <p:cond delay="0"/>
                                  </p:stCondLst>
                                  <p:childTnLst>
                                    <p:set>
                                      <p:cBhvr>
                                        <p:cTn id="33" dur="1" fill="hold">
                                          <p:stCondLst>
                                            <p:cond delay="0"/>
                                          </p:stCondLst>
                                        </p:cTn>
                                        <p:tgtEl>
                                          <p:spTgt spid="275"/>
                                        </p:tgtEl>
                                        <p:attrNameLst>
                                          <p:attrName>style.visibility</p:attrName>
                                        </p:attrNameLst>
                                      </p:cBhvr>
                                      <p:to>
                                        <p:strVal val="visible"/>
                                      </p:to>
                                    </p:set>
                                    <p:animEffect transition="in" filter="fade">
                                      <p:cBhvr>
                                        <p:cTn id="34" dur="1000"/>
                                        <p:tgtEl>
                                          <p:spTgt spid="275"/>
                                        </p:tgtEl>
                                      </p:cBhvr>
                                    </p:animEffect>
                                    <p:anim calcmode="lin" valueType="num">
                                      <p:cBhvr>
                                        <p:cTn id="35" dur="1000" fill="hold"/>
                                        <p:tgtEl>
                                          <p:spTgt spid="275"/>
                                        </p:tgtEl>
                                        <p:attrNameLst>
                                          <p:attrName>ppt_x</p:attrName>
                                        </p:attrNameLst>
                                      </p:cBhvr>
                                      <p:tavLst>
                                        <p:tav tm="0">
                                          <p:val>
                                            <p:strVal val="#ppt_x"/>
                                          </p:val>
                                        </p:tav>
                                        <p:tav tm="100000">
                                          <p:val>
                                            <p:strVal val="#ppt_x"/>
                                          </p:val>
                                        </p:tav>
                                      </p:tavLst>
                                    </p:anim>
                                    <p:anim calcmode="lin" valueType="num">
                                      <p:cBhvr>
                                        <p:cTn id="36" dur="900" decel="100000" fill="hold"/>
                                        <p:tgtEl>
                                          <p:spTgt spid="275"/>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275"/>
                                        </p:tgtEl>
                                        <p:attrNameLst>
                                          <p:attrName>ppt_y</p:attrName>
                                        </p:attrNameLst>
                                      </p:cBhvr>
                                      <p:tavLst>
                                        <p:tav tm="0">
                                          <p:val>
                                            <p:strVal val="#ppt_y-.03"/>
                                          </p:val>
                                        </p:tav>
                                        <p:tav tm="100000">
                                          <p:val>
                                            <p:strVal val="#ppt_y"/>
                                          </p:val>
                                        </p:tav>
                                      </p:tavLst>
                                    </p:anim>
                                  </p:childTnLst>
                                </p:cTn>
                              </p:par>
                              <p:par>
                                <p:cTn id="38" presetID="37" presetClass="entr" presetSubtype="0" fill="hold" grpId="0" nodeType="withEffect">
                                  <p:stCondLst>
                                    <p:cond delay="0"/>
                                  </p:stCondLst>
                                  <p:childTnLst>
                                    <p:set>
                                      <p:cBhvr>
                                        <p:cTn id="39" dur="1" fill="hold">
                                          <p:stCondLst>
                                            <p:cond delay="0"/>
                                          </p:stCondLst>
                                        </p:cTn>
                                        <p:tgtEl>
                                          <p:spTgt spid="276"/>
                                        </p:tgtEl>
                                        <p:attrNameLst>
                                          <p:attrName>style.visibility</p:attrName>
                                        </p:attrNameLst>
                                      </p:cBhvr>
                                      <p:to>
                                        <p:strVal val="visible"/>
                                      </p:to>
                                    </p:set>
                                    <p:animEffect transition="in" filter="fade">
                                      <p:cBhvr>
                                        <p:cTn id="40" dur="1000"/>
                                        <p:tgtEl>
                                          <p:spTgt spid="276"/>
                                        </p:tgtEl>
                                      </p:cBhvr>
                                    </p:animEffect>
                                    <p:anim calcmode="lin" valueType="num">
                                      <p:cBhvr>
                                        <p:cTn id="41" dur="1000" fill="hold"/>
                                        <p:tgtEl>
                                          <p:spTgt spid="276"/>
                                        </p:tgtEl>
                                        <p:attrNameLst>
                                          <p:attrName>ppt_x</p:attrName>
                                        </p:attrNameLst>
                                      </p:cBhvr>
                                      <p:tavLst>
                                        <p:tav tm="0">
                                          <p:val>
                                            <p:strVal val="#ppt_x"/>
                                          </p:val>
                                        </p:tav>
                                        <p:tav tm="100000">
                                          <p:val>
                                            <p:strVal val="#ppt_x"/>
                                          </p:val>
                                        </p:tav>
                                      </p:tavLst>
                                    </p:anim>
                                    <p:anim calcmode="lin" valueType="num">
                                      <p:cBhvr>
                                        <p:cTn id="42" dur="900" decel="100000" fill="hold"/>
                                        <p:tgtEl>
                                          <p:spTgt spid="276"/>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276"/>
                                        </p:tgtEl>
                                        <p:attrNameLst>
                                          <p:attrName>ppt_y</p:attrName>
                                        </p:attrNameLst>
                                      </p:cBhvr>
                                      <p:tavLst>
                                        <p:tav tm="0">
                                          <p:val>
                                            <p:strVal val="#ppt_y-.03"/>
                                          </p:val>
                                        </p:tav>
                                        <p:tav tm="100000">
                                          <p:val>
                                            <p:strVal val="#ppt_y"/>
                                          </p:val>
                                        </p:tav>
                                      </p:tavLst>
                                    </p:anim>
                                  </p:childTnLst>
                                </p:cTn>
                              </p:par>
                              <p:par>
                                <p:cTn id="44" presetID="37" presetClass="entr" presetSubtype="0" fill="hold" grpId="0" nodeType="withEffect">
                                  <p:stCondLst>
                                    <p:cond delay="0"/>
                                  </p:stCondLst>
                                  <p:childTnLst>
                                    <p:set>
                                      <p:cBhvr>
                                        <p:cTn id="45" dur="1" fill="hold">
                                          <p:stCondLst>
                                            <p:cond delay="0"/>
                                          </p:stCondLst>
                                        </p:cTn>
                                        <p:tgtEl>
                                          <p:spTgt spid="277"/>
                                        </p:tgtEl>
                                        <p:attrNameLst>
                                          <p:attrName>style.visibility</p:attrName>
                                        </p:attrNameLst>
                                      </p:cBhvr>
                                      <p:to>
                                        <p:strVal val="visible"/>
                                      </p:to>
                                    </p:set>
                                    <p:animEffect transition="in" filter="fade">
                                      <p:cBhvr>
                                        <p:cTn id="46" dur="1000"/>
                                        <p:tgtEl>
                                          <p:spTgt spid="277"/>
                                        </p:tgtEl>
                                      </p:cBhvr>
                                    </p:animEffect>
                                    <p:anim calcmode="lin" valueType="num">
                                      <p:cBhvr>
                                        <p:cTn id="47" dur="1000" fill="hold"/>
                                        <p:tgtEl>
                                          <p:spTgt spid="277"/>
                                        </p:tgtEl>
                                        <p:attrNameLst>
                                          <p:attrName>ppt_x</p:attrName>
                                        </p:attrNameLst>
                                      </p:cBhvr>
                                      <p:tavLst>
                                        <p:tav tm="0">
                                          <p:val>
                                            <p:strVal val="#ppt_x"/>
                                          </p:val>
                                        </p:tav>
                                        <p:tav tm="100000">
                                          <p:val>
                                            <p:strVal val="#ppt_x"/>
                                          </p:val>
                                        </p:tav>
                                      </p:tavLst>
                                    </p:anim>
                                    <p:anim calcmode="lin" valueType="num">
                                      <p:cBhvr>
                                        <p:cTn id="48" dur="900" decel="100000" fill="hold"/>
                                        <p:tgtEl>
                                          <p:spTgt spid="277"/>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77"/>
                                        </p:tgtEl>
                                        <p:attrNameLst>
                                          <p:attrName>ppt_y</p:attrName>
                                        </p:attrNameLst>
                                      </p:cBhvr>
                                      <p:tavLst>
                                        <p:tav tm="0">
                                          <p:val>
                                            <p:strVal val="#ppt_y-.03"/>
                                          </p:val>
                                        </p:tav>
                                        <p:tav tm="100000">
                                          <p:val>
                                            <p:strVal val="#ppt_y"/>
                                          </p:val>
                                        </p:tav>
                                      </p:tavLst>
                                    </p:anim>
                                  </p:childTnLst>
                                </p:cTn>
                              </p:par>
                              <p:par>
                                <p:cTn id="50" presetID="37" presetClass="entr" presetSubtype="0" fill="hold" grpId="0" nodeType="withEffect">
                                  <p:stCondLst>
                                    <p:cond delay="0"/>
                                  </p:stCondLst>
                                  <p:childTnLst>
                                    <p:set>
                                      <p:cBhvr>
                                        <p:cTn id="51" dur="1" fill="hold">
                                          <p:stCondLst>
                                            <p:cond delay="0"/>
                                          </p:stCondLst>
                                        </p:cTn>
                                        <p:tgtEl>
                                          <p:spTgt spid="278"/>
                                        </p:tgtEl>
                                        <p:attrNameLst>
                                          <p:attrName>style.visibility</p:attrName>
                                        </p:attrNameLst>
                                      </p:cBhvr>
                                      <p:to>
                                        <p:strVal val="visible"/>
                                      </p:to>
                                    </p:set>
                                    <p:animEffect transition="in" filter="fade">
                                      <p:cBhvr>
                                        <p:cTn id="52" dur="1000"/>
                                        <p:tgtEl>
                                          <p:spTgt spid="278"/>
                                        </p:tgtEl>
                                      </p:cBhvr>
                                    </p:animEffect>
                                    <p:anim calcmode="lin" valueType="num">
                                      <p:cBhvr>
                                        <p:cTn id="53" dur="1000" fill="hold"/>
                                        <p:tgtEl>
                                          <p:spTgt spid="278"/>
                                        </p:tgtEl>
                                        <p:attrNameLst>
                                          <p:attrName>ppt_x</p:attrName>
                                        </p:attrNameLst>
                                      </p:cBhvr>
                                      <p:tavLst>
                                        <p:tav tm="0">
                                          <p:val>
                                            <p:strVal val="#ppt_x"/>
                                          </p:val>
                                        </p:tav>
                                        <p:tav tm="100000">
                                          <p:val>
                                            <p:strVal val="#ppt_x"/>
                                          </p:val>
                                        </p:tav>
                                      </p:tavLst>
                                    </p:anim>
                                    <p:anim calcmode="lin" valueType="num">
                                      <p:cBhvr>
                                        <p:cTn id="54" dur="900" decel="100000" fill="hold"/>
                                        <p:tgtEl>
                                          <p:spTgt spid="278"/>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278"/>
                                        </p:tgtEl>
                                        <p:attrNameLst>
                                          <p:attrName>ppt_y</p:attrName>
                                        </p:attrNameLst>
                                      </p:cBhvr>
                                      <p:tavLst>
                                        <p:tav tm="0">
                                          <p:val>
                                            <p:strVal val="#ppt_y-.03"/>
                                          </p:val>
                                        </p:tav>
                                        <p:tav tm="100000">
                                          <p:val>
                                            <p:strVal val="#ppt_y"/>
                                          </p:val>
                                        </p:tav>
                                      </p:tavLst>
                                    </p:anim>
                                  </p:childTnLst>
                                </p:cTn>
                              </p:par>
                              <p:par>
                                <p:cTn id="56" presetID="37" presetClass="entr" presetSubtype="0" fill="hold" grpId="0" nodeType="withEffect">
                                  <p:stCondLst>
                                    <p:cond delay="0"/>
                                  </p:stCondLst>
                                  <p:childTnLst>
                                    <p:set>
                                      <p:cBhvr>
                                        <p:cTn id="57" dur="1" fill="hold">
                                          <p:stCondLst>
                                            <p:cond delay="0"/>
                                          </p:stCondLst>
                                        </p:cTn>
                                        <p:tgtEl>
                                          <p:spTgt spid="279"/>
                                        </p:tgtEl>
                                        <p:attrNameLst>
                                          <p:attrName>style.visibility</p:attrName>
                                        </p:attrNameLst>
                                      </p:cBhvr>
                                      <p:to>
                                        <p:strVal val="visible"/>
                                      </p:to>
                                    </p:set>
                                    <p:animEffect transition="in" filter="fade">
                                      <p:cBhvr>
                                        <p:cTn id="58" dur="1000"/>
                                        <p:tgtEl>
                                          <p:spTgt spid="279"/>
                                        </p:tgtEl>
                                      </p:cBhvr>
                                    </p:animEffect>
                                    <p:anim calcmode="lin" valueType="num">
                                      <p:cBhvr>
                                        <p:cTn id="59" dur="1000" fill="hold"/>
                                        <p:tgtEl>
                                          <p:spTgt spid="279"/>
                                        </p:tgtEl>
                                        <p:attrNameLst>
                                          <p:attrName>ppt_x</p:attrName>
                                        </p:attrNameLst>
                                      </p:cBhvr>
                                      <p:tavLst>
                                        <p:tav tm="0">
                                          <p:val>
                                            <p:strVal val="#ppt_x"/>
                                          </p:val>
                                        </p:tav>
                                        <p:tav tm="100000">
                                          <p:val>
                                            <p:strVal val="#ppt_x"/>
                                          </p:val>
                                        </p:tav>
                                      </p:tavLst>
                                    </p:anim>
                                    <p:anim calcmode="lin" valueType="num">
                                      <p:cBhvr>
                                        <p:cTn id="60" dur="900" decel="100000" fill="hold"/>
                                        <p:tgtEl>
                                          <p:spTgt spid="279"/>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279"/>
                                        </p:tgtEl>
                                        <p:attrNameLst>
                                          <p:attrName>ppt_y</p:attrName>
                                        </p:attrNameLst>
                                      </p:cBhvr>
                                      <p:tavLst>
                                        <p:tav tm="0">
                                          <p:val>
                                            <p:strVal val="#ppt_y-.03"/>
                                          </p:val>
                                        </p:tav>
                                        <p:tav tm="100000">
                                          <p:val>
                                            <p:strVal val="#ppt_y"/>
                                          </p:val>
                                        </p:tav>
                                      </p:tavLst>
                                    </p:anim>
                                  </p:childTnLst>
                                </p:cTn>
                              </p:par>
                              <p:par>
                                <p:cTn id="62" presetID="37" presetClass="entr" presetSubtype="0" fill="hold" grpId="0" nodeType="withEffect">
                                  <p:stCondLst>
                                    <p:cond delay="0"/>
                                  </p:stCondLst>
                                  <p:childTnLst>
                                    <p:set>
                                      <p:cBhvr>
                                        <p:cTn id="63" dur="1" fill="hold">
                                          <p:stCondLst>
                                            <p:cond delay="0"/>
                                          </p:stCondLst>
                                        </p:cTn>
                                        <p:tgtEl>
                                          <p:spTgt spid="280"/>
                                        </p:tgtEl>
                                        <p:attrNameLst>
                                          <p:attrName>style.visibility</p:attrName>
                                        </p:attrNameLst>
                                      </p:cBhvr>
                                      <p:to>
                                        <p:strVal val="visible"/>
                                      </p:to>
                                    </p:set>
                                    <p:animEffect transition="in" filter="fade">
                                      <p:cBhvr>
                                        <p:cTn id="64" dur="1000"/>
                                        <p:tgtEl>
                                          <p:spTgt spid="280"/>
                                        </p:tgtEl>
                                      </p:cBhvr>
                                    </p:animEffect>
                                    <p:anim calcmode="lin" valueType="num">
                                      <p:cBhvr>
                                        <p:cTn id="65" dur="1000" fill="hold"/>
                                        <p:tgtEl>
                                          <p:spTgt spid="280"/>
                                        </p:tgtEl>
                                        <p:attrNameLst>
                                          <p:attrName>ppt_x</p:attrName>
                                        </p:attrNameLst>
                                      </p:cBhvr>
                                      <p:tavLst>
                                        <p:tav tm="0">
                                          <p:val>
                                            <p:strVal val="#ppt_x"/>
                                          </p:val>
                                        </p:tav>
                                        <p:tav tm="100000">
                                          <p:val>
                                            <p:strVal val="#ppt_x"/>
                                          </p:val>
                                        </p:tav>
                                      </p:tavLst>
                                    </p:anim>
                                    <p:anim calcmode="lin" valueType="num">
                                      <p:cBhvr>
                                        <p:cTn id="66" dur="900" decel="100000" fill="hold"/>
                                        <p:tgtEl>
                                          <p:spTgt spid="280"/>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80"/>
                                        </p:tgtEl>
                                        <p:attrNameLst>
                                          <p:attrName>ppt_y</p:attrName>
                                        </p:attrNameLst>
                                      </p:cBhvr>
                                      <p:tavLst>
                                        <p:tav tm="0">
                                          <p:val>
                                            <p:strVal val="#ppt_y-.03"/>
                                          </p:val>
                                        </p:tav>
                                        <p:tav tm="100000">
                                          <p:val>
                                            <p:strVal val="#ppt_y"/>
                                          </p:val>
                                        </p:tav>
                                      </p:tavLst>
                                    </p:anim>
                                  </p:childTnLst>
                                </p:cTn>
                              </p:par>
                              <p:par>
                                <p:cTn id="68" presetID="37" presetClass="entr" presetSubtype="0" fill="hold" grpId="0" nodeType="withEffect">
                                  <p:stCondLst>
                                    <p:cond delay="0"/>
                                  </p:stCondLst>
                                  <p:childTnLst>
                                    <p:set>
                                      <p:cBhvr>
                                        <p:cTn id="69" dur="1" fill="hold">
                                          <p:stCondLst>
                                            <p:cond delay="0"/>
                                          </p:stCondLst>
                                        </p:cTn>
                                        <p:tgtEl>
                                          <p:spTgt spid="282"/>
                                        </p:tgtEl>
                                        <p:attrNameLst>
                                          <p:attrName>style.visibility</p:attrName>
                                        </p:attrNameLst>
                                      </p:cBhvr>
                                      <p:to>
                                        <p:strVal val="visible"/>
                                      </p:to>
                                    </p:set>
                                    <p:animEffect transition="in" filter="fade">
                                      <p:cBhvr>
                                        <p:cTn id="70" dur="1000"/>
                                        <p:tgtEl>
                                          <p:spTgt spid="282"/>
                                        </p:tgtEl>
                                      </p:cBhvr>
                                    </p:animEffect>
                                    <p:anim calcmode="lin" valueType="num">
                                      <p:cBhvr>
                                        <p:cTn id="71" dur="1000" fill="hold"/>
                                        <p:tgtEl>
                                          <p:spTgt spid="282"/>
                                        </p:tgtEl>
                                        <p:attrNameLst>
                                          <p:attrName>ppt_x</p:attrName>
                                        </p:attrNameLst>
                                      </p:cBhvr>
                                      <p:tavLst>
                                        <p:tav tm="0">
                                          <p:val>
                                            <p:strVal val="#ppt_x"/>
                                          </p:val>
                                        </p:tav>
                                        <p:tav tm="100000">
                                          <p:val>
                                            <p:strVal val="#ppt_x"/>
                                          </p:val>
                                        </p:tav>
                                      </p:tavLst>
                                    </p:anim>
                                    <p:anim calcmode="lin" valueType="num">
                                      <p:cBhvr>
                                        <p:cTn id="72" dur="900" decel="100000" fill="hold"/>
                                        <p:tgtEl>
                                          <p:spTgt spid="282"/>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282"/>
                                        </p:tgtEl>
                                        <p:attrNameLst>
                                          <p:attrName>ppt_y</p:attrName>
                                        </p:attrNameLst>
                                      </p:cBhvr>
                                      <p:tavLst>
                                        <p:tav tm="0">
                                          <p:val>
                                            <p:strVal val="#ppt_y-.03"/>
                                          </p:val>
                                        </p:tav>
                                        <p:tav tm="100000">
                                          <p:val>
                                            <p:strVal val="#ppt_y"/>
                                          </p:val>
                                        </p:tav>
                                      </p:tavLst>
                                    </p:anim>
                                  </p:childTnLst>
                                </p:cTn>
                              </p:par>
                              <p:par>
                                <p:cTn id="74" presetID="37" presetClass="entr" presetSubtype="0" fill="hold" grpId="0" nodeType="withEffect">
                                  <p:stCondLst>
                                    <p:cond delay="0"/>
                                  </p:stCondLst>
                                  <p:childTnLst>
                                    <p:set>
                                      <p:cBhvr>
                                        <p:cTn id="75" dur="1" fill="hold">
                                          <p:stCondLst>
                                            <p:cond delay="0"/>
                                          </p:stCondLst>
                                        </p:cTn>
                                        <p:tgtEl>
                                          <p:spTgt spid="283"/>
                                        </p:tgtEl>
                                        <p:attrNameLst>
                                          <p:attrName>style.visibility</p:attrName>
                                        </p:attrNameLst>
                                      </p:cBhvr>
                                      <p:to>
                                        <p:strVal val="visible"/>
                                      </p:to>
                                    </p:set>
                                    <p:animEffect transition="in" filter="fade">
                                      <p:cBhvr>
                                        <p:cTn id="76" dur="1000"/>
                                        <p:tgtEl>
                                          <p:spTgt spid="283"/>
                                        </p:tgtEl>
                                      </p:cBhvr>
                                    </p:animEffect>
                                    <p:anim calcmode="lin" valueType="num">
                                      <p:cBhvr>
                                        <p:cTn id="77" dur="1000" fill="hold"/>
                                        <p:tgtEl>
                                          <p:spTgt spid="283"/>
                                        </p:tgtEl>
                                        <p:attrNameLst>
                                          <p:attrName>ppt_x</p:attrName>
                                        </p:attrNameLst>
                                      </p:cBhvr>
                                      <p:tavLst>
                                        <p:tav tm="0">
                                          <p:val>
                                            <p:strVal val="#ppt_x"/>
                                          </p:val>
                                        </p:tav>
                                        <p:tav tm="100000">
                                          <p:val>
                                            <p:strVal val="#ppt_x"/>
                                          </p:val>
                                        </p:tav>
                                      </p:tavLst>
                                    </p:anim>
                                    <p:anim calcmode="lin" valueType="num">
                                      <p:cBhvr>
                                        <p:cTn id="78" dur="900" decel="100000" fill="hold"/>
                                        <p:tgtEl>
                                          <p:spTgt spid="283"/>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283"/>
                                        </p:tgtEl>
                                        <p:attrNameLst>
                                          <p:attrName>ppt_y</p:attrName>
                                        </p:attrNameLst>
                                      </p:cBhvr>
                                      <p:tavLst>
                                        <p:tav tm="0">
                                          <p:val>
                                            <p:strVal val="#ppt_y-.03"/>
                                          </p:val>
                                        </p:tav>
                                        <p:tav tm="100000">
                                          <p:val>
                                            <p:strVal val="#ppt_y"/>
                                          </p:val>
                                        </p:tav>
                                      </p:tavLst>
                                    </p:anim>
                                  </p:childTnLst>
                                </p:cTn>
                              </p:par>
                              <p:par>
                                <p:cTn id="80" presetID="37" presetClass="entr" presetSubtype="0" fill="hold" grpId="0" nodeType="withEffect">
                                  <p:stCondLst>
                                    <p:cond delay="0"/>
                                  </p:stCondLst>
                                  <p:childTnLst>
                                    <p:set>
                                      <p:cBhvr>
                                        <p:cTn id="81" dur="1" fill="hold">
                                          <p:stCondLst>
                                            <p:cond delay="0"/>
                                          </p:stCondLst>
                                        </p:cTn>
                                        <p:tgtEl>
                                          <p:spTgt spid="284"/>
                                        </p:tgtEl>
                                        <p:attrNameLst>
                                          <p:attrName>style.visibility</p:attrName>
                                        </p:attrNameLst>
                                      </p:cBhvr>
                                      <p:to>
                                        <p:strVal val="visible"/>
                                      </p:to>
                                    </p:set>
                                    <p:animEffect transition="in" filter="fade">
                                      <p:cBhvr>
                                        <p:cTn id="82" dur="1000"/>
                                        <p:tgtEl>
                                          <p:spTgt spid="284"/>
                                        </p:tgtEl>
                                      </p:cBhvr>
                                    </p:animEffect>
                                    <p:anim calcmode="lin" valueType="num">
                                      <p:cBhvr>
                                        <p:cTn id="83" dur="1000" fill="hold"/>
                                        <p:tgtEl>
                                          <p:spTgt spid="284"/>
                                        </p:tgtEl>
                                        <p:attrNameLst>
                                          <p:attrName>ppt_x</p:attrName>
                                        </p:attrNameLst>
                                      </p:cBhvr>
                                      <p:tavLst>
                                        <p:tav tm="0">
                                          <p:val>
                                            <p:strVal val="#ppt_x"/>
                                          </p:val>
                                        </p:tav>
                                        <p:tav tm="100000">
                                          <p:val>
                                            <p:strVal val="#ppt_x"/>
                                          </p:val>
                                        </p:tav>
                                      </p:tavLst>
                                    </p:anim>
                                    <p:anim calcmode="lin" valueType="num">
                                      <p:cBhvr>
                                        <p:cTn id="84" dur="900" decel="100000" fill="hold"/>
                                        <p:tgtEl>
                                          <p:spTgt spid="284"/>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284"/>
                                        </p:tgtEl>
                                        <p:attrNameLst>
                                          <p:attrName>ppt_y</p:attrName>
                                        </p:attrNameLst>
                                      </p:cBhvr>
                                      <p:tavLst>
                                        <p:tav tm="0">
                                          <p:val>
                                            <p:strVal val="#ppt_y-.03"/>
                                          </p:val>
                                        </p:tav>
                                        <p:tav tm="100000">
                                          <p:val>
                                            <p:strVal val="#ppt_y"/>
                                          </p:val>
                                        </p:tav>
                                      </p:tavLst>
                                    </p:anim>
                                  </p:childTnLst>
                                </p:cTn>
                              </p:par>
                              <p:par>
                                <p:cTn id="86" presetID="37" presetClass="entr" presetSubtype="0" fill="hold" grpId="0" nodeType="withEffect">
                                  <p:stCondLst>
                                    <p:cond delay="0"/>
                                  </p:stCondLst>
                                  <p:childTnLst>
                                    <p:set>
                                      <p:cBhvr>
                                        <p:cTn id="87" dur="1" fill="hold">
                                          <p:stCondLst>
                                            <p:cond delay="0"/>
                                          </p:stCondLst>
                                        </p:cTn>
                                        <p:tgtEl>
                                          <p:spTgt spid="285"/>
                                        </p:tgtEl>
                                        <p:attrNameLst>
                                          <p:attrName>style.visibility</p:attrName>
                                        </p:attrNameLst>
                                      </p:cBhvr>
                                      <p:to>
                                        <p:strVal val="visible"/>
                                      </p:to>
                                    </p:set>
                                    <p:animEffect transition="in" filter="fade">
                                      <p:cBhvr>
                                        <p:cTn id="88" dur="1000"/>
                                        <p:tgtEl>
                                          <p:spTgt spid="285"/>
                                        </p:tgtEl>
                                      </p:cBhvr>
                                    </p:animEffect>
                                    <p:anim calcmode="lin" valueType="num">
                                      <p:cBhvr>
                                        <p:cTn id="89" dur="1000" fill="hold"/>
                                        <p:tgtEl>
                                          <p:spTgt spid="285"/>
                                        </p:tgtEl>
                                        <p:attrNameLst>
                                          <p:attrName>ppt_x</p:attrName>
                                        </p:attrNameLst>
                                      </p:cBhvr>
                                      <p:tavLst>
                                        <p:tav tm="0">
                                          <p:val>
                                            <p:strVal val="#ppt_x"/>
                                          </p:val>
                                        </p:tav>
                                        <p:tav tm="100000">
                                          <p:val>
                                            <p:strVal val="#ppt_x"/>
                                          </p:val>
                                        </p:tav>
                                      </p:tavLst>
                                    </p:anim>
                                    <p:anim calcmode="lin" valueType="num">
                                      <p:cBhvr>
                                        <p:cTn id="90" dur="900" decel="100000" fill="hold"/>
                                        <p:tgtEl>
                                          <p:spTgt spid="285"/>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285"/>
                                        </p:tgtEl>
                                        <p:attrNameLst>
                                          <p:attrName>ppt_y</p:attrName>
                                        </p:attrNameLst>
                                      </p:cBhvr>
                                      <p:tavLst>
                                        <p:tav tm="0">
                                          <p:val>
                                            <p:strVal val="#ppt_y-.03"/>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7" presetClass="entr" presetSubtype="2" fill="hold" grpId="0" nodeType="clickEffect">
                                  <p:stCondLst>
                                    <p:cond delay="0"/>
                                  </p:stCondLst>
                                  <p:childTnLst>
                                    <p:set>
                                      <p:cBhvr>
                                        <p:cTn id="95" dur="1" fill="hold">
                                          <p:stCondLst>
                                            <p:cond delay="0"/>
                                          </p:stCondLst>
                                        </p:cTn>
                                        <p:tgtEl>
                                          <p:spTgt spid="53"/>
                                        </p:tgtEl>
                                        <p:attrNameLst>
                                          <p:attrName>style.visibility</p:attrName>
                                        </p:attrNameLst>
                                      </p:cBhvr>
                                      <p:to>
                                        <p:strVal val="visible"/>
                                      </p:to>
                                    </p:set>
                                    <p:anim calcmode="lin" valueType="num">
                                      <p:cBhvr additive="base">
                                        <p:cTn id="96" dur="500" fill="hold"/>
                                        <p:tgtEl>
                                          <p:spTgt spid="53"/>
                                        </p:tgtEl>
                                        <p:attrNameLst>
                                          <p:attrName>ppt_x</p:attrName>
                                        </p:attrNameLst>
                                      </p:cBhvr>
                                      <p:tavLst>
                                        <p:tav tm="0">
                                          <p:val>
                                            <p:strVal val="1+#ppt_w/2"/>
                                          </p:val>
                                        </p:tav>
                                        <p:tav tm="100000">
                                          <p:val>
                                            <p:strVal val="#ppt_x"/>
                                          </p:val>
                                        </p:tav>
                                      </p:tavLst>
                                    </p:anim>
                                    <p:anim calcmode="lin" valueType="num">
                                      <p:cBhvr additive="base">
                                        <p:cTn id="97" dur="5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 grpId="0"/>
      <p:bldP spid="274" grpId="0"/>
      <p:bldP spid="275" grpId="0"/>
      <p:bldP spid="276" grpId="0"/>
      <p:bldP spid="277" grpId="0"/>
      <p:bldP spid="278" grpId="0"/>
      <p:bldP spid="279" grpId="0"/>
      <p:bldP spid="280" grpId="0"/>
      <p:bldP spid="281" grpId="0"/>
      <p:bldP spid="282" grpId="0"/>
      <p:bldP spid="283" grpId="0"/>
      <p:bldP spid="284" grpId="0"/>
      <p:bldP spid="285" grpId="0"/>
      <p:bldP spid="52" grpId="0" animBg="1"/>
      <p:bldP spid="53" grpId="0" animBg="1"/>
      <p:bldP spid="5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7" name="図 266" descr="p_enlarge.emf"/>
          <p:cNvPicPr>
            <a:picLocks noChangeAspect="1"/>
          </p:cNvPicPr>
          <p:nvPr/>
        </p:nvPicPr>
        <p:blipFill>
          <a:blip r:embed="rId3" cstate="print"/>
          <a:stretch>
            <a:fillRect/>
          </a:stretch>
        </p:blipFill>
        <p:spPr>
          <a:xfrm>
            <a:off x="4251359" y="2780928"/>
            <a:ext cx="5001161" cy="4032448"/>
          </a:xfrm>
          <a:prstGeom prst="rect">
            <a:avLst/>
          </a:prstGeom>
        </p:spPr>
      </p:pic>
      <p:sp>
        <p:nvSpPr>
          <p:cNvPr id="2" name="コンテンツ プレースホルダ 1"/>
          <p:cNvSpPr>
            <a:spLocks noGrp="1"/>
          </p:cNvSpPr>
          <p:nvPr>
            <p:ph idx="1"/>
          </p:nvPr>
        </p:nvSpPr>
        <p:spPr>
          <a:xfrm>
            <a:off x="214282" y="1214423"/>
            <a:ext cx="8715436" cy="1494498"/>
          </a:xfrm>
        </p:spPr>
        <p:txBody>
          <a:bodyPr/>
          <a:lstStyle/>
          <a:p>
            <a:pPr marL="514350" indent="-514350">
              <a:buFont typeface="+mj-lt"/>
              <a:buAutoNum type="arabicPeriod" startAt="4"/>
            </a:pPr>
            <a:r>
              <a:rPr lang="en-US" altLang="ja-JP" dirty="0" smtClean="0">
                <a:latin typeface="Times New Roman" pitchFamily="18" charset="0"/>
                <a:cs typeface="Times New Roman" pitchFamily="18" charset="0"/>
                <a:sym typeface="Symbol" pitchFamily="18" charset="2"/>
              </a:rPr>
              <a:t># of leaves of </a:t>
            </a:r>
            <a:r>
              <a:rPr lang="en-US" altLang="ja-JP" dirty="0" err="1" smtClean="0">
                <a:latin typeface="Times New Roman" pitchFamily="18" charset="0"/>
                <a:cs typeface="Times New Roman" pitchFamily="18" charset="0"/>
                <a:sym typeface="Symbol" pitchFamily="18" charset="2"/>
              </a:rPr>
              <a:t>subtree</a:t>
            </a:r>
            <a:r>
              <a:rPr lang="en-US" altLang="ja-JP" dirty="0" smtClean="0">
                <a:latin typeface="Times New Roman" pitchFamily="18" charset="0"/>
                <a:cs typeface="Times New Roman" pitchFamily="18" charset="0"/>
                <a:sym typeface="Symbol" pitchFamily="18" charset="2"/>
              </a:rPr>
              <a:t> rooted at </a:t>
            </a:r>
            <a:r>
              <a:rPr lang="en-US" altLang="ja-JP" i="1" dirty="0" smtClean="0">
                <a:latin typeface="Times New Roman" pitchFamily="18" charset="0"/>
                <a:cs typeface="Times New Roman" pitchFamily="18" charset="0"/>
                <a:sym typeface="Symbol" pitchFamily="18" charset="2"/>
              </a:rPr>
              <a:t>v</a:t>
            </a:r>
            <a:r>
              <a:rPr lang="en-US" altLang="ja-JP" dirty="0" smtClean="0">
                <a:latin typeface="Times New Roman" pitchFamily="18" charset="0"/>
                <a:cs typeface="Times New Roman" pitchFamily="18" charset="0"/>
                <a:sym typeface="Symbol" pitchFamily="18" charset="2"/>
              </a:rPr>
              <a:t> must be at least </a:t>
            </a:r>
            <a:r>
              <a:rPr lang="en-US" altLang="ja-JP" i="1" dirty="0" smtClean="0">
                <a:latin typeface="Times New Roman" pitchFamily="18" charset="0"/>
                <a:cs typeface="Times New Roman" pitchFamily="18" charset="0"/>
                <a:sym typeface="Symbol" pitchFamily="18" charset="2"/>
              </a:rPr>
              <a:t>D</a:t>
            </a:r>
            <a:r>
              <a:rPr lang="en-US" altLang="ja-JP" i="1" baseline="-25000" dirty="0" smtClean="0">
                <a:latin typeface="Times New Roman" pitchFamily="18" charset="0"/>
                <a:cs typeface="Times New Roman" pitchFamily="18" charset="0"/>
                <a:sym typeface="Symbol" pitchFamily="18" charset="2"/>
              </a:rPr>
              <a:t>g</a:t>
            </a:r>
            <a:r>
              <a:rPr lang="en-US" altLang="ja-JP" dirty="0" smtClean="0">
                <a:latin typeface="Times New Roman" pitchFamily="18" charset="0"/>
                <a:cs typeface="Times New Roman" pitchFamily="18" charset="0"/>
                <a:sym typeface="Symbol" pitchFamily="18" charset="2"/>
              </a:rPr>
              <a:t>(</a:t>
            </a:r>
            <a:r>
              <a:rPr lang="en-US" altLang="ja-JP" i="1" dirty="0" smtClean="0">
                <a:latin typeface="Times New Roman" pitchFamily="18" charset="0"/>
                <a:cs typeface="Times New Roman" pitchFamily="18" charset="0"/>
                <a:sym typeface="Symbol" pitchFamily="18" charset="2"/>
              </a:rPr>
              <a:t>v</a:t>
            </a:r>
            <a:r>
              <a:rPr lang="en-US" altLang="ja-JP" dirty="0" smtClean="0">
                <a:latin typeface="Times New Roman" pitchFamily="18" charset="0"/>
                <a:cs typeface="Times New Roman" pitchFamily="18" charset="0"/>
                <a:sym typeface="Symbol" pitchFamily="18" charset="2"/>
              </a:rPr>
              <a:t>).</a:t>
            </a:r>
            <a:r>
              <a:rPr lang="en-US" altLang="ja-JP" sz="800" dirty="0" smtClean="0">
                <a:sym typeface="Symbol" pitchFamily="18" charset="2"/>
              </a:rPr>
              <a:t/>
            </a:r>
            <a:br>
              <a:rPr lang="en-US" altLang="ja-JP" sz="800" dirty="0" smtClean="0">
                <a:sym typeface="Symbol" pitchFamily="18" charset="2"/>
              </a:rPr>
            </a:br>
            <a:r>
              <a:rPr lang="en-US" altLang="ja-JP" sz="3200" b="1" dirty="0" smtClean="0">
                <a:latin typeface="Times New Roman" pitchFamily="18" charset="0"/>
                <a:cs typeface="Times New Roman" pitchFamily="18" charset="0"/>
                <a:sym typeface="Symbol" pitchFamily="18" charset="2"/>
              </a:rPr>
              <a:t>|</a:t>
            </a:r>
            <a:r>
              <a:rPr lang="en-US" altLang="ja-JP" sz="2400" dirty="0" err="1" smtClean="0"/>
              <a:t>V</a:t>
            </a:r>
            <a:r>
              <a:rPr lang="en-US" altLang="ja-JP" sz="2400" baseline="-25000" dirty="0" err="1" smtClean="0"/>
              <a:t>leaf</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sz="3200" b="1" dirty="0" smtClean="0">
                <a:latin typeface="Times New Roman" pitchFamily="18" charset="0"/>
                <a:cs typeface="Times New Roman" pitchFamily="18" charset="0"/>
                <a:sym typeface="Symbol" pitchFamily="18" charset="2"/>
              </a:rPr>
              <a:t>|</a:t>
            </a:r>
            <a:r>
              <a:rPr lang="en-US" altLang="ja-JP" sz="2400" b="1" dirty="0" smtClean="0">
                <a:latin typeface="Times New Roman" pitchFamily="18" charset="0"/>
                <a:cs typeface="Times New Roman" pitchFamily="18" charset="0"/>
                <a:sym typeface="Symbol" pitchFamily="18" charset="2"/>
              </a:rPr>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D</a:t>
            </a:r>
            <a:r>
              <a:rPr lang="en-US" altLang="ja-JP" sz="2400" i="1" baseline="-25000"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 0</a:t>
            </a:r>
            <a:endParaRPr lang="en-US" altLang="ja-JP" dirty="0" smtClean="0">
              <a:latin typeface="Times New Roman" pitchFamily="18" charset="0"/>
              <a:cs typeface="Times New Roman" pitchFamily="18" charset="0"/>
              <a:sym typeface="Symbol" pitchFamily="18" charset="2"/>
            </a:endParaRPr>
          </a:p>
        </p:txBody>
      </p:sp>
      <p:sp>
        <p:nvSpPr>
          <p:cNvPr id="3" name="タイトル 2"/>
          <p:cNvSpPr>
            <a:spLocks noGrp="1"/>
          </p:cNvSpPr>
          <p:nvPr>
            <p:ph type="title"/>
          </p:nvPr>
        </p:nvSpPr>
        <p:spPr/>
        <p:txBody>
          <a:bodyPr/>
          <a:lstStyle/>
          <a:p>
            <a:r>
              <a:rPr lang="en-US" altLang="ja-JP" dirty="0" smtClean="0"/>
              <a:t>Conditions for</a:t>
            </a:r>
            <a:r>
              <a:rPr lang="ja-JP" altLang="en-US" dirty="0" smtClean="0"/>
              <a:t> </a:t>
            </a:r>
            <a:r>
              <a:rPr lang="en-US" altLang="ja-JP" i="1" dirty="0" smtClean="0">
                <a:latin typeface="+mj-lt"/>
              </a:rPr>
              <a:t>g</a:t>
            </a:r>
            <a:r>
              <a:rPr lang="en-US" altLang="ja-JP" dirty="0" smtClean="0"/>
              <a:t> to hold</a:t>
            </a:r>
            <a:endParaRPr lang="ja-JP" altLang="en-US" i="1" baseline="-25000" dirty="0">
              <a:latin typeface="+mj-lt"/>
            </a:endParaRPr>
          </a:p>
        </p:txBody>
      </p:sp>
      <p:sp>
        <p:nvSpPr>
          <p:cNvPr id="259" name="テキスト ボックス 258"/>
          <p:cNvSpPr txBox="1"/>
          <p:nvPr/>
        </p:nvSpPr>
        <p:spPr>
          <a:xfrm>
            <a:off x="6432158" y="5013176"/>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60" name="テキスト ボックス 259"/>
          <p:cNvSpPr txBox="1"/>
          <p:nvPr/>
        </p:nvSpPr>
        <p:spPr>
          <a:xfrm>
            <a:off x="5508104" y="4355812"/>
            <a:ext cx="300082" cy="369332"/>
          </a:xfrm>
          <a:prstGeom prst="rect">
            <a:avLst/>
          </a:prstGeom>
          <a:noFill/>
        </p:spPr>
        <p:txBody>
          <a:bodyPr wrap="none" rtlCol="0">
            <a:spAutoFit/>
          </a:bodyPr>
          <a:lstStyle/>
          <a:p>
            <a:r>
              <a:rPr kumimoji="1" lang="en-US" altLang="ja-JP" b="1" dirty="0" smtClean="0">
                <a:solidFill>
                  <a:srgbClr val="00B050"/>
                </a:solidFill>
              </a:rPr>
              <a:t>2</a:t>
            </a:r>
            <a:endParaRPr kumimoji="1" lang="ja-JP" altLang="en-US" b="1" dirty="0">
              <a:solidFill>
                <a:srgbClr val="00B050"/>
              </a:solidFill>
            </a:endParaRPr>
          </a:p>
        </p:txBody>
      </p:sp>
      <p:sp>
        <p:nvSpPr>
          <p:cNvPr id="261" name="テキスト ボックス 260"/>
          <p:cNvSpPr txBox="1"/>
          <p:nvPr/>
        </p:nvSpPr>
        <p:spPr>
          <a:xfrm>
            <a:off x="6156176" y="5877272"/>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2" name="テキスト ボックス 261"/>
          <p:cNvSpPr txBox="1"/>
          <p:nvPr/>
        </p:nvSpPr>
        <p:spPr>
          <a:xfrm>
            <a:off x="6732240" y="5877272"/>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3" name="テキスト ボックス 262"/>
          <p:cNvSpPr txBox="1"/>
          <p:nvPr/>
        </p:nvSpPr>
        <p:spPr>
          <a:xfrm>
            <a:off x="7800310" y="5013176"/>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64" name="テキスト ボックス 263"/>
          <p:cNvSpPr txBox="1"/>
          <p:nvPr/>
        </p:nvSpPr>
        <p:spPr>
          <a:xfrm>
            <a:off x="8388424" y="5013176"/>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65" name="テキスト ボックス 264"/>
          <p:cNvSpPr txBox="1"/>
          <p:nvPr/>
        </p:nvSpPr>
        <p:spPr>
          <a:xfrm>
            <a:off x="4631958" y="5013176"/>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6" name="テキスト ボックス 265"/>
          <p:cNvSpPr txBox="1"/>
          <p:nvPr/>
        </p:nvSpPr>
        <p:spPr>
          <a:xfrm>
            <a:off x="5208022" y="5013176"/>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8" name="テキスト ボックス 267"/>
          <p:cNvSpPr txBox="1"/>
          <p:nvPr/>
        </p:nvSpPr>
        <p:spPr>
          <a:xfrm>
            <a:off x="6300192" y="3573016"/>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9" name="テキスト ボックス 268"/>
          <p:cNvSpPr txBox="1"/>
          <p:nvPr/>
        </p:nvSpPr>
        <p:spPr>
          <a:xfrm>
            <a:off x="8172400" y="4149080"/>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70" name="テキスト ボックス 269"/>
          <p:cNvSpPr txBox="1"/>
          <p:nvPr/>
        </p:nvSpPr>
        <p:spPr>
          <a:xfrm>
            <a:off x="4283968" y="4067780"/>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71" name="テキスト ボックス 270"/>
          <p:cNvSpPr txBox="1"/>
          <p:nvPr/>
        </p:nvSpPr>
        <p:spPr>
          <a:xfrm>
            <a:off x="4283968" y="3275692"/>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72" name="テキスト ボックス 271"/>
          <p:cNvSpPr txBox="1"/>
          <p:nvPr/>
        </p:nvSpPr>
        <p:spPr>
          <a:xfrm>
            <a:off x="7092280" y="2780928"/>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73" name="テキスト ボックス 272"/>
          <p:cNvSpPr txBox="1"/>
          <p:nvPr/>
        </p:nvSpPr>
        <p:spPr>
          <a:xfrm>
            <a:off x="6708140" y="5013176"/>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74" name="テキスト ボックス 273"/>
          <p:cNvSpPr txBox="1"/>
          <p:nvPr/>
        </p:nvSpPr>
        <p:spPr>
          <a:xfrm>
            <a:off x="5784086" y="4355812"/>
            <a:ext cx="300082" cy="369332"/>
          </a:xfrm>
          <a:prstGeom prst="rect">
            <a:avLst/>
          </a:prstGeom>
          <a:noFill/>
        </p:spPr>
        <p:txBody>
          <a:bodyPr wrap="none" rtlCol="0">
            <a:spAutoFit/>
          </a:bodyPr>
          <a:lstStyle/>
          <a:p>
            <a:r>
              <a:rPr kumimoji="1" lang="en-US" altLang="ja-JP" b="1" dirty="0" smtClean="0">
                <a:solidFill>
                  <a:schemeClr val="accent6"/>
                </a:solidFill>
              </a:rPr>
              <a:t>2</a:t>
            </a:r>
            <a:endParaRPr kumimoji="1" lang="ja-JP" altLang="en-US" b="1" dirty="0">
              <a:solidFill>
                <a:schemeClr val="accent6"/>
              </a:solidFill>
            </a:endParaRPr>
          </a:p>
        </p:txBody>
      </p:sp>
      <p:sp>
        <p:nvSpPr>
          <p:cNvPr id="275" name="テキスト ボックス 274"/>
          <p:cNvSpPr txBox="1"/>
          <p:nvPr/>
        </p:nvSpPr>
        <p:spPr>
          <a:xfrm>
            <a:off x="6432158" y="5877272"/>
            <a:ext cx="300082" cy="369332"/>
          </a:xfrm>
          <a:prstGeom prst="rect">
            <a:avLst/>
          </a:prstGeom>
          <a:noFill/>
        </p:spPr>
        <p:txBody>
          <a:bodyPr wrap="none" rtlCol="0">
            <a:spAutoFit/>
          </a:bodyPr>
          <a:lstStyle/>
          <a:p>
            <a:r>
              <a:rPr kumimoji="1" lang="en-US" altLang="ja-JP" b="1" dirty="0" smtClean="0">
                <a:solidFill>
                  <a:schemeClr val="accent6"/>
                </a:solidFill>
              </a:rPr>
              <a:t>0</a:t>
            </a:r>
            <a:endParaRPr kumimoji="1" lang="ja-JP" altLang="en-US" b="1" dirty="0">
              <a:solidFill>
                <a:schemeClr val="accent6"/>
              </a:solidFill>
            </a:endParaRPr>
          </a:p>
        </p:txBody>
      </p:sp>
      <p:sp>
        <p:nvSpPr>
          <p:cNvPr id="276" name="テキスト ボックス 275"/>
          <p:cNvSpPr txBox="1"/>
          <p:nvPr/>
        </p:nvSpPr>
        <p:spPr>
          <a:xfrm>
            <a:off x="7008222" y="5877272"/>
            <a:ext cx="300082" cy="369332"/>
          </a:xfrm>
          <a:prstGeom prst="rect">
            <a:avLst/>
          </a:prstGeom>
          <a:noFill/>
        </p:spPr>
        <p:txBody>
          <a:bodyPr wrap="none" rtlCol="0">
            <a:spAutoFit/>
          </a:bodyPr>
          <a:lstStyle/>
          <a:p>
            <a:r>
              <a:rPr kumimoji="1" lang="en-US" altLang="ja-JP" b="1" dirty="0" smtClean="0">
                <a:solidFill>
                  <a:schemeClr val="accent6"/>
                </a:solidFill>
              </a:rPr>
              <a:t>0</a:t>
            </a:r>
            <a:endParaRPr kumimoji="1" lang="ja-JP" altLang="en-US" b="1" dirty="0">
              <a:solidFill>
                <a:schemeClr val="accent6"/>
              </a:solidFill>
            </a:endParaRPr>
          </a:p>
        </p:txBody>
      </p:sp>
      <p:sp>
        <p:nvSpPr>
          <p:cNvPr id="277" name="テキスト ボックス 276"/>
          <p:cNvSpPr txBox="1"/>
          <p:nvPr/>
        </p:nvSpPr>
        <p:spPr>
          <a:xfrm>
            <a:off x="8076292" y="5013176"/>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78" name="テキスト ボックス 277"/>
          <p:cNvSpPr txBox="1"/>
          <p:nvPr/>
        </p:nvSpPr>
        <p:spPr>
          <a:xfrm>
            <a:off x="8664406" y="5013176"/>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79" name="テキスト ボックス 278"/>
          <p:cNvSpPr txBox="1"/>
          <p:nvPr/>
        </p:nvSpPr>
        <p:spPr>
          <a:xfrm>
            <a:off x="4907940" y="5013176"/>
            <a:ext cx="300082" cy="369332"/>
          </a:xfrm>
          <a:prstGeom prst="rect">
            <a:avLst/>
          </a:prstGeom>
          <a:noFill/>
        </p:spPr>
        <p:txBody>
          <a:bodyPr wrap="none" rtlCol="0">
            <a:spAutoFit/>
          </a:bodyPr>
          <a:lstStyle/>
          <a:p>
            <a:r>
              <a:rPr kumimoji="1" lang="en-US" altLang="ja-JP" b="1" dirty="0" smtClean="0">
                <a:solidFill>
                  <a:schemeClr val="accent6"/>
                </a:solidFill>
              </a:rPr>
              <a:t>0</a:t>
            </a:r>
            <a:endParaRPr kumimoji="1" lang="ja-JP" altLang="en-US" b="1" dirty="0">
              <a:solidFill>
                <a:schemeClr val="accent6"/>
              </a:solidFill>
            </a:endParaRPr>
          </a:p>
        </p:txBody>
      </p:sp>
      <p:sp>
        <p:nvSpPr>
          <p:cNvPr id="280" name="テキスト ボックス 279"/>
          <p:cNvSpPr txBox="1"/>
          <p:nvPr/>
        </p:nvSpPr>
        <p:spPr>
          <a:xfrm>
            <a:off x="5484004" y="5013176"/>
            <a:ext cx="300082" cy="369332"/>
          </a:xfrm>
          <a:prstGeom prst="rect">
            <a:avLst/>
          </a:prstGeom>
          <a:noFill/>
        </p:spPr>
        <p:txBody>
          <a:bodyPr wrap="none" rtlCol="0">
            <a:spAutoFit/>
          </a:bodyPr>
          <a:lstStyle/>
          <a:p>
            <a:r>
              <a:rPr kumimoji="1" lang="en-US" altLang="ja-JP" b="1" dirty="0" smtClean="0">
                <a:solidFill>
                  <a:schemeClr val="accent6"/>
                </a:solidFill>
              </a:rPr>
              <a:t>0</a:t>
            </a:r>
            <a:endParaRPr kumimoji="1" lang="ja-JP" altLang="en-US" b="1" dirty="0">
              <a:solidFill>
                <a:schemeClr val="accent6"/>
              </a:solidFill>
            </a:endParaRPr>
          </a:p>
        </p:txBody>
      </p:sp>
      <p:sp>
        <p:nvSpPr>
          <p:cNvPr id="281" name="テキスト ボックス 280"/>
          <p:cNvSpPr txBox="1"/>
          <p:nvPr/>
        </p:nvSpPr>
        <p:spPr>
          <a:xfrm>
            <a:off x="6576174" y="3573016"/>
            <a:ext cx="300082" cy="369332"/>
          </a:xfrm>
          <a:prstGeom prst="rect">
            <a:avLst/>
          </a:prstGeom>
          <a:noFill/>
        </p:spPr>
        <p:txBody>
          <a:bodyPr wrap="none" rtlCol="0">
            <a:spAutoFit/>
          </a:bodyPr>
          <a:lstStyle/>
          <a:p>
            <a:r>
              <a:rPr kumimoji="1" lang="en-US" altLang="ja-JP" b="1" dirty="0" smtClean="0">
                <a:solidFill>
                  <a:schemeClr val="accent6"/>
                </a:solidFill>
              </a:rPr>
              <a:t>4</a:t>
            </a:r>
            <a:endParaRPr kumimoji="1" lang="ja-JP" altLang="en-US" b="1" dirty="0">
              <a:solidFill>
                <a:schemeClr val="accent6"/>
              </a:solidFill>
            </a:endParaRPr>
          </a:p>
        </p:txBody>
      </p:sp>
      <p:sp>
        <p:nvSpPr>
          <p:cNvPr id="282" name="テキスト ボックス 281"/>
          <p:cNvSpPr txBox="1"/>
          <p:nvPr/>
        </p:nvSpPr>
        <p:spPr>
          <a:xfrm>
            <a:off x="8448382" y="4149080"/>
            <a:ext cx="300082" cy="369332"/>
          </a:xfrm>
          <a:prstGeom prst="rect">
            <a:avLst/>
          </a:prstGeom>
          <a:noFill/>
        </p:spPr>
        <p:txBody>
          <a:bodyPr wrap="none" rtlCol="0">
            <a:spAutoFit/>
          </a:bodyPr>
          <a:lstStyle/>
          <a:p>
            <a:r>
              <a:rPr kumimoji="1" lang="en-US" altLang="ja-JP" b="1" dirty="0" smtClean="0">
                <a:solidFill>
                  <a:schemeClr val="accent6"/>
                </a:solidFill>
              </a:rPr>
              <a:t>2</a:t>
            </a:r>
            <a:endParaRPr kumimoji="1" lang="ja-JP" altLang="en-US" b="1" dirty="0">
              <a:solidFill>
                <a:schemeClr val="accent6"/>
              </a:solidFill>
            </a:endParaRPr>
          </a:p>
        </p:txBody>
      </p:sp>
      <p:sp>
        <p:nvSpPr>
          <p:cNvPr id="283" name="テキスト ボックス 282"/>
          <p:cNvSpPr txBox="1"/>
          <p:nvPr/>
        </p:nvSpPr>
        <p:spPr>
          <a:xfrm>
            <a:off x="4559950" y="4067780"/>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84" name="テキスト ボックス 283"/>
          <p:cNvSpPr txBox="1"/>
          <p:nvPr/>
        </p:nvSpPr>
        <p:spPr>
          <a:xfrm>
            <a:off x="4559950" y="3275692"/>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85" name="テキスト ボックス 284"/>
          <p:cNvSpPr txBox="1"/>
          <p:nvPr/>
        </p:nvSpPr>
        <p:spPr>
          <a:xfrm>
            <a:off x="7368262" y="2780928"/>
            <a:ext cx="300082" cy="369332"/>
          </a:xfrm>
          <a:prstGeom prst="rect">
            <a:avLst/>
          </a:prstGeom>
          <a:noFill/>
        </p:spPr>
        <p:txBody>
          <a:bodyPr wrap="none" rtlCol="0">
            <a:spAutoFit/>
          </a:bodyPr>
          <a:lstStyle/>
          <a:p>
            <a:r>
              <a:rPr kumimoji="1" lang="en-US" altLang="ja-JP" b="1" dirty="0" smtClean="0">
                <a:solidFill>
                  <a:schemeClr val="accent6"/>
                </a:solidFill>
              </a:rPr>
              <a:t>8</a:t>
            </a:r>
            <a:endParaRPr kumimoji="1" lang="ja-JP" altLang="en-US" b="1" dirty="0">
              <a:solidFill>
                <a:schemeClr val="accent6"/>
              </a:solidFill>
            </a:endParaRPr>
          </a:p>
        </p:txBody>
      </p:sp>
      <p:sp>
        <p:nvSpPr>
          <p:cNvPr id="50" name="テキスト ボックス 49"/>
          <p:cNvSpPr txBox="1"/>
          <p:nvPr/>
        </p:nvSpPr>
        <p:spPr>
          <a:xfrm>
            <a:off x="6588224" y="5343599"/>
            <a:ext cx="338554" cy="461665"/>
          </a:xfrm>
          <a:prstGeom prst="rect">
            <a:avLst/>
          </a:prstGeom>
          <a:noFill/>
        </p:spPr>
        <p:txBody>
          <a:bodyPr wrap="none" rtlCol="0">
            <a:spAutoFit/>
          </a:bodyPr>
          <a:lstStyle/>
          <a:p>
            <a:r>
              <a:rPr kumimoji="1" lang="en-US" altLang="ja-JP" sz="2400" b="1" dirty="0" smtClean="0">
                <a:solidFill>
                  <a:srgbClr val="FF0000"/>
                </a:solidFill>
              </a:rPr>
              <a:t>1</a:t>
            </a:r>
            <a:endParaRPr kumimoji="1" lang="ja-JP" altLang="en-US" sz="2400" b="1" dirty="0">
              <a:solidFill>
                <a:srgbClr val="FF0000"/>
              </a:solidFill>
            </a:endParaRPr>
          </a:p>
        </p:txBody>
      </p:sp>
      <p:sp>
        <p:nvSpPr>
          <p:cNvPr id="51" name="テキスト ボックス 50"/>
          <p:cNvSpPr txBox="1"/>
          <p:nvPr/>
        </p:nvSpPr>
        <p:spPr>
          <a:xfrm>
            <a:off x="5191936" y="4427820"/>
            <a:ext cx="338554" cy="461665"/>
          </a:xfrm>
          <a:prstGeom prst="rect">
            <a:avLst/>
          </a:prstGeom>
          <a:noFill/>
        </p:spPr>
        <p:txBody>
          <a:bodyPr wrap="none" rtlCol="0">
            <a:spAutoFit/>
          </a:bodyPr>
          <a:lstStyle/>
          <a:p>
            <a:r>
              <a:rPr kumimoji="1" lang="en-US" altLang="ja-JP" sz="2400" b="1" dirty="0" smtClean="0">
                <a:solidFill>
                  <a:srgbClr val="FF0000"/>
                </a:solidFill>
              </a:rPr>
              <a:t>0</a:t>
            </a:r>
            <a:endParaRPr kumimoji="1" lang="ja-JP" altLang="en-US" sz="2400" b="1" dirty="0">
              <a:solidFill>
                <a:srgbClr val="FF0000"/>
              </a:solidFill>
            </a:endParaRPr>
          </a:p>
        </p:txBody>
      </p:sp>
      <p:sp>
        <p:nvSpPr>
          <p:cNvPr id="52" name="テキスト ボックス 51"/>
          <p:cNvSpPr txBox="1"/>
          <p:nvPr/>
        </p:nvSpPr>
        <p:spPr>
          <a:xfrm>
            <a:off x="6228184" y="6246604"/>
            <a:ext cx="338554" cy="461665"/>
          </a:xfrm>
          <a:prstGeom prst="rect">
            <a:avLst/>
          </a:prstGeom>
          <a:noFill/>
        </p:spPr>
        <p:txBody>
          <a:bodyPr wrap="none" rtlCol="0">
            <a:spAutoFit/>
          </a:bodyPr>
          <a:lstStyle/>
          <a:p>
            <a:r>
              <a:rPr kumimoji="1" lang="en-US" altLang="ja-JP" sz="2400" b="1" dirty="0" smtClean="0">
                <a:solidFill>
                  <a:srgbClr val="FF0000"/>
                </a:solidFill>
              </a:rPr>
              <a:t>1</a:t>
            </a:r>
            <a:endParaRPr kumimoji="1" lang="ja-JP" altLang="en-US" sz="2400" b="1" dirty="0">
              <a:solidFill>
                <a:srgbClr val="FF0000"/>
              </a:solidFill>
            </a:endParaRPr>
          </a:p>
        </p:txBody>
      </p:sp>
      <p:sp>
        <p:nvSpPr>
          <p:cNvPr id="53" name="テキスト ボックス 52"/>
          <p:cNvSpPr txBox="1"/>
          <p:nvPr/>
        </p:nvSpPr>
        <p:spPr>
          <a:xfrm>
            <a:off x="6897742" y="6246604"/>
            <a:ext cx="338554" cy="461665"/>
          </a:xfrm>
          <a:prstGeom prst="rect">
            <a:avLst/>
          </a:prstGeom>
          <a:noFill/>
        </p:spPr>
        <p:txBody>
          <a:bodyPr wrap="none" rtlCol="0">
            <a:spAutoFit/>
          </a:bodyPr>
          <a:lstStyle/>
          <a:p>
            <a:r>
              <a:rPr kumimoji="1" lang="en-US" altLang="ja-JP" sz="2400" b="1" dirty="0" smtClean="0">
                <a:solidFill>
                  <a:srgbClr val="FF0000"/>
                </a:solidFill>
              </a:rPr>
              <a:t>1</a:t>
            </a:r>
            <a:endParaRPr kumimoji="1" lang="ja-JP" altLang="en-US" sz="2400" b="1" dirty="0">
              <a:solidFill>
                <a:srgbClr val="FF0000"/>
              </a:solidFill>
            </a:endParaRPr>
          </a:p>
        </p:txBody>
      </p:sp>
      <p:sp>
        <p:nvSpPr>
          <p:cNvPr id="54" name="テキスト ボックス 53"/>
          <p:cNvSpPr txBox="1"/>
          <p:nvPr/>
        </p:nvSpPr>
        <p:spPr>
          <a:xfrm>
            <a:off x="7872318" y="5382508"/>
            <a:ext cx="338554" cy="461665"/>
          </a:xfrm>
          <a:prstGeom prst="rect">
            <a:avLst/>
          </a:prstGeom>
          <a:noFill/>
        </p:spPr>
        <p:txBody>
          <a:bodyPr wrap="none" rtlCol="0">
            <a:spAutoFit/>
          </a:bodyPr>
          <a:lstStyle/>
          <a:p>
            <a:r>
              <a:rPr kumimoji="1" lang="en-US" altLang="ja-JP" sz="2400" b="1" dirty="0" smtClean="0">
                <a:solidFill>
                  <a:srgbClr val="FF0000"/>
                </a:solidFill>
              </a:rPr>
              <a:t>0</a:t>
            </a:r>
            <a:endParaRPr kumimoji="1" lang="ja-JP" altLang="en-US" sz="2400" b="1" dirty="0">
              <a:solidFill>
                <a:srgbClr val="FF0000"/>
              </a:solidFill>
            </a:endParaRPr>
          </a:p>
        </p:txBody>
      </p:sp>
      <p:sp>
        <p:nvSpPr>
          <p:cNvPr id="55" name="テキスト ボックス 54"/>
          <p:cNvSpPr txBox="1"/>
          <p:nvPr/>
        </p:nvSpPr>
        <p:spPr>
          <a:xfrm>
            <a:off x="8553926" y="5382508"/>
            <a:ext cx="338554" cy="461665"/>
          </a:xfrm>
          <a:prstGeom prst="rect">
            <a:avLst/>
          </a:prstGeom>
          <a:noFill/>
        </p:spPr>
        <p:txBody>
          <a:bodyPr wrap="none" rtlCol="0">
            <a:spAutoFit/>
          </a:bodyPr>
          <a:lstStyle/>
          <a:p>
            <a:r>
              <a:rPr kumimoji="1" lang="en-US" altLang="ja-JP" sz="2400" b="1" dirty="0" smtClean="0">
                <a:solidFill>
                  <a:srgbClr val="FF0000"/>
                </a:solidFill>
              </a:rPr>
              <a:t>0</a:t>
            </a:r>
            <a:endParaRPr kumimoji="1" lang="ja-JP" altLang="en-US" sz="2400" b="1" dirty="0">
              <a:solidFill>
                <a:srgbClr val="FF0000"/>
              </a:solidFill>
            </a:endParaRPr>
          </a:p>
        </p:txBody>
      </p:sp>
      <p:sp>
        <p:nvSpPr>
          <p:cNvPr id="56" name="テキスト ボックス 55"/>
          <p:cNvSpPr txBox="1"/>
          <p:nvPr/>
        </p:nvSpPr>
        <p:spPr>
          <a:xfrm>
            <a:off x="4644008" y="5382508"/>
            <a:ext cx="338554" cy="461665"/>
          </a:xfrm>
          <a:prstGeom prst="rect">
            <a:avLst/>
          </a:prstGeom>
          <a:noFill/>
        </p:spPr>
        <p:txBody>
          <a:bodyPr wrap="none" rtlCol="0">
            <a:spAutoFit/>
          </a:bodyPr>
          <a:lstStyle/>
          <a:p>
            <a:r>
              <a:rPr kumimoji="1" lang="en-US" altLang="ja-JP" sz="2400" b="1" dirty="0" smtClean="0">
                <a:solidFill>
                  <a:srgbClr val="FF0000"/>
                </a:solidFill>
              </a:rPr>
              <a:t>1</a:t>
            </a:r>
            <a:endParaRPr kumimoji="1" lang="ja-JP" altLang="en-US" sz="2400" b="1" dirty="0">
              <a:solidFill>
                <a:srgbClr val="FF0000"/>
              </a:solidFill>
            </a:endParaRPr>
          </a:p>
        </p:txBody>
      </p:sp>
      <p:sp>
        <p:nvSpPr>
          <p:cNvPr id="57" name="テキスト ボックス 56"/>
          <p:cNvSpPr txBox="1"/>
          <p:nvPr/>
        </p:nvSpPr>
        <p:spPr>
          <a:xfrm>
            <a:off x="5364088" y="5382508"/>
            <a:ext cx="338554" cy="461665"/>
          </a:xfrm>
          <a:prstGeom prst="rect">
            <a:avLst/>
          </a:prstGeom>
          <a:noFill/>
        </p:spPr>
        <p:txBody>
          <a:bodyPr wrap="none" rtlCol="0">
            <a:spAutoFit/>
          </a:bodyPr>
          <a:lstStyle/>
          <a:p>
            <a:r>
              <a:rPr kumimoji="1" lang="en-US" altLang="ja-JP" sz="2400" b="1" dirty="0" smtClean="0">
                <a:solidFill>
                  <a:srgbClr val="FF0000"/>
                </a:solidFill>
              </a:rPr>
              <a:t>1</a:t>
            </a:r>
            <a:endParaRPr kumimoji="1" lang="ja-JP" altLang="en-US" sz="2400" b="1" dirty="0">
              <a:solidFill>
                <a:srgbClr val="FF0000"/>
              </a:solidFill>
            </a:endParaRPr>
          </a:p>
        </p:txBody>
      </p:sp>
      <p:sp>
        <p:nvSpPr>
          <p:cNvPr id="58" name="テキスト ボックス 57"/>
          <p:cNvSpPr txBox="1"/>
          <p:nvPr/>
        </p:nvSpPr>
        <p:spPr>
          <a:xfrm>
            <a:off x="5961638" y="3645024"/>
            <a:ext cx="338554" cy="461665"/>
          </a:xfrm>
          <a:prstGeom prst="rect">
            <a:avLst/>
          </a:prstGeom>
          <a:noFill/>
        </p:spPr>
        <p:txBody>
          <a:bodyPr wrap="none" rtlCol="0">
            <a:spAutoFit/>
          </a:bodyPr>
          <a:lstStyle/>
          <a:p>
            <a:r>
              <a:rPr kumimoji="1" lang="en-US" altLang="ja-JP" sz="2400" b="1" dirty="0" smtClean="0">
                <a:solidFill>
                  <a:srgbClr val="FF0000"/>
                </a:solidFill>
              </a:rPr>
              <a:t>1</a:t>
            </a:r>
            <a:endParaRPr kumimoji="1" lang="ja-JP" altLang="en-US" sz="2400" b="1" dirty="0">
              <a:solidFill>
                <a:srgbClr val="FF0000"/>
              </a:solidFill>
            </a:endParaRPr>
          </a:p>
        </p:txBody>
      </p:sp>
      <p:sp>
        <p:nvSpPr>
          <p:cNvPr id="59" name="テキスト ボックス 58"/>
          <p:cNvSpPr txBox="1"/>
          <p:nvPr/>
        </p:nvSpPr>
        <p:spPr>
          <a:xfrm>
            <a:off x="8244408" y="4446404"/>
            <a:ext cx="338554" cy="461665"/>
          </a:xfrm>
          <a:prstGeom prst="rect">
            <a:avLst/>
          </a:prstGeom>
          <a:noFill/>
        </p:spPr>
        <p:txBody>
          <a:bodyPr wrap="none" rtlCol="0">
            <a:spAutoFit/>
          </a:bodyPr>
          <a:lstStyle/>
          <a:p>
            <a:r>
              <a:rPr kumimoji="1" lang="en-US" altLang="ja-JP" sz="2400" b="1" dirty="0" smtClean="0">
                <a:solidFill>
                  <a:srgbClr val="FF0000"/>
                </a:solidFill>
              </a:rPr>
              <a:t>0</a:t>
            </a:r>
            <a:endParaRPr kumimoji="1" lang="ja-JP" altLang="en-US" sz="2400" b="1" dirty="0">
              <a:solidFill>
                <a:srgbClr val="FF0000"/>
              </a:solidFill>
            </a:endParaRPr>
          </a:p>
        </p:txBody>
      </p:sp>
      <p:sp>
        <p:nvSpPr>
          <p:cNvPr id="60" name="テキスト ボックス 59"/>
          <p:cNvSpPr txBox="1"/>
          <p:nvPr/>
        </p:nvSpPr>
        <p:spPr>
          <a:xfrm>
            <a:off x="4355976" y="4365104"/>
            <a:ext cx="338554" cy="461665"/>
          </a:xfrm>
          <a:prstGeom prst="rect">
            <a:avLst/>
          </a:prstGeom>
          <a:noFill/>
        </p:spPr>
        <p:txBody>
          <a:bodyPr wrap="none" rtlCol="0">
            <a:spAutoFit/>
          </a:bodyPr>
          <a:lstStyle/>
          <a:p>
            <a:r>
              <a:rPr kumimoji="1" lang="en-US" altLang="ja-JP" sz="2400" b="1" dirty="0" smtClean="0">
                <a:solidFill>
                  <a:srgbClr val="FF0000"/>
                </a:solidFill>
              </a:rPr>
              <a:t>0</a:t>
            </a:r>
            <a:endParaRPr kumimoji="1" lang="ja-JP" altLang="en-US" sz="2400" b="1" dirty="0">
              <a:solidFill>
                <a:srgbClr val="FF0000"/>
              </a:solidFill>
            </a:endParaRPr>
          </a:p>
        </p:txBody>
      </p:sp>
      <p:sp>
        <p:nvSpPr>
          <p:cNvPr id="61" name="テキスト ボックス 60"/>
          <p:cNvSpPr txBox="1"/>
          <p:nvPr/>
        </p:nvSpPr>
        <p:spPr>
          <a:xfrm>
            <a:off x="4355976" y="3616888"/>
            <a:ext cx="338554" cy="461665"/>
          </a:xfrm>
          <a:prstGeom prst="rect">
            <a:avLst/>
          </a:prstGeom>
          <a:noFill/>
        </p:spPr>
        <p:txBody>
          <a:bodyPr wrap="none" rtlCol="0">
            <a:spAutoFit/>
          </a:bodyPr>
          <a:lstStyle/>
          <a:p>
            <a:r>
              <a:rPr kumimoji="1" lang="en-US" altLang="ja-JP" sz="2400" b="1" dirty="0" smtClean="0">
                <a:solidFill>
                  <a:srgbClr val="FF0000"/>
                </a:solidFill>
              </a:rPr>
              <a:t>0</a:t>
            </a:r>
            <a:endParaRPr kumimoji="1" lang="ja-JP" altLang="en-US" sz="2400" b="1" dirty="0">
              <a:solidFill>
                <a:srgbClr val="FF0000"/>
              </a:solidFill>
            </a:endParaRPr>
          </a:p>
        </p:txBody>
      </p:sp>
      <p:sp>
        <p:nvSpPr>
          <p:cNvPr id="62" name="正方形/長方形 61"/>
          <p:cNvSpPr/>
          <p:nvPr/>
        </p:nvSpPr>
        <p:spPr>
          <a:xfrm>
            <a:off x="251520" y="3284984"/>
            <a:ext cx="3744416" cy="864096"/>
          </a:xfrm>
          <a:prstGeom prst="rect">
            <a:avLst/>
          </a:prstGeom>
          <a:effectLst>
            <a:outerShdw blurRad="50800" dist="38100" algn="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sz="2400" i="1" dirty="0" err="1" smtClean="0">
                <a:sym typeface="Symbol" pitchFamily="18" charset="2"/>
              </a:rPr>
              <a:t>L</a:t>
            </a:r>
            <a:r>
              <a:rPr lang="en-US" altLang="ja-JP" sz="2400" i="1" baseline="-25000" dirty="0" err="1" smtClean="0">
                <a:sym typeface="Symbol" pitchFamily="18" charset="2"/>
              </a:rPr>
              <a:t>g</a:t>
            </a:r>
            <a:r>
              <a:rPr lang="en-US" altLang="ja-JP" sz="2400" dirty="0" smtClean="0">
                <a:sym typeface="Symbol" pitchFamily="18" charset="2"/>
              </a:rPr>
              <a:t>(</a:t>
            </a:r>
            <a:r>
              <a:rPr lang="en-US" altLang="ja-JP" sz="2400" i="1" dirty="0" smtClean="0">
                <a:sym typeface="Symbol" pitchFamily="18" charset="2"/>
              </a:rPr>
              <a:t>v</a:t>
            </a:r>
            <a:r>
              <a:rPr lang="en-US" altLang="ja-JP" sz="2400" dirty="0" smtClean="0">
                <a:sym typeface="Symbol" pitchFamily="18" charset="2"/>
              </a:rPr>
              <a:t>) means # of leaves </a:t>
            </a:r>
            <a:br>
              <a:rPr lang="en-US" altLang="ja-JP" sz="2400" dirty="0" smtClean="0">
                <a:sym typeface="Symbol" pitchFamily="18" charset="2"/>
              </a:rPr>
            </a:br>
            <a:r>
              <a:rPr lang="en-US" altLang="ja-JP" sz="2400" dirty="0" smtClean="0">
                <a:sym typeface="Symbol" pitchFamily="18" charset="2"/>
              </a:rPr>
              <a:t>in the following situation.</a:t>
            </a:r>
            <a:endParaRPr kumimoji="1" lang="ja-JP" altLang="en-US" sz="2400" dirty="0"/>
          </a:p>
        </p:txBody>
      </p:sp>
      <p:sp>
        <p:nvSpPr>
          <p:cNvPr id="63" name="正方形/長方形 62"/>
          <p:cNvSpPr/>
          <p:nvPr/>
        </p:nvSpPr>
        <p:spPr>
          <a:xfrm>
            <a:off x="251520" y="4149080"/>
            <a:ext cx="3744416" cy="2520280"/>
          </a:xfrm>
          <a:prstGeom prst="rect">
            <a:avLst/>
          </a:prstGeom>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64" name="円/楕円 63"/>
          <p:cNvSpPr/>
          <p:nvPr/>
        </p:nvSpPr>
        <p:spPr>
          <a:xfrm>
            <a:off x="2017575" y="450679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5" name="直線コネクタ 64"/>
          <p:cNvCxnSpPr>
            <a:stCxn id="77" idx="0"/>
            <a:endCxn id="64" idx="4"/>
          </p:cNvCxnSpPr>
          <p:nvPr/>
        </p:nvCxnSpPr>
        <p:spPr>
          <a:xfrm rot="16200000" flipV="1">
            <a:off x="1932336" y="5024037"/>
            <a:ext cx="648136" cy="18965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6" name="直線コネクタ 65"/>
          <p:cNvCxnSpPr>
            <a:stCxn id="67" idx="0"/>
            <a:endCxn id="68" idx="4"/>
          </p:cNvCxnSpPr>
          <p:nvPr/>
        </p:nvCxnSpPr>
        <p:spPr>
          <a:xfrm rot="16200000" flipV="1">
            <a:off x="1217067" y="5568892"/>
            <a:ext cx="504088" cy="108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7" name="正方形/長方形 66"/>
          <p:cNvSpPr/>
          <p:nvPr/>
        </p:nvSpPr>
        <p:spPr>
          <a:xfrm>
            <a:off x="1343105" y="587495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aseline="-25000" dirty="0"/>
          </a:p>
        </p:txBody>
      </p:sp>
      <p:sp>
        <p:nvSpPr>
          <p:cNvPr id="68" name="円/楕円 67"/>
          <p:cNvSpPr/>
          <p:nvPr/>
        </p:nvSpPr>
        <p:spPr>
          <a:xfrm>
            <a:off x="1271097" y="508286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9" name="直線コネクタ 69"/>
          <p:cNvCxnSpPr>
            <a:stCxn id="64" idx="2"/>
            <a:endCxn id="68" idx="0"/>
          </p:cNvCxnSpPr>
          <p:nvPr/>
        </p:nvCxnSpPr>
        <p:spPr>
          <a:xfrm rot="10800000" flipV="1">
            <a:off x="1415097" y="4650798"/>
            <a:ext cx="602478"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2198229" y="4766374"/>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c</a:t>
            </a:r>
            <a:endParaRPr lang="ja-JP" altLang="en-US" sz="2400" dirty="0">
              <a:latin typeface="Courier New" pitchFamily="49" charset="0"/>
              <a:cs typeface="Courier New" pitchFamily="49" charset="0"/>
            </a:endParaRPr>
          </a:p>
        </p:txBody>
      </p:sp>
      <p:sp>
        <p:nvSpPr>
          <p:cNvPr id="71" name="正方形/長方形 70"/>
          <p:cNvSpPr/>
          <p:nvPr/>
        </p:nvSpPr>
        <p:spPr>
          <a:xfrm>
            <a:off x="1415113" y="526926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c</a:t>
            </a:r>
            <a:endParaRPr lang="ja-JP" altLang="en-US" sz="2400" dirty="0">
              <a:latin typeface="Courier New" pitchFamily="49" charset="0"/>
              <a:cs typeface="Courier New" pitchFamily="49" charset="0"/>
            </a:endParaRPr>
          </a:p>
        </p:txBody>
      </p:sp>
      <p:sp>
        <p:nvSpPr>
          <p:cNvPr id="72" name="正方形/長方形 71"/>
          <p:cNvSpPr/>
          <p:nvPr/>
        </p:nvSpPr>
        <p:spPr>
          <a:xfrm>
            <a:off x="2279209" y="4293096"/>
            <a:ext cx="859531" cy="430887"/>
          </a:xfrm>
          <a:prstGeom prst="rect">
            <a:avLst/>
          </a:prstGeom>
        </p:spPr>
        <p:txBody>
          <a:bodyPr wrap="none">
            <a:spAutoFit/>
          </a:bodyPr>
          <a:lstStyle/>
          <a:p>
            <a:pPr algn="ctr"/>
            <a:r>
              <a:rPr lang="en-US" altLang="ja-JP" sz="2200" dirty="0" smtClean="0"/>
              <a:t>par(</a:t>
            </a:r>
            <a:r>
              <a:rPr lang="en-US" altLang="ja-JP" sz="2200" i="1" dirty="0" smtClean="0"/>
              <a:t>v</a:t>
            </a:r>
            <a:r>
              <a:rPr lang="en-US" altLang="ja-JP" sz="2200" dirty="0" smtClean="0"/>
              <a:t>)</a:t>
            </a:r>
            <a:endParaRPr lang="ja-JP" altLang="en-US" sz="2200" dirty="0"/>
          </a:p>
        </p:txBody>
      </p:sp>
      <p:sp>
        <p:nvSpPr>
          <p:cNvPr id="73" name="正方形/長方形 72"/>
          <p:cNvSpPr/>
          <p:nvPr/>
        </p:nvSpPr>
        <p:spPr>
          <a:xfrm>
            <a:off x="467544" y="4867999"/>
            <a:ext cx="875561" cy="430887"/>
          </a:xfrm>
          <a:prstGeom prst="rect">
            <a:avLst/>
          </a:prstGeom>
        </p:spPr>
        <p:txBody>
          <a:bodyPr wrap="none">
            <a:spAutoFit/>
          </a:bodyPr>
          <a:lstStyle/>
          <a:p>
            <a:pPr algn="ctr"/>
            <a:r>
              <a:rPr lang="en-US" altLang="ja-JP" sz="2200" dirty="0" smtClean="0"/>
              <a:t>par(</a:t>
            </a:r>
            <a:r>
              <a:rPr lang="en-US" altLang="ja-JP" sz="2200" i="1" dirty="0" smtClean="0"/>
              <a:t>u</a:t>
            </a:r>
            <a:r>
              <a:rPr lang="en-US" altLang="ja-JP" sz="2200" dirty="0" smtClean="0"/>
              <a:t>)</a:t>
            </a:r>
            <a:endParaRPr lang="ja-JP" altLang="en-US" sz="2200" dirty="0"/>
          </a:p>
        </p:txBody>
      </p:sp>
      <p:sp>
        <p:nvSpPr>
          <p:cNvPr id="74" name="正方形/長方形 73"/>
          <p:cNvSpPr/>
          <p:nvPr/>
        </p:nvSpPr>
        <p:spPr>
          <a:xfrm>
            <a:off x="2423225" y="5228039"/>
            <a:ext cx="309700" cy="430887"/>
          </a:xfrm>
          <a:prstGeom prst="rect">
            <a:avLst/>
          </a:prstGeom>
        </p:spPr>
        <p:txBody>
          <a:bodyPr wrap="none">
            <a:spAutoFit/>
          </a:bodyPr>
          <a:lstStyle/>
          <a:p>
            <a:r>
              <a:rPr lang="en-US" altLang="ja-JP" sz="2200" i="1" dirty="0" smtClean="0"/>
              <a:t>v</a:t>
            </a:r>
            <a:endParaRPr lang="ja-JP" altLang="en-US" sz="2200" dirty="0"/>
          </a:p>
        </p:txBody>
      </p:sp>
      <p:sp>
        <p:nvSpPr>
          <p:cNvPr id="75" name="正方形/長方形 74"/>
          <p:cNvSpPr/>
          <p:nvPr/>
        </p:nvSpPr>
        <p:spPr>
          <a:xfrm>
            <a:off x="1055073" y="5733256"/>
            <a:ext cx="325731" cy="430887"/>
          </a:xfrm>
          <a:prstGeom prst="rect">
            <a:avLst/>
          </a:prstGeom>
        </p:spPr>
        <p:txBody>
          <a:bodyPr wrap="none">
            <a:spAutoFit/>
          </a:bodyPr>
          <a:lstStyle/>
          <a:p>
            <a:pPr algn="ctr"/>
            <a:r>
              <a:rPr lang="en-US" altLang="ja-JP" sz="2200" i="1" dirty="0" smtClean="0"/>
              <a:t>u</a:t>
            </a:r>
            <a:endParaRPr lang="ja-JP" altLang="en-US" sz="2200" baseline="-25000" dirty="0"/>
          </a:p>
        </p:txBody>
      </p:sp>
      <p:sp>
        <p:nvSpPr>
          <p:cNvPr id="76" name="二等辺三角形 75"/>
          <p:cNvSpPr/>
          <p:nvPr/>
        </p:nvSpPr>
        <p:spPr>
          <a:xfrm>
            <a:off x="1835696" y="5589240"/>
            <a:ext cx="1008112" cy="936104"/>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7" name="円/楕円 76"/>
          <p:cNvSpPr/>
          <p:nvPr/>
        </p:nvSpPr>
        <p:spPr>
          <a:xfrm>
            <a:off x="2207233" y="544293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i="1" dirty="0">
              <a:solidFill>
                <a:schemeClr val="tx1"/>
              </a:solidFill>
            </a:endParaRPr>
          </a:p>
        </p:txBody>
      </p:sp>
      <p:cxnSp>
        <p:nvCxnSpPr>
          <p:cNvPr id="79" name="直線コネクタ 78"/>
          <p:cNvCxnSpPr/>
          <p:nvPr/>
        </p:nvCxnSpPr>
        <p:spPr>
          <a:xfrm>
            <a:off x="827584" y="2276872"/>
            <a:ext cx="201622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500"/>
                                        <p:tgtEl>
                                          <p:spTgt spid="79"/>
                                        </p:tgtEl>
                                      </p:cBhvr>
                                    </p:animEffect>
                                  </p:childTnLst>
                                </p:cTn>
                              </p:par>
                              <p:par>
                                <p:cTn id="8" presetID="37" presetClass="entr" presetSubtype="0" fill="hold" grpId="0" nodeType="withEffect">
                                  <p:stCondLst>
                                    <p:cond delay="0"/>
                                  </p:stCondLst>
                                  <p:childTnLst>
                                    <p:set>
                                      <p:cBhvr>
                                        <p:cTn id="9" dur="1" fill="hold">
                                          <p:stCondLst>
                                            <p:cond delay="0"/>
                                          </p:stCondLst>
                                        </p:cTn>
                                        <p:tgtEl>
                                          <p:spTgt spid="50"/>
                                        </p:tgtEl>
                                        <p:attrNameLst>
                                          <p:attrName>style.visibility</p:attrName>
                                        </p:attrNameLst>
                                      </p:cBhvr>
                                      <p:to>
                                        <p:strVal val="visible"/>
                                      </p:to>
                                    </p:set>
                                    <p:animEffect transition="in" filter="fade">
                                      <p:cBhvr>
                                        <p:cTn id="10" dur="1000"/>
                                        <p:tgtEl>
                                          <p:spTgt spid="50"/>
                                        </p:tgtEl>
                                      </p:cBhvr>
                                    </p:animEffect>
                                    <p:anim calcmode="lin" valueType="num">
                                      <p:cBhvr>
                                        <p:cTn id="11" dur="1000" fill="hold"/>
                                        <p:tgtEl>
                                          <p:spTgt spid="50"/>
                                        </p:tgtEl>
                                        <p:attrNameLst>
                                          <p:attrName>ppt_x</p:attrName>
                                        </p:attrNameLst>
                                      </p:cBhvr>
                                      <p:tavLst>
                                        <p:tav tm="0">
                                          <p:val>
                                            <p:strVal val="#ppt_x"/>
                                          </p:val>
                                        </p:tav>
                                        <p:tav tm="100000">
                                          <p:val>
                                            <p:strVal val="#ppt_x"/>
                                          </p:val>
                                        </p:tav>
                                      </p:tavLst>
                                    </p:anim>
                                    <p:anim calcmode="lin" valueType="num">
                                      <p:cBhvr>
                                        <p:cTn id="12" dur="900" decel="100000" fill="hold"/>
                                        <p:tgtEl>
                                          <p:spTgt spid="50"/>
                                        </p:tgtEl>
                                        <p:attrNameLst>
                                          <p:attrName>ppt_y</p:attrName>
                                        </p:attrNameLst>
                                      </p:cBhvr>
                                      <p:tavLst>
                                        <p:tav tm="0">
                                          <p:val>
                                            <p:strVal val="#ppt_y+1"/>
                                          </p:val>
                                        </p:tav>
                                        <p:tav tm="100000">
                                          <p:val>
                                            <p:strVal val="#ppt_y-.03"/>
                                          </p:val>
                                        </p:tav>
                                      </p:tavLst>
                                    </p:anim>
                                    <p:anim calcmode="lin" valueType="num">
                                      <p:cBhvr>
                                        <p:cTn id="13"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par>
                                <p:cTn id="14" presetID="37" presetClass="entr" presetSubtype="0" fill="hold" grpId="0" nodeType="withEffect">
                                  <p:stCondLst>
                                    <p:cond delay="0"/>
                                  </p:stCondLst>
                                  <p:childTnLst>
                                    <p:set>
                                      <p:cBhvr>
                                        <p:cTn id="15" dur="1" fill="hold">
                                          <p:stCondLst>
                                            <p:cond delay="0"/>
                                          </p:stCondLst>
                                        </p:cTn>
                                        <p:tgtEl>
                                          <p:spTgt spid="51"/>
                                        </p:tgtEl>
                                        <p:attrNameLst>
                                          <p:attrName>style.visibility</p:attrName>
                                        </p:attrNameLst>
                                      </p:cBhvr>
                                      <p:to>
                                        <p:strVal val="visible"/>
                                      </p:to>
                                    </p:set>
                                    <p:animEffect transition="in" filter="fade">
                                      <p:cBhvr>
                                        <p:cTn id="16" dur="1000"/>
                                        <p:tgtEl>
                                          <p:spTgt spid="51"/>
                                        </p:tgtEl>
                                      </p:cBhvr>
                                    </p:animEffect>
                                    <p:anim calcmode="lin" valueType="num">
                                      <p:cBhvr>
                                        <p:cTn id="17" dur="1000" fill="hold"/>
                                        <p:tgtEl>
                                          <p:spTgt spid="51"/>
                                        </p:tgtEl>
                                        <p:attrNameLst>
                                          <p:attrName>ppt_x</p:attrName>
                                        </p:attrNameLst>
                                      </p:cBhvr>
                                      <p:tavLst>
                                        <p:tav tm="0">
                                          <p:val>
                                            <p:strVal val="#ppt_x"/>
                                          </p:val>
                                        </p:tav>
                                        <p:tav tm="100000">
                                          <p:val>
                                            <p:strVal val="#ppt_x"/>
                                          </p:val>
                                        </p:tav>
                                      </p:tavLst>
                                    </p:anim>
                                    <p:anim calcmode="lin" valueType="num">
                                      <p:cBhvr>
                                        <p:cTn id="18" dur="900" decel="100000" fill="hold"/>
                                        <p:tgtEl>
                                          <p:spTgt spid="51"/>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par>
                                <p:cTn id="20" presetID="37" presetClass="entr" presetSubtype="0" fill="hold" grpId="0" nodeType="withEffect">
                                  <p:stCondLst>
                                    <p:cond delay="0"/>
                                  </p:stCondLst>
                                  <p:childTnLst>
                                    <p:set>
                                      <p:cBhvr>
                                        <p:cTn id="21" dur="1" fill="hold">
                                          <p:stCondLst>
                                            <p:cond delay="0"/>
                                          </p:stCondLst>
                                        </p:cTn>
                                        <p:tgtEl>
                                          <p:spTgt spid="58"/>
                                        </p:tgtEl>
                                        <p:attrNameLst>
                                          <p:attrName>style.visibility</p:attrName>
                                        </p:attrNameLst>
                                      </p:cBhvr>
                                      <p:to>
                                        <p:strVal val="visible"/>
                                      </p:to>
                                    </p:set>
                                    <p:animEffect transition="in" filter="fade">
                                      <p:cBhvr>
                                        <p:cTn id="22" dur="1000"/>
                                        <p:tgtEl>
                                          <p:spTgt spid="58"/>
                                        </p:tgtEl>
                                      </p:cBhvr>
                                    </p:animEffect>
                                    <p:anim calcmode="lin" valueType="num">
                                      <p:cBhvr>
                                        <p:cTn id="23" dur="1000" fill="hold"/>
                                        <p:tgtEl>
                                          <p:spTgt spid="58"/>
                                        </p:tgtEl>
                                        <p:attrNameLst>
                                          <p:attrName>ppt_x</p:attrName>
                                        </p:attrNameLst>
                                      </p:cBhvr>
                                      <p:tavLst>
                                        <p:tav tm="0">
                                          <p:val>
                                            <p:strVal val="#ppt_x"/>
                                          </p:val>
                                        </p:tav>
                                        <p:tav tm="100000">
                                          <p:val>
                                            <p:strVal val="#ppt_x"/>
                                          </p:val>
                                        </p:tav>
                                      </p:tavLst>
                                    </p:anim>
                                    <p:anim calcmode="lin" valueType="num">
                                      <p:cBhvr>
                                        <p:cTn id="24" dur="900" decel="100000" fill="hold"/>
                                        <p:tgtEl>
                                          <p:spTgt spid="58"/>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par>
                                <p:cTn id="26" presetID="37" presetClass="entr" presetSubtype="0" fill="hold" grpId="0" nodeType="with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fade">
                                      <p:cBhvr>
                                        <p:cTn id="28" dur="1000"/>
                                        <p:tgtEl>
                                          <p:spTgt spid="52"/>
                                        </p:tgtEl>
                                      </p:cBhvr>
                                    </p:animEffect>
                                    <p:anim calcmode="lin" valueType="num">
                                      <p:cBhvr>
                                        <p:cTn id="29" dur="1000" fill="hold"/>
                                        <p:tgtEl>
                                          <p:spTgt spid="52"/>
                                        </p:tgtEl>
                                        <p:attrNameLst>
                                          <p:attrName>ppt_x</p:attrName>
                                        </p:attrNameLst>
                                      </p:cBhvr>
                                      <p:tavLst>
                                        <p:tav tm="0">
                                          <p:val>
                                            <p:strVal val="#ppt_x"/>
                                          </p:val>
                                        </p:tav>
                                        <p:tav tm="100000">
                                          <p:val>
                                            <p:strVal val="#ppt_x"/>
                                          </p:val>
                                        </p:tav>
                                      </p:tavLst>
                                    </p:anim>
                                    <p:anim calcmode="lin" valueType="num">
                                      <p:cBhvr>
                                        <p:cTn id="30" dur="900" decel="100000" fill="hold"/>
                                        <p:tgtEl>
                                          <p:spTgt spid="52"/>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par>
                                <p:cTn id="32" presetID="37" presetClass="entr" presetSubtype="0" fill="hold" grpId="0" nodeType="withEffect">
                                  <p:stCondLst>
                                    <p:cond delay="0"/>
                                  </p:stCondLst>
                                  <p:childTnLst>
                                    <p:set>
                                      <p:cBhvr>
                                        <p:cTn id="33" dur="1" fill="hold">
                                          <p:stCondLst>
                                            <p:cond delay="0"/>
                                          </p:stCondLst>
                                        </p:cTn>
                                        <p:tgtEl>
                                          <p:spTgt spid="53"/>
                                        </p:tgtEl>
                                        <p:attrNameLst>
                                          <p:attrName>style.visibility</p:attrName>
                                        </p:attrNameLst>
                                      </p:cBhvr>
                                      <p:to>
                                        <p:strVal val="visible"/>
                                      </p:to>
                                    </p:set>
                                    <p:animEffect transition="in" filter="fade">
                                      <p:cBhvr>
                                        <p:cTn id="34" dur="1000"/>
                                        <p:tgtEl>
                                          <p:spTgt spid="53"/>
                                        </p:tgtEl>
                                      </p:cBhvr>
                                    </p:animEffect>
                                    <p:anim calcmode="lin" valueType="num">
                                      <p:cBhvr>
                                        <p:cTn id="35" dur="1000" fill="hold"/>
                                        <p:tgtEl>
                                          <p:spTgt spid="53"/>
                                        </p:tgtEl>
                                        <p:attrNameLst>
                                          <p:attrName>ppt_x</p:attrName>
                                        </p:attrNameLst>
                                      </p:cBhvr>
                                      <p:tavLst>
                                        <p:tav tm="0">
                                          <p:val>
                                            <p:strVal val="#ppt_x"/>
                                          </p:val>
                                        </p:tav>
                                        <p:tav tm="100000">
                                          <p:val>
                                            <p:strVal val="#ppt_x"/>
                                          </p:val>
                                        </p:tav>
                                      </p:tavLst>
                                    </p:anim>
                                    <p:anim calcmode="lin" valueType="num">
                                      <p:cBhvr>
                                        <p:cTn id="36" dur="900" decel="100000" fill="hold"/>
                                        <p:tgtEl>
                                          <p:spTgt spid="53"/>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par>
                                <p:cTn id="38" presetID="37" presetClass="entr" presetSubtype="0" fill="hold" grpId="0" nodeType="withEffect">
                                  <p:stCondLst>
                                    <p:cond delay="0"/>
                                  </p:stCondLst>
                                  <p:childTnLst>
                                    <p:set>
                                      <p:cBhvr>
                                        <p:cTn id="39" dur="1" fill="hold">
                                          <p:stCondLst>
                                            <p:cond delay="0"/>
                                          </p:stCondLst>
                                        </p:cTn>
                                        <p:tgtEl>
                                          <p:spTgt spid="54"/>
                                        </p:tgtEl>
                                        <p:attrNameLst>
                                          <p:attrName>style.visibility</p:attrName>
                                        </p:attrNameLst>
                                      </p:cBhvr>
                                      <p:to>
                                        <p:strVal val="visible"/>
                                      </p:to>
                                    </p:set>
                                    <p:animEffect transition="in" filter="fade">
                                      <p:cBhvr>
                                        <p:cTn id="40" dur="1000"/>
                                        <p:tgtEl>
                                          <p:spTgt spid="54"/>
                                        </p:tgtEl>
                                      </p:cBhvr>
                                    </p:animEffect>
                                    <p:anim calcmode="lin" valueType="num">
                                      <p:cBhvr>
                                        <p:cTn id="41" dur="1000" fill="hold"/>
                                        <p:tgtEl>
                                          <p:spTgt spid="54"/>
                                        </p:tgtEl>
                                        <p:attrNameLst>
                                          <p:attrName>ppt_x</p:attrName>
                                        </p:attrNameLst>
                                      </p:cBhvr>
                                      <p:tavLst>
                                        <p:tav tm="0">
                                          <p:val>
                                            <p:strVal val="#ppt_x"/>
                                          </p:val>
                                        </p:tav>
                                        <p:tav tm="100000">
                                          <p:val>
                                            <p:strVal val="#ppt_x"/>
                                          </p:val>
                                        </p:tav>
                                      </p:tavLst>
                                    </p:anim>
                                    <p:anim calcmode="lin" valueType="num">
                                      <p:cBhvr>
                                        <p:cTn id="42" dur="900" decel="100000" fill="hold"/>
                                        <p:tgtEl>
                                          <p:spTgt spid="54"/>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par>
                                <p:cTn id="44" presetID="37" presetClass="entr" presetSubtype="0" fill="hold" grpId="0" nodeType="withEffect">
                                  <p:stCondLst>
                                    <p:cond delay="0"/>
                                  </p:stCondLst>
                                  <p:childTnLst>
                                    <p:set>
                                      <p:cBhvr>
                                        <p:cTn id="45" dur="1" fill="hold">
                                          <p:stCondLst>
                                            <p:cond delay="0"/>
                                          </p:stCondLst>
                                        </p:cTn>
                                        <p:tgtEl>
                                          <p:spTgt spid="55"/>
                                        </p:tgtEl>
                                        <p:attrNameLst>
                                          <p:attrName>style.visibility</p:attrName>
                                        </p:attrNameLst>
                                      </p:cBhvr>
                                      <p:to>
                                        <p:strVal val="visible"/>
                                      </p:to>
                                    </p:set>
                                    <p:animEffect transition="in" filter="fade">
                                      <p:cBhvr>
                                        <p:cTn id="46" dur="1000"/>
                                        <p:tgtEl>
                                          <p:spTgt spid="55"/>
                                        </p:tgtEl>
                                      </p:cBhvr>
                                    </p:animEffect>
                                    <p:anim calcmode="lin" valueType="num">
                                      <p:cBhvr>
                                        <p:cTn id="47" dur="1000" fill="hold"/>
                                        <p:tgtEl>
                                          <p:spTgt spid="55"/>
                                        </p:tgtEl>
                                        <p:attrNameLst>
                                          <p:attrName>ppt_x</p:attrName>
                                        </p:attrNameLst>
                                      </p:cBhvr>
                                      <p:tavLst>
                                        <p:tav tm="0">
                                          <p:val>
                                            <p:strVal val="#ppt_x"/>
                                          </p:val>
                                        </p:tav>
                                        <p:tav tm="100000">
                                          <p:val>
                                            <p:strVal val="#ppt_x"/>
                                          </p:val>
                                        </p:tav>
                                      </p:tavLst>
                                    </p:anim>
                                    <p:anim calcmode="lin" valueType="num">
                                      <p:cBhvr>
                                        <p:cTn id="48" dur="900" decel="100000" fill="hold"/>
                                        <p:tgtEl>
                                          <p:spTgt spid="55"/>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par>
                                <p:cTn id="50" presetID="37" presetClass="entr" presetSubtype="0" fill="hold" grpId="0" nodeType="withEffect">
                                  <p:stCondLst>
                                    <p:cond delay="0"/>
                                  </p:stCondLst>
                                  <p:childTnLst>
                                    <p:set>
                                      <p:cBhvr>
                                        <p:cTn id="51" dur="1" fill="hold">
                                          <p:stCondLst>
                                            <p:cond delay="0"/>
                                          </p:stCondLst>
                                        </p:cTn>
                                        <p:tgtEl>
                                          <p:spTgt spid="56"/>
                                        </p:tgtEl>
                                        <p:attrNameLst>
                                          <p:attrName>style.visibility</p:attrName>
                                        </p:attrNameLst>
                                      </p:cBhvr>
                                      <p:to>
                                        <p:strVal val="visible"/>
                                      </p:to>
                                    </p:set>
                                    <p:animEffect transition="in" filter="fade">
                                      <p:cBhvr>
                                        <p:cTn id="52" dur="1000"/>
                                        <p:tgtEl>
                                          <p:spTgt spid="56"/>
                                        </p:tgtEl>
                                      </p:cBhvr>
                                    </p:animEffect>
                                    <p:anim calcmode="lin" valueType="num">
                                      <p:cBhvr>
                                        <p:cTn id="53" dur="1000" fill="hold"/>
                                        <p:tgtEl>
                                          <p:spTgt spid="56"/>
                                        </p:tgtEl>
                                        <p:attrNameLst>
                                          <p:attrName>ppt_x</p:attrName>
                                        </p:attrNameLst>
                                      </p:cBhvr>
                                      <p:tavLst>
                                        <p:tav tm="0">
                                          <p:val>
                                            <p:strVal val="#ppt_x"/>
                                          </p:val>
                                        </p:tav>
                                        <p:tav tm="100000">
                                          <p:val>
                                            <p:strVal val="#ppt_x"/>
                                          </p:val>
                                        </p:tav>
                                      </p:tavLst>
                                    </p:anim>
                                    <p:anim calcmode="lin" valueType="num">
                                      <p:cBhvr>
                                        <p:cTn id="54" dur="900" decel="100000" fill="hold"/>
                                        <p:tgtEl>
                                          <p:spTgt spid="56"/>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par>
                                <p:cTn id="56" presetID="37" presetClass="entr" presetSubtype="0" fill="hold" grpId="0" nodeType="withEffect">
                                  <p:stCondLst>
                                    <p:cond delay="0"/>
                                  </p:stCondLst>
                                  <p:childTnLst>
                                    <p:set>
                                      <p:cBhvr>
                                        <p:cTn id="57" dur="1" fill="hold">
                                          <p:stCondLst>
                                            <p:cond delay="0"/>
                                          </p:stCondLst>
                                        </p:cTn>
                                        <p:tgtEl>
                                          <p:spTgt spid="57"/>
                                        </p:tgtEl>
                                        <p:attrNameLst>
                                          <p:attrName>style.visibility</p:attrName>
                                        </p:attrNameLst>
                                      </p:cBhvr>
                                      <p:to>
                                        <p:strVal val="visible"/>
                                      </p:to>
                                    </p:set>
                                    <p:animEffect transition="in" filter="fade">
                                      <p:cBhvr>
                                        <p:cTn id="58" dur="1000"/>
                                        <p:tgtEl>
                                          <p:spTgt spid="57"/>
                                        </p:tgtEl>
                                      </p:cBhvr>
                                    </p:animEffect>
                                    <p:anim calcmode="lin" valueType="num">
                                      <p:cBhvr>
                                        <p:cTn id="59" dur="1000" fill="hold"/>
                                        <p:tgtEl>
                                          <p:spTgt spid="57"/>
                                        </p:tgtEl>
                                        <p:attrNameLst>
                                          <p:attrName>ppt_x</p:attrName>
                                        </p:attrNameLst>
                                      </p:cBhvr>
                                      <p:tavLst>
                                        <p:tav tm="0">
                                          <p:val>
                                            <p:strVal val="#ppt_x"/>
                                          </p:val>
                                        </p:tav>
                                        <p:tav tm="100000">
                                          <p:val>
                                            <p:strVal val="#ppt_x"/>
                                          </p:val>
                                        </p:tav>
                                      </p:tavLst>
                                    </p:anim>
                                    <p:anim calcmode="lin" valueType="num">
                                      <p:cBhvr>
                                        <p:cTn id="60" dur="900" decel="100000" fill="hold"/>
                                        <p:tgtEl>
                                          <p:spTgt spid="57"/>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par>
                                <p:cTn id="62" presetID="37" presetClass="entr" presetSubtype="0" fill="hold" grpId="0" nodeType="withEffect">
                                  <p:stCondLst>
                                    <p:cond delay="0"/>
                                  </p:stCondLst>
                                  <p:childTnLst>
                                    <p:set>
                                      <p:cBhvr>
                                        <p:cTn id="63" dur="1" fill="hold">
                                          <p:stCondLst>
                                            <p:cond delay="0"/>
                                          </p:stCondLst>
                                        </p:cTn>
                                        <p:tgtEl>
                                          <p:spTgt spid="59"/>
                                        </p:tgtEl>
                                        <p:attrNameLst>
                                          <p:attrName>style.visibility</p:attrName>
                                        </p:attrNameLst>
                                      </p:cBhvr>
                                      <p:to>
                                        <p:strVal val="visible"/>
                                      </p:to>
                                    </p:set>
                                    <p:animEffect transition="in" filter="fade">
                                      <p:cBhvr>
                                        <p:cTn id="64" dur="1000"/>
                                        <p:tgtEl>
                                          <p:spTgt spid="59"/>
                                        </p:tgtEl>
                                      </p:cBhvr>
                                    </p:animEffect>
                                    <p:anim calcmode="lin" valueType="num">
                                      <p:cBhvr>
                                        <p:cTn id="65" dur="1000" fill="hold"/>
                                        <p:tgtEl>
                                          <p:spTgt spid="59"/>
                                        </p:tgtEl>
                                        <p:attrNameLst>
                                          <p:attrName>ppt_x</p:attrName>
                                        </p:attrNameLst>
                                      </p:cBhvr>
                                      <p:tavLst>
                                        <p:tav tm="0">
                                          <p:val>
                                            <p:strVal val="#ppt_x"/>
                                          </p:val>
                                        </p:tav>
                                        <p:tav tm="100000">
                                          <p:val>
                                            <p:strVal val="#ppt_x"/>
                                          </p:val>
                                        </p:tav>
                                      </p:tavLst>
                                    </p:anim>
                                    <p:anim calcmode="lin" valueType="num">
                                      <p:cBhvr>
                                        <p:cTn id="66" dur="900" decel="100000" fill="hold"/>
                                        <p:tgtEl>
                                          <p:spTgt spid="59"/>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59"/>
                                        </p:tgtEl>
                                        <p:attrNameLst>
                                          <p:attrName>ppt_y</p:attrName>
                                        </p:attrNameLst>
                                      </p:cBhvr>
                                      <p:tavLst>
                                        <p:tav tm="0">
                                          <p:val>
                                            <p:strVal val="#ppt_y-.03"/>
                                          </p:val>
                                        </p:tav>
                                        <p:tav tm="100000">
                                          <p:val>
                                            <p:strVal val="#ppt_y"/>
                                          </p:val>
                                        </p:tav>
                                      </p:tavLst>
                                    </p:anim>
                                  </p:childTnLst>
                                </p:cTn>
                              </p:par>
                              <p:par>
                                <p:cTn id="68" presetID="37" presetClass="entr" presetSubtype="0" fill="hold" grpId="0" nodeType="withEffect">
                                  <p:stCondLst>
                                    <p:cond delay="0"/>
                                  </p:stCondLst>
                                  <p:childTnLst>
                                    <p:set>
                                      <p:cBhvr>
                                        <p:cTn id="69" dur="1" fill="hold">
                                          <p:stCondLst>
                                            <p:cond delay="0"/>
                                          </p:stCondLst>
                                        </p:cTn>
                                        <p:tgtEl>
                                          <p:spTgt spid="60"/>
                                        </p:tgtEl>
                                        <p:attrNameLst>
                                          <p:attrName>style.visibility</p:attrName>
                                        </p:attrNameLst>
                                      </p:cBhvr>
                                      <p:to>
                                        <p:strVal val="visible"/>
                                      </p:to>
                                    </p:set>
                                    <p:animEffect transition="in" filter="fade">
                                      <p:cBhvr>
                                        <p:cTn id="70" dur="1000"/>
                                        <p:tgtEl>
                                          <p:spTgt spid="60"/>
                                        </p:tgtEl>
                                      </p:cBhvr>
                                    </p:animEffect>
                                    <p:anim calcmode="lin" valueType="num">
                                      <p:cBhvr>
                                        <p:cTn id="71" dur="1000" fill="hold"/>
                                        <p:tgtEl>
                                          <p:spTgt spid="60"/>
                                        </p:tgtEl>
                                        <p:attrNameLst>
                                          <p:attrName>ppt_x</p:attrName>
                                        </p:attrNameLst>
                                      </p:cBhvr>
                                      <p:tavLst>
                                        <p:tav tm="0">
                                          <p:val>
                                            <p:strVal val="#ppt_x"/>
                                          </p:val>
                                        </p:tav>
                                        <p:tav tm="100000">
                                          <p:val>
                                            <p:strVal val="#ppt_x"/>
                                          </p:val>
                                        </p:tav>
                                      </p:tavLst>
                                    </p:anim>
                                    <p:anim calcmode="lin" valueType="num">
                                      <p:cBhvr>
                                        <p:cTn id="72" dur="900" decel="100000" fill="hold"/>
                                        <p:tgtEl>
                                          <p:spTgt spid="60"/>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par>
                                <p:cTn id="74" presetID="37" presetClass="entr" presetSubtype="0" fill="hold" grpId="0" nodeType="withEffect">
                                  <p:stCondLst>
                                    <p:cond delay="0"/>
                                  </p:stCondLst>
                                  <p:childTnLst>
                                    <p:set>
                                      <p:cBhvr>
                                        <p:cTn id="75" dur="1" fill="hold">
                                          <p:stCondLst>
                                            <p:cond delay="0"/>
                                          </p:stCondLst>
                                        </p:cTn>
                                        <p:tgtEl>
                                          <p:spTgt spid="61"/>
                                        </p:tgtEl>
                                        <p:attrNameLst>
                                          <p:attrName>style.visibility</p:attrName>
                                        </p:attrNameLst>
                                      </p:cBhvr>
                                      <p:to>
                                        <p:strVal val="visible"/>
                                      </p:to>
                                    </p:set>
                                    <p:animEffect transition="in" filter="fade">
                                      <p:cBhvr>
                                        <p:cTn id="76" dur="1000"/>
                                        <p:tgtEl>
                                          <p:spTgt spid="61"/>
                                        </p:tgtEl>
                                      </p:cBhvr>
                                    </p:animEffect>
                                    <p:anim calcmode="lin" valueType="num">
                                      <p:cBhvr>
                                        <p:cTn id="77" dur="1000" fill="hold"/>
                                        <p:tgtEl>
                                          <p:spTgt spid="61"/>
                                        </p:tgtEl>
                                        <p:attrNameLst>
                                          <p:attrName>ppt_x</p:attrName>
                                        </p:attrNameLst>
                                      </p:cBhvr>
                                      <p:tavLst>
                                        <p:tav tm="0">
                                          <p:val>
                                            <p:strVal val="#ppt_x"/>
                                          </p:val>
                                        </p:tav>
                                        <p:tav tm="100000">
                                          <p:val>
                                            <p:strVal val="#ppt_x"/>
                                          </p:val>
                                        </p:tav>
                                      </p:tavLst>
                                    </p:anim>
                                    <p:anim calcmode="lin" valueType="num">
                                      <p:cBhvr>
                                        <p:cTn id="78" dur="900" decel="100000" fill="hold"/>
                                        <p:tgtEl>
                                          <p:spTgt spid="61"/>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1" grpId="0"/>
      <p:bldP spid="52" grpId="0"/>
      <p:bldP spid="53" grpId="0"/>
      <p:bldP spid="54" grpId="0"/>
      <p:bldP spid="55" grpId="0"/>
      <p:bldP spid="56" grpId="0"/>
      <p:bldP spid="57" grpId="0"/>
      <p:bldP spid="58" grpId="0"/>
      <p:bldP spid="59" grpId="0"/>
      <p:bldP spid="60" grpId="0"/>
      <p:bldP spid="6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0" y="1214423"/>
            <a:ext cx="9144000" cy="2142570"/>
          </a:xfrm>
        </p:spPr>
        <p:txBody>
          <a:bodyPr/>
          <a:lstStyle/>
          <a:p>
            <a:r>
              <a:rPr lang="en-US" altLang="ja-JP" dirty="0" smtClean="0">
                <a:sym typeface="Symbol" pitchFamily="18" charset="2"/>
              </a:rPr>
              <a:t>When a labeling function </a:t>
            </a:r>
            <a:r>
              <a:rPr lang="en-US" altLang="ja-JP" i="1" dirty="0" smtClean="0">
                <a:sym typeface="Symbol" pitchFamily="18" charset="2"/>
              </a:rPr>
              <a:t>g</a:t>
            </a:r>
            <a:r>
              <a:rPr lang="en-US" altLang="ja-JP" dirty="0" smtClean="0">
                <a:sym typeface="Symbol" pitchFamily="18" charset="2"/>
              </a:rPr>
              <a:t> holds Conditions 1~4, </a:t>
            </a:r>
            <a:br>
              <a:rPr lang="en-US" altLang="ja-JP" dirty="0" smtClean="0">
                <a:sym typeface="Symbol" pitchFamily="18" charset="2"/>
              </a:rPr>
            </a:br>
            <a:r>
              <a:rPr lang="en-US" altLang="ja-JP" dirty="0" smtClean="0">
                <a:sym typeface="Symbol" pitchFamily="18" charset="2"/>
              </a:rPr>
              <a:t>we define the suffix tour graph </a:t>
            </a:r>
            <a:r>
              <a:rPr lang="ja-JP" altLang="en-US" dirty="0" smtClean="0">
                <a:sym typeface="Symbol" pitchFamily="18" charset="2"/>
              </a:rPr>
              <a:t> </a:t>
            </a:r>
            <a:r>
              <a:rPr lang="en-US" altLang="ja-JP" dirty="0" err="1" smtClean="0">
                <a:sym typeface="Symbol" pitchFamily="18" charset="2"/>
              </a:rPr>
              <a:t>STG</a:t>
            </a:r>
            <a:r>
              <a:rPr lang="en-US" altLang="ja-JP" i="1" baseline="-25000" dirty="0" err="1" smtClean="0">
                <a:sym typeface="Symbol" pitchFamily="18" charset="2"/>
              </a:rPr>
              <a:t>g</a:t>
            </a:r>
            <a:r>
              <a:rPr lang="en-US" altLang="ja-JP" dirty="0" smtClean="0">
                <a:sym typeface="Symbol" pitchFamily="18" charset="2"/>
              </a:rPr>
              <a:t> </a:t>
            </a:r>
            <a:r>
              <a:rPr lang="en-US" altLang="ja-JP" dirty="0" smtClean="0">
                <a:latin typeface="Times New Roman" pitchFamily="18" charset="0"/>
                <a:cs typeface="Times New Roman" pitchFamily="18" charset="0"/>
                <a:sym typeface="Symbol" pitchFamily="18" charset="2"/>
              </a:rPr>
              <a:t> (V</a:t>
            </a:r>
            <a:r>
              <a:rPr lang="en-US" altLang="ja-JP" baseline="-25000" dirty="0" smtClean="0">
                <a:latin typeface="Times New Roman" pitchFamily="18" charset="0"/>
                <a:cs typeface="Times New Roman" pitchFamily="18" charset="0"/>
                <a:sym typeface="Symbol" pitchFamily="18" charset="2"/>
              </a:rPr>
              <a:t>G</a:t>
            </a:r>
            <a:r>
              <a:rPr lang="en-US" altLang="ja-JP" dirty="0" smtClean="0">
                <a:latin typeface="Times New Roman" pitchFamily="18" charset="0"/>
                <a:cs typeface="Times New Roman" pitchFamily="18" charset="0"/>
                <a:sym typeface="Symbol" pitchFamily="18" charset="2"/>
              </a:rPr>
              <a:t>, E</a:t>
            </a:r>
            <a:r>
              <a:rPr lang="en-US" altLang="ja-JP" baseline="-25000" dirty="0" smtClean="0">
                <a:latin typeface="Times New Roman" pitchFamily="18" charset="0"/>
                <a:cs typeface="Times New Roman" pitchFamily="18" charset="0"/>
                <a:sym typeface="Symbol" pitchFamily="18" charset="2"/>
              </a:rPr>
              <a:t>G</a:t>
            </a:r>
            <a:r>
              <a:rPr lang="en-US" altLang="ja-JP" dirty="0" smtClean="0">
                <a:latin typeface="Times New Roman" pitchFamily="18" charset="0"/>
                <a:cs typeface="Times New Roman" pitchFamily="18" charset="0"/>
                <a:sym typeface="Symbol" pitchFamily="18" charset="2"/>
              </a:rPr>
              <a:t>)</a:t>
            </a:r>
            <a:r>
              <a:rPr lang="en-US" altLang="ja-JP" dirty="0" smtClean="0">
                <a:sym typeface="Symbol" pitchFamily="18" charset="2"/>
              </a:rPr>
              <a:t> </a:t>
            </a:r>
            <a:r>
              <a:rPr lang="en-US" altLang="ja-JP" dirty="0" err="1" smtClean="0">
                <a:sym typeface="Symbol" pitchFamily="18" charset="2"/>
              </a:rPr>
              <a:t>w.r.t</a:t>
            </a:r>
            <a:r>
              <a:rPr lang="en-US" altLang="ja-JP" dirty="0" smtClean="0">
                <a:sym typeface="Symbol" pitchFamily="18" charset="2"/>
              </a:rPr>
              <a:t>. </a:t>
            </a:r>
            <a:r>
              <a:rPr lang="en-US" altLang="ja-JP" i="1" dirty="0" smtClean="0">
                <a:sym typeface="Symbol" pitchFamily="18" charset="2"/>
              </a:rPr>
              <a:t>g</a:t>
            </a:r>
            <a:r>
              <a:rPr lang="en-US" altLang="ja-JP" dirty="0" smtClean="0">
                <a:sym typeface="Symbol" pitchFamily="18" charset="2"/>
              </a:rPr>
              <a:t>.</a:t>
            </a:r>
            <a:r>
              <a:rPr lang="en-US" altLang="ja-JP" sz="800" dirty="0" smtClean="0">
                <a:sym typeface="Symbol" pitchFamily="18" charset="2"/>
              </a:rPr>
              <a:t/>
            </a:r>
            <a:br>
              <a:rPr lang="en-US" altLang="ja-JP" sz="800" dirty="0" smtClean="0">
                <a:sym typeface="Symbol" pitchFamily="18" charset="2"/>
              </a:rPr>
            </a:br>
            <a:r>
              <a:rPr lang="en-US" altLang="ja-JP" sz="2400" dirty="0" smtClean="0">
                <a:sym typeface="Symbol" pitchFamily="18" charset="2"/>
              </a:rPr>
              <a:t>V</a:t>
            </a:r>
            <a:r>
              <a:rPr lang="en-US" altLang="ja-JP" sz="2400" baseline="-25000" dirty="0" smtClean="0">
                <a:sym typeface="Symbol" pitchFamily="18" charset="2"/>
              </a:rPr>
              <a:t>G</a:t>
            </a:r>
            <a:r>
              <a:rPr lang="en-US" altLang="ja-JP" sz="2400" dirty="0" smtClean="0">
                <a:sym typeface="Symbol" pitchFamily="18" charset="2"/>
              </a:rPr>
              <a:t> </a:t>
            </a:r>
            <a:r>
              <a:rPr lang="en-US" altLang="ja-JP" sz="2400" dirty="0" smtClean="0">
                <a:latin typeface="Times New Roman" pitchFamily="18" charset="0"/>
                <a:cs typeface="Times New Roman" pitchFamily="18" charset="0"/>
                <a:sym typeface="Symbol" pitchFamily="18" charset="2"/>
              </a:rPr>
              <a:t> V</a:t>
            </a:r>
            <a:r>
              <a:rPr lang="en-US" altLang="ja-JP" sz="800" dirty="0" smtClean="0">
                <a:latin typeface="Times New Roman" pitchFamily="18" charset="0"/>
                <a:cs typeface="Times New Roman" pitchFamily="18" charset="0"/>
                <a:sym typeface="Symbol" pitchFamily="18" charset="2"/>
              </a:rPr>
              <a:t/>
            </a:r>
            <a:br>
              <a:rPr lang="en-US" altLang="ja-JP" sz="800" dirty="0" smtClean="0">
                <a:latin typeface="Times New Roman" pitchFamily="18" charset="0"/>
                <a:cs typeface="Times New Roman" pitchFamily="18" charset="0"/>
                <a:sym typeface="Symbol" pitchFamily="18" charset="2"/>
              </a:rPr>
            </a:br>
            <a:r>
              <a:rPr lang="en-US" altLang="ja-JP" sz="2400" dirty="0" smtClean="0">
                <a:latin typeface="Times New Roman" pitchFamily="18" charset="0"/>
                <a:cs typeface="Times New Roman" pitchFamily="18" charset="0"/>
                <a:sym typeface="Symbol" pitchFamily="18" charset="2"/>
              </a:rPr>
              <a:t>E</a:t>
            </a:r>
            <a:r>
              <a:rPr lang="en-US" altLang="ja-JP" sz="2400" baseline="-25000" dirty="0" smtClean="0">
                <a:latin typeface="Times New Roman" pitchFamily="18" charset="0"/>
                <a:cs typeface="Times New Roman" pitchFamily="18" charset="0"/>
                <a:sym typeface="Symbol" pitchFamily="18" charset="2"/>
              </a:rPr>
              <a:t>G</a:t>
            </a:r>
            <a:r>
              <a:rPr lang="en-US" altLang="ja-JP" sz="2400" dirty="0" smtClean="0">
                <a:sym typeface="Symbol" pitchFamily="18" charset="2"/>
              </a:rPr>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 </a:t>
            </a:r>
            <a:r>
              <a:rPr lang="en-US" altLang="ja-JP" sz="2400" i="1" dirty="0" err="1" smtClean="0">
                <a:latin typeface="Times New Roman" pitchFamily="18" charset="0"/>
                <a:cs typeface="Times New Roman" pitchFamily="18" charset="0"/>
                <a:sym typeface="Symbol" pitchFamily="18" charset="2"/>
              </a:rPr>
              <a:t>u</a:t>
            </a:r>
            <a:r>
              <a:rPr lang="en-US" altLang="ja-JP" sz="2400" dirty="0" err="1" smtClean="0">
                <a:latin typeface="Times New Roman" pitchFamily="18" charset="0"/>
                <a:cs typeface="Times New Roman" pitchFamily="18" charset="0"/>
                <a:sym typeface="Symbol" pitchFamily="18" charset="2"/>
              </a:rPr>
              <a:t></a:t>
            </a:r>
            <a:r>
              <a:rPr lang="en-US" altLang="ja-JP" sz="2400" dirty="0" err="1" smtClean="0"/>
              <a:t>V</a:t>
            </a:r>
            <a:r>
              <a:rPr lang="en-US" altLang="ja-JP" sz="2400" baseline="-25000" dirty="0" err="1" smtClean="0"/>
              <a:t>leaf</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f </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dirty="0" smtClean="0">
                <a:solidFill>
                  <a:srgbClr val="000000"/>
                </a:solidFill>
                <a:latin typeface="Times New Roman" pitchFamily="18" charset="0"/>
                <a:cs typeface="Times New Roman" pitchFamily="18" charset="0"/>
                <a:sym typeface="Symbol" pitchFamily="18" charset="2"/>
              </a:rPr>
              <a:t>∪{</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sz="2400" i="1" baseline="30000" dirty="0" smtClean="0">
                <a:latin typeface="Times New Roman" pitchFamily="18" charset="0"/>
                <a:cs typeface="Times New Roman" pitchFamily="18" charset="0"/>
                <a:sym typeface="Symbol" pitchFamily="18" charset="2"/>
              </a:rPr>
              <a:t>k</a:t>
            </a:r>
            <a:r>
              <a:rPr lang="en-US" altLang="ja-JP" sz="2400" dirty="0" smtClean="0">
                <a:latin typeface="Times New Roman" pitchFamily="18" charset="0"/>
                <a:cs typeface="Times New Roman" pitchFamily="18" charset="0"/>
                <a:sym typeface="Symbol" pitchFamily="18" charset="2"/>
              </a:rPr>
              <a:t> |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)E, </a:t>
            </a:r>
            <a:r>
              <a:rPr lang="en-US" altLang="ja-JP" sz="2400" i="1" dirty="0" smtClean="0">
                <a:latin typeface="Times New Roman" pitchFamily="18" charset="0"/>
                <a:cs typeface="Times New Roman" pitchFamily="18" charset="0"/>
                <a:sym typeface="Symbol" pitchFamily="18" charset="2"/>
              </a:rPr>
              <a:t>k</a:t>
            </a:r>
            <a:r>
              <a:rPr lang="en-US" altLang="ja-JP" sz="2400" dirty="0" smtClean="0">
                <a:latin typeface="Times New Roman" pitchFamily="18" charset="0"/>
                <a:cs typeface="Times New Roman" pitchFamily="18" charset="0"/>
                <a:sym typeface="Symbol" pitchFamily="18" charset="2"/>
              </a:rPr>
              <a:t>  </a:t>
            </a:r>
            <a:r>
              <a:rPr lang="en-US" altLang="ja-JP" b="1" dirty="0" smtClean="0">
                <a:latin typeface="Times New Roman" pitchFamily="18" charset="0"/>
                <a:cs typeface="Times New Roman" pitchFamily="18" charset="0"/>
                <a:sym typeface="Symbol" pitchFamily="18" charset="2"/>
              </a:rPr>
              <a:t>|</a:t>
            </a:r>
            <a:r>
              <a:rPr lang="en-US" altLang="ja-JP" sz="2400" dirty="0" err="1" smtClean="0"/>
              <a:t>V</a:t>
            </a:r>
            <a:r>
              <a:rPr lang="en-US" altLang="ja-JP" sz="2400" baseline="-25000" dirty="0" err="1" smtClean="0"/>
              <a:t>leaf</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b="1" dirty="0" smtClean="0">
                <a:latin typeface="Times New Roman" pitchFamily="18" charset="0"/>
                <a:cs typeface="Times New Roman" pitchFamily="18" charset="0"/>
                <a:sym typeface="Symbol" pitchFamily="18" charset="2"/>
              </a:rPr>
              <a:t>|</a:t>
            </a:r>
            <a:r>
              <a:rPr lang="en-US" altLang="ja-JP" sz="2400" b="1" dirty="0" smtClean="0">
                <a:latin typeface="Times New Roman" pitchFamily="18" charset="0"/>
                <a:cs typeface="Times New Roman" pitchFamily="18" charset="0"/>
                <a:sym typeface="Symbol" pitchFamily="18" charset="2"/>
              </a:rPr>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D</a:t>
            </a:r>
            <a:r>
              <a:rPr lang="en-US" altLang="ja-JP" sz="2400" i="1" baseline="-25000"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endParaRPr lang="en-US" altLang="ja-JP" dirty="0" smtClean="0">
              <a:latin typeface="Times New Roman" pitchFamily="18" charset="0"/>
              <a:cs typeface="Times New Roman" pitchFamily="18" charset="0"/>
              <a:sym typeface="Symbol" pitchFamily="18" charset="2"/>
            </a:endParaRPr>
          </a:p>
        </p:txBody>
      </p:sp>
      <p:sp>
        <p:nvSpPr>
          <p:cNvPr id="3" name="タイトル 2"/>
          <p:cNvSpPr>
            <a:spLocks noGrp="1"/>
          </p:cNvSpPr>
          <p:nvPr>
            <p:ph type="title"/>
          </p:nvPr>
        </p:nvSpPr>
        <p:spPr/>
        <p:txBody>
          <a:bodyPr/>
          <a:lstStyle/>
          <a:p>
            <a:r>
              <a:rPr lang="en-US" altLang="ja-JP" dirty="0" smtClean="0">
                <a:ea typeface="Arial Unicode MS" pitchFamily="50" charset="-128"/>
              </a:rPr>
              <a:t>Suffix Tour Graph</a:t>
            </a:r>
            <a:endParaRPr lang="ja-JP" altLang="en-US" baseline="-25000" dirty="0">
              <a:ea typeface="Arial Unicode MS" pitchFamily="50" charset="-128"/>
            </a:endParaRPr>
          </a:p>
        </p:txBody>
      </p:sp>
      <p:sp>
        <p:nvSpPr>
          <p:cNvPr id="51" name="円/楕円 50"/>
          <p:cNvSpPr/>
          <p:nvPr/>
        </p:nvSpPr>
        <p:spPr>
          <a:xfrm>
            <a:off x="2267744"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52" name="円/楕円 51"/>
          <p:cNvSpPr/>
          <p:nvPr/>
        </p:nvSpPr>
        <p:spPr>
          <a:xfrm>
            <a:off x="1691712"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53" name="直線コネクタ 52"/>
          <p:cNvCxnSpPr>
            <a:stCxn id="52" idx="7"/>
            <a:endCxn id="51" idx="3"/>
          </p:cNvCxnSpPr>
          <p:nvPr/>
        </p:nvCxnSpPr>
        <p:spPr>
          <a:xfrm rot="5400000" flipH="1" flipV="1">
            <a:off x="1937519" y="381885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4" name="円/楕円 53"/>
          <p:cNvSpPr/>
          <p:nvPr/>
        </p:nvSpPr>
        <p:spPr>
          <a:xfrm>
            <a:off x="2123728"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b="1" dirty="0" smtClean="0">
                <a:solidFill>
                  <a:srgbClr val="FF0000"/>
                </a:solidFill>
              </a:rPr>
              <a:t>1</a:t>
            </a:r>
            <a:endParaRPr kumimoji="1" lang="ja-JP" altLang="en-US" sz="2200" b="1" dirty="0">
              <a:solidFill>
                <a:srgbClr val="FF0000"/>
              </a:solidFill>
            </a:endParaRPr>
          </a:p>
        </p:txBody>
      </p:sp>
      <p:cxnSp>
        <p:nvCxnSpPr>
          <p:cNvPr id="55" name="直線コネクタ 54"/>
          <p:cNvCxnSpPr>
            <a:stCxn id="54" idx="0"/>
            <a:endCxn id="52" idx="5"/>
          </p:cNvCxnSpPr>
          <p:nvPr/>
        </p:nvCxnSpPr>
        <p:spPr>
          <a:xfrm rot="16200000" flipV="1">
            <a:off x="1613476" y="471896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2" idx="0"/>
            <a:endCxn id="70" idx="4"/>
          </p:cNvCxnSpPr>
          <p:nvPr/>
        </p:nvCxnSpPr>
        <p:spPr>
          <a:xfrm rot="16200000" flipV="1">
            <a:off x="1133610" y="513918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63" idx="0"/>
            <a:endCxn id="54" idx="3"/>
          </p:cNvCxnSpPr>
          <p:nvPr/>
        </p:nvCxnSpPr>
        <p:spPr>
          <a:xfrm rot="5400000" flipH="1" flipV="1">
            <a:off x="1889686" y="574507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66" idx="3"/>
            <a:endCxn id="60" idx="0"/>
          </p:cNvCxnSpPr>
          <p:nvPr/>
        </p:nvCxnSpPr>
        <p:spPr>
          <a:xfrm rot="5400000">
            <a:off x="3113823" y="509699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66" idx="5"/>
            <a:endCxn id="61" idx="0"/>
          </p:cNvCxnSpPr>
          <p:nvPr/>
        </p:nvCxnSpPr>
        <p:spPr>
          <a:xfrm rot="16200000" flipH="1">
            <a:off x="3467673" y="509698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305983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61" name="正方形/長方形 60"/>
          <p:cNvSpPr/>
          <p:nvPr/>
        </p:nvSpPr>
        <p:spPr>
          <a:xfrm>
            <a:off x="356388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62" name="正方形/長方形 61"/>
          <p:cNvSpPr/>
          <p:nvPr/>
        </p:nvSpPr>
        <p:spPr>
          <a:xfrm>
            <a:off x="1187624"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63" name="正方形/長方形 62"/>
          <p:cNvSpPr/>
          <p:nvPr/>
        </p:nvSpPr>
        <p:spPr>
          <a:xfrm>
            <a:off x="1835696"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64" name="正方形/長方形 63"/>
          <p:cNvSpPr/>
          <p:nvPr/>
        </p:nvSpPr>
        <p:spPr>
          <a:xfrm>
            <a:off x="46754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65" name="直線コネクタ 69"/>
          <p:cNvCxnSpPr>
            <a:stCxn id="52" idx="2"/>
            <a:endCxn id="64" idx="0"/>
          </p:cNvCxnSpPr>
          <p:nvPr/>
        </p:nvCxnSpPr>
        <p:spPr>
          <a:xfrm rot="10800000" flipV="1">
            <a:off x="647564" y="429308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6" name="円/楕円 65"/>
          <p:cNvSpPr/>
          <p:nvPr/>
        </p:nvSpPr>
        <p:spPr>
          <a:xfrm>
            <a:off x="3347864"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67" name="直線コネクタ 66"/>
          <p:cNvCxnSpPr>
            <a:stCxn id="66" idx="1"/>
            <a:endCxn id="51" idx="5"/>
          </p:cNvCxnSpPr>
          <p:nvPr/>
        </p:nvCxnSpPr>
        <p:spPr>
          <a:xfrm rot="16200000" flipV="1">
            <a:off x="2477563" y="385484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8" name="直線コネクタ 69"/>
          <p:cNvCxnSpPr>
            <a:stCxn id="51" idx="2"/>
            <a:endCxn id="69" idx="0"/>
          </p:cNvCxnSpPr>
          <p:nvPr/>
        </p:nvCxnSpPr>
        <p:spPr>
          <a:xfrm rot="10800000" flipV="1">
            <a:off x="647564" y="371701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467544"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70" name="円/楕円 69"/>
          <p:cNvSpPr/>
          <p:nvPr/>
        </p:nvSpPr>
        <p:spPr>
          <a:xfrm>
            <a:off x="1115648"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71" name="直線コネクタ 70"/>
          <p:cNvCxnSpPr>
            <a:stCxn id="70" idx="7"/>
            <a:endCxn id="52" idx="3"/>
          </p:cNvCxnSpPr>
          <p:nvPr/>
        </p:nvCxnSpPr>
        <p:spPr>
          <a:xfrm rot="5400000" flipH="1" flipV="1">
            <a:off x="1361471" y="439490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2" name="直線コネクタ 71"/>
          <p:cNvCxnSpPr>
            <a:stCxn id="73" idx="0"/>
            <a:endCxn id="70" idx="3"/>
          </p:cNvCxnSpPr>
          <p:nvPr/>
        </p:nvCxnSpPr>
        <p:spPr>
          <a:xfrm rot="5400000" flipH="1" flipV="1">
            <a:off x="809582" y="502497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68356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74" name="正方形/長方形 73"/>
          <p:cNvSpPr/>
          <p:nvPr/>
        </p:nvSpPr>
        <p:spPr>
          <a:xfrm>
            <a:off x="2339752"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75" name="直線コネクタ 74"/>
          <p:cNvCxnSpPr>
            <a:stCxn id="54" idx="5"/>
            <a:endCxn id="74" idx="0"/>
          </p:cNvCxnSpPr>
          <p:nvPr/>
        </p:nvCxnSpPr>
        <p:spPr>
          <a:xfrm rot="16200000" flipH="1">
            <a:off x="2243537" y="574505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6" name="直線コネクタ 69"/>
          <p:cNvCxnSpPr>
            <a:stCxn id="66" idx="2"/>
            <a:endCxn id="54" idx="7"/>
          </p:cNvCxnSpPr>
          <p:nvPr/>
        </p:nvCxnSpPr>
        <p:spPr>
          <a:xfrm rot="10800000" flipV="1">
            <a:off x="2369552" y="486914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7" name="直線コネクタ 69"/>
          <p:cNvCxnSpPr>
            <a:stCxn id="51" idx="2"/>
            <a:endCxn id="52" idx="0"/>
          </p:cNvCxnSpPr>
          <p:nvPr/>
        </p:nvCxnSpPr>
        <p:spPr>
          <a:xfrm rot="10800000" flipV="1">
            <a:off x="1835712" y="371701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8" name="直線コネクタ 69"/>
          <p:cNvCxnSpPr>
            <a:stCxn id="52" idx="6"/>
            <a:endCxn id="66" idx="2"/>
          </p:cNvCxnSpPr>
          <p:nvPr/>
        </p:nvCxnSpPr>
        <p:spPr>
          <a:xfrm>
            <a:off x="1979712" y="429308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9" name="直線コネクタ 69"/>
          <p:cNvCxnSpPr>
            <a:stCxn id="52" idx="2"/>
            <a:endCxn id="70" idx="0"/>
          </p:cNvCxnSpPr>
          <p:nvPr/>
        </p:nvCxnSpPr>
        <p:spPr>
          <a:xfrm rot="10800000" flipV="1">
            <a:off x="1259648" y="429308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80" name="正方形/長方形 79"/>
          <p:cNvSpPr/>
          <p:nvPr/>
        </p:nvSpPr>
        <p:spPr>
          <a:xfrm>
            <a:off x="1131375"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1" name="正方形/長方形 80"/>
          <p:cNvSpPr/>
          <p:nvPr/>
        </p:nvSpPr>
        <p:spPr>
          <a:xfrm>
            <a:off x="2643543"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2" name="正方形/長方形 81"/>
          <p:cNvSpPr/>
          <p:nvPr/>
        </p:nvSpPr>
        <p:spPr>
          <a:xfrm>
            <a:off x="1788419"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3" name="正方形/長方形 82"/>
          <p:cNvSpPr/>
          <p:nvPr/>
        </p:nvSpPr>
        <p:spPr>
          <a:xfrm>
            <a:off x="1932435"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4" name="正方形/長方形 83"/>
          <p:cNvSpPr/>
          <p:nvPr/>
        </p:nvSpPr>
        <p:spPr>
          <a:xfrm>
            <a:off x="156342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5" name="正方形/長方形 84"/>
          <p:cNvSpPr/>
          <p:nvPr/>
        </p:nvSpPr>
        <p:spPr>
          <a:xfrm>
            <a:off x="85738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6" name="正方形/長方形 85"/>
          <p:cNvSpPr/>
          <p:nvPr/>
        </p:nvSpPr>
        <p:spPr>
          <a:xfrm>
            <a:off x="755576" y="483954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7" name="正方形/長方形 86"/>
          <p:cNvSpPr/>
          <p:nvPr/>
        </p:nvSpPr>
        <p:spPr>
          <a:xfrm>
            <a:off x="1250660" y="483954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8" name="正方形/長方形 87"/>
          <p:cNvSpPr/>
          <p:nvPr/>
        </p:nvSpPr>
        <p:spPr>
          <a:xfrm>
            <a:off x="2339752"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9" name="正方形/長方形 88"/>
          <p:cNvSpPr/>
          <p:nvPr/>
        </p:nvSpPr>
        <p:spPr>
          <a:xfrm>
            <a:off x="1835696"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0" name="正方形/長方形 89"/>
          <p:cNvSpPr/>
          <p:nvPr/>
        </p:nvSpPr>
        <p:spPr>
          <a:xfrm>
            <a:off x="3612856" y="482713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91" name="正方形/長方形 90"/>
          <p:cNvSpPr/>
          <p:nvPr/>
        </p:nvSpPr>
        <p:spPr>
          <a:xfrm>
            <a:off x="3050860" y="482713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2" name="円/楕円 91"/>
          <p:cNvSpPr/>
          <p:nvPr/>
        </p:nvSpPr>
        <p:spPr>
          <a:xfrm>
            <a:off x="7020272"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93" name="円/楕円 92"/>
          <p:cNvSpPr/>
          <p:nvPr/>
        </p:nvSpPr>
        <p:spPr>
          <a:xfrm>
            <a:off x="6444240"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94" name="直線コネクタ 93"/>
          <p:cNvCxnSpPr>
            <a:stCxn id="93" idx="7"/>
            <a:endCxn id="92" idx="3"/>
          </p:cNvCxnSpPr>
          <p:nvPr/>
        </p:nvCxnSpPr>
        <p:spPr>
          <a:xfrm rot="5400000" flipH="1" flipV="1">
            <a:off x="6690047" y="3818855"/>
            <a:ext cx="372418" cy="37238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95" name="円/楕円 94"/>
          <p:cNvSpPr/>
          <p:nvPr/>
        </p:nvSpPr>
        <p:spPr>
          <a:xfrm>
            <a:off x="6876256"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96" name="直線コネクタ 95"/>
          <p:cNvCxnSpPr>
            <a:stCxn id="95" idx="0"/>
            <a:endCxn id="93" idx="5"/>
          </p:cNvCxnSpPr>
          <p:nvPr/>
        </p:nvCxnSpPr>
        <p:spPr>
          <a:xfrm rot="16200000" flipV="1">
            <a:off x="6366004" y="4718963"/>
            <a:ext cx="978313" cy="330193"/>
          </a:xfrm>
          <a:prstGeom prst="line">
            <a:avLst/>
          </a:prstGeom>
          <a:ln w="254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rot="16200000" flipV="1">
            <a:off x="5843918" y="5139182"/>
            <a:ext cx="360072" cy="10799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a:stCxn id="104" idx="0"/>
            <a:endCxn id="95" idx="3"/>
          </p:cNvCxnSpPr>
          <p:nvPr/>
        </p:nvCxnSpPr>
        <p:spPr>
          <a:xfrm rot="5400000" flipH="1" flipV="1">
            <a:off x="6642214" y="5745070"/>
            <a:ext cx="402249" cy="150189"/>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7812360"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2" name="正方形/長方形 101"/>
          <p:cNvSpPr/>
          <p:nvPr/>
        </p:nvSpPr>
        <p:spPr>
          <a:xfrm>
            <a:off x="831641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3" name="正方形/長方形 102"/>
          <p:cNvSpPr/>
          <p:nvPr/>
        </p:nvSpPr>
        <p:spPr>
          <a:xfrm>
            <a:off x="594015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4" name="正方形/長方形 103"/>
          <p:cNvSpPr/>
          <p:nvPr/>
        </p:nvSpPr>
        <p:spPr>
          <a:xfrm>
            <a:off x="6588224"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5" name="正方形/長方形 104"/>
          <p:cNvSpPr/>
          <p:nvPr/>
        </p:nvSpPr>
        <p:spPr>
          <a:xfrm>
            <a:off x="5220072"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7" name="円/楕円 106"/>
          <p:cNvSpPr/>
          <p:nvPr/>
        </p:nvSpPr>
        <p:spPr>
          <a:xfrm>
            <a:off x="8100392"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sp>
        <p:nvSpPr>
          <p:cNvPr id="110" name="正方形/長方形 109"/>
          <p:cNvSpPr/>
          <p:nvPr/>
        </p:nvSpPr>
        <p:spPr>
          <a:xfrm>
            <a:off x="5220072"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11" name="円/楕円 110"/>
          <p:cNvSpPr/>
          <p:nvPr/>
        </p:nvSpPr>
        <p:spPr>
          <a:xfrm>
            <a:off x="5868176"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113" name="直線コネクタ 112"/>
          <p:cNvCxnSpPr>
            <a:stCxn id="114" idx="0"/>
            <a:endCxn id="111" idx="3"/>
          </p:cNvCxnSpPr>
          <p:nvPr/>
        </p:nvCxnSpPr>
        <p:spPr>
          <a:xfrm rot="5400000" flipH="1" flipV="1">
            <a:off x="5562110" y="5024974"/>
            <a:ext cx="402249" cy="294237"/>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543609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15" name="正方形/長方形 114"/>
          <p:cNvSpPr/>
          <p:nvPr/>
        </p:nvSpPr>
        <p:spPr>
          <a:xfrm>
            <a:off x="7092280"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cxnSp>
        <p:nvCxnSpPr>
          <p:cNvPr id="116" name="直線コネクタ 115"/>
          <p:cNvCxnSpPr>
            <a:stCxn id="95" idx="5"/>
            <a:endCxn id="115" idx="0"/>
          </p:cNvCxnSpPr>
          <p:nvPr/>
        </p:nvCxnSpPr>
        <p:spPr>
          <a:xfrm rot="16200000" flipH="1">
            <a:off x="6996065" y="5745052"/>
            <a:ext cx="402249" cy="150221"/>
          </a:xfrm>
          <a:prstGeom prst="line">
            <a:avLst/>
          </a:prstGeom>
          <a:ln w="25400">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a:stCxn id="92" idx="2"/>
            <a:endCxn id="110" idx="0"/>
          </p:cNvCxnSpPr>
          <p:nvPr/>
        </p:nvCxnSpPr>
        <p:spPr>
          <a:xfrm rot="10800000" flipV="1">
            <a:off x="5400092" y="3717016"/>
            <a:ext cx="1620180" cy="360056"/>
          </a:xfrm>
          <a:prstGeom prst="line">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a:stCxn id="102" idx="2"/>
            <a:endCxn id="115" idx="3"/>
          </p:cNvCxnSpPr>
          <p:nvPr/>
        </p:nvCxnSpPr>
        <p:spPr>
          <a:xfrm rot="5400000">
            <a:off x="7740352" y="5445224"/>
            <a:ext cx="468052" cy="1044116"/>
          </a:xfrm>
          <a:prstGeom prst="curvedConnector2">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a:stCxn id="101" idx="1"/>
          </p:cNvCxnSpPr>
          <p:nvPr/>
        </p:nvCxnSpPr>
        <p:spPr>
          <a:xfrm rot="10800000" flipV="1">
            <a:off x="6934196" y="5553236"/>
            <a:ext cx="878164" cy="468052"/>
          </a:xfrm>
          <a:prstGeom prst="line">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45" name="直線コネクタ 135"/>
          <p:cNvCxnSpPr>
            <a:stCxn id="95" idx="7"/>
            <a:endCxn id="102" idx="0"/>
          </p:cNvCxnSpPr>
          <p:nvPr/>
        </p:nvCxnSpPr>
        <p:spPr>
          <a:xfrm rot="5400000" flipH="1" flipV="1">
            <a:off x="7788169" y="4707127"/>
            <a:ext cx="42177" cy="1374357"/>
          </a:xfrm>
          <a:prstGeom prst="curvedConnector3">
            <a:avLst>
              <a:gd name="adj1" fmla="val 642002"/>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48" name="直線コネクタ 135"/>
          <p:cNvCxnSpPr>
            <a:stCxn id="111" idx="6"/>
            <a:endCxn id="101" idx="0"/>
          </p:cNvCxnSpPr>
          <p:nvPr/>
        </p:nvCxnSpPr>
        <p:spPr>
          <a:xfrm>
            <a:off x="6156176" y="4869144"/>
            <a:ext cx="1836204" cy="504072"/>
          </a:xfrm>
          <a:prstGeom prst="curvedConnector2">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a:stCxn id="111" idx="5"/>
          </p:cNvCxnSpPr>
          <p:nvPr/>
        </p:nvCxnSpPr>
        <p:spPr>
          <a:xfrm rot="16200000" flipH="1">
            <a:off x="5977827" y="5107138"/>
            <a:ext cx="402248" cy="129905"/>
          </a:xfrm>
          <a:prstGeom prst="line">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a:stCxn id="105" idx="2"/>
          </p:cNvCxnSpPr>
          <p:nvPr/>
        </p:nvCxnSpPr>
        <p:spPr>
          <a:xfrm rot="16200000" flipH="1">
            <a:off x="5303048" y="5110220"/>
            <a:ext cx="360040" cy="165952"/>
          </a:xfrm>
          <a:prstGeom prst="line">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a:stCxn id="110" idx="2"/>
            <a:endCxn id="105" idx="0"/>
          </p:cNvCxnSpPr>
          <p:nvPr/>
        </p:nvCxnSpPr>
        <p:spPr>
          <a:xfrm rot="5400000">
            <a:off x="5292080" y="4545124"/>
            <a:ext cx="216024" cy="0"/>
          </a:xfrm>
          <a:prstGeom prst="line">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sp>
        <p:nvSpPr>
          <p:cNvPr id="160" name="正方形/長方形 159"/>
          <p:cNvSpPr/>
          <p:nvPr/>
        </p:nvSpPr>
        <p:spPr>
          <a:xfrm>
            <a:off x="4917972" y="3399383"/>
            <a:ext cx="869149" cy="461665"/>
          </a:xfrm>
          <a:prstGeom prst="rect">
            <a:avLst/>
          </a:prstGeom>
        </p:spPr>
        <p:txBody>
          <a:bodyPr wrap="none">
            <a:spAutoFit/>
          </a:bodyPr>
          <a:lstStyle/>
          <a:p>
            <a:r>
              <a:rPr lang="en-US" altLang="ja-JP" sz="2400" dirty="0" err="1" smtClean="0">
                <a:solidFill>
                  <a:prstClr val="black"/>
                </a:solidFill>
                <a:sym typeface="Symbol" pitchFamily="18" charset="2"/>
              </a:rPr>
              <a:t>STG</a:t>
            </a:r>
            <a:r>
              <a:rPr lang="en-US" altLang="ja-JP" sz="2400" i="1" baseline="-25000" dirty="0" err="1" smtClean="0">
                <a:solidFill>
                  <a:prstClr val="black"/>
                </a:solidFill>
                <a:sym typeface="Symbol" pitchFamily="18" charset="2"/>
              </a:rPr>
              <a:t>g</a:t>
            </a:r>
            <a:endParaRPr lang="ja-JP" altLang="en-US" sz="2400" dirty="0"/>
          </a:p>
        </p:txBody>
      </p:sp>
      <p:sp>
        <p:nvSpPr>
          <p:cNvPr id="161" name="右矢印 160"/>
          <p:cNvSpPr/>
          <p:nvPr/>
        </p:nvSpPr>
        <p:spPr>
          <a:xfrm>
            <a:off x="4283968" y="4509120"/>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cxnSp>
        <p:nvCxnSpPr>
          <p:cNvPr id="99" name="直線コネクタ 98"/>
          <p:cNvCxnSpPr/>
          <p:nvPr/>
        </p:nvCxnSpPr>
        <p:spPr>
          <a:xfrm>
            <a:off x="4067944" y="3356992"/>
            <a:ext cx="201622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a:off x="1259632" y="2894464"/>
            <a:ext cx="7416824" cy="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wipe(left)">
                                      <p:cBhvr>
                                        <p:cTn id="7" dur="500"/>
                                        <p:tgtEl>
                                          <p:spTgt spid="100"/>
                                        </p:tgtEl>
                                      </p:cBhvr>
                                    </p:animEffect>
                                  </p:childTnLst>
                                </p:cTn>
                              </p:par>
                              <p:par>
                                <p:cTn id="8" presetID="7" presetClass="emph" presetSubtype="6" fill="hold" nodeType="withEffect">
                                  <p:stCondLst>
                                    <p:cond delay="0"/>
                                  </p:stCondLst>
                                  <p:childTnLst>
                                    <p:animClr clrSpc="hsl" dir="cw">
                                      <p:cBhvr>
                                        <p:cTn id="9" dur="1000" fill="hold"/>
                                        <p:tgtEl>
                                          <p:spTgt spid="133"/>
                                        </p:tgtEl>
                                        <p:attrNameLst>
                                          <p:attrName>stroke.color</p:attrName>
                                        </p:attrNameLst>
                                      </p:cBhvr>
                                      <p:to>
                                        <a:srgbClr val="33CC33"/>
                                      </p:to>
                                    </p:animClr>
                                    <p:set>
                                      <p:cBhvr>
                                        <p:cTn id="10" dur="1000" fill="hold"/>
                                        <p:tgtEl>
                                          <p:spTgt spid="133"/>
                                        </p:tgtEl>
                                        <p:attrNameLst>
                                          <p:attrName>stroke.on</p:attrName>
                                        </p:attrNameLst>
                                      </p:cBhvr>
                                      <p:to>
                                        <p:strVal val="true"/>
                                      </p:to>
                                    </p:set>
                                  </p:childTnLst>
                                </p:cTn>
                              </p:par>
                              <p:par>
                                <p:cTn id="11" presetID="7" presetClass="emph" presetSubtype="6" fill="hold" nodeType="withEffect">
                                  <p:stCondLst>
                                    <p:cond delay="0"/>
                                  </p:stCondLst>
                                  <p:childTnLst>
                                    <p:animClr clrSpc="hsl" dir="cw">
                                      <p:cBhvr>
                                        <p:cTn id="12" dur="1000" fill="hold"/>
                                        <p:tgtEl>
                                          <p:spTgt spid="157"/>
                                        </p:tgtEl>
                                        <p:attrNameLst>
                                          <p:attrName>stroke.color</p:attrName>
                                        </p:attrNameLst>
                                      </p:cBhvr>
                                      <p:to>
                                        <a:srgbClr val="33CC33"/>
                                      </p:to>
                                    </p:animClr>
                                    <p:set>
                                      <p:cBhvr>
                                        <p:cTn id="13" dur="1000" fill="hold"/>
                                        <p:tgtEl>
                                          <p:spTgt spid="157"/>
                                        </p:tgtEl>
                                        <p:attrNameLst>
                                          <p:attrName>stroke.on</p:attrName>
                                        </p:attrNameLst>
                                      </p:cBhvr>
                                      <p:to>
                                        <p:strVal val="true"/>
                                      </p:to>
                                    </p:set>
                                  </p:childTnLst>
                                </p:cTn>
                              </p:par>
                              <p:par>
                                <p:cTn id="14" presetID="7" presetClass="emph" presetSubtype="6" fill="hold" nodeType="withEffect">
                                  <p:stCondLst>
                                    <p:cond delay="0"/>
                                  </p:stCondLst>
                                  <p:childTnLst>
                                    <p:animClr clrSpc="hsl" dir="cw">
                                      <p:cBhvr>
                                        <p:cTn id="15" dur="1000" fill="hold"/>
                                        <p:tgtEl>
                                          <p:spTgt spid="154"/>
                                        </p:tgtEl>
                                        <p:attrNameLst>
                                          <p:attrName>stroke.color</p:attrName>
                                        </p:attrNameLst>
                                      </p:cBhvr>
                                      <p:to>
                                        <a:srgbClr val="33CC33"/>
                                      </p:to>
                                    </p:animClr>
                                    <p:set>
                                      <p:cBhvr>
                                        <p:cTn id="16" dur="1000" fill="hold"/>
                                        <p:tgtEl>
                                          <p:spTgt spid="154"/>
                                        </p:tgtEl>
                                        <p:attrNameLst>
                                          <p:attrName>stroke.on</p:attrName>
                                        </p:attrNameLst>
                                      </p:cBhvr>
                                      <p:to>
                                        <p:strVal val="true"/>
                                      </p:to>
                                    </p:set>
                                  </p:childTnLst>
                                </p:cTn>
                              </p:par>
                              <p:par>
                                <p:cTn id="17" presetID="7" presetClass="emph" presetSubtype="6" fill="hold" nodeType="withEffect">
                                  <p:stCondLst>
                                    <p:cond delay="0"/>
                                  </p:stCondLst>
                                  <p:childTnLst>
                                    <p:animClr clrSpc="hsl" dir="cw">
                                      <p:cBhvr>
                                        <p:cTn id="18" dur="1000" fill="hold"/>
                                        <p:tgtEl>
                                          <p:spTgt spid="151"/>
                                        </p:tgtEl>
                                        <p:attrNameLst>
                                          <p:attrName>stroke.color</p:attrName>
                                        </p:attrNameLst>
                                      </p:cBhvr>
                                      <p:to>
                                        <a:srgbClr val="33CC33"/>
                                      </p:to>
                                    </p:animClr>
                                    <p:set>
                                      <p:cBhvr>
                                        <p:cTn id="19" dur="1000" fill="hold"/>
                                        <p:tgtEl>
                                          <p:spTgt spid="151"/>
                                        </p:tgtEl>
                                        <p:attrNameLst>
                                          <p:attrName>stroke.on</p:attrName>
                                        </p:attrNameLst>
                                      </p:cBhvr>
                                      <p:to>
                                        <p:strVal val="true"/>
                                      </p:to>
                                    </p:set>
                                  </p:childTnLst>
                                </p:cTn>
                              </p:par>
                              <p:par>
                                <p:cTn id="20" presetID="7" presetClass="emph" presetSubtype="6" fill="hold" nodeType="withEffect">
                                  <p:stCondLst>
                                    <p:cond delay="0"/>
                                  </p:stCondLst>
                                  <p:childTnLst>
                                    <p:animClr clrSpc="hsl" dir="cw">
                                      <p:cBhvr>
                                        <p:cTn id="21" dur="1000" fill="hold"/>
                                        <p:tgtEl>
                                          <p:spTgt spid="140"/>
                                        </p:tgtEl>
                                        <p:attrNameLst>
                                          <p:attrName>stroke.color</p:attrName>
                                        </p:attrNameLst>
                                      </p:cBhvr>
                                      <p:to>
                                        <a:srgbClr val="33CC33"/>
                                      </p:to>
                                    </p:animClr>
                                    <p:set>
                                      <p:cBhvr>
                                        <p:cTn id="22" dur="1000" fill="hold"/>
                                        <p:tgtEl>
                                          <p:spTgt spid="140"/>
                                        </p:tgtEl>
                                        <p:attrNameLst>
                                          <p:attrName>stroke.on</p:attrName>
                                        </p:attrNameLst>
                                      </p:cBhvr>
                                      <p:to>
                                        <p:strVal val="true"/>
                                      </p:to>
                                    </p:set>
                                  </p:childTnLst>
                                </p:cTn>
                              </p:par>
                              <p:par>
                                <p:cTn id="23" presetID="7" presetClass="emph" presetSubtype="6" fill="hold" nodeType="withEffect">
                                  <p:stCondLst>
                                    <p:cond delay="0"/>
                                  </p:stCondLst>
                                  <p:childTnLst>
                                    <p:animClr clrSpc="hsl" dir="cw">
                                      <p:cBhvr>
                                        <p:cTn id="24" dur="1000" fill="hold"/>
                                        <p:tgtEl>
                                          <p:spTgt spid="136"/>
                                        </p:tgtEl>
                                        <p:attrNameLst>
                                          <p:attrName>stroke.color</p:attrName>
                                        </p:attrNameLst>
                                      </p:cBhvr>
                                      <p:to>
                                        <a:srgbClr val="33CC33"/>
                                      </p:to>
                                    </p:animClr>
                                    <p:set>
                                      <p:cBhvr>
                                        <p:cTn id="25" dur="1000" fill="hold"/>
                                        <p:tgtEl>
                                          <p:spTgt spid="136"/>
                                        </p:tgtEl>
                                        <p:attrNameLst>
                                          <p:attrName>stroke.on</p:attrName>
                                        </p:attrNameLst>
                                      </p:cBhvr>
                                      <p:to>
                                        <p:strVal val="true"/>
                                      </p:to>
                                    </p:set>
                                  </p:childTnLst>
                                </p:cTn>
                              </p:par>
                              <p:par>
                                <p:cTn id="26" presetID="7" presetClass="emph" presetSubtype="6" fill="hold" nodeType="withEffect">
                                  <p:stCondLst>
                                    <p:cond delay="0"/>
                                  </p:stCondLst>
                                  <p:childTnLst>
                                    <p:animClr clrSpc="hsl" dir="cw">
                                      <p:cBhvr>
                                        <p:cTn id="27" dur="1000" fill="hold"/>
                                        <p:tgtEl>
                                          <p:spTgt spid="145"/>
                                        </p:tgtEl>
                                        <p:attrNameLst>
                                          <p:attrName>stroke.color</p:attrName>
                                        </p:attrNameLst>
                                      </p:cBhvr>
                                      <p:to>
                                        <a:srgbClr val="33CC33"/>
                                      </p:to>
                                    </p:animClr>
                                    <p:set>
                                      <p:cBhvr>
                                        <p:cTn id="28" dur="1000" fill="hold"/>
                                        <p:tgtEl>
                                          <p:spTgt spid="145"/>
                                        </p:tgtEl>
                                        <p:attrNameLst>
                                          <p:attrName>stroke.on</p:attrName>
                                        </p:attrNameLst>
                                      </p:cBhvr>
                                      <p:to>
                                        <p:strVal val="true"/>
                                      </p:to>
                                    </p:set>
                                  </p:childTnLst>
                                </p:cTn>
                              </p:par>
                              <p:par>
                                <p:cTn id="29" presetID="7" presetClass="emph" presetSubtype="6" fill="hold" nodeType="withEffect">
                                  <p:stCondLst>
                                    <p:cond delay="0"/>
                                  </p:stCondLst>
                                  <p:childTnLst>
                                    <p:animClr clrSpc="hsl" dir="cw">
                                      <p:cBhvr>
                                        <p:cTn id="30" dur="1000" fill="hold"/>
                                        <p:tgtEl>
                                          <p:spTgt spid="148"/>
                                        </p:tgtEl>
                                        <p:attrNameLst>
                                          <p:attrName>stroke.color</p:attrName>
                                        </p:attrNameLst>
                                      </p:cBhvr>
                                      <p:to>
                                        <a:srgbClr val="33CC33"/>
                                      </p:to>
                                    </p:animClr>
                                    <p:set>
                                      <p:cBhvr>
                                        <p:cTn id="31" dur="1000" fill="hold"/>
                                        <p:tgtEl>
                                          <p:spTgt spid="148"/>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0" y="1214423"/>
            <a:ext cx="9144000" cy="2142570"/>
          </a:xfrm>
        </p:spPr>
        <p:txBody>
          <a:bodyPr/>
          <a:lstStyle/>
          <a:p>
            <a:r>
              <a:rPr lang="en-US" altLang="ja-JP" dirty="0" smtClean="0">
                <a:sym typeface="Symbol" pitchFamily="18" charset="2"/>
              </a:rPr>
              <a:t>When a labeling function </a:t>
            </a:r>
            <a:r>
              <a:rPr lang="en-US" altLang="ja-JP" i="1" dirty="0" smtClean="0">
                <a:sym typeface="Symbol" pitchFamily="18" charset="2"/>
              </a:rPr>
              <a:t>g</a:t>
            </a:r>
            <a:r>
              <a:rPr lang="en-US" altLang="ja-JP" dirty="0" smtClean="0">
                <a:sym typeface="Symbol" pitchFamily="18" charset="2"/>
              </a:rPr>
              <a:t> holds Conditions 1~4, </a:t>
            </a:r>
            <a:br>
              <a:rPr lang="en-US" altLang="ja-JP" dirty="0" smtClean="0">
                <a:sym typeface="Symbol" pitchFamily="18" charset="2"/>
              </a:rPr>
            </a:br>
            <a:r>
              <a:rPr lang="en-US" altLang="ja-JP" dirty="0" smtClean="0">
                <a:sym typeface="Symbol" pitchFamily="18" charset="2"/>
              </a:rPr>
              <a:t>we define the suffix tour graph </a:t>
            </a:r>
            <a:r>
              <a:rPr lang="ja-JP" altLang="en-US" dirty="0" smtClean="0">
                <a:sym typeface="Symbol" pitchFamily="18" charset="2"/>
              </a:rPr>
              <a:t> </a:t>
            </a:r>
            <a:r>
              <a:rPr lang="en-US" altLang="ja-JP" dirty="0" err="1" smtClean="0">
                <a:sym typeface="Symbol" pitchFamily="18" charset="2"/>
              </a:rPr>
              <a:t>STG</a:t>
            </a:r>
            <a:r>
              <a:rPr lang="en-US" altLang="ja-JP" i="1" baseline="-25000" dirty="0" err="1" smtClean="0">
                <a:sym typeface="Symbol" pitchFamily="18" charset="2"/>
              </a:rPr>
              <a:t>g</a:t>
            </a:r>
            <a:r>
              <a:rPr lang="en-US" altLang="ja-JP" dirty="0" smtClean="0">
                <a:sym typeface="Symbol" pitchFamily="18" charset="2"/>
              </a:rPr>
              <a:t> </a:t>
            </a:r>
            <a:r>
              <a:rPr lang="en-US" altLang="ja-JP" dirty="0" smtClean="0">
                <a:latin typeface="Times New Roman" pitchFamily="18" charset="0"/>
                <a:cs typeface="Times New Roman" pitchFamily="18" charset="0"/>
                <a:sym typeface="Symbol" pitchFamily="18" charset="2"/>
              </a:rPr>
              <a:t> (V</a:t>
            </a:r>
            <a:r>
              <a:rPr lang="en-US" altLang="ja-JP" baseline="-25000" dirty="0" smtClean="0">
                <a:latin typeface="Times New Roman" pitchFamily="18" charset="0"/>
                <a:cs typeface="Times New Roman" pitchFamily="18" charset="0"/>
                <a:sym typeface="Symbol" pitchFamily="18" charset="2"/>
              </a:rPr>
              <a:t>G</a:t>
            </a:r>
            <a:r>
              <a:rPr lang="en-US" altLang="ja-JP" dirty="0" smtClean="0">
                <a:latin typeface="Times New Roman" pitchFamily="18" charset="0"/>
                <a:cs typeface="Times New Roman" pitchFamily="18" charset="0"/>
                <a:sym typeface="Symbol" pitchFamily="18" charset="2"/>
              </a:rPr>
              <a:t>, E</a:t>
            </a:r>
            <a:r>
              <a:rPr lang="en-US" altLang="ja-JP" baseline="-25000" dirty="0" smtClean="0">
                <a:latin typeface="Times New Roman" pitchFamily="18" charset="0"/>
                <a:cs typeface="Times New Roman" pitchFamily="18" charset="0"/>
                <a:sym typeface="Symbol" pitchFamily="18" charset="2"/>
              </a:rPr>
              <a:t>G</a:t>
            </a:r>
            <a:r>
              <a:rPr lang="en-US" altLang="ja-JP" dirty="0" smtClean="0">
                <a:latin typeface="Times New Roman" pitchFamily="18" charset="0"/>
                <a:cs typeface="Times New Roman" pitchFamily="18" charset="0"/>
                <a:sym typeface="Symbol" pitchFamily="18" charset="2"/>
              </a:rPr>
              <a:t>)</a:t>
            </a:r>
            <a:r>
              <a:rPr lang="en-US" altLang="ja-JP" dirty="0" smtClean="0">
                <a:sym typeface="Symbol" pitchFamily="18" charset="2"/>
              </a:rPr>
              <a:t> </a:t>
            </a:r>
            <a:r>
              <a:rPr lang="en-US" altLang="ja-JP" dirty="0" err="1" smtClean="0">
                <a:sym typeface="Symbol" pitchFamily="18" charset="2"/>
              </a:rPr>
              <a:t>w.r.t</a:t>
            </a:r>
            <a:r>
              <a:rPr lang="en-US" altLang="ja-JP" dirty="0" smtClean="0">
                <a:sym typeface="Symbol" pitchFamily="18" charset="2"/>
              </a:rPr>
              <a:t>. </a:t>
            </a:r>
            <a:r>
              <a:rPr lang="en-US" altLang="ja-JP" i="1" dirty="0" smtClean="0">
                <a:sym typeface="Symbol" pitchFamily="18" charset="2"/>
              </a:rPr>
              <a:t>g</a:t>
            </a:r>
            <a:r>
              <a:rPr lang="en-US" altLang="ja-JP" dirty="0" smtClean="0">
                <a:sym typeface="Symbol" pitchFamily="18" charset="2"/>
              </a:rPr>
              <a:t>.</a:t>
            </a:r>
            <a:r>
              <a:rPr lang="en-US" altLang="ja-JP" sz="800" dirty="0" smtClean="0">
                <a:sym typeface="Symbol" pitchFamily="18" charset="2"/>
              </a:rPr>
              <a:t/>
            </a:r>
            <a:br>
              <a:rPr lang="en-US" altLang="ja-JP" sz="800" dirty="0" smtClean="0">
                <a:sym typeface="Symbol" pitchFamily="18" charset="2"/>
              </a:rPr>
            </a:br>
            <a:r>
              <a:rPr lang="en-US" altLang="ja-JP" sz="2400" dirty="0" smtClean="0">
                <a:sym typeface="Symbol" pitchFamily="18" charset="2"/>
              </a:rPr>
              <a:t>V</a:t>
            </a:r>
            <a:r>
              <a:rPr lang="en-US" altLang="ja-JP" sz="2400" baseline="-25000" dirty="0" smtClean="0">
                <a:sym typeface="Symbol" pitchFamily="18" charset="2"/>
              </a:rPr>
              <a:t>G</a:t>
            </a:r>
            <a:r>
              <a:rPr lang="en-US" altLang="ja-JP" sz="2400" dirty="0" smtClean="0">
                <a:sym typeface="Symbol" pitchFamily="18" charset="2"/>
              </a:rPr>
              <a:t> </a:t>
            </a:r>
            <a:r>
              <a:rPr lang="en-US" altLang="ja-JP" sz="2400" dirty="0" smtClean="0">
                <a:latin typeface="Times New Roman" pitchFamily="18" charset="0"/>
                <a:cs typeface="Times New Roman" pitchFamily="18" charset="0"/>
                <a:sym typeface="Symbol" pitchFamily="18" charset="2"/>
              </a:rPr>
              <a:t> V</a:t>
            </a:r>
            <a:r>
              <a:rPr lang="en-US" altLang="ja-JP" sz="800" dirty="0" smtClean="0">
                <a:latin typeface="Times New Roman" pitchFamily="18" charset="0"/>
                <a:cs typeface="Times New Roman" pitchFamily="18" charset="0"/>
                <a:sym typeface="Symbol" pitchFamily="18" charset="2"/>
              </a:rPr>
              <a:t/>
            </a:r>
            <a:br>
              <a:rPr lang="en-US" altLang="ja-JP" sz="800" dirty="0" smtClean="0">
                <a:latin typeface="Times New Roman" pitchFamily="18" charset="0"/>
                <a:cs typeface="Times New Roman" pitchFamily="18" charset="0"/>
                <a:sym typeface="Symbol" pitchFamily="18" charset="2"/>
              </a:rPr>
            </a:br>
            <a:r>
              <a:rPr lang="en-US" altLang="ja-JP" sz="2400" dirty="0" smtClean="0">
                <a:latin typeface="Times New Roman" pitchFamily="18" charset="0"/>
                <a:cs typeface="Times New Roman" pitchFamily="18" charset="0"/>
                <a:sym typeface="Symbol" pitchFamily="18" charset="2"/>
              </a:rPr>
              <a:t>E</a:t>
            </a:r>
            <a:r>
              <a:rPr lang="en-US" altLang="ja-JP" sz="2400" baseline="-25000" dirty="0" smtClean="0">
                <a:latin typeface="Times New Roman" pitchFamily="18" charset="0"/>
                <a:cs typeface="Times New Roman" pitchFamily="18" charset="0"/>
                <a:sym typeface="Symbol" pitchFamily="18" charset="2"/>
              </a:rPr>
              <a:t>G</a:t>
            </a:r>
            <a:r>
              <a:rPr lang="en-US" altLang="ja-JP" sz="2400" dirty="0" smtClean="0">
                <a:sym typeface="Symbol" pitchFamily="18" charset="2"/>
              </a:rPr>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 </a:t>
            </a:r>
            <a:r>
              <a:rPr lang="en-US" altLang="ja-JP" sz="2400" i="1" dirty="0" err="1" smtClean="0">
                <a:latin typeface="Times New Roman" pitchFamily="18" charset="0"/>
                <a:cs typeface="Times New Roman" pitchFamily="18" charset="0"/>
                <a:sym typeface="Symbol" pitchFamily="18" charset="2"/>
              </a:rPr>
              <a:t>u</a:t>
            </a:r>
            <a:r>
              <a:rPr lang="en-US" altLang="ja-JP" sz="2400" dirty="0" err="1" smtClean="0">
                <a:latin typeface="Times New Roman" pitchFamily="18" charset="0"/>
                <a:cs typeface="Times New Roman" pitchFamily="18" charset="0"/>
                <a:sym typeface="Symbol" pitchFamily="18" charset="2"/>
              </a:rPr>
              <a:t></a:t>
            </a:r>
            <a:r>
              <a:rPr lang="en-US" altLang="ja-JP" sz="2400" dirty="0" err="1" smtClean="0"/>
              <a:t>V</a:t>
            </a:r>
            <a:r>
              <a:rPr lang="en-US" altLang="ja-JP" sz="2400" baseline="-25000" dirty="0" err="1" smtClean="0"/>
              <a:t>leaf</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f </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dirty="0" smtClean="0">
                <a:solidFill>
                  <a:srgbClr val="000000"/>
                </a:solidFill>
                <a:latin typeface="Times New Roman" pitchFamily="18" charset="0"/>
                <a:cs typeface="Times New Roman" pitchFamily="18" charset="0"/>
                <a:sym typeface="Symbol" pitchFamily="18" charset="2"/>
              </a:rPr>
              <a:t>∪{</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sz="2400" i="1" baseline="30000" dirty="0" smtClean="0">
                <a:latin typeface="Times New Roman" pitchFamily="18" charset="0"/>
                <a:cs typeface="Times New Roman" pitchFamily="18" charset="0"/>
                <a:sym typeface="Symbol" pitchFamily="18" charset="2"/>
              </a:rPr>
              <a:t>k</a:t>
            </a:r>
            <a:r>
              <a:rPr lang="en-US" altLang="ja-JP" sz="2400" dirty="0" smtClean="0">
                <a:latin typeface="Times New Roman" pitchFamily="18" charset="0"/>
                <a:cs typeface="Times New Roman" pitchFamily="18" charset="0"/>
                <a:sym typeface="Symbol" pitchFamily="18" charset="2"/>
              </a:rPr>
              <a:t> |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)E, </a:t>
            </a:r>
            <a:r>
              <a:rPr lang="en-US" altLang="ja-JP" sz="2400" i="1" dirty="0" smtClean="0">
                <a:latin typeface="Times New Roman" pitchFamily="18" charset="0"/>
                <a:cs typeface="Times New Roman" pitchFamily="18" charset="0"/>
                <a:sym typeface="Symbol" pitchFamily="18" charset="2"/>
              </a:rPr>
              <a:t>k</a:t>
            </a:r>
            <a:r>
              <a:rPr lang="en-US" altLang="ja-JP" sz="2400" dirty="0" smtClean="0">
                <a:latin typeface="Times New Roman" pitchFamily="18" charset="0"/>
                <a:cs typeface="Times New Roman" pitchFamily="18" charset="0"/>
                <a:sym typeface="Symbol" pitchFamily="18" charset="2"/>
              </a:rPr>
              <a:t>  </a:t>
            </a:r>
            <a:r>
              <a:rPr lang="en-US" altLang="ja-JP" b="1" dirty="0" smtClean="0">
                <a:latin typeface="Times New Roman" pitchFamily="18" charset="0"/>
                <a:cs typeface="Times New Roman" pitchFamily="18" charset="0"/>
                <a:sym typeface="Symbol" pitchFamily="18" charset="2"/>
              </a:rPr>
              <a:t>|</a:t>
            </a:r>
            <a:r>
              <a:rPr lang="en-US" altLang="ja-JP" sz="2400" dirty="0" err="1" smtClean="0"/>
              <a:t>V</a:t>
            </a:r>
            <a:r>
              <a:rPr lang="en-US" altLang="ja-JP" sz="2400" baseline="-25000" dirty="0" err="1" smtClean="0"/>
              <a:t>leaf</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b="1" dirty="0" smtClean="0">
                <a:latin typeface="Times New Roman" pitchFamily="18" charset="0"/>
                <a:cs typeface="Times New Roman" pitchFamily="18" charset="0"/>
                <a:sym typeface="Symbol" pitchFamily="18" charset="2"/>
              </a:rPr>
              <a:t>|</a:t>
            </a:r>
            <a:r>
              <a:rPr lang="en-US" altLang="ja-JP" sz="2400" b="1" dirty="0" smtClean="0">
                <a:latin typeface="Times New Roman" pitchFamily="18" charset="0"/>
                <a:cs typeface="Times New Roman" pitchFamily="18" charset="0"/>
                <a:sym typeface="Symbol" pitchFamily="18" charset="2"/>
              </a:rPr>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D</a:t>
            </a:r>
            <a:r>
              <a:rPr lang="en-US" altLang="ja-JP" sz="2400" i="1" baseline="-25000"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endParaRPr lang="en-US" altLang="ja-JP" dirty="0" smtClean="0">
              <a:latin typeface="Times New Roman" pitchFamily="18" charset="0"/>
              <a:cs typeface="Times New Roman" pitchFamily="18" charset="0"/>
              <a:sym typeface="Symbol" pitchFamily="18" charset="2"/>
            </a:endParaRPr>
          </a:p>
        </p:txBody>
      </p:sp>
      <p:sp>
        <p:nvSpPr>
          <p:cNvPr id="3" name="タイトル 2"/>
          <p:cNvSpPr>
            <a:spLocks noGrp="1"/>
          </p:cNvSpPr>
          <p:nvPr>
            <p:ph type="title"/>
          </p:nvPr>
        </p:nvSpPr>
        <p:spPr/>
        <p:txBody>
          <a:bodyPr/>
          <a:lstStyle/>
          <a:p>
            <a:r>
              <a:rPr lang="en-US" altLang="ja-JP" dirty="0" smtClean="0">
                <a:ea typeface="Arial Unicode MS" pitchFamily="50" charset="-128"/>
              </a:rPr>
              <a:t>Suffix Tour Graph</a:t>
            </a:r>
            <a:endParaRPr lang="ja-JP" altLang="en-US" baseline="-25000" dirty="0">
              <a:ea typeface="Arial Unicode MS" pitchFamily="50" charset="-128"/>
            </a:endParaRPr>
          </a:p>
        </p:txBody>
      </p:sp>
      <p:sp>
        <p:nvSpPr>
          <p:cNvPr id="51" name="円/楕円 50"/>
          <p:cNvSpPr/>
          <p:nvPr/>
        </p:nvSpPr>
        <p:spPr>
          <a:xfrm>
            <a:off x="2267744"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52" name="円/楕円 51"/>
          <p:cNvSpPr/>
          <p:nvPr/>
        </p:nvSpPr>
        <p:spPr>
          <a:xfrm>
            <a:off x="1691712"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53" name="直線コネクタ 52"/>
          <p:cNvCxnSpPr>
            <a:stCxn id="52" idx="7"/>
            <a:endCxn id="51" idx="3"/>
          </p:cNvCxnSpPr>
          <p:nvPr/>
        </p:nvCxnSpPr>
        <p:spPr>
          <a:xfrm rot="5400000" flipH="1" flipV="1">
            <a:off x="1937519" y="381885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4" name="円/楕円 53"/>
          <p:cNvSpPr/>
          <p:nvPr/>
        </p:nvSpPr>
        <p:spPr>
          <a:xfrm>
            <a:off x="2123728"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b="1" dirty="0" smtClean="0">
                <a:solidFill>
                  <a:srgbClr val="FF0000"/>
                </a:solidFill>
              </a:rPr>
              <a:t>1</a:t>
            </a:r>
            <a:endParaRPr kumimoji="1" lang="ja-JP" altLang="en-US" sz="2200" b="1" dirty="0">
              <a:solidFill>
                <a:srgbClr val="FF0000"/>
              </a:solidFill>
            </a:endParaRPr>
          </a:p>
        </p:txBody>
      </p:sp>
      <p:cxnSp>
        <p:nvCxnSpPr>
          <p:cNvPr id="55" name="直線コネクタ 54"/>
          <p:cNvCxnSpPr>
            <a:stCxn id="54" idx="0"/>
            <a:endCxn id="52" idx="5"/>
          </p:cNvCxnSpPr>
          <p:nvPr/>
        </p:nvCxnSpPr>
        <p:spPr>
          <a:xfrm rot="16200000" flipV="1">
            <a:off x="1613476" y="471896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2" idx="0"/>
            <a:endCxn id="70" idx="4"/>
          </p:cNvCxnSpPr>
          <p:nvPr/>
        </p:nvCxnSpPr>
        <p:spPr>
          <a:xfrm rot="16200000" flipV="1">
            <a:off x="1133610" y="513918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63" idx="0"/>
            <a:endCxn id="54" idx="3"/>
          </p:cNvCxnSpPr>
          <p:nvPr/>
        </p:nvCxnSpPr>
        <p:spPr>
          <a:xfrm rot="5400000" flipH="1" flipV="1">
            <a:off x="1889686" y="574507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66" idx="3"/>
            <a:endCxn id="60" idx="0"/>
          </p:cNvCxnSpPr>
          <p:nvPr/>
        </p:nvCxnSpPr>
        <p:spPr>
          <a:xfrm rot="5400000">
            <a:off x="3113823" y="509699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66" idx="5"/>
            <a:endCxn id="61" idx="0"/>
          </p:cNvCxnSpPr>
          <p:nvPr/>
        </p:nvCxnSpPr>
        <p:spPr>
          <a:xfrm rot="16200000" flipH="1">
            <a:off x="3467673" y="509698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305983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61" name="正方形/長方形 60"/>
          <p:cNvSpPr/>
          <p:nvPr/>
        </p:nvSpPr>
        <p:spPr>
          <a:xfrm>
            <a:off x="356388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62" name="正方形/長方形 61"/>
          <p:cNvSpPr/>
          <p:nvPr/>
        </p:nvSpPr>
        <p:spPr>
          <a:xfrm>
            <a:off x="1187624"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63" name="正方形/長方形 62"/>
          <p:cNvSpPr/>
          <p:nvPr/>
        </p:nvSpPr>
        <p:spPr>
          <a:xfrm>
            <a:off x="1835696"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64" name="正方形/長方形 63"/>
          <p:cNvSpPr/>
          <p:nvPr/>
        </p:nvSpPr>
        <p:spPr>
          <a:xfrm>
            <a:off x="46754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65" name="直線コネクタ 69"/>
          <p:cNvCxnSpPr>
            <a:stCxn id="52" idx="2"/>
            <a:endCxn id="64" idx="0"/>
          </p:cNvCxnSpPr>
          <p:nvPr/>
        </p:nvCxnSpPr>
        <p:spPr>
          <a:xfrm rot="10800000" flipV="1">
            <a:off x="647564" y="429308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6" name="円/楕円 65"/>
          <p:cNvSpPr/>
          <p:nvPr/>
        </p:nvSpPr>
        <p:spPr>
          <a:xfrm>
            <a:off x="3347864"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67" name="直線コネクタ 66"/>
          <p:cNvCxnSpPr>
            <a:stCxn id="66" idx="1"/>
            <a:endCxn id="51" idx="5"/>
          </p:cNvCxnSpPr>
          <p:nvPr/>
        </p:nvCxnSpPr>
        <p:spPr>
          <a:xfrm rot="16200000" flipV="1">
            <a:off x="2477563" y="385484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8" name="直線コネクタ 69"/>
          <p:cNvCxnSpPr>
            <a:stCxn id="51" idx="2"/>
            <a:endCxn id="69" idx="0"/>
          </p:cNvCxnSpPr>
          <p:nvPr/>
        </p:nvCxnSpPr>
        <p:spPr>
          <a:xfrm rot="10800000" flipV="1">
            <a:off x="647564" y="371701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467544"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70" name="円/楕円 69"/>
          <p:cNvSpPr/>
          <p:nvPr/>
        </p:nvSpPr>
        <p:spPr>
          <a:xfrm>
            <a:off x="1115648"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71" name="直線コネクタ 70"/>
          <p:cNvCxnSpPr>
            <a:stCxn id="70" idx="7"/>
            <a:endCxn id="52" idx="3"/>
          </p:cNvCxnSpPr>
          <p:nvPr/>
        </p:nvCxnSpPr>
        <p:spPr>
          <a:xfrm rot="5400000" flipH="1" flipV="1">
            <a:off x="1361471" y="439490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2" name="直線コネクタ 71"/>
          <p:cNvCxnSpPr>
            <a:stCxn id="73" idx="0"/>
            <a:endCxn id="70" idx="3"/>
          </p:cNvCxnSpPr>
          <p:nvPr/>
        </p:nvCxnSpPr>
        <p:spPr>
          <a:xfrm rot="5400000" flipH="1" flipV="1">
            <a:off x="809582" y="502497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68356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74" name="正方形/長方形 73"/>
          <p:cNvSpPr/>
          <p:nvPr/>
        </p:nvSpPr>
        <p:spPr>
          <a:xfrm>
            <a:off x="2339752"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75" name="直線コネクタ 74"/>
          <p:cNvCxnSpPr>
            <a:stCxn id="54" idx="5"/>
            <a:endCxn id="74" idx="0"/>
          </p:cNvCxnSpPr>
          <p:nvPr/>
        </p:nvCxnSpPr>
        <p:spPr>
          <a:xfrm rot="16200000" flipH="1">
            <a:off x="2243537" y="574505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6" name="直線コネクタ 69"/>
          <p:cNvCxnSpPr>
            <a:stCxn id="66" idx="2"/>
            <a:endCxn id="54" idx="7"/>
          </p:cNvCxnSpPr>
          <p:nvPr/>
        </p:nvCxnSpPr>
        <p:spPr>
          <a:xfrm rot="10800000" flipV="1">
            <a:off x="2369552" y="486914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7" name="直線コネクタ 69"/>
          <p:cNvCxnSpPr>
            <a:stCxn id="51" idx="2"/>
            <a:endCxn id="52" idx="0"/>
          </p:cNvCxnSpPr>
          <p:nvPr/>
        </p:nvCxnSpPr>
        <p:spPr>
          <a:xfrm rot="10800000" flipV="1">
            <a:off x="1835712" y="371701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8" name="直線コネクタ 69"/>
          <p:cNvCxnSpPr>
            <a:stCxn id="52" idx="6"/>
            <a:endCxn id="66" idx="2"/>
          </p:cNvCxnSpPr>
          <p:nvPr/>
        </p:nvCxnSpPr>
        <p:spPr>
          <a:xfrm>
            <a:off x="1979712" y="429308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9" name="直線コネクタ 69"/>
          <p:cNvCxnSpPr>
            <a:stCxn id="52" idx="2"/>
            <a:endCxn id="70" idx="0"/>
          </p:cNvCxnSpPr>
          <p:nvPr/>
        </p:nvCxnSpPr>
        <p:spPr>
          <a:xfrm rot="10800000" flipV="1">
            <a:off x="1259648" y="429308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80" name="正方形/長方形 79"/>
          <p:cNvSpPr/>
          <p:nvPr/>
        </p:nvSpPr>
        <p:spPr>
          <a:xfrm>
            <a:off x="1131375"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1" name="正方形/長方形 80"/>
          <p:cNvSpPr/>
          <p:nvPr/>
        </p:nvSpPr>
        <p:spPr>
          <a:xfrm>
            <a:off x="2643543"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2" name="正方形/長方形 81"/>
          <p:cNvSpPr/>
          <p:nvPr/>
        </p:nvSpPr>
        <p:spPr>
          <a:xfrm>
            <a:off x="1788419"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3" name="正方形/長方形 82"/>
          <p:cNvSpPr/>
          <p:nvPr/>
        </p:nvSpPr>
        <p:spPr>
          <a:xfrm>
            <a:off x="1932435"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4" name="正方形/長方形 83"/>
          <p:cNvSpPr/>
          <p:nvPr/>
        </p:nvSpPr>
        <p:spPr>
          <a:xfrm>
            <a:off x="156342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5" name="正方形/長方形 84"/>
          <p:cNvSpPr/>
          <p:nvPr/>
        </p:nvSpPr>
        <p:spPr>
          <a:xfrm>
            <a:off x="85738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6" name="正方形/長方形 85"/>
          <p:cNvSpPr/>
          <p:nvPr/>
        </p:nvSpPr>
        <p:spPr>
          <a:xfrm>
            <a:off x="755576" y="483954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7" name="正方形/長方形 86"/>
          <p:cNvSpPr/>
          <p:nvPr/>
        </p:nvSpPr>
        <p:spPr>
          <a:xfrm>
            <a:off x="1250660" y="483954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8" name="正方形/長方形 87"/>
          <p:cNvSpPr/>
          <p:nvPr/>
        </p:nvSpPr>
        <p:spPr>
          <a:xfrm>
            <a:off x="2339752"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9" name="正方形/長方形 88"/>
          <p:cNvSpPr/>
          <p:nvPr/>
        </p:nvSpPr>
        <p:spPr>
          <a:xfrm>
            <a:off x="1835696"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0" name="正方形/長方形 89"/>
          <p:cNvSpPr/>
          <p:nvPr/>
        </p:nvSpPr>
        <p:spPr>
          <a:xfrm>
            <a:off x="3612856" y="482713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91" name="正方形/長方形 90"/>
          <p:cNvSpPr/>
          <p:nvPr/>
        </p:nvSpPr>
        <p:spPr>
          <a:xfrm>
            <a:off x="3050860" y="482713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2" name="円/楕円 91"/>
          <p:cNvSpPr/>
          <p:nvPr/>
        </p:nvSpPr>
        <p:spPr>
          <a:xfrm>
            <a:off x="7020272"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93" name="円/楕円 92"/>
          <p:cNvSpPr/>
          <p:nvPr/>
        </p:nvSpPr>
        <p:spPr>
          <a:xfrm>
            <a:off x="6444240"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94" name="直線コネクタ 93"/>
          <p:cNvCxnSpPr>
            <a:stCxn id="93" idx="7"/>
            <a:endCxn id="92" idx="3"/>
          </p:cNvCxnSpPr>
          <p:nvPr/>
        </p:nvCxnSpPr>
        <p:spPr>
          <a:xfrm rot="5400000" flipH="1" flipV="1">
            <a:off x="6690047" y="3818855"/>
            <a:ext cx="372418" cy="37238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95" name="円/楕円 94"/>
          <p:cNvSpPr/>
          <p:nvPr/>
        </p:nvSpPr>
        <p:spPr>
          <a:xfrm>
            <a:off x="6876256"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96" name="直線コネクタ 95"/>
          <p:cNvCxnSpPr>
            <a:stCxn id="95" idx="0"/>
            <a:endCxn id="93" idx="5"/>
          </p:cNvCxnSpPr>
          <p:nvPr/>
        </p:nvCxnSpPr>
        <p:spPr>
          <a:xfrm rot="16200000" flipV="1">
            <a:off x="6366004" y="4718963"/>
            <a:ext cx="978313" cy="330193"/>
          </a:xfrm>
          <a:prstGeom prst="line">
            <a:avLst/>
          </a:prstGeom>
          <a:ln w="254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rot="16200000" flipV="1">
            <a:off x="5843918" y="5139182"/>
            <a:ext cx="360072" cy="10799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a:stCxn id="104" idx="0"/>
            <a:endCxn id="95" idx="3"/>
          </p:cNvCxnSpPr>
          <p:nvPr/>
        </p:nvCxnSpPr>
        <p:spPr>
          <a:xfrm rot="5400000" flipH="1" flipV="1">
            <a:off x="6642214" y="5745070"/>
            <a:ext cx="402249" cy="150189"/>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7812360"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2" name="正方形/長方形 101"/>
          <p:cNvSpPr/>
          <p:nvPr/>
        </p:nvSpPr>
        <p:spPr>
          <a:xfrm>
            <a:off x="831641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3" name="正方形/長方形 102"/>
          <p:cNvSpPr/>
          <p:nvPr/>
        </p:nvSpPr>
        <p:spPr>
          <a:xfrm>
            <a:off x="594015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4" name="正方形/長方形 103"/>
          <p:cNvSpPr/>
          <p:nvPr/>
        </p:nvSpPr>
        <p:spPr>
          <a:xfrm>
            <a:off x="6588224"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5" name="正方形/長方形 104"/>
          <p:cNvSpPr/>
          <p:nvPr/>
        </p:nvSpPr>
        <p:spPr>
          <a:xfrm>
            <a:off x="5220072"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7" name="円/楕円 106"/>
          <p:cNvSpPr/>
          <p:nvPr/>
        </p:nvSpPr>
        <p:spPr>
          <a:xfrm>
            <a:off x="8100392"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sp>
        <p:nvSpPr>
          <p:cNvPr id="110" name="正方形/長方形 109"/>
          <p:cNvSpPr/>
          <p:nvPr/>
        </p:nvSpPr>
        <p:spPr>
          <a:xfrm>
            <a:off x="5220072"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11" name="円/楕円 110"/>
          <p:cNvSpPr/>
          <p:nvPr/>
        </p:nvSpPr>
        <p:spPr>
          <a:xfrm>
            <a:off x="5868176"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113" name="直線コネクタ 112"/>
          <p:cNvCxnSpPr>
            <a:stCxn id="114" idx="0"/>
            <a:endCxn id="111" idx="3"/>
          </p:cNvCxnSpPr>
          <p:nvPr/>
        </p:nvCxnSpPr>
        <p:spPr>
          <a:xfrm rot="5400000" flipH="1" flipV="1">
            <a:off x="5562110" y="5024974"/>
            <a:ext cx="402249" cy="294237"/>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543609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15" name="正方形/長方形 114"/>
          <p:cNvSpPr/>
          <p:nvPr/>
        </p:nvSpPr>
        <p:spPr>
          <a:xfrm>
            <a:off x="7092280"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cxnSp>
        <p:nvCxnSpPr>
          <p:cNvPr id="116" name="直線コネクタ 115"/>
          <p:cNvCxnSpPr>
            <a:stCxn id="95" idx="5"/>
            <a:endCxn id="115" idx="0"/>
          </p:cNvCxnSpPr>
          <p:nvPr/>
        </p:nvCxnSpPr>
        <p:spPr>
          <a:xfrm rot="16200000" flipH="1">
            <a:off x="6996065" y="5745052"/>
            <a:ext cx="402249" cy="150221"/>
          </a:xfrm>
          <a:prstGeom prst="line">
            <a:avLst/>
          </a:prstGeom>
          <a:ln w="25400">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a:stCxn id="92" idx="2"/>
            <a:endCxn id="110" idx="0"/>
          </p:cNvCxnSpPr>
          <p:nvPr/>
        </p:nvCxnSpPr>
        <p:spPr>
          <a:xfrm rot="10800000" flipV="1">
            <a:off x="5400092" y="3717016"/>
            <a:ext cx="1620180" cy="360056"/>
          </a:xfrm>
          <a:prstGeom prst="line">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a:stCxn id="102" idx="2"/>
            <a:endCxn id="115" idx="3"/>
          </p:cNvCxnSpPr>
          <p:nvPr/>
        </p:nvCxnSpPr>
        <p:spPr>
          <a:xfrm rot="5400000">
            <a:off x="7740352" y="5445224"/>
            <a:ext cx="468052" cy="1044116"/>
          </a:xfrm>
          <a:prstGeom prst="curvedConnector2">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a:stCxn id="101" idx="1"/>
          </p:cNvCxnSpPr>
          <p:nvPr/>
        </p:nvCxnSpPr>
        <p:spPr>
          <a:xfrm rot="10800000" flipV="1">
            <a:off x="6934196" y="5553236"/>
            <a:ext cx="878164" cy="468052"/>
          </a:xfrm>
          <a:prstGeom prst="line">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45" name="直線コネクタ 135"/>
          <p:cNvCxnSpPr>
            <a:stCxn id="95" idx="7"/>
            <a:endCxn id="102" idx="0"/>
          </p:cNvCxnSpPr>
          <p:nvPr/>
        </p:nvCxnSpPr>
        <p:spPr>
          <a:xfrm rot="5400000" flipH="1" flipV="1">
            <a:off x="7788169" y="4707127"/>
            <a:ext cx="42177" cy="1374357"/>
          </a:xfrm>
          <a:prstGeom prst="curvedConnector3">
            <a:avLst>
              <a:gd name="adj1" fmla="val 642002"/>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48" name="直線コネクタ 135"/>
          <p:cNvCxnSpPr>
            <a:stCxn id="111" idx="6"/>
            <a:endCxn id="101" idx="0"/>
          </p:cNvCxnSpPr>
          <p:nvPr/>
        </p:nvCxnSpPr>
        <p:spPr>
          <a:xfrm>
            <a:off x="6156176" y="4869144"/>
            <a:ext cx="1836204" cy="504072"/>
          </a:xfrm>
          <a:prstGeom prst="curvedConnector2">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a:stCxn id="111" idx="5"/>
          </p:cNvCxnSpPr>
          <p:nvPr/>
        </p:nvCxnSpPr>
        <p:spPr>
          <a:xfrm rot="16200000" flipH="1">
            <a:off x="5977827" y="5107138"/>
            <a:ext cx="402248" cy="129905"/>
          </a:xfrm>
          <a:prstGeom prst="line">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a:stCxn id="105" idx="2"/>
          </p:cNvCxnSpPr>
          <p:nvPr/>
        </p:nvCxnSpPr>
        <p:spPr>
          <a:xfrm rot="16200000" flipH="1">
            <a:off x="5303048" y="5110220"/>
            <a:ext cx="360040" cy="165952"/>
          </a:xfrm>
          <a:prstGeom prst="line">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a:stCxn id="110" idx="2"/>
            <a:endCxn id="105" idx="0"/>
          </p:cNvCxnSpPr>
          <p:nvPr/>
        </p:nvCxnSpPr>
        <p:spPr>
          <a:xfrm rot="5400000">
            <a:off x="5292080" y="4545124"/>
            <a:ext cx="216024" cy="0"/>
          </a:xfrm>
          <a:prstGeom prst="line">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sp>
        <p:nvSpPr>
          <p:cNvPr id="160" name="正方形/長方形 159"/>
          <p:cNvSpPr/>
          <p:nvPr/>
        </p:nvSpPr>
        <p:spPr>
          <a:xfrm>
            <a:off x="4917972" y="3399383"/>
            <a:ext cx="869149" cy="461665"/>
          </a:xfrm>
          <a:prstGeom prst="rect">
            <a:avLst/>
          </a:prstGeom>
        </p:spPr>
        <p:txBody>
          <a:bodyPr wrap="none">
            <a:spAutoFit/>
          </a:bodyPr>
          <a:lstStyle/>
          <a:p>
            <a:r>
              <a:rPr lang="en-US" altLang="ja-JP" sz="2400" dirty="0" err="1" smtClean="0">
                <a:solidFill>
                  <a:prstClr val="black"/>
                </a:solidFill>
                <a:sym typeface="Symbol" pitchFamily="18" charset="2"/>
              </a:rPr>
              <a:t>STG</a:t>
            </a:r>
            <a:r>
              <a:rPr lang="en-US" altLang="ja-JP" sz="2400" i="1" baseline="-25000" dirty="0" err="1" smtClean="0">
                <a:solidFill>
                  <a:prstClr val="black"/>
                </a:solidFill>
                <a:sym typeface="Symbol" pitchFamily="18" charset="2"/>
              </a:rPr>
              <a:t>g</a:t>
            </a:r>
            <a:endParaRPr lang="ja-JP" altLang="en-US" sz="2400" dirty="0"/>
          </a:p>
        </p:txBody>
      </p:sp>
      <p:sp>
        <p:nvSpPr>
          <p:cNvPr id="161" name="右矢印 160"/>
          <p:cNvSpPr/>
          <p:nvPr/>
        </p:nvSpPr>
        <p:spPr>
          <a:xfrm>
            <a:off x="4283968" y="4509120"/>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cxnSp>
        <p:nvCxnSpPr>
          <p:cNvPr id="99" name="直線コネクタ 98"/>
          <p:cNvCxnSpPr/>
          <p:nvPr/>
        </p:nvCxnSpPr>
        <p:spPr>
          <a:xfrm>
            <a:off x="4067944" y="3356992"/>
            <a:ext cx="201622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a:off x="1259632" y="2894464"/>
            <a:ext cx="7416824" cy="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grpSp>
        <p:nvGrpSpPr>
          <p:cNvPr id="129" name="グループ化 128"/>
          <p:cNvGrpSpPr/>
          <p:nvPr/>
        </p:nvGrpSpPr>
        <p:grpSpPr>
          <a:xfrm>
            <a:off x="2627784" y="0"/>
            <a:ext cx="3744416" cy="3384376"/>
            <a:chOff x="2627784" y="0"/>
            <a:chExt cx="3744416" cy="3384376"/>
          </a:xfrm>
        </p:grpSpPr>
        <p:sp>
          <p:nvSpPr>
            <p:cNvPr id="106" name="正方形/長方形 105"/>
            <p:cNvSpPr/>
            <p:nvPr/>
          </p:nvSpPr>
          <p:spPr>
            <a:xfrm>
              <a:off x="2627784" y="0"/>
              <a:ext cx="3744416" cy="864096"/>
            </a:xfrm>
            <a:prstGeom prst="rect">
              <a:avLst/>
            </a:prstGeom>
            <a:effectLst>
              <a:outerShdw blurRad="50800" dist="38100" algn="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sz="2400" i="1" dirty="0" err="1" smtClean="0">
                  <a:sym typeface="Symbol" pitchFamily="18" charset="2"/>
                </a:rPr>
                <a:t>L</a:t>
              </a:r>
              <a:r>
                <a:rPr lang="en-US" altLang="ja-JP" sz="2400" i="1" baseline="-25000" dirty="0" err="1" smtClean="0">
                  <a:sym typeface="Symbol" pitchFamily="18" charset="2"/>
                </a:rPr>
                <a:t>g</a:t>
              </a:r>
              <a:r>
                <a:rPr lang="en-US" altLang="ja-JP" sz="2400" dirty="0" smtClean="0">
                  <a:sym typeface="Symbol" pitchFamily="18" charset="2"/>
                </a:rPr>
                <a:t>(</a:t>
              </a:r>
              <a:r>
                <a:rPr lang="en-US" altLang="ja-JP" sz="2400" i="1" dirty="0" smtClean="0">
                  <a:sym typeface="Symbol" pitchFamily="18" charset="2"/>
                </a:rPr>
                <a:t>v</a:t>
              </a:r>
              <a:r>
                <a:rPr lang="en-US" altLang="ja-JP" sz="2400" dirty="0" smtClean="0">
                  <a:sym typeface="Symbol" pitchFamily="18" charset="2"/>
                </a:rPr>
                <a:t>) means # of leaves </a:t>
              </a:r>
              <a:br>
                <a:rPr lang="en-US" altLang="ja-JP" sz="2400" dirty="0" smtClean="0">
                  <a:sym typeface="Symbol" pitchFamily="18" charset="2"/>
                </a:rPr>
              </a:br>
              <a:r>
                <a:rPr lang="en-US" altLang="ja-JP" sz="2400" dirty="0" smtClean="0">
                  <a:sym typeface="Symbol" pitchFamily="18" charset="2"/>
                </a:rPr>
                <a:t>in the following situation.</a:t>
              </a:r>
              <a:endParaRPr kumimoji="1" lang="ja-JP" altLang="en-US" sz="2400" dirty="0"/>
            </a:p>
          </p:txBody>
        </p:sp>
        <p:sp>
          <p:nvSpPr>
            <p:cNvPr id="108" name="正方形/長方形 107"/>
            <p:cNvSpPr/>
            <p:nvPr/>
          </p:nvSpPr>
          <p:spPr>
            <a:xfrm>
              <a:off x="2627784" y="864096"/>
              <a:ext cx="3744416" cy="2520280"/>
            </a:xfrm>
            <a:prstGeom prst="rect">
              <a:avLst/>
            </a:prstGeom>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09" name="円/楕円 108"/>
            <p:cNvSpPr/>
            <p:nvPr/>
          </p:nvSpPr>
          <p:spPr>
            <a:xfrm>
              <a:off x="4393839" y="122181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2" name="直線コネクタ 111"/>
            <p:cNvCxnSpPr>
              <a:stCxn id="128" idx="0"/>
              <a:endCxn id="109" idx="4"/>
            </p:cNvCxnSpPr>
            <p:nvPr/>
          </p:nvCxnSpPr>
          <p:spPr>
            <a:xfrm rot="16200000" flipV="1">
              <a:off x="4308600" y="1739053"/>
              <a:ext cx="648136" cy="18965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7" name="直線コネクタ 116"/>
            <p:cNvCxnSpPr>
              <a:stCxn id="118" idx="0"/>
              <a:endCxn id="119" idx="4"/>
            </p:cNvCxnSpPr>
            <p:nvPr/>
          </p:nvCxnSpPr>
          <p:spPr>
            <a:xfrm rot="16200000" flipV="1">
              <a:off x="3593331" y="2283908"/>
              <a:ext cx="504088" cy="108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8" name="正方形/長方形 117"/>
            <p:cNvSpPr/>
            <p:nvPr/>
          </p:nvSpPr>
          <p:spPr>
            <a:xfrm>
              <a:off x="3719369" y="258996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aseline="-25000" dirty="0"/>
            </a:p>
          </p:txBody>
        </p:sp>
        <p:sp>
          <p:nvSpPr>
            <p:cNvPr id="119" name="円/楕円 118"/>
            <p:cNvSpPr/>
            <p:nvPr/>
          </p:nvSpPr>
          <p:spPr>
            <a:xfrm>
              <a:off x="3647361" y="179787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0" name="直線コネクタ 69"/>
            <p:cNvCxnSpPr>
              <a:stCxn id="109" idx="2"/>
              <a:endCxn id="119" idx="0"/>
            </p:cNvCxnSpPr>
            <p:nvPr/>
          </p:nvCxnSpPr>
          <p:spPr>
            <a:xfrm rot="10800000" flipV="1">
              <a:off x="3791361" y="1365814"/>
              <a:ext cx="602478"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121" name="正方形/長方形 120"/>
            <p:cNvSpPr/>
            <p:nvPr/>
          </p:nvSpPr>
          <p:spPr>
            <a:xfrm>
              <a:off x="4574493" y="148139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c</a:t>
              </a:r>
              <a:endParaRPr lang="ja-JP" altLang="en-US" sz="2400" dirty="0">
                <a:latin typeface="Courier New" pitchFamily="49" charset="0"/>
                <a:cs typeface="Courier New" pitchFamily="49" charset="0"/>
              </a:endParaRPr>
            </a:p>
          </p:txBody>
        </p:sp>
        <p:sp>
          <p:nvSpPr>
            <p:cNvPr id="122" name="正方形/長方形 121"/>
            <p:cNvSpPr/>
            <p:nvPr/>
          </p:nvSpPr>
          <p:spPr>
            <a:xfrm>
              <a:off x="3791377" y="198428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c</a:t>
              </a:r>
              <a:endParaRPr lang="ja-JP" altLang="en-US" sz="2400" dirty="0">
                <a:latin typeface="Courier New" pitchFamily="49" charset="0"/>
                <a:cs typeface="Courier New" pitchFamily="49" charset="0"/>
              </a:endParaRPr>
            </a:p>
          </p:txBody>
        </p:sp>
        <p:sp>
          <p:nvSpPr>
            <p:cNvPr id="123" name="正方形/長方形 122"/>
            <p:cNvSpPr/>
            <p:nvPr/>
          </p:nvSpPr>
          <p:spPr>
            <a:xfrm>
              <a:off x="4655473" y="1008112"/>
              <a:ext cx="859531" cy="430887"/>
            </a:xfrm>
            <a:prstGeom prst="rect">
              <a:avLst/>
            </a:prstGeom>
          </p:spPr>
          <p:txBody>
            <a:bodyPr wrap="none">
              <a:spAutoFit/>
            </a:bodyPr>
            <a:lstStyle/>
            <a:p>
              <a:pPr algn="ctr"/>
              <a:r>
                <a:rPr lang="en-US" altLang="ja-JP" sz="2200" dirty="0" smtClean="0"/>
                <a:t>par(</a:t>
              </a:r>
              <a:r>
                <a:rPr lang="en-US" altLang="ja-JP" sz="2200" i="1" dirty="0" smtClean="0"/>
                <a:t>v</a:t>
              </a:r>
              <a:r>
                <a:rPr lang="en-US" altLang="ja-JP" sz="2200" dirty="0" smtClean="0"/>
                <a:t>)</a:t>
              </a:r>
              <a:endParaRPr lang="ja-JP" altLang="en-US" sz="2200" dirty="0"/>
            </a:p>
          </p:txBody>
        </p:sp>
        <p:sp>
          <p:nvSpPr>
            <p:cNvPr id="124" name="正方形/長方形 123"/>
            <p:cNvSpPr/>
            <p:nvPr/>
          </p:nvSpPr>
          <p:spPr>
            <a:xfrm>
              <a:off x="2843808" y="1583015"/>
              <a:ext cx="875561" cy="430887"/>
            </a:xfrm>
            <a:prstGeom prst="rect">
              <a:avLst/>
            </a:prstGeom>
          </p:spPr>
          <p:txBody>
            <a:bodyPr wrap="none">
              <a:spAutoFit/>
            </a:bodyPr>
            <a:lstStyle/>
            <a:p>
              <a:pPr algn="ctr"/>
              <a:r>
                <a:rPr lang="en-US" altLang="ja-JP" sz="2200" dirty="0" smtClean="0"/>
                <a:t>par(</a:t>
              </a:r>
              <a:r>
                <a:rPr lang="en-US" altLang="ja-JP" sz="2200" i="1" dirty="0" smtClean="0"/>
                <a:t>u</a:t>
              </a:r>
              <a:r>
                <a:rPr lang="en-US" altLang="ja-JP" sz="2200" dirty="0" smtClean="0"/>
                <a:t>)</a:t>
              </a:r>
              <a:endParaRPr lang="ja-JP" altLang="en-US" sz="2200" dirty="0"/>
            </a:p>
          </p:txBody>
        </p:sp>
        <p:sp>
          <p:nvSpPr>
            <p:cNvPr id="125" name="正方形/長方形 124"/>
            <p:cNvSpPr/>
            <p:nvPr/>
          </p:nvSpPr>
          <p:spPr>
            <a:xfrm>
              <a:off x="4799489" y="1943055"/>
              <a:ext cx="309700" cy="430887"/>
            </a:xfrm>
            <a:prstGeom prst="rect">
              <a:avLst/>
            </a:prstGeom>
          </p:spPr>
          <p:txBody>
            <a:bodyPr wrap="none">
              <a:spAutoFit/>
            </a:bodyPr>
            <a:lstStyle/>
            <a:p>
              <a:r>
                <a:rPr lang="en-US" altLang="ja-JP" sz="2200" i="1" dirty="0" smtClean="0"/>
                <a:t>v</a:t>
              </a:r>
              <a:endParaRPr lang="ja-JP" altLang="en-US" sz="2200" dirty="0"/>
            </a:p>
          </p:txBody>
        </p:sp>
        <p:sp>
          <p:nvSpPr>
            <p:cNvPr id="126" name="正方形/長方形 125"/>
            <p:cNvSpPr/>
            <p:nvPr/>
          </p:nvSpPr>
          <p:spPr>
            <a:xfrm>
              <a:off x="3431337" y="2448272"/>
              <a:ext cx="325731" cy="430887"/>
            </a:xfrm>
            <a:prstGeom prst="rect">
              <a:avLst/>
            </a:prstGeom>
          </p:spPr>
          <p:txBody>
            <a:bodyPr wrap="none">
              <a:spAutoFit/>
            </a:bodyPr>
            <a:lstStyle/>
            <a:p>
              <a:pPr algn="ctr"/>
              <a:r>
                <a:rPr lang="en-US" altLang="ja-JP" sz="2200" i="1" dirty="0" smtClean="0"/>
                <a:t>u</a:t>
              </a:r>
              <a:endParaRPr lang="ja-JP" altLang="en-US" sz="2200" baseline="-25000" dirty="0"/>
            </a:p>
          </p:txBody>
        </p:sp>
        <p:sp>
          <p:nvSpPr>
            <p:cNvPr id="127" name="二等辺三角形 126"/>
            <p:cNvSpPr/>
            <p:nvPr/>
          </p:nvSpPr>
          <p:spPr>
            <a:xfrm>
              <a:off x="4211960" y="2304256"/>
              <a:ext cx="1008112" cy="936104"/>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8" name="円/楕円 127"/>
            <p:cNvSpPr/>
            <p:nvPr/>
          </p:nvSpPr>
          <p:spPr>
            <a:xfrm>
              <a:off x="4583497" y="215795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i="1" dirty="0">
                <a:solidFill>
                  <a:schemeClr val="tx1"/>
                </a:solidFill>
              </a:endParaRPr>
            </a:p>
          </p:txBody>
        </p:sp>
      </p:grpSp>
      <p:cxnSp>
        <p:nvCxnSpPr>
          <p:cNvPr id="130" name="直線コネクタ 129"/>
          <p:cNvCxnSpPr>
            <a:stCxn id="128" idx="3"/>
            <a:endCxn id="118" idx="3"/>
          </p:cNvCxnSpPr>
          <p:nvPr/>
        </p:nvCxnSpPr>
        <p:spPr>
          <a:xfrm rot="5400000">
            <a:off x="4169436" y="2313747"/>
            <a:ext cx="366213" cy="546265"/>
          </a:xfrm>
          <a:prstGeom prst="line">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1" fill="hold" nodeType="withEffect">
                                  <p:stCondLst>
                                    <p:cond delay="0"/>
                                  </p:stCondLst>
                                  <p:childTnLst>
                                    <p:set>
                                      <p:cBhvr>
                                        <p:cTn id="6" dur="1" fill="hold">
                                          <p:stCondLst>
                                            <p:cond delay="0"/>
                                          </p:stCondLst>
                                        </p:cTn>
                                        <p:tgtEl>
                                          <p:spTgt spid="129"/>
                                        </p:tgtEl>
                                        <p:attrNameLst>
                                          <p:attrName>style.visibility</p:attrName>
                                        </p:attrNameLst>
                                      </p:cBhvr>
                                      <p:to>
                                        <p:strVal val="visible"/>
                                      </p:to>
                                    </p:set>
                                    <p:anim calcmode="lin" valueType="num">
                                      <p:cBhvr additive="base">
                                        <p:cTn id="7" dur="500" fill="hold"/>
                                        <p:tgtEl>
                                          <p:spTgt spid="129"/>
                                        </p:tgtEl>
                                        <p:attrNameLst>
                                          <p:attrName>ppt_x</p:attrName>
                                        </p:attrNameLst>
                                      </p:cBhvr>
                                      <p:tavLst>
                                        <p:tav tm="0">
                                          <p:val>
                                            <p:strVal val="#ppt_x"/>
                                          </p:val>
                                        </p:tav>
                                        <p:tav tm="100000">
                                          <p:val>
                                            <p:strVal val="#ppt_x"/>
                                          </p:val>
                                        </p:tav>
                                      </p:tavLst>
                                    </p:anim>
                                    <p:anim calcmode="lin" valueType="num">
                                      <p:cBhvr additive="base">
                                        <p:cTn id="8" dur="500" fill="hold"/>
                                        <p:tgtEl>
                                          <p:spTgt spid="129"/>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0"/>
                                  </p:stCondLst>
                                  <p:childTnLst>
                                    <p:set>
                                      <p:cBhvr>
                                        <p:cTn id="11" dur="1" fill="hold">
                                          <p:stCondLst>
                                            <p:cond delay="0"/>
                                          </p:stCondLst>
                                        </p:cTn>
                                        <p:tgtEl>
                                          <p:spTgt spid="130"/>
                                        </p:tgtEl>
                                        <p:attrNameLst>
                                          <p:attrName>style.visibility</p:attrName>
                                        </p:attrNameLst>
                                      </p:cBhvr>
                                      <p:to>
                                        <p:strVal val="visible"/>
                                      </p:to>
                                    </p:set>
                                    <p:animEffect transition="in" filter="wipe(down)">
                                      <p:cBhvr>
                                        <p:cTn id="12"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0" y="1214423"/>
            <a:ext cx="9144000" cy="2142570"/>
          </a:xfrm>
        </p:spPr>
        <p:txBody>
          <a:bodyPr/>
          <a:lstStyle/>
          <a:p>
            <a:r>
              <a:rPr lang="en-US" altLang="ja-JP" dirty="0" smtClean="0">
                <a:sym typeface="Symbol" pitchFamily="18" charset="2"/>
              </a:rPr>
              <a:t>When a labeling function </a:t>
            </a:r>
            <a:r>
              <a:rPr lang="en-US" altLang="ja-JP" i="1" dirty="0" smtClean="0">
                <a:sym typeface="Symbol" pitchFamily="18" charset="2"/>
              </a:rPr>
              <a:t>g</a:t>
            </a:r>
            <a:r>
              <a:rPr lang="en-US" altLang="ja-JP" dirty="0" smtClean="0">
                <a:sym typeface="Symbol" pitchFamily="18" charset="2"/>
              </a:rPr>
              <a:t> holds Conditions 1~4, </a:t>
            </a:r>
            <a:br>
              <a:rPr lang="en-US" altLang="ja-JP" dirty="0" smtClean="0">
                <a:sym typeface="Symbol" pitchFamily="18" charset="2"/>
              </a:rPr>
            </a:br>
            <a:r>
              <a:rPr lang="en-US" altLang="ja-JP" dirty="0" smtClean="0">
                <a:sym typeface="Symbol" pitchFamily="18" charset="2"/>
              </a:rPr>
              <a:t>we define the suffix tour graph </a:t>
            </a:r>
            <a:r>
              <a:rPr lang="ja-JP" altLang="en-US" dirty="0" smtClean="0">
                <a:sym typeface="Symbol" pitchFamily="18" charset="2"/>
              </a:rPr>
              <a:t> </a:t>
            </a:r>
            <a:r>
              <a:rPr lang="en-US" altLang="ja-JP" dirty="0" err="1" smtClean="0">
                <a:sym typeface="Symbol" pitchFamily="18" charset="2"/>
              </a:rPr>
              <a:t>STG</a:t>
            </a:r>
            <a:r>
              <a:rPr lang="en-US" altLang="ja-JP" i="1" baseline="-25000" dirty="0" err="1" smtClean="0">
                <a:sym typeface="Symbol" pitchFamily="18" charset="2"/>
              </a:rPr>
              <a:t>g</a:t>
            </a:r>
            <a:r>
              <a:rPr lang="en-US" altLang="ja-JP" dirty="0" smtClean="0">
                <a:sym typeface="Symbol" pitchFamily="18" charset="2"/>
              </a:rPr>
              <a:t> </a:t>
            </a:r>
            <a:r>
              <a:rPr lang="en-US" altLang="ja-JP" dirty="0" smtClean="0">
                <a:latin typeface="Times New Roman" pitchFamily="18" charset="0"/>
                <a:cs typeface="Times New Roman" pitchFamily="18" charset="0"/>
                <a:sym typeface="Symbol" pitchFamily="18" charset="2"/>
              </a:rPr>
              <a:t> (V</a:t>
            </a:r>
            <a:r>
              <a:rPr lang="en-US" altLang="ja-JP" baseline="-25000" dirty="0" smtClean="0">
                <a:latin typeface="Times New Roman" pitchFamily="18" charset="0"/>
                <a:cs typeface="Times New Roman" pitchFamily="18" charset="0"/>
                <a:sym typeface="Symbol" pitchFamily="18" charset="2"/>
              </a:rPr>
              <a:t>G</a:t>
            </a:r>
            <a:r>
              <a:rPr lang="en-US" altLang="ja-JP" dirty="0" smtClean="0">
                <a:latin typeface="Times New Roman" pitchFamily="18" charset="0"/>
                <a:cs typeface="Times New Roman" pitchFamily="18" charset="0"/>
                <a:sym typeface="Symbol" pitchFamily="18" charset="2"/>
              </a:rPr>
              <a:t>, E</a:t>
            </a:r>
            <a:r>
              <a:rPr lang="en-US" altLang="ja-JP" baseline="-25000" dirty="0" smtClean="0">
                <a:latin typeface="Times New Roman" pitchFamily="18" charset="0"/>
                <a:cs typeface="Times New Roman" pitchFamily="18" charset="0"/>
                <a:sym typeface="Symbol" pitchFamily="18" charset="2"/>
              </a:rPr>
              <a:t>G</a:t>
            </a:r>
            <a:r>
              <a:rPr lang="en-US" altLang="ja-JP" dirty="0" smtClean="0">
                <a:latin typeface="Times New Roman" pitchFamily="18" charset="0"/>
                <a:cs typeface="Times New Roman" pitchFamily="18" charset="0"/>
                <a:sym typeface="Symbol" pitchFamily="18" charset="2"/>
              </a:rPr>
              <a:t>)</a:t>
            </a:r>
            <a:r>
              <a:rPr lang="en-US" altLang="ja-JP" dirty="0" smtClean="0">
                <a:sym typeface="Symbol" pitchFamily="18" charset="2"/>
              </a:rPr>
              <a:t> </a:t>
            </a:r>
            <a:r>
              <a:rPr lang="en-US" altLang="ja-JP" dirty="0" err="1" smtClean="0">
                <a:sym typeface="Symbol" pitchFamily="18" charset="2"/>
              </a:rPr>
              <a:t>w.r.t</a:t>
            </a:r>
            <a:r>
              <a:rPr lang="en-US" altLang="ja-JP" dirty="0" smtClean="0">
                <a:sym typeface="Symbol" pitchFamily="18" charset="2"/>
              </a:rPr>
              <a:t>. </a:t>
            </a:r>
            <a:r>
              <a:rPr lang="en-US" altLang="ja-JP" i="1" dirty="0" smtClean="0">
                <a:sym typeface="Symbol" pitchFamily="18" charset="2"/>
              </a:rPr>
              <a:t>g</a:t>
            </a:r>
            <a:r>
              <a:rPr lang="en-US" altLang="ja-JP" dirty="0" smtClean="0">
                <a:sym typeface="Symbol" pitchFamily="18" charset="2"/>
              </a:rPr>
              <a:t>.</a:t>
            </a:r>
            <a:r>
              <a:rPr lang="en-US" altLang="ja-JP" sz="800" dirty="0" smtClean="0">
                <a:sym typeface="Symbol" pitchFamily="18" charset="2"/>
              </a:rPr>
              <a:t/>
            </a:r>
            <a:br>
              <a:rPr lang="en-US" altLang="ja-JP" sz="800" dirty="0" smtClean="0">
                <a:sym typeface="Symbol" pitchFamily="18" charset="2"/>
              </a:rPr>
            </a:br>
            <a:r>
              <a:rPr lang="en-US" altLang="ja-JP" sz="2400" dirty="0" smtClean="0">
                <a:sym typeface="Symbol" pitchFamily="18" charset="2"/>
              </a:rPr>
              <a:t>V</a:t>
            </a:r>
            <a:r>
              <a:rPr lang="en-US" altLang="ja-JP" sz="2400" baseline="-25000" dirty="0" smtClean="0">
                <a:sym typeface="Symbol" pitchFamily="18" charset="2"/>
              </a:rPr>
              <a:t>G</a:t>
            </a:r>
            <a:r>
              <a:rPr lang="en-US" altLang="ja-JP" sz="2400" dirty="0" smtClean="0">
                <a:sym typeface="Symbol" pitchFamily="18" charset="2"/>
              </a:rPr>
              <a:t> </a:t>
            </a:r>
            <a:r>
              <a:rPr lang="en-US" altLang="ja-JP" sz="2400" dirty="0" smtClean="0">
                <a:latin typeface="Times New Roman" pitchFamily="18" charset="0"/>
                <a:cs typeface="Times New Roman" pitchFamily="18" charset="0"/>
                <a:sym typeface="Symbol" pitchFamily="18" charset="2"/>
              </a:rPr>
              <a:t> V</a:t>
            </a:r>
            <a:r>
              <a:rPr lang="en-US" altLang="ja-JP" sz="800" dirty="0" smtClean="0">
                <a:latin typeface="Times New Roman" pitchFamily="18" charset="0"/>
                <a:cs typeface="Times New Roman" pitchFamily="18" charset="0"/>
                <a:sym typeface="Symbol" pitchFamily="18" charset="2"/>
              </a:rPr>
              <a:t/>
            </a:r>
            <a:br>
              <a:rPr lang="en-US" altLang="ja-JP" sz="800" dirty="0" smtClean="0">
                <a:latin typeface="Times New Roman" pitchFamily="18" charset="0"/>
                <a:cs typeface="Times New Roman" pitchFamily="18" charset="0"/>
                <a:sym typeface="Symbol" pitchFamily="18" charset="2"/>
              </a:rPr>
            </a:br>
            <a:r>
              <a:rPr lang="en-US" altLang="ja-JP" sz="2400" dirty="0" smtClean="0">
                <a:latin typeface="Times New Roman" pitchFamily="18" charset="0"/>
                <a:cs typeface="Times New Roman" pitchFamily="18" charset="0"/>
                <a:sym typeface="Symbol" pitchFamily="18" charset="2"/>
              </a:rPr>
              <a:t>E</a:t>
            </a:r>
            <a:r>
              <a:rPr lang="en-US" altLang="ja-JP" sz="2400" baseline="-25000" dirty="0" smtClean="0">
                <a:latin typeface="Times New Roman" pitchFamily="18" charset="0"/>
                <a:cs typeface="Times New Roman" pitchFamily="18" charset="0"/>
                <a:sym typeface="Symbol" pitchFamily="18" charset="2"/>
              </a:rPr>
              <a:t>G</a:t>
            </a:r>
            <a:r>
              <a:rPr lang="en-US" altLang="ja-JP" sz="2400" dirty="0" smtClean="0">
                <a:sym typeface="Symbol" pitchFamily="18" charset="2"/>
              </a:rPr>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 </a:t>
            </a:r>
            <a:r>
              <a:rPr lang="en-US" altLang="ja-JP" sz="2400" i="1" dirty="0" err="1" smtClean="0">
                <a:latin typeface="Times New Roman" pitchFamily="18" charset="0"/>
                <a:cs typeface="Times New Roman" pitchFamily="18" charset="0"/>
                <a:sym typeface="Symbol" pitchFamily="18" charset="2"/>
              </a:rPr>
              <a:t>u</a:t>
            </a:r>
            <a:r>
              <a:rPr lang="en-US" altLang="ja-JP" sz="2400" dirty="0" err="1" smtClean="0">
                <a:latin typeface="Times New Roman" pitchFamily="18" charset="0"/>
                <a:cs typeface="Times New Roman" pitchFamily="18" charset="0"/>
                <a:sym typeface="Symbol" pitchFamily="18" charset="2"/>
              </a:rPr>
              <a:t></a:t>
            </a:r>
            <a:r>
              <a:rPr lang="en-US" altLang="ja-JP" sz="2400" dirty="0" err="1" smtClean="0"/>
              <a:t>V</a:t>
            </a:r>
            <a:r>
              <a:rPr lang="en-US" altLang="ja-JP" sz="2400" baseline="-25000" dirty="0" err="1" smtClean="0"/>
              <a:t>leaf</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f </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dirty="0" smtClean="0">
                <a:solidFill>
                  <a:srgbClr val="000000"/>
                </a:solidFill>
                <a:latin typeface="Times New Roman" pitchFamily="18" charset="0"/>
                <a:cs typeface="Times New Roman" pitchFamily="18" charset="0"/>
                <a:sym typeface="Symbol" pitchFamily="18" charset="2"/>
              </a:rPr>
              <a:t>∪{</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sz="2400" i="1" baseline="30000" dirty="0" smtClean="0">
                <a:latin typeface="Times New Roman" pitchFamily="18" charset="0"/>
                <a:cs typeface="Times New Roman" pitchFamily="18" charset="0"/>
                <a:sym typeface="Symbol" pitchFamily="18" charset="2"/>
              </a:rPr>
              <a:t>k</a:t>
            </a:r>
            <a:r>
              <a:rPr lang="en-US" altLang="ja-JP" sz="2400" dirty="0" smtClean="0">
                <a:latin typeface="Times New Roman" pitchFamily="18" charset="0"/>
                <a:cs typeface="Times New Roman" pitchFamily="18" charset="0"/>
                <a:sym typeface="Symbol" pitchFamily="18" charset="2"/>
              </a:rPr>
              <a:t> |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)E, </a:t>
            </a:r>
            <a:r>
              <a:rPr lang="en-US" altLang="ja-JP" sz="2400" i="1" dirty="0" smtClean="0">
                <a:latin typeface="Times New Roman" pitchFamily="18" charset="0"/>
                <a:cs typeface="Times New Roman" pitchFamily="18" charset="0"/>
                <a:sym typeface="Symbol" pitchFamily="18" charset="2"/>
              </a:rPr>
              <a:t>k</a:t>
            </a:r>
            <a:r>
              <a:rPr lang="en-US" altLang="ja-JP" sz="2400" dirty="0" smtClean="0">
                <a:latin typeface="Times New Roman" pitchFamily="18" charset="0"/>
                <a:cs typeface="Times New Roman" pitchFamily="18" charset="0"/>
                <a:sym typeface="Symbol" pitchFamily="18" charset="2"/>
              </a:rPr>
              <a:t>  </a:t>
            </a:r>
            <a:r>
              <a:rPr lang="en-US" altLang="ja-JP" b="1" dirty="0" smtClean="0">
                <a:latin typeface="Times New Roman" pitchFamily="18" charset="0"/>
                <a:cs typeface="Times New Roman" pitchFamily="18" charset="0"/>
                <a:sym typeface="Symbol" pitchFamily="18" charset="2"/>
              </a:rPr>
              <a:t>|</a:t>
            </a:r>
            <a:r>
              <a:rPr lang="en-US" altLang="ja-JP" sz="2400" dirty="0" err="1" smtClean="0"/>
              <a:t>V</a:t>
            </a:r>
            <a:r>
              <a:rPr lang="en-US" altLang="ja-JP" sz="2400" baseline="-25000" dirty="0" err="1" smtClean="0"/>
              <a:t>leaf</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b="1" dirty="0" smtClean="0">
                <a:latin typeface="Times New Roman" pitchFamily="18" charset="0"/>
                <a:cs typeface="Times New Roman" pitchFamily="18" charset="0"/>
                <a:sym typeface="Symbol" pitchFamily="18" charset="2"/>
              </a:rPr>
              <a:t>|</a:t>
            </a:r>
            <a:r>
              <a:rPr lang="en-US" altLang="ja-JP" sz="2400" b="1" dirty="0" smtClean="0">
                <a:latin typeface="Times New Roman" pitchFamily="18" charset="0"/>
                <a:cs typeface="Times New Roman" pitchFamily="18" charset="0"/>
                <a:sym typeface="Symbol" pitchFamily="18" charset="2"/>
              </a:rPr>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D</a:t>
            </a:r>
            <a:r>
              <a:rPr lang="en-US" altLang="ja-JP" sz="2400" i="1" baseline="-25000"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endParaRPr lang="en-US" altLang="ja-JP" dirty="0" smtClean="0">
              <a:latin typeface="Times New Roman" pitchFamily="18" charset="0"/>
              <a:cs typeface="Times New Roman" pitchFamily="18" charset="0"/>
              <a:sym typeface="Symbol" pitchFamily="18" charset="2"/>
            </a:endParaRPr>
          </a:p>
        </p:txBody>
      </p:sp>
      <p:sp>
        <p:nvSpPr>
          <p:cNvPr id="3" name="タイトル 2"/>
          <p:cNvSpPr>
            <a:spLocks noGrp="1"/>
          </p:cNvSpPr>
          <p:nvPr>
            <p:ph type="title"/>
          </p:nvPr>
        </p:nvSpPr>
        <p:spPr/>
        <p:txBody>
          <a:bodyPr/>
          <a:lstStyle/>
          <a:p>
            <a:r>
              <a:rPr lang="en-US" altLang="ja-JP" dirty="0" smtClean="0">
                <a:ea typeface="Arial Unicode MS" pitchFamily="50" charset="-128"/>
              </a:rPr>
              <a:t>Suffix Tour Graph</a:t>
            </a:r>
            <a:endParaRPr lang="ja-JP" altLang="en-US" baseline="-25000" dirty="0">
              <a:ea typeface="Arial Unicode MS" pitchFamily="50" charset="-128"/>
            </a:endParaRPr>
          </a:p>
        </p:txBody>
      </p:sp>
      <p:sp>
        <p:nvSpPr>
          <p:cNvPr id="51" name="円/楕円 50"/>
          <p:cNvSpPr/>
          <p:nvPr/>
        </p:nvSpPr>
        <p:spPr>
          <a:xfrm>
            <a:off x="2267744"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52" name="円/楕円 51"/>
          <p:cNvSpPr/>
          <p:nvPr/>
        </p:nvSpPr>
        <p:spPr>
          <a:xfrm>
            <a:off x="1691712"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53" name="直線コネクタ 52"/>
          <p:cNvCxnSpPr>
            <a:stCxn id="52" idx="7"/>
            <a:endCxn id="51" idx="3"/>
          </p:cNvCxnSpPr>
          <p:nvPr/>
        </p:nvCxnSpPr>
        <p:spPr>
          <a:xfrm rot="5400000" flipH="1" flipV="1">
            <a:off x="1937519" y="381885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4" name="円/楕円 53"/>
          <p:cNvSpPr/>
          <p:nvPr/>
        </p:nvSpPr>
        <p:spPr>
          <a:xfrm>
            <a:off x="2123728"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b="1" dirty="0" smtClean="0">
                <a:solidFill>
                  <a:srgbClr val="FF0000"/>
                </a:solidFill>
              </a:rPr>
              <a:t>1</a:t>
            </a:r>
            <a:endParaRPr kumimoji="1" lang="ja-JP" altLang="en-US" sz="2200" b="1" dirty="0">
              <a:solidFill>
                <a:srgbClr val="FF0000"/>
              </a:solidFill>
            </a:endParaRPr>
          </a:p>
        </p:txBody>
      </p:sp>
      <p:cxnSp>
        <p:nvCxnSpPr>
          <p:cNvPr id="55" name="直線コネクタ 54"/>
          <p:cNvCxnSpPr>
            <a:stCxn id="54" idx="0"/>
            <a:endCxn id="52" idx="5"/>
          </p:cNvCxnSpPr>
          <p:nvPr/>
        </p:nvCxnSpPr>
        <p:spPr>
          <a:xfrm rot="16200000" flipV="1">
            <a:off x="1613476" y="471896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2" idx="0"/>
            <a:endCxn id="70" idx="4"/>
          </p:cNvCxnSpPr>
          <p:nvPr/>
        </p:nvCxnSpPr>
        <p:spPr>
          <a:xfrm rot="16200000" flipV="1">
            <a:off x="1133610" y="513918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63" idx="0"/>
            <a:endCxn id="54" idx="3"/>
          </p:cNvCxnSpPr>
          <p:nvPr/>
        </p:nvCxnSpPr>
        <p:spPr>
          <a:xfrm rot="5400000" flipH="1" flipV="1">
            <a:off x="1889686" y="574507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66" idx="3"/>
            <a:endCxn id="60" idx="0"/>
          </p:cNvCxnSpPr>
          <p:nvPr/>
        </p:nvCxnSpPr>
        <p:spPr>
          <a:xfrm rot="5400000">
            <a:off x="3113823" y="509699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66" idx="5"/>
            <a:endCxn id="61" idx="0"/>
          </p:cNvCxnSpPr>
          <p:nvPr/>
        </p:nvCxnSpPr>
        <p:spPr>
          <a:xfrm rot="16200000" flipH="1">
            <a:off x="3467673" y="509698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305983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61" name="正方形/長方形 60"/>
          <p:cNvSpPr/>
          <p:nvPr/>
        </p:nvSpPr>
        <p:spPr>
          <a:xfrm>
            <a:off x="356388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62" name="正方形/長方形 61"/>
          <p:cNvSpPr/>
          <p:nvPr/>
        </p:nvSpPr>
        <p:spPr>
          <a:xfrm>
            <a:off x="1187624"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63" name="正方形/長方形 62"/>
          <p:cNvSpPr/>
          <p:nvPr/>
        </p:nvSpPr>
        <p:spPr>
          <a:xfrm>
            <a:off x="1835696"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64" name="正方形/長方形 63"/>
          <p:cNvSpPr/>
          <p:nvPr/>
        </p:nvSpPr>
        <p:spPr>
          <a:xfrm>
            <a:off x="46754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65" name="直線コネクタ 69"/>
          <p:cNvCxnSpPr>
            <a:stCxn id="52" idx="2"/>
            <a:endCxn id="64" idx="0"/>
          </p:cNvCxnSpPr>
          <p:nvPr/>
        </p:nvCxnSpPr>
        <p:spPr>
          <a:xfrm rot="10800000" flipV="1">
            <a:off x="647564" y="429308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6" name="円/楕円 65"/>
          <p:cNvSpPr/>
          <p:nvPr/>
        </p:nvSpPr>
        <p:spPr>
          <a:xfrm>
            <a:off x="3347864"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67" name="直線コネクタ 66"/>
          <p:cNvCxnSpPr>
            <a:stCxn id="66" idx="1"/>
            <a:endCxn id="51" idx="5"/>
          </p:cNvCxnSpPr>
          <p:nvPr/>
        </p:nvCxnSpPr>
        <p:spPr>
          <a:xfrm rot="16200000" flipV="1">
            <a:off x="2477563" y="385484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8" name="直線コネクタ 69"/>
          <p:cNvCxnSpPr>
            <a:stCxn id="51" idx="2"/>
            <a:endCxn id="69" idx="0"/>
          </p:cNvCxnSpPr>
          <p:nvPr/>
        </p:nvCxnSpPr>
        <p:spPr>
          <a:xfrm rot="10800000" flipV="1">
            <a:off x="647564" y="371701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467544"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70" name="円/楕円 69"/>
          <p:cNvSpPr/>
          <p:nvPr/>
        </p:nvSpPr>
        <p:spPr>
          <a:xfrm>
            <a:off x="1115648"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71" name="直線コネクタ 70"/>
          <p:cNvCxnSpPr>
            <a:stCxn id="70" idx="7"/>
            <a:endCxn id="52" idx="3"/>
          </p:cNvCxnSpPr>
          <p:nvPr/>
        </p:nvCxnSpPr>
        <p:spPr>
          <a:xfrm rot="5400000" flipH="1" flipV="1">
            <a:off x="1361471" y="439490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2" name="直線コネクタ 71"/>
          <p:cNvCxnSpPr>
            <a:stCxn id="73" idx="0"/>
            <a:endCxn id="70" idx="3"/>
          </p:cNvCxnSpPr>
          <p:nvPr/>
        </p:nvCxnSpPr>
        <p:spPr>
          <a:xfrm rot="5400000" flipH="1" flipV="1">
            <a:off x="809582" y="502497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68356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74" name="正方形/長方形 73"/>
          <p:cNvSpPr/>
          <p:nvPr/>
        </p:nvSpPr>
        <p:spPr>
          <a:xfrm>
            <a:off x="2339752"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75" name="直線コネクタ 74"/>
          <p:cNvCxnSpPr>
            <a:stCxn id="54" idx="5"/>
            <a:endCxn id="74" idx="0"/>
          </p:cNvCxnSpPr>
          <p:nvPr/>
        </p:nvCxnSpPr>
        <p:spPr>
          <a:xfrm rot="16200000" flipH="1">
            <a:off x="2243537" y="574505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6" name="直線コネクタ 69"/>
          <p:cNvCxnSpPr>
            <a:stCxn id="66" idx="2"/>
            <a:endCxn id="54" idx="7"/>
          </p:cNvCxnSpPr>
          <p:nvPr/>
        </p:nvCxnSpPr>
        <p:spPr>
          <a:xfrm rot="10800000" flipV="1">
            <a:off x="2369552" y="486914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7" name="直線コネクタ 69"/>
          <p:cNvCxnSpPr>
            <a:stCxn id="51" idx="2"/>
            <a:endCxn id="52" idx="0"/>
          </p:cNvCxnSpPr>
          <p:nvPr/>
        </p:nvCxnSpPr>
        <p:spPr>
          <a:xfrm rot="10800000" flipV="1">
            <a:off x="1835712" y="371701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8" name="直線コネクタ 69"/>
          <p:cNvCxnSpPr>
            <a:stCxn id="52" idx="6"/>
            <a:endCxn id="66" idx="2"/>
          </p:cNvCxnSpPr>
          <p:nvPr/>
        </p:nvCxnSpPr>
        <p:spPr>
          <a:xfrm>
            <a:off x="1979712" y="429308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9" name="直線コネクタ 69"/>
          <p:cNvCxnSpPr>
            <a:stCxn id="52" idx="2"/>
            <a:endCxn id="70" idx="0"/>
          </p:cNvCxnSpPr>
          <p:nvPr/>
        </p:nvCxnSpPr>
        <p:spPr>
          <a:xfrm rot="10800000" flipV="1">
            <a:off x="1259648" y="429308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80" name="正方形/長方形 79"/>
          <p:cNvSpPr/>
          <p:nvPr/>
        </p:nvSpPr>
        <p:spPr>
          <a:xfrm>
            <a:off x="1131375"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1" name="正方形/長方形 80"/>
          <p:cNvSpPr/>
          <p:nvPr/>
        </p:nvSpPr>
        <p:spPr>
          <a:xfrm>
            <a:off x="2643543"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2" name="正方形/長方形 81"/>
          <p:cNvSpPr/>
          <p:nvPr/>
        </p:nvSpPr>
        <p:spPr>
          <a:xfrm>
            <a:off x="1788419"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3" name="正方形/長方形 82"/>
          <p:cNvSpPr/>
          <p:nvPr/>
        </p:nvSpPr>
        <p:spPr>
          <a:xfrm>
            <a:off x="1932435"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4" name="正方形/長方形 83"/>
          <p:cNvSpPr/>
          <p:nvPr/>
        </p:nvSpPr>
        <p:spPr>
          <a:xfrm>
            <a:off x="156342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5" name="正方形/長方形 84"/>
          <p:cNvSpPr/>
          <p:nvPr/>
        </p:nvSpPr>
        <p:spPr>
          <a:xfrm>
            <a:off x="85738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6" name="正方形/長方形 85"/>
          <p:cNvSpPr/>
          <p:nvPr/>
        </p:nvSpPr>
        <p:spPr>
          <a:xfrm>
            <a:off x="755576" y="483954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7" name="正方形/長方形 86"/>
          <p:cNvSpPr/>
          <p:nvPr/>
        </p:nvSpPr>
        <p:spPr>
          <a:xfrm>
            <a:off x="1250660" y="483954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8" name="正方形/長方形 87"/>
          <p:cNvSpPr/>
          <p:nvPr/>
        </p:nvSpPr>
        <p:spPr>
          <a:xfrm>
            <a:off x="2339752"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9" name="正方形/長方形 88"/>
          <p:cNvSpPr/>
          <p:nvPr/>
        </p:nvSpPr>
        <p:spPr>
          <a:xfrm>
            <a:off x="1835696"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0" name="正方形/長方形 89"/>
          <p:cNvSpPr/>
          <p:nvPr/>
        </p:nvSpPr>
        <p:spPr>
          <a:xfrm>
            <a:off x="3612856" y="482713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91" name="正方形/長方形 90"/>
          <p:cNvSpPr/>
          <p:nvPr/>
        </p:nvSpPr>
        <p:spPr>
          <a:xfrm>
            <a:off x="3050860" y="482713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2" name="円/楕円 91"/>
          <p:cNvSpPr/>
          <p:nvPr/>
        </p:nvSpPr>
        <p:spPr>
          <a:xfrm>
            <a:off x="7020272"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93" name="円/楕円 92"/>
          <p:cNvSpPr/>
          <p:nvPr/>
        </p:nvSpPr>
        <p:spPr>
          <a:xfrm>
            <a:off x="6444240"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94" name="直線コネクタ 93"/>
          <p:cNvCxnSpPr>
            <a:stCxn id="93" idx="7"/>
            <a:endCxn id="92" idx="3"/>
          </p:cNvCxnSpPr>
          <p:nvPr/>
        </p:nvCxnSpPr>
        <p:spPr>
          <a:xfrm rot="5400000" flipH="1" flipV="1">
            <a:off x="6690047" y="3818855"/>
            <a:ext cx="372418" cy="37238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95" name="円/楕円 94"/>
          <p:cNvSpPr/>
          <p:nvPr/>
        </p:nvSpPr>
        <p:spPr>
          <a:xfrm>
            <a:off x="6876256"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96" name="直線コネクタ 95"/>
          <p:cNvCxnSpPr>
            <a:stCxn id="95" idx="0"/>
            <a:endCxn id="93" idx="5"/>
          </p:cNvCxnSpPr>
          <p:nvPr/>
        </p:nvCxnSpPr>
        <p:spPr>
          <a:xfrm rot="16200000" flipV="1">
            <a:off x="6366004" y="4718963"/>
            <a:ext cx="978313" cy="330193"/>
          </a:xfrm>
          <a:prstGeom prst="line">
            <a:avLst/>
          </a:prstGeom>
          <a:ln w="254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rot="16200000" flipV="1">
            <a:off x="5843918" y="5139182"/>
            <a:ext cx="360072" cy="10799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a:stCxn id="104" idx="0"/>
            <a:endCxn id="95" idx="3"/>
          </p:cNvCxnSpPr>
          <p:nvPr/>
        </p:nvCxnSpPr>
        <p:spPr>
          <a:xfrm rot="5400000" flipH="1" flipV="1">
            <a:off x="6642214" y="5745070"/>
            <a:ext cx="402249" cy="150189"/>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7812360"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2" name="正方形/長方形 101"/>
          <p:cNvSpPr/>
          <p:nvPr/>
        </p:nvSpPr>
        <p:spPr>
          <a:xfrm>
            <a:off x="831641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3" name="正方形/長方形 102"/>
          <p:cNvSpPr/>
          <p:nvPr/>
        </p:nvSpPr>
        <p:spPr>
          <a:xfrm>
            <a:off x="594015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4" name="正方形/長方形 103"/>
          <p:cNvSpPr/>
          <p:nvPr/>
        </p:nvSpPr>
        <p:spPr>
          <a:xfrm>
            <a:off x="6588224"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5" name="正方形/長方形 104"/>
          <p:cNvSpPr/>
          <p:nvPr/>
        </p:nvSpPr>
        <p:spPr>
          <a:xfrm>
            <a:off x="5220072"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7" name="円/楕円 106"/>
          <p:cNvSpPr/>
          <p:nvPr/>
        </p:nvSpPr>
        <p:spPr>
          <a:xfrm>
            <a:off x="8100392"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sp>
        <p:nvSpPr>
          <p:cNvPr id="110" name="正方形/長方形 109"/>
          <p:cNvSpPr/>
          <p:nvPr/>
        </p:nvSpPr>
        <p:spPr>
          <a:xfrm>
            <a:off x="5220072"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11" name="円/楕円 110"/>
          <p:cNvSpPr/>
          <p:nvPr/>
        </p:nvSpPr>
        <p:spPr>
          <a:xfrm>
            <a:off x="5868176"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113" name="直線コネクタ 112"/>
          <p:cNvCxnSpPr>
            <a:stCxn id="114" idx="0"/>
            <a:endCxn id="111" idx="3"/>
          </p:cNvCxnSpPr>
          <p:nvPr/>
        </p:nvCxnSpPr>
        <p:spPr>
          <a:xfrm rot="5400000" flipH="1" flipV="1">
            <a:off x="5562110" y="5024974"/>
            <a:ext cx="402249" cy="294237"/>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543609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15" name="正方形/長方形 114"/>
          <p:cNvSpPr/>
          <p:nvPr/>
        </p:nvSpPr>
        <p:spPr>
          <a:xfrm>
            <a:off x="7092280"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cxnSp>
        <p:nvCxnSpPr>
          <p:cNvPr id="116" name="直線コネクタ 115"/>
          <p:cNvCxnSpPr>
            <a:stCxn id="95" idx="5"/>
            <a:endCxn id="115" idx="0"/>
          </p:cNvCxnSpPr>
          <p:nvPr/>
        </p:nvCxnSpPr>
        <p:spPr>
          <a:xfrm rot="16200000" flipH="1">
            <a:off x="6996065" y="5745052"/>
            <a:ext cx="402249" cy="150221"/>
          </a:xfrm>
          <a:prstGeom prst="line">
            <a:avLst/>
          </a:prstGeom>
          <a:ln w="25400">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a:stCxn id="92" idx="2"/>
            <a:endCxn id="110" idx="0"/>
          </p:cNvCxnSpPr>
          <p:nvPr/>
        </p:nvCxnSpPr>
        <p:spPr>
          <a:xfrm rot="10800000" flipV="1">
            <a:off x="5400092" y="3717016"/>
            <a:ext cx="1620180" cy="360056"/>
          </a:xfrm>
          <a:prstGeom prst="line">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a:stCxn id="102" idx="2"/>
            <a:endCxn id="115" idx="3"/>
          </p:cNvCxnSpPr>
          <p:nvPr/>
        </p:nvCxnSpPr>
        <p:spPr>
          <a:xfrm rot="5400000">
            <a:off x="7740352" y="5445224"/>
            <a:ext cx="468052" cy="1044116"/>
          </a:xfrm>
          <a:prstGeom prst="curvedConnector2">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a:stCxn id="101" idx="1"/>
          </p:cNvCxnSpPr>
          <p:nvPr/>
        </p:nvCxnSpPr>
        <p:spPr>
          <a:xfrm rot="10800000" flipV="1">
            <a:off x="6934196" y="5553236"/>
            <a:ext cx="878164" cy="468052"/>
          </a:xfrm>
          <a:prstGeom prst="line">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45" name="直線コネクタ 135"/>
          <p:cNvCxnSpPr>
            <a:stCxn id="95" idx="7"/>
            <a:endCxn id="102" idx="0"/>
          </p:cNvCxnSpPr>
          <p:nvPr/>
        </p:nvCxnSpPr>
        <p:spPr>
          <a:xfrm rot="5400000" flipH="1" flipV="1">
            <a:off x="7788169" y="4707127"/>
            <a:ext cx="42177" cy="1374357"/>
          </a:xfrm>
          <a:prstGeom prst="curvedConnector3">
            <a:avLst>
              <a:gd name="adj1" fmla="val 642002"/>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48" name="直線コネクタ 135"/>
          <p:cNvCxnSpPr>
            <a:stCxn id="111" idx="6"/>
            <a:endCxn id="101" idx="0"/>
          </p:cNvCxnSpPr>
          <p:nvPr/>
        </p:nvCxnSpPr>
        <p:spPr>
          <a:xfrm>
            <a:off x="6156176" y="4869144"/>
            <a:ext cx="1836204" cy="504072"/>
          </a:xfrm>
          <a:prstGeom prst="curvedConnector2">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a:stCxn id="111" idx="5"/>
          </p:cNvCxnSpPr>
          <p:nvPr/>
        </p:nvCxnSpPr>
        <p:spPr>
          <a:xfrm rot="16200000" flipH="1">
            <a:off x="5977827" y="5107138"/>
            <a:ext cx="402248" cy="129905"/>
          </a:xfrm>
          <a:prstGeom prst="line">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a:stCxn id="105" idx="2"/>
          </p:cNvCxnSpPr>
          <p:nvPr/>
        </p:nvCxnSpPr>
        <p:spPr>
          <a:xfrm rot="16200000" flipH="1">
            <a:off x="5303048" y="5110220"/>
            <a:ext cx="360040" cy="165952"/>
          </a:xfrm>
          <a:prstGeom prst="line">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a:stCxn id="110" idx="2"/>
            <a:endCxn id="105" idx="0"/>
          </p:cNvCxnSpPr>
          <p:nvPr/>
        </p:nvCxnSpPr>
        <p:spPr>
          <a:xfrm rot="5400000">
            <a:off x="5292080" y="4545124"/>
            <a:ext cx="216024" cy="0"/>
          </a:xfrm>
          <a:prstGeom prst="line">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sp>
        <p:nvSpPr>
          <p:cNvPr id="160" name="正方形/長方形 159"/>
          <p:cNvSpPr/>
          <p:nvPr/>
        </p:nvSpPr>
        <p:spPr>
          <a:xfrm>
            <a:off x="4917972" y="3399383"/>
            <a:ext cx="869149" cy="461665"/>
          </a:xfrm>
          <a:prstGeom prst="rect">
            <a:avLst/>
          </a:prstGeom>
        </p:spPr>
        <p:txBody>
          <a:bodyPr wrap="none">
            <a:spAutoFit/>
          </a:bodyPr>
          <a:lstStyle/>
          <a:p>
            <a:r>
              <a:rPr lang="en-US" altLang="ja-JP" sz="2400" dirty="0" err="1" smtClean="0">
                <a:solidFill>
                  <a:prstClr val="black"/>
                </a:solidFill>
                <a:sym typeface="Symbol" pitchFamily="18" charset="2"/>
              </a:rPr>
              <a:t>STG</a:t>
            </a:r>
            <a:r>
              <a:rPr lang="en-US" altLang="ja-JP" sz="2400" i="1" baseline="-25000" dirty="0" err="1" smtClean="0">
                <a:solidFill>
                  <a:prstClr val="black"/>
                </a:solidFill>
                <a:sym typeface="Symbol" pitchFamily="18" charset="2"/>
              </a:rPr>
              <a:t>g</a:t>
            </a:r>
            <a:endParaRPr lang="ja-JP" altLang="en-US" sz="2400" dirty="0"/>
          </a:p>
        </p:txBody>
      </p:sp>
      <p:sp>
        <p:nvSpPr>
          <p:cNvPr id="161" name="右矢印 160"/>
          <p:cNvSpPr/>
          <p:nvPr/>
        </p:nvSpPr>
        <p:spPr>
          <a:xfrm>
            <a:off x="4283968" y="4509120"/>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63" name="正方形/長方形 162"/>
          <p:cNvSpPr/>
          <p:nvPr/>
        </p:nvSpPr>
        <p:spPr>
          <a:xfrm>
            <a:off x="2843808" y="5877272"/>
            <a:ext cx="3456384" cy="792088"/>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400" dirty="0" err="1" smtClean="0"/>
              <a:t>STG</a:t>
            </a:r>
            <a:r>
              <a:rPr lang="en-US" altLang="ja-JP" sz="2400" i="1" baseline="-25000" dirty="0" err="1" smtClean="0"/>
              <a:t>g</a:t>
            </a:r>
            <a:r>
              <a:rPr lang="en-US" altLang="ja-JP" sz="2400" dirty="0" smtClean="0"/>
              <a:t> is an </a:t>
            </a:r>
            <a:r>
              <a:rPr lang="en-US" altLang="ja-JP" sz="2400" dirty="0" err="1" smtClean="0"/>
              <a:t>Eulerian</a:t>
            </a:r>
            <a:r>
              <a:rPr lang="en-US" altLang="ja-JP" sz="2400" dirty="0" smtClean="0"/>
              <a:t> graph.</a:t>
            </a:r>
            <a:br>
              <a:rPr lang="en-US" altLang="ja-JP" sz="2400" dirty="0" smtClean="0"/>
            </a:br>
            <a:r>
              <a:rPr lang="en-US" altLang="ja-JP" sz="2400" dirty="0" smtClean="0"/>
              <a:t>(possibly disjoint)</a:t>
            </a:r>
            <a:endParaRPr lang="ja-JP" altLang="en-US" sz="2400" dirty="0"/>
          </a:p>
        </p:txBody>
      </p:sp>
      <p:cxnSp>
        <p:nvCxnSpPr>
          <p:cNvPr id="99" name="直線コネクタ 98"/>
          <p:cNvCxnSpPr/>
          <p:nvPr/>
        </p:nvCxnSpPr>
        <p:spPr>
          <a:xfrm>
            <a:off x="4067944" y="3356992"/>
            <a:ext cx="201622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a:off x="1259632" y="2894464"/>
            <a:ext cx="7416824" cy="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grpSp>
        <p:nvGrpSpPr>
          <p:cNvPr id="129" name="グループ化 128"/>
          <p:cNvGrpSpPr/>
          <p:nvPr/>
        </p:nvGrpSpPr>
        <p:grpSpPr>
          <a:xfrm>
            <a:off x="2627784" y="0"/>
            <a:ext cx="3744416" cy="3384376"/>
            <a:chOff x="2627784" y="0"/>
            <a:chExt cx="3744416" cy="3384376"/>
          </a:xfrm>
        </p:grpSpPr>
        <p:grpSp>
          <p:nvGrpSpPr>
            <p:cNvPr id="4" name="グループ化 128"/>
            <p:cNvGrpSpPr/>
            <p:nvPr/>
          </p:nvGrpSpPr>
          <p:grpSpPr>
            <a:xfrm>
              <a:off x="2627784" y="0"/>
              <a:ext cx="3744416" cy="3384376"/>
              <a:chOff x="2627784" y="0"/>
              <a:chExt cx="3744416" cy="3384376"/>
            </a:xfrm>
          </p:grpSpPr>
          <p:sp>
            <p:nvSpPr>
              <p:cNvPr id="106" name="正方形/長方形 105"/>
              <p:cNvSpPr/>
              <p:nvPr/>
            </p:nvSpPr>
            <p:spPr>
              <a:xfrm>
                <a:off x="2627784" y="0"/>
                <a:ext cx="3744416" cy="864096"/>
              </a:xfrm>
              <a:prstGeom prst="rect">
                <a:avLst/>
              </a:prstGeom>
              <a:effectLst>
                <a:outerShdw blurRad="50800" dist="38100" algn="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sz="2400" i="1" dirty="0" err="1" smtClean="0">
                    <a:sym typeface="Symbol" pitchFamily="18" charset="2"/>
                  </a:rPr>
                  <a:t>L</a:t>
                </a:r>
                <a:r>
                  <a:rPr lang="en-US" altLang="ja-JP" sz="2400" i="1" baseline="-25000" dirty="0" err="1" smtClean="0">
                    <a:sym typeface="Symbol" pitchFamily="18" charset="2"/>
                  </a:rPr>
                  <a:t>g</a:t>
                </a:r>
                <a:r>
                  <a:rPr lang="en-US" altLang="ja-JP" sz="2400" dirty="0" smtClean="0">
                    <a:sym typeface="Symbol" pitchFamily="18" charset="2"/>
                  </a:rPr>
                  <a:t>(</a:t>
                </a:r>
                <a:r>
                  <a:rPr lang="en-US" altLang="ja-JP" sz="2400" i="1" dirty="0" smtClean="0">
                    <a:sym typeface="Symbol" pitchFamily="18" charset="2"/>
                  </a:rPr>
                  <a:t>v</a:t>
                </a:r>
                <a:r>
                  <a:rPr lang="en-US" altLang="ja-JP" sz="2400" dirty="0" smtClean="0">
                    <a:sym typeface="Symbol" pitchFamily="18" charset="2"/>
                  </a:rPr>
                  <a:t>) means # of leaves </a:t>
                </a:r>
                <a:br>
                  <a:rPr lang="en-US" altLang="ja-JP" sz="2400" dirty="0" smtClean="0">
                    <a:sym typeface="Symbol" pitchFamily="18" charset="2"/>
                  </a:rPr>
                </a:br>
                <a:r>
                  <a:rPr lang="en-US" altLang="ja-JP" sz="2400" dirty="0" smtClean="0">
                    <a:sym typeface="Symbol" pitchFamily="18" charset="2"/>
                  </a:rPr>
                  <a:t>in the following situation.</a:t>
                </a:r>
                <a:endParaRPr kumimoji="1" lang="ja-JP" altLang="en-US" sz="2400" dirty="0"/>
              </a:p>
            </p:txBody>
          </p:sp>
          <p:sp>
            <p:nvSpPr>
              <p:cNvPr id="108" name="正方形/長方形 107"/>
              <p:cNvSpPr/>
              <p:nvPr/>
            </p:nvSpPr>
            <p:spPr>
              <a:xfrm>
                <a:off x="2627784" y="864096"/>
                <a:ext cx="3744416" cy="2520280"/>
              </a:xfrm>
              <a:prstGeom prst="rect">
                <a:avLst/>
              </a:prstGeom>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09" name="円/楕円 108"/>
              <p:cNvSpPr/>
              <p:nvPr/>
            </p:nvSpPr>
            <p:spPr>
              <a:xfrm>
                <a:off x="4393839" y="122181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2" name="直線コネクタ 111"/>
              <p:cNvCxnSpPr>
                <a:stCxn id="128" idx="0"/>
                <a:endCxn id="109" idx="4"/>
              </p:cNvCxnSpPr>
              <p:nvPr/>
            </p:nvCxnSpPr>
            <p:spPr>
              <a:xfrm rot="16200000" flipV="1">
                <a:off x="4308600" y="1739053"/>
                <a:ext cx="648136" cy="18965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7" name="直線コネクタ 116"/>
              <p:cNvCxnSpPr>
                <a:stCxn id="118" idx="0"/>
                <a:endCxn id="119" idx="4"/>
              </p:cNvCxnSpPr>
              <p:nvPr/>
            </p:nvCxnSpPr>
            <p:spPr>
              <a:xfrm rot="16200000" flipV="1">
                <a:off x="3593331" y="2283908"/>
                <a:ext cx="504088" cy="108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8" name="正方形/長方形 117"/>
              <p:cNvSpPr/>
              <p:nvPr/>
            </p:nvSpPr>
            <p:spPr>
              <a:xfrm>
                <a:off x="3719369" y="258996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aseline="-25000" dirty="0"/>
              </a:p>
            </p:txBody>
          </p:sp>
          <p:sp>
            <p:nvSpPr>
              <p:cNvPr id="119" name="円/楕円 118"/>
              <p:cNvSpPr/>
              <p:nvPr/>
            </p:nvSpPr>
            <p:spPr>
              <a:xfrm>
                <a:off x="3647361" y="179787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0" name="直線コネクタ 69"/>
              <p:cNvCxnSpPr>
                <a:stCxn id="109" idx="2"/>
                <a:endCxn id="119" idx="0"/>
              </p:cNvCxnSpPr>
              <p:nvPr/>
            </p:nvCxnSpPr>
            <p:spPr>
              <a:xfrm rot="10800000" flipV="1">
                <a:off x="3791361" y="1365814"/>
                <a:ext cx="602478"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121" name="正方形/長方形 120"/>
              <p:cNvSpPr/>
              <p:nvPr/>
            </p:nvSpPr>
            <p:spPr>
              <a:xfrm>
                <a:off x="4574493" y="148139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c</a:t>
                </a:r>
                <a:endParaRPr lang="ja-JP" altLang="en-US" sz="2400" dirty="0">
                  <a:latin typeface="Courier New" pitchFamily="49" charset="0"/>
                  <a:cs typeface="Courier New" pitchFamily="49" charset="0"/>
                </a:endParaRPr>
              </a:p>
            </p:txBody>
          </p:sp>
          <p:sp>
            <p:nvSpPr>
              <p:cNvPr id="122" name="正方形/長方形 121"/>
              <p:cNvSpPr/>
              <p:nvPr/>
            </p:nvSpPr>
            <p:spPr>
              <a:xfrm>
                <a:off x="3791377" y="198428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c</a:t>
                </a:r>
                <a:endParaRPr lang="ja-JP" altLang="en-US" sz="2400" dirty="0">
                  <a:latin typeface="Courier New" pitchFamily="49" charset="0"/>
                  <a:cs typeface="Courier New" pitchFamily="49" charset="0"/>
                </a:endParaRPr>
              </a:p>
            </p:txBody>
          </p:sp>
          <p:sp>
            <p:nvSpPr>
              <p:cNvPr id="123" name="正方形/長方形 122"/>
              <p:cNvSpPr/>
              <p:nvPr/>
            </p:nvSpPr>
            <p:spPr>
              <a:xfrm>
                <a:off x="4655473" y="1008112"/>
                <a:ext cx="859531" cy="430887"/>
              </a:xfrm>
              <a:prstGeom prst="rect">
                <a:avLst/>
              </a:prstGeom>
            </p:spPr>
            <p:txBody>
              <a:bodyPr wrap="none">
                <a:spAutoFit/>
              </a:bodyPr>
              <a:lstStyle/>
              <a:p>
                <a:pPr algn="ctr"/>
                <a:r>
                  <a:rPr lang="en-US" altLang="ja-JP" sz="2200" dirty="0" smtClean="0"/>
                  <a:t>par(</a:t>
                </a:r>
                <a:r>
                  <a:rPr lang="en-US" altLang="ja-JP" sz="2200" i="1" dirty="0" smtClean="0"/>
                  <a:t>v</a:t>
                </a:r>
                <a:r>
                  <a:rPr lang="en-US" altLang="ja-JP" sz="2200" dirty="0" smtClean="0"/>
                  <a:t>)</a:t>
                </a:r>
                <a:endParaRPr lang="ja-JP" altLang="en-US" sz="2200" dirty="0"/>
              </a:p>
            </p:txBody>
          </p:sp>
          <p:sp>
            <p:nvSpPr>
              <p:cNvPr id="124" name="正方形/長方形 123"/>
              <p:cNvSpPr/>
              <p:nvPr/>
            </p:nvSpPr>
            <p:spPr>
              <a:xfrm>
                <a:off x="2843808" y="1583015"/>
                <a:ext cx="875561" cy="430887"/>
              </a:xfrm>
              <a:prstGeom prst="rect">
                <a:avLst/>
              </a:prstGeom>
            </p:spPr>
            <p:txBody>
              <a:bodyPr wrap="none">
                <a:spAutoFit/>
              </a:bodyPr>
              <a:lstStyle/>
              <a:p>
                <a:pPr algn="ctr"/>
                <a:r>
                  <a:rPr lang="en-US" altLang="ja-JP" sz="2200" dirty="0" smtClean="0"/>
                  <a:t>par(</a:t>
                </a:r>
                <a:r>
                  <a:rPr lang="en-US" altLang="ja-JP" sz="2200" i="1" dirty="0" smtClean="0"/>
                  <a:t>u</a:t>
                </a:r>
                <a:r>
                  <a:rPr lang="en-US" altLang="ja-JP" sz="2200" dirty="0" smtClean="0"/>
                  <a:t>)</a:t>
                </a:r>
                <a:endParaRPr lang="ja-JP" altLang="en-US" sz="2200" dirty="0"/>
              </a:p>
            </p:txBody>
          </p:sp>
          <p:sp>
            <p:nvSpPr>
              <p:cNvPr id="125" name="正方形/長方形 124"/>
              <p:cNvSpPr/>
              <p:nvPr/>
            </p:nvSpPr>
            <p:spPr>
              <a:xfrm>
                <a:off x="4799489" y="1943055"/>
                <a:ext cx="309700" cy="430887"/>
              </a:xfrm>
              <a:prstGeom prst="rect">
                <a:avLst/>
              </a:prstGeom>
            </p:spPr>
            <p:txBody>
              <a:bodyPr wrap="none">
                <a:spAutoFit/>
              </a:bodyPr>
              <a:lstStyle/>
              <a:p>
                <a:r>
                  <a:rPr lang="en-US" altLang="ja-JP" sz="2200" i="1" dirty="0" smtClean="0"/>
                  <a:t>v</a:t>
                </a:r>
                <a:endParaRPr lang="ja-JP" altLang="en-US" sz="2200" dirty="0"/>
              </a:p>
            </p:txBody>
          </p:sp>
          <p:sp>
            <p:nvSpPr>
              <p:cNvPr id="126" name="正方形/長方形 125"/>
              <p:cNvSpPr/>
              <p:nvPr/>
            </p:nvSpPr>
            <p:spPr>
              <a:xfrm>
                <a:off x="3431337" y="2448272"/>
                <a:ext cx="325731" cy="430887"/>
              </a:xfrm>
              <a:prstGeom prst="rect">
                <a:avLst/>
              </a:prstGeom>
            </p:spPr>
            <p:txBody>
              <a:bodyPr wrap="none">
                <a:spAutoFit/>
              </a:bodyPr>
              <a:lstStyle/>
              <a:p>
                <a:pPr algn="ctr"/>
                <a:r>
                  <a:rPr lang="en-US" altLang="ja-JP" sz="2200" i="1" dirty="0" smtClean="0"/>
                  <a:t>u</a:t>
                </a:r>
                <a:endParaRPr lang="ja-JP" altLang="en-US" sz="2200" baseline="-25000" dirty="0"/>
              </a:p>
            </p:txBody>
          </p:sp>
          <p:sp>
            <p:nvSpPr>
              <p:cNvPr id="127" name="二等辺三角形 126"/>
              <p:cNvSpPr/>
              <p:nvPr/>
            </p:nvSpPr>
            <p:spPr>
              <a:xfrm>
                <a:off x="4211960" y="2304256"/>
                <a:ext cx="1008112" cy="936104"/>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8" name="円/楕円 127"/>
              <p:cNvSpPr/>
              <p:nvPr/>
            </p:nvSpPr>
            <p:spPr>
              <a:xfrm>
                <a:off x="4583497" y="215795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i="1" dirty="0">
                  <a:solidFill>
                    <a:schemeClr val="tx1"/>
                  </a:solidFill>
                </a:endParaRPr>
              </a:p>
            </p:txBody>
          </p:sp>
        </p:grpSp>
        <p:cxnSp>
          <p:nvCxnSpPr>
            <p:cNvPr id="130" name="直線コネクタ 129"/>
            <p:cNvCxnSpPr>
              <a:stCxn id="128" idx="3"/>
              <a:endCxn id="118" idx="3"/>
            </p:cNvCxnSpPr>
            <p:nvPr/>
          </p:nvCxnSpPr>
          <p:spPr>
            <a:xfrm rot="5400000">
              <a:off x="4169436" y="2313747"/>
              <a:ext cx="366213" cy="546265"/>
            </a:xfrm>
            <a:prstGeom prst="line">
              <a:avLst/>
            </a:prstGeom>
            <a:ln w="25400">
              <a:solidFill>
                <a:srgbClr val="33CC33"/>
              </a:solidFill>
              <a:headEnd type="triangle" w="lg" len="lg"/>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xit" presetSubtype="1" fill="hold" nodeType="withEffect">
                                  <p:stCondLst>
                                    <p:cond delay="0"/>
                                  </p:stCondLst>
                                  <p:childTnLst>
                                    <p:anim calcmode="lin" valueType="num">
                                      <p:cBhvr additive="base">
                                        <p:cTn id="6" dur="500"/>
                                        <p:tgtEl>
                                          <p:spTgt spid="129"/>
                                        </p:tgtEl>
                                        <p:attrNameLst>
                                          <p:attrName>ppt_x</p:attrName>
                                        </p:attrNameLst>
                                      </p:cBhvr>
                                      <p:tavLst>
                                        <p:tav tm="0">
                                          <p:val>
                                            <p:strVal val="ppt_x"/>
                                          </p:val>
                                        </p:tav>
                                        <p:tav tm="100000">
                                          <p:val>
                                            <p:strVal val="ppt_x"/>
                                          </p:val>
                                        </p:tav>
                                      </p:tavLst>
                                    </p:anim>
                                    <p:anim calcmode="lin" valueType="num">
                                      <p:cBhvr additive="base">
                                        <p:cTn id="7" dur="500"/>
                                        <p:tgtEl>
                                          <p:spTgt spid="129"/>
                                        </p:tgtEl>
                                        <p:attrNameLst>
                                          <p:attrName>ppt_y</p:attrName>
                                        </p:attrNameLst>
                                      </p:cBhvr>
                                      <p:tavLst>
                                        <p:tav tm="0">
                                          <p:val>
                                            <p:strVal val="ppt_y"/>
                                          </p:val>
                                        </p:tav>
                                        <p:tav tm="100000">
                                          <p:val>
                                            <p:strVal val="0-ppt_h/2"/>
                                          </p:val>
                                        </p:tav>
                                      </p:tavLst>
                                    </p:anim>
                                    <p:set>
                                      <p:cBhvr>
                                        <p:cTn id="8" dur="1" fill="hold">
                                          <p:stCondLst>
                                            <p:cond delay="499"/>
                                          </p:stCondLst>
                                        </p:cTn>
                                        <p:tgtEl>
                                          <p:spTgt spid="129"/>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63"/>
                                        </p:tgtEl>
                                        <p:attrNameLst>
                                          <p:attrName>style.visibility</p:attrName>
                                        </p:attrNameLst>
                                      </p:cBhvr>
                                      <p:to>
                                        <p:strVal val="visible"/>
                                      </p:to>
                                    </p:set>
                                    <p:animEffect transition="in" filter="wipe(left)">
                                      <p:cBhvr>
                                        <p:cTn id="13" dur="5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0" y="1214423"/>
            <a:ext cx="9144000" cy="2142570"/>
          </a:xfrm>
        </p:spPr>
        <p:txBody>
          <a:bodyPr/>
          <a:lstStyle/>
          <a:p>
            <a:r>
              <a:rPr lang="en-US" altLang="ja-JP" dirty="0" smtClean="0">
                <a:sym typeface="Symbol" pitchFamily="18" charset="2"/>
              </a:rPr>
              <a:t>When a labeling function </a:t>
            </a:r>
            <a:r>
              <a:rPr lang="en-US" altLang="ja-JP" i="1" dirty="0" smtClean="0">
                <a:sym typeface="Symbol" pitchFamily="18" charset="2"/>
              </a:rPr>
              <a:t>g</a:t>
            </a:r>
            <a:r>
              <a:rPr lang="en-US" altLang="ja-JP" dirty="0" smtClean="0">
                <a:sym typeface="Symbol" pitchFamily="18" charset="2"/>
              </a:rPr>
              <a:t> holds Conditions 1~4, </a:t>
            </a:r>
            <a:br>
              <a:rPr lang="en-US" altLang="ja-JP" dirty="0" smtClean="0">
                <a:sym typeface="Symbol" pitchFamily="18" charset="2"/>
              </a:rPr>
            </a:br>
            <a:r>
              <a:rPr lang="en-US" altLang="ja-JP" dirty="0" smtClean="0">
                <a:sym typeface="Symbol" pitchFamily="18" charset="2"/>
              </a:rPr>
              <a:t>we define the suffix tour graph </a:t>
            </a:r>
            <a:r>
              <a:rPr lang="ja-JP" altLang="en-US" dirty="0" smtClean="0">
                <a:sym typeface="Symbol" pitchFamily="18" charset="2"/>
              </a:rPr>
              <a:t> </a:t>
            </a:r>
            <a:r>
              <a:rPr lang="en-US" altLang="ja-JP" dirty="0" err="1" smtClean="0">
                <a:sym typeface="Symbol" pitchFamily="18" charset="2"/>
              </a:rPr>
              <a:t>STG</a:t>
            </a:r>
            <a:r>
              <a:rPr lang="en-US" altLang="ja-JP" i="1" baseline="-25000" dirty="0" err="1" smtClean="0">
                <a:sym typeface="Symbol" pitchFamily="18" charset="2"/>
              </a:rPr>
              <a:t>g</a:t>
            </a:r>
            <a:r>
              <a:rPr lang="en-US" altLang="ja-JP" dirty="0" smtClean="0">
                <a:sym typeface="Symbol" pitchFamily="18" charset="2"/>
              </a:rPr>
              <a:t> </a:t>
            </a:r>
            <a:r>
              <a:rPr lang="en-US" altLang="ja-JP" dirty="0" smtClean="0">
                <a:latin typeface="Times New Roman" pitchFamily="18" charset="0"/>
                <a:cs typeface="Times New Roman" pitchFamily="18" charset="0"/>
                <a:sym typeface="Symbol" pitchFamily="18" charset="2"/>
              </a:rPr>
              <a:t> (V</a:t>
            </a:r>
            <a:r>
              <a:rPr lang="en-US" altLang="ja-JP" baseline="-25000" dirty="0" smtClean="0">
                <a:latin typeface="Times New Roman" pitchFamily="18" charset="0"/>
                <a:cs typeface="Times New Roman" pitchFamily="18" charset="0"/>
                <a:sym typeface="Symbol" pitchFamily="18" charset="2"/>
              </a:rPr>
              <a:t>G</a:t>
            </a:r>
            <a:r>
              <a:rPr lang="en-US" altLang="ja-JP" dirty="0" smtClean="0">
                <a:latin typeface="Times New Roman" pitchFamily="18" charset="0"/>
                <a:cs typeface="Times New Roman" pitchFamily="18" charset="0"/>
                <a:sym typeface="Symbol" pitchFamily="18" charset="2"/>
              </a:rPr>
              <a:t>, E</a:t>
            </a:r>
            <a:r>
              <a:rPr lang="en-US" altLang="ja-JP" baseline="-25000" dirty="0" smtClean="0">
                <a:latin typeface="Times New Roman" pitchFamily="18" charset="0"/>
                <a:cs typeface="Times New Roman" pitchFamily="18" charset="0"/>
                <a:sym typeface="Symbol" pitchFamily="18" charset="2"/>
              </a:rPr>
              <a:t>G</a:t>
            </a:r>
            <a:r>
              <a:rPr lang="en-US" altLang="ja-JP" dirty="0" smtClean="0">
                <a:latin typeface="Times New Roman" pitchFamily="18" charset="0"/>
                <a:cs typeface="Times New Roman" pitchFamily="18" charset="0"/>
                <a:sym typeface="Symbol" pitchFamily="18" charset="2"/>
              </a:rPr>
              <a:t>)</a:t>
            </a:r>
            <a:r>
              <a:rPr lang="en-US" altLang="ja-JP" dirty="0" smtClean="0">
                <a:sym typeface="Symbol" pitchFamily="18" charset="2"/>
              </a:rPr>
              <a:t> </a:t>
            </a:r>
            <a:r>
              <a:rPr lang="en-US" altLang="ja-JP" dirty="0" err="1" smtClean="0">
                <a:sym typeface="Symbol" pitchFamily="18" charset="2"/>
              </a:rPr>
              <a:t>w.r.t</a:t>
            </a:r>
            <a:r>
              <a:rPr lang="en-US" altLang="ja-JP" dirty="0" smtClean="0">
                <a:sym typeface="Symbol" pitchFamily="18" charset="2"/>
              </a:rPr>
              <a:t>. </a:t>
            </a:r>
            <a:r>
              <a:rPr lang="en-US" altLang="ja-JP" i="1" dirty="0" smtClean="0">
                <a:sym typeface="Symbol" pitchFamily="18" charset="2"/>
              </a:rPr>
              <a:t>g</a:t>
            </a:r>
            <a:r>
              <a:rPr lang="en-US" altLang="ja-JP" dirty="0" smtClean="0">
                <a:sym typeface="Symbol" pitchFamily="18" charset="2"/>
              </a:rPr>
              <a:t>.</a:t>
            </a:r>
            <a:r>
              <a:rPr lang="en-US" altLang="ja-JP" sz="800" dirty="0" smtClean="0">
                <a:sym typeface="Symbol" pitchFamily="18" charset="2"/>
              </a:rPr>
              <a:t/>
            </a:r>
            <a:br>
              <a:rPr lang="en-US" altLang="ja-JP" sz="800" dirty="0" smtClean="0">
                <a:sym typeface="Symbol" pitchFamily="18" charset="2"/>
              </a:rPr>
            </a:br>
            <a:r>
              <a:rPr lang="en-US" altLang="ja-JP" sz="2400" dirty="0" smtClean="0">
                <a:sym typeface="Symbol" pitchFamily="18" charset="2"/>
              </a:rPr>
              <a:t>V</a:t>
            </a:r>
            <a:r>
              <a:rPr lang="en-US" altLang="ja-JP" sz="2400" baseline="-25000" dirty="0" smtClean="0">
                <a:sym typeface="Symbol" pitchFamily="18" charset="2"/>
              </a:rPr>
              <a:t>G</a:t>
            </a:r>
            <a:r>
              <a:rPr lang="en-US" altLang="ja-JP" sz="2400" dirty="0" smtClean="0">
                <a:sym typeface="Symbol" pitchFamily="18" charset="2"/>
              </a:rPr>
              <a:t> </a:t>
            </a:r>
            <a:r>
              <a:rPr lang="en-US" altLang="ja-JP" sz="2400" dirty="0" smtClean="0">
                <a:latin typeface="Times New Roman" pitchFamily="18" charset="0"/>
                <a:cs typeface="Times New Roman" pitchFamily="18" charset="0"/>
                <a:sym typeface="Symbol" pitchFamily="18" charset="2"/>
              </a:rPr>
              <a:t> V</a:t>
            </a:r>
            <a:r>
              <a:rPr lang="en-US" altLang="ja-JP" sz="800" dirty="0" smtClean="0">
                <a:latin typeface="Times New Roman" pitchFamily="18" charset="0"/>
                <a:cs typeface="Times New Roman" pitchFamily="18" charset="0"/>
                <a:sym typeface="Symbol" pitchFamily="18" charset="2"/>
              </a:rPr>
              <a:t/>
            </a:r>
            <a:br>
              <a:rPr lang="en-US" altLang="ja-JP" sz="800" dirty="0" smtClean="0">
                <a:latin typeface="Times New Roman" pitchFamily="18" charset="0"/>
                <a:cs typeface="Times New Roman" pitchFamily="18" charset="0"/>
                <a:sym typeface="Symbol" pitchFamily="18" charset="2"/>
              </a:rPr>
            </a:br>
            <a:r>
              <a:rPr lang="en-US" altLang="ja-JP" sz="2400" dirty="0" smtClean="0">
                <a:latin typeface="Times New Roman" pitchFamily="18" charset="0"/>
                <a:cs typeface="Times New Roman" pitchFamily="18" charset="0"/>
                <a:sym typeface="Symbol" pitchFamily="18" charset="2"/>
              </a:rPr>
              <a:t>E</a:t>
            </a:r>
            <a:r>
              <a:rPr lang="en-US" altLang="ja-JP" sz="2400" baseline="-25000" dirty="0" smtClean="0">
                <a:latin typeface="Times New Roman" pitchFamily="18" charset="0"/>
                <a:cs typeface="Times New Roman" pitchFamily="18" charset="0"/>
                <a:sym typeface="Symbol" pitchFamily="18" charset="2"/>
              </a:rPr>
              <a:t>G</a:t>
            </a:r>
            <a:r>
              <a:rPr lang="en-US" altLang="ja-JP" sz="2400" dirty="0" smtClean="0">
                <a:sym typeface="Symbol" pitchFamily="18" charset="2"/>
              </a:rPr>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 </a:t>
            </a:r>
            <a:r>
              <a:rPr lang="en-US" altLang="ja-JP" sz="2400" i="1" dirty="0" err="1" smtClean="0">
                <a:latin typeface="Times New Roman" pitchFamily="18" charset="0"/>
                <a:cs typeface="Times New Roman" pitchFamily="18" charset="0"/>
                <a:sym typeface="Symbol" pitchFamily="18" charset="2"/>
              </a:rPr>
              <a:t>u</a:t>
            </a:r>
            <a:r>
              <a:rPr lang="en-US" altLang="ja-JP" sz="2400" dirty="0" err="1" smtClean="0">
                <a:latin typeface="Times New Roman" pitchFamily="18" charset="0"/>
                <a:cs typeface="Times New Roman" pitchFamily="18" charset="0"/>
                <a:sym typeface="Symbol" pitchFamily="18" charset="2"/>
              </a:rPr>
              <a:t></a:t>
            </a:r>
            <a:r>
              <a:rPr lang="en-US" altLang="ja-JP" sz="2400" dirty="0" err="1" smtClean="0"/>
              <a:t>V</a:t>
            </a:r>
            <a:r>
              <a:rPr lang="en-US" altLang="ja-JP" sz="2400" baseline="-25000" dirty="0" err="1" smtClean="0"/>
              <a:t>leaf</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f </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dirty="0" smtClean="0">
                <a:solidFill>
                  <a:srgbClr val="000000"/>
                </a:solidFill>
                <a:latin typeface="Times New Roman" pitchFamily="18" charset="0"/>
                <a:cs typeface="Times New Roman" pitchFamily="18" charset="0"/>
                <a:sym typeface="Symbol" pitchFamily="18" charset="2"/>
              </a:rPr>
              <a:t>∪{</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sz="2400" i="1" baseline="30000" dirty="0" smtClean="0">
                <a:latin typeface="Times New Roman" pitchFamily="18" charset="0"/>
                <a:cs typeface="Times New Roman" pitchFamily="18" charset="0"/>
                <a:sym typeface="Symbol" pitchFamily="18" charset="2"/>
              </a:rPr>
              <a:t>k</a:t>
            </a:r>
            <a:r>
              <a:rPr lang="en-US" altLang="ja-JP" sz="2400" dirty="0" smtClean="0">
                <a:latin typeface="Times New Roman" pitchFamily="18" charset="0"/>
                <a:cs typeface="Times New Roman" pitchFamily="18" charset="0"/>
                <a:sym typeface="Symbol" pitchFamily="18" charset="2"/>
              </a:rPr>
              <a:t> |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)E, </a:t>
            </a:r>
            <a:r>
              <a:rPr lang="en-US" altLang="ja-JP" sz="2400" i="1" dirty="0" smtClean="0">
                <a:latin typeface="Times New Roman" pitchFamily="18" charset="0"/>
                <a:cs typeface="Times New Roman" pitchFamily="18" charset="0"/>
                <a:sym typeface="Symbol" pitchFamily="18" charset="2"/>
              </a:rPr>
              <a:t>k</a:t>
            </a:r>
            <a:r>
              <a:rPr lang="en-US" altLang="ja-JP" sz="2400" dirty="0" smtClean="0">
                <a:latin typeface="Times New Roman" pitchFamily="18" charset="0"/>
                <a:cs typeface="Times New Roman" pitchFamily="18" charset="0"/>
                <a:sym typeface="Symbol" pitchFamily="18" charset="2"/>
              </a:rPr>
              <a:t>  </a:t>
            </a:r>
            <a:r>
              <a:rPr lang="en-US" altLang="ja-JP" b="1" dirty="0" smtClean="0">
                <a:latin typeface="Times New Roman" pitchFamily="18" charset="0"/>
                <a:cs typeface="Times New Roman" pitchFamily="18" charset="0"/>
                <a:sym typeface="Symbol" pitchFamily="18" charset="2"/>
              </a:rPr>
              <a:t>|</a:t>
            </a:r>
            <a:r>
              <a:rPr lang="en-US" altLang="ja-JP" sz="2400" dirty="0" err="1" smtClean="0"/>
              <a:t>V</a:t>
            </a:r>
            <a:r>
              <a:rPr lang="en-US" altLang="ja-JP" sz="2400" baseline="-25000" dirty="0" err="1" smtClean="0"/>
              <a:t>leaf</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b="1" dirty="0" smtClean="0">
                <a:latin typeface="Times New Roman" pitchFamily="18" charset="0"/>
                <a:cs typeface="Times New Roman" pitchFamily="18" charset="0"/>
                <a:sym typeface="Symbol" pitchFamily="18" charset="2"/>
              </a:rPr>
              <a:t>|</a:t>
            </a:r>
            <a:r>
              <a:rPr lang="en-US" altLang="ja-JP" sz="2400" b="1" dirty="0" smtClean="0">
                <a:latin typeface="Times New Roman" pitchFamily="18" charset="0"/>
                <a:cs typeface="Times New Roman" pitchFamily="18" charset="0"/>
                <a:sym typeface="Symbol" pitchFamily="18" charset="2"/>
              </a:rPr>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D</a:t>
            </a:r>
            <a:r>
              <a:rPr lang="en-US" altLang="ja-JP" sz="2400" i="1" baseline="-25000"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endParaRPr lang="en-US" altLang="ja-JP" dirty="0" smtClean="0">
              <a:latin typeface="Times New Roman" pitchFamily="18" charset="0"/>
              <a:cs typeface="Times New Roman" pitchFamily="18" charset="0"/>
              <a:sym typeface="Symbol" pitchFamily="18" charset="2"/>
            </a:endParaRPr>
          </a:p>
        </p:txBody>
      </p:sp>
      <p:sp>
        <p:nvSpPr>
          <p:cNvPr id="3" name="タイトル 2"/>
          <p:cNvSpPr>
            <a:spLocks noGrp="1"/>
          </p:cNvSpPr>
          <p:nvPr>
            <p:ph type="title"/>
          </p:nvPr>
        </p:nvSpPr>
        <p:spPr/>
        <p:txBody>
          <a:bodyPr/>
          <a:lstStyle/>
          <a:p>
            <a:r>
              <a:rPr lang="en-US" altLang="ja-JP" dirty="0" smtClean="0">
                <a:ea typeface="Arial Unicode MS" pitchFamily="50" charset="-128"/>
              </a:rPr>
              <a:t>Suffix Tour Graph</a:t>
            </a:r>
            <a:endParaRPr lang="ja-JP" altLang="en-US" baseline="-25000" dirty="0">
              <a:ea typeface="Arial Unicode MS" pitchFamily="50" charset="-128"/>
            </a:endParaRPr>
          </a:p>
        </p:txBody>
      </p:sp>
      <p:sp>
        <p:nvSpPr>
          <p:cNvPr id="51" name="円/楕円 50"/>
          <p:cNvSpPr/>
          <p:nvPr/>
        </p:nvSpPr>
        <p:spPr>
          <a:xfrm>
            <a:off x="2267744"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52" name="円/楕円 51"/>
          <p:cNvSpPr/>
          <p:nvPr/>
        </p:nvSpPr>
        <p:spPr>
          <a:xfrm>
            <a:off x="1691712"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53" name="直線コネクタ 52"/>
          <p:cNvCxnSpPr>
            <a:stCxn id="52" idx="7"/>
            <a:endCxn id="51" idx="3"/>
          </p:cNvCxnSpPr>
          <p:nvPr/>
        </p:nvCxnSpPr>
        <p:spPr>
          <a:xfrm rot="5400000" flipH="1" flipV="1">
            <a:off x="1937519" y="381885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4" name="円/楕円 53"/>
          <p:cNvSpPr/>
          <p:nvPr/>
        </p:nvSpPr>
        <p:spPr>
          <a:xfrm>
            <a:off x="2123728"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b="1" dirty="0" smtClean="0">
                <a:solidFill>
                  <a:srgbClr val="FF0000"/>
                </a:solidFill>
              </a:rPr>
              <a:t>1</a:t>
            </a:r>
            <a:endParaRPr kumimoji="1" lang="ja-JP" altLang="en-US" sz="2200" b="1" dirty="0">
              <a:solidFill>
                <a:srgbClr val="FF0000"/>
              </a:solidFill>
            </a:endParaRPr>
          </a:p>
        </p:txBody>
      </p:sp>
      <p:cxnSp>
        <p:nvCxnSpPr>
          <p:cNvPr id="55" name="直線コネクタ 54"/>
          <p:cNvCxnSpPr>
            <a:stCxn id="54" idx="0"/>
            <a:endCxn id="52" idx="5"/>
          </p:cNvCxnSpPr>
          <p:nvPr/>
        </p:nvCxnSpPr>
        <p:spPr>
          <a:xfrm rot="16200000" flipV="1">
            <a:off x="1613476" y="471896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2" idx="0"/>
            <a:endCxn id="70" idx="4"/>
          </p:cNvCxnSpPr>
          <p:nvPr/>
        </p:nvCxnSpPr>
        <p:spPr>
          <a:xfrm rot="16200000" flipV="1">
            <a:off x="1133610" y="513918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63" idx="0"/>
            <a:endCxn id="54" idx="3"/>
          </p:cNvCxnSpPr>
          <p:nvPr/>
        </p:nvCxnSpPr>
        <p:spPr>
          <a:xfrm rot="5400000" flipH="1" flipV="1">
            <a:off x="1889686" y="574507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66" idx="3"/>
            <a:endCxn id="60" idx="0"/>
          </p:cNvCxnSpPr>
          <p:nvPr/>
        </p:nvCxnSpPr>
        <p:spPr>
          <a:xfrm rot="5400000">
            <a:off x="3113823" y="509699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66" idx="5"/>
            <a:endCxn id="61" idx="0"/>
          </p:cNvCxnSpPr>
          <p:nvPr/>
        </p:nvCxnSpPr>
        <p:spPr>
          <a:xfrm rot="16200000" flipH="1">
            <a:off x="3467673" y="509698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305983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61" name="正方形/長方形 60"/>
          <p:cNvSpPr/>
          <p:nvPr/>
        </p:nvSpPr>
        <p:spPr>
          <a:xfrm>
            <a:off x="356388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62" name="正方形/長方形 61"/>
          <p:cNvSpPr/>
          <p:nvPr/>
        </p:nvSpPr>
        <p:spPr>
          <a:xfrm>
            <a:off x="1187624"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63" name="正方形/長方形 62"/>
          <p:cNvSpPr/>
          <p:nvPr/>
        </p:nvSpPr>
        <p:spPr>
          <a:xfrm>
            <a:off x="1835696"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64" name="正方形/長方形 63"/>
          <p:cNvSpPr/>
          <p:nvPr/>
        </p:nvSpPr>
        <p:spPr>
          <a:xfrm>
            <a:off x="46754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65" name="直線コネクタ 69"/>
          <p:cNvCxnSpPr>
            <a:stCxn id="52" idx="2"/>
            <a:endCxn id="64" idx="0"/>
          </p:cNvCxnSpPr>
          <p:nvPr/>
        </p:nvCxnSpPr>
        <p:spPr>
          <a:xfrm rot="10800000" flipV="1">
            <a:off x="647564" y="429308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6" name="円/楕円 65"/>
          <p:cNvSpPr/>
          <p:nvPr/>
        </p:nvSpPr>
        <p:spPr>
          <a:xfrm>
            <a:off x="3347864"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67" name="直線コネクタ 66"/>
          <p:cNvCxnSpPr>
            <a:stCxn id="66" idx="1"/>
            <a:endCxn id="51" idx="5"/>
          </p:cNvCxnSpPr>
          <p:nvPr/>
        </p:nvCxnSpPr>
        <p:spPr>
          <a:xfrm rot="16200000" flipV="1">
            <a:off x="2477563" y="385484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8" name="直線コネクタ 69"/>
          <p:cNvCxnSpPr>
            <a:stCxn id="51" idx="2"/>
            <a:endCxn id="69" idx="0"/>
          </p:cNvCxnSpPr>
          <p:nvPr/>
        </p:nvCxnSpPr>
        <p:spPr>
          <a:xfrm rot="10800000" flipV="1">
            <a:off x="647564" y="371701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467544"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70" name="円/楕円 69"/>
          <p:cNvSpPr/>
          <p:nvPr/>
        </p:nvSpPr>
        <p:spPr>
          <a:xfrm>
            <a:off x="1115648"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71" name="直線コネクタ 70"/>
          <p:cNvCxnSpPr>
            <a:stCxn id="70" idx="7"/>
            <a:endCxn id="52" idx="3"/>
          </p:cNvCxnSpPr>
          <p:nvPr/>
        </p:nvCxnSpPr>
        <p:spPr>
          <a:xfrm rot="5400000" flipH="1" flipV="1">
            <a:off x="1361471" y="439490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2" name="直線コネクタ 71"/>
          <p:cNvCxnSpPr>
            <a:stCxn id="73" idx="0"/>
            <a:endCxn id="70" idx="3"/>
          </p:cNvCxnSpPr>
          <p:nvPr/>
        </p:nvCxnSpPr>
        <p:spPr>
          <a:xfrm rot="5400000" flipH="1" flipV="1">
            <a:off x="809582" y="502497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68356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74" name="正方形/長方形 73"/>
          <p:cNvSpPr/>
          <p:nvPr/>
        </p:nvSpPr>
        <p:spPr>
          <a:xfrm>
            <a:off x="2339752"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75" name="直線コネクタ 74"/>
          <p:cNvCxnSpPr>
            <a:stCxn id="54" idx="5"/>
            <a:endCxn id="74" idx="0"/>
          </p:cNvCxnSpPr>
          <p:nvPr/>
        </p:nvCxnSpPr>
        <p:spPr>
          <a:xfrm rot="16200000" flipH="1">
            <a:off x="2243537" y="574505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6" name="直線コネクタ 69"/>
          <p:cNvCxnSpPr>
            <a:stCxn id="66" idx="2"/>
            <a:endCxn id="54" idx="7"/>
          </p:cNvCxnSpPr>
          <p:nvPr/>
        </p:nvCxnSpPr>
        <p:spPr>
          <a:xfrm rot="10800000" flipV="1">
            <a:off x="2369552" y="486914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7" name="直線コネクタ 69"/>
          <p:cNvCxnSpPr>
            <a:stCxn id="51" idx="2"/>
            <a:endCxn id="52" idx="0"/>
          </p:cNvCxnSpPr>
          <p:nvPr/>
        </p:nvCxnSpPr>
        <p:spPr>
          <a:xfrm rot="10800000" flipV="1">
            <a:off x="1835712" y="371701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8" name="直線コネクタ 69"/>
          <p:cNvCxnSpPr>
            <a:stCxn id="52" idx="6"/>
            <a:endCxn id="66" idx="2"/>
          </p:cNvCxnSpPr>
          <p:nvPr/>
        </p:nvCxnSpPr>
        <p:spPr>
          <a:xfrm>
            <a:off x="1979712" y="429308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9" name="直線コネクタ 69"/>
          <p:cNvCxnSpPr>
            <a:stCxn id="52" idx="2"/>
            <a:endCxn id="70" idx="0"/>
          </p:cNvCxnSpPr>
          <p:nvPr/>
        </p:nvCxnSpPr>
        <p:spPr>
          <a:xfrm rot="10800000" flipV="1">
            <a:off x="1259648" y="429308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80" name="正方形/長方形 79"/>
          <p:cNvSpPr/>
          <p:nvPr/>
        </p:nvSpPr>
        <p:spPr>
          <a:xfrm>
            <a:off x="1131375"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1" name="正方形/長方形 80"/>
          <p:cNvSpPr/>
          <p:nvPr/>
        </p:nvSpPr>
        <p:spPr>
          <a:xfrm>
            <a:off x="2643543"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2" name="正方形/長方形 81"/>
          <p:cNvSpPr/>
          <p:nvPr/>
        </p:nvSpPr>
        <p:spPr>
          <a:xfrm>
            <a:off x="1788419"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3" name="正方形/長方形 82"/>
          <p:cNvSpPr/>
          <p:nvPr/>
        </p:nvSpPr>
        <p:spPr>
          <a:xfrm>
            <a:off x="1932435"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4" name="正方形/長方形 83"/>
          <p:cNvSpPr/>
          <p:nvPr/>
        </p:nvSpPr>
        <p:spPr>
          <a:xfrm>
            <a:off x="156342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5" name="正方形/長方形 84"/>
          <p:cNvSpPr/>
          <p:nvPr/>
        </p:nvSpPr>
        <p:spPr>
          <a:xfrm>
            <a:off x="85738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6" name="正方形/長方形 85"/>
          <p:cNvSpPr/>
          <p:nvPr/>
        </p:nvSpPr>
        <p:spPr>
          <a:xfrm>
            <a:off x="755576" y="483954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7" name="正方形/長方形 86"/>
          <p:cNvSpPr/>
          <p:nvPr/>
        </p:nvSpPr>
        <p:spPr>
          <a:xfrm>
            <a:off x="1250660" y="483954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8" name="正方形/長方形 87"/>
          <p:cNvSpPr/>
          <p:nvPr/>
        </p:nvSpPr>
        <p:spPr>
          <a:xfrm>
            <a:off x="2339752"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9" name="正方形/長方形 88"/>
          <p:cNvSpPr/>
          <p:nvPr/>
        </p:nvSpPr>
        <p:spPr>
          <a:xfrm>
            <a:off x="1835696"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0" name="正方形/長方形 89"/>
          <p:cNvSpPr/>
          <p:nvPr/>
        </p:nvSpPr>
        <p:spPr>
          <a:xfrm>
            <a:off x="3612856" y="482713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91" name="正方形/長方形 90"/>
          <p:cNvSpPr/>
          <p:nvPr/>
        </p:nvSpPr>
        <p:spPr>
          <a:xfrm>
            <a:off x="3050860" y="482713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2" name="円/楕円 91"/>
          <p:cNvSpPr/>
          <p:nvPr/>
        </p:nvSpPr>
        <p:spPr>
          <a:xfrm>
            <a:off x="7020272"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93" name="円/楕円 92"/>
          <p:cNvSpPr/>
          <p:nvPr/>
        </p:nvSpPr>
        <p:spPr>
          <a:xfrm>
            <a:off x="6444240"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94" name="直線コネクタ 93"/>
          <p:cNvCxnSpPr>
            <a:stCxn id="93" idx="7"/>
            <a:endCxn id="92" idx="3"/>
          </p:cNvCxnSpPr>
          <p:nvPr/>
        </p:nvCxnSpPr>
        <p:spPr>
          <a:xfrm rot="5400000" flipH="1" flipV="1">
            <a:off x="6690047" y="3818855"/>
            <a:ext cx="372418" cy="37238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95" name="円/楕円 94"/>
          <p:cNvSpPr/>
          <p:nvPr/>
        </p:nvSpPr>
        <p:spPr>
          <a:xfrm>
            <a:off x="6876256"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96" name="直線コネクタ 95"/>
          <p:cNvCxnSpPr>
            <a:stCxn id="95" idx="0"/>
            <a:endCxn id="93" idx="5"/>
          </p:cNvCxnSpPr>
          <p:nvPr/>
        </p:nvCxnSpPr>
        <p:spPr>
          <a:xfrm rot="16200000" flipV="1">
            <a:off x="6366004" y="4718963"/>
            <a:ext cx="978313" cy="330193"/>
          </a:xfrm>
          <a:prstGeom prst="line">
            <a:avLst/>
          </a:prstGeom>
          <a:ln w="254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rot="16200000" flipV="1">
            <a:off x="5843918" y="5139182"/>
            <a:ext cx="360072" cy="10799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a:stCxn id="104" idx="0"/>
            <a:endCxn id="95" idx="3"/>
          </p:cNvCxnSpPr>
          <p:nvPr/>
        </p:nvCxnSpPr>
        <p:spPr>
          <a:xfrm rot="5400000" flipH="1" flipV="1">
            <a:off x="6642214" y="5745070"/>
            <a:ext cx="402249" cy="150189"/>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7812360"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2" name="正方形/長方形 101"/>
          <p:cNvSpPr/>
          <p:nvPr/>
        </p:nvSpPr>
        <p:spPr>
          <a:xfrm>
            <a:off x="831641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3" name="正方形/長方形 102"/>
          <p:cNvSpPr/>
          <p:nvPr/>
        </p:nvSpPr>
        <p:spPr>
          <a:xfrm>
            <a:off x="594015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4" name="正方形/長方形 103"/>
          <p:cNvSpPr/>
          <p:nvPr/>
        </p:nvSpPr>
        <p:spPr>
          <a:xfrm>
            <a:off x="6588224"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5" name="正方形/長方形 104"/>
          <p:cNvSpPr/>
          <p:nvPr/>
        </p:nvSpPr>
        <p:spPr>
          <a:xfrm>
            <a:off x="5220072"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07" name="円/楕円 106"/>
          <p:cNvSpPr/>
          <p:nvPr/>
        </p:nvSpPr>
        <p:spPr>
          <a:xfrm>
            <a:off x="8100392"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sp>
        <p:nvSpPr>
          <p:cNvPr id="110" name="正方形/長方形 109"/>
          <p:cNvSpPr/>
          <p:nvPr/>
        </p:nvSpPr>
        <p:spPr>
          <a:xfrm>
            <a:off x="5220072"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11" name="円/楕円 110"/>
          <p:cNvSpPr/>
          <p:nvPr/>
        </p:nvSpPr>
        <p:spPr>
          <a:xfrm>
            <a:off x="5868176"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113" name="直線コネクタ 112"/>
          <p:cNvCxnSpPr>
            <a:stCxn id="114" idx="0"/>
            <a:endCxn id="111" idx="3"/>
          </p:cNvCxnSpPr>
          <p:nvPr/>
        </p:nvCxnSpPr>
        <p:spPr>
          <a:xfrm rot="5400000" flipH="1" flipV="1">
            <a:off x="5562110" y="5024974"/>
            <a:ext cx="402249" cy="294237"/>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543609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sp>
        <p:nvSpPr>
          <p:cNvPr id="115" name="正方形/長方形 114"/>
          <p:cNvSpPr/>
          <p:nvPr/>
        </p:nvSpPr>
        <p:spPr>
          <a:xfrm>
            <a:off x="7092280"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1" dirty="0">
              <a:solidFill>
                <a:srgbClr val="FF0000"/>
              </a:solidFill>
            </a:endParaRPr>
          </a:p>
        </p:txBody>
      </p:sp>
      <p:cxnSp>
        <p:nvCxnSpPr>
          <p:cNvPr id="116" name="直線コネクタ 115"/>
          <p:cNvCxnSpPr>
            <a:stCxn id="95" idx="5"/>
            <a:endCxn id="115" idx="0"/>
          </p:cNvCxnSpPr>
          <p:nvPr/>
        </p:nvCxnSpPr>
        <p:spPr>
          <a:xfrm rot="16200000" flipH="1">
            <a:off x="6996065" y="5745052"/>
            <a:ext cx="402249" cy="150221"/>
          </a:xfrm>
          <a:prstGeom prst="line">
            <a:avLst/>
          </a:prstGeom>
          <a:ln w="25400">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a:stCxn id="92" idx="2"/>
            <a:endCxn id="110" idx="0"/>
          </p:cNvCxnSpPr>
          <p:nvPr/>
        </p:nvCxnSpPr>
        <p:spPr>
          <a:xfrm rot="10800000" flipV="1">
            <a:off x="5400092" y="3717016"/>
            <a:ext cx="1620180" cy="360056"/>
          </a:xfrm>
          <a:prstGeom prst="line">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a:stCxn id="102" idx="2"/>
            <a:endCxn id="115" idx="3"/>
          </p:cNvCxnSpPr>
          <p:nvPr/>
        </p:nvCxnSpPr>
        <p:spPr>
          <a:xfrm rot="5400000">
            <a:off x="7740352" y="5445224"/>
            <a:ext cx="468052" cy="1044116"/>
          </a:xfrm>
          <a:prstGeom prst="curvedConnector2">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a:stCxn id="101" idx="1"/>
          </p:cNvCxnSpPr>
          <p:nvPr/>
        </p:nvCxnSpPr>
        <p:spPr>
          <a:xfrm rot="10800000" flipV="1">
            <a:off x="6934196" y="5553236"/>
            <a:ext cx="878164" cy="468052"/>
          </a:xfrm>
          <a:prstGeom prst="line">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45" name="直線コネクタ 135"/>
          <p:cNvCxnSpPr>
            <a:stCxn id="95" idx="7"/>
            <a:endCxn id="102" idx="0"/>
          </p:cNvCxnSpPr>
          <p:nvPr/>
        </p:nvCxnSpPr>
        <p:spPr>
          <a:xfrm rot="5400000" flipH="1" flipV="1">
            <a:off x="7788169" y="4707127"/>
            <a:ext cx="42177" cy="1374357"/>
          </a:xfrm>
          <a:prstGeom prst="curvedConnector3">
            <a:avLst>
              <a:gd name="adj1" fmla="val 642002"/>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48" name="直線コネクタ 135"/>
          <p:cNvCxnSpPr>
            <a:stCxn id="111" idx="6"/>
            <a:endCxn id="101" idx="0"/>
          </p:cNvCxnSpPr>
          <p:nvPr/>
        </p:nvCxnSpPr>
        <p:spPr>
          <a:xfrm>
            <a:off x="6156176" y="4869144"/>
            <a:ext cx="1836204" cy="504072"/>
          </a:xfrm>
          <a:prstGeom prst="curvedConnector2">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a:stCxn id="111" idx="5"/>
          </p:cNvCxnSpPr>
          <p:nvPr/>
        </p:nvCxnSpPr>
        <p:spPr>
          <a:xfrm rot="16200000" flipH="1">
            <a:off x="5977827" y="5107138"/>
            <a:ext cx="402248" cy="129905"/>
          </a:xfrm>
          <a:prstGeom prst="line">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a:stCxn id="105" idx="2"/>
          </p:cNvCxnSpPr>
          <p:nvPr/>
        </p:nvCxnSpPr>
        <p:spPr>
          <a:xfrm rot="16200000" flipH="1">
            <a:off x="5303048" y="5110220"/>
            <a:ext cx="360040" cy="165952"/>
          </a:xfrm>
          <a:prstGeom prst="line">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a:stCxn id="110" idx="2"/>
            <a:endCxn id="105" idx="0"/>
          </p:cNvCxnSpPr>
          <p:nvPr/>
        </p:nvCxnSpPr>
        <p:spPr>
          <a:xfrm rot="5400000">
            <a:off x="5292080" y="4545124"/>
            <a:ext cx="216024" cy="0"/>
          </a:xfrm>
          <a:prstGeom prst="line">
            <a:avLst/>
          </a:prstGeom>
          <a:ln w="25400">
            <a:solidFill>
              <a:schemeClr val="accent1"/>
            </a:solidFill>
            <a:headEnd type="triangle" w="lg" len="lg"/>
          </a:ln>
        </p:spPr>
        <p:style>
          <a:lnRef idx="1">
            <a:schemeClr val="accent1"/>
          </a:lnRef>
          <a:fillRef idx="0">
            <a:schemeClr val="accent1"/>
          </a:fillRef>
          <a:effectRef idx="0">
            <a:schemeClr val="accent1"/>
          </a:effectRef>
          <a:fontRef idx="minor">
            <a:schemeClr val="tx1"/>
          </a:fontRef>
        </p:style>
      </p:cxnSp>
      <p:sp>
        <p:nvSpPr>
          <p:cNvPr id="160" name="正方形/長方形 159"/>
          <p:cNvSpPr/>
          <p:nvPr/>
        </p:nvSpPr>
        <p:spPr>
          <a:xfrm>
            <a:off x="4917972" y="3399383"/>
            <a:ext cx="869149" cy="461665"/>
          </a:xfrm>
          <a:prstGeom prst="rect">
            <a:avLst/>
          </a:prstGeom>
        </p:spPr>
        <p:txBody>
          <a:bodyPr wrap="none">
            <a:spAutoFit/>
          </a:bodyPr>
          <a:lstStyle/>
          <a:p>
            <a:r>
              <a:rPr lang="en-US" altLang="ja-JP" sz="2400" dirty="0" err="1" smtClean="0">
                <a:solidFill>
                  <a:prstClr val="black"/>
                </a:solidFill>
                <a:sym typeface="Symbol" pitchFamily="18" charset="2"/>
              </a:rPr>
              <a:t>STG</a:t>
            </a:r>
            <a:r>
              <a:rPr lang="en-US" altLang="ja-JP" sz="2400" i="1" baseline="-25000" dirty="0" err="1" smtClean="0">
                <a:solidFill>
                  <a:prstClr val="black"/>
                </a:solidFill>
                <a:sym typeface="Symbol" pitchFamily="18" charset="2"/>
              </a:rPr>
              <a:t>g</a:t>
            </a:r>
            <a:endParaRPr lang="ja-JP" altLang="en-US" sz="2400" dirty="0"/>
          </a:p>
        </p:txBody>
      </p:sp>
      <p:sp>
        <p:nvSpPr>
          <p:cNvPr id="161" name="右矢印 160"/>
          <p:cNvSpPr/>
          <p:nvPr/>
        </p:nvSpPr>
        <p:spPr>
          <a:xfrm>
            <a:off x="4283968" y="4509120"/>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63" name="正方形/長方形 162"/>
          <p:cNvSpPr/>
          <p:nvPr/>
        </p:nvSpPr>
        <p:spPr>
          <a:xfrm>
            <a:off x="2843808" y="5877272"/>
            <a:ext cx="3456384" cy="792088"/>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400" dirty="0" err="1" smtClean="0"/>
              <a:t>STG</a:t>
            </a:r>
            <a:r>
              <a:rPr lang="en-US" altLang="ja-JP" sz="2400" i="1" baseline="-25000" dirty="0" err="1" smtClean="0"/>
              <a:t>g</a:t>
            </a:r>
            <a:r>
              <a:rPr lang="en-US" altLang="ja-JP" sz="2400" dirty="0" smtClean="0"/>
              <a:t> is an </a:t>
            </a:r>
            <a:r>
              <a:rPr lang="en-US" altLang="ja-JP" sz="2400" dirty="0" err="1" smtClean="0"/>
              <a:t>Eulerian</a:t>
            </a:r>
            <a:r>
              <a:rPr lang="en-US" altLang="ja-JP" sz="2400" dirty="0" smtClean="0"/>
              <a:t> graph.</a:t>
            </a:r>
            <a:br>
              <a:rPr lang="en-US" altLang="ja-JP" sz="2400" dirty="0" smtClean="0"/>
            </a:br>
            <a:r>
              <a:rPr lang="en-US" altLang="ja-JP" sz="2400" dirty="0" smtClean="0"/>
              <a:t>(possibly disjoint)</a:t>
            </a:r>
            <a:endParaRPr lang="ja-JP" altLang="en-US" sz="2400" dirty="0"/>
          </a:p>
        </p:txBody>
      </p:sp>
      <p:cxnSp>
        <p:nvCxnSpPr>
          <p:cNvPr id="99" name="直線コネクタ 98"/>
          <p:cNvCxnSpPr/>
          <p:nvPr/>
        </p:nvCxnSpPr>
        <p:spPr>
          <a:xfrm>
            <a:off x="4067944" y="3356992"/>
            <a:ext cx="201622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a:off x="1259632" y="2894464"/>
            <a:ext cx="7416824" cy="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wipe(left)">
                                      <p:cBhvr>
                                        <p:cTn id="7" dur="500"/>
                                        <p:tgtEl>
                                          <p:spTgt spid="100"/>
                                        </p:tgtEl>
                                      </p:cBhvr>
                                    </p:animEffect>
                                  </p:childTnLst>
                                </p:cTn>
                              </p:par>
                              <p:par>
                                <p:cTn id="8" presetID="7" presetClass="emph" presetSubtype="6" fill="hold" nodeType="withEffect">
                                  <p:stCondLst>
                                    <p:cond delay="0"/>
                                  </p:stCondLst>
                                  <p:childTnLst>
                                    <p:animClr clrSpc="hsl" dir="cw">
                                      <p:cBhvr>
                                        <p:cTn id="9" dur="1000" fill="hold"/>
                                        <p:tgtEl>
                                          <p:spTgt spid="133"/>
                                        </p:tgtEl>
                                        <p:attrNameLst>
                                          <p:attrName>stroke.color</p:attrName>
                                        </p:attrNameLst>
                                      </p:cBhvr>
                                      <p:to>
                                        <a:srgbClr val="33CC33"/>
                                      </p:to>
                                    </p:animClr>
                                    <p:set>
                                      <p:cBhvr>
                                        <p:cTn id="10" dur="1000" fill="hold"/>
                                        <p:tgtEl>
                                          <p:spTgt spid="133"/>
                                        </p:tgtEl>
                                        <p:attrNameLst>
                                          <p:attrName>stroke.on</p:attrName>
                                        </p:attrNameLst>
                                      </p:cBhvr>
                                      <p:to>
                                        <p:strVal val="true"/>
                                      </p:to>
                                    </p:set>
                                  </p:childTnLst>
                                </p:cTn>
                              </p:par>
                              <p:par>
                                <p:cTn id="11" presetID="7" presetClass="emph" presetSubtype="6" fill="hold" nodeType="withEffect">
                                  <p:stCondLst>
                                    <p:cond delay="0"/>
                                  </p:stCondLst>
                                  <p:childTnLst>
                                    <p:animClr clrSpc="hsl" dir="cw">
                                      <p:cBhvr>
                                        <p:cTn id="12" dur="1000" fill="hold"/>
                                        <p:tgtEl>
                                          <p:spTgt spid="157"/>
                                        </p:tgtEl>
                                        <p:attrNameLst>
                                          <p:attrName>stroke.color</p:attrName>
                                        </p:attrNameLst>
                                      </p:cBhvr>
                                      <p:to>
                                        <a:srgbClr val="33CC33"/>
                                      </p:to>
                                    </p:animClr>
                                    <p:set>
                                      <p:cBhvr>
                                        <p:cTn id="13" dur="1000" fill="hold"/>
                                        <p:tgtEl>
                                          <p:spTgt spid="157"/>
                                        </p:tgtEl>
                                        <p:attrNameLst>
                                          <p:attrName>stroke.on</p:attrName>
                                        </p:attrNameLst>
                                      </p:cBhvr>
                                      <p:to>
                                        <p:strVal val="true"/>
                                      </p:to>
                                    </p:set>
                                  </p:childTnLst>
                                </p:cTn>
                              </p:par>
                              <p:par>
                                <p:cTn id="14" presetID="7" presetClass="emph" presetSubtype="6" fill="hold" nodeType="withEffect">
                                  <p:stCondLst>
                                    <p:cond delay="0"/>
                                  </p:stCondLst>
                                  <p:childTnLst>
                                    <p:animClr clrSpc="hsl" dir="cw">
                                      <p:cBhvr>
                                        <p:cTn id="15" dur="1000" fill="hold"/>
                                        <p:tgtEl>
                                          <p:spTgt spid="154"/>
                                        </p:tgtEl>
                                        <p:attrNameLst>
                                          <p:attrName>stroke.color</p:attrName>
                                        </p:attrNameLst>
                                      </p:cBhvr>
                                      <p:to>
                                        <a:srgbClr val="33CC33"/>
                                      </p:to>
                                    </p:animClr>
                                    <p:set>
                                      <p:cBhvr>
                                        <p:cTn id="16" dur="1000" fill="hold"/>
                                        <p:tgtEl>
                                          <p:spTgt spid="154"/>
                                        </p:tgtEl>
                                        <p:attrNameLst>
                                          <p:attrName>stroke.on</p:attrName>
                                        </p:attrNameLst>
                                      </p:cBhvr>
                                      <p:to>
                                        <p:strVal val="true"/>
                                      </p:to>
                                    </p:set>
                                  </p:childTnLst>
                                </p:cTn>
                              </p:par>
                              <p:par>
                                <p:cTn id="17" presetID="7" presetClass="emph" presetSubtype="6" fill="hold" nodeType="withEffect">
                                  <p:stCondLst>
                                    <p:cond delay="0"/>
                                  </p:stCondLst>
                                  <p:childTnLst>
                                    <p:animClr clrSpc="hsl" dir="cw">
                                      <p:cBhvr>
                                        <p:cTn id="18" dur="1000" fill="hold"/>
                                        <p:tgtEl>
                                          <p:spTgt spid="151"/>
                                        </p:tgtEl>
                                        <p:attrNameLst>
                                          <p:attrName>stroke.color</p:attrName>
                                        </p:attrNameLst>
                                      </p:cBhvr>
                                      <p:to>
                                        <a:srgbClr val="33CC33"/>
                                      </p:to>
                                    </p:animClr>
                                    <p:set>
                                      <p:cBhvr>
                                        <p:cTn id="19" dur="1000" fill="hold"/>
                                        <p:tgtEl>
                                          <p:spTgt spid="151"/>
                                        </p:tgtEl>
                                        <p:attrNameLst>
                                          <p:attrName>stroke.on</p:attrName>
                                        </p:attrNameLst>
                                      </p:cBhvr>
                                      <p:to>
                                        <p:strVal val="true"/>
                                      </p:to>
                                    </p:set>
                                  </p:childTnLst>
                                </p:cTn>
                              </p:par>
                              <p:par>
                                <p:cTn id="20" presetID="7" presetClass="emph" presetSubtype="6" fill="hold" nodeType="withEffect">
                                  <p:stCondLst>
                                    <p:cond delay="0"/>
                                  </p:stCondLst>
                                  <p:childTnLst>
                                    <p:animClr clrSpc="hsl" dir="cw">
                                      <p:cBhvr>
                                        <p:cTn id="21" dur="1000" fill="hold"/>
                                        <p:tgtEl>
                                          <p:spTgt spid="140"/>
                                        </p:tgtEl>
                                        <p:attrNameLst>
                                          <p:attrName>stroke.color</p:attrName>
                                        </p:attrNameLst>
                                      </p:cBhvr>
                                      <p:to>
                                        <a:srgbClr val="33CC33"/>
                                      </p:to>
                                    </p:animClr>
                                    <p:set>
                                      <p:cBhvr>
                                        <p:cTn id="22" dur="1000" fill="hold"/>
                                        <p:tgtEl>
                                          <p:spTgt spid="140"/>
                                        </p:tgtEl>
                                        <p:attrNameLst>
                                          <p:attrName>stroke.on</p:attrName>
                                        </p:attrNameLst>
                                      </p:cBhvr>
                                      <p:to>
                                        <p:strVal val="true"/>
                                      </p:to>
                                    </p:set>
                                  </p:childTnLst>
                                </p:cTn>
                              </p:par>
                              <p:par>
                                <p:cTn id="23" presetID="7" presetClass="emph" presetSubtype="6" fill="hold" nodeType="withEffect">
                                  <p:stCondLst>
                                    <p:cond delay="0"/>
                                  </p:stCondLst>
                                  <p:childTnLst>
                                    <p:animClr clrSpc="hsl" dir="cw">
                                      <p:cBhvr>
                                        <p:cTn id="24" dur="1000" fill="hold"/>
                                        <p:tgtEl>
                                          <p:spTgt spid="136"/>
                                        </p:tgtEl>
                                        <p:attrNameLst>
                                          <p:attrName>stroke.color</p:attrName>
                                        </p:attrNameLst>
                                      </p:cBhvr>
                                      <p:to>
                                        <a:srgbClr val="33CC33"/>
                                      </p:to>
                                    </p:animClr>
                                    <p:set>
                                      <p:cBhvr>
                                        <p:cTn id="25" dur="1000" fill="hold"/>
                                        <p:tgtEl>
                                          <p:spTgt spid="136"/>
                                        </p:tgtEl>
                                        <p:attrNameLst>
                                          <p:attrName>stroke.on</p:attrName>
                                        </p:attrNameLst>
                                      </p:cBhvr>
                                      <p:to>
                                        <p:strVal val="true"/>
                                      </p:to>
                                    </p:set>
                                  </p:childTnLst>
                                </p:cTn>
                              </p:par>
                              <p:par>
                                <p:cTn id="26" presetID="7" presetClass="emph" presetSubtype="6" fill="hold" nodeType="withEffect">
                                  <p:stCondLst>
                                    <p:cond delay="0"/>
                                  </p:stCondLst>
                                  <p:childTnLst>
                                    <p:animClr clrSpc="hsl" dir="cw">
                                      <p:cBhvr>
                                        <p:cTn id="27" dur="1000" fill="hold"/>
                                        <p:tgtEl>
                                          <p:spTgt spid="145"/>
                                        </p:tgtEl>
                                        <p:attrNameLst>
                                          <p:attrName>stroke.color</p:attrName>
                                        </p:attrNameLst>
                                      </p:cBhvr>
                                      <p:to>
                                        <a:srgbClr val="33CC33"/>
                                      </p:to>
                                    </p:animClr>
                                    <p:set>
                                      <p:cBhvr>
                                        <p:cTn id="28" dur="1000" fill="hold"/>
                                        <p:tgtEl>
                                          <p:spTgt spid="145"/>
                                        </p:tgtEl>
                                        <p:attrNameLst>
                                          <p:attrName>stroke.on</p:attrName>
                                        </p:attrNameLst>
                                      </p:cBhvr>
                                      <p:to>
                                        <p:strVal val="true"/>
                                      </p:to>
                                    </p:set>
                                  </p:childTnLst>
                                </p:cTn>
                              </p:par>
                              <p:par>
                                <p:cTn id="29" presetID="7" presetClass="emph" presetSubtype="6" fill="hold" nodeType="withEffect">
                                  <p:stCondLst>
                                    <p:cond delay="0"/>
                                  </p:stCondLst>
                                  <p:childTnLst>
                                    <p:animClr clrSpc="hsl" dir="cw">
                                      <p:cBhvr>
                                        <p:cTn id="30" dur="1000" fill="hold"/>
                                        <p:tgtEl>
                                          <p:spTgt spid="148"/>
                                        </p:tgtEl>
                                        <p:attrNameLst>
                                          <p:attrName>stroke.color</p:attrName>
                                        </p:attrNameLst>
                                      </p:cBhvr>
                                      <p:to>
                                        <a:srgbClr val="33CC33"/>
                                      </p:to>
                                    </p:animClr>
                                    <p:set>
                                      <p:cBhvr>
                                        <p:cTn id="31" dur="1000" fill="hold"/>
                                        <p:tgtEl>
                                          <p:spTgt spid="148"/>
                                        </p:tgtEl>
                                        <p:attrNameLst>
                                          <p:attrName>stroke.on</p:attrName>
                                        </p:attrNameLst>
                                      </p:cBhvr>
                                      <p:to>
                                        <p:strVal val="tru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63"/>
                                        </p:tgtEl>
                                        <p:attrNameLst>
                                          <p:attrName>style.visibility</p:attrName>
                                        </p:attrNameLst>
                                      </p:cBhvr>
                                      <p:to>
                                        <p:strVal val="visible"/>
                                      </p:to>
                                    </p:set>
                                    <p:animEffect transition="in" filter="wipe(left)">
                                      <p:cBhvr>
                                        <p:cTn id="36" dur="5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1"/>
          <p:cNvGrpSpPr/>
          <p:nvPr/>
        </p:nvGrpSpPr>
        <p:grpSpPr>
          <a:xfrm>
            <a:off x="0" y="3501008"/>
            <a:ext cx="9144000" cy="3357016"/>
            <a:chOff x="0" y="3501008"/>
            <a:chExt cx="9144000" cy="3357016"/>
          </a:xfrm>
        </p:grpSpPr>
        <p:sp>
          <p:nvSpPr>
            <p:cNvPr id="31" name="正方形/長方形 30"/>
            <p:cNvSpPr/>
            <p:nvPr/>
          </p:nvSpPr>
          <p:spPr>
            <a:xfrm>
              <a:off x="0" y="3501008"/>
              <a:ext cx="9144000" cy="249976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nvGrpSpPr>
            <p:cNvPr id="5" name="グループ化 29"/>
            <p:cNvGrpSpPr/>
            <p:nvPr/>
          </p:nvGrpSpPr>
          <p:grpSpPr>
            <a:xfrm>
              <a:off x="0" y="6000792"/>
              <a:ext cx="9144000" cy="857232"/>
              <a:chOff x="0" y="5572140"/>
              <a:chExt cx="8715404" cy="1285860"/>
            </a:xfrm>
          </p:grpSpPr>
          <p:pic>
            <p:nvPicPr>
              <p:cNvPr id="1026" name="Picture 2" descr="C:\das\it\Local Settings\Temporary Internet Files\Content.IE5\LMMACKGY\MPj04000160000[1].jpg"/>
              <p:cNvPicPr>
                <a:picLocks noChangeAspect="1" noChangeArrowheads="1"/>
              </p:cNvPicPr>
              <p:nvPr/>
            </p:nvPicPr>
            <p:blipFill>
              <a:blip r:embed="rId3" cstate="print"/>
              <a:srcRect/>
              <a:stretch>
                <a:fillRect/>
              </a:stretch>
            </p:blipFill>
            <p:spPr bwMode="auto">
              <a:xfrm>
                <a:off x="0" y="5572140"/>
                <a:ext cx="2286016" cy="1285860"/>
              </a:xfrm>
              <a:prstGeom prst="rect">
                <a:avLst/>
              </a:prstGeom>
              <a:noFill/>
            </p:spPr>
          </p:pic>
          <p:pic>
            <p:nvPicPr>
              <p:cNvPr id="27" name="Picture 2" descr="C:\das\it\Local Settings\Temporary Internet Files\Content.IE5\LMMACKGY\MPj04000160000[1].jpg"/>
              <p:cNvPicPr>
                <a:picLocks noChangeAspect="1" noChangeArrowheads="1"/>
              </p:cNvPicPr>
              <p:nvPr/>
            </p:nvPicPr>
            <p:blipFill>
              <a:blip r:embed="rId3" cstate="print"/>
              <a:srcRect/>
              <a:stretch>
                <a:fillRect/>
              </a:stretch>
            </p:blipFill>
            <p:spPr bwMode="auto">
              <a:xfrm>
                <a:off x="2143108" y="5572140"/>
                <a:ext cx="2286016" cy="1285860"/>
              </a:xfrm>
              <a:prstGeom prst="rect">
                <a:avLst/>
              </a:prstGeom>
              <a:noFill/>
            </p:spPr>
          </p:pic>
          <p:pic>
            <p:nvPicPr>
              <p:cNvPr id="28" name="Picture 2" descr="C:\das\it\Local Settings\Temporary Internet Files\Content.IE5\LMMACKGY\MPj04000160000[1].jpg"/>
              <p:cNvPicPr>
                <a:picLocks noChangeAspect="1" noChangeArrowheads="1"/>
              </p:cNvPicPr>
              <p:nvPr/>
            </p:nvPicPr>
            <p:blipFill>
              <a:blip r:embed="rId3" cstate="print"/>
              <a:srcRect/>
              <a:stretch>
                <a:fillRect/>
              </a:stretch>
            </p:blipFill>
            <p:spPr bwMode="auto">
              <a:xfrm>
                <a:off x="4286280" y="5572140"/>
                <a:ext cx="2286016" cy="1285860"/>
              </a:xfrm>
              <a:prstGeom prst="rect">
                <a:avLst/>
              </a:prstGeom>
              <a:noFill/>
            </p:spPr>
          </p:pic>
          <p:pic>
            <p:nvPicPr>
              <p:cNvPr id="29" name="Picture 2" descr="C:\das\it\Local Settings\Temporary Internet Files\Content.IE5\LMMACKGY\MPj04000160000[1].jpg"/>
              <p:cNvPicPr>
                <a:picLocks noChangeAspect="1" noChangeArrowheads="1"/>
              </p:cNvPicPr>
              <p:nvPr/>
            </p:nvPicPr>
            <p:blipFill>
              <a:blip r:embed="rId3" cstate="print"/>
              <a:srcRect/>
              <a:stretch>
                <a:fillRect/>
              </a:stretch>
            </p:blipFill>
            <p:spPr bwMode="auto">
              <a:xfrm>
                <a:off x="6429388" y="5572140"/>
                <a:ext cx="2286016" cy="1285860"/>
              </a:xfrm>
              <a:prstGeom prst="rect">
                <a:avLst/>
              </a:prstGeom>
              <a:noFill/>
            </p:spPr>
          </p:pic>
        </p:grpSp>
        <p:sp>
          <p:nvSpPr>
            <p:cNvPr id="7" name="正方形/長方形 6"/>
            <p:cNvSpPr/>
            <p:nvPr/>
          </p:nvSpPr>
          <p:spPr>
            <a:xfrm>
              <a:off x="3500430" y="5671241"/>
              <a:ext cx="2143140" cy="615279"/>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dirty="0" smtClean="0">
                  <a:solidFill>
                    <a:srgbClr val="FF0000"/>
                  </a:solidFill>
                </a:rPr>
                <a:t>Hot Topic</a:t>
              </a:r>
              <a:endParaRPr kumimoji="1" lang="ja-JP" altLang="en-US" sz="3200" dirty="0">
                <a:solidFill>
                  <a:srgbClr val="FF0000"/>
                </a:solidFill>
              </a:endParaRPr>
            </a:p>
          </p:txBody>
        </p:sp>
      </p:grpSp>
      <p:sp>
        <p:nvSpPr>
          <p:cNvPr id="3" name="コンテンツ プレースホルダ 2"/>
          <p:cNvSpPr>
            <a:spLocks noGrp="1"/>
          </p:cNvSpPr>
          <p:nvPr>
            <p:ph idx="1"/>
          </p:nvPr>
        </p:nvSpPr>
        <p:spPr>
          <a:xfrm>
            <a:off x="142844" y="2420889"/>
            <a:ext cx="8786874" cy="3168352"/>
          </a:xfrm>
        </p:spPr>
        <p:txBody>
          <a:bodyPr/>
          <a:lstStyle/>
          <a:p>
            <a:r>
              <a:rPr kumimoji="1" lang="en-US" altLang="ja-JP" dirty="0" smtClean="0"/>
              <a:t>Direct Problem</a:t>
            </a:r>
          </a:p>
          <a:p>
            <a:pPr lvl="1"/>
            <a:r>
              <a:rPr lang="en-US" altLang="ja-JP" dirty="0" smtClean="0"/>
              <a:t>Given a string, compute its data structure.</a:t>
            </a:r>
          </a:p>
          <a:p>
            <a:pPr lvl="3"/>
            <a:endParaRPr lang="en-US" altLang="ja-JP" dirty="0" smtClean="0"/>
          </a:p>
          <a:p>
            <a:r>
              <a:rPr lang="en-US" altLang="ja-JP" dirty="0" smtClean="0"/>
              <a:t>Reverse Problem</a:t>
            </a:r>
          </a:p>
          <a:p>
            <a:pPr lvl="1"/>
            <a:r>
              <a:rPr lang="en-US" altLang="ja-JP" dirty="0" smtClean="0"/>
              <a:t>Given a data structure, compute its string.</a:t>
            </a:r>
          </a:p>
          <a:p>
            <a:pPr lvl="1"/>
            <a:r>
              <a:rPr lang="en-US" altLang="ja-JP" dirty="0" smtClean="0"/>
              <a:t>Solving reverse problems could lead to deeper understanding </a:t>
            </a:r>
            <a:br>
              <a:rPr lang="en-US" altLang="ja-JP" dirty="0" smtClean="0"/>
            </a:br>
            <a:r>
              <a:rPr lang="en-US" altLang="ja-JP" dirty="0" smtClean="0"/>
              <a:t>of strings and data structures.</a:t>
            </a:r>
            <a:endParaRPr lang="ja-JP" altLang="en-US" dirty="0" smtClean="0"/>
          </a:p>
        </p:txBody>
      </p:sp>
      <p:sp>
        <p:nvSpPr>
          <p:cNvPr id="2" name="タイトル 1"/>
          <p:cNvSpPr>
            <a:spLocks noGrp="1"/>
          </p:cNvSpPr>
          <p:nvPr>
            <p:ph type="title"/>
          </p:nvPr>
        </p:nvSpPr>
        <p:spPr/>
        <p:txBody>
          <a:bodyPr/>
          <a:lstStyle/>
          <a:p>
            <a:r>
              <a:rPr lang="en-US" altLang="ja-JP" sz="3200" dirty="0" smtClean="0"/>
              <a:t>Reverse Problems on String Data Structures</a:t>
            </a:r>
            <a:endParaRPr kumimoji="1" lang="ja-JP" altLang="en-US" sz="3200" dirty="0"/>
          </a:p>
        </p:txBody>
      </p:sp>
      <p:sp>
        <p:nvSpPr>
          <p:cNvPr id="9" name="右矢印 8"/>
          <p:cNvSpPr/>
          <p:nvPr/>
        </p:nvSpPr>
        <p:spPr>
          <a:xfrm>
            <a:off x="6286512" y="2538977"/>
            <a:ext cx="357190" cy="357190"/>
          </a:xfrm>
          <a:prstGeom prst="rightArrow">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六角形 12"/>
          <p:cNvSpPr/>
          <p:nvPr/>
        </p:nvSpPr>
        <p:spPr>
          <a:xfrm>
            <a:off x="6786578" y="2538977"/>
            <a:ext cx="1571636" cy="357190"/>
          </a:xfrm>
          <a:prstGeom prst="hexagon">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lstStyle/>
          <a:p>
            <a:pPr algn="ctr"/>
            <a:r>
              <a:rPr lang="en-US" altLang="ja-JP" sz="2000" dirty="0" smtClean="0"/>
              <a:t>data structure</a:t>
            </a:r>
            <a:endParaRPr kumimoji="1" lang="ja-JP" altLang="en-US" sz="2000" dirty="0"/>
          </a:p>
        </p:txBody>
      </p:sp>
      <p:sp>
        <p:nvSpPr>
          <p:cNvPr id="14" name="小波 13"/>
          <p:cNvSpPr/>
          <p:nvPr/>
        </p:nvSpPr>
        <p:spPr>
          <a:xfrm>
            <a:off x="6786578" y="3753423"/>
            <a:ext cx="1571636" cy="395657"/>
          </a:xfrm>
          <a:prstGeom prst="doubleWave">
            <a:avLst>
              <a:gd name="adj1" fmla="val 4709"/>
              <a:gd name="adj2" fmla="val 0"/>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t>string</a:t>
            </a:r>
            <a:endParaRPr kumimoji="1" lang="ja-JP" altLang="en-US" sz="2000" dirty="0"/>
          </a:p>
        </p:txBody>
      </p:sp>
      <p:sp>
        <p:nvSpPr>
          <p:cNvPr id="15" name="右矢印 14"/>
          <p:cNvSpPr/>
          <p:nvPr/>
        </p:nvSpPr>
        <p:spPr>
          <a:xfrm>
            <a:off x="6286512" y="3791890"/>
            <a:ext cx="357190" cy="357190"/>
          </a:xfrm>
          <a:prstGeom prst="rightArrow">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六角形 15"/>
          <p:cNvSpPr/>
          <p:nvPr/>
        </p:nvSpPr>
        <p:spPr>
          <a:xfrm>
            <a:off x="4572000" y="3791890"/>
            <a:ext cx="1571636" cy="357190"/>
          </a:xfrm>
          <a:prstGeom prst="hexagon">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lstStyle/>
          <a:p>
            <a:pPr algn="ctr"/>
            <a:r>
              <a:rPr lang="en-US" altLang="ja-JP" sz="2000" dirty="0" smtClean="0"/>
              <a:t>data structure</a:t>
            </a:r>
            <a:endParaRPr kumimoji="1" lang="ja-JP" altLang="en-US" sz="2000" dirty="0"/>
          </a:p>
        </p:txBody>
      </p:sp>
      <p:sp>
        <p:nvSpPr>
          <p:cNvPr id="18" name="小波 17"/>
          <p:cNvSpPr/>
          <p:nvPr/>
        </p:nvSpPr>
        <p:spPr>
          <a:xfrm>
            <a:off x="4572000" y="2538977"/>
            <a:ext cx="1571636" cy="395657"/>
          </a:xfrm>
          <a:prstGeom prst="doubleWave">
            <a:avLst>
              <a:gd name="adj1" fmla="val 4709"/>
              <a:gd name="adj2" fmla="val 0"/>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t>string</a:t>
            </a:r>
            <a:endParaRPr kumimoji="1" lang="ja-JP" altLang="en-US" sz="2000" dirty="0"/>
          </a:p>
        </p:txBody>
      </p:sp>
      <p:sp>
        <p:nvSpPr>
          <p:cNvPr id="19" name="角丸四角形吹き出し 18"/>
          <p:cNvSpPr/>
          <p:nvPr/>
        </p:nvSpPr>
        <p:spPr>
          <a:xfrm>
            <a:off x="3635896" y="1268760"/>
            <a:ext cx="4824536" cy="864096"/>
          </a:xfrm>
          <a:prstGeom prst="wedgeRoundRectCallout">
            <a:avLst>
              <a:gd name="adj1" fmla="val 4106"/>
              <a:gd name="adj2" fmla="val -90724"/>
              <a:gd name="adj3" fmla="val 16667"/>
            </a:avLst>
          </a:prstGeom>
          <a:solidFill>
            <a:schemeClr val="bg1"/>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r>
              <a:rPr lang="en-US" altLang="ja-JP" sz="2400" dirty="0" smtClean="0"/>
              <a:t>border arrays, suffix arrays, DAWG, etc.</a:t>
            </a:r>
            <a:endParaRPr kumimoji="1" lang="ja-JP" alt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コンテンツ プレースホルダ 117"/>
          <p:cNvSpPr>
            <a:spLocks noGrp="1"/>
          </p:cNvSpPr>
          <p:nvPr>
            <p:ph idx="1"/>
          </p:nvPr>
        </p:nvSpPr>
        <p:spPr>
          <a:xfrm>
            <a:off x="214282" y="1844825"/>
            <a:ext cx="8715436" cy="1224136"/>
          </a:xfrm>
        </p:spPr>
        <p:txBody>
          <a:bodyPr/>
          <a:lstStyle/>
          <a:p>
            <a:r>
              <a:rPr lang="en-US" altLang="ja-JP" sz="2400" dirty="0" smtClean="0"/>
              <a:t>When there exists such a cycle, </a:t>
            </a:r>
            <a:br>
              <a:rPr lang="en-US" altLang="ja-JP" sz="2400" dirty="0" smtClean="0"/>
            </a:br>
            <a:r>
              <a:rPr lang="en-US" altLang="ja-JP" sz="2400" dirty="0" smtClean="0"/>
              <a:t>a correct order of leaves that realizes (</a:t>
            </a:r>
            <a:r>
              <a:rPr lang="en-US" altLang="ja-JP" sz="2400" i="1" dirty="0" smtClean="0"/>
              <a:t>T</a:t>
            </a:r>
            <a:r>
              <a:rPr lang="en-US" altLang="ja-JP" sz="2400" dirty="0" smtClean="0"/>
              <a:t>, </a:t>
            </a:r>
            <a:r>
              <a:rPr lang="en-US" altLang="ja-JP" sz="2400" i="1" dirty="0" smtClean="0"/>
              <a:t>f</a:t>
            </a:r>
            <a:r>
              <a:rPr lang="ja-JP" altLang="en-US" sz="2400" i="1" dirty="0" smtClean="0"/>
              <a:t> </a:t>
            </a:r>
            <a:r>
              <a:rPr lang="en-US" altLang="ja-JP" sz="2400" dirty="0" smtClean="0"/>
              <a:t>) and</a:t>
            </a:r>
            <a:r>
              <a:rPr lang="ja-JP" altLang="en-US" sz="2400" dirty="0" smtClean="0"/>
              <a:t> </a:t>
            </a:r>
            <a:r>
              <a:rPr lang="en-US" altLang="ja-JP" sz="2400" i="1" dirty="0" smtClean="0"/>
              <a:t>g</a:t>
            </a:r>
            <a:r>
              <a:rPr lang="en-US" altLang="ja-JP" sz="2400" dirty="0" smtClean="0"/>
              <a:t> can be obtained by the order of visiting leaves on the cycle.</a:t>
            </a:r>
            <a:endParaRPr lang="ja-JP" altLang="en-US" sz="2400" dirty="0"/>
          </a:p>
        </p:txBody>
      </p:sp>
      <p:sp>
        <p:nvSpPr>
          <p:cNvPr id="3" name="タイトル 2"/>
          <p:cNvSpPr>
            <a:spLocks noGrp="1"/>
          </p:cNvSpPr>
          <p:nvPr>
            <p:ph type="title"/>
          </p:nvPr>
        </p:nvSpPr>
        <p:spPr/>
        <p:txBody>
          <a:bodyPr/>
          <a:lstStyle/>
          <a:p>
            <a:r>
              <a:rPr lang="en-US" altLang="ja-JP" sz="3400" dirty="0" smtClean="0"/>
              <a:t>Necessary and Sufficient Condition</a:t>
            </a:r>
            <a:br>
              <a:rPr lang="en-US" altLang="ja-JP" sz="3400" dirty="0" smtClean="0"/>
            </a:br>
            <a:r>
              <a:rPr lang="en-US" altLang="ja-JP" sz="3400" dirty="0" smtClean="0"/>
              <a:t>for </a:t>
            </a:r>
            <a:r>
              <a:rPr lang="en-US" altLang="ja-JP" sz="3400" dirty="0" smtClean="0">
                <a:latin typeface="+mj-lt"/>
              </a:rPr>
              <a:t>(</a:t>
            </a:r>
            <a:r>
              <a:rPr lang="en-US" altLang="ja-JP" sz="3400" i="1" dirty="0" smtClean="0">
                <a:latin typeface="+mj-lt"/>
              </a:rPr>
              <a:t>T</a:t>
            </a:r>
            <a:r>
              <a:rPr lang="en-US" altLang="ja-JP" sz="3400" dirty="0" smtClean="0">
                <a:latin typeface="+mj-lt"/>
              </a:rPr>
              <a:t>, </a:t>
            </a:r>
            <a:r>
              <a:rPr lang="en-US" altLang="ja-JP" sz="3400" i="1" dirty="0" smtClean="0">
                <a:latin typeface="+mj-lt"/>
              </a:rPr>
              <a:t>f</a:t>
            </a:r>
            <a:r>
              <a:rPr lang="en-US" altLang="ja-JP" sz="3400" dirty="0" smtClean="0">
                <a:latin typeface="+mj-lt"/>
              </a:rPr>
              <a:t> )</a:t>
            </a:r>
            <a:r>
              <a:rPr lang="en-US" altLang="ja-JP" sz="3400" dirty="0" smtClean="0"/>
              <a:t> and</a:t>
            </a:r>
            <a:r>
              <a:rPr lang="ja-JP" altLang="en-US" sz="3400" dirty="0" smtClean="0"/>
              <a:t> </a:t>
            </a:r>
            <a:r>
              <a:rPr lang="en-US" altLang="ja-JP" sz="3400" i="1" dirty="0" smtClean="0">
                <a:latin typeface="+mj-lt"/>
              </a:rPr>
              <a:t>g</a:t>
            </a:r>
            <a:r>
              <a:rPr lang="en-US" altLang="ja-JP" sz="3400" dirty="0" smtClean="0"/>
              <a:t> to be valid</a:t>
            </a:r>
            <a:endParaRPr lang="ja-JP" altLang="en-US" sz="3400" dirty="0"/>
          </a:p>
        </p:txBody>
      </p:sp>
      <p:sp>
        <p:nvSpPr>
          <p:cNvPr id="51" name="円/楕円 50"/>
          <p:cNvSpPr/>
          <p:nvPr/>
        </p:nvSpPr>
        <p:spPr>
          <a:xfrm>
            <a:off x="2267744"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52" name="円/楕円 51"/>
          <p:cNvSpPr/>
          <p:nvPr/>
        </p:nvSpPr>
        <p:spPr>
          <a:xfrm>
            <a:off x="1691712"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53" name="直線コネクタ 52"/>
          <p:cNvCxnSpPr>
            <a:stCxn id="52" idx="7"/>
            <a:endCxn id="51" idx="3"/>
          </p:cNvCxnSpPr>
          <p:nvPr/>
        </p:nvCxnSpPr>
        <p:spPr>
          <a:xfrm rot="5400000" flipH="1" flipV="1">
            <a:off x="1937519" y="381885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4" name="円/楕円 53"/>
          <p:cNvSpPr/>
          <p:nvPr/>
        </p:nvSpPr>
        <p:spPr>
          <a:xfrm>
            <a:off x="2123728"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b="1" dirty="0" smtClean="0">
                <a:solidFill>
                  <a:srgbClr val="FF0000"/>
                </a:solidFill>
              </a:rPr>
              <a:t>1</a:t>
            </a:r>
            <a:endParaRPr kumimoji="1" lang="ja-JP" altLang="en-US" sz="2200" b="1" dirty="0">
              <a:solidFill>
                <a:srgbClr val="FF0000"/>
              </a:solidFill>
            </a:endParaRPr>
          </a:p>
        </p:txBody>
      </p:sp>
      <p:cxnSp>
        <p:nvCxnSpPr>
          <p:cNvPr id="55" name="直線コネクタ 54"/>
          <p:cNvCxnSpPr>
            <a:stCxn id="54" idx="0"/>
            <a:endCxn id="52" idx="5"/>
          </p:cNvCxnSpPr>
          <p:nvPr/>
        </p:nvCxnSpPr>
        <p:spPr>
          <a:xfrm rot="16200000" flipV="1">
            <a:off x="1613476" y="471896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2" idx="0"/>
            <a:endCxn id="70" idx="4"/>
          </p:cNvCxnSpPr>
          <p:nvPr/>
        </p:nvCxnSpPr>
        <p:spPr>
          <a:xfrm rot="16200000" flipV="1">
            <a:off x="1133610" y="513918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63" idx="0"/>
            <a:endCxn id="54" idx="3"/>
          </p:cNvCxnSpPr>
          <p:nvPr/>
        </p:nvCxnSpPr>
        <p:spPr>
          <a:xfrm rot="5400000" flipH="1" flipV="1">
            <a:off x="1889686" y="574507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66" idx="3"/>
            <a:endCxn id="60" idx="0"/>
          </p:cNvCxnSpPr>
          <p:nvPr/>
        </p:nvCxnSpPr>
        <p:spPr>
          <a:xfrm rot="5400000">
            <a:off x="3113823" y="509699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66" idx="5"/>
            <a:endCxn id="61" idx="0"/>
          </p:cNvCxnSpPr>
          <p:nvPr/>
        </p:nvCxnSpPr>
        <p:spPr>
          <a:xfrm rot="16200000" flipH="1">
            <a:off x="3467673" y="509698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305983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61" name="正方形/長方形 60"/>
          <p:cNvSpPr/>
          <p:nvPr/>
        </p:nvSpPr>
        <p:spPr>
          <a:xfrm>
            <a:off x="356388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62" name="正方形/長方形 61"/>
          <p:cNvSpPr/>
          <p:nvPr/>
        </p:nvSpPr>
        <p:spPr>
          <a:xfrm>
            <a:off x="1187624"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63" name="正方形/長方形 62"/>
          <p:cNvSpPr/>
          <p:nvPr/>
        </p:nvSpPr>
        <p:spPr>
          <a:xfrm>
            <a:off x="1835696"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64" name="正方形/長方形 63"/>
          <p:cNvSpPr/>
          <p:nvPr/>
        </p:nvSpPr>
        <p:spPr>
          <a:xfrm>
            <a:off x="46754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65" name="直線コネクタ 69"/>
          <p:cNvCxnSpPr>
            <a:stCxn id="52" idx="2"/>
            <a:endCxn id="64" idx="0"/>
          </p:cNvCxnSpPr>
          <p:nvPr/>
        </p:nvCxnSpPr>
        <p:spPr>
          <a:xfrm rot="10800000" flipV="1">
            <a:off x="647564" y="429308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6" name="円/楕円 65"/>
          <p:cNvSpPr/>
          <p:nvPr/>
        </p:nvSpPr>
        <p:spPr>
          <a:xfrm>
            <a:off x="3347864"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67" name="直線コネクタ 66"/>
          <p:cNvCxnSpPr>
            <a:stCxn id="66" idx="1"/>
            <a:endCxn id="51" idx="5"/>
          </p:cNvCxnSpPr>
          <p:nvPr/>
        </p:nvCxnSpPr>
        <p:spPr>
          <a:xfrm rot="16200000" flipV="1">
            <a:off x="2477563" y="385484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8" name="直線コネクタ 69"/>
          <p:cNvCxnSpPr>
            <a:stCxn id="51" idx="2"/>
            <a:endCxn id="69" idx="0"/>
          </p:cNvCxnSpPr>
          <p:nvPr/>
        </p:nvCxnSpPr>
        <p:spPr>
          <a:xfrm rot="10800000" flipV="1">
            <a:off x="647564" y="371701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467544"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70" name="円/楕円 69"/>
          <p:cNvSpPr/>
          <p:nvPr/>
        </p:nvSpPr>
        <p:spPr>
          <a:xfrm>
            <a:off x="1115648"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71" name="直線コネクタ 70"/>
          <p:cNvCxnSpPr>
            <a:stCxn id="70" idx="7"/>
            <a:endCxn id="52" idx="3"/>
          </p:cNvCxnSpPr>
          <p:nvPr/>
        </p:nvCxnSpPr>
        <p:spPr>
          <a:xfrm rot="5400000" flipH="1" flipV="1">
            <a:off x="1361471" y="439490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2" name="直線コネクタ 71"/>
          <p:cNvCxnSpPr>
            <a:stCxn id="73" idx="0"/>
            <a:endCxn id="70" idx="3"/>
          </p:cNvCxnSpPr>
          <p:nvPr/>
        </p:nvCxnSpPr>
        <p:spPr>
          <a:xfrm rot="5400000" flipH="1" flipV="1">
            <a:off x="809582" y="502497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68356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74" name="正方形/長方形 73"/>
          <p:cNvSpPr/>
          <p:nvPr/>
        </p:nvSpPr>
        <p:spPr>
          <a:xfrm>
            <a:off x="2339752"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75" name="直線コネクタ 74"/>
          <p:cNvCxnSpPr>
            <a:stCxn id="54" idx="5"/>
            <a:endCxn id="74" idx="0"/>
          </p:cNvCxnSpPr>
          <p:nvPr/>
        </p:nvCxnSpPr>
        <p:spPr>
          <a:xfrm rot="16200000" flipH="1">
            <a:off x="2243537" y="574505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6" name="直線コネクタ 69"/>
          <p:cNvCxnSpPr>
            <a:stCxn id="66" idx="2"/>
            <a:endCxn id="54" idx="7"/>
          </p:cNvCxnSpPr>
          <p:nvPr/>
        </p:nvCxnSpPr>
        <p:spPr>
          <a:xfrm rot="10800000" flipV="1">
            <a:off x="2369552" y="486914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7" name="直線コネクタ 69"/>
          <p:cNvCxnSpPr>
            <a:stCxn id="51" idx="2"/>
            <a:endCxn id="52" idx="0"/>
          </p:cNvCxnSpPr>
          <p:nvPr/>
        </p:nvCxnSpPr>
        <p:spPr>
          <a:xfrm rot="10800000" flipV="1">
            <a:off x="1835712" y="371701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8" name="直線コネクタ 69"/>
          <p:cNvCxnSpPr>
            <a:stCxn id="52" idx="6"/>
            <a:endCxn id="66" idx="2"/>
          </p:cNvCxnSpPr>
          <p:nvPr/>
        </p:nvCxnSpPr>
        <p:spPr>
          <a:xfrm>
            <a:off x="1979712" y="429308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9" name="直線コネクタ 69"/>
          <p:cNvCxnSpPr>
            <a:stCxn id="52" idx="2"/>
            <a:endCxn id="70" idx="0"/>
          </p:cNvCxnSpPr>
          <p:nvPr/>
        </p:nvCxnSpPr>
        <p:spPr>
          <a:xfrm rot="10800000" flipV="1">
            <a:off x="1259648" y="429308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80" name="正方形/長方形 79"/>
          <p:cNvSpPr/>
          <p:nvPr/>
        </p:nvSpPr>
        <p:spPr>
          <a:xfrm>
            <a:off x="1131375"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1" name="正方形/長方形 80"/>
          <p:cNvSpPr/>
          <p:nvPr/>
        </p:nvSpPr>
        <p:spPr>
          <a:xfrm>
            <a:off x="2643543"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2" name="正方形/長方形 81"/>
          <p:cNvSpPr/>
          <p:nvPr/>
        </p:nvSpPr>
        <p:spPr>
          <a:xfrm>
            <a:off x="1788419"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3" name="正方形/長方形 82"/>
          <p:cNvSpPr/>
          <p:nvPr/>
        </p:nvSpPr>
        <p:spPr>
          <a:xfrm>
            <a:off x="1932435"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4" name="正方形/長方形 83"/>
          <p:cNvSpPr/>
          <p:nvPr/>
        </p:nvSpPr>
        <p:spPr>
          <a:xfrm>
            <a:off x="156342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5" name="正方形/長方形 84"/>
          <p:cNvSpPr/>
          <p:nvPr/>
        </p:nvSpPr>
        <p:spPr>
          <a:xfrm>
            <a:off x="85738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6" name="正方形/長方形 85"/>
          <p:cNvSpPr/>
          <p:nvPr/>
        </p:nvSpPr>
        <p:spPr>
          <a:xfrm>
            <a:off x="755576" y="483954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7" name="正方形/長方形 86"/>
          <p:cNvSpPr/>
          <p:nvPr/>
        </p:nvSpPr>
        <p:spPr>
          <a:xfrm>
            <a:off x="1250660" y="483954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8" name="正方形/長方形 87"/>
          <p:cNvSpPr/>
          <p:nvPr/>
        </p:nvSpPr>
        <p:spPr>
          <a:xfrm>
            <a:off x="2339752"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9" name="正方形/長方形 88"/>
          <p:cNvSpPr/>
          <p:nvPr/>
        </p:nvSpPr>
        <p:spPr>
          <a:xfrm>
            <a:off x="1835696"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0" name="正方形/長方形 89"/>
          <p:cNvSpPr/>
          <p:nvPr/>
        </p:nvSpPr>
        <p:spPr>
          <a:xfrm>
            <a:off x="3612856" y="482713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91" name="正方形/長方形 90"/>
          <p:cNvSpPr/>
          <p:nvPr/>
        </p:nvSpPr>
        <p:spPr>
          <a:xfrm>
            <a:off x="3050860" y="482713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grpSp>
        <p:nvGrpSpPr>
          <p:cNvPr id="4" name="グループ化 161"/>
          <p:cNvGrpSpPr/>
          <p:nvPr/>
        </p:nvGrpSpPr>
        <p:grpSpPr>
          <a:xfrm>
            <a:off x="4283968" y="3399383"/>
            <a:ext cx="4392488" cy="2981945"/>
            <a:chOff x="4283968" y="3399383"/>
            <a:chExt cx="4392488" cy="2981945"/>
          </a:xfrm>
        </p:grpSpPr>
        <p:sp>
          <p:nvSpPr>
            <p:cNvPr id="92" name="円/楕円 91"/>
            <p:cNvSpPr/>
            <p:nvPr/>
          </p:nvSpPr>
          <p:spPr>
            <a:xfrm>
              <a:off x="7020272"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93" name="円/楕円 92"/>
            <p:cNvSpPr/>
            <p:nvPr/>
          </p:nvSpPr>
          <p:spPr>
            <a:xfrm>
              <a:off x="6444240"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94" name="直線コネクタ 93"/>
            <p:cNvCxnSpPr>
              <a:stCxn id="93" idx="7"/>
              <a:endCxn id="92" idx="3"/>
            </p:cNvCxnSpPr>
            <p:nvPr/>
          </p:nvCxnSpPr>
          <p:spPr>
            <a:xfrm rot="5400000" flipH="1" flipV="1">
              <a:off x="6690047" y="3818855"/>
              <a:ext cx="372418" cy="37238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95" name="円/楕円 94"/>
            <p:cNvSpPr/>
            <p:nvPr/>
          </p:nvSpPr>
          <p:spPr>
            <a:xfrm>
              <a:off x="6876256"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96" name="直線コネクタ 95"/>
            <p:cNvCxnSpPr>
              <a:stCxn id="95" idx="0"/>
              <a:endCxn id="93" idx="5"/>
            </p:cNvCxnSpPr>
            <p:nvPr/>
          </p:nvCxnSpPr>
          <p:spPr>
            <a:xfrm rot="16200000" flipV="1">
              <a:off x="6366004" y="4718963"/>
              <a:ext cx="978313" cy="330193"/>
            </a:xfrm>
            <a:prstGeom prst="line">
              <a:avLst/>
            </a:prstGeom>
            <a:ln w="254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rot="16200000" flipV="1">
              <a:off x="5843918" y="5139182"/>
              <a:ext cx="360072" cy="10799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a:stCxn id="104" idx="0"/>
              <a:endCxn id="95" idx="3"/>
            </p:cNvCxnSpPr>
            <p:nvPr/>
          </p:nvCxnSpPr>
          <p:spPr>
            <a:xfrm rot="5400000" flipH="1" flipV="1">
              <a:off x="6642214" y="5745070"/>
              <a:ext cx="402249" cy="150189"/>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7812360"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solidFill>
                    <a:schemeClr val="tx1"/>
                  </a:solidFill>
                </a:rPr>
                <a:t>4</a:t>
              </a:r>
              <a:endParaRPr kumimoji="1" lang="ja-JP" altLang="en-US" sz="2200" dirty="0">
                <a:solidFill>
                  <a:schemeClr val="tx1"/>
                </a:solidFill>
              </a:endParaRPr>
            </a:p>
          </p:txBody>
        </p:sp>
        <p:sp>
          <p:nvSpPr>
            <p:cNvPr id="102" name="正方形/長方形 101"/>
            <p:cNvSpPr/>
            <p:nvPr/>
          </p:nvSpPr>
          <p:spPr>
            <a:xfrm>
              <a:off x="831641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solidFill>
                    <a:schemeClr val="tx1"/>
                  </a:solidFill>
                </a:rPr>
                <a:t>2</a:t>
              </a:r>
              <a:endParaRPr kumimoji="1" lang="ja-JP" altLang="en-US" sz="2200" dirty="0">
                <a:solidFill>
                  <a:schemeClr val="tx1"/>
                </a:solidFill>
              </a:endParaRPr>
            </a:p>
          </p:txBody>
        </p:sp>
        <p:sp>
          <p:nvSpPr>
            <p:cNvPr id="103" name="正方形/長方形 102"/>
            <p:cNvSpPr/>
            <p:nvPr/>
          </p:nvSpPr>
          <p:spPr>
            <a:xfrm>
              <a:off x="594015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solidFill>
                    <a:schemeClr val="tx1"/>
                  </a:solidFill>
                </a:rPr>
                <a:t>5</a:t>
              </a:r>
              <a:endParaRPr kumimoji="1" lang="ja-JP" altLang="en-US" sz="2200" dirty="0">
                <a:solidFill>
                  <a:schemeClr val="tx1"/>
                </a:solidFill>
              </a:endParaRPr>
            </a:p>
          </p:txBody>
        </p:sp>
        <p:sp>
          <p:nvSpPr>
            <p:cNvPr id="104" name="正方形/長方形 103"/>
            <p:cNvSpPr/>
            <p:nvPr/>
          </p:nvSpPr>
          <p:spPr>
            <a:xfrm>
              <a:off x="6588224"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solidFill>
                    <a:schemeClr val="tx1"/>
                  </a:solidFill>
                </a:rPr>
                <a:t>3</a:t>
              </a:r>
              <a:endParaRPr kumimoji="1" lang="ja-JP" altLang="en-US" sz="2200" dirty="0">
                <a:solidFill>
                  <a:schemeClr val="tx1"/>
                </a:solidFill>
              </a:endParaRPr>
            </a:p>
          </p:txBody>
        </p:sp>
        <p:sp>
          <p:nvSpPr>
            <p:cNvPr id="105" name="正方形/長方形 104"/>
            <p:cNvSpPr/>
            <p:nvPr/>
          </p:nvSpPr>
          <p:spPr>
            <a:xfrm>
              <a:off x="5220072"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solidFill>
                    <a:schemeClr val="tx1"/>
                  </a:solidFill>
                </a:rPr>
                <a:t>7</a:t>
              </a:r>
              <a:endParaRPr kumimoji="1" lang="ja-JP" altLang="en-US" sz="2200" dirty="0">
                <a:solidFill>
                  <a:schemeClr val="tx1"/>
                </a:solidFill>
              </a:endParaRPr>
            </a:p>
          </p:txBody>
        </p:sp>
        <p:sp>
          <p:nvSpPr>
            <p:cNvPr id="107" name="円/楕円 106"/>
            <p:cNvSpPr/>
            <p:nvPr/>
          </p:nvSpPr>
          <p:spPr>
            <a:xfrm>
              <a:off x="8100392"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sp>
          <p:nvSpPr>
            <p:cNvPr id="110" name="正方形/長方形 109"/>
            <p:cNvSpPr/>
            <p:nvPr/>
          </p:nvSpPr>
          <p:spPr>
            <a:xfrm>
              <a:off x="5220072"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ja-JP" sz="2200" dirty="0" smtClean="0">
                  <a:solidFill>
                    <a:schemeClr val="tx1"/>
                  </a:solidFill>
                </a:rPr>
                <a:t>8</a:t>
              </a:r>
              <a:endParaRPr kumimoji="1" lang="ja-JP" altLang="en-US" sz="2200" dirty="0">
                <a:solidFill>
                  <a:schemeClr val="tx1"/>
                </a:solidFill>
              </a:endParaRPr>
            </a:p>
          </p:txBody>
        </p:sp>
        <p:sp>
          <p:nvSpPr>
            <p:cNvPr id="111" name="円/楕円 110"/>
            <p:cNvSpPr/>
            <p:nvPr/>
          </p:nvSpPr>
          <p:spPr>
            <a:xfrm>
              <a:off x="5868176"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113" name="直線コネクタ 112"/>
            <p:cNvCxnSpPr>
              <a:stCxn id="114" idx="0"/>
              <a:endCxn id="111" idx="3"/>
            </p:cNvCxnSpPr>
            <p:nvPr/>
          </p:nvCxnSpPr>
          <p:spPr>
            <a:xfrm rot="5400000" flipH="1" flipV="1">
              <a:off x="5562110" y="5024974"/>
              <a:ext cx="402249" cy="294237"/>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543609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solidFill>
                    <a:schemeClr val="tx1"/>
                  </a:solidFill>
                </a:rPr>
                <a:t>6</a:t>
              </a:r>
              <a:endParaRPr kumimoji="1" lang="ja-JP" altLang="en-US" sz="2200" dirty="0">
                <a:solidFill>
                  <a:schemeClr val="tx1"/>
                </a:solidFill>
              </a:endParaRPr>
            </a:p>
          </p:txBody>
        </p:sp>
        <p:sp>
          <p:nvSpPr>
            <p:cNvPr id="115" name="正方形/長方形 114"/>
            <p:cNvSpPr/>
            <p:nvPr/>
          </p:nvSpPr>
          <p:spPr>
            <a:xfrm>
              <a:off x="7092280"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solidFill>
                    <a:schemeClr val="tx1"/>
                  </a:solidFill>
                </a:rPr>
                <a:t>1</a:t>
              </a:r>
              <a:endParaRPr kumimoji="1" lang="ja-JP" altLang="en-US" sz="2200" dirty="0">
                <a:solidFill>
                  <a:schemeClr val="tx1"/>
                </a:solidFill>
              </a:endParaRPr>
            </a:p>
          </p:txBody>
        </p:sp>
        <p:cxnSp>
          <p:nvCxnSpPr>
            <p:cNvPr id="116" name="直線コネクタ 115"/>
            <p:cNvCxnSpPr>
              <a:stCxn id="95" idx="5"/>
              <a:endCxn id="115" idx="0"/>
            </p:cNvCxnSpPr>
            <p:nvPr/>
          </p:nvCxnSpPr>
          <p:spPr>
            <a:xfrm rot="16200000" flipH="1">
              <a:off x="6996065" y="5745052"/>
              <a:ext cx="402249" cy="150221"/>
            </a:xfrm>
            <a:prstGeom prst="line">
              <a:avLst/>
            </a:prstGeom>
            <a:ln w="25400">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a:stCxn id="92" idx="2"/>
              <a:endCxn id="110" idx="0"/>
            </p:cNvCxnSpPr>
            <p:nvPr/>
          </p:nvCxnSpPr>
          <p:spPr>
            <a:xfrm rot="10800000" flipV="1">
              <a:off x="5400092" y="3717016"/>
              <a:ext cx="1620180" cy="36005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a:stCxn id="102" idx="2"/>
              <a:endCxn id="115" idx="3"/>
            </p:cNvCxnSpPr>
            <p:nvPr/>
          </p:nvCxnSpPr>
          <p:spPr>
            <a:xfrm rot="5400000">
              <a:off x="7740352" y="5445224"/>
              <a:ext cx="468052" cy="1044116"/>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a:stCxn id="101" idx="1"/>
            </p:cNvCxnSpPr>
            <p:nvPr/>
          </p:nvCxnSpPr>
          <p:spPr>
            <a:xfrm rot="10800000" flipV="1">
              <a:off x="6934196" y="5553236"/>
              <a:ext cx="878164" cy="46805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5" name="直線コネクタ 135"/>
            <p:cNvCxnSpPr>
              <a:stCxn id="95" idx="7"/>
              <a:endCxn id="102" idx="0"/>
            </p:cNvCxnSpPr>
            <p:nvPr/>
          </p:nvCxnSpPr>
          <p:spPr>
            <a:xfrm rot="5400000" flipH="1" flipV="1">
              <a:off x="7788169" y="4707127"/>
              <a:ext cx="42177" cy="1374357"/>
            </a:xfrm>
            <a:prstGeom prst="curvedConnector3">
              <a:avLst>
                <a:gd name="adj1" fmla="val 64200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8" name="直線コネクタ 135"/>
            <p:cNvCxnSpPr>
              <a:stCxn id="111" idx="6"/>
              <a:endCxn id="101" idx="0"/>
            </p:cNvCxnSpPr>
            <p:nvPr/>
          </p:nvCxnSpPr>
          <p:spPr>
            <a:xfrm>
              <a:off x="6156176" y="4869144"/>
              <a:ext cx="1836204" cy="504072"/>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a:stCxn id="111" idx="5"/>
            </p:cNvCxnSpPr>
            <p:nvPr/>
          </p:nvCxnSpPr>
          <p:spPr>
            <a:xfrm rot="16200000" flipH="1">
              <a:off x="5977827" y="5107138"/>
              <a:ext cx="402248" cy="129905"/>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a:stCxn id="105" idx="2"/>
            </p:cNvCxnSpPr>
            <p:nvPr/>
          </p:nvCxnSpPr>
          <p:spPr>
            <a:xfrm rot="16200000" flipH="1">
              <a:off x="5303048" y="5110220"/>
              <a:ext cx="360040" cy="16595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a:stCxn id="110" idx="2"/>
              <a:endCxn id="105" idx="0"/>
            </p:cNvCxnSpPr>
            <p:nvPr/>
          </p:nvCxnSpPr>
          <p:spPr>
            <a:xfrm rot="5400000">
              <a:off x="5292080" y="4545124"/>
              <a:ext cx="21602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60" name="正方形/長方形 159"/>
            <p:cNvSpPr/>
            <p:nvPr/>
          </p:nvSpPr>
          <p:spPr>
            <a:xfrm>
              <a:off x="4917972" y="3399383"/>
              <a:ext cx="869149" cy="461665"/>
            </a:xfrm>
            <a:prstGeom prst="rect">
              <a:avLst/>
            </a:prstGeom>
          </p:spPr>
          <p:txBody>
            <a:bodyPr wrap="none">
              <a:spAutoFit/>
            </a:bodyPr>
            <a:lstStyle/>
            <a:p>
              <a:r>
                <a:rPr lang="en-US" altLang="ja-JP" sz="2400" dirty="0" err="1" smtClean="0">
                  <a:solidFill>
                    <a:prstClr val="black"/>
                  </a:solidFill>
                  <a:sym typeface="Symbol" pitchFamily="18" charset="2"/>
                </a:rPr>
                <a:t>STG</a:t>
              </a:r>
              <a:r>
                <a:rPr lang="en-US" altLang="ja-JP" sz="2400" i="1" baseline="-25000" dirty="0" err="1" smtClean="0">
                  <a:solidFill>
                    <a:prstClr val="black"/>
                  </a:solidFill>
                  <a:sym typeface="Symbol" pitchFamily="18" charset="2"/>
                </a:rPr>
                <a:t>g</a:t>
              </a:r>
              <a:endParaRPr lang="ja-JP" altLang="en-US" sz="2400" dirty="0"/>
            </a:p>
          </p:txBody>
        </p:sp>
        <p:sp>
          <p:nvSpPr>
            <p:cNvPr id="161" name="右矢印 160"/>
            <p:cNvSpPr/>
            <p:nvPr/>
          </p:nvSpPr>
          <p:spPr>
            <a:xfrm>
              <a:off x="4283968" y="4509120"/>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sp>
        <p:nvSpPr>
          <p:cNvPr id="112" name="正方形/長方形 111"/>
          <p:cNvSpPr/>
          <p:nvPr/>
        </p:nvSpPr>
        <p:spPr>
          <a:xfrm>
            <a:off x="251520" y="1268760"/>
            <a:ext cx="8640960" cy="576064"/>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800" dirty="0" err="1" smtClean="0">
                <a:sym typeface="Symbol" pitchFamily="18" charset="2"/>
              </a:rPr>
              <a:t>STG</a:t>
            </a:r>
            <a:r>
              <a:rPr lang="en-US" altLang="ja-JP" sz="2800" i="1" baseline="-25000" dirty="0" err="1" smtClean="0">
                <a:sym typeface="Symbol" pitchFamily="18" charset="2"/>
              </a:rPr>
              <a:t>g</a:t>
            </a:r>
            <a:r>
              <a:rPr lang="en-US" altLang="ja-JP" sz="2800" dirty="0" smtClean="0">
                <a:sym typeface="Symbol" pitchFamily="18" charset="2"/>
              </a:rPr>
              <a:t> has an </a:t>
            </a:r>
            <a:r>
              <a:rPr lang="en-US" altLang="ja-JP" sz="2800" dirty="0" err="1" smtClean="0">
                <a:sym typeface="Symbol" pitchFamily="18" charset="2"/>
              </a:rPr>
              <a:t>Eulerian</a:t>
            </a:r>
            <a:r>
              <a:rPr lang="en-US" altLang="ja-JP" sz="2800" dirty="0" smtClean="0">
                <a:sym typeface="Symbol" pitchFamily="18" charset="2"/>
              </a:rPr>
              <a:t> cycle that contains </a:t>
            </a:r>
            <a:r>
              <a:rPr lang="en-US" altLang="ja-JP" sz="2800" dirty="0" smtClean="0">
                <a:solidFill>
                  <a:schemeClr val="tx1"/>
                </a:solidFill>
                <a:latin typeface="Times New Roman" pitchFamily="18" charset="0"/>
                <a:cs typeface="Times New Roman" pitchFamily="18" charset="0"/>
                <a:sym typeface="Symbol" pitchFamily="18" charset="2"/>
              </a:rPr>
              <a:t></a:t>
            </a:r>
            <a:r>
              <a:rPr lang="ja-JP" altLang="en-US" sz="2800" dirty="0" smtClean="0">
                <a:sym typeface="Symbol" pitchFamily="18" charset="2"/>
              </a:rPr>
              <a:t> </a:t>
            </a:r>
            <a:r>
              <a:rPr lang="en-US" altLang="ja-JP" sz="2800" dirty="0" smtClean="0">
                <a:sym typeface="Symbol" pitchFamily="18" charset="2"/>
              </a:rPr>
              <a:t>and all leaves.</a:t>
            </a:r>
            <a:endParaRPr lang="ja-JP" altLang="en-US" sz="2800" dirty="0"/>
          </a:p>
        </p:txBody>
      </p:sp>
      <p:sp>
        <p:nvSpPr>
          <p:cNvPr id="99" name="正方形/長方形 98"/>
          <p:cNvSpPr/>
          <p:nvPr/>
        </p:nvSpPr>
        <p:spPr>
          <a:xfrm>
            <a:off x="2843808" y="5877272"/>
            <a:ext cx="3456384" cy="792088"/>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400" dirty="0" err="1" smtClean="0"/>
              <a:t>STG</a:t>
            </a:r>
            <a:r>
              <a:rPr lang="en-US" altLang="ja-JP" sz="2400" i="1" baseline="-25000" dirty="0" err="1" smtClean="0"/>
              <a:t>g</a:t>
            </a:r>
            <a:r>
              <a:rPr lang="en-US" altLang="ja-JP" sz="2400" dirty="0" smtClean="0"/>
              <a:t> is an </a:t>
            </a:r>
            <a:r>
              <a:rPr lang="en-US" altLang="ja-JP" sz="2400" dirty="0" err="1" smtClean="0"/>
              <a:t>Eulerian</a:t>
            </a:r>
            <a:r>
              <a:rPr lang="en-US" altLang="ja-JP" sz="2400" dirty="0" smtClean="0"/>
              <a:t> graph.</a:t>
            </a:r>
            <a:br>
              <a:rPr lang="en-US" altLang="ja-JP" sz="2400" dirty="0" smtClean="0"/>
            </a:br>
            <a:r>
              <a:rPr lang="en-US" altLang="ja-JP" sz="2400" dirty="0" smtClean="0"/>
              <a:t>(possibly disjoint)</a:t>
            </a:r>
            <a:endParaRPr lang="ja-JP" altLang="en-US"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コンテンツ プレースホルダ 117"/>
          <p:cNvSpPr>
            <a:spLocks noGrp="1"/>
          </p:cNvSpPr>
          <p:nvPr>
            <p:ph idx="1"/>
          </p:nvPr>
        </p:nvSpPr>
        <p:spPr>
          <a:xfrm>
            <a:off x="214282" y="1844825"/>
            <a:ext cx="8715436" cy="1152128"/>
          </a:xfrm>
        </p:spPr>
        <p:txBody>
          <a:bodyPr/>
          <a:lstStyle/>
          <a:p>
            <a:r>
              <a:rPr kumimoji="1" lang="en-US" altLang="ja-JP" sz="2400" dirty="0" smtClean="0"/>
              <a:t>When there exists such a cycle, </a:t>
            </a:r>
            <a:br>
              <a:rPr kumimoji="1" lang="en-US" altLang="ja-JP" sz="2400" dirty="0" smtClean="0"/>
            </a:br>
            <a:r>
              <a:rPr kumimoji="1" lang="en-US" altLang="ja-JP" sz="2400" dirty="0" smtClean="0"/>
              <a:t>a correct order of leaves that realizes (</a:t>
            </a:r>
            <a:r>
              <a:rPr kumimoji="1" lang="en-US" altLang="ja-JP" sz="2400" i="1" dirty="0" smtClean="0"/>
              <a:t>T</a:t>
            </a:r>
            <a:r>
              <a:rPr kumimoji="1" lang="en-US" altLang="ja-JP" sz="2400" dirty="0" smtClean="0"/>
              <a:t>, </a:t>
            </a:r>
            <a:r>
              <a:rPr kumimoji="1" lang="en-US" altLang="ja-JP" sz="2400" i="1" dirty="0" smtClean="0"/>
              <a:t>f</a:t>
            </a:r>
            <a:r>
              <a:rPr lang="ja-JP" altLang="en-US" sz="2400" i="1" dirty="0" smtClean="0"/>
              <a:t> </a:t>
            </a:r>
            <a:r>
              <a:rPr kumimoji="1" lang="en-US" altLang="ja-JP" sz="2400" dirty="0" smtClean="0"/>
              <a:t>) and</a:t>
            </a:r>
            <a:r>
              <a:rPr kumimoji="1" lang="ja-JP" altLang="en-US" sz="2400" dirty="0" smtClean="0"/>
              <a:t> </a:t>
            </a:r>
            <a:r>
              <a:rPr kumimoji="1" lang="en-US" altLang="ja-JP" sz="2400" i="1" dirty="0" smtClean="0"/>
              <a:t>g</a:t>
            </a:r>
            <a:r>
              <a:rPr kumimoji="1" lang="en-US" altLang="ja-JP" sz="2400" dirty="0" smtClean="0"/>
              <a:t> can be obtained </a:t>
            </a:r>
            <a:r>
              <a:rPr lang="en-US" altLang="ja-JP" sz="2400" dirty="0" smtClean="0"/>
              <a:t>by the order of visiting leaves on the cycle</a:t>
            </a:r>
            <a:r>
              <a:rPr kumimoji="1" lang="en-US" altLang="ja-JP" sz="2400" dirty="0" smtClean="0"/>
              <a:t>.</a:t>
            </a:r>
            <a:endParaRPr kumimoji="1" lang="ja-JP" altLang="en-US" sz="2400" dirty="0"/>
          </a:p>
        </p:txBody>
      </p:sp>
      <p:sp>
        <p:nvSpPr>
          <p:cNvPr id="3" name="タイトル 2"/>
          <p:cNvSpPr>
            <a:spLocks noGrp="1"/>
          </p:cNvSpPr>
          <p:nvPr>
            <p:ph type="title"/>
          </p:nvPr>
        </p:nvSpPr>
        <p:spPr/>
        <p:txBody>
          <a:bodyPr/>
          <a:lstStyle/>
          <a:p>
            <a:r>
              <a:rPr lang="en-US" altLang="ja-JP" sz="3400" dirty="0" smtClean="0"/>
              <a:t>Necessary and Sufficient Condition</a:t>
            </a:r>
            <a:br>
              <a:rPr lang="en-US" altLang="ja-JP" sz="3400" dirty="0" smtClean="0"/>
            </a:br>
            <a:r>
              <a:rPr lang="en-US" altLang="ja-JP" sz="3400" dirty="0" smtClean="0"/>
              <a:t>for </a:t>
            </a:r>
            <a:r>
              <a:rPr lang="en-US" altLang="ja-JP" sz="3400" dirty="0" smtClean="0">
                <a:latin typeface="+mj-lt"/>
              </a:rPr>
              <a:t>(</a:t>
            </a:r>
            <a:r>
              <a:rPr lang="en-US" altLang="ja-JP" sz="3400" i="1" dirty="0" smtClean="0">
                <a:latin typeface="+mj-lt"/>
              </a:rPr>
              <a:t>T</a:t>
            </a:r>
            <a:r>
              <a:rPr lang="en-US" altLang="ja-JP" sz="3400" dirty="0" smtClean="0">
                <a:latin typeface="+mj-lt"/>
              </a:rPr>
              <a:t>, </a:t>
            </a:r>
            <a:r>
              <a:rPr lang="en-US" altLang="ja-JP" sz="3400" i="1" dirty="0" smtClean="0">
                <a:latin typeface="+mj-lt"/>
              </a:rPr>
              <a:t>f</a:t>
            </a:r>
            <a:r>
              <a:rPr lang="en-US" altLang="ja-JP" sz="3400" dirty="0" smtClean="0">
                <a:latin typeface="+mj-lt"/>
              </a:rPr>
              <a:t> )</a:t>
            </a:r>
            <a:r>
              <a:rPr lang="en-US" altLang="ja-JP" sz="3400" dirty="0" smtClean="0"/>
              <a:t> and</a:t>
            </a:r>
            <a:r>
              <a:rPr lang="ja-JP" altLang="en-US" sz="3400" dirty="0" smtClean="0"/>
              <a:t> </a:t>
            </a:r>
            <a:r>
              <a:rPr lang="en-US" altLang="ja-JP" sz="3400" i="1" dirty="0" smtClean="0">
                <a:latin typeface="+mj-lt"/>
              </a:rPr>
              <a:t>g</a:t>
            </a:r>
            <a:r>
              <a:rPr lang="en-US" altLang="ja-JP" sz="3400" dirty="0" smtClean="0"/>
              <a:t> to be valid</a:t>
            </a:r>
            <a:endParaRPr lang="ja-JP" altLang="en-US" sz="3400" dirty="0"/>
          </a:p>
        </p:txBody>
      </p:sp>
      <p:grpSp>
        <p:nvGrpSpPr>
          <p:cNvPr id="126" name="グループ化 125"/>
          <p:cNvGrpSpPr/>
          <p:nvPr/>
        </p:nvGrpSpPr>
        <p:grpSpPr>
          <a:xfrm>
            <a:off x="467544" y="3028890"/>
            <a:ext cx="8208912" cy="3352438"/>
            <a:chOff x="467544" y="3028890"/>
            <a:chExt cx="8208912" cy="3352438"/>
          </a:xfrm>
        </p:grpSpPr>
        <p:sp>
          <p:nvSpPr>
            <p:cNvPr id="51" name="円/楕円 50"/>
            <p:cNvSpPr/>
            <p:nvPr/>
          </p:nvSpPr>
          <p:spPr>
            <a:xfrm>
              <a:off x="2267744"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52" name="円/楕円 51"/>
            <p:cNvSpPr/>
            <p:nvPr/>
          </p:nvSpPr>
          <p:spPr>
            <a:xfrm>
              <a:off x="1691712"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53" name="直線コネクタ 52"/>
            <p:cNvCxnSpPr>
              <a:stCxn id="52" idx="7"/>
              <a:endCxn id="51" idx="3"/>
            </p:cNvCxnSpPr>
            <p:nvPr/>
          </p:nvCxnSpPr>
          <p:spPr>
            <a:xfrm rot="5400000" flipH="1" flipV="1">
              <a:off x="1937519" y="381885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4" name="円/楕円 53"/>
            <p:cNvSpPr/>
            <p:nvPr/>
          </p:nvSpPr>
          <p:spPr>
            <a:xfrm>
              <a:off x="2123728"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b="1" dirty="0" smtClean="0">
                  <a:solidFill>
                    <a:srgbClr val="FF0000"/>
                  </a:solidFill>
                </a:rPr>
                <a:t>0</a:t>
              </a:r>
              <a:endParaRPr kumimoji="1" lang="ja-JP" altLang="en-US" sz="2200" b="1" dirty="0">
                <a:solidFill>
                  <a:srgbClr val="FF0000"/>
                </a:solidFill>
              </a:endParaRPr>
            </a:p>
          </p:txBody>
        </p:sp>
        <p:cxnSp>
          <p:nvCxnSpPr>
            <p:cNvPr id="55" name="直線コネクタ 54"/>
            <p:cNvCxnSpPr>
              <a:stCxn id="54" idx="0"/>
              <a:endCxn id="52" idx="5"/>
            </p:cNvCxnSpPr>
            <p:nvPr/>
          </p:nvCxnSpPr>
          <p:spPr>
            <a:xfrm rot="16200000" flipV="1">
              <a:off x="1613476" y="471896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2" idx="0"/>
              <a:endCxn id="70" idx="4"/>
            </p:cNvCxnSpPr>
            <p:nvPr/>
          </p:nvCxnSpPr>
          <p:spPr>
            <a:xfrm rot="16200000" flipV="1">
              <a:off x="1133610" y="513918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63" idx="0"/>
              <a:endCxn id="54" idx="3"/>
            </p:cNvCxnSpPr>
            <p:nvPr/>
          </p:nvCxnSpPr>
          <p:spPr>
            <a:xfrm rot="5400000" flipH="1" flipV="1">
              <a:off x="1889686" y="574507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66" idx="3"/>
              <a:endCxn id="60" idx="0"/>
            </p:cNvCxnSpPr>
            <p:nvPr/>
          </p:nvCxnSpPr>
          <p:spPr>
            <a:xfrm rot="5400000">
              <a:off x="3113823" y="509699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66" idx="5"/>
              <a:endCxn id="61" idx="0"/>
            </p:cNvCxnSpPr>
            <p:nvPr/>
          </p:nvCxnSpPr>
          <p:spPr>
            <a:xfrm rot="16200000" flipH="1">
              <a:off x="3467673" y="509698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305983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61" name="正方形/長方形 60"/>
            <p:cNvSpPr/>
            <p:nvPr/>
          </p:nvSpPr>
          <p:spPr>
            <a:xfrm>
              <a:off x="356388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62" name="正方形/長方形 61"/>
            <p:cNvSpPr/>
            <p:nvPr/>
          </p:nvSpPr>
          <p:spPr>
            <a:xfrm>
              <a:off x="1187624"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63" name="正方形/長方形 62"/>
            <p:cNvSpPr/>
            <p:nvPr/>
          </p:nvSpPr>
          <p:spPr>
            <a:xfrm>
              <a:off x="1835696"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64" name="正方形/長方形 63"/>
            <p:cNvSpPr/>
            <p:nvPr/>
          </p:nvSpPr>
          <p:spPr>
            <a:xfrm>
              <a:off x="46754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65" name="直線コネクタ 69"/>
            <p:cNvCxnSpPr>
              <a:stCxn id="52" idx="2"/>
              <a:endCxn id="64" idx="0"/>
            </p:cNvCxnSpPr>
            <p:nvPr/>
          </p:nvCxnSpPr>
          <p:spPr>
            <a:xfrm rot="10800000" flipV="1">
              <a:off x="647564" y="429308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6" name="円/楕円 65"/>
            <p:cNvSpPr/>
            <p:nvPr/>
          </p:nvSpPr>
          <p:spPr>
            <a:xfrm>
              <a:off x="3347864"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67" name="直線コネクタ 66"/>
            <p:cNvCxnSpPr>
              <a:stCxn id="66" idx="1"/>
              <a:endCxn id="51" idx="5"/>
            </p:cNvCxnSpPr>
            <p:nvPr/>
          </p:nvCxnSpPr>
          <p:spPr>
            <a:xfrm rot="16200000" flipV="1">
              <a:off x="2477563" y="385484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8" name="直線コネクタ 69"/>
            <p:cNvCxnSpPr>
              <a:stCxn id="51" idx="2"/>
              <a:endCxn id="69" idx="0"/>
            </p:cNvCxnSpPr>
            <p:nvPr/>
          </p:nvCxnSpPr>
          <p:spPr>
            <a:xfrm rot="10800000" flipV="1">
              <a:off x="647564" y="371701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467544"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70" name="円/楕円 69"/>
            <p:cNvSpPr/>
            <p:nvPr/>
          </p:nvSpPr>
          <p:spPr>
            <a:xfrm>
              <a:off x="1115648"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71" name="直線コネクタ 70"/>
            <p:cNvCxnSpPr>
              <a:stCxn id="70" idx="7"/>
              <a:endCxn id="52" idx="3"/>
            </p:cNvCxnSpPr>
            <p:nvPr/>
          </p:nvCxnSpPr>
          <p:spPr>
            <a:xfrm rot="5400000" flipH="1" flipV="1">
              <a:off x="1361471" y="439490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2" name="直線コネクタ 71"/>
            <p:cNvCxnSpPr>
              <a:stCxn id="73" idx="0"/>
              <a:endCxn id="70" idx="3"/>
            </p:cNvCxnSpPr>
            <p:nvPr/>
          </p:nvCxnSpPr>
          <p:spPr>
            <a:xfrm rot="5400000" flipH="1" flipV="1">
              <a:off x="809582" y="502497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68356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74" name="正方形/長方形 73"/>
            <p:cNvSpPr/>
            <p:nvPr/>
          </p:nvSpPr>
          <p:spPr>
            <a:xfrm>
              <a:off x="2339752"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75" name="直線コネクタ 74"/>
            <p:cNvCxnSpPr>
              <a:stCxn id="54" idx="5"/>
              <a:endCxn id="74" idx="0"/>
            </p:cNvCxnSpPr>
            <p:nvPr/>
          </p:nvCxnSpPr>
          <p:spPr>
            <a:xfrm rot="16200000" flipH="1">
              <a:off x="2243537" y="574505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6" name="直線コネクタ 69"/>
            <p:cNvCxnSpPr>
              <a:stCxn id="66" idx="2"/>
              <a:endCxn id="54" idx="7"/>
            </p:cNvCxnSpPr>
            <p:nvPr/>
          </p:nvCxnSpPr>
          <p:spPr>
            <a:xfrm rot="10800000" flipV="1">
              <a:off x="2369552" y="486914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7" name="直線コネクタ 69"/>
            <p:cNvCxnSpPr>
              <a:stCxn id="51" idx="2"/>
              <a:endCxn id="52" idx="0"/>
            </p:cNvCxnSpPr>
            <p:nvPr/>
          </p:nvCxnSpPr>
          <p:spPr>
            <a:xfrm rot="10800000" flipV="1">
              <a:off x="1835712" y="371701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8" name="直線コネクタ 69"/>
            <p:cNvCxnSpPr>
              <a:stCxn id="52" idx="6"/>
              <a:endCxn id="66" idx="2"/>
            </p:cNvCxnSpPr>
            <p:nvPr/>
          </p:nvCxnSpPr>
          <p:spPr>
            <a:xfrm>
              <a:off x="1979712" y="429308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9" name="直線コネクタ 69"/>
            <p:cNvCxnSpPr>
              <a:stCxn id="52" idx="2"/>
              <a:endCxn id="70" idx="0"/>
            </p:cNvCxnSpPr>
            <p:nvPr/>
          </p:nvCxnSpPr>
          <p:spPr>
            <a:xfrm rot="10800000" flipV="1">
              <a:off x="1259648" y="429308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80" name="正方形/長方形 79"/>
            <p:cNvSpPr/>
            <p:nvPr/>
          </p:nvSpPr>
          <p:spPr>
            <a:xfrm>
              <a:off x="1131375"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1" name="正方形/長方形 80"/>
            <p:cNvSpPr/>
            <p:nvPr/>
          </p:nvSpPr>
          <p:spPr>
            <a:xfrm>
              <a:off x="2643543"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2" name="正方形/長方形 81"/>
            <p:cNvSpPr/>
            <p:nvPr/>
          </p:nvSpPr>
          <p:spPr>
            <a:xfrm>
              <a:off x="1788419"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3" name="正方形/長方形 82"/>
            <p:cNvSpPr/>
            <p:nvPr/>
          </p:nvSpPr>
          <p:spPr>
            <a:xfrm>
              <a:off x="1932435"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4" name="正方形/長方形 83"/>
            <p:cNvSpPr/>
            <p:nvPr/>
          </p:nvSpPr>
          <p:spPr>
            <a:xfrm>
              <a:off x="156342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5" name="正方形/長方形 84"/>
            <p:cNvSpPr/>
            <p:nvPr/>
          </p:nvSpPr>
          <p:spPr>
            <a:xfrm>
              <a:off x="85738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6" name="正方形/長方形 85"/>
            <p:cNvSpPr/>
            <p:nvPr/>
          </p:nvSpPr>
          <p:spPr>
            <a:xfrm>
              <a:off x="755576" y="483954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7" name="正方形/長方形 86"/>
            <p:cNvSpPr/>
            <p:nvPr/>
          </p:nvSpPr>
          <p:spPr>
            <a:xfrm>
              <a:off x="1250660" y="483954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8" name="正方形/長方形 87"/>
            <p:cNvSpPr/>
            <p:nvPr/>
          </p:nvSpPr>
          <p:spPr>
            <a:xfrm>
              <a:off x="2339752"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9" name="正方形/長方形 88"/>
            <p:cNvSpPr/>
            <p:nvPr/>
          </p:nvSpPr>
          <p:spPr>
            <a:xfrm>
              <a:off x="1835696"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0" name="正方形/長方形 89"/>
            <p:cNvSpPr/>
            <p:nvPr/>
          </p:nvSpPr>
          <p:spPr>
            <a:xfrm>
              <a:off x="3612856" y="482713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91" name="正方形/長方形 90"/>
            <p:cNvSpPr/>
            <p:nvPr/>
          </p:nvSpPr>
          <p:spPr>
            <a:xfrm>
              <a:off x="3050860" y="482713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2" name="円/楕円 91"/>
            <p:cNvSpPr/>
            <p:nvPr/>
          </p:nvSpPr>
          <p:spPr>
            <a:xfrm>
              <a:off x="7020272"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93" name="円/楕円 92"/>
            <p:cNvSpPr/>
            <p:nvPr/>
          </p:nvSpPr>
          <p:spPr>
            <a:xfrm>
              <a:off x="6444240"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94" name="直線コネクタ 93"/>
            <p:cNvCxnSpPr>
              <a:stCxn id="93" idx="7"/>
              <a:endCxn id="92" idx="3"/>
            </p:cNvCxnSpPr>
            <p:nvPr/>
          </p:nvCxnSpPr>
          <p:spPr>
            <a:xfrm rot="5400000" flipH="1" flipV="1">
              <a:off x="6690047" y="3818855"/>
              <a:ext cx="372418" cy="37238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95" name="円/楕円 94"/>
            <p:cNvSpPr/>
            <p:nvPr/>
          </p:nvSpPr>
          <p:spPr>
            <a:xfrm>
              <a:off x="6876256"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96" name="直線コネクタ 95"/>
            <p:cNvCxnSpPr>
              <a:endCxn id="93" idx="2"/>
            </p:cNvCxnSpPr>
            <p:nvPr/>
          </p:nvCxnSpPr>
          <p:spPr>
            <a:xfrm flipV="1">
              <a:off x="5580112" y="4293080"/>
              <a:ext cx="864128" cy="360057"/>
            </a:xfrm>
            <a:prstGeom prst="line">
              <a:avLst/>
            </a:prstGeom>
            <a:ln w="254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a:stCxn id="103" idx="0"/>
              <a:endCxn id="111" idx="4"/>
            </p:cNvCxnSpPr>
            <p:nvPr/>
          </p:nvCxnSpPr>
          <p:spPr>
            <a:xfrm rot="16200000" flipV="1">
              <a:off x="5886138" y="5139182"/>
              <a:ext cx="360072" cy="10799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a:stCxn id="104" idx="0"/>
              <a:endCxn id="95" idx="3"/>
            </p:cNvCxnSpPr>
            <p:nvPr/>
          </p:nvCxnSpPr>
          <p:spPr>
            <a:xfrm rot="5400000" flipH="1" flipV="1">
              <a:off x="6642214" y="5745070"/>
              <a:ext cx="402249" cy="150189"/>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7812360"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02" name="正方形/長方形 101"/>
            <p:cNvSpPr/>
            <p:nvPr/>
          </p:nvSpPr>
          <p:spPr>
            <a:xfrm>
              <a:off x="831641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03" name="正方形/長方形 102"/>
            <p:cNvSpPr/>
            <p:nvPr/>
          </p:nvSpPr>
          <p:spPr>
            <a:xfrm>
              <a:off x="594015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04" name="正方形/長方形 103"/>
            <p:cNvSpPr/>
            <p:nvPr/>
          </p:nvSpPr>
          <p:spPr>
            <a:xfrm>
              <a:off x="6588224"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05" name="正方形/長方形 104"/>
            <p:cNvSpPr/>
            <p:nvPr/>
          </p:nvSpPr>
          <p:spPr>
            <a:xfrm>
              <a:off x="5220072"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07" name="円/楕円 106"/>
            <p:cNvSpPr/>
            <p:nvPr/>
          </p:nvSpPr>
          <p:spPr>
            <a:xfrm>
              <a:off x="8100392"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sp>
          <p:nvSpPr>
            <p:cNvPr id="110" name="正方形/長方形 109"/>
            <p:cNvSpPr/>
            <p:nvPr/>
          </p:nvSpPr>
          <p:spPr>
            <a:xfrm>
              <a:off x="5220072"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11" name="円/楕円 110"/>
            <p:cNvSpPr/>
            <p:nvPr/>
          </p:nvSpPr>
          <p:spPr>
            <a:xfrm>
              <a:off x="5868176"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113" name="直線コネクタ 112"/>
            <p:cNvCxnSpPr>
              <a:stCxn id="114" idx="0"/>
              <a:endCxn id="111" idx="3"/>
            </p:cNvCxnSpPr>
            <p:nvPr/>
          </p:nvCxnSpPr>
          <p:spPr>
            <a:xfrm rot="5400000" flipH="1" flipV="1">
              <a:off x="5562110" y="5024974"/>
              <a:ext cx="402249" cy="294237"/>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543609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15" name="正方形/長方形 114"/>
            <p:cNvSpPr/>
            <p:nvPr/>
          </p:nvSpPr>
          <p:spPr>
            <a:xfrm>
              <a:off x="7092280"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cxnSp>
          <p:nvCxnSpPr>
            <p:cNvPr id="116" name="直線コネクタ 115"/>
            <p:cNvCxnSpPr>
              <a:stCxn id="95" idx="5"/>
              <a:endCxn id="115" idx="0"/>
            </p:cNvCxnSpPr>
            <p:nvPr/>
          </p:nvCxnSpPr>
          <p:spPr>
            <a:xfrm rot="16200000" flipH="1">
              <a:off x="6996065" y="5745052"/>
              <a:ext cx="402249" cy="150221"/>
            </a:xfrm>
            <a:prstGeom prst="line">
              <a:avLst/>
            </a:prstGeom>
            <a:ln w="25400">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a:stCxn id="92" idx="2"/>
              <a:endCxn id="110" idx="0"/>
            </p:cNvCxnSpPr>
            <p:nvPr/>
          </p:nvCxnSpPr>
          <p:spPr>
            <a:xfrm rot="10800000" flipV="1">
              <a:off x="5400092" y="3717016"/>
              <a:ext cx="1620180" cy="36005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a:stCxn id="102" idx="2"/>
              <a:endCxn id="115" idx="3"/>
            </p:cNvCxnSpPr>
            <p:nvPr/>
          </p:nvCxnSpPr>
          <p:spPr>
            <a:xfrm rot="5400000">
              <a:off x="7740352" y="5445224"/>
              <a:ext cx="468052" cy="1044116"/>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a:stCxn id="101" idx="1"/>
            </p:cNvCxnSpPr>
            <p:nvPr/>
          </p:nvCxnSpPr>
          <p:spPr>
            <a:xfrm rot="10800000" flipV="1">
              <a:off x="6934196" y="5553236"/>
              <a:ext cx="878164" cy="46805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5" name="直線コネクタ 135"/>
            <p:cNvCxnSpPr>
              <a:stCxn id="95" idx="7"/>
              <a:endCxn id="102" idx="0"/>
            </p:cNvCxnSpPr>
            <p:nvPr/>
          </p:nvCxnSpPr>
          <p:spPr>
            <a:xfrm rot="5400000" flipH="1" flipV="1">
              <a:off x="7788169" y="4707127"/>
              <a:ext cx="42177" cy="1374357"/>
            </a:xfrm>
            <a:prstGeom prst="curvedConnector3">
              <a:avLst>
                <a:gd name="adj1" fmla="val 64200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8" name="直線コネクタ 135"/>
            <p:cNvCxnSpPr>
              <a:stCxn id="111" idx="6"/>
              <a:endCxn id="101" idx="0"/>
            </p:cNvCxnSpPr>
            <p:nvPr/>
          </p:nvCxnSpPr>
          <p:spPr>
            <a:xfrm>
              <a:off x="6156176" y="4869144"/>
              <a:ext cx="1836204" cy="504072"/>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rot="10800000">
              <a:off x="6300193" y="5517231"/>
              <a:ext cx="57606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a:stCxn id="111" idx="2"/>
            </p:cNvCxnSpPr>
            <p:nvPr/>
          </p:nvCxnSpPr>
          <p:spPr>
            <a:xfrm rot="10800000" flipV="1">
              <a:off x="5508104" y="4869144"/>
              <a:ext cx="360072" cy="50407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a:stCxn id="110" idx="2"/>
              <a:endCxn id="105" idx="0"/>
            </p:cNvCxnSpPr>
            <p:nvPr/>
          </p:nvCxnSpPr>
          <p:spPr>
            <a:xfrm rot="5400000">
              <a:off x="5292080" y="4545124"/>
              <a:ext cx="21602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60" name="正方形/長方形 159"/>
            <p:cNvSpPr/>
            <p:nvPr/>
          </p:nvSpPr>
          <p:spPr>
            <a:xfrm>
              <a:off x="4917972" y="3399383"/>
              <a:ext cx="869149" cy="461665"/>
            </a:xfrm>
            <a:prstGeom prst="rect">
              <a:avLst/>
            </a:prstGeom>
          </p:spPr>
          <p:txBody>
            <a:bodyPr wrap="none">
              <a:spAutoFit/>
            </a:bodyPr>
            <a:lstStyle/>
            <a:p>
              <a:r>
                <a:rPr lang="en-US" altLang="ja-JP" sz="2400" dirty="0" err="1" smtClean="0">
                  <a:solidFill>
                    <a:prstClr val="black"/>
                  </a:solidFill>
                  <a:sym typeface="Symbol" pitchFamily="18" charset="2"/>
                </a:rPr>
                <a:t>STG</a:t>
              </a:r>
              <a:r>
                <a:rPr lang="en-US" altLang="ja-JP" sz="2400" i="1" baseline="-25000" dirty="0" err="1" smtClean="0">
                  <a:solidFill>
                    <a:prstClr val="black"/>
                  </a:solidFill>
                  <a:sym typeface="Symbol" pitchFamily="18" charset="2"/>
                </a:rPr>
                <a:t>g</a:t>
              </a:r>
              <a:endParaRPr lang="ja-JP" altLang="en-US" sz="2400" dirty="0"/>
            </a:p>
          </p:txBody>
        </p:sp>
        <p:sp>
          <p:nvSpPr>
            <p:cNvPr id="161" name="右矢印 160"/>
            <p:cNvSpPr/>
            <p:nvPr/>
          </p:nvSpPr>
          <p:spPr>
            <a:xfrm>
              <a:off x="4283968" y="4509120"/>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23" name="テキスト ボックス 122"/>
            <p:cNvSpPr txBox="1"/>
            <p:nvPr/>
          </p:nvSpPr>
          <p:spPr>
            <a:xfrm>
              <a:off x="2276920" y="3028890"/>
              <a:ext cx="4599336" cy="400110"/>
            </a:xfrm>
            <a:prstGeom prst="rect">
              <a:avLst/>
            </a:prstGeom>
            <a:solidFill>
              <a:schemeClr val="accent3">
                <a:lumMod val="40000"/>
                <a:lumOff val="60000"/>
              </a:schemeClr>
            </a:solidFill>
          </p:spPr>
          <p:txBody>
            <a:bodyPr wrap="none" rtlCol="0">
              <a:spAutoFit/>
            </a:bodyPr>
            <a:lstStyle/>
            <a:p>
              <a:r>
                <a:rPr lang="en-US" altLang="ja-JP" sz="2000" dirty="0" smtClean="0"/>
                <a:t>Example for an invalid labeling function</a:t>
              </a:r>
              <a:r>
                <a:rPr lang="ja-JP" altLang="en-US" sz="2000" dirty="0" smtClean="0"/>
                <a:t> </a:t>
              </a:r>
              <a:r>
                <a:rPr lang="en-US" altLang="ja-JP" sz="2000" i="1" dirty="0" smtClean="0"/>
                <a:t>g</a:t>
              </a:r>
              <a:r>
                <a:rPr lang="en-US" altLang="ja-JP" sz="2000" dirty="0" smtClean="0"/>
                <a:t>.</a:t>
              </a:r>
              <a:endParaRPr kumimoji="1" lang="ja-JP" altLang="en-US" sz="2000" dirty="0"/>
            </a:p>
          </p:txBody>
        </p:sp>
      </p:grpSp>
      <p:sp>
        <p:nvSpPr>
          <p:cNvPr id="99" name="正方形/長方形 98"/>
          <p:cNvSpPr/>
          <p:nvPr/>
        </p:nvSpPr>
        <p:spPr>
          <a:xfrm>
            <a:off x="251520" y="1268760"/>
            <a:ext cx="8640960" cy="576064"/>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800" dirty="0" err="1" smtClean="0">
                <a:sym typeface="Symbol" pitchFamily="18" charset="2"/>
              </a:rPr>
              <a:t>STG</a:t>
            </a:r>
            <a:r>
              <a:rPr lang="en-US" altLang="ja-JP" sz="2800" i="1" baseline="-25000" dirty="0" err="1" smtClean="0">
                <a:sym typeface="Symbol" pitchFamily="18" charset="2"/>
              </a:rPr>
              <a:t>g</a:t>
            </a:r>
            <a:r>
              <a:rPr lang="en-US" altLang="ja-JP" sz="2800" dirty="0" smtClean="0">
                <a:sym typeface="Symbol" pitchFamily="18" charset="2"/>
              </a:rPr>
              <a:t> has an </a:t>
            </a:r>
            <a:r>
              <a:rPr lang="en-US" altLang="ja-JP" sz="2800" dirty="0" err="1" smtClean="0">
                <a:sym typeface="Symbol" pitchFamily="18" charset="2"/>
              </a:rPr>
              <a:t>Eulerian</a:t>
            </a:r>
            <a:r>
              <a:rPr lang="en-US" altLang="ja-JP" sz="2800" dirty="0" smtClean="0">
                <a:sym typeface="Symbol" pitchFamily="18" charset="2"/>
              </a:rPr>
              <a:t> cycle that contains </a:t>
            </a:r>
            <a:r>
              <a:rPr lang="en-US" altLang="ja-JP" sz="2800" dirty="0" smtClean="0">
                <a:solidFill>
                  <a:schemeClr val="tx1"/>
                </a:solidFill>
                <a:latin typeface="Times New Roman" pitchFamily="18" charset="0"/>
                <a:cs typeface="Times New Roman" pitchFamily="18" charset="0"/>
                <a:sym typeface="Symbol" pitchFamily="18" charset="2"/>
              </a:rPr>
              <a:t></a:t>
            </a:r>
            <a:r>
              <a:rPr lang="ja-JP" altLang="en-US" sz="2800" dirty="0" smtClean="0">
                <a:sym typeface="Symbol" pitchFamily="18" charset="2"/>
              </a:rPr>
              <a:t> </a:t>
            </a:r>
            <a:r>
              <a:rPr lang="en-US" altLang="ja-JP" sz="2800" dirty="0" smtClean="0">
                <a:sym typeface="Symbol" pitchFamily="18" charset="2"/>
              </a:rPr>
              <a:t>and all leaves.</a:t>
            </a:r>
            <a:endParaRPr lang="ja-JP" altLang="en-US" sz="2800" dirty="0"/>
          </a:p>
        </p:txBody>
      </p:sp>
      <p:sp>
        <p:nvSpPr>
          <p:cNvPr id="100" name="正方形/長方形 99"/>
          <p:cNvSpPr/>
          <p:nvPr/>
        </p:nvSpPr>
        <p:spPr>
          <a:xfrm>
            <a:off x="2843808" y="5877272"/>
            <a:ext cx="3456384" cy="792088"/>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400" dirty="0" err="1" smtClean="0"/>
              <a:t>STG</a:t>
            </a:r>
            <a:r>
              <a:rPr lang="en-US" altLang="ja-JP" sz="2400" i="1" baseline="-25000" dirty="0" err="1" smtClean="0"/>
              <a:t>g</a:t>
            </a:r>
            <a:r>
              <a:rPr lang="en-US" altLang="ja-JP" sz="2400" dirty="0" smtClean="0"/>
              <a:t> is an </a:t>
            </a:r>
            <a:r>
              <a:rPr lang="en-US" altLang="ja-JP" sz="2400" dirty="0" err="1" smtClean="0"/>
              <a:t>Eulerian</a:t>
            </a:r>
            <a:r>
              <a:rPr lang="en-US" altLang="ja-JP" sz="2400" dirty="0" smtClean="0"/>
              <a:t> graph.</a:t>
            </a:r>
            <a:br>
              <a:rPr lang="en-US" altLang="ja-JP" sz="2400" dirty="0" smtClean="0"/>
            </a:br>
            <a:r>
              <a:rPr lang="en-US" altLang="ja-JP" sz="2400" dirty="0" smtClean="0"/>
              <a:t>(possibly disjoint)</a:t>
            </a:r>
            <a:endParaRPr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wipe(left)">
                                      <p:cBhvr>
                                        <p:cTn id="7" dur="5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コンテンツ プレースホルダ 117"/>
          <p:cNvSpPr>
            <a:spLocks noGrp="1"/>
          </p:cNvSpPr>
          <p:nvPr>
            <p:ph idx="1"/>
          </p:nvPr>
        </p:nvSpPr>
        <p:spPr/>
        <p:txBody>
          <a:bodyPr/>
          <a:lstStyle/>
          <a:p>
            <a:r>
              <a:rPr lang="en-US" altLang="ja-JP" dirty="0" smtClean="0"/>
              <a:t>An </a:t>
            </a:r>
            <a:r>
              <a:rPr lang="en-US" altLang="ja-JP" dirty="0" err="1" smtClean="0"/>
              <a:t>Eulerian</a:t>
            </a:r>
            <a:r>
              <a:rPr lang="en-US" altLang="ja-JP" dirty="0" smtClean="0"/>
              <a:t> cycle can be computed in linear time in the graph size.</a:t>
            </a:r>
          </a:p>
          <a:p>
            <a:r>
              <a:rPr lang="en-US" altLang="ja-JP" dirty="0" smtClean="0"/>
              <a:t>We also showed that the </a:t>
            </a:r>
            <a:r>
              <a:rPr lang="en-US" altLang="ja-JP" dirty="0" smtClean="0"/>
              <a:t>size of </a:t>
            </a:r>
            <a:r>
              <a:rPr lang="en-US" altLang="ja-JP" dirty="0" err="1" smtClean="0"/>
              <a:t>STG</a:t>
            </a:r>
            <a:r>
              <a:rPr lang="en-US" altLang="ja-JP" i="1" baseline="-25000" dirty="0" err="1" smtClean="0"/>
              <a:t>g</a:t>
            </a:r>
            <a:r>
              <a:rPr lang="en-US" altLang="ja-JP" dirty="0" smtClean="0"/>
              <a:t> is linear in the input size</a:t>
            </a:r>
            <a:r>
              <a:rPr lang="en-US" altLang="ja-JP" dirty="0" smtClean="0"/>
              <a:t>.</a:t>
            </a:r>
          </a:p>
          <a:p>
            <a:endParaRPr lang="en-US" altLang="ja-JP" dirty="0" smtClean="0"/>
          </a:p>
          <a:p>
            <a:endParaRPr lang="en-US" altLang="ja-JP" dirty="0" smtClean="0"/>
          </a:p>
          <a:p>
            <a:r>
              <a:rPr lang="en-US" altLang="ja-JP" dirty="0" smtClean="0"/>
              <a:t>Given </a:t>
            </a:r>
            <a:r>
              <a:rPr lang="en-US" altLang="ja-JP" i="1" dirty="0" smtClean="0"/>
              <a:t>g</a:t>
            </a:r>
            <a:r>
              <a:rPr lang="en-US" altLang="ja-JP" dirty="0" smtClean="0"/>
              <a:t>, we can check if </a:t>
            </a:r>
            <a:r>
              <a:rPr lang="en-US" altLang="ja-JP" i="1" dirty="0" smtClean="0"/>
              <a:t>g</a:t>
            </a:r>
            <a:r>
              <a:rPr lang="en-US" altLang="ja-JP" dirty="0" smtClean="0"/>
              <a:t> is valid or not by</a:t>
            </a:r>
            <a:br>
              <a:rPr lang="en-US" altLang="ja-JP" dirty="0" smtClean="0"/>
            </a:br>
            <a:r>
              <a:rPr lang="en-US" altLang="ja-JP" dirty="0" smtClean="0"/>
              <a:t>	constructing </a:t>
            </a:r>
            <a:r>
              <a:rPr lang="en-US" altLang="ja-JP" dirty="0" err="1" smtClean="0"/>
              <a:t>STG</a:t>
            </a:r>
            <a:r>
              <a:rPr lang="en-US" altLang="ja-JP" i="1" baseline="-25000" dirty="0" err="1" smtClean="0"/>
              <a:t>g</a:t>
            </a:r>
            <a:r>
              <a:rPr lang="ja-JP" altLang="en-US" dirty="0" smtClean="0"/>
              <a:t> ⇒ </a:t>
            </a:r>
            <a:r>
              <a:rPr lang="en-US" altLang="ja-JP" dirty="0" smtClean="0"/>
              <a:t>computing an </a:t>
            </a:r>
            <a:r>
              <a:rPr lang="en-US" altLang="ja-JP" dirty="0" err="1" smtClean="0"/>
              <a:t>Eulerian</a:t>
            </a:r>
            <a:r>
              <a:rPr lang="en-US" altLang="ja-JP" dirty="0" smtClean="0"/>
              <a:t> cycle</a:t>
            </a:r>
            <a:br>
              <a:rPr lang="en-US" altLang="ja-JP" dirty="0" smtClean="0"/>
            </a:br>
            <a:r>
              <a:rPr lang="en-US" altLang="ja-JP" dirty="0" smtClean="0"/>
              <a:t>in linear time in the input size.</a:t>
            </a:r>
          </a:p>
        </p:txBody>
      </p:sp>
      <p:sp>
        <p:nvSpPr>
          <p:cNvPr id="3" name="タイトル 2"/>
          <p:cNvSpPr>
            <a:spLocks noGrp="1"/>
          </p:cNvSpPr>
          <p:nvPr>
            <p:ph type="title"/>
          </p:nvPr>
        </p:nvSpPr>
        <p:spPr/>
        <p:txBody>
          <a:bodyPr/>
          <a:lstStyle/>
          <a:p>
            <a:r>
              <a:rPr lang="en-US" altLang="ja-JP" dirty="0" smtClean="0"/>
              <a:t>Computing an </a:t>
            </a:r>
            <a:r>
              <a:rPr lang="en-US" altLang="ja-JP" dirty="0" err="1" smtClean="0"/>
              <a:t>Eulerian</a:t>
            </a:r>
            <a:r>
              <a:rPr lang="en-US" altLang="ja-JP" dirty="0" smtClean="0"/>
              <a:t> Cycle</a:t>
            </a:r>
            <a:endParaRPr lang="ja-JP" altLang="en-US" dirty="0"/>
          </a:p>
        </p:txBody>
      </p:sp>
      <p:sp>
        <p:nvSpPr>
          <p:cNvPr id="4" name="正方形/長方形 3"/>
          <p:cNvSpPr/>
          <p:nvPr/>
        </p:nvSpPr>
        <p:spPr>
          <a:xfrm>
            <a:off x="0" y="5733256"/>
            <a:ext cx="9144000" cy="648072"/>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800" dirty="0" smtClean="0"/>
              <a:t>What remains is to find a valid labeling function </a:t>
            </a:r>
            <a:r>
              <a:rPr lang="en-US" altLang="ja-JP" sz="2800" i="1" dirty="0" smtClean="0"/>
              <a:t>g</a:t>
            </a:r>
            <a:r>
              <a:rPr lang="en-US" altLang="ja-JP" sz="2800" dirty="0" smtClean="0"/>
              <a:t>.</a:t>
            </a:r>
            <a:endParaRPr lang="ja-JP" altLang="en-US" sz="2800" dirty="0"/>
          </a:p>
        </p:txBody>
      </p:sp>
      <p:sp>
        <p:nvSpPr>
          <p:cNvPr id="5" name="右矢印 4"/>
          <p:cNvSpPr/>
          <p:nvPr/>
        </p:nvSpPr>
        <p:spPr>
          <a:xfrm rot="5400000">
            <a:off x="4283968" y="3140968"/>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22" presetClass="entr" presetSubtype="8" fill="hold" nodeType="withEffect">
                                  <p:stCondLst>
                                    <p:cond delay="0"/>
                                  </p:stCondLst>
                                  <p:childTnLst>
                                    <p:set>
                                      <p:cBhvr>
                                        <p:cTn id="9" dur="1" fill="hold">
                                          <p:stCondLst>
                                            <p:cond delay="0"/>
                                          </p:stCondLst>
                                        </p:cTn>
                                        <p:tgtEl>
                                          <p:spTgt spid="118">
                                            <p:txEl>
                                              <p:pRg st="4" end="4"/>
                                            </p:txEl>
                                          </p:spTgt>
                                        </p:tgtEl>
                                        <p:attrNameLst>
                                          <p:attrName>style.visibility</p:attrName>
                                        </p:attrNameLst>
                                      </p:cBhvr>
                                      <p:to>
                                        <p:strVal val="visible"/>
                                      </p:to>
                                    </p:set>
                                    <p:animEffect transition="in" filter="wipe(left)">
                                      <p:cBhvr>
                                        <p:cTn id="10" dur="500"/>
                                        <p:tgtEl>
                                          <p:spTgt spid="118">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コンテンツ プレースホルダ 117"/>
          <p:cNvSpPr>
            <a:spLocks noGrp="1"/>
          </p:cNvSpPr>
          <p:nvPr>
            <p:ph idx="1"/>
          </p:nvPr>
        </p:nvSpPr>
        <p:spPr/>
        <p:txBody>
          <a:bodyPr/>
          <a:lstStyle/>
          <a:p>
            <a:r>
              <a:rPr lang="en-US" altLang="ja-JP" dirty="0" smtClean="0"/>
              <a:t>In </a:t>
            </a:r>
            <a:r>
              <a:rPr lang="en-US" altLang="ja-JP" dirty="0" smtClean="0"/>
              <a:t>the case of binary alphabets, due to Conditions 1~4 </a:t>
            </a:r>
            <a:br>
              <a:rPr lang="en-US" altLang="ja-JP" dirty="0" smtClean="0"/>
            </a:br>
            <a:r>
              <a:rPr lang="en-US" altLang="ja-JP" dirty="0" smtClean="0"/>
              <a:t>it suffices to consider at most five labeling functions</a:t>
            </a:r>
            <a:r>
              <a:rPr lang="en-US" altLang="ja-JP" dirty="0" smtClean="0"/>
              <a:t>.</a:t>
            </a:r>
            <a:endParaRPr lang="en-US" altLang="ja-JP" dirty="0" smtClean="0"/>
          </a:p>
        </p:txBody>
      </p:sp>
      <p:sp>
        <p:nvSpPr>
          <p:cNvPr id="3" name="タイトル 2"/>
          <p:cNvSpPr>
            <a:spLocks noGrp="1"/>
          </p:cNvSpPr>
          <p:nvPr>
            <p:ph type="title"/>
          </p:nvPr>
        </p:nvSpPr>
        <p:spPr/>
        <p:txBody>
          <a:bodyPr/>
          <a:lstStyle/>
          <a:p>
            <a:r>
              <a:rPr lang="en-US" altLang="ja-JP" dirty="0" smtClean="0"/>
              <a:t>On a Binary Alphabet</a:t>
            </a:r>
            <a:endParaRPr lang="ja-JP" altLang="en-US" dirty="0"/>
          </a:p>
        </p:txBody>
      </p:sp>
      <p:sp>
        <p:nvSpPr>
          <p:cNvPr id="8" name="円/楕円 7"/>
          <p:cNvSpPr/>
          <p:nvPr/>
        </p:nvSpPr>
        <p:spPr>
          <a:xfrm>
            <a:off x="2267744"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9" name="円/楕円 8"/>
          <p:cNvSpPr/>
          <p:nvPr/>
        </p:nvSpPr>
        <p:spPr>
          <a:xfrm>
            <a:off x="1691712"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10" name="直線コネクタ 9"/>
          <p:cNvCxnSpPr>
            <a:stCxn id="9" idx="7"/>
            <a:endCxn id="8" idx="3"/>
          </p:cNvCxnSpPr>
          <p:nvPr/>
        </p:nvCxnSpPr>
        <p:spPr>
          <a:xfrm rot="5400000" flipH="1" flipV="1">
            <a:off x="1937519" y="381885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2123728"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b="1" dirty="0" smtClean="0">
                <a:solidFill>
                  <a:srgbClr val="FF0000"/>
                </a:solidFill>
              </a:rPr>
              <a:t>1</a:t>
            </a:r>
            <a:endParaRPr kumimoji="1" lang="ja-JP" altLang="en-US" sz="2200" b="1" dirty="0">
              <a:solidFill>
                <a:srgbClr val="FF0000"/>
              </a:solidFill>
            </a:endParaRPr>
          </a:p>
        </p:txBody>
      </p:sp>
      <p:cxnSp>
        <p:nvCxnSpPr>
          <p:cNvPr id="12" name="直線コネクタ 11"/>
          <p:cNvCxnSpPr>
            <a:stCxn id="11" idx="0"/>
            <a:endCxn id="9" idx="5"/>
          </p:cNvCxnSpPr>
          <p:nvPr/>
        </p:nvCxnSpPr>
        <p:spPr>
          <a:xfrm rot="16200000" flipV="1">
            <a:off x="1613476" y="471896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19" idx="0"/>
            <a:endCxn id="27" idx="4"/>
          </p:cNvCxnSpPr>
          <p:nvPr/>
        </p:nvCxnSpPr>
        <p:spPr>
          <a:xfrm rot="16200000" flipV="1">
            <a:off x="1133610" y="513918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20" idx="0"/>
            <a:endCxn id="11" idx="3"/>
          </p:cNvCxnSpPr>
          <p:nvPr/>
        </p:nvCxnSpPr>
        <p:spPr>
          <a:xfrm rot="5400000" flipH="1" flipV="1">
            <a:off x="1889686" y="574507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23" idx="3"/>
            <a:endCxn id="17" idx="0"/>
          </p:cNvCxnSpPr>
          <p:nvPr/>
        </p:nvCxnSpPr>
        <p:spPr>
          <a:xfrm rot="5400000">
            <a:off x="3113823" y="509699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23" idx="5"/>
            <a:endCxn id="18" idx="0"/>
          </p:cNvCxnSpPr>
          <p:nvPr/>
        </p:nvCxnSpPr>
        <p:spPr>
          <a:xfrm rot="16200000" flipH="1">
            <a:off x="3467673" y="509698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305983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18" name="正方形/長方形 17"/>
          <p:cNvSpPr/>
          <p:nvPr/>
        </p:nvSpPr>
        <p:spPr>
          <a:xfrm>
            <a:off x="356388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19" name="正方形/長方形 18"/>
          <p:cNvSpPr/>
          <p:nvPr/>
        </p:nvSpPr>
        <p:spPr>
          <a:xfrm>
            <a:off x="1187624"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20" name="正方形/長方形 19"/>
          <p:cNvSpPr/>
          <p:nvPr/>
        </p:nvSpPr>
        <p:spPr>
          <a:xfrm>
            <a:off x="1835696"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21" name="正方形/長方形 20"/>
          <p:cNvSpPr/>
          <p:nvPr/>
        </p:nvSpPr>
        <p:spPr>
          <a:xfrm>
            <a:off x="46754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22" name="直線コネクタ 69"/>
          <p:cNvCxnSpPr>
            <a:stCxn id="9" idx="2"/>
            <a:endCxn id="21" idx="0"/>
          </p:cNvCxnSpPr>
          <p:nvPr/>
        </p:nvCxnSpPr>
        <p:spPr>
          <a:xfrm rot="10800000" flipV="1">
            <a:off x="647564" y="429308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23" name="円/楕円 22"/>
          <p:cNvSpPr/>
          <p:nvPr/>
        </p:nvSpPr>
        <p:spPr>
          <a:xfrm>
            <a:off x="3347864"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24" name="直線コネクタ 23"/>
          <p:cNvCxnSpPr>
            <a:stCxn id="23" idx="1"/>
            <a:endCxn id="8" idx="5"/>
          </p:cNvCxnSpPr>
          <p:nvPr/>
        </p:nvCxnSpPr>
        <p:spPr>
          <a:xfrm rot="16200000" flipV="1">
            <a:off x="2477563" y="385484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直線コネクタ 69"/>
          <p:cNvCxnSpPr>
            <a:stCxn id="8" idx="2"/>
            <a:endCxn id="26" idx="0"/>
          </p:cNvCxnSpPr>
          <p:nvPr/>
        </p:nvCxnSpPr>
        <p:spPr>
          <a:xfrm rot="10800000" flipV="1">
            <a:off x="647564" y="371701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67544"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27" name="円/楕円 26"/>
          <p:cNvSpPr/>
          <p:nvPr/>
        </p:nvSpPr>
        <p:spPr>
          <a:xfrm>
            <a:off x="1115648"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28" name="直線コネクタ 27"/>
          <p:cNvCxnSpPr>
            <a:stCxn id="27" idx="7"/>
            <a:endCxn id="9" idx="3"/>
          </p:cNvCxnSpPr>
          <p:nvPr/>
        </p:nvCxnSpPr>
        <p:spPr>
          <a:xfrm rot="5400000" flipH="1" flipV="1">
            <a:off x="1361471" y="439490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30" idx="0"/>
            <a:endCxn id="27" idx="3"/>
          </p:cNvCxnSpPr>
          <p:nvPr/>
        </p:nvCxnSpPr>
        <p:spPr>
          <a:xfrm rot="5400000" flipH="1" flipV="1">
            <a:off x="809582" y="502497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68356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31" name="正方形/長方形 30"/>
          <p:cNvSpPr/>
          <p:nvPr/>
        </p:nvSpPr>
        <p:spPr>
          <a:xfrm>
            <a:off x="2339752"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32" name="直線コネクタ 31"/>
          <p:cNvCxnSpPr>
            <a:stCxn id="11" idx="5"/>
            <a:endCxn id="31" idx="0"/>
          </p:cNvCxnSpPr>
          <p:nvPr/>
        </p:nvCxnSpPr>
        <p:spPr>
          <a:xfrm rot="16200000" flipH="1">
            <a:off x="2243537" y="574505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直線コネクタ 69"/>
          <p:cNvCxnSpPr>
            <a:stCxn id="23" idx="2"/>
            <a:endCxn id="11" idx="7"/>
          </p:cNvCxnSpPr>
          <p:nvPr/>
        </p:nvCxnSpPr>
        <p:spPr>
          <a:xfrm rot="10800000" flipV="1">
            <a:off x="2369552" y="486914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4" name="直線コネクタ 69"/>
          <p:cNvCxnSpPr>
            <a:stCxn id="8" idx="2"/>
            <a:endCxn id="9" idx="0"/>
          </p:cNvCxnSpPr>
          <p:nvPr/>
        </p:nvCxnSpPr>
        <p:spPr>
          <a:xfrm rot="10800000" flipV="1">
            <a:off x="1835712" y="371701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5" name="直線コネクタ 69"/>
          <p:cNvCxnSpPr>
            <a:stCxn id="9" idx="6"/>
            <a:endCxn id="23" idx="2"/>
          </p:cNvCxnSpPr>
          <p:nvPr/>
        </p:nvCxnSpPr>
        <p:spPr>
          <a:xfrm>
            <a:off x="1979712" y="429308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6" name="直線コネクタ 69"/>
          <p:cNvCxnSpPr>
            <a:stCxn id="9" idx="2"/>
            <a:endCxn id="27" idx="0"/>
          </p:cNvCxnSpPr>
          <p:nvPr/>
        </p:nvCxnSpPr>
        <p:spPr>
          <a:xfrm rot="10800000" flipV="1">
            <a:off x="1259648" y="429308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1131375"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38" name="正方形/長方形 37"/>
          <p:cNvSpPr/>
          <p:nvPr/>
        </p:nvSpPr>
        <p:spPr>
          <a:xfrm>
            <a:off x="2643543"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39" name="正方形/長方形 38"/>
          <p:cNvSpPr/>
          <p:nvPr/>
        </p:nvSpPr>
        <p:spPr>
          <a:xfrm>
            <a:off x="1788419"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40" name="正方形/長方形 39"/>
          <p:cNvSpPr/>
          <p:nvPr/>
        </p:nvSpPr>
        <p:spPr>
          <a:xfrm>
            <a:off x="1932435"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41" name="正方形/長方形 40"/>
          <p:cNvSpPr/>
          <p:nvPr/>
        </p:nvSpPr>
        <p:spPr>
          <a:xfrm>
            <a:off x="156342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42" name="正方形/長方形 41"/>
          <p:cNvSpPr/>
          <p:nvPr/>
        </p:nvSpPr>
        <p:spPr>
          <a:xfrm>
            <a:off x="85738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43" name="正方形/長方形 42"/>
          <p:cNvSpPr/>
          <p:nvPr/>
        </p:nvSpPr>
        <p:spPr>
          <a:xfrm>
            <a:off x="755576" y="4839543"/>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t>
            </a:r>
            <a:endParaRPr lang="ja-JP" altLang="en-US" sz="2400" u="sng" dirty="0">
              <a:latin typeface="Courier New" pitchFamily="49" charset="0"/>
              <a:cs typeface="Courier New" pitchFamily="49" charset="0"/>
            </a:endParaRPr>
          </a:p>
        </p:txBody>
      </p:sp>
      <p:sp>
        <p:nvSpPr>
          <p:cNvPr id="44" name="正方形/長方形 43"/>
          <p:cNvSpPr/>
          <p:nvPr/>
        </p:nvSpPr>
        <p:spPr>
          <a:xfrm>
            <a:off x="1250660" y="4839543"/>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a:t>
            </a:r>
            <a:endParaRPr lang="ja-JP" altLang="en-US" sz="2400" u="sng" dirty="0">
              <a:latin typeface="Courier New" pitchFamily="49" charset="0"/>
              <a:cs typeface="Courier New" pitchFamily="49" charset="0"/>
            </a:endParaRPr>
          </a:p>
        </p:txBody>
      </p:sp>
      <p:sp>
        <p:nvSpPr>
          <p:cNvPr id="45" name="正方形/長方形 44"/>
          <p:cNvSpPr/>
          <p:nvPr/>
        </p:nvSpPr>
        <p:spPr>
          <a:xfrm>
            <a:off x="2339752"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46" name="正方形/長方形 45"/>
          <p:cNvSpPr/>
          <p:nvPr/>
        </p:nvSpPr>
        <p:spPr>
          <a:xfrm>
            <a:off x="1835696"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47" name="正方形/長方形 46"/>
          <p:cNvSpPr/>
          <p:nvPr/>
        </p:nvSpPr>
        <p:spPr>
          <a:xfrm>
            <a:off x="3612856" y="4827138"/>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b</a:t>
            </a:r>
            <a:endParaRPr lang="ja-JP" altLang="en-US" sz="2400" u="sng" dirty="0">
              <a:latin typeface="Courier New" pitchFamily="49" charset="0"/>
              <a:cs typeface="Courier New" pitchFamily="49" charset="0"/>
            </a:endParaRPr>
          </a:p>
        </p:txBody>
      </p:sp>
      <p:sp>
        <p:nvSpPr>
          <p:cNvPr id="48" name="正方形/長方形 47"/>
          <p:cNvSpPr/>
          <p:nvPr/>
        </p:nvSpPr>
        <p:spPr>
          <a:xfrm>
            <a:off x="3050860" y="4827138"/>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a:t>
            </a:r>
            <a:endParaRPr lang="ja-JP" altLang="en-US" sz="2400" u="sng" dirty="0">
              <a:latin typeface="Courier New" pitchFamily="49" charset="0"/>
              <a:cs typeface="Courier New" pitchFamily="49" charset="0"/>
            </a:endParaRPr>
          </a:p>
        </p:txBody>
      </p:sp>
      <p:sp>
        <p:nvSpPr>
          <p:cNvPr id="50" name="円/楕円 49"/>
          <p:cNvSpPr/>
          <p:nvPr/>
        </p:nvSpPr>
        <p:spPr>
          <a:xfrm>
            <a:off x="7020272"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51" name="円/楕円 50"/>
          <p:cNvSpPr/>
          <p:nvPr/>
        </p:nvSpPr>
        <p:spPr>
          <a:xfrm>
            <a:off x="6444240"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52" name="直線コネクタ 51"/>
          <p:cNvCxnSpPr>
            <a:stCxn id="51" idx="7"/>
            <a:endCxn id="50" idx="3"/>
          </p:cNvCxnSpPr>
          <p:nvPr/>
        </p:nvCxnSpPr>
        <p:spPr>
          <a:xfrm rot="5400000" flipH="1" flipV="1">
            <a:off x="6690047" y="3818855"/>
            <a:ext cx="372418" cy="37238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53" name="円/楕円 52"/>
          <p:cNvSpPr/>
          <p:nvPr/>
        </p:nvSpPr>
        <p:spPr>
          <a:xfrm>
            <a:off x="6876256"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54" name="直線コネクタ 53"/>
          <p:cNvCxnSpPr>
            <a:stCxn id="53" idx="0"/>
            <a:endCxn id="51" idx="5"/>
          </p:cNvCxnSpPr>
          <p:nvPr/>
        </p:nvCxnSpPr>
        <p:spPr>
          <a:xfrm rot="16200000" flipV="1">
            <a:off x="6366004" y="4718963"/>
            <a:ext cx="978313" cy="330193"/>
          </a:xfrm>
          <a:prstGeom prst="line">
            <a:avLst/>
          </a:prstGeom>
          <a:ln w="254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rot="16200000" flipV="1">
            <a:off x="5843918" y="5139182"/>
            <a:ext cx="360072" cy="10799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0" idx="0"/>
            <a:endCxn id="53" idx="3"/>
          </p:cNvCxnSpPr>
          <p:nvPr/>
        </p:nvCxnSpPr>
        <p:spPr>
          <a:xfrm rot="5400000" flipH="1" flipV="1">
            <a:off x="6642214" y="5745070"/>
            <a:ext cx="402249" cy="150189"/>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7812360"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58" name="正方形/長方形 57"/>
          <p:cNvSpPr/>
          <p:nvPr/>
        </p:nvSpPr>
        <p:spPr>
          <a:xfrm>
            <a:off x="831641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59" name="正方形/長方形 58"/>
          <p:cNvSpPr/>
          <p:nvPr/>
        </p:nvSpPr>
        <p:spPr>
          <a:xfrm>
            <a:off x="594015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0" name="正方形/長方形 59"/>
          <p:cNvSpPr/>
          <p:nvPr/>
        </p:nvSpPr>
        <p:spPr>
          <a:xfrm>
            <a:off x="6588224"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1" name="正方形/長方形 60"/>
          <p:cNvSpPr/>
          <p:nvPr/>
        </p:nvSpPr>
        <p:spPr>
          <a:xfrm>
            <a:off x="5220072"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2" name="円/楕円 61"/>
          <p:cNvSpPr/>
          <p:nvPr/>
        </p:nvSpPr>
        <p:spPr>
          <a:xfrm>
            <a:off x="8100392"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sp>
        <p:nvSpPr>
          <p:cNvPr id="63" name="正方形/長方形 62"/>
          <p:cNvSpPr/>
          <p:nvPr/>
        </p:nvSpPr>
        <p:spPr>
          <a:xfrm>
            <a:off x="5220072"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4" name="円/楕円 63"/>
          <p:cNvSpPr/>
          <p:nvPr/>
        </p:nvSpPr>
        <p:spPr>
          <a:xfrm>
            <a:off x="5868176"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65" name="直線コネクタ 64"/>
          <p:cNvCxnSpPr>
            <a:stCxn id="66" idx="0"/>
            <a:endCxn id="64" idx="3"/>
          </p:cNvCxnSpPr>
          <p:nvPr/>
        </p:nvCxnSpPr>
        <p:spPr>
          <a:xfrm rot="5400000" flipH="1" flipV="1">
            <a:off x="5562110" y="5024974"/>
            <a:ext cx="402249" cy="294237"/>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543609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7" name="正方形/長方形 66"/>
          <p:cNvSpPr/>
          <p:nvPr/>
        </p:nvSpPr>
        <p:spPr>
          <a:xfrm>
            <a:off x="7092280"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cxnSp>
        <p:nvCxnSpPr>
          <p:cNvPr id="68" name="直線コネクタ 67"/>
          <p:cNvCxnSpPr>
            <a:stCxn id="53" idx="5"/>
            <a:endCxn id="67" idx="0"/>
          </p:cNvCxnSpPr>
          <p:nvPr/>
        </p:nvCxnSpPr>
        <p:spPr>
          <a:xfrm rot="16200000" flipH="1">
            <a:off x="6996065" y="5745052"/>
            <a:ext cx="402249" cy="150221"/>
          </a:xfrm>
          <a:prstGeom prst="line">
            <a:avLst/>
          </a:prstGeom>
          <a:ln w="25400">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a:stCxn id="50" idx="2"/>
            <a:endCxn id="63" idx="0"/>
          </p:cNvCxnSpPr>
          <p:nvPr/>
        </p:nvCxnSpPr>
        <p:spPr>
          <a:xfrm rot="10800000" flipV="1">
            <a:off x="5400092" y="3717016"/>
            <a:ext cx="1620180" cy="36005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0" name="直線コネクタ 135"/>
          <p:cNvCxnSpPr>
            <a:stCxn id="58" idx="2"/>
            <a:endCxn id="67" idx="3"/>
          </p:cNvCxnSpPr>
          <p:nvPr/>
        </p:nvCxnSpPr>
        <p:spPr>
          <a:xfrm rot="5400000">
            <a:off x="7740352" y="5445224"/>
            <a:ext cx="468052" cy="1044116"/>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a:stCxn id="57" idx="1"/>
          </p:cNvCxnSpPr>
          <p:nvPr/>
        </p:nvCxnSpPr>
        <p:spPr>
          <a:xfrm rot="10800000" flipV="1">
            <a:off x="6934196" y="5553236"/>
            <a:ext cx="878164" cy="46805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2" name="直線コネクタ 135"/>
          <p:cNvCxnSpPr>
            <a:stCxn id="53" idx="7"/>
            <a:endCxn id="58" idx="0"/>
          </p:cNvCxnSpPr>
          <p:nvPr/>
        </p:nvCxnSpPr>
        <p:spPr>
          <a:xfrm rot="5400000" flipH="1" flipV="1">
            <a:off x="7788169" y="4707127"/>
            <a:ext cx="42177" cy="1374357"/>
          </a:xfrm>
          <a:prstGeom prst="curvedConnector3">
            <a:avLst>
              <a:gd name="adj1" fmla="val 64200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3" name="直線コネクタ 135"/>
          <p:cNvCxnSpPr>
            <a:stCxn id="64" idx="6"/>
            <a:endCxn id="57" idx="0"/>
          </p:cNvCxnSpPr>
          <p:nvPr/>
        </p:nvCxnSpPr>
        <p:spPr>
          <a:xfrm>
            <a:off x="6156176" y="4869144"/>
            <a:ext cx="1836204" cy="504072"/>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a:stCxn id="64" idx="5"/>
          </p:cNvCxnSpPr>
          <p:nvPr/>
        </p:nvCxnSpPr>
        <p:spPr>
          <a:xfrm rot="16200000" flipH="1">
            <a:off x="5977827" y="5107138"/>
            <a:ext cx="402248" cy="129905"/>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a:stCxn id="61" idx="2"/>
          </p:cNvCxnSpPr>
          <p:nvPr/>
        </p:nvCxnSpPr>
        <p:spPr>
          <a:xfrm rot="16200000" flipH="1">
            <a:off x="5303048" y="5110220"/>
            <a:ext cx="360040" cy="16595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a:stCxn id="63" idx="2"/>
            <a:endCxn id="61" idx="0"/>
          </p:cNvCxnSpPr>
          <p:nvPr/>
        </p:nvCxnSpPr>
        <p:spPr>
          <a:xfrm rot="5400000">
            <a:off x="5292080" y="4545124"/>
            <a:ext cx="21602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4917972" y="3399383"/>
            <a:ext cx="869149" cy="461665"/>
          </a:xfrm>
          <a:prstGeom prst="rect">
            <a:avLst/>
          </a:prstGeom>
        </p:spPr>
        <p:txBody>
          <a:bodyPr wrap="none">
            <a:spAutoFit/>
          </a:bodyPr>
          <a:lstStyle/>
          <a:p>
            <a:r>
              <a:rPr lang="en-US" altLang="ja-JP" sz="2400" dirty="0" err="1" smtClean="0">
                <a:solidFill>
                  <a:prstClr val="black"/>
                </a:solidFill>
                <a:sym typeface="Symbol" pitchFamily="18" charset="2"/>
              </a:rPr>
              <a:t>STG</a:t>
            </a:r>
            <a:r>
              <a:rPr lang="en-US" altLang="ja-JP" sz="2400" i="1" baseline="-25000" dirty="0" err="1" smtClean="0">
                <a:solidFill>
                  <a:prstClr val="black"/>
                </a:solidFill>
                <a:sym typeface="Symbol" pitchFamily="18" charset="2"/>
              </a:rPr>
              <a:t>g</a:t>
            </a:r>
            <a:endParaRPr lang="ja-JP" altLang="en-US" sz="2400" dirty="0"/>
          </a:p>
        </p:txBody>
      </p:sp>
      <p:sp>
        <p:nvSpPr>
          <p:cNvPr id="78" name="右矢印 77"/>
          <p:cNvSpPr/>
          <p:nvPr/>
        </p:nvSpPr>
        <p:spPr>
          <a:xfrm>
            <a:off x="4283968" y="4509120"/>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コンテンツ プレースホルダ 117"/>
          <p:cNvSpPr>
            <a:spLocks noGrp="1"/>
          </p:cNvSpPr>
          <p:nvPr>
            <p:ph idx="1"/>
          </p:nvPr>
        </p:nvSpPr>
        <p:spPr/>
        <p:txBody>
          <a:bodyPr/>
          <a:lstStyle/>
          <a:p>
            <a:r>
              <a:rPr lang="en-US" altLang="ja-JP" dirty="0" smtClean="0"/>
              <a:t>In </a:t>
            </a:r>
            <a:r>
              <a:rPr lang="en-US" altLang="ja-JP" dirty="0" smtClean="0"/>
              <a:t>the case of binary alphabets, due to Conditions 1~4 </a:t>
            </a:r>
            <a:br>
              <a:rPr lang="en-US" altLang="ja-JP" dirty="0" smtClean="0"/>
            </a:br>
            <a:r>
              <a:rPr lang="en-US" altLang="ja-JP" dirty="0" smtClean="0"/>
              <a:t>it suffices to consider at most five labeling functions</a:t>
            </a:r>
            <a:r>
              <a:rPr lang="en-US" altLang="ja-JP" dirty="0" smtClean="0"/>
              <a:t>.</a:t>
            </a:r>
            <a:endParaRPr lang="en-US" altLang="ja-JP" dirty="0" smtClean="0"/>
          </a:p>
        </p:txBody>
      </p:sp>
      <p:sp>
        <p:nvSpPr>
          <p:cNvPr id="3" name="タイトル 2"/>
          <p:cNvSpPr>
            <a:spLocks noGrp="1"/>
          </p:cNvSpPr>
          <p:nvPr>
            <p:ph type="title"/>
          </p:nvPr>
        </p:nvSpPr>
        <p:spPr/>
        <p:txBody>
          <a:bodyPr/>
          <a:lstStyle/>
          <a:p>
            <a:r>
              <a:rPr lang="en-US" altLang="ja-JP" dirty="0" smtClean="0"/>
              <a:t>On a Binary Alphabet</a:t>
            </a:r>
            <a:endParaRPr lang="ja-JP" altLang="en-US" dirty="0"/>
          </a:p>
        </p:txBody>
      </p:sp>
      <p:sp>
        <p:nvSpPr>
          <p:cNvPr id="8" name="円/楕円 7"/>
          <p:cNvSpPr/>
          <p:nvPr/>
        </p:nvSpPr>
        <p:spPr>
          <a:xfrm>
            <a:off x="2267744"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9" name="円/楕円 8"/>
          <p:cNvSpPr/>
          <p:nvPr/>
        </p:nvSpPr>
        <p:spPr>
          <a:xfrm>
            <a:off x="1691712"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10" name="直線コネクタ 9"/>
          <p:cNvCxnSpPr>
            <a:stCxn id="9" idx="7"/>
            <a:endCxn id="8" idx="3"/>
          </p:cNvCxnSpPr>
          <p:nvPr/>
        </p:nvCxnSpPr>
        <p:spPr>
          <a:xfrm rot="5400000" flipH="1" flipV="1">
            <a:off x="1937519" y="381885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2123728"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b="1" dirty="0" smtClean="0">
                <a:solidFill>
                  <a:srgbClr val="FF0000"/>
                </a:solidFill>
              </a:rPr>
              <a:t>0</a:t>
            </a:r>
            <a:endParaRPr kumimoji="1" lang="ja-JP" altLang="en-US" sz="2200" b="1" dirty="0">
              <a:solidFill>
                <a:srgbClr val="FF0000"/>
              </a:solidFill>
            </a:endParaRPr>
          </a:p>
        </p:txBody>
      </p:sp>
      <p:cxnSp>
        <p:nvCxnSpPr>
          <p:cNvPr id="12" name="直線コネクタ 11"/>
          <p:cNvCxnSpPr>
            <a:stCxn id="11" idx="0"/>
            <a:endCxn id="9" idx="5"/>
          </p:cNvCxnSpPr>
          <p:nvPr/>
        </p:nvCxnSpPr>
        <p:spPr>
          <a:xfrm rot="16200000" flipV="1">
            <a:off x="1613476" y="471896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19" idx="0"/>
            <a:endCxn id="27" idx="4"/>
          </p:cNvCxnSpPr>
          <p:nvPr/>
        </p:nvCxnSpPr>
        <p:spPr>
          <a:xfrm rot="16200000" flipV="1">
            <a:off x="1133610" y="513918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20" idx="0"/>
            <a:endCxn id="11" idx="3"/>
          </p:cNvCxnSpPr>
          <p:nvPr/>
        </p:nvCxnSpPr>
        <p:spPr>
          <a:xfrm rot="5400000" flipH="1" flipV="1">
            <a:off x="1889686" y="574507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23" idx="3"/>
            <a:endCxn id="17" idx="0"/>
          </p:cNvCxnSpPr>
          <p:nvPr/>
        </p:nvCxnSpPr>
        <p:spPr>
          <a:xfrm rot="5400000">
            <a:off x="3113823" y="509699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23" idx="5"/>
            <a:endCxn id="18" idx="0"/>
          </p:cNvCxnSpPr>
          <p:nvPr/>
        </p:nvCxnSpPr>
        <p:spPr>
          <a:xfrm rot="16200000" flipH="1">
            <a:off x="3467673" y="509698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305983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18" name="正方形/長方形 17"/>
          <p:cNvSpPr/>
          <p:nvPr/>
        </p:nvSpPr>
        <p:spPr>
          <a:xfrm>
            <a:off x="356388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19" name="正方形/長方形 18"/>
          <p:cNvSpPr/>
          <p:nvPr/>
        </p:nvSpPr>
        <p:spPr>
          <a:xfrm>
            <a:off x="1187624"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20" name="正方形/長方形 19"/>
          <p:cNvSpPr/>
          <p:nvPr/>
        </p:nvSpPr>
        <p:spPr>
          <a:xfrm>
            <a:off x="1835696"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21" name="正方形/長方形 20"/>
          <p:cNvSpPr/>
          <p:nvPr/>
        </p:nvSpPr>
        <p:spPr>
          <a:xfrm>
            <a:off x="46754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22" name="直線コネクタ 69"/>
          <p:cNvCxnSpPr>
            <a:stCxn id="9" idx="2"/>
            <a:endCxn id="21" idx="0"/>
          </p:cNvCxnSpPr>
          <p:nvPr/>
        </p:nvCxnSpPr>
        <p:spPr>
          <a:xfrm rot="10800000" flipV="1">
            <a:off x="647564" y="429308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23" name="円/楕円 22"/>
          <p:cNvSpPr/>
          <p:nvPr/>
        </p:nvSpPr>
        <p:spPr>
          <a:xfrm>
            <a:off x="3347864"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24" name="直線コネクタ 23"/>
          <p:cNvCxnSpPr>
            <a:stCxn id="23" idx="1"/>
            <a:endCxn id="8" idx="5"/>
          </p:cNvCxnSpPr>
          <p:nvPr/>
        </p:nvCxnSpPr>
        <p:spPr>
          <a:xfrm rot="16200000" flipV="1">
            <a:off x="2477563" y="385484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直線コネクタ 69"/>
          <p:cNvCxnSpPr>
            <a:stCxn id="8" idx="2"/>
            <a:endCxn id="26" idx="0"/>
          </p:cNvCxnSpPr>
          <p:nvPr/>
        </p:nvCxnSpPr>
        <p:spPr>
          <a:xfrm rot="10800000" flipV="1">
            <a:off x="647564" y="371701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67544"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27" name="円/楕円 26"/>
          <p:cNvSpPr/>
          <p:nvPr/>
        </p:nvSpPr>
        <p:spPr>
          <a:xfrm>
            <a:off x="1115648"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28" name="直線コネクタ 27"/>
          <p:cNvCxnSpPr>
            <a:stCxn id="27" idx="7"/>
            <a:endCxn id="9" idx="3"/>
          </p:cNvCxnSpPr>
          <p:nvPr/>
        </p:nvCxnSpPr>
        <p:spPr>
          <a:xfrm rot="5400000" flipH="1" flipV="1">
            <a:off x="1361471" y="439490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30" idx="0"/>
            <a:endCxn id="27" idx="3"/>
          </p:cNvCxnSpPr>
          <p:nvPr/>
        </p:nvCxnSpPr>
        <p:spPr>
          <a:xfrm rot="5400000" flipH="1" flipV="1">
            <a:off x="809582" y="502497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68356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31" name="正方形/長方形 30"/>
          <p:cNvSpPr/>
          <p:nvPr/>
        </p:nvSpPr>
        <p:spPr>
          <a:xfrm>
            <a:off x="2339752"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32" name="直線コネクタ 31"/>
          <p:cNvCxnSpPr>
            <a:stCxn id="11" idx="5"/>
            <a:endCxn id="31" idx="0"/>
          </p:cNvCxnSpPr>
          <p:nvPr/>
        </p:nvCxnSpPr>
        <p:spPr>
          <a:xfrm rot="16200000" flipH="1">
            <a:off x="2243537" y="574505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直線コネクタ 69"/>
          <p:cNvCxnSpPr>
            <a:stCxn id="23" idx="2"/>
            <a:endCxn id="11" idx="7"/>
          </p:cNvCxnSpPr>
          <p:nvPr/>
        </p:nvCxnSpPr>
        <p:spPr>
          <a:xfrm rot="10800000" flipV="1">
            <a:off x="2369552" y="486914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4" name="直線コネクタ 69"/>
          <p:cNvCxnSpPr>
            <a:stCxn id="8" idx="2"/>
            <a:endCxn id="9" idx="0"/>
          </p:cNvCxnSpPr>
          <p:nvPr/>
        </p:nvCxnSpPr>
        <p:spPr>
          <a:xfrm rot="10800000" flipV="1">
            <a:off x="1835712" y="371701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5" name="直線コネクタ 69"/>
          <p:cNvCxnSpPr>
            <a:stCxn id="9" idx="6"/>
            <a:endCxn id="23" idx="2"/>
          </p:cNvCxnSpPr>
          <p:nvPr/>
        </p:nvCxnSpPr>
        <p:spPr>
          <a:xfrm>
            <a:off x="1979712" y="429308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6" name="直線コネクタ 69"/>
          <p:cNvCxnSpPr>
            <a:stCxn id="9" idx="2"/>
            <a:endCxn id="27" idx="0"/>
          </p:cNvCxnSpPr>
          <p:nvPr/>
        </p:nvCxnSpPr>
        <p:spPr>
          <a:xfrm rot="10800000" flipV="1">
            <a:off x="1259648" y="429308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1131375"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38" name="正方形/長方形 37"/>
          <p:cNvSpPr/>
          <p:nvPr/>
        </p:nvSpPr>
        <p:spPr>
          <a:xfrm>
            <a:off x="2643543"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39" name="正方形/長方形 38"/>
          <p:cNvSpPr/>
          <p:nvPr/>
        </p:nvSpPr>
        <p:spPr>
          <a:xfrm>
            <a:off x="1788419"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40" name="正方形/長方形 39"/>
          <p:cNvSpPr/>
          <p:nvPr/>
        </p:nvSpPr>
        <p:spPr>
          <a:xfrm>
            <a:off x="1932435"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41" name="正方形/長方形 40"/>
          <p:cNvSpPr/>
          <p:nvPr/>
        </p:nvSpPr>
        <p:spPr>
          <a:xfrm>
            <a:off x="156342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42" name="正方形/長方形 41"/>
          <p:cNvSpPr/>
          <p:nvPr/>
        </p:nvSpPr>
        <p:spPr>
          <a:xfrm>
            <a:off x="85738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43" name="正方形/長方形 42"/>
          <p:cNvSpPr/>
          <p:nvPr/>
        </p:nvSpPr>
        <p:spPr>
          <a:xfrm>
            <a:off x="755576" y="4839543"/>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t>
            </a:r>
            <a:endParaRPr lang="ja-JP" altLang="en-US" sz="2400" u="sng" dirty="0">
              <a:latin typeface="Courier New" pitchFamily="49" charset="0"/>
              <a:cs typeface="Courier New" pitchFamily="49" charset="0"/>
            </a:endParaRPr>
          </a:p>
        </p:txBody>
      </p:sp>
      <p:sp>
        <p:nvSpPr>
          <p:cNvPr id="44" name="正方形/長方形 43"/>
          <p:cNvSpPr/>
          <p:nvPr/>
        </p:nvSpPr>
        <p:spPr>
          <a:xfrm>
            <a:off x="1250660" y="4839543"/>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b</a:t>
            </a:r>
            <a:endParaRPr lang="ja-JP" altLang="en-US" sz="2400" u="sng" dirty="0">
              <a:latin typeface="Courier New" pitchFamily="49" charset="0"/>
              <a:cs typeface="Courier New" pitchFamily="49" charset="0"/>
            </a:endParaRPr>
          </a:p>
        </p:txBody>
      </p:sp>
      <p:sp>
        <p:nvSpPr>
          <p:cNvPr id="45" name="正方形/長方形 44"/>
          <p:cNvSpPr/>
          <p:nvPr/>
        </p:nvSpPr>
        <p:spPr>
          <a:xfrm>
            <a:off x="2339752"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46" name="正方形/長方形 45"/>
          <p:cNvSpPr/>
          <p:nvPr/>
        </p:nvSpPr>
        <p:spPr>
          <a:xfrm>
            <a:off x="1835696"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47" name="正方形/長方形 46"/>
          <p:cNvSpPr/>
          <p:nvPr/>
        </p:nvSpPr>
        <p:spPr>
          <a:xfrm>
            <a:off x="3612856" y="4827138"/>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b</a:t>
            </a:r>
            <a:endParaRPr lang="ja-JP" altLang="en-US" sz="2400" u="sng" dirty="0">
              <a:latin typeface="Courier New" pitchFamily="49" charset="0"/>
              <a:cs typeface="Courier New" pitchFamily="49" charset="0"/>
            </a:endParaRPr>
          </a:p>
        </p:txBody>
      </p:sp>
      <p:sp>
        <p:nvSpPr>
          <p:cNvPr id="48" name="正方形/長方形 47"/>
          <p:cNvSpPr/>
          <p:nvPr/>
        </p:nvSpPr>
        <p:spPr>
          <a:xfrm>
            <a:off x="3050860" y="4827138"/>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a:t>
            </a:r>
            <a:endParaRPr lang="ja-JP" altLang="en-US" sz="2400" u="sng" dirty="0">
              <a:latin typeface="Courier New" pitchFamily="49" charset="0"/>
              <a:cs typeface="Courier New" pitchFamily="49" charset="0"/>
            </a:endParaRPr>
          </a:p>
        </p:txBody>
      </p:sp>
      <p:sp>
        <p:nvSpPr>
          <p:cNvPr id="50" name="円/楕円 49"/>
          <p:cNvSpPr/>
          <p:nvPr/>
        </p:nvSpPr>
        <p:spPr>
          <a:xfrm>
            <a:off x="7020272"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51" name="円/楕円 50"/>
          <p:cNvSpPr/>
          <p:nvPr/>
        </p:nvSpPr>
        <p:spPr>
          <a:xfrm>
            <a:off x="6444240"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52" name="直線コネクタ 51"/>
          <p:cNvCxnSpPr>
            <a:stCxn id="51" idx="7"/>
            <a:endCxn id="50" idx="3"/>
          </p:cNvCxnSpPr>
          <p:nvPr/>
        </p:nvCxnSpPr>
        <p:spPr>
          <a:xfrm rot="5400000" flipH="1" flipV="1">
            <a:off x="6690047" y="3818855"/>
            <a:ext cx="372418" cy="37238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53" name="円/楕円 52"/>
          <p:cNvSpPr/>
          <p:nvPr/>
        </p:nvSpPr>
        <p:spPr>
          <a:xfrm>
            <a:off x="6876256"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54" name="直線コネクタ 53"/>
          <p:cNvCxnSpPr>
            <a:stCxn id="64" idx="7"/>
            <a:endCxn id="51" idx="3"/>
          </p:cNvCxnSpPr>
          <p:nvPr/>
        </p:nvCxnSpPr>
        <p:spPr>
          <a:xfrm rot="5400000" flipH="1" flipV="1">
            <a:off x="6113999" y="4394903"/>
            <a:ext cx="372418" cy="372418"/>
          </a:xfrm>
          <a:prstGeom prst="line">
            <a:avLst/>
          </a:prstGeom>
          <a:ln w="254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rot="16200000" flipV="1">
            <a:off x="5843918" y="5139182"/>
            <a:ext cx="360072" cy="10799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0" idx="0"/>
            <a:endCxn id="53" idx="3"/>
          </p:cNvCxnSpPr>
          <p:nvPr/>
        </p:nvCxnSpPr>
        <p:spPr>
          <a:xfrm rot="5400000" flipH="1" flipV="1">
            <a:off x="6642214" y="5745070"/>
            <a:ext cx="402249" cy="150189"/>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7812360"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58" name="正方形/長方形 57"/>
          <p:cNvSpPr/>
          <p:nvPr/>
        </p:nvSpPr>
        <p:spPr>
          <a:xfrm>
            <a:off x="831641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59" name="正方形/長方形 58"/>
          <p:cNvSpPr/>
          <p:nvPr/>
        </p:nvSpPr>
        <p:spPr>
          <a:xfrm>
            <a:off x="594015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0" name="正方形/長方形 59"/>
          <p:cNvSpPr/>
          <p:nvPr/>
        </p:nvSpPr>
        <p:spPr>
          <a:xfrm>
            <a:off x="6588224"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1" name="正方形/長方形 60"/>
          <p:cNvSpPr/>
          <p:nvPr/>
        </p:nvSpPr>
        <p:spPr>
          <a:xfrm>
            <a:off x="5220072"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2" name="円/楕円 61"/>
          <p:cNvSpPr/>
          <p:nvPr/>
        </p:nvSpPr>
        <p:spPr>
          <a:xfrm>
            <a:off x="8100392"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sp>
        <p:nvSpPr>
          <p:cNvPr id="63" name="正方形/長方形 62"/>
          <p:cNvSpPr/>
          <p:nvPr/>
        </p:nvSpPr>
        <p:spPr>
          <a:xfrm>
            <a:off x="5220072"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4" name="円/楕円 63"/>
          <p:cNvSpPr/>
          <p:nvPr/>
        </p:nvSpPr>
        <p:spPr>
          <a:xfrm>
            <a:off x="5868176"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65" name="直線コネクタ 64"/>
          <p:cNvCxnSpPr>
            <a:stCxn id="66" idx="0"/>
            <a:endCxn id="64" idx="3"/>
          </p:cNvCxnSpPr>
          <p:nvPr/>
        </p:nvCxnSpPr>
        <p:spPr>
          <a:xfrm rot="5400000" flipH="1" flipV="1">
            <a:off x="5562110" y="5024974"/>
            <a:ext cx="402249" cy="294237"/>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543609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7" name="正方形/長方形 66"/>
          <p:cNvSpPr/>
          <p:nvPr/>
        </p:nvSpPr>
        <p:spPr>
          <a:xfrm>
            <a:off x="7092280"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cxnSp>
        <p:nvCxnSpPr>
          <p:cNvPr id="68" name="直線コネクタ 67"/>
          <p:cNvCxnSpPr>
            <a:stCxn id="53" idx="5"/>
            <a:endCxn id="67" idx="0"/>
          </p:cNvCxnSpPr>
          <p:nvPr/>
        </p:nvCxnSpPr>
        <p:spPr>
          <a:xfrm rot="16200000" flipH="1">
            <a:off x="6996065" y="5745052"/>
            <a:ext cx="402249" cy="150221"/>
          </a:xfrm>
          <a:prstGeom prst="line">
            <a:avLst/>
          </a:prstGeom>
          <a:ln w="25400">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a:stCxn id="50" idx="2"/>
            <a:endCxn id="63" idx="0"/>
          </p:cNvCxnSpPr>
          <p:nvPr/>
        </p:nvCxnSpPr>
        <p:spPr>
          <a:xfrm rot="10800000" flipV="1">
            <a:off x="5400092" y="3717016"/>
            <a:ext cx="1620180" cy="36005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0" name="直線コネクタ 135"/>
          <p:cNvCxnSpPr>
            <a:stCxn id="58" idx="2"/>
            <a:endCxn id="67" idx="3"/>
          </p:cNvCxnSpPr>
          <p:nvPr/>
        </p:nvCxnSpPr>
        <p:spPr>
          <a:xfrm rot="5400000">
            <a:off x="7740352" y="5445224"/>
            <a:ext cx="468052" cy="1044116"/>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a:stCxn id="57" idx="1"/>
          </p:cNvCxnSpPr>
          <p:nvPr/>
        </p:nvCxnSpPr>
        <p:spPr>
          <a:xfrm rot="10800000" flipV="1">
            <a:off x="6934196" y="5553236"/>
            <a:ext cx="878164" cy="46805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2" name="直線コネクタ 135"/>
          <p:cNvCxnSpPr>
            <a:stCxn id="53" idx="7"/>
            <a:endCxn id="58" idx="0"/>
          </p:cNvCxnSpPr>
          <p:nvPr/>
        </p:nvCxnSpPr>
        <p:spPr>
          <a:xfrm rot="5400000" flipH="1" flipV="1">
            <a:off x="7788169" y="4707127"/>
            <a:ext cx="42177" cy="1374357"/>
          </a:xfrm>
          <a:prstGeom prst="curvedConnector3">
            <a:avLst>
              <a:gd name="adj1" fmla="val 64200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3" name="直線コネクタ 135"/>
          <p:cNvCxnSpPr>
            <a:stCxn id="64" idx="6"/>
            <a:endCxn id="57" idx="0"/>
          </p:cNvCxnSpPr>
          <p:nvPr/>
        </p:nvCxnSpPr>
        <p:spPr>
          <a:xfrm>
            <a:off x="6156176" y="4869144"/>
            <a:ext cx="1836204" cy="504072"/>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rot="10800000">
            <a:off x="6300192" y="5517231"/>
            <a:ext cx="57606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a:stCxn id="61" idx="2"/>
          </p:cNvCxnSpPr>
          <p:nvPr/>
        </p:nvCxnSpPr>
        <p:spPr>
          <a:xfrm rot="16200000" flipH="1">
            <a:off x="5303048" y="5110220"/>
            <a:ext cx="360040" cy="16595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a:stCxn id="63" idx="2"/>
            <a:endCxn id="61" idx="0"/>
          </p:cNvCxnSpPr>
          <p:nvPr/>
        </p:nvCxnSpPr>
        <p:spPr>
          <a:xfrm rot="5400000">
            <a:off x="5292080" y="4545124"/>
            <a:ext cx="21602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4917972" y="3399383"/>
            <a:ext cx="869149" cy="461665"/>
          </a:xfrm>
          <a:prstGeom prst="rect">
            <a:avLst/>
          </a:prstGeom>
        </p:spPr>
        <p:txBody>
          <a:bodyPr wrap="none">
            <a:spAutoFit/>
          </a:bodyPr>
          <a:lstStyle/>
          <a:p>
            <a:r>
              <a:rPr lang="en-US" altLang="ja-JP" sz="2400" dirty="0" err="1" smtClean="0">
                <a:solidFill>
                  <a:prstClr val="black"/>
                </a:solidFill>
                <a:sym typeface="Symbol" pitchFamily="18" charset="2"/>
              </a:rPr>
              <a:t>STG</a:t>
            </a:r>
            <a:r>
              <a:rPr lang="en-US" altLang="ja-JP" sz="2400" i="1" baseline="-25000" dirty="0" err="1" smtClean="0">
                <a:solidFill>
                  <a:prstClr val="black"/>
                </a:solidFill>
                <a:sym typeface="Symbol" pitchFamily="18" charset="2"/>
              </a:rPr>
              <a:t>g</a:t>
            </a:r>
            <a:endParaRPr lang="ja-JP" altLang="en-US" sz="2400" dirty="0"/>
          </a:p>
        </p:txBody>
      </p:sp>
      <p:sp>
        <p:nvSpPr>
          <p:cNvPr id="78" name="右矢印 77"/>
          <p:cNvSpPr/>
          <p:nvPr/>
        </p:nvSpPr>
        <p:spPr>
          <a:xfrm>
            <a:off x="4283968" y="4509120"/>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コンテンツ プレースホルダ 117"/>
          <p:cNvSpPr>
            <a:spLocks noGrp="1"/>
          </p:cNvSpPr>
          <p:nvPr>
            <p:ph idx="1"/>
          </p:nvPr>
        </p:nvSpPr>
        <p:spPr/>
        <p:txBody>
          <a:bodyPr/>
          <a:lstStyle/>
          <a:p>
            <a:r>
              <a:rPr lang="en-US" altLang="ja-JP" dirty="0" smtClean="0"/>
              <a:t>In </a:t>
            </a:r>
            <a:r>
              <a:rPr lang="en-US" altLang="ja-JP" dirty="0" smtClean="0"/>
              <a:t>the case of binary alphabets, due to Conditions 1~4 </a:t>
            </a:r>
            <a:br>
              <a:rPr lang="en-US" altLang="ja-JP" dirty="0" smtClean="0"/>
            </a:br>
            <a:r>
              <a:rPr lang="en-US" altLang="ja-JP" dirty="0" smtClean="0"/>
              <a:t>it suffices to consider at most five labeling functions</a:t>
            </a:r>
            <a:r>
              <a:rPr lang="en-US" altLang="ja-JP" dirty="0" smtClean="0"/>
              <a:t>.</a:t>
            </a:r>
            <a:endParaRPr lang="en-US" altLang="ja-JP" dirty="0" smtClean="0"/>
          </a:p>
        </p:txBody>
      </p:sp>
      <p:sp>
        <p:nvSpPr>
          <p:cNvPr id="3" name="タイトル 2"/>
          <p:cNvSpPr>
            <a:spLocks noGrp="1"/>
          </p:cNvSpPr>
          <p:nvPr>
            <p:ph type="title"/>
          </p:nvPr>
        </p:nvSpPr>
        <p:spPr/>
        <p:txBody>
          <a:bodyPr/>
          <a:lstStyle/>
          <a:p>
            <a:r>
              <a:rPr lang="en-US" altLang="ja-JP" dirty="0" smtClean="0"/>
              <a:t>On a Binary Alphabet</a:t>
            </a:r>
            <a:endParaRPr lang="ja-JP" altLang="en-US" dirty="0"/>
          </a:p>
        </p:txBody>
      </p:sp>
      <p:sp>
        <p:nvSpPr>
          <p:cNvPr id="8" name="円/楕円 7"/>
          <p:cNvSpPr/>
          <p:nvPr/>
        </p:nvSpPr>
        <p:spPr>
          <a:xfrm>
            <a:off x="2267744"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9" name="円/楕円 8"/>
          <p:cNvSpPr/>
          <p:nvPr/>
        </p:nvSpPr>
        <p:spPr>
          <a:xfrm>
            <a:off x="1691712"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10" name="直線コネクタ 9"/>
          <p:cNvCxnSpPr>
            <a:stCxn id="9" idx="7"/>
            <a:endCxn id="8" idx="3"/>
          </p:cNvCxnSpPr>
          <p:nvPr/>
        </p:nvCxnSpPr>
        <p:spPr>
          <a:xfrm rot="5400000" flipH="1" flipV="1">
            <a:off x="1937519" y="381885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2123728"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b="1" dirty="0" smtClean="0">
                <a:solidFill>
                  <a:srgbClr val="FF0000"/>
                </a:solidFill>
              </a:rPr>
              <a:t>1</a:t>
            </a:r>
            <a:endParaRPr kumimoji="1" lang="ja-JP" altLang="en-US" sz="2200" b="1" dirty="0">
              <a:solidFill>
                <a:srgbClr val="FF0000"/>
              </a:solidFill>
            </a:endParaRPr>
          </a:p>
        </p:txBody>
      </p:sp>
      <p:cxnSp>
        <p:nvCxnSpPr>
          <p:cNvPr id="12" name="直線コネクタ 11"/>
          <p:cNvCxnSpPr>
            <a:stCxn id="11" idx="0"/>
            <a:endCxn id="9" idx="5"/>
          </p:cNvCxnSpPr>
          <p:nvPr/>
        </p:nvCxnSpPr>
        <p:spPr>
          <a:xfrm rot="16200000" flipV="1">
            <a:off x="1613476" y="471896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19" idx="0"/>
            <a:endCxn id="27" idx="4"/>
          </p:cNvCxnSpPr>
          <p:nvPr/>
        </p:nvCxnSpPr>
        <p:spPr>
          <a:xfrm rot="16200000" flipV="1">
            <a:off x="1133610" y="513918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20" idx="0"/>
            <a:endCxn id="11" idx="3"/>
          </p:cNvCxnSpPr>
          <p:nvPr/>
        </p:nvCxnSpPr>
        <p:spPr>
          <a:xfrm rot="5400000" flipH="1" flipV="1">
            <a:off x="1889686" y="574507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23" idx="3"/>
            <a:endCxn id="17" idx="0"/>
          </p:cNvCxnSpPr>
          <p:nvPr/>
        </p:nvCxnSpPr>
        <p:spPr>
          <a:xfrm rot="5400000">
            <a:off x="3113823" y="509699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23" idx="5"/>
            <a:endCxn id="18" idx="0"/>
          </p:cNvCxnSpPr>
          <p:nvPr/>
        </p:nvCxnSpPr>
        <p:spPr>
          <a:xfrm rot="16200000" flipH="1">
            <a:off x="3467673" y="509698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305983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18" name="正方形/長方形 17"/>
          <p:cNvSpPr/>
          <p:nvPr/>
        </p:nvSpPr>
        <p:spPr>
          <a:xfrm>
            <a:off x="356388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19" name="正方形/長方形 18"/>
          <p:cNvSpPr/>
          <p:nvPr/>
        </p:nvSpPr>
        <p:spPr>
          <a:xfrm>
            <a:off x="1187624"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20" name="正方形/長方形 19"/>
          <p:cNvSpPr/>
          <p:nvPr/>
        </p:nvSpPr>
        <p:spPr>
          <a:xfrm>
            <a:off x="1835696"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21" name="正方形/長方形 20"/>
          <p:cNvSpPr/>
          <p:nvPr/>
        </p:nvSpPr>
        <p:spPr>
          <a:xfrm>
            <a:off x="46754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22" name="直線コネクタ 69"/>
          <p:cNvCxnSpPr>
            <a:stCxn id="9" idx="2"/>
            <a:endCxn id="21" idx="0"/>
          </p:cNvCxnSpPr>
          <p:nvPr/>
        </p:nvCxnSpPr>
        <p:spPr>
          <a:xfrm rot="10800000" flipV="1">
            <a:off x="647564" y="429308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23" name="円/楕円 22"/>
          <p:cNvSpPr/>
          <p:nvPr/>
        </p:nvSpPr>
        <p:spPr>
          <a:xfrm>
            <a:off x="3347864"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24" name="直線コネクタ 23"/>
          <p:cNvCxnSpPr>
            <a:stCxn id="23" idx="1"/>
            <a:endCxn id="8" idx="5"/>
          </p:cNvCxnSpPr>
          <p:nvPr/>
        </p:nvCxnSpPr>
        <p:spPr>
          <a:xfrm rot="16200000" flipV="1">
            <a:off x="2477563" y="385484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直線コネクタ 69"/>
          <p:cNvCxnSpPr>
            <a:stCxn id="8" idx="2"/>
            <a:endCxn id="26" idx="0"/>
          </p:cNvCxnSpPr>
          <p:nvPr/>
        </p:nvCxnSpPr>
        <p:spPr>
          <a:xfrm rot="10800000" flipV="1">
            <a:off x="647564" y="371701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67544"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27" name="円/楕円 26"/>
          <p:cNvSpPr/>
          <p:nvPr/>
        </p:nvSpPr>
        <p:spPr>
          <a:xfrm>
            <a:off x="1115648"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28" name="直線コネクタ 27"/>
          <p:cNvCxnSpPr>
            <a:stCxn id="27" idx="7"/>
            <a:endCxn id="9" idx="3"/>
          </p:cNvCxnSpPr>
          <p:nvPr/>
        </p:nvCxnSpPr>
        <p:spPr>
          <a:xfrm rot="5400000" flipH="1" flipV="1">
            <a:off x="1361471" y="439490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30" idx="0"/>
            <a:endCxn id="27" idx="3"/>
          </p:cNvCxnSpPr>
          <p:nvPr/>
        </p:nvCxnSpPr>
        <p:spPr>
          <a:xfrm rot="5400000" flipH="1" flipV="1">
            <a:off x="809582" y="502497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68356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31" name="正方形/長方形 30"/>
          <p:cNvSpPr/>
          <p:nvPr/>
        </p:nvSpPr>
        <p:spPr>
          <a:xfrm>
            <a:off x="2339752"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32" name="直線コネクタ 31"/>
          <p:cNvCxnSpPr>
            <a:stCxn id="11" idx="5"/>
            <a:endCxn id="31" idx="0"/>
          </p:cNvCxnSpPr>
          <p:nvPr/>
        </p:nvCxnSpPr>
        <p:spPr>
          <a:xfrm rot="16200000" flipH="1">
            <a:off x="2243537" y="574505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直線コネクタ 69"/>
          <p:cNvCxnSpPr>
            <a:stCxn id="23" idx="2"/>
            <a:endCxn id="11" idx="7"/>
          </p:cNvCxnSpPr>
          <p:nvPr/>
        </p:nvCxnSpPr>
        <p:spPr>
          <a:xfrm rot="10800000" flipV="1">
            <a:off x="2369552" y="486914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4" name="直線コネクタ 69"/>
          <p:cNvCxnSpPr>
            <a:stCxn id="8" idx="2"/>
            <a:endCxn id="9" idx="0"/>
          </p:cNvCxnSpPr>
          <p:nvPr/>
        </p:nvCxnSpPr>
        <p:spPr>
          <a:xfrm rot="10800000" flipV="1">
            <a:off x="1835712" y="371701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5" name="直線コネクタ 69"/>
          <p:cNvCxnSpPr>
            <a:stCxn id="9" idx="6"/>
            <a:endCxn id="23" idx="2"/>
          </p:cNvCxnSpPr>
          <p:nvPr/>
        </p:nvCxnSpPr>
        <p:spPr>
          <a:xfrm>
            <a:off x="1979712" y="429308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6" name="直線コネクタ 69"/>
          <p:cNvCxnSpPr>
            <a:stCxn id="9" idx="2"/>
            <a:endCxn id="27" idx="0"/>
          </p:cNvCxnSpPr>
          <p:nvPr/>
        </p:nvCxnSpPr>
        <p:spPr>
          <a:xfrm rot="10800000" flipV="1">
            <a:off x="1259648" y="429308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1131375"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38" name="正方形/長方形 37"/>
          <p:cNvSpPr/>
          <p:nvPr/>
        </p:nvSpPr>
        <p:spPr>
          <a:xfrm>
            <a:off x="2643543"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39" name="正方形/長方形 38"/>
          <p:cNvSpPr/>
          <p:nvPr/>
        </p:nvSpPr>
        <p:spPr>
          <a:xfrm>
            <a:off x="1788419"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40" name="正方形/長方形 39"/>
          <p:cNvSpPr/>
          <p:nvPr/>
        </p:nvSpPr>
        <p:spPr>
          <a:xfrm>
            <a:off x="1932435"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41" name="正方形/長方形 40"/>
          <p:cNvSpPr/>
          <p:nvPr/>
        </p:nvSpPr>
        <p:spPr>
          <a:xfrm>
            <a:off x="156342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42" name="正方形/長方形 41"/>
          <p:cNvSpPr/>
          <p:nvPr/>
        </p:nvSpPr>
        <p:spPr>
          <a:xfrm>
            <a:off x="85738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43" name="正方形/長方形 42"/>
          <p:cNvSpPr/>
          <p:nvPr/>
        </p:nvSpPr>
        <p:spPr>
          <a:xfrm>
            <a:off x="755576" y="4839543"/>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a:t>
            </a:r>
            <a:endParaRPr lang="ja-JP" altLang="en-US" sz="2400" u="sng" dirty="0">
              <a:latin typeface="Courier New" pitchFamily="49" charset="0"/>
              <a:cs typeface="Courier New" pitchFamily="49" charset="0"/>
            </a:endParaRPr>
          </a:p>
        </p:txBody>
      </p:sp>
      <p:sp>
        <p:nvSpPr>
          <p:cNvPr id="44" name="正方形/長方形 43"/>
          <p:cNvSpPr/>
          <p:nvPr/>
        </p:nvSpPr>
        <p:spPr>
          <a:xfrm>
            <a:off x="1250660" y="4839543"/>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b</a:t>
            </a:r>
            <a:endParaRPr lang="ja-JP" altLang="en-US" sz="2400" u="sng" dirty="0">
              <a:latin typeface="Courier New" pitchFamily="49" charset="0"/>
              <a:cs typeface="Courier New" pitchFamily="49" charset="0"/>
            </a:endParaRPr>
          </a:p>
        </p:txBody>
      </p:sp>
      <p:sp>
        <p:nvSpPr>
          <p:cNvPr id="45" name="正方形/長方形 44"/>
          <p:cNvSpPr/>
          <p:nvPr/>
        </p:nvSpPr>
        <p:spPr>
          <a:xfrm>
            <a:off x="2339752"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46" name="正方形/長方形 45"/>
          <p:cNvSpPr/>
          <p:nvPr/>
        </p:nvSpPr>
        <p:spPr>
          <a:xfrm>
            <a:off x="1835696"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47" name="正方形/長方形 46"/>
          <p:cNvSpPr/>
          <p:nvPr/>
        </p:nvSpPr>
        <p:spPr>
          <a:xfrm>
            <a:off x="3612856" y="4827138"/>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a:t>
            </a:r>
            <a:endParaRPr lang="ja-JP" altLang="en-US" sz="2400" u="sng" dirty="0">
              <a:latin typeface="Courier New" pitchFamily="49" charset="0"/>
              <a:cs typeface="Courier New" pitchFamily="49" charset="0"/>
            </a:endParaRPr>
          </a:p>
        </p:txBody>
      </p:sp>
      <p:sp>
        <p:nvSpPr>
          <p:cNvPr id="48" name="正方形/長方形 47"/>
          <p:cNvSpPr/>
          <p:nvPr/>
        </p:nvSpPr>
        <p:spPr>
          <a:xfrm>
            <a:off x="3050860" y="4827138"/>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t>
            </a:r>
            <a:endParaRPr lang="ja-JP" altLang="en-US" sz="2400" u="sng" dirty="0">
              <a:latin typeface="Courier New" pitchFamily="49" charset="0"/>
              <a:cs typeface="Courier New" pitchFamily="49" charset="0"/>
            </a:endParaRPr>
          </a:p>
        </p:txBody>
      </p:sp>
      <p:sp>
        <p:nvSpPr>
          <p:cNvPr id="50" name="円/楕円 49"/>
          <p:cNvSpPr/>
          <p:nvPr/>
        </p:nvSpPr>
        <p:spPr>
          <a:xfrm>
            <a:off x="7020272"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51" name="円/楕円 50"/>
          <p:cNvSpPr/>
          <p:nvPr/>
        </p:nvSpPr>
        <p:spPr>
          <a:xfrm>
            <a:off x="6444240"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52" name="直線コネクタ 51"/>
          <p:cNvCxnSpPr>
            <a:stCxn id="51" idx="7"/>
            <a:endCxn id="50" idx="3"/>
          </p:cNvCxnSpPr>
          <p:nvPr/>
        </p:nvCxnSpPr>
        <p:spPr>
          <a:xfrm rot="5400000" flipH="1" flipV="1">
            <a:off x="6690047" y="3818855"/>
            <a:ext cx="372418" cy="37238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53" name="円/楕円 52"/>
          <p:cNvSpPr/>
          <p:nvPr/>
        </p:nvSpPr>
        <p:spPr>
          <a:xfrm>
            <a:off x="6876256"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55" name="直線コネクタ 54"/>
          <p:cNvCxnSpPr/>
          <p:nvPr/>
        </p:nvCxnSpPr>
        <p:spPr>
          <a:xfrm rot="16200000" flipV="1">
            <a:off x="5843918" y="5139182"/>
            <a:ext cx="360072" cy="10799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0" idx="0"/>
            <a:endCxn id="53" idx="3"/>
          </p:cNvCxnSpPr>
          <p:nvPr/>
        </p:nvCxnSpPr>
        <p:spPr>
          <a:xfrm rot="5400000" flipH="1" flipV="1">
            <a:off x="6642214" y="5745070"/>
            <a:ext cx="402249" cy="150189"/>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7812360"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58" name="正方形/長方形 57"/>
          <p:cNvSpPr/>
          <p:nvPr/>
        </p:nvSpPr>
        <p:spPr>
          <a:xfrm>
            <a:off x="831641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59" name="正方形/長方形 58"/>
          <p:cNvSpPr/>
          <p:nvPr/>
        </p:nvSpPr>
        <p:spPr>
          <a:xfrm>
            <a:off x="594015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0" name="正方形/長方形 59"/>
          <p:cNvSpPr/>
          <p:nvPr/>
        </p:nvSpPr>
        <p:spPr>
          <a:xfrm>
            <a:off x="6588224"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1" name="正方形/長方形 60"/>
          <p:cNvSpPr/>
          <p:nvPr/>
        </p:nvSpPr>
        <p:spPr>
          <a:xfrm>
            <a:off x="5220072"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2" name="円/楕円 61"/>
          <p:cNvSpPr/>
          <p:nvPr/>
        </p:nvSpPr>
        <p:spPr>
          <a:xfrm>
            <a:off x="8100392"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sp>
        <p:nvSpPr>
          <p:cNvPr id="63" name="正方形/長方形 62"/>
          <p:cNvSpPr/>
          <p:nvPr/>
        </p:nvSpPr>
        <p:spPr>
          <a:xfrm>
            <a:off x="5220072"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4" name="円/楕円 63"/>
          <p:cNvSpPr/>
          <p:nvPr/>
        </p:nvSpPr>
        <p:spPr>
          <a:xfrm>
            <a:off x="5868176"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65" name="直線コネクタ 64"/>
          <p:cNvCxnSpPr>
            <a:stCxn id="66" idx="0"/>
            <a:endCxn id="64" idx="3"/>
          </p:cNvCxnSpPr>
          <p:nvPr/>
        </p:nvCxnSpPr>
        <p:spPr>
          <a:xfrm rot="5400000" flipH="1" flipV="1">
            <a:off x="5562110" y="5024974"/>
            <a:ext cx="402249" cy="294237"/>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543609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7" name="正方形/長方形 66"/>
          <p:cNvSpPr/>
          <p:nvPr/>
        </p:nvSpPr>
        <p:spPr>
          <a:xfrm>
            <a:off x="7092280"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cxnSp>
        <p:nvCxnSpPr>
          <p:cNvPr id="68" name="直線コネクタ 67"/>
          <p:cNvCxnSpPr>
            <a:stCxn id="53" idx="5"/>
            <a:endCxn id="67" idx="0"/>
          </p:cNvCxnSpPr>
          <p:nvPr/>
        </p:nvCxnSpPr>
        <p:spPr>
          <a:xfrm rot="16200000" flipH="1">
            <a:off x="6996065" y="5745052"/>
            <a:ext cx="402249" cy="150221"/>
          </a:xfrm>
          <a:prstGeom prst="line">
            <a:avLst/>
          </a:prstGeom>
          <a:ln w="25400">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a:stCxn id="50" idx="2"/>
            <a:endCxn id="63" idx="0"/>
          </p:cNvCxnSpPr>
          <p:nvPr/>
        </p:nvCxnSpPr>
        <p:spPr>
          <a:xfrm rot="10800000" flipV="1">
            <a:off x="5400092" y="3717016"/>
            <a:ext cx="1620180" cy="36005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0" name="直線コネクタ 135"/>
          <p:cNvCxnSpPr>
            <a:stCxn id="58" idx="2"/>
            <a:endCxn id="67" idx="3"/>
          </p:cNvCxnSpPr>
          <p:nvPr/>
        </p:nvCxnSpPr>
        <p:spPr>
          <a:xfrm rot="5400000">
            <a:off x="7740352" y="5445224"/>
            <a:ext cx="468052" cy="1044116"/>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a:stCxn id="57" idx="1"/>
          </p:cNvCxnSpPr>
          <p:nvPr/>
        </p:nvCxnSpPr>
        <p:spPr>
          <a:xfrm rot="10800000" flipV="1">
            <a:off x="6934196" y="5553236"/>
            <a:ext cx="878164" cy="46805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2" name="直線コネクタ 135"/>
          <p:cNvCxnSpPr>
            <a:stCxn id="64" idx="6"/>
            <a:endCxn id="58" idx="0"/>
          </p:cNvCxnSpPr>
          <p:nvPr/>
        </p:nvCxnSpPr>
        <p:spPr>
          <a:xfrm>
            <a:off x="6156176" y="4869144"/>
            <a:ext cx="2340260" cy="504072"/>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3" name="直線コネクタ 135"/>
          <p:cNvCxnSpPr>
            <a:stCxn id="61" idx="2"/>
            <a:endCxn id="57" idx="0"/>
          </p:cNvCxnSpPr>
          <p:nvPr/>
        </p:nvCxnSpPr>
        <p:spPr>
          <a:xfrm rot="16200000" flipH="1">
            <a:off x="6516216" y="3897052"/>
            <a:ext cx="360040" cy="2592288"/>
          </a:xfrm>
          <a:prstGeom prst="curvedConnector3">
            <a:avLst>
              <a:gd name="adj1" fmla="val 50000"/>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rot="10800000">
            <a:off x="6300192" y="5517231"/>
            <a:ext cx="57606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a:stCxn id="64" idx="2"/>
          </p:cNvCxnSpPr>
          <p:nvPr/>
        </p:nvCxnSpPr>
        <p:spPr>
          <a:xfrm rot="10800000" flipV="1">
            <a:off x="5508104" y="4869144"/>
            <a:ext cx="360072" cy="50407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a:stCxn id="63" idx="2"/>
            <a:endCxn id="61" idx="0"/>
          </p:cNvCxnSpPr>
          <p:nvPr/>
        </p:nvCxnSpPr>
        <p:spPr>
          <a:xfrm rot="5400000">
            <a:off x="5292080" y="4545124"/>
            <a:ext cx="21602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4917972" y="3399383"/>
            <a:ext cx="869149" cy="461665"/>
          </a:xfrm>
          <a:prstGeom prst="rect">
            <a:avLst/>
          </a:prstGeom>
        </p:spPr>
        <p:txBody>
          <a:bodyPr wrap="none">
            <a:spAutoFit/>
          </a:bodyPr>
          <a:lstStyle/>
          <a:p>
            <a:r>
              <a:rPr lang="en-US" altLang="ja-JP" sz="2400" dirty="0" err="1" smtClean="0">
                <a:solidFill>
                  <a:prstClr val="black"/>
                </a:solidFill>
                <a:sym typeface="Symbol" pitchFamily="18" charset="2"/>
              </a:rPr>
              <a:t>STG</a:t>
            </a:r>
            <a:r>
              <a:rPr lang="en-US" altLang="ja-JP" sz="2400" i="1" baseline="-25000" dirty="0" err="1" smtClean="0">
                <a:solidFill>
                  <a:prstClr val="black"/>
                </a:solidFill>
                <a:sym typeface="Symbol" pitchFamily="18" charset="2"/>
              </a:rPr>
              <a:t>g</a:t>
            </a:r>
            <a:endParaRPr lang="ja-JP" altLang="en-US" sz="2400" dirty="0"/>
          </a:p>
        </p:txBody>
      </p:sp>
      <p:sp>
        <p:nvSpPr>
          <p:cNvPr id="78" name="右矢印 77"/>
          <p:cNvSpPr/>
          <p:nvPr/>
        </p:nvSpPr>
        <p:spPr>
          <a:xfrm>
            <a:off x="4283968" y="4509120"/>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cxnSp>
        <p:nvCxnSpPr>
          <p:cNvPr id="79" name="直線コネクタ 78"/>
          <p:cNvCxnSpPr>
            <a:stCxn id="53" idx="0"/>
            <a:endCxn id="51" idx="5"/>
          </p:cNvCxnSpPr>
          <p:nvPr/>
        </p:nvCxnSpPr>
        <p:spPr>
          <a:xfrm rot="16200000" flipV="1">
            <a:off x="6366004" y="4718963"/>
            <a:ext cx="978313" cy="330193"/>
          </a:xfrm>
          <a:prstGeom prst="line">
            <a:avLst/>
          </a:prstGeom>
          <a:ln w="25400">
            <a:headEnd type="triangle" w="lg" len="lg"/>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コンテンツ プレースホルダ 117"/>
          <p:cNvSpPr>
            <a:spLocks noGrp="1"/>
          </p:cNvSpPr>
          <p:nvPr>
            <p:ph idx="1"/>
          </p:nvPr>
        </p:nvSpPr>
        <p:spPr/>
        <p:txBody>
          <a:bodyPr/>
          <a:lstStyle/>
          <a:p>
            <a:r>
              <a:rPr lang="en-US" altLang="ja-JP" dirty="0" smtClean="0"/>
              <a:t>In </a:t>
            </a:r>
            <a:r>
              <a:rPr lang="en-US" altLang="ja-JP" dirty="0" smtClean="0"/>
              <a:t>the case of binary alphabets, due to Conditions 1~4 </a:t>
            </a:r>
            <a:br>
              <a:rPr lang="en-US" altLang="ja-JP" dirty="0" smtClean="0"/>
            </a:br>
            <a:r>
              <a:rPr lang="en-US" altLang="ja-JP" dirty="0" smtClean="0"/>
              <a:t>it suffices to consider at most five labeling functions</a:t>
            </a:r>
            <a:r>
              <a:rPr lang="en-US" altLang="ja-JP" dirty="0" smtClean="0"/>
              <a:t>.</a:t>
            </a:r>
            <a:endParaRPr lang="en-US" altLang="ja-JP" dirty="0" smtClean="0"/>
          </a:p>
        </p:txBody>
      </p:sp>
      <p:sp>
        <p:nvSpPr>
          <p:cNvPr id="3" name="タイトル 2"/>
          <p:cNvSpPr>
            <a:spLocks noGrp="1"/>
          </p:cNvSpPr>
          <p:nvPr>
            <p:ph type="title"/>
          </p:nvPr>
        </p:nvSpPr>
        <p:spPr/>
        <p:txBody>
          <a:bodyPr/>
          <a:lstStyle/>
          <a:p>
            <a:r>
              <a:rPr lang="en-US" altLang="ja-JP" dirty="0" smtClean="0"/>
              <a:t>On a Binary Alphabet</a:t>
            </a:r>
            <a:endParaRPr lang="ja-JP" altLang="en-US" dirty="0"/>
          </a:p>
        </p:txBody>
      </p:sp>
      <p:sp>
        <p:nvSpPr>
          <p:cNvPr id="8" name="円/楕円 7"/>
          <p:cNvSpPr/>
          <p:nvPr/>
        </p:nvSpPr>
        <p:spPr>
          <a:xfrm>
            <a:off x="2267744"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9" name="円/楕円 8"/>
          <p:cNvSpPr/>
          <p:nvPr/>
        </p:nvSpPr>
        <p:spPr>
          <a:xfrm>
            <a:off x="1691712"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10" name="直線コネクタ 9"/>
          <p:cNvCxnSpPr>
            <a:stCxn id="9" idx="7"/>
            <a:endCxn id="8" idx="3"/>
          </p:cNvCxnSpPr>
          <p:nvPr/>
        </p:nvCxnSpPr>
        <p:spPr>
          <a:xfrm rot="5400000" flipH="1" flipV="1">
            <a:off x="1937519" y="381885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2123728"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b="1" dirty="0" smtClean="0">
                <a:solidFill>
                  <a:srgbClr val="FF0000"/>
                </a:solidFill>
              </a:rPr>
              <a:t>0</a:t>
            </a:r>
            <a:endParaRPr kumimoji="1" lang="ja-JP" altLang="en-US" sz="2200" b="1" dirty="0">
              <a:solidFill>
                <a:srgbClr val="FF0000"/>
              </a:solidFill>
            </a:endParaRPr>
          </a:p>
        </p:txBody>
      </p:sp>
      <p:cxnSp>
        <p:nvCxnSpPr>
          <p:cNvPr id="12" name="直線コネクタ 11"/>
          <p:cNvCxnSpPr>
            <a:stCxn id="11" idx="0"/>
            <a:endCxn id="9" idx="5"/>
          </p:cNvCxnSpPr>
          <p:nvPr/>
        </p:nvCxnSpPr>
        <p:spPr>
          <a:xfrm rot="16200000" flipV="1">
            <a:off x="1613476" y="471896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19" idx="0"/>
            <a:endCxn id="27" idx="4"/>
          </p:cNvCxnSpPr>
          <p:nvPr/>
        </p:nvCxnSpPr>
        <p:spPr>
          <a:xfrm rot="16200000" flipV="1">
            <a:off x="1133610" y="513918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20" idx="0"/>
            <a:endCxn id="11" idx="3"/>
          </p:cNvCxnSpPr>
          <p:nvPr/>
        </p:nvCxnSpPr>
        <p:spPr>
          <a:xfrm rot="5400000" flipH="1" flipV="1">
            <a:off x="1889686" y="574507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23" idx="3"/>
            <a:endCxn id="17" idx="0"/>
          </p:cNvCxnSpPr>
          <p:nvPr/>
        </p:nvCxnSpPr>
        <p:spPr>
          <a:xfrm rot="5400000">
            <a:off x="3113823" y="509699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23" idx="5"/>
            <a:endCxn id="18" idx="0"/>
          </p:cNvCxnSpPr>
          <p:nvPr/>
        </p:nvCxnSpPr>
        <p:spPr>
          <a:xfrm rot="16200000" flipH="1">
            <a:off x="3467673" y="509698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305983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18" name="正方形/長方形 17"/>
          <p:cNvSpPr/>
          <p:nvPr/>
        </p:nvSpPr>
        <p:spPr>
          <a:xfrm>
            <a:off x="356388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19" name="正方形/長方形 18"/>
          <p:cNvSpPr/>
          <p:nvPr/>
        </p:nvSpPr>
        <p:spPr>
          <a:xfrm>
            <a:off x="1187624"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20" name="正方形/長方形 19"/>
          <p:cNvSpPr/>
          <p:nvPr/>
        </p:nvSpPr>
        <p:spPr>
          <a:xfrm>
            <a:off x="1835696"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21" name="正方形/長方形 20"/>
          <p:cNvSpPr/>
          <p:nvPr/>
        </p:nvSpPr>
        <p:spPr>
          <a:xfrm>
            <a:off x="46754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22" name="直線コネクタ 69"/>
          <p:cNvCxnSpPr>
            <a:stCxn id="9" idx="2"/>
            <a:endCxn id="21" idx="0"/>
          </p:cNvCxnSpPr>
          <p:nvPr/>
        </p:nvCxnSpPr>
        <p:spPr>
          <a:xfrm rot="10800000" flipV="1">
            <a:off x="647564" y="429308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23" name="円/楕円 22"/>
          <p:cNvSpPr/>
          <p:nvPr/>
        </p:nvSpPr>
        <p:spPr>
          <a:xfrm>
            <a:off x="3347864"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24" name="直線コネクタ 23"/>
          <p:cNvCxnSpPr>
            <a:stCxn id="23" idx="1"/>
            <a:endCxn id="8" idx="5"/>
          </p:cNvCxnSpPr>
          <p:nvPr/>
        </p:nvCxnSpPr>
        <p:spPr>
          <a:xfrm rot="16200000" flipV="1">
            <a:off x="2477563" y="385484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直線コネクタ 69"/>
          <p:cNvCxnSpPr>
            <a:stCxn id="8" idx="2"/>
            <a:endCxn id="26" idx="0"/>
          </p:cNvCxnSpPr>
          <p:nvPr/>
        </p:nvCxnSpPr>
        <p:spPr>
          <a:xfrm rot="10800000" flipV="1">
            <a:off x="647564" y="371701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67544"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27" name="円/楕円 26"/>
          <p:cNvSpPr/>
          <p:nvPr/>
        </p:nvSpPr>
        <p:spPr>
          <a:xfrm>
            <a:off x="1115648"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28" name="直線コネクタ 27"/>
          <p:cNvCxnSpPr>
            <a:stCxn id="27" idx="7"/>
            <a:endCxn id="9" idx="3"/>
          </p:cNvCxnSpPr>
          <p:nvPr/>
        </p:nvCxnSpPr>
        <p:spPr>
          <a:xfrm rot="5400000" flipH="1" flipV="1">
            <a:off x="1361471" y="439490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30" idx="0"/>
            <a:endCxn id="27" idx="3"/>
          </p:cNvCxnSpPr>
          <p:nvPr/>
        </p:nvCxnSpPr>
        <p:spPr>
          <a:xfrm rot="5400000" flipH="1" flipV="1">
            <a:off x="809582" y="502497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68356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31" name="正方形/長方形 30"/>
          <p:cNvSpPr/>
          <p:nvPr/>
        </p:nvSpPr>
        <p:spPr>
          <a:xfrm>
            <a:off x="2339752"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32" name="直線コネクタ 31"/>
          <p:cNvCxnSpPr>
            <a:stCxn id="11" idx="5"/>
            <a:endCxn id="31" idx="0"/>
          </p:cNvCxnSpPr>
          <p:nvPr/>
        </p:nvCxnSpPr>
        <p:spPr>
          <a:xfrm rot="16200000" flipH="1">
            <a:off x="2243537" y="574505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直線コネクタ 69"/>
          <p:cNvCxnSpPr>
            <a:stCxn id="23" idx="2"/>
            <a:endCxn id="11" idx="7"/>
          </p:cNvCxnSpPr>
          <p:nvPr/>
        </p:nvCxnSpPr>
        <p:spPr>
          <a:xfrm rot="10800000" flipV="1">
            <a:off x="2369552" y="486914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4" name="直線コネクタ 69"/>
          <p:cNvCxnSpPr>
            <a:stCxn id="8" idx="2"/>
            <a:endCxn id="9" idx="0"/>
          </p:cNvCxnSpPr>
          <p:nvPr/>
        </p:nvCxnSpPr>
        <p:spPr>
          <a:xfrm rot="10800000" flipV="1">
            <a:off x="1835712" y="371701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5" name="直線コネクタ 69"/>
          <p:cNvCxnSpPr>
            <a:stCxn id="9" idx="6"/>
            <a:endCxn id="23" idx="2"/>
          </p:cNvCxnSpPr>
          <p:nvPr/>
        </p:nvCxnSpPr>
        <p:spPr>
          <a:xfrm>
            <a:off x="1979712" y="429308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6" name="直線コネクタ 69"/>
          <p:cNvCxnSpPr>
            <a:stCxn id="9" idx="2"/>
            <a:endCxn id="27" idx="0"/>
          </p:cNvCxnSpPr>
          <p:nvPr/>
        </p:nvCxnSpPr>
        <p:spPr>
          <a:xfrm rot="10800000" flipV="1">
            <a:off x="1259648" y="429308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1131375"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38" name="正方形/長方形 37"/>
          <p:cNvSpPr/>
          <p:nvPr/>
        </p:nvSpPr>
        <p:spPr>
          <a:xfrm>
            <a:off x="2643543"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39" name="正方形/長方形 38"/>
          <p:cNvSpPr/>
          <p:nvPr/>
        </p:nvSpPr>
        <p:spPr>
          <a:xfrm>
            <a:off x="1788419"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40" name="正方形/長方形 39"/>
          <p:cNvSpPr/>
          <p:nvPr/>
        </p:nvSpPr>
        <p:spPr>
          <a:xfrm>
            <a:off x="1932435"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41" name="正方形/長方形 40"/>
          <p:cNvSpPr/>
          <p:nvPr/>
        </p:nvSpPr>
        <p:spPr>
          <a:xfrm>
            <a:off x="156342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42" name="正方形/長方形 41"/>
          <p:cNvSpPr/>
          <p:nvPr/>
        </p:nvSpPr>
        <p:spPr>
          <a:xfrm>
            <a:off x="85738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43" name="正方形/長方形 42"/>
          <p:cNvSpPr/>
          <p:nvPr/>
        </p:nvSpPr>
        <p:spPr>
          <a:xfrm>
            <a:off x="755576" y="4839543"/>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a:t>
            </a:r>
            <a:endParaRPr lang="ja-JP" altLang="en-US" sz="2400" u="sng" dirty="0">
              <a:latin typeface="Courier New" pitchFamily="49" charset="0"/>
              <a:cs typeface="Courier New" pitchFamily="49" charset="0"/>
            </a:endParaRPr>
          </a:p>
        </p:txBody>
      </p:sp>
      <p:sp>
        <p:nvSpPr>
          <p:cNvPr id="44" name="正方形/長方形 43"/>
          <p:cNvSpPr/>
          <p:nvPr/>
        </p:nvSpPr>
        <p:spPr>
          <a:xfrm>
            <a:off x="1250660" y="4839543"/>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b</a:t>
            </a:r>
            <a:endParaRPr lang="ja-JP" altLang="en-US" sz="2400" u="sng" dirty="0">
              <a:latin typeface="Courier New" pitchFamily="49" charset="0"/>
              <a:cs typeface="Courier New" pitchFamily="49" charset="0"/>
            </a:endParaRPr>
          </a:p>
        </p:txBody>
      </p:sp>
      <p:sp>
        <p:nvSpPr>
          <p:cNvPr id="45" name="正方形/長方形 44"/>
          <p:cNvSpPr/>
          <p:nvPr/>
        </p:nvSpPr>
        <p:spPr>
          <a:xfrm>
            <a:off x="2339752"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46" name="正方形/長方形 45"/>
          <p:cNvSpPr/>
          <p:nvPr/>
        </p:nvSpPr>
        <p:spPr>
          <a:xfrm>
            <a:off x="1835696"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47" name="正方形/長方形 46"/>
          <p:cNvSpPr/>
          <p:nvPr/>
        </p:nvSpPr>
        <p:spPr>
          <a:xfrm>
            <a:off x="3612856" y="4827138"/>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b</a:t>
            </a:r>
            <a:endParaRPr lang="ja-JP" altLang="en-US" sz="2400" u="sng" dirty="0">
              <a:latin typeface="Courier New" pitchFamily="49" charset="0"/>
              <a:cs typeface="Courier New" pitchFamily="49" charset="0"/>
            </a:endParaRPr>
          </a:p>
        </p:txBody>
      </p:sp>
      <p:sp>
        <p:nvSpPr>
          <p:cNvPr id="48" name="正方形/長方形 47"/>
          <p:cNvSpPr/>
          <p:nvPr/>
        </p:nvSpPr>
        <p:spPr>
          <a:xfrm>
            <a:off x="3050860" y="4827138"/>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t>
            </a:r>
            <a:endParaRPr lang="ja-JP" altLang="en-US" sz="2400" u="sng" dirty="0">
              <a:latin typeface="Courier New" pitchFamily="49" charset="0"/>
              <a:cs typeface="Courier New" pitchFamily="49" charset="0"/>
            </a:endParaRPr>
          </a:p>
        </p:txBody>
      </p:sp>
      <p:sp>
        <p:nvSpPr>
          <p:cNvPr id="50" name="円/楕円 49"/>
          <p:cNvSpPr/>
          <p:nvPr/>
        </p:nvSpPr>
        <p:spPr>
          <a:xfrm>
            <a:off x="7020272"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51" name="円/楕円 50"/>
          <p:cNvSpPr/>
          <p:nvPr/>
        </p:nvSpPr>
        <p:spPr>
          <a:xfrm>
            <a:off x="6444240"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52" name="直線コネクタ 51"/>
          <p:cNvCxnSpPr>
            <a:stCxn id="51" idx="7"/>
            <a:endCxn id="50" idx="3"/>
          </p:cNvCxnSpPr>
          <p:nvPr/>
        </p:nvCxnSpPr>
        <p:spPr>
          <a:xfrm rot="5400000" flipH="1" flipV="1">
            <a:off x="6690047" y="3818855"/>
            <a:ext cx="372418" cy="37238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53" name="円/楕円 52"/>
          <p:cNvSpPr/>
          <p:nvPr/>
        </p:nvSpPr>
        <p:spPr>
          <a:xfrm>
            <a:off x="6876256"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55" name="直線コネクタ 54"/>
          <p:cNvCxnSpPr/>
          <p:nvPr/>
        </p:nvCxnSpPr>
        <p:spPr>
          <a:xfrm rot="16200000" flipV="1">
            <a:off x="5843918" y="5139182"/>
            <a:ext cx="360072" cy="10799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0" idx="0"/>
            <a:endCxn id="53" idx="3"/>
          </p:cNvCxnSpPr>
          <p:nvPr/>
        </p:nvCxnSpPr>
        <p:spPr>
          <a:xfrm rot="5400000" flipH="1" flipV="1">
            <a:off x="6642214" y="5745070"/>
            <a:ext cx="402249" cy="150189"/>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7812360"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58" name="正方形/長方形 57"/>
          <p:cNvSpPr/>
          <p:nvPr/>
        </p:nvSpPr>
        <p:spPr>
          <a:xfrm>
            <a:off x="831641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59" name="正方形/長方形 58"/>
          <p:cNvSpPr/>
          <p:nvPr/>
        </p:nvSpPr>
        <p:spPr>
          <a:xfrm>
            <a:off x="594015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0" name="正方形/長方形 59"/>
          <p:cNvSpPr/>
          <p:nvPr/>
        </p:nvSpPr>
        <p:spPr>
          <a:xfrm>
            <a:off x="6588224"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1" name="正方形/長方形 60"/>
          <p:cNvSpPr/>
          <p:nvPr/>
        </p:nvSpPr>
        <p:spPr>
          <a:xfrm>
            <a:off x="5220072"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2" name="円/楕円 61"/>
          <p:cNvSpPr/>
          <p:nvPr/>
        </p:nvSpPr>
        <p:spPr>
          <a:xfrm>
            <a:off x="8100392"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sp>
        <p:nvSpPr>
          <p:cNvPr id="63" name="正方形/長方形 62"/>
          <p:cNvSpPr/>
          <p:nvPr/>
        </p:nvSpPr>
        <p:spPr>
          <a:xfrm>
            <a:off x="5220072"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4" name="円/楕円 63"/>
          <p:cNvSpPr/>
          <p:nvPr/>
        </p:nvSpPr>
        <p:spPr>
          <a:xfrm>
            <a:off x="5868176"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65" name="直線コネクタ 64"/>
          <p:cNvCxnSpPr>
            <a:stCxn id="66" idx="0"/>
            <a:endCxn id="64" idx="3"/>
          </p:cNvCxnSpPr>
          <p:nvPr/>
        </p:nvCxnSpPr>
        <p:spPr>
          <a:xfrm rot="5400000" flipH="1" flipV="1">
            <a:off x="5562110" y="5024974"/>
            <a:ext cx="402249" cy="294237"/>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543609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67" name="正方形/長方形 66"/>
          <p:cNvSpPr/>
          <p:nvPr/>
        </p:nvSpPr>
        <p:spPr>
          <a:xfrm>
            <a:off x="7092280"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cxnSp>
        <p:nvCxnSpPr>
          <p:cNvPr id="68" name="直線コネクタ 67"/>
          <p:cNvCxnSpPr>
            <a:stCxn id="53" idx="5"/>
            <a:endCxn id="67" idx="0"/>
          </p:cNvCxnSpPr>
          <p:nvPr/>
        </p:nvCxnSpPr>
        <p:spPr>
          <a:xfrm rot="16200000" flipH="1">
            <a:off x="6996065" y="5745052"/>
            <a:ext cx="402249" cy="150221"/>
          </a:xfrm>
          <a:prstGeom prst="line">
            <a:avLst/>
          </a:prstGeom>
          <a:ln w="25400">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a:stCxn id="50" idx="2"/>
            <a:endCxn id="63" idx="0"/>
          </p:cNvCxnSpPr>
          <p:nvPr/>
        </p:nvCxnSpPr>
        <p:spPr>
          <a:xfrm rot="10800000" flipV="1">
            <a:off x="5400092" y="3717016"/>
            <a:ext cx="1620180" cy="36005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0" name="直線コネクタ 135"/>
          <p:cNvCxnSpPr>
            <a:stCxn id="58" idx="2"/>
            <a:endCxn id="67" idx="3"/>
          </p:cNvCxnSpPr>
          <p:nvPr/>
        </p:nvCxnSpPr>
        <p:spPr>
          <a:xfrm rot="5400000">
            <a:off x="7740352" y="5445224"/>
            <a:ext cx="468052" cy="1044116"/>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a:stCxn id="57" idx="1"/>
          </p:cNvCxnSpPr>
          <p:nvPr/>
        </p:nvCxnSpPr>
        <p:spPr>
          <a:xfrm rot="10800000" flipV="1">
            <a:off x="6934196" y="5553236"/>
            <a:ext cx="878164" cy="46805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2" name="直線コネクタ 135"/>
          <p:cNvCxnSpPr>
            <a:stCxn id="53" idx="7"/>
            <a:endCxn id="58" idx="0"/>
          </p:cNvCxnSpPr>
          <p:nvPr/>
        </p:nvCxnSpPr>
        <p:spPr>
          <a:xfrm rot="5400000" flipH="1" flipV="1">
            <a:off x="7788169" y="4707127"/>
            <a:ext cx="42177" cy="1374357"/>
          </a:xfrm>
          <a:prstGeom prst="curvedConnector3">
            <a:avLst>
              <a:gd name="adj1" fmla="val 64200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3" name="直線コネクタ 135"/>
          <p:cNvCxnSpPr>
            <a:stCxn id="61" idx="2"/>
            <a:endCxn id="57" idx="0"/>
          </p:cNvCxnSpPr>
          <p:nvPr/>
        </p:nvCxnSpPr>
        <p:spPr>
          <a:xfrm rot="16200000" flipH="1">
            <a:off x="6516216" y="3897052"/>
            <a:ext cx="360040" cy="2592288"/>
          </a:xfrm>
          <a:prstGeom prst="curvedConnector3">
            <a:avLst>
              <a:gd name="adj1" fmla="val 50000"/>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rot="10800000">
            <a:off x="6300192" y="5517231"/>
            <a:ext cx="57606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a:stCxn id="64" idx="2"/>
          </p:cNvCxnSpPr>
          <p:nvPr/>
        </p:nvCxnSpPr>
        <p:spPr>
          <a:xfrm rot="10800000" flipV="1">
            <a:off x="5508104" y="4869144"/>
            <a:ext cx="360072" cy="50407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a:stCxn id="63" idx="2"/>
            <a:endCxn id="61" idx="0"/>
          </p:cNvCxnSpPr>
          <p:nvPr/>
        </p:nvCxnSpPr>
        <p:spPr>
          <a:xfrm rot="5400000">
            <a:off x="5292080" y="4545124"/>
            <a:ext cx="21602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4917972" y="3399383"/>
            <a:ext cx="869149" cy="461665"/>
          </a:xfrm>
          <a:prstGeom prst="rect">
            <a:avLst/>
          </a:prstGeom>
        </p:spPr>
        <p:txBody>
          <a:bodyPr wrap="none">
            <a:spAutoFit/>
          </a:bodyPr>
          <a:lstStyle/>
          <a:p>
            <a:r>
              <a:rPr lang="en-US" altLang="ja-JP" sz="2400" dirty="0" err="1" smtClean="0">
                <a:solidFill>
                  <a:prstClr val="black"/>
                </a:solidFill>
                <a:sym typeface="Symbol" pitchFamily="18" charset="2"/>
              </a:rPr>
              <a:t>STG</a:t>
            </a:r>
            <a:r>
              <a:rPr lang="en-US" altLang="ja-JP" sz="2400" i="1" baseline="-25000" dirty="0" err="1" smtClean="0">
                <a:solidFill>
                  <a:prstClr val="black"/>
                </a:solidFill>
                <a:sym typeface="Symbol" pitchFamily="18" charset="2"/>
              </a:rPr>
              <a:t>g</a:t>
            </a:r>
            <a:endParaRPr lang="ja-JP" altLang="en-US" sz="2400" dirty="0"/>
          </a:p>
        </p:txBody>
      </p:sp>
      <p:sp>
        <p:nvSpPr>
          <p:cNvPr id="78" name="右矢印 77"/>
          <p:cNvSpPr/>
          <p:nvPr/>
        </p:nvSpPr>
        <p:spPr>
          <a:xfrm>
            <a:off x="4283968" y="4509120"/>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cxnSp>
        <p:nvCxnSpPr>
          <p:cNvPr id="80" name="直線コネクタ 79"/>
          <p:cNvCxnSpPr>
            <a:stCxn id="64" idx="7"/>
            <a:endCxn id="51" idx="3"/>
          </p:cNvCxnSpPr>
          <p:nvPr/>
        </p:nvCxnSpPr>
        <p:spPr>
          <a:xfrm rot="5400000" flipH="1" flipV="1">
            <a:off x="6113999" y="4394903"/>
            <a:ext cx="372418" cy="372418"/>
          </a:xfrm>
          <a:prstGeom prst="line">
            <a:avLst/>
          </a:prstGeom>
          <a:ln w="25400">
            <a:headEnd type="triangle" w="lg" len="lg"/>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コンテンツ プレースホルダ 117"/>
          <p:cNvSpPr>
            <a:spLocks noGrp="1"/>
          </p:cNvSpPr>
          <p:nvPr>
            <p:ph idx="1"/>
          </p:nvPr>
        </p:nvSpPr>
        <p:spPr/>
        <p:txBody>
          <a:bodyPr/>
          <a:lstStyle/>
          <a:p>
            <a:r>
              <a:rPr lang="en-US" altLang="ja-JP" dirty="0" smtClean="0"/>
              <a:t>In </a:t>
            </a:r>
            <a:r>
              <a:rPr lang="en-US" altLang="ja-JP" dirty="0" smtClean="0"/>
              <a:t>the case of binary alphabets, due to Conditions 1~4 </a:t>
            </a:r>
            <a:br>
              <a:rPr lang="en-US" altLang="ja-JP" dirty="0" smtClean="0"/>
            </a:br>
            <a:r>
              <a:rPr lang="en-US" altLang="ja-JP" dirty="0" smtClean="0"/>
              <a:t>it suffices to consider at most five labeling functions</a:t>
            </a:r>
            <a:r>
              <a:rPr lang="en-US" altLang="ja-JP" dirty="0" smtClean="0"/>
              <a:t>.</a:t>
            </a:r>
            <a:endParaRPr lang="en-US" altLang="ja-JP" dirty="0" smtClean="0"/>
          </a:p>
        </p:txBody>
      </p:sp>
      <p:sp>
        <p:nvSpPr>
          <p:cNvPr id="3" name="タイトル 2"/>
          <p:cNvSpPr>
            <a:spLocks noGrp="1"/>
          </p:cNvSpPr>
          <p:nvPr>
            <p:ph type="title"/>
          </p:nvPr>
        </p:nvSpPr>
        <p:spPr/>
        <p:txBody>
          <a:bodyPr/>
          <a:lstStyle/>
          <a:p>
            <a:r>
              <a:rPr lang="en-US" altLang="ja-JP" dirty="0" smtClean="0"/>
              <a:t>On a Binary Alphabet</a:t>
            </a:r>
            <a:endParaRPr lang="ja-JP" altLang="en-US" dirty="0"/>
          </a:p>
        </p:txBody>
      </p:sp>
      <p:grpSp>
        <p:nvGrpSpPr>
          <p:cNvPr id="79" name="グループ化 78"/>
          <p:cNvGrpSpPr/>
          <p:nvPr/>
        </p:nvGrpSpPr>
        <p:grpSpPr>
          <a:xfrm>
            <a:off x="467544" y="3399383"/>
            <a:ext cx="8208912" cy="2981945"/>
            <a:chOff x="467544" y="3399383"/>
            <a:chExt cx="8208912" cy="2981945"/>
          </a:xfrm>
        </p:grpSpPr>
        <p:sp>
          <p:nvSpPr>
            <p:cNvPr id="81" name="円/楕円 80"/>
            <p:cNvSpPr/>
            <p:nvPr/>
          </p:nvSpPr>
          <p:spPr>
            <a:xfrm>
              <a:off x="2267744"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82" name="円/楕円 81"/>
            <p:cNvSpPr/>
            <p:nvPr/>
          </p:nvSpPr>
          <p:spPr>
            <a:xfrm>
              <a:off x="1691712"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83" name="直線コネクタ 82"/>
            <p:cNvCxnSpPr>
              <a:stCxn id="82" idx="7"/>
              <a:endCxn id="81" idx="3"/>
            </p:cNvCxnSpPr>
            <p:nvPr/>
          </p:nvCxnSpPr>
          <p:spPr>
            <a:xfrm rot="5400000" flipH="1" flipV="1">
              <a:off x="1937519" y="381885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4" name="円/楕円 83"/>
            <p:cNvSpPr/>
            <p:nvPr/>
          </p:nvSpPr>
          <p:spPr>
            <a:xfrm>
              <a:off x="2123728"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b="1" dirty="0" smtClean="0">
                  <a:solidFill>
                    <a:srgbClr val="FF0000"/>
                  </a:solidFill>
                </a:rPr>
                <a:t>0</a:t>
              </a:r>
              <a:endParaRPr kumimoji="1" lang="ja-JP" altLang="en-US" sz="2200" b="1" dirty="0">
                <a:solidFill>
                  <a:srgbClr val="FF0000"/>
                </a:solidFill>
              </a:endParaRPr>
            </a:p>
          </p:txBody>
        </p:sp>
        <p:cxnSp>
          <p:nvCxnSpPr>
            <p:cNvPr id="85" name="直線コネクタ 84"/>
            <p:cNvCxnSpPr>
              <a:stCxn id="84" idx="0"/>
              <a:endCxn id="82" idx="5"/>
            </p:cNvCxnSpPr>
            <p:nvPr/>
          </p:nvCxnSpPr>
          <p:spPr>
            <a:xfrm rot="16200000" flipV="1">
              <a:off x="1613476" y="471896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6" name="直線コネクタ 85"/>
            <p:cNvCxnSpPr>
              <a:stCxn id="92" idx="0"/>
              <a:endCxn id="100" idx="4"/>
            </p:cNvCxnSpPr>
            <p:nvPr/>
          </p:nvCxnSpPr>
          <p:spPr>
            <a:xfrm rot="16200000" flipV="1">
              <a:off x="1133610" y="513918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7" name="直線コネクタ 86"/>
            <p:cNvCxnSpPr>
              <a:stCxn id="93" idx="0"/>
              <a:endCxn id="84" idx="3"/>
            </p:cNvCxnSpPr>
            <p:nvPr/>
          </p:nvCxnSpPr>
          <p:spPr>
            <a:xfrm rot="5400000" flipH="1" flipV="1">
              <a:off x="1889686" y="574507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8" name="直線コネクタ 87"/>
            <p:cNvCxnSpPr>
              <a:stCxn id="96" idx="3"/>
              <a:endCxn id="90" idx="0"/>
            </p:cNvCxnSpPr>
            <p:nvPr/>
          </p:nvCxnSpPr>
          <p:spPr>
            <a:xfrm rot="5400000">
              <a:off x="3113823" y="509699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9" name="直線コネクタ 88"/>
            <p:cNvCxnSpPr>
              <a:stCxn id="96" idx="5"/>
              <a:endCxn id="91" idx="0"/>
            </p:cNvCxnSpPr>
            <p:nvPr/>
          </p:nvCxnSpPr>
          <p:spPr>
            <a:xfrm rot="16200000" flipH="1">
              <a:off x="3467673" y="509698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0" name="正方形/長方形 89"/>
            <p:cNvSpPr/>
            <p:nvPr/>
          </p:nvSpPr>
          <p:spPr>
            <a:xfrm>
              <a:off x="305983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91" name="正方形/長方形 90"/>
            <p:cNvSpPr/>
            <p:nvPr/>
          </p:nvSpPr>
          <p:spPr>
            <a:xfrm>
              <a:off x="356388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92" name="正方形/長方形 91"/>
            <p:cNvSpPr/>
            <p:nvPr/>
          </p:nvSpPr>
          <p:spPr>
            <a:xfrm>
              <a:off x="1187624"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93" name="正方形/長方形 92"/>
            <p:cNvSpPr/>
            <p:nvPr/>
          </p:nvSpPr>
          <p:spPr>
            <a:xfrm>
              <a:off x="1835696"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94" name="正方形/長方形 93"/>
            <p:cNvSpPr/>
            <p:nvPr/>
          </p:nvSpPr>
          <p:spPr>
            <a:xfrm>
              <a:off x="46754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95" name="直線コネクタ 69"/>
            <p:cNvCxnSpPr>
              <a:stCxn id="82" idx="2"/>
              <a:endCxn id="94" idx="0"/>
            </p:cNvCxnSpPr>
            <p:nvPr/>
          </p:nvCxnSpPr>
          <p:spPr>
            <a:xfrm rot="10800000" flipV="1">
              <a:off x="647564" y="429308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96" name="円/楕円 95"/>
            <p:cNvSpPr/>
            <p:nvPr/>
          </p:nvSpPr>
          <p:spPr>
            <a:xfrm>
              <a:off x="3347864"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97" name="直線コネクタ 96"/>
            <p:cNvCxnSpPr>
              <a:stCxn id="96" idx="1"/>
              <a:endCxn id="81" idx="5"/>
            </p:cNvCxnSpPr>
            <p:nvPr/>
          </p:nvCxnSpPr>
          <p:spPr>
            <a:xfrm rot="16200000" flipV="1">
              <a:off x="2477563" y="385484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8" name="直線コネクタ 69"/>
            <p:cNvCxnSpPr>
              <a:stCxn id="81" idx="2"/>
              <a:endCxn id="99" idx="0"/>
            </p:cNvCxnSpPr>
            <p:nvPr/>
          </p:nvCxnSpPr>
          <p:spPr>
            <a:xfrm rot="10800000" flipV="1">
              <a:off x="647564" y="371701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99" name="正方形/長方形 98"/>
            <p:cNvSpPr/>
            <p:nvPr/>
          </p:nvSpPr>
          <p:spPr>
            <a:xfrm>
              <a:off x="467544"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100" name="円/楕円 99"/>
            <p:cNvSpPr/>
            <p:nvPr/>
          </p:nvSpPr>
          <p:spPr>
            <a:xfrm>
              <a:off x="1115648"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101" name="直線コネクタ 100"/>
            <p:cNvCxnSpPr>
              <a:stCxn id="100" idx="7"/>
              <a:endCxn id="82" idx="3"/>
            </p:cNvCxnSpPr>
            <p:nvPr/>
          </p:nvCxnSpPr>
          <p:spPr>
            <a:xfrm rot="5400000" flipH="1" flipV="1">
              <a:off x="1361471" y="439490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2" name="直線コネクタ 101"/>
            <p:cNvCxnSpPr>
              <a:stCxn id="103" idx="0"/>
              <a:endCxn id="100" idx="3"/>
            </p:cNvCxnSpPr>
            <p:nvPr/>
          </p:nvCxnSpPr>
          <p:spPr>
            <a:xfrm rot="5400000" flipH="1" flipV="1">
              <a:off x="809582" y="502497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3" name="正方形/長方形 102"/>
            <p:cNvSpPr/>
            <p:nvPr/>
          </p:nvSpPr>
          <p:spPr>
            <a:xfrm>
              <a:off x="68356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104" name="正方形/長方形 103"/>
            <p:cNvSpPr/>
            <p:nvPr/>
          </p:nvSpPr>
          <p:spPr>
            <a:xfrm>
              <a:off x="2339752"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105" name="直線コネクタ 104"/>
            <p:cNvCxnSpPr>
              <a:stCxn id="84" idx="5"/>
              <a:endCxn id="104" idx="0"/>
            </p:cNvCxnSpPr>
            <p:nvPr/>
          </p:nvCxnSpPr>
          <p:spPr>
            <a:xfrm rot="16200000" flipH="1">
              <a:off x="2243537" y="574505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6" name="直線コネクタ 69"/>
            <p:cNvCxnSpPr>
              <a:stCxn id="96" idx="2"/>
              <a:endCxn id="84" idx="7"/>
            </p:cNvCxnSpPr>
            <p:nvPr/>
          </p:nvCxnSpPr>
          <p:spPr>
            <a:xfrm rot="10800000" flipV="1">
              <a:off x="2369552" y="486914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07" name="直線コネクタ 69"/>
            <p:cNvCxnSpPr>
              <a:stCxn id="81" idx="2"/>
              <a:endCxn id="82" idx="0"/>
            </p:cNvCxnSpPr>
            <p:nvPr/>
          </p:nvCxnSpPr>
          <p:spPr>
            <a:xfrm rot="10800000" flipV="1">
              <a:off x="1835712" y="371701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08" name="直線コネクタ 69"/>
            <p:cNvCxnSpPr>
              <a:stCxn id="82" idx="6"/>
              <a:endCxn id="96" idx="2"/>
            </p:cNvCxnSpPr>
            <p:nvPr/>
          </p:nvCxnSpPr>
          <p:spPr>
            <a:xfrm>
              <a:off x="1979712" y="429308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09" name="直線コネクタ 69"/>
            <p:cNvCxnSpPr>
              <a:stCxn id="82" idx="2"/>
              <a:endCxn id="100" idx="0"/>
            </p:cNvCxnSpPr>
            <p:nvPr/>
          </p:nvCxnSpPr>
          <p:spPr>
            <a:xfrm rot="10800000" flipV="1">
              <a:off x="1259648" y="429308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110" name="正方形/長方形 109"/>
            <p:cNvSpPr/>
            <p:nvPr/>
          </p:nvSpPr>
          <p:spPr>
            <a:xfrm>
              <a:off x="1131375"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111" name="正方形/長方形 110"/>
            <p:cNvSpPr/>
            <p:nvPr/>
          </p:nvSpPr>
          <p:spPr>
            <a:xfrm>
              <a:off x="2643543"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12" name="正方形/長方形 111"/>
            <p:cNvSpPr/>
            <p:nvPr/>
          </p:nvSpPr>
          <p:spPr>
            <a:xfrm>
              <a:off x="1788419"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13" name="正方形/長方形 112"/>
            <p:cNvSpPr/>
            <p:nvPr/>
          </p:nvSpPr>
          <p:spPr>
            <a:xfrm>
              <a:off x="1932435"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14" name="正方形/長方形 113"/>
            <p:cNvSpPr/>
            <p:nvPr/>
          </p:nvSpPr>
          <p:spPr>
            <a:xfrm>
              <a:off x="156342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15" name="正方形/長方形 114"/>
            <p:cNvSpPr/>
            <p:nvPr/>
          </p:nvSpPr>
          <p:spPr>
            <a:xfrm>
              <a:off x="85738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116" name="正方形/長方形 115"/>
            <p:cNvSpPr/>
            <p:nvPr/>
          </p:nvSpPr>
          <p:spPr>
            <a:xfrm>
              <a:off x="755576" y="4839543"/>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a:t>
              </a:r>
              <a:endParaRPr lang="ja-JP" altLang="en-US" sz="2400" u="sng" dirty="0">
                <a:latin typeface="Courier New" pitchFamily="49" charset="0"/>
                <a:cs typeface="Courier New" pitchFamily="49" charset="0"/>
              </a:endParaRPr>
            </a:p>
          </p:txBody>
        </p:sp>
        <p:sp>
          <p:nvSpPr>
            <p:cNvPr id="117" name="正方形/長方形 116"/>
            <p:cNvSpPr/>
            <p:nvPr/>
          </p:nvSpPr>
          <p:spPr>
            <a:xfrm>
              <a:off x="1250660" y="4839543"/>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b</a:t>
              </a:r>
              <a:endParaRPr lang="ja-JP" altLang="en-US" sz="2400" u="sng" dirty="0">
                <a:latin typeface="Courier New" pitchFamily="49" charset="0"/>
                <a:cs typeface="Courier New" pitchFamily="49" charset="0"/>
              </a:endParaRPr>
            </a:p>
          </p:txBody>
        </p:sp>
        <p:sp>
          <p:nvSpPr>
            <p:cNvPr id="119" name="正方形/長方形 118"/>
            <p:cNvSpPr/>
            <p:nvPr/>
          </p:nvSpPr>
          <p:spPr>
            <a:xfrm>
              <a:off x="2339752"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20" name="正方形/長方形 119"/>
            <p:cNvSpPr/>
            <p:nvPr/>
          </p:nvSpPr>
          <p:spPr>
            <a:xfrm>
              <a:off x="1835696"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21" name="正方形/長方形 120"/>
            <p:cNvSpPr/>
            <p:nvPr/>
          </p:nvSpPr>
          <p:spPr>
            <a:xfrm>
              <a:off x="3612856" y="4827138"/>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b</a:t>
              </a:r>
              <a:endParaRPr lang="ja-JP" altLang="en-US" sz="2400" u="sng" dirty="0">
                <a:latin typeface="Courier New" pitchFamily="49" charset="0"/>
                <a:cs typeface="Courier New" pitchFamily="49" charset="0"/>
              </a:endParaRPr>
            </a:p>
          </p:txBody>
        </p:sp>
        <p:sp>
          <p:nvSpPr>
            <p:cNvPr id="122" name="正方形/長方形 121"/>
            <p:cNvSpPr/>
            <p:nvPr/>
          </p:nvSpPr>
          <p:spPr>
            <a:xfrm>
              <a:off x="3050860" y="4827138"/>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a:t>
              </a:r>
              <a:endParaRPr lang="ja-JP" altLang="en-US" sz="2400" u="sng" dirty="0">
                <a:latin typeface="Courier New" pitchFamily="49" charset="0"/>
                <a:cs typeface="Courier New" pitchFamily="49" charset="0"/>
              </a:endParaRPr>
            </a:p>
          </p:txBody>
        </p:sp>
        <p:sp>
          <p:nvSpPr>
            <p:cNvPr id="123" name="円/楕円 122"/>
            <p:cNvSpPr/>
            <p:nvPr/>
          </p:nvSpPr>
          <p:spPr>
            <a:xfrm>
              <a:off x="7020272"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124" name="円/楕円 123"/>
            <p:cNvSpPr/>
            <p:nvPr/>
          </p:nvSpPr>
          <p:spPr>
            <a:xfrm>
              <a:off x="6444240"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125" name="直線コネクタ 124"/>
            <p:cNvCxnSpPr>
              <a:stCxn id="124" idx="7"/>
              <a:endCxn id="123" idx="3"/>
            </p:cNvCxnSpPr>
            <p:nvPr/>
          </p:nvCxnSpPr>
          <p:spPr>
            <a:xfrm rot="5400000" flipH="1" flipV="1">
              <a:off x="6690047" y="3818855"/>
              <a:ext cx="372418" cy="37238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26" name="円/楕円 125"/>
            <p:cNvSpPr/>
            <p:nvPr/>
          </p:nvSpPr>
          <p:spPr>
            <a:xfrm>
              <a:off x="6876256"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127" name="直線コネクタ 126"/>
            <p:cNvCxnSpPr>
              <a:endCxn id="124" idx="2"/>
            </p:cNvCxnSpPr>
            <p:nvPr/>
          </p:nvCxnSpPr>
          <p:spPr>
            <a:xfrm flipV="1">
              <a:off x="5580112" y="4293080"/>
              <a:ext cx="864128" cy="360057"/>
            </a:xfrm>
            <a:prstGeom prst="line">
              <a:avLst/>
            </a:prstGeom>
            <a:ln w="254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a:stCxn id="132" idx="0"/>
              <a:endCxn id="137" idx="4"/>
            </p:cNvCxnSpPr>
            <p:nvPr/>
          </p:nvCxnSpPr>
          <p:spPr>
            <a:xfrm rot="16200000" flipV="1">
              <a:off x="5886138" y="5139182"/>
              <a:ext cx="360072" cy="10799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a:stCxn id="133" idx="0"/>
              <a:endCxn id="126" idx="3"/>
            </p:cNvCxnSpPr>
            <p:nvPr/>
          </p:nvCxnSpPr>
          <p:spPr>
            <a:xfrm rot="5400000" flipH="1" flipV="1">
              <a:off x="6642214" y="5745070"/>
              <a:ext cx="402249" cy="150189"/>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30" name="正方形/長方形 129"/>
            <p:cNvSpPr/>
            <p:nvPr/>
          </p:nvSpPr>
          <p:spPr>
            <a:xfrm>
              <a:off x="7812360"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31" name="正方形/長方形 130"/>
            <p:cNvSpPr/>
            <p:nvPr/>
          </p:nvSpPr>
          <p:spPr>
            <a:xfrm>
              <a:off x="831641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32" name="正方形/長方形 131"/>
            <p:cNvSpPr/>
            <p:nvPr/>
          </p:nvSpPr>
          <p:spPr>
            <a:xfrm>
              <a:off x="594015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33" name="正方形/長方形 132"/>
            <p:cNvSpPr/>
            <p:nvPr/>
          </p:nvSpPr>
          <p:spPr>
            <a:xfrm>
              <a:off x="6588224"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34" name="正方形/長方形 133"/>
            <p:cNvSpPr/>
            <p:nvPr/>
          </p:nvSpPr>
          <p:spPr>
            <a:xfrm>
              <a:off x="5220072"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35" name="円/楕円 134"/>
            <p:cNvSpPr/>
            <p:nvPr/>
          </p:nvSpPr>
          <p:spPr>
            <a:xfrm>
              <a:off x="8100392"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sp>
          <p:nvSpPr>
            <p:cNvPr id="136" name="正方形/長方形 135"/>
            <p:cNvSpPr/>
            <p:nvPr/>
          </p:nvSpPr>
          <p:spPr>
            <a:xfrm>
              <a:off x="5220072"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37" name="円/楕円 136"/>
            <p:cNvSpPr/>
            <p:nvPr/>
          </p:nvSpPr>
          <p:spPr>
            <a:xfrm>
              <a:off x="5868176"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138" name="直線コネクタ 137"/>
            <p:cNvCxnSpPr>
              <a:stCxn id="139" idx="0"/>
              <a:endCxn id="137" idx="3"/>
            </p:cNvCxnSpPr>
            <p:nvPr/>
          </p:nvCxnSpPr>
          <p:spPr>
            <a:xfrm rot="5400000" flipH="1" flipV="1">
              <a:off x="5562110" y="5024974"/>
              <a:ext cx="402249" cy="294237"/>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39" name="正方形/長方形 138"/>
            <p:cNvSpPr/>
            <p:nvPr/>
          </p:nvSpPr>
          <p:spPr>
            <a:xfrm>
              <a:off x="543609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40" name="正方形/長方形 139"/>
            <p:cNvSpPr/>
            <p:nvPr/>
          </p:nvSpPr>
          <p:spPr>
            <a:xfrm>
              <a:off x="7092280"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cxnSp>
          <p:nvCxnSpPr>
            <p:cNvPr id="141" name="直線コネクタ 140"/>
            <p:cNvCxnSpPr>
              <a:stCxn id="126" idx="5"/>
              <a:endCxn id="140" idx="0"/>
            </p:cNvCxnSpPr>
            <p:nvPr/>
          </p:nvCxnSpPr>
          <p:spPr>
            <a:xfrm rot="16200000" flipH="1">
              <a:off x="6996065" y="5745052"/>
              <a:ext cx="402249" cy="150221"/>
            </a:xfrm>
            <a:prstGeom prst="line">
              <a:avLst/>
            </a:prstGeom>
            <a:ln w="25400">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a:stCxn id="123" idx="2"/>
              <a:endCxn id="136" idx="0"/>
            </p:cNvCxnSpPr>
            <p:nvPr/>
          </p:nvCxnSpPr>
          <p:spPr>
            <a:xfrm rot="10800000" flipV="1">
              <a:off x="5400092" y="3717016"/>
              <a:ext cx="1620180" cy="36005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3" name="直線コネクタ 135"/>
            <p:cNvCxnSpPr>
              <a:stCxn id="131" idx="2"/>
              <a:endCxn id="140" idx="3"/>
            </p:cNvCxnSpPr>
            <p:nvPr/>
          </p:nvCxnSpPr>
          <p:spPr>
            <a:xfrm rot="5400000">
              <a:off x="7740352" y="5445224"/>
              <a:ext cx="468052" cy="1044116"/>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a:stCxn id="130" idx="1"/>
            </p:cNvCxnSpPr>
            <p:nvPr/>
          </p:nvCxnSpPr>
          <p:spPr>
            <a:xfrm rot="10800000" flipV="1">
              <a:off x="6934196" y="5553236"/>
              <a:ext cx="878164" cy="46805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5" name="直線コネクタ 135"/>
            <p:cNvCxnSpPr>
              <a:stCxn id="126" idx="7"/>
              <a:endCxn id="131" idx="0"/>
            </p:cNvCxnSpPr>
            <p:nvPr/>
          </p:nvCxnSpPr>
          <p:spPr>
            <a:xfrm rot="5400000" flipH="1" flipV="1">
              <a:off x="7788169" y="4707127"/>
              <a:ext cx="42177" cy="1374357"/>
            </a:xfrm>
            <a:prstGeom prst="curvedConnector3">
              <a:avLst>
                <a:gd name="adj1" fmla="val 64200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6" name="直線コネクタ 135"/>
            <p:cNvCxnSpPr>
              <a:stCxn id="137" idx="6"/>
              <a:endCxn id="130" idx="0"/>
            </p:cNvCxnSpPr>
            <p:nvPr/>
          </p:nvCxnSpPr>
          <p:spPr>
            <a:xfrm>
              <a:off x="6156176" y="4869144"/>
              <a:ext cx="1836204" cy="504072"/>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rot="10800000">
              <a:off x="6300193" y="5517231"/>
              <a:ext cx="57606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a:stCxn id="137" idx="2"/>
            </p:cNvCxnSpPr>
            <p:nvPr/>
          </p:nvCxnSpPr>
          <p:spPr>
            <a:xfrm rot="10800000" flipV="1">
              <a:off x="5508104" y="4869144"/>
              <a:ext cx="360072" cy="50407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a:stCxn id="136" idx="2"/>
              <a:endCxn id="134" idx="0"/>
            </p:cNvCxnSpPr>
            <p:nvPr/>
          </p:nvCxnSpPr>
          <p:spPr>
            <a:xfrm rot="5400000">
              <a:off x="5292080" y="4545124"/>
              <a:ext cx="21602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50" name="正方形/長方形 149"/>
            <p:cNvSpPr/>
            <p:nvPr/>
          </p:nvSpPr>
          <p:spPr>
            <a:xfrm>
              <a:off x="4917972" y="3399383"/>
              <a:ext cx="869149" cy="461665"/>
            </a:xfrm>
            <a:prstGeom prst="rect">
              <a:avLst/>
            </a:prstGeom>
          </p:spPr>
          <p:txBody>
            <a:bodyPr wrap="none">
              <a:spAutoFit/>
            </a:bodyPr>
            <a:lstStyle/>
            <a:p>
              <a:r>
                <a:rPr lang="en-US" altLang="ja-JP" sz="2400" dirty="0" err="1" smtClean="0">
                  <a:solidFill>
                    <a:prstClr val="black"/>
                  </a:solidFill>
                  <a:sym typeface="Symbol" pitchFamily="18" charset="2"/>
                </a:rPr>
                <a:t>STG</a:t>
              </a:r>
              <a:r>
                <a:rPr lang="en-US" altLang="ja-JP" sz="2400" i="1" baseline="-25000" dirty="0" err="1" smtClean="0">
                  <a:solidFill>
                    <a:prstClr val="black"/>
                  </a:solidFill>
                  <a:sym typeface="Symbol" pitchFamily="18" charset="2"/>
                </a:rPr>
                <a:t>g</a:t>
              </a:r>
              <a:endParaRPr lang="ja-JP" altLang="en-US" sz="2400" dirty="0"/>
            </a:p>
          </p:txBody>
        </p:sp>
        <p:sp>
          <p:nvSpPr>
            <p:cNvPr id="151" name="右矢印 150"/>
            <p:cNvSpPr/>
            <p:nvPr/>
          </p:nvSpPr>
          <p:spPr>
            <a:xfrm>
              <a:off x="4283968" y="4509120"/>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コンテンツ プレースホルダ 117"/>
          <p:cNvSpPr>
            <a:spLocks noGrp="1"/>
          </p:cNvSpPr>
          <p:nvPr>
            <p:ph idx="1"/>
          </p:nvPr>
        </p:nvSpPr>
        <p:spPr/>
        <p:txBody>
          <a:bodyPr/>
          <a:lstStyle/>
          <a:p>
            <a:r>
              <a:rPr lang="en-US" altLang="ja-JP" dirty="0" smtClean="0"/>
              <a:t>In </a:t>
            </a:r>
            <a:r>
              <a:rPr lang="en-US" altLang="ja-JP" dirty="0" smtClean="0"/>
              <a:t>the case of binary alphabets, due to Conditions 1~4 </a:t>
            </a:r>
            <a:br>
              <a:rPr lang="en-US" altLang="ja-JP" dirty="0" smtClean="0"/>
            </a:br>
            <a:r>
              <a:rPr lang="en-US" altLang="ja-JP" dirty="0" smtClean="0"/>
              <a:t>it suffices to consider at most five labeling functions</a:t>
            </a:r>
            <a:r>
              <a:rPr lang="en-US" altLang="ja-JP" dirty="0" smtClean="0"/>
              <a:t>.</a:t>
            </a:r>
            <a:endParaRPr lang="en-US" altLang="ja-JP" dirty="0" smtClean="0"/>
          </a:p>
        </p:txBody>
      </p:sp>
      <p:sp>
        <p:nvSpPr>
          <p:cNvPr id="3" name="タイトル 2"/>
          <p:cNvSpPr>
            <a:spLocks noGrp="1"/>
          </p:cNvSpPr>
          <p:nvPr>
            <p:ph type="title"/>
          </p:nvPr>
        </p:nvSpPr>
        <p:spPr/>
        <p:txBody>
          <a:bodyPr/>
          <a:lstStyle/>
          <a:p>
            <a:r>
              <a:rPr lang="en-US" altLang="ja-JP" dirty="0" smtClean="0"/>
              <a:t>On a Binary Alphabet</a:t>
            </a:r>
            <a:endParaRPr lang="ja-JP" altLang="en-US" dirty="0"/>
          </a:p>
        </p:txBody>
      </p:sp>
      <p:grpSp>
        <p:nvGrpSpPr>
          <p:cNvPr id="2" name="グループ化 78"/>
          <p:cNvGrpSpPr/>
          <p:nvPr/>
        </p:nvGrpSpPr>
        <p:grpSpPr>
          <a:xfrm>
            <a:off x="467544" y="3399383"/>
            <a:ext cx="8208912" cy="2981945"/>
            <a:chOff x="467544" y="3399383"/>
            <a:chExt cx="8208912" cy="2981945"/>
          </a:xfrm>
        </p:grpSpPr>
        <p:sp>
          <p:nvSpPr>
            <p:cNvPr id="81" name="円/楕円 80"/>
            <p:cNvSpPr/>
            <p:nvPr/>
          </p:nvSpPr>
          <p:spPr>
            <a:xfrm>
              <a:off x="2267744"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82" name="円/楕円 81"/>
            <p:cNvSpPr/>
            <p:nvPr/>
          </p:nvSpPr>
          <p:spPr>
            <a:xfrm>
              <a:off x="1691712"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83" name="直線コネクタ 82"/>
            <p:cNvCxnSpPr>
              <a:stCxn id="82" idx="7"/>
              <a:endCxn id="81" idx="3"/>
            </p:cNvCxnSpPr>
            <p:nvPr/>
          </p:nvCxnSpPr>
          <p:spPr>
            <a:xfrm rot="5400000" flipH="1" flipV="1">
              <a:off x="1937519" y="381885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4" name="円/楕円 83"/>
            <p:cNvSpPr/>
            <p:nvPr/>
          </p:nvSpPr>
          <p:spPr>
            <a:xfrm>
              <a:off x="2123728"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b="1" dirty="0" smtClean="0">
                  <a:solidFill>
                    <a:srgbClr val="FF0000"/>
                  </a:solidFill>
                </a:rPr>
                <a:t>0</a:t>
              </a:r>
              <a:endParaRPr kumimoji="1" lang="ja-JP" altLang="en-US" sz="2200" b="1" dirty="0">
                <a:solidFill>
                  <a:srgbClr val="FF0000"/>
                </a:solidFill>
              </a:endParaRPr>
            </a:p>
          </p:txBody>
        </p:sp>
        <p:cxnSp>
          <p:nvCxnSpPr>
            <p:cNvPr id="85" name="直線コネクタ 84"/>
            <p:cNvCxnSpPr>
              <a:stCxn id="84" idx="0"/>
              <a:endCxn id="82" idx="5"/>
            </p:cNvCxnSpPr>
            <p:nvPr/>
          </p:nvCxnSpPr>
          <p:spPr>
            <a:xfrm rot="16200000" flipV="1">
              <a:off x="1613476" y="471896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6" name="直線コネクタ 85"/>
            <p:cNvCxnSpPr>
              <a:stCxn id="92" idx="0"/>
              <a:endCxn id="100" idx="4"/>
            </p:cNvCxnSpPr>
            <p:nvPr/>
          </p:nvCxnSpPr>
          <p:spPr>
            <a:xfrm rot="16200000" flipV="1">
              <a:off x="1133610" y="5139182"/>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7" name="直線コネクタ 86"/>
            <p:cNvCxnSpPr>
              <a:stCxn id="93" idx="0"/>
              <a:endCxn id="84" idx="3"/>
            </p:cNvCxnSpPr>
            <p:nvPr/>
          </p:nvCxnSpPr>
          <p:spPr>
            <a:xfrm rot="5400000" flipH="1" flipV="1">
              <a:off x="1889686" y="5745070"/>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8" name="直線コネクタ 87"/>
            <p:cNvCxnSpPr>
              <a:stCxn id="96" idx="3"/>
              <a:endCxn id="90" idx="0"/>
            </p:cNvCxnSpPr>
            <p:nvPr/>
          </p:nvCxnSpPr>
          <p:spPr>
            <a:xfrm rot="5400000">
              <a:off x="3113823" y="5096997"/>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9" name="直線コネクタ 88"/>
            <p:cNvCxnSpPr>
              <a:stCxn id="96" idx="5"/>
              <a:endCxn id="91" idx="0"/>
            </p:cNvCxnSpPr>
            <p:nvPr/>
          </p:nvCxnSpPr>
          <p:spPr>
            <a:xfrm rot="16200000" flipH="1">
              <a:off x="3467673" y="509698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0" name="正方形/長方形 89"/>
            <p:cNvSpPr/>
            <p:nvPr/>
          </p:nvSpPr>
          <p:spPr>
            <a:xfrm>
              <a:off x="305983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91" name="正方形/長方形 90"/>
            <p:cNvSpPr/>
            <p:nvPr/>
          </p:nvSpPr>
          <p:spPr>
            <a:xfrm>
              <a:off x="356388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92" name="正方形/長方形 91"/>
            <p:cNvSpPr/>
            <p:nvPr/>
          </p:nvSpPr>
          <p:spPr>
            <a:xfrm>
              <a:off x="1187624"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93" name="正方形/長方形 92"/>
            <p:cNvSpPr/>
            <p:nvPr/>
          </p:nvSpPr>
          <p:spPr>
            <a:xfrm>
              <a:off x="1835696"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94" name="正方形/長方形 93"/>
            <p:cNvSpPr/>
            <p:nvPr/>
          </p:nvSpPr>
          <p:spPr>
            <a:xfrm>
              <a:off x="467544"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95" name="直線コネクタ 69"/>
            <p:cNvCxnSpPr>
              <a:stCxn id="82" idx="2"/>
              <a:endCxn id="94" idx="0"/>
            </p:cNvCxnSpPr>
            <p:nvPr/>
          </p:nvCxnSpPr>
          <p:spPr>
            <a:xfrm rot="10800000" flipV="1">
              <a:off x="647564" y="429308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96" name="円/楕円 95"/>
            <p:cNvSpPr/>
            <p:nvPr/>
          </p:nvSpPr>
          <p:spPr>
            <a:xfrm>
              <a:off x="3347864"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97" name="直線コネクタ 96"/>
            <p:cNvCxnSpPr>
              <a:stCxn id="96" idx="1"/>
              <a:endCxn id="81" idx="5"/>
            </p:cNvCxnSpPr>
            <p:nvPr/>
          </p:nvCxnSpPr>
          <p:spPr>
            <a:xfrm rot="16200000" flipV="1">
              <a:off x="2477563" y="385484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8" name="直線コネクタ 69"/>
            <p:cNvCxnSpPr>
              <a:stCxn id="81" idx="2"/>
              <a:endCxn id="99" idx="0"/>
            </p:cNvCxnSpPr>
            <p:nvPr/>
          </p:nvCxnSpPr>
          <p:spPr>
            <a:xfrm rot="10800000" flipV="1">
              <a:off x="647564" y="371701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99" name="正方形/長方形 98"/>
            <p:cNvSpPr/>
            <p:nvPr/>
          </p:nvSpPr>
          <p:spPr>
            <a:xfrm>
              <a:off x="467544"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sp>
          <p:nvSpPr>
            <p:cNvPr id="100" name="円/楕円 99"/>
            <p:cNvSpPr/>
            <p:nvPr/>
          </p:nvSpPr>
          <p:spPr>
            <a:xfrm>
              <a:off x="1115648"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b="1" dirty="0" smtClean="0">
                  <a:solidFill>
                    <a:srgbClr val="FF0000"/>
                  </a:solidFill>
                </a:rPr>
                <a:t>0</a:t>
              </a:r>
              <a:endParaRPr kumimoji="1" lang="ja-JP" altLang="en-US" sz="2200" b="1" dirty="0">
                <a:solidFill>
                  <a:srgbClr val="FF0000"/>
                </a:solidFill>
              </a:endParaRPr>
            </a:p>
          </p:txBody>
        </p:sp>
        <p:cxnSp>
          <p:nvCxnSpPr>
            <p:cNvPr id="101" name="直線コネクタ 100"/>
            <p:cNvCxnSpPr>
              <a:stCxn id="100" idx="7"/>
              <a:endCxn id="82" idx="3"/>
            </p:cNvCxnSpPr>
            <p:nvPr/>
          </p:nvCxnSpPr>
          <p:spPr>
            <a:xfrm rot="5400000" flipH="1" flipV="1">
              <a:off x="1361471" y="439490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2" name="直線コネクタ 101"/>
            <p:cNvCxnSpPr>
              <a:stCxn id="103" idx="0"/>
              <a:endCxn id="100" idx="3"/>
            </p:cNvCxnSpPr>
            <p:nvPr/>
          </p:nvCxnSpPr>
          <p:spPr>
            <a:xfrm rot="5400000" flipH="1" flipV="1">
              <a:off x="809582" y="502497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3" name="正方形/長方形 102"/>
            <p:cNvSpPr/>
            <p:nvPr/>
          </p:nvSpPr>
          <p:spPr>
            <a:xfrm>
              <a:off x="683568"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sp>
          <p:nvSpPr>
            <p:cNvPr id="104" name="正方形/長方形 103"/>
            <p:cNvSpPr/>
            <p:nvPr/>
          </p:nvSpPr>
          <p:spPr>
            <a:xfrm>
              <a:off x="2339752"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b="1" dirty="0" smtClean="0">
                  <a:solidFill>
                    <a:srgbClr val="FF0000"/>
                  </a:solidFill>
                </a:rPr>
                <a:t>1</a:t>
              </a:r>
              <a:endParaRPr kumimoji="1" lang="ja-JP" altLang="en-US" sz="2200" b="1" dirty="0">
                <a:solidFill>
                  <a:srgbClr val="FF0000"/>
                </a:solidFill>
              </a:endParaRPr>
            </a:p>
          </p:txBody>
        </p:sp>
        <p:cxnSp>
          <p:nvCxnSpPr>
            <p:cNvPr id="105" name="直線コネクタ 104"/>
            <p:cNvCxnSpPr>
              <a:stCxn id="84" idx="5"/>
              <a:endCxn id="104" idx="0"/>
            </p:cNvCxnSpPr>
            <p:nvPr/>
          </p:nvCxnSpPr>
          <p:spPr>
            <a:xfrm rot="16200000" flipH="1">
              <a:off x="2243537" y="5745052"/>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6" name="直線コネクタ 69"/>
            <p:cNvCxnSpPr>
              <a:stCxn id="96" idx="2"/>
              <a:endCxn id="84" idx="7"/>
            </p:cNvCxnSpPr>
            <p:nvPr/>
          </p:nvCxnSpPr>
          <p:spPr>
            <a:xfrm rot="10800000" flipV="1">
              <a:off x="2369552" y="486914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07" name="直線コネクタ 69"/>
            <p:cNvCxnSpPr>
              <a:stCxn id="81" idx="2"/>
              <a:endCxn id="82" idx="0"/>
            </p:cNvCxnSpPr>
            <p:nvPr/>
          </p:nvCxnSpPr>
          <p:spPr>
            <a:xfrm rot="10800000" flipV="1">
              <a:off x="1835712" y="371701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08" name="直線コネクタ 69"/>
            <p:cNvCxnSpPr>
              <a:stCxn id="82" idx="6"/>
              <a:endCxn id="96" idx="2"/>
            </p:cNvCxnSpPr>
            <p:nvPr/>
          </p:nvCxnSpPr>
          <p:spPr>
            <a:xfrm>
              <a:off x="1979712" y="429308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09" name="直線コネクタ 69"/>
            <p:cNvCxnSpPr>
              <a:stCxn id="82" idx="2"/>
              <a:endCxn id="100" idx="0"/>
            </p:cNvCxnSpPr>
            <p:nvPr/>
          </p:nvCxnSpPr>
          <p:spPr>
            <a:xfrm rot="10800000" flipV="1">
              <a:off x="1259648" y="429308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110" name="正方形/長方形 109"/>
            <p:cNvSpPr/>
            <p:nvPr/>
          </p:nvSpPr>
          <p:spPr>
            <a:xfrm>
              <a:off x="1131375"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111" name="正方形/長方形 110"/>
            <p:cNvSpPr/>
            <p:nvPr/>
          </p:nvSpPr>
          <p:spPr>
            <a:xfrm>
              <a:off x="2643543"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12" name="正方形/長方形 111"/>
            <p:cNvSpPr/>
            <p:nvPr/>
          </p:nvSpPr>
          <p:spPr>
            <a:xfrm>
              <a:off x="1788419" y="370480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13" name="正方形/長方形 112"/>
            <p:cNvSpPr/>
            <p:nvPr/>
          </p:nvSpPr>
          <p:spPr>
            <a:xfrm>
              <a:off x="1932435"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14" name="正方形/長方形 113"/>
            <p:cNvSpPr/>
            <p:nvPr/>
          </p:nvSpPr>
          <p:spPr>
            <a:xfrm>
              <a:off x="156342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15" name="正方形/長方形 114"/>
            <p:cNvSpPr/>
            <p:nvPr/>
          </p:nvSpPr>
          <p:spPr>
            <a:xfrm>
              <a:off x="857383" y="435288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116" name="正方形/長方形 115"/>
            <p:cNvSpPr/>
            <p:nvPr/>
          </p:nvSpPr>
          <p:spPr>
            <a:xfrm>
              <a:off x="755576" y="4839543"/>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a:t>
              </a:r>
              <a:endParaRPr lang="ja-JP" altLang="en-US" sz="2400" u="sng" dirty="0">
                <a:latin typeface="Courier New" pitchFamily="49" charset="0"/>
                <a:cs typeface="Courier New" pitchFamily="49" charset="0"/>
              </a:endParaRPr>
            </a:p>
          </p:txBody>
        </p:sp>
        <p:sp>
          <p:nvSpPr>
            <p:cNvPr id="117" name="正方形/長方形 116"/>
            <p:cNvSpPr/>
            <p:nvPr/>
          </p:nvSpPr>
          <p:spPr>
            <a:xfrm>
              <a:off x="1250660" y="4839543"/>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b</a:t>
              </a:r>
              <a:endParaRPr lang="ja-JP" altLang="en-US" sz="2400" u="sng" dirty="0">
                <a:latin typeface="Courier New" pitchFamily="49" charset="0"/>
                <a:cs typeface="Courier New" pitchFamily="49" charset="0"/>
              </a:endParaRPr>
            </a:p>
          </p:txBody>
        </p:sp>
        <p:sp>
          <p:nvSpPr>
            <p:cNvPr id="119" name="正方形/長方形 118"/>
            <p:cNvSpPr/>
            <p:nvPr/>
          </p:nvSpPr>
          <p:spPr>
            <a:xfrm>
              <a:off x="2339752"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20" name="正方形/長方形 119"/>
            <p:cNvSpPr/>
            <p:nvPr/>
          </p:nvSpPr>
          <p:spPr>
            <a:xfrm>
              <a:off x="1835696" y="547521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21" name="正方形/長方形 120"/>
            <p:cNvSpPr/>
            <p:nvPr/>
          </p:nvSpPr>
          <p:spPr>
            <a:xfrm>
              <a:off x="3612856" y="4827138"/>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b</a:t>
              </a:r>
              <a:endParaRPr lang="ja-JP" altLang="en-US" sz="2400" u="sng" dirty="0">
                <a:latin typeface="Courier New" pitchFamily="49" charset="0"/>
                <a:cs typeface="Courier New" pitchFamily="49" charset="0"/>
              </a:endParaRPr>
            </a:p>
          </p:txBody>
        </p:sp>
        <p:sp>
          <p:nvSpPr>
            <p:cNvPr id="122" name="正方形/長方形 121"/>
            <p:cNvSpPr/>
            <p:nvPr/>
          </p:nvSpPr>
          <p:spPr>
            <a:xfrm>
              <a:off x="3050860" y="4827138"/>
              <a:ext cx="369012" cy="461665"/>
            </a:xfrm>
            <a:prstGeom prst="rect">
              <a:avLst/>
            </a:prstGeom>
          </p:spPr>
          <p:txBody>
            <a:bodyPr wrap="none">
              <a:spAutoFit/>
            </a:bodyPr>
            <a:lstStyle/>
            <a:p>
              <a:r>
                <a:rPr lang="en-US" altLang="ja-JP" sz="2400" u="sng" dirty="0" smtClean="0">
                  <a:latin typeface="Courier New" pitchFamily="49" charset="0"/>
                  <a:cs typeface="Courier New" pitchFamily="49" charset="0"/>
                </a:rPr>
                <a:t>a</a:t>
              </a:r>
              <a:endParaRPr lang="ja-JP" altLang="en-US" sz="2400" u="sng" dirty="0">
                <a:latin typeface="Courier New" pitchFamily="49" charset="0"/>
                <a:cs typeface="Courier New" pitchFamily="49" charset="0"/>
              </a:endParaRPr>
            </a:p>
          </p:txBody>
        </p:sp>
        <p:sp>
          <p:nvSpPr>
            <p:cNvPr id="123" name="円/楕円 122"/>
            <p:cNvSpPr/>
            <p:nvPr/>
          </p:nvSpPr>
          <p:spPr>
            <a:xfrm>
              <a:off x="7020272" y="35730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p>
          </p:txBody>
        </p:sp>
        <p:sp>
          <p:nvSpPr>
            <p:cNvPr id="124" name="円/楕円 123"/>
            <p:cNvSpPr/>
            <p:nvPr/>
          </p:nvSpPr>
          <p:spPr>
            <a:xfrm>
              <a:off x="6444240" y="414908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125" name="直線コネクタ 124"/>
            <p:cNvCxnSpPr>
              <a:stCxn id="124" idx="7"/>
              <a:endCxn id="123" idx="3"/>
            </p:cNvCxnSpPr>
            <p:nvPr/>
          </p:nvCxnSpPr>
          <p:spPr>
            <a:xfrm rot="5400000" flipH="1" flipV="1">
              <a:off x="6690047" y="3818855"/>
              <a:ext cx="372418" cy="37238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26" name="円/楕円 125"/>
            <p:cNvSpPr/>
            <p:nvPr/>
          </p:nvSpPr>
          <p:spPr>
            <a:xfrm>
              <a:off x="6876256" y="537321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127" name="直線コネクタ 126"/>
            <p:cNvCxnSpPr>
              <a:endCxn id="124" idx="2"/>
            </p:cNvCxnSpPr>
            <p:nvPr/>
          </p:nvCxnSpPr>
          <p:spPr>
            <a:xfrm flipV="1">
              <a:off x="5580112" y="4293080"/>
              <a:ext cx="864128" cy="360057"/>
            </a:xfrm>
            <a:prstGeom prst="line">
              <a:avLst/>
            </a:prstGeom>
            <a:ln w="254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a:stCxn id="132" idx="0"/>
              <a:endCxn id="137" idx="4"/>
            </p:cNvCxnSpPr>
            <p:nvPr/>
          </p:nvCxnSpPr>
          <p:spPr>
            <a:xfrm rot="16200000" flipV="1">
              <a:off x="5886138" y="5139182"/>
              <a:ext cx="360072" cy="10799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a:stCxn id="133" idx="0"/>
              <a:endCxn id="126" idx="3"/>
            </p:cNvCxnSpPr>
            <p:nvPr/>
          </p:nvCxnSpPr>
          <p:spPr>
            <a:xfrm rot="5400000" flipH="1" flipV="1">
              <a:off x="6642214" y="5745070"/>
              <a:ext cx="402249" cy="150189"/>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30" name="正方形/長方形 129"/>
            <p:cNvSpPr/>
            <p:nvPr/>
          </p:nvSpPr>
          <p:spPr>
            <a:xfrm>
              <a:off x="7812360"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31" name="正方形/長方形 130"/>
            <p:cNvSpPr/>
            <p:nvPr/>
          </p:nvSpPr>
          <p:spPr>
            <a:xfrm>
              <a:off x="831641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32" name="正方形/長方形 131"/>
            <p:cNvSpPr/>
            <p:nvPr/>
          </p:nvSpPr>
          <p:spPr>
            <a:xfrm>
              <a:off x="5940152"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33" name="正方形/長方形 132"/>
            <p:cNvSpPr/>
            <p:nvPr/>
          </p:nvSpPr>
          <p:spPr>
            <a:xfrm>
              <a:off x="6588224"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34" name="正方形/長方形 133"/>
            <p:cNvSpPr/>
            <p:nvPr/>
          </p:nvSpPr>
          <p:spPr>
            <a:xfrm>
              <a:off x="5220072" y="465313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35" name="円/楕円 134"/>
            <p:cNvSpPr/>
            <p:nvPr/>
          </p:nvSpPr>
          <p:spPr>
            <a:xfrm>
              <a:off x="8100392"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sp>
          <p:nvSpPr>
            <p:cNvPr id="136" name="正方形/長方形 135"/>
            <p:cNvSpPr/>
            <p:nvPr/>
          </p:nvSpPr>
          <p:spPr>
            <a:xfrm>
              <a:off x="5220072" y="40770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37" name="円/楕円 136"/>
            <p:cNvSpPr/>
            <p:nvPr/>
          </p:nvSpPr>
          <p:spPr>
            <a:xfrm>
              <a:off x="5868176" y="4725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solidFill>
                  <a:srgbClr val="FF0000"/>
                </a:solidFill>
              </a:endParaRPr>
            </a:p>
          </p:txBody>
        </p:sp>
        <p:cxnSp>
          <p:nvCxnSpPr>
            <p:cNvPr id="138" name="直線コネクタ 137"/>
            <p:cNvCxnSpPr>
              <a:stCxn id="139" idx="0"/>
              <a:endCxn id="137" idx="3"/>
            </p:cNvCxnSpPr>
            <p:nvPr/>
          </p:nvCxnSpPr>
          <p:spPr>
            <a:xfrm rot="5400000" flipH="1" flipV="1">
              <a:off x="5562110" y="5024974"/>
              <a:ext cx="402249" cy="294237"/>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39" name="正方形/長方形 138"/>
            <p:cNvSpPr/>
            <p:nvPr/>
          </p:nvSpPr>
          <p:spPr>
            <a:xfrm>
              <a:off x="5436096" y="537321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sp>
          <p:nvSpPr>
            <p:cNvPr id="140" name="正方形/長方形 139"/>
            <p:cNvSpPr/>
            <p:nvPr/>
          </p:nvSpPr>
          <p:spPr>
            <a:xfrm>
              <a:off x="7092280" y="6021288"/>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solidFill>
                  <a:schemeClr val="tx1"/>
                </a:solidFill>
              </a:endParaRPr>
            </a:p>
          </p:txBody>
        </p:sp>
        <p:cxnSp>
          <p:nvCxnSpPr>
            <p:cNvPr id="141" name="直線コネクタ 140"/>
            <p:cNvCxnSpPr>
              <a:stCxn id="126" idx="5"/>
              <a:endCxn id="140" idx="0"/>
            </p:cNvCxnSpPr>
            <p:nvPr/>
          </p:nvCxnSpPr>
          <p:spPr>
            <a:xfrm rot="16200000" flipH="1">
              <a:off x="6996065" y="5745052"/>
              <a:ext cx="402249" cy="150221"/>
            </a:xfrm>
            <a:prstGeom prst="line">
              <a:avLst/>
            </a:prstGeom>
            <a:ln w="25400">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a:stCxn id="123" idx="2"/>
              <a:endCxn id="136" idx="0"/>
            </p:cNvCxnSpPr>
            <p:nvPr/>
          </p:nvCxnSpPr>
          <p:spPr>
            <a:xfrm rot="10800000" flipV="1">
              <a:off x="5400092" y="3717016"/>
              <a:ext cx="1620180" cy="360056"/>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3" name="直線コネクタ 135"/>
            <p:cNvCxnSpPr>
              <a:stCxn id="131" idx="2"/>
              <a:endCxn id="140" idx="3"/>
            </p:cNvCxnSpPr>
            <p:nvPr/>
          </p:nvCxnSpPr>
          <p:spPr>
            <a:xfrm rot="5400000">
              <a:off x="7740352" y="5445224"/>
              <a:ext cx="468052" cy="1044116"/>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a:stCxn id="130" idx="1"/>
            </p:cNvCxnSpPr>
            <p:nvPr/>
          </p:nvCxnSpPr>
          <p:spPr>
            <a:xfrm rot="10800000" flipV="1">
              <a:off x="6934196" y="5553236"/>
              <a:ext cx="878164" cy="46805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5" name="直線コネクタ 135"/>
            <p:cNvCxnSpPr>
              <a:stCxn id="126" idx="7"/>
              <a:endCxn id="131" idx="0"/>
            </p:cNvCxnSpPr>
            <p:nvPr/>
          </p:nvCxnSpPr>
          <p:spPr>
            <a:xfrm rot="5400000" flipH="1" flipV="1">
              <a:off x="7788169" y="4707127"/>
              <a:ext cx="42177" cy="1374357"/>
            </a:xfrm>
            <a:prstGeom prst="curvedConnector3">
              <a:avLst>
                <a:gd name="adj1" fmla="val 64200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6" name="直線コネクタ 135"/>
            <p:cNvCxnSpPr>
              <a:stCxn id="137" idx="6"/>
              <a:endCxn id="130" idx="0"/>
            </p:cNvCxnSpPr>
            <p:nvPr/>
          </p:nvCxnSpPr>
          <p:spPr>
            <a:xfrm>
              <a:off x="6156176" y="4869144"/>
              <a:ext cx="1836204" cy="504072"/>
            </a:xfrm>
            <a:prstGeom prst="curvedConnector2">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rot="10800000">
              <a:off x="6300193" y="5517231"/>
              <a:ext cx="57606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a:stCxn id="137" idx="2"/>
            </p:cNvCxnSpPr>
            <p:nvPr/>
          </p:nvCxnSpPr>
          <p:spPr>
            <a:xfrm rot="10800000" flipV="1">
              <a:off x="5508104" y="4869144"/>
              <a:ext cx="360072" cy="504072"/>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a:stCxn id="136" idx="2"/>
              <a:endCxn id="134" idx="0"/>
            </p:cNvCxnSpPr>
            <p:nvPr/>
          </p:nvCxnSpPr>
          <p:spPr>
            <a:xfrm rot="5400000">
              <a:off x="5292080" y="4545124"/>
              <a:ext cx="216024" cy="0"/>
            </a:xfrm>
            <a:prstGeom prst="line">
              <a:avLst/>
            </a:prstGeom>
            <a:ln w="25400">
              <a:headEnd type="triangle" w="lg" len="lg"/>
            </a:ln>
          </p:spPr>
          <p:style>
            <a:lnRef idx="1">
              <a:schemeClr val="accent1"/>
            </a:lnRef>
            <a:fillRef idx="0">
              <a:schemeClr val="accent1"/>
            </a:fillRef>
            <a:effectRef idx="0">
              <a:schemeClr val="accent1"/>
            </a:effectRef>
            <a:fontRef idx="minor">
              <a:schemeClr val="tx1"/>
            </a:fontRef>
          </p:style>
        </p:cxnSp>
        <p:sp>
          <p:nvSpPr>
            <p:cNvPr id="150" name="正方形/長方形 149"/>
            <p:cNvSpPr/>
            <p:nvPr/>
          </p:nvSpPr>
          <p:spPr>
            <a:xfrm>
              <a:off x="4917972" y="3399383"/>
              <a:ext cx="869149" cy="461665"/>
            </a:xfrm>
            <a:prstGeom prst="rect">
              <a:avLst/>
            </a:prstGeom>
          </p:spPr>
          <p:txBody>
            <a:bodyPr wrap="none">
              <a:spAutoFit/>
            </a:bodyPr>
            <a:lstStyle/>
            <a:p>
              <a:r>
                <a:rPr lang="en-US" altLang="ja-JP" sz="2400" dirty="0" err="1" smtClean="0">
                  <a:solidFill>
                    <a:prstClr val="black"/>
                  </a:solidFill>
                  <a:sym typeface="Symbol" pitchFamily="18" charset="2"/>
                </a:rPr>
                <a:t>STG</a:t>
              </a:r>
              <a:r>
                <a:rPr lang="en-US" altLang="ja-JP" sz="2400" i="1" baseline="-25000" dirty="0" err="1" smtClean="0">
                  <a:solidFill>
                    <a:prstClr val="black"/>
                  </a:solidFill>
                  <a:sym typeface="Symbol" pitchFamily="18" charset="2"/>
                </a:rPr>
                <a:t>g</a:t>
              </a:r>
              <a:endParaRPr lang="ja-JP" altLang="en-US" sz="2400" dirty="0"/>
            </a:p>
          </p:txBody>
        </p:sp>
        <p:sp>
          <p:nvSpPr>
            <p:cNvPr id="151" name="右矢印 150"/>
            <p:cNvSpPr/>
            <p:nvPr/>
          </p:nvSpPr>
          <p:spPr>
            <a:xfrm>
              <a:off x="4283968" y="4509120"/>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grpSp>
        <p:nvGrpSpPr>
          <p:cNvPr id="75" name="グループ化 116"/>
          <p:cNvGrpSpPr/>
          <p:nvPr/>
        </p:nvGrpSpPr>
        <p:grpSpPr>
          <a:xfrm>
            <a:off x="395536" y="2348880"/>
            <a:ext cx="8352928" cy="936104"/>
            <a:chOff x="539552" y="5301208"/>
            <a:chExt cx="8352928" cy="936104"/>
          </a:xfrm>
        </p:grpSpPr>
        <p:sp>
          <p:nvSpPr>
            <p:cNvPr id="77" name="正方形/長方形 76"/>
            <p:cNvSpPr/>
            <p:nvPr/>
          </p:nvSpPr>
          <p:spPr>
            <a:xfrm>
              <a:off x="2123728" y="5301208"/>
              <a:ext cx="6768752" cy="936104"/>
            </a:xfrm>
            <a:prstGeom prst="rect">
              <a:avLst/>
            </a:prstGeom>
            <a:solidFill>
              <a:schemeClr val="accent6">
                <a:lumMod val="20000"/>
                <a:lumOff val="80000"/>
              </a:schemeClr>
            </a:solidFill>
            <a:ln>
              <a:solidFill>
                <a:schemeClr val="accent2"/>
              </a:solidFill>
            </a:ln>
          </p:spPr>
          <p:style>
            <a:lnRef idx="2">
              <a:schemeClr val="accent5"/>
            </a:lnRef>
            <a:fillRef idx="1">
              <a:schemeClr val="lt1"/>
            </a:fillRef>
            <a:effectRef idx="0">
              <a:schemeClr val="accent5"/>
            </a:effectRef>
            <a:fontRef idx="minor">
              <a:schemeClr val="dk1"/>
            </a:fontRef>
          </p:style>
          <p:txBody>
            <a:bodyPr rtlCol="0" anchor="ctr"/>
            <a:lstStyle/>
            <a:p>
              <a:r>
                <a:rPr lang="en-US" altLang="ja-JP" sz="2800" dirty="0" smtClean="0"/>
                <a:t>On a binary alphabet, </a:t>
              </a:r>
              <a:r>
                <a:rPr lang="en-US" altLang="ja-JP" sz="2800" dirty="0" smtClean="0"/>
                <a:t>the </a:t>
              </a:r>
              <a:r>
                <a:rPr lang="en-US" altLang="ja-JP" sz="2800" dirty="0" smtClean="0"/>
                <a:t>reverse problem </a:t>
              </a:r>
              <a:r>
                <a:rPr lang="en-US" altLang="ja-JP" sz="2800" dirty="0" smtClean="0"/>
                <a:t>on </a:t>
              </a:r>
              <a:r>
                <a:rPr lang="en-US" altLang="ja-JP" sz="2800" dirty="0" smtClean="0"/>
                <a:t>suffix trees can be solved in linear time.</a:t>
              </a:r>
              <a:endParaRPr lang="ja-JP" altLang="en-US" sz="2800" dirty="0"/>
            </a:p>
          </p:txBody>
        </p:sp>
        <p:sp>
          <p:nvSpPr>
            <p:cNvPr id="78" name="正方形/長方形 77"/>
            <p:cNvSpPr/>
            <p:nvPr/>
          </p:nvSpPr>
          <p:spPr>
            <a:xfrm>
              <a:off x="539552" y="5301208"/>
              <a:ext cx="1584176" cy="93610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2800" dirty="0" smtClean="0"/>
                <a:t>Theorem</a:t>
              </a:r>
              <a:endParaRPr lang="ja-JP" altLang="en-US" sz="28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0" y="1214422"/>
            <a:ext cx="9144000" cy="5643578"/>
          </a:xfrm>
        </p:spPr>
        <p:txBody>
          <a:bodyPr/>
          <a:lstStyle/>
          <a:p>
            <a:r>
              <a:rPr kumimoji="1" lang="en-US" altLang="ja-JP" dirty="0" smtClean="0"/>
              <a:t>We introduced suffix tour graphs which lead to </a:t>
            </a:r>
            <a:br>
              <a:rPr kumimoji="1" lang="en-US" altLang="ja-JP" dirty="0" smtClean="0"/>
            </a:br>
            <a:r>
              <a:rPr kumimoji="1" lang="en-US" altLang="ja-JP" dirty="0" smtClean="0"/>
              <a:t>the efficient solution of the reverse problem </a:t>
            </a:r>
            <a:r>
              <a:rPr kumimoji="1" lang="en-US" altLang="ja-JP" dirty="0" smtClean="0"/>
              <a:t>on </a:t>
            </a:r>
            <a:r>
              <a:rPr kumimoji="1" lang="en-US" altLang="ja-JP" dirty="0" smtClean="0"/>
              <a:t>suffix trees.</a:t>
            </a:r>
            <a:br>
              <a:rPr kumimoji="1" lang="en-US" altLang="ja-JP" dirty="0" smtClean="0"/>
            </a:br>
            <a:r>
              <a:rPr kumimoji="1" lang="en-US" altLang="ja-JP" dirty="0" smtClean="0"/>
              <a:t>(Note that it can be applied to non-binary cases.)</a:t>
            </a:r>
          </a:p>
          <a:p>
            <a:r>
              <a:rPr lang="en-US" altLang="ja-JP" dirty="0" smtClean="0"/>
              <a:t>On a binary alphabet, we </a:t>
            </a:r>
            <a:r>
              <a:rPr lang="en-US" altLang="ja-JP" dirty="0" smtClean="0"/>
              <a:t>showed that the problem can be solved in </a:t>
            </a:r>
            <a:r>
              <a:rPr lang="en-US" altLang="ja-JP" dirty="0" smtClean="0"/>
              <a:t>linear time in the input size.</a:t>
            </a:r>
            <a:endParaRPr kumimoji="1" lang="en-US" altLang="ja-JP" dirty="0" smtClean="0"/>
          </a:p>
          <a:p>
            <a:pPr lvl="2"/>
            <a:endParaRPr lang="en-US" altLang="ja-JP" dirty="0" smtClean="0"/>
          </a:p>
          <a:p>
            <a:pPr lvl="2"/>
            <a:endParaRPr lang="en-US" altLang="ja-JP" dirty="0" smtClean="0"/>
          </a:p>
          <a:p>
            <a:r>
              <a:rPr kumimoji="1" lang="en-US" altLang="ja-JP" dirty="0" smtClean="0"/>
              <a:t>What about non-binary cases?</a:t>
            </a:r>
            <a:r>
              <a:rPr kumimoji="1" lang="ja-JP" altLang="en-US" dirty="0" smtClean="0"/>
              <a:t> </a:t>
            </a:r>
            <a:r>
              <a:rPr kumimoji="1" lang="en-US" altLang="ja-JP" dirty="0" smtClean="0"/>
              <a:t/>
            </a:r>
            <a:br>
              <a:rPr kumimoji="1" lang="en-US" altLang="ja-JP" dirty="0" smtClean="0"/>
            </a:br>
            <a:r>
              <a:rPr kumimoji="1" lang="ja-JP" altLang="en-US" dirty="0" smtClean="0"/>
              <a:t>⇒</a:t>
            </a:r>
            <a:r>
              <a:rPr kumimoji="1" lang="en-US" altLang="ja-JP" dirty="0" smtClean="0"/>
              <a:t>It seems to be difficult </a:t>
            </a:r>
            <a:br>
              <a:rPr kumimoji="1" lang="en-US" altLang="ja-JP" dirty="0" smtClean="0"/>
            </a:br>
            <a:r>
              <a:rPr lang="ja-JP" altLang="en-US" dirty="0" smtClean="0">
                <a:solidFill>
                  <a:schemeClr val="bg1"/>
                </a:solidFill>
              </a:rPr>
              <a:t>⇒</a:t>
            </a:r>
            <a:r>
              <a:rPr kumimoji="1" lang="en-US" altLang="ja-JP" dirty="0" smtClean="0"/>
              <a:t>since # of labeling functions </a:t>
            </a:r>
            <a:r>
              <a:rPr kumimoji="1" lang="en-US" altLang="ja-JP" i="1" dirty="0" smtClean="0"/>
              <a:t>g</a:t>
            </a:r>
            <a:r>
              <a:rPr kumimoji="1" lang="en-US" altLang="ja-JP" dirty="0" smtClean="0"/>
              <a:t> </a:t>
            </a:r>
            <a:r>
              <a:rPr lang="en-US" altLang="ja-JP" dirty="0" smtClean="0"/>
              <a:t>increase </a:t>
            </a:r>
            <a:r>
              <a:rPr lang="en-US" altLang="ja-JP" dirty="0" err="1" smtClean="0"/>
              <a:t>combinatorially</a:t>
            </a:r>
            <a:r>
              <a:rPr lang="en-US" altLang="ja-JP" dirty="0" smtClean="0"/>
              <a:t>.</a:t>
            </a:r>
            <a:endParaRPr kumimoji="1" lang="en-US" altLang="ja-JP" dirty="0" smtClean="0"/>
          </a:p>
          <a:p>
            <a:r>
              <a:rPr lang="en-US" altLang="ja-JP" dirty="0" smtClean="0"/>
              <a:t>What about the problem in which suffix links are not given?</a:t>
            </a:r>
            <a:br>
              <a:rPr lang="en-US" altLang="ja-JP" dirty="0" smtClean="0"/>
            </a:br>
            <a:r>
              <a:rPr lang="ja-JP" altLang="en-US" dirty="0" smtClean="0"/>
              <a:t>⇒</a:t>
            </a:r>
            <a:r>
              <a:rPr lang="en-US" altLang="ja-JP" dirty="0" smtClean="0"/>
              <a:t>I do not have any idea.</a:t>
            </a:r>
            <a:endParaRPr kumimoji="1" lang="en-US" altLang="ja-JP" dirty="0" smtClean="0"/>
          </a:p>
        </p:txBody>
      </p:sp>
      <p:sp>
        <p:nvSpPr>
          <p:cNvPr id="3" name="タイトル 2"/>
          <p:cNvSpPr>
            <a:spLocks noGrp="1"/>
          </p:cNvSpPr>
          <p:nvPr>
            <p:ph type="title"/>
          </p:nvPr>
        </p:nvSpPr>
        <p:spPr/>
        <p:txBody>
          <a:bodyPr/>
          <a:lstStyle/>
          <a:p>
            <a:r>
              <a:rPr lang="en-US" altLang="ja-JP" dirty="0" smtClean="0"/>
              <a:t>Summary</a:t>
            </a:r>
            <a:endParaRPr kumimoji="1" lang="ja-JP" altLang="en-US" dirty="0"/>
          </a:p>
        </p:txBody>
      </p:sp>
      <p:sp>
        <p:nvSpPr>
          <p:cNvPr id="4" name="タイトル 2"/>
          <p:cNvSpPr txBox="1">
            <a:spLocks/>
          </p:cNvSpPr>
          <p:nvPr/>
        </p:nvSpPr>
        <p:spPr>
          <a:xfrm>
            <a:off x="246202" y="3436410"/>
            <a:ext cx="8358246" cy="928694"/>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altLang="ja-JP" sz="3600" dirty="0" smtClean="0">
                <a:effectLst>
                  <a:outerShdw blurRad="38100" dist="38100" dir="2700000" algn="tl">
                    <a:srgbClr val="000000">
                      <a:alpha val="43137"/>
                    </a:srgbClr>
                  </a:outerShdw>
                </a:effectLst>
                <a:latin typeface="Arial" pitchFamily="34" charset="0"/>
                <a:ea typeface="+mj-ea"/>
                <a:cs typeface="Arial" pitchFamily="34" charset="0"/>
              </a:rPr>
              <a:t>Open Problems</a:t>
            </a:r>
            <a:endParaRPr kumimoji="1" lang="ja-JP" altLang="en-US"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pitchFamily="34" charset="0"/>
              <a:ea typeface="+mj-ea"/>
              <a:cs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das\it\Local Settings\Temporary Internet Files\Content.IE5\LMMACKGY\MPj04000160000[1].jpg"/>
          <p:cNvPicPr>
            <a:picLocks noChangeAspect="1" noChangeArrowheads="1"/>
          </p:cNvPicPr>
          <p:nvPr/>
        </p:nvPicPr>
        <p:blipFill>
          <a:blip r:embed="rId3" cstate="print"/>
          <a:srcRect/>
          <a:stretch>
            <a:fillRect/>
          </a:stretch>
        </p:blipFill>
        <p:spPr bwMode="auto">
          <a:xfrm>
            <a:off x="0" y="6000792"/>
            <a:ext cx="2398435" cy="857232"/>
          </a:xfrm>
          <a:prstGeom prst="rect">
            <a:avLst/>
          </a:prstGeom>
          <a:noFill/>
        </p:spPr>
      </p:pic>
      <p:pic>
        <p:nvPicPr>
          <p:cNvPr id="7" name="Picture 2" descr="C:\das\it\Local Settings\Temporary Internet Files\Content.IE5\LMMACKGY\MPj04000160000[1].jpg"/>
          <p:cNvPicPr>
            <a:picLocks noChangeAspect="1" noChangeArrowheads="1"/>
          </p:cNvPicPr>
          <p:nvPr/>
        </p:nvPicPr>
        <p:blipFill>
          <a:blip r:embed="rId3" cstate="print"/>
          <a:srcRect/>
          <a:stretch>
            <a:fillRect/>
          </a:stretch>
        </p:blipFill>
        <p:spPr bwMode="auto">
          <a:xfrm>
            <a:off x="2248499" y="6000792"/>
            <a:ext cx="2398435" cy="857232"/>
          </a:xfrm>
          <a:prstGeom prst="rect">
            <a:avLst/>
          </a:prstGeom>
          <a:noFill/>
        </p:spPr>
      </p:pic>
      <p:pic>
        <p:nvPicPr>
          <p:cNvPr id="8" name="Picture 2" descr="C:\das\it\Local Settings\Temporary Internet Files\Content.IE5\LMMACKGY\MPj04000160000[1].jpg"/>
          <p:cNvPicPr>
            <a:picLocks noChangeAspect="1" noChangeArrowheads="1"/>
          </p:cNvPicPr>
          <p:nvPr/>
        </p:nvPicPr>
        <p:blipFill>
          <a:blip r:embed="rId3" cstate="print"/>
          <a:srcRect/>
          <a:stretch>
            <a:fillRect/>
          </a:stretch>
        </p:blipFill>
        <p:spPr bwMode="auto">
          <a:xfrm>
            <a:off x="4497066" y="6000792"/>
            <a:ext cx="2398435" cy="857232"/>
          </a:xfrm>
          <a:prstGeom prst="rect">
            <a:avLst/>
          </a:prstGeom>
          <a:noFill/>
        </p:spPr>
      </p:pic>
      <p:pic>
        <p:nvPicPr>
          <p:cNvPr id="9" name="Picture 2" descr="C:\das\it\Local Settings\Temporary Internet Files\Content.IE5\LMMACKGY\MPj04000160000[1].jpg"/>
          <p:cNvPicPr>
            <a:picLocks noChangeAspect="1" noChangeArrowheads="1"/>
          </p:cNvPicPr>
          <p:nvPr/>
        </p:nvPicPr>
        <p:blipFill>
          <a:blip r:embed="rId3" cstate="print"/>
          <a:srcRect/>
          <a:stretch>
            <a:fillRect/>
          </a:stretch>
        </p:blipFill>
        <p:spPr bwMode="auto">
          <a:xfrm>
            <a:off x="6745565" y="6000792"/>
            <a:ext cx="2398435" cy="857232"/>
          </a:xfrm>
          <a:prstGeom prst="rect">
            <a:avLst/>
          </a:prstGeom>
          <a:noFill/>
        </p:spPr>
      </p:pic>
      <p:sp>
        <p:nvSpPr>
          <p:cNvPr id="3" name="コンテンツ プレースホルダ 2"/>
          <p:cNvSpPr>
            <a:spLocks noGrp="1"/>
          </p:cNvSpPr>
          <p:nvPr>
            <p:ph idx="1"/>
          </p:nvPr>
        </p:nvSpPr>
        <p:spPr>
          <a:xfrm>
            <a:off x="-181286" y="1097220"/>
            <a:ext cx="4537262" cy="5572140"/>
          </a:xfrm>
        </p:spPr>
        <p:txBody>
          <a:bodyPr/>
          <a:lstStyle/>
          <a:p>
            <a:pPr lvl="1"/>
            <a:r>
              <a:rPr lang="en-US" altLang="ja-JP" dirty="0" smtClean="0"/>
              <a:t>Border Array</a:t>
            </a:r>
            <a:endParaRPr lang="en-US" altLang="ja-JP" dirty="0" smtClean="0">
              <a:solidFill>
                <a:schemeClr val="accent1"/>
              </a:solidFill>
            </a:endParaRPr>
          </a:p>
          <a:p>
            <a:pPr lvl="2"/>
            <a:r>
              <a:rPr lang="en-US" altLang="ja-JP" dirty="0" smtClean="0"/>
              <a:t>[Franek et al., 2002]</a:t>
            </a:r>
          </a:p>
          <a:p>
            <a:pPr lvl="2"/>
            <a:r>
              <a:rPr lang="en-US" altLang="ja-JP" dirty="0" smtClean="0"/>
              <a:t>[Duval et al., 2005]</a:t>
            </a:r>
          </a:p>
          <a:p>
            <a:pPr lvl="1"/>
            <a:r>
              <a:rPr lang="en-US" altLang="ja-JP" dirty="0" smtClean="0"/>
              <a:t>Suffix Array</a:t>
            </a:r>
          </a:p>
          <a:p>
            <a:pPr lvl="2"/>
            <a:r>
              <a:rPr lang="en-US" altLang="ja-JP" dirty="0" smtClean="0"/>
              <a:t>[Duval and Lefebvre, 2002]</a:t>
            </a:r>
          </a:p>
          <a:p>
            <a:pPr lvl="2"/>
            <a:r>
              <a:rPr lang="en-US" altLang="ja-JP" dirty="0" smtClean="0"/>
              <a:t>[</a:t>
            </a:r>
            <a:r>
              <a:rPr lang="en-US" altLang="ja-JP" dirty="0" err="1" smtClean="0"/>
              <a:t>Bannai</a:t>
            </a:r>
            <a:r>
              <a:rPr lang="en-US" altLang="ja-JP" dirty="0" smtClean="0"/>
              <a:t> et al., 2003]</a:t>
            </a:r>
          </a:p>
          <a:p>
            <a:pPr lvl="2"/>
            <a:r>
              <a:rPr lang="en-US" altLang="ja-JP" dirty="0" smtClean="0"/>
              <a:t>[</a:t>
            </a:r>
            <a:r>
              <a:rPr lang="en-US" altLang="ja-JP" dirty="0" err="1" smtClean="0"/>
              <a:t>Schürmann</a:t>
            </a:r>
            <a:r>
              <a:rPr lang="en-US" dirty="0" smtClean="0"/>
              <a:t> et al.,</a:t>
            </a:r>
            <a:r>
              <a:rPr lang="ja-JP" altLang="en-US" dirty="0" smtClean="0"/>
              <a:t> </a:t>
            </a:r>
            <a:r>
              <a:rPr lang="en-US" dirty="0" smtClean="0"/>
              <a:t>2005</a:t>
            </a:r>
            <a:r>
              <a:rPr lang="en-US" altLang="ja-JP" dirty="0" smtClean="0"/>
              <a:t>]</a:t>
            </a:r>
          </a:p>
          <a:p>
            <a:pPr lvl="1"/>
            <a:r>
              <a:rPr lang="en-US" altLang="ja-JP" dirty="0" smtClean="0"/>
              <a:t>DAWG</a:t>
            </a:r>
          </a:p>
          <a:p>
            <a:pPr lvl="2"/>
            <a:r>
              <a:rPr lang="en-US" altLang="ja-JP" dirty="0" smtClean="0"/>
              <a:t>[</a:t>
            </a:r>
            <a:r>
              <a:rPr lang="en-US" altLang="ja-JP" dirty="0" err="1" smtClean="0"/>
              <a:t>Bannai</a:t>
            </a:r>
            <a:r>
              <a:rPr lang="en-US" altLang="ja-JP" dirty="0" smtClean="0"/>
              <a:t> et al., 2003]</a:t>
            </a:r>
          </a:p>
          <a:p>
            <a:pPr lvl="1">
              <a:defRPr/>
            </a:pPr>
            <a:r>
              <a:rPr lang="en-US" altLang="ja-JP" dirty="0" smtClean="0"/>
              <a:t>Parameterized Border Array</a:t>
            </a:r>
          </a:p>
          <a:p>
            <a:pPr lvl="2"/>
            <a:r>
              <a:rPr lang="en-US" altLang="ja-JP" dirty="0" smtClean="0"/>
              <a:t>[I et al., 2009] </a:t>
            </a:r>
          </a:p>
          <a:p>
            <a:pPr lvl="2"/>
            <a:r>
              <a:rPr lang="en-US" altLang="ja-JP" dirty="0" smtClean="0"/>
              <a:t>[I et al., 2010]</a:t>
            </a:r>
          </a:p>
        </p:txBody>
      </p:sp>
      <p:sp>
        <p:nvSpPr>
          <p:cNvPr id="2" name="タイトル 1"/>
          <p:cNvSpPr>
            <a:spLocks noGrp="1"/>
          </p:cNvSpPr>
          <p:nvPr>
            <p:ph type="title"/>
          </p:nvPr>
        </p:nvSpPr>
        <p:spPr/>
        <p:txBody>
          <a:bodyPr/>
          <a:lstStyle/>
          <a:p>
            <a:r>
              <a:rPr lang="en-US" altLang="ja-JP" sz="3200" dirty="0" smtClean="0"/>
              <a:t>Reverse Problems on String Data Structures</a:t>
            </a:r>
            <a:endParaRPr kumimoji="1" lang="ja-JP" altLang="en-US" sz="3200" dirty="0"/>
          </a:p>
        </p:txBody>
      </p:sp>
      <p:sp>
        <p:nvSpPr>
          <p:cNvPr id="4" name="コンテンツ プレースホルダ 2"/>
          <p:cNvSpPr txBox="1">
            <a:spLocks/>
          </p:cNvSpPr>
          <p:nvPr/>
        </p:nvSpPr>
        <p:spPr>
          <a:xfrm>
            <a:off x="4032448" y="1097220"/>
            <a:ext cx="5004048" cy="5572140"/>
          </a:xfrm>
          <a:prstGeom prst="rect">
            <a:avLst/>
          </a:prstGeom>
        </p:spPr>
        <p:txBody>
          <a:bodyPr vert="horz" lIns="91440" tIns="45720" rIns="91440" bIns="45720" rtlCol="0">
            <a:noAutofit/>
          </a:bodyPr>
          <a:lstStyle/>
          <a:p>
            <a:pPr marL="742950" marR="0" lvl="1" indent="-285750" algn="l" defTabSz="914400" rtl="0" eaLnBrk="1" fontAlgn="auto" latinLnBrk="0" hangingPunct="1">
              <a:lnSpc>
                <a:spcPct val="100000"/>
              </a:lnSpc>
              <a:spcBef>
                <a:spcPct val="20000"/>
              </a:spcBef>
              <a:spcAft>
                <a:spcPts val="0"/>
              </a:spcAft>
              <a:buClr>
                <a:schemeClr val="tx2"/>
              </a:buClr>
              <a:buSzPct val="100000"/>
              <a:buFontTx/>
              <a:buBlip>
                <a:blip r:embed="rId4"/>
              </a:buBlip>
              <a:tabLst/>
              <a:defRPr/>
            </a:pPr>
            <a:r>
              <a:rPr lang="en-US" altLang="ja-JP" sz="2400" dirty="0" smtClean="0"/>
              <a:t>KMP Failure Function</a:t>
            </a: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1143000" lvl="2" indent="-228600">
              <a:spcBef>
                <a:spcPct val="20000"/>
              </a:spcBef>
              <a:buClr>
                <a:schemeClr val="tx2">
                  <a:lumMod val="60000"/>
                  <a:lumOff val="40000"/>
                </a:schemeClr>
              </a:buClr>
              <a:buFont typeface="Arial" pitchFamily="34" charset="0"/>
              <a:buChar char="•"/>
            </a:pPr>
            <a:r>
              <a:rPr lang="en-US" altLang="ja-JP" sz="2000" dirty="0" smtClean="0"/>
              <a:t>[</a:t>
            </a:r>
            <a:r>
              <a:rPr lang="en-US" altLang="ja-JP" sz="2000" dirty="0" err="1" smtClean="0"/>
              <a:t>Gawrychowski</a:t>
            </a:r>
            <a:r>
              <a:rPr lang="en-US" altLang="ja-JP" sz="2000" dirty="0" smtClean="0"/>
              <a:t> et al., 2010]</a:t>
            </a:r>
            <a:endParaRPr kumimoji="1" lang="en-US" altLang="ja-JP" sz="2000" b="0" i="0" u="none" strike="noStrike" kern="1200" cap="none" spc="0" normalizeH="0" baseline="0" noProof="0" dirty="0" smtClean="0">
              <a:ln>
                <a:noFill/>
              </a:ln>
              <a:solidFill>
                <a:schemeClr val="tx1"/>
              </a:solidFill>
              <a:effectLst/>
              <a:uLnTx/>
              <a:uFillTx/>
              <a:latin typeface="+mn-lt"/>
              <a:ea typeface="+mn-ea"/>
              <a:cs typeface="+mn-cs"/>
            </a:endParaRPr>
          </a:p>
          <a:p>
            <a:pPr marL="742950" lvl="1" indent="-285750">
              <a:spcBef>
                <a:spcPct val="20000"/>
              </a:spcBef>
              <a:buClr>
                <a:schemeClr val="tx2"/>
              </a:buClr>
              <a:buSzPct val="100000"/>
              <a:buBlip>
                <a:blip r:embed="rId4"/>
              </a:buBlip>
              <a:defRPr/>
            </a:pPr>
            <a:r>
              <a:rPr lang="en-US" altLang="ja-JP" sz="2400" dirty="0" smtClean="0"/>
              <a:t>Runs</a:t>
            </a:r>
          </a:p>
          <a:p>
            <a:pPr marL="1143000" lvl="2" indent="-228600">
              <a:spcBef>
                <a:spcPct val="20000"/>
              </a:spcBef>
              <a:buClr>
                <a:schemeClr val="tx2">
                  <a:lumMod val="60000"/>
                  <a:lumOff val="40000"/>
                </a:schemeClr>
              </a:buClr>
              <a:buFont typeface="Arial" pitchFamily="34" charset="0"/>
              <a:buChar char="•"/>
              <a:defRPr/>
            </a:pPr>
            <a:r>
              <a:rPr lang="en-US" altLang="ja-JP" sz="2000" dirty="0" smtClean="0"/>
              <a:t>[Matsubara et al., 2010]</a:t>
            </a:r>
          </a:p>
          <a:p>
            <a:pPr marL="742950" lvl="1" indent="-285750">
              <a:spcBef>
                <a:spcPct val="20000"/>
              </a:spcBef>
              <a:buClr>
                <a:schemeClr val="tx2"/>
              </a:buClr>
              <a:buSzPct val="100000"/>
              <a:buBlip>
                <a:blip r:embed="rId4"/>
              </a:buBlip>
              <a:defRPr/>
            </a:pPr>
            <a:r>
              <a:rPr lang="en-US" altLang="ja-JP" sz="2400" dirty="0" smtClean="0"/>
              <a:t>Palindromic Structure</a:t>
            </a:r>
          </a:p>
          <a:p>
            <a:pPr marL="1143000" lvl="2" indent="-228600">
              <a:spcBef>
                <a:spcPct val="20000"/>
              </a:spcBef>
              <a:buClr>
                <a:schemeClr val="tx2">
                  <a:lumMod val="60000"/>
                  <a:lumOff val="40000"/>
                </a:schemeClr>
              </a:buClr>
              <a:buFont typeface="Arial" pitchFamily="34" charset="0"/>
              <a:buChar char="•"/>
              <a:defRPr/>
            </a:pPr>
            <a:r>
              <a:rPr lang="en-US" altLang="ja-JP" sz="2000" dirty="0" smtClean="0"/>
              <a:t>[I et al., 2010]</a:t>
            </a:r>
            <a:endParaRPr kumimoji="1" lang="en-US" altLang="ja-JP" sz="2000" b="0" i="0" u="none" strike="noStrike" kern="1200" cap="none" spc="0" normalizeH="0" baseline="0" noProof="0" dirty="0" smtClean="0">
              <a:ln>
                <a:noFill/>
              </a:ln>
              <a:solidFill>
                <a:schemeClr val="tx1"/>
              </a:solidFill>
              <a:effectLst/>
              <a:uLnTx/>
              <a:uFillTx/>
              <a:latin typeface="+mn-lt"/>
              <a:ea typeface="+mn-ea"/>
              <a:cs typeface="+mn-cs"/>
            </a:endParaRPr>
          </a:p>
          <a:p>
            <a:pPr marL="742950" lvl="1" indent="-285750">
              <a:spcBef>
                <a:spcPct val="20000"/>
              </a:spcBef>
              <a:buClr>
                <a:srgbClr val="1F497D"/>
              </a:buClr>
              <a:buSzPct val="100000"/>
              <a:buBlip>
                <a:blip r:embed="rId4"/>
              </a:buBlip>
            </a:pPr>
            <a:r>
              <a:rPr lang="en-US" altLang="ja-JP" sz="2400" dirty="0" smtClean="0">
                <a:solidFill>
                  <a:prstClr val="black"/>
                </a:solidFill>
              </a:rPr>
              <a:t>Prefix Table</a:t>
            </a:r>
          </a:p>
          <a:p>
            <a:pPr marL="1143000" lvl="2" indent="-228600">
              <a:spcBef>
                <a:spcPct val="20000"/>
              </a:spcBef>
              <a:buClr>
                <a:srgbClr val="1F497D">
                  <a:lumMod val="60000"/>
                  <a:lumOff val="40000"/>
                </a:srgbClr>
              </a:buClr>
              <a:buFont typeface="Arial" pitchFamily="34" charset="0"/>
              <a:buChar char="•"/>
            </a:pPr>
            <a:r>
              <a:rPr lang="en-US" altLang="ja-JP" sz="2000" dirty="0" smtClean="0">
                <a:solidFill>
                  <a:prstClr val="black"/>
                </a:solidFill>
              </a:rPr>
              <a:t>[Clement et al., 2009]</a:t>
            </a:r>
          </a:p>
          <a:p>
            <a:pPr marL="742950" lvl="1" indent="-285750">
              <a:spcBef>
                <a:spcPct val="20000"/>
              </a:spcBef>
              <a:buClr>
                <a:schemeClr val="tx2"/>
              </a:buClr>
              <a:buSzPct val="100000"/>
              <a:buBlip>
                <a:blip r:embed="rId4"/>
              </a:buBlip>
              <a:defRPr/>
            </a:pPr>
            <a:r>
              <a:rPr lang="en-US" altLang="ja-JP" sz="2400" dirty="0" smtClean="0"/>
              <a:t>Cover Array</a:t>
            </a:r>
          </a:p>
          <a:p>
            <a:pPr marL="1143000" lvl="2" indent="-228600">
              <a:spcBef>
                <a:spcPct val="20000"/>
              </a:spcBef>
              <a:buClr>
                <a:schemeClr val="tx2">
                  <a:lumMod val="60000"/>
                  <a:lumOff val="40000"/>
                </a:schemeClr>
              </a:buClr>
              <a:buFont typeface="Arial" pitchFamily="34" charset="0"/>
              <a:buChar char="•"/>
              <a:defRPr/>
            </a:pPr>
            <a:r>
              <a:rPr lang="en-US" altLang="ja-JP" sz="2000" dirty="0" smtClean="0"/>
              <a:t>[</a:t>
            </a:r>
            <a:r>
              <a:rPr lang="en-US" altLang="ja-JP" sz="2000" dirty="0" err="1" smtClean="0"/>
              <a:t>Crochemore</a:t>
            </a:r>
            <a:r>
              <a:rPr lang="en-US" altLang="ja-JP" sz="2000" dirty="0" smtClean="0"/>
              <a:t> et al., 2010]</a:t>
            </a:r>
          </a:p>
          <a:p>
            <a:pPr marL="742950" lvl="1" indent="-285750">
              <a:spcBef>
                <a:spcPct val="20000"/>
              </a:spcBef>
              <a:buClr>
                <a:srgbClr val="1F497D"/>
              </a:buClr>
              <a:buSzPct val="100000"/>
              <a:buBlip>
                <a:blip r:embed="rId4"/>
              </a:buBlip>
            </a:pPr>
            <a:r>
              <a:rPr lang="en-US" altLang="ja-JP" sz="2400" dirty="0" smtClean="0">
                <a:solidFill>
                  <a:prstClr val="black"/>
                </a:solidFill>
              </a:rPr>
              <a:t>LPF Table</a:t>
            </a:r>
          </a:p>
          <a:p>
            <a:pPr marL="1143000" lvl="2" indent="-228600">
              <a:spcBef>
                <a:spcPct val="20000"/>
              </a:spcBef>
              <a:buClr>
                <a:srgbClr val="1F497D">
                  <a:lumMod val="60000"/>
                  <a:lumOff val="40000"/>
                </a:srgbClr>
              </a:buClr>
              <a:buFont typeface="Arial" pitchFamily="34" charset="0"/>
              <a:buChar char="•"/>
            </a:pPr>
            <a:r>
              <a:rPr lang="en-US" altLang="ja-JP" sz="2000" dirty="0" smtClean="0">
                <a:solidFill>
                  <a:prstClr val="black"/>
                </a:solidFill>
              </a:rPr>
              <a:t>[He et al., 2011]</a:t>
            </a:r>
          </a:p>
        </p:txBody>
      </p:sp>
      <p:sp>
        <p:nvSpPr>
          <p:cNvPr id="5" name="正方形/長方形 4"/>
          <p:cNvSpPr/>
          <p:nvPr/>
        </p:nvSpPr>
        <p:spPr>
          <a:xfrm>
            <a:off x="0" y="5949280"/>
            <a:ext cx="9144000" cy="648072"/>
          </a:xfrm>
          <a:prstGeom prst="rect">
            <a:avLst/>
          </a:prstGeom>
          <a:solidFill>
            <a:schemeClr val="accent6">
              <a:lumMod val="20000"/>
              <a:lumOff val="80000"/>
            </a:schemeClr>
          </a:solidFill>
          <a:ln>
            <a:solidFill>
              <a:srgbClr val="FF0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3200" dirty="0" smtClean="0">
                <a:solidFill>
                  <a:prstClr val="black"/>
                </a:solidFill>
                <a:latin typeface="Times New Roman" pitchFamily="18" charset="0"/>
                <a:cs typeface="Times New Roman" pitchFamily="18" charset="0"/>
              </a:rPr>
              <a:t>We consider the reverse problem </a:t>
            </a:r>
            <a:r>
              <a:rPr lang="en-US" altLang="ja-JP" sz="3200" dirty="0" smtClean="0">
                <a:solidFill>
                  <a:prstClr val="black"/>
                </a:solidFill>
                <a:latin typeface="Times New Roman" pitchFamily="18" charset="0"/>
                <a:cs typeface="Times New Roman" pitchFamily="18" charset="0"/>
              </a:rPr>
              <a:t>on </a:t>
            </a:r>
            <a:r>
              <a:rPr lang="en-US" altLang="ja-JP" sz="3200" dirty="0" smtClean="0">
                <a:solidFill>
                  <a:prstClr val="black"/>
                </a:solidFill>
                <a:latin typeface="Times New Roman" pitchFamily="18" charset="0"/>
                <a:cs typeface="Times New Roman" pitchFamily="18" charset="0"/>
              </a:rPr>
              <a:t>suffix trees.</a:t>
            </a:r>
            <a:endParaRPr lang="en-US" altLang="ja-JP" sz="3200" dirty="0" smtClean="0">
              <a:solidFill>
                <a:schemeClr val="tx1"/>
              </a:solidFill>
              <a:latin typeface="Symbol" pitchFamily="18" charset="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コンテンツ プレースホルダ 96"/>
          <p:cNvSpPr>
            <a:spLocks noGrp="1"/>
          </p:cNvSpPr>
          <p:nvPr>
            <p:ph idx="1"/>
          </p:nvPr>
        </p:nvSpPr>
        <p:spPr/>
        <p:txBody>
          <a:bodyPr/>
          <a:lstStyle/>
          <a:p>
            <a:r>
              <a:rPr lang="en-US" altLang="ja-JP" dirty="0" smtClean="0"/>
              <a:t>Compute a string which realizes this tree and links.</a:t>
            </a:r>
            <a:endParaRPr kumimoji="1" lang="ja-JP" altLang="en-US" dirty="0"/>
          </a:p>
        </p:txBody>
      </p:sp>
      <p:sp>
        <p:nvSpPr>
          <p:cNvPr id="3" name="タイトル 2"/>
          <p:cNvSpPr>
            <a:spLocks noGrp="1"/>
          </p:cNvSpPr>
          <p:nvPr>
            <p:ph type="title"/>
          </p:nvPr>
        </p:nvSpPr>
        <p:spPr/>
        <p:txBody>
          <a:bodyPr/>
          <a:lstStyle/>
          <a:p>
            <a:r>
              <a:rPr lang="en-US" altLang="ja-JP" dirty="0" smtClean="0"/>
              <a:t>Exercise?</a:t>
            </a:r>
            <a:endParaRPr lang="ja-JP" altLang="en-US" dirty="0"/>
          </a:p>
        </p:txBody>
      </p:sp>
      <p:sp>
        <p:nvSpPr>
          <p:cNvPr id="5" name="円/楕円 4"/>
          <p:cNvSpPr/>
          <p:nvPr/>
        </p:nvSpPr>
        <p:spPr>
          <a:xfrm>
            <a:off x="3203848" y="191683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 name="円/楕円 5"/>
          <p:cNvSpPr/>
          <p:nvPr/>
        </p:nvSpPr>
        <p:spPr>
          <a:xfrm>
            <a:off x="2483768" y="263691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7" name="直線コネクタ 6"/>
          <p:cNvCxnSpPr>
            <a:stCxn id="6" idx="7"/>
            <a:endCxn id="5" idx="3"/>
          </p:cNvCxnSpPr>
          <p:nvPr/>
        </p:nvCxnSpPr>
        <p:spPr>
          <a:xfrm rot="5400000" flipH="1" flipV="1">
            <a:off x="2729591" y="216265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円/楕円 7"/>
          <p:cNvSpPr/>
          <p:nvPr/>
        </p:nvSpPr>
        <p:spPr>
          <a:xfrm>
            <a:off x="2843808" y="407710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 name="円/楕円 8"/>
          <p:cNvSpPr/>
          <p:nvPr/>
        </p:nvSpPr>
        <p:spPr>
          <a:xfrm>
            <a:off x="1259632"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0" name="円/楕円 9"/>
          <p:cNvSpPr/>
          <p:nvPr/>
        </p:nvSpPr>
        <p:spPr>
          <a:xfrm>
            <a:off x="2483800"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1" name="円/楕円 10"/>
          <p:cNvSpPr/>
          <p:nvPr/>
        </p:nvSpPr>
        <p:spPr>
          <a:xfrm>
            <a:off x="5508136" y="55892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12" name="直線コネクタ 11"/>
          <p:cNvCxnSpPr>
            <a:stCxn id="8" idx="0"/>
            <a:endCxn id="6" idx="5"/>
          </p:cNvCxnSpPr>
          <p:nvPr/>
        </p:nvCxnSpPr>
        <p:spPr>
          <a:xfrm rot="16200000" flipV="1">
            <a:off x="2261516" y="3350811"/>
            <a:ext cx="1194369" cy="25821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4"/>
          <p:cNvCxnSpPr>
            <a:stCxn id="11" idx="0"/>
            <a:endCxn id="32" idx="5"/>
          </p:cNvCxnSpPr>
          <p:nvPr/>
        </p:nvCxnSpPr>
        <p:spPr>
          <a:xfrm rot="16200000" flipV="1">
            <a:off x="4421772" y="4358907"/>
            <a:ext cx="1986457" cy="474273"/>
          </a:xfrm>
          <a:prstGeom prst="straightConnector1">
            <a:avLst/>
          </a:prstGeom>
          <a:ln w="25400"/>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9" idx="0"/>
            <a:endCxn id="37" idx="4"/>
          </p:cNvCxnSpPr>
          <p:nvPr/>
        </p:nvCxnSpPr>
        <p:spPr>
          <a:xfrm rot="5400000" flipH="1" flipV="1">
            <a:off x="1043576" y="4005048"/>
            <a:ext cx="1224168" cy="50405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10" idx="0"/>
            <a:endCxn id="8" idx="4"/>
          </p:cNvCxnSpPr>
          <p:nvPr/>
        </p:nvCxnSpPr>
        <p:spPr>
          <a:xfrm rot="5400000" flipH="1" flipV="1">
            <a:off x="2555776" y="4437128"/>
            <a:ext cx="504056" cy="36000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11" idx="3"/>
            <a:endCxn id="18" idx="0"/>
          </p:cNvCxnSpPr>
          <p:nvPr/>
        </p:nvCxnSpPr>
        <p:spPr>
          <a:xfrm rot="5400000">
            <a:off x="5202087" y="5889085"/>
            <a:ext cx="402217" cy="29423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11" idx="5"/>
            <a:endCxn id="19" idx="0"/>
          </p:cNvCxnSpPr>
          <p:nvPr/>
        </p:nvCxnSpPr>
        <p:spPr>
          <a:xfrm rot="16200000" flipH="1">
            <a:off x="5555937" y="6033116"/>
            <a:ext cx="402217" cy="617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076056"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19" name="正方形/長方形 18"/>
          <p:cNvSpPr/>
          <p:nvPr/>
        </p:nvSpPr>
        <p:spPr>
          <a:xfrm>
            <a:off x="5580112"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0" name="正方形/長方形 19"/>
          <p:cNvSpPr/>
          <p:nvPr/>
        </p:nvSpPr>
        <p:spPr>
          <a:xfrm>
            <a:off x="2987824"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1" name="正方形/長方形 20"/>
          <p:cNvSpPr/>
          <p:nvPr/>
        </p:nvSpPr>
        <p:spPr>
          <a:xfrm>
            <a:off x="248376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2" name="正方形/長方形 21"/>
          <p:cNvSpPr/>
          <p:nvPr/>
        </p:nvSpPr>
        <p:spPr>
          <a:xfrm>
            <a:off x="197971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3" name="正方形/長方形 22"/>
          <p:cNvSpPr/>
          <p:nvPr/>
        </p:nvSpPr>
        <p:spPr>
          <a:xfrm>
            <a:off x="140364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4" name="正方形/長方形 23"/>
          <p:cNvSpPr/>
          <p:nvPr/>
        </p:nvSpPr>
        <p:spPr>
          <a:xfrm>
            <a:off x="89959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5" name="正方形/長方形 24"/>
          <p:cNvSpPr/>
          <p:nvPr/>
        </p:nvSpPr>
        <p:spPr>
          <a:xfrm>
            <a:off x="539552" y="328498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26" name="直線コネクタ 25"/>
          <p:cNvCxnSpPr>
            <a:stCxn id="10" idx="5"/>
            <a:endCxn id="20" idx="0"/>
          </p:cNvCxnSpPr>
          <p:nvPr/>
        </p:nvCxnSpPr>
        <p:spPr>
          <a:xfrm rot="16200000" flipH="1">
            <a:off x="2747609" y="5096996"/>
            <a:ext cx="402249" cy="438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10" idx="4"/>
            <a:endCxn id="21" idx="0"/>
          </p:cNvCxnSpPr>
          <p:nvPr/>
        </p:nvCxnSpPr>
        <p:spPr>
          <a:xfrm rot="16200000" flipH="1">
            <a:off x="2465758" y="5319202"/>
            <a:ext cx="360072" cy="359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10" idx="3"/>
            <a:endCxn id="22" idx="0"/>
          </p:cNvCxnSpPr>
          <p:nvPr/>
        </p:nvCxnSpPr>
        <p:spPr>
          <a:xfrm rot="5400000">
            <a:off x="2141731" y="5132985"/>
            <a:ext cx="402249" cy="36624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9" idx="5"/>
            <a:endCxn id="23" idx="0"/>
          </p:cNvCxnSpPr>
          <p:nvPr/>
        </p:nvCxnSpPr>
        <p:spPr>
          <a:xfrm rot="16200000" flipH="1">
            <a:off x="1343437" y="5277000"/>
            <a:ext cx="402249" cy="7821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9" idx="3"/>
            <a:endCxn id="24" idx="0"/>
          </p:cNvCxnSpPr>
          <p:nvPr/>
        </p:nvCxnSpPr>
        <p:spPr>
          <a:xfrm rot="5400000">
            <a:off x="989587" y="5205009"/>
            <a:ext cx="402249"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1" name="直線コネクタ 69"/>
          <p:cNvCxnSpPr>
            <a:stCxn id="6" idx="2"/>
            <a:endCxn id="25" idx="0"/>
          </p:cNvCxnSpPr>
          <p:nvPr/>
        </p:nvCxnSpPr>
        <p:spPr>
          <a:xfrm rot="10800000" flipV="1">
            <a:off x="719572" y="2780912"/>
            <a:ext cx="176419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2" name="円/楕円 31"/>
          <p:cNvSpPr/>
          <p:nvPr/>
        </p:nvSpPr>
        <p:spPr>
          <a:xfrm>
            <a:off x="4932040"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33" name="直線コネクタ 32"/>
          <p:cNvCxnSpPr>
            <a:stCxn id="32" idx="1"/>
            <a:endCxn id="5" idx="5"/>
          </p:cNvCxnSpPr>
          <p:nvPr/>
        </p:nvCxnSpPr>
        <p:spPr>
          <a:xfrm rot="16200000" flipV="1">
            <a:off x="3593687" y="2018639"/>
            <a:ext cx="1236514" cy="152454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直線コネクタ 69"/>
          <p:cNvCxnSpPr>
            <a:stCxn id="5" idx="2"/>
            <a:endCxn id="35" idx="0"/>
          </p:cNvCxnSpPr>
          <p:nvPr/>
        </p:nvCxnSpPr>
        <p:spPr>
          <a:xfrm rot="10800000" flipV="1">
            <a:off x="719572" y="2060832"/>
            <a:ext cx="248427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539552" y="256490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36" name="円/楕円 35"/>
          <p:cNvSpPr/>
          <p:nvPr/>
        </p:nvSpPr>
        <p:spPr>
          <a:xfrm>
            <a:off x="4356008" y="40770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7" name="円/楕円 36"/>
          <p:cNvSpPr/>
          <p:nvPr/>
        </p:nvSpPr>
        <p:spPr>
          <a:xfrm>
            <a:off x="1763688"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38" name="直線コネクタ 37"/>
          <p:cNvCxnSpPr>
            <a:stCxn id="37" idx="7"/>
            <a:endCxn id="6" idx="3"/>
          </p:cNvCxnSpPr>
          <p:nvPr/>
        </p:nvCxnSpPr>
        <p:spPr>
          <a:xfrm rot="5400000" flipH="1" flipV="1">
            <a:off x="2009511" y="288273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539552"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0" name="直線コネクタ 69"/>
          <p:cNvCxnSpPr>
            <a:stCxn id="37" idx="2"/>
            <a:endCxn id="39" idx="0"/>
          </p:cNvCxnSpPr>
          <p:nvPr/>
        </p:nvCxnSpPr>
        <p:spPr>
          <a:xfrm rot="10800000" flipV="1">
            <a:off x="719572" y="3500992"/>
            <a:ext cx="104411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42" idx="0"/>
            <a:endCxn id="37" idx="3"/>
          </p:cNvCxnSpPr>
          <p:nvPr/>
        </p:nvCxnSpPr>
        <p:spPr>
          <a:xfrm rot="5400000" flipH="1" flipV="1">
            <a:off x="1313622" y="3512822"/>
            <a:ext cx="402249" cy="582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1043608"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3" name="直線コネクタ 42"/>
          <p:cNvCxnSpPr>
            <a:stCxn id="36" idx="7"/>
            <a:endCxn id="32" idx="3"/>
          </p:cNvCxnSpPr>
          <p:nvPr/>
        </p:nvCxnSpPr>
        <p:spPr>
          <a:xfrm rot="5400000" flipH="1" flipV="1">
            <a:off x="4529807" y="3674839"/>
            <a:ext cx="516434"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4932040"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45" name="正方形/長方形 44"/>
          <p:cNvSpPr/>
          <p:nvPr/>
        </p:nvSpPr>
        <p:spPr>
          <a:xfrm>
            <a:off x="442798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46" name="正方形/長方形 45"/>
          <p:cNvSpPr/>
          <p:nvPr/>
        </p:nvSpPr>
        <p:spPr>
          <a:xfrm>
            <a:off x="3923928"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7" name="直線コネクタ 46"/>
          <p:cNvCxnSpPr>
            <a:stCxn id="36" idx="5"/>
            <a:endCxn id="44" idx="0"/>
          </p:cNvCxnSpPr>
          <p:nvPr/>
        </p:nvCxnSpPr>
        <p:spPr>
          <a:xfrm rot="16200000" flipH="1">
            <a:off x="4619817" y="4304908"/>
            <a:ext cx="474257" cy="51022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36" idx="4"/>
            <a:endCxn id="45" idx="0"/>
          </p:cNvCxnSpPr>
          <p:nvPr/>
        </p:nvCxnSpPr>
        <p:spPr>
          <a:xfrm rot="16200000" flipH="1">
            <a:off x="4337966" y="4527114"/>
            <a:ext cx="432080"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36" idx="3"/>
            <a:endCxn id="46" idx="0"/>
          </p:cNvCxnSpPr>
          <p:nvPr/>
        </p:nvCxnSpPr>
        <p:spPr>
          <a:xfrm rot="5400000">
            <a:off x="4013939" y="4412905"/>
            <a:ext cx="474257"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34786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51" name="直線コネクタ 50"/>
          <p:cNvCxnSpPr>
            <a:stCxn id="8" idx="5"/>
            <a:endCxn id="50" idx="0"/>
          </p:cNvCxnSpPr>
          <p:nvPr/>
        </p:nvCxnSpPr>
        <p:spPr>
          <a:xfrm rot="16200000" flipH="1">
            <a:off x="3071645" y="4340912"/>
            <a:ext cx="474225" cy="43825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直線コネクタ 69"/>
          <p:cNvCxnSpPr>
            <a:stCxn id="10" idx="6"/>
            <a:endCxn id="11" idx="2"/>
          </p:cNvCxnSpPr>
          <p:nvPr/>
        </p:nvCxnSpPr>
        <p:spPr>
          <a:xfrm>
            <a:off x="2771800" y="5013160"/>
            <a:ext cx="2736336" cy="720112"/>
          </a:xfrm>
          <a:prstGeom prst="curvedConnector3">
            <a:avLst>
              <a:gd name="adj1" fmla="val 2223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4" name="直線コネクタ 69"/>
          <p:cNvCxnSpPr>
            <a:stCxn id="8" idx="2"/>
            <a:endCxn id="9" idx="7"/>
          </p:cNvCxnSpPr>
          <p:nvPr/>
        </p:nvCxnSpPr>
        <p:spPr>
          <a:xfrm rot="10800000" flipV="1">
            <a:off x="1505456" y="4221103"/>
            <a:ext cx="1338353" cy="690233"/>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5" name="直線コネクタ 69"/>
          <p:cNvCxnSpPr>
            <a:stCxn id="36" idx="2"/>
            <a:endCxn id="10" idx="7"/>
          </p:cNvCxnSpPr>
          <p:nvPr/>
        </p:nvCxnSpPr>
        <p:spPr>
          <a:xfrm rot="10800000" flipV="1">
            <a:off x="2729624" y="4221071"/>
            <a:ext cx="1626385" cy="690265"/>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6" name="直線コネクタ 69"/>
          <p:cNvCxnSpPr>
            <a:stCxn id="32" idx="2"/>
            <a:endCxn id="8" idx="7"/>
          </p:cNvCxnSpPr>
          <p:nvPr/>
        </p:nvCxnSpPr>
        <p:spPr>
          <a:xfrm rot="10800000" flipV="1">
            <a:off x="3089632" y="3500991"/>
            <a:ext cx="1842409" cy="61828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7" name="直線コネクタ 69"/>
          <p:cNvCxnSpPr>
            <a:stCxn id="5" idx="2"/>
            <a:endCxn id="6" idx="0"/>
          </p:cNvCxnSpPr>
          <p:nvPr/>
        </p:nvCxnSpPr>
        <p:spPr>
          <a:xfrm rot="10800000" flipV="1">
            <a:off x="2627768" y="206083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8" name="直線コネクタ 69"/>
          <p:cNvCxnSpPr>
            <a:stCxn id="6" idx="6"/>
            <a:endCxn id="32" idx="2"/>
          </p:cNvCxnSpPr>
          <p:nvPr/>
        </p:nvCxnSpPr>
        <p:spPr>
          <a:xfrm>
            <a:off x="2771768" y="2780912"/>
            <a:ext cx="2160272" cy="720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9" name="直線コネクタ 69"/>
          <p:cNvCxnSpPr>
            <a:stCxn id="37" idx="6"/>
            <a:endCxn id="36" idx="1"/>
          </p:cNvCxnSpPr>
          <p:nvPr/>
        </p:nvCxnSpPr>
        <p:spPr>
          <a:xfrm>
            <a:off x="2051688" y="3573000"/>
            <a:ext cx="2346497" cy="618257"/>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60" name="直線コネクタ 69"/>
          <p:cNvCxnSpPr>
            <a:stCxn id="6" idx="2"/>
            <a:endCxn id="37" idx="0"/>
          </p:cNvCxnSpPr>
          <p:nvPr/>
        </p:nvCxnSpPr>
        <p:spPr>
          <a:xfrm rot="10800000" flipV="1">
            <a:off x="1907688" y="278091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コンテンツ プレースホルダ 96"/>
          <p:cNvSpPr>
            <a:spLocks noGrp="1"/>
          </p:cNvSpPr>
          <p:nvPr>
            <p:ph idx="1"/>
          </p:nvPr>
        </p:nvSpPr>
        <p:spPr/>
        <p:txBody>
          <a:bodyPr/>
          <a:lstStyle/>
          <a:p>
            <a:r>
              <a:rPr lang="en-US" altLang="ja-JP" dirty="0" smtClean="0"/>
              <a:t>These labels are determined uniquely.</a:t>
            </a:r>
            <a:endParaRPr lang="ja-JP" altLang="en-US" dirty="0" smtClean="0"/>
          </a:p>
        </p:txBody>
      </p:sp>
      <p:sp>
        <p:nvSpPr>
          <p:cNvPr id="3" name="タイトル 2"/>
          <p:cNvSpPr>
            <a:spLocks noGrp="1"/>
          </p:cNvSpPr>
          <p:nvPr>
            <p:ph type="title"/>
          </p:nvPr>
        </p:nvSpPr>
        <p:spPr/>
        <p:txBody>
          <a:bodyPr/>
          <a:lstStyle/>
          <a:p>
            <a:r>
              <a:rPr lang="en-US" altLang="ja-JP" dirty="0" smtClean="0"/>
              <a:t>Hints</a:t>
            </a:r>
            <a:endParaRPr lang="ja-JP" altLang="en-US" dirty="0"/>
          </a:p>
        </p:txBody>
      </p:sp>
      <p:sp>
        <p:nvSpPr>
          <p:cNvPr id="5" name="円/楕円 4"/>
          <p:cNvSpPr/>
          <p:nvPr/>
        </p:nvSpPr>
        <p:spPr>
          <a:xfrm>
            <a:off x="3203848" y="191683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 name="円/楕円 5"/>
          <p:cNvSpPr/>
          <p:nvPr/>
        </p:nvSpPr>
        <p:spPr>
          <a:xfrm>
            <a:off x="2483768" y="263691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7" name="直線コネクタ 6"/>
          <p:cNvCxnSpPr>
            <a:stCxn id="6" idx="7"/>
            <a:endCxn id="5" idx="3"/>
          </p:cNvCxnSpPr>
          <p:nvPr/>
        </p:nvCxnSpPr>
        <p:spPr>
          <a:xfrm rot="5400000" flipH="1" flipV="1">
            <a:off x="2729591" y="216265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円/楕円 7"/>
          <p:cNvSpPr/>
          <p:nvPr/>
        </p:nvSpPr>
        <p:spPr>
          <a:xfrm>
            <a:off x="2843808" y="407710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 name="円/楕円 8"/>
          <p:cNvSpPr/>
          <p:nvPr/>
        </p:nvSpPr>
        <p:spPr>
          <a:xfrm>
            <a:off x="1259632"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0" name="円/楕円 9"/>
          <p:cNvSpPr/>
          <p:nvPr/>
        </p:nvSpPr>
        <p:spPr>
          <a:xfrm>
            <a:off x="2483800"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1" name="円/楕円 10"/>
          <p:cNvSpPr/>
          <p:nvPr/>
        </p:nvSpPr>
        <p:spPr>
          <a:xfrm>
            <a:off x="5508136" y="55892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12" name="直線コネクタ 11"/>
          <p:cNvCxnSpPr>
            <a:stCxn id="8" idx="0"/>
            <a:endCxn id="6" idx="5"/>
          </p:cNvCxnSpPr>
          <p:nvPr/>
        </p:nvCxnSpPr>
        <p:spPr>
          <a:xfrm rot="16200000" flipV="1">
            <a:off x="2261516" y="3350811"/>
            <a:ext cx="1194369" cy="25821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4"/>
          <p:cNvCxnSpPr>
            <a:stCxn id="11" idx="0"/>
            <a:endCxn id="32" idx="5"/>
          </p:cNvCxnSpPr>
          <p:nvPr/>
        </p:nvCxnSpPr>
        <p:spPr>
          <a:xfrm rot="16200000" flipV="1">
            <a:off x="4421772" y="4358907"/>
            <a:ext cx="1986457" cy="474273"/>
          </a:xfrm>
          <a:prstGeom prst="straightConnector1">
            <a:avLst/>
          </a:prstGeom>
          <a:ln w="25400"/>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9" idx="0"/>
            <a:endCxn id="37" idx="4"/>
          </p:cNvCxnSpPr>
          <p:nvPr/>
        </p:nvCxnSpPr>
        <p:spPr>
          <a:xfrm rot="5400000" flipH="1" flipV="1">
            <a:off x="1043576" y="4005048"/>
            <a:ext cx="1224168" cy="50405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10" idx="0"/>
            <a:endCxn id="8" idx="4"/>
          </p:cNvCxnSpPr>
          <p:nvPr/>
        </p:nvCxnSpPr>
        <p:spPr>
          <a:xfrm rot="5400000" flipH="1" flipV="1">
            <a:off x="2555776" y="4437128"/>
            <a:ext cx="504056" cy="36000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11" idx="3"/>
            <a:endCxn id="18" idx="0"/>
          </p:cNvCxnSpPr>
          <p:nvPr/>
        </p:nvCxnSpPr>
        <p:spPr>
          <a:xfrm rot="5400000">
            <a:off x="5202087" y="5889085"/>
            <a:ext cx="402217" cy="29423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11" idx="5"/>
            <a:endCxn id="19" idx="0"/>
          </p:cNvCxnSpPr>
          <p:nvPr/>
        </p:nvCxnSpPr>
        <p:spPr>
          <a:xfrm rot="16200000" flipH="1">
            <a:off x="5555937" y="6033116"/>
            <a:ext cx="402217" cy="617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076056"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19" name="正方形/長方形 18"/>
          <p:cNvSpPr/>
          <p:nvPr/>
        </p:nvSpPr>
        <p:spPr>
          <a:xfrm>
            <a:off x="5580112"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0" name="正方形/長方形 19"/>
          <p:cNvSpPr/>
          <p:nvPr/>
        </p:nvSpPr>
        <p:spPr>
          <a:xfrm>
            <a:off x="2987824"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1" name="正方形/長方形 20"/>
          <p:cNvSpPr/>
          <p:nvPr/>
        </p:nvSpPr>
        <p:spPr>
          <a:xfrm>
            <a:off x="248376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2" name="正方形/長方形 21"/>
          <p:cNvSpPr/>
          <p:nvPr/>
        </p:nvSpPr>
        <p:spPr>
          <a:xfrm>
            <a:off x="197971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3" name="正方形/長方形 22"/>
          <p:cNvSpPr/>
          <p:nvPr/>
        </p:nvSpPr>
        <p:spPr>
          <a:xfrm>
            <a:off x="140364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4" name="正方形/長方形 23"/>
          <p:cNvSpPr/>
          <p:nvPr/>
        </p:nvSpPr>
        <p:spPr>
          <a:xfrm>
            <a:off x="89959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5" name="正方形/長方形 24"/>
          <p:cNvSpPr/>
          <p:nvPr/>
        </p:nvSpPr>
        <p:spPr>
          <a:xfrm>
            <a:off x="539552" y="328498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26" name="直線コネクタ 25"/>
          <p:cNvCxnSpPr>
            <a:stCxn id="10" idx="5"/>
            <a:endCxn id="20" idx="0"/>
          </p:cNvCxnSpPr>
          <p:nvPr/>
        </p:nvCxnSpPr>
        <p:spPr>
          <a:xfrm rot="16200000" flipH="1">
            <a:off x="2747609" y="5096996"/>
            <a:ext cx="402249" cy="438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10" idx="4"/>
            <a:endCxn id="21" idx="0"/>
          </p:cNvCxnSpPr>
          <p:nvPr/>
        </p:nvCxnSpPr>
        <p:spPr>
          <a:xfrm rot="16200000" flipH="1">
            <a:off x="2465758" y="5319202"/>
            <a:ext cx="360072" cy="359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10" idx="3"/>
            <a:endCxn id="22" idx="0"/>
          </p:cNvCxnSpPr>
          <p:nvPr/>
        </p:nvCxnSpPr>
        <p:spPr>
          <a:xfrm rot="5400000">
            <a:off x="2141731" y="5132985"/>
            <a:ext cx="402249" cy="36624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9" idx="5"/>
            <a:endCxn id="23" idx="0"/>
          </p:cNvCxnSpPr>
          <p:nvPr/>
        </p:nvCxnSpPr>
        <p:spPr>
          <a:xfrm rot="16200000" flipH="1">
            <a:off x="1343437" y="5277000"/>
            <a:ext cx="402249" cy="7821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9" idx="3"/>
            <a:endCxn id="24" idx="0"/>
          </p:cNvCxnSpPr>
          <p:nvPr/>
        </p:nvCxnSpPr>
        <p:spPr>
          <a:xfrm rot="5400000">
            <a:off x="989587" y="5205009"/>
            <a:ext cx="402249"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1" name="直線コネクタ 69"/>
          <p:cNvCxnSpPr>
            <a:stCxn id="6" idx="2"/>
            <a:endCxn id="25" idx="0"/>
          </p:cNvCxnSpPr>
          <p:nvPr/>
        </p:nvCxnSpPr>
        <p:spPr>
          <a:xfrm rot="10800000" flipV="1">
            <a:off x="719572" y="2780912"/>
            <a:ext cx="176419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2" name="円/楕円 31"/>
          <p:cNvSpPr/>
          <p:nvPr/>
        </p:nvSpPr>
        <p:spPr>
          <a:xfrm>
            <a:off x="4932040"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33" name="直線コネクタ 32"/>
          <p:cNvCxnSpPr>
            <a:stCxn id="32" idx="1"/>
            <a:endCxn id="5" idx="5"/>
          </p:cNvCxnSpPr>
          <p:nvPr/>
        </p:nvCxnSpPr>
        <p:spPr>
          <a:xfrm rot="16200000" flipV="1">
            <a:off x="3593687" y="2018639"/>
            <a:ext cx="1236514" cy="152454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直線コネクタ 69"/>
          <p:cNvCxnSpPr>
            <a:stCxn id="5" idx="2"/>
            <a:endCxn id="35" idx="0"/>
          </p:cNvCxnSpPr>
          <p:nvPr/>
        </p:nvCxnSpPr>
        <p:spPr>
          <a:xfrm rot="10800000" flipV="1">
            <a:off x="719572" y="2060832"/>
            <a:ext cx="248427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539552" y="256490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36" name="円/楕円 35"/>
          <p:cNvSpPr/>
          <p:nvPr/>
        </p:nvSpPr>
        <p:spPr>
          <a:xfrm>
            <a:off x="4356008" y="40770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7" name="円/楕円 36"/>
          <p:cNvSpPr/>
          <p:nvPr/>
        </p:nvSpPr>
        <p:spPr>
          <a:xfrm>
            <a:off x="1763688"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38" name="直線コネクタ 37"/>
          <p:cNvCxnSpPr>
            <a:stCxn id="37" idx="7"/>
            <a:endCxn id="6" idx="3"/>
          </p:cNvCxnSpPr>
          <p:nvPr/>
        </p:nvCxnSpPr>
        <p:spPr>
          <a:xfrm rot="5400000" flipH="1" flipV="1">
            <a:off x="2009511" y="288273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539552"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0" name="直線コネクタ 69"/>
          <p:cNvCxnSpPr>
            <a:stCxn id="37" idx="2"/>
            <a:endCxn id="39" idx="0"/>
          </p:cNvCxnSpPr>
          <p:nvPr/>
        </p:nvCxnSpPr>
        <p:spPr>
          <a:xfrm rot="10800000" flipV="1">
            <a:off x="719572" y="3500992"/>
            <a:ext cx="104411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42" idx="0"/>
            <a:endCxn id="37" idx="3"/>
          </p:cNvCxnSpPr>
          <p:nvPr/>
        </p:nvCxnSpPr>
        <p:spPr>
          <a:xfrm rot="5400000" flipH="1" flipV="1">
            <a:off x="1313622" y="3512822"/>
            <a:ext cx="402249" cy="582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1043608"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3" name="直線コネクタ 42"/>
          <p:cNvCxnSpPr>
            <a:stCxn id="36" idx="7"/>
            <a:endCxn id="32" idx="3"/>
          </p:cNvCxnSpPr>
          <p:nvPr/>
        </p:nvCxnSpPr>
        <p:spPr>
          <a:xfrm rot="5400000" flipH="1" flipV="1">
            <a:off x="4529807" y="3674839"/>
            <a:ext cx="516434"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4932040"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45" name="正方形/長方形 44"/>
          <p:cNvSpPr/>
          <p:nvPr/>
        </p:nvSpPr>
        <p:spPr>
          <a:xfrm>
            <a:off x="442798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46" name="正方形/長方形 45"/>
          <p:cNvSpPr/>
          <p:nvPr/>
        </p:nvSpPr>
        <p:spPr>
          <a:xfrm>
            <a:off x="3923928"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7" name="直線コネクタ 46"/>
          <p:cNvCxnSpPr>
            <a:stCxn id="36" idx="5"/>
            <a:endCxn id="44" idx="0"/>
          </p:cNvCxnSpPr>
          <p:nvPr/>
        </p:nvCxnSpPr>
        <p:spPr>
          <a:xfrm rot="16200000" flipH="1">
            <a:off x="4619817" y="4304908"/>
            <a:ext cx="474257" cy="51022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36" idx="4"/>
            <a:endCxn id="45" idx="0"/>
          </p:cNvCxnSpPr>
          <p:nvPr/>
        </p:nvCxnSpPr>
        <p:spPr>
          <a:xfrm rot="16200000" flipH="1">
            <a:off x="4337966" y="4527114"/>
            <a:ext cx="432080"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36" idx="3"/>
            <a:endCxn id="46" idx="0"/>
          </p:cNvCxnSpPr>
          <p:nvPr/>
        </p:nvCxnSpPr>
        <p:spPr>
          <a:xfrm rot="5400000">
            <a:off x="4013939" y="4412905"/>
            <a:ext cx="474257"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34786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51" name="直線コネクタ 50"/>
          <p:cNvCxnSpPr>
            <a:stCxn id="8" idx="5"/>
            <a:endCxn id="50" idx="0"/>
          </p:cNvCxnSpPr>
          <p:nvPr/>
        </p:nvCxnSpPr>
        <p:spPr>
          <a:xfrm rot="16200000" flipH="1">
            <a:off x="3071645" y="4340912"/>
            <a:ext cx="474225" cy="43825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直線コネクタ 69"/>
          <p:cNvCxnSpPr>
            <a:stCxn id="10" idx="6"/>
            <a:endCxn id="11" idx="2"/>
          </p:cNvCxnSpPr>
          <p:nvPr/>
        </p:nvCxnSpPr>
        <p:spPr>
          <a:xfrm>
            <a:off x="2771800" y="5013160"/>
            <a:ext cx="2736336" cy="720112"/>
          </a:xfrm>
          <a:prstGeom prst="curvedConnector3">
            <a:avLst>
              <a:gd name="adj1" fmla="val 2223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4" name="直線コネクタ 69"/>
          <p:cNvCxnSpPr>
            <a:stCxn id="8" idx="2"/>
            <a:endCxn id="9" idx="7"/>
          </p:cNvCxnSpPr>
          <p:nvPr/>
        </p:nvCxnSpPr>
        <p:spPr>
          <a:xfrm rot="10800000" flipV="1">
            <a:off x="1505456" y="4221103"/>
            <a:ext cx="1338353" cy="690233"/>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5" name="直線コネクタ 69"/>
          <p:cNvCxnSpPr>
            <a:stCxn id="36" idx="2"/>
            <a:endCxn id="10" idx="7"/>
          </p:cNvCxnSpPr>
          <p:nvPr/>
        </p:nvCxnSpPr>
        <p:spPr>
          <a:xfrm rot="10800000" flipV="1">
            <a:off x="2729624" y="4221071"/>
            <a:ext cx="1626385" cy="690265"/>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6" name="直線コネクタ 69"/>
          <p:cNvCxnSpPr>
            <a:stCxn id="32" idx="2"/>
            <a:endCxn id="8" idx="7"/>
          </p:cNvCxnSpPr>
          <p:nvPr/>
        </p:nvCxnSpPr>
        <p:spPr>
          <a:xfrm rot="10800000" flipV="1">
            <a:off x="3089632" y="3500991"/>
            <a:ext cx="1842409" cy="61828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7" name="直線コネクタ 69"/>
          <p:cNvCxnSpPr>
            <a:stCxn id="5" idx="2"/>
            <a:endCxn id="6" idx="0"/>
          </p:cNvCxnSpPr>
          <p:nvPr/>
        </p:nvCxnSpPr>
        <p:spPr>
          <a:xfrm rot="10800000" flipV="1">
            <a:off x="2627768" y="206083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8" name="直線コネクタ 69"/>
          <p:cNvCxnSpPr>
            <a:stCxn id="6" idx="6"/>
            <a:endCxn id="32" idx="2"/>
          </p:cNvCxnSpPr>
          <p:nvPr/>
        </p:nvCxnSpPr>
        <p:spPr>
          <a:xfrm>
            <a:off x="2771768" y="2780912"/>
            <a:ext cx="2160272" cy="720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9" name="直線コネクタ 69"/>
          <p:cNvCxnSpPr>
            <a:stCxn id="37" idx="6"/>
            <a:endCxn id="36" idx="1"/>
          </p:cNvCxnSpPr>
          <p:nvPr/>
        </p:nvCxnSpPr>
        <p:spPr>
          <a:xfrm>
            <a:off x="2051688" y="3573000"/>
            <a:ext cx="2346497" cy="618257"/>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60" name="直線コネクタ 69"/>
          <p:cNvCxnSpPr>
            <a:stCxn id="6" idx="2"/>
            <a:endCxn id="37" idx="0"/>
          </p:cNvCxnSpPr>
          <p:nvPr/>
        </p:nvCxnSpPr>
        <p:spPr>
          <a:xfrm rot="10800000" flipV="1">
            <a:off x="1907688" y="278091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1115616" y="1988840"/>
            <a:ext cx="300082" cy="369332"/>
          </a:xfrm>
          <a:prstGeom prst="rect">
            <a:avLst/>
          </a:prstGeom>
        </p:spPr>
        <p:txBody>
          <a:bodyPr wrap="none">
            <a:spAutoFit/>
          </a:bodyPr>
          <a:lstStyle/>
          <a:p>
            <a:r>
              <a:rPr lang="en-US" altLang="ja-JP" dirty="0" smtClean="0"/>
              <a:t>$</a:t>
            </a:r>
            <a:endParaRPr lang="ja-JP" altLang="en-US" dirty="0"/>
          </a:p>
        </p:txBody>
      </p:sp>
      <p:sp>
        <p:nvSpPr>
          <p:cNvPr id="65" name="正方形/長方形 64"/>
          <p:cNvSpPr/>
          <p:nvPr/>
        </p:nvSpPr>
        <p:spPr>
          <a:xfrm>
            <a:off x="2915816" y="2267580"/>
            <a:ext cx="287258" cy="369332"/>
          </a:xfrm>
          <a:prstGeom prst="rect">
            <a:avLst/>
          </a:prstGeom>
        </p:spPr>
        <p:txBody>
          <a:bodyPr wrap="none">
            <a:spAutoFit/>
          </a:bodyPr>
          <a:lstStyle/>
          <a:p>
            <a:r>
              <a:rPr lang="en-US" altLang="ja-JP" dirty="0" smtClean="0"/>
              <a:t>a</a:t>
            </a:r>
            <a:endParaRPr lang="ja-JP" altLang="en-US" dirty="0"/>
          </a:p>
        </p:txBody>
      </p:sp>
      <p:sp>
        <p:nvSpPr>
          <p:cNvPr id="75" name="正方形/長方形 74"/>
          <p:cNvSpPr/>
          <p:nvPr/>
        </p:nvSpPr>
        <p:spPr>
          <a:xfrm>
            <a:off x="3851920" y="2267580"/>
            <a:ext cx="300082" cy="369332"/>
          </a:xfrm>
          <a:prstGeom prst="rect">
            <a:avLst/>
          </a:prstGeom>
        </p:spPr>
        <p:txBody>
          <a:bodyPr wrap="none">
            <a:spAutoFit/>
          </a:bodyPr>
          <a:lstStyle/>
          <a:p>
            <a:r>
              <a:rPr lang="en-US" altLang="ja-JP" dirty="0" smtClean="0"/>
              <a:t>b</a:t>
            </a:r>
            <a:endParaRPr lang="ja-JP" altLang="en-US" dirty="0"/>
          </a:p>
        </p:txBody>
      </p:sp>
      <p:sp>
        <p:nvSpPr>
          <p:cNvPr id="76" name="正方形/長方形 75"/>
          <p:cNvSpPr/>
          <p:nvPr/>
        </p:nvSpPr>
        <p:spPr>
          <a:xfrm>
            <a:off x="2195736" y="2987660"/>
            <a:ext cx="287258" cy="369332"/>
          </a:xfrm>
          <a:prstGeom prst="rect">
            <a:avLst/>
          </a:prstGeom>
        </p:spPr>
        <p:txBody>
          <a:bodyPr wrap="none">
            <a:spAutoFit/>
          </a:bodyPr>
          <a:lstStyle/>
          <a:p>
            <a:r>
              <a:rPr lang="en-US" altLang="ja-JP" dirty="0" smtClean="0"/>
              <a:t>a</a:t>
            </a:r>
            <a:endParaRPr lang="ja-JP" altLang="en-US" dirty="0"/>
          </a:p>
        </p:txBody>
      </p:sp>
      <p:sp>
        <p:nvSpPr>
          <p:cNvPr id="77" name="正方形/長方形 76"/>
          <p:cNvSpPr/>
          <p:nvPr/>
        </p:nvSpPr>
        <p:spPr>
          <a:xfrm>
            <a:off x="2771800" y="2987660"/>
            <a:ext cx="300082" cy="369332"/>
          </a:xfrm>
          <a:prstGeom prst="rect">
            <a:avLst/>
          </a:prstGeom>
        </p:spPr>
        <p:txBody>
          <a:bodyPr wrap="none">
            <a:spAutoFit/>
          </a:bodyPr>
          <a:lstStyle/>
          <a:p>
            <a:r>
              <a:rPr lang="en-US" altLang="ja-JP" dirty="0" smtClean="0"/>
              <a:t>b</a:t>
            </a:r>
            <a:endParaRPr lang="ja-JP" altLang="en-US" dirty="0"/>
          </a:p>
        </p:txBody>
      </p:sp>
      <p:sp>
        <p:nvSpPr>
          <p:cNvPr id="78" name="正方形/長方形 77"/>
          <p:cNvSpPr/>
          <p:nvPr/>
        </p:nvSpPr>
        <p:spPr>
          <a:xfrm>
            <a:off x="1260406" y="3573016"/>
            <a:ext cx="287258" cy="369332"/>
          </a:xfrm>
          <a:prstGeom prst="rect">
            <a:avLst/>
          </a:prstGeom>
        </p:spPr>
        <p:txBody>
          <a:bodyPr wrap="none">
            <a:spAutoFit/>
          </a:bodyPr>
          <a:lstStyle/>
          <a:p>
            <a:r>
              <a:rPr lang="en-US" altLang="ja-JP" dirty="0" smtClean="0"/>
              <a:t>a</a:t>
            </a:r>
            <a:endParaRPr lang="ja-JP" altLang="en-US" dirty="0"/>
          </a:p>
        </p:txBody>
      </p:sp>
      <p:sp>
        <p:nvSpPr>
          <p:cNvPr id="79" name="正方形/長方形 78"/>
          <p:cNvSpPr/>
          <p:nvPr/>
        </p:nvSpPr>
        <p:spPr>
          <a:xfrm>
            <a:off x="1823646" y="3573016"/>
            <a:ext cx="300082" cy="369332"/>
          </a:xfrm>
          <a:prstGeom prst="rect">
            <a:avLst/>
          </a:prstGeom>
        </p:spPr>
        <p:txBody>
          <a:bodyPr wrap="none">
            <a:spAutoFit/>
          </a:bodyPr>
          <a:lstStyle/>
          <a:p>
            <a:r>
              <a:rPr lang="en-US" altLang="ja-JP" dirty="0" smtClean="0"/>
              <a:t>b</a:t>
            </a:r>
            <a:endParaRPr lang="ja-JP" altLang="en-US" dirty="0"/>
          </a:p>
        </p:txBody>
      </p:sp>
      <p:sp>
        <p:nvSpPr>
          <p:cNvPr id="80" name="正方形/長方形 79"/>
          <p:cNvSpPr/>
          <p:nvPr/>
        </p:nvSpPr>
        <p:spPr>
          <a:xfrm>
            <a:off x="4572774" y="3563724"/>
            <a:ext cx="287258" cy="369332"/>
          </a:xfrm>
          <a:prstGeom prst="rect">
            <a:avLst/>
          </a:prstGeom>
        </p:spPr>
        <p:txBody>
          <a:bodyPr wrap="none">
            <a:spAutoFit/>
          </a:bodyPr>
          <a:lstStyle/>
          <a:p>
            <a:r>
              <a:rPr lang="en-US" altLang="ja-JP" dirty="0" smtClean="0"/>
              <a:t>a</a:t>
            </a:r>
            <a:endParaRPr lang="ja-JP" altLang="en-US" dirty="0"/>
          </a:p>
        </p:txBody>
      </p:sp>
      <p:sp>
        <p:nvSpPr>
          <p:cNvPr id="81" name="正方形/長方形 80"/>
          <p:cNvSpPr/>
          <p:nvPr/>
        </p:nvSpPr>
        <p:spPr>
          <a:xfrm>
            <a:off x="5220846" y="3563724"/>
            <a:ext cx="300082" cy="369332"/>
          </a:xfrm>
          <a:prstGeom prst="rect">
            <a:avLst/>
          </a:prstGeom>
        </p:spPr>
        <p:txBody>
          <a:bodyPr wrap="none">
            <a:spAutoFit/>
          </a:bodyPr>
          <a:lstStyle/>
          <a:p>
            <a:r>
              <a:rPr lang="en-US" altLang="ja-JP" dirty="0" smtClean="0"/>
              <a:t>b</a:t>
            </a:r>
            <a:endParaRPr lang="ja-JP" altLang="en-US" dirty="0"/>
          </a:p>
        </p:txBody>
      </p:sp>
      <p:sp>
        <p:nvSpPr>
          <p:cNvPr id="82" name="正方形/長方形 81"/>
          <p:cNvSpPr/>
          <p:nvPr/>
        </p:nvSpPr>
        <p:spPr>
          <a:xfrm>
            <a:off x="2555776" y="4355812"/>
            <a:ext cx="287258" cy="369332"/>
          </a:xfrm>
          <a:prstGeom prst="rect">
            <a:avLst/>
          </a:prstGeom>
        </p:spPr>
        <p:txBody>
          <a:bodyPr wrap="none">
            <a:spAutoFit/>
          </a:bodyPr>
          <a:lstStyle/>
          <a:p>
            <a:r>
              <a:rPr lang="en-US" altLang="ja-JP" dirty="0" smtClean="0"/>
              <a:t>a</a:t>
            </a:r>
            <a:endParaRPr lang="ja-JP" altLang="en-US" dirty="0"/>
          </a:p>
        </p:txBody>
      </p:sp>
      <p:sp>
        <p:nvSpPr>
          <p:cNvPr id="83" name="正方形/長方形 82"/>
          <p:cNvSpPr/>
          <p:nvPr/>
        </p:nvSpPr>
        <p:spPr>
          <a:xfrm>
            <a:off x="3348638" y="4355812"/>
            <a:ext cx="300082" cy="369332"/>
          </a:xfrm>
          <a:prstGeom prst="rect">
            <a:avLst/>
          </a:prstGeom>
        </p:spPr>
        <p:txBody>
          <a:bodyPr wrap="none">
            <a:spAutoFit/>
          </a:bodyPr>
          <a:lstStyle/>
          <a:p>
            <a:r>
              <a:rPr lang="en-US" altLang="ja-JP" dirty="0" smtClean="0"/>
              <a:t>b</a:t>
            </a:r>
            <a:endParaRPr lang="ja-JP" altLang="en-US" dirty="0"/>
          </a:p>
        </p:txBody>
      </p:sp>
      <p:sp>
        <p:nvSpPr>
          <p:cNvPr id="84" name="正方形/長方形 83"/>
          <p:cNvSpPr/>
          <p:nvPr/>
        </p:nvSpPr>
        <p:spPr>
          <a:xfrm>
            <a:off x="4283968" y="4355812"/>
            <a:ext cx="287258" cy="369332"/>
          </a:xfrm>
          <a:prstGeom prst="rect">
            <a:avLst/>
          </a:prstGeom>
        </p:spPr>
        <p:txBody>
          <a:bodyPr wrap="none">
            <a:spAutoFit/>
          </a:bodyPr>
          <a:lstStyle/>
          <a:p>
            <a:r>
              <a:rPr lang="en-US" altLang="ja-JP" dirty="0" smtClean="0"/>
              <a:t>a</a:t>
            </a:r>
            <a:endParaRPr lang="ja-JP" altLang="en-US" dirty="0"/>
          </a:p>
        </p:txBody>
      </p:sp>
      <p:sp>
        <p:nvSpPr>
          <p:cNvPr id="85" name="正方形/長方形 84"/>
          <p:cNvSpPr/>
          <p:nvPr/>
        </p:nvSpPr>
        <p:spPr>
          <a:xfrm>
            <a:off x="4860032" y="4355812"/>
            <a:ext cx="300082" cy="369332"/>
          </a:xfrm>
          <a:prstGeom prst="rect">
            <a:avLst/>
          </a:prstGeom>
        </p:spPr>
        <p:txBody>
          <a:bodyPr wrap="none">
            <a:spAutoFit/>
          </a:bodyPr>
          <a:lstStyle/>
          <a:p>
            <a:r>
              <a:rPr lang="en-US" altLang="ja-JP" dirty="0" smtClean="0"/>
              <a:t>b</a:t>
            </a:r>
            <a:endParaRPr lang="ja-JP" altLang="en-US" dirty="0"/>
          </a:p>
        </p:txBody>
      </p:sp>
      <p:sp>
        <p:nvSpPr>
          <p:cNvPr id="86" name="正方形/長方形 85"/>
          <p:cNvSpPr/>
          <p:nvPr/>
        </p:nvSpPr>
        <p:spPr>
          <a:xfrm>
            <a:off x="3996710" y="4355812"/>
            <a:ext cx="300082" cy="369332"/>
          </a:xfrm>
          <a:prstGeom prst="rect">
            <a:avLst/>
          </a:prstGeom>
        </p:spPr>
        <p:txBody>
          <a:bodyPr wrap="none">
            <a:spAutoFit/>
          </a:bodyPr>
          <a:lstStyle/>
          <a:p>
            <a:r>
              <a:rPr lang="en-US" altLang="ja-JP" dirty="0" smtClean="0"/>
              <a:t>$</a:t>
            </a:r>
            <a:endParaRPr lang="ja-JP" altLang="en-US" dirty="0"/>
          </a:p>
        </p:txBody>
      </p:sp>
      <p:sp>
        <p:nvSpPr>
          <p:cNvPr id="87" name="正方形/長方形 86"/>
          <p:cNvSpPr/>
          <p:nvPr/>
        </p:nvSpPr>
        <p:spPr>
          <a:xfrm>
            <a:off x="2411760" y="5147900"/>
            <a:ext cx="287258" cy="369332"/>
          </a:xfrm>
          <a:prstGeom prst="rect">
            <a:avLst/>
          </a:prstGeom>
        </p:spPr>
        <p:txBody>
          <a:bodyPr wrap="none">
            <a:spAutoFit/>
          </a:bodyPr>
          <a:lstStyle/>
          <a:p>
            <a:r>
              <a:rPr lang="en-US" altLang="ja-JP" dirty="0" smtClean="0"/>
              <a:t>a</a:t>
            </a:r>
            <a:endParaRPr lang="ja-JP" altLang="en-US" dirty="0"/>
          </a:p>
        </p:txBody>
      </p:sp>
      <p:sp>
        <p:nvSpPr>
          <p:cNvPr id="88" name="正方形/長方形 87"/>
          <p:cNvSpPr/>
          <p:nvPr/>
        </p:nvSpPr>
        <p:spPr>
          <a:xfrm>
            <a:off x="898818" y="5147900"/>
            <a:ext cx="287258" cy="369332"/>
          </a:xfrm>
          <a:prstGeom prst="rect">
            <a:avLst/>
          </a:prstGeom>
        </p:spPr>
        <p:txBody>
          <a:bodyPr wrap="none">
            <a:spAutoFit/>
          </a:bodyPr>
          <a:lstStyle/>
          <a:p>
            <a:r>
              <a:rPr lang="en-US" altLang="ja-JP" dirty="0" smtClean="0"/>
              <a:t>a</a:t>
            </a:r>
            <a:endParaRPr lang="ja-JP" altLang="en-US" dirty="0"/>
          </a:p>
        </p:txBody>
      </p:sp>
      <p:sp>
        <p:nvSpPr>
          <p:cNvPr id="89" name="正方形/長方形 88"/>
          <p:cNvSpPr/>
          <p:nvPr/>
        </p:nvSpPr>
        <p:spPr>
          <a:xfrm>
            <a:off x="1474882" y="5147900"/>
            <a:ext cx="300082" cy="369332"/>
          </a:xfrm>
          <a:prstGeom prst="rect">
            <a:avLst/>
          </a:prstGeom>
        </p:spPr>
        <p:txBody>
          <a:bodyPr wrap="none">
            <a:spAutoFit/>
          </a:bodyPr>
          <a:lstStyle/>
          <a:p>
            <a:r>
              <a:rPr lang="en-US" altLang="ja-JP" dirty="0" smtClean="0"/>
              <a:t>b</a:t>
            </a:r>
            <a:endParaRPr lang="ja-JP" altLang="en-US" dirty="0"/>
          </a:p>
        </p:txBody>
      </p:sp>
      <p:sp>
        <p:nvSpPr>
          <p:cNvPr id="92" name="正方形/長方形 91"/>
          <p:cNvSpPr/>
          <p:nvPr/>
        </p:nvSpPr>
        <p:spPr>
          <a:xfrm>
            <a:off x="2975774" y="5147900"/>
            <a:ext cx="300082" cy="369332"/>
          </a:xfrm>
          <a:prstGeom prst="rect">
            <a:avLst/>
          </a:prstGeom>
        </p:spPr>
        <p:txBody>
          <a:bodyPr wrap="none">
            <a:spAutoFit/>
          </a:bodyPr>
          <a:lstStyle/>
          <a:p>
            <a:r>
              <a:rPr lang="en-US" altLang="ja-JP" dirty="0" smtClean="0"/>
              <a:t>b</a:t>
            </a:r>
            <a:endParaRPr lang="ja-JP" altLang="en-US" dirty="0"/>
          </a:p>
        </p:txBody>
      </p:sp>
      <p:sp>
        <p:nvSpPr>
          <p:cNvPr id="93" name="正方形/長方形 92"/>
          <p:cNvSpPr/>
          <p:nvPr/>
        </p:nvSpPr>
        <p:spPr>
          <a:xfrm>
            <a:off x="2039670" y="5147900"/>
            <a:ext cx="300082" cy="369332"/>
          </a:xfrm>
          <a:prstGeom prst="rect">
            <a:avLst/>
          </a:prstGeom>
        </p:spPr>
        <p:txBody>
          <a:bodyPr wrap="none">
            <a:spAutoFit/>
          </a:bodyPr>
          <a:lstStyle/>
          <a:p>
            <a:r>
              <a:rPr lang="en-US" altLang="ja-JP" dirty="0" smtClean="0"/>
              <a:t>$</a:t>
            </a:r>
            <a:endParaRPr lang="ja-JP" altLang="en-US" dirty="0"/>
          </a:p>
        </p:txBody>
      </p:sp>
      <p:sp>
        <p:nvSpPr>
          <p:cNvPr id="99" name="正方形/長方形 98"/>
          <p:cNvSpPr/>
          <p:nvPr/>
        </p:nvSpPr>
        <p:spPr>
          <a:xfrm>
            <a:off x="1115616" y="2915652"/>
            <a:ext cx="300082" cy="369332"/>
          </a:xfrm>
          <a:prstGeom prst="rect">
            <a:avLst/>
          </a:prstGeom>
        </p:spPr>
        <p:txBody>
          <a:bodyPr wrap="none">
            <a:spAutoFit/>
          </a:bodyPr>
          <a:lstStyle/>
          <a:p>
            <a:r>
              <a:rPr lang="en-US" altLang="ja-JP" dirty="0" smtClean="0"/>
              <a:t>$</a:t>
            </a:r>
            <a:endParaRPr lang="ja-JP" altLang="en-US" dirty="0"/>
          </a:p>
        </p:txBody>
      </p:sp>
      <p:sp>
        <p:nvSpPr>
          <p:cNvPr id="100" name="正方形/長方形 99"/>
          <p:cNvSpPr/>
          <p:nvPr/>
        </p:nvSpPr>
        <p:spPr>
          <a:xfrm>
            <a:off x="1115616" y="3275692"/>
            <a:ext cx="300082" cy="369332"/>
          </a:xfrm>
          <a:prstGeom prst="rect">
            <a:avLst/>
          </a:prstGeom>
        </p:spPr>
        <p:txBody>
          <a:bodyPr wrap="none">
            <a:spAutoFit/>
          </a:bodyPr>
          <a:lstStyle/>
          <a:p>
            <a:r>
              <a:rPr lang="en-US" altLang="ja-JP" dirty="0" smtClean="0"/>
              <a:t>$</a:t>
            </a:r>
            <a:endParaRPr lang="ja-JP" altLang="en-US"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コンテンツ プレースホルダ 96"/>
          <p:cNvSpPr>
            <a:spLocks noGrp="1"/>
          </p:cNvSpPr>
          <p:nvPr>
            <p:ph idx="1"/>
          </p:nvPr>
        </p:nvSpPr>
        <p:spPr/>
        <p:txBody>
          <a:bodyPr/>
          <a:lstStyle/>
          <a:p>
            <a:r>
              <a:rPr lang="en-US" altLang="ja-JP" dirty="0" smtClean="0"/>
              <a:t>Compute a string which realizes this tree and links.</a:t>
            </a:r>
            <a:endParaRPr kumimoji="1" lang="ja-JP" altLang="en-US" dirty="0"/>
          </a:p>
        </p:txBody>
      </p:sp>
      <p:sp>
        <p:nvSpPr>
          <p:cNvPr id="3" name="タイトル 2"/>
          <p:cNvSpPr>
            <a:spLocks noGrp="1"/>
          </p:cNvSpPr>
          <p:nvPr>
            <p:ph type="title"/>
          </p:nvPr>
        </p:nvSpPr>
        <p:spPr/>
        <p:txBody>
          <a:bodyPr/>
          <a:lstStyle/>
          <a:p>
            <a:r>
              <a:rPr lang="en-US" altLang="ja-JP" dirty="0" smtClean="0"/>
              <a:t>Exercise?</a:t>
            </a:r>
            <a:endParaRPr lang="ja-JP" altLang="en-US" dirty="0"/>
          </a:p>
        </p:txBody>
      </p:sp>
      <p:sp>
        <p:nvSpPr>
          <p:cNvPr id="5" name="円/楕円 4"/>
          <p:cNvSpPr/>
          <p:nvPr/>
        </p:nvSpPr>
        <p:spPr>
          <a:xfrm>
            <a:off x="3203848" y="191683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 name="円/楕円 5"/>
          <p:cNvSpPr/>
          <p:nvPr/>
        </p:nvSpPr>
        <p:spPr>
          <a:xfrm>
            <a:off x="2483768" y="263691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7" name="直線コネクタ 6"/>
          <p:cNvCxnSpPr>
            <a:stCxn id="6" idx="7"/>
            <a:endCxn id="5" idx="3"/>
          </p:cNvCxnSpPr>
          <p:nvPr/>
        </p:nvCxnSpPr>
        <p:spPr>
          <a:xfrm rot="5400000" flipH="1" flipV="1">
            <a:off x="2729591" y="216265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円/楕円 7"/>
          <p:cNvSpPr/>
          <p:nvPr/>
        </p:nvSpPr>
        <p:spPr>
          <a:xfrm>
            <a:off x="2843808" y="407710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 name="円/楕円 8"/>
          <p:cNvSpPr/>
          <p:nvPr/>
        </p:nvSpPr>
        <p:spPr>
          <a:xfrm>
            <a:off x="1259632"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0" name="円/楕円 9"/>
          <p:cNvSpPr/>
          <p:nvPr/>
        </p:nvSpPr>
        <p:spPr>
          <a:xfrm>
            <a:off x="2483800"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1" name="円/楕円 10"/>
          <p:cNvSpPr/>
          <p:nvPr/>
        </p:nvSpPr>
        <p:spPr>
          <a:xfrm>
            <a:off x="5508136" y="55892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12" name="直線コネクタ 11"/>
          <p:cNvCxnSpPr>
            <a:stCxn id="8" idx="0"/>
            <a:endCxn id="6" idx="5"/>
          </p:cNvCxnSpPr>
          <p:nvPr/>
        </p:nvCxnSpPr>
        <p:spPr>
          <a:xfrm rot="16200000" flipV="1">
            <a:off x="2261516" y="3350811"/>
            <a:ext cx="1194369" cy="25821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4"/>
          <p:cNvCxnSpPr>
            <a:stCxn id="11" idx="0"/>
            <a:endCxn id="32" idx="5"/>
          </p:cNvCxnSpPr>
          <p:nvPr/>
        </p:nvCxnSpPr>
        <p:spPr>
          <a:xfrm rot="16200000" flipV="1">
            <a:off x="4421772" y="4358907"/>
            <a:ext cx="1986457" cy="474273"/>
          </a:xfrm>
          <a:prstGeom prst="straightConnector1">
            <a:avLst/>
          </a:prstGeom>
          <a:ln w="25400"/>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9" idx="0"/>
            <a:endCxn id="37" idx="4"/>
          </p:cNvCxnSpPr>
          <p:nvPr/>
        </p:nvCxnSpPr>
        <p:spPr>
          <a:xfrm rot="5400000" flipH="1" flipV="1">
            <a:off x="1043576" y="4005048"/>
            <a:ext cx="1224168" cy="50405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10" idx="0"/>
            <a:endCxn id="8" idx="4"/>
          </p:cNvCxnSpPr>
          <p:nvPr/>
        </p:nvCxnSpPr>
        <p:spPr>
          <a:xfrm rot="5400000" flipH="1" flipV="1">
            <a:off x="2555776" y="4437128"/>
            <a:ext cx="504056" cy="36000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11" idx="3"/>
            <a:endCxn id="18" idx="0"/>
          </p:cNvCxnSpPr>
          <p:nvPr/>
        </p:nvCxnSpPr>
        <p:spPr>
          <a:xfrm rot="5400000">
            <a:off x="5202087" y="5889085"/>
            <a:ext cx="402217" cy="29423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11" idx="5"/>
            <a:endCxn id="19" idx="0"/>
          </p:cNvCxnSpPr>
          <p:nvPr/>
        </p:nvCxnSpPr>
        <p:spPr>
          <a:xfrm rot="16200000" flipH="1">
            <a:off x="5555937" y="6033116"/>
            <a:ext cx="402217" cy="617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076056"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19" name="正方形/長方形 18"/>
          <p:cNvSpPr/>
          <p:nvPr/>
        </p:nvSpPr>
        <p:spPr>
          <a:xfrm>
            <a:off x="5580112"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0" name="正方形/長方形 19"/>
          <p:cNvSpPr/>
          <p:nvPr/>
        </p:nvSpPr>
        <p:spPr>
          <a:xfrm>
            <a:off x="2987824"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1" name="正方形/長方形 20"/>
          <p:cNvSpPr/>
          <p:nvPr/>
        </p:nvSpPr>
        <p:spPr>
          <a:xfrm>
            <a:off x="248376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2" name="正方形/長方形 21"/>
          <p:cNvSpPr/>
          <p:nvPr/>
        </p:nvSpPr>
        <p:spPr>
          <a:xfrm>
            <a:off x="197971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3" name="正方形/長方形 22"/>
          <p:cNvSpPr/>
          <p:nvPr/>
        </p:nvSpPr>
        <p:spPr>
          <a:xfrm>
            <a:off x="140364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4" name="正方形/長方形 23"/>
          <p:cNvSpPr/>
          <p:nvPr/>
        </p:nvSpPr>
        <p:spPr>
          <a:xfrm>
            <a:off x="89959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5" name="正方形/長方形 24"/>
          <p:cNvSpPr/>
          <p:nvPr/>
        </p:nvSpPr>
        <p:spPr>
          <a:xfrm>
            <a:off x="539552" y="328498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26" name="直線コネクタ 25"/>
          <p:cNvCxnSpPr>
            <a:stCxn id="10" idx="5"/>
            <a:endCxn id="20" idx="0"/>
          </p:cNvCxnSpPr>
          <p:nvPr/>
        </p:nvCxnSpPr>
        <p:spPr>
          <a:xfrm rot="16200000" flipH="1">
            <a:off x="2747609" y="5096996"/>
            <a:ext cx="402249" cy="438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10" idx="4"/>
            <a:endCxn id="21" idx="0"/>
          </p:cNvCxnSpPr>
          <p:nvPr/>
        </p:nvCxnSpPr>
        <p:spPr>
          <a:xfrm rot="16200000" flipH="1">
            <a:off x="2465758" y="5319202"/>
            <a:ext cx="360072" cy="359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10" idx="3"/>
            <a:endCxn id="22" idx="0"/>
          </p:cNvCxnSpPr>
          <p:nvPr/>
        </p:nvCxnSpPr>
        <p:spPr>
          <a:xfrm rot="5400000">
            <a:off x="2141731" y="5132985"/>
            <a:ext cx="402249" cy="36624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9" idx="5"/>
            <a:endCxn id="23" idx="0"/>
          </p:cNvCxnSpPr>
          <p:nvPr/>
        </p:nvCxnSpPr>
        <p:spPr>
          <a:xfrm rot="16200000" flipH="1">
            <a:off x="1343437" y="5277000"/>
            <a:ext cx="402249" cy="7821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9" idx="3"/>
            <a:endCxn id="24" idx="0"/>
          </p:cNvCxnSpPr>
          <p:nvPr/>
        </p:nvCxnSpPr>
        <p:spPr>
          <a:xfrm rot="5400000">
            <a:off x="989587" y="5205009"/>
            <a:ext cx="402249"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1" name="直線コネクタ 69"/>
          <p:cNvCxnSpPr>
            <a:stCxn id="6" idx="2"/>
            <a:endCxn id="25" idx="0"/>
          </p:cNvCxnSpPr>
          <p:nvPr/>
        </p:nvCxnSpPr>
        <p:spPr>
          <a:xfrm rot="10800000" flipV="1">
            <a:off x="719572" y="2780912"/>
            <a:ext cx="176419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2" name="円/楕円 31"/>
          <p:cNvSpPr/>
          <p:nvPr/>
        </p:nvSpPr>
        <p:spPr>
          <a:xfrm>
            <a:off x="4932040"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33" name="直線コネクタ 32"/>
          <p:cNvCxnSpPr>
            <a:stCxn id="32" idx="1"/>
            <a:endCxn id="5" idx="5"/>
          </p:cNvCxnSpPr>
          <p:nvPr/>
        </p:nvCxnSpPr>
        <p:spPr>
          <a:xfrm rot="16200000" flipV="1">
            <a:off x="3593687" y="2018639"/>
            <a:ext cx="1236514" cy="152454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直線コネクタ 69"/>
          <p:cNvCxnSpPr>
            <a:stCxn id="5" idx="2"/>
            <a:endCxn id="35" idx="0"/>
          </p:cNvCxnSpPr>
          <p:nvPr/>
        </p:nvCxnSpPr>
        <p:spPr>
          <a:xfrm rot="10800000" flipV="1">
            <a:off x="719572" y="2060832"/>
            <a:ext cx="248427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539552" y="256490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36" name="円/楕円 35"/>
          <p:cNvSpPr/>
          <p:nvPr/>
        </p:nvSpPr>
        <p:spPr>
          <a:xfrm>
            <a:off x="4356008" y="40770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7" name="円/楕円 36"/>
          <p:cNvSpPr/>
          <p:nvPr/>
        </p:nvSpPr>
        <p:spPr>
          <a:xfrm>
            <a:off x="1763688"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38" name="直線コネクタ 37"/>
          <p:cNvCxnSpPr>
            <a:stCxn id="37" idx="7"/>
            <a:endCxn id="6" idx="3"/>
          </p:cNvCxnSpPr>
          <p:nvPr/>
        </p:nvCxnSpPr>
        <p:spPr>
          <a:xfrm rot="5400000" flipH="1" flipV="1">
            <a:off x="2009511" y="288273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539552"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0" name="直線コネクタ 69"/>
          <p:cNvCxnSpPr>
            <a:stCxn id="37" idx="2"/>
            <a:endCxn id="39" idx="0"/>
          </p:cNvCxnSpPr>
          <p:nvPr/>
        </p:nvCxnSpPr>
        <p:spPr>
          <a:xfrm rot="10800000" flipV="1">
            <a:off x="719572" y="3500992"/>
            <a:ext cx="104411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42" idx="0"/>
            <a:endCxn id="37" idx="3"/>
          </p:cNvCxnSpPr>
          <p:nvPr/>
        </p:nvCxnSpPr>
        <p:spPr>
          <a:xfrm rot="5400000" flipH="1" flipV="1">
            <a:off x="1313622" y="3512822"/>
            <a:ext cx="402249" cy="582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1043608"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3" name="直線コネクタ 42"/>
          <p:cNvCxnSpPr>
            <a:stCxn id="36" idx="7"/>
            <a:endCxn id="32" idx="3"/>
          </p:cNvCxnSpPr>
          <p:nvPr/>
        </p:nvCxnSpPr>
        <p:spPr>
          <a:xfrm rot="5400000" flipH="1" flipV="1">
            <a:off x="4529807" y="3674839"/>
            <a:ext cx="516434"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4932040"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45" name="正方形/長方形 44"/>
          <p:cNvSpPr/>
          <p:nvPr/>
        </p:nvSpPr>
        <p:spPr>
          <a:xfrm>
            <a:off x="442798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46" name="正方形/長方形 45"/>
          <p:cNvSpPr/>
          <p:nvPr/>
        </p:nvSpPr>
        <p:spPr>
          <a:xfrm>
            <a:off x="3923928"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7" name="直線コネクタ 46"/>
          <p:cNvCxnSpPr>
            <a:stCxn id="36" idx="5"/>
            <a:endCxn id="44" idx="0"/>
          </p:cNvCxnSpPr>
          <p:nvPr/>
        </p:nvCxnSpPr>
        <p:spPr>
          <a:xfrm rot="16200000" flipH="1">
            <a:off x="4619817" y="4304908"/>
            <a:ext cx="474257" cy="51022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36" idx="4"/>
            <a:endCxn id="45" idx="0"/>
          </p:cNvCxnSpPr>
          <p:nvPr/>
        </p:nvCxnSpPr>
        <p:spPr>
          <a:xfrm rot="16200000" flipH="1">
            <a:off x="4337966" y="4527114"/>
            <a:ext cx="432080"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36" idx="3"/>
            <a:endCxn id="46" idx="0"/>
          </p:cNvCxnSpPr>
          <p:nvPr/>
        </p:nvCxnSpPr>
        <p:spPr>
          <a:xfrm rot="5400000">
            <a:off x="4013939" y="4412905"/>
            <a:ext cx="474257"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34786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51" name="直線コネクタ 50"/>
          <p:cNvCxnSpPr>
            <a:stCxn id="8" idx="5"/>
            <a:endCxn id="50" idx="0"/>
          </p:cNvCxnSpPr>
          <p:nvPr/>
        </p:nvCxnSpPr>
        <p:spPr>
          <a:xfrm rot="16200000" flipH="1">
            <a:off x="3071645" y="4340912"/>
            <a:ext cx="474225" cy="43825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直線コネクタ 69"/>
          <p:cNvCxnSpPr>
            <a:stCxn id="10" idx="6"/>
            <a:endCxn id="11" idx="2"/>
          </p:cNvCxnSpPr>
          <p:nvPr/>
        </p:nvCxnSpPr>
        <p:spPr>
          <a:xfrm>
            <a:off x="2771800" y="5013160"/>
            <a:ext cx="2736336" cy="720112"/>
          </a:xfrm>
          <a:prstGeom prst="curvedConnector3">
            <a:avLst>
              <a:gd name="adj1" fmla="val 2223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4" name="直線コネクタ 69"/>
          <p:cNvCxnSpPr>
            <a:stCxn id="8" idx="2"/>
            <a:endCxn id="9" idx="7"/>
          </p:cNvCxnSpPr>
          <p:nvPr/>
        </p:nvCxnSpPr>
        <p:spPr>
          <a:xfrm rot="10800000" flipV="1">
            <a:off x="1505456" y="4221103"/>
            <a:ext cx="1338353" cy="690233"/>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5" name="直線コネクタ 69"/>
          <p:cNvCxnSpPr>
            <a:stCxn id="36" idx="2"/>
            <a:endCxn id="10" idx="7"/>
          </p:cNvCxnSpPr>
          <p:nvPr/>
        </p:nvCxnSpPr>
        <p:spPr>
          <a:xfrm rot="10800000" flipV="1">
            <a:off x="2729624" y="4221071"/>
            <a:ext cx="1626385" cy="690265"/>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6" name="直線コネクタ 69"/>
          <p:cNvCxnSpPr>
            <a:stCxn id="32" idx="2"/>
            <a:endCxn id="8" idx="7"/>
          </p:cNvCxnSpPr>
          <p:nvPr/>
        </p:nvCxnSpPr>
        <p:spPr>
          <a:xfrm rot="10800000" flipV="1">
            <a:off x="3089632" y="3500991"/>
            <a:ext cx="1842409" cy="61828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7" name="直線コネクタ 69"/>
          <p:cNvCxnSpPr>
            <a:stCxn id="5" idx="2"/>
            <a:endCxn id="6" idx="0"/>
          </p:cNvCxnSpPr>
          <p:nvPr/>
        </p:nvCxnSpPr>
        <p:spPr>
          <a:xfrm rot="10800000" flipV="1">
            <a:off x="2627768" y="206083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8" name="直線コネクタ 69"/>
          <p:cNvCxnSpPr>
            <a:stCxn id="6" idx="6"/>
            <a:endCxn id="32" idx="2"/>
          </p:cNvCxnSpPr>
          <p:nvPr/>
        </p:nvCxnSpPr>
        <p:spPr>
          <a:xfrm>
            <a:off x="2771768" y="2780912"/>
            <a:ext cx="2160272" cy="720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9" name="直線コネクタ 69"/>
          <p:cNvCxnSpPr>
            <a:stCxn id="37" idx="6"/>
            <a:endCxn id="36" idx="1"/>
          </p:cNvCxnSpPr>
          <p:nvPr/>
        </p:nvCxnSpPr>
        <p:spPr>
          <a:xfrm>
            <a:off x="2051688" y="3573000"/>
            <a:ext cx="2346497" cy="618257"/>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60" name="直線コネクタ 69"/>
          <p:cNvCxnSpPr>
            <a:stCxn id="6" idx="2"/>
            <a:endCxn id="37" idx="0"/>
          </p:cNvCxnSpPr>
          <p:nvPr/>
        </p:nvCxnSpPr>
        <p:spPr>
          <a:xfrm rot="10800000" flipV="1">
            <a:off x="1907688" y="278091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grpSp>
        <p:nvGrpSpPr>
          <p:cNvPr id="61" name="グループ化 225"/>
          <p:cNvGrpSpPr/>
          <p:nvPr/>
        </p:nvGrpSpPr>
        <p:grpSpPr>
          <a:xfrm>
            <a:off x="5724128" y="3861048"/>
            <a:ext cx="3312368" cy="1159679"/>
            <a:chOff x="5724128" y="4005064"/>
            <a:chExt cx="3312368" cy="1159679"/>
          </a:xfrm>
        </p:grpSpPr>
        <p:sp>
          <p:nvSpPr>
            <p:cNvPr id="62" name="右矢印 61"/>
            <p:cNvSpPr/>
            <p:nvPr/>
          </p:nvSpPr>
          <p:spPr>
            <a:xfrm>
              <a:off x="5724128" y="4005064"/>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6543506" y="4149080"/>
              <a:ext cx="2492990" cy="1015663"/>
            </a:xfrm>
            <a:prstGeom prst="rect">
              <a:avLst/>
            </a:prstGeom>
            <a:noFill/>
          </p:spPr>
          <p:txBody>
            <a:bodyPr wrap="none" rtlCol="0">
              <a:spAutoFit/>
            </a:bodyPr>
            <a:lstStyle/>
            <a:p>
              <a:r>
                <a:rPr kumimoji="1" lang="en-US" altLang="ja-JP" sz="2000" dirty="0" err="1" smtClean="0">
                  <a:latin typeface="Courier New" pitchFamily="49" charset="0"/>
                  <a:cs typeface="Courier New" pitchFamily="49" charset="0"/>
                </a:rPr>
                <a:t>babaabaaababaa</a:t>
              </a:r>
              <a:r>
                <a:rPr lang="en-US" altLang="ja-JP" sz="2000" dirty="0" smtClean="0">
                  <a:latin typeface="Courier New" pitchFamily="49" charset="0"/>
                  <a:cs typeface="Courier New" pitchFamily="49" charset="0"/>
                </a:rPr>
                <a:t>$</a:t>
              </a:r>
              <a:br>
                <a:rPr lang="en-US" altLang="ja-JP" sz="2000" dirty="0" smtClean="0">
                  <a:latin typeface="Courier New" pitchFamily="49" charset="0"/>
                  <a:cs typeface="Courier New" pitchFamily="49" charset="0"/>
                </a:rPr>
              </a:br>
              <a:r>
                <a:rPr lang="en-US" altLang="ja-JP" sz="2000" dirty="0" err="1" smtClean="0">
                  <a:latin typeface="Courier New" pitchFamily="49" charset="0"/>
                  <a:cs typeface="Courier New" pitchFamily="49" charset="0"/>
                </a:rPr>
                <a:t>babaababaaabaa</a:t>
              </a:r>
              <a:r>
                <a:rPr lang="en-US" altLang="ja-JP" sz="2000" dirty="0" smtClean="0">
                  <a:latin typeface="Courier New" pitchFamily="49" charset="0"/>
                  <a:cs typeface="Courier New" pitchFamily="49" charset="0"/>
                </a:rPr>
                <a:t>$</a:t>
              </a:r>
              <a:br>
                <a:rPr lang="en-US" altLang="ja-JP" sz="2000" dirty="0" smtClean="0">
                  <a:latin typeface="Courier New" pitchFamily="49" charset="0"/>
                  <a:cs typeface="Courier New" pitchFamily="49" charset="0"/>
                </a:rPr>
              </a:br>
              <a:r>
                <a:rPr lang="en-US" altLang="ja-JP" sz="2000" dirty="0" err="1" smtClean="0">
                  <a:latin typeface="Courier New" pitchFamily="49" charset="0"/>
                  <a:cs typeface="Courier New" pitchFamily="49" charset="0"/>
                </a:rPr>
                <a:t>babaaababaabaa</a:t>
              </a:r>
              <a:r>
                <a:rPr lang="en-US" altLang="ja-JP" sz="2000" dirty="0" smtClean="0">
                  <a:latin typeface="Courier New" pitchFamily="49" charset="0"/>
                  <a:cs typeface="Courier New" pitchFamily="49" charset="0"/>
                </a:rPr>
                <a:t>$</a:t>
              </a:r>
              <a:endParaRPr lang="ja-JP" altLang="en-US" sz="2000" dirty="0" smtClean="0">
                <a:latin typeface="Courier New" pitchFamily="49" charset="0"/>
                <a:cs typeface="Courier New" pitchFamily="49"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7" name="コンテンツ プレースホルダ 96"/>
          <p:cNvSpPr>
            <a:spLocks noGrp="1"/>
          </p:cNvSpPr>
          <p:nvPr>
            <p:ph idx="1"/>
          </p:nvPr>
        </p:nvSpPr>
        <p:spPr/>
        <p:txBody>
          <a:bodyPr/>
          <a:lstStyle/>
          <a:p>
            <a:endParaRPr kumimoji="1" lang="ja-JP" altLang="en-US" dirty="0"/>
          </a:p>
        </p:txBody>
      </p:sp>
      <p:sp>
        <p:nvSpPr>
          <p:cNvPr id="3" name="タイトル 2"/>
          <p:cNvSpPr>
            <a:spLocks noGrp="1"/>
          </p:cNvSpPr>
          <p:nvPr>
            <p:ph type="title"/>
          </p:nvPr>
        </p:nvSpPr>
        <p:spPr/>
        <p:txBody>
          <a:bodyPr/>
          <a:lstStyle/>
          <a:p>
            <a:r>
              <a:rPr lang="en-US" altLang="ja-JP" dirty="0" smtClean="0"/>
              <a:t>Ex</a:t>
            </a:r>
            <a:endParaRPr lang="ja-JP" altLang="en-US" dirty="0"/>
          </a:p>
        </p:txBody>
      </p:sp>
      <p:sp>
        <p:nvSpPr>
          <p:cNvPr id="5" name="円/楕円 4"/>
          <p:cNvSpPr/>
          <p:nvPr/>
        </p:nvSpPr>
        <p:spPr>
          <a:xfrm>
            <a:off x="3203848" y="191683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 name="円/楕円 5"/>
          <p:cNvSpPr/>
          <p:nvPr/>
        </p:nvSpPr>
        <p:spPr>
          <a:xfrm>
            <a:off x="2483768" y="263691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7" name="直線コネクタ 6"/>
          <p:cNvCxnSpPr>
            <a:stCxn id="6" idx="7"/>
            <a:endCxn id="5" idx="3"/>
          </p:cNvCxnSpPr>
          <p:nvPr/>
        </p:nvCxnSpPr>
        <p:spPr>
          <a:xfrm rot="5400000" flipH="1" flipV="1">
            <a:off x="2729591" y="216265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円/楕円 7"/>
          <p:cNvSpPr/>
          <p:nvPr/>
        </p:nvSpPr>
        <p:spPr>
          <a:xfrm>
            <a:off x="2843808" y="407710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 name="円/楕円 8"/>
          <p:cNvSpPr/>
          <p:nvPr/>
        </p:nvSpPr>
        <p:spPr>
          <a:xfrm>
            <a:off x="1259632"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0" name="円/楕円 9"/>
          <p:cNvSpPr/>
          <p:nvPr/>
        </p:nvSpPr>
        <p:spPr>
          <a:xfrm>
            <a:off x="2483800"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1" name="円/楕円 10"/>
          <p:cNvSpPr/>
          <p:nvPr/>
        </p:nvSpPr>
        <p:spPr>
          <a:xfrm>
            <a:off x="5508136" y="55892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12" name="直線コネクタ 11"/>
          <p:cNvCxnSpPr>
            <a:stCxn id="8" idx="0"/>
            <a:endCxn id="6" idx="5"/>
          </p:cNvCxnSpPr>
          <p:nvPr/>
        </p:nvCxnSpPr>
        <p:spPr>
          <a:xfrm rot="16200000" flipV="1">
            <a:off x="2261516" y="3350811"/>
            <a:ext cx="1194369" cy="25821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4"/>
          <p:cNvCxnSpPr>
            <a:stCxn id="11" idx="0"/>
            <a:endCxn id="32" idx="5"/>
          </p:cNvCxnSpPr>
          <p:nvPr/>
        </p:nvCxnSpPr>
        <p:spPr>
          <a:xfrm rot="16200000" flipV="1">
            <a:off x="4421772" y="4358907"/>
            <a:ext cx="1986457" cy="474273"/>
          </a:xfrm>
          <a:prstGeom prst="straightConnector1">
            <a:avLst/>
          </a:prstGeom>
          <a:ln w="25400"/>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9" idx="0"/>
            <a:endCxn id="37" idx="4"/>
          </p:cNvCxnSpPr>
          <p:nvPr/>
        </p:nvCxnSpPr>
        <p:spPr>
          <a:xfrm rot="5400000" flipH="1" flipV="1">
            <a:off x="1043576" y="4005048"/>
            <a:ext cx="1224168" cy="50405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10" idx="0"/>
            <a:endCxn id="8" idx="4"/>
          </p:cNvCxnSpPr>
          <p:nvPr/>
        </p:nvCxnSpPr>
        <p:spPr>
          <a:xfrm rot="5400000" flipH="1" flipV="1">
            <a:off x="2555776" y="4437128"/>
            <a:ext cx="504056" cy="36000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11" idx="3"/>
            <a:endCxn id="18" idx="0"/>
          </p:cNvCxnSpPr>
          <p:nvPr/>
        </p:nvCxnSpPr>
        <p:spPr>
          <a:xfrm rot="5400000">
            <a:off x="5202087" y="5889085"/>
            <a:ext cx="402217" cy="29423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11" idx="5"/>
            <a:endCxn id="19" idx="0"/>
          </p:cNvCxnSpPr>
          <p:nvPr/>
        </p:nvCxnSpPr>
        <p:spPr>
          <a:xfrm rot="16200000" flipH="1">
            <a:off x="5555937" y="6033116"/>
            <a:ext cx="402217" cy="617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076056"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19" name="正方形/長方形 18"/>
          <p:cNvSpPr/>
          <p:nvPr/>
        </p:nvSpPr>
        <p:spPr>
          <a:xfrm>
            <a:off x="5580112"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0" name="正方形/長方形 19"/>
          <p:cNvSpPr/>
          <p:nvPr/>
        </p:nvSpPr>
        <p:spPr>
          <a:xfrm>
            <a:off x="2987824"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1" name="正方形/長方形 20"/>
          <p:cNvSpPr/>
          <p:nvPr/>
        </p:nvSpPr>
        <p:spPr>
          <a:xfrm>
            <a:off x="248376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2" name="正方形/長方形 21"/>
          <p:cNvSpPr/>
          <p:nvPr/>
        </p:nvSpPr>
        <p:spPr>
          <a:xfrm>
            <a:off x="197971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3" name="正方形/長方形 22"/>
          <p:cNvSpPr/>
          <p:nvPr/>
        </p:nvSpPr>
        <p:spPr>
          <a:xfrm>
            <a:off x="140364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4" name="正方形/長方形 23"/>
          <p:cNvSpPr/>
          <p:nvPr/>
        </p:nvSpPr>
        <p:spPr>
          <a:xfrm>
            <a:off x="89959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5" name="正方形/長方形 24"/>
          <p:cNvSpPr/>
          <p:nvPr/>
        </p:nvSpPr>
        <p:spPr>
          <a:xfrm>
            <a:off x="539552" y="328498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26" name="直線コネクタ 25"/>
          <p:cNvCxnSpPr>
            <a:stCxn id="10" idx="5"/>
            <a:endCxn id="20" idx="0"/>
          </p:cNvCxnSpPr>
          <p:nvPr/>
        </p:nvCxnSpPr>
        <p:spPr>
          <a:xfrm rot="16200000" flipH="1">
            <a:off x="2747609" y="5096996"/>
            <a:ext cx="402249" cy="438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10" idx="4"/>
            <a:endCxn id="21" idx="0"/>
          </p:cNvCxnSpPr>
          <p:nvPr/>
        </p:nvCxnSpPr>
        <p:spPr>
          <a:xfrm rot="16200000" flipH="1">
            <a:off x="2465758" y="5319202"/>
            <a:ext cx="360072" cy="359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10" idx="3"/>
            <a:endCxn id="22" idx="0"/>
          </p:cNvCxnSpPr>
          <p:nvPr/>
        </p:nvCxnSpPr>
        <p:spPr>
          <a:xfrm rot="5400000">
            <a:off x="2141731" y="5132985"/>
            <a:ext cx="402249" cy="36624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9" idx="5"/>
            <a:endCxn id="23" idx="0"/>
          </p:cNvCxnSpPr>
          <p:nvPr/>
        </p:nvCxnSpPr>
        <p:spPr>
          <a:xfrm rot="16200000" flipH="1">
            <a:off x="1343437" y="5277000"/>
            <a:ext cx="402249" cy="7821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9" idx="3"/>
            <a:endCxn id="24" idx="0"/>
          </p:cNvCxnSpPr>
          <p:nvPr/>
        </p:nvCxnSpPr>
        <p:spPr>
          <a:xfrm rot="5400000">
            <a:off x="989587" y="5205009"/>
            <a:ext cx="402249"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1" name="直線コネクタ 69"/>
          <p:cNvCxnSpPr>
            <a:stCxn id="6" idx="2"/>
            <a:endCxn id="25" idx="0"/>
          </p:cNvCxnSpPr>
          <p:nvPr/>
        </p:nvCxnSpPr>
        <p:spPr>
          <a:xfrm rot="10800000" flipV="1">
            <a:off x="719572" y="2780912"/>
            <a:ext cx="176419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2" name="円/楕円 31"/>
          <p:cNvSpPr/>
          <p:nvPr/>
        </p:nvSpPr>
        <p:spPr>
          <a:xfrm>
            <a:off x="4932040"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33" name="直線コネクタ 32"/>
          <p:cNvCxnSpPr>
            <a:stCxn id="32" idx="1"/>
            <a:endCxn id="5" idx="5"/>
          </p:cNvCxnSpPr>
          <p:nvPr/>
        </p:nvCxnSpPr>
        <p:spPr>
          <a:xfrm rot="16200000" flipV="1">
            <a:off x="3593687" y="2018639"/>
            <a:ext cx="1236514" cy="152454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直線コネクタ 69"/>
          <p:cNvCxnSpPr>
            <a:stCxn id="5" idx="2"/>
            <a:endCxn id="35" idx="0"/>
          </p:cNvCxnSpPr>
          <p:nvPr/>
        </p:nvCxnSpPr>
        <p:spPr>
          <a:xfrm rot="10800000" flipV="1">
            <a:off x="719572" y="2060832"/>
            <a:ext cx="248427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539552" y="256490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36" name="円/楕円 35"/>
          <p:cNvSpPr/>
          <p:nvPr/>
        </p:nvSpPr>
        <p:spPr>
          <a:xfrm>
            <a:off x="4356008" y="40770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7" name="円/楕円 36"/>
          <p:cNvSpPr/>
          <p:nvPr/>
        </p:nvSpPr>
        <p:spPr>
          <a:xfrm>
            <a:off x="1763688"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38" name="直線コネクタ 37"/>
          <p:cNvCxnSpPr>
            <a:stCxn id="37" idx="7"/>
            <a:endCxn id="6" idx="3"/>
          </p:cNvCxnSpPr>
          <p:nvPr/>
        </p:nvCxnSpPr>
        <p:spPr>
          <a:xfrm rot="5400000" flipH="1" flipV="1">
            <a:off x="2009511" y="288273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539552"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0" name="直線コネクタ 69"/>
          <p:cNvCxnSpPr>
            <a:stCxn id="37" idx="2"/>
            <a:endCxn id="39" idx="0"/>
          </p:cNvCxnSpPr>
          <p:nvPr/>
        </p:nvCxnSpPr>
        <p:spPr>
          <a:xfrm rot="10800000" flipV="1">
            <a:off x="719572" y="3500992"/>
            <a:ext cx="104411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42" idx="0"/>
            <a:endCxn id="37" idx="3"/>
          </p:cNvCxnSpPr>
          <p:nvPr/>
        </p:nvCxnSpPr>
        <p:spPr>
          <a:xfrm rot="5400000" flipH="1" flipV="1">
            <a:off x="1313622" y="3512822"/>
            <a:ext cx="402249" cy="582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1043608"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3" name="直線コネクタ 42"/>
          <p:cNvCxnSpPr>
            <a:stCxn id="36" idx="7"/>
            <a:endCxn id="32" idx="3"/>
          </p:cNvCxnSpPr>
          <p:nvPr/>
        </p:nvCxnSpPr>
        <p:spPr>
          <a:xfrm rot="5400000" flipH="1" flipV="1">
            <a:off x="4529807" y="3674839"/>
            <a:ext cx="516434"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4932040"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45" name="正方形/長方形 44"/>
          <p:cNvSpPr/>
          <p:nvPr/>
        </p:nvSpPr>
        <p:spPr>
          <a:xfrm>
            <a:off x="442798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46" name="正方形/長方形 45"/>
          <p:cNvSpPr/>
          <p:nvPr/>
        </p:nvSpPr>
        <p:spPr>
          <a:xfrm>
            <a:off x="3923928"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7" name="直線コネクタ 46"/>
          <p:cNvCxnSpPr>
            <a:stCxn id="36" idx="5"/>
            <a:endCxn id="44" idx="0"/>
          </p:cNvCxnSpPr>
          <p:nvPr/>
        </p:nvCxnSpPr>
        <p:spPr>
          <a:xfrm rot="16200000" flipH="1">
            <a:off x="4619817" y="4304908"/>
            <a:ext cx="474257" cy="51022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36" idx="4"/>
            <a:endCxn id="45" idx="0"/>
          </p:cNvCxnSpPr>
          <p:nvPr/>
        </p:nvCxnSpPr>
        <p:spPr>
          <a:xfrm rot="16200000" flipH="1">
            <a:off x="4337966" y="4527114"/>
            <a:ext cx="432080"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36" idx="3"/>
            <a:endCxn id="46" idx="0"/>
          </p:cNvCxnSpPr>
          <p:nvPr/>
        </p:nvCxnSpPr>
        <p:spPr>
          <a:xfrm rot="5400000">
            <a:off x="4013939" y="4412905"/>
            <a:ext cx="474257"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34786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51" name="直線コネクタ 50"/>
          <p:cNvCxnSpPr>
            <a:stCxn id="8" idx="5"/>
            <a:endCxn id="50" idx="0"/>
          </p:cNvCxnSpPr>
          <p:nvPr/>
        </p:nvCxnSpPr>
        <p:spPr>
          <a:xfrm rot="16200000" flipH="1">
            <a:off x="3071645" y="4340912"/>
            <a:ext cx="474225" cy="43825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直線コネクタ 69"/>
          <p:cNvCxnSpPr>
            <a:stCxn id="10" idx="6"/>
            <a:endCxn id="11" idx="2"/>
          </p:cNvCxnSpPr>
          <p:nvPr/>
        </p:nvCxnSpPr>
        <p:spPr>
          <a:xfrm>
            <a:off x="2771800" y="5013160"/>
            <a:ext cx="2736336" cy="720112"/>
          </a:xfrm>
          <a:prstGeom prst="curvedConnector3">
            <a:avLst>
              <a:gd name="adj1" fmla="val 2223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4" name="直線コネクタ 69"/>
          <p:cNvCxnSpPr>
            <a:stCxn id="8" idx="2"/>
            <a:endCxn id="9" idx="7"/>
          </p:cNvCxnSpPr>
          <p:nvPr/>
        </p:nvCxnSpPr>
        <p:spPr>
          <a:xfrm rot="10800000" flipV="1">
            <a:off x="1505456" y="4221103"/>
            <a:ext cx="1338353" cy="690233"/>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5" name="直線コネクタ 69"/>
          <p:cNvCxnSpPr>
            <a:stCxn id="36" idx="2"/>
            <a:endCxn id="10" idx="7"/>
          </p:cNvCxnSpPr>
          <p:nvPr/>
        </p:nvCxnSpPr>
        <p:spPr>
          <a:xfrm rot="10800000" flipV="1">
            <a:off x="2729624" y="4221071"/>
            <a:ext cx="1626385" cy="690265"/>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6" name="直線コネクタ 69"/>
          <p:cNvCxnSpPr>
            <a:stCxn id="32" idx="2"/>
            <a:endCxn id="8" idx="7"/>
          </p:cNvCxnSpPr>
          <p:nvPr/>
        </p:nvCxnSpPr>
        <p:spPr>
          <a:xfrm rot="10800000" flipV="1">
            <a:off x="3089632" y="3500991"/>
            <a:ext cx="1842409" cy="61828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7" name="直線コネクタ 69"/>
          <p:cNvCxnSpPr>
            <a:stCxn id="5" idx="2"/>
            <a:endCxn id="6" idx="0"/>
          </p:cNvCxnSpPr>
          <p:nvPr/>
        </p:nvCxnSpPr>
        <p:spPr>
          <a:xfrm rot="10800000" flipV="1">
            <a:off x="2627768" y="206083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8" name="直線コネクタ 69"/>
          <p:cNvCxnSpPr>
            <a:stCxn id="6" idx="6"/>
            <a:endCxn id="32" idx="2"/>
          </p:cNvCxnSpPr>
          <p:nvPr/>
        </p:nvCxnSpPr>
        <p:spPr>
          <a:xfrm>
            <a:off x="2771768" y="2780912"/>
            <a:ext cx="2160272" cy="720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9" name="直線コネクタ 69"/>
          <p:cNvCxnSpPr>
            <a:stCxn id="37" idx="6"/>
            <a:endCxn id="36" idx="1"/>
          </p:cNvCxnSpPr>
          <p:nvPr/>
        </p:nvCxnSpPr>
        <p:spPr>
          <a:xfrm>
            <a:off x="2051688" y="3573000"/>
            <a:ext cx="2346497" cy="618257"/>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60" name="直線コネクタ 69"/>
          <p:cNvCxnSpPr>
            <a:stCxn id="6" idx="2"/>
            <a:endCxn id="37" idx="0"/>
          </p:cNvCxnSpPr>
          <p:nvPr/>
        </p:nvCxnSpPr>
        <p:spPr>
          <a:xfrm rot="10800000" flipV="1">
            <a:off x="1907688" y="278091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1115616" y="1988840"/>
            <a:ext cx="300082" cy="369332"/>
          </a:xfrm>
          <a:prstGeom prst="rect">
            <a:avLst/>
          </a:prstGeom>
        </p:spPr>
        <p:txBody>
          <a:bodyPr wrap="none">
            <a:spAutoFit/>
          </a:bodyPr>
          <a:lstStyle/>
          <a:p>
            <a:r>
              <a:rPr lang="en-US" altLang="ja-JP" dirty="0" smtClean="0"/>
              <a:t>$</a:t>
            </a:r>
            <a:endParaRPr lang="ja-JP" altLang="en-US" dirty="0"/>
          </a:p>
        </p:txBody>
      </p:sp>
      <p:sp>
        <p:nvSpPr>
          <p:cNvPr id="65" name="正方形/長方形 64"/>
          <p:cNvSpPr/>
          <p:nvPr/>
        </p:nvSpPr>
        <p:spPr>
          <a:xfrm>
            <a:off x="2915816" y="2267580"/>
            <a:ext cx="287258" cy="369332"/>
          </a:xfrm>
          <a:prstGeom prst="rect">
            <a:avLst/>
          </a:prstGeom>
        </p:spPr>
        <p:txBody>
          <a:bodyPr wrap="none">
            <a:spAutoFit/>
          </a:bodyPr>
          <a:lstStyle/>
          <a:p>
            <a:r>
              <a:rPr lang="en-US" altLang="ja-JP" dirty="0" smtClean="0"/>
              <a:t>a</a:t>
            </a:r>
            <a:endParaRPr lang="ja-JP" altLang="en-US" dirty="0"/>
          </a:p>
        </p:txBody>
      </p:sp>
      <p:sp>
        <p:nvSpPr>
          <p:cNvPr id="75" name="正方形/長方形 74"/>
          <p:cNvSpPr/>
          <p:nvPr/>
        </p:nvSpPr>
        <p:spPr>
          <a:xfrm>
            <a:off x="3851920" y="2267580"/>
            <a:ext cx="300082" cy="369332"/>
          </a:xfrm>
          <a:prstGeom prst="rect">
            <a:avLst/>
          </a:prstGeom>
        </p:spPr>
        <p:txBody>
          <a:bodyPr wrap="none">
            <a:spAutoFit/>
          </a:bodyPr>
          <a:lstStyle/>
          <a:p>
            <a:r>
              <a:rPr lang="en-US" altLang="ja-JP" dirty="0" smtClean="0"/>
              <a:t>b</a:t>
            </a:r>
            <a:endParaRPr lang="ja-JP" altLang="en-US" dirty="0"/>
          </a:p>
        </p:txBody>
      </p:sp>
      <p:sp>
        <p:nvSpPr>
          <p:cNvPr id="76" name="正方形/長方形 75"/>
          <p:cNvSpPr/>
          <p:nvPr/>
        </p:nvSpPr>
        <p:spPr>
          <a:xfrm>
            <a:off x="2195736" y="2987660"/>
            <a:ext cx="287258" cy="369332"/>
          </a:xfrm>
          <a:prstGeom prst="rect">
            <a:avLst/>
          </a:prstGeom>
        </p:spPr>
        <p:txBody>
          <a:bodyPr wrap="none">
            <a:spAutoFit/>
          </a:bodyPr>
          <a:lstStyle/>
          <a:p>
            <a:r>
              <a:rPr lang="en-US" altLang="ja-JP" dirty="0" smtClean="0"/>
              <a:t>a</a:t>
            </a:r>
            <a:endParaRPr lang="ja-JP" altLang="en-US" dirty="0"/>
          </a:p>
        </p:txBody>
      </p:sp>
      <p:sp>
        <p:nvSpPr>
          <p:cNvPr id="77" name="正方形/長方形 76"/>
          <p:cNvSpPr/>
          <p:nvPr/>
        </p:nvSpPr>
        <p:spPr>
          <a:xfrm>
            <a:off x="2771800" y="2987660"/>
            <a:ext cx="300082" cy="369332"/>
          </a:xfrm>
          <a:prstGeom prst="rect">
            <a:avLst/>
          </a:prstGeom>
        </p:spPr>
        <p:txBody>
          <a:bodyPr wrap="none">
            <a:spAutoFit/>
          </a:bodyPr>
          <a:lstStyle/>
          <a:p>
            <a:r>
              <a:rPr lang="en-US" altLang="ja-JP" dirty="0" smtClean="0"/>
              <a:t>b</a:t>
            </a:r>
            <a:endParaRPr lang="ja-JP" altLang="en-US" dirty="0"/>
          </a:p>
        </p:txBody>
      </p:sp>
      <p:sp>
        <p:nvSpPr>
          <p:cNvPr id="78" name="正方形/長方形 77"/>
          <p:cNvSpPr/>
          <p:nvPr/>
        </p:nvSpPr>
        <p:spPr>
          <a:xfrm>
            <a:off x="1260406" y="3573016"/>
            <a:ext cx="287258" cy="369332"/>
          </a:xfrm>
          <a:prstGeom prst="rect">
            <a:avLst/>
          </a:prstGeom>
        </p:spPr>
        <p:txBody>
          <a:bodyPr wrap="none">
            <a:spAutoFit/>
          </a:bodyPr>
          <a:lstStyle/>
          <a:p>
            <a:r>
              <a:rPr lang="en-US" altLang="ja-JP" dirty="0" smtClean="0"/>
              <a:t>a</a:t>
            </a:r>
            <a:endParaRPr lang="ja-JP" altLang="en-US" dirty="0"/>
          </a:p>
        </p:txBody>
      </p:sp>
      <p:sp>
        <p:nvSpPr>
          <p:cNvPr id="79" name="正方形/長方形 78"/>
          <p:cNvSpPr/>
          <p:nvPr/>
        </p:nvSpPr>
        <p:spPr>
          <a:xfrm>
            <a:off x="1823646" y="3573016"/>
            <a:ext cx="300082" cy="369332"/>
          </a:xfrm>
          <a:prstGeom prst="rect">
            <a:avLst/>
          </a:prstGeom>
        </p:spPr>
        <p:txBody>
          <a:bodyPr wrap="none">
            <a:spAutoFit/>
          </a:bodyPr>
          <a:lstStyle/>
          <a:p>
            <a:r>
              <a:rPr lang="en-US" altLang="ja-JP" dirty="0" smtClean="0"/>
              <a:t>b</a:t>
            </a:r>
            <a:endParaRPr lang="ja-JP" altLang="en-US" dirty="0"/>
          </a:p>
        </p:txBody>
      </p:sp>
      <p:sp>
        <p:nvSpPr>
          <p:cNvPr id="80" name="正方形/長方形 79"/>
          <p:cNvSpPr/>
          <p:nvPr/>
        </p:nvSpPr>
        <p:spPr>
          <a:xfrm>
            <a:off x="4572774" y="3563724"/>
            <a:ext cx="287258" cy="369332"/>
          </a:xfrm>
          <a:prstGeom prst="rect">
            <a:avLst/>
          </a:prstGeom>
        </p:spPr>
        <p:txBody>
          <a:bodyPr wrap="none">
            <a:spAutoFit/>
          </a:bodyPr>
          <a:lstStyle/>
          <a:p>
            <a:r>
              <a:rPr lang="en-US" altLang="ja-JP" dirty="0" smtClean="0"/>
              <a:t>a</a:t>
            </a:r>
            <a:endParaRPr lang="ja-JP" altLang="en-US" dirty="0"/>
          </a:p>
        </p:txBody>
      </p:sp>
      <p:sp>
        <p:nvSpPr>
          <p:cNvPr id="81" name="正方形/長方形 80"/>
          <p:cNvSpPr/>
          <p:nvPr/>
        </p:nvSpPr>
        <p:spPr>
          <a:xfrm>
            <a:off x="5220846" y="3563724"/>
            <a:ext cx="300082" cy="369332"/>
          </a:xfrm>
          <a:prstGeom prst="rect">
            <a:avLst/>
          </a:prstGeom>
        </p:spPr>
        <p:txBody>
          <a:bodyPr wrap="none">
            <a:spAutoFit/>
          </a:bodyPr>
          <a:lstStyle/>
          <a:p>
            <a:r>
              <a:rPr lang="en-US" altLang="ja-JP" dirty="0" smtClean="0"/>
              <a:t>b</a:t>
            </a:r>
            <a:endParaRPr lang="ja-JP" altLang="en-US" dirty="0"/>
          </a:p>
        </p:txBody>
      </p:sp>
      <p:sp>
        <p:nvSpPr>
          <p:cNvPr id="82" name="正方形/長方形 81"/>
          <p:cNvSpPr/>
          <p:nvPr/>
        </p:nvSpPr>
        <p:spPr>
          <a:xfrm>
            <a:off x="2555776" y="4355812"/>
            <a:ext cx="287258" cy="369332"/>
          </a:xfrm>
          <a:prstGeom prst="rect">
            <a:avLst/>
          </a:prstGeom>
        </p:spPr>
        <p:txBody>
          <a:bodyPr wrap="none">
            <a:spAutoFit/>
          </a:bodyPr>
          <a:lstStyle/>
          <a:p>
            <a:r>
              <a:rPr lang="en-US" altLang="ja-JP" dirty="0" smtClean="0"/>
              <a:t>a</a:t>
            </a:r>
            <a:endParaRPr lang="ja-JP" altLang="en-US" dirty="0"/>
          </a:p>
        </p:txBody>
      </p:sp>
      <p:sp>
        <p:nvSpPr>
          <p:cNvPr id="83" name="正方形/長方形 82"/>
          <p:cNvSpPr/>
          <p:nvPr/>
        </p:nvSpPr>
        <p:spPr>
          <a:xfrm>
            <a:off x="3348638" y="4355812"/>
            <a:ext cx="300082" cy="369332"/>
          </a:xfrm>
          <a:prstGeom prst="rect">
            <a:avLst/>
          </a:prstGeom>
        </p:spPr>
        <p:txBody>
          <a:bodyPr wrap="none">
            <a:spAutoFit/>
          </a:bodyPr>
          <a:lstStyle/>
          <a:p>
            <a:r>
              <a:rPr lang="en-US" altLang="ja-JP" dirty="0" smtClean="0"/>
              <a:t>b</a:t>
            </a:r>
            <a:endParaRPr lang="ja-JP" altLang="en-US" dirty="0"/>
          </a:p>
        </p:txBody>
      </p:sp>
      <p:sp>
        <p:nvSpPr>
          <p:cNvPr id="84" name="正方形/長方形 83"/>
          <p:cNvSpPr/>
          <p:nvPr/>
        </p:nvSpPr>
        <p:spPr>
          <a:xfrm>
            <a:off x="4283968" y="4355812"/>
            <a:ext cx="287258" cy="369332"/>
          </a:xfrm>
          <a:prstGeom prst="rect">
            <a:avLst/>
          </a:prstGeom>
        </p:spPr>
        <p:txBody>
          <a:bodyPr wrap="none">
            <a:spAutoFit/>
          </a:bodyPr>
          <a:lstStyle/>
          <a:p>
            <a:r>
              <a:rPr lang="en-US" altLang="ja-JP" dirty="0" smtClean="0"/>
              <a:t>a</a:t>
            </a:r>
            <a:endParaRPr lang="ja-JP" altLang="en-US" dirty="0"/>
          </a:p>
        </p:txBody>
      </p:sp>
      <p:sp>
        <p:nvSpPr>
          <p:cNvPr id="85" name="正方形/長方形 84"/>
          <p:cNvSpPr/>
          <p:nvPr/>
        </p:nvSpPr>
        <p:spPr>
          <a:xfrm>
            <a:off x="4860032" y="4355812"/>
            <a:ext cx="300082" cy="369332"/>
          </a:xfrm>
          <a:prstGeom prst="rect">
            <a:avLst/>
          </a:prstGeom>
        </p:spPr>
        <p:txBody>
          <a:bodyPr wrap="none">
            <a:spAutoFit/>
          </a:bodyPr>
          <a:lstStyle/>
          <a:p>
            <a:r>
              <a:rPr lang="en-US" altLang="ja-JP" dirty="0" smtClean="0"/>
              <a:t>b</a:t>
            </a:r>
            <a:endParaRPr lang="ja-JP" altLang="en-US" dirty="0"/>
          </a:p>
        </p:txBody>
      </p:sp>
      <p:sp>
        <p:nvSpPr>
          <p:cNvPr id="86" name="正方形/長方形 85"/>
          <p:cNvSpPr/>
          <p:nvPr/>
        </p:nvSpPr>
        <p:spPr>
          <a:xfrm>
            <a:off x="3996710" y="4355812"/>
            <a:ext cx="300082" cy="369332"/>
          </a:xfrm>
          <a:prstGeom prst="rect">
            <a:avLst/>
          </a:prstGeom>
        </p:spPr>
        <p:txBody>
          <a:bodyPr wrap="none">
            <a:spAutoFit/>
          </a:bodyPr>
          <a:lstStyle/>
          <a:p>
            <a:r>
              <a:rPr lang="en-US" altLang="ja-JP" dirty="0" smtClean="0"/>
              <a:t>$</a:t>
            </a:r>
            <a:endParaRPr lang="ja-JP" altLang="en-US" dirty="0"/>
          </a:p>
        </p:txBody>
      </p:sp>
      <p:sp>
        <p:nvSpPr>
          <p:cNvPr id="87" name="正方形/長方形 86"/>
          <p:cNvSpPr/>
          <p:nvPr/>
        </p:nvSpPr>
        <p:spPr>
          <a:xfrm>
            <a:off x="2411760" y="5147900"/>
            <a:ext cx="287258" cy="369332"/>
          </a:xfrm>
          <a:prstGeom prst="rect">
            <a:avLst/>
          </a:prstGeom>
        </p:spPr>
        <p:txBody>
          <a:bodyPr wrap="none">
            <a:spAutoFit/>
          </a:bodyPr>
          <a:lstStyle/>
          <a:p>
            <a:r>
              <a:rPr lang="en-US" altLang="ja-JP" dirty="0" smtClean="0"/>
              <a:t>a</a:t>
            </a:r>
            <a:endParaRPr lang="ja-JP" altLang="en-US" dirty="0"/>
          </a:p>
        </p:txBody>
      </p:sp>
      <p:sp>
        <p:nvSpPr>
          <p:cNvPr id="88" name="正方形/長方形 87"/>
          <p:cNvSpPr/>
          <p:nvPr/>
        </p:nvSpPr>
        <p:spPr>
          <a:xfrm>
            <a:off x="898818" y="5147900"/>
            <a:ext cx="287258" cy="369332"/>
          </a:xfrm>
          <a:prstGeom prst="rect">
            <a:avLst/>
          </a:prstGeom>
        </p:spPr>
        <p:txBody>
          <a:bodyPr wrap="none">
            <a:spAutoFit/>
          </a:bodyPr>
          <a:lstStyle/>
          <a:p>
            <a:r>
              <a:rPr lang="en-US" altLang="ja-JP" dirty="0" smtClean="0"/>
              <a:t>a</a:t>
            </a:r>
            <a:endParaRPr lang="ja-JP" altLang="en-US" dirty="0"/>
          </a:p>
        </p:txBody>
      </p:sp>
      <p:sp>
        <p:nvSpPr>
          <p:cNvPr id="89" name="正方形/長方形 88"/>
          <p:cNvSpPr/>
          <p:nvPr/>
        </p:nvSpPr>
        <p:spPr>
          <a:xfrm>
            <a:off x="1474882" y="5147900"/>
            <a:ext cx="300082" cy="369332"/>
          </a:xfrm>
          <a:prstGeom prst="rect">
            <a:avLst/>
          </a:prstGeom>
        </p:spPr>
        <p:txBody>
          <a:bodyPr wrap="none">
            <a:spAutoFit/>
          </a:bodyPr>
          <a:lstStyle/>
          <a:p>
            <a:r>
              <a:rPr lang="en-US" altLang="ja-JP" dirty="0" smtClean="0"/>
              <a:t>b</a:t>
            </a:r>
            <a:endParaRPr lang="ja-JP" altLang="en-US" dirty="0"/>
          </a:p>
        </p:txBody>
      </p:sp>
      <p:sp>
        <p:nvSpPr>
          <p:cNvPr id="92" name="正方形/長方形 91"/>
          <p:cNvSpPr/>
          <p:nvPr/>
        </p:nvSpPr>
        <p:spPr>
          <a:xfrm>
            <a:off x="2975774" y="5147900"/>
            <a:ext cx="300082" cy="369332"/>
          </a:xfrm>
          <a:prstGeom prst="rect">
            <a:avLst/>
          </a:prstGeom>
        </p:spPr>
        <p:txBody>
          <a:bodyPr wrap="none">
            <a:spAutoFit/>
          </a:bodyPr>
          <a:lstStyle/>
          <a:p>
            <a:r>
              <a:rPr lang="en-US" altLang="ja-JP" dirty="0" smtClean="0"/>
              <a:t>b</a:t>
            </a:r>
            <a:endParaRPr lang="ja-JP" altLang="en-US" dirty="0"/>
          </a:p>
        </p:txBody>
      </p:sp>
      <p:sp>
        <p:nvSpPr>
          <p:cNvPr id="93" name="正方形/長方形 92"/>
          <p:cNvSpPr/>
          <p:nvPr/>
        </p:nvSpPr>
        <p:spPr>
          <a:xfrm>
            <a:off x="2039670" y="5147900"/>
            <a:ext cx="300082" cy="369332"/>
          </a:xfrm>
          <a:prstGeom prst="rect">
            <a:avLst/>
          </a:prstGeom>
        </p:spPr>
        <p:txBody>
          <a:bodyPr wrap="none">
            <a:spAutoFit/>
          </a:bodyPr>
          <a:lstStyle/>
          <a:p>
            <a:r>
              <a:rPr lang="en-US" altLang="ja-JP" dirty="0" smtClean="0"/>
              <a:t>$</a:t>
            </a:r>
            <a:endParaRPr lang="ja-JP" altLang="en-US" dirty="0"/>
          </a:p>
        </p:txBody>
      </p:sp>
      <p:sp>
        <p:nvSpPr>
          <p:cNvPr id="94" name="正方形/長方形 93"/>
          <p:cNvSpPr/>
          <p:nvPr/>
        </p:nvSpPr>
        <p:spPr>
          <a:xfrm>
            <a:off x="5136014" y="5867980"/>
            <a:ext cx="300082" cy="369332"/>
          </a:xfrm>
          <a:prstGeom prst="rect">
            <a:avLst/>
          </a:prstGeom>
        </p:spPr>
        <p:txBody>
          <a:bodyPr wrap="none">
            <a:spAutoFit/>
          </a:bodyPr>
          <a:lstStyle/>
          <a:p>
            <a:r>
              <a:rPr lang="en-US" altLang="ja-JP" dirty="0" smtClean="0"/>
              <a:t>$</a:t>
            </a:r>
            <a:endParaRPr lang="ja-JP" altLang="en-US" dirty="0"/>
          </a:p>
        </p:txBody>
      </p:sp>
      <p:sp>
        <p:nvSpPr>
          <p:cNvPr id="95" name="正方形/長方形 94"/>
          <p:cNvSpPr/>
          <p:nvPr/>
        </p:nvSpPr>
        <p:spPr>
          <a:xfrm>
            <a:off x="5712078" y="5867980"/>
            <a:ext cx="300082" cy="369332"/>
          </a:xfrm>
          <a:prstGeom prst="rect">
            <a:avLst/>
          </a:prstGeom>
        </p:spPr>
        <p:txBody>
          <a:bodyPr wrap="none">
            <a:spAutoFit/>
          </a:bodyPr>
          <a:lstStyle/>
          <a:p>
            <a:r>
              <a:rPr lang="en-US" altLang="ja-JP" dirty="0" smtClean="0"/>
              <a:t>b</a:t>
            </a:r>
            <a:endParaRPr lang="ja-JP" altLang="en-US" dirty="0"/>
          </a:p>
        </p:txBody>
      </p:sp>
      <p:sp>
        <p:nvSpPr>
          <p:cNvPr id="99" name="正方形/長方形 98"/>
          <p:cNvSpPr/>
          <p:nvPr/>
        </p:nvSpPr>
        <p:spPr>
          <a:xfrm>
            <a:off x="1115616" y="2915652"/>
            <a:ext cx="300082" cy="369332"/>
          </a:xfrm>
          <a:prstGeom prst="rect">
            <a:avLst/>
          </a:prstGeom>
        </p:spPr>
        <p:txBody>
          <a:bodyPr wrap="none">
            <a:spAutoFit/>
          </a:bodyPr>
          <a:lstStyle/>
          <a:p>
            <a:r>
              <a:rPr lang="en-US" altLang="ja-JP" dirty="0" smtClean="0"/>
              <a:t>$</a:t>
            </a:r>
            <a:endParaRPr lang="ja-JP" altLang="en-US" dirty="0"/>
          </a:p>
        </p:txBody>
      </p:sp>
      <p:sp>
        <p:nvSpPr>
          <p:cNvPr id="100" name="正方形/長方形 99"/>
          <p:cNvSpPr/>
          <p:nvPr/>
        </p:nvSpPr>
        <p:spPr>
          <a:xfrm>
            <a:off x="1115616" y="3275692"/>
            <a:ext cx="300082" cy="369332"/>
          </a:xfrm>
          <a:prstGeom prst="rect">
            <a:avLst/>
          </a:prstGeom>
        </p:spPr>
        <p:txBody>
          <a:bodyPr wrap="none">
            <a:spAutoFit/>
          </a:bodyPr>
          <a:lstStyle/>
          <a:p>
            <a:r>
              <a:rPr lang="en-US" altLang="ja-JP" dirty="0" smtClean="0"/>
              <a:t>$</a:t>
            </a:r>
            <a:endParaRPr lang="ja-JP" altLang="en-US"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7" name="コンテンツ プレースホルダ 96"/>
          <p:cNvSpPr>
            <a:spLocks noGrp="1"/>
          </p:cNvSpPr>
          <p:nvPr>
            <p:ph idx="1"/>
          </p:nvPr>
        </p:nvSpPr>
        <p:spPr/>
        <p:txBody>
          <a:bodyPr/>
          <a:lstStyle/>
          <a:p>
            <a:endParaRPr kumimoji="1" lang="ja-JP" altLang="en-US" dirty="0"/>
          </a:p>
        </p:txBody>
      </p:sp>
      <p:sp>
        <p:nvSpPr>
          <p:cNvPr id="3" name="タイトル 2"/>
          <p:cNvSpPr>
            <a:spLocks noGrp="1"/>
          </p:cNvSpPr>
          <p:nvPr>
            <p:ph type="title"/>
          </p:nvPr>
        </p:nvSpPr>
        <p:spPr/>
        <p:txBody>
          <a:bodyPr/>
          <a:lstStyle/>
          <a:p>
            <a:r>
              <a:rPr lang="en-US" altLang="ja-JP" dirty="0" smtClean="0"/>
              <a:t>Ex</a:t>
            </a:r>
            <a:endParaRPr lang="ja-JP" altLang="en-US" dirty="0"/>
          </a:p>
        </p:txBody>
      </p:sp>
      <p:sp>
        <p:nvSpPr>
          <p:cNvPr id="5" name="円/楕円 4"/>
          <p:cNvSpPr/>
          <p:nvPr/>
        </p:nvSpPr>
        <p:spPr>
          <a:xfrm>
            <a:off x="3203848" y="191683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 name="円/楕円 5"/>
          <p:cNvSpPr/>
          <p:nvPr/>
        </p:nvSpPr>
        <p:spPr>
          <a:xfrm>
            <a:off x="2483768" y="263691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7" name="直線コネクタ 6"/>
          <p:cNvCxnSpPr>
            <a:stCxn id="6" idx="7"/>
            <a:endCxn id="5" idx="3"/>
          </p:cNvCxnSpPr>
          <p:nvPr/>
        </p:nvCxnSpPr>
        <p:spPr>
          <a:xfrm rot="5400000" flipH="1" flipV="1">
            <a:off x="2729591" y="216265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円/楕円 7"/>
          <p:cNvSpPr/>
          <p:nvPr/>
        </p:nvSpPr>
        <p:spPr>
          <a:xfrm>
            <a:off x="2843808" y="407710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 name="円/楕円 8"/>
          <p:cNvSpPr/>
          <p:nvPr/>
        </p:nvSpPr>
        <p:spPr>
          <a:xfrm>
            <a:off x="1259632"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0" name="円/楕円 9"/>
          <p:cNvSpPr/>
          <p:nvPr/>
        </p:nvSpPr>
        <p:spPr>
          <a:xfrm>
            <a:off x="2483800"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1" name="円/楕円 10"/>
          <p:cNvSpPr/>
          <p:nvPr/>
        </p:nvSpPr>
        <p:spPr>
          <a:xfrm>
            <a:off x="5508136" y="55892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12" name="直線コネクタ 11"/>
          <p:cNvCxnSpPr>
            <a:stCxn id="8" idx="0"/>
            <a:endCxn id="6" idx="5"/>
          </p:cNvCxnSpPr>
          <p:nvPr/>
        </p:nvCxnSpPr>
        <p:spPr>
          <a:xfrm rot="16200000" flipV="1">
            <a:off x="2261516" y="3350811"/>
            <a:ext cx="1194369" cy="25821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4"/>
          <p:cNvCxnSpPr>
            <a:stCxn id="11" idx="0"/>
            <a:endCxn id="32" idx="5"/>
          </p:cNvCxnSpPr>
          <p:nvPr/>
        </p:nvCxnSpPr>
        <p:spPr>
          <a:xfrm rot="16200000" flipV="1">
            <a:off x="4421772" y="4358907"/>
            <a:ext cx="1986457" cy="474273"/>
          </a:xfrm>
          <a:prstGeom prst="straightConnector1">
            <a:avLst/>
          </a:prstGeom>
          <a:ln w="25400"/>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9" idx="0"/>
            <a:endCxn id="37" idx="4"/>
          </p:cNvCxnSpPr>
          <p:nvPr/>
        </p:nvCxnSpPr>
        <p:spPr>
          <a:xfrm rot="5400000" flipH="1" flipV="1">
            <a:off x="1043576" y="4005048"/>
            <a:ext cx="1224168" cy="50405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10" idx="0"/>
            <a:endCxn id="8" idx="4"/>
          </p:cNvCxnSpPr>
          <p:nvPr/>
        </p:nvCxnSpPr>
        <p:spPr>
          <a:xfrm rot="5400000" flipH="1" flipV="1">
            <a:off x="2555776" y="4437128"/>
            <a:ext cx="504056" cy="36000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11" idx="3"/>
            <a:endCxn id="18" idx="0"/>
          </p:cNvCxnSpPr>
          <p:nvPr/>
        </p:nvCxnSpPr>
        <p:spPr>
          <a:xfrm rot="5400000">
            <a:off x="5202087" y="5889085"/>
            <a:ext cx="402217" cy="29423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11" idx="5"/>
            <a:endCxn id="19" idx="0"/>
          </p:cNvCxnSpPr>
          <p:nvPr/>
        </p:nvCxnSpPr>
        <p:spPr>
          <a:xfrm rot="16200000" flipH="1">
            <a:off x="5555937" y="6033116"/>
            <a:ext cx="402217" cy="617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076056"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19" name="正方形/長方形 18"/>
          <p:cNvSpPr/>
          <p:nvPr/>
        </p:nvSpPr>
        <p:spPr>
          <a:xfrm>
            <a:off x="5580112"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0" name="正方形/長方形 19"/>
          <p:cNvSpPr/>
          <p:nvPr/>
        </p:nvSpPr>
        <p:spPr>
          <a:xfrm>
            <a:off x="2987824"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1" name="正方形/長方形 20"/>
          <p:cNvSpPr/>
          <p:nvPr/>
        </p:nvSpPr>
        <p:spPr>
          <a:xfrm>
            <a:off x="248376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2" name="正方形/長方形 21"/>
          <p:cNvSpPr/>
          <p:nvPr/>
        </p:nvSpPr>
        <p:spPr>
          <a:xfrm>
            <a:off x="197971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3" name="正方形/長方形 22"/>
          <p:cNvSpPr/>
          <p:nvPr/>
        </p:nvSpPr>
        <p:spPr>
          <a:xfrm>
            <a:off x="140364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4" name="正方形/長方形 23"/>
          <p:cNvSpPr/>
          <p:nvPr/>
        </p:nvSpPr>
        <p:spPr>
          <a:xfrm>
            <a:off x="89959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25" name="正方形/長方形 24"/>
          <p:cNvSpPr/>
          <p:nvPr/>
        </p:nvSpPr>
        <p:spPr>
          <a:xfrm>
            <a:off x="539552" y="328498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26" name="直線コネクタ 25"/>
          <p:cNvCxnSpPr>
            <a:stCxn id="10" idx="5"/>
            <a:endCxn id="20" idx="0"/>
          </p:cNvCxnSpPr>
          <p:nvPr/>
        </p:nvCxnSpPr>
        <p:spPr>
          <a:xfrm rot="16200000" flipH="1">
            <a:off x="2747609" y="5096996"/>
            <a:ext cx="402249" cy="438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10" idx="4"/>
            <a:endCxn id="21" idx="0"/>
          </p:cNvCxnSpPr>
          <p:nvPr/>
        </p:nvCxnSpPr>
        <p:spPr>
          <a:xfrm rot="16200000" flipH="1">
            <a:off x="2465758" y="5319202"/>
            <a:ext cx="360072" cy="359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10" idx="3"/>
            <a:endCxn id="22" idx="0"/>
          </p:cNvCxnSpPr>
          <p:nvPr/>
        </p:nvCxnSpPr>
        <p:spPr>
          <a:xfrm rot="5400000">
            <a:off x="2141731" y="5132985"/>
            <a:ext cx="402249" cy="36624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9" idx="5"/>
            <a:endCxn id="23" idx="0"/>
          </p:cNvCxnSpPr>
          <p:nvPr/>
        </p:nvCxnSpPr>
        <p:spPr>
          <a:xfrm rot="16200000" flipH="1">
            <a:off x="1343437" y="5277000"/>
            <a:ext cx="402249" cy="7821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9" idx="3"/>
            <a:endCxn id="24" idx="0"/>
          </p:cNvCxnSpPr>
          <p:nvPr/>
        </p:nvCxnSpPr>
        <p:spPr>
          <a:xfrm rot="5400000">
            <a:off x="989587" y="5205009"/>
            <a:ext cx="402249"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1" name="直線コネクタ 69"/>
          <p:cNvCxnSpPr>
            <a:stCxn id="6" idx="2"/>
            <a:endCxn id="25" idx="0"/>
          </p:cNvCxnSpPr>
          <p:nvPr/>
        </p:nvCxnSpPr>
        <p:spPr>
          <a:xfrm rot="10800000" flipV="1">
            <a:off x="719572" y="2780912"/>
            <a:ext cx="176419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2" name="円/楕円 31"/>
          <p:cNvSpPr/>
          <p:nvPr/>
        </p:nvSpPr>
        <p:spPr>
          <a:xfrm>
            <a:off x="4932040"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33" name="直線コネクタ 32"/>
          <p:cNvCxnSpPr>
            <a:stCxn id="32" idx="1"/>
            <a:endCxn id="5" idx="5"/>
          </p:cNvCxnSpPr>
          <p:nvPr/>
        </p:nvCxnSpPr>
        <p:spPr>
          <a:xfrm rot="16200000" flipV="1">
            <a:off x="3593687" y="2018639"/>
            <a:ext cx="1236514" cy="152454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直線コネクタ 69"/>
          <p:cNvCxnSpPr>
            <a:stCxn id="5" idx="2"/>
            <a:endCxn id="35" idx="0"/>
          </p:cNvCxnSpPr>
          <p:nvPr/>
        </p:nvCxnSpPr>
        <p:spPr>
          <a:xfrm rot="10800000" flipV="1">
            <a:off x="719572" y="2060832"/>
            <a:ext cx="248427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539552" y="256490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36" name="円/楕円 35"/>
          <p:cNvSpPr/>
          <p:nvPr/>
        </p:nvSpPr>
        <p:spPr>
          <a:xfrm>
            <a:off x="4356008" y="40770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7" name="円/楕円 36"/>
          <p:cNvSpPr/>
          <p:nvPr/>
        </p:nvSpPr>
        <p:spPr>
          <a:xfrm>
            <a:off x="1763688"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38" name="直線コネクタ 37"/>
          <p:cNvCxnSpPr>
            <a:stCxn id="37" idx="7"/>
            <a:endCxn id="6" idx="3"/>
          </p:cNvCxnSpPr>
          <p:nvPr/>
        </p:nvCxnSpPr>
        <p:spPr>
          <a:xfrm rot="5400000" flipH="1" flipV="1">
            <a:off x="2009511" y="288273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539552"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0" name="直線コネクタ 69"/>
          <p:cNvCxnSpPr>
            <a:stCxn id="37" idx="2"/>
            <a:endCxn id="39" idx="0"/>
          </p:cNvCxnSpPr>
          <p:nvPr/>
        </p:nvCxnSpPr>
        <p:spPr>
          <a:xfrm rot="10800000" flipV="1">
            <a:off x="719572" y="3500992"/>
            <a:ext cx="104411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42" idx="0"/>
            <a:endCxn id="37" idx="3"/>
          </p:cNvCxnSpPr>
          <p:nvPr/>
        </p:nvCxnSpPr>
        <p:spPr>
          <a:xfrm rot="5400000" flipH="1" flipV="1">
            <a:off x="1313622" y="3512822"/>
            <a:ext cx="402249" cy="582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1043608"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3" name="直線コネクタ 42"/>
          <p:cNvCxnSpPr>
            <a:stCxn id="36" idx="7"/>
            <a:endCxn id="32" idx="3"/>
          </p:cNvCxnSpPr>
          <p:nvPr/>
        </p:nvCxnSpPr>
        <p:spPr>
          <a:xfrm rot="5400000" flipH="1" flipV="1">
            <a:off x="4529807" y="3674839"/>
            <a:ext cx="516434"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4932040"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45" name="正方形/長方形 44"/>
          <p:cNvSpPr/>
          <p:nvPr/>
        </p:nvSpPr>
        <p:spPr>
          <a:xfrm>
            <a:off x="442798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sp>
        <p:nvSpPr>
          <p:cNvPr id="46" name="正方形/長方形 45"/>
          <p:cNvSpPr/>
          <p:nvPr/>
        </p:nvSpPr>
        <p:spPr>
          <a:xfrm>
            <a:off x="3923928"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47" name="直線コネクタ 46"/>
          <p:cNvCxnSpPr>
            <a:stCxn id="36" idx="5"/>
            <a:endCxn id="44" idx="0"/>
          </p:cNvCxnSpPr>
          <p:nvPr/>
        </p:nvCxnSpPr>
        <p:spPr>
          <a:xfrm rot="16200000" flipH="1">
            <a:off x="4619817" y="4304908"/>
            <a:ext cx="474257" cy="51022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36" idx="4"/>
            <a:endCxn id="45" idx="0"/>
          </p:cNvCxnSpPr>
          <p:nvPr/>
        </p:nvCxnSpPr>
        <p:spPr>
          <a:xfrm rot="16200000" flipH="1">
            <a:off x="4337966" y="4527114"/>
            <a:ext cx="432080"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36" idx="3"/>
            <a:endCxn id="46" idx="0"/>
          </p:cNvCxnSpPr>
          <p:nvPr/>
        </p:nvCxnSpPr>
        <p:spPr>
          <a:xfrm rot="5400000">
            <a:off x="4013939" y="4412905"/>
            <a:ext cx="474257"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34786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a:solidFill>
                <a:schemeClr val="tx1"/>
              </a:solidFill>
            </a:endParaRPr>
          </a:p>
        </p:txBody>
      </p:sp>
      <p:cxnSp>
        <p:nvCxnSpPr>
          <p:cNvPr id="51" name="直線コネクタ 50"/>
          <p:cNvCxnSpPr>
            <a:stCxn id="8" idx="5"/>
            <a:endCxn id="50" idx="0"/>
          </p:cNvCxnSpPr>
          <p:nvPr/>
        </p:nvCxnSpPr>
        <p:spPr>
          <a:xfrm rot="16200000" flipH="1">
            <a:off x="3071645" y="4340912"/>
            <a:ext cx="474225" cy="43825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直線コネクタ 69"/>
          <p:cNvCxnSpPr>
            <a:stCxn id="10" idx="6"/>
            <a:endCxn id="11" idx="2"/>
          </p:cNvCxnSpPr>
          <p:nvPr/>
        </p:nvCxnSpPr>
        <p:spPr>
          <a:xfrm>
            <a:off x="2771800" y="5013160"/>
            <a:ext cx="2736336" cy="720112"/>
          </a:xfrm>
          <a:prstGeom prst="curvedConnector3">
            <a:avLst>
              <a:gd name="adj1" fmla="val 2223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4" name="直線コネクタ 69"/>
          <p:cNvCxnSpPr>
            <a:stCxn id="8" idx="2"/>
            <a:endCxn id="9" idx="7"/>
          </p:cNvCxnSpPr>
          <p:nvPr/>
        </p:nvCxnSpPr>
        <p:spPr>
          <a:xfrm rot="10800000" flipV="1">
            <a:off x="1505456" y="4221103"/>
            <a:ext cx="1338353" cy="690233"/>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5" name="直線コネクタ 69"/>
          <p:cNvCxnSpPr>
            <a:stCxn id="36" idx="2"/>
            <a:endCxn id="10" idx="7"/>
          </p:cNvCxnSpPr>
          <p:nvPr/>
        </p:nvCxnSpPr>
        <p:spPr>
          <a:xfrm rot="10800000" flipV="1">
            <a:off x="2729624" y="4221071"/>
            <a:ext cx="1626385" cy="690265"/>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6" name="直線コネクタ 69"/>
          <p:cNvCxnSpPr>
            <a:stCxn id="32" idx="2"/>
            <a:endCxn id="8" idx="7"/>
          </p:cNvCxnSpPr>
          <p:nvPr/>
        </p:nvCxnSpPr>
        <p:spPr>
          <a:xfrm rot="10800000" flipV="1">
            <a:off x="3089632" y="3500991"/>
            <a:ext cx="1842409" cy="61828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7" name="直線コネクタ 69"/>
          <p:cNvCxnSpPr>
            <a:stCxn id="5" idx="2"/>
            <a:endCxn id="6" idx="0"/>
          </p:cNvCxnSpPr>
          <p:nvPr/>
        </p:nvCxnSpPr>
        <p:spPr>
          <a:xfrm rot="10800000" flipV="1">
            <a:off x="2627768" y="206083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8" name="直線コネクタ 69"/>
          <p:cNvCxnSpPr>
            <a:stCxn id="6" idx="6"/>
            <a:endCxn id="32" idx="2"/>
          </p:cNvCxnSpPr>
          <p:nvPr/>
        </p:nvCxnSpPr>
        <p:spPr>
          <a:xfrm>
            <a:off x="2771768" y="2780912"/>
            <a:ext cx="2160272" cy="720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9" name="直線コネクタ 69"/>
          <p:cNvCxnSpPr>
            <a:stCxn id="37" idx="6"/>
            <a:endCxn id="36" idx="1"/>
          </p:cNvCxnSpPr>
          <p:nvPr/>
        </p:nvCxnSpPr>
        <p:spPr>
          <a:xfrm>
            <a:off x="2051688" y="3573000"/>
            <a:ext cx="2346497" cy="618257"/>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60" name="直線コネクタ 69"/>
          <p:cNvCxnSpPr>
            <a:stCxn id="6" idx="2"/>
            <a:endCxn id="37" idx="0"/>
          </p:cNvCxnSpPr>
          <p:nvPr/>
        </p:nvCxnSpPr>
        <p:spPr>
          <a:xfrm rot="10800000" flipV="1">
            <a:off x="1907688" y="278091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1115616" y="1988840"/>
            <a:ext cx="300082" cy="369332"/>
          </a:xfrm>
          <a:prstGeom prst="rect">
            <a:avLst/>
          </a:prstGeom>
        </p:spPr>
        <p:txBody>
          <a:bodyPr wrap="none">
            <a:spAutoFit/>
          </a:bodyPr>
          <a:lstStyle/>
          <a:p>
            <a:r>
              <a:rPr lang="en-US" altLang="ja-JP" dirty="0" smtClean="0"/>
              <a:t>$</a:t>
            </a:r>
            <a:endParaRPr lang="ja-JP" altLang="en-US" dirty="0"/>
          </a:p>
        </p:txBody>
      </p:sp>
      <p:sp>
        <p:nvSpPr>
          <p:cNvPr id="65" name="正方形/長方形 64"/>
          <p:cNvSpPr/>
          <p:nvPr/>
        </p:nvSpPr>
        <p:spPr>
          <a:xfrm>
            <a:off x="2915816" y="2267580"/>
            <a:ext cx="287258" cy="369332"/>
          </a:xfrm>
          <a:prstGeom prst="rect">
            <a:avLst/>
          </a:prstGeom>
        </p:spPr>
        <p:txBody>
          <a:bodyPr wrap="none">
            <a:spAutoFit/>
          </a:bodyPr>
          <a:lstStyle/>
          <a:p>
            <a:r>
              <a:rPr lang="en-US" altLang="ja-JP" dirty="0" smtClean="0"/>
              <a:t>a</a:t>
            </a:r>
            <a:endParaRPr lang="ja-JP" altLang="en-US" dirty="0"/>
          </a:p>
        </p:txBody>
      </p:sp>
      <p:sp>
        <p:nvSpPr>
          <p:cNvPr id="75" name="正方形/長方形 74"/>
          <p:cNvSpPr/>
          <p:nvPr/>
        </p:nvSpPr>
        <p:spPr>
          <a:xfrm>
            <a:off x="3851920" y="2267580"/>
            <a:ext cx="300082" cy="369332"/>
          </a:xfrm>
          <a:prstGeom prst="rect">
            <a:avLst/>
          </a:prstGeom>
        </p:spPr>
        <p:txBody>
          <a:bodyPr wrap="none">
            <a:spAutoFit/>
          </a:bodyPr>
          <a:lstStyle/>
          <a:p>
            <a:r>
              <a:rPr lang="en-US" altLang="ja-JP" dirty="0" smtClean="0"/>
              <a:t>b</a:t>
            </a:r>
            <a:endParaRPr lang="ja-JP" altLang="en-US" dirty="0"/>
          </a:p>
        </p:txBody>
      </p:sp>
      <p:sp>
        <p:nvSpPr>
          <p:cNvPr id="76" name="正方形/長方形 75"/>
          <p:cNvSpPr/>
          <p:nvPr/>
        </p:nvSpPr>
        <p:spPr>
          <a:xfrm>
            <a:off x="2195736" y="2987660"/>
            <a:ext cx="287258" cy="369332"/>
          </a:xfrm>
          <a:prstGeom prst="rect">
            <a:avLst/>
          </a:prstGeom>
        </p:spPr>
        <p:txBody>
          <a:bodyPr wrap="none">
            <a:spAutoFit/>
          </a:bodyPr>
          <a:lstStyle/>
          <a:p>
            <a:r>
              <a:rPr lang="en-US" altLang="ja-JP" dirty="0" smtClean="0"/>
              <a:t>a</a:t>
            </a:r>
            <a:endParaRPr lang="ja-JP" altLang="en-US" dirty="0"/>
          </a:p>
        </p:txBody>
      </p:sp>
      <p:sp>
        <p:nvSpPr>
          <p:cNvPr id="77" name="正方形/長方形 76"/>
          <p:cNvSpPr/>
          <p:nvPr/>
        </p:nvSpPr>
        <p:spPr>
          <a:xfrm>
            <a:off x="2771800" y="2987660"/>
            <a:ext cx="300082" cy="369332"/>
          </a:xfrm>
          <a:prstGeom prst="rect">
            <a:avLst/>
          </a:prstGeom>
        </p:spPr>
        <p:txBody>
          <a:bodyPr wrap="none">
            <a:spAutoFit/>
          </a:bodyPr>
          <a:lstStyle/>
          <a:p>
            <a:r>
              <a:rPr lang="en-US" altLang="ja-JP" dirty="0" smtClean="0"/>
              <a:t>b</a:t>
            </a:r>
            <a:endParaRPr lang="ja-JP" altLang="en-US" dirty="0"/>
          </a:p>
        </p:txBody>
      </p:sp>
      <p:sp>
        <p:nvSpPr>
          <p:cNvPr id="78" name="正方形/長方形 77"/>
          <p:cNvSpPr/>
          <p:nvPr/>
        </p:nvSpPr>
        <p:spPr>
          <a:xfrm>
            <a:off x="1260406" y="3573016"/>
            <a:ext cx="287258" cy="369332"/>
          </a:xfrm>
          <a:prstGeom prst="rect">
            <a:avLst/>
          </a:prstGeom>
        </p:spPr>
        <p:txBody>
          <a:bodyPr wrap="none">
            <a:spAutoFit/>
          </a:bodyPr>
          <a:lstStyle/>
          <a:p>
            <a:r>
              <a:rPr lang="en-US" altLang="ja-JP" dirty="0" smtClean="0"/>
              <a:t>a</a:t>
            </a:r>
            <a:endParaRPr lang="ja-JP" altLang="en-US" dirty="0"/>
          </a:p>
        </p:txBody>
      </p:sp>
      <p:sp>
        <p:nvSpPr>
          <p:cNvPr id="79" name="正方形/長方形 78"/>
          <p:cNvSpPr/>
          <p:nvPr/>
        </p:nvSpPr>
        <p:spPr>
          <a:xfrm>
            <a:off x="1823646" y="3573016"/>
            <a:ext cx="300082" cy="369332"/>
          </a:xfrm>
          <a:prstGeom prst="rect">
            <a:avLst/>
          </a:prstGeom>
        </p:spPr>
        <p:txBody>
          <a:bodyPr wrap="none">
            <a:spAutoFit/>
          </a:bodyPr>
          <a:lstStyle/>
          <a:p>
            <a:r>
              <a:rPr lang="en-US" altLang="ja-JP" dirty="0" smtClean="0"/>
              <a:t>b</a:t>
            </a:r>
            <a:endParaRPr lang="ja-JP" altLang="en-US" dirty="0"/>
          </a:p>
        </p:txBody>
      </p:sp>
      <p:sp>
        <p:nvSpPr>
          <p:cNvPr id="80" name="正方形/長方形 79"/>
          <p:cNvSpPr/>
          <p:nvPr/>
        </p:nvSpPr>
        <p:spPr>
          <a:xfrm>
            <a:off x="4572774" y="3563724"/>
            <a:ext cx="287258" cy="369332"/>
          </a:xfrm>
          <a:prstGeom prst="rect">
            <a:avLst/>
          </a:prstGeom>
        </p:spPr>
        <p:txBody>
          <a:bodyPr wrap="none">
            <a:spAutoFit/>
          </a:bodyPr>
          <a:lstStyle/>
          <a:p>
            <a:r>
              <a:rPr lang="en-US" altLang="ja-JP" dirty="0" smtClean="0"/>
              <a:t>a</a:t>
            </a:r>
            <a:endParaRPr lang="ja-JP" altLang="en-US" dirty="0"/>
          </a:p>
        </p:txBody>
      </p:sp>
      <p:sp>
        <p:nvSpPr>
          <p:cNvPr id="81" name="正方形/長方形 80"/>
          <p:cNvSpPr/>
          <p:nvPr/>
        </p:nvSpPr>
        <p:spPr>
          <a:xfrm>
            <a:off x="5220846" y="3563724"/>
            <a:ext cx="300082" cy="369332"/>
          </a:xfrm>
          <a:prstGeom prst="rect">
            <a:avLst/>
          </a:prstGeom>
        </p:spPr>
        <p:txBody>
          <a:bodyPr wrap="none">
            <a:spAutoFit/>
          </a:bodyPr>
          <a:lstStyle/>
          <a:p>
            <a:r>
              <a:rPr lang="en-US" altLang="ja-JP" dirty="0" smtClean="0"/>
              <a:t>b</a:t>
            </a:r>
            <a:endParaRPr lang="ja-JP" altLang="en-US" dirty="0"/>
          </a:p>
        </p:txBody>
      </p:sp>
      <p:sp>
        <p:nvSpPr>
          <p:cNvPr id="82" name="正方形/長方形 81"/>
          <p:cNvSpPr/>
          <p:nvPr/>
        </p:nvSpPr>
        <p:spPr>
          <a:xfrm>
            <a:off x="2555776" y="4355812"/>
            <a:ext cx="287258" cy="369332"/>
          </a:xfrm>
          <a:prstGeom prst="rect">
            <a:avLst/>
          </a:prstGeom>
        </p:spPr>
        <p:txBody>
          <a:bodyPr wrap="none">
            <a:spAutoFit/>
          </a:bodyPr>
          <a:lstStyle/>
          <a:p>
            <a:r>
              <a:rPr lang="en-US" altLang="ja-JP" dirty="0" smtClean="0"/>
              <a:t>a</a:t>
            </a:r>
            <a:endParaRPr lang="ja-JP" altLang="en-US" dirty="0"/>
          </a:p>
        </p:txBody>
      </p:sp>
      <p:sp>
        <p:nvSpPr>
          <p:cNvPr id="83" name="正方形/長方形 82"/>
          <p:cNvSpPr/>
          <p:nvPr/>
        </p:nvSpPr>
        <p:spPr>
          <a:xfrm>
            <a:off x="3348638" y="4355812"/>
            <a:ext cx="300082" cy="369332"/>
          </a:xfrm>
          <a:prstGeom prst="rect">
            <a:avLst/>
          </a:prstGeom>
        </p:spPr>
        <p:txBody>
          <a:bodyPr wrap="none">
            <a:spAutoFit/>
          </a:bodyPr>
          <a:lstStyle/>
          <a:p>
            <a:r>
              <a:rPr lang="en-US" altLang="ja-JP" dirty="0" smtClean="0"/>
              <a:t>b</a:t>
            </a:r>
            <a:endParaRPr lang="ja-JP" altLang="en-US" dirty="0"/>
          </a:p>
        </p:txBody>
      </p:sp>
      <p:sp>
        <p:nvSpPr>
          <p:cNvPr id="84" name="正方形/長方形 83"/>
          <p:cNvSpPr/>
          <p:nvPr/>
        </p:nvSpPr>
        <p:spPr>
          <a:xfrm>
            <a:off x="4283968" y="4355812"/>
            <a:ext cx="287258" cy="369332"/>
          </a:xfrm>
          <a:prstGeom prst="rect">
            <a:avLst/>
          </a:prstGeom>
        </p:spPr>
        <p:txBody>
          <a:bodyPr wrap="none">
            <a:spAutoFit/>
          </a:bodyPr>
          <a:lstStyle/>
          <a:p>
            <a:r>
              <a:rPr lang="en-US" altLang="ja-JP" dirty="0" smtClean="0"/>
              <a:t>a</a:t>
            </a:r>
            <a:endParaRPr lang="ja-JP" altLang="en-US" dirty="0"/>
          </a:p>
        </p:txBody>
      </p:sp>
      <p:sp>
        <p:nvSpPr>
          <p:cNvPr id="85" name="正方形/長方形 84"/>
          <p:cNvSpPr/>
          <p:nvPr/>
        </p:nvSpPr>
        <p:spPr>
          <a:xfrm>
            <a:off x="4860032" y="4355812"/>
            <a:ext cx="300082" cy="369332"/>
          </a:xfrm>
          <a:prstGeom prst="rect">
            <a:avLst/>
          </a:prstGeom>
        </p:spPr>
        <p:txBody>
          <a:bodyPr wrap="none">
            <a:spAutoFit/>
          </a:bodyPr>
          <a:lstStyle/>
          <a:p>
            <a:r>
              <a:rPr lang="en-US" altLang="ja-JP" dirty="0" smtClean="0"/>
              <a:t>b</a:t>
            </a:r>
            <a:endParaRPr lang="ja-JP" altLang="en-US" dirty="0"/>
          </a:p>
        </p:txBody>
      </p:sp>
      <p:sp>
        <p:nvSpPr>
          <p:cNvPr id="86" name="正方形/長方形 85"/>
          <p:cNvSpPr/>
          <p:nvPr/>
        </p:nvSpPr>
        <p:spPr>
          <a:xfrm>
            <a:off x="3996710" y="4355812"/>
            <a:ext cx="300082" cy="369332"/>
          </a:xfrm>
          <a:prstGeom prst="rect">
            <a:avLst/>
          </a:prstGeom>
        </p:spPr>
        <p:txBody>
          <a:bodyPr wrap="none">
            <a:spAutoFit/>
          </a:bodyPr>
          <a:lstStyle/>
          <a:p>
            <a:r>
              <a:rPr lang="en-US" altLang="ja-JP" dirty="0" smtClean="0"/>
              <a:t>$</a:t>
            </a:r>
            <a:endParaRPr lang="ja-JP" altLang="en-US" dirty="0"/>
          </a:p>
        </p:txBody>
      </p:sp>
      <p:sp>
        <p:nvSpPr>
          <p:cNvPr id="87" name="正方形/長方形 86"/>
          <p:cNvSpPr/>
          <p:nvPr/>
        </p:nvSpPr>
        <p:spPr>
          <a:xfrm>
            <a:off x="2411760" y="5147900"/>
            <a:ext cx="287258" cy="369332"/>
          </a:xfrm>
          <a:prstGeom prst="rect">
            <a:avLst/>
          </a:prstGeom>
        </p:spPr>
        <p:txBody>
          <a:bodyPr wrap="none">
            <a:spAutoFit/>
          </a:bodyPr>
          <a:lstStyle/>
          <a:p>
            <a:r>
              <a:rPr lang="en-US" altLang="ja-JP" dirty="0" smtClean="0"/>
              <a:t>a</a:t>
            </a:r>
            <a:endParaRPr lang="ja-JP" altLang="en-US" dirty="0"/>
          </a:p>
        </p:txBody>
      </p:sp>
      <p:sp>
        <p:nvSpPr>
          <p:cNvPr id="88" name="正方形/長方形 87"/>
          <p:cNvSpPr/>
          <p:nvPr/>
        </p:nvSpPr>
        <p:spPr>
          <a:xfrm>
            <a:off x="898818" y="5147900"/>
            <a:ext cx="287258" cy="369332"/>
          </a:xfrm>
          <a:prstGeom prst="rect">
            <a:avLst/>
          </a:prstGeom>
        </p:spPr>
        <p:txBody>
          <a:bodyPr wrap="none">
            <a:spAutoFit/>
          </a:bodyPr>
          <a:lstStyle/>
          <a:p>
            <a:r>
              <a:rPr lang="en-US" altLang="ja-JP" dirty="0" smtClean="0"/>
              <a:t>a</a:t>
            </a:r>
            <a:endParaRPr lang="ja-JP" altLang="en-US" dirty="0"/>
          </a:p>
        </p:txBody>
      </p:sp>
      <p:sp>
        <p:nvSpPr>
          <p:cNvPr id="89" name="正方形/長方形 88"/>
          <p:cNvSpPr/>
          <p:nvPr/>
        </p:nvSpPr>
        <p:spPr>
          <a:xfrm>
            <a:off x="1474882" y="5147900"/>
            <a:ext cx="300082" cy="369332"/>
          </a:xfrm>
          <a:prstGeom prst="rect">
            <a:avLst/>
          </a:prstGeom>
        </p:spPr>
        <p:txBody>
          <a:bodyPr wrap="none">
            <a:spAutoFit/>
          </a:bodyPr>
          <a:lstStyle/>
          <a:p>
            <a:r>
              <a:rPr lang="en-US" altLang="ja-JP" dirty="0" smtClean="0"/>
              <a:t>b</a:t>
            </a:r>
            <a:endParaRPr lang="ja-JP" altLang="en-US" dirty="0"/>
          </a:p>
        </p:txBody>
      </p:sp>
      <p:sp>
        <p:nvSpPr>
          <p:cNvPr id="92" name="正方形/長方形 91"/>
          <p:cNvSpPr/>
          <p:nvPr/>
        </p:nvSpPr>
        <p:spPr>
          <a:xfrm>
            <a:off x="2975774" y="5147900"/>
            <a:ext cx="300082" cy="369332"/>
          </a:xfrm>
          <a:prstGeom prst="rect">
            <a:avLst/>
          </a:prstGeom>
        </p:spPr>
        <p:txBody>
          <a:bodyPr wrap="none">
            <a:spAutoFit/>
          </a:bodyPr>
          <a:lstStyle/>
          <a:p>
            <a:r>
              <a:rPr lang="en-US" altLang="ja-JP" dirty="0" smtClean="0"/>
              <a:t>b</a:t>
            </a:r>
            <a:endParaRPr lang="ja-JP" altLang="en-US" dirty="0"/>
          </a:p>
        </p:txBody>
      </p:sp>
      <p:sp>
        <p:nvSpPr>
          <p:cNvPr id="93" name="正方形/長方形 92"/>
          <p:cNvSpPr/>
          <p:nvPr/>
        </p:nvSpPr>
        <p:spPr>
          <a:xfrm>
            <a:off x="2039670" y="5147900"/>
            <a:ext cx="300082" cy="369332"/>
          </a:xfrm>
          <a:prstGeom prst="rect">
            <a:avLst/>
          </a:prstGeom>
        </p:spPr>
        <p:txBody>
          <a:bodyPr wrap="none">
            <a:spAutoFit/>
          </a:bodyPr>
          <a:lstStyle/>
          <a:p>
            <a:r>
              <a:rPr lang="en-US" altLang="ja-JP" dirty="0" smtClean="0"/>
              <a:t>$</a:t>
            </a:r>
            <a:endParaRPr lang="ja-JP" altLang="en-US" dirty="0"/>
          </a:p>
        </p:txBody>
      </p:sp>
      <p:sp>
        <p:nvSpPr>
          <p:cNvPr id="94" name="正方形/長方形 93"/>
          <p:cNvSpPr/>
          <p:nvPr/>
        </p:nvSpPr>
        <p:spPr>
          <a:xfrm>
            <a:off x="5136014" y="5867980"/>
            <a:ext cx="300082" cy="369332"/>
          </a:xfrm>
          <a:prstGeom prst="rect">
            <a:avLst/>
          </a:prstGeom>
        </p:spPr>
        <p:txBody>
          <a:bodyPr wrap="none">
            <a:spAutoFit/>
          </a:bodyPr>
          <a:lstStyle/>
          <a:p>
            <a:r>
              <a:rPr lang="en-US" altLang="ja-JP" dirty="0" smtClean="0"/>
              <a:t>$</a:t>
            </a:r>
            <a:endParaRPr lang="ja-JP" altLang="en-US" dirty="0"/>
          </a:p>
        </p:txBody>
      </p:sp>
      <p:sp>
        <p:nvSpPr>
          <p:cNvPr id="95" name="正方形/長方形 94"/>
          <p:cNvSpPr/>
          <p:nvPr/>
        </p:nvSpPr>
        <p:spPr>
          <a:xfrm>
            <a:off x="5712078" y="5867980"/>
            <a:ext cx="300082" cy="369332"/>
          </a:xfrm>
          <a:prstGeom prst="rect">
            <a:avLst/>
          </a:prstGeom>
        </p:spPr>
        <p:txBody>
          <a:bodyPr wrap="none">
            <a:spAutoFit/>
          </a:bodyPr>
          <a:lstStyle/>
          <a:p>
            <a:r>
              <a:rPr lang="en-US" altLang="ja-JP" dirty="0" smtClean="0"/>
              <a:t>b</a:t>
            </a:r>
            <a:endParaRPr lang="ja-JP" altLang="en-US" dirty="0"/>
          </a:p>
        </p:txBody>
      </p:sp>
      <p:sp>
        <p:nvSpPr>
          <p:cNvPr id="99" name="正方形/長方形 98"/>
          <p:cNvSpPr/>
          <p:nvPr/>
        </p:nvSpPr>
        <p:spPr>
          <a:xfrm>
            <a:off x="1115616" y="2915652"/>
            <a:ext cx="300082" cy="369332"/>
          </a:xfrm>
          <a:prstGeom prst="rect">
            <a:avLst/>
          </a:prstGeom>
        </p:spPr>
        <p:txBody>
          <a:bodyPr wrap="none">
            <a:spAutoFit/>
          </a:bodyPr>
          <a:lstStyle/>
          <a:p>
            <a:r>
              <a:rPr lang="en-US" altLang="ja-JP" dirty="0" smtClean="0"/>
              <a:t>$</a:t>
            </a:r>
            <a:endParaRPr lang="ja-JP" altLang="en-US" dirty="0"/>
          </a:p>
        </p:txBody>
      </p:sp>
      <p:sp>
        <p:nvSpPr>
          <p:cNvPr id="100" name="正方形/長方形 99"/>
          <p:cNvSpPr/>
          <p:nvPr/>
        </p:nvSpPr>
        <p:spPr>
          <a:xfrm>
            <a:off x="1115616" y="3275692"/>
            <a:ext cx="300082" cy="369332"/>
          </a:xfrm>
          <a:prstGeom prst="rect">
            <a:avLst/>
          </a:prstGeom>
        </p:spPr>
        <p:txBody>
          <a:bodyPr wrap="none">
            <a:spAutoFit/>
          </a:bodyPr>
          <a:lstStyle/>
          <a:p>
            <a:r>
              <a:rPr lang="en-US" altLang="ja-JP" dirty="0" smtClean="0"/>
              <a:t>$</a:t>
            </a:r>
            <a:endParaRPr lang="ja-JP" altLang="en-US"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7" name="コンテンツ プレースホルダ 96"/>
          <p:cNvSpPr>
            <a:spLocks noGrp="1"/>
          </p:cNvSpPr>
          <p:nvPr>
            <p:ph idx="1"/>
          </p:nvPr>
        </p:nvSpPr>
        <p:spPr/>
        <p:txBody>
          <a:bodyPr/>
          <a:lstStyle/>
          <a:p>
            <a:endParaRPr kumimoji="1" lang="ja-JP" altLang="en-US" dirty="0"/>
          </a:p>
        </p:txBody>
      </p:sp>
      <p:sp>
        <p:nvSpPr>
          <p:cNvPr id="3" name="タイトル 2"/>
          <p:cNvSpPr>
            <a:spLocks noGrp="1"/>
          </p:cNvSpPr>
          <p:nvPr>
            <p:ph type="title"/>
          </p:nvPr>
        </p:nvSpPr>
        <p:spPr/>
        <p:txBody>
          <a:bodyPr/>
          <a:lstStyle/>
          <a:p>
            <a:r>
              <a:rPr lang="en-US" altLang="ja-JP" dirty="0" smtClean="0"/>
              <a:t>Ex</a:t>
            </a:r>
            <a:endParaRPr lang="ja-JP" altLang="en-US" dirty="0"/>
          </a:p>
        </p:txBody>
      </p:sp>
      <p:sp>
        <p:nvSpPr>
          <p:cNvPr id="5" name="円/楕円 4"/>
          <p:cNvSpPr/>
          <p:nvPr/>
        </p:nvSpPr>
        <p:spPr>
          <a:xfrm>
            <a:off x="3203848" y="191683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1</a:t>
            </a:r>
            <a:endParaRPr kumimoji="1" lang="ja-JP" altLang="en-US" dirty="0">
              <a:solidFill>
                <a:schemeClr val="tx1"/>
              </a:solidFill>
            </a:endParaRPr>
          </a:p>
        </p:txBody>
      </p:sp>
      <p:sp>
        <p:nvSpPr>
          <p:cNvPr id="6" name="円/楕円 5"/>
          <p:cNvSpPr/>
          <p:nvPr/>
        </p:nvSpPr>
        <p:spPr>
          <a:xfrm>
            <a:off x="2483768" y="263691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7" name="直線コネクタ 6"/>
          <p:cNvCxnSpPr>
            <a:stCxn id="6" idx="7"/>
            <a:endCxn id="5" idx="3"/>
          </p:cNvCxnSpPr>
          <p:nvPr/>
        </p:nvCxnSpPr>
        <p:spPr>
          <a:xfrm rot="5400000" flipH="1" flipV="1">
            <a:off x="2729591" y="216265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円/楕円 7"/>
          <p:cNvSpPr/>
          <p:nvPr/>
        </p:nvSpPr>
        <p:spPr>
          <a:xfrm>
            <a:off x="2843808" y="407710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9" name="円/楕円 8"/>
          <p:cNvSpPr/>
          <p:nvPr/>
        </p:nvSpPr>
        <p:spPr>
          <a:xfrm>
            <a:off x="1259632"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1</a:t>
            </a:r>
            <a:endParaRPr kumimoji="1" lang="ja-JP" altLang="en-US" dirty="0">
              <a:solidFill>
                <a:schemeClr val="tx1"/>
              </a:solidFill>
            </a:endParaRPr>
          </a:p>
        </p:txBody>
      </p:sp>
      <p:sp>
        <p:nvSpPr>
          <p:cNvPr id="10" name="円/楕円 9"/>
          <p:cNvSpPr/>
          <p:nvPr/>
        </p:nvSpPr>
        <p:spPr>
          <a:xfrm>
            <a:off x="2483800"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11" name="円/楕円 10"/>
          <p:cNvSpPr/>
          <p:nvPr/>
        </p:nvSpPr>
        <p:spPr>
          <a:xfrm>
            <a:off x="5508136" y="55892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1</a:t>
            </a:r>
            <a:endParaRPr kumimoji="1" lang="ja-JP" altLang="en-US" dirty="0">
              <a:solidFill>
                <a:schemeClr val="tx1"/>
              </a:solidFill>
            </a:endParaRPr>
          </a:p>
        </p:txBody>
      </p:sp>
      <p:cxnSp>
        <p:nvCxnSpPr>
          <p:cNvPr id="12" name="直線コネクタ 11"/>
          <p:cNvCxnSpPr>
            <a:stCxn id="8" idx="0"/>
            <a:endCxn id="6" idx="5"/>
          </p:cNvCxnSpPr>
          <p:nvPr/>
        </p:nvCxnSpPr>
        <p:spPr>
          <a:xfrm rot="16200000" flipV="1">
            <a:off x="2261516" y="3350811"/>
            <a:ext cx="1194369" cy="25821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4"/>
          <p:cNvCxnSpPr>
            <a:stCxn id="11" idx="0"/>
            <a:endCxn id="32" idx="5"/>
          </p:cNvCxnSpPr>
          <p:nvPr/>
        </p:nvCxnSpPr>
        <p:spPr>
          <a:xfrm rot="16200000" flipV="1">
            <a:off x="4421772" y="4358907"/>
            <a:ext cx="1986457" cy="474273"/>
          </a:xfrm>
          <a:prstGeom prst="straightConnector1">
            <a:avLst/>
          </a:prstGeom>
          <a:ln w="25400"/>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9" idx="0"/>
            <a:endCxn id="37" idx="4"/>
          </p:cNvCxnSpPr>
          <p:nvPr/>
        </p:nvCxnSpPr>
        <p:spPr>
          <a:xfrm rot="5400000" flipH="1" flipV="1">
            <a:off x="1043576" y="4005048"/>
            <a:ext cx="1224168" cy="50405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10" idx="0"/>
            <a:endCxn id="8" idx="4"/>
          </p:cNvCxnSpPr>
          <p:nvPr/>
        </p:nvCxnSpPr>
        <p:spPr>
          <a:xfrm rot="5400000" flipH="1" flipV="1">
            <a:off x="2555776" y="4437128"/>
            <a:ext cx="504056" cy="36000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11" idx="3"/>
            <a:endCxn id="18" idx="0"/>
          </p:cNvCxnSpPr>
          <p:nvPr/>
        </p:nvCxnSpPr>
        <p:spPr>
          <a:xfrm rot="5400000">
            <a:off x="5202087" y="5889085"/>
            <a:ext cx="402217" cy="29423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11" idx="5"/>
            <a:endCxn id="19" idx="0"/>
          </p:cNvCxnSpPr>
          <p:nvPr/>
        </p:nvCxnSpPr>
        <p:spPr>
          <a:xfrm rot="16200000" flipH="1">
            <a:off x="5555937" y="6033116"/>
            <a:ext cx="402217" cy="617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076056"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ja-JP" dirty="0" smtClean="0">
                <a:solidFill>
                  <a:schemeClr val="tx1"/>
                </a:solidFill>
              </a:rPr>
              <a:t>1</a:t>
            </a:r>
            <a:endParaRPr kumimoji="1" lang="ja-JP" altLang="en-US" dirty="0">
              <a:solidFill>
                <a:schemeClr val="tx1"/>
              </a:solidFill>
            </a:endParaRPr>
          </a:p>
        </p:txBody>
      </p:sp>
      <p:sp>
        <p:nvSpPr>
          <p:cNvPr id="19" name="正方形/長方形 18"/>
          <p:cNvSpPr/>
          <p:nvPr/>
        </p:nvSpPr>
        <p:spPr>
          <a:xfrm>
            <a:off x="5580112"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ja-JP" dirty="0" smtClean="0">
                <a:solidFill>
                  <a:schemeClr val="tx1"/>
                </a:solidFill>
              </a:rPr>
              <a:t>1</a:t>
            </a:r>
            <a:endParaRPr kumimoji="1" lang="ja-JP" altLang="en-US" dirty="0">
              <a:solidFill>
                <a:schemeClr val="tx1"/>
              </a:solidFill>
            </a:endParaRPr>
          </a:p>
        </p:txBody>
      </p:sp>
      <p:sp>
        <p:nvSpPr>
          <p:cNvPr id="20" name="正方形/長方形 19"/>
          <p:cNvSpPr/>
          <p:nvPr/>
        </p:nvSpPr>
        <p:spPr>
          <a:xfrm>
            <a:off x="2987824"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21" name="正方形/長方形 20"/>
          <p:cNvSpPr/>
          <p:nvPr/>
        </p:nvSpPr>
        <p:spPr>
          <a:xfrm>
            <a:off x="248376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1</a:t>
            </a:r>
            <a:endParaRPr kumimoji="1" lang="ja-JP" altLang="en-US" dirty="0">
              <a:solidFill>
                <a:schemeClr val="tx1"/>
              </a:solidFill>
            </a:endParaRPr>
          </a:p>
        </p:txBody>
      </p:sp>
      <p:sp>
        <p:nvSpPr>
          <p:cNvPr id="22" name="正方形/長方形 21"/>
          <p:cNvSpPr/>
          <p:nvPr/>
        </p:nvSpPr>
        <p:spPr>
          <a:xfrm>
            <a:off x="197971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23" name="正方形/長方形 22"/>
          <p:cNvSpPr/>
          <p:nvPr/>
        </p:nvSpPr>
        <p:spPr>
          <a:xfrm>
            <a:off x="140364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1</a:t>
            </a:r>
            <a:endParaRPr kumimoji="1" lang="ja-JP" altLang="en-US" dirty="0">
              <a:solidFill>
                <a:schemeClr val="tx1"/>
              </a:solidFill>
            </a:endParaRPr>
          </a:p>
        </p:txBody>
      </p:sp>
      <p:sp>
        <p:nvSpPr>
          <p:cNvPr id="24" name="正方形/長方形 23"/>
          <p:cNvSpPr/>
          <p:nvPr/>
        </p:nvSpPr>
        <p:spPr>
          <a:xfrm>
            <a:off x="89959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1</a:t>
            </a:r>
            <a:endParaRPr kumimoji="1" lang="ja-JP" altLang="en-US" dirty="0">
              <a:solidFill>
                <a:schemeClr val="tx1"/>
              </a:solidFill>
            </a:endParaRPr>
          </a:p>
        </p:txBody>
      </p:sp>
      <p:sp>
        <p:nvSpPr>
          <p:cNvPr id="25" name="正方形/長方形 24"/>
          <p:cNvSpPr/>
          <p:nvPr/>
        </p:nvSpPr>
        <p:spPr>
          <a:xfrm>
            <a:off x="539552" y="328498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26" name="直線コネクタ 25"/>
          <p:cNvCxnSpPr>
            <a:stCxn id="10" idx="5"/>
            <a:endCxn id="20" idx="0"/>
          </p:cNvCxnSpPr>
          <p:nvPr/>
        </p:nvCxnSpPr>
        <p:spPr>
          <a:xfrm rot="16200000" flipH="1">
            <a:off x="2747609" y="5096996"/>
            <a:ext cx="402249" cy="438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10" idx="4"/>
            <a:endCxn id="21" idx="0"/>
          </p:cNvCxnSpPr>
          <p:nvPr/>
        </p:nvCxnSpPr>
        <p:spPr>
          <a:xfrm rot="16200000" flipH="1">
            <a:off x="2465758" y="5319202"/>
            <a:ext cx="360072" cy="359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10" idx="3"/>
            <a:endCxn id="22" idx="0"/>
          </p:cNvCxnSpPr>
          <p:nvPr/>
        </p:nvCxnSpPr>
        <p:spPr>
          <a:xfrm rot="5400000">
            <a:off x="2141731" y="5132985"/>
            <a:ext cx="402249" cy="36624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9" idx="5"/>
            <a:endCxn id="23" idx="0"/>
          </p:cNvCxnSpPr>
          <p:nvPr/>
        </p:nvCxnSpPr>
        <p:spPr>
          <a:xfrm rot="16200000" flipH="1">
            <a:off x="1343437" y="5277000"/>
            <a:ext cx="402249" cy="7821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9" idx="3"/>
            <a:endCxn id="24" idx="0"/>
          </p:cNvCxnSpPr>
          <p:nvPr/>
        </p:nvCxnSpPr>
        <p:spPr>
          <a:xfrm rot="5400000">
            <a:off x="989587" y="5205009"/>
            <a:ext cx="402249"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1" name="直線コネクタ 69"/>
          <p:cNvCxnSpPr>
            <a:stCxn id="6" idx="2"/>
            <a:endCxn id="25" idx="0"/>
          </p:cNvCxnSpPr>
          <p:nvPr/>
        </p:nvCxnSpPr>
        <p:spPr>
          <a:xfrm rot="10800000" flipV="1">
            <a:off x="719572" y="2780912"/>
            <a:ext cx="176419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2" name="円/楕円 31"/>
          <p:cNvSpPr/>
          <p:nvPr/>
        </p:nvSpPr>
        <p:spPr>
          <a:xfrm>
            <a:off x="4932040"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1</a:t>
            </a:r>
            <a:endParaRPr kumimoji="1" lang="ja-JP" altLang="en-US" dirty="0">
              <a:solidFill>
                <a:schemeClr val="tx1"/>
              </a:solidFill>
            </a:endParaRPr>
          </a:p>
        </p:txBody>
      </p:sp>
      <p:cxnSp>
        <p:nvCxnSpPr>
          <p:cNvPr id="33" name="直線コネクタ 32"/>
          <p:cNvCxnSpPr>
            <a:stCxn id="32" idx="1"/>
            <a:endCxn id="5" idx="5"/>
          </p:cNvCxnSpPr>
          <p:nvPr/>
        </p:nvCxnSpPr>
        <p:spPr>
          <a:xfrm rot="16200000" flipV="1">
            <a:off x="3593687" y="2018639"/>
            <a:ext cx="1236514" cy="152454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直線コネクタ 69"/>
          <p:cNvCxnSpPr>
            <a:stCxn id="5" idx="2"/>
            <a:endCxn id="35" idx="0"/>
          </p:cNvCxnSpPr>
          <p:nvPr/>
        </p:nvCxnSpPr>
        <p:spPr>
          <a:xfrm rot="10800000" flipV="1">
            <a:off x="719572" y="2060832"/>
            <a:ext cx="248427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539552" y="256490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36" name="円/楕円 35"/>
          <p:cNvSpPr/>
          <p:nvPr/>
        </p:nvSpPr>
        <p:spPr>
          <a:xfrm>
            <a:off x="4356008" y="40770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37" name="円/楕円 36"/>
          <p:cNvSpPr/>
          <p:nvPr/>
        </p:nvSpPr>
        <p:spPr>
          <a:xfrm>
            <a:off x="1763688"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38" name="直線コネクタ 37"/>
          <p:cNvCxnSpPr>
            <a:stCxn id="37" idx="7"/>
            <a:endCxn id="6" idx="3"/>
          </p:cNvCxnSpPr>
          <p:nvPr/>
        </p:nvCxnSpPr>
        <p:spPr>
          <a:xfrm rot="5400000" flipH="1" flipV="1">
            <a:off x="2009511" y="288273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539552"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40" name="直線コネクタ 69"/>
          <p:cNvCxnSpPr>
            <a:stCxn id="37" idx="2"/>
            <a:endCxn id="39" idx="0"/>
          </p:cNvCxnSpPr>
          <p:nvPr/>
        </p:nvCxnSpPr>
        <p:spPr>
          <a:xfrm rot="10800000" flipV="1">
            <a:off x="719572" y="3500992"/>
            <a:ext cx="104411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42" idx="0"/>
            <a:endCxn id="37" idx="3"/>
          </p:cNvCxnSpPr>
          <p:nvPr/>
        </p:nvCxnSpPr>
        <p:spPr>
          <a:xfrm rot="5400000" flipH="1" flipV="1">
            <a:off x="1313622" y="3512822"/>
            <a:ext cx="402249" cy="582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1043608"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43" name="直線コネクタ 42"/>
          <p:cNvCxnSpPr>
            <a:stCxn id="36" idx="7"/>
            <a:endCxn id="32" idx="3"/>
          </p:cNvCxnSpPr>
          <p:nvPr/>
        </p:nvCxnSpPr>
        <p:spPr>
          <a:xfrm rot="5400000" flipH="1" flipV="1">
            <a:off x="4529807" y="3674839"/>
            <a:ext cx="516434"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4932040"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45" name="正方形/長方形 44"/>
          <p:cNvSpPr/>
          <p:nvPr/>
        </p:nvSpPr>
        <p:spPr>
          <a:xfrm>
            <a:off x="442798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46" name="正方形/長方形 45"/>
          <p:cNvSpPr/>
          <p:nvPr/>
        </p:nvSpPr>
        <p:spPr>
          <a:xfrm>
            <a:off x="3923928"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47" name="直線コネクタ 46"/>
          <p:cNvCxnSpPr>
            <a:stCxn id="36" idx="5"/>
            <a:endCxn id="44" idx="0"/>
          </p:cNvCxnSpPr>
          <p:nvPr/>
        </p:nvCxnSpPr>
        <p:spPr>
          <a:xfrm rot="16200000" flipH="1">
            <a:off x="4619817" y="4304908"/>
            <a:ext cx="474257" cy="51022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36" idx="4"/>
            <a:endCxn id="45" idx="0"/>
          </p:cNvCxnSpPr>
          <p:nvPr/>
        </p:nvCxnSpPr>
        <p:spPr>
          <a:xfrm rot="16200000" flipH="1">
            <a:off x="4337966" y="4527114"/>
            <a:ext cx="432080"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36" idx="3"/>
            <a:endCxn id="46" idx="0"/>
          </p:cNvCxnSpPr>
          <p:nvPr/>
        </p:nvCxnSpPr>
        <p:spPr>
          <a:xfrm rot="5400000">
            <a:off x="4013939" y="4412905"/>
            <a:ext cx="474257"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34786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51" name="直線コネクタ 50"/>
          <p:cNvCxnSpPr>
            <a:stCxn id="8" idx="5"/>
            <a:endCxn id="50" idx="0"/>
          </p:cNvCxnSpPr>
          <p:nvPr/>
        </p:nvCxnSpPr>
        <p:spPr>
          <a:xfrm rot="16200000" flipH="1">
            <a:off x="3071645" y="4340912"/>
            <a:ext cx="474225" cy="43825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直線コネクタ 69"/>
          <p:cNvCxnSpPr>
            <a:stCxn id="10" idx="6"/>
            <a:endCxn id="11" idx="2"/>
          </p:cNvCxnSpPr>
          <p:nvPr/>
        </p:nvCxnSpPr>
        <p:spPr>
          <a:xfrm>
            <a:off x="2771800" y="5013160"/>
            <a:ext cx="2736336" cy="720112"/>
          </a:xfrm>
          <a:prstGeom prst="curvedConnector3">
            <a:avLst>
              <a:gd name="adj1" fmla="val 2223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4" name="直線コネクタ 69"/>
          <p:cNvCxnSpPr>
            <a:stCxn id="8" idx="2"/>
            <a:endCxn id="9" idx="7"/>
          </p:cNvCxnSpPr>
          <p:nvPr/>
        </p:nvCxnSpPr>
        <p:spPr>
          <a:xfrm rot="10800000" flipV="1">
            <a:off x="1505456" y="4221103"/>
            <a:ext cx="1338353" cy="690233"/>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5" name="直線コネクタ 69"/>
          <p:cNvCxnSpPr>
            <a:stCxn id="36" idx="2"/>
            <a:endCxn id="10" idx="7"/>
          </p:cNvCxnSpPr>
          <p:nvPr/>
        </p:nvCxnSpPr>
        <p:spPr>
          <a:xfrm rot="10800000" flipV="1">
            <a:off x="2729624" y="4221071"/>
            <a:ext cx="1626385" cy="690265"/>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6" name="直線コネクタ 69"/>
          <p:cNvCxnSpPr>
            <a:stCxn id="32" idx="2"/>
            <a:endCxn id="8" idx="7"/>
          </p:cNvCxnSpPr>
          <p:nvPr/>
        </p:nvCxnSpPr>
        <p:spPr>
          <a:xfrm rot="10800000" flipV="1">
            <a:off x="3089632" y="3500991"/>
            <a:ext cx="1842409" cy="61828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7" name="直線コネクタ 69"/>
          <p:cNvCxnSpPr>
            <a:stCxn id="5" idx="2"/>
            <a:endCxn id="6" idx="0"/>
          </p:cNvCxnSpPr>
          <p:nvPr/>
        </p:nvCxnSpPr>
        <p:spPr>
          <a:xfrm rot="10800000" flipV="1">
            <a:off x="2627768" y="206083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8" name="直線コネクタ 69"/>
          <p:cNvCxnSpPr>
            <a:stCxn id="6" idx="6"/>
            <a:endCxn id="32" idx="2"/>
          </p:cNvCxnSpPr>
          <p:nvPr/>
        </p:nvCxnSpPr>
        <p:spPr>
          <a:xfrm>
            <a:off x="2771768" y="2780912"/>
            <a:ext cx="2160272" cy="720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9" name="直線コネクタ 69"/>
          <p:cNvCxnSpPr>
            <a:stCxn id="37" idx="6"/>
            <a:endCxn id="36" idx="1"/>
          </p:cNvCxnSpPr>
          <p:nvPr/>
        </p:nvCxnSpPr>
        <p:spPr>
          <a:xfrm>
            <a:off x="2051688" y="3573000"/>
            <a:ext cx="2346497" cy="618257"/>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60" name="直線コネクタ 69"/>
          <p:cNvCxnSpPr>
            <a:stCxn id="6" idx="2"/>
            <a:endCxn id="37" idx="0"/>
          </p:cNvCxnSpPr>
          <p:nvPr/>
        </p:nvCxnSpPr>
        <p:spPr>
          <a:xfrm rot="10800000" flipV="1">
            <a:off x="1907688" y="278091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1115616" y="1988840"/>
            <a:ext cx="300082" cy="369332"/>
          </a:xfrm>
          <a:prstGeom prst="rect">
            <a:avLst/>
          </a:prstGeom>
        </p:spPr>
        <p:txBody>
          <a:bodyPr wrap="none">
            <a:spAutoFit/>
          </a:bodyPr>
          <a:lstStyle/>
          <a:p>
            <a:r>
              <a:rPr lang="en-US" altLang="ja-JP" dirty="0" smtClean="0"/>
              <a:t>$</a:t>
            </a:r>
            <a:endParaRPr lang="ja-JP" altLang="en-US" dirty="0"/>
          </a:p>
        </p:txBody>
      </p:sp>
      <p:sp>
        <p:nvSpPr>
          <p:cNvPr id="65" name="正方形/長方形 64"/>
          <p:cNvSpPr/>
          <p:nvPr/>
        </p:nvSpPr>
        <p:spPr>
          <a:xfrm>
            <a:off x="2915816" y="2267580"/>
            <a:ext cx="287258" cy="369332"/>
          </a:xfrm>
          <a:prstGeom prst="rect">
            <a:avLst/>
          </a:prstGeom>
        </p:spPr>
        <p:txBody>
          <a:bodyPr wrap="none">
            <a:spAutoFit/>
          </a:bodyPr>
          <a:lstStyle/>
          <a:p>
            <a:r>
              <a:rPr lang="en-US" altLang="ja-JP" dirty="0" smtClean="0"/>
              <a:t>a</a:t>
            </a:r>
            <a:endParaRPr lang="ja-JP" altLang="en-US" dirty="0"/>
          </a:p>
        </p:txBody>
      </p:sp>
      <p:sp>
        <p:nvSpPr>
          <p:cNvPr id="75" name="正方形/長方形 74"/>
          <p:cNvSpPr/>
          <p:nvPr/>
        </p:nvSpPr>
        <p:spPr>
          <a:xfrm>
            <a:off x="3851920" y="2267580"/>
            <a:ext cx="300082" cy="369332"/>
          </a:xfrm>
          <a:prstGeom prst="rect">
            <a:avLst/>
          </a:prstGeom>
        </p:spPr>
        <p:txBody>
          <a:bodyPr wrap="none">
            <a:spAutoFit/>
          </a:bodyPr>
          <a:lstStyle/>
          <a:p>
            <a:r>
              <a:rPr lang="en-US" altLang="ja-JP" dirty="0" smtClean="0"/>
              <a:t>b</a:t>
            </a:r>
            <a:endParaRPr lang="ja-JP" altLang="en-US" dirty="0"/>
          </a:p>
        </p:txBody>
      </p:sp>
      <p:sp>
        <p:nvSpPr>
          <p:cNvPr id="76" name="正方形/長方形 75"/>
          <p:cNvSpPr/>
          <p:nvPr/>
        </p:nvSpPr>
        <p:spPr>
          <a:xfrm>
            <a:off x="2195736" y="2987660"/>
            <a:ext cx="287258" cy="369332"/>
          </a:xfrm>
          <a:prstGeom prst="rect">
            <a:avLst/>
          </a:prstGeom>
        </p:spPr>
        <p:txBody>
          <a:bodyPr wrap="none">
            <a:spAutoFit/>
          </a:bodyPr>
          <a:lstStyle/>
          <a:p>
            <a:r>
              <a:rPr lang="en-US" altLang="ja-JP" dirty="0" smtClean="0"/>
              <a:t>a</a:t>
            </a:r>
            <a:endParaRPr lang="ja-JP" altLang="en-US" dirty="0"/>
          </a:p>
        </p:txBody>
      </p:sp>
      <p:sp>
        <p:nvSpPr>
          <p:cNvPr id="77" name="正方形/長方形 76"/>
          <p:cNvSpPr/>
          <p:nvPr/>
        </p:nvSpPr>
        <p:spPr>
          <a:xfrm>
            <a:off x="2771800" y="2987660"/>
            <a:ext cx="300082" cy="369332"/>
          </a:xfrm>
          <a:prstGeom prst="rect">
            <a:avLst/>
          </a:prstGeom>
        </p:spPr>
        <p:txBody>
          <a:bodyPr wrap="none">
            <a:spAutoFit/>
          </a:bodyPr>
          <a:lstStyle/>
          <a:p>
            <a:r>
              <a:rPr lang="en-US" altLang="ja-JP" dirty="0" smtClean="0"/>
              <a:t>b</a:t>
            </a:r>
            <a:endParaRPr lang="ja-JP" altLang="en-US" dirty="0"/>
          </a:p>
        </p:txBody>
      </p:sp>
      <p:sp>
        <p:nvSpPr>
          <p:cNvPr id="78" name="正方形/長方形 77"/>
          <p:cNvSpPr/>
          <p:nvPr/>
        </p:nvSpPr>
        <p:spPr>
          <a:xfrm>
            <a:off x="1260406" y="3573016"/>
            <a:ext cx="287258" cy="369332"/>
          </a:xfrm>
          <a:prstGeom prst="rect">
            <a:avLst/>
          </a:prstGeom>
        </p:spPr>
        <p:txBody>
          <a:bodyPr wrap="none">
            <a:spAutoFit/>
          </a:bodyPr>
          <a:lstStyle/>
          <a:p>
            <a:r>
              <a:rPr lang="en-US" altLang="ja-JP" dirty="0" smtClean="0"/>
              <a:t>a</a:t>
            </a:r>
            <a:endParaRPr lang="ja-JP" altLang="en-US" dirty="0"/>
          </a:p>
        </p:txBody>
      </p:sp>
      <p:sp>
        <p:nvSpPr>
          <p:cNvPr id="79" name="正方形/長方形 78"/>
          <p:cNvSpPr/>
          <p:nvPr/>
        </p:nvSpPr>
        <p:spPr>
          <a:xfrm>
            <a:off x="1823646" y="3573016"/>
            <a:ext cx="300082" cy="369332"/>
          </a:xfrm>
          <a:prstGeom prst="rect">
            <a:avLst/>
          </a:prstGeom>
        </p:spPr>
        <p:txBody>
          <a:bodyPr wrap="none">
            <a:spAutoFit/>
          </a:bodyPr>
          <a:lstStyle/>
          <a:p>
            <a:r>
              <a:rPr lang="en-US" altLang="ja-JP" dirty="0" smtClean="0"/>
              <a:t>b</a:t>
            </a:r>
            <a:endParaRPr lang="ja-JP" altLang="en-US" dirty="0"/>
          </a:p>
        </p:txBody>
      </p:sp>
      <p:sp>
        <p:nvSpPr>
          <p:cNvPr id="80" name="正方形/長方形 79"/>
          <p:cNvSpPr/>
          <p:nvPr/>
        </p:nvSpPr>
        <p:spPr>
          <a:xfrm>
            <a:off x="4572774" y="3563724"/>
            <a:ext cx="287258" cy="369332"/>
          </a:xfrm>
          <a:prstGeom prst="rect">
            <a:avLst/>
          </a:prstGeom>
        </p:spPr>
        <p:txBody>
          <a:bodyPr wrap="none">
            <a:spAutoFit/>
          </a:bodyPr>
          <a:lstStyle/>
          <a:p>
            <a:r>
              <a:rPr lang="en-US" altLang="ja-JP" dirty="0" smtClean="0"/>
              <a:t>a</a:t>
            </a:r>
            <a:endParaRPr lang="ja-JP" altLang="en-US" dirty="0"/>
          </a:p>
        </p:txBody>
      </p:sp>
      <p:sp>
        <p:nvSpPr>
          <p:cNvPr id="81" name="正方形/長方形 80"/>
          <p:cNvSpPr/>
          <p:nvPr/>
        </p:nvSpPr>
        <p:spPr>
          <a:xfrm>
            <a:off x="5220846" y="3563724"/>
            <a:ext cx="300082" cy="369332"/>
          </a:xfrm>
          <a:prstGeom prst="rect">
            <a:avLst/>
          </a:prstGeom>
        </p:spPr>
        <p:txBody>
          <a:bodyPr wrap="none">
            <a:spAutoFit/>
          </a:bodyPr>
          <a:lstStyle/>
          <a:p>
            <a:r>
              <a:rPr lang="en-US" altLang="ja-JP" dirty="0" smtClean="0"/>
              <a:t>b</a:t>
            </a:r>
            <a:endParaRPr lang="ja-JP" altLang="en-US" dirty="0"/>
          </a:p>
        </p:txBody>
      </p:sp>
      <p:sp>
        <p:nvSpPr>
          <p:cNvPr id="82" name="正方形/長方形 81"/>
          <p:cNvSpPr/>
          <p:nvPr/>
        </p:nvSpPr>
        <p:spPr>
          <a:xfrm>
            <a:off x="2555776" y="4355812"/>
            <a:ext cx="287258" cy="369332"/>
          </a:xfrm>
          <a:prstGeom prst="rect">
            <a:avLst/>
          </a:prstGeom>
        </p:spPr>
        <p:txBody>
          <a:bodyPr wrap="none">
            <a:spAutoFit/>
          </a:bodyPr>
          <a:lstStyle/>
          <a:p>
            <a:r>
              <a:rPr lang="en-US" altLang="ja-JP" dirty="0" smtClean="0"/>
              <a:t>a</a:t>
            </a:r>
            <a:endParaRPr lang="ja-JP" altLang="en-US" dirty="0"/>
          </a:p>
        </p:txBody>
      </p:sp>
      <p:sp>
        <p:nvSpPr>
          <p:cNvPr id="83" name="正方形/長方形 82"/>
          <p:cNvSpPr/>
          <p:nvPr/>
        </p:nvSpPr>
        <p:spPr>
          <a:xfrm>
            <a:off x="3348638" y="4355812"/>
            <a:ext cx="300082" cy="369332"/>
          </a:xfrm>
          <a:prstGeom prst="rect">
            <a:avLst/>
          </a:prstGeom>
        </p:spPr>
        <p:txBody>
          <a:bodyPr wrap="none">
            <a:spAutoFit/>
          </a:bodyPr>
          <a:lstStyle/>
          <a:p>
            <a:r>
              <a:rPr lang="en-US" altLang="ja-JP" dirty="0" smtClean="0"/>
              <a:t>b</a:t>
            </a:r>
            <a:endParaRPr lang="ja-JP" altLang="en-US" dirty="0"/>
          </a:p>
        </p:txBody>
      </p:sp>
      <p:sp>
        <p:nvSpPr>
          <p:cNvPr id="84" name="正方形/長方形 83"/>
          <p:cNvSpPr/>
          <p:nvPr/>
        </p:nvSpPr>
        <p:spPr>
          <a:xfrm>
            <a:off x="4283968" y="4355812"/>
            <a:ext cx="287258" cy="369332"/>
          </a:xfrm>
          <a:prstGeom prst="rect">
            <a:avLst/>
          </a:prstGeom>
        </p:spPr>
        <p:txBody>
          <a:bodyPr wrap="none">
            <a:spAutoFit/>
          </a:bodyPr>
          <a:lstStyle/>
          <a:p>
            <a:r>
              <a:rPr lang="en-US" altLang="ja-JP" dirty="0" smtClean="0"/>
              <a:t>a</a:t>
            </a:r>
            <a:endParaRPr lang="ja-JP" altLang="en-US" dirty="0"/>
          </a:p>
        </p:txBody>
      </p:sp>
      <p:sp>
        <p:nvSpPr>
          <p:cNvPr id="85" name="正方形/長方形 84"/>
          <p:cNvSpPr/>
          <p:nvPr/>
        </p:nvSpPr>
        <p:spPr>
          <a:xfrm>
            <a:off x="4860032" y="4355812"/>
            <a:ext cx="300082" cy="369332"/>
          </a:xfrm>
          <a:prstGeom prst="rect">
            <a:avLst/>
          </a:prstGeom>
        </p:spPr>
        <p:txBody>
          <a:bodyPr wrap="none">
            <a:spAutoFit/>
          </a:bodyPr>
          <a:lstStyle/>
          <a:p>
            <a:r>
              <a:rPr lang="en-US" altLang="ja-JP" dirty="0" smtClean="0"/>
              <a:t>b</a:t>
            </a:r>
            <a:endParaRPr lang="ja-JP" altLang="en-US" dirty="0"/>
          </a:p>
        </p:txBody>
      </p:sp>
      <p:sp>
        <p:nvSpPr>
          <p:cNvPr id="86" name="正方形/長方形 85"/>
          <p:cNvSpPr/>
          <p:nvPr/>
        </p:nvSpPr>
        <p:spPr>
          <a:xfrm>
            <a:off x="3996710" y="4355812"/>
            <a:ext cx="300082" cy="369332"/>
          </a:xfrm>
          <a:prstGeom prst="rect">
            <a:avLst/>
          </a:prstGeom>
        </p:spPr>
        <p:txBody>
          <a:bodyPr wrap="none">
            <a:spAutoFit/>
          </a:bodyPr>
          <a:lstStyle/>
          <a:p>
            <a:r>
              <a:rPr lang="en-US" altLang="ja-JP" dirty="0" smtClean="0"/>
              <a:t>$</a:t>
            </a:r>
            <a:endParaRPr lang="ja-JP" altLang="en-US" dirty="0"/>
          </a:p>
        </p:txBody>
      </p:sp>
      <p:sp>
        <p:nvSpPr>
          <p:cNvPr id="87" name="正方形/長方形 86"/>
          <p:cNvSpPr/>
          <p:nvPr/>
        </p:nvSpPr>
        <p:spPr>
          <a:xfrm>
            <a:off x="2411760" y="5147900"/>
            <a:ext cx="287258" cy="369332"/>
          </a:xfrm>
          <a:prstGeom prst="rect">
            <a:avLst/>
          </a:prstGeom>
        </p:spPr>
        <p:txBody>
          <a:bodyPr wrap="none">
            <a:spAutoFit/>
          </a:bodyPr>
          <a:lstStyle/>
          <a:p>
            <a:r>
              <a:rPr lang="en-US" altLang="ja-JP" dirty="0" smtClean="0"/>
              <a:t>a</a:t>
            </a:r>
            <a:endParaRPr lang="ja-JP" altLang="en-US" dirty="0"/>
          </a:p>
        </p:txBody>
      </p:sp>
      <p:sp>
        <p:nvSpPr>
          <p:cNvPr id="88" name="正方形/長方形 87"/>
          <p:cNvSpPr/>
          <p:nvPr/>
        </p:nvSpPr>
        <p:spPr>
          <a:xfrm>
            <a:off x="898818" y="5147900"/>
            <a:ext cx="287258" cy="369332"/>
          </a:xfrm>
          <a:prstGeom prst="rect">
            <a:avLst/>
          </a:prstGeom>
        </p:spPr>
        <p:txBody>
          <a:bodyPr wrap="none">
            <a:spAutoFit/>
          </a:bodyPr>
          <a:lstStyle/>
          <a:p>
            <a:r>
              <a:rPr lang="en-US" altLang="ja-JP" dirty="0" smtClean="0"/>
              <a:t>a</a:t>
            </a:r>
            <a:endParaRPr lang="ja-JP" altLang="en-US" dirty="0"/>
          </a:p>
        </p:txBody>
      </p:sp>
      <p:sp>
        <p:nvSpPr>
          <p:cNvPr id="89" name="正方形/長方形 88"/>
          <p:cNvSpPr/>
          <p:nvPr/>
        </p:nvSpPr>
        <p:spPr>
          <a:xfrm>
            <a:off x="1474882" y="5147900"/>
            <a:ext cx="300082" cy="369332"/>
          </a:xfrm>
          <a:prstGeom prst="rect">
            <a:avLst/>
          </a:prstGeom>
        </p:spPr>
        <p:txBody>
          <a:bodyPr wrap="none">
            <a:spAutoFit/>
          </a:bodyPr>
          <a:lstStyle/>
          <a:p>
            <a:r>
              <a:rPr lang="en-US" altLang="ja-JP" dirty="0" smtClean="0"/>
              <a:t>b</a:t>
            </a:r>
            <a:endParaRPr lang="ja-JP" altLang="en-US" dirty="0"/>
          </a:p>
        </p:txBody>
      </p:sp>
      <p:sp>
        <p:nvSpPr>
          <p:cNvPr id="92" name="正方形/長方形 91"/>
          <p:cNvSpPr/>
          <p:nvPr/>
        </p:nvSpPr>
        <p:spPr>
          <a:xfrm>
            <a:off x="2975774" y="5147900"/>
            <a:ext cx="300082" cy="369332"/>
          </a:xfrm>
          <a:prstGeom prst="rect">
            <a:avLst/>
          </a:prstGeom>
        </p:spPr>
        <p:txBody>
          <a:bodyPr wrap="none">
            <a:spAutoFit/>
          </a:bodyPr>
          <a:lstStyle/>
          <a:p>
            <a:r>
              <a:rPr lang="en-US" altLang="ja-JP" dirty="0" smtClean="0"/>
              <a:t>b</a:t>
            </a:r>
            <a:endParaRPr lang="ja-JP" altLang="en-US" dirty="0"/>
          </a:p>
        </p:txBody>
      </p:sp>
      <p:sp>
        <p:nvSpPr>
          <p:cNvPr id="93" name="正方形/長方形 92"/>
          <p:cNvSpPr/>
          <p:nvPr/>
        </p:nvSpPr>
        <p:spPr>
          <a:xfrm>
            <a:off x="2039670" y="5147900"/>
            <a:ext cx="300082" cy="369332"/>
          </a:xfrm>
          <a:prstGeom prst="rect">
            <a:avLst/>
          </a:prstGeom>
        </p:spPr>
        <p:txBody>
          <a:bodyPr wrap="none">
            <a:spAutoFit/>
          </a:bodyPr>
          <a:lstStyle/>
          <a:p>
            <a:r>
              <a:rPr lang="en-US" altLang="ja-JP" dirty="0" smtClean="0"/>
              <a:t>$</a:t>
            </a:r>
            <a:endParaRPr lang="ja-JP" altLang="en-US" dirty="0"/>
          </a:p>
        </p:txBody>
      </p:sp>
      <p:sp>
        <p:nvSpPr>
          <p:cNvPr id="94" name="正方形/長方形 93"/>
          <p:cNvSpPr/>
          <p:nvPr/>
        </p:nvSpPr>
        <p:spPr>
          <a:xfrm>
            <a:off x="5136014" y="5867980"/>
            <a:ext cx="300082" cy="369332"/>
          </a:xfrm>
          <a:prstGeom prst="rect">
            <a:avLst/>
          </a:prstGeom>
        </p:spPr>
        <p:txBody>
          <a:bodyPr wrap="none">
            <a:spAutoFit/>
          </a:bodyPr>
          <a:lstStyle/>
          <a:p>
            <a:r>
              <a:rPr lang="en-US" altLang="ja-JP" dirty="0" smtClean="0"/>
              <a:t>$</a:t>
            </a:r>
            <a:endParaRPr lang="ja-JP" altLang="en-US" dirty="0"/>
          </a:p>
        </p:txBody>
      </p:sp>
      <p:sp>
        <p:nvSpPr>
          <p:cNvPr id="95" name="正方形/長方形 94"/>
          <p:cNvSpPr/>
          <p:nvPr/>
        </p:nvSpPr>
        <p:spPr>
          <a:xfrm>
            <a:off x="5712078" y="5867980"/>
            <a:ext cx="300082" cy="369332"/>
          </a:xfrm>
          <a:prstGeom prst="rect">
            <a:avLst/>
          </a:prstGeom>
        </p:spPr>
        <p:txBody>
          <a:bodyPr wrap="none">
            <a:spAutoFit/>
          </a:bodyPr>
          <a:lstStyle/>
          <a:p>
            <a:r>
              <a:rPr lang="en-US" altLang="ja-JP" dirty="0" smtClean="0"/>
              <a:t>b</a:t>
            </a:r>
            <a:endParaRPr lang="ja-JP" altLang="en-US" dirty="0"/>
          </a:p>
        </p:txBody>
      </p:sp>
      <p:sp>
        <p:nvSpPr>
          <p:cNvPr id="99" name="正方形/長方形 98"/>
          <p:cNvSpPr/>
          <p:nvPr/>
        </p:nvSpPr>
        <p:spPr>
          <a:xfrm>
            <a:off x="1115616" y="2915652"/>
            <a:ext cx="300082" cy="369332"/>
          </a:xfrm>
          <a:prstGeom prst="rect">
            <a:avLst/>
          </a:prstGeom>
        </p:spPr>
        <p:txBody>
          <a:bodyPr wrap="none">
            <a:spAutoFit/>
          </a:bodyPr>
          <a:lstStyle/>
          <a:p>
            <a:r>
              <a:rPr lang="en-US" altLang="ja-JP" dirty="0" smtClean="0"/>
              <a:t>$</a:t>
            </a:r>
            <a:endParaRPr lang="ja-JP" altLang="en-US" dirty="0"/>
          </a:p>
        </p:txBody>
      </p:sp>
      <p:sp>
        <p:nvSpPr>
          <p:cNvPr id="100" name="正方形/長方形 99"/>
          <p:cNvSpPr/>
          <p:nvPr/>
        </p:nvSpPr>
        <p:spPr>
          <a:xfrm>
            <a:off x="1115616" y="3275692"/>
            <a:ext cx="300082" cy="369332"/>
          </a:xfrm>
          <a:prstGeom prst="rect">
            <a:avLst/>
          </a:prstGeom>
        </p:spPr>
        <p:txBody>
          <a:bodyPr wrap="none">
            <a:spAutoFit/>
          </a:bodyPr>
          <a:lstStyle/>
          <a:p>
            <a:r>
              <a:rPr lang="en-US" altLang="ja-JP" dirty="0" smtClean="0"/>
              <a:t>$</a:t>
            </a:r>
            <a:endParaRPr lang="ja-JP" altLang="en-US"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endParaRPr kumimoji="1" lang="ja-JP" altLang="en-US" dirty="0"/>
          </a:p>
        </p:txBody>
      </p:sp>
      <p:sp>
        <p:nvSpPr>
          <p:cNvPr id="3" name="タイトル 2"/>
          <p:cNvSpPr>
            <a:spLocks noGrp="1"/>
          </p:cNvSpPr>
          <p:nvPr>
            <p:ph type="title"/>
          </p:nvPr>
        </p:nvSpPr>
        <p:spPr/>
        <p:txBody>
          <a:bodyPr/>
          <a:lstStyle/>
          <a:p>
            <a:endParaRPr kumimoji="1" lang="ja-JP" altLang="en-US"/>
          </a:p>
        </p:txBody>
      </p:sp>
      <p:sp>
        <p:nvSpPr>
          <p:cNvPr id="4" name="円/楕円 3"/>
          <p:cNvSpPr/>
          <p:nvPr/>
        </p:nvSpPr>
        <p:spPr>
          <a:xfrm>
            <a:off x="3203848" y="191683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2483768" y="263691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a:stCxn id="5" idx="7"/>
            <a:endCxn id="4" idx="3"/>
          </p:cNvCxnSpPr>
          <p:nvPr/>
        </p:nvCxnSpPr>
        <p:spPr>
          <a:xfrm rot="5400000" flipH="1" flipV="1">
            <a:off x="2729591" y="216265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 name="円/楕円 6"/>
          <p:cNvSpPr/>
          <p:nvPr/>
        </p:nvSpPr>
        <p:spPr>
          <a:xfrm>
            <a:off x="2843808" y="407710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1259632"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2483800"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5508136" y="55892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p:cNvCxnSpPr>
            <a:stCxn id="7" idx="0"/>
            <a:endCxn id="5" idx="5"/>
          </p:cNvCxnSpPr>
          <p:nvPr/>
        </p:nvCxnSpPr>
        <p:spPr>
          <a:xfrm rot="16200000" flipV="1">
            <a:off x="2261516" y="3350811"/>
            <a:ext cx="1194369" cy="25821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直線コネクタ 14"/>
          <p:cNvCxnSpPr>
            <a:stCxn id="10" idx="0"/>
            <a:endCxn id="31" idx="5"/>
          </p:cNvCxnSpPr>
          <p:nvPr/>
        </p:nvCxnSpPr>
        <p:spPr>
          <a:xfrm rot="16200000" flipV="1">
            <a:off x="4421772" y="4358907"/>
            <a:ext cx="1986457" cy="474273"/>
          </a:xfrm>
          <a:prstGeom prst="straightConnector1">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8" idx="0"/>
            <a:endCxn id="36" idx="4"/>
          </p:cNvCxnSpPr>
          <p:nvPr/>
        </p:nvCxnSpPr>
        <p:spPr>
          <a:xfrm rot="5400000" flipH="1" flipV="1">
            <a:off x="1043576" y="4005048"/>
            <a:ext cx="1224168" cy="50405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9" idx="0"/>
            <a:endCxn id="7" idx="4"/>
          </p:cNvCxnSpPr>
          <p:nvPr/>
        </p:nvCxnSpPr>
        <p:spPr>
          <a:xfrm rot="5400000" flipH="1" flipV="1">
            <a:off x="2555776" y="4437128"/>
            <a:ext cx="504056" cy="36000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10" idx="3"/>
            <a:endCxn id="17" idx="0"/>
          </p:cNvCxnSpPr>
          <p:nvPr/>
        </p:nvCxnSpPr>
        <p:spPr>
          <a:xfrm rot="5400000">
            <a:off x="5202087" y="5889085"/>
            <a:ext cx="402217" cy="29423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10" idx="5"/>
            <a:endCxn id="18" idx="0"/>
          </p:cNvCxnSpPr>
          <p:nvPr/>
        </p:nvCxnSpPr>
        <p:spPr>
          <a:xfrm rot="16200000" flipH="1">
            <a:off x="5555937" y="6033116"/>
            <a:ext cx="402217" cy="617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5076056"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8" name="正方形/長方形 17"/>
          <p:cNvSpPr/>
          <p:nvPr/>
        </p:nvSpPr>
        <p:spPr>
          <a:xfrm>
            <a:off x="5580112"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9" name="正方形/長方形 18"/>
          <p:cNvSpPr/>
          <p:nvPr/>
        </p:nvSpPr>
        <p:spPr>
          <a:xfrm>
            <a:off x="2987824"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20" name="正方形/長方形 19"/>
          <p:cNvSpPr/>
          <p:nvPr/>
        </p:nvSpPr>
        <p:spPr>
          <a:xfrm>
            <a:off x="248376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21" name="正方形/長方形 20"/>
          <p:cNvSpPr/>
          <p:nvPr/>
        </p:nvSpPr>
        <p:spPr>
          <a:xfrm>
            <a:off x="197971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22" name="正方形/長方形 21"/>
          <p:cNvSpPr/>
          <p:nvPr/>
        </p:nvSpPr>
        <p:spPr>
          <a:xfrm>
            <a:off x="140364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23" name="正方形/長方形 22"/>
          <p:cNvSpPr/>
          <p:nvPr/>
        </p:nvSpPr>
        <p:spPr>
          <a:xfrm>
            <a:off x="89959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24" name="正方形/長方形 23"/>
          <p:cNvSpPr/>
          <p:nvPr/>
        </p:nvSpPr>
        <p:spPr>
          <a:xfrm>
            <a:off x="539552" y="328498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25" name="直線コネクタ 24"/>
          <p:cNvCxnSpPr>
            <a:stCxn id="9" idx="5"/>
            <a:endCxn id="19" idx="0"/>
          </p:cNvCxnSpPr>
          <p:nvPr/>
        </p:nvCxnSpPr>
        <p:spPr>
          <a:xfrm rot="16200000" flipH="1">
            <a:off x="2747609" y="5096996"/>
            <a:ext cx="402249" cy="438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直線コネクタ 25"/>
          <p:cNvCxnSpPr>
            <a:stCxn id="9" idx="4"/>
            <a:endCxn id="20" idx="0"/>
          </p:cNvCxnSpPr>
          <p:nvPr/>
        </p:nvCxnSpPr>
        <p:spPr>
          <a:xfrm rot="16200000" flipH="1">
            <a:off x="2465758" y="5319202"/>
            <a:ext cx="360072" cy="359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9" idx="3"/>
            <a:endCxn id="21" idx="0"/>
          </p:cNvCxnSpPr>
          <p:nvPr/>
        </p:nvCxnSpPr>
        <p:spPr>
          <a:xfrm rot="5400000">
            <a:off x="2141731" y="5132985"/>
            <a:ext cx="402249" cy="36624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8" idx="5"/>
            <a:endCxn id="22" idx="0"/>
          </p:cNvCxnSpPr>
          <p:nvPr/>
        </p:nvCxnSpPr>
        <p:spPr>
          <a:xfrm rot="16200000" flipH="1">
            <a:off x="1343437" y="5277000"/>
            <a:ext cx="402249" cy="7821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8" idx="3"/>
            <a:endCxn id="23" idx="0"/>
          </p:cNvCxnSpPr>
          <p:nvPr/>
        </p:nvCxnSpPr>
        <p:spPr>
          <a:xfrm rot="5400000">
            <a:off x="989587" y="5205009"/>
            <a:ext cx="402249"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0" name="直線コネクタ 69"/>
          <p:cNvCxnSpPr>
            <a:stCxn id="5" idx="2"/>
            <a:endCxn id="24" idx="0"/>
          </p:cNvCxnSpPr>
          <p:nvPr/>
        </p:nvCxnSpPr>
        <p:spPr>
          <a:xfrm rot="10800000" flipV="1">
            <a:off x="719572" y="2780912"/>
            <a:ext cx="176419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1" name="円/楕円 30"/>
          <p:cNvSpPr/>
          <p:nvPr/>
        </p:nvSpPr>
        <p:spPr>
          <a:xfrm>
            <a:off x="4932040"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a:stCxn id="31" idx="1"/>
            <a:endCxn id="4" idx="5"/>
          </p:cNvCxnSpPr>
          <p:nvPr/>
        </p:nvCxnSpPr>
        <p:spPr>
          <a:xfrm rot="16200000" flipV="1">
            <a:off x="3593687" y="2018639"/>
            <a:ext cx="1236514" cy="152454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直線コネクタ 69"/>
          <p:cNvCxnSpPr>
            <a:stCxn id="4" idx="2"/>
            <a:endCxn id="34" idx="0"/>
          </p:cNvCxnSpPr>
          <p:nvPr/>
        </p:nvCxnSpPr>
        <p:spPr>
          <a:xfrm rot="10800000" flipV="1">
            <a:off x="719572" y="2060832"/>
            <a:ext cx="248427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539552" y="256490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35" name="円/楕円 34"/>
          <p:cNvSpPr/>
          <p:nvPr/>
        </p:nvSpPr>
        <p:spPr>
          <a:xfrm>
            <a:off x="4356008" y="40770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a:off x="1763688"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a:stCxn id="36" idx="7"/>
            <a:endCxn id="5" idx="3"/>
          </p:cNvCxnSpPr>
          <p:nvPr/>
        </p:nvCxnSpPr>
        <p:spPr>
          <a:xfrm rot="5400000" flipH="1" flipV="1">
            <a:off x="2009511" y="288273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539552"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39" name="直線コネクタ 69"/>
          <p:cNvCxnSpPr>
            <a:stCxn id="36" idx="2"/>
            <a:endCxn id="38" idx="0"/>
          </p:cNvCxnSpPr>
          <p:nvPr/>
        </p:nvCxnSpPr>
        <p:spPr>
          <a:xfrm rot="10800000" flipV="1">
            <a:off x="719572" y="3500992"/>
            <a:ext cx="104411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cxnSp>
        <p:nvCxnSpPr>
          <p:cNvPr id="40" name="直線コネクタ 39"/>
          <p:cNvCxnSpPr>
            <a:stCxn id="41" idx="0"/>
            <a:endCxn id="36" idx="3"/>
          </p:cNvCxnSpPr>
          <p:nvPr/>
        </p:nvCxnSpPr>
        <p:spPr>
          <a:xfrm rot="5400000" flipH="1" flipV="1">
            <a:off x="1313622" y="3512822"/>
            <a:ext cx="402249" cy="582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1043608"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42" name="直線コネクタ 41"/>
          <p:cNvCxnSpPr>
            <a:stCxn id="35" idx="7"/>
            <a:endCxn id="31" idx="3"/>
          </p:cNvCxnSpPr>
          <p:nvPr/>
        </p:nvCxnSpPr>
        <p:spPr>
          <a:xfrm rot="5400000" flipH="1" flipV="1">
            <a:off x="4529807" y="3674839"/>
            <a:ext cx="516434"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4932040"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44" name="正方形/長方形 43"/>
          <p:cNvSpPr/>
          <p:nvPr/>
        </p:nvSpPr>
        <p:spPr>
          <a:xfrm>
            <a:off x="442798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45" name="正方形/長方形 44"/>
          <p:cNvSpPr/>
          <p:nvPr/>
        </p:nvSpPr>
        <p:spPr>
          <a:xfrm>
            <a:off x="3923928"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46" name="直線コネクタ 45"/>
          <p:cNvCxnSpPr>
            <a:stCxn id="35" idx="5"/>
            <a:endCxn id="43" idx="0"/>
          </p:cNvCxnSpPr>
          <p:nvPr/>
        </p:nvCxnSpPr>
        <p:spPr>
          <a:xfrm rot="16200000" flipH="1">
            <a:off x="4619817" y="4304908"/>
            <a:ext cx="474257" cy="51022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35" idx="4"/>
            <a:endCxn id="44" idx="0"/>
          </p:cNvCxnSpPr>
          <p:nvPr/>
        </p:nvCxnSpPr>
        <p:spPr>
          <a:xfrm rot="16200000" flipH="1">
            <a:off x="4337966" y="4527114"/>
            <a:ext cx="432080"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35" idx="3"/>
            <a:endCxn id="45" idx="0"/>
          </p:cNvCxnSpPr>
          <p:nvPr/>
        </p:nvCxnSpPr>
        <p:spPr>
          <a:xfrm rot="5400000">
            <a:off x="4013939" y="4412905"/>
            <a:ext cx="474257"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334786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50" name="直線コネクタ 49"/>
          <p:cNvCxnSpPr>
            <a:stCxn id="7" idx="5"/>
            <a:endCxn id="49" idx="0"/>
          </p:cNvCxnSpPr>
          <p:nvPr/>
        </p:nvCxnSpPr>
        <p:spPr>
          <a:xfrm rot="16200000" flipH="1">
            <a:off x="3071645" y="4340912"/>
            <a:ext cx="474225" cy="43825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直線コネクタ 69"/>
          <p:cNvCxnSpPr>
            <a:stCxn id="7" idx="2"/>
            <a:endCxn id="8" idx="7"/>
          </p:cNvCxnSpPr>
          <p:nvPr/>
        </p:nvCxnSpPr>
        <p:spPr>
          <a:xfrm rot="10800000" flipV="1">
            <a:off x="1505456" y="4221103"/>
            <a:ext cx="1338353" cy="690233"/>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4" name="直線コネクタ 69"/>
          <p:cNvCxnSpPr>
            <a:stCxn id="35" idx="2"/>
            <a:endCxn id="9" idx="7"/>
          </p:cNvCxnSpPr>
          <p:nvPr/>
        </p:nvCxnSpPr>
        <p:spPr>
          <a:xfrm rot="10800000" flipV="1">
            <a:off x="2729624" y="4221071"/>
            <a:ext cx="1626385" cy="690265"/>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5" name="直線コネクタ 69"/>
          <p:cNvCxnSpPr>
            <a:stCxn id="31" idx="2"/>
            <a:endCxn id="7" idx="7"/>
          </p:cNvCxnSpPr>
          <p:nvPr/>
        </p:nvCxnSpPr>
        <p:spPr>
          <a:xfrm rot="10800000" flipV="1">
            <a:off x="3089632" y="3500991"/>
            <a:ext cx="1842409" cy="61828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6" name="直線コネクタ 69"/>
          <p:cNvCxnSpPr>
            <a:stCxn id="4" idx="2"/>
            <a:endCxn id="5" idx="0"/>
          </p:cNvCxnSpPr>
          <p:nvPr/>
        </p:nvCxnSpPr>
        <p:spPr>
          <a:xfrm rot="10800000" flipV="1">
            <a:off x="2627768" y="206083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7" name="直線コネクタ 69"/>
          <p:cNvCxnSpPr>
            <a:stCxn id="5" idx="6"/>
            <a:endCxn id="31" idx="2"/>
          </p:cNvCxnSpPr>
          <p:nvPr/>
        </p:nvCxnSpPr>
        <p:spPr>
          <a:xfrm>
            <a:off x="2771768" y="2780912"/>
            <a:ext cx="2160272" cy="720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9" name="直線コネクタ 69"/>
          <p:cNvCxnSpPr>
            <a:stCxn id="5" idx="2"/>
            <a:endCxn id="36" idx="0"/>
          </p:cNvCxnSpPr>
          <p:nvPr/>
        </p:nvCxnSpPr>
        <p:spPr>
          <a:xfrm rot="10800000" flipV="1">
            <a:off x="1907688" y="278091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grpSp>
        <p:nvGrpSpPr>
          <p:cNvPr id="60" name="グループ化 225"/>
          <p:cNvGrpSpPr/>
          <p:nvPr/>
        </p:nvGrpSpPr>
        <p:grpSpPr>
          <a:xfrm>
            <a:off x="5724128" y="3861048"/>
            <a:ext cx="3312368" cy="720080"/>
            <a:chOff x="5724128" y="4005064"/>
            <a:chExt cx="3312368" cy="720080"/>
          </a:xfrm>
        </p:grpSpPr>
        <p:sp>
          <p:nvSpPr>
            <p:cNvPr id="61" name="右矢印 60"/>
            <p:cNvSpPr/>
            <p:nvPr/>
          </p:nvSpPr>
          <p:spPr>
            <a:xfrm>
              <a:off x="5724128" y="4005064"/>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6543506" y="4149080"/>
              <a:ext cx="2492990" cy="400110"/>
            </a:xfrm>
            <a:prstGeom prst="rect">
              <a:avLst/>
            </a:prstGeom>
            <a:noFill/>
          </p:spPr>
          <p:txBody>
            <a:bodyPr wrap="none" rtlCol="0">
              <a:spAutoFit/>
            </a:bodyPr>
            <a:lstStyle/>
            <a:p>
              <a:r>
                <a:rPr kumimoji="1" lang="en-US" altLang="ja-JP" sz="2000" dirty="0" err="1" smtClean="0">
                  <a:latin typeface="Courier New" pitchFamily="49" charset="0"/>
                  <a:cs typeface="Courier New" pitchFamily="49" charset="0"/>
                </a:rPr>
                <a:t>babaabaaababaa</a:t>
              </a:r>
              <a:r>
                <a:rPr kumimoji="1" lang="en-US" altLang="ja-JP" sz="2000" dirty="0" smtClean="0">
                  <a:latin typeface="Courier New" pitchFamily="49" charset="0"/>
                  <a:cs typeface="Courier New" pitchFamily="49" charset="0"/>
                </a:rPr>
                <a:t>$</a:t>
              </a:r>
              <a:endParaRPr kumimoji="1" lang="ja-JP" altLang="en-US" sz="2000" dirty="0">
                <a:latin typeface="Courier New" pitchFamily="49" charset="0"/>
                <a:cs typeface="Courier New" pitchFamily="49" charset="0"/>
              </a:endParaRPr>
            </a:p>
          </p:txBody>
        </p:sp>
      </p:grpSp>
      <p:sp>
        <p:nvSpPr>
          <p:cNvPr id="63" name="テキスト ボックス 62"/>
          <p:cNvSpPr txBox="1"/>
          <p:nvPr/>
        </p:nvSpPr>
        <p:spPr>
          <a:xfrm>
            <a:off x="6543506" y="4581128"/>
            <a:ext cx="2492990" cy="707886"/>
          </a:xfrm>
          <a:prstGeom prst="rect">
            <a:avLst/>
          </a:prstGeom>
          <a:noFill/>
        </p:spPr>
        <p:txBody>
          <a:bodyPr wrap="none" rtlCol="0">
            <a:spAutoFit/>
          </a:bodyPr>
          <a:lstStyle/>
          <a:p>
            <a:r>
              <a:rPr kumimoji="1" lang="en-US" altLang="ja-JP" sz="2000" dirty="0" err="1" smtClean="0">
                <a:latin typeface="Courier New" pitchFamily="49" charset="0"/>
                <a:cs typeface="Courier New" pitchFamily="49" charset="0"/>
              </a:rPr>
              <a:t>babaababaaabaa</a:t>
            </a:r>
            <a:r>
              <a:rPr kumimoji="1" lang="en-US" altLang="ja-JP" sz="2000" dirty="0" smtClean="0">
                <a:latin typeface="Courier New" pitchFamily="49" charset="0"/>
                <a:cs typeface="Courier New" pitchFamily="49" charset="0"/>
              </a:rPr>
              <a:t>$</a:t>
            </a:r>
            <a:br>
              <a:rPr kumimoji="1" lang="en-US" altLang="ja-JP" sz="2000" dirty="0" smtClean="0">
                <a:latin typeface="Courier New" pitchFamily="49" charset="0"/>
                <a:cs typeface="Courier New" pitchFamily="49" charset="0"/>
              </a:rPr>
            </a:br>
            <a:r>
              <a:rPr lang="en-US" altLang="ja-JP" sz="2000" dirty="0" err="1" smtClean="0">
                <a:latin typeface="Courier New" pitchFamily="49" charset="0"/>
                <a:cs typeface="Courier New" pitchFamily="49" charset="0"/>
              </a:rPr>
              <a:t>babaaababaabaa</a:t>
            </a:r>
            <a:r>
              <a:rPr lang="en-US" altLang="ja-JP" sz="2000" dirty="0" smtClean="0">
                <a:latin typeface="Courier New" pitchFamily="49" charset="0"/>
                <a:cs typeface="Courier New" pitchFamily="49" charset="0"/>
              </a:rPr>
              <a:t>$</a:t>
            </a:r>
            <a:endParaRPr lang="ja-JP" altLang="en-US" sz="2000" dirty="0" smtClean="0">
              <a:latin typeface="Courier New" pitchFamily="49" charset="0"/>
              <a:cs typeface="Courier New" pitchFamily="49" charset="0"/>
            </a:endParaRPr>
          </a:p>
        </p:txBody>
      </p:sp>
      <p:cxnSp>
        <p:nvCxnSpPr>
          <p:cNvPr id="77" name="直線コネクタ 69"/>
          <p:cNvCxnSpPr/>
          <p:nvPr/>
        </p:nvCxnSpPr>
        <p:spPr>
          <a:xfrm>
            <a:off x="2771800" y="5013160"/>
            <a:ext cx="2736336" cy="720112"/>
          </a:xfrm>
          <a:prstGeom prst="curvedConnector3">
            <a:avLst>
              <a:gd name="adj1" fmla="val 2223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9" name="直線コネクタ 69"/>
          <p:cNvCxnSpPr/>
          <p:nvPr/>
        </p:nvCxnSpPr>
        <p:spPr>
          <a:xfrm>
            <a:off x="2051688" y="3573000"/>
            <a:ext cx="2346497" cy="618257"/>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500"/>
                                        <p:tgtEl>
                                          <p:spTgt spid="6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wipe(left)">
                                      <p:cBhvr>
                                        <p:cTn id="12"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14282" y="1142984"/>
            <a:ext cx="8715436" cy="5715016"/>
          </a:xfrm>
        </p:spPr>
        <p:txBody>
          <a:bodyPr/>
          <a:lstStyle/>
          <a:p>
            <a:r>
              <a:rPr lang="en-US" altLang="ja-JP" dirty="0" smtClean="0">
                <a:latin typeface="Times New Roman" pitchFamily="18" charset="0"/>
                <a:cs typeface="Times New Roman" pitchFamily="18" charset="0"/>
                <a:sym typeface="Symbol" pitchFamily="18" charset="2"/>
              </a:rPr>
              <a:t></a:t>
            </a:r>
          </a:p>
          <a:p>
            <a:r>
              <a:rPr lang="en-US" altLang="ja-JP" dirty="0" smtClean="0">
                <a:latin typeface="Times New Roman" pitchFamily="18" charset="0"/>
                <a:cs typeface="Times New Roman" pitchFamily="18" charset="0"/>
                <a:sym typeface="Symbol" pitchFamily="18" charset="2"/>
              </a:rPr>
              <a:t></a:t>
            </a:r>
          </a:p>
          <a:p>
            <a:r>
              <a:rPr lang="en-US" altLang="ja-JP" dirty="0" smtClean="0">
                <a:latin typeface="Times New Roman" pitchFamily="18" charset="0"/>
                <a:cs typeface="Times New Roman" pitchFamily="18" charset="0"/>
                <a:sym typeface="Symbol" pitchFamily="18" charset="2"/>
              </a:rPr>
              <a:t> </a:t>
            </a:r>
          </a:p>
          <a:p>
            <a:r>
              <a:rPr lang="en-US" altLang="ja-JP" dirty="0" smtClean="0">
                <a:latin typeface="Times New Roman" pitchFamily="18" charset="0"/>
                <a:cs typeface="Times New Roman" pitchFamily="18" charset="0"/>
                <a:sym typeface="Symbol" pitchFamily="18" charset="2"/>
              </a:rPr>
              <a:t></a:t>
            </a:r>
            <a:r>
              <a:rPr lang="en-US" altLang="ja-JP" dirty="0" smtClean="0">
                <a:solidFill>
                  <a:srgbClr val="000000"/>
                </a:solidFill>
                <a:latin typeface="Times New Roman" pitchFamily="18" charset="0"/>
                <a:cs typeface="Times New Roman" pitchFamily="18" charset="0"/>
                <a:sym typeface="Symbol" pitchFamily="18" charset="2"/>
              </a:rPr>
              <a:t>∩</a:t>
            </a:r>
            <a:r>
              <a:rPr lang="en-US" altLang="ja-JP" dirty="0" smtClean="0">
                <a:latin typeface="Times New Roman" pitchFamily="18" charset="0"/>
                <a:cs typeface="Times New Roman" pitchFamily="18" charset="0"/>
                <a:sym typeface="Symbol" pitchFamily="18" charset="2"/>
              </a:rPr>
              <a:t></a:t>
            </a:r>
            <a:r>
              <a:rPr lang="en-US" altLang="ja-JP" dirty="0" smtClean="0">
                <a:solidFill>
                  <a:srgbClr val="000000"/>
                </a:solidFill>
                <a:latin typeface="Times New Roman" pitchFamily="18" charset="0"/>
                <a:cs typeface="Times New Roman" pitchFamily="18" charset="0"/>
                <a:sym typeface="Symbol" pitchFamily="18" charset="2"/>
              </a:rPr>
              <a:t>∪</a:t>
            </a:r>
            <a:r>
              <a:rPr lang="en-US" altLang="ja-JP" dirty="0" smtClean="0">
                <a:latin typeface="Times New Roman" pitchFamily="18" charset="0"/>
                <a:cs typeface="Times New Roman" pitchFamily="18" charset="0"/>
                <a:sym typeface="Symbol" pitchFamily="18" charset="2"/>
              </a:rPr>
              <a:t></a:t>
            </a:r>
          </a:p>
          <a:p>
            <a:r>
              <a:rPr lang="en-US" altLang="ja-JP" dirty="0" smtClean="0">
                <a:latin typeface="Times New Roman" pitchFamily="18" charset="0"/>
                <a:cs typeface="Times New Roman" pitchFamily="18" charset="0"/>
                <a:sym typeface="Symbol" pitchFamily="18" charset="2"/>
              </a:rPr>
              <a:t></a:t>
            </a:r>
          </a:p>
          <a:p>
            <a:r>
              <a:rPr lang="en-US" altLang="ja-JP" dirty="0" smtClean="0">
                <a:latin typeface="Times New Roman" pitchFamily="18" charset="0"/>
                <a:cs typeface="Times New Roman" pitchFamily="18" charset="0"/>
                <a:sym typeface="Symbol" pitchFamily="18" charset="2"/>
              </a:rPr>
              <a:t></a:t>
            </a:r>
          </a:p>
          <a:p>
            <a:r>
              <a:rPr lang="en-US" altLang="ja-JP" dirty="0" smtClean="0">
                <a:latin typeface="Times New Roman" pitchFamily="18" charset="0"/>
                <a:cs typeface="Times New Roman" pitchFamily="18" charset="0"/>
                <a:sym typeface="Symbol" pitchFamily="18" charset="2"/>
              </a:rPr>
              <a:t></a:t>
            </a:r>
          </a:p>
          <a:p>
            <a:r>
              <a:rPr lang="en-US" altLang="ja-JP" dirty="0" smtClean="0">
                <a:latin typeface="Times New Roman" pitchFamily="18" charset="0"/>
                <a:cs typeface="Times New Roman" pitchFamily="18" charset="0"/>
                <a:sym typeface="Symbol" pitchFamily="18" charset="2"/>
              </a:rPr>
              <a:t></a:t>
            </a:r>
          </a:p>
          <a:p>
            <a:r>
              <a:rPr lang="en-US" altLang="ja-JP" dirty="0" smtClean="0">
                <a:latin typeface="Times New Roman" pitchFamily="18" charset="0"/>
                <a:cs typeface="Times New Roman" pitchFamily="18" charset="0"/>
                <a:sym typeface="Symbol" pitchFamily="18" charset="2"/>
              </a:rPr>
              <a:t></a:t>
            </a:r>
          </a:p>
          <a:p>
            <a:r>
              <a:rPr lang="en-US" altLang="ja-JP" dirty="0" smtClean="0">
                <a:latin typeface="Times New Roman" pitchFamily="18" charset="0"/>
                <a:cs typeface="Times New Roman" pitchFamily="18" charset="0"/>
                <a:sym typeface="Symbol" pitchFamily="18" charset="2"/>
              </a:rPr>
              <a:t></a:t>
            </a:r>
          </a:p>
          <a:p>
            <a:r>
              <a:rPr lang="en-US" altLang="ja-JP" dirty="0" smtClean="0">
                <a:latin typeface="Times New Roman" pitchFamily="18" charset="0"/>
                <a:cs typeface="Times New Roman" pitchFamily="18" charset="0"/>
                <a:sym typeface="Symbol" pitchFamily="18" charset="2"/>
              </a:rPr>
              <a:t></a:t>
            </a:r>
          </a:p>
        </p:txBody>
      </p:sp>
      <p:sp>
        <p:nvSpPr>
          <p:cNvPr id="3" name="タイトル 2"/>
          <p:cNvSpPr>
            <a:spLocks noGrp="1"/>
          </p:cNvSpPr>
          <p:nvPr>
            <p:ph type="title"/>
          </p:nvPr>
        </p:nvSpPr>
        <p:spPr/>
        <p:txBody>
          <a:bodyPr/>
          <a:lstStyle/>
          <a:p>
            <a:r>
              <a:rPr kumimoji="1" lang="ja-JP" altLang="en-US" dirty="0" smtClean="0"/>
              <a:t>記号</a:t>
            </a:r>
            <a:endParaRPr kumimoji="1" lang="ja-JP" altLang="en-US" dirty="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没スライド</a:t>
            </a:r>
            <a:endParaRPr kumimoji="1" lang="ja-JP" altLang="en-US" dirty="0"/>
          </a:p>
        </p:txBody>
      </p:sp>
      <p:sp>
        <p:nvSpPr>
          <p:cNvPr id="5" name="テキスト プレースホルダ 4"/>
          <p:cNvSpPr>
            <a:spLocks noGrp="1"/>
          </p:cNvSpPr>
          <p:nvPr>
            <p:ph type="body" idx="1"/>
          </p:nvPr>
        </p:nvSpPr>
        <p:spPr/>
        <p:txBody>
          <a:bodyPr/>
          <a:lstStyle/>
          <a:p>
            <a:endParaRPr kumimoji="1" lang="ja-JP" altLang="en-U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有限アルファベット：</a:t>
            </a:r>
            <a:r>
              <a:rPr lang="en-US" altLang="ja-JP" dirty="0" smtClean="0">
                <a:latin typeface="Times New Roman" pitchFamily="18" charset="0"/>
                <a:cs typeface="Times New Roman" pitchFamily="18" charset="0"/>
                <a:sym typeface="Symbol" pitchFamily="18" charset="2"/>
              </a:rPr>
              <a:t>		e.g.   {</a:t>
            </a:r>
            <a:r>
              <a:rPr lang="en-US" altLang="ja-JP" dirty="0" smtClean="0">
                <a:latin typeface="Courier New" pitchFamily="49" charset="0"/>
                <a:cs typeface="Courier New" pitchFamily="49" charset="0"/>
                <a:sym typeface="Symbol" pitchFamily="18" charset="2"/>
              </a:rPr>
              <a:t>a</a:t>
            </a:r>
            <a:r>
              <a:rPr lang="en-US" altLang="ja-JP" dirty="0" smtClean="0">
                <a:latin typeface="Times New Roman" pitchFamily="18" charset="0"/>
                <a:cs typeface="Times New Roman" pitchFamily="18" charset="0"/>
                <a:sym typeface="Symbol" pitchFamily="18" charset="2"/>
              </a:rPr>
              <a:t>, </a:t>
            </a:r>
            <a:r>
              <a:rPr lang="en-US" altLang="ja-JP" dirty="0" smtClean="0">
                <a:latin typeface="Courier New" pitchFamily="49" charset="0"/>
                <a:cs typeface="Courier New" pitchFamily="49" charset="0"/>
                <a:sym typeface="Symbol" pitchFamily="18" charset="2"/>
              </a:rPr>
              <a:t>b</a:t>
            </a:r>
            <a:r>
              <a:rPr lang="en-US" altLang="ja-JP" dirty="0" smtClean="0">
                <a:latin typeface="Times New Roman" pitchFamily="18" charset="0"/>
                <a:cs typeface="Times New Roman" pitchFamily="18" charset="0"/>
                <a:sym typeface="Symbol" pitchFamily="18" charset="2"/>
              </a:rPr>
              <a:t>, </a:t>
            </a:r>
            <a:r>
              <a:rPr lang="en-US" altLang="ja-JP" dirty="0" smtClean="0">
                <a:latin typeface="Courier New" pitchFamily="49" charset="0"/>
                <a:cs typeface="Courier New" pitchFamily="49" charset="0"/>
                <a:sym typeface="Symbol" pitchFamily="18" charset="2"/>
              </a:rPr>
              <a:t>c</a:t>
            </a:r>
            <a:r>
              <a:rPr lang="en-US" altLang="ja-JP" dirty="0" smtClean="0">
                <a:latin typeface="Times New Roman" pitchFamily="18" charset="0"/>
                <a:cs typeface="Times New Roman" pitchFamily="18" charset="0"/>
                <a:sym typeface="Symbol" pitchFamily="18" charset="2"/>
              </a:rPr>
              <a:t>, </a:t>
            </a:r>
            <a:r>
              <a:rPr lang="en-US" altLang="ja-JP" dirty="0" smtClean="0">
                <a:latin typeface="Courier New" pitchFamily="49" charset="0"/>
                <a:cs typeface="Courier New" pitchFamily="49" charset="0"/>
                <a:sym typeface="Symbol" pitchFamily="18" charset="2"/>
              </a:rPr>
              <a:t>d</a:t>
            </a:r>
            <a:r>
              <a:rPr lang="en-US" altLang="ja-JP" dirty="0" smtClean="0">
                <a:latin typeface="Times New Roman" pitchFamily="18" charset="0"/>
                <a:cs typeface="Times New Roman" pitchFamily="18" charset="0"/>
                <a:sym typeface="Symbol" pitchFamily="18" charset="2"/>
              </a:rPr>
              <a:t>}</a:t>
            </a:r>
            <a:endParaRPr kumimoji="1" lang="en-US" altLang="ja-JP" dirty="0" smtClean="0"/>
          </a:p>
          <a:p>
            <a:r>
              <a:rPr lang="ja-JP" altLang="en-US" dirty="0" smtClean="0"/>
              <a:t>文字列：</a:t>
            </a:r>
            <a:r>
              <a:rPr lang="en-US" altLang="ja-JP" i="1" dirty="0" smtClean="0"/>
              <a:t>w</a:t>
            </a:r>
            <a:r>
              <a:rPr lang="en-US" altLang="ja-JP" dirty="0" smtClean="0"/>
              <a:t> </a:t>
            </a:r>
            <a:r>
              <a:rPr lang="en-US" altLang="ja-JP" dirty="0" smtClean="0">
                <a:latin typeface="Times New Roman" pitchFamily="18" charset="0"/>
                <a:cs typeface="Times New Roman" pitchFamily="18" charset="0"/>
                <a:sym typeface="Symbol" pitchFamily="18" charset="2"/>
              </a:rPr>
              <a:t> </a:t>
            </a:r>
            <a:r>
              <a:rPr lang="en-US" altLang="ja-JP" baseline="30000" dirty="0" smtClean="0">
                <a:latin typeface="Times New Roman" pitchFamily="18" charset="0"/>
                <a:cs typeface="Times New Roman" pitchFamily="18" charset="0"/>
                <a:sym typeface="Symbol" pitchFamily="18" charset="2"/>
              </a:rPr>
              <a:t>*</a:t>
            </a:r>
            <a:r>
              <a:rPr lang="en-US" altLang="ja-JP" dirty="0" smtClean="0">
                <a:latin typeface="Times New Roman" pitchFamily="18" charset="0"/>
                <a:cs typeface="Times New Roman" pitchFamily="18" charset="0"/>
                <a:sym typeface="Symbol" pitchFamily="18" charset="2"/>
              </a:rPr>
              <a:t>			e.g. </a:t>
            </a:r>
            <a:r>
              <a:rPr lang="en-US" altLang="ja-JP" i="1" dirty="0" smtClean="0">
                <a:latin typeface="Times New Roman" pitchFamily="18" charset="0"/>
                <a:cs typeface="Times New Roman" pitchFamily="18" charset="0"/>
                <a:sym typeface="Symbol" pitchFamily="18" charset="2"/>
              </a:rPr>
              <a:t>w</a:t>
            </a:r>
            <a:r>
              <a:rPr lang="en-US" altLang="ja-JP" dirty="0" smtClean="0">
                <a:latin typeface="Times New Roman" pitchFamily="18" charset="0"/>
                <a:cs typeface="Times New Roman" pitchFamily="18" charset="0"/>
                <a:sym typeface="Symbol" pitchFamily="18" charset="2"/>
              </a:rPr>
              <a:t>  </a:t>
            </a:r>
            <a:r>
              <a:rPr lang="en-US" altLang="ja-JP" dirty="0" err="1" smtClean="0">
                <a:latin typeface="Courier New" pitchFamily="49" charset="0"/>
                <a:cs typeface="Courier New" pitchFamily="49" charset="0"/>
                <a:sym typeface="Symbol" pitchFamily="18" charset="2"/>
              </a:rPr>
              <a:t>abacd</a:t>
            </a:r>
            <a:endParaRPr lang="en-US" altLang="ja-JP" baseline="30000" dirty="0" smtClean="0">
              <a:latin typeface="Courier New" pitchFamily="49" charset="0"/>
              <a:cs typeface="Courier New" pitchFamily="49" charset="0"/>
              <a:sym typeface="Symbol" pitchFamily="18" charset="2"/>
            </a:endParaRPr>
          </a:p>
          <a:p>
            <a:r>
              <a:rPr kumimoji="1" lang="ja-JP" altLang="en-US" dirty="0" smtClean="0"/>
              <a:t>文字列 </a:t>
            </a:r>
            <a:r>
              <a:rPr lang="en-US" altLang="ja-JP" i="1" dirty="0" smtClean="0"/>
              <a:t>w</a:t>
            </a:r>
            <a:r>
              <a:rPr lang="en-US" altLang="ja-JP" dirty="0" smtClean="0"/>
              <a:t> </a:t>
            </a:r>
            <a:r>
              <a:rPr lang="ja-JP" altLang="en-US" dirty="0" smtClean="0"/>
              <a:t>の長さ：</a:t>
            </a:r>
            <a:r>
              <a:rPr lang="en-US" altLang="ja-JP" dirty="0" smtClean="0"/>
              <a:t>|</a:t>
            </a:r>
            <a:r>
              <a:rPr lang="en-US" altLang="ja-JP" i="1" dirty="0" smtClean="0"/>
              <a:t>w</a:t>
            </a:r>
            <a:r>
              <a:rPr lang="en-US" altLang="ja-JP" dirty="0" smtClean="0"/>
              <a:t>|</a:t>
            </a:r>
          </a:p>
          <a:p>
            <a:r>
              <a:rPr lang="en-US" altLang="ja-JP" i="1" dirty="0" smtClean="0"/>
              <a:t>w </a:t>
            </a:r>
            <a:r>
              <a:rPr lang="en-US" altLang="ja-JP" dirty="0" smtClean="0">
                <a:latin typeface="Times New Roman" pitchFamily="18" charset="0"/>
                <a:cs typeface="Times New Roman" pitchFamily="18" charset="0"/>
                <a:sym typeface="Symbol" pitchFamily="18" charset="2"/>
              </a:rPr>
              <a:t> </a:t>
            </a:r>
            <a:r>
              <a:rPr lang="en-US" altLang="ja-JP" i="1" dirty="0" err="1" smtClean="0">
                <a:latin typeface="Times New Roman" pitchFamily="18" charset="0"/>
                <a:cs typeface="Times New Roman" pitchFamily="18" charset="0"/>
                <a:sym typeface="Symbol" pitchFamily="18" charset="2"/>
              </a:rPr>
              <a:t>xy</a:t>
            </a:r>
            <a:r>
              <a:rPr lang="en-US" altLang="ja-JP" dirty="0" smtClean="0">
                <a:latin typeface="Times New Roman" pitchFamily="18" charset="0"/>
                <a:cs typeface="Times New Roman" pitchFamily="18" charset="0"/>
                <a:sym typeface="Symbol" pitchFamily="18" charset="2"/>
              </a:rPr>
              <a:t> </a:t>
            </a:r>
            <a:r>
              <a:rPr lang="ja-JP" altLang="en-US" dirty="0" smtClean="0">
                <a:latin typeface="Times New Roman" pitchFamily="18" charset="0"/>
                <a:cs typeface="Times New Roman" pitchFamily="18" charset="0"/>
                <a:sym typeface="Symbol" pitchFamily="18" charset="2"/>
              </a:rPr>
              <a:t>のとき、</a:t>
            </a:r>
            <a:r>
              <a:rPr lang="en-US" altLang="ja-JP" i="1" dirty="0" smtClean="0">
                <a:latin typeface="Times New Roman" pitchFamily="18" charset="0"/>
                <a:cs typeface="Times New Roman" pitchFamily="18" charset="0"/>
                <a:sym typeface="Symbol" pitchFamily="18" charset="2"/>
              </a:rPr>
              <a:t>y</a:t>
            </a:r>
            <a:r>
              <a:rPr lang="en-US" altLang="ja-JP" dirty="0" smtClean="0">
                <a:latin typeface="Times New Roman" pitchFamily="18" charset="0"/>
                <a:cs typeface="Times New Roman" pitchFamily="18" charset="0"/>
                <a:sym typeface="Symbol" pitchFamily="18" charset="2"/>
              </a:rPr>
              <a:t> </a:t>
            </a:r>
            <a:r>
              <a:rPr lang="ja-JP" altLang="en-US" dirty="0" smtClean="0">
                <a:latin typeface="Times New Roman" pitchFamily="18" charset="0"/>
                <a:cs typeface="Times New Roman" pitchFamily="18" charset="0"/>
                <a:sym typeface="Symbol" pitchFamily="18" charset="2"/>
              </a:rPr>
              <a:t>を </a:t>
            </a:r>
            <a:r>
              <a:rPr lang="en-US" altLang="ja-JP" i="1" dirty="0" smtClean="0">
                <a:latin typeface="Times New Roman" pitchFamily="18" charset="0"/>
                <a:cs typeface="Times New Roman" pitchFamily="18" charset="0"/>
                <a:sym typeface="Symbol" pitchFamily="18" charset="2"/>
              </a:rPr>
              <a:t>w</a:t>
            </a:r>
            <a:r>
              <a:rPr lang="en-US" altLang="ja-JP" dirty="0" smtClean="0">
                <a:latin typeface="Times New Roman" pitchFamily="18" charset="0"/>
                <a:cs typeface="Times New Roman" pitchFamily="18" charset="0"/>
                <a:sym typeface="Symbol" pitchFamily="18" charset="2"/>
              </a:rPr>
              <a:t> </a:t>
            </a:r>
            <a:r>
              <a:rPr lang="ja-JP" altLang="en-US" dirty="0" err="1" smtClean="0">
                <a:latin typeface="Times New Roman" pitchFamily="18" charset="0"/>
                <a:cs typeface="Times New Roman" pitchFamily="18" charset="0"/>
                <a:sym typeface="Symbol" pitchFamily="18" charset="2"/>
              </a:rPr>
              <a:t>の接尾辞</a:t>
            </a:r>
            <a:r>
              <a:rPr lang="ja-JP" altLang="en-US" dirty="0" smtClean="0">
                <a:latin typeface="Times New Roman" pitchFamily="18" charset="0"/>
                <a:cs typeface="Times New Roman" pitchFamily="18" charset="0"/>
                <a:sym typeface="Symbol" pitchFamily="18" charset="2"/>
              </a:rPr>
              <a:t>という</a:t>
            </a:r>
            <a:endParaRPr kumimoji="1" lang="ja-JP" altLang="en-US" dirty="0"/>
          </a:p>
        </p:txBody>
      </p:sp>
      <p:sp>
        <p:nvSpPr>
          <p:cNvPr id="3" name="タイトル 2"/>
          <p:cNvSpPr>
            <a:spLocks noGrp="1"/>
          </p:cNvSpPr>
          <p:nvPr>
            <p:ph type="title"/>
          </p:nvPr>
        </p:nvSpPr>
        <p:spPr/>
        <p:txBody>
          <a:bodyPr/>
          <a:lstStyle/>
          <a:p>
            <a:r>
              <a:rPr kumimoji="1" lang="ja-JP" altLang="en-US" dirty="0" smtClean="0"/>
              <a:t>準備</a:t>
            </a:r>
            <a:endParaRPr kumimoji="1" lang="ja-JP" altLang="en-US" dirty="0"/>
          </a:p>
        </p:txBody>
      </p:sp>
      <p:grpSp>
        <p:nvGrpSpPr>
          <p:cNvPr id="4" name="グループ化 10"/>
          <p:cNvGrpSpPr/>
          <p:nvPr/>
        </p:nvGrpSpPr>
        <p:grpSpPr>
          <a:xfrm>
            <a:off x="6588224" y="3530039"/>
            <a:ext cx="1872208" cy="3139321"/>
            <a:chOff x="179512" y="188635"/>
            <a:chExt cx="1872208" cy="3139321"/>
          </a:xfrm>
        </p:grpSpPr>
        <p:sp>
          <p:nvSpPr>
            <p:cNvPr id="13" name="テキスト ボックス 12"/>
            <p:cNvSpPr txBox="1"/>
            <p:nvPr/>
          </p:nvSpPr>
          <p:spPr>
            <a:xfrm>
              <a:off x="194232" y="188635"/>
              <a:ext cx="1851789" cy="3139321"/>
            </a:xfrm>
            <a:prstGeom prst="rect">
              <a:avLst/>
            </a:prstGeom>
            <a:solidFill>
              <a:schemeClr val="bg1"/>
            </a:solidFill>
            <a:ln w="25400">
              <a:solidFill>
                <a:schemeClr val="accent3"/>
              </a:solidFill>
            </a:ln>
            <a:effectLst>
              <a:outerShdw blurRad="50800" dist="38100" dir="2700000" algn="tl" rotWithShape="0">
                <a:prstClr val="black">
                  <a:alpha val="40000"/>
                </a:prstClr>
              </a:outerShdw>
            </a:effectLst>
          </p:spPr>
          <p:txBody>
            <a:bodyPr wrap="none" rtlCol="0">
              <a:spAutoFit/>
            </a:bodyPr>
            <a:lstStyle/>
            <a:p>
              <a:r>
                <a:rPr lang="en-US" altLang="ja-JP" sz="2200" spc="300" dirty="0" smtClean="0">
                  <a:latin typeface="Courier New" pitchFamily="49" charset="0"/>
                  <a:cs typeface="Courier New" pitchFamily="49" charset="0"/>
                </a:rPr>
                <a:t>12345678</a:t>
              </a:r>
              <a:endParaRPr lang="en-US" altLang="ja-JP" sz="2200" spc="-300" dirty="0" smtClean="0">
                <a:latin typeface="Courier New" pitchFamily="49" charset="0"/>
                <a:cs typeface="Courier New" pitchFamily="49" charset="0"/>
              </a:endParaRPr>
            </a:p>
            <a:p>
              <a:r>
                <a:rPr lang="en-US" altLang="ja-JP" sz="2200" spc="300" dirty="0" err="1" smtClean="0">
                  <a:latin typeface="Courier New" pitchFamily="49" charset="0"/>
                  <a:cs typeface="Courier New" pitchFamily="49" charset="0"/>
                </a:rPr>
                <a:t>shizuoka</a:t>
              </a:r>
              <a:endParaRPr lang="en-US" altLang="ja-JP" sz="2200" spc="300" dirty="0" smtClean="0">
                <a:latin typeface="Courier New" pitchFamily="49" charset="0"/>
                <a:cs typeface="Courier New" pitchFamily="49" charset="0"/>
              </a:endParaRPr>
            </a:p>
            <a:p>
              <a:r>
                <a:rPr lang="en-US" altLang="ja-JP" sz="2200" spc="300" dirty="0" err="1" smtClean="0">
                  <a:solidFill>
                    <a:schemeClr val="bg1"/>
                  </a:solidFill>
                  <a:latin typeface="Courier New" pitchFamily="49" charset="0"/>
                  <a:cs typeface="Courier New" pitchFamily="49" charset="0"/>
                </a:rPr>
                <a:t>s</a:t>
              </a:r>
              <a:r>
                <a:rPr lang="en-US" altLang="ja-JP" sz="2200" spc="300" dirty="0" err="1" smtClean="0">
                  <a:latin typeface="Courier New" pitchFamily="49" charset="0"/>
                  <a:cs typeface="Courier New" pitchFamily="49" charset="0"/>
                </a:rPr>
                <a:t>hizuoka</a:t>
              </a:r>
              <a:endParaRPr lang="en-US" altLang="ja-JP" sz="2200" spc="300" dirty="0" smtClean="0">
                <a:latin typeface="Courier New" pitchFamily="49" charset="0"/>
                <a:cs typeface="Courier New" pitchFamily="49" charset="0"/>
              </a:endParaRPr>
            </a:p>
            <a:p>
              <a:r>
                <a:rPr lang="en-US" altLang="ja-JP" sz="2200" spc="300" dirty="0" err="1" smtClean="0">
                  <a:solidFill>
                    <a:schemeClr val="bg1"/>
                  </a:solidFill>
                  <a:latin typeface="Courier New" pitchFamily="49" charset="0"/>
                  <a:cs typeface="Courier New" pitchFamily="49" charset="0"/>
                </a:rPr>
                <a:t>sh</a:t>
              </a:r>
              <a:r>
                <a:rPr lang="en-US" altLang="ja-JP" sz="2200" spc="300" dirty="0" err="1" smtClean="0">
                  <a:latin typeface="Courier New" pitchFamily="49" charset="0"/>
                  <a:cs typeface="Courier New" pitchFamily="49" charset="0"/>
                </a:rPr>
                <a:t>izuoka</a:t>
              </a:r>
              <a:endParaRPr lang="en-US" altLang="ja-JP" sz="2200" spc="300" dirty="0" smtClean="0">
                <a:latin typeface="Courier New" pitchFamily="49" charset="0"/>
                <a:cs typeface="Courier New" pitchFamily="49" charset="0"/>
              </a:endParaRPr>
            </a:p>
            <a:p>
              <a:r>
                <a:rPr lang="en-US" altLang="ja-JP" sz="2200" spc="300" dirty="0" err="1" smtClean="0">
                  <a:solidFill>
                    <a:schemeClr val="bg1"/>
                  </a:solidFill>
                  <a:latin typeface="Courier New" pitchFamily="49" charset="0"/>
                  <a:cs typeface="Courier New" pitchFamily="49" charset="0"/>
                </a:rPr>
                <a:t>shi</a:t>
              </a:r>
              <a:r>
                <a:rPr lang="en-US" altLang="ja-JP" sz="2200" spc="300" dirty="0" err="1" smtClean="0">
                  <a:latin typeface="Courier New" pitchFamily="49" charset="0"/>
                  <a:cs typeface="Courier New" pitchFamily="49" charset="0"/>
                </a:rPr>
                <a:t>zuoka</a:t>
              </a:r>
              <a:endParaRPr lang="en-US" altLang="ja-JP" sz="2200" spc="300" dirty="0" smtClean="0">
                <a:latin typeface="Courier New" pitchFamily="49" charset="0"/>
                <a:cs typeface="Courier New" pitchFamily="49" charset="0"/>
              </a:endParaRPr>
            </a:p>
            <a:p>
              <a:r>
                <a:rPr lang="en-US" altLang="ja-JP" sz="2200" spc="300" dirty="0" err="1" smtClean="0">
                  <a:solidFill>
                    <a:schemeClr val="bg1"/>
                  </a:solidFill>
                  <a:latin typeface="Courier New" pitchFamily="49" charset="0"/>
                  <a:cs typeface="Courier New" pitchFamily="49" charset="0"/>
                </a:rPr>
                <a:t>shiz</a:t>
              </a:r>
              <a:r>
                <a:rPr lang="en-US" altLang="ja-JP" sz="2200" spc="300" dirty="0" err="1" smtClean="0">
                  <a:latin typeface="Courier New" pitchFamily="49" charset="0"/>
                  <a:cs typeface="Courier New" pitchFamily="49" charset="0"/>
                </a:rPr>
                <a:t>uoka</a:t>
              </a:r>
              <a:endParaRPr lang="en-US" altLang="ja-JP" sz="2200" spc="300" dirty="0" smtClean="0">
                <a:latin typeface="Courier New" pitchFamily="49" charset="0"/>
                <a:cs typeface="Courier New" pitchFamily="49" charset="0"/>
              </a:endParaRPr>
            </a:p>
            <a:p>
              <a:r>
                <a:rPr lang="en-US" altLang="ja-JP" sz="2200" spc="300" dirty="0" err="1" smtClean="0">
                  <a:solidFill>
                    <a:schemeClr val="bg1"/>
                  </a:solidFill>
                  <a:latin typeface="Courier New" pitchFamily="49" charset="0"/>
                  <a:cs typeface="Courier New" pitchFamily="49" charset="0"/>
                </a:rPr>
                <a:t>shizu</a:t>
              </a:r>
              <a:r>
                <a:rPr lang="en-US" altLang="ja-JP" sz="2200" spc="300" dirty="0" err="1" smtClean="0">
                  <a:latin typeface="Courier New" pitchFamily="49" charset="0"/>
                  <a:cs typeface="Courier New" pitchFamily="49" charset="0"/>
                </a:rPr>
                <a:t>oka</a:t>
              </a:r>
              <a:endParaRPr lang="en-US" altLang="ja-JP" sz="2200" spc="300" dirty="0" smtClean="0">
                <a:latin typeface="Courier New" pitchFamily="49" charset="0"/>
                <a:cs typeface="Courier New" pitchFamily="49" charset="0"/>
              </a:endParaRPr>
            </a:p>
            <a:p>
              <a:r>
                <a:rPr lang="en-US" altLang="ja-JP" sz="2200" spc="300" dirty="0" err="1" smtClean="0">
                  <a:solidFill>
                    <a:schemeClr val="bg1"/>
                  </a:solidFill>
                  <a:latin typeface="Courier New" pitchFamily="49" charset="0"/>
                  <a:cs typeface="Courier New" pitchFamily="49" charset="0"/>
                </a:rPr>
                <a:t>shizuo</a:t>
              </a:r>
              <a:r>
                <a:rPr lang="en-US" altLang="ja-JP" sz="2200" spc="300" dirty="0" err="1" smtClean="0">
                  <a:latin typeface="Courier New" pitchFamily="49" charset="0"/>
                  <a:cs typeface="Courier New" pitchFamily="49" charset="0"/>
                </a:rPr>
                <a:t>ka</a:t>
              </a:r>
              <a:endParaRPr lang="en-US" altLang="ja-JP" sz="2200" spc="300" dirty="0" smtClean="0">
                <a:latin typeface="Courier New" pitchFamily="49" charset="0"/>
                <a:cs typeface="Courier New" pitchFamily="49" charset="0"/>
              </a:endParaRPr>
            </a:p>
            <a:p>
              <a:r>
                <a:rPr lang="en-US" altLang="ja-JP" sz="2200" spc="300" dirty="0" err="1" smtClean="0">
                  <a:solidFill>
                    <a:schemeClr val="bg1"/>
                  </a:solidFill>
                  <a:latin typeface="Courier New" pitchFamily="49" charset="0"/>
                  <a:cs typeface="Courier New" pitchFamily="49" charset="0"/>
                </a:rPr>
                <a:t>shizuok</a:t>
              </a:r>
              <a:r>
                <a:rPr lang="en-US" altLang="ja-JP" sz="2200" spc="300" dirty="0" err="1" smtClean="0">
                  <a:latin typeface="Courier New" pitchFamily="49" charset="0"/>
                  <a:cs typeface="Courier New" pitchFamily="49" charset="0"/>
                </a:rPr>
                <a:t>a</a:t>
              </a:r>
              <a:endParaRPr lang="en-US" altLang="ja-JP" sz="2200" spc="300" dirty="0" smtClean="0">
                <a:latin typeface="Courier New" pitchFamily="49" charset="0"/>
                <a:cs typeface="Courier New" pitchFamily="49" charset="0"/>
              </a:endParaRPr>
            </a:p>
          </p:txBody>
        </p:sp>
        <p:cxnSp>
          <p:nvCxnSpPr>
            <p:cNvPr id="14" name="直線コネクタ 13"/>
            <p:cNvCxnSpPr/>
            <p:nvPr/>
          </p:nvCxnSpPr>
          <p:spPr>
            <a:xfrm>
              <a:off x="179512" y="576816"/>
              <a:ext cx="1872208"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17" name="角丸四角形吹き出し 16"/>
          <p:cNvSpPr/>
          <p:nvPr/>
        </p:nvSpPr>
        <p:spPr>
          <a:xfrm>
            <a:off x="2627784" y="4869160"/>
            <a:ext cx="3312368" cy="936104"/>
          </a:xfrm>
          <a:prstGeom prst="wedgeRoundRectCallout">
            <a:avLst>
              <a:gd name="adj1" fmla="val 68889"/>
              <a:gd name="adj2" fmla="val -21388"/>
              <a:gd name="adj3" fmla="val 16667"/>
            </a:avLst>
          </a:prstGeom>
          <a:solidFill>
            <a:schemeClr val="bg1"/>
          </a:solidFill>
          <a:ln>
            <a:solidFill>
              <a:schemeClr val="accent3"/>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200" dirty="0" smtClean="0">
                <a:latin typeface="Courier New" pitchFamily="49" charset="0"/>
                <a:cs typeface="Courier New" pitchFamily="49" charset="0"/>
                <a:sym typeface="Symbol" pitchFamily="18" charset="2"/>
              </a:rPr>
              <a:t>“</a:t>
            </a:r>
            <a:r>
              <a:rPr lang="en-US" altLang="ja-JP" sz="2200" dirty="0" err="1" smtClean="0">
                <a:latin typeface="Courier New" pitchFamily="49" charset="0"/>
                <a:cs typeface="Courier New" pitchFamily="49" charset="0"/>
                <a:sym typeface="Symbol" pitchFamily="18" charset="2"/>
              </a:rPr>
              <a:t>shizuoka</a:t>
            </a:r>
            <a:r>
              <a:rPr lang="en-US" altLang="ja-JP" sz="2200" dirty="0" smtClean="0">
                <a:latin typeface="Courier New" pitchFamily="49" charset="0"/>
                <a:cs typeface="Courier New" pitchFamily="49" charset="0"/>
                <a:sym typeface="Symbol" pitchFamily="18" charset="2"/>
              </a:rPr>
              <a:t>”</a:t>
            </a:r>
            <a:r>
              <a:rPr lang="ja-JP" altLang="en-US" sz="2200" dirty="0" err="1" smtClean="0">
                <a:latin typeface="Times New Roman" pitchFamily="18" charset="0"/>
                <a:cs typeface="Times New Roman" pitchFamily="18" charset="0"/>
                <a:sym typeface="Symbol" pitchFamily="18" charset="2"/>
              </a:rPr>
              <a:t>の</a:t>
            </a:r>
            <a:r>
              <a:rPr lang="ja-JP" altLang="en-US" sz="2200" dirty="0" err="1" smtClean="0"/>
              <a:t>接尾辞</a:t>
            </a:r>
            <a:r>
              <a:rPr lang="en-US" altLang="ja-JP" sz="2200" dirty="0" smtClean="0"/>
              <a:t/>
            </a:r>
            <a:br>
              <a:rPr lang="en-US" altLang="ja-JP" sz="2200" dirty="0" smtClean="0"/>
            </a:br>
            <a:r>
              <a:rPr lang="ja-JP" altLang="en-US" sz="2200" dirty="0" smtClean="0"/>
              <a:t>（長さ </a:t>
            </a:r>
            <a:r>
              <a:rPr lang="en-US" altLang="ja-JP" sz="2200" dirty="0" smtClean="0"/>
              <a:t>0 </a:t>
            </a:r>
            <a:r>
              <a:rPr lang="ja-JP" altLang="en-US" sz="2200" dirty="0" smtClean="0"/>
              <a:t>のものは非表示）</a:t>
            </a:r>
            <a:endParaRPr kumimoji="1" lang="ja-JP" altLang="en-US" sz="2200" dirty="0"/>
          </a:p>
        </p:txBody>
      </p:sp>
      <p:sp>
        <p:nvSpPr>
          <p:cNvPr id="18" name="正方形/長方形 17"/>
          <p:cNvSpPr/>
          <p:nvPr/>
        </p:nvSpPr>
        <p:spPr>
          <a:xfrm>
            <a:off x="2034652" y="3880212"/>
            <a:ext cx="728614" cy="360041"/>
          </a:xfrm>
          <a:prstGeom prst="rect">
            <a:avLst/>
          </a:prstGeom>
          <a:solidFill>
            <a:schemeClr val="tx2">
              <a:lumMod val="20000"/>
              <a:lumOff val="80000"/>
            </a:schemeClr>
          </a:solidFill>
          <a:ln>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2200" dirty="0" smtClean="0">
                <a:latin typeface="Courier New" pitchFamily="49" charset="0"/>
                <a:cs typeface="Courier New" pitchFamily="49" charset="0"/>
              </a:rPr>
              <a:t>s</a:t>
            </a:r>
            <a:r>
              <a:rPr kumimoji="1" lang="en-US" altLang="ja-JP" sz="2200" dirty="0" smtClean="0">
                <a:latin typeface="Courier New" pitchFamily="49" charset="0"/>
                <a:cs typeface="Courier New" pitchFamily="49" charset="0"/>
              </a:rPr>
              <a:t> </a:t>
            </a:r>
            <a:r>
              <a:rPr lang="en-US" altLang="ja-JP" sz="2200" dirty="0" smtClean="0">
                <a:latin typeface="Courier New" pitchFamily="49" charset="0"/>
                <a:cs typeface="Courier New" pitchFamily="49" charset="0"/>
              </a:rPr>
              <a:t>h</a:t>
            </a:r>
            <a:endParaRPr kumimoji="1" lang="ja-JP" altLang="en-US" sz="2200" dirty="0">
              <a:latin typeface="Courier New" pitchFamily="49" charset="0"/>
              <a:cs typeface="Courier New" pitchFamily="49" charset="0"/>
            </a:endParaRPr>
          </a:p>
        </p:txBody>
      </p:sp>
      <p:sp>
        <p:nvSpPr>
          <p:cNvPr id="19" name="正方形/長方形 18"/>
          <p:cNvSpPr/>
          <p:nvPr/>
        </p:nvSpPr>
        <p:spPr>
          <a:xfrm>
            <a:off x="2763266" y="3880212"/>
            <a:ext cx="2232248" cy="360041"/>
          </a:xfrm>
          <a:prstGeom prst="rect">
            <a:avLst/>
          </a:prstGeom>
          <a:solidFill>
            <a:schemeClr val="tx2">
              <a:lumMod val="20000"/>
              <a:lumOff val="80000"/>
            </a:schemeClr>
          </a:solidFill>
          <a:ln>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2200" dirty="0" err="1" smtClean="0">
                <a:latin typeface="Courier New" pitchFamily="49" charset="0"/>
                <a:cs typeface="Courier New" pitchFamily="49" charset="0"/>
              </a:rPr>
              <a:t>i</a:t>
            </a:r>
            <a:r>
              <a:rPr kumimoji="1" lang="en-US" altLang="ja-JP" sz="2200" dirty="0" smtClean="0">
                <a:latin typeface="Courier New" pitchFamily="49" charset="0"/>
                <a:cs typeface="Courier New" pitchFamily="49" charset="0"/>
              </a:rPr>
              <a:t> z u o k a</a:t>
            </a:r>
            <a:endParaRPr kumimoji="1" lang="ja-JP" altLang="en-US" sz="2200" dirty="0">
              <a:latin typeface="Courier New" pitchFamily="49" charset="0"/>
              <a:cs typeface="Courier New" pitchFamily="49" charset="0"/>
            </a:endParaRPr>
          </a:p>
        </p:txBody>
      </p:sp>
      <p:sp>
        <p:nvSpPr>
          <p:cNvPr id="20" name="正方形/長方形 19"/>
          <p:cNvSpPr/>
          <p:nvPr/>
        </p:nvSpPr>
        <p:spPr>
          <a:xfrm>
            <a:off x="2203878" y="3356992"/>
            <a:ext cx="343364" cy="523220"/>
          </a:xfrm>
          <a:prstGeom prst="rect">
            <a:avLst/>
          </a:prstGeom>
        </p:spPr>
        <p:txBody>
          <a:bodyPr wrap="none">
            <a:spAutoFit/>
          </a:bodyPr>
          <a:lstStyle/>
          <a:p>
            <a:r>
              <a:rPr lang="en-US" altLang="ja-JP" sz="2800" i="1" dirty="0" smtClean="0">
                <a:latin typeface="Times New Roman" pitchFamily="18" charset="0"/>
                <a:cs typeface="Times New Roman" pitchFamily="18" charset="0"/>
                <a:sym typeface="Symbol" pitchFamily="18" charset="2"/>
              </a:rPr>
              <a:t>x</a:t>
            </a:r>
            <a:endParaRPr lang="ja-JP" altLang="en-US" sz="2800" dirty="0"/>
          </a:p>
        </p:txBody>
      </p:sp>
      <p:sp>
        <p:nvSpPr>
          <p:cNvPr id="21" name="正方形/長方形 20"/>
          <p:cNvSpPr/>
          <p:nvPr/>
        </p:nvSpPr>
        <p:spPr>
          <a:xfrm>
            <a:off x="3906860" y="3356992"/>
            <a:ext cx="343364" cy="523220"/>
          </a:xfrm>
          <a:prstGeom prst="rect">
            <a:avLst/>
          </a:prstGeom>
        </p:spPr>
        <p:txBody>
          <a:bodyPr wrap="none">
            <a:spAutoFit/>
          </a:bodyPr>
          <a:lstStyle/>
          <a:p>
            <a:r>
              <a:rPr lang="en-US" altLang="ja-JP" sz="2800" i="1" dirty="0" smtClean="0">
                <a:latin typeface="Times New Roman" pitchFamily="18" charset="0"/>
                <a:cs typeface="Times New Roman" pitchFamily="18" charset="0"/>
                <a:sym typeface="Symbol" pitchFamily="18" charset="2"/>
              </a:rPr>
              <a:t>y</a:t>
            </a:r>
            <a:endParaRPr lang="ja-JP" altLang="en-US" sz="2800" dirty="0"/>
          </a:p>
        </p:txBody>
      </p:sp>
      <p:sp>
        <p:nvSpPr>
          <p:cNvPr id="22" name="正方形/長方形 21"/>
          <p:cNvSpPr/>
          <p:nvPr/>
        </p:nvSpPr>
        <p:spPr>
          <a:xfrm>
            <a:off x="1403648" y="3789040"/>
            <a:ext cx="423514" cy="523220"/>
          </a:xfrm>
          <a:prstGeom prst="rect">
            <a:avLst/>
          </a:prstGeom>
        </p:spPr>
        <p:txBody>
          <a:bodyPr wrap="none">
            <a:spAutoFit/>
          </a:bodyPr>
          <a:lstStyle/>
          <a:p>
            <a:r>
              <a:rPr lang="en-US" altLang="ja-JP" sz="2800" i="1" dirty="0" smtClean="0">
                <a:latin typeface="Times New Roman" pitchFamily="18" charset="0"/>
                <a:cs typeface="Times New Roman" pitchFamily="18" charset="0"/>
                <a:sym typeface="Symbol" pitchFamily="18" charset="2"/>
              </a:rPr>
              <a:t>w</a:t>
            </a:r>
            <a:endParaRPr lang="ja-JP" altLang="en-US" sz="28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コンテンツ プレースホルダ 309"/>
          <p:cNvSpPr>
            <a:spLocks noGrp="1"/>
          </p:cNvSpPr>
          <p:nvPr>
            <p:ph idx="1"/>
          </p:nvPr>
        </p:nvSpPr>
        <p:spPr>
          <a:xfrm>
            <a:off x="0" y="1214422"/>
            <a:ext cx="9144000" cy="4911741"/>
          </a:xfrm>
        </p:spPr>
        <p:txBody>
          <a:bodyPr/>
          <a:lstStyle/>
          <a:p>
            <a:r>
              <a:rPr lang="en-US" altLang="ja-JP" dirty="0" smtClean="0"/>
              <a:t>The suffix tree of </a:t>
            </a:r>
            <a:r>
              <a:rPr lang="en-US" altLang="ja-JP" i="1" dirty="0" smtClean="0"/>
              <a:t>w</a:t>
            </a:r>
            <a:r>
              <a:rPr lang="en-US" altLang="ja-JP" dirty="0" smtClean="0"/>
              <a:t> is the compacted </a:t>
            </a:r>
            <a:r>
              <a:rPr lang="en-US" altLang="ja-JP" dirty="0" err="1" smtClean="0"/>
              <a:t>trie</a:t>
            </a:r>
            <a:r>
              <a:rPr lang="en-US" altLang="ja-JP" dirty="0" smtClean="0"/>
              <a:t> which represents the suffixes of </a:t>
            </a:r>
            <a:r>
              <a:rPr lang="en-US" altLang="ja-JP" i="1" dirty="0" smtClean="0"/>
              <a:t>w</a:t>
            </a:r>
            <a:r>
              <a:rPr lang="en-US" altLang="ja-JP" dirty="0" smtClean="0"/>
              <a:t>.</a:t>
            </a:r>
          </a:p>
          <a:p>
            <a:r>
              <a:rPr lang="en-US" altLang="ja-JP" dirty="0" smtClean="0"/>
              <a:t>The suffix link of a node points to the node that represents the substring obtained by deleting the first character.</a:t>
            </a:r>
            <a:endParaRPr lang="ja-JP" altLang="en-US" dirty="0" smtClean="0"/>
          </a:p>
          <a:p>
            <a:endParaRPr kumimoji="1" lang="ja-JP" altLang="en-US" dirty="0"/>
          </a:p>
        </p:txBody>
      </p:sp>
      <p:sp>
        <p:nvSpPr>
          <p:cNvPr id="3" name="タイトル 2"/>
          <p:cNvSpPr>
            <a:spLocks noGrp="1"/>
          </p:cNvSpPr>
          <p:nvPr>
            <p:ph type="title"/>
          </p:nvPr>
        </p:nvSpPr>
        <p:spPr/>
        <p:txBody>
          <a:bodyPr/>
          <a:lstStyle/>
          <a:p>
            <a:r>
              <a:rPr lang="en-US" altLang="ja-JP" dirty="0" smtClean="0"/>
              <a:t>Suffix Tree, Suffix Links</a:t>
            </a:r>
            <a:endParaRPr kumimoji="1" lang="ja-JP" altLang="en-US" dirty="0"/>
          </a:p>
        </p:txBody>
      </p:sp>
      <p:grpSp>
        <p:nvGrpSpPr>
          <p:cNvPr id="261" name="グループ化 260"/>
          <p:cNvGrpSpPr/>
          <p:nvPr/>
        </p:nvGrpSpPr>
        <p:grpSpPr>
          <a:xfrm>
            <a:off x="539552" y="3284984"/>
            <a:ext cx="1872208" cy="3139321"/>
            <a:chOff x="179512" y="188635"/>
            <a:chExt cx="1872208" cy="3139321"/>
          </a:xfrm>
        </p:grpSpPr>
        <p:sp>
          <p:nvSpPr>
            <p:cNvPr id="59" name="テキスト ボックス 58"/>
            <p:cNvSpPr txBox="1"/>
            <p:nvPr/>
          </p:nvSpPr>
          <p:spPr>
            <a:xfrm>
              <a:off x="194232" y="188635"/>
              <a:ext cx="1851789" cy="3139321"/>
            </a:xfrm>
            <a:prstGeom prst="rect">
              <a:avLst/>
            </a:prstGeom>
            <a:solidFill>
              <a:schemeClr val="bg1"/>
            </a:solidFill>
            <a:ln w="25400">
              <a:solidFill>
                <a:schemeClr val="accent3"/>
              </a:solidFill>
            </a:ln>
            <a:effectLst>
              <a:outerShdw blurRad="50800" dist="38100" dir="2700000" algn="tl" rotWithShape="0">
                <a:prstClr val="black">
                  <a:alpha val="40000"/>
                </a:prstClr>
              </a:outerShdw>
            </a:effectLst>
          </p:spPr>
          <p:txBody>
            <a:bodyPr wrap="none" rtlCol="0">
              <a:spAutoFit/>
            </a:bodyPr>
            <a:lstStyle/>
            <a:p>
              <a:r>
                <a:rPr lang="en-US" altLang="ja-JP" sz="2200" spc="300" dirty="0" smtClean="0">
                  <a:latin typeface="Courier New" pitchFamily="49" charset="0"/>
                  <a:cs typeface="Courier New" pitchFamily="49" charset="0"/>
                </a:rPr>
                <a:t>12345678</a:t>
              </a:r>
              <a:endParaRPr lang="en-US" altLang="ja-JP" sz="2200" spc="-300" dirty="0" smtClean="0">
                <a:latin typeface="Courier New" pitchFamily="49" charset="0"/>
                <a:cs typeface="Courier New" pitchFamily="49" charset="0"/>
              </a:endParaRPr>
            </a:p>
            <a:p>
              <a:r>
                <a:rPr lang="en-US" altLang="ja-JP" sz="2200" spc="300" dirty="0" err="1" smtClean="0">
                  <a:latin typeface="Courier New" pitchFamily="49" charset="0"/>
                  <a:cs typeface="Courier New" pitchFamily="49" charset="0"/>
                </a:rPr>
                <a:t>ababaaa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a</a:t>
              </a:r>
              <a:r>
                <a:rPr lang="en-US" altLang="ja-JP" sz="2200" spc="300" dirty="0" err="1" smtClean="0">
                  <a:latin typeface="Courier New" pitchFamily="49" charset="0"/>
                  <a:cs typeface="Courier New" pitchFamily="49" charset="0"/>
                </a:rPr>
                <a:t>babaaa</a:t>
              </a:r>
              <a:r>
                <a:rPr lang="en-US" altLang="ja-JP" sz="2200" spc="300" dirty="0" smtClean="0">
                  <a:latin typeface="Courier New" pitchFamily="49" charset="0"/>
                  <a:cs typeface="Courier New" pitchFamily="49" charset="0"/>
                </a:rPr>
                <a:t>$</a:t>
              </a:r>
              <a:br>
                <a:rPr lang="en-US" altLang="ja-JP" sz="2200" spc="300" dirty="0" smtClean="0">
                  <a:latin typeface="Courier New" pitchFamily="49" charset="0"/>
                  <a:cs typeface="Courier New" pitchFamily="49" charset="0"/>
                </a:rPr>
              </a:br>
              <a:r>
                <a:rPr lang="en-US" altLang="ja-JP" sz="2200" spc="300" dirty="0" err="1" smtClean="0">
                  <a:solidFill>
                    <a:schemeClr val="bg1"/>
                  </a:solidFill>
                  <a:latin typeface="Courier New" pitchFamily="49" charset="0"/>
                  <a:cs typeface="Courier New" pitchFamily="49" charset="0"/>
                </a:rPr>
                <a:t>ab</a:t>
              </a:r>
              <a:r>
                <a:rPr lang="en-US" altLang="ja-JP" sz="2200" spc="300" dirty="0" err="1" smtClean="0">
                  <a:latin typeface="Courier New" pitchFamily="49" charset="0"/>
                  <a:cs typeface="Courier New" pitchFamily="49" charset="0"/>
                </a:rPr>
                <a:t>abaaa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aba</a:t>
              </a:r>
              <a:r>
                <a:rPr lang="en-US" altLang="ja-JP" sz="2200" spc="300" dirty="0" err="1" smtClean="0">
                  <a:latin typeface="Courier New" pitchFamily="49" charset="0"/>
                  <a:cs typeface="Courier New" pitchFamily="49" charset="0"/>
                </a:rPr>
                <a:t>baaa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abab</a:t>
              </a:r>
              <a:r>
                <a:rPr lang="en-US" altLang="ja-JP" sz="2200" spc="300" dirty="0" err="1" smtClean="0">
                  <a:latin typeface="Courier New" pitchFamily="49" charset="0"/>
                  <a:cs typeface="Courier New" pitchFamily="49" charset="0"/>
                </a:rPr>
                <a:t>aaa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ababa</a:t>
              </a:r>
              <a:r>
                <a:rPr lang="en-US" altLang="ja-JP" sz="2200" spc="300" dirty="0" err="1" smtClean="0">
                  <a:latin typeface="Courier New" pitchFamily="49" charset="0"/>
                  <a:cs typeface="Courier New" pitchFamily="49" charset="0"/>
                </a:rPr>
                <a:t>aa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ababaa</a:t>
              </a:r>
              <a:r>
                <a:rPr lang="en-US" altLang="ja-JP" sz="2200" spc="300" dirty="0" err="1" smtClean="0">
                  <a:latin typeface="Courier New" pitchFamily="49" charset="0"/>
                  <a:cs typeface="Courier New" pitchFamily="49" charset="0"/>
                </a:rPr>
                <a:t>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ababaaa</a:t>
              </a:r>
              <a:r>
                <a:rPr lang="en-US" altLang="ja-JP" sz="2200" spc="300" dirty="0" smtClean="0">
                  <a:latin typeface="Courier New" pitchFamily="49" charset="0"/>
                  <a:cs typeface="Courier New" pitchFamily="49" charset="0"/>
                </a:rPr>
                <a:t>$</a:t>
              </a:r>
            </a:p>
          </p:txBody>
        </p:sp>
        <p:cxnSp>
          <p:nvCxnSpPr>
            <p:cNvPr id="260" name="直線コネクタ 259"/>
            <p:cNvCxnSpPr/>
            <p:nvPr/>
          </p:nvCxnSpPr>
          <p:spPr>
            <a:xfrm>
              <a:off x="179512" y="576816"/>
              <a:ext cx="1872208"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173" name="円/楕円 172"/>
          <p:cNvSpPr/>
          <p:nvPr/>
        </p:nvSpPr>
        <p:spPr>
          <a:xfrm>
            <a:off x="5940152" y="321297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4" name="円/楕円 173"/>
          <p:cNvSpPr/>
          <p:nvPr/>
        </p:nvSpPr>
        <p:spPr>
          <a:xfrm>
            <a:off x="5364120" y="378904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5" name="直線コネクタ 174"/>
          <p:cNvCxnSpPr>
            <a:stCxn id="174" idx="7"/>
            <a:endCxn id="173" idx="3"/>
          </p:cNvCxnSpPr>
          <p:nvPr/>
        </p:nvCxnSpPr>
        <p:spPr>
          <a:xfrm rot="5400000" flipH="1" flipV="1">
            <a:off x="5609927" y="345881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6" name="円/楕円 175"/>
          <p:cNvSpPr/>
          <p:nvPr/>
        </p:nvSpPr>
        <p:spPr>
          <a:xfrm>
            <a:off x="5796136" y="501317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2" name="直線コネクタ 181"/>
          <p:cNvCxnSpPr>
            <a:stCxn id="176" idx="0"/>
            <a:endCxn id="174" idx="5"/>
          </p:cNvCxnSpPr>
          <p:nvPr/>
        </p:nvCxnSpPr>
        <p:spPr>
          <a:xfrm rot="16200000" flipV="1">
            <a:off x="5285884" y="435892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3" name="直線コネクタ 182"/>
          <p:cNvCxnSpPr>
            <a:stCxn id="189" idx="0"/>
            <a:endCxn id="213" idx="4"/>
          </p:cNvCxnSpPr>
          <p:nvPr/>
        </p:nvCxnSpPr>
        <p:spPr>
          <a:xfrm rot="16200000" flipV="1">
            <a:off x="4698006" y="4887154"/>
            <a:ext cx="576096"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4" name="直線コネクタ 183"/>
          <p:cNvCxnSpPr>
            <a:stCxn id="190" idx="0"/>
            <a:endCxn id="176" idx="3"/>
          </p:cNvCxnSpPr>
          <p:nvPr/>
        </p:nvCxnSpPr>
        <p:spPr>
          <a:xfrm rot="5400000" flipH="1" flipV="1">
            <a:off x="5418078" y="5457038"/>
            <a:ext cx="618273"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5" name="直線コネクタ 184"/>
          <p:cNvCxnSpPr>
            <a:stCxn id="193" idx="3"/>
            <a:endCxn id="187" idx="0"/>
          </p:cNvCxnSpPr>
          <p:nvPr/>
        </p:nvCxnSpPr>
        <p:spPr>
          <a:xfrm rot="5400000">
            <a:off x="6642215" y="4808965"/>
            <a:ext cx="618273"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6" name="直線コネクタ 185"/>
          <p:cNvCxnSpPr>
            <a:stCxn id="193" idx="5"/>
            <a:endCxn id="188" idx="0"/>
          </p:cNvCxnSpPr>
          <p:nvPr/>
        </p:nvCxnSpPr>
        <p:spPr>
          <a:xfrm rot="16200000" flipH="1">
            <a:off x="7032069" y="4844952"/>
            <a:ext cx="906305" cy="43825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7" name="正方形/長方形 186"/>
          <p:cNvSpPr/>
          <p:nvPr/>
        </p:nvSpPr>
        <p:spPr>
          <a:xfrm>
            <a:off x="666023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4</a:t>
            </a:r>
            <a:endParaRPr kumimoji="1" lang="ja-JP" altLang="en-US" sz="2200" dirty="0"/>
          </a:p>
        </p:txBody>
      </p:sp>
      <p:sp>
        <p:nvSpPr>
          <p:cNvPr id="188" name="正方形/長方形 187"/>
          <p:cNvSpPr/>
          <p:nvPr/>
        </p:nvSpPr>
        <p:spPr>
          <a:xfrm>
            <a:off x="752432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2</a:t>
            </a:r>
            <a:endParaRPr kumimoji="1" lang="ja-JP" altLang="en-US" sz="2200" dirty="0"/>
          </a:p>
        </p:txBody>
      </p:sp>
      <p:sp>
        <p:nvSpPr>
          <p:cNvPr id="189" name="正方形/長方形 188"/>
          <p:cNvSpPr/>
          <p:nvPr/>
        </p:nvSpPr>
        <p:spPr>
          <a:xfrm>
            <a:off x="486003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5</a:t>
            </a:r>
            <a:endParaRPr kumimoji="1" lang="ja-JP" altLang="en-US" sz="2200" dirty="0"/>
          </a:p>
        </p:txBody>
      </p:sp>
      <p:sp>
        <p:nvSpPr>
          <p:cNvPr id="190" name="正方形/長方形 189"/>
          <p:cNvSpPr/>
          <p:nvPr/>
        </p:nvSpPr>
        <p:spPr>
          <a:xfrm>
            <a:off x="5436096"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3</a:t>
            </a:r>
            <a:endParaRPr kumimoji="1" lang="ja-JP" altLang="en-US" sz="2200" dirty="0"/>
          </a:p>
        </p:txBody>
      </p:sp>
      <p:sp>
        <p:nvSpPr>
          <p:cNvPr id="191" name="正方形/長方形 190"/>
          <p:cNvSpPr/>
          <p:nvPr/>
        </p:nvSpPr>
        <p:spPr>
          <a:xfrm>
            <a:off x="4139952" y="429309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7</a:t>
            </a:r>
            <a:endParaRPr kumimoji="1" lang="ja-JP" altLang="en-US" sz="2200" dirty="0"/>
          </a:p>
        </p:txBody>
      </p:sp>
      <p:cxnSp>
        <p:nvCxnSpPr>
          <p:cNvPr id="192" name="直線コネクタ 69"/>
          <p:cNvCxnSpPr>
            <a:stCxn id="174" idx="2"/>
            <a:endCxn id="191" idx="0"/>
          </p:cNvCxnSpPr>
          <p:nvPr/>
        </p:nvCxnSpPr>
        <p:spPr>
          <a:xfrm rot="10800000" flipV="1">
            <a:off x="4319972" y="393304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93" name="円/楕円 192"/>
          <p:cNvSpPr/>
          <p:nvPr/>
        </p:nvSpPr>
        <p:spPr>
          <a:xfrm>
            <a:off x="7020272" y="436510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4" name="直線コネクタ 193"/>
          <p:cNvCxnSpPr>
            <a:stCxn id="193" idx="1"/>
            <a:endCxn id="173" idx="5"/>
          </p:cNvCxnSpPr>
          <p:nvPr/>
        </p:nvCxnSpPr>
        <p:spPr>
          <a:xfrm rot="16200000" flipV="1">
            <a:off x="6149971" y="349480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95" name="直線コネクタ 69"/>
          <p:cNvCxnSpPr>
            <a:stCxn id="173" idx="2"/>
            <a:endCxn id="209" idx="0"/>
          </p:cNvCxnSpPr>
          <p:nvPr/>
        </p:nvCxnSpPr>
        <p:spPr>
          <a:xfrm rot="10800000" flipV="1">
            <a:off x="4319972" y="335697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209" name="正方形/長方形 208"/>
          <p:cNvSpPr/>
          <p:nvPr/>
        </p:nvSpPr>
        <p:spPr>
          <a:xfrm>
            <a:off x="4139952" y="37170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8</a:t>
            </a:r>
            <a:endParaRPr kumimoji="1" lang="ja-JP" altLang="en-US" sz="2200" dirty="0"/>
          </a:p>
        </p:txBody>
      </p:sp>
      <p:sp>
        <p:nvSpPr>
          <p:cNvPr id="213" name="円/楕円 212"/>
          <p:cNvSpPr/>
          <p:nvPr/>
        </p:nvSpPr>
        <p:spPr>
          <a:xfrm>
            <a:off x="4788056" y="436510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4" name="直線コネクタ 213"/>
          <p:cNvCxnSpPr>
            <a:stCxn id="213" idx="7"/>
            <a:endCxn id="174" idx="3"/>
          </p:cNvCxnSpPr>
          <p:nvPr/>
        </p:nvCxnSpPr>
        <p:spPr>
          <a:xfrm rot="5400000" flipH="1" flipV="1">
            <a:off x="5033879" y="403486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15" name="直線コネクタ 214"/>
          <p:cNvCxnSpPr>
            <a:stCxn id="217" idx="0"/>
            <a:endCxn id="213" idx="3"/>
          </p:cNvCxnSpPr>
          <p:nvPr/>
        </p:nvCxnSpPr>
        <p:spPr>
          <a:xfrm rot="5400000" flipH="1" flipV="1">
            <a:off x="4481990" y="466493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17" name="正方形/長方形 216"/>
          <p:cNvSpPr/>
          <p:nvPr/>
        </p:nvSpPr>
        <p:spPr>
          <a:xfrm>
            <a:off x="4355976" y="501317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6</a:t>
            </a:r>
            <a:endParaRPr kumimoji="1" lang="ja-JP" altLang="en-US" sz="2200" dirty="0"/>
          </a:p>
        </p:txBody>
      </p:sp>
      <p:sp>
        <p:nvSpPr>
          <p:cNvPr id="218" name="正方形/長方形 217"/>
          <p:cNvSpPr/>
          <p:nvPr/>
        </p:nvSpPr>
        <p:spPr>
          <a:xfrm>
            <a:off x="6228184" y="616530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1</a:t>
            </a:r>
            <a:endParaRPr kumimoji="1" lang="ja-JP" altLang="en-US" sz="2200" dirty="0"/>
          </a:p>
        </p:txBody>
      </p:sp>
      <p:cxnSp>
        <p:nvCxnSpPr>
          <p:cNvPr id="219" name="直線コネクタ 218"/>
          <p:cNvCxnSpPr>
            <a:stCxn id="176" idx="5"/>
            <a:endCxn id="218" idx="0"/>
          </p:cNvCxnSpPr>
          <p:nvPr/>
        </p:nvCxnSpPr>
        <p:spPr>
          <a:xfrm rot="16200000" flipH="1">
            <a:off x="5771929" y="5529028"/>
            <a:ext cx="906305" cy="36624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25" name="正方形/長方形 224"/>
          <p:cNvSpPr/>
          <p:nvPr/>
        </p:nvSpPr>
        <p:spPr>
          <a:xfrm>
            <a:off x="4808851" y="331478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26" name="正方形/長方形 225"/>
          <p:cNvSpPr/>
          <p:nvPr/>
        </p:nvSpPr>
        <p:spPr>
          <a:xfrm>
            <a:off x="6321019" y="331478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227" name="正方形/長方形 226"/>
          <p:cNvSpPr/>
          <p:nvPr/>
        </p:nvSpPr>
        <p:spPr>
          <a:xfrm>
            <a:off x="5465895" y="331478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28" name="正方形/長方形 227"/>
          <p:cNvSpPr/>
          <p:nvPr/>
        </p:nvSpPr>
        <p:spPr>
          <a:xfrm>
            <a:off x="4529791" y="396285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29" name="正方形/長方形 228"/>
          <p:cNvSpPr/>
          <p:nvPr/>
        </p:nvSpPr>
        <p:spPr>
          <a:xfrm>
            <a:off x="5609911" y="396285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230" name="正方形/長方形 229"/>
          <p:cNvSpPr/>
          <p:nvPr/>
        </p:nvSpPr>
        <p:spPr>
          <a:xfrm>
            <a:off x="5240899" y="396285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31" name="正方形/長方形 230"/>
          <p:cNvSpPr/>
          <p:nvPr/>
        </p:nvSpPr>
        <p:spPr>
          <a:xfrm>
            <a:off x="4419012" y="450912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32" name="正方形/長方形 231"/>
          <p:cNvSpPr/>
          <p:nvPr/>
        </p:nvSpPr>
        <p:spPr>
          <a:xfrm>
            <a:off x="4932040" y="450912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33" name="正方形/長方形 232"/>
          <p:cNvSpPr/>
          <p:nvPr/>
        </p:nvSpPr>
        <p:spPr>
          <a:xfrm>
            <a:off x="4995076" y="479715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39" name="正方形/長方形 238"/>
          <p:cNvSpPr/>
          <p:nvPr/>
        </p:nvSpPr>
        <p:spPr>
          <a:xfrm>
            <a:off x="6012160" y="5085184"/>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240" name="正方形/長方形 239"/>
          <p:cNvSpPr/>
          <p:nvPr/>
        </p:nvSpPr>
        <p:spPr>
          <a:xfrm>
            <a:off x="5508104" y="5085184"/>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41" name="正方形/長方形 240"/>
          <p:cNvSpPr/>
          <p:nvPr/>
        </p:nvSpPr>
        <p:spPr>
          <a:xfrm>
            <a:off x="6516216" y="354339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42" name="正方形/長方形 241"/>
          <p:cNvSpPr/>
          <p:nvPr/>
        </p:nvSpPr>
        <p:spPr>
          <a:xfrm>
            <a:off x="5724128" y="419147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43" name="正方形/長方形 242"/>
          <p:cNvSpPr/>
          <p:nvPr/>
        </p:nvSpPr>
        <p:spPr>
          <a:xfrm>
            <a:off x="6084168" y="527159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44" name="正方形/長方形 243"/>
          <p:cNvSpPr/>
          <p:nvPr/>
        </p:nvSpPr>
        <p:spPr>
          <a:xfrm>
            <a:off x="6164560" y="541560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45" name="正方形/長方形 244"/>
          <p:cNvSpPr/>
          <p:nvPr/>
        </p:nvSpPr>
        <p:spPr>
          <a:xfrm>
            <a:off x="6242252" y="558924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46" name="正方形/長方形 245"/>
          <p:cNvSpPr/>
          <p:nvPr/>
        </p:nvSpPr>
        <p:spPr>
          <a:xfrm>
            <a:off x="6314260" y="577564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47" name="正方形/長方形 246"/>
          <p:cNvSpPr/>
          <p:nvPr/>
        </p:nvSpPr>
        <p:spPr>
          <a:xfrm>
            <a:off x="5427124" y="527159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48" name="正方形/長方形 247"/>
          <p:cNvSpPr/>
          <p:nvPr/>
        </p:nvSpPr>
        <p:spPr>
          <a:xfrm>
            <a:off x="5355116" y="548761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49" name="正方形/長方形 248"/>
          <p:cNvSpPr/>
          <p:nvPr/>
        </p:nvSpPr>
        <p:spPr>
          <a:xfrm>
            <a:off x="7285264" y="443711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250" name="正方形/長方形 249"/>
          <p:cNvSpPr/>
          <p:nvPr/>
        </p:nvSpPr>
        <p:spPr>
          <a:xfrm>
            <a:off x="7357272" y="462351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56" name="正方形/長方形 255"/>
          <p:cNvSpPr/>
          <p:nvPr/>
        </p:nvSpPr>
        <p:spPr>
          <a:xfrm>
            <a:off x="7437664" y="476753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57" name="正方形/長方形 256"/>
          <p:cNvSpPr/>
          <p:nvPr/>
        </p:nvSpPr>
        <p:spPr>
          <a:xfrm>
            <a:off x="7515356" y="494116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59" name="正方形/長方形 258"/>
          <p:cNvSpPr/>
          <p:nvPr/>
        </p:nvSpPr>
        <p:spPr>
          <a:xfrm>
            <a:off x="7587364" y="515719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62" name="正方形/長方形 261"/>
          <p:cNvSpPr/>
          <p:nvPr/>
        </p:nvSpPr>
        <p:spPr>
          <a:xfrm>
            <a:off x="6723268" y="443711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65" name="正方形/長方形 264"/>
          <p:cNvSpPr/>
          <p:nvPr/>
        </p:nvSpPr>
        <p:spPr>
          <a:xfrm>
            <a:off x="6642288" y="462351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66" name="正方形/長方形 265"/>
          <p:cNvSpPr/>
          <p:nvPr/>
        </p:nvSpPr>
        <p:spPr>
          <a:xfrm>
            <a:off x="6579252" y="483954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grpSp>
        <p:nvGrpSpPr>
          <p:cNvPr id="325" name="グループ化 324"/>
          <p:cNvGrpSpPr/>
          <p:nvPr/>
        </p:nvGrpSpPr>
        <p:grpSpPr>
          <a:xfrm>
            <a:off x="4139952" y="3356976"/>
            <a:ext cx="3564396" cy="2988348"/>
            <a:chOff x="4139952" y="3356976"/>
            <a:chExt cx="3564396" cy="2988348"/>
          </a:xfrm>
        </p:grpSpPr>
        <p:cxnSp>
          <p:nvCxnSpPr>
            <p:cNvPr id="221" name="直線コネクタ 69"/>
            <p:cNvCxnSpPr>
              <a:stCxn id="193" idx="2"/>
              <a:endCxn id="176" idx="7"/>
            </p:cNvCxnSpPr>
            <p:nvPr/>
          </p:nvCxnSpPr>
          <p:spPr>
            <a:xfrm rot="10800000" flipV="1">
              <a:off x="6041960" y="4509103"/>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222" name="直線コネクタ 69"/>
            <p:cNvCxnSpPr>
              <a:stCxn id="173" idx="2"/>
              <a:endCxn id="174" idx="0"/>
            </p:cNvCxnSpPr>
            <p:nvPr/>
          </p:nvCxnSpPr>
          <p:spPr>
            <a:xfrm rot="10800000" flipV="1">
              <a:off x="5508120" y="3356976"/>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223" name="直線コネクタ 69"/>
            <p:cNvCxnSpPr>
              <a:stCxn id="174" idx="6"/>
              <a:endCxn id="193" idx="2"/>
            </p:cNvCxnSpPr>
            <p:nvPr/>
          </p:nvCxnSpPr>
          <p:spPr>
            <a:xfrm>
              <a:off x="5652120" y="3933040"/>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224" name="直線コネクタ 69"/>
            <p:cNvCxnSpPr>
              <a:stCxn id="174" idx="2"/>
              <a:endCxn id="213" idx="0"/>
            </p:cNvCxnSpPr>
            <p:nvPr/>
          </p:nvCxnSpPr>
          <p:spPr>
            <a:xfrm rot="10800000" flipV="1">
              <a:off x="4932056" y="3933040"/>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268" name="直線コネクタ 69"/>
            <p:cNvCxnSpPr>
              <a:stCxn id="188" idx="1"/>
              <a:endCxn id="218" idx="3"/>
            </p:cNvCxnSpPr>
            <p:nvPr/>
          </p:nvCxnSpPr>
          <p:spPr>
            <a:xfrm rot="10800000" flipV="1">
              <a:off x="6588224" y="5697252"/>
              <a:ext cx="936104" cy="648072"/>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274" name="直線コネクタ 69"/>
            <p:cNvCxnSpPr>
              <a:stCxn id="190" idx="2"/>
              <a:endCxn id="188" idx="2"/>
            </p:cNvCxnSpPr>
            <p:nvPr/>
          </p:nvCxnSpPr>
          <p:spPr>
            <a:xfrm rot="5400000" flipH="1" flipV="1">
              <a:off x="6480212" y="5013176"/>
              <a:ext cx="360040" cy="2088232"/>
            </a:xfrm>
            <a:prstGeom prst="curvedConnector3">
              <a:avLst>
                <a:gd name="adj1" fmla="val -111660"/>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279" name="直線コネクタ 69"/>
            <p:cNvCxnSpPr>
              <a:stCxn id="187" idx="2"/>
              <a:endCxn id="190" idx="3"/>
            </p:cNvCxnSpPr>
            <p:nvPr/>
          </p:nvCxnSpPr>
          <p:spPr>
            <a:xfrm rot="5400000">
              <a:off x="6084168" y="5301208"/>
              <a:ext cx="468052" cy="1044116"/>
            </a:xfrm>
            <a:prstGeom prst="curvedConnector2">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282" name="直線コネクタ 69"/>
            <p:cNvCxnSpPr>
              <a:stCxn id="189" idx="3"/>
              <a:endCxn id="187" idx="1"/>
            </p:cNvCxnSpPr>
            <p:nvPr/>
          </p:nvCxnSpPr>
          <p:spPr>
            <a:xfrm>
              <a:off x="5220072" y="5409220"/>
              <a:ext cx="1440160" cy="1588"/>
            </a:xfrm>
            <a:prstGeom prst="curvedConnector3">
              <a:avLst>
                <a:gd name="adj1" fmla="val 50000"/>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285" name="直線コネクタ 69"/>
            <p:cNvCxnSpPr>
              <a:stCxn id="217" idx="2"/>
              <a:endCxn id="189" idx="2"/>
            </p:cNvCxnSpPr>
            <p:nvPr/>
          </p:nvCxnSpPr>
          <p:spPr>
            <a:xfrm rot="16200000" flipH="1">
              <a:off x="4680012" y="5229200"/>
              <a:ext cx="216024" cy="504056"/>
            </a:xfrm>
            <a:prstGeom prst="curvedConnector3">
              <a:avLst>
                <a:gd name="adj1" fmla="val 205822"/>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288" name="直線コネクタ 69"/>
            <p:cNvCxnSpPr>
              <a:stCxn id="191" idx="1"/>
              <a:endCxn id="217" idx="1"/>
            </p:cNvCxnSpPr>
            <p:nvPr/>
          </p:nvCxnSpPr>
          <p:spPr>
            <a:xfrm rot="10800000" flipH="1" flipV="1">
              <a:off x="4139952" y="4473116"/>
              <a:ext cx="216024" cy="720080"/>
            </a:xfrm>
            <a:prstGeom prst="curvedConnector3">
              <a:avLst>
                <a:gd name="adj1" fmla="val -105822"/>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295" name="直線コネクタ 69"/>
            <p:cNvCxnSpPr>
              <a:stCxn id="209" idx="1"/>
              <a:endCxn id="191" idx="1"/>
            </p:cNvCxnSpPr>
            <p:nvPr/>
          </p:nvCxnSpPr>
          <p:spPr>
            <a:xfrm rot="10800000" flipV="1">
              <a:off x="4139952" y="3897052"/>
              <a:ext cx="1588" cy="576064"/>
            </a:xfrm>
            <a:prstGeom prst="curvedConnector3">
              <a:avLst>
                <a:gd name="adj1" fmla="val 14395466"/>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grpSp>
      <p:sp>
        <p:nvSpPr>
          <p:cNvPr id="308" name="角丸四角形吹き出し 307"/>
          <p:cNvSpPr/>
          <p:nvPr/>
        </p:nvSpPr>
        <p:spPr>
          <a:xfrm>
            <a:off x="2843808" y="5949280"/>
            <a:ext cx="2232248" cy="504056"/>
          </a:xfrm>
          <a:prstGeom prst="wedgeRoundRectCallout">
            <a:avLst>
              <a:gd name="adj1" fmla="val 63715"/>
              <a:gd name="adj2" fmla="val -26437"/>
              <a:gd name="adj3" fmla="val 16667"/>
            </a:avLst>
          </a:prstGeom>
          <a:solidFill>
            <a:schemeClr val="bg1"/>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000" dirty="0" smtClean="0"/>
              <a:t>Index of suffixes.</a:t>
            </a:r>
            <a:endParaRPr kumimoji="1" lang="ja-JP" altLang="en-US" sz="2000" dirty="0"/>
          </a:p>
        </p:txBody>
      </p:sp>
      <p:sp>
        <p:nvSpPr>
          <p:cNvPr id="309" name="角丸四角形吹き出し 308"/>
          <p:cNvSpPr/>
          <p:nvPr/>
        </p:nvSpPr>
        <p:spPr>
          <a:xfrm>
            <a:off x="7020272" y="3356992"/>
            <a:ext cx="1656184" cy="504056"/>
          </a:xfrm>
          <a:prstGeom prst="wedgeRoundRectCallout">
            <a:avLst>
              <a:gd name="adj1" fmla="val -75368"/>
              <a:gd name="adj2" fmla="val 136446"/>
              <a:gd name="adj3" fmla="val 16667"/>
            </a:avLst>
          </a:prstGeom>
          <a:solidFill>
            <a:schemeClr val="bg1"/>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000" dirty="0" smtClean="0"/>
              <a:t>Suffix link</a:t>
            </a:r>
            <a:endParaRPr kumimoji="1" lang="ja-JP"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08"/>
                                        </p:tgtEl>
                                        <p:attrNameLst>
                                          <p:attrName>style.visibility</p:attrName>
                                        </p:attrNameLst>
                                      </p:cBhvr>
                                      <p:to>
                                        <p:strVal val="visible"/>
                                      </p:to>
                                    </p:set>
                                    <p:animEffect transition="in" filter="wipe(down)">
                                      <p:cBhvr>
                                        <p:cTn id="7" dur="500"/>
                                        <p:tgtEl>
                                          <p:spTgt spid="30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0">
                                            <p:txEl>
                                              <p:pRg st="1" end="1"/>
                                            </p:txEl>
                                          </p:spTgt>
                                        </p:tgtEl>
                                        <p:attrNameLst>
                                          <p:attrName>style.visibility</p:attrName>
                                        </p:attrNameLst>
                                      </p:cBhvr>
                                      <p:to>
                                        <p:strVal val="visible"/>
                                      </p:to>
                                    </p:set>
                                    <p:animEffect transition="in" filter="wipe(left)">
                                      <p:cBhvr>
                                        <p:cTn id="12" dur="500"/>
                                        <p:tgtEl>
                                          <p:spTgt spid="310">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25"/>
                                        </p:tgtEl>
                                        <p:attrNameLst>
                                          <p:attrName>style.visibility</p:attrName>
                                        </p:attrNameLst>
                                      </p:cBhvr>
                                      <p:to>
                                        <p:strVal val="visible"/>
                                      </p:to>
                                    </p:set>
                                    <p:animEffect transition="in" filter="wipe(down)">
                                      <p:cBhvr>
                                        <p:cTn id="15" dur="500"/>
                                        <p:tgtEl>
                                          <p:spTgt spid="325"/>
                                        </p:tgtEl>
                                      </p:cBhvr>
                                    </p:animEffect>
                                  </p:childTnLst>
                                </p:cTn>
                              </p:par>
                            </p:childTnLst>
                          </p:cTn>
                        </p:par>
                        <p:par>
                          <p:cTn id="16" fill="hold">
                            <p:stCondLst>
                              <p:cond delay="500"/>
                            </p:stCondLst>
                            <p:childTnLst>
                              <p:par>
                                <p:cTn id="17" presetID="22" presetClass="entr" presetSubtype="4" fill="hold" grpId="0" nodeType="afterEffect">
                                  <p:stCondLst>
                                    <p:cond delay="0"/>
                                  </p:stCondLst>
                                  <p:childTnLst>
                                    <p:set>
                                      <p:cBhvr>
                                        <p:cTn id="18" dur="1" fill="hold">
                                          <p:stCondLst>
                                            <p:cond delay="0"/>
                                          </p:stCondLst>
                                        </p:cTn>
                                        <p:tgtEl>
                                          <p:spTgt spid="309"/>
                                        </p:tgtEl>
                                        <p:attrNameLst>
                                          <p:attrName>style.visibility</p:attrName>
                                        </p:attrNameLst>
                                      </p:cBhvr>
                                      <p:to>
                                        <p:strVal val="visible"/>
                                      </p:to>
                                    </p:set>
                                    <p:animEffect transition="in" filter="wipe(down)">
                                      <p:cBhvr>
                                        <p:cTn id="19" dur="500"/>
                                        <p:tgtEl>
                                          <p:spTgt spid="3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 grpId="0" animBg="1"/>
      <p:bldP spid="309" grpId="0" animBg="1"/>
    </p:bld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有限アルファベット：</a:t>
            </a:r>
            <a:r>
              <a:rPr lang="en-US" altLang="ja-JP" dirty="0" smtClean="0">
                <a:latin typeface="Times New Roman" pitchFamily="18" charset="0"/>
                <a:cs typeface="Times New Roman" pitchFamily="18" charset="0"/>
                <a:sym typeface="Symbol" pitchFamily="18" charset="2"/>
              </a:rPr>
              <a:t>		e.g.   {</a:t>
            </a:r>
            <a:r>
              <a:rPr lang="en-US" altLang="ja-JP" dirty="0" smtClean="0">
                <a:latin typeface="Courier New" pitchFamily="49" charset="0"/>
                <a:cs typeface="Courier New" pitchFamily="49" charset="0"/>
                <a:sym typeface="Symbol" pitchFamily="18" charset="2"/>
              </a:rPr>
              <a:t>a</a:t>
            </a:r>
            <a:r>
              <a:rPr lang="en-US" altLang="ja-JP" dirty="0" smtClean="0">
                <a:latin typeface="Times New Roman" pitchFamily="18" charset="0"/>
                <a:cs typeface="Times New Roman" pitchFamily="18" charset="0"/>
                <a:sym typeface="Symbol" pitchFamily="18" charset="2"/>
              </a:rPr>
              <a:t>, </a:t>
            </a:r>
            <a:r>
              <a:rPr lang="en-US" altLang="ja-JP" dirty="0" smtClean="0">
                <a:latin typeface="Courier New" pitchFamily="49" charset="0"/>
                <a:cs typeface="Courier New" pitchFamily="49" charset="0"/>
                <a:sym typeface="Symbol" pitchFamily="18" charset="2"/>
              </a:rPr>
              <a:t>b</a:t>
            </a:r>
            <a:r>
              <a:rPr lang="en-US" altLang="ja-JP" dirty="0" smtClean="0">
                <a:latin typeface="Times New Roman" pitchFamily="18" charset="0"/>
                <a:cs typeface="Times New Roman" pitchFamily="18" charset="0"/>
                <a:sym typeface="Symbol" pitchFamily="18" charset="2"/>
              </a:rPr>
              <a:t>, </a:t>
            </a:r>
            <a:r>
              <a:rPr lang="en-US" altLang="ja-JP" dirty="0" smtClean="0">
                <a:latin typeface="Courier New" pitchFamily="49" charset="0"/>
                <a:cs typeface="Courier New" pitchFamily="49" charset="0"/>
                <a:sym typeface="Symbol" pitchFamily="18" charset="2"/>
              </a:rPr>
              <a:t>c</a:t>
            </a:r>
            <a:r>
              <a:rPr lang="en-US" altLang="ja-JP" dirty="0" smtClean="0">
                <a:latin typeface="Times New Roman" pitchFamily="18" charset="0"/>
                <a:cs typeface="Times New Roman" pitchFamily="18" charset="0"/>
                <a:sym typeface="Symbol" pitchFamily="18" charset="2"/>
              </a:rPr>
              <a:t>, </a:t>
            </a:r>
            <a:r>
              <a:rPr lang="en-US" altLang="ja-JP" dirty="0" smtClean="0">
                <a:latin typeface="Courier New" pitchFamily="49" charset="0"/>
                <a:cs typeface="Courier New" pitchFamily="49" charset="0"/>
                <a:sym typeface="Symbol" pitchFamily="18" charset="2"/>
              </a:rPr>
              <a:t>d</a:t>
            </a:r>
            <a:r>
              <a:rPr lang="en-US" altLang="ja-JP" dirty="0" smtClean="0">
                <a:latin typeface="Times New Roman" pitchFamily="18" charset="0"/>
                <a:cs typeface="Times New Roman" pitchFamily="18" charset="0"/>
                <a:sym typeface="Symbol" pitchFamily="18" charset="2"/>
              </a:rPr>
              <a:t>}</a:t>
            </a:r>
            <a:endParaRPr kumimoji="1" lang="en-US" altLang="ja-JP" dirty="0" smtClean="0"/>
          </a:p>
          <a:p>
            <a:r>
              <a:rPr lang="ja-JP" altLang="en-US" dirty="0" smtClean="0"/>
              <a:t>文字列：</a:t>
            </a:r>
            <a:r>
              <a:rPr lang="en-US" altLang="ja-JP" i="1" dirty="0" smtClean="0"/>
              <a:t>w</a:t>
            </a:r>
            <a:r>
              <a:rPr lang="en-US" altLang="ja-JP" dirty="0" smtClean="0"/>
              <a:t> </a:t>
            </a:r>
            <a:r>
              <a:rPr lang="en-US" altLang="ja-JP" dirty="0" smtClean="0">
                <a:latin typeface="Times New Roman" pitchFamily="18" charset="0"/>
                <a:cs typeface="Times New Roman" pitchFamily="18" charset="0"/>
                <a:sym typeface="Symbol" pitchFamily="18" charset="2"/>
              </a:rPr>
              <a:t> </a:t>
            </a:r>
            <a:r>
              <a:rPr lang="en-US" altLang="ja-JP" baseline="30000" dirty="0" smtClean="0">
                <a:latin typeface="Times New Roman" pitchFamily="18" charset="0"/>
                <a:cs typeface="Times New Roman" pitchFamily="18" charset="0"/>
                <a:sym typeface="Symbol" pitchFamily="18" charset="2"/>
              </a:rPr>
              <a:t>*</a:t>
            </a:r>
            <a:r>
              <a:rPr lang="en-US" altLang="ja-JP" dirty="0" smtClean="0">
                <a:latin typeface="Times New Roman" pitchFamily="18" charset="0"/>
                <a:cs typeface="Times New Roman" pitchFamily="18" charset="0"/>
                <a:sym typeface="Symbol" pitchFamily="18" charset="2"/>
              </a:rPr>
              <a:t>			e.g. </a:t>
            </a:r>
            <a:r>
              <a:rPr lang="en-US" altLang="ja-JP" i="1" dirty="0" smtClean="0">
                <a:latin typeface="Times New Roman" pitchFamily="18" charset="0"/>
                <a:cs typeface="Times New Roman" pitchFamily="18" charset="0"/>
                <a:sym typeface="Symbol" pitchFamily="18" charset="2"/>
              </a:rPr>
              <a:t>w</a:t>
            </a:r>
            <a:r>
              <a:rPr lang="en-US" altLang="ja-JP" dirty="0" smtClean="0">
                <a:latin typeface="Times New Roman" pitchFamily="18" charset="0"/>
                <a:cs typeface="Times New Roman" pitchFamily="18" charset="0"/>
                <a:sym typeface="Symbol" pitchFamily="18" charset="2"/>
              </a:rPr>
              <a:t>  </a:t>
            </a:r>
            <a:r>
              <a:rPr lang="en-US" altLang="ja-JP" dirty="0" err="1" smtClean="0">
                <a:latin typeface="Courier New" pitchFamily="49" charset="0"/>
                <a:cs typeface="Courier New" pitchFamily="49" charset="0"/>
                <a:sym typeface="Symbol" pitchFamily="18" charset="2"/>
              </a:rPr>
              <a:t>abacd</a:t>
            </a:r>
            <a:endParaRPr lang="en-US" altLang="ja-JP" baseline="30000" dirty="0" smtClean="0">
              <a:latin typeface="Courier New" pitchFamily="49" charset="0"/>
              <a:cs typeface="Courier New" pitchFamily="49" charset="0"/>
              <a:sym typeface="Symbol" pitchFamily="18" charset="2"/>
            </a:endParaRPr>
          </a:p>
          <a:p>
            <a:r>
              <a:rPr kumimoji="1" lang="ja-JP" altLang="en-US" dirty="0" smtClean="0"/>
              <a:t>文字列 </a:t>
            </a:r>
            <a:r>
              <a:rPr lang="en-US" altLang="ja-JP" i="1" dirty="0" smtClean="0"/>
              <a:t>w</a:t>
            </a:r>
            <a:r>
              <a:rPr lang="en-US" altLang="ja-JP" dirty="0" smtClean="0"/>
              <a:t> </a:t>
            </a:r>
            <a:r>
              <a:rPr lang="ja-JP" altLang="en-US" dirty="0" smtClean="0"/>
              <a:t>の長さ：</a:t>
            </a:r>
            <a:r>
              <a:rPr lang="en-US" altLang="ja-JP" dirty="0" smtClean="0"/>
              <a:t>|</a:t>
            </a:r>
            <a:r>
              <a:rPr lang="en-US" altLang="ja-JP" i="1" dirty="0" smtClean="0"/>
              <a:t>w</a:t>
            </a:r>
            <a:r>
              <a:rPr lang="en-US" altLang="ja-JP" dirty="0" smtClean="0"/>
              <a:t>|</a:t>
            </a:r>
          </a:p>
          <a:p>
            <a:r>
              <a:rPr lang="ja-JP" altLang="en-US" dirty="0" smtClean="0"/>
              <a:t>文字列 </a:t>
            </a:r>
            <a:r>
              <a:rPr lang="en-US" altLang="ja-JP" i="1" dirty="0" smtClean="0"/>
              <a:t>w</a:t>
            </a:r>
            <a:r>
              <a:rPr lang="en-US" altLang="ja-JP" dirty="0" smtClean="0"/>
              <a:t> </a:t>
            </a:r>
            <a:r>
              <a:rPr lang="ja-JP" altLang="en-US" dirty="0" smtClean="0"/>
              <a:t>の </a:t>
            </a:r>
            <a:r>
              <a:rPr lang="en-US" altLang="ja-JP" i="1" dirty="0" err="1" smtClean="0"/>
              <a:t>i</a:t>
            </a:r>
            <a:r>
              <a:rPr lang="en-US" altLang="ja-JP" dirty="0" smtClean="0"/>
              <a:t> </a:t>
            </a:r>
            <a:r>
              <a:rPr lang="ja-JP" altLang="en-US" dirty="0" smtClean="0"/>
              <a:t>番目の文字：</a:t>
            </a:r>
            <a:r>
              <a:rPr lang="en-US" altLang="ja-JP" i="1" dirty="0" smtClean="0"/>
              <a:t>w</a:t>
            </a:r>
            <a:r>
              <a:rPr lang="en-US" altLang="ja-JP" dirty="0" smtClean="0"/>
              <a:t>[</a:t>
            </a:r>
            <a:r>
              <a:rPr lang="en-US" altLang="ja-JP" i="1" dirty="0" err="1" smtClean="0"/>
              <a:t>i</a:t>
            </a:r>
            <a:r>
              <a:rPr lang="en-US" altLang="ja-JP" dirty="0" smtClean="0"/>
              <a:t>]</a:t>
            </a:r>
          </a:p>
          <a:p>
            <a:r>
              <a:rPr lang="ja-JP" altLang="en-US" dirty="0" smtClean="0"/>
              <a:t>文字列 </a:t>
            </a:r>
            <a:r>
              <a:rPr lang="en-US" altLang="ja-JP" i="1" dirty="0" smtClean="0"/>
              <a:t>w</a:t>
            </a:r>
            <a:r>
              <a:rPr lang="en-US" altLang="ja-JP" dirty="0" smtClean="0"/>
              <a:t> </a:t>
            </a:r>
            <a:r>
              <a:rPr lang="ja-JP" altLang="en-US" dirty="0" smtClean="0"/>
              <a:t>の </a:t>
            </a:r>
            <a:r>
              <a:rPr lang="en-US" altLang="ja-JP" i="1" dirty="0" err="1" smtClean="0"/>
              <a:t>i</a:t>
            </a:r>
            <a:r>
              <a:rPr lang="en-US" altLang="ja-JP" dirty="0" smtClean="0"/>
              <a:t> </a:t>
            </a:r>
            <a:r>
              <a:rPr lang="ja-JP" altLang="en-US" dirty="0" smtClean="0"/>
              <a:t>番目から </a:t>
            </a:r>
            <a:r>
              <a:rPr lang="en-US" altLang="ja-JP" i="1" dirty="0" smtClean="0"/>
              <a:t>j</a:t>
            </a:r>
            <a:r>
              <a:rPr lang="en-US" altLang="ja-JP" dirty="0" smtClean="0"/>
              <a:t> </a:t>
            </a:r>
            <a:r>
              <a:rPr lang="ja-JP" altLang="en-US" dirty="0" smtClean="0"/>
              <a:t>番目までの部分文字列</a:t>
            </a:r>
            <a:r>
              <a:rPr lang="en-US" altLang="ja-JP" dirty="0" smtClean="0"/>
              <a:t/>
            </a:r>
            <a:br>
              <a:rPr lang="en-US" altLang="ja-JP" dirty="0" smtClean="0"/>
            </a:br>
            <a:r>
              <a:rPr lang="ja-JP" altLang="en-US" dirty="0" smtClean="0"/>
              <a:t>：</a:t>
            </a:r>
            <a:r>
              <a:rPr lang="en-US" altLang="ja-JP" i="1" dirty="0" smtClean="0"/>
              <a:t>w</a:t>
            </a:r>
            <a:r>
              <a:rPr lang="en-US" altLang="ja-JP" dirty="0" smtClean="0"/>
              <a:t>[</a:t>
            </a:r>
            <a:r>
              <a:rPr lang="en-US" altLang="ja-JP" i="1" dirty="0" err="1" smtClean="0"/>
              <a:t>i</a:t>
            </a:r>
            <a:r>
              <a:rPr lang="en-US" altLang="ja-JP" dirty="0" smtClean="0"/>
              <a:t>…</a:t>
            </a:r>
            <a:r>
              <a:rPr lang="en-US" altLang="ja-JP" i="1" dirty="0" smtClean="0"/>
              <a:t>j</a:t>
            </a:r>
            <a:r>
              <a:rPr lang="en-US" altLang="ja-JP" dirty="0" smtClean="0"/>
              <a:t>]</a:t>
            </a:r>
          </a:p>
          <a:p>
            <a:r>
              <a:rPr lang="en-US" altLang="ja-JP" i="1" dirty="0" smtClean="0"/>
              <a:t>w </a:t>
            </a:r>
            <a:r>
              <a:rPr lang="en-US" altLang="ja-JP" dirty="0" smtClean="0">
                <a:latin typeface="Times New Roman" pitchFamily="18" charset="0"/>
                <a:cs typeface="Times New Roman" pitchFamily="18" charset="0"/>
                <a:sym typeface="Symbol" pitchFamily="18" charset="2"/>
              </a:rPr>
              <a:t> </a:t>
            </a:r>
            <a:r>
              <a:rPr lang="en-US" altLang="ja-JP" i="1" dirty="0" err="1" smtClean="0">
                <a:latin typeface="Times New Roman" pitchFamily="18" charset="0"/>
                <a:cs typeface="Times New Roman" pitchFamily="18" charset="0"/>
                <a:sym typeface="Symbol" pitchFamily="18" charset="2"/>
              </a:rPr>
              <a:t>xy</a:t>
            </a:r>
            <a:r>
              <a:rPr lang="en-US" altLang="ja-JP" dirty="0" smtClean="0">
                <a:latin typeface="Times New Roman" pitchFamily="18" charset="0"/>
                <a:cs typeface="Times New Roman" pitchFamily="18" charset="0"/>
                <a:sym typeface="Symbol" pitchFamily="18" charset="2"/>
              </a:rPr>
              <a:t> </a:t>
            </a:r>
            <a:r>
              <a:rPr lang="ja-JP" altLang="en-US" dirty="0" smtClean="0">
                <a:latin typeface="Times New Roman" pitchFamily="18" charset="0"/>
                <a:cs typeface="Times New Roman" pitchFamily="18" charset="0"/>
                <a:sym typeface="Symbol" pitchFamily="18" charset="2"/>
              </a:rPr>
              <a:t>のとき、</a:t>
            </a:r>
            <a:endParaRPr lang="en-US" altLang="ja-JP" dirty="0" smtClean="0">
              <a:latin typeface="Times New Roman" pitchFamily="18" charset="0"/>
              <a:cs typeface="Times New Roman" pitchFamily="18" charset="0"/>
              <a:sym typeface="Symbol" pitchFamily="18" charset="2"/>
            </a:endParaRPr>
          </a:p>
          <a:p>
            <a:pPr lvl="1"/>
            <a:r>
              <a:rPr kumimoji="1" lang="en-US" altLang="ja-JP" i="1" dirty="0" smtClean="0">
                <a:latin typeface="Times New Roman" pitchFamily="18" charset="0"/>
                <a:cs typeface="Times New Roman" pitchFamily="18" charset="0"/>
                <a:sym typeface="Symbol" pitchFamily="18" charset="2"/>
              </a:rPr>
              <a:t>x</a:t>
            </a:r>
            <a:r>
              <a:rPr kumimoji="1" lang="en-US" altLang="ja-JP" dirty="0" smtClean="0">
                <a:latin typeface="Times New Roman" pitchFamily="18" charset="0"/>
                <a:cs typeface="Times New Roman" pitchFamily="18" charset="0"/>
                <a:sym typeface="Symbol" pitchFamily="18" charset="2"/>
              </a:rPr>
              <a:t> </a:t>
            </a:r>
            <a:r>
              <a:rPr kumimoji="1" lang="ja-JP" altLang="en-US" dirty="0" smtClean="0">
                <a:latin typeface="Times New Roman" pitchFamily="18" charset="0"/>
                <a:cs typeface="Times New Roman" pitchFamily="18" charset="0"/>
                <a:sym typeface="Symbol" pitchFamily="18" charset="2"/>
              </a:rPr>
              <a:t>を </a:t>
            </a:r>
            <a:r>
              <a:rPr kumimoji="1" lang="en-US" altLang="ja-JP" i="1" dirty="0" smtClean="0">
                <a:latin typeface="Times New Roman" pitchFamily="18" charset="0"/>
                <a:cs typeface="Times New Roman" pitchFamily="18" charset="0"/>
                <a:sym typeface="Symbol" pitchFamily="18" charset="2"/>
              </a:rPr>
              <a:t>w</a:t>
            </a:r>
            <a:r>
              <a:rPr kumimoji="1" lang="en-US" altLang="ja-JP" dirty="0" smtClean="0">
                <a:latin typeface="Times New Roman" pitchFamily="18" charset="0"/>
                <a:cs typeface="Times New Roman" pitchFamily="18" charset="0"/>
                <a:sym typeface="Symbol" pitchFamily="18" charset="2"/>
              </a:rPr>
              <a:t> </a:t>
            </a:r>
            <a:r>
              <a:rPr kumimoji="1" lang="ja-JP" altLang="en-US" dirty="0" err="1" smtClean="0">
                <a:latin typeface="Times New Roman" pitchFamily="18" charset="0"/>
                <a:cs typeface="Times New Roman" pitchFamily="18" charset="0"/>
                <a:sym typeface="Symbol" pitchFamily="18" charset="2"/>
              </a:rPr>
              <a:t>の接頭辞</a:t>
            </a:r>
            <a:endParaRPr kumimoji="1" lang="en-US" altLang="ja-JP" dirty="0" smtClean="0">
              <a:latin typeface="Times New Roman" pitchFamily="18" charset="0"/>
              <a:cs typeface="Times New Roman" pitchFamily="18" charset="0"/>
              <a:sym typeface="Symbol" pitchFamily="18" charset="2"/>
            </a:endParaRPr>
          </a:p>
          <a:p>
            <a:pPr lvl="1"/>
            <a:r>
              <a:rPr lang="en-US" altLang="ja-JP" i="1" dirty="0" smtClean="0">
                <a:latin typeface="Times New Roman" pitchFamily="18" charset="0"/>
                <a:cs typeface="Times New Roman" pitchFamily="18" charset="0"/>
                <a:sym typeface="Symbol" pitchFamily="18" charset="2"/>
              </a:rPr>
              <a:t>y</a:t>
            </a:r>
            <a:r>
              <a:rPr lang="en-US" altLang="ja-JP" dirty="0" smtClean="0">
                <a:latin typeface="Times New Roman" pitchFamily="18" charset="0"/>
                <a:cs typeface="Times New Roman" pitchFamily="18" charset="0"/>
                <a:sym typeface="Symbol" pitchFamily="18" charset="2"/>
              </a:rPr>
              <a:t> </a:t>
            </a:r>
            <a:r>
              <a:rPr lang="ja-JP" altLang="en-US" dirty="0" smtClean="0">
                <a:latin typeface="Times New Roman" pitchFamily="18" charset="0"/>
                <a:cs typeface="Times New Roman" pitchFamily="18" charset="0"/>
                <a:sym typeface="Symbol" pitchFamily="18" charset="2"/>
              </a:rPr>
              <a:t>を </a:t>
            </a:r>
            <a:r>
              <a:rPr lang="en-US" altLang="ja-JP" i="1" dirty="0" smtClean="0">
                <a:latin typeface="Times New Roman" pitchFamily="18" charset="0"/>
                <a:cs typeface="Times New Roman" pitchFamily="18" charset="0"/>
                <a:sym typeface="Symbol" pitchFamily="18" charset="2"/>
              </a:rPr>
              <a:t>w</a:t>
            </a:r>
            <a:r>
              <a:rPr lang="en-US" altLang="ja-JP" dirty="0" smtClean="0">
                <a:latin typeface="Times New Roman" pitchFamily="18" charset="0"/>
                <a:cs typeface="Times New Roman" pitchFamily="18" charset="0"/>
                <a:sym typeface="Symbol" pitchFamily="18" charset="2"/>
              </a:rPr>
              <a:t> </a:t>
            </a:r>
            <a:r>
              <a:rPr lang="ja-JP" altLang="en-US" dirty="0" err="1" smtClean="0">
                <a:latin typeface="Times New Roman" pitchFamily="18" charset="0"/>
                <a:cs typeface="Times New Roman" pitchFamily="18" charset="0"/>
                <a:sym typeface="Symbol" pitchFamily="18" charset="2"/>
              </a:rPr>
              <a:t>の接尾辞</a:t>
            </a:r>
            <a:endParaRPr kumimoji="1" lang="ja-JP" altLang="en-US" dirty="0"/>
          </a:p>
        </p:txBody>
      </p:sp>
      <p:sp>
        <p:nvSpPr>
          <p:cNvPr id="3" name="タイトル 2"/>
          <p:cNvSpPr>
            <a:spLocks noGrp="1"/>
          </p:cNvSpPr>
          <p:nvPr>
            <p:ph type="title"/>
          </p:nvPr>
        </p:nvSpPr>
        <p:spPr/>
        <p:txBody>
          <a:bodyPr/>
          <a:lstStyle/>
          <a:p>
            <a:r>
              <a:rPr kumimoji="1" lang="ja-JP" altLang="en-US" dirty="0" smtClean="0"/>
              <a:t>準備</a:t>
            </a:r>
            <a:endParaRPr kumimoji="1" lang="ja-JP" altLang="en-US" dirty="0"/>
          </a:p>
        </p:txBody>
      </p:sp>
      <p:sp>
        <p:nvSpPr>
          <p:cNvPr id="4" name="正方形/長方形 3"/>
          <p:cNvSpPr/>
          <p:nvPr/>
        </p:nvSpPr>
        <p:spPr>
          <a:xfrm>
            <a:off x="467544" y="5589240"/>
            <a:ext cx="1053494" cy="523220"/>
          </a:xfrm>
          <a:prstGeom prst="rect">
            <a:avLst/>
          </a:prstGeom>
        </p:spPr>
        <p:txBody>
          <a:bodyPr wrap="none">
            <a:spAutoFit/>
          </a:bodyPr>
          <a:lstStyle/>
          <a:p>
            <a:r>
              <a:rPr lang="ja-JP" altLang="en-US" sz="2800" dirty="0" smtClean="0">
                <a:latin typeface="Times New Roman" pitchFamily="18" charset="0"/>
                <a:cs typeface="Times New Roman" pitchFamily="18" charset="0"/>
                <a:sym typeface="Symbol" pitchFamily="18" charset="2"/>
              </a:rPr>
              <a:t>という</a:t>
            </a:r>
            <a:endParaRPr lang="ja-JP" altLang="en-US" sz="2800" dirty="0"/>
          </a:p>
        </p:txBody>
      </p:sp>
      <p:sp>
        <p:nvSpPr>
          <p:cNvPr id="5" name="正方形/長方形 4"/>
          <p:cNvSpPr/>
          <p:nvPr/>
        </p:nvSpPr>
        <p:spPr>
          <a:xfrm>
            <a:off x="4203426" y="4960332"/>
            <a:ext cx="2448272" cy="360041"/>
          </a:xfrm>
          <a:prstGeom prst="rect">
            <a:avLst/>
          </a:prstGeom>
          <a:solidFill>
            <a:schemeClr val="tx2">
              <a:lumMod val="20000"/>
              <a:lumOff val="80000"/>
            </a:schemeClr>
          </a:solidFill>
          <a:ln>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2200" dirty="0" smtClean="0">
                <a:latin typeface="Courier New" pitchFamily="49" charset="0"/>
                <a:cs typeface="Courier New" pitchFamily="49" charset="0"/>
              </a:rPr>
              <a:t>a b a c d a b</a:t>
            </a:r>
            <a:endParaRPr kumimoji="1" lang="ja-JP" altLang="en-US" sz="2200" dirty="0">
              <a:latin typeface="Courier New" pitchFamily="49" charset="0"/>
              <a:cs typeface="Courier New" pitchFamily="49" charset="0"/>
            </a:endParaRPr>
          </a:p>
        </p:txBody>
      </p:sp>
      <p:sp>
        <p:nvSpPr>
          <p:cNvPr id="6" name="正方形/長方形 5"/>
          <p:cNvSpPr/>
          <p:nvPr/>
        </p:nvSpPr>
        <p:spPr>
          <a:xfrm>
            <a:off x="6651698" y="4960332"/>
            <a:ext cx="1728192" cy="360041"/>
          </a:xfrm>
          <a:prstGeom prst="rect">
            <a:avLst/>
          </a:prstGeom>
          <a:solidFill>
            <a:schemeClr val="tx2">
              <a:lumMod val="20000"/>
              <a:lumOff val="80000"/>
            </a:schemeClr>
          </a:solidFill>
          <a:ln>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2200" dirty="0" smtClean="0">
                <a:latin typeface="Courier New" pitchFamily="49" charset="0"/>
                <a:cs typeface="Courier New" pitchFamily="49" charset="0"/>
              </a:rPr>
              <a:t>c b a b d</a:t>
            </a:r>
            <a:endParaRPr kumimoji="1" lang="ja-JP" altLang="en-US" sz="2200" dirty="0">
              <a:latin typeface="Courier New" pitchFamily="49" charset="0"/>
              <a:cs typeface="Courier New" pitchFamily="49" charset="0"/>
            </a:endParaRPr>
          </a:p>
        </p:txBody>
      </p:sp>
      <p:sp>
        <p:nvSpPr>
          <p:cNvPr id="9" name="正方形/長方形 8"/>
          <p:cNvSpPr/>
          <p:nvPr/>
        </p:nvSpPr>
        <p:spPr>
          <a:xfrm>
            <a:off x="5283546" y="4437112"/>
            <a:ext cx="343364" cy="523220"/>
          </a:xfrm>
          <a:prstGeom prst="rect">
            <a:avLst/>
          </a:prstGeom>
        </p:spPr>
        <p:txBody>
          <a:bodyPr wrap="none">
            <a:spAutoFit/>
          </a:bodyPr>
          <a:lstStyle/>
          <a:p>
            <a:r>
              <a:rPr lang="en-US" altLang="ja-JP" sz="2800" i="1" dirty="0" smtClean="0">
                <a:latin typeface="Times New Roman" pitchFamily="18" charset="0"/>
                <a:cs typeface="Times New Roman" pitchFamily="18" charset="0"/>
                <a:sym typeface="Symbol" pitchFamily="18" charset="2"/>
              </a:rPr>
              <a:t>x</a:t>
            </a:r>
            <a:endParaRPr lang="ja-JP" altLang="en-US" sz="2800" dirty="0"/>
          </a:p>
        </p:txBody>
      </p:sp>
      <p:sp>
        <p:nvSpPr>
          <p:cNvPr id="10" name="正方形/長方形 9"/>
          <p:cNvSpPr/>
          <p:nvPr/>
        </p:nvSpPr>
        <p:spPr>
          <a:xfrm>
            <a:off x="7371778" y="4437112"/>
            <a:ext cx="343364" cy="523220"/>
          </a:xfrm>
          <a:prstGeom prst="rect">
            <a:avLst/>
          </a:prstGeom>
        </p:spPr>
        <p:txBody>
          <a:bodyPr wrap="none">
            <a:spAutoFit/>
          </a:bodyPr>
          <a:lstStyle/>
          <a:p>
            <a:r>
              <a:rPr lang="en-US" altLang="ja-JP" sz="2800" i="1" dirty="0" smtClean="0">
                <a:latin typeface="Times New Roman" pitchFamily="18" charset="0"/>
                <a:cs typeface="Times New Roman" pitchFamily="18" charset="0"/>
                <a:sym typeface="Symbol" pitchFamily="18" charset="2"/>
              </a:rPr>
              <a:t>y</a:t>
            </a:r>
            <a:endParaRPr lang="ja-JP" altLang="en-US" sz="2800" dirty="0"/>
          </a:p>
        </p:txBody>
      </p:sp>
      <p:sp>
        <p:nvSpPr>
          <p:cNvPr id="12" name="正方形/長方形 11"/>
          <p:cNvSpPr/>
          <p:nvPr/>
        </p:nvSpPr>
        <p:spPr>
          <a:xfrm>
            <a:off x="3707904" y="4869160"/>
            <a:ext cx="423514" cy="523220"/>
          </a:xfrm>
          <a:prstGeom prst="rect">
            <a:avLst/>
          </a:prstGeom>
        </p:spPr>
        <p:txBody>
          <a:bodyPr wrap="none">
            <a:spAutoFit/>
          </a:bodyPr>
          <a:lstStyle/>
          <a:p>
            <a:r>
              <a:rPr lang="en-US" altLang="ja-JP" sz="2800" i="1" dirty="0" smtClean="0">
                <a:latin typeface="Times New Roman" pitchFamily="18" charset="0"/>
                <a:cs typeface="Times New Roman" pitchFamily="18" charset="0"/>
                <a:sym typeface="Symbol" pitchFamily="18" charset="2"/>
              </a:rPr>
              <a:t>w</a:t>
            </a:r>
            <a:endParaRPr lang="ja-JP" altLang="en-US" sz="2800" dirty="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267744" y="142852"/>
            <a:ext cx="6304784" cy="928694"/>
          </a:xfrm>
        </p:spPr>
        <p:txBody>
          <a:bodyPr/>
          <a:lstStyle/>
          <a:p>
            <a:r>
              <a:rPr lang="en-US" altLang="ja-JP" dirty="0" smtClean="0"/>
              <a:t>Suffix Tree, Suffix Links</a:t>
            </a:r>
            <a:endParaRPr kumimoji="1" lang="ja-JP" altLang="en-US" dirty="0"/>
          </a:p>
        </p:txBody>
      </p:sp>
      <p:sp>
        <p:nvSpPr>
          <p:cNvPr id="269" name="コンテンツ プレースホルダ 268"/>
          <p:cNvSpPr>
            <a:spLocks noGrp="1"/>
          </p:cNvSpPr>
          <p:nvPr>
            <p:ph idx="4294967295"/>
          </p:nvPr>
        </p:nvSpPr>
        <p:spPr>
          <a:xfrm>
            <a:off x="2663130" y="1124744"/>
            <a:ext cx="6229350" cy="846137"/>
          </a:xfrm>
        </p:spPr>
        <p:txBody>
          <a:bodyPr/>
          <a:lstStyle/>
          <a:p>
            <a:pPr marL="0" indent="0">
              <a:buNone/>
            </a:pPr>
            <a:r>
              <a:rPr lang="en-US" altLang="ja-JP" dirty="0" smtClean="0"/>
              <a:t>The suffix tree of </a:t>
            </a:r>
            <a:r>
              <a:rPr lang="en-US" altLang="ja-JP" i="1" dirty="0" smtClean="0"/>
              <a:t>w</a:t>
            </a:r>
            <a:r>
              <a:rPr lang="en-US" altLang="ja-JP" dirty="0" smtClean="0"/>
              <a:t> is the compacted </a:t>
            </a:r>
            <a:r>
              <a:rPr lang="en-US" altLang="ja-JP" dirty="0" err="1" smtClean="0"/>
              <a:t>trie</a:t>
            </a:r>
            <a:r>
              <a:rPr lang="en-US" altLang="ja-JP" dirty="0" smtClean="0"/>
              <a:t> which represents the suffixes of </a:t>
            </a:r>
            <a:r>
              <a:rPr lang="en-US" altLang="ja-JP" i="1" dirty="0" smtClean="0"/>
              <a:t>w</a:t>
            </a:r>
            <a:r>
              <a:rPr lang="en-US" altLang="ja-JP" dirty="0" smtClean="0"/>
              <a:t>.</a:t>
            </a:r>
            <a:endParaRPr kumimoji="1" lang="ja-JP" altLang="en-US" dirty="0"/>
          </a:p>
        </p:txBody>
      </p:sp>
      <p:sp>
        <p:nvSpPr>
          <p:cNvPr id="4" name="円/楕円 3"/>
          <p:cNvSpPr/>
          <p:nvPr/>
        </p:nvSpPr>
        <p:spPr>
          <a:xfrm>
            <a:off x="4860000" y="227690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4"/>
          <p:cNvCxnSpPr>
            <a:stCxn id="99" idx="0"/>
            <a:endCxn id="4" idx="3"/>
          </p:cNvCxnSpPr>
          <p:nvPr/>
        </p:nvCxnSpPr>
        <p:spPr>
          <a:xfrm rot="5400000" flipH="1" flipV="1">
            <a:off x="4211920" y="2306728"/>
            <a:ext cx="474257" cy="906257"/>
          </a:xfrm>
          <a:prstGeom prst="straightConnector1">
            <a:avLst/>
          </a:prstGeom>
          <a:ln w="25400"/>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7020272" y="63093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8</a:t>
            </a:r>
            <a:endParaRPr kumimoji="1" lang="ja-JP" altLang="en-US" sz="2200" dirty="0"/>
          </a:p>
        </p:txBody>
      </p:sp>
      <p:sp>
        <p:nvSpPr>
          <p:cNvPr id="18" name="正方形/長方形 17"/>
          <p:cNvSpPr/>
          <p:nvPr/>
        </p:nvSpPr>
        <p:spPr>
          <a:xfrm>
            <a:off x="7812360" y="63093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6</a:t>
            </a:r>
            <a:endParaRPr kumimoji="1" lang="ja-JP" altLang="en-US" sz="2200" dirty="0"/>
          </a:p>
        </p:txBody>
      </p:sp>
      <p:sp>
        <p:nvSpPr>
          <p:cNvPr id="20" name="正方形/長方形 19"/>
          <p:cNvSpPr/>
          <p:nvPr/>
        </p:nvSpPr>
        <p:spPr>
          <a:xfrm>
            <a:off x="4716016" y="63093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2</a:t>
            </a:r>
            <a:endParaRPr kumimoji="1" lang="ja-JP" altLang="en-US" sz="2200" dirty="0"/>
          </a:p>
        </p:txBody>
      </p:sp>
      <p:sp>
        <p:nvSpPr>
          <p:cNvPr id="21" name="正方形/長方形 20"/>
          <p:cNvSpPr/>
          <p:nvPr/>
        </p:nvSpPr>
        <p:spPr>
          <a:xfrm>
            <a:off x="3995936" y="63093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ja-JP" sz="2200" dirty="0" smtClean="0"/>
              <a:t>5</a:t>
            </a:r>
            <a:endParaRPr kumimoji="1" lang="ja-JP" altLang="en-US" sz="2200" dirty="0"/>
          </a:p>
        </p:txBody>
      </p:sp>
      <p:sp>
        <p:nvSpPr>
          <p:cNvPr id="22" name="正方形/長方形 21"/>
          <p:cNvSpPr/>
          <p:nvPr/>
        </p:nvSpPr>
        <p:spPr>
          <a:xfrm>
            <a:off x="3275856" y="63093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7</a:t>
            </a:r>
            <a:endParaRPr kumimoji="1" lang="ja-JP" altLang="en-US" sz="2200" dirty="0"/>
          </a:p>
        </p:txBody>
      </p:sp>
      <p:cxnSp>
        <p:nvCxnSpPr>
          <p:cNvPr id="37" name="直線コネクタ 36"/>
          <p:cNvCxnSpPr>
            <a:stCxn id="40" idx="0"/>
            <a:endCxn id="4" idx="4"/>
          </p:cNvCxnSpPr>
          <p:nvPr/>
        </p:nvCxnSpPr>
        <p:spPr>
          <a:xfrm rot="16200000" flipV="1">
            <a:off x="4715984" y="2852920"/>
            <a:ext cx="1152160" cy="576128"/>
          </a:xfrm>
          <a:prstGeom prst="straightConnector1">
            <a:avLst/>
          </a:prstGeom>
          <a:ln w="25400"/>
        </p:spPr>
        <p:style>
          <a:lnRef idx="1">
            <a:schemeClr val="accent1"/>
          </a:lnRef>
          <a:fillRef idx="0">
            <a:schemeClr val="accent1"/>
          </a:fillRef>
          <a:effectRef idx="0">
            <a:schemeClr val="accent1"/>
          </a:effectRef>
          <a:fontRef idx="minor">
            <a:schemeClr val="tx1"/>
          </a:fontRef>
        </p:style>
      </p:cxnSp>
      <p:cxnSp>
        <p:nvCxnSpPr>
          <p:cNvPr id="38" name="直線コネクタ 69"/>
          <p:cNvCxnSpPr>
            <a:stCxn id="4" idx="2"/>
            <a:endCxn id="39" idx="0"/>
          </p:cNvCxnSpPr>
          <p:nvPr/>
        </p:nvCxnSpPr>
        <p:spPr>
          <a:xfrm rot="10800000" flipV="1">
            <a:off x="2015716" y="2420904"/>
            <a:ext cx="2844284" cy="388841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1835696" y="63093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10</a:t>
            </a:r>
            <a:endParaRPr kumimoji="1" lang="ja-JP" altLang="en-US" sz="2200" dirty="0"/>
          </a:p>
        </p:txBody>
      </p:sp>
      <p:sp>
        <p:nvSpPr>
          <p:cNvPr id="40" name="円/楕円 39"/>
          <p:cNvSpPr/>
          <p:nvPr/>
        </p:nvSpPr>
        <p:spPr>
          <a:xfrm>
            <a:off x="5436128" y="371706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6228184" y="63093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1</a:t>
            </a:r>
            <a:endParaRPr kumimoji="1" lang="ja-JP" altLang="en-US" sz="2200" dirty="0"/>
          </a:p>
        </p:txBody>
      </p:sp>
      <p:sp>
        <p:nvSpPr>
          <p:cNvPr id="50" name="正方形/長方形 49"/>
          <p:cNvSpPr/>
          <p:nvPr/>
        </p:nvSpPr>
        <p:spPr>
          <a:xfrm>
            <a:off x="5436096" y="63093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4</a:t>
            </a:r>
            <a:endParaRPr kumimoji="1" lang="ja-JP" altLang="en-US" sz="2200" dirty="0"/>
          </a:p>
        </p:txBody>
      </p:sp>
      <p:sp>
        <p:nvSpPr>
          <p:cNvPr id="51" name="正方形/長方形 50"/>
          <p:cNvSpPr/>
          <p:nvPr/>
        </p:nvSpPr>
        <p:spPr>
          <a:xfrm>
            <a:off x="2555776" y="63093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9</a:t>
            </a:r>
            <a:endParaRPr kumimoji="1" lang="ja-JP" altLang="en-US" sz="2200" dirty="0"/>
          </a:p>
        </p:txBody>
      </p:sp>
      <p:cxnSp>
        <p:nvCxnSpPr>
          <p:cNvPr id="53" name="直線コネクタ 52"/>
          <p:cNvCxnSpPr>
            <a:stCxn id="40" idx="4"/>
            <a:endCxn id="50" idx="0"/>
          </p:cNvCxnSpPr>
          <p:nvPr/>
        </p:nvCxnSpPr>
        <p:spPr>
          <a:xfrm rot="16200000" flipH="1">
            <a:off x="4445994" y="5139198"/>
            <a:ext cx="2304256" cy="3598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8460432" y="63093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3</a:t>
            </a:r>
            <a:endParaRPr kumimoji="1" lang="ja-JP" altLang="en-US" sz="2200" dirty="0"/>
          </a:p>
        </p:txBody>
      </p:sp>
      <p:cxnSp>
        <p:nvCxnSpPr>
          <p:cNvPr id="98" name="直線コネクタ 12"/>
          <p:cNvCxnSpPr>
            <a:stCxn id="20" idx="0"/>
            <a:endCxn id="99" idx="6"/>
          </p:cNvCxnSpPr>
          <p:nvPr/>
        </p:nvCxnSpPr>
        <p:spPr>
          <a:xfrm rot="16200000" flipV="1">
            <a:off x="2933810" y="4347094"/>
            <a:ext cx="3168336" cy="756116"/>
          </a:xfrm>
          <a:prstGeom prst="straightConnector1">
            <a:avLst/>
          </a:prstGeom>
          <a:ln w="25400"/>
        </p:spPr>
        <p:style>
          <a:lnRef idx="1">
            <a:schemeClr val="accent1"/>
          </a:lnRef>
          <a:fillRef idx="0">
            <a:schemeClr val="accent1"/>
          </a:fillRef>
          <a:effectRef idx="0">
            <a:schemeClr val="accent1"/>
          </a:effectRef>
          <a:fontRef idx="minor">
            <a:schemeClr val="tx1"/>
          </a:fontRef>
        </p:style>
      </p:cxnSp>
      <p:sp>
        <p:nvSpPr>
          <p:cNvPr id="99" name="円/楕円 98"/>
          <p:cNvSpPr/>
          <p:nvPr/>
        </p:nvSpPr>
        <p:spPr>
          <a:xfrm>
            <a:off x="3851920" y="299698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0" name="直線コネクタ 69"/>
          <p:cNvCxnSpPr>
            <a:stCxn id="128" idx="3"/>
            <a:endCxn id="22" idx="0"/>
          </p:cNvCxnSpPr>
          <p:nvPr/>
        </p:nvCxnSpPr>
        <p:spPr>
          <a:xfrm rot="5400000">
            <a:off x="2753799" y="5385045"/>
            <a:ext cx="1626353" cy="222197"/>
          </a:xfrm>
          <a:prstGeom prst="straightConnector1">
            <a:avLst/>
          </a:prstGeom>
          <a:ln w="25400"/>
        </p:spPr>
        <p:style>
          <a:lnRef idx="1">
            <a:schemeClr val="accent1"/>
          </a:lnRef>
          <a:fillRef idx="0">
            <a:schemeClr val="accent1"/>
          </a:fillRef>
          <a:effectRef idx="0">
            <a:schemeClr val="accent1"/>
          </a:effectRef>
          <a:fontRef idx="minor">
            <a:schemeClr val="tx1"/>
          </a:fontRef>
        </p:style>
      </p:cxnSp>
      <p:cxnSp>
        <p:nvCxnSpPr>
          <p:cNvPr id="101" name="直線コネクタ 100"/>
          <p:cNvCxnSpPr>
            <a:stCxn id="128" idx="0"/>
            <a:endCxn id="99" idx="4"/>
          </p:cNvCxnSpPr>
          <p:nvPr/>
        </p:nvCxnSpPr>
        <p:spPr>
          <a:xfrm rot="5400000" flipH="1" flipV="1">
            <a:off x="3311828" y="3753052"/>
            <a:ext cx="1152160" cy="21602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1" name="直線コネクタ 130"/>
          <p:cNvCxnSpPr>
            <a:stCxn id="40" idx="5"/>
            <a:endCxn id="49" idx="0"/>
          </p:cNvCxnSpPr>
          <p:nvPr/>
        </p:nvCxnSpPr>
        <p:spPr>
          <a:xfrm rot="16200000" flipH="1">
            <a:off x="4871861" y="4772976"/>
            <a:ext cx="2346433" cy="72625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5" name="直線コネクタ 14"/>
          <p:cNvCxnSpPr>
            <a:stCxn id="75" idx="0"/>
            <a:endCxn id="4" idx="6"/>
          </p:cNvCxnSpPr>
          <p:nvPr/>
        </p:nvCxnSpPr>
        <p:spPr>
          <a:xfrm rot="16200000" flipV="1">
            <a:off x="4950018" y="2618886"/>
            <a:ext cx="3888416" cy="349245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58" name="正方形/長方形 157"/>
          <p:cNvSpPr/>
          <p:nvPr/>
        </p:nvSpPr>
        <p:spPr>
          <a:xfrm>
            <a:off x="3410900" y="2492896"/>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cxnSp>
        <p:nvCxnSpPr>
          <p:cNvPr id="177" name="直線コネクタ 14"/>
          <p:cNvCxnSpPr>
            <a:stCxn id="51" idx="0"/>
            <a:endCxn id="99" idx="2"/>
          </p:cNvCxnSpPr>
          <p:nvPr/>
        </p:nvCxnSpPr>
        <p:spPr>
          <a:xfrm rot="5400000" flipH="1" flipV="1">
            <a:off x="1709690" y="4167090"/>
            <a:ext cx="3168336" cy="1116124"/>
          </a:xfrm>
          <a:prstGeom prst="straightConnector1">
            <a:avLst/>
          </a:prstGeom>
          <a:ln w="25400"/>
        </p:spPr>
        <p:style>
          <a:lnRef idx="1">
            <a:schemeClr val="accent1"/>
          </a:lnRef>
          <a:fillRef idx="0">
            <a:schemeClr val="accent1"/>
          </a:fillRef>
          <a:effectRef idx="0">
            <a:schemeClr val="accent1"/>
          </a:effectRef>
          <a:fontRef idx="minor">
            <a:schemeClr val="tx1"/>
          </a:fontRef>
        </p:style>
      </p:cxnSp>
      <p:sp>
        <p:nvSpPr>
          <p:cNvPr id="93" name="円/楕円 92"/>
          <p:cNvSpPr/>
          <p:nvPr/>
        </p:nvSpPr>
        <p:spPr>
          <a:xfrm>
            <a:off x="6804216" y="371706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円/楕円 127"/>
          <p:cNvSpPr/>
          <p:nvPr/>
        </p:nvSpPr>
        <p:spPr>
          <a:xfrm>
            <a:off x="3635896" y="443714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0" name="直線コネクタ 129"/>
          <p:cNvCxnSpPr>
            <a:stCxn id="21" idx="0"/>
            <a:endCxn id="128" idx="4"/>
          </p:cNvCxnSpPr>
          <p:nvPr/>
        </p:nvCxnSpPr>
        <p:spPr>
          <a:xfrm rot="16200000" flipV="1">
            <a:off x="3185838" y="5319202"/>
            <a:ext cx="1584176" cy="39606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6" name="直線コネクタ 36"/>
          <p:cNvCxnSpPr>
            <a:stCxn id="93" idx="1"/>
            <a:endCxn id="4" idx="5"/>
          </p:cNvCxnSpPr>
          <p:nvPr/>
        </p:nvCxnSpPr>
        <p:spPr>
          <a:xfrm rot="16200000" flipV="1">
            <a:off x="5357851" y="2270699"/>
            <a:ext cx="1236514" cy="1740570"/>
          </a:xfrm>
          <a:prstGeom prst="straightConnector1">
            <a:avLst/>
          </a:prstGeom>
          <a:ln w="25400"/>
        </p:spPr>
        <p:style>
          <a:lnRef idx="1">
            <a:schemeClr val="accent1"/>
          </a:lnRef>
          <a:fillRef idx="0">
            <a:schemeClr val="accent1"/>
          </a:fillRef>
          <a:effectRef idx="0">
            <a:schemeClr val="accent1"/>
          </a:effectRef>
          <a:fontRef idx="minor">
            <a:schemeClr val="tx1"/>
          </a:fontRef>
        </p:style>
      </p:cxnSp>
      <p:cxnSp>
        <p:nvCxnSpPr>
          <p:cNvPr id="139" name="直線コネクタ 138"/>
          <p:cNvCxnSpPr>
            <a:stCxn id="93" idx="4"/>
            <a:endCxn id="17" idx="0"/>
          </p:cNvCxnSpPr>
          <p:nvPr/>
        </p:nvCxnSpPr>
        <p:spPr>
          <a:xfrm rot="16200000" flipH="1">
            <a:off x="5922126" y="5031154"/>
            <a:ext cx="2304256" cy="25207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3" name="直線コネクタ 142"/>
          <p:cNvCxnSpPr>
            <a:stCxn id="93" idx="5"/>
            <a:endCxn id="18" idx="0"/>
          </p:cNvCxnSpPr>
          <p:nvPr/>
        </p:nvCxnSpPr>
        <p:spPr>
          <a:xfrm rot="16200000" flipH="1">
            <a:off x="6347993" y="4664932"/>
            <a:ext cx="2346433" cy="942341"/>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2" name="グループ化 262"/>
          <p:cNvGrpSpPr/>
          <p:nvPr/>
        </p:nvGrpSpPr>
        <p:grpSpPr>
          <a:xfrm>
            <a:off x="3923897" y="2564904"/>
            <a:ext cx="2922497" cy="2016240"/>
            <a:chOff x="3923897" y="2564872"/>
            <a:chExt cx="2922497" cy="2016240"/>
          </a:xfrm>
        </p:grpSpPr>
        <p:cxnSp>
          <p:nvCxnSpPr>
            <p:cNvPr id="35" name="直線コネクタ 69"/>
            <p:cNvCxnSpPr>
              <a:stCxn id="99" idx="5"/>
              <a:endCxn id="40" idx="2"/>
            </p:cNvCxnSpPr>
            <p:nvPr/>
          </p:nvCxnSpPr>
          <p:spPr>
            <a:xfrm rot="16200000" flipH="1">
              <a:off x="4457807" y="2882710"/>
              <a:ext cx="618257" cy="1338385"/>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252" name="直線コネクタ 69"/>
            <p:cNvCxnSpPr>
              <a:stCxn id="99" idx="6"/>
              <a:endCxn id="93" idx="2"/>
            </p:cNvCxnSpPr>
            <p:nvPr/>
          </p:nvCxnSpPr>
          <p:spPr>
            <a:xfrm>
              <a:off x="4139920" y="3140952"/>
              <a:ext cx="2664296" cy="720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53" name="直線コネクタ 69"/>
            <p:cNvCxnSpPr>
              <a:stCxn id="93" idx="3"/>
              <a:endCxn id="128" idx="6"/>
            </p:cNvCxnSpPr>
            <p:nvPr/>
          </p:nvCxnSpPr>
          <p:spPr>
            <a:xfrm rot="5400000">
              <a:off x="5076017" y="2810735"/>
              <a:ext cx="618257" cy="2922497"/>
            </a:xfrm>
            <a:prstGeom prst="curvedConnector2">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156" name="直線コネクタ 69"/>
            <p:cNvCxnSpPr>
              <a:stCxn id="4" idx="4"/>
              <a:endCxn id="99" idx="7"/>
            </p:cNvCxnSpPr>
            <p:nvPr/>
          </p:nvCxnSpPr>
          <p:spPr>
            <a:xfrm rot="5400000">
              <a:off x="4313744" y="2348872"/>
              <a:ext cx="474257" cy="906257"/>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grpSp>
      <p:sp>
        <p:nvSpPr>
          <p:cNvPr id="160" name="正方形/長方形 159"/>
          <p:cNvSpPr/>
          <p:nvPr/>
        </p:nvSpPr>
        <p:spPr>
          <a:xfrm>
            <a:off x="5652120" y="386104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r</a:t>
            </a:r>
            <a:endParaRPr lang="ja-JP" altLang="en-US" sz="2400" dirty="0">
              <a:latin typeface="Courier New" pitchFamily="49" charset="0"/>
              <a:cs typeface="Courier New" pitchFamily="49" charset="0"/>
            </a:endParaRPr>
          </a:p>
        </p:txBody>
      </p:sp>
      <p:sp>
        <p:nvSpPr>
          <p:cNvPr id="161" name="正方形/長方形 160"/>
          <p:cNvSpPr/>
          <p:nvPr/>
        </p:nvSpPr>
        <p:spPr>
          <a:xfrm>
            <a:off x="5787164" y="411946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62" name="正方形/長方形 161"/>
          <p:cNvSpPr/>
          <p:nvPr/>
        </p:nvSpPr>
        <p:spPr>
          <a:xfrm>
            <a:off x="5859172" y="440749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63" name="正方形/長方形 162"/>
          <p:cNvSpPr/>
          <p:nvPr/>
        </p:nvSpPr>
        <p:spPr>
          <a:xfrm>
            <a:off x="5940152" y="469552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p</a:t>
            </a:r>
            <a:endParaRPr lang="ja-JP" altLang="en-US" sz="2400" dirty="0">
              <a:latin typeface="Courier New" pitchFamily="49" charset="0"/>
              <a:cs typeface="Courier New" pitchFamily="49" charset="0"/>
            </a:endParaRPr>
          </a:p>
        </p:txBody>
      </p:sp>
      <p:sp>
        <p:nvSpPr>
          <p:cNvPr id="164" name="正方形/長方形 163"/>
          <p:cNvSpPr/>
          <p:nvPr/>
        </p:nvSpPr>
        <p:spPr>
          <a:xfrm>
            <a:off x="6012160" y="498355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65" name="正方形/長方形 164"/>
          <p:cNvSpPr/>
          <p:nvPr/>
        </p:nvSpPr>
        <p:spPr>
          <a:xfrm>
            <a:off x="6147204" y="527159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p</a:t>
            </a:r>
            <a:endParaRPr lang="ja-JP" altLang="en-US" sz="2400" dirty="0">
              <a:latin typeface="Courier New" pitchFamily="49" charset="0"/>
              <a:cs typeface="Courier New" pitchFamily="49" charset="0"/>
            </a:endParaRPr>
          </a:p>
        </p:txBody>
      </p:sp>
      <p:sp>
        <p:nvSpPr>
          <p:cNvPr id="166" name="正方形/長方形 165"/>
          <p:cNvSpPr/>
          <p:nvPr/>
        </p:nvSpPr>
        <p:spPr>
          <a:xfrm>
            <a:off x="6219212" y="555962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67" name="正方形/長方形 166"/>
          <p:cNvSpPr/>
          <p:nvPr/>
        </p:nvSpPr>
        <p:spPr>
          <a:xfrm>
            <a:off x="6300192" y="584765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168" name="正方形/長方形 167"/>
          <p:cNvSpPr/>
          <p:nvPr/>
        </p:nvSpPr>
        <p:spPr>
          <a:xfrm>
            <a:off x="4139952" y="3212976"/>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r</a:t>
            </a:r>
            <a:endParaRPr lang="ja-JP" altLang="en-US" sz="2400" dirty="0">
              <a:latin typeface="Courier New" pitchFamily="49" charset="0"/>
              <a:cs typeface="Courier New" pitchFamily="49" charset="0"/>
            </a:endParaRPr>
          </a:p>
        </p:txBody>
      </p:sp>
      <p:sp>
        <p:nvSpPr>
          <p:cNvPr id="169" name="正方形/長方形 168"/>
          <p:cNvSpPr/>
          <p:nvPr/>
        </p:nvSpPr>
        <p:spPr>
          <a:xfrm>
            <a:off x="4220932" y="3645024"/>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70" name="正方形/長方形 169"/>
          <p:cNvSpPr/>
          <p:nvPr/>
        </p:nvSpPr>
        <p:spPr>
          <a:xfrm>
            <a:off x="4347004" y="404745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71" name="正方形/長方形 170"/>
          <p:cNvSpPr/>
          <p:nvPr/>
        </p:nvSpPr>
        <p:spPr>
          <a:xfrm>
            <a:off x="4427984" y="440749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p</a:t>
            </a:r>
            <a:endParaRPr lang="ja-JP" altLang="en-US" sz="2400" dirty="0">
              <a:latin typeface="Courier New" pitchFamily="49" charset="0"/>
              <a:cs typeface="Courier New" pitchFamily="49" charset="0"/>
            </a:endParaRPr>
          </a:p>
        </p:txBody>
      </p:sp>
      <p:sp>
        <p:nvSpPr>
          <p:cNvPr id="172" name="正方形/長方形 171"/>
          <p:cNvSpPr/>
          <p:nvPr/>
        </p:nvSpPr>
        <p:spPr>
          <a:xfrm>
            <a:off x="4499992" y="479715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78" name="正方形/長方形 177"/>
          <p:cNvSpPr/>
          <p:nvPr/>
        </p:nvSpPr>
        <p:spPr>
          <a:xfrm>
            <a:off x="4635036" y="511480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p</a:t>
            </a:r>
            <a:endParaRPr lang="ja-JP" altLang="en-US" sz="2400" dirty="0">
              <a:latin typeface="Courier New" pitchFamily="49" charset="0"/>
              <a:cs typeface="Courier New" pitchFamily="49" charset="0"/>
            </a:endParaRPr>
          </a:p>
        </p:txBody>
      </p:sp>
      <p:sp>
        <p:nvSpPr>
          <p:cNvPr id="179" name="正方形/長方形 178"/>
          <p:cNvSpPr/>
          <p:nvPr/>
        </p:nvSpPr>
        <p:spPr>
          <a:xfrm>
            <a:off x="4707044" y="548761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80" name="正方形/長方形 179"/>
          <p:cNvSpPr/>
          <p:nvPr/>
        </p:nvSpPr>
        <p:spPr>
          <a:xfrm>
            <a:off x="4779052" y="584765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181" name="正方形/長方形 180"/>
          <p:cNvSpPr/>
          <p:nvPr/>
        </p:nvSpPr>
        <p:spPr>
          <a:xfrm>
            <a:off x="6507244" y="253528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r</a:t>
            </a:r>
            <a:endParaRPr lang="ja-JP" altLang="en-US" sz="2400" dirty="0">
              <a:latin typeface="Courier New" pitchFamily="49" charset="0"/>
              <a:cs typeface="Courier New" pitchFamily="49" charset="0"/>
            </a:endParaRPr>
          </a:p>
        </p:txBody>
      </p:sp>
      <p:sp>
        <p:nvSpPr>
          <p:cNvPr id="196" name="正方形/長方形 195"/>
          <p:cNvSpPr/>
          <p:nvPr/>
        </p:nvSpPr>
        <p:spPr>
          <a:xfrm>
            <a:off x="7020272" y="288255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197" name="正方形/長方形 196"/>
          <p:cNvSpPr/>
          <p:nvPr/>
        </p:nvSpPr>
        <p:spPr>
          <a:xfrm>
            <a:off x="7452320" y="3284984"/>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198" name="正方形/長方形 197"/>
          <p:cNvSpPr/>
          <p:nvPr/>
        </p:nvSpPr>
        <p:spPr>
          <a:xfrm>
            <a:off x="7884368" y="371703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p</a:t>
            </a:r>
            <a:endParaRPr lang="ja-JP" altLang="en-US" sz="2400" dirty="0">
              <a:latin typeface="Courier New" pitchFamily="49" charset="0"/>
              <a:cs typeface="Courier New" pitchFamily="49" charset="0"/>
            </a:endParaRPr>
          </a:p>
        </p:txBody>
      </p:sp>
      <p:sp>
        <p:nvSpPr>
          <p:cNvPr id="199" name="正方形/長方形 198"/>
          <p:cNvSpPr/>
          <p:nvPr/>
        </p:nvSpPr>
        <p:spPr>
          <a:xfrm>
            <a:off x="8100392" y="417869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00" name="正方形/長方形 199"/>
          <p:cNvSpPr/>
          <p:nvPr/>
        </p:nvSpPr>
        <p:spPr>
          <a:xfrm>
            <a:off x="8316416" y="458112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p</a:t>
            </a:r>
            <a:endParaRPr lang="ja-JP" altLang="en-US" sz="2400" dirty="0">
              <a:latin typeface="Courier New" pitchFamily="49" charset="0"/>
              <a:cs typeface="Courier New" pitchFamily="49" charset="0"/>
            </a:endParaRPr>
          </a:p>
        </p:txBody>
      </p:sp>
      <p:sp>
        <p:nvSpPr>
          <p:cNvPr id="201" name="正方形/長方形 200"/>
          <p:cNvSpPr/>
          <p:nvPr/>
        </p:nvSpPr>
        <p:spPr>
          <a:xfrm>
            <a:off x="8460432" y="5013176"/>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02" name="正方形/長方形 201"/>
          <p:cNvSpPr/>
          <p:nvPr/>
        </p:nvSpPr>
        <p:spPr>
          <a:xfrm>
            <a:off x="8532440" y="5445224"/>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03" name="正方形/長方形 202"/>
          <p:cNvSpPr/>
          <p:nvPr/>
        </p:nvSpPr>
        <p:spPr>
          <a:xfrm>
            <a:off x="3788884" y="459390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p</a:t>
            </a:r>
            <a:endParaRPr lang="ja-JP" altLang="en-US" sz="2400" dirty="0">
              <a:latin typeface="Courier New" pitchFamily="49" charset="0"/>
              <a:cs typeface="Courier New" pitchFamily="49" charset="0"/>
            </a:endParaRPr>
          </a:p>
        </p:txBody>
      </p:sp>
      <p:sp>
        <p:nvSpPr>
          <p:cNvPr id="204" name="正方形/長方形 203"/>
          <p:cNvSpPr/>
          <p:nvPr/>
        </p:nvSpPr>
        <p:spPr>
          <a:xfrm>
            <a:off x="3914956" y="505556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05" name="正方形/長方形 204"/>
          <p:cNvSpPr/>
          <p:nvPr/>
        </p:nvSpPr>
        <p:spPr>
          <a:xfrm>
            <a:off x="7092280" y="397544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p</a:t>
            </a:r>
            <a:endParaRPr lang="ja-JP" altLang="en-US" sz="2400" dirty="0">
              <a:latin typeface="Courier New" pitchFamily="49" charset="0"/>
              <a:cs typeface="Courier New" pitchFamily="49" charset="0"/>
            </a:endParaRPr>
          </a:p>
        </p:txBody>
      </p:sp>
      <p:sp>
        <p:nvSpPr>
          <p:cNvPr id="206" name="正方形/長方形 205"/>
          <p:cNvSpPr/>
          <p:nvPr/>
        </p:nvSpPr>
        <p:spPr>
          <a:xfrm>
            <a:off x="7299332" y="443711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07" name="正方形/長方形 206"/>
          <p:cNvSpPr/>
          <p:nvPr/>
        </p:nvSpPr>
        <p:spPr>
          <a:xfrm>
            <a:off x="3698932" y="319613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p</a:t>
            </a:r>
            <a:endParaRPr lang="ja-JP" altLang="en-US" sz="2400" dirty="0">
              <a:latin typeface="Courier New" pitchFamily="49" charset="0"/>
              <a:cs typeface="Courier New" pitchFamily="49" charset="0"/>
            </a:endParaRPr>
          </a:p>
        </p:txBody>
      </p:sp>
      <p:sp>
        <p:nvSpPr>
          <p:cNvPr id="208" name="正方形/長方形 207"/>
          <p:cNvSpPr/>
          <p:nvPr/>
        </p:nvSpPr>
        <p:spPr>
          <a:xfrm>
            <a:off x="3563888" y="368741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10" name="正方形/長方形 209"/>
          <p:cNvSpPr/>
          <p:nvPr/>
        </p:nvSpPr>
        <p:spPr>
          <a:xfrm>
            <a:off x="5499132" y="2492896"/>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p</a:t>
            </a:r>
            <a:endParaRPr lang="ja-JP" altLang="en-US" sz="2400" dirty="0">
              <a:latin typeface="Courier New" pitchFamily="49" charset="0"/>
              <a:cs typeface="Courier New" pitchFamily="49" charset="0"/>
            </a:endParaRPr>
          </a:p>
        </p:txBody>
      </p:sp>
      <p:sp>
        <p:nvSpPr>
          <p:cNvPr id="211" name="正方形/長方形 210"/>
          <p:cNvSpPr/>
          <p:nvPr/>
        </p:nvSpPr>
        <p:spPr>
          <a:xfrm>
            <a:off x="6012160" y="289532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12" name="正方形/長方形 211"/>
          <p:cNvSpPr/>
          <p:nvPr/>
        </p:nvSpPr>
        <p:spPr>
          <a:xfrm>
            <a:off x="4779052" y="253528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216" name="正方形/長方形 215"/>
          <p:cNvSpPr/>
          <p:nvPr/>
        </p:nvSpPr>
        <p:spPr>
          <a:xfrm>
            <a:off x="4860032" y="289532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20" name="正方形/長方形 219"/>
          <p:cNvSpPr/>
          <p:nvPr/>
        </p:nvSpPr>
        <p:spPr>
          <a:xfrm>
            <a:off x="4058972" y="2492896"/>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34" name="正方形/長方形 233"/>
          <p:cNvSpPr/>
          <p:nvPr/>
        </p:nvSpPr>
        <p:spPr>
          <a:xfrm>
            <a:off x="3410900" y="3212976"/>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35" name="正方形/長方形 234"/>
          <p:cNvSpPr/>
          <p:nvPr/>
        </p:nvSpPr>
        <p:spPr>
          <a:xfrm>
            <a:off x="6651260" y="4005064"/>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36" name="正方形/長方形 235"/>
          <p:cNvSpPr/>
          <p:nvPr/>
        </p:nvSpPr>
        <p:spPr>
          <a:xfrm>
            <a:off x="3338892" y="4653136"/>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37" name="正方形/長方形 236"/>
          <p:cNvSpPr/>
          <p:nvPr/>
        </p:nvSpPr>
        <p:spPr>
          <a:xfrm>
            <a:off x="5283108" y="386104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p</a:t>
            </a:r>
            <a:endParaRPr lang="ja-JP" altLang="en-US" sz="2400" dirty="0">
              <a:latin typeface="Courier New" pitchFamily="49" charset="0"/>
              <a:cs typeface="Courier New" pitchFamily="49" charset="0"/>
            </a:endParaRPr>
          </a:p>
        </p:txBody>
      </p:sp>
      <p:sp>
        <p:nvSpPr>
          <p:cNvPr id="238" name="正方形/長方形 237"/>
          <p:cNvSpPr/>
          <p:nvPr/>
        </p:nvSpPr>
        <p:spPr>
          <a:xfrm>
            <a:off x="5283108" y="432271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51" name="正方形/長方形 250"/>
          <p:cNvSpPr/>
          <p:nvPr/>
        </p:nvSpPr>
        <p:spPr>
          <a:xfrm>
            <a:off x="5283108" y="473791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p</a:t>
            </a:r>
            <a:endParaRPr lang="ja-JP" altLang="en-US" sz="2400" dirty="0">
              <a:latin typeface="Courier New" pitchFamily="49" charset="0"/>
              <a:cs typeface="Courier New" pitchFamily="49" charset="0"/>
            </a:endParaRPr>
          </a:p>
        </p:txBody>
      </p:sp>
      <p:sp>
        <p:nvSpPr>
          <p:cNvPr id="253" name="正方形/長方形 252"/>
          <p:cNvSpPr/>
          <p:nvPr/>
        </p:nvSpPr>
        <p:spPr>
          <a:xfrm>
            <a:off x="5283108" y="519958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254" name="正方形/長方形 253"/>
          <p:cNvSpPr/>
          <p:nvPr/>
        </p:nvSpPr>
        <p:spPr>
          <a:xfrm>
            <a:off x="7515356" y="491155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55" name="正方形/長方形 254"/>
          <p:cNvSpPr/>
          <p:nvPr/>
        </p:nvSpPr>
        <p:spPr>
          <a:xfrm>
            <a:off x="5283108" y="563163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58" name="角丸四角形吹き出し 257"/>
          <p:cNvSpPr/>
          <p:nvPr/>
        </p:nvSpPr>
        <p:spPr>
          <a:xfrm>
            <a:off x="6732240" y="2060848"/>
            <a:ext cx="1656184" cy="576064"/>
          </a:xfrm>
          <a:prstGeom prst="wedgeRoundRectCallout">
            <a:avLst>
              <a:gd name="adj1" fmla="val -78616"/>
              <a:gd name="adj2" fmla="val 222815"/>
              <a:gd name="adj3" fmla="val 16667"/>
            </a:avLst>
          </a:prstGeom>
          <a:solidFill>
            <a:schemeClr val="bg1"/>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000" dirty="0" smtClean="0"/>
              <a:t>Suffix link</a:t>
            </a:r>
            <a:endParaRPr kumimoji="1" lang="ja-JP" altLang="en-US" sz="2000" dirty="0"/>
          </a:p>
        </p:txBody>
      </p:sp>
      <p:grpSp>
        <p:nvGrpSpPr>
          <p:cNvPr id="5" name="グループ化 260"/>
          <p:cNvGrpSpPr/>
          <p:nvPr/>
        </p:nvGrpSpPr>
        <p:grpSpPr>
          <a:xfrm>
            <a:off x="179512" y="188635"/>
            <a:ext cx="2376264" cy="3816429"/>
            <a:chOff x="179512" y="188635"/>
            <a:chExt cx="2376264" cy="3816429"/>
          </a:xfrm>
        </p:grpSpPr>
        <p:sp>
          <p:nvSpPr>
            <p:cNvPr id="59" name="テキスト ボックス 58"/>
            <p:cNvSpPr txBox="1"/>
            <p:nvPr/>
          </p:nvSpPr>
          <p:spPr>
            <a:xfrm>
              <a:off x="194232" y="188635"/>
              <a:ext cx="2361544" cy="3816429"/>
            </a:xfrm>
            <a:prstGeom prst="rect">
              <a:avLst/>
            </a:prstGeom>
            <a:solidFill>
              <a:schemeClr val="bg1"/>
            </a:solidFill>
            <a:ln w="25400">
              <a:solidFill>
                <a:schemeClr val="accent3"/>
              </a:solidFill>
            </a:ln>
            <a:effectLst>
              <a:outerShdw blurRad="50800" dist="38100" dir="2700000" algn="tl" rotWithShape="0">
                <a:prstClr val="black">
                  <a:alpha val="40000"/>
                </a:prstClr>
              </a:outerShdw>
            </a:effectLst>
          </p:spPr>
          <p:txBody>
            <a:bodyPr wrap="none" rtlCol="0">
              <a:spAutoFit/>
            </a:bodyPr>
            <a:lstStyle/>
            <a:p>
              <a:r>
                <a:rPr lang="en-US" altLang="ja-JP" sz="2200" spc="300" dirty="0" smtClean="0">
                  <a:latin typeface="Courier New" pitchFamily="49" charset="0"/>
                  <a:cs typeface="Courier New" pitchFamily="49" charset="0"/>
                </a:rPr>
                <a:t>123456789</a:t>
              </a:r>
              <a:r>
                <a:rPr lang="en-US" altLang="ja-JP" sz="2200" spc="-300" dirty="0" smtClean="0">
                  <a:latin typeface="Courier New" pitchFamily="49" charset="0"/>
                  <a:cs typeface="Courier New" pitchFamily="49" charset="0"/>
                </a:rPr>
                <a:t>10</a:t>
              </a:r>
            </a:p>
            <a:p>
              <a:r>
                <a:rPr lang="en-US" altLang="ja-JP" sz="2200" spc="300" dirty="0" err="1" smtClean="0">
                  <a:latin typeface="Courier New" pitchFamily="49" charset="0"/>
                  <a:cs typeface="Courier New" pitchFamily="49" charset="0"/>
                </a:rPr>
                <a:t>barbapapa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b</a:t>
              </a:r>
              <a:r>
                <a:rPr lang="en-US" altLang="ja-JP" sz="2200" spc="300" dirty="0" err="1" smtClean="0">
                  <a:latin typeface="Courier New" pitchFamily="49" charset="0"/>
                  <a:cs typeface="Courier New" pitchFamily="49" charset="0"/>
                </a:rPr>
                <a:t>arbapapa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ba</a:t>
              </a:r>
              <a:r>
                <a:rPr lang="en-US" altLang="ja-JP" sz="2200" spc="300" dirty="0" err="1" smtClean="0">
                  <a:latin typeface="Courier New" pitchFamily="49" charset="0"/>
                  <a:cs typeface="Courier New" pitchFamily="49" charset="0"/>
                </a:rPr>
                <a:t>rbapapa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bar</a:t>
              </a:r>
              <a:r>
                <a:rPr lang="en-US" altLang="ja-JP" sz="2200" spc="300" dirty="0" err="1" smtClean="0">
                  <a:latin typeface="Courier New" pitchFamily="49" charset="0"/>
                  <a:cs typeface="Courier New" pitchFamily="49" charset="0"/>
                </a:rPr>
                <a:t>bapapa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barb</a:t>
              </a:r>
              <a:r>
                <a:rPr lang="en-US" altLang="ja-JP" sz="2200" spc="300" dirty="0" err="1" smtClean="0">
                  <a:latin typeface="Courier New" pitchFamily="49" charset="0"/>
                  <a:cs typeface="Courier New" pitchFamily="49" charset="0"/>
                </a:rPr>
                <a:t>apapa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barba</a:t>
              </a:r>
              <a:r>
                <a:rPr lang="en-US" altLang="ja-JP" sz="2200" spc="300" dirty="0" err="1" smtClean="0">
                  <a:latin typeface="Courier New" pitchFamily="49" charset="0"/>
                  <a:cs typeface="Courier New" pitchFamily="49" charset="0"/>
                </a:rPr>
                <a:t>papa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barbap</a:t>
              </a:r>
              <a:r>
                <a:rPr lang="en-US" altLang="ja-JP" sz="2200" spc="300" dirty="0" err="1" smtClean="0">
                  <a:latin typeface="Courier New" pitchFamily="49" charset="0"/>
                  <a:cs typeface="Courier New" pitchFamily="49" charset="0"/>
                </a:rPr>
                <a:t>apa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barbapa</a:t>
              </a:r>
              <a:r>
                <a:rPr lang="en-US" altLang="ja-JP" sz="2200" spc="300" dirty="0" err="1" smtClean="0">
                  <a:latin typeface="Courier New" pitchFamily="49" charset="0"/>
                  <a:cs typeface="Courier New" pitchFamily="49" charset="0"/>
                </a:rPr>
                <a:t>pa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barbapap</a:t>
              </a:r>
              <a:r>
                <a:rPr lang="en-US" altLang="ja-JP" sz="2200" spc="300" dirty="0" err="1" smtClean="0">
                  <a:latin typeface="Courier New" pitchFamily="49" charset="0"/>
                  <a:cs typeface="Courier New" pitchFamily="49" charset="0"/>
                </a:rPr>
                <a:t>a</a:t>
              </a:r>
              <a:r>
                <a:rPr lang="en-US" altLang="ja-JP" sz="2200" spc="300" dirty="0" smtClean="0">
                  <a:latin typeface="Courier New" pitchFamily="49" charset="0"/>
                  <a:cs typeface="Courier New" pitchFamily="49" charset="0"/>
                </a:rPr>
                <a:t>$</a:t>
              </a:r>
            </a:p>
            <a:p>
              <a:r>
                <a:rPr lang="en-US" altLang="ja-JP" sz="2200" spc="300" dirty="0" err="1" smtClean="0">
                  <a:solidFill>
                    <a:schemeClr val="bg1"/>
                  </a:solidFill>
                  <a:latin typeface="Courier New" pitchFamily="49" charset="0"/>
                  <a:cs typeface="Courier New" pitchFamily="49" charset="0"/>
                </a:rPr>
                <a:t>barbapapa</a:t>
              </a:r>
              <a:r>
                <a:rPr lang="en-US" altLang="ja-JP" sz="2200" spc="300" dirty="0" smtClean="0">
                  <a:latin typeface="Courier New" pitchFamily="49" charset="0"/>
                  <a:cs typeface="Courier New" pitchFamily="49" charset="0"/>
                </a:rPr>
                <a:t>$</a:t>
              </a:r>
              <a:endParaRPr kumimoji="1" lang="ja-JP" altLang="en-US" sz="2200" spc="300" dirty="0">
                <a:latin typeface="Courier New" pitchFamily="49" charset="0"/>
                <a:cs typeface="Courier New" pitchFamily="49" charset="0"/>
              </a:endParaRPr>
            </a:p>
          </p:txBody>
        </p:sp>
        <p:cxnSp>
          <p:nvCxnSpPr>
            <p:cNvPr id="260" name="直線コネクタ 259"/>
            <p:cNvCxnSpPr/>
            <p:nvPr/>
          </p:nvCxnSpPr>
          <p:spPr>
            <a:xfrm>
              <a:off x="179512" y="576816"/>
              <a:ext cx="2376264"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264" name="正方形/長方形 263"/>
          <p:cNvSpPr/>
          <p:nvPr/>
        </p:nvSpPr>
        <p:spPr>
          <a:xfrm>
            <a:off x="3986964" y="555962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270" name="角丸四角形吹き出し 269"/>
          <p:cNvSpPr/>
          <p:nvPr/>
        </p:nvSpPr>
        <p:spPr>
          <a:xfrm>
            <a:off x="467544" y="5301208"/>
            <a:ext cx="1368152" cy="720080"/>
          </a:xfrm>
          <a:prstGeom prst="wedgeRoundRectCallout">
            <a:avLst>
              <a:gd name="adj1" fmla="val 46246"/>
              <a:gd name="adj2" fmla="val 90945"/>
              <a:gd name="adj3" fmla="val 16667"/>
            </a:avLst>
          </a:prstGeom>
          <a:solidFill>
            <a:schemeClr val="bg1"/>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000" dirty="0" smtClean="0"/>
              <a:t>Index of suffixes.</a:t>
            </a:r>
            <a:endParaRPr kumimoji="1" lang="ja-JP" alt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0"/>
                                        </p:tgtEl>
                                        <p:attrNameLst>
                                          <p:attrName>style.visibility</p:attrName>
                                        </p:attrNameLst>
                                      </p:cBhvr>
                                      <p:to>
                                        <p:strVal val="visible"/>
                                      </p:to>
                                    </p:set>
                                    <p:animEffect transition="in" filter="wipe(down)">
                                      <p:cBhvr>
                                        <p:cTn id="7" dur="500"/>
                                        <p:tgtEl>
                                          <p:spTgt spid="27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1000"/>
                                        <p:tgtEl>
                                          <p:spTgt spid="2"/>
                                        </p:tgtEl>
                                      </p:cBhvr>
                                    </p:animEffect>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258"/>
                                        </p:tgtEl>
                                        <p:attrNameLst>
                                          <p:attrName>style.visibility</p:attrName>
                                        </p:attrNameLst>
                                      </p:cBhvr>
                                      <p:to>
                                        <p:strVal val="visible"/>
                                      </p:to>
                                    </p:set>
                                    <p:animEffect transition="in" filter="wipe(down)">
                                      <p:cBhvr>
                                        <p:cTn id="16" dur="500"/>
                                        <p:tgtEl>
                                          <p:spTgt spid="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 grpId="0" animBg="1"/>
      <p:bldP spid="270" grpId="0" animBg="1"/>
    </p:bld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9" name="正方形/長方形 78"/>
          <p:cNvSpPr/>
          <p:nvPr/>
        </p:nvSpPr>
        <p:spPr>
          <a:xfrm>
            <a:off x="4067944" y="1166948"/>
            <a:ext cx="5076056" cy="355819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 1"/>
          <p:cNvSpPr>
            <a:spLocks noGrp="1"/>
          </p:cNvSpPr>
          <p:nvPr>
            <p:ph idx="1"/>
          </p:nvPr>
        </p:nvSpPr>
        <p:spPr>
          <a:xfrm>
            <a:off x="214282" y="1214422"/>
            <a:ext cx="8929718" cy="5454938"/>
          </a:xfrm>
        </p:spPr>
        <p:txBody>
          <a:bodyPr/>
          <a:lstStyle/>
          <a:p>
            <a:r>
              <a:rPr lang="ja-JP" altLang="en-US" sz="2400" dirty="0" smtClean="0">
                <a:latin typeface="Times New Roman" pitchFamily="18" charset="0"/>
                <a:cs typeface="Times New Roman" pitchFamily="18" charset="0"/>
                <a:sym typeface="Symbol" pitchFamily="18" charset="2"/>
              </a:rPr>
              <a:t>逆問題の入力 </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T</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f </a:t>
            </a:r>
            <a:r>
              <a:rPr lang="en-US" altLang="ja-JP" sz="2400" dirty="0" smtClean="0">
                <a:latin typeface="Times New Roman" pitchFamily="18" charset="0"/>
                <a:cs typeface="Times New Roman" pitchFamily="18" charset="0"/>
                <a:sym typeface="Symbol" pitchFamily="18" charset="2"/>
              </a:rPr>
              <a:t>)</a:t>
            </a:r>
          </a:p>
          <a:p>
            <a:r>
              <a:rPr lang="en-US" altLang="ja-JP" sz="2400" dirty="0" smtClean="0"/>
              <a:t>V : </a:t>
            </a:r>
            <a:r>
              <a:rPr lang="en-US" altLang="ja-JP" sz="2400" i="1" dirty="0" smtClean="0"/>
              <a:t>T</a:t>
            </a:r>
            <a:r>
              <a:rPr lang="en-US" altLang="ja-JP" sz="2400" dirty="0" smtClean="0"/>
              <a:t> </a:t>
            </a:r>
            <a:r>
              <a:rPr lang="ja-JP" altLang="en-US" sz="2400" dirty="0" smtClean="0"/>
              <a:t>のノード集合</a:t>
            </a:r>
            <a:endParaRPr lang="en-US" altLang="ja-JP" sz="2400" dirty="0" smtClean="0"/>
          </a:p>
          <a:p>
            <a:r>
              <a:rPr lang="en-US" altLang="ja-JP" sz="2400" dirty="0" smtClean="0"/>
              <a:t>E : </a:t>
            </a:r>
            <a:r>
              <a:rPr lang="en-US" altLang="ja-JP" sz="2400" i="1" dirty="0" smtClean="0"/>
              <a:t>T</a:t>
            </a:r>
            <a:r>
              <a:rPr lang="en-US" altLang="ja-JP" sz="2400" dirty="0" smtClean="0"/>
              <a:t> </a:t>
            </a:r>
            <a:r>
              <a:rPr lang="ja-JP" altLang="en-US" sz="2400" dirty="0" smtClean="0"/>
              <a:t>の辺集合</a:t>
            </a:r>
            <a:endParaRPr lang="en-US" altLang="ja-JP" sz="2400" dirty="0" smtClean="0"/>
          </a:p>
          <a:p>
            <a:r>
              <a:rPr lang="en-US" altLang="ja-JP" sz="2400" dirty="0" smtClean="0">
                <a:latin typeface="Times New Roman" pitchFamily="18" charset="0"/>
                <a:cs typeface="Times New Roman" pitchFamily="18" charset="0"/>
                <a:sym typeface="Symbol" pitchFamily="18" charset="2"/>
              </a:rPr>
              <a:t> : </a:t>
            </a:r>
            <a:r>
              <a:rPr lang="en-US" altLang="ja-JP" sz="2400" i="1" dirty="0" smtClean="0">
                <a:latin typeface="Times New Roman" pitchFamily="18" charset="0"/>
                <a:cs typeface="Times New Roman" pitchFamily="18" charset="0"/>
                <a:sym typeface="Symbol" pitchFamily="18" charset="2"/>
              </a:rPr>
              <a:t>T</a:t>
            </a:r>
            <a:r>
              <a:rPr lang="en-US" altLang="ja-JP" sz="2400" dirty="0" smtClean="0">
                <a:latin typeface="Times New Roman" pitchFamily="18" charset="0"/>
                <a:cs typeface="Times New Roman" pitchFamily="18" charset="0"/>
                <a:sym typeface="Symbol" pitchFamily="18" charset="2"/>
              </a:rPr>
              <a:t> </a:t>
            </a:r>
            <a:r>
              <a:rPr lang="ja-JP" altLang="en-US" sz="2400" dirty="0" smtClean="0">
                <a:latin typeface="Times New Roman" pitchFamily="18" charset="0"/>
                <a:cs typeface="Times New Roman" pitchFamily="18" charset="0"/>
                <a:sym typeface="Symbol" pitchFamily="18" charset="2"/>
              </a:rPr>
              <a:t>の根ノード</a:t>
            </a:r>
            <a:endParaRPr lang="en-US" altLang="ja-JP" sz="2400" dirty="0" smtClean="0">
              <a:sym typeface="Symbol" pitchFamily="18" charset="2"/>
            </a:endParaRPr>
          </a:p>
          <a:p>
            <a:r>
              <a:rPr kumimoji="1" lang="en-US" altLang="ja-JP" sz="2400" dirty="0" smtClean="0"/>
              <a:t>V</a:t>
            </a:r>
            <a:r>
              <a:rPr kumimoji="1" lang="en-US" altLang="ja-JP" sz="2400" baseline="-25000" dirty="0" smtClean="0"/>
              <a:t>in</a:t>
            </a:r>
            <a:r>
              <a:rPr kumimoji="1" lang="en-US" altLang="ja-JP" sz="2400" dirty="0" smtClean="0"/>
              <a:t> : </a:t>
            </a:r>
            <a:r>
              <a:rPr kumimoji="1" lang="en-US" altLang="ja-JP" sz="2400" i="1" dirty="0" smtClean="0"/>
              <a:t>T</a:t>
            </a:r>
            <a:r>
              <a:rPr kumimoji="1" lang="en-US" altLang="ja-JP" sz="2400" dirty="0" smtClean="0"/>
              <a:t> </a:t>
            </a:r>
            <a:r>
              <a:rPr kumimoji="1" lang="ja-JP" altLang="en-US" sz="2400" dirty="0" smtClean="0"/>
              <a:t>の内部ノード</a:t>
            </a:r>
            <a:r>
              <a:rPr lang="ja-JP" altLang="en-US" sz="2400" dirty="0" smtClean="0">
                <a:latin typeface="Times New Roman" pitchFamily="18" charset="0"/>
                <a:cs typeface="Times New Roman" pitchFamily="18" charset="0"/>
                <a:sym typeface="Symbol" pitchFamily="18" charset="2"/>
              </a:rPr>
              <a:t>集合</a:t>
            </a:r>
            <a:endParaRPr kumimoji="1" lang="en-US" altLang="ja-JP" sz="2400" dirty="0" smtClean="0"/>
          </a:p>
          <a:p>
            <a:r>
              <a:rPr kumimoji="1" lang="en-US" altLang="ja-JP" sz="2400" dirty="0" err="1" smtClean="0"/>
              <a:t>V</a:t>
            </a:r>
            <a:r>
              <a:rPr kumimoji="1" lang="en-US" altLang="ja-JP" sz="2400" baseline="-25000" dirty="0" err="1" smtClean="0"/>
              <a:t>leaf</a:t>
            </a:r>
            <a:r>
              <a:rPr lang="en-US" altLang="ja-JP" sz="2400" dirty="0" smtClean="0"/>
              <a:t> : </a:t>
            </a:r>
            <a:r>
              <a:rPr lang="en-US" altLang="ja-JP" sz="2400" i="1" dirty="0" smtClean="0"/>
              <a:t>T</a:t>
            </a:r>
            <a:r>
              <a:rPr lang="en-US" altLang="ja-JP" sz="2400" dirty="0" smtClean="0"/>
              <a:t> </a:t>
            </a:r>
            <a:r>
              <a:rPr lang="ja-JP" altLang="en-US" sz="2400" dirty="0" smtClean="0"/>
              <a:t>の葉ノード集合</a:t>
            </a:r>
            <a:endParaRPr lang="en-US" altLang="ja-JP" sz="2400" dirty="0" smtClean="0"/>
          </a:p>
          <a:p>
            <a:pPr>
              <a:buNone/>
            </a:pPr>
            <a:r>
              <a:rPr lang="en-US" altLang="ja-JP" sz="2400" dirty="0" smtClean="0"/>
              <a:t>	</a:t>
            </a:r>
            <a:br>
              <a:rPr lang="en-US" altLang="ja-JP" sz="2400" dirty="0" smtClean="0"/>
            </a:br>
            <a:r>
              <a:rPr lang="en-US" altLang="ja-JP" sz="2400" dirty="0" smtClean="0">
                <a:latin typeface="Times New Roman" pitchFamily="18" charset="0"/>
                <a:cs typeface="Times New Roman" pitchFamily="18" charset="0"/>
                <a:sym typeface="Symbol" pitchFamily="18" charset="2"/>
              </a:rPr>
              <a:t> </a:t>
            </a:r>
            <a:r>
              <a:rPr lang="en-US" altLang="ja-JP" sz="2400" i="1" dirty="0" smtClean="0"/>
              <a:t>v</a:t>
            </a:r>
            <a:r>
              <a:rPr lang="en-US" altLang="ja-JP" sz="2400" dirty="0" smtClean="0"/>
              <a:t> </a:t>
            </a:r>
            <a:r>
              <a:rPr lang="en-US" altLang="ja-JP" sz="2400" dirty="0" smtClean="0">
                <a:latin typeface="Times New Roman" pitchFamily="18" charset="0"/>
                <a:cs typeface="Times New Roman" pitchFamily="18" charset="0"/>
                <a:sym typeface="Symbol" pitchFamily="18" charset="2"/>
              </a:rPr>
              <a:t></a:t>
            </a:r>
            <a:r>
              <a:rPr lang="en-US" altLang="ja-JP" sz="2400" dirty="0" smtClean="0"/>
              <a:t> V </a:t>
            </a:r>
            <a:r>
              <a:rPr lang="ja-JP" altLang="en-US" sz="2400" dirty="0" smtClean="0"/>
              <a:t>に対して</a:t>
            </a:r>
            <a:endParaRPr lang="en-US" altLang="ja-JP" sz="2400" dirty="0" smtClean="0"/>
          </a:p>
          <a:p>
            <a:r>
              <a:rPr lang="en-US" altLang="ja-JP" sz="2400" dirty="0" smtClean="0"/>
              <a:t>V(</a:t>
            </a:r>
            <a:r>
              <a:rPr lang="en-US" altLang="ja-JP" sz="2400" i="1" dirty="0" smtClean="0"/>
              <a:t>v</a:t>
            </a:r>
            <a:r>
              <a:rPr lang="en-US" altLang="ja-JP" sz="2400" dirty="0" smtClean="0"/>
              <a:t>), V</a:t>
            </a:r>
            <a:r>
              <a:rPr lang="en-US" altLang="ja-JP" sz="2400" baseline="-25000" dirty="0" smtClean="0"/>
              <a:t>in</a:t>
            </a:r>
            <a:r>
              <a:rPr lang="en-US" altLang="ja-JP" sz="2400" dirty="0" smtClean="0"/>
              <a:t>(</a:t>
            </a:r>
            <a:r>
              <a:rPr lang="en-US" altLang="ja-JP" sz="2400" i="1" dirty="0" smtClean="0"/>
              <a:t>v</a:t>
            </a:r>
            <a:r>
              <a:rPr lang="en-US" altLang="ja-JP" sz="2400" dirty="0" smtClean="0"/>
              <a:t>), </a:t>
            </a:r>
            <a:r>
              <a:rPr lang="en-US" altLang="ja-JP" sz="2400" dirty="0" err="1" smtClean="0"/>
              <a:t>V</a:t>
            </a:r>
            <a:r>
              <a:rPr lang="en-US" altLang="ja-JP" sz="2400" baseline="-25000" dirty="0" err="1" smtClean="0"/>
              <a:t>leaf</a:t>
            </a:r>
            <a:r>
              <a:rPr lang="en-US" altLang="ja-JP" sz="2400" dirty="0" smtClean="0"/>
              <a:t>(</a:t>
            </a:r>
            <a:r>
              <a:rPr lang="en-US" altLang="ja-JP" sz="2400" i="1" dirty="0" smtClean="0"/>
              <a:t>v</a:t>
            </a:r>
            <a:r>
              <a:rPr lang="en-US" altLang="ja-JP" sz="2400" dirty="0" smtClean="0"/>
              <a:t>) </a:t>
            </a:r>
            <a:r>
              <a:rPr lang="ja-JP" altLang="en-US" sz="2400" dirty="0" smtClean="0"/>
              <a:t>で</a:t>
            </a:r>
            <a:r>
              <a:rPr lang="en-US" altLang="ja-JP" sz="2400" dirty="0" smtClean="0"/>
              <a:t> </a:t>
            </a:r>
            <a:r>
              <a:rPr lang="en-US" altLang="ja-JP" sz="2400" i="1" dirty="0" smtClean="0"/>
              <a:t>v</a:t>
            </a:r>
            <a:r>
              <a:rPr lang="en-US" altLang="ja-JP" sz="2400" dirty="0" smtClean="0"/>
              <a:t> </a:t>
            </a:r>
            <a:r>
              <a:rPr lang="ja-JP" altLang="en-US" sz="2400" dirty="0" smtClean="0"/>
              <a:t>を根とする部分木の</a:t>
            </a:r>
            <a:r>
              <a:rPr lang="en-US" altLang="ja-JP" sz="2400" dirty="0" smtClean="0"/>
              <a:t/>
            </a:r>
            <a:br>
              <a:rPr lang="en-US" altLang="ja-JP" sz="2400" dirty="0" smtClean="0"/>
            </a:br>
            <a:r>
              <a:rPr lang="ja-JP" altLang="en-US" sz="2400" dirty="0" smtClean="0"/>
              <a:t>ノード集合</a:t>
            </a:r>
            <a:r>
              <a:rPr lang="en-US" altLang="ja-JP" sz="2400" dirty="0" smtClean="0"/>
              <a:t>, </a:t>
            </a:r>
            <a:r>
              <a:rPr lang="ja-JP" altLang="en-US" sz="2400" dirty="0" smtClean="0"/>
              <a:t>内部ノード</a:t>
            </a:r>
            <a:r>
              <a:rPr lang="ja-JP" altLang="en-US" sz="2400" dirty="0" smtClean="0">
                <a:latin typeface="Times New Roman" pitchFamily="18" charset="0"/>
                <a:cs typeface="Times New Roman" pitchFamily="18" charset="0"/>
                <a:sym typeface="Symbol" pitchFamily="18" charset="2"/>
              </a:rPr>
              <a:t>集合</a:t>
            </a:r>
            <a:r>
              <a:rPr lang="en-US" altLang="ja-JP" sz="2400" dirty="0" smtClean="0">
                <a:latin typeface="Times New Roman" pitchFamily="18" charset="0"/>
                <a:cs typeface="Times New Roman" pitchFamily="18" charset="0"/>
                <a:sym typeface="Symbol" pitchFamily="18" charset="2"/>
              </a:rPr>
              <a:t>,</a:t>
            </a:r>
            <a:r>
              <a:rPr lang="ja-JP" altLang="en-US" sz="2400" dirty="0" smtClean="0">
                <a:latin typeface="Times New Roman" pitchFamily="18" charset="0"/>
                <a:cs typeface="Times New Roman" pitchFamily="18" charset="0"/>
                <a:sym typeface="Symbol" pitchFamily="18" charset="2"/>
              </a:rPr>
              <a:t> </a:t>
            </a:r>
            <a:r>
              <a:rPr lang="ja-JP" altLang="en-US" sz="2400" dirty="0" smtClean="0"/>
              <a:t>葉ノード集合を表す</a:t>
            </a:r>
            <a:endParaRPr lang="en-US" altLang="ja-JP" sz="2400" dirty="0" smtClean="0"/>
          </a:p>
          <a:p>
            <a:r>
              <a:rPr lang="en-US" altLang="ja-JP" sz="2400" dirty="0" smtClean="0"/>
              <a:t>children(</a:t>
            </a:r>
            <a:r>
              <a:rPr lang="en-US" altLang="ja-JP" sz="2400" i="1" dirty="0" smtClean="0"/>
              <a:t>v</a:t>
            </a:r>
            <a:r>
              <a:rPr lang="en-US" altLang="ja-JP" sz="2400" dirty="0" smtClean="0"/>
              <a:t>) : </a:t>
            </a:r>
            <a:r>
              <a:rPr lang="en-US" altLang="ja-JP" sz="2400" i="1" dirty="0" smtClean="0"/>
              <a:t>v</a:t>
            </a:r>
            <a:r>
              <a:rPr lang="en-US" altLang="ja-JP" sz="2400" dirty="0" smtClean="0"/>
              <a:t> </a:t>
            </a:r>
            <a:r>
              <a:rPr lang="ja-JP" altLang="en-US" sz="2400" dirty="0" smtClean="0"/>
              <a:t>の子ノード集合</a:t>
            </a:r>
            <a:endParaRPr lang="en-US" altLang="ja-JP" sz="2400" dirty="0" smtClean="0"/>
          </a:p>
          <a:p>
            <a:r>
              <a:rPr lang="en-US" altLang="ja-JP" sz="2400" dirty="0" smtClean="0"/>
              <a:t>ch</a:t>
            </a:r>
            <a:r>
              <a:rPr lang="en-US" altLang="ja-JP" sz="2400" i="1" baseline="-25000" dirty="0" smtClean="0"/>
              <a:t>i</a:t>
            </a:r>
            <a:r>
              <a:rPr lang="en-US" altLang="ja-JP" sz="2400" dirty="0" smtClean="0"/>
              <a:t>(</a:t>
            </a:r>
            <a:r>
              <a:rPr lang="en-US" altLang="ja-JP" sz="2400" i="1" dirty="0" smtClean="0"/>
              <a:t>v</a:t>
            </a:r>
            <a:r>
              <a:rPr lang="en-US" altLang="ja-JP" sz="2400" dirty="0" smtClean="0"/>
              <a:t>) : </a:t>
            </a:r>
            <a:r>
              <a:rPr lang="en-US" altLang="ja-JP" sz="2400" i="1" dirty="0" smtClean="0"/>
              <a:t>v</a:t>
            </a:r>
            <a:r>
              <a:rPr lang="en-US" altLang="ja-JP" sz="2400" dirty="0" smtClean="0"/>
              <a:t> </a:t>
            </a:r>
            <a:r>
              <a:rPr lang="ja-JP" altLang="en-US" sz="2400" dirty="0" smtClean="0"/>
              <a:t>の </a:t>
            </a:r>
            <a:r>
              <a:rPr lang="en-US" altLang="ja-JP" sz="2400" i="1" dirty="0" err="1" smtClean="0"/>
              <a:t>i</a:t>
            </a:r>
            <a:r>
              <a:rPr lang="en-US" altLang="ja-JP" sz="2400" dirty="0" smtClean="0"/>
              <a:t> </a:t>
            </a:r>
            <a:r>
              <a:rPr lang="ja-JP" altLang="en-US" sz="2400" dirty="0" smtClean="0"/>
              <a:t>番目の子ノード</a:t>
            </a:r>
            <a:endParaRPr lang="en-US" altLang="ja-JP" sz="2400" dirty="0" smtClean="0"/>
          </a:p>
          <a:p>
            <a:r>
              <a:rPr lang="en-US" altLang="ja-JP" sz="2400" dirty="0" smtClean="0"/>
              <a:t>par(</a:t>
            </a:r>
            <a:r>
              <a:rPr lang="en-US" altLang="ja-JP" sz="2400" i="1" dirty="0" smtClean="0"/>
              <a:t>v</a:t>
            </a:r>
            <a:r>
              <a:rPr lang="en-US" altLang="ja-JP" sz="2400" dirty="0" smtClean="0"/>
              <a:t>) : </a:t>
            </a:r>
            <a:r>
              <a:rPr lang="en-US" altLang="ja-JP" sz="2400" i="1" dirty="0" smtClean="0"/>
              <a:t>v</a:t>
            </a:r>
            <a:r>
              <a:rPr lang="en-US" altLang="ja-JP" sz="2400" dirty="0" smtClean="0"/>
              <a:t> </a:t>
            </a:r>
            <a:r>
              <a:rPr lang="ja-JP" altLang="en-US" sz="2400" dirty="0" smtClean="0"/>
              <a:t>の親ノード</a:t>
            </a:r>
            <a:r>
              <a:rPr lang="en-US" altLang="ja-JP" sz="2400" dirty="0" smtClean="0"/>
              <a:t>. </a:t>
            </a:r>
            <a:r>
              <a:rPr lang="ja-JP" altLang="en-US" sz="2400" dirty="0" smtClean="0"/>
              <a:t>ただし、</a:t>
            </a:r>
            <a:r>
              <a:rPr lang="en-US" altLang="ja-JP" sz="2400" dirty="0" smtClean="0"/>
              <a:t>par(</a:t>
            </a:r>
            <a:r>
              <a:rPr lang="en-US" altLang="ja-JP" sz="2400" dirty="0" smtClean="0">
                <a:latin typeface="Times New Roman" pitchFamily="18" charset="0"/>
                <a:cs typeface="Times New Roman" pitchFamily="18" charset="0"/>
                <a:sym typeface="Symbol" pitchFamily="18" charset="2"/>
              </a:rPr>
              <a:t></a:t>
            </a:r>
            <a:r>
              <a:rPr lang="en-US" altLang="ja-JP" sz="2400" dirty="0" smtClean="0"/>
              <a:t>) </a:t>
            </a:r>
            <a:r>
              <a:rPr lang="en-US" altLang="ja-JP" sz="2400" dirty="0" smtClean="0">
                <a:latin typeface="Times New Roman" pitchFamily="18" charset="0"/>
                <a:cs typeface="Times New Roman" pitchFamily="18" charset="0"/>
                <a:sym typeface="Symbol" pitchFamily="18" charset="2"/>
              </a:rPr>
              <a:t> </a:t>
            </a:r>
            <a:r>
              <a:rPr lang="en-US" altLang="ja-JP" sz="2400" dirty="0" smtClean="0"/>
              <a:t> </a:t>
            </a:r>
            <a:r>
              <a:rPr lang="ja-JP" altLang="en-US" sz="2400" dirty="0" smtClean="0"/>
              <a:t>とする</a:t>
            </a:r>
            <a:endParaRPr lang="en-US" altLang="ja-JP" sz="2400" dirty="0" smtClean="0"/>
          </a:p>
        </p:txBody>
      </p:sp>
      <p:sp>
        <p:nvSpPr>
          <p:cNvPr id="3" name="タイトル 2"/>
          <p:cNvSpPr>
            <a:spLocks noGrp="1"/>
          </p:cNvSpPr>
          <p:nvPr>
            <p:ph type="title"/>
          </p:nvPr>
        </p:nvSpPr>
        <p:spPr/>
        <p:txBody>
          <a:bodyPr/>
          <a:lstStyle/>
          <a:p>
            <a:r>
              <a:rPr lang="ja-JP" altLang="en-US" dirty="0" smtClean="0"/>
              <a:t>記号の定義</a:t>
            </a:r>
            <a:endParaRPr kumimoji="1" lang="ja-JP" altLang="en-US" dirty="0"/>
          </a:p>
        </p:txBody>
      </p:sp>
      <p:sp>
        <p:nvSpPr>
          <p:cNvPr id="4" name="円/楕円 3"/>
          <p:cNvSpPr/>
          <p:nvPr/>
        </p:nvSpPr>
        <p:spPr>
          <a:xfrm>
            <a:off x="6156176" y="184482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latin typeface="Times New Roman" pitchFamily="18" charset="0"/>
                <a:cs typeface="Times New Roman" pitchFamily="18" charset="0"/>
                <a:sym typeface="Symbol" pitchFamily="18" charset="2"/>
              </a:rPr>
              <a:t></a:t>
            </a:r>
            <a:endParaRPr kumimoji="1" lang="ja-JP" altLang="en-US" dirty="0">
              <a:solidFill>
                <a:schemeClr val="tx1"/>
              </a:solidFill>
            </a:endParaRPr>
          </a:p>
        </p:txBody>
      </p:sp>
      <p:sp>
        <p:nvSpPr>
          <p:cNvPr id="5" name="円/楕円 4"/>
          <p:cNvSpPr/>
          <p:nvPr/>
        </p:nvSpPr>
        <p:spPr>
          <a:xfrm>
            <a:off x="5580144" y="242088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a:stCxn id="5" idx="7"/>
            <a:endCxn id="4" idx="3"/>
          </p:cNvCxnSpPr>
          <p:nvPr/>
        </p:nvCxnSpPr>
        <p:spPr>
          <a:xfrm rot="5400000" flipH="1" flipV="1">
            <a:off x="5825951" y="2090663"/>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 name="円/楕円 6"/>
          <p:cNvSpPr/>
          <p:nvPr/>
        </p:nvSpPr>
        <p:spPr>
          <a:xfrm>
            <a:off x="6012160" y="364502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a:stCxn id="7" idx="0"/>
            <a:endCxn id="5" idx="5"/>
          </p:cNvCxnSpPr>
          <p:nvPr/>
        </p:nvCxnSpPr>
        <p:spPr>
          <a:xfrm rot="16200000" flipV="1">
            <a:off x="5501908" y="2990771"/>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直線コネクタ 8"/>
          <p:cNvCxnSpPr>
            <a:stCxn id="15" idx="0"/>
            <a:endCxn id="23" idx="4"/>
          </p:cNvCxnSpPr>
          <p:nvPr/>
        </p:nvCxnSpPr>
        <p:spPr>
          <a:xfrm rot="16200000" flipV="1">
            <a:off x="5022042" y="3410990"/>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直線コネクタ 9"/>
          <p:cNvCxnSpPr>
            <a:stCxn id="16" idx="0"/>
            <a:endCxn id="7" idx="3"/>
          </p:cNvCxnSpPr>
          <p:nvPr/>
        </p:nvCxnSpPr>
        <p:spPr>
          <a:xfrm rot="5400000" flipH="1" flipV="1">
            <a:off x="5778118" y="4016878"/>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直線コネクタ 10"/>
          <p:cNvCxnSpPr>
            <a:stCxn id="19" idx="3"/>
            <a:endCxn id="13" idx="0"/>
          </p:cNvCxnSpPr>
          <p:nvPr/>
        </p:nvCxnSpPr>
        <p:spPr>
          <a:xfrm rot="5400000">
            <a:off x="7002255" y="3368805"/>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直線コネクタ 11"/>
          <p:cNvCxnSpPr>
            <a:stCxn id="19" idx="5"/>
            <a:endCxn id="14" idx="0"/>
          </p:cNvCxnSpPr>
          <p:nvPr/>
        </p:nvCxnSpPr>
        <p:spPr>
          <a:xfrm rot="16200000" flipH="1">
            <a:off x="7356105" y="3368788"/>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6948264" y="364502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4" name="正方形/長方形 13"/>
          <p:cNvSpPr/>
          <p:nvPr/>
        </p:nvSpPr>
        <p:spPr>
          <a:xfrm>
            <a:off x="7452320" y="364502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5" name="正方形/長方形 14"/>
          <p:cNvSpPr/>
          <p:nvPr/>
        </p:nvSpPr>
        <p:spPr>
          <a:xfrm>
            <a:off x="5076056" y="364502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6" name="正方形/長方形 15"/>
          <p:cNvSpPr/>
          <p:nvPr/>
        </p:nvSpPr>
        <p:spPr>
          <a:xfrm>
            <a:off x="5724128" y="429309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17" name="正方形/長方形 16"/>
          <p:cNvSpPr/>
          <p:nvPr/>
        </p:nvSpPr>
        <p:spPr>
          <a:xfrm>
            <a:off x="4355976" y="292494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18" name="直線コネクタ 69"/>
          <p:cNvCxnSpPr>
            <a:stCxn id="5" idx="2"/>
            <a:endCxn id="17" idx="0"/>
          </p:cNvCxnSpPr>
          <p:nvPr/>
        </p:nvCxnSpPr>
        <p:spPr>
          <a:xfrm rot="10800000" flipV="1">
            <a:off x="4535996" y="2564888"/>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19" name="円/楕円 18"/>
          <p:cNvSpPr/>
          <p:nvPr/>
        </p:nvSpPr>
        <p:spPr>
          <a:xfrm>
            <a:off x="7236296" y="299695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p:cNvCxnSpPr>
            <a:stCxn id="19" idx="1"/>
            <a:endCxn id="4" idx="5"/>
          </p:cNvCxnSpPr>
          <p:nvPr/>
        </p:nvCxnSpPr>
        <p:spPr>
          <a:xfrm rot="16200000" flipV="1">
            <a:off x="6365995" y="2126651"/>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1" name="直線コネクタ 69"/>
          <p:cNvCxnSpPr>
            <a:stCxn id="4" idx="2"/>
            <a:endCxn id="22" idx="0"/>
          </p:cNvCxnSpPr>
          <p:nvPr/>
        </p:nvCxnSpPr>
        <p:spPr>
          <a:xfrm rot="10800000" flipV="1">
            <a:off x="4535996" y="1988824"/>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4355976" y="234888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23" name="円/楕円 22"/>
          <p:cNvSpPr/>
          <p:nvPr/>
        </p:nvSpPr>
        <p:spPr>
          <a:xfrm>
            <a:off x="5004080" y="299695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a:stCxn id="23" idx="7"/>
            <a:endCxn id="5" idx="3"/>
          </p:cNvCxnSpPr>
          <p:nvPr/>
        </p:nvCxnSpPr>
        <p:spPr>
          <a:xfrm rot="5400000" flipH="1" flipV="1">
            <a:off x="5249903" y="2666711"/>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直線コネクタ 24"/>
          <p:cNvCxnSpPr>
            <a:stCxn id="26" idx="0"/>
            <a:endCxn id="23" idx="3"/>
          </p:cNvCxnSpPr>
          <p:nvPr/>
        </p:nvCxnSpPr>
        <p:spPr>
          <a:xfrm rot="5400000" flipH="1" flipV="1">
            <a:off x="4698014" y="3296782"/>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572000" y="364502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27" name="正方形/長方形 26"/>
          <p:cNvSpPr/>
          <p:nvPr/>
        </p:nvSpPr>
        <p:spPr>
          <a:xfrm>
            <a:off x="6228184" y="429309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28" name="直線コネクタ 27"/>
          <p:cNvCxnSpPr>
            <a:stCxn id="7" idx="5"/>
            <a:endCxn id="27" idx="0"/>
          </p:cNvCxnSpPr>
          <p:nvPr/>
        </p:nvCxnSpPr>
        <p:spPr>
          <a:xfrm rot="16200000" flipH="1">
            <a:off x="6131969" y="4016860"/>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69"/>
          <p:cNvCxnSpPr>
            <a:stCxn id="19" idx="2"/>
            <a:endCxn id="7" idx="7"/>
          </p:cNvCxnSpPr>
          <p:nvPr/>
        </p:nvCxnSpPr>
        <p:spPr>
          <a:xfrm rot="10800000" flipV="1">
            <a:off x="6257984" y="3140951"/>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0" name="直線コネクタ 69"/>
          <p:cNvCxnSpPr>
            <a:stCxn id="4" idx="2"/>
            <a:endCxn id="5" idx="0"/>
          </p:cNvCxnSpPr>
          <p:nvPr/>
        </p:nvCxnSpPr>
        <p:spPr>
          <a:xfrm rot="10800000" flipV="1">
            <a:off x="5724144" y="1988824"/>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1" name="直線コネクタ 69"/>
          <p:cNvCxnSpPr>
            <a:stCxn id="5" idx="6"/>
            <a:endCxn id="19" idx="2"/>
          </p:cNvCxnSpPr>
          <p:nvPr/>
        </p:nvCxnSpPr>
        <p:spPr>
          <a:xfrm>
            <a:off x="5868144" y="2564888"/>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32" name="直線コネクタ 69"/>
          <p:cNvCxnSpPr>
            <a:stCxn id="5" idx="2"/>
            <a:endCxn id="23" idx="0"/>
          </p:cNvCxnSpPr>
          <p:nvPr/>
        </p:nvCxnSpPr>
        <p:spPr>
          <a:xfrm rot="10800000" flipV="1">
            <a:off x="5148080" y="2564888"/>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68" name="正方形/長方形 67"/>
          <p:cNvSpPr/>
          <p:nvPr/>
        </p:nvSpPr>
        <p:spPr>
          <a:xfrm>
            <a:off x="6130290" y="1052736"/>
            <a:ext cx="357790" cy="369332"/>
          </a:xfrm>
          <a:prstGeom prst="rect">
            <a:avLst/>
          </a:prstGeom>
        </p:spPr>
        <p:txBody>
          <a:bodyPr wrap="none">
            <a:spAutoFit/>
          </a:bodyPr>
          <a:lstStyle/>
          <a:p>
            <a:r>
              <a:rPr lang="en-US" altLang="ja-JP" dirty="0" smtClean="0">
                <a:latin typeface="Times New Roman" pitchFamily="18" charset="0"/>
                <a:cs typeface="Times New Roman" pitchFamily="18" charset="0"/>
                <a:sym typeface="Symbol" pitchFamily="18" charset="2"/>
              </a:rPr>
              <a:t></a:t>
            </a:r>
            <a:endParaRPr lang="ja-JP" altLang="en-US" dirty="0"/>
          </a:p>
        </p:txBody>
      </p:sp>
      <p:sp>
        <p:nvSpPr>
          <p:cNvPr id="69" name="角丸四角形吹き出し 68"/>
          <p:cNvSpPr/>
          <p:nvPr/>
        </p:nvSpPr>
        <p:spPr>
          <a:xfrm>
            <a:off x="6948264" y="1772816"/>
            <a:ext cx="1944216" cy="576064"/>
          </a:xfrm>
          <a:prstGeom prst="wedgeRoundRectCallout">
            <a:avLst>
              <a:gd name="adj1" fmla="val -62478"/>
              <a:gd name="adj2" fmla="val 137344"/>
              <a:gd name="adj3" fmla="val 16667"/>
            </a:avLst>
          </a:prstGeom>
          <a:solidFill>
            <a:schemeClr val="bg1"/>
          </a:solidFill>
        </p:spPr>
        <p:style>
          <a:lnRef idx="2">
            <a:schemeClr val="accent2"/>
          </a:lnRef>
          <a:fillRef idx="1">
            <a:schemeClr val="lt1"/>
          </a:fillRef>
          <a:effectRef idx="0">
            <a:schemeClr val="accent2"/>
          </a:effectRef>
          <a:fontRef idx="minor">
            <a:schemeClr val="dk1"/>
          </a:fontRef>
        </p:style>
        <p:txBody>
          <a:bodyPr rtlCol="0" anchor="ctr"/>
          <a:lstStyle/>
          <a:p>
            <a:r>
              <a:rPr lang="en-US" altLang="ja-JP" sz="2000" i="1" dirty="0" smtClean="0"/>
              <a:t>f</a:t>
            </a:r>
            <a:r>
              <a:rPr lang="en-US" altLang="ja-JP" sz="2000" dirty="0" smtClean="0"/>
              <a:t> : V</a:t>
            </a:r>
            <a:r>
              <a:rPr lang="en-US" altLang="ja-JP" sz="2000" baseline="-25000" dirty="0" smtClean="0"/>
              <a:t>in</a:t>
            </a:r>
            <a:r>
              <a:rPr lang="en-US" altLang="ja-JP" sz="2000" dirty="0" smtClean="0">
                <a:latin typeface="Times New Roman" pitchFamily="18" charset="0"/>
                <a:cs typeface="Times New Roman" pitchFamily="18" charset="0"/>
                <a:sym typeface="Symbol" pitchFamily="18" charset="2"/>
              </a:rPr>
              <a:t>{}V</a:t>
            </a:r>
            <a:r>
              <a:rPr lang="en-US" altLang="ja-JP" sz="2000" baseline="-25000" dirty="0" smtClean="0">
                <a:solidFill>
                  <a:srgbClr val="000000"/>
                </a:solidFill>
                <a:latin typeface="Times New Roman" pitchFamily="18" charset="0"/>
                <a:cs typeface="Times New Roman" pitchFamily="18" charset="0"/>
                <a:sym typeface="Symbol" pitchFamily="18" charset="2"/>
              </a:rPr>
              <a:t>in</a:t>
            </a:r>
            <a:endParaRPr lang="en-US" altLang="ja-JP" sz="2000" dirty="0" smtClean="0"/>
          </a:p>
        </p:txBody>
      </p:sp>
      <p:cxnSp>
        <p:nvCxnSpPr>
          <p:cNvPr id="70" name="直線コネクタ 69"/>
          <p:cNvCxnSpPr>
            <a:stCxn id="73" idx="4"/>
            <a:endCxn id="4" idx="0"/>
          </p:cNvCxnSpPr>
          <p:nvPr/>
        </p:nvCxnSpPr>
        <p:spPr>
          <a:xfrm rot="5400000">
            <a:off x="6084136" y="1628784"/>
            <a:ext cx="432080" cy="1588"/>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73" name="円/楕円 72"/>
          <p:cNvSpPr/>
          <p:nvPr/>
        </p:nvSpPr>
        <p:spPr>
          <a:xfrm>
            <a:off x="6156176" y="1124744"/>
            <a:ext cx="288000" cy="2880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4067944" y="1196752"/>
            <a:ext cx="1954381" cy="400110"/>
          </a:xfrm>
          <a:prstGeom prst="rect">
            <a:avLst/>
          </a:prstGeom>
        </p:spPr>
        <p:txBody>
          <a:bodyPr wrap="none">
            <a:spAutoFit/>
          </a:bodyPr>
          <a:lstStyle/>
          <a:p>
            <a:r>
              <a:rPr lang="ja-JP" altLang="en-US" sz="2000" dirty="0" smtClean="0"/>
              <a:t>根付き順序木：</a:t>
            </a:r>
            <a:r>
              <a:rPr lang="en-US" altLang="ja-JP" sz="2000" i="1" dirty="0" smtClean="0"/>
              <a:t>T</a:t>
            </a:r>
            <a:endParaRPr lang="ja-JP" altLang="en-US" sz="2000" dirty="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67" name="図 266" descr="p_enlarge.emf"/>
          <p:cNvPicPr>
            <a:picLocks noChangeAspect="1"/>
          </p:cNvPicPr>
          <p:nvPr/>
        </p:nvPicPr>
        <p:blipFill>
          <a:blip r:embed="rId3" cstate="print"/>
          <a:stretch>
            <a:fillRect/>
          </a:stretch>
        </p:blipFill>
        <p:spPr>
          <a:xfrm>
            <a:off x="4251359" y="2780928"/>
            <a:ext cx="5001161" cy="4032448"/>
          </a:xfrm>
          <a:prstGeom prst="rect">
            <a:avLst/>
          </a:prstGeom>
        </p:spPr>
      </p:pic>
      <p:sp>
        <p:nvSpPr>
          <p:cNvPr id="258" name="正方形/長方形 257"/>
          <p:cNvSpPr/>
          <p:nvPr/>
        </p:nvSpPr>
        <p:spPr>
          <a:xfrm>
            <a:off x="251520" y="3284984"/>
            <a:ext cx="3744416" cy="864096"/>
          </a:xfrm>
          <a:prstGeom prst="rect">
            <a:avLst/>
          </a:prstGeom>
          <a:effectLst>
            <a:outerShdw blurRad="50800" dist="38100" algn="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sz="2400" i="1" dirty="0" err="1" smtClean="0">
                <a:sym typeface="Symbol" pitchFamily="18" charset="2"/>
              </a:rPr>
              <a:t>L</a:t>
            </a:r>
            <a:r>
              <a:rPr lang="en-US" altLang="ja-JP" sz="2400" i="1" baseline="-25000" dirty="0" err="1" smtClean="0">
                <a:sym typeface="Symbol" pitchFamily="18" charset="2"/>
              </a:rPr>
              <a:t>g</a:t>
            </a:r>
            <a:r>
              <a:rPr lang="en-US" altLang="ja-JP" sz="2400" dirty="0" smtClean="0">
                <a:sym typeface="Symbol" pitchFamily="18" charset="2"/>
              </a:rPr>
              <a:t>(</a:t>
            </a:r>
            <a:r>
              <a:rPr lang="en-US" altLang="ja-JP" sz="2400" i="1" dirty="0" smtClean="0">
                <a:sym typeface="Symbol" pitchFamily="18" charset="2"/>
              </a:rPr>
              <a:t>v</a:t>
            </a:r>
            <a:r>
              <a:rPr lang="en-US" altLang="ja-JP" sz="2400" dirty="0" smtClean="0">
                <a:sym typeface="Symbol" pitchFamily="18" charset="2"/>
              </a:rPr>
              <a:t>) means # of leaves </a:t>
            </a:r>
            <a:br>
              <a:rPr lang="en-US" altLang="ja-JP" sz="2400" dirty="0" smtClean="0">
                <a:sym typeface="Symbol" pitchFamily="18" charset="2"/>
              </a:rPr>
            </a:br>
            <a:r>
              <a:rPr lang="en-US" altLang="ja-JP" sz="2400" dirty="0" smtClean="0">
                <a:sym typeface="Symbol" pitchFamily="18" charset="2"/>
              </a:rPr>
              <a:t>in the following situation.</a:t>
            </a:r>
            <a:endParaRPr kumimoji="1" lang="ja-JP" altLang="en-US" sz="2400" dirty="0"/>
          </a:p>
        </p:txBody>
      </p:sp>
      <p:sp>
        <p:nvSpPr>
          <p:cNvPr id="257" name="正方形/長方形 256"/>
          <p:cNvSpPr/>
          <p:nvPr/>
        </p:nvSpPr>
        <p:spPr>
          <a:xfrm>
            <a:off x="251520" y="4149080"/>
            <a:ext cx="3744416" cy="2520280"/>
          </a:xfrm>
          <a:prstGeom prst="rect">
            <a:avLst/>
          </a:prstGeom>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a:xfrm>
            <a:off x="214282" y="1214423"/>
            <a:ext cx="8715436" cy="1998554"/>
          </a:xfrm>
        </p:spPr>
        <p:txBody>
          <a:bodyPr/>
          <a:lstStyle/>
          <a:p>
            <a:r>
              <a:rPr lang="en-US" altLang="ja-JP" dirty="0" smtClean="0">
                <a:sym typeface="Symbol" pitchFamily="18" charset="2"/>
              </a:rPr>
              <a:t>When a labeling function</a:t>
            </a:r>
            <a:r>
              <a:rPr lang="ja-JP" altLang="en-US" dirty="0" smtClean="0">
                <a:sym typeface="Symbol" pitchFamily="18" charset="2"/>
              </a:rPr>
              <a:t> </a:t>
            </a:r>
            <a:r>
              <a:rPr lang="en-US" altLang="ja-JP" i="1" dirty="0" smtClean="0">
                <a:sym typeface="Symbol" pitchFamily="18" charset="2"/>
              </a:rPr>
              <a:t>g</a:t>
            </a:r>
            <a:r>
              <a:rPr lang="en-US" altLang="ja-JP" dirty="0" smtClean="0">
                <a:sym typeface="Symbol" pitchFamily="18" charset="2"/>
              </a:rPr>
              <a:t> holds Conditions 1~3, </a:t>
            </a:r>
            <a:br>
              <a:rPr lang="en-US" altLang="ja-JP" dirty="0" smtClean="0">
                <a:sym typeface="Symbol" pitchFamily="18" charset="2"/>
              </a:rPr>
            </a:br>
            <a:r>
              <a:rPr lang="en-US" altLang="ja-JP" dirty="0" smtClean="0">
                <a:sym typeface="Symbol" pitchFamily="18" charset="2"/>
              </a:rPr>
              <a:t>we define the following values for any node</a:t>
            </a:r>
            <a:r>
              <a:rPr lang="ja-JP" altLang="en-US" dirty="0" smtClean="0">
                <a:sym typeface="Symbol" pitchFamily="18" charset="2"/>
              </a:rPr>
              <a:t> </a:t>
            </a:r>
            <a:r>
              <a:rPr lang="en-US" altLang="ja-JP" i="1" dirty="0" smtClean="0">
                <a:sym typeface="Symbol" pitchFamily="18" charset="2"/>
              </a:rPr>
              <a:t>v</a:t>
            </a:r>
            <a:r>
              <a:rPr lang="en-US" altLang="ja-JP" dirty="0" smtClean="0">
                <a:sym typeface="Symbol" pitchFamily="18" charset="2"/>
              </a:rPr>
              <a:t>.</a:t>
            </a:r>
            <a:r>
              <a:rPr lang="ja-JP" altLang="en-US" dirty="0" smtClean="0">
                <a:sym typeface="Symbol" pitchFamily="18" charset="2"/>
              </a:rPr>
              <a:t> </a:t>
            </a:r>
            <a:r>
              <a:rPr lang="en-US" altLang="ja-JP" sz="800" dirty="0" smtClean="0">
                <a:sym typeface="Symbol" pitchFamily="18" charset="2"/>
              </a:rPr>
              <a:t/>
            </a:r>
            <a:br>
              <a:rPr lang="en-US" altLang="ja-JP" sz="800" dirty="0" smtClean="0">
                <a:sym typeface="Symbol" pitchFamily="18" charset="2"/>
              </a:rPr>
            </a:br>
            <a:r>
              <a:rPr lang="en-US" altLang="ja-JP" sz="2400" i="1" dirty="0" err="1" smtClean="0">
                <a:sym typeface="Symbol" pitchFamily="18" charset="2"/>
              </a:rPr>
              <a:t>L</a:t>
            </a:r>
            <a:r>
              <a:rPr lang="en-US" altLang="ja-JP" sz="2400" i="1" baseline="-25000" dirty="0" err="1" smtClean="0">
                <a:sym typeface="Symbol" pitchFamily="18" charset="2"/>
              </a:rPr>
              <a:t>g</a:t>
            </a:r>
            <a:r>
              <a:rPr lang="en-US" altLang="ja-JP" sz="2400" dirty="0" smtClean="0">
                <a:sym typeface="Symbol" pitchFamily="18" charset="2"/>
              </a:rPr>
              <a:t>(</a:t>
            </a:r>
            <a:r>
              <a:rPr lang="en-US" altLang="ja-JP" sz="2400" i="1" dirty="0" smtClean="0">
                <a:sym typeface="Symbol" pitchFamily="18" charset="2"/>
              </a:rPr>
              <a:t>v</a:t>
            </a:r>
            <a:r>
              <a:rPr lang="en-US" altLang="ja-JP" sz="2400" dirty="0" smtClean="0">
                <a:sym typeface="Symbol" pitchFamily="18" charset="2"/>
              </a:rPr>
              <a:t>) </a:t>
            </a:r>
            <a:r>
              <a:rPr lang="en-US" altLang="ja-JP" sz="2400" dirty="0" smtClean="0">
                <a:latin typeface="Times New Roman" pitchFamily="18" charset="0"/>
                <a:cs typeface="Times New Roman" pitchFamily="18" charset="0"/>
                <a:sym typeface="Symbol" pitchFamily="18" charset="2"/>
              </a:rPr>
              <a:t> </a:t>
            </a:r>
            <a:r>
              <a:rPr lang="en-US" altLang="ja-JP" sz="3200" b="1" dirty="0" smtClean="0">
                <a:latin typeface="Times New Roman" pitchFamily="18" charset="0"/>
                <a:cs typeface="Times New Roman" pitchFamily="18" charset="0"/>
                <a:sym typeface="Symbol" pitchFamily="18" charset="2"/>
              </a:rPr>
              <a:t>|</a:t>
            </a:r>
            <a:r>
              <a:rPr lang="en-US" altLang="ja-JP" sz="2400" dirty="0" smtClean="0">
                <a:latin typeface="Times New Roman" pitchFamily="18" charset="0"/>
                <a:cs typeface="Times New Roman" pitchFamily="18" charset="0"/>
                <a:sym typeface="Symbol" pitchFamily="18" charset="2"/>
              </a:rPr>
              <a:t>{</a:t>
            </a:r>
            <a:r>
              <a:rPr lang="en-US" altLang="ja-JP" sz="2400" i="1" dirty="0" err="1" smtClean="0">
                <a:latin typeface="Times New Roman" pitchFamily="18" charset="0"/>
                <a:cs typeface="Times New Roman" pitchFamily="18" charset="0"/>
                <a:sym typeface="Symbol" pitchFamily="18" charset="2"/>
              </a:rPr>
              <a:t>u</a:t>
            </a:r>
            <a:r>
              <a:rPr lang="en-US" altLang="ja-JP" sz="2400" dirty="0" err="1" smtClean="0">
                <a:latin typeface="Times New Roman" pitchFamily="18" charset="0"/>
                <a:cs typeface="Times New Roman" pitchFamily="18" charset="0"/>
                <a:sym typeface="Symbol" pitchFamily="18" charset="2"/>
              </a:rPr>
              <a:t></a:t>
            </a:r>
            <a:r>
              <a:rPr lang="en-US" altLang="ja-JP" sz="2400" dirty="0" err="1" smtClean="0"/>
              <a:t>V</a:t>
            </a:r>
            <a:r>
              <a:rPr lang="en-US" altLang="ja-JP" sz="2400" baseline="-25000" dirty="0" err="1" smtClean="0"/>
              <a:t>leaf</a:t>
            </a:r>
            <a:r>
              <a:rPr lang="en-US" altLang="ja-JP" sz="2400" dirty="0" smtClean="0"/>
              <a:t> </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f </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u</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((par(</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en-US" altLang="ja-JP" sz="3200" b="1" dirty="0" smtClean="0">
                <a:latin typeface="Times New Roman" pitchFamily="18" charset="0"/>
                <a:cs typeface="Times New Roman" pitchFamily="18" charset="0"/>
                <a:sym typeface="Symbol" pitchFamily="18" charset="2"/>
              </a:rPr>
              <a:t>|</a:t>
            </a:r>
            <a:r>
              <a:rPr lang="en-US" altLang="ja-JP" sz="2400" dirty="0" smtClean="0">
                <a:latin typeface="Times New Roman" pitchFamily="18" charset="0"/>
                <a:cs typeface="Times New Roman" pitchFamily="18" charset="0"/>
                <a:sym typeface="Symbol" pitchFamily="18" charset="2"/>
              </a:rPr>
              <a:t/>
            </a:r>
            <a:br>
              <a:rPr lang="en-US" altLang="ja-JP" sz="2400" dirty="0" smtClean="0">
                <a:latin typeface="Times New Roman" pitchFamily="18" charset="0"/>
                <a:cs typeface="Times New Roman" pitchFamily="18" charset="0"/>
                <a:sym typeface="Symbol" pitchFamily="18" charset="2"/>
              </a:rPr>
            </a:br>
            <a:r>
              <a:rPr lang="en-US" altLang="ja-JP" sz="800" dirty="0" smtClean="0">
                <a:latin typeface="Times New Roman" pitchFamily="18" charset="0"/>
                <a:cs typeface="Times New Roman" pitchFamily="18" charset="0"/>
                <a:sym typeface="Symbol" pitchFamily="18" charset="2"/>
              </a:rPr>
              <a:t/>
            </a:r>
            <a:br>
              <a:rPr lang="en-US" altLang="ja-JP" sz="800" dirty="0" smtClean="0">
                <a:latin typeface="Times New Roman" pitchFamily="18" charset="0"/>
                <a:cs typeface="Times New Roman" pitchFamily="18" charset="0"/>
                <a:sym typeface="Symbol" pitchFamily="18" charset="2"/>
              </a:rPr>
            </a:br>
            <a:r>
              <a:rPr lang="en-US" altLang="ja-JP" sz="2400" i="1" dirty="0" smtClean="0">
                <a:latin typeface="Times New Roman" pitchFamily="18" charset="0"/>
                <a:cs typeface="Times New Roman" pitchFamily="18" charset="0"/>
                <a:sym typeface="Symbol" pitchFamily="18" charset="2"/>
              </a:rPr>
              <a:t>D</a:t>
            </a:r>
            <a:r>
              <a:rPr lang="en-US" altLang="ja-JP" sz="2400" i="1" baseline="-25000"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 </a:t>
            </a:r>
            <a:r>
              <a:rPr lang="en-US" altLang="ja-JP" sz="2400" i="1" baseline="-25000" dirty="0" err="1" smtClean="0">
                <a:latin typeface="Times New Roman" pitchFamily="18" charset="0"/>
                <a:cs typeface="Times New Roman" pitchFamily="18" charset="0"/>
                <a:sym typeface="Symbol" pitchFamily="18" charset="2"/>
              </a:rPr>
              <a:t>y</a:t>
            </a:r>
            <a:r>
              <a:rPr lang="en-US" altLang="ja-JP" sz="2400" baseline="-25000" dirty="0" err="1" smtClean="0">
                <a:latin typeface="Times New Roman" pitchFamily="18" charset="0"/>
                <a:cs typeface="Times New Roman" pitchFamily="18" charset="0"/>
                <a:sym typeface="Symbol" pitchFamily="18" charset="2"/>
              </a:rPr>
              <a:t>V</a:t>
            </a:r>
            <a:r>
              <a:rPr lang="en-US" altLang="ja-JP" sz="2400" baseline="-25000" dirty="0" smtClean="0">
                <a:latin typeface="Times New Roman" pitchFamily="18" charset="0"/>
                <a:cs typeface="Times New Roman" pitchFamily="18" charset="0"/>
                <a:sym typeface="Symbol" pitchFamily="18" charset="2"/>
              </a:rPr>
              <a:t>(</a:t>
            </a:r>
            <a:r>
              <a:rPr lang="en-US" altLang="ja-JP" sz="2400" i="1" baseline="-25000" dirty="0" smtClean="0">
                <a:latin typeface="Times New Roman" pitchFamily="18" charset="0"/>
                <a:cs typeface="Times New Roman" pitchFamily="18" charset="0"/>
                <a:sym typeface="Symbol" pitchFamily="18" charset="2"/>
              </a:rPr>
              <a:t>v</a:t>
            </a:r>
            <a:r>
              <a:rPr lang="en-US" altLang="ja-JP" sz="2400" baseline="-25000" dirty="0" smtClean="0">
                <a:latin typeface="Times New Roman" pitchFamily="18" charset="0"/>
                <a:cs typeface="Times New Roman" pitchFamily="18" charset="0"/>
                <a:sym typeface="Symbol" pitchFamily="18" charset="2"/>
              </a:rPr>
              <a:t>)</a:t>
            </a:r>
            <a:r>
              <a:rPr lang="en-US" altLang="ja-JP" sz="2400" dirty="0" smtClean="0">
                <a:latin typeface="Times New Roman" pitchFamily="18" charset="0"/>
                <a:cs typeface="Times New Roman" pitchFamily="18" charset="0"/>
                <a:sym typeface="Symbol" pitchFamily="18" charset="2"/>
              </a:rPr>
              <a:t> </a:t>
            </a:r>
            <a:r>
              <a:rPr lang="en-US" altLang="ja-JP" sz="2400" i="1" dirty="0" err="1" smtClean="0">
                <a:latin typeface="Times New Roman" pitchFamily="18" charset="0"/>
                <a:cs typeface="Times New Roman" pitchFamily="18" charset="0"/>
                <a:sym typeface="Symbol" pitchFamily="18" charset="2"/>
              </a:rPr>
              <a:t>L</a:t>
            </a:r>
            <a:r>
              <a:rPr lang="en-US" altLang="ja-JP" sz="2400" i="1" baseline="-25000" dirty="0" err="1"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y</a:t>
            </a:r>
            <a:r>
              <a:rPr lang="en-US" altLang="ja-JP" sz="2400" dirty="0" smtClean="0">
                <a:latin typeface="Times New Roman" pitchFamily="18" charset="0"/>
                <a:cs typeface="Times New Roman" pitchFamily="18" charset="0"/>
                <a:sym typeface="Symbol" pitchFamily="18" charset="2"/>
              </a:rPr>
              <a:t>)</a:t>
            </a:r>
            <a:endParaRPr lang="en-US" altLang="ja-JP" dirty="0" smtClean="0">
              <a:latin typeface="Times New Roman" pitchFamily="18" charset="0"/>
              <a:cs typeface="Times New Roman" pitchFamily="18" charset="0"/>
              <a:sym typeface="Symbol" pitchFamily="18" charset="2"/>
            </a:endParaRPr>
          </a:p>
        </p:txBody>
      </p:sp>
      <p:sp>
        <p:nvSpPr>
          <p:cNvPr id="3" name="タイトル 2"/>
          <p:cNvSpPr>
            <a:spLocks noGrp="1"/>
          </p:cNvSpPr>
          <p:nvPr>
            <p:ph type="title"/>
          </p:nvPr>
        </p:nvSpPr>
        <p:spPr>
          <a:xfrm>
            <a:off x="539552" y="142852"/>
            <a:ext cx="8032976" cy="928694"/>
          </a:xfrm>
        </p:spPr>
        <p:txBody>
          <a:bodyPr/>
          <a:lstStyle/>
          <a:p>
            <a:r>
              <a:rPr lang="en-US" altLang="ja-JP" i="1" dirty="0" err="1" smtClean="0">
                <a:latin typeface="+mj-lt"/>
              </a:rPr>
              <a:t>L</a:t>
            </a:r>
            <a:r>
              <a:rPr lang="en-US" altLang="ja-JP" i="1" baseline="-25000" dirty="0" err="1" smtClean="0">
                <a:latin typeface="+mj-lt"/>
              </a:rPr>
              <a:t>g</a:t>
            </a:r>
            <a:r>
              <a:rPr lang="en-US" altLang="ja-JP" dirty="0" smtClean="0"/>
              <a:t> and</a:t>
            </a:r>
            <a:r>
              <a:rPr lang="ja-JP" altLang="en-US" dirty="0" smtClean="0"/>
              <a:t> </a:t>
            </a:r>
            <a:r>
              <a:rPr lang="en-US" altLang="ja-JP" i="1" dirty="0" smtClean="0">
                <a:latin typeface="+mj-lt"/>
              </a:rPr>
              <a:t>D</a:t>
            </a:r>
            <a:r>
              <a:rPr lang="en-US" altLang="ja-JP" i="1" baseline="-25000" dirty="0" smtClean="0">
                <a:latin typeface="+mj-lt"/>
              </a:rPr>
              <a:t>g</a:t>
            </a:r>
            <a:endParaRPr lang="ja-JP" altLang="en-US" i="1" baseline="-25000" dirty="0">
              <a:latin typeface="+mj-lt"/>
            </a:endParaRPr>
          </a:p>
        </p:txBody>
      </p:sp>
      <p:sp>
        <p:nvSpPr>
          <p:cNvPr id="200" name="円/楕円 199"/>
          <p:cNvSpPr/>
          <p:nvPr/>
        </p:nvSpPr>
        <p:spPr>
          <a:xfrm>
            <a:off x="2017575" y="450679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3" name="直線コネクタ 202"/>
          <p:cNvCxnSpPr>
            <a:stCxn id="202" idx="0"/>
            <a:endCxn id="200" idx="4"/>
          </p:cNvCxnSpPr>
          <p:nvPr/>
        </p:nvCxnSpPr>
        <p:spPr>
          <a:xfrm rot="16200000" flipV="1">
            <a:off x="1932336" y="5024037"/>
            <a:ext cx="648136" cy="18965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4" name="直線コネクタ 203"/>
          <p:cNvCxnSpPr>
            <a:stCxn id="210" idx="0"/>
            <a:endCxn id="218" idx="4"/>
          </p:cNvCxnSpPr>
          <p:nvPr/>
        </p:nvCxnSpPr>
        <p:spPr>
          <a:xfrm rot="16200000" flipV="1">
            <a:off x="1217067" y="5568892"/>
            <a:ext cx="504088" cy="108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10" name="正方形/長方形 209"/>
          <p:cNvSpPr/>
          <p:nvPr/>
        </p:nvSpPr>
        <p:spPr>
          <a:xfrm>
            <a:off x="1343105" y="587495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baseline="-25000" dirty="0"/>
          </a:p>
        </p:txBody>
      </p:sp>
      <p:sp>
        <p:nvSpPr>
          <p:cNvPr id="218" name="円/楕円 217"/>
          <p:cNvSpPr/>
          <p:nvPr/>
        </p:nvSpPr>
        <p:spPr>
          <a:xfrm>
            <a:off x="1271097" y="508286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7" name="直線コネクタ 69"/>
          <p:cNvCxnSpPr>
            <a:stCxn id="200" idx="2"/>
            <a:endCxn id="218" idx="0"/>
          </p:cNvCxnSpPr>
          <p:nvPr/>
        </p:nvCxnSpPr>
        <p:spPr>
          <a:xfrm rot="10800000" flipV="1">
            <a:off x="1415097" y="4650798"/>
            <a:ext cx="602478"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231" name="正方形/長方形 230"/>
          <p:cNvSpPr/>
          <p:nvPr/>
        </p:nvSpPr>
        <p:spPr>
          <a:xfrm>
            <a:off x="2198229" y="4766374"/>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c</a:t>
            </a:r>
            <a:endParaRPr lang="ja-JP" altLang="en-US" sz="2400" dirty="0">
              <a:latin typeface="Courier New" pitchFamily="49" charset="0"/>
              <a:cs typeface="Courier New" pitchFamily="49" charset="0"/>
            </a:endParaRPr>
          </a:p>
        </p:txBody>
      </p:sp>
      <p:sp>
        <p:nvSpPr>
          <p:cNvPr id="235" name="正方形/長方形 234"/>
          <p:cNvSpPr/>
          <p:nvPr/>
        </p:nvSpPr>
        <p:spPr>
          <a:xfrm>
            <a:off x="1415113" y="526926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c</a:t>
            </a:r>
            <a:endParaRPr lang="ja-JP" altLang="en-US" sz="2400" dirty="0">
              <a:latin typeface="Courier New" pitchFamily="49" charset="0"/>
              <a:cs typeface="Courier New" pitchFamily="49" charset="0"/>
            </a:endParaRPr>
          </a:p>
        </p:txBody>
      </p:sp>
      <p:sp>
        <p:nvSpPr>
          <p:cNvPr id="254" name="正方形/長方形 253"/>
          <p:cNvSpPr/>
          <p:nvPr/>
        </p:nvSpPr>
        <p:spPr>
          <a:xfrm>
            <a:off x="2279209" y="4293096"/>
            <a:ext cx="859531" cy="430887"/>
          </a:xfrm>
          <a:prstGeom prst="rect">
            <a:avLst/>
          </a:prstGeom>
        </p:spPr>
        <p:txBody>
          <a:bodyPr wrap="none">
            <a:spAutoFit/>
          </a:bodyPr>
          <a:lstStyle/>
          <a:p>
            <a:pPr algn="ctr"/>
            <a:r>
              <a:rPr lang="en-US" altLang="ja-JP" sz="2200" dirty="0" smtClean="0"/>
              <a:t>par(</a:t>
            </a:r>
            <a:r>
              <a:rPr lang="en-US" altLang="ja-JP" sz="2200" i="1" dirty="0" smtClean="0"/>
              <a:t>v</a:t>
            </a:r>
            <a:r>
              <a:rPr lang="en-US" altLang="ja-JP" sz="2200" dirty="0" smtClean="0"/>
              <a:t>)</a:t>
            </a:r>
            <a:endParaRPr lang="ja-JP" altLang="en-US" sz="2200" dirty="0"/>
          </a:p>
        </p:txBody>
      </p:sp>
      <p:sp>
        <p:nvSpPr>
          <p:cNvPr id="256" name="正方形/長方形 255"/>
          <p:cNvSpPr/>
          <p:nvPr/>
        </p:nvSpPr>
        <p:spPr>
          <a:xfrm>
            <a:off x="467544" y="4867999"/>
            <a:ext cx="875561" cy="430887"/>
          </a:xfrm>
          <a:prstGeom prst="rect">
            <a:avLst/>
          </a:prstGeom>
        </p:spPr>
        <p:txBody>
          <a:bodyPr wrap="none">
            <a:spAutoFit/>
          </a:bodyPr>
          <a:lstStyle/>
          <a:p>
            <a:pPr algn="ctr"/>
            <a:r>
              <a:rPr lang="en-US" altLang="ja-JP" sz="2200" dirty="0" smtClean="0"/>
              <a:t>par(</a:t>
            </a:r>
            <a:r>
              <a:rPr lang="en-US" altLang="ja-JP" sz="2200" i="1" dirty="0" smtClean="0"/>
              <a:t>u</a:t>
            </a:r>
            <a:r>
              <a:rPr lang="en-US" altLang="ja-JP" sz="2200" dirty="0" smtClean="0"/>
              <a:t>)</a:t>
            </a:r>
            <a:endParaRPr lang="ja-JP" altLang="en-US" sz="2200" dirty="0"/>
          </a:p>
        </p:txBody>
      </p:sp>
      <p:sp>
        <p:nvSpPr>
          <p:cNvPr id="259" name="テキスト ボックス 258"/>
          <p:cNvSpPr txBox="1"/>
          <p:nvPr/>
        </p:nvSpPr>
        <p:spPr>
          <a:xfrm>
            <a:off x="6432158" y="5013176"/>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60" name="テキスト ボックス 259"/>
          <p:cNvSpPr txBox="1"/>
          <p:nvPr/>
        </p:nvSpPr>
        <p:spPr>
          <a:xfrm>
            <a:off x="5508104" y="4355812"/>
            <a:ext cx="300082" cy="369332"/>
          </a:xfrm>
          <a:prstGeom prst="rect">
            <a:avLst/>
          </a:prstGeom>
          <a:noFill/>
        </p:spPr>
        <p:txBody>
          <a:bodyPr wrap="none" rtlCol="0">
            <a:spAutoFit/>
          </a:bodyPr>
          <a:lstStyle/>
          <a:p>
            <a:r>
              <a:rPr kumimoji="1" lang="en-US" altLang="ja-JP" b="1" dirty="0" smtClean="0">
                <a:solidFill>
                  <a:srgbClr val="00B050"/>
                </a:solidFill>
              </a:rPr>
              <a:t>2</a:t>
            </a:r>
            <a:endParaRPr kumimoji="1" lang="ja-JP" altLang="en-US" b="1" dirty="0">
              <a:solidFill>
                <a:srgbClr val="00B050"/>
              </a:solidFill>
            </a:endParaRPr>
          </a:p>
        </p:txBody>
      </p:sp>
      <p:sp>
        <p:nvSpPr>
          <p:cNvPr id="261" name="テキスト ボックス 260"/>
          <p:cNvSpPr txBox="1"/>
          <p:nvPr/>
        </p:nvSpPr>
        <p:spPr>
          <a:xfrm>
            <a:off x="6156176" y="5877272"/>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2" name="テキスト ボックス 261"/>
          <p:cNvSpPr txBox="1"/>
          <p:nvPr/>
        </p:nvSpPr>
        <p:spPr>
          <a:xfrm>
            <a:off x="6732240" y="5877272"/>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3" name="テキスト ボックス 262"/>
          <p:cNvSpPr txBox="1"/>
          <p:nvPr/>
        </p:nvSpPr>
        <p:spPr>
          <a:xfrm>
            <a:off x="7800310" y="5013176"/>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64" name="テキスト ボックス 263"/>
          <p:cNvSpPr txBox="1"/>
          <p:nvPr/>
        </p:nvSpPr>
        <p:spPr>
          <a:xfrm>
            <a:off x="8388424" y="5013176"/>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65" name="テキスト ボックス 264"/>
          <p:cNvSpPr txBox="1"/>
          <p:nvPr/>
        </p:nvSpPr>
        <p:spPr>
          <a:xfrm>
            <a:off x="4631958" y="5013176"/>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6" name="テキスト ボックス 265"/>
          <p:cNvSpPr txBox="1"/>
          <p:nvPr/>
        </p:nvSpPr>
        <p:spPr>
          <a:xfrm>
            <a:off x="5208022" y="5013176"/>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8" name="テキスト ボックス 267"/>
          <p:cNvSpPr txBox="1"/>
          <p:nvPr/>
        </p:nvSpPr>
        <p:spPr>
          <a:xfrm>
            <a:off x="6300192" y="3573016"/>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69" name="テキスト ボックス 268"/>
          <p:cNvSpPr txBox="1"/>
          <p:nvPr/>
        </p:nvSpPr>
        <p:spPr>
          <a:xfrm>
            <a:off x="8172400" y="4149080"/>
            <a:ext cx="300082" cy="369332"/>
          </a:xfrm>
          <a:prstGeom prst="rect">
            <a:avLst/>
          </a:prstGeom>
          <a:noFill/>
        </p:spPr>
        <p:txBody>
          <a:bodyPr wrap="none" rtlCol="0">
            <a:spAutoFit/>
          </a:bodyPr>
          <a:lstStyle/>
          <a:p>
            <a:r>
              <a:rPr kumimoji="1" lang="en-US" altLang="ja-JP" b="1" dirty="0" smtClean="0">
                <a:solidFill>
                  <a:srgbClr val="00B050"/>
                </a:solidFill>
              </a:rPr>
              <a:t>0</a:t>
            </a:r>
            <a:endParaRPr kumimoji="1" lang="ja-JP" altLang="en-US" b="1" dirty="0">
              <a:solidFill>
                <a:srgbClr val="00B050"/>
              </a:solidFill>
            </a:endParaRPr>
          </a:p>
        </p:txBody>
      </p:sp>
      <p:sp>
        <p:nvSpPr>
          <p:cNvPr id="270" name="テキスト ボックス 269"/>
          <p:cNvSpPr txBox="1"/>
          <p:nvPr/>
        </p:nvSpPr>
        <p:spPr>
          <a:xfrm>
            <a:off x="4283968" y="4067780"/>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71" name="テキスト ボックス 270"/>
          <p:cNvSpPr txBox="1"/>
          <p:nvPr/>
        </p:nvSpPr>
        <p:spPr>
          <a:xfrm>
            <a:off x="4283968" y="3275692"/>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72" name="テキスト ボックス 271"/>
          <p:cNvSpPr txBox="1"/>
          <p:nvPr/>
        </p:nvSpPr>
        <p:spPr>
          <a:xfrm>
            <a:off x="7092280" y="2780928"/>
            <a:ext cx="300082" cy="369332"/>
          </a:xfrm>
          <a:prstGeom prst="rect">
            <a:avLst/>
          </a:prstGeom>
          <a:noFill/>
        </p:spPr>
        <p:txBody>
          <a:bodyPr wrap="none" rtlCol="0">
            <a:spAutoFit/>
          </a:bodyPr>
          <a:lstStyle/>
          <a:p>
            <a:r>
              <a:rPr kumimoji="1" lang="en-US" altLang="ja-JP" b="1" dirty="0" smtClean="0">
                <a:solidFill>
                  <a:srgbClr val="00B050"/>
                </a:solidFill>
              </a:rPr>
              <a:t>1</a:t>
            </a:r>
            <a:endParaRPr kumimoji="1" lang="ja-JP" altLang="en-US" b="1" dirty="0">
              <a:solidFill>
                <a:srgbClr val="00B050"/>
              </a:solidFill>
            </a:endParaRPr>
          </a:p>
        </p:txBody>
      </p:sp>
      <p:sp>
        <p:nvSpPr>
          <p:cNvPr id="273" name="テキスト ボックス 272"/>
          <p:cNvSpPr txBox="1"/>
          <p:nvPr/>
        </p:nvSpPr>
        <p:spPr>
          <a:xfrm>
            <a:off x="6708140" y="5013176"/>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74" name="テキスト ボックス 273"/>
          <p:cNvSpPr txBox="1"/>
          <p:nvPr/>
        </p:nvSpPr>
        <p:spPr>
          <a:xfrm>
            <a:off x="5784086" y="4355812"/>
            <a:ext cx="300082" cy="369332"/>
          </a:xfrm>
          <a:prstGeom prst="rect">
            <a:avLst/>
          </a:prstGeom>
          <a:noFill/>
        </p:spPr>
        <p:txBody>
          <a:bodyPr wrap="none" rtlCol="0">
            <a:spAutoFit/>
          </a:bodyPr>
          <a:lstStyle/>
          <a:p>
            <a:r>
              <a:rPr kumimoji="1" lang="en-US" altLang="ja-JP" b="1" dirty="0" smtClean="0">
                <a:solidFill>
                  <a:schemeClr val="accent6"/>
                </a:solidFill>
              </a:rPr>
              <a:t>2</a:t>
            </a:r>
            <a:endParaRPr kumimoji="1" lang="ja-JP" altLang="en-US" b="1" dirty="0">
              <a:solidFill>
                <a:schemeClr val="accent6"/>
              </a:solidFill>
            </a:endParaRPr>
          </a:p>
        </p:txBody>
      </p:sp>
      <p:sp>
        <p:nvSpPr>
          <p:cNvPr id="275" name="テキスト ボックス 274"/>
          <p:cNvSpPr txBox="1"/>
          <p:nvPr/>
        </p:nvSpPr>
        <p:spPr>
          <a:xfrm>
            <a:off x="6432158" y="5877272"/>
            <a:ext cx="300082" cy="369332"/>
          </a:xfrm>
          <a:prstGeom prst="rect">
            <a:avLst/>
          </a:prstGeom>
          <a:noFill/>
        </p:spPr>
        <p:txBody>
          <a:bodyPr wrap="none" rtlCol="0">
            <a:spAutoFit/>
          </a:bodyPr>
          <a:lstStyle/>
          <a:p>
            <a:r>
              <a:rPr kumimoji="1" lang="en-US" altLang="ja-JP" b="1" dirty="0" smtClean="0">
                <a:solidFill>
                  <a:schemeClr val="accent6"/>
                </a:solidFill>
              </a:rPr>
              <a:t>0</a:t>
            </a:r>
            <a:endParaRPr kumimoji="1" lang="ja-JP" altLang="en-US" b="1" dirty="0">
              <a:solidFill>
                <a:schemeClr val="accent6"/>
              </a:solidFill>
            </a:endParaRPr>
          </a:p>
        </p:txBody>
      </p:sp>
      <p:sp>
        <p:nvSpPr>
          <p:cNvPr id="276" name="テキスト ボックス 275"/>
          <p:cNvSpPr txBox="1"/>
          <p:nvPr/>
        </p:nvSpPr>
        <p:spPr>
          <a:xfrm>
            <a:off x="7008222" y="5877272"/>
            <a:ext cx="300082" cy="369332"/>
          </a:xfrm>
          <a:prstGeom prst="rect">
            <a:avLst/>
          </a:prstGeom>
          <a:noFill/>
        </p:spPr>
        <p:txBody>
          <a:bodyPr wrap="none" rtlCol="0">
            <a:spAutoFit/>
          </a:bodyPr>
          <a:lstStyle/>
          <a:p>
            <a:r>
              <a:rPr kumimoji="1" lang="en-US" altLang="ja-JP" b="1" dirty="0" smtClean="0">
                <a:solidFill>
                  <a:schemeClr val="accent6"/>
                </a:solidFill>
              </a:rPr>
              <a:t>0</a:t>
            </a:r>
            <a:endParaRPr kumimoji="1" lang="ja-JP" altLang="en-US" b="1" dirty="0">
              <a:solidFill>
                <a:schemeClr val="accent6"/>
              </a:solidFill>
            </a:endParaRPr>
          </a:p>
        </p:txBody>
      </p:sp>
      <p:sp>
        <p:nvSpPr>
          <p:cNvPr id="277" name="テキスト ボックス 276"/>
          <p:cNvSpPr txBox="1"/>
          <p:nvPr/>
        </p:nvSpPr>
        <p:spPr>
          <a:xfrm>
            <a:off x="8076292" y="5013176"/>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78" name="テキスト ボックス 277"/>
          <p:cNvSpPr txBox="1"/>
          <p:nvPr/>
        </p:nvSpPr>
        <p:spPr>
          <a:xfrm>
            <a:off x="8664406" y="5013176"/>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79" name="テキスト ボックス 278"/>
          <p:cNvSpPr txBox="1"/>
          <p:nvPr/>
        </p:nvSpPr>
        <p:spPr>
          <a:xfrm>
            <a:off x="4907940" y="5013176"/>
            <a:ext cx="300082" cy="369332"/>
          </a:xfrm>
          <a:prstGeom prst="rect">
            <a:avLst/>
          </a:prstGeom>
          <a:noFill/>
        </p:spPr>
        <p:txBody>
          <a:bodyPr wrap="none" rtlCol="0">
            <a:spAutoFit/>
          </a:bodyPr>
          <a:lstStyle/>
          <a:p>
            <a:r>
              <a:rPr kumimoji="1" lang="en-US" altLang="ja-JP" b="1" dirty="0" smtClean="0">
                <a:solidFill>
                  <a:schemeClr val="accent6"/>
                </a:solidFill>
              </a:rPr>
              <a:t>0</a:t>
            </a:r>
            <a:endParaRPr kumimoji="1" lang="ja-JP" altLang="en-US" b="1" dirty="0">
              <a:solidFill>
                <a:schemeClr val="accent6"/>
              </a:solidFill>
            </a:endParaRPr>
          </a:p>
        </p:txBody>
      </p:sp>
      <p:sp>
        <p:nvSpPr>
          <p:cNvPr id="280" name="テキスト ボックス 279"/>
          <p:cNvSpPr txBox="1"/>
          <p:nvPr/>
        </p:nvSpPr>
        <p:spPr>
          <a:xfrm>
            <a:off x="5484004" y="5013176"/>
            <a:ext cx="300082" cy="369332"/>
          </a:xfrm>
          <a:prstGeom prst="rect">
            <a:avLst/>
          </a:prstGeom>
          <a:noFill/>
        </p:spPr>
        <p:txBody>
          <a:bodyPr wrap="none" rtlCol="0">
            <a:spAutoFit/>
          </a:bodyPr>
          <a:lstStyle/>
          <a:p>
            <a:r>
              <a:rPr kumimoji="1" lang="en-US" altLang="ja-JP" b="1" dirty="0" smtClean="0">
                <a:solidFill>
                  <a:schemeClr val="accent6"/>
                </a:solidFill>
              </a:rPr>
              <a:t>0</a:t>
            </a:r>
            <a:endParaRPr kumimoji="1" lang="ja-JP" altLang="en-US" b="1" dirty="0">
              <a:solidFill>
                <a:schemeClr val="accent6"/>
              </a:solidFill>
            </a:endParaRPr>
          </a:p>
        </p:txBody>
      </p:sp>
      <p:sp>
        <p:nvSpPr>
          <p:cNvPr id="281" name="テキスト ボックス 280"/>
          <p:cNvSpPr txBox="1"/>
          <p:nvPr/>
        </p:nvSpPr>
        <p:spPr>
          <a:xfrm>
            <a:off x="6576174" y="3573016"/>
            <a:ext cx="300082" cy="369332"/>
          </a:xfrm>
          <a:prstGeom prst="rect">
            <a:avLst/>
          </a:prstGeom>
          <a:noFill/>
        </p:spPr>
        <p:txBody>
          <a:bodyPr wrap="none" rtlCol="0">
            <a:spAutoFit/>
          </a:bodyPr>
          <a:lstStyle/>
          <a:p>
            <a:r>
              <a:rPr kumimoji="1" lang="en-US" altLang="ja-JP" b="1" dirty="0" smtClean="0">
                <a:solidFill>
                  <a:schemeClr val="accent6"/>
                </a:solidFill>
              </a:rPr>
              <a:t>4</a:t>
            </a:r>
            <a:endParaRPr kumimoji="1" lang="ja-JP" altLang="en-US" b="1" dirty="0">
              <a:solidFill>
                <a:schemeClr val="accent6"/>
              </a:solidFill>
            </a:endParaRPr>
          </a:p>
        </p:txBody>
      </p:sp>
      <p:sp>
        <p:nvSpPr>
          <p:cNvPr id="282" name="テキスト ボックス 281"/>
          <p:cNvSpPr txBox="1"/>
          <p:nvPr/>
        </p:nvSpPr>
        <p:spPr>
          <a:xfrm>
            <a:off x="8448382" y="4149080"/>
            <a:ext cx="300082" cy="369332"/>
          </a:xfrm>
          <a:prstGeom prst="rect">
            <a:avLst/>
          </a:prstGeom>
          <a:noFill/>
        </p:spPr>
        <p:txBody>
          <a:bodyPr wrap="none" rtlCol="0">
            <a:spAutoFit/>
          </a:bodyPr>
          <a:lstStyle/>
          <a:p>
            <a:r>
              <a:rPr kumimoji="1" lang="en-US" altLang="ja-JP" b="1" dirty="0" smtClean="0">
                <a:solidFill>
                  <a:schemeClr val="accent6"/>
                </a:solidFill>
              </a:rPr>
              <a:t>2</a:t>
            </a:r>
            <a:endParaRPr kumimoji="1" lang="ja-JP" altLang="en-US" b="1" dirty="0">
              <a:solidFill>
                <a:schemeClr val="accent6"/>
              </a:solidFill>
            </a:endParaRPr>
          </a:p>
        </p:txBody>
      </p:sp>
      <p:sp>
        <p:nvSpPr>
          <p:cNvPr id="283" name="テキスト ボックス 282"/>
          <p:cNvSpPr txBox="1"/>
          <p:nvPr/>
        </p:nvSpPr>
        <p:spPr>
          <a:xfrm>
            <a:off x="4559950" y="4067780"/>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84" name="テキスト ボックス 283"/>
          <p:cNvSpPr txBox="1"/>
          <p:nvPr/>
        </p:nvSpPr>
        <p:spPr>
          <a:xfrm>
            <a:off x="4559950" y="3275692"/>
            <a:ext cx="300082" cy="369332"/>
          </a:xfrm>
          <a:prstGeom prst="rect">
            <a:avLst/>
          </a:prstGeom>
          <a:noFill/>
        </p:spPr>
        <p:txBody>
          <a:bodyPr wrap="none" rtlCol="0">
            <a:spAutoFit/>
          </a:bodyPr>
          <a:lstStyle/>
          <a:p>
            <a:r>
              <a:rPr kumimoji="1" lang="en-US" altLang="ja-JP" b="1" dirty="0" smtClean="0">
                <a:solidFill>
                  <a:schemeClr val="accent6"/>
                </a:solidFill>
              </a:rPr>
              <a:t>1</a:t>
            </a:r>
            <a:endParaRPr kumimoji="1" lang="ja-JP" altLang="en-US" b="1" dirty="0">
              <a:solidFill>
                <a:schemeClr val="accent6"/>
              </a:solidFill>
            </a:endParaRPr>
          </a:p>
        </p:txBody>
      </p:sp>
      <p:sp>
        <p:nvSpPr>
          <p:cNvPr id="285" name="テキスト ボックス 284"/>
          <p:cNvSpPr txBox="1"/>
          <p:nvPr/>
        </p:nvSpPr>
        <p:spPr>
          <a:xfrm>
            <a:off x="7368262" y="2780928"/>
            <a:ext cx="300082" cy="369332"/>
          </a:xfrm>
          <a:prstGeom prst="rect">
            <a:avLst/>
          </a:prstGeom>
          <a:noFill/>
        </p:spPr>
        <p:txBody>
          <a:bodyPr wrap="none" rtlCol="0">
            <a:spAutoFit/>
          </a:bodyPr>
          <a:lstStyle/>
          <a:p>
            <a:r>
              <a:rPr kumimoji="1" lang="en-US" altLang="ja-JP" b="1" dirty="0" smtClean="0">
                <a:solidFill>
                  <a:schemeClr val="accent6"/>
                </a:solidFill>
              </a:rPr>
              <a:t>8</a:t>
            </a:r>
            <a:endParaRPr kumimoji="1" lang="ja-JP" altLang="en-US" b="1" dirty="0">
              <a:solidFill>
                <a:schemeClr val="accent6"/>
              </a:solidFill>
            </a:endParaRPr>
          </a:p>
        </p:txBody>
      </p:sp>
      <p:sp>
        <p:nvSpPr>
          <p:cNvPr id="50" name="正方形/長方形 49"/>
          <p:cNvSpPr/>
          <p:nvPr/>
        </p:nvSpPr>
        <p:spPr>
          <a:xfrm>
            <a:off x="2423225" y="5228039"/>
            <a:ext cx="309700" cy="430887"/>
          </a:xfrm>
          <a:prstGeom prst="rect">
            <a:avLst/>
          </a:prstGeom>
        </p:spPr>
        <p:txBody>
          <a:bodyPr wrap="none">
            <a:spAutoFit/>
          </a:bodyPr>
          <a:lstStyle/>
          <a:p>
            <a:r>
              <a:rPr lang="en-US" altLang="ja-JP" sz="2200" i="1" dirty="0" smtClean="0"/>
              <a:t>v</a:t>
            </a:r>
            <a:endParaRPr lang="ja-JP" altLang="en-US" sz="2200" dirty="0"/>
          </a:p>
        </p:txBody>
      </p:sp>
      <p:sp>
        <p:nvSpPr>
          <p:cNvPr id="51" name="正方形/長方形 50"/>
          <p:cNvSpPr/>
          <p:nvPr/>
        </p:nvSpPr>
        <p:spPr>
          <a:xfrm>
            <a:off x="1055073" y="5733256"/>
            <a:ext cx="325731" cy="430887"/>
          </a:xfrm>
          <a:prstGeom prst="rect">
            <a:avLst/>
          </a:prstGeom>
        </p:spPr>
        <p:txBody>
          <a:bodyPr wrap="none">
            <a:spAutoFit/>
          </a:bodyPr>
          <a:lstStyle/>
          <a:p>
            <a:pPr algn="ctr"/>
            <a:r>
              <a:rPr lang="en-US" altLang="ja-JP" sz="2200" i="1" dirty="0" smtClean="0"/>
              <a:t>u</a:t>
            </a:r>
            <a:endParaRPr lang="ja-JP" altLang="en-US" sz="2200" baseline="-25000" dirty="0"/>
          </a:p>
        </p:txBody>
      </p:sp>
      <p:sp>
        <p:nvSpPr>
          <p:cNvPr id="52" name="正方形/長方形 51"/>
          <p:cNvSpPr/>
          <p:nvPr/>
        </p:nvSpPr>
        <p:spPr>
          <a:xfrm>
            <a:off x="0" y="1268760"/>
            <a:ext cx="4572000" cy="864096"/>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400" dirty="0" smtClean="0"/>
              <a:t>Constraints in leaves’ order :</a:t>
            </a:r>
            <a:br>
              <a:rPr lang="en-US" altLang="ja-JP" sz="2400" dirty="0" smtClean="0"/>
            </a:br>
            <a:r>
              <a:rPr lang="en-US" altLang="ja-JP" sz="2400" dirty="0" smtClean="0"/>
              <a:t>The next leaf of </a:t>
            </a:r>
            <a:r>
              <a:rPr lang="en-US" altLang="ja-JP" sz="2400" i="1" dirty="0" smtClean="0"/>
              <a:t>u</a:t>
            </a:r>
            <a:r>
              <a:rPr lang="en-US" altLang="ja-JP" sz="2400" dirty="0" smtClean="0"/>
              <a:t> is in</a:t>
            </a:r>
            <a:r>
              <a:rPr lang="ja-JP" altLang="en-US" sz="2400" dirty="0" smtClean="0"/>
              <a:t> </a:t>
            </a:r>
            <a:r>
              <a:rPr lang="en-US" altLang="ja-JP" sz="2400" dirty="0" err="1" smtClean="0"/>
              <a:t>V</a:t>
            </a:r>
            <a:r>
              <a:rPr lang="en-US" altLang="ja-JP" sz="2400" baseline="-25000" dirty="0" err="1" smtClean="0"/>
              <a:t>leaf</a:t>
            </a:r>
            <a:r>
              <a:rPr lang="en-US" altLang="ja-JP" sz="2400" dirty="0" smtClean="0"/>
              <a:t>(</a:t>
            </a:r>
            <a:r>
              <a:rPr lang="en-US" altLang="ja-JP" sz="2400" i="1" dirty="0" smtClean="0"/>
              <a:t>v</a:t>
            </a:r>
            <a:r>
              <a:rPr lang="en-US" altLang="ja-JP" sz="2400" dirty="0" smtClean="0"/>
              <a:t>).</a:t>
            </a:r>
            <a:endParaRPr lang="ja-JP" altLang="en-US" sz="2400" dirty="0"/>
          </a:p>
        </p:txBody>
      </p:sp>
      <p:sp>
        <p:nvSpPr>
          <p:cNvPr id="53" name="正方形/長方形 52"/>
          <p:cNvSpPr/>
          <p:nvPr/>
        </p:nvSpPr>
        <p:spPr>
          <a:xfrm>
            <a:off x="4572000" y="1268760"/>
            <a:ext cx="4572000" cy="864096"/>
          </a:xfrm>
          <a:prstGeom prst="rect">
            <a:avLst/>
          </a:prstGeom>
          <a:solidFill>
            <a:schemeClr val="accent6">
              <a:lumMod val="20000"/>
              <a:lumOff val="80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2400" i="1" dirty="0" smtClean="0">
                <a:latin typeface="Times New Roman" pitchFamily="18" charset="0"/>
                <a:cs typeface="Times New Roman" pitchFamily="18" charset="0"/>
                <a:sym typeface="Symbol" pitchFamily="18" charset="2"/>
              </a:rPr>
              <a:t>D</a:t>
            </a:r>
            <a:r>
              <a:rPr lang="en-US" altLang="ja-JP" sz="2400" i="1" baseline="-25000" dirty="0" smtClean="0">
                <a:latin typeface="Times New Roman" pitchFamily="18" charset="0"/>
                <a:cs typeface="Times New Roman" pitchFamily="18" charset="0"/>
                <a:sym typeface="Symbol" pitchFamily="18" charset="2"/>
              </a:rPr>
              <a:t>g</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leaves of </a:t>
            </a:r>
            <a:r>
              <a:rPr lang="en-US" altLang="ja-JP" sz="2400" dirty="0" err="1" smtClean="0"/>
              <a:t>V</a:t>
            </a:r>
            <a:r>
              <a:rPr lang="en-US" altLang="ja-JP" sz="2400" baseline="-25000" dirty="0" err="1" smtClean="0"/>
              <a:t>leaf</a:t>
            </a:r>
            <a:r>
              <a:rPr lang="en-US" altLang="ja-JP" sz="2400" dirty="0" smtClean="0"/>
              <a:t>(</a:t>
            </a:r>
            <a:r>
              <a:rPr lang="en-US" altLang="ja-JP" sz="2400" i="1" dirty="0" smtClean="0"/>
              <a:t>v</a:t>
            </a:r>
            <a:r>
              <a:rPr lang="en-US" altLang="ja-JP" sz="2400" dirty="0" smtClean="0"/>
              <a:t>) </a:t>
            </a:r>
            <a:br>
              <a:rPr lang="en-US" altLang="ja-JP" sz="2400" dirty="0" smtClean="0"/>
            </a:br>
            <a:r>
              <a:rPr lang="en-US" altLang="ja-JP" sz="2400" dirty="0" smtClean="0">
                <a:latin typeface="Times New Roman" pitchFamily="18" charset="0"/>
                <a:cs typeface="Times New Roman" pitchFamily="18" charset="0"/>
                <a:sym typeface="Symbol" pitchFamily="18" charset="2"/>
              </a:rPr>
              <a:t>have constraints.</a:t>
            </a:r>
            <a:endParaRPr lang="ja-JP" altLang="en-US" sz="2400" dirty="0"/>
          </a:p>
        </p:txBody>
      </p:sp>
      <p:sp>
        <p:nvSpPr>
          <p:cNvPr id="54" name="二等辺三角形 53"/>
          <p:cNvSpPr/>
          <p:nvPr/>
        </p:nvSpPr>
        <p:spPr>
          <a:xfrm>
            <a:off x="1835696" y="5589240"/>
            <a:ext cx="1008112" cy="936104"/>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2" name="円/楕円 201"/>
          <p:cNvSpPr/>
          <p:nvPr/>
        </p:nvSpPr>
        <p:spPr>
          <a:xfrm>
            <a:off x="2207233" y="544293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i="1"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with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500" fill="hold"/>
                                        <p:tgtEl>
                                          <p:spTgt spid="52"/>
                                        </p:tgtEl>
                                        <p:attrNameLst>
                                          <p:attrName>ppt_x</p:attrName>
                                        </p:attrNameLst>
                                      </p:cBhvr>
                                      <p:tavLst>
                                        <p:tav tm="0">
                                          <p:val>
                                            <p:strVal val="0-#ppt_w/2"/>
                                          </p:val>
                                        </p:tav>
                                        <p:tav tm="100000">
                                          <p:val>
                                            <p:strVal val="#ppt_x"/>
                                          </p:val>
                                        </p:tav>
                                      </p:tavLst>
                                    </p:anim>
                                    <p:anim calcmode="lin" valueType="num">
                                      <p:cBhvr additive="base">
                                        <p:cTn id="8" dur="500" fill="hold"/>
                                        <p:tgtEl>
                                          <p:spTgt spid="52"/>
                                        </p:tgtEl>
                                        <p:attrNameLst>
                                          <p:attrName>ppt_y</p:attrName>
                                        </p:attrNameLst>
                                      </p:cBhvr>
                                      <p:tavLst>
                                        <p:tav tm="0">
                                          <p:val>
                                            <p:strVal val="#ppt_y"/>
                                          </p:val>
                                        </p:tav>
                                        <p:tav tm="100000">
                                          <p:val>
                                            <p:strVal val="#ppt_y"/>
                                          </p:val>
                                        </p:tav>
                                      </p:tavLst>
                                    </p:anim>
                                  </p:childTnLst>
                                </p:cTn>
                              </p:par>
                              <p:par>
                                <p:cTn id="9" presetID="22" presetClass="entr" presetSubtype="1" fill="hold" grpId="0" nodeType="with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wipe(up)">
                                      <p:cBhvr>
                                        <p:cTn id="11" dur="500"/>
                                        <p:tgtEl>
                                          <p:spTgt spid="54"/>
                                        </p:tgtEl>
                                      </p:cBhvr>
                                    </p:animEffect>
                                  </p:childTnLst>
                                </p:cTn>
                              </p:par>
                            </p:childTnLst>
                          </p:cTn>
                        </p:par>
                      </p:childTnLst>
                    </p:cTn>
                  </p:par>
                  <p:par>
                    <p:cTn id="12" fill="hold">
                      <p:stCondLst>
                        <p:cond delay="indefinite"/>
                      </p:stCondLst>
                      <p:childTnLst>
                        <p:par>
                          <p:cTn id="13" fill="hold">
                            <p:stCondLst>
                              <p:cond delay="0"/>
                            </p:stCondLst>
                            <p:childTnLst>
                              <p:par>
                                <p:cTn id="14" presetID="37" presetClass="entr" presetSubtype="0" fill="hold" grpId="0" nodeType="clickEffect">
                                  <p:stCondLst>
                                    <p:cond delay="0"/>
                                  </p:stCondLst>
                                  <p:childTnLst>
                                    <p:set>
                                      <p:cBhvr>
                                        <p:cTn id="15" dur="1" fill="hold">
                                          <p:stCondLst>
                                            <p:cond delay="0"/>
                                          </p:stCondLst>
                                        </p:cTn>
                                        <p:tgtEl>
                                          <p:spTgt spid="273"/>
                                        </p:tgtEl>
                                        <p:attrNameLst>
                                          <p:attrName>style.visibility</p:attrName>
                                        </p:attrNameLst>
                                      </p:cBhvr>
                                      <p:to>
                                        <p:strVal val="visible"/>
                                      </p:to>
                                    </p:set>
                                    <p:animEffect transition="in" filter="fade">
                                      <p:cBhvr>
                                        <p:cTn id="16" dur="1000"/>
                                        <p:tgtEl>
                                          <p:spTgt spid="273"/>
                                        </p:tgtEl>
                                      </p:cBhvr>
                                    </p:animEffect>
                                    <p:anim calcmode="lin" valueType="num">
                                      <p:cBhvr>
                                        <p:cTn id="17" dur="1000" fill="hold"/>
                                        <p:tgtEl>
                                          <p:spTgt spid="273"/>
                                        </p:tgtEl>
                                        <p:attrNameLst>
                                          <p:attrName>ppt_x</p:attrName>
                                        </p:attrNameLst>
                                      </p:cBhvr>
                                      <p:tavLst>
                                        <p:tav tm="0">
                                          <p:val>
                                            <p:strVal val="#ppt_x"/>
                                          </p:val>
                                        </p:tav>
                                        <p:tav tm="100000">
                                          <p:val>
                                            <p:strVal val="#ppt_x"/>
                                          </p:val>
                                        </p:tav>
                                      </p:tavLst>
                                    </p:anim>
                                    <p:anim calcmode="lin" valueType="num">
                                      <p:cBhvr>
                                        <p:cTn id="18" dur="900" decel="100000" fill="hold"/>
                                        <p:tgtEl>
                                          <p:spTgt spid="273"/>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273"/>
                                        </p:tgtEl>
                                        <p:attrNameLst>
                                          <p:attrName>ppt_y</p:attrName>
                                        </p:attrNameLst>
                                      </p:cBhvr>
                                      <p:tavLst>
                                        <p:tav tm="0">
                                          <p:val>
                                            <p:strVal val="#ppt_y-.03"/>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7" presetClass="entr" presetSubtype="0" fill="hold" grpId="0" nodeType="clickEffect">
                                  <p:stCondLst>
                                    <p:cond delay="0"/>
                                  </p:stCondLst>
                                  <p:childTnLst>
                                    <p:set>
                                      <p:cBhvr>
                                        <p:cTn id="23" dur="1" fill="hold">
                                          <p:stCondLst>
                                            <p:cond delay="0"/>
                                          </p:stCondLst>
                                        </p:cTn>
                                        <p:tgtEl>
                                          <p:spTgt spid="274"/>
                                        </p:tgtEl>
                                        <p:attrNameLst>
                                          <p:attrName>style.visibility</p:attrName>
                                        </p:attrNameLst>
                                      </p:cBhvr>
                                      <p:to>
                                        <p:strVal val="visible"/>
                                      </p:to>
                                    </p:set>
                                    <p:animEffect transition="in" filter="fade">
                                      <p:cBhvr>
                                        <p:cTn id="24" dur="1000"/>
                                        <p:tgtEl>
                                          <p:spTgt spid="274"/>
                                        </p:tgtEl>
                                      </p:cBhvr>
                                    </p:animEffect>
                                    <p:anim calcmode="lin" valueType="num">
                                      <p:cBhvr>
                                        <p:cTn id="25" dur="1000" fill="hold"/>
                                        <p:tgtEl>
                                          <p:spTgt spid="274"/>
                                        </p:tgtEl>
                                        <p:attrNameLst>
                                          <p:attrName>ppt_x</p:attrName>
                                        </p:attrNameLst>
                                      </p:cBhvr>
                                      <p:tavLst>
                                        <p:tav tm="0">
                                          <p:val>
                                            <p:strVal val="#ppt_x"/>
                                          </p:val>
                                        </p:tav>
                                        <p:tav tm="100000">
                                          <p:val>
                                            <p:strVal val="#ppt_x"/>
                                          </p:val>
                                        </p:tav>
                                      </p:tavLst>
                                    </p:anim>
                                    <p:anim calcmode="lin" valueType="num">
                                      <p:cBhvr>
                                        <p:cTn id="26" dur="900" decel="100000" fill="hold"/>
                                        <p:tgtEl>
                                          <p:spTgt spid="274"/>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274"/>
                                        </p:tgtEl>
                                        <p:attrNameLst>
                                          <p:attrName>ppt_y</p:attrName>
                                        </p:attrNameLst>
                                      </p:cBhvr>
                                      <p:tavLst>
                                        <p:tav tm="0">
                                          <p:val>
                                            <p:strVal val="#ppt_y-.03"/>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7" presetClass="entr" presetSubtype="0" fill="hold" grpId="0" nodeType="clickEffect">
                                  <p:stCondLst>
                                    <p:cond delay="0"/>
                                  </p:stCondLst>
                                  <p:childTnLst>
                                    <p:set>
                                      <p:cBhvr>
                                        <p:cTn id="31" dur="1" fill="hold">
                                          <p:stCondLst>
                                            <p:cond delay="0"/>
                                          </p:stCondLst>
                                        </p:cTn>
                                        <p:tgtEl>
                                          <p:spTgt spid="281"/>
                                        </p:tgtEl>
                                        <p:attrNameLst>
                                          <p:attrName>style.visibility</p:attrName>
                                        </p:attrNameLst>
                                      </p:cBhvr>
                                      <p:to>
                                        <p:strVal val="visible"/>
                                      </p:to>
                                    </p:set>
                                    <p:animEffect transition="in" filter="fade">
                                      <p:cBhvr>
                                        <p:cTn id="32" dur="1000"/>
                                        <p:tgtEl>
                                          <p:spTgt spid="281"/>
                                        </p:tgtEl>
                                      </p:cBhvr>
                                    </p:animEffect>
                                    <p:anim calcmode="lin" valueType="num">
                                      <p:cBhvr>
                                        <p:cTn id="33" dur="1000" fill="hold"/>
                                        <p:tgtEl>
                                          <p:spTgt spid="281"/>
                                        </p:tgtEl>
                                        <p:attrNameLst>
                                          <p:attrName>ppt_x</p:attrName>
                                        </p:attrNameLst>
                                      </p:cBhvr>
                                      <p:tavLst>
                                        <p:tav tm="0">
                                          <p:val>
                                            <p:strVal val="#ppt_x"/>
                                          </p:val>
                                        </p:tav>
                                        <p:tav tm="100000">
                                          <p:val>
                                            <p:strVal val="#ppt_x"/>
                                          </p:val>
                                        </p:tav>
                                      </p:tavLst>
                                    </p:anim>
                                    <p:anim calcmode="lin" valueType="num">
                                      <p:cBhvr>
                                        <p:cTn id="34" dur="900" decel="100000" fill="hold"/>
                                        <p:tgtEl>
                                          <p:spTgt spid="281"/>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281"/>
                                        </p:tgtEl>
                                        <p:attrNameLst>
                                          <p:attrName>ppt_y</p:attrName>
                                        </p:attrNameLst>
                                      </p:cBhvr>
                                      <p:tavLst>
                                        <p:tav tm="0">
                                          <p:val>
                                            <p:strVal val="#ppt_y-.03"/>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37" presetClass="entr" presetSubtype="0" fill="hold" grpId="0" nodeType="clickEffect">
                                  <p:stCondLst>
                                    <p:cond delay="0"/>
                                  </p:stCondLst>
                                  <p:childTnLst>
                                    <p:set>
                                      <p:cBhvr>
                                        <p:cTn id="39" dur="1" fill="hold">
                                          <p:stCondLst>
                                            <p:cond delay="0"/>
                                          </p:stCondLst>
                                        </p:cTn>
                                        <p:tgtEl>
                                          <p:spTgt spid="275"/>
                                        </p:tgtEl>
                                        <p:attrNameLst>
                                          <p:attrName>style.visibility</p:attrName>
                                        </p:attrNameLst>
                                      </p:cBhvr>
                                      <p:to>
                                        <p:strVal val="visible"/>
                                      </p:to>
                                    </p:set>
                                    <p:animEffect transition="in" filter="fade">
                                      <p:cBhvr>
                                        <p:cTn id="40" dur="1000"/>
                                        <p:tgtEl>
                                          <p:spTgt spid="275"/>
                                        </p:tgtEl>
                                      </p:cBhvr>
                                    </p:animEffect>
                                    <p:anim calcmode="lin" valueType="num">
                                      <p:cBhvr>
                                        <p:cTn id="41" dur="1000" fill="hold"/>
                                        <p:tgtEl>
                                          <p:spTgt spid="275"/>
                                        </p:tgtEl>
                                        <p:attrNameLst>
                                          <p:attrName>ppt_x</p:attrName>
                                        </p:attrNameLst>
                                      </p:cBhvr>
                                      <p:tavLst>
                                        <p:tav tm="0">
                                          <p:val>
                                            <p:strVal val="#ppt_x"/>
                                          </p:val>
                                        </p:tav>
                                        <p:tav tm="100000">
                                          <p:val>
                                            <p:strVal val="#ppt_x"/>
                                          </p:val>
                                        </p:tav>
                                      </p:tavLst>
                                    </p:anim>
                                    <p:anim calcmode="lin" valueType="num">
                                      <p:cBhvr>
                                        <p:cTn id="42" dur="900" decel="100000" fill="hold"/>
                                        <p:tgtEl>
                                          <p:spTgt spid="275"/>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275"/>
                                        </p:tgtEl>
                                        <p:attrNameLst>
                                          <p:attrName>ppt_y</p:attrName>
                                        </p:attrNameLst>
                                      </p:cBhvr>
                                      <p:tavLst>
                                        <p:tav tm="0">
                                          <p:val>
                                            <p:strVal val="#ppt_y-.03"/>
                                          </p:val>
                                        </p:tav>
                                        <p:tav tm="100000">
                                          <p:val>
                                            <p:strVal val="#ppt_y"/>
                                          </p:val>
                                        </p:tav>
                                      </p:tavLst>
                                    </p:anim>
                                  </p:childTnLst>
                                </p:cTn>
                              </p:par>
                              <p:par>
                                <p:cTn id="44" presetID="37" presetClass="entr" presetSubtype="0" fill="hold" grpId="0" nodeType="withEffect">
                                  <p:stCondLst>
                                    <p:cond delay="0"/>
                                  </p:stCondLst>
                                  <p:childTnLst>
                                    <p:set>
                                      <p:cBhvr>
                                        <p:cTn id="45" dur="1" fill="hold">
                                          <p:stCondLst>
                                            <p:cond delay="0"/>
                                          </p:stCondLst>
                                        </p:cTn>
                                        <p:tgtEl>
                                          <p:spTgt spid="276"/>
                                        </p:tgtEl>
                                        <p:attrNameLst>
                                          <p:attrName>style.visibility</p:attrName>
                                        </p:attrNameLst>
                                      </p:cBhvr>
                                      <p:to>
                                        <p:strVal val="visible"/>
                                      </p:to>
                                    </p:set>
                                    <p:animEffect transition="in" filter="fade">
                                      <p:cBhvr>
                                        <p:cTn id="46" dur="1000"/>
                                        <p:tgtEl>
                                          <p:spTgt spid="276"/>
                                        </p:tgtEl>
                                      </p:cBhvr>
                                    </p:animEffect>
                                    <p:anim calcmode="lin" valueType="num">
                                      <p:cBhvr>
                                        <p:cTn id="47" dur="1000" fill="hold"/>
                                        <p:tgtEl>
                                          <p:spTgt spid="276"/>
                                        </p:tgtEl>
                                        <p:attrNameLst>
                                          <p:attrName>ppt_x</p:attrName>
                                        </p:attrNameLst>
                                      </p:cBhvr>
                                      <p:tavLst>
                                        <p:tav tm="0">
                                          <p:val>
                                            <p:strVal val="#ppt_x"/>
                                          </p:val>
                                        </p:tav>
                                        <p:tav tm="100000">
                                          <p:val>
                                            <p:strVal val="#ppt_x"/>
                                          </p:val>
                                        </p:tav>
                                      </p:tavLst>
                                    </p:anim>
                                    <p:anim calcmode="lin" valueType="num">
                                      <p:cBhvr>
                                        <p:cTn id="48" dur="900" decel="100000" fill="hold"/>
                                        <p:tgtEl>
                                          <p:spTgt spid="276"/>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76"/>
                                        </p:tgtEl>
                                        <p:attrNameLst>
                                          <p:attrName>ppt_y</p:attrName>
                                        </p:attrNameLst>
                                      </p:cBhvr>
                                      <p:tavLst>
                                        <p:tav tm="0">
                                          <p:val>
                                            <p:strVal val="#ppt_y-.03"/>
                                          </p:val>
                                        </p:tav>
                                        <p:tav tm="100000">
                                          <p:val>
                                            <p:strVal val="#ppt_y"/>
                                          </p:val>
                                        </p:tav>
                                      </p:tavLst>
                                    </p:anim>
                                  </p:childTnLst>
                                </p:cTn>
                              </p:par>
                              <p:par>
                                <p:cTn id="50" presetID="37" presetClass="entr" presetSubtype="0" fill="hold" grpId="0" nodeType="withEffect">
                                  <p:stCondLst>
                                    <p:cond delay="0"/>
                                  </p:stCondLst>
                                  <p:childTnLst>
                                    <p:set>
                                      <p:cBhvr>
                                        <p:cTn id="51" dur="1" fill="hold">
                                          <p:stCondLst>
                                            <p:cond delay="0"/>
                                          </p:stCondLst>
                                        </p:cTn>
                                        <p:tgtEl>
                                          <p:spTgt spid="277"/>
                                        </p:tgtEl>
                                        <p:attrNameLst>
                                          <p:attrName>style.visibility</p:attrName>
                                        </p:attrNameLst>
                                      </p:cBhvr>
                                      <p:to>
                                        <p:strVal val="visible"/>
                                      </p:to>
                                    </p:set>
                                    <p:animEffect transition="in" filter="fade">
                                      <p:cBhvr>
                                        <p:cTn id="52" dur="1000"/>
                                        <p:tgtEl>
                                          <p:spTgt spid="277"/>
                                        </p:tgtEl>
                                      </p:cBhvr>
                                    </p:animEffect>
                                    <p:anim calcmode="lin" valueType="num">
                                      <p:cBhvr>
                                        <p:cTn id="53" dur="1000" fill="hold"/>
                                        <p:tgtEl>
                                          <p:spTgt spid="277"/>
                                        </p:tgtEl>
                                        <p:attrNameLst>
                                          <p:attrName>ppt_x</p:attrName>
                                        </p:attrNameLst>
                                      </p:cBhvr>
                                      <p:tavLst>
                                        <p:tav tm="0">
                                          <p:val>
                                            <p:strVal val="#ppt_x"/>
                                          </p:val>
                                        </p:tav>
                                        <p:tav tm="100000">
                                          <p:val>
                                            <p:strVal val="#ppt_x"/>
                                          </p:val>
                                        </p:tav>
                                      </p:tavLst>
                                    </p:anim>
                                    <p:anim calcmode="lin" valueType="num">
                                      <p:cBhvr>
                                        <p:cTn id="54" dur="900" decel="100000" fill="hold"/>
                                        <p:tgtEl>
                                          <p:spTgt spid="277"/>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277"/>
                                        </p:tgtEl>
                                        <p:attrNameLst>
                                          <p:attrName>ppt_y</p:attrName>
                                        </p:attrNameLst>
                                      </p:cBhvr>
                                      <p:tavLst>
                                        <p:tav tm="0">
                                          <p:val>
                                            <p:strVal val="#ppt_y-.03"/>
                                          </p:val>
                                        </p:tav>
                                        <p:tav tm="100000">
                                          <p:val>
                                            <p:strVal val="#ppt_y"/>
                                          </p:val>
                                        </p:tav>
                                      </p:tavLst>
                                    </p:anim>
                                  </p:childTnLst>
                                </p:cTn>
                              </p:par>
                              <p:par>
                                <p:cTn id="56" presetID="37" presetClass="entr" presetSubtype="0" fill="hold" grpId="0" nodeType="withEffect">
                                  <p:stCondLst>
                                    <p:cond delay="0"/>
                                  </p:stCondLst>
                                  <p:childTnLst>
                                    <p:set>
                                      <p:cBhvr>
                                        <p:cTn id="57" dur="1" fill="hold">
                                          <p:stCondLst>
                                            <p:cond delay="0"/>
                                          </p:stCondLst>
                                        </p:cTn>
                                        <p:tgtEl>
                                          <p:spTgt spid="278"/>
                                        </p:tgtEl>
                                        <p:attrNameLst>
                                          <p:attrName>style.visibility</p:attrName>
                                        </p:attrNameLst>
                                      </p:cBhvr>
                                      <p:to>
                                        <p:strVal val="visible"/>
                                      </p:to>
                                    </p:set>
                                    <p:animEffect transition="in" filter="fade">
                                      <p:cBhvr>
                                        <p:cTn id="58" dur="1000"/>
                                        <p:tgtEl>
                                          <p:spTgt spid="278"/>
                                        </p:tgtEl>
                                      </p:cBhvr>
                                    </p:animEffect>
                                    <p:anim calcmode="lin" valueType="num">
                                      <p:cBhvr>
                                        <p:cTn id="59" dur="1000" fill="hold"/>
                                        <p:tgtEl>
                                          <p:spTgt spid="278"/>
                                        </p:tgtEl>
                                        <p:attrNameLst>
                                          <p:attrName>ppt_x</p:attrName>
                                        </p:attrNameLst>
                                      </p:cBhvr>
                                      <p:tavLst>
                                        <p:tav tm="0">
                                          <p:val>
                                            <p:strVal val="#ppt_x"/>
                                          </p:val>
                                        </p:tav>
                                        <p:tav tm="100000">
                                          <p:val>
                                            <p:strVal val="#ppt_x"/>
                                          </p:val>
                                        </p:tav>
                                      </p:tavLst>
                                    </p:anim>
                                    <p:anim calcmode="lin" valueType="num">
                                      <p:cBhvr>
                                        <p:cTn id="60" dur="900" decel="100000" fill="hold"/>
                                        <p:tgtEl>
                                          <p:spTgt spid="278"/>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278"/>
                                        </p:tgtEl>
                                        <p:attrNameLst>
                                          <p:attrName>ppt_y</p:attrName>
                                        </p:attrNameLst>
                                      </p:cBhvr>
                                      <p:tavLst>
                                        <p:tav tm="0">
                                          <p:val>
                                            <p:strVal val="#ppt_y-.03"/>
                                          </p:val>
                                        </p:tav>
                                        <p:tav tm="100000">
                                          <p:val>
                                            <p:strVal val="#ppt_y"/>
                                          </p:val>
                                        </p:tav>
                                      </p:tavLst>
                                    </p:anim>
                                  </p:childTnLst>
                                </p:cTn>
                              </p:par>
                              <p:par>
                                <p:cTn id="62" presetID="37" presetClass="entr" presetSubtype="0" fill="hold" grpId="0" nodeType="withEffect">
                                  <p:stCondLst>
                                    <p:cond delay="0"/>
                                  </p:stCondLst>
                                  <p:childTnLst>
                                    <p:set>
                                      <p:cBhvr>
                                        <p:cTn id="63" dur="1" fill="hold">
                                          <p:stCondLst>
                                            <p:cond delay="0"/>
                                          </p:stCondLst>
                                        </p:cTn>
                                        <p:tgtEl>
                                          <p:spTgt spid="279"/>
                                        </p:tgtEl>
                                        <p:attrNameLst>
                                          <p:attrName>style.visibility</p:attrName>
                                        </p:attrNameLst>
                                      </p:cBhvr>
                                      <p:to>
                                        <p:strVal val="visible"/>
                                      </p:to>
                                    </p:set>
                                    <p:animEffect transition="in" filter="fade">
                                      <p:cBhvr>
                                        <p:cTn id="64" dur="1000"/>
                                        <p:tgtEl>
                                          <p:spTgt spid="279"/>
                                        </p:tgtEl>
                                      </p:cBhvr>
                                    </p:animEffect>
                                    <p:anim calcmode="lin" valueType="num">
                                      <p:cBhvr>
                                        <p:cTn id="65" dur="1000" fill="hold"/>
                                        <p:tgtEl>
                                          <p:spTgt spid="279"/>
                                        </p:tgtEl>
                                        <p:attrNameLst>
                                          <p:attrName>ppt_x</p:attrName>
                                        </p:attrNameLst>
                                      </p:cBhvr>
                                      <p:tavLst>
                                        <p:tav tm="0">
                                          <p:val>
                                            <p:strVal val="#ppt_x"/>
                                          </p:val>
                                        </p:tav>
                                        <p:tav tm="100000">
                                          <p:val>
                                            <p:strVal val="#ppt_x"/>
                                          </p:val>
                                        </p:tav>
                                      </p:tavLst>
                                    </p:anim>
                                    <p:anim calcmode="lin" valueType="num">
                                      <p:cBhvr>
                                        <p:cTn id="66" dur="900" decel="100000" fill="hold"/>
                                        <p:tgtEl>
                                          <p:spTgt spid="279"/>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79"/>
                                        </p:tgtEl>
                                        <p:attrNameLst>
                                          <p:attrName>ppt_y</p:attrName>
                                        </p:attrNameLst>
                                      </p:cBhvr>
                                      <p:tavLst>
                                        <p:tav tm="0">
                                          <p:val>
                                            <p:strVal val="#ppt_y-.03"/>
                                          </p:val>
                                        </p:tav>
                                        <p:tav tm="100000">
                                          <p:val>
                                            <p:strVal val="#ppt_y"/>
                                          </p:val>
                                        </p:tav>
                                      </p:tavLst>
                                    </p:anim>
                                  </p:childTnLst>
                                </p:cTn>
                              </p:par>
                              <p:par>
                                <p:cTn id="68" presetID="37" presetClass="entr" presetSubtype="0" fill="hold" grpId="0" nodeType="withEffect">
                                  <p:stCondLst>
                                    <p:cond delay="0"/>
                                  </p:stCondLst>
                                  <p:childTnLst>
                                    <p:set>
                                      <p:cBhvr>
                                        <p:cTn id="69" dur="1" fill="hold">
                                          <p:stCondLst>
                                            <p:cond delay="0"/>
                                          </p:stCondLst>
                                        </p:cTn>
                                        <p:tgtEl>
                                          <p:spTgt spid="280"/>
                                        </p:tgtEl>
                                        <p:attrNameLst>
                                          <p:attrName>style.visibility</p:attrName>
                                        </p:attrNameLst>
                                      </p:cBhvr>
                                      <p:to>
                                        <p:strVal val="visible"/>
                                      </p:to>
                                    </p:set>
                                    <p:animEffect transition="in" filter="fade">
                                      <p:cBhvr>
                                        <p:cTn id="70" dur="1000"/>
                                        <p:tgtEl>
                                          <p:spTgt spid="280"/>
                                        </p:tgtEl>
                                      </p:cBhvr>
                                    </p:animEffect>
                                    <p:anim calcmode="lin" valueType="num">
                                      <p:cBhvr>
                                        <p:cTn id="71" dur="1000" fill="hold"/>
                                        <p:tgtEl>
                                          <p:spTgt spid="280"/>
                                        </p:tgtEl>
                                        <p:attrNameLst>
                                          <p:attrName>ppt_x</p:attrName>
                                        </p:attrNameLst>
                                      </p:cBhvr>
                                      <p:tavLst>
                                        <p:tav tm="0">
                                          <p:val>
                                            <p:strVal val="#ppt_x"/>
                                          </p:val>
                                        </p:tav>
                                        <p:tav tm="100000">
                                          <p:val>
                                            <p:strVal val="#ppt_x"/>
                                          </p:val>
                                        </p:tav>
                                      </p:tavLst>
                                    </p:anim>
                                    <p:anim calcmode="lin" valueType="num">
                                      <p:cBhvr>
                                        <p:cTn id="72" dur="900" decel="100000" fill="hold"/>
                                        <p:tgtEl>
                                          <p:spTgt spid="280"/>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280"/>
                                        </p:tgtEl>
                                        <p:attrNameLst>
                                          <p:attrName>ppt_y</p:attrName>
                                        </p:attrNameLst>
                                      </p:cBhvr>
                                      <p:tavLst>
                                        <p:tav tm="0">
                                          <p:val>
                                            <p:strVal val="#ppt_y-.03"/>
                                          </p:val>
                                        </p:tav>
                                        <p:tav tm="100000">
                                          <p:val>
                                            <p:strVal val="#ppt_y"/>
                                          </p:val>
                                        </p:tav>
                                      </p:tavLst>
                                    </p:anim>
                                  </p:childTnLst>
                                </p:cTn>
                              </p:par>
                              <p:par>
                                <p:cTn id="74" presetID="37" presetClass="entr" presetSubtype="0" fill="hold" grpId="0" nodeType="withEffect">
                                  <p:stCondLst>
                                    <p:cond delay="0"/>
                                  </p:stCondLst>
                                  <p:childTnLst>
                                    <p:set>
                                      <p:cBhvr>
                                        <p:cTn id="75" dur="1" fill="hold">
                                          <p:stCondLst>
                                            <p:cond delay="0"/>
                                          </p:stCondLst>
                                        </p:cTn>
                                        <p:tgtEl>
                                          <p:spTgt spid="282"/>
                                        </p:tgtEl>
                                        <p:attrNameLst>
                                          <p:attrName>style.visibility</p:attrName>
                                        </p:attrNameLst>
                                      </p:cBhvr>
                                      <p:to>
                                        <p:strVal val="visible"/>
                                      </p:to>
                                    </p:set>
                                    <p:animEffect transition="in" filter="fade">
                                      <p:cBhvr>
                                        <p:cTn id="76" dur="1000"/>
                                        <p:tgtEl>
                                          <p:spTgt spid="282"/>
                                        </p:tgtEl>
                                      </p:cBhvr>
                                    </p:animEffect>
                                    <p:anim calcmode="lin" valueType="num">
                                      <p:cBhvr>
                                        <p:cTn id="77" dur="1000" fill="hold"/>
                                        <p:tgtEl>
                                          <p:spTgt spid="282"/>
                                        </p:tgtEl>
                                        <p:attrNameLst>
                                          <p:attrName>ppt_x</p:attrName>
                                        </p:attrNameLst>
                                      </p:cBhvr>
                                      <p:tavLst>
                                        <p:tav tm="0">
                                          <p:val>
                                            <p:strVal val="#ppt_x"/>
                                          </p:val>
                                        </p:tav>
                                        <p:tav tm="100000">
                                          <p:val>
                                            <p:strVal val="#ppt_x"/>
                                          </p:val>
                                        </p:tav>
                                      </p:tavLst>
                                    </p:anim>
                                    <p:anim calcmode="lin" valueType="num">
                                      <p:cBhvr>
                                        <p:cTn id="78" dur="900" decel="100000" fill="hold"/>
                                        <p:tgtEl>
                                          <p:spTgt spid="282"/>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282"/>
                                        </p:tgtEl>
                                        <p:attrNameLst>
                                          <p:attrName>ppt_y</p:attrName>
                                        </p:attrNameLst>
                                      </p:cBhvr>
                                      <p:tavLst>
                                        <p:tav tm="0">
                                          <p:val>
                                            <p:strVal val="#ppt_y-.03"/>
                                          </p:val>
                                        </p:tav>
                                        <p:tav tm="100000">
                                          <p:val>
                                            <p:strVal val="#ppt_y"/>
                                          </p:val>
                                        </p:tav>
                                      </p:tavLst>
                                    </p:anim>
                                  </p:childTnLst>
                                </p:cTn>
                              </p:par>
                              <p:par>
                                <p:cTn id="80" presetID="37" presetClass="entr" presetSubtype="0" fill="hold" grpId="0" nodeType="withEffect">
                                  <p:stCondLst>
                                    <p:cond delay="0"/>
                                  </p:stCondLst>
                                  <p:childTnLst>
                                    <p:set>
                                      <p:cBhvr>
                                        <p:cTn id="81" dur="1" fill="hold">
                                          <p:stCondLst>
                                            <p:cond delay="0"/>
                                          </p:stCondLst>
                                        </p:cTn>
                                        <p:tgtEl>
                                          <p:spTgt spid="283"/>
                                        </p:tgtEl>
                                        <p:attrNameLst>
                                          <p:attrName>style.visibility</p:attrName>
                                        </p:attrNameLst>
                                      </p:cBhvr>
                                      <p:to>
                                        <p:strVal val="visible"/>
                                      </p:to>
                                    </p:set>
                                    <p:animEffect transition="in" filter="fade">
                                      <p:cBhvr>
                                        <p:cTn id="82" dur="1000"/>
                                        <p:tgtEl>
                                          <p:spTgt spid="283"/>
                                        </p:tgtEl>
                                      </p:cBhvr>
                                    </p:animEffect>
                                    <p:anim calcmode="lin" valueType="num">
                                      <p:cBhvr>
                                        <p:cTn id="83" dur="1000" fill="hold"/>
                                        <p:tgtEl>
                                          <p:spTgt spid="283"/>
                                        </p:tgtEl>
                                        <p:attrNameLst>
                                          <p:attrName>ppt_x</p:attrName>
                                        </p:attrNameLst>
                                      </p:cBhvr>
                                      <p:tavLst>
                                        <p:tav tm="0">
                                          <p:val>
                                            <p:strVal val="#ppt_x"/>
                                          </p:val>
                                        </p:tav>
                                        <p:tav tm="100000">
                                          <p:val>
                                            <p:strVal val="#ppt_x"/>
                                          </p:val>
                                        </p:tav>
                                      </p:tavLst>
                                    </p:anim>
                                    <p:anim calcmode="lin" valueType="num">
                                      <p:cBhvr>
                                        <p:cTn id="84" dur="900" decel="100000" fill="hold"/>
                                        <p:tgtEl>
                                          <p:spTgt spid="283"/>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283"/>
                                        </p:tgtEl>
                                        <p:attrNameLst>
                                          <p:attrName>ppt_y</p:attrName>
                                        </p:attrNameLst>
                                      </p:cBhvr>
                                      <p:tavLst>
                                        <p:tav tm="0">
                                          <p:val>
                                            <p:strVal val="#ppt_y-.03"/>
                                          </p:val>
                                        </p:tav>
                                        <p:tav tm="100000">
                                          <p:val>
                                            <p:strVal val="#ppt_y"/>
                                          </p:val>
                                        </p:tav>
                                      </p:tavLst>
                                    </p:anim>
                                  </p:childTnLst>
                                </p:cTn>
                              </p:par>
                              <p:par>
                                <p:cTn id="86" presetID="37" presetClass="entr" presetSubtype="0" fill="hold" grpId="0" nodeType="withEffect">
                                  <p:stCondLst>
                                    <p:cond delay="0"/>
                                  </p:stCondLst>
                                  <p:childTnLst>
                                    <p:set>
                                      <p:cBhvr>
                                        <p:cTn id="87" dur="1" fill="hold">
                                          <p:stCondLst>
                                            <p:cond delay="0"/>
                                          </p:stCondLst>
                                        </p:cTn>
                                        <p:tgtEl>
                                          <p:spTgt spid="284"/>
                                        </p:tgtEl>
                                        <p:attrNameLst>
                                          <p:attrName>style.visibility</p:attrName>
                                        </p:attrNameLst>
                                      </p:cBhvr>
                                      <p:to>
                                        <p:strVal val="visible"/>
                                      </p:to>
                                    </p:set>
                                    <p:animEffect transition="in" filter="fade">
                                      <p:cBhvr>
                                        <p:cTn id="88" dur="1000"/>
                                        <p:tgtEl>
                                          <p:spTgt spid="284"/>
                                        </p:tgtEl>
                                      </p:cBhvr>
                                    </p:animEffect>
                                    <p:anim calcmode="lin" valueType="num">
                                      <p:cBhvr>
                                        <p:cTn id="89" dur="1000" fill="hold"/>
                                        <p:tgtEl>
                                          <p:spTgt spid="284"/>
                                        </p:tgtEl>
                                        <p:attrNameLst>
                                          <p:attrName>ppt_x</p:attrName>
                                        </p:attrNameLst>
                                      </p:cBhvr>
                                      <p:tavLst>
                                        <p:tav tm="0">
                                          <p:val>
                                            <p:strVal val="#ppt_x"/>
                                          </p:val>
                                        </p:tav>
                                        <p:tav tm="100000">
                                          <p:val>
                                            <p:strVal val="#ppt_x"/>
                                          </p:val>
                                        </p:tav>
                                      </p:tavLst>
                                    </p:anim>
                                    <p:anim calcmode="lin" valueType="num">
                                      <p:cBhvr>
                                        <p:cTn id="90" dur="900" decel="100000" fill="hold"/>
                                        <p:tgtEl>
                                          <p:spTgt spid="284"/>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284"/>
                                        </p:tgtEl>
                                        <p:attrNameLst>
                                          <p:attrName>ppt_y</p:attrName>
                                        </p:attrNameLst>
                                      </p:cBhvr>
                                      <p:tavLst>
                                        <p:tav tm="0">
                                          <p:val>
                                            <p:strVal val="#ppt_y-.03"/>
                                          </p:val>
                                        </p:tav>
                                        <p:tav tm="100000">
                                          <p:val>
                                            <p:strVal val="#ppt_y"/>
                                          </p:val>
                                        </p:tav>
                                      </p:tavLst>
                                    </p:anim>
                                  </p:childTnLst>
                                </p:cTn>
                              </p:par>
                              <p:par>
                                <p:cTn id="92" presetID="37" presetClass="entr" presetSubtype="0" fill="hold" grpId="0" nodeType="withEffect">
                                  <p:stCondLst>
                                    <p:cond delay="0"/>
                                  </p:stCondLst>
                                  <p:childTnLst>
                                    <p:set>
                                      <p:cBhvr>
                                        <p:cTn id="93" dur="1" fill="hold">
                                          <p:stCondLst>
                                            <p:cond delay="0"/>
                                          </p:stCondLst>
                                        </p:cTn>
                                        <p:tgtEl>
                                          <p:spTgt spid="285"/>
                                        </p:tgtEl>
                                        <p:attrNameLst>
                                          <p:attrName>style.visibility</p:attrName>
                                        </p:attrNameLst>
                                      </p:cBhvr>
                                      <p:to>
                                        <p:strVal val="visible"/>
                                      </p:to>
                                    </p:set>
                                    <p:animEffect transition="in" filter="fade">
                                      <p:cBhvr>
                                        <p:cTn id="94" dur="1000"/>
                                        <p:tgtEl>
                                          <p:spTgt spid="285"/>
                                        </p:tgtEl>
                                      </p:cBhvr>
                                    </p:animEffect>
                                    <p:anim calcmode="lin" valueType="num">
                                      <p:cBhvr>
                                        <p:cTn id="95" dur="1000" fill="hold"/>
                                        <p:tgtEl>
                                          <p:spTgt spid="285"/>
                                        </p:tgtEl>
                                        <p:attrNameLst>
                                          <p:attrName>ppt_x</p:attrName>
                                        </p:attrNameLst>
                                      </p:cBhvr>
                                      <p:tavLst>
                                        <p:tav tm="0">
                                          <p:val>
                                            <p:strVal val="#ppt_x"/>
                                          </p:val>
                                        </p:tav>
                                        <p:tav tm="100000">
                                          <p:val>
                                            <p:strVal val="#ppt_x"/>
                                          </p:val>
                                        </p:tav>
                                      </p:tavLst>
                                    </p:anim>
                                    <p:anim calcmode="lin" valueType="num">
                                      <p:cBhvr>
                                        <p:cTn id="96" dur="900" decel="100000" fill="hold"/>
                                        <p:tgtEl>
                                          <p:spTgt spid="285"/>
                                        </p:tgtEl>
                                        <p:attrNameLst>
                                          <p:attrName>ppt_y</p:attrName>
                                        </p:attrNameLst>
                                      </p:cBhvr>
                                      <p:tavLst>
                                        <p:tav tm="0">
                                          <p:val>
                                            <p:strVal val="#ppt_y+1"/>
                                          </p:val>
                                        </p:tav>
                                        <p:tav tm="100000">
                                          <p:val>
                                            <p:strVal val="#ppt_y-.03"/>
                                          </p:val>
                                        </p:tav>
                                      </p:tavLst>
                                    </p:anim>
                                    <p:anim calcmode="lin" valueType="num">
                                      <p:cBhvr>
                                        <p:cTn id="97" dur="100" accel="100000" fill="hold">
                                          <p:stCondLst>
                                            <p:cond delay="900"/>
                                          </p:stCondLst>
                                        </p:cTn>
                                        <p:tgtEl>
                                          <p:spTgt spid="285"/>
                                        </p:tgtEl>
                                        <p:attrNameLst>
                                          <p:attrName>ppt_y</p:attrName>
                                        </p:attrNameLst>
                                      </p:cBhvr>
                                      <p:tavLst>
                                        <p:tav tm="0">
                                          <p:val>
                                            <p:strVal val="#ppt_y-.03"/>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7" presetClass="entr" presetSubtype="2" fill="hold" grpId="0" nodeType="clickEffect">
                                  <p:stCondLst>
                                    <p:cond delay="0"/>
                                  </p:stCondLst>
                                  <p:childTnLst>
                                    <p:set>
                                      <p:cBhvr>
                                        <p:cTn id="101" dur="1" fill="hold">
                                          <p:stCondLst>
                                            <p:cond delay="0"/>
                                          </p:stCondLst>
                                        </p:cTn>
                                        <p:tgtEl>
                                          <p:spTgt spid="53"/>
                                        </p:tgtEl>
                                        <p:attrNameLst>
                                          <p:attrName>style.visibility</p:attrName>
                                        </p:attrNameLst>
                                      </p:cBhvr>
                                      <p:to>
                                        <p:strVal val="visible"/>
                                      </p:to>
                                    </p:set>
                                    <p:anim calcmode="lin" valueType="num">
                                      <p:cBhvr additive="base">
                                        <p:cTn id="102" dur="500" fill="hold"/>
                                        <p:tgtEl>
                                          <p:spTgt spid="53"/>
                                        </p:tgtEl>
                                        <p:attrNameLst>
                                          <p:attrName>ppt_x</p:attrName>
                                        </p:attrNameLst>
                                      </p:cBhvr>
                                      <p:tavLst>
                                        <p:tav tm="0">
                                          <p:val>
                                            <p:strVal val="1+#ppt_w/2"/>
                                          </p:val>
                                        </p:tav>
                                        <p:tav tm="100000">
                                          <p:val>
                                            <p:strVal val="#ppt_x"/>
                                          </p:val>
                                        </p:tav>
                                      </p:tavLst>
                                    </p:anim>
                                    <p:anim calcmode="lin" valueType="num">
                                      <p:cBhvr additive="base">
                                        <p:cTn id="103" dur="5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 grpId="0"/>
      <p:bldP spid="274" grpId="0"/>
      <p:bldP spid="275" grpId="0"/>
      <p:bldP spid="276" grpId="0"/>
      <p:bldP spid="277" grpId="0"/>
      <p:bldP spid="278" grpId="0"/>
      <p:bldP spid="279" grpId="0"/>
      <p:bldP spid="280" grpId="0"/>
      <p:bldP spid="281" grpId="0"/>
      <p:bldP spid="282" grpId="0"/>
      <p:bldP spid="283" grpId="0"/>
      <p:bldP spid="284" grpId="0"/>
      <p:bldP spid="285" grpId="0"/>
      <p:bldP spid="52" grpId="0" animBg="1"/>
      <p:bldP spid="53" grpId="0" animBg="1"/>
      <p:bldP spid="54" grpId="0" animBg="1"/>
    </p:bld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8" name="コンテンツ プレースホルダ 117"/>
          <p:cNvSpPr>
            <a:spLocks noGrp="1"/>
          </p:cNvSpPr>
          <p:nvPr>
            <p:ph idx="1"/>
          </p:nvPr>
        </p:nvSpPr>
        <p:spPr/>
        <p:txBody>
          <a:bodyPr/>
          <a:lstStyle/>
          <a:p>
            <a:r>
              <a:rPr lang="en-US" altLang="ja-JP" dirty="0" smtClean="0"/>
              <a:t>In </a:t>
            </a:r>
            <a:r>
              <a:rPr lang="en-US" altLang="ja-JP" dirty="0" smtClean="0"/>
              <a:t>the case of binary alphabets, due to Conditions 1~4 </a:t>
            </a:r>
            <a:br>
              <a:rPr lang="en-US" altLang="ja-JP" dirty="0" smtClean="0"/>
            </a:br>
            <a:r>
              <a:rPr lang="en-US" altLang="ja-JP" dirty="0" smtClean="0"/>
              <a:t>it suffices to consider at most five labeling functions.</a:t>
            </a:r>
            <a:br>
              <a:rPr lang="en-US" altLang="ja-JP" dirty="0" smtClean="0"/>
            </a:br>
            <a:r>
              <a:rPr lang="en-US" altLang="ja-JP" dirty="0" smtClean="0"/>
              <a:t>(See the last figure of our paper.)</a:t>
            </a:r>
          </a:p>
        </p:txBody>
      </p:sp>
      <p:sp>
        <p:nvSpPr>
          <p:cNvPr id="3" name="タイトル 2"/>
          <p:cNvSpPr>
            <a:spLocks noGrp="1"/>
          </p:cNvSpPr>
          <p:nvPr>
            <p:ph type="title"/>
          </p:nvPr>
        </p:nvSpPr>
        <p:spPr/>
        <p:txBody>
          <a:bodyPr/>
          <a:lstStyle/>
          <a:p>
            <a:r>
              <a:rPr lang="en-US" altLang="ja-JP" dirty="0" smtClean="0"/>
              <a:t>On a Binary Alphabet</a:t>
            </a:r>
            <a:endParaRPr lang="ja-JP" altLang="en-US" dirty="0"/>
          </a:p>
        </p:txBody>
      </p:sp>
      <p:grpSp>
        <p:nvGrpSpPr>
          <p:cNvPr id="2" name="グループ化 116"/>
          <p:cNvGrpSpPr/>
          <p:nvPr/>
        </p:nvGrpSpPr>
        <p:grpSpPr>
          <a:xfrm>
            <a:off x="1115616" y="4077072"/>
            <a:ext cx="6768752" cy="2160240"/>
            <a:chOff x="1115616" y="4437112"/>
            <a:chExt cx="6768752" cy="2160240"/>
          </a:xfrm>
        </p:grpSpPr>
        <p:sp>
          <p:nvSpPr>
            <p:cNvPr id="106" name="右矢印 105"/>
            <p:cNvSpPr/>
            <p:nvPr/>
          </p:nvSpPr>
          <p:spPr>
            <a:xfrm rot="5400000">
              <a:off x="4283968" y="4437112"/>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8" name="正方形/長方形 107"/>
            <p:cNvSpPr/>
            <p:nvPr/>
          </p:nvSpPr>
          <p:spPr>
            <a:xfrm>
              <a:off x="2699792" y="5301208"/>
              <a:ext cx="5184576" cy="1296144"/>
            </a:xfrm>
            <a:prstGeom prst="rect">
              <a:avLst/>
            </a:prstGeom>
            <a:solidFill>
              <a:schemeClr val="accent6">
                <a:lumMod val="20000"/>
                <a:lumOff val="80000"/>
              </a:schemeClr>
            </a:solidFill>
            <a:ln>
              <a:solidFill>
                <a:schemeClr val="accent2"/>
              </a:solidFill>
            </a:ln>
          </p:spPr>
          <p:style>
            <a:lnRef idx="2">
              <a:schemeClr val="accent5"/>
            </a:lnRef>
            <a:fillRef idx="1">
              <a:schemeClr val="lt1"/>
            </a:fillRef>
            <a:effectRef idx="0">
              <a:schemeClr val="accent5"/>
            </a:effectRef>
            <a:fontRef idx="minor">
              <a:schemeClr val="dk1"/>
            </a:fontRef>
          </p:style>
          <p:txBody>
            <a:bodyPr rtlCol="0" anchor="ctr"/>
            <a:lstStyle/>
            <a:p>
              <a:r>
                <a:rPr lang="en-US" altLang="ja-JP" sz="2800" dirty="0" smtClean="0"/>
                <a:t>On a binary alphabet, </a:t>
              </a:r>
              <a:br>
                <a:rPr lang="en-US" altLang="ja-JP" sz="2800" dirty="0" smtClean="0"/>
              </a:br>
              <a:r>
                <a:rPr lang="en-US" altLang="ja-JP" sz="2800" dirty="0" smtClean="0"/>
                <a:t>the reverse problem of suffix trees can be solved in linear time.</a:t>
              </a:r>
              <a:endParaRPr lang="ja-JP" altLang="en-US" sz="2800" dirty="0"/>
            </a:p>
          </p:txBody>
        </p:sp>
        <p:sp>
          <p:nvSpPr>
            <p:cNvPr id="109" name="正方形/長方形 108"/>
            <p:cNvSpPr/>
            <p:nvPr/>
          </p:nvSpPr>
          <p:spPr>
            <a:xfrm>
              <a:off x="1115616" y="5301208"/>
              <a:ext cx="1584176" cy="129614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2800" dirty="0" smtClean="0"/>
                <a:t>Theorem</a:t>
              </a:r>
              <a:endParaRPr lang="ja-JP" altLang="en-US" sz="2800" dirty="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8" name="コンテンツ プレースホルダ 117"/>
          <p:cNvSpPr>
            <a:spLocks noGrp="1"/>
          </p:cNvSpPr>
          <p:nvPr>
            <p:ph idx="1"/>
          </p:nvPr>
        </p:nvSpPr>
        <p:spPr/>
        <p:txBody>
          <a:bodyPr/>
          <a:lstStyle/>
          <a:p>
            <a:r>
              <a:rPr lang="en-US" altLang="ja-JP" dirty="0" smtClean="0"/>
              <a:t>Given </a:t>
            </a:r>
            <a:r>
              <a:rPr lang="en-US" altLang="ja-JP" i="1" dirty="0" smtClean="0"/>
              <a:t>g</a:t>
            </a:r>
            <a:r>
              <a:rPr lang="en-US" altLang="ja-JP" dirty="0" smtClean="0"/>
              <a:t>, we can check if </a:t>
            </a:r>
            <a:r>
              <a:rPr lang="en-US" altLang="ja-JP" i="1" dirty="0" smtClean="0"/>
              <a:t>g</a:t>
            </a:r>
            <a:r>
              <a:rPr lang="en-US" altLang="ja-JP" dirty="0" smtClean="0"/>
              <a:t> is valid or not by</a:t>
            </a:r>
            <a:br>
              <a:rPr lang="en-US" altLang="ja-JP" dirty="0" smtClean="0"/>
            </a:br>
            <a:r>
              <a:rPr lang="en-US" altLang="ja-JP" dirty="0" smtClean="0"/>
              <a:t>	constructing </a:t>
            </a:r>
            <a:r>
              <a:rPr lang="en-US" altLang="ja-JP" dirty="0" err="1" smtClean="0"/>
              <a:t>STG</a:t>
            </a:r>
            <a:r>
              <a:rPr lang="en-US" altLang="ja-JP" i="1" baseline="-25000" dirty="0" err="1" smtClean="0"/>
              <a:t>g</a:t>
            </a:r>
            <a:r>
              <a:rPr lang="ja-JP" altLang="en-US" dirty="0" smtClean="0"/>
              <a:t> ⇒ </a:t>
            </a:r>
            <a:r>
              <a:rPr lang="en-US" altLang="ja-JP" dirty="0" smtClean="0"/>
              <a:t>computing an </a:t>
            </a:r>
            <a:r>
              <a:rPr lang="en-US" altLang="ja-JP" dirty="0" err="1" smtClean="0"/>
              <a:t>Eulerian</a:t>
            </a:r>
            <a:r>
              <a:rPr lang="en-US" altLang="ja-JP" dirty="0" smtClean="0"/>
              <a:t> cycle</a:t>
            </a:r>
            <a:br>
              <a:rPr lang="en-US" altLang="ja-JP" dirty="0" smtClean="0"/>
            </a:br>
            <a:r>
              <a:rPr lang="en-US" altLang="ja-JP" dirty="0" smtClean="0"/>
              <a:t>in linear time in the input size.</a:t>
            </a:r>
          </a:p>
          <a:p>
            <a:r>
              <a:rPr lang="en-US" altLang="ja-JP" dirty="0" smtClean="0"/>
              <a:t>In the case of binary alphabets, due to Conditions 1~4 </a:t>
            </a:r>
            <a:br>
              <a:rPr lang="en-US" altLang="ja-JP" dirty="0" smtClean="0"/>
            </a:br>
            <a:r>
              <a:rPr lang="en-US" altLang="ja-JP" dirty="0" smtClean="0"/>
              <a:t>it suffices to consider at most five labeling functions.</a:t>
            </a:r>
            <a:br>
              <a:rPr lang="en-US" altLang="ja-JP" dirty="0" smtClean="0"/>
            </a:br>
            <a:r>
              <a:rPr lang="en-US" altLang="ja-JP" dirty="0" smtClean="0"/>
              <a:t>(See the last figure of our paper.)</a:t>
            </a:r>
          </a:p>
        </p:txBody>
      </p:sp>
      <p:sp>
        <p:nvSpPr>
          <p:cNvPr id="3" name="タイトル 2"/>
          <p:cNvSpPr>
            <a:spLocks noGrp="1"/>
          </p:cNvSpPr>
          <p:nvPr>
            <p:ph type="title"/>
          </p:nvPr>
        </p:nvSpPr>
        <p:spPr/>
        <p:txBody>
          <a:bodyPr/>
          <a:lstStyle/>
          <a:p>
            <a:r>
              <a:rPr lang="en-US" altLang="ja-JP" dirty="0" smtClean="0"/>
              <a:t>To Find a Valid Labeling Function</a:t>
            </a:r>
            <a:r>
              <a:rPr lang="ja-JP" altLang="en-US" dirty="0" smtClean="0"/>
              <a:t> </a:t>
            </a:r>
            <a:r>
              <a:rPr lang="en-US" altLang="ja-JP" i="1" dirty="0" smtClean="0">
                <a:latin typeface="+mj-lt"/>
              </a:rPr>
              <a:t>g</a:t>
            </a:r>
            <a:endParaRPr lang="ja-JP" altLang="en-US" dirty="0"/>
          </a:p>
        </p:txBody>
      </p:sp>
      <p:grpSp>
        <p:nvGrpSpPr>
          <p:cNvPr id="2" name="グループ化 116"/>
          <p:cNvGrpSpPr/>
          <p:nvPr/>
        </p:nvGrpSpPr>
        <p:grpSpPr>
          <a:xfrm>
            <a:off x="1115616" y="4077072"/>
            <a:ext cx="6768752" cy="2160240"/>
            <a:chOff x="1115616" y="4437112"/>
            <a:chExt cx="6768752" cy="2160240"/>
          </a:xfrm>
        </p:grpSpPr>
        <p:sp>
          <p:nvSpPr>
            <p:cNvPr id="106" name="右矢印 105"/>
            <p:cNvSpPr/>
            <p:nvPr/>
          </p:nvSpPr>
          <p:spPr>
            <a:xfrm rot="5400000">
              <a:off x="4283968" y="4437112"/>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8" name="正方形/長方形 107"/>
            <p:cNvSpPr/>
            <p:nvPr/>
          </p:nvSpPr>
          <p:spPr>
            <a:xfrm>
              <a:off x="2699792" y="5301208"/>
              <a:ext cx="5184576" cy="1296144"/>
            </a:xfrm>
            <a:prstGeom prst="rect">
              <a:avLst/>
            </a:prstGeom>
            <a:solidFill>
              <a:schemeClr val="accent6">
                <a:lumMod val="20000"/>
                <a:lumOff val="80000"/>
              </a:schemeClr>
            </a:solidFill>
            <a:ln>
              <a:solidFill>
                <a:schemeClr val="accent2"/>
              </a:solidFill>
            </a:ln>
          </p:spPr>
          <p:style>
            <a:lnRef idx="2">
              <a:schemeClr val="accent5"/>
            </a:lnRef>
            <a:fillRef idx="1">
              <a:schemeClr val="lt1"/>
            </a:fillRef>
            <a:effectRef idx="0">
              <a:schemeClr val="accent5"/>
            </a:effectRef>
            <a:fontRef idx="minor">
              <a:schemeClr val="dk1"/>
            </a:fontRef>
          </p:style>
          <p:txBody>
            <a:bodyPr rtlCol="0" anchor="ctr"/>
            <a:lstStyle/>
            <a:p>
              <a:r>
                <a:rPr lang="en-US" altLang="ja-JP" sz="2800" dirty="0" smtClean="0"/>
                <a:t>On a binary alphabet, </a:t>
              </a:r>
              <a:br>
                <a:rPr lang="en-US" altLang="ja-JP" sz="2800" dirty="0" smtClean="0"/>
              </a:br>
              <a:r>
                <a:rPr lang="en-US" altLang="ja-JP" sz="2800" dirty="0" smtClean="0"/>
                <a:t>the reverse problem of suffix trees can be solved in linear time.</a:t>
              </a:r>
              <a:endParaRPr lang="ja-JP" altLang="en-US" sz="2800" dirty="0"/>
            </a:p>
          </p:txBody>
        </p:sp>
        <p:sp>
          <p:nvSpPr>
            <p:cNvPr id="109" name="正方形/長方形 108"/>
            <p:cNvSpPr/>
            <p:nvPr/>
          </p:nvSpPr>
          <p:spPr>
            <a:xfrm>
              <a:off x="1115616" y="5301208"/>
              <a:ext cx="1584176" cy="129614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2800" dirty="0" smtClean="0"/>
                <a:t>Theorem</a:t>
              </a:r>
              <a:endParaRPr lang="ja-JP" altLang="en-US" sz="2800" dirty="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14282" y="1214423"/>
            <a:ext cx="8715436" cy="702410"/>
          </a:xfrm>
        </p:spPr>
        <p:txBody>
          <a:bodyPr/>
          <a:lstStyle/>
          <a:p>
            <a:pPr marL="514350" indent="-514350">
              <a:buFont typeface="+mj-lt"/>
              <a:buAutoNum type="arabicPeriod"/>
            </a:pPr>
            <a:r>
              <a:rPr lang="ja-JP" altLang="en-US" sz="2400" dirty="0" smtClean="0">
                <a:latin typeface="Times New Roman" pitchFamily="18" charset="0"/>
                <a:cs typeface="Times New Roman" pitchFamily="18" charset="0"/>
                <a:sym typeface="Symbol" pitchFamily="18" charset="2"/>
              </a:rPr>
              <a:t>各ノード </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a:t>
            </a:r>
            <a:r>
              <a:rPr lang="ja-JP" altLang="en-US" sz="2400" dirty="0" smtClean="0">
                <a:latin typeface="Times New Roman" pitchFamily="18" charset="0"/>
                <a:cs typeface="Times New Roman" pitchFamily="18" charset="0"/>
                <a:sym typeface="Symbol" pitchFamily="18" charset="2"/>
              </a:rPr>
              <a:t>に対して</a:t>
            </a:r>
            <a:r>
              <a:rPr lang="en-US" altLang="ja-JP" sz="2400" dirty="0" smtClean="0">
                <a:latin typeface="Times New Roman" pitchFamily="18" charset="0"/>
                <a:cs typeface="Times New Roman" pitchFamily="18" charset="0"/>
                <a:sym typeface="Symbol" pitchFamily="18" charset="2"/>
              </a:rPr>
              <a:t>, hole(</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 |V</a:t>
            </a:r>
            <a:r>
              <a:rPr lang="en-US" altLang="ja-JP" sz="2400" baseline="-25000" dirty="0" smtClean="0">
                <a:latin typeface="Times New Roman" pitchFamily="18" charset="0"/>
                <a:cs typeface="Times New Roman" pitchFamily="18" charset="0"/>
                <a:sym typeface="Symbol" pitchFamily="18" charset="2"/>
              </a:rPr>
              <a:t>LEAF</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  </a:t>
            </a:r>
            <a:r>
              <a:rPr lang="en-US" altLang="ja-JP" sz="2400" i="1" baseline="-25000" dirty="0" smtClean="0">
                <a:latin typeface="Times New Roman" pitchFamily="18" charset="0"/>
                <a:cs typeface="Times New Roman" pitchFamily="18" charset="0"/>
                <a:sym typeface="Symbol" pitchFamily="18" charset="2"/>
              </a:rPr>
              <a:t>i</a:t>
            </a:r>
            <a:r>
              <a:rPr lang="en-US" altLang="ja-JP" sz="2400" baseline="-25000" dirty="0" smtClean="0">
                <a:latin typeface="Times New Roman" pitchFamily="18" charset="0"/>
                <a:cs typeface="Times New Roman" pitchFamily="18" charset="0"/>
                <a:sym typeface="Symbol" pitchFamily="18" charset="2"/>
              </a:rPr>
              <a:t>1</a:t>
            </a:r>
            <a:r>
              <a:rPr lang="en-US" altLang="ja-JP" sz="2400" dirty="0" smtClean="0">
                <a:latin typeface="Times New Roman" pitchFamily="18" charset="0"/>
                <a:cs typeface="Times New Roman" pitchFamily="18" charset="0"/>
                <a:sym typeface="Symbol" pitchFamily="18" charset="2"/>
              </a:rPr>
              <a:t>dep</a:t>
            </a:r>
            <a:r>
              <a:rPr lang="en-US" altLang="ja-JP" sz="2400" i="1" baseline="-25000" dirty="0" smtClean="0">
                <a:latin typeface="Times New Roman" pitchFamily="18" charset="0"/>
                <a:cs typeface="Times New Roman" pitchFamily="18" charset="0"/>
                <a:sym typeface="Symbol" pitchFamily="18" charset="2"/>
              </a:rPr>
              <a:t>i</a:t>
            </a:r>
            <a:r>
              <a:rPr lang="en-US" altLang="ja-JP" sz="2400" dirty="0" smtClean="0">
                <a:latin typeface="Times New Roman" pitchFamily="18" charset="0"/>
                <a:cs typeface="Times New Roman" pitchFamily="18" charset="0"/>
                <a:sym typeface="Symbol" pitchFamily="18" charset="2"/>
              </a:rPr>
              <a:t>(</a:t>
            </a:r>
            <a:r>
              <a:rPr lang="en-US" altLang="ja-JP" sz="2400" i="1" dirty="0" smtClean="0">
                <a:latin typeface="Times New Roman" pitchFamily="18" charset="0"/>
                <a:cs typeface="Times New Roman" pitchFamily="18" charset="0"/>
                <a:sym typeface="Symbol" pitchFamily="18" charset="2"/>
              </a:rPr>
              <a:t>v</a:t>
            </a:r>
            <a:r>
              <a:rPr lang="en-US" altLang="ja-JP" sz="2400" dirty="0" smtClean="0">
                <a:latin typeface="Times New Roman" pitchFamily="18" charset="0"/>
                <a:cs typeface="Times New Roman" pitchFamily="18" charset="0"/>
                <a:sym typeface="Symbol" pitchFamily="18" charset="2"/>
              </a:rPr>
              <a:t>)</a:t>
            </a:r>
            <a:r>
              <a:rPr lang="ja-JP" altLang="en-US" sz="2400" dirty="0" smtClean="0">
                <a:latin typeface="Times New Roman" pitchFamily="18" charset="0"/>
                <a:cs typeface="Times New Roman" pitchFamily="18" charset="0"/>
                <a:sym typeface="Symbol" pitchFamily="18" charset="2"/>
              </a:rPr>
              <a:t> を計算</a:t>
            </a:r>
            <a:endParaRPr lang="ja-JP" altLang="en-US" sz="2400" dirty="0" smtClean="0"/>
          </a:p>
        </p:txBody>
      </p:sp>
      <p:sp>
        <p:nvSpPr>
          <p:cNvPr id="3" name="タイトル 2"/>
          <p:cNvSpPr>
            <a:spLocks noGrp="1"/>
          </p:cNvSpPr>
          <p:nvPr>
            <p:ph type="title"/>
          </p:nvPr>
        </p:nvSpPr>
        <p:spPr/>
        <p:txBody>
          <a:bodyPr/>
          <a:lstStyle/>
          <a:p>
            <a:r>
              <a:rPr kumimoji="1" lang="ja-JP" altLang="en-US" sz="2400" dirty="0" smtClean="0"/>
              <a:t>条件の４</a:t>
            </a:r>
            <a:r>
              <a:rPr kumimoji="1" lang="en-US" altLang="ja-JP" sz="2400" dirty="0" smtClean="0"/>
              <a:t>-3</a:t>
            </a:r>
            <a:r>
              <a:rPr kumimoji="1" lang="ja-JP" altLang="en-US" sz="2400" dirty="0" err="1" smtClean="0"/>
              <a:t>まで</a:t>
            </a:r>
            <a:r>
              <a:rPr kumimoji="1" lang="ja-JP" altLang="en-US" sz="2400" dirty="0" smtClean="0"/>
              <a:t>満たされているときに</a:t>
            </a:r>
            <a:r>
              <a:rPr kumimoji="1" lang="en-US" altLang="ja-JP" sz="2400" dirty="0" smtClean="0"/>
              <a:t>, 4-4</a:t>
            </a:r>
            <a:r>
              <a:rPr kumimoji="1" lang="ja-JP" altLang="en-US" sz="2400" dirty="0" smtClean="0"/>
              <a:t>が満たされているかをチェックしつつ</a:t>
            </a:r>
            <a:r>
              <a:rPr lang="ja-JP" altLang="en-US" sz="2400" dirty="0" smtClean="0"/>
              <a:t>満たされていたら</a:t>
            </a:r>
            <a:r>
              <a:rPr kumimoji="1" lang="ja-JP" altLang="en-US" sz="2400" dirty="0" smtClean="0"/>
              <a:t>文字列を出力するアルゴリズム</a:t>
            </a:r>
            <a:endParaRPr kumimoji="1" lang="ja-JP" altLang="en-US" sz="2400" dirty="0"/>
          </a:p>
        </p:txBody>
      </p:sp>
      <p:sp>
        <p:nvSpPr>
          <p:cNvPr id="5" name="円/楕円 4"/>
          <p:cNvSpPr/>
          <p:nvPr/>
        </p:nvSpPr>
        <p:spPr>
          <a:xfrm>
            <a:off x="3203848" y="191683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1</a:t>
            </a:r>
            <a:endParaRPr kumimoji="1" lang="ja-JP" altLang="en-US" dirty="0">
              <a:solidFill>
                <a:schemeClr val="tx1"/>
              </a:solidFill>
            </a:endParaRPr>
          </a:p>
        </p:txBody>
      </p:sp>
      <p:sp>
        <p:nvSpPr>
          <p:cNvPr id="6" name="円/楕円 5"/>
          <p:cNvSpPr/>
          <p:nvPr/>
        </p:nvSpPr>
        <p:spPr>
          <a:xfrm>
            <a:off x="2483768" y="263691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7" name="直線コネクタ 6"/>
          <p:cNvCxnSpPr>
            <a:stCxn id="6" idx="7"/>
            <a:endCxn id="5" idx="3"/>
          </p:cNvCxnSpPr>
          <p:nvPr/>
        </p:nvCxnSpPr>
        <p:spPr>
          <a:xfrm rot="5400000" flipH="1" flipV="1">
            <a:off x="2729591" y="216265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円/楕円 7"/>
          <p:cNvSpPr/>
          <p:nvPr/>
        </p:nvSpPr>
        <p:spPr>
          <a:xfrm>
            <a:off x="2843808" y="407710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9" name="円/楕円 8"/>
          <p:cNvSpPr/>
          <p:nvPr/>
        </p:nvSpPr>
        <p:spPr>
          <a:xfrm>
            <a:off x="1259632"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1</a:t>
            </a:r>
            <a:endParaRPr kumimoji="1" lang="ja-JP" altLang="en-US" dirty="0">
              <a:solidFill>
                <a:schemeClr val="tx1"/>
              </a:solidFill>
            </a:endParaRPr>
          </a:p>
        </p:txBody>
      </p:sp>
      <p:sp>
        <p:nvSpPr>
          <p:cNvPr id="10" name="円/楕円 9"/>
          <p:cNvSpPr/>
          <p:nvPr/>
        </p:nvSpPr>
        <p:spPr>
          <a:xfrm>
            <a:off x="2483800" y="486916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11" name="円/楕円 10"/>
          <p:cNvSpPr/>
          <p:nvPr/>
        </p:nvSpPr>
        <p:spPr>
          <a:xfrm>
            <a:off x="5508136" y="55892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1</a:t>
            </a:r>
            <a:endParaRPr kumimoji="1" lang="ja-JP" altLang="en-US" dirty="0">
              <a:solidFill>
                <a:schemeClr val="tx1"/>
              </a:solidFill>
            </a:endParaRPr>
          </a:p>
        </p:txBody>
      </p:sp>
      <p:cxnSp>
        <p:nvCxnSpPr>
          <p:cNvPr id="12" name="直線コネクタ 11"/>
          <p:cNvCxnSpPr>
            <a:stCxn id="8" idx="0"/>
            <a:endCxn id="6" idx="5"/>
          </p:cNvCxnSpPr>
          <p:nvPr/>
        </p:nvCxnSpPr>
        <p:spPr>
          <a:xfrm rot="16200000" flipV="1">
            <a:off x="2261516" y="3350811"/>
            <a:ext cx="1194369" cy="25821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4"/>
          <p:cNvCxnSpPr>
            <a:stCxn id="11" idx="0"/>
            <a:endCxn id="32" idx="5"/>
          </p:cNvCxnSpPr>
          <p:nvPr/>
        </p:nvCxnSpPr>
        <p:spPr>
          <a:xfrm rot="16200000" flipV="1">
            <a:off x="4421772" y="4358907"/>
            <a:ext cx="1986457" cy="474273"/>
          </a:xfrm>
          <a:prstGeom prst="straightConnector1">
            <a:avLst/>
          </a:prstGeom>
          <a:ln w="25400"/>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9" idx="0"/>
            <a:endCxn id="37" idx="4"/>
          </p:cNvCxnSpPr>
          <p:nvPr/>
        </p:nvCxnSpPr>
        <p:spPr>
          <a:xfrm rot="5400000" flipH="1" flipV="1">
            <a:off x="1043576" y="4005048"/>
            <a:ext cx="1224168" cy="50405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10" idx="0"/>
            <a:endCxn id="8" idx="4"/>
          </p:cNvCxnSpPr>
          <p:nvPr/>
        </p:nvCxnSpPr>
        <p:spPr>
          <a:xfrm rot="5400000" flipH="1" flipV="1">
            <a:off x="2555776" y="4437128"/>
            <a:ext cx="504056" cy="36000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11" idx="3"/>
            <a:endCxn id="18" idx="0"/>
          </p:cNvCxnSpPr>
          <p:nvPr/>
        </p:nvCxnSpPr>
        <p:spPr>
          <a:xfrm rot="5400000">
            <a:off x="5202087" y="5889085"/>
            <a:ext cx="402217" cy="29423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11" idx="5"/>
            <a:endCxn id="19" idx="0"/>
          </p:cNvCxnSpPr>
          <p:nvPr/>
        </p:nvCxnSpPr>
        <p:spPr>
          <a:xfrm rot="16200000" flipH="1">
            <a:off x="5555937" y="6033116"/>
            <a:ext cx="402217" cy="617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076056"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ja-JP" dirty="0" smtClean="0">
                <a:solidFill>
                  <a:schemeClr val="tx1"/>
                </a:solidFill>
              </a:rPr>
              <a:t>1</a:t>
            </a:r>
            <a:endParaRPr kumimoji="1" lang="ja-JP" altLang="en-US" dirty="0">
              <a:solidFill>
                <a:schemeClr val="tx1"/>
              </a:solidFill>
            </a:endParaRPr>
          </a:p>
        </p:txBody>
      </p:sp>
      <p:sp>
        <p:nvSpPr>
          <p:cNvPr id="19" name="正方形/長方形 18"/>
          <p:cNvSpPr/>
          <p:nvPr/>
        </p:nvSpPr>
        <p:spPr>
          <a:xfrm>
            <a:off x="5580112" y="62373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ja-JP" dirty="0" smtClean="0">
                <a:solidFill>
                  <a:schemeClr val="tx1"/>
                </a:solidFill>
              </a:rPr>
              <a:t>1</a:t>
            </a:r>
            <a:endParaRPr kumimoji="1" lang="ja-JP" altLang="en-US" dirty="0">
              <a:solidFill>
                <a:schemeClr val="tx1"/>
              </a:solidFill>
            </a:endParaRPr>
          </a:p>
        </p:txBody>
      </p:sp>
      <p:sp>
        <p:nvSpPr>
          <p:cNvPr id="20" name="正方形/長方形 19"/>
          <p:cNvSpPr/>
          <p:nvPr/>
        </p:nvSpPr>
        <p:spPr>
          <a:xfrm>
            <a:off x="2987824"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21" name="正方形/長方形 20"/>
          <p:cNvSpPr/>
          <p:nvPr/>
        </p:nvSpPr>
        <p:spPr>
          <a:xfrm>
            <a:off x="248376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1</a:t>
            </a:r>
            <a:endParaRPr kumimoji="1" lang="ja-JP" altLang="en-US" dirty="0">
              <a:solidFill>
                <a:schemeClr val="tx1"/>
              </a:solidFill>
            </a:endParaRPr>
          </a:p>
        </p:txBody>
      </p:sp>
      <p:sp>
        <p:nvSpPr>
          <p:cNvPr id="22" name="正方形/長方形 21"/>
          <p:cNvSpPr/>
          <p:nvPr/>
        </p:nvSpPr>
        <p:spPr>
          <a:xfrm>
            <a:off x="197971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23" name="正方形/長方形 22"/>
          <p:cNvSpPr/>
          <p:nvPr/>
        </p:nvSpPr>
        <p:spPr>
          <a:xfrm>
            <a:off x="1403648"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1</a:t>
            </a:r>
            <a:endParaRPr kumimoji="1" lang="ja-JP" altLang="en-US" dirty="0">
              <a:solidFill>
                <a:schemeClr val="tx1"/>
              </a:solidFill>
            </a:endParaRPr>
          </a:p>
        </p:txBody>
      </p:sp>
      <p:sp>
        <p:nvSpPr>
          <p:cNvPr id="24" name="正方形/長方形 23"/>
          <p:cNvSpPr/>
          <p:nvPr/>
        </p:nvSpPr>
        <p:spPr>
          <a:xfrm>
            <a:off x="899592" y="551723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1</a:t>
            </a:r>
            <a:endParaRPr kumimoji="1" lang="ja-JP" altLang="en-US" dirty="0">
              <a:solidFill>
                <a:schemeClr val="tx1"/>
              </a:solidFill>
            </a:endParaRPr>
          </a:p>
        </p:txBody>
      </p:sp>
      <p:sp>
        <p:nvSpPr>
          <p:cNvPr id="25" name="正方形/長方形 24"/>
          <p:cNvSpPr/>
          <p:nvPr/>
        </p:nvSpPr>
        <p:spPr>
          <a:xfrm>
            <a:off x="539552" y="328498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26" name="直線コネクタ 25"/>
          <p:cNvCxnSpPr>
            <a:stCxn id="10" idx="5"/>
            <a:endCxn id="20" idx="0"/>
          </p:cNvCxnSpPr>
          <p:nvPr/>
        </p:nvCxnSpPr>
        <p:spPr>
          <a:xfrm rot="16200000" flipH="1">
            <a:off x="2747609" y="5096996"/>
            <a:ext cx="402249" cy="438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10" idx="4"/>
            <a:endCxn id="21" idx="0"/>
          </p:cNvCxnSpPr>
          <p:nvPr/>
        </p:nvCxnSpPr>
        <p:spPr>
          <a:xfrm rot="16200000" flipH="1">
            <a:off x="2465758" y="5319202"/>
            <a:ext cx="360072" cy="359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10" idx="3"/>
            <a:endCxn id="22" idx="0"/>
          </p:cNvCxnSpPr>
          <p:nvPr/>
        </p:nvCxnSpPr>
        <p:spPr>
          <a:xfrm rot="5400000">
            <a:off x="2141731" y="5132985"/>
            <a:ext cx="402249" cy="36624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9" idx="5"/>
            <a:endCxn id="23" idx="0"/>
          </p:cNvCxnSpPr>
          <p:nvPr/>
        </p:nvCxnSpPr>
        <p:spPr>
          <a:xfrm rot="16200000" flipH="1">
            <a:off x="1343437" y="5277000"/>
            <a:ext cx="402249" cy="7821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9" idx="3"/>
            <a:endCxn id="24" idx="0"/>
          </p:cNvCxnSpPr>
          <p:nvPr/>
        </p:nvCxnSpPr>
        <p:spPr>
          <a:xfrm rot="5400000">
            <a:off x="989587" y="5205009"/>
            <a:ext cx="402249"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1" name="直線コネクタ 69"/>
          <p:cNvCxnSpPr>
            <a:stCxn id="6" idx="2"/>
            <a:endCxn id="25" idx="0"/>
          </p:cNvCxnSpPr>
          <p:nvPr/>
        </p:nvCxnSpPr>
        <p:spPr>
          <a:xfrm rot="10800000" flipV="1">
            <a:off x="719572" y="2780912"/>
            <a:ext cx="176419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2" name="円/楕円 31"/>
          <p:cNvSpPr/>
          <p:nvPr/>
        </p:nvSpPr>
        <p:spPr>
          <a:xfrm>
            <a:off x="4932040"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1</a:t>
            </a:r>
            <a:endParaRPr kumimoji="1" lang="ja-JP" altLang="en-US" dirty="0">
              <a:solidFill>
                <a:schemeClr val="tx1"/>
              </a:solidFill>
            </a:endParaRPr>
          </a:p>
        </p:txBody>
      </p:sp>
      <p:cxnSp>
        <p:nvCxnSpPr>
          <p:cNvPr id="33" name="直線コネクタ 32"/>
          <p:cNvCxnSpPr>
            <a:stCxn id="32" idx="1"/>
            <a:endCxn id="5" idx="5"/>
          </p:cNvCxnSpPr>
          <p:nvPr/>
        </p:nvCxnSpPr>
        <p:spPr>
          <a:xfrm rot="16200000" flipV="1">
            <a:off x="3593687" y="2018639"/>
            <a:ext cx="1236514" cy="152454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直線コネクタ 69"/>
          <p:cNvCxnSpPr>
            <a:stCxn id="5" idx="2"/>
            <a:endCxn id="35" idx="0"/>
          </p:cNvCxnSpPr>
          <p:nvPr/>
        </p:nvCxnSpPr>
        <p:spPr>
          <a:xfrm rot="10800000" flipV="1">
            <a:off x="719572" y="2060832"/>
            <a:ext cx="248427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539552" y="256490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36" name="円/楕円 35"/>
          <p:cNvSpPr/>
          <p:nvPr/>
        </p:nvSpPr>
        <p:spPr>
          <a:xfrm>
            <a:off x="4356008" y="407707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37" name="円/楕円 36"/>
          <p:cNvSpPr/>
          <p:nvPr/>
        </p:nvSpPr>
        <p:spPr>
          <a:xfrm>
            <a:off x="1763688" y="3356992"/>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38" name="直線コネクタ 37"/>
          <p:cNvCxnSpPr>
            <a:stCxn id="37" idx="7"/>
            <a:endCxn id="6" idx="3"/>
          </p:cNvCxnSpPr>
          <p:nvPr/>
        </p:nvCxnSpPr>
        <p:spPr>
          <a:xfrm rot="5400000" flipH="1" flipV="1">
            <a:off x="2009511" y="2882735"/>
            <a:ext cx="516434" cy="51643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539552"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40" name="直線コネクタ 69"/>
          <p:cNvCxnSpPr>
            <a:stCxn id="37" idx="2"/>
            <a:endCxn id="39" idx="0"/>
          </p:cNvCxnSpPr>
          <p:nvPr/>
        </p:nvCxnSpPr>
        <p:spPr>
          <a:xfrm rot="10800000" flipV="1">
            <a:off x="719572" y="3500992"/>
            <a:ext cx="1044116" cy="504072"/>
          </a:xfrm>
          <a:prstGeom prst="curvedConnector2">
            <a:avLst/>
          </a:prstGeom>
          <a:ln w="25400"/>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42" idx="0"/>
            <a:endCxn id="37" idx="3"/>
          </p:cNvCxnSpPr>
          <p:nvPr/>
        </p:nvCxnSpPr>
        <p:spPr>
          <a:xfrm rot="5400000" flipH="1" flipV="1">
            <a:off x="1313622" y="3512822"/>
            <a:ext cx="402249" cy="582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1043608" y="400506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43" name="直線コネクタ 42"/>
          <p:cNvCxnSpPr>
            <a:stCxn id="36" idx="7"/>
            <a:endCxn id="32" idx="3"/>
          </p:cNvCxnSpPr>
          <p:nvPr/>
        </p:nvCxnSpPr>
        <p:spPr>
          <a:xfrm rot="5400000" flipH="1" flipV="1">
            <a:off x="4529807" y="3674839"/>
            <a:ext cx="516434"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4932040"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45" name="正方形/長方形 44"/>
          <p:cNvSpPr/>
          <p:nvPr/>
        </p:nvSpPr>
        <p:spPr>
          <a:xfrm>
            <a:off x="442798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46" name="正方形/長方形 45"/>
          <p:cNvSpPr/>
          <p:nvPr/>
        </p:nvSpPr>
        <p:spPr>
          <a:xfrm>
            <a:off x="3923928"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47" name="直線コネクタ 46"/>
          <p:cNvCxnSpPr>
            <a:stCxn id="36" idx="5"/>
            <a:endCxn id="44" idx="0"/>
          </p:cNvCxnSpPr>
          <p:nvPr/>
        </p:nvCxnSpPr>
        <p:spPr>
          <a:xfrm rot="16200000" flipH="1">
            <a:off x="4619817" y="4304908"/>
            <a:ext cx="474257" cy="51022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36" idx="4"/>
            <a:endCxn id="45" idx="0"/>
          </p:cNvCxnSpPr>
          <p:nvPr/>
        </p:nvCxnSpPr>
        <p:spPr>
          <a:xfrm rot="16200000" flipH="1">
            <a:off x="4337966" y="4527114"/>
            <a:ext cx="432080"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36" idx="3"/>
            <a:endCxn id="46" idx="0"/>
          </p:cNvCxnSpPr>
          <p:nvPr/>
        </p:nvCxnSpPr>
        <p:spPr>
          <a:xfrm rot="5400000">
            <a:off x="4013939" y="4412905"/>
            <a:ext cx="474257"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347864"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0</a:t>
            </a:r>
            <a:endParaRPr kumimoji="1" lang="ja-JP" altLang="en-US" dirty="0">
              <a:solidFill>
                <a:schemeClr val="tx1"/>
              </a:solidFill>
            </a:endParaRPr>
          </a:p>
        </p:txBody>
      </p:sp>
      <p:cxnSp>
        <p:nvCxnSpPr>
          <p:cNvPr id="51" name="直線コネクタ 50"/>
          <p:cNvCxnSpPr>
            <a:stCxn id="8" idx="5"/>
            <a:endCxn id="50" idx="0"/>
          </p:cNvCxnSpPr>
          <p:nvPr/>
        </p:nvCxnSpPr>
        <p:spPr>
          <a:xfrm rot="16200000" flipH="1">
            <a:off x="3071645" y="4340912"/>
            <a:ext cx="474225" cy="43825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直線コネクタ 69"/>
          <p:cNvCxnSpPr>
            <a:stCxn id="10" idx="6"/>
            <a:endCxn id="11" idx="2"/>
          </p:cNvCxnSpPr>
          <p:nvPr/>
        </p:nvCxnSpPr>
        <p:spPr>
          <a:xfrm>
            <a:off x="2771800" y="5013160"/>
            <a:ext cx="2736336" cy="720112"/>
          </a:xfrm>
          <a:prstGeom prst="curvedConnector3">
            <a:avLst>
              <a:gd name="adj1" fmla="val 2223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4" name="直線コネクタ 69"/>
          <p:cNvCxnSpPr>
            <a:stCxn id="8" idx="2"/>
            <a:endCxn id="9" idx="7"/>
          </p:cNvCxnSpPr>
          <p:nvPr/>
        </p:nvCxnSpPr>
        <p:spPr>
          <a:xfrm rot="10800000" flipV="1">
            <a:off x="1505456" y="4221103"/>
            <a:ext cx="1338353" cy="690233"/>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5" name="直線コネクタ 69"/>
          <p:cNvCxnSpPr>
            <a:stCxn id="36" idx="2"/>
            <a:endCxn id="10" idx="7"/>
          </p:cNvCxnSpPr>
          <p:nvPr/>
        </p:nvCxnSpPr>
        <p:spPr>
          <a:xfrm rot="10800000" flipV="1">
            <a:off x="2729624" y="4221071"/>
            <a:ext cx="1626385" cy="690265"/>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6" name="直線コネクタ 69"/>
          <p:cNvCxnSpPr>
            <a:stCxn id="32" idx="2"/>
            <a:endCxn id="8" idx="7"/>
          </p:cNvCxnSpPr>
          <p:nvPr/>
        </p:nvCxnSpPr>
        <p:spPr>
          <a:xfrm rot="10800000" flipV="1">
            <a:off x="3089632" y="3500991"/>
            <a:ext cx="1842409" cy="61828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7" name="直線コネクタ 69"/>
          <p:cNvCxnSpPr>
            <a:stCxn id="5" idx="2"/>
            <a:endCxn id="6" idx="0"/>
          </p:cNvCxnSpPr>
          <p:nvPr/>
        </p:nvCxnSpPr>
        <p:spPr>
          <a:xfrm rot="10800000" flipV="1">
            <a:off x="2627768" y="206083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8" name="直線コネクタ 69"/>
          <p:cNvCxnSpPr>
            <a:stCxn id="6" idx="6"/>
            <a:endCxn id="32" idx="2"/>
          </p:cNvCxnSpPr>
          <p:nvPr/>
        </p:nvCxnSpPr>
        <p:spPr>
          <a:xfrm>
            <a:off x="2771768" y="2780912"/>
            <a:ext cx="2160272" cy="720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59" name="直線コネクタ 69"/>
          <p:cNvCxnSpPr>
            <a:stCxn id="37" idx="6"/>
            <a:endCxn id="36" idx="1"/>
          </p:cNvCxnSpPr>
          <p:nvPr/>
        </p:nvCxnSpPr>
        <p:spPr>
          <a:xfrm>
            <a:off x="2051688" y="3573000"/>
            <a:ext cx="2346497" cy="618257"/>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60" name="直線コネクタ 69"/>
          <p:cNvCxnSpPr>
            <a:stCxn id="6" idx="2"/>
            <a:endCxn id="37" idx="0"/>
          </p:cNvCxnSpPr>
          <p:nvPr/>
        </p:nvCxnSpPr>
        <p:spPr>
          <a:xfrm rot="10800000" flipV="1">
            <a:off x="1907688" y="2780912"/>
            <a:ext cx="576080" cy="576080"/>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1115616" y="1988840"/>
            <a:ext cx="300082" cy="369332"/>
          </a:xfrm>
          <a:prstGeom prst="rect">
            <a:avLst/>
          </a:prstGeom>
        </p:spPr>
        <p:txBody>
          <a:bodyPr wrap="none">
            <a:spAutoFit/>
          </a:bodyPr>
          <a:lstStyle/>
          <a:p>
            <a:r>
              <a:rPr lang="en-US" altLang="ja-JP" dirty="0" smtClean="0"/>
              <a:t>$</a:t>
            </a:r>
            <a:endParaRPr lang="ja-JP" altLang="en-US" dirty="0"/>
          </a:p>
        </p:txBody>
      </p:sp>
      <p:sp>
        <p:nvSpPr>
          <p:cNvPr id="65" name="正方形/長方形 64"/>
          <p:cNvSpPr/>
          <p:nvPr/>
        </p:nvSpPr>
        <p:spPr>
          <a:xfrm>
            <a:off x="2915816" y="2267580"/>
            <a:ext cx="287258" cy="369332"/>
          </a:xfrm>
          <a:prstGeom prst="rect">
            <a:avLst/>
          </a:prstGeom>
        </p:spPr>
        <p:txBody>
          <a:bodyPr wrap="none">
            <a:spAutoFit/>
          </a:bodyPr>
          <a:lstStyle/>
          <a:p>
            <a:r>
              <a:rPr lang="en-US" altLang="ja-JP" dirty="0" smtClean="0"/>
              <a:t>a</a:t>
            </a:r>
            <a:endParaRPr lang="ja-JP" altLang="en-US" dirty="0"/>
          </a:p>
        </p:txBody>
      </p:sp>
      <p:sp>
        <p:nvSpPr>
          <p:cNvPr id="75" name="正方形/長方形 74"/>
          <p:cNvSpPr/>
          <p:nvPr/>
        </p:nvSpPr>
        <p:spPr>
          <a:xfrm>
            <a:off x="3851920" y="2267580"/>
            <a:ext cx="300082" cy="369332"/>
          </a:xfrm>
          <a:prstGeom prst="rect">
            <a:avLst/>
          </a:prstGeom>
        </p:spPr>
        <p:txBody>
          <a:bodyPr wrap="none">
            <a:spAutoFit/>
          </a:bodyPr>
          <a:lstStyle/>
          <a:p>
            <a:r>
              <a:rPr lang="en-US" altLang="ja-JP" dirty="0" smtClean="0"/>
              <a:t>b</a:t>
            </a:r>
            <a:endParaRPr lang="ja-JP" altLang="en-US" dirty="0"/>
          </a:p>
        </p:txBody>
      </p:sp>
      <p:sp>
        <p:nvSpPr>
          <p:cNvPr id="76" name="正方形/長方形 75"/>
          <p:cNvSpPr/>
          <p:nvPr/>
        </p:nvSpPr>
        <p:spPr>
          <a:xfrm>
            <a:off x="2195736" y="2987660"/>
            <a:ext cx="287258" cy="369332"/>
          </a:xfrm>
          <a:prstGeom prst="rect">
            <a:avLst/>
          </a:prstGeom>
        </p:spPr>
        <p:txBody>
          <a:bodyPr wrap="none">
            <a:spAutoFit/>
          </a:bodyPr>
          <a:lstStyle/>
          <a:p>
            <a:r>
              <a:rPr lang="en-US" altLang="ja-JP" dirty="0" smtClean="0"/>
              <a:t>a</a:t>
            </a:r>
            <a:endParaRPr lang="ja-JP" altLang="en-US" dirty="0"/>
          </a:p>
        </p:txBody>
      </p:sp>
      <p:sp>
        <p:nvSpPr>
          <p:cNvPr id="77" name="正方形/長方形 76"/>
          <p:cNvSpPr/>
          <p:nvPr/>
        </p:nvSpPr>
        <p:spPr>
          <a:xfrm>
            <a:off x="2771800" y="2987660"/>
            <a:ext cx="300082" cy="369332"/>
          </a:xfrm>
          <a:prstGeom prst="rect">
            <a:avLst/>
          </a:prstGeom>
        </p:spPr>
        <p:txBody>
          <a:bodyPr wrap="none">
            <a:spAutoFit/>
          </a:bodyPr>
          <a:lstStyle/>
          <a:p>
            <a:r>
              <a:rPr lang="en-US" altLang="ja-JP" dirty="0" smtClean="0"/>
              <a:t>b</a:t>
            </a:r>
            <a:endParaRPr lang="ja-JP" altLang="en-US" dirty="0"/>
          </a:p>
        </p:txBody>
      </p:sp>
      <p:sp>
        <p:nvSpPr>
          <p:cNvPr id="78" name="正方形/長方形 77"/>
          <p:cNvSpPr/>
          <p:nvPr/>
        </p:nvSpPr>
        <p:spPr>
          <a:xfrm>
            <a:off x="1260406" y="3573016"/>
            <a:ext cx="287258" cy="369332"/>
          </a:xfrm>
          <a:prstGeom prst="rect">
            <a:avLst/>
          </a:prstGeom>
        </p:spPr>
        <p:txBody>
          <a:bodyPr wrap="none">
            <a:spAutoFit/>
          </a:bodyPr>
          <a:lstStyle/>
          <a:p>
            <a:r>
              <a:rPr lang="en-US" altLang="ja-JP" dirty="0" smtClean="0"/>
              <a:t>a</a:t>
            </a:r>
            <a:endParaRPr lang="ja-JP" altLang="en-US" dirty="0"/>
          </a:p>
        </p:txBody>
      </p:sp>
      <p:sp>
        <p:nvSpPr>
          <p:cNvPr id="79" name="正方形/長方形 78"/>
          <p:cNvSpPr/>
          <p:nvPr/>
        </p:nvSpPr>
        <p:spPr>
          <a:xfrm>
            <a:off x="1823646" y="3573016"/>
            <a:ext cx="300082" cy="369332"/>
          </a:xfrm>
          <a:prstGeom prst="rect">
            <a:avLst/>
          </a:prstGeom>
        </p:spPr>
        <p:txBody>
          <a:bodyPr wrap="none">
            <a:spAutoFit/>
          </a:bodyPr>
          <a:lstStyle/>
          <a:p>
            <a:r>
              <a:rPr lang="en-US" altLang="ja-JP" dirty="0" smtClean="0"/>
              <a:t>b</a:t>
            </a:r>
            <a:endParaRPr lang="ja-JP" altLang="en-US" dirty="0"/>
          </a:p>
        </p:txBody>
      </p:sp>
      <p:sp>
        <p:nvSpPr>
          <p:cNvPr id="80" name="正方形/長方形 79"/>
          <p:cNvSpPr/>
          <p:nvPr/>
        </p:nvSpPr>
        <p:spPr>
          <a:xfrm>
            <a:off x="4572774" y="3563724"/>
            <a:ext cx="287258" cy="369332"/>
          </a:xfrm>
          <a:prstGeom prst="rect">
            <a:avLst/>
          </a:prstGeom>
        </p:spPr>
        <p:txBody>
          <a:bodyPr wrap="none">
            <a:spAutoFit/>
          </a:bodyPr>
          <a:lstStyle/>
          <a:p>
            <a:r>
              <a:rPr lang="en-US" altLang="ja-JP" dirty="0" smtClean="0"/>
              <a:t>a</a:t>
            </a:r>
            <a:endParaRPr lang="ja-JP" altLang="en-US" dirty="0"/>
          </a:p>
        </p:txBody>
      </p:sp>
      <p:sp>
        <p:nvSpPr>
          <p:cNvPr id="81" name="正方形/長方形 80"/>
          <p:cNvSpPr/>
          <p:nvPr/>
        </p:nvSpPr>
        <p:spPr>
          <a:xfrm>
            <a:off x="5220846" y="3563724"/>
            <a:ext cx="300082" cy="369332"/>
          </a:xfrm>
          <a:prstGeom prst="rect">
            <a:avLst/>
          </a:prstGeom>
        </p:spPr>
        <p:txBody>
          <a:bodyPr wrap="none">
            <a:spAutoFit/>
          </a:bodyPr>
          <a:lstStyle/>
          <a:p>
            <a:r>
              <a:rPr lang="en-US" altLang="ja-JP" dirty="0" smtClean="0"/>
              <a:t>b</a:t>
            </a:r>
            <a:endParaRPr lang="ja-JP" altLang="en-US" dirty="0"/>
          </a:p>
        </p:txBody>
      </p:sp>
      <p:sp>
        <p:nvSpPr>
          <p:cNvPr id="82" name="正方形/長方形 81"/>
          <p:cNvSpPr/>
          <p:nvPr/>
        </p:nvSpPr>
        <p:spPr>
          <a:xfrm>
            <a:off x="2555776" y="4355812"/>
            <a:ext cx="287258" cy="369332"/>
          </a:xfrm>
          <a:prstGeom prst="rect">
            <a:avLst/>
          </a:prstGeom>
        </p:spPr>
        <p:txBody>
          <a:bodyPr wrap="none">
            <a:spAutoFit/>
          </a:bodyPr>
          <a:lstStyle/>
          <a:p>
            <a:r>
              <a:rPr lang="en-US" altLang="ja-JP" dirty="0" smtClean="0"/>
              <a:t>a</a:t>
            </a:r>
            <a:endParaRPr lang="ja-JP" altLang="en-US" dirty="0"/>
          </a:p>
        </p:txBody>
      </p:sp>
      <p:sp>
        <p:nvSpPr>
          <p:cNvPr id="83" name="正方形/長方形 82"/>
          <p:cNvSpPr/>
          <p:nvPr/>
        </p:nvSpPr>
        <p:spPr>
          <a:xfrm>
            <a:off x="3348638" y="4355812"/>
            <a:ext cx="300082" cy="369332"/>
          </a:xfrm>
          <a:prstGeom prst="rect">
            <a:avLst/>
          </a:prstGeom>
        </p:spPr>
        <p:txBody>
          <a:bodyPr wrap="none">
            <a:spAutoFit/>
          </a:bodyPr>
          <a:lstStyle/>
          <a:p>
            <a:r>
              <a:rPr lang="en-US" altLang="ja-JP" dirty="0" smtClean="0"/>
              <a:t>b</a:t>
            </a:r>
            <a:endParaRPr lang="ja-JP" altLang="en-US" dirty="0"/>
          </a:p>
        </p:txBody>
      </p:sp>
      <p:sp>
        <p:nvSpPr>
          <p:cNvPr id="84" name="正方形/長方形 83"/>
          <p:cNvSpPr/>
          <p:nvPr/>
        </p:nvSpPr>
        <p:spPr>
          <a:xfrm>
            <a:off x="4283968" y="4355812"/>
            <a:ext cx="287258" cy="369332"/>
          </a:xfrm>
          <a:prstGeom prst="rect">
            <a:avLst/>
          </a:prstGeom>
        </p:spPr>
        <p:txBody>
          <a:bodyPr wrap="none">
            <a:spAutoFit/>
          </a:bodyPr>
          <a:lstStyle/>
          <a:p>
            <a:r>
              <a:rPr lang="en-US" altLang="ja-JP" dirty="0" smtClean="0"/>
              <a:t>a</a:t>
            </a:r>
            <a:endParaRPr lang="ja-JP" altLang="en-US" dirty="0"/>
          </a:p>
        </p:txBody>
      </p:sp>
      <p:sp>
        <p:nvSpPr>
          <p:cNvPr id="85" name="正方形/長方形 84"/>
          <p:cNvSpPr/>
          <p:nvPr/>
        </p:nvSpPr>
        <p:spPr>
          <a:xfrm>
            <a:off x="4860032" y="4355812"/>
            <a:ext cx="300082" cy="369332"/>
          </a:xfrm>
          <a:prstGeom prst="rect">
            <a:avLst/>
          </a:prstGeom>
        </p:spPr>
        <p:txBody>
          <a:bodyPr wrap="none">
            <a:spAutoFit/>
          </a:bodyPr>
          <a:lstStyle/>
          <a:p>
            <a:r>
              <a:rPr lang="en-US" altLang="ja-JP" dirty="0" smtClean="0"/>
              <a:t>b</a:t>
            </a:r>
            <a:endParaRPr lang="ja-JP" altLang="en-US" dirty="0"/>
          </a:p>
        </p:txBody>
      </p:sp>
      <p:sp>
        <p:nvSpPr>
          <p:cNvPr id="86" name="正方形/長方形 85"/>
          <p:cNvSpPr/>
          <p:nvPr/>
        </p:nvSpPr>
        <p:spPr>
          <a:xfrm>
            <a:off x="3996710" y="4355812"/>
            <a:ext cx="300082" cy="369332"/>
          </a:xfrm>
          <a:prstGeom prst="rect">
            <a:avLst/>
          </a:prstGeom>
        </p:spPr>
        <p:txBody>
          <a:bodyPr wrap="none">
            <a:spAutoFit/>
          </a:bodyPr>
          <a:lstStyle/>
          <a:p>
            <a:r>
              <a:rPr lang="en-US" altLang="ja-JP" dirty="0" smtClean="0"/>
              <a:t>$</a:t>
            </a:r>
            <a:endParaRPr lang="ja-JP" altLang="en-US" dirty="0"/>
          </a:p>
        </p:txBody>
      </p:sp>
      <p:sp>
        <p:nvSpPr>
          <p:cNvPr id="87" name="正方形/長方形 86"/>
          <p:cNvSpPr/>
          <p:nvPr/>
        </p:nvSpPr>
        <p:spPr>
          <a:xfrm>
            <a:off x="2411760" y="5147900"/>
            <a:ext cx="287258" cy="369332"/>
          </a:xfrm>
          <a:prstGeom prst="rect">
            <a:avLst/>
          </a:prstGeom>
        </p:spPr>
        <p:txBody>
          <a:bodyPr wrap="none">
            <a:spAutoFit/>
          </a:bodyPr>
          <a:lstStyle/>
          <a:p>
            <a:r>
              <a:rPr lang="en-US" altLang="ja-JP" dirty="0" smtClean="0"/>
              <a:t>a</a:t>
            </a:r>
            <a:endParaRPr lang="ja-JP" altLang="en-US" dirty="0"/>
          </a:p>
        </p:txBody>
      </p:sp>
      <p:sp>
        <p:nvSpPr>
          <p:cNvPr id="88" name="正方形/長方形 87"/>
          <p:cNvSpPr/>
          <p:nvPr/>
        </p:nvSpPr>
        <p:spPr>
          <a:xfrm>
            <a:off x="898818" y="5147900"/>
            <a:ext cx="287258" cy="369332"/>
          </a:xfrm>
          <a:prstGeom prst="rect">
            <a:avLst/>
          </a:prstGeom>
        </p:spPr>
        <p:txBody>
          <a:bodyPr wrap="none">
            <a:spAutoFit/>
          </a:bodyPr>
          <a:lstStyle/>
          <a:p>
            <a:r>
              <a:rPr lang="en-US" altLang="ja-JP" dirty="0" smtClean="0"/>
              <a:t>a</a:t>
            </a:r>
            <a:endParaRPr lang="ja-JP" altLang="en-US" dirty="0"/>
          </a:p>
        </p:txBody>
      </p:sp>
      <p:sp>
        <p:nvSpPr>
          <p:cNvPr id="89" name="正方形/長方形 88"/>
          <p:cNvSpPr/>
          <p:nvPr/>
        </p:nvSpPr>
        <p:spPr>
          <a:xfrm>
            <a:off x="1474882" y="5147900"/>
            <a:ext cx="300082" cy="369332"/>
          </a:xfrm>
          <a:prstGeom prst="rect">
            <a:avLst/>
          </a:prstGeom>
        </p:spPr>
        <p:txBody>
          <a:bodyPr wrap="none">
            <a:spAutoFit/>
          </a:bodyPr>
          <a:lstStyle/>
          <a:p>
            <a:r>
              <a:rPr lang="en-US" altLang="ja-JP" dirty="0" smtClean="0"/>
              <a:t>b</a:t>
            </a:r>
            <a:endParaRPr lang="ja-JP" altLang="en-US" dirty="0"/>
          </a:p>
        </p:txBody>
      </p:sp>
      <p:sp>
        <p:nvSpPr>
          <p:cNvPr id="92" name="正方形/長方形 91"/>
          <p:cNvSpPr/>
          <p:nvPr/>
        </p:nvSpPr>
        <p:spPr>
          <a:xfrm>
            <a:off x="2975774" y="5147900"/>
            <a:ext cx="300082" cy="369332"/>
          </a:xfrm>
          <a:prstGeom prst="rect">
            <a:avLst/>
          </a:prstGeom>
        </p:spPr>
        <p:txBody>
          <a:bodyPr wrap="none">
            <a:spAutoFit/>
          </a:bodyPr>
          <a:lstStyle/>
          <a:p>
            <a:r>
              <a:rPr lang="en-US" altLang="ja-JP" dirty="0" smtClean="0"/>
              <a:t>b</a:t>
            </a:r>
            <a:endParaRPr lang="ja-JP" altLang="en-US" dirty="0"/>
          </a:p>
        </p:txBody>
      </p:sp>
      <p:sp>
        <p:nvSpPr>
          <p:cNvPr id="93" name="正方形/長方形 92"/>
          <p:cNvSpPr/>
          <p:nvPr/>
        </p:nvSpPr>
        <p:spPr>
          <a:xfrm>
            <a:off x="2039670" y="5147900"/>
            <a:ext cx="300082" cy="369332"/>
          </a:xfrm>
          <a:prstGeom prst="rect">
            <a:avLst/>
          </a:prstGeom>
        </p:spPr>
        <p:txBody>
          <a:bodyPr wrap="none">
            <a:spAutoFit/>
          </a:bodyPr>
          <a:lstStyle/>
          <a:p>
            <a:r>
              <a:rPr lang="en-US" altLang="ja-JP" dirty="0" smtClean="0"/>
              <a:t>$</a:t>
            </a:r>
            <a:endParaRPr lang="ja-JP" altLang="en-US" dirty="0"/>
          </a:p>
        </p:txBody>
      </p:sp>
      <p:sp>
        <p:nvSpPr>
          <p:cNvPr id="94" name="正方形/長方形 93"/>
          <p:cNvSpPr/>
          <p:nvPr/>
        </p:nvSpPr>
        <p:spPr>
          <a:xfrm>
            <a:off x="5136014" y="5867980"/>
            <a:ext cx="300082" cy="369332"/>
          </a:xfrm>
          <a:prstGeom prst="rect">
            <a:avLst/>
          </a:prstGeom>
        </p:spPr>
        <p:txBody>
          <a:bodyPr wrap="none">
            <a:spAutoFit/>
          </a:bodyPr>
          <a:lstStyle/>
          <a:p>
            <a:r>
              <a:rPr lang="en-US" altLang="ja-JP" dirty="0" smtClean="0"/>
              <a:t>$</a:t>
            </a:r>
            <a:endParaRPr lang="ja-JP" altLang="en-US" dirty="0"/>
          </a:p>
        </p:txBody>
      </p:sp>
      <p:sp>
        <p:nvSpPr>
          <p:cNvPr id="95" name="正方形/長方形 94"/>
          <p:cNvSpPr/>
          <p:nvPr/>
        </p:nvSpPr>
        <p:spPr>
          <a:xfrm>
            <a:off x="5712078" y="5867980"/>
            <a:ext cx="300082" cy="369332"/>
          </a:xfrm>
          <a:prstGeom prst="rect">
            <a:avLst/>
          </a:prstGeom>
        </p:spPr>
        <p:txBody>
          <a:bodyPr wrap="none">
            <a:spAutoFit/>
          </a:bodyPr>
          <a:lstStyle/>
          <a:p>
            <a:r>
              <a:rPr lang="en-US" altLang="ja-JP" dirty="0" smtClean="0"/>
              <a:t>b</a:t>
            </a:r>
            <a:endParaRPr lang="ja-JP" altLang="en-US" dirty="0"/>
          </a:p>
        </p:txBody>
      </p:sp>
      <p:sp>
        <p:nvSpPr>
          <p:cNvPr id="99" name="正方形/長方形 98"/>
          <p:cNvSpPr/>
          <p:nvPr/>
        </p:nvSpPr>
        <p:spPr>
          <a:xfrm>
            <a:off x="1115616" y="2915652"/>
            <a:ext cx="300082" cy="369332"/>
          </a:xfrm>
          <a:prstGeom prst="rect">
            <a:avLst/>
          </a:prstGeom>
        </p:spPr>
        <p:txBody>
          <a:bodyPr wrap="none">
            <a:spAutoFit/>
          </a:bodyPr>
          <a:lstStyle/>
          <a:p>
            <a:r>
              <a:rPr lang="en-US" altLang="ja-JP" dirty="0" smtClean="0"/>
              <a:t>$</a:t>
            </a:r>
            <a:endParaRPr lang="ja-JP" altLang="en-US" dirty="0"/>
          </a:p>
        </p:txBody>
      </p:sp>
      <p:sp>
        <p:nvSpPr>
          <p:cNvPr id="100" name="正方形/長方形 99"/>
          <p:cNvSpPr/>
          <p:nvPr/>
        </p:nvSpPr>
        <p:spPr>
          <a:xfrm>
            <a:off x="1115616" y="3275692"/>
            <a:ext cx="300082" cy="369332"/>
          </a:xfrm>
          <a:prstGeom prst="rect">
            <a:avLst/>
          </a:prstGeom>
        </p:spPr>
        <p:txBody>
          <a:bodyPr wrap="none">
            <a:spAutoFit/>
          </a:bodyPr>
          <a:lstStyle/>
          <a:p>
            <a:r>
              <a:rPr lang="en-US" altLang="ja-JP" dirty="0" smtClean="0"/>
              <a:t>$</a:t>
            </a:r>
            <a:endParaRPr lang="ja-JP" altLang="en-US" dirty="0"/>
          </a:p>
        </p:txBody>
      </p:sp>
      <p:sp>
        <p:nvSpPr>
          <p:cNvPr id="90" name="テキスト ボックス 89"/>
          <p:cNvSpPr txBox="1"/>
          <p:nvPr/>
        </p:nvSpPr>
        <p:spPr>
          <a:xfrm>
            <a:off x="4211960" y="1772816"/>
            <a:ext cx="4839786" cy="646331"/>
          </a:xfrm>
          <a:prstGeom prst="rect">
            <a:avLst/>
          </a:prstGeom>
          <a:noFill/>
        </p:spPr>
        <p:txBody>
          <a:bodyPr wrap="none" rtlCol="0">
            <a:spAutoFit/>
          </a:bodyPr>
          <a:lstStyle/>
          <a:p>
            <a:r>
              <a:rPr lang="ja-JP" altLang="en-US" dirty="0" smtClean="0"/>
              <a:t>根も統一的にかけるように</a:t>
            </a:r>
            <a:r>
              <a:rPr lang="en-US" altLang="ja-JP" dirty="0" smtClean="0"/>
              <a:t/>
            </a:r>
            <a:br>
              <a:rPr lang="en-US" altLang="ja-JP" dirty="0" smtClean="0"/>
            </a:br>
            <a:r>
              <a:rPr lang="ja-JP" altLang="en-US" dirty="0" smtClean="0"/>
              <a:t>根の上に特別なノードを用意したほうがいいかも</a:t>
            </a:r>
            <a:endParaRPr kumimoji="1" lang="ja-JP" alt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コンテンツ プレースホルダ 242"/>
          <p:cNvSpPr>
            <a:spLocks noGrp="1"/>
          </p:cNvSpPr>
          <p:nvPr>
            <p:ph idx="1"/>
          </p:nvPr>
        </p:nvSpPr>
        <p:spPr>
          <a:xfrm>
            <a:off x="214282" y="5445224"/>
            <a:ext cx="8715436" cy="1224136"/>
          </a:xfrm>
        </p:spPr>
        <p:txBody>
          <a:bodyPr/>
          <a:lstStyle/>
          <a:p>
            <a:r>
              <a:rPr lang="en-US" altLang="ja-JP" sz="2400" dirty="0" smtClean="0"/>
              <a:t>It can be solved in linear</a:t>
            </a:r>
            <a:r>
              <a:rPr kumimoji="1" lang="en-US" altLang="ja-JP" sz="2400" dirty="0" smtClean="0"/>
              <a:t> </a:t>
            </a:r>
            <a:r>
              <a:rPr lang="en-US" altLang="ja-JP" sz="2400" dirty="0" smtClean="0"/>
              <a:t>time </a:t>
            </a:r>
            <a:r>
              <a:rPr lang="en-US" altLang="ja-JP" sz="2000" dirty="0" smtClean="0"/>
              <a:t>[e.g. </a:t>
            </a:r>
            <a:r>
              <a:rPr kumimoji="1" lang="en-US" altLang="ja-JP" sz="2000" dirty="0" err="1" smtClean="0"/>
              <a:t>Ukkonen</a:t>
            </a:r>
            <a:r>
              <a:rPr kumimoji="1" lang="en-US" altLang="ja-JP" sz="2000" dirty="0" smtClean="0"/>
              <a:t>, 1995].</a:t>
            </a:r>
            <a:endParaRPr kumimoji="1" lang="ja-JP" altLang="en-US" sz="1400" dirty="0"/>
          </a:p>
        </p:txBody>
      </p:sp>
      <p:sp>
        <p:nvSpPr>
          <p:cNvPr id="3" name="タイトル 2"/>
          <p:cNvSpPr>
            <a:spLocks noGrp="1"/>
          </p:cNvSpPr>
          <p:nvPr>
            <p:ph type="title"/>
          </p:nvPr>
        </p:nvSpPr>
        <p:spPr/>
        <p:txBody>
          <a:bodyPr/>
          <a:lstStyle/>
          <a:p>
            <a:r>
              <a:rPr lang="en-US" altLang="ja-JP" dirty="0" smtClean="0"/>
              <a:t>Direct Problem on Suffix Trees</a:t>
            </a:r>
            <a:endParaRPr lang="ja-JP" altLang="en-US" dirty="0"/>
          </a:p>
        </p:txBody>
      </p:sp>
      <p:sp>
        <p:nvSpPr>
          <p:cNvPr id="238" name="テキスト ボックス 237"/>
          <p:cNvSpPr txBox="1"/>
          <p:nvPr/>
        </p:nvSpPr>
        <p:spPr>
          <a:xfrm>
            <a:off x="960544" y="3337828"/>
            <a:ext cx="2518638" cy="523220"/>
          </a:xfrm>
          <a:prstGeom prst="rect">
            <a:avLst/>
          </a:prstGeom>
          <a:noFill/>
        </p:spPr>
        <p:txBody>
          <a:bodyPr wrap="none" rtlCol="0">
            <a:spAutoFit/>
          </a:bodyPr>
          <a:lstStyle/>
          <a:p>
            <a:r>
              <a:rPr kumimoji="1" lang="en-US" altLang="ja-JP" sz="2800" i="1" dirty="0" smtClean="0">
                <a:latin typeface="+mj-lt"/>
                <a:cs typeface="Courier New" pitchFamily="49" charset="0"/>
              </a:rPr>
              <a:t>w</a:t>
            </a:r>
            <a:r>
              <a:rPr lang="ja-JP" altLang="en-US" sz="2800" dirty="0" smtClean="0">
                <a:latin typeface="+mj-lt"/>
                <a:cs typeface="Courier New" pitchFamily="49" charset="0"/>
              </a:rPr>
              <a:t> </a:t>
            </a:r>
            <a:r>
              <a:rPr lang="en-US" altLang="ja-JP" sz="2800" dirty="0" smtClean="0">
                <a:latin typeface="+mj-lt"/>
                <a:cs typeface="Times New Roman" pitchFamily="18" charset="0"/>
                <a:sym typeface="Symbol" pitchFamily="18" charset="2"/>
              </a:rPr>
              <a:t></a:t>
            </a:r>
            <a:r>
              <a:rPr kumimoji="1" lang="en-US" altLang="ja-JP" sz="2800" dirty="0" smtClean="0">
                <a:latin typeface="+mj-lt"/>
                <a:cs typeface="Courier New" pitchFamily="49" charset="0"/>
              </a:rPr>
              <a:t> </a:t>
            </a:r>
            <a:r>
              <a:rPr kumimoji="1" lang="en-US" altLang="ja-JP" sz="2800" dirty="0" err="1" smtClean="0">
                <a:latin typeface="Courier New" pitchFamily="49" charset="0"/>
                <a:cs typeface="Courier New" pitchFamily="49" charset="0"/>
              </a:rPr>
              <a:t>ababaaa</a:t>
            </a:r>
            <a:r>
              <a:rPr kumimoji="1" lang="en-US" altLang="ja-JP" sz="2800" dirty="0" smtClean="0">
                <a:latin typeface="Courier New" pitchFamily="49" charset="0"/>
                <a:cs typeface="Courier New" pitchFamily="49" charset="0"/>
              </a:rPr>
              <a:t>$</a:t>
            </a:r>
            <a:endParaRPr kumimoji="1" lang="ja-JP" altLang="en-US" sz="2800" dirty="0">
              <a:latin typeface="Courier New" pitchFamily="49" charset="0"/>
              <a:cs typeface="Courier New" pitchFamily="49" charset="0"/>
            </a:endParaRPr>
          </a:p>
        </p:txBody>
      </p:sp>
      <p:sp>
        <p:nvSpPr>
          <p:cNvPr id="241" name="正方形/長方形 240"/>
          <p:cNvSpPr/>
          <p:nvPr/>
        </p:nvSpPr>
        <p:spPr>
          <a:xfrm>
            <a:off x="2699792" y="1196752"/>
            <a:ext cx="3744416" cy="864096"/>
          </a:xfrm>
          <a:prstGeom prst="rect">
            <a:avLst/>
          </a:prstGeom>
          <a:solidFill>
            <a:schemeClr val="accent6">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lvl="0" indent="-342900">
              <a:spcBef>
                <a:spcPct val="20000"/>
              </a:spcBef>
            </a:pPr>
            <a:r>
              <a:rPr lang="en-US" altLang="ja-JP" sz="2400" dirty="0" smtClean="0">
                <a:solidFill>
                  <a:prstClr val="black"/>
                </a:solidFill>
                <a:sym typeface="Symbol" pitchFamily="18" charset="2"/>
              </a:rPr>
              <a:t>Input	: A string</a:t>
            </a:r>
            <a:r>
              <a:rPr lang="ja-JP" altLang="en-US" sz="2400" dirty="0" smtClean="0">
                <a:solidFill>
                  <a:prstClr val="black"/>
                </a:solidFill>
                <a:sym typeface="Symbol" pitchFamily="18" charset="2"/>
              </a:rPr>
              <a:t> </a:t>
            </a:r>
            <a:r>
              <a:rPr lang="en-US" altLang="ja-JP" sz="2400" i="1" dirty="0" smtClean="0">
                <a:solidFill>
                  <a:prstClr val="black"/>
                </a:solidFill>
                <a:sym typeface="Symbol" pitchFamily="18" charset="2"/>
              </a:rPr>
              <a:t>w</a:t>
            </a:r>
            <a:r>
              <a:rPr lang="en-US" altLang="ja-JP" sz="2400" dirty="0" smtClean="0">
                <a:solidFill>
                  <a:prstClr val="black"/>
                </a:solidFill>
                <a:sym typeface="Symbol" pitchFamily="18" charset="2"/>
              </a:rPr>
              <a:t>.</a:t>
            </a:r>
          </a:p>
          <a:p>
            <a:pPr marL="342900" lvl="0" indent="-342900">
              <a:spcBef>
                <a:spcPct val="20000"/>
              </a:spcBef>
            </a:pPr>
            <a:r>
              <a:rPr lang="en-US" altLang="ja-JP" sz="2400" dirty="0" smtClean="0">
                <a:solidFill>
                  <a:prstClr val="black"/>
                </a:solidFill>
                <a:sym typeface="Symbol" pitchFamily="18" charset="2"/>
              </a:rPr>
              <a:t>Output	: The suffix tree of </a:t>
            </a:r>
            <a:r>
              <a:rPr lang="en-US" altLang="ja-JP" sz="2400" i="1" dirty="0" smtClean="0">
                <a:solidFill>
                  <a:prstClr val="black"/>
                </a:solidFill>
                <a:sym typeface="Symbol" pitchFamily="18" charset="2"/>
              </a:rPr>
              <a:t>w</a:t>
            </a:r>
            <a:r>
              <a:rPr lang="en-US" altLang="ja-JP" sz="2400" dirty="0" smtClean="0">
                <a:solidFill>
                  <a:prstClr val="black"/>
                </a:solidFill>
                <a:sym typeface="Symbol" pitchFamily="18" charset="2"/>
              </a:rPr>
              <a:t>.</a:t>
            </a:r>
            <a:endParaRPr lang="ja-JP" altLang="en-US" sz="2400" dirty="0">
              <a:solidFill>
                <a:prstClr val="black"/>
              </a:solidFill>
            </a:endParaRPr>
          </a:p>
        </p:txBody>
      </p:sp>
      <p:grpSp>
        <p:nvGrpSpPr>
          <p:cNvPr id="2" name="グループ化 99"/>
          <p:cNvGrpSpPr/>
          <p:nvPr/>
        </p:nvGrpSpPr>
        <p:grpSpPr>
          <a:xfrm>
            <a:off x="3707904" y="2132856"/>
            <a:ext cx="4896544" cy="3312368"/>
            <a:chOff x="3707904" y="2132856"/>
            <a:chExt cx="4896544" cy="3312368"/>
          </a:xfrm>
        </p:grpSpPr>
        <p:sp>
          <p:nvSpPr>
            <p:cNvPr id="237" name="右矢印 236"/>
            <p:cNvSpPr/>
            <p:nvPr/>
          </p:nvSpPr>
          <p:spPr>
            <a:xfrm>
              <a:off x="3707904" y="3212976"/>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2" name="円/楕円 41"/>
            <p:cNvSpPr/>
            <p:nvPr/>
          </p:nvSpPr>
          <p:spPr>
            <a:xfrm>
              <a:off x="6588224" y="213285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円/楕円 42"/>
            <p:cNvSpPr/>
            <p:nvPr/>
          </p:nvSpPr>
          <p:spPr>
            <a:xfrm>
              <a:off x="6012192" y="270892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4" name="直線コネクタ 43"/>
            <p:cNvCxnSpPr>
              <a:stCxn id="43" idx="7"/>
              <a:endCxn id="42" idx="3"/>
            </p:cNvCxnSpPr>
            <p:nvPr/>
          </p:nvCxnSpPr>
          <p:spPr>
            <a:xfrm rot="5400000" flipH="1" flipV="1">
              <a:off x="6257999" y="2378695"/>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6" name="円/楕円 45"/>
            <p:cNvSpPr/>
            <p:nvPr/>
          </p:nvSpPr>
          <p:spPr>
            <a:xfrm>
              <a:off x="6444208" y="3933056"/>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直線コネクタ 46"/>
            <p:cNvCxnSpPr>
              <a:stCxn id="46" idx="0"/>
              <a:endCxn id="43" idx="5"/>
            </p:cNvCxnSpPr>
            <p:nvPr/>
          </p:nvCxnSpPr>
          <p:spPr>
            <a:xfrm rot="16200000" flipV="1">
              <a:off x="5933956" y="3278803"/>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54" idx="0"/>
              <a:endCxn id="62" idx="4"/>
            </p:cNvCxnSpPr>
            <p:nvPr/>
          </p:nvCxnSpPr>
          <p:spPr>
            <a:xfrm rot="16200000" flipV="1">
              <a:off x="5346078" y="3807034"/>
              <a:ext cx="576096"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55" idx="0"/>
              <a:endCxn id="46" idx="3"/>
            </p:cNvCxnSpPr>
            <p:nvPr/>
          </p:nvCxnSpPr>
          <p:spPr>
            <a:xfrm rot="5400000" flipH="1" flipV="1">
              <a:off x="6066150" y="4376918"/>
              <a:ext cx="618273"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0" name="直線コネクタ 49"/>
            <p:cNvCxnSpPr>
              <a:stCxn id="58" idx="3"/>
              <a:endCxn id="52" idx="0"/>
            </p:cNvCxnSpPr>
            <p:nvPr/>
          </p:nvCxnSpPr>
          <p:spPr>
            <a:xfrm rot="5400000">
              <a:off x="7290287" y="3728845"/>
              <a:ext cx="618273" cy="22219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1" name="直線コネクタ 50"/>
            <p:cNvCxnSpPr>
              <a:stCxn id="58" idx="5"/>
              <a:endCxn id="53" idx="0"/>
            </p:cNvCxnSpPr>
            <p:nvPr/>
          </p:nvCxnSpPr>
          <p:spPr>
            <a:xfrm rot="16200000" flipH="1">
              <a:off x="7680141" y="3764832"/>
              <a:ext cx="906305" cy="43825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7308304" y="414908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4</a:t>
              </a:r>
              <a:endParaRPr kumimoji="1" lang="ja-JP" altLang="en-US" sz="2200" dirty="0"/>
            </a:p>
          </p:txBody>
        </p:sp>
        <p:sp>
          <p:nvSpPr>
            <p:cNvPr id="53" name="正方形/長方形 52"/>
            <p:cNvSpPr/>
            <p:nvPr/>
          </p:nvSpPr>
          <p:spPr>
            <a:xfrm>
              <a:off x="8172400" y="44371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2</a:t>
              </a:r>
              <a:endParaRPr kumimoji="1" lang="ja-JP" altLang="en-US" sz="2200" dirty="0"/>
            </a:p>
          </p:txBody>
        </p:sp>
        <p:sp>
          <p:nvSpPr>
            <p:cNvPr id="54" name="正方形/長方形 53"/>
            <p:cNvSpPr/>
            <p:nvPr/>
          </p:nvSpPr>
          <p:spPr>
            <a:xfrm>
              <a:off x="5508104" y="414908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5</a:t>
              </a:r>
              <a:endParaRPr kumimoji="1" lang="ja-JP" altLang="en-US" sz="2200" dirty="0"/>
            </a:p>
          </p:txBody>
        </p:sp>
        <p:sp>
          <p:nvSpPr>
            <p:cNvPr id="55" name="正方形/長方形 54"/>
            <p:cNvSpPr/>
            <p:nvPr/>
          </p:nvSpPr>
          <p:spPr>
            <a:xfrm>
              <a:off x="6084168" y="479715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3</a:t>
              </a:r>
              <a:endParaRPr kumimoji="1" lang="ja-JP" altLang="en-US" sz="2200" dirty="0"/>
            </a:p>
          </p:txBody>
        </p:sp>
        <p:sp>
          <p:nvSpPr>
            <p:cNvPr id="56" name="正方形/長方形 55"/>
            <p:cNvSpPr/>
            <p:nvPr/>
          </p:nvSpPr>
          <p:spPr>
            <a:xfrm>
              <a:off x="4788024" y="321297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7</a:t>
              </a:r>
              <a:endParaRPr kumimoji="1" lang="ja-JP" altLang="en-US" sz="2200" dirty="0"/>
            </a:p>
          </p:txBody>
        </p:sp>
        <p:cxnSp>
          <p:nvCxnSpPr>
            <p:cNvPr id="57" name="直線コネクタ 69"/>
            <p:cNvCxnSpPr>
              <a:stCxn id="43" idx="2"/>
              <a:endCxn id="56" idx="0"/>
            </p:cNvCxnSpPr>
            <p:nvPr/>
          </p:nvCxnSpPr>
          <p:spPr>
            <a:xfrm rot="10800000" flipV="1">
              <a:off x="4968044" y="2852920"/>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58" name="円/楕円 57"/>
            <p:cNvSpPr/>
            <p:nvPr/>
          </p:nvSpPr>
          <p:spPr>
            <a:xfrm>
              <a:off x="7668344" y="328498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 name="直線コネクタ 58"/>
            <p:cNvCxnSpPr>
              <a:stCxn id="58" idx="1"/>
              <a:endCxn id="42" idx="5"/>
            </p:cNvCxnSpPr>
            <p:nvPr/>
          </p:nvCxnSpPr>
          <p:spPr>
            <a:xfrm rot="16200000" flipV="1">
              <a:off x="6798043" y="2414683"/>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0" name="直線コネクタ 69"/>
            <p:cNvCxnSpPr>
              <a:stCxn id="42" idx="2"/>
              <a:endCxn id="61" idx="0"/>
            </p:cNvCxnSpPr>
            <p:nvPr/>
          </p:nvCxnSpPr>
          <p:spPr>
            <a:xfrm rot="10800000" flipV="1">
              <a:off x="4968044" y="2276856"/>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a:off x="4788024" y="263691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8</a:t>
              </a:r>
              <a:endParaRPr kumimoji="1" lang="ja-JP" altLang="en-US" sz="2200" dirty="0"/>
            </a:p>
          </p:txBody>
        </p:sp>
        <p:sp>
          <p:nvSpPr>
            <p:cNvPr id="62" name="円/楕円 61"/>
            <p:cNvSpPr/>
            <p:nvPr/>
          </p:nvSpPr>
          <p:spPr>
            <a:xfrm>
              <a:off x="5436128" y="328498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3" name="直線コネクタ 62"/>
            <p:cNvCxnSpPr>
              <a:stCxn id="62" idx="7"/>
              <a:endCxn id="43" idx="3"/>
            </p:cNvCxnSpPr>
            <p:nvPr/>
          </p:nvCxnSpPr>
          <p:spPr>
            <a:xfrm rot="5400000" flipH="1" flipV="1">
              <a:off x="5681951" y="2954743"/>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4" name="直線コネクタ 63"/>
            <p:cNvCxnSpPr>
              <a:stCxn id="65" idx="0"/>
              <a:endCxn id="62" idx="3"/>
            </p:cNvCxnSpPr>
            <p:nvPr/>
          </p:nvCxnSpPr>
          <p:spPr>
            <a:xfrm rot="5400000" flipH="1" flipV="1">
              <a:off x="5130062" y="3584814"/>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5004048" y="39330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6</a:t>
              </a:r>
              <a:endParaRPr kumimoji="1" lang="ja-JP" altLang="en-US" sz="2200" dirty="0"/>
            </a:p>
          </p:txBody>
        </p:sp>
        <p:sp>
          <p:nvSpPr>
            <p:cNvPr id="66" name="正方形/長方形 65"/>
            <p:cNvSpPr/>
            <p:nvPr/>
          </p:nvSpPr>
          <p:spPr>
            <a:xfrm>
              <a:off x="6876256" y="5085184"/>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1</a:t>
              </a:r>
              <a:endParaRPr kumimoji="1" lang="ja-JP" altLang="en-US" sz="2200" dirty="0"/>
            </a:p>
          </p:txBody>
        </p:sp>
        <p:cxnSp>
          <p:nvCxnSpPr>
            <p:cNvPr id="67" name="直線コネクタ 66"/>
            <p:cNvCxnSpPr>
              <a:stCxn id="46" idx="5"/>
              <a:endCxn id="66" idx="0"/>
            </p:cNvCxnSpPr>
            <p:nvPr/>
          </p:nvCxnSpPr>
          <p:spPr>
            <a:xfrm rot="16200000" flipH="1">
              <a:off x="6420001" y="4448908"/>
              <a:ext cx="906305" cy="36624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2" name="正方形/長方形 71"/>
            <p:cNvSpPr/>
            <p:nvPr/>
          </p:nvSpPr>
          <p:spPr>
            <a:xfrm>
              <a:off x="5456923" y="223466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73" name="正方形/長方形 72"/>
            <p:cNvSpPr/>
            <p:nvPr/>
          </p:nvSpPr>
          <p:spPr>
            <a:xfrm>
              <a:off x="6969091" y="223466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74" name="正方形/長方形 73"/>
            <p:cNvSpPr/>
            <p:nvPr/>
          </p:nvSpPr>
          <p:spPr>
            <a:xfrm>
              <a:off x="6113967" y="223466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75" name="正方形/長方形 74"/>
            <p:cNvSpPr/>
            <p:nvPr/>
          </p:nvSpPr>
          <p:spPr>
            <a:xfrm>
              <a:off x="5177863" y="288273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76" name="正方形/長方形 75"/>
            <p:cNvSpPr/>
            <p:nvPr/>
          </p:nvSpPr>
          <p:spPr>
            <a:xfrm>
              <a:off x="6257983" y="288273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77" name="正方形/長方形 76"/>
            <p:cNvSpPr/>
            <p:nvPr/>
          </p:nvSpPr>
          <p:spPr>
            <a:xfrm>
              <a:off x="5888971" y="288273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78" name="正方形/長方形 77"/>
            <p:cNvSpPr/>
            <p:nvPr/>
          </p:nvSpPr>
          <p:spPr>
            <a:xfrm>
              <a:off x="5067084" y="342900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79" name="正方形/長方形 78"/>
            <p:cNvSpPr/>
            <p:nvPr/>
          </p:nvSpPr>
          <p:spPr>
            <a:xfrm>
              <a:off x="5580112" y="342900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0" name="正方形/長方形 79"/>
            <p:cNvSpPr/>
            <p:nvPr/>
          </p:nvSpPr>
          <p:spPr>
            <a:xfrm>
              <a:off x="5643148" y="371703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1" name="正方形/長方形 80"/>
            <p:cNvSpPr/>
            <p:nvPr/>
          </p:nvSpPr>
          <p:spPr>
            <a:xfrm>
              <a:off x="6660232" y="4005064"/>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2" name="正方形/長方形 81"/>
            <p:cNvSpPr/>
            <p:nvPr/>
          </p:nvSpPr>
          <p:spPr>
            <a:xfrm>
              <a:off x="6156176" y="4005064"/>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3" name="正方形/長方形 82"/>
            <p:cNvSpPr/>
            <p:nvPr/>
          </p:nvSpPr>
          <p:spPr>
            <a:xfrm>
              <a:off x="7164288" y="246327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4" name="正方形/長方形 83"/>
            <p:cNvSpPr/>
            <p:nvPr/>
          </p:nvSpPr>
          <p:spPr>
            <a:xfrm>
              <a:off x="6372200" y="311135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5" name="正方形/長方形 84"/>
            <p:cNvSpPr/>
            <p:nvPr/>
          </p:nvSpPr>
          <p:spPr>
            <a:xfrm>
              <a:off x="6732240" y="419147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6" name="正方形/長方形 85"/>
            <p:cNvSpPr/>
            <p:nvPr/>
          </p:nvSpPr>
          <p:spPr>
            <a:xfrm>
              <a:off x="6812632" y="433548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7" name="正方形/長方形 86"/>
            <p:cNvSpPr/>
            <p:nvPr/>
          </p:nvSpPr>
          <p:spPr>
            <a:xfrm>
              <a:off x="6890324" y="4509120"/>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88" name="正方形/長方形 87"/>
            <p:cNvSpPr/>
            <p:nvPr/>
          </p:nvSpPr>
          <p:spPr>
            <a:xfrm>
              <a:off x="6962332" y="4695527"/>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9" name="正方形/長方形 88"/>
            <p:cNvSpPr/>
            <p:nvPr/>
          </p:nvSpPr>
          <p:spPr>
            <a:xfrm>
              <a:off x="6075196" y="4191471"/>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0" name="正方形/長方形 89"/>
            <p:cNvSpPr/>
            <p:nvPr/>
          </p:nvSpPr>
          <p:spPr>
            <a:xfrm>
              <a:off x="6003188" y="440749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92" name="正方形/長方形 91"/>
            <p:cNvSpPr/>
            <p:nvPr/>
          </p:nvSpPr>
          <p:spPr>
            <a:xfrm>
              <a:off x="7933336" y="335699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93" name="正方形/長方形 92"/>
            <p:cNvSpPr/>
            <p:nvPr/>
          </p:nvSpPr>
          <p:spPr>
            <a:xfrm>
              <a:off x="8005344" y="354339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4" name="正方形/長方形 93"/>
            <p:cNvSpPr/>
            <p:nvPr/>
          </p:nvSpPr>
          <p:spPr>
            <a:xfrm>
              <a:off x="8085736" y="3687415"/>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5" name="正方形/長方形 94"/>
            <p:cNvSpPr/>
            <p:nvPr/>
          </p:nvSpPr>
          <p:spPr>
            <a:xfrm>
              <a:off x="8163428" y="3861048"/>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6" name="正方形/長方形 95"/>
            <p:cNvSpPr/>
            <p:nvPr/>
          </p:nvSpPr>
          <p:spPr>
            <a:xfrm>
              <a:off x="8235436" y="407707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97" name="正方形/長方形 96"/>
            <p:cNvSpPr/>
            <p:nvPr/>
          </p:nvSpPr>
          <p:spPr>
            <a:xfrm>
              <a:off x="7371340" y="335699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8" name="正方形/長方形 97"/>
            <p:cNvSpPr/>
            <p:nvPr/>
          </p:nvSpPr>
          <p:spPr>
            <a:xfrm>
              <a:off x="7290360" y="3543399"/>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sp>
          <p:nvSpPr>
            <p:cNvPr id="99" name="正方形/長方形 98"/>
            <p:cNvSpPr/>
            <p:nvPr/>
          </p:nvSpPr>
          <p:spPr>
            <a:xfrm>
              <a:off x="7227324" y="3759423"/>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3">
                                            <p:txEl>
                                              <p:pRg st="0" end="0"/>
                                            </p:txEl>
                                          </p:spTgt>
                                        </p:tgtEl>
                                        <p:attrNameLst>
                                          <p:attrName>style.visibility</p:attrName>
                                        </p:attrNameLst>
                                      </p:cBhvr>
                                      <p:to>
                                        <p:strVal val="visible"/>
                                      </p:to>
                                    </p:set>
                                    <p:animEffect transition="in" filter="wipe(left)">
                                      <p:cBhvr>
                                        <p:cTn id="12" dur="500"/>
                                        <p:tgtEl>
                                          <p:spTgt spid="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smtClean="0"/>
              <a:t>Reverse Problem on Suffix Trees</a:t>
            </a:r>
            <a:endParaRPr lang="ja-JP" altLang="en-US" dirty="0"/>
          </a:p>
        </p:txBody>
      </p:sp>
      <p:sp>
        <p:nvSpPr>
          <p:cNvPr id="236" name="正方形/長方形 235"/>
          <p:cNvSpPr/>
          <p:nvPr/>
        </p:nvSpPr>
        <p:spPr>
          <a:xfrm>
            <a:off x="179512" y="1196752"/>
            <a:ext cx="8784976" cy="864096"/>
          </a:xfrm>
          <a:prstGeom prst="rect">
            <a:avLst/>
          </a:prstGeom>
          <a:solidFill>
            <a:schemeClr val="accent6">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wrap="none" lIns="72000" rIns="72000" rtlCol="0" anchor="ctr"/>
          <a:lstStyle/>
          <a:p>
            <a:pPr marL="342900" lvl="0" indent="-342900">
              <a:spcBef>
                <a:spcPct val="20000"/>
              </a:spcBef>
            </a:pPr>
            <a:r>
              <a:rPr lang="en-US" altLang="ja-JP" sz="2400" dirty="0" smtClean="0">
                <a:solidFill>
                  <a:prstClr val="black"/>
                </a:solidFill>
                <a:sym typeface="Symbol" pitchFamily="18" charset="2"/>
              </a:rPr>
              <a:t>Input	: An unlabeled ordered rooted tree</a:t>
            </a:r>
            <a:r>
              <a:rPr lang="ja-JP" altLang="en-US" sz="2400" dirty="0" smtClean="0">
                <a:solidFill>
                  <a:prstClr val="black"/>
                </a:solidFill>
                <a:sym typeface="Symbol" pitchFamily="18" charset="2"/>
              </a:rPr>
              <a:t>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a:t>
            </a:r>
          </a:p>
          <a:p>
            <a:pPr marL="342900" lvl="0" indent="-342900" algn="just">
              <a:spcBef>
                <a:spcPct val="20000"/>
              </a:spcBef>
            </a:pPr>
            <a:r>
              <a:rPr lang="en-US" altLang="ja-JP" sz="2400" dirty="0" smtClean="0">
                <a:solidFill>
                  <a:prstClr val="black"/>
                </a:solidFill>
                <a:sym typeface="Symbol" pitchFamily="18" charset="2"/>
              </a:rPr>
              <a:t>Output	: A string which realizes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 (if such exists).</a:t>
            </a:r>
            <a:endParaRPr lang="ja-JP" altLang="en-US" sz="2400" dirty="0">
              <a:solidFill>
                <a:prstClr val="black"/>
              </a:solidFill>
            </a:endParaRPr>
          </a:p>
        </p:txBody>
      </p:sp>
      <p:sp>
        <p:nvSpPr>
          <p:cNvPr id="51" name="円/楕円 50"/>
          <p:cNvSpPr/>
          <p:nvPr/>
        </p:nvSpPr>
        <p:spPr>
          <a:xfrm>
            <a:off x="2843808" y="34290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円/楕円 51"/>
          <p:cNvSpPr/>
          <p:nvPr/>
        </p:nvSpPr>
        <p:spPr>
          <a:xfrm>
            <a:off x="2267776" y="400506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p:cNvCxnSpPr>
            <a:stCxn id="52" idx="7"/>
            <a:endCxn id="51" idx="3"/>
          </p:cNvCxnSpPr>
          <p:nvPr/>
        </p:nvCxnSpPr>
        <p:spPr>
          <a:xfrm rot="5400000" flipH="1" flipV="1">
            <a:off x="2513583" y="3674839"/>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4" name="円/楕円 53"/>
          <p:cNvSpPr/>
          <p:nvPr/>
        </p:nvSpPr>
        <p:spPr>
          <a:xfrm>
            <a:off x="2699792" y="52292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5" name="直線コネクタ 54"/>
          <p:cNvCxnSpPr>
            <a:stCxn id="54" idx="0"/>
            <a:endCxn id="52" idx="5"/>
          </p:cNvCxnSpPr>
          <p:nvPr/>
        </p:nvCxnSpPr>
        <p:spPr>
          <a:xfrm rot="16200000" flipV="1">
            <a:off x="2189540" y="4574947"/>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2" idx="0"/>
            <a:endCxn id="70" idx="4"/>
          </p:cNvCxnSpPr>
          <p:nvPr/>
        </p:nvCxnSpPr>
        <p:spPr>
          <a:xfrm rot="16200000" flipV="1">
            <a:off x="1709674" y="4995166"/>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63" idx="0"/>
            <a:endCxn id="54" idx="3"/>
          </p:cNvCxnSpPr>
          <p:nvPr/>
        </p:nvCxnSpPr>
        <p:spPr>
          <a:xfrm rot="5400000" flipH="1" flipV="1">
            <a:off x="2465750" y="5601054"/>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66" idx="3"/>
            <a:endCxn id="60" idx="0"/>
          </p:cNvCxnSpPr>
          <p:nvPr/>
        </p:nvCxnSpPr>
        <p:spPr>
          <a:xfrm rot="5400000">
            <a:off x="3689887" y="4952981"/>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66" idx="5"/>
            <a:endCxn id="61" idx="0"/>
          </p:cNvCxnSpPr>
          <p:nvPr/>
        </p:nvCxnSpPr>
        <p:spPr>
          <a:xfrm rot="16200000" flipH="1">
            <a:off x="4043737" y="4952964"/>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3635896"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61" name="正方形/長方形 60"/>
          <p:cNvSpPr/>
          <p:nvPr/>
        </p:nvSpPr>
        <p:spPr>
          <a:xfrm>
            <a:off x="413995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62" name="正方形/長方形 61"/>
          <p:cNvSpPr/>
          <p:nvPr/>
        </p:nvSpPr>
        <p:spPr>
          <a:xfrm>
            <a:off x="1763688"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63" name="正方形/長方形 62"/>
          <p:cNvSpPr/>
          <p:nvPr/>
        </p:nvSpPr>
        <p:spPr>
          <a:xfrm>
            <a:off x="2411760"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64" name="正方形/長方形 63"/>
          <p:cNvSpPr/>
          <p:nvPr/>
        </p:nvSpPr>
        <p:spPr>
          <a:xfrm>
            <a:off x="1043608" y="45091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65" name="直線コネクタ 69"/>
          <p:cNvCxnSpPr>
            <a:stCxn id="52" idx="2"/>
            <a:endCxn id="64" idx="0"/>
          </p:cNvCxnSpPr>
          <p:nvPr/>
        </p:nvCxnSpPr>
        <p:spPr>
          <a:xfrm rot="10800000" flipV="1">
            <a:off x="1223628" y="4149064"/>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6" name="円/楕円 65"/>
          <p:cNvSpPr/>
          <p:nvPr/>
        </p:nvSpPr>
        <p:spPr>
          <a:xfrm>
            <a:off x="3923928"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直線コネクタ 66"/>
          <p:cNvCxnSpPr>
            <a:stCxn id="66" idx="1"/>
            <a:endCxn id="51" idx="5"/>
          </p:cNvCxnSpPr>
          <p:nvPr/>
        </p:nvCxnSpPr>
        <p:spPr>
          <a:xfrm rot="16200000" flipV="1">
            <a:off x="3053627" y="3710827"/>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8" name="直線コネクタ 69"/>
          <p:cNvCxnSpPr>
            <a:stCxn id="51" idx="2"/>
            <a:endCxn id="69" idx="0"/>
          </p:cNvCxnSpPr>
          <p:nvPr/>
        </p:nvCxnSpPr>
        <p:spPr>
          <a:xfrm rot="10800000" flipV="1">
            <a:off x="1223628" y="3573000"/>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1043608" y="39330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70" name="円/楕円 69"/>
          <p:cNvSpPr/>
          <p:nvPr/>
        </p:nvSpPr>
        <p:spPr>
          <a:xfrm>
            <a:off x="1691712"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1" name="直線コネクタ 70"/>
          <p:cNvCxnSpPr>
            <a:stCxn id="70" idx="7"/>
            <a:endCxn id="52" idx="3"/>
          </p:cNvCxnSpPr>
          <p:nvPr/>
        </p:nvCxnSpPr>
        <p:spPr>
          <a:xfrm rot="5400000" flipH="1" flipV="1">
            <a:off x="1937535" y="4250887"/>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2" name="直線コネクタ 71"/>
          <p:cNvCxnSpPr>
            <a:stCxn id="73" idx="0"/>
            <a:endCxn id="70" idx="3"/>
          </p:cNvCxnSpPr>
          <p:nvPr/>
        </p:nvCxnSpPr>
        <p:spPr>
          <a:xfrm rot="5400000" flipH="1" flipV="1">
            <a:off x="1385646" y="4880958"/>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125963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74" name="正方形/長方形 73"/>
          <p:cNvSpPr/>
          <p:nvPr/>
        </p:nvSpPr>
        <p:spPr>
          <a:xfrm>
            <a:off x="2915816"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75" name="直線コネクタ 74"/>
          <p:cNvCxnSpPr>
            <a:stCxn id="54" idx="5"/>
            <a:endCxn id="74" idx="0"/>
          </p:cNvCxnSpPr>
          <p:nvPr/>
        </p:nvCxnSpPr>
        <p:spPr>
          <a:xfrm rot="16200000" flipH="1">
            <a:off x="2819601" y="5601036"/>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5" name="角丸四角形吹き出し 84"/>
          <p:cNvSpPr/>
          <p:nvPr/>
        </p:nvSpPr>
        <p:spPr>
          <a:xfrm>
            <a:off x="179512" y="2276872"/>
            <a:ext cx="5184576" cy="864096"/>
          </a:xfrm>
          <a:prstGeom prst="wedgeRoundRectCallout">
            <a:avLst>
              <a:gd name="adj1" fmla="val 14752"/>
              <a:gd name="adj2" fmla="val -81906"/>
              <a:gd name="adj3" fmla="val 16667"/>
            </a:avLst>
          </a:prstGeom>
          <a:solidFill>
            <a:schemeClr val="bg1"/>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r>
              <a:rPr lang="en-US" altLang="ja-JP" sz="2400" dirty="0" smtClean="0"/>
              <a:t>A string </a:t>
            </a:r>
            <a:r>
              <a:rPr lang="en-US" altLang="ja-JP" sz="2400" i="1" dirty="0" smtClean="0"/>
              <a:t>w</a:t>
            </a:r>
            <a:r>
              <a:rPr lang="en-US" altLang="ja-JP" sz="2400" dirty="0" smtClean="0"/>
              <a:t> is said to </a:t>
            </a:r>
            <a:r>
              <a:rPr lang="en-US" altLang="ja-JP" sz="2400" u="sng" dirty="0" smtClean="0"/>
              <a:t>realize</a:t>
            </a:r>
            <a:r>
              <a:rPr lang="en-US" altLang="ja-JP" sz="2400" dirty="0" smtClean="0"/>
              <a:t> </a:t>
            </a:r>
            <a:r>
              <a:rPr lang="en-US" altLang="ja-JP" sz="2400" i="1" dirty="0" smtClean="0"/>
              <a:t>T</a:t>
            </a:r>
            <a:r>
              <a:rPr lang="en-US" altLang="ja-JP" sz="2400" dirty="0" smtClean="0"/>
              <a:t> </a:t>
            </a:r>
            <a:br>
              <a:rPr lang="en-US" altLang="ja-JP" sz="2400" dirty="0" smtClean="0"/>
            </a:br>
            <a:r>
              <a:rPr lang="en-US" altLang="ja-JP" sz="2400" dirty="0" smtClean="0"/>
              <a:t>if the suffix tree of </a:t>
            </a:r>
            <a:r>
              <a:rPr lang="en-US" altLang="ja-JP" sz="2400" i="1" dirty="0" smtClean="0"/>
              <a:t>w</a:t>
            </a:r>
            <a:r>
              <a:rPr lang="en-US" altLang="ja-JP" sz="2400" dirty="0" smtClean="0"/>
              <a:t> is isomorphic to </a:t>
            </a:r>
            <a:r>
              <a:rPr lang="en-US" altLang="ja-JP" sz="2400" i="1" dirty="0" smtClean="0"/>
              <a:t>T</a:t>
            </a:r>
            <a:r>
              <a:rPr lang="en-US" altLang="ja-JP" sz="2400" dirty="0" smtClean="0"/>
              <a:t>.</a:t>
            </a:r>
            <a:endParaRPr kumimoji="1" lang="ja-JP"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smtClean="0"/>
              <a:t>Reverse Problem on Suffix Trees</a:t>
            </a:r>
            <a:endParaRPr lang="ja-JP" altLang="en-US" dirty="0"/>
          </a:p>
        </p:txBody>
      </p:sp>
      <p:sp>
        <p:nvSpPr>
          <p:cNvPr id="236" name="正方形/長方形 235"/>
          <p:cNvSpPr/>
          <p:nvPr/>
        </p:nvSpPr>
        <p:spPr>
          <a:xfrm>
            <a:off x="179512" y="1196752"/>
            <a:ext cx="8784976" cy="864096"/>
          </a:xfrm>
          <a:prstGeom prst="rect">
            <a:avLst/>
          </a:prstGeom>
          <a:solidFill>
            <a:schemeClr val="accent6">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wrap="none" lIns="72000" rIns="72000" rtlCol="0" anchor="ctr"/>
          <a:lstStyle/>
          <a:p>
            <a:pPr marL="342900" lvl="0" indent="-342900">
              <a:spcBef>
                <a:spcPct val="20000"/>
              </a:spcBef>
            </a:pPr>
            <a:r>
              <a:rPr lang="en-US" altLang="ja-JP" sz="2400" dirty="0" smtClean="0">
                <a:solidFill>
                  <a:prstClr val="black"/>
                </a:solidFill>
                <a:sym typeface="Symbol" pitchFamily="18" charset="2"/>
              </a:rPr>
              <a:t>Input	: An unlabeled ordered rooted tree</a:t>
            </a:r>
            <a:r>
              <a:rPr lang="ja-JP" altLang="en-US" sz="2400" dirty="0" smtClean="0">
                <a:solidFill>
                  <a:prstClr val="black"/>
                </a:solidFill>
                <a:sym typeface="Symbol" pitchFamily="18" charset="2"/>
              </a:rPr>
              <a:t>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 and </a:t>
            </a:r>
            <a:r>
              <a:rPr lang="en-US" altLang="ja-JP" sz="2400" u="sng" dirty="0" smtClean="0">
                <a:solidFill>
                  <a:prstClr val="black"/>
                </a:solidFill>
                <a:sym typeface="Symbol" pitchFamily="18" charset="2"/>
              </a:rPr>
              <a:t>links </a:t>
            </a:r>
            <a:r>
              <a:rPr lang="en-US" altLang="ja-JP" sz="2400" i="1" u="sng" dirty="0" smtClean="0">
                <a:solidFill>
                  <a:prstClr val="black"/>
                </a:solidFill>
                <a:sym typeface="Symbol" pitchFamily="18" charset="2"/>
              </a:rPr>
              <a:t>f</a:t>
            </a:r>
            <a:r>
              <a:rPr lang="en-US" altLang="ja-JP" sz="2400" dirty="0" smtClean="0">
                <a:solidFill>
                  <a:prstClr val="black"/>
                </a:solidFill>
                <a:sym typeface="Symbol" pitchFamily="18" charset="2"/>
              </a:rPr>
              <a:t>.</a:t>
            </a:r>
          </a:p>
          <a:p>
            <a:pPr marL="342900" lvl="0" indent="-342900" algn="just">
              <a:spcBef>
                <a:spcPct val="20000"/>
              </a:spcBef>
            </a:pPr>
            <a:r>
              <a:rPr lang="en-US" altLang="ja-JP" sz="2400" dirty="0" smtClean="0">
                <a:solidFill>
                  <a:prstClr val="black"/>
                </a:solidFill>
                <a:sym typeface="Symbol" pitchFamily="18" charset="2"/>
              </a:rPr>
              <a:t>Output	: A string which realizes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 and </a:t>
            </a:r>
            <a:r>
              <a:rPr lang="en-US" altLang="ja-JP" sz="2400" i="1" dirty="0" smtClean="0">
                <a:solidFill>
                  <a:prstClr val="black"/>
                </a:solidFill>
                <a:sym typeface="Symbol" pitchFamily="18" charset="2"/>
              </a:rPr>
              <a:t>f</a:t>
            </a:r>
            <a:r>
              <a:rPr lang="en-US" altLang="ja-JP" sz="2400" dirty="0" smtClean="0">
                <a:solidFill>
                  <a:prstClr val="black"/>
                </a:solidFill>
                <a:sym typeface="Symbol" pitchFamily="18" charset="2"/>
              </a:rPr>
              <a:t> (if such exists).</a:t>
            </a:r>
            <a:endParaRPr lang="ja-JP" altLang="en-US" sz="2400" dirty="0">
              <a:solidFill>
                <a:prstClr val="black"/>
              </a:solidFill>
            </a:endParaRPr>
          </a:p>
        </p:txBody>
      </p:sp>
      <p:sp>
        <p:nvSpPr>
          <p:cNvPr id="51" name="円/楕円 50"/>
          <p:cNvSpPr/>
          <p:nvPr/>
        </p:nvSpPr>
        <p:spPr>
          <a:xfrm>
            <a:off x="2843808" y="34290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円/楕円 51"/>
          <p:cNvSpPr/>
          <p:nvPr/>
        </p:nvSpPr>
        <p:spPr>
          <a:xfrm>
            <a:off x="2267776" y="400506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p:cNvCxnSpPr>
            <a:stCxn id="52" idx="7"/>
            <a:endCxn id="51" idx="3"/>
          </p:cNvCxnSpPr>
          <p:nvPr/>
        </p:nvCxnSpPr>
        <p:spPr>
          <a:xfrm rot="5400000" flipH="1" flipV="1">
            <a:off x="2513583" y="3674839"/>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4" name="円/楕円 53"/>
          <p:cNvSpPr/>
          <p:nvPr/>
        </p:nvSpPr>
        <p:spPr>
          <a:xfrm>
            <a:off x="2699792" y="52292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5" name="直線コネクタ 54"/>
          <p:cNvCxnSpPr>
            <a:stCxn id="54" idx="0"/>
            <a:endCxn id="52" idx="5"/>
          </p:cNvCxnSpPr>
          <p:nvPr/>
        </p:nvCxnSpPr>
        <p:spPr>
          <a:xfrm rot="16200000" flipV="1">
            <a:off x="2189540" y="4574947"/>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2" idx="0"/>
            <a:endCxn id="70" idx="4"/>
          </p:cNvCxnSpPr>
          <p:nvPr/>
        </p:nvCxnSpPr>
        <p:spPr>
          <a:xfrm rot="16200000" flipV="1">
            <a:off x="1709674" y="4995166"/>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63" idx="0"/>
            <a:endCxn id="54" idx="3"/>
          </p:cNvCxnSpPr>
          <p:nvPr/>
        </p:nvCxnSpPr>
        <p:spPr>
          <a:xfrm rot="5400000" flipH="1" flipV="1">
            <a:off x="2465750" y="5601054"/>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66" idx="3"/>
            <a:endCxn id="60" idx="0"/>
          </p:cNvCxnSpPr>
          <p:nvPr/>
        </p:nvCxnSpPr>
        <p:spPr>
          <a:xfrm rot="5400000">
            <a:off x="3689887" y="4952981"/>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66" idx="5"/>
            <a:endCxn id="61" idx="0"/>
          </p:cNvCxnSpPr>
          <p:nvPr/>
        </p:nvCxnSpPr>
        <p:spPr>
          <a:xfrm rot="16200000" flipH="1">
            <a:off x="4043737" y="4952964"/>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3635896"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61" name="正方形/長方形 60"/>
          <p:cNvSpPr/>
          <p:nvPr/>
        </p:nvSpPr>
        <p:spPr>
          <a:xfrm>
            <a:off x="413995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62" name="正方形/長方形 61"/>
          <p:cNvSpPr/>
          <p:nvPr/>
        </p:nvSpPr>
        <p:spPr>
          <a:xfrm>
            <a:off x="1763688"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63" name="正方形/長方形 62"/>
          <p:cNvSpPr/>
          <p:nvPr/>
        </p:nvSpPr>
        <p:spPr>
          <a:xfrm>
            <a:off x="2411760"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64" name="正方形/長方形 63"/>
          <p:cNvSpPr/>
          <p:nvPr/>
        </p:nvSpPr>
        <p:spPr>
          <a:xfrm>
            <a:off x="1043608" y="45091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65" name="直線コネクタ 69"/>
          <p:cNvCxnSpPr>
            <a:stCxn id="52" idx="2"/>
            <a:endCxn id="64" idx="0"/>
          </p:cNvCxnSpPr>
          <p:nvPr/>
        </p:nvCxnSpPr>
        <p:spPr>
          <a:xfrm rot="10800000" flipV="1">
            <a:off x="1223628" y="4149064"/>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6" name="円/楕円 65"/>
          <p:cNvSpPr/>
          <p:nvPr/>
        </p:nvSpPr>
        <p:spPr>
          <a:xfrm>
            <a:off x="3923928"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直線コネクタ 66"/>
          <p:cNvCxnSpPr>
            <a:stCxn id="66" idx="1"/>
            <a:endCxn id="51" idx="5"/>
          </p:cNvCxnSpPr>
          <p:nvPr/>
        </p:nvCxnSpPr>
        <p:spPr>
          <a:xfrm rot="16200000" flipV="1">
            <a:off x="3053627" y="3710827"/>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8" name="直線コネクタ 69"/>
          <p:cNvCxnSpPr>
            <a:stCxn id="51" idx="2"/>
            <a:endCxn id="69" idx="0"/>
          </p:cNvCxnSpPr>
          <p:nvPr/>
        </p:nvCxnSpPr>
        <p:spPr>
          <a:xfrm rot="10800000" flipV="1">
            <a:off x="1223628" y="3573000"/>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1043608" y="39330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70" name="円/楕円 69"/>
          <p:cNvSpPr/>
          <p:nvPr/>
        </p:nvSpPr>
        <p:spPr>
          <a:xfrm>
            <a:off x="1691712"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1" name="直線コネクタ 70"/>
          <p:cNvCxnSpPr>
            <a:stCxn id="70" idx="7"/>
            <a:endCxn id="52" idx="3"/>
          </p:cNvCxnSpPr>
          <p:nvPr/>
        </p:nvCxnSpPr>
        <p:spPr>
          <a:xfrm rot="5400000" flipH="1" flipV="1">
            <a:off x="1937535" y="4250887"/>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2" name="直線コネクタ 71"/>
          <p:cNvCxnSpPr>
            <a:stCxn id="73" idx="0"/>
            <a:endCxn id="70" idx="3"/>
          </p:cNvCxnSpPr>
          <p:nvPr/>
        </p:nvCxnSpPr>
        <p:spPr>
          <a:xfrm rot="5400000" flipH="1" flipV="1">
            <a:off x="1385646" y="4880958"/>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125963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sp>
        <p:nvSpPr>
          <p:cNvPr id="74" name="正方形/長方形 73"/>
          <p:cNvSpPr/>
          <p:nvPr/>
        </p:nvSpPr>
        <p:spPr>
          <a:xfrm>
            <a:off x="2915816"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sz="2200" dirty="0"/>
          </a:p>
        </p:txBody>
      </p:sp>
      <p:cxnSp>
        <p:nvCxnSpPr>
          <p:cNvPr id="75" name="直線コネクタ 74"/>
          <p:cNvCxnSpPr>
            <a:stCxn id="54" idx="5"/>
            <a:endCxn id="74" idx="0"/>
          </p:cNvCxnSpPr>
          <p:nvPr/>
        </p:nvCxnSpPr>
        <p:spPr>
          <a:xfrm rot="16200000" flipH="1">
            <a:off x="2819601" y="5601036"/>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5" name="角丸四角形吹き出し 84"/>
          <p:cNvSpPr/>
          <p:nvPr/>
        </p:nvSpPr>
        <p:spPr>
          <a:xfrm>
            <a:off x="179512" y="2276872"/>
            <a:ext cx="7704856" cy="864096"/>
          </a:xfrm>
          <a:prstGeom prst="wedgeRoundRectCallout">
            <a:avLst>
              <a:gd name="adj1" fmla="val -2713"/>
              <a:gd name="adj2" fmla="val -78700"/>
              <a:gd name="adj3" fmla="val 16667"/>
            </a:avLst>
          </a:prstGeom>
          <a:solidFill>
            <a:schemeClr val="bg1"/>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r>
              <a:rPr lang="en-US" altLang="ja-JP" sz="2400" dirty="0" smtClean="0"/>
              <a:t>A string </a:t>
            </a:r>
            <a:r>
              <a:rPr lang="en-US" altLang="ja-JP" sz="2400" i="1" dirty="0" smtClean="0"/>
              <a:t>w</a:t>
            </a:r>
            <a:r>
              <a:rPr lang="en-US" altLang="ja-JP" sz="2400" dirty="0" smtClean="0"/>
              <a:t> is said to </a:t>
            </a:r>
            <a:r>
              <a:rPr lang="en-US" altLang="ja-JP" sz="2400" u="sng" dirty="0" smtClean="0"/>
              <a:t>realize</a:t>
            </a:r>
            <a:r>
              <a:rPr lang="en-US" altLang="ja-JP" sz="2400" dirty="0" smtClean="0"/>
              <a:t> (</a:t>
            </a:r>
            <a:r>
              <a:rPr lang="en-US" altLang="ja-JP" sz="2400" i="1" dirty="0" smtClean="0"/>
              <a:t>T</a:t>
            </a:r>
            <a:r>
              <a:rPr lang="en-US" altLang="ja-JP" sz="2400" dirty="0" smtClean="0"/>
              <a:t>, </a:t>
            </a:r>
            <a:r>
              <a:rPr lang="en-US" altLang="ja-JP" sz="2400" i="1" dirty="0" smtClean="0"/>
              <a:t>f</a:t>
            </a:r>
            <a:r>
              <a:rPr lang="en-US" altLang="ja-JP" sz="2400" dirty="0" smtClean="0"/>
              <a:t> ) if the suffix tree of </a:t>
            </a:r>
            <a:r>
              <a:rPr lang="en-US" altLang="ja-JP" sz="2400" i="1" dirty="0" smtClean="0"/>
              <a:t>w</a:t>
            </a:r>
            <a:r>
              <a:rPr lang="en-US" altLang="ja-JP" sz="2400" dirty="0" smtClean="0"/>
              <a:t> </a:t>
            </a:r>
            <a:br>
              <a:rPr lang="en-US" altLang="ja-JP" sz="2400" dirty="0" smtClean="0"/>
            </a:br>
            <a:r>
              <a:rPr lang="en-US" altLang="ja-JP" sz="2400" dirty="0" smtClean="0"/>
              <a:t>and its suffix links are isomorphic to </a:t>
            </a:r>
            <a:r>
              <a:rPr lang="en-US" altLang="ja-JP" sz="2400" i="1" dirty="0" smtClean="0"/>
              <a:t>T</a:t>
            </a:r>
            <a:r>
              <a:rPr lang="en-US" altLang="ja-JP" sz="2400" dirty="0" smtClean="0"/>
              <a:t> and </a:t>
            </a:r>
            <a:r>
              <a:rPr lang="en-US" altLang="ja-JP" sz="2400" i="1" dirty="0" smtClean="0"/>
              <a:t>f</a:t>
            </a:r>
            <a:r>
              <a:rPr lang="en-US" altLang="ja-JP" sz="2400" dirty="0" smtClean="0"/>
              <a:t>.</a:t>
            </a:r>
            <a:endParaRPr kumimoji="1" lang="ja-JP" altLang="en-US" sz="2400" dirty="0"/>
          </a:p>
        </p:txBody>
      </p:sp>
      <p:sp>
        <p:nvSpPr>
          <p:cNvPr id="40" name="角丸四角形吹き出し 39"/>
          <p:cNvSpPr/>
          <p:nvPr/>
        </p:nvSpPr>
        <p:spPr>
          <a:xfrm>
            <a:off x="3635896" y="3429000"/>
            <a:ext cx="1800200" cy="504056"/>
          </a:xfrm>
          <a:prstGeom prst="wedgeRoundRectCallout">
            <a:avLst>
              <a:gd name="adj1" fmla="val -57876"/>
              <a:gd name="adj2" fmla="val 169430"/>
              <a:gd name="adj3" fmla="val 16667"/>
            </a:avLst>
          </a:prstGeom>
          <a:solidFill>
            <a:schemeClr val="bg1"/>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000" dirty="0" smtClean="0"/>
              <a:t>link function </a:t>
            </a:r>
            <a:r>
              <a:rPr lang="en-US" altLang="ja-JP" sz="2000" i="1" dirty="0" smtClean="0"/>
              <a:t>f</a:t>
            </a:r>
            <a:endParaRPr kumimoji="1" lang="ja-JP" altLang="en-US" sz="2000" i="1" dirty="0"/>
          </a:p>
        </p:txBody>
      </p:sp>
      <p:grpSp>
        <p:nvGrpSpPr>
          <p:cNvPr id="101" name="グループ化 100"/>
          <p:cNvGrpSpPr/>
          <p:nvPr/>
        </p:nvGrpSpPr>
        <p:grpSpPr>
          <a:xfrm>
            <a:off x="1043608" y="3573000"/>
            <a:ext cx="3276364" cy="2664312"/>
            <a:chOff x="1043608" y="3573000"/>
            <a:chExt cx="3276364" cy="2664312"/>
          </a:xfrm>
        </p:grpSpPr>
        <p:cxnSp>
          <p:nvCxnSpPr>
            <p:cNvPr id="76" name="直線コネクタ 69"/>
            <p:cNvCxnSpPr>
              <a:stCxn id="66" idx="2"/>
              <a:endCxn id="54" idx="7"/>
            </p:cNvCxnSpPr>
            <p:nvPr/>
          </p:nvCxnSpPr>
          <p:spPr>
            <a:xfrm rot="10800000" flipV="1">
              <a:off x="2945616" y="4725127"/>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7" name="直線コネクタ 69"/>
            <p:cNvCxnSpPr>
              <a:stCxn id="51" idx="2"/>
              <a:endCxn id="52" idx="0"/>
            </p:cNvCxnSpPr>
            <p:nvPr/>
          </p:nvCxnSpPr>
          <p:spPr>
            <a:xfrm rot="10800000" flipV="1">
              <a:off x="2411776" y="3573000"/>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8" name="直線コネクタ 69"/>
            <p:cNvCxnSpPr>
              <a:stCxn id="52" idx="6"/>
              <a:endCxn id="66" idx="2"/>
            </p:cNvCxnSpPr>
            <p:nvPr/>
          </p:nvCxnSpPr>
          <p:spPr>
            <a:xfrm>
              <a:off x="2555776" y="4149064"/>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9" name="直線コネクタ 69"/>
            <p:cNvCxnSpPr>
              <a:stCxn id="52" idx="2"/>
              <a:endCxn id="70" idx="0"/>
            </p:cNvCxnSpPr>
            <p:nvPr/>
          </p:nvCxnSpPr>
          <p:spPr>
            <a:xfrm rot="10800000" flipV="1">
              <a:off x="1835712" y="4149064"/>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1" name="直線コネクタ 69"/>
            <p:cNvCxnSpPr>
              <a:stCxn id="61" idx="2"/>
              <a:endCxn id="74" idx="3"/>
            </p:cNvCxnSpPr>
            <p:nvPr/>
          </p:nvCxnSpPr>
          <p:spPr>
            <a:xfrm rot="5400000">
              <a:off x="3563888" y="5301208"/>
              <a:ext cx="468052" cy="1044116"/>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2" name="直線コネクタ 69"/>
            <p:cNvCxnSpPr>
              <a:stCxn id="63" idx="2"/>
              <a:endCxn id="61" idx="2"/>
            </p:cNvCxnSpPr>
            <p:nvPr/>
          </p:nvCxnSpPr>
          <p:spPr>
            <a:xfrm rot="5400000" flipH="1" flipV="1">
              <a:off x="3131840" y="5049180"/>
              <a:ext cx="648072" cy="1728192"/>
            </a:xfrm>
            <a:prstGeom prst="curvedConnector3">
              <a:avLst>
                <a:gd name="adj1" fmla="val -35274"/>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3" name="直線コネクタ 69"/>
            <p:cNvCxnSpPr>
              <a:stCxn id="60" idx="1"/>
              <a:endCxn id="63" idx="3"/>
            </p:cNvCxnSpPr>
            <p:nvPr/>
          </p:nvCxnSpPr>
          <p:spPr>
            <a:xfrm rot="10800000" flipV="1">
              <a:off x="2771800" y="5409220"/>
              <a:ext cx="864096" cy="648072"/>
            </a:xfrm>
            <a:prstGeom prst="curvedConnector3">
              <a:avLst>
                <a:gd name="adj1" fmla="val 90139"/>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4" name="直線コネクタ 69"/>
            <p:cNvCxnSpPr>
              <a:stCxn id="62" idx="2"/>
              <a:endCxn id="60" idx="2"/>
            </p:cNvCxnSpPr>
            <p:nvPr/>
          </p:nvCxnSpPr>
          <p:spPr>
            <a:xfrm rot="16200000" flipH="1">
              <a:off x="2879812" y="4653136"/>
              <a:ext cx="1588" cy="1872208"/>
            </a:xfrm>
            <a:prstGeom prst="curvedConnector3">
              <a:avLst>
                <a:gd name="adj1" fmla="val 72970174"/>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5" name="直線コネクタ 69"/>
            <p:cNvCxnSpPr>
              <a:stCxn id="73" idx="2"/>
              <a:endCxn id="62" idx="2"/>
            </p:cNvCxnSpPr>
            <p:nvPr/>
          </p:nvCxnSpPr>
          <p:spPr>
            <a:xfrm rot="16200000" flipH="1">
              <a:off x="1691680" y="5337212"/>
              <a:ext cx="1588" cy="504056"/>
            </a:xfrm>
            <a:prstGeom prst="curvedConnector3">
              <a:avLst>
                <a:gd name="adj1" fmla="val 14395466"/>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6" name="直線コネクタ 69"/>
            <p:cNvCxnSpPr>
              <a:stCxn id="64" idx="1"/>
              <a:endCxn id="73" idx="1"/>
            </p:cNvCxnSpPr>
            <p:nvPr/>
          </p:nvCxnSpPr>
          <p:spPr>
            <a:xfrm rot="10800000" flipH="1" flipV="1">
              <a:off x="1043608" y="4689140"/>
              <a:ext cx="216024" cy="720080"/>
            </a:xfrm>
            <a:prstGeom prst="curvedConnector3">
              <a:avLst>
                <a:gd name="adj1" fmla="val -105822"/>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7" name="直線コネクタ 69"/>
            <p:cNvCxnSpPr>
              <a:stCxn id="69" idx="1"/>
              <a:endCxn id="64" idx="1"/>
            </p:cNvCxnSpPr>
            <p:nvPr/>
          </p:nvCxnSpPr>
          <p:spPr>
            <a:xfrm rot="10800000" flipV="1">
              <a:off x="1043608" y="4113076"/>
              <a:ext cx="1588" cy="576064"/>
            </a:xfrm>
            <a:prstGeom prst="curvedConnector3">
              <a:avLst>
                <a:gd name="adj1" fmla="val 14395466"/>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wipe(down)">
                                      <p:cBhvr>
                                        <p:cTn id="7" dur="500"/>
                                        <p:tgtEl>
                                          <p:spTgt spid="10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wipe(down)">
                                      <p:cBhvr>
                                        <p:cTn id="11"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smtClean="0"/>
              <a:t>Reverse Problem on Suffix Trees</a:t>
            </a:r>
            <a:endParaRPr lang="ja-JP" altLang="en-US" dirty="0"/>
          </a:p>
        </p:txBody>
      </p:sp>
      <p:sp>
        <p:nvSpPr>
          <p:cNvPr id="236" name="正方形/長方形 235"/>
          <p:cNvSpPr/>
          <p:nvPr/>
        </p:nvSpPr>
        <p:spPr>
          <a:xfrm>
            <a:off x="179512" y="1196752"/>
            <a:ext cx="8784976" cy="864096"/>
          </a:xfrm>
          <a:prstGeom prst="rect">
            <a:avLst/>
          </a:prstGeom>
          <a:solidFill>
            <a:schemeClr val="accent6">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wrap="none" lIns="72000" rIns="72000" rtlCol="0" anchor="ctr"/>
          <a:lstStyle/>
          <a:p>
            <a:pPr marL="342900" lvl="0" indent="-342900">
              <a:spcBef>
                <a:spcPct val="20000"/>
              </a:spcBef>
            </a:pPr>
            <a:r>
              <a:rPr lang="en-US" altLang="ja-JP" sz="2400" dirty="0" smtClean="0">
                <a:solidFill>
                  <a:prstClr val="black"/>
                </a:solidFill>
                <a:sym typeface="Symbol" pitchFamily="18" charset="2"/>
              </a:rPr>
              <a:t>Input	: An unlabeled ordered rooted tree</a:t>
            </a:r>
            <a:r>
              <a:rPr lang="ja-JP" altLang="en-US" sz="2400" dirty="0" smtClean="0">
                <a:solidFill>
                  <a:prstClr val="black"/>
                </a:solidFill>
                <a:sym typeface="Symbol" pitchFamily="18" charset="2"/>
              </a:rPr>
              <a:t>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 and </a:t>
            </a:r>
            <a:r>
              <a:rPr lang="en-US" altLang="ja-JP" sz="2400" u="sng" dirty="0" smtClean="0">
                <a:solidFill>
                  <a:prstClr val="black"/>
                </a:solidFill>
                <a:sym typeface="Symbol" pitchFamily="18" charset="2"/>
              </a:rPr>
              <a:t>links </a:t>
            </a:r>
            <a:r>
              <a:rPr lang="en-US" altLang="ja-JP" sz="2400" i="1" u="sng" dirty="0" smtClean="0">
                <a:solidFill>
                  <a:prstClr val="black"/>
                </a:solidFill>
                <a:sym typeface="Symbol" pitchFamily="18" charset="2"/>
              </a:rPr>
              <a:t>f</a:t>
            </a:r>
            <a:r>
              <a:rPr lang="en-US" altLang="ja-JP" sz="2400" dirty="0" smtClean="0">
                <a:solidFill>
                  <a:prstClr val="black"/>
                </a:solidFill>
                <a:sym typeface="Symbol" pitchFamily="18" charset="2"/>
              </a:rPr>
              <a:t>.</a:t>
            </a:r>
          </a:p>
          <a:p>
            <a:pPr marL="342900" lvl="0" indent="-342900" algn="just">
              <a:spcBef>
                <a:spcPct val="20000"/>
              </a:spcBef>
            </a:pPr>
            <a:r>
              <a:rPr lang="en-US" altLang="ja-JP" sz="2400" dirty="0" smtClean="0">
                <a:solidFill>
                  <a:prstClr val="black"/>
                </a:solidFill>
                <a:sym typeface="Symbol" pitchFamily="18" charset="2"/>
              </a:rPr>
              <a:t>Output	: A string which realizes </a:t>
            </a:r>
            <a:r>
              <a:rPr lang="en-US" altLang="ja-JP" sz="2400" i="1" dirty="0" smtClean="0">
                <a:solidFill>
                  <a:prstClr val="black"/>
                </a:solidFill>
                <a:sym typeface="Symbol" pitchFamily="18" charset="2"/>
              </a:rPr>
              <a:t>T</a:t>
            </a:r>
            <a:r>
              <a:rPr lang="en-US" altLang="ja-JP" sz="2400" dirty="0" smtClean="0">
                <a:solidFill>
                  <a:prstClr val="black"/>
                </a:solidFill>
                <a:sym typeface="Symbol" pitchFamily="18" charset="2"/>
              </a:rPr>
              <a:t> and </a:t>
            </a:r>
            <a:r>
              <a:rPr lang="en-US" altLang="ja-JP" sz="2400" i="1" dirty="0" smtClean="0">
                <a:solidFill>
                  <a:prstClr val="black"/>
                </a:solidFill>
                <a:sym typeface="Symbol" pitchFamily="18" charset="2"/>
              </a:rPr>
              <a:t>f</a:t>
            </a:r>
            <a:r>
              <a:rPr lang="en-US" altLang="ja-JP" sz="2400" dirty="0" smtClean="0">
                <a:solidFill>
                  <a:prstClr val="black"/>
                </a:solidFill>
                <a:sym typeface="Symbol" pitchFamily="18" charset="2"/>
              </a:rPr>
              <a:t> (if such exists).</a:t>
            </a:r>
            <a:endParaRPr lang="ja-JP" altLang="en-US" sz="2400" dirty="0">
              <a:solidFill>
                <a:prstClr val="black"/>
              </a:solidFill>
            </a:endParaRPr>
          </a:p>
        </p:txBody>
      </p:sp>
      <p:sp>
        <p:nvSpPr>
          <p:cNvPr id="51" name="円/楕円 50"/>
          <p:cNvSpPr/>
          <p:nvPr/>
        </p:nvSpPr>
        <p:spPr>
          <a:xfrm>
            <a:off x="2843808" y="34290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円/楕円 51"/>
          <p:cNvSpPr/>
          <p:nvPr/>
        </p:nvSpPr>
        <p:spPr>
          <a:xfrm>
            <a:off x="2267776" y="4005064"/>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p:cNvCxnSpPr>
            <a:stCxn id="52" idx="7"/>
            <a:endCxn id="51" idx="3"/>
          </p:cNvCxnSpPr>
          <p:nvPr/>
        </p:nvCxnSpPr>
        <p:spPr>
          <a:xfrm rot="5400000" flipH="1" flipV="1">
            <a:off x="2513583" y="3674839"/>
            <a:ext cx="372418" cy="37238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4" name="円/楕円 53"/>
          <p:cNvSpPr/>
          <p:nvPr/>
        </p:nvSpPr>
        <p:spPr>
          <a:xfrm>
            <a:off x="2699792" y="5229200"/>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5" name="直線コネクタ 54"/>
          <p:cNvCxnSpPr>
            <a:stCxn id="54" idx="0"/>
            <a:endCxn id="52" idx="5"/>
          </p:cNvCxnSpPr>
          <p:nvPr/>
        </p:nvCxnSpPr>
        <p:spPr>
          <a:xfrm rot="16200000" flipV="1">
            <a:off x="2189540" y="4574947"/>
            <a:ext cx="978313" cy="3301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2" idx="0"/>
            <a:endCxn id="70" idx="4"/>
          </p:cNvCxnSpPr>
          <p:nvPr/>
        </p:nvCxnSpPr>
        <p:spPr>
          <a:xfrm rot="16200000" flipV="1">
            <a:off x="1709674" y="4995166"/>
            <a:ext cx="360072" cy="10799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63" idx="0"/>
            <a:endCxn id="54" idx="3"/>
          </p:cNvCxnSpPr>
          <p:nvPr/>
        </p:nvCxnSpPr>
        <p:spPr>
          <a:xfrm rot="5400000" flipH="1" flipV="1">
            <a:off x="2465750" y="5601054"/>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66" idx="3"/>
            <a:endCxn id="60" idx="0"/>
          </p:cNvCxnSpPr>
          <p:nvPr/>
        </p:nvCxnSpPr>
        <p:spPr>
          <a:xfrm rot="5400000">
            <a:off x="3689887" y="4952981"/>
            <a:ext cx="402249" cy="1501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66" idx="5"/>
            <a:endCxn id="61" idx="0"/>
          </p:cNvCxnSpPr>
          <p:nvPr/>
        </p:nvCxnSpPr>
        <p:spPr>
          <a:xfrm rot="16200000" flipH="1">
            <a:off x="4043737" y="4952964"/>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3635896"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ja-JP" sz="2200" dirty="0" smtClean="0"/>
              <a:t>4</a:t>
            </a:r>
            <a:endParaRPr kumimoji="1" lang="ja-JP" altLang="en-US" sz="2200" dirty="0"/>
          </a:p>
        </p:txBody>
      </p:sp>
      <p:sp>
        <p:nvSpPr>
          <p:cNvPr id="61" name="正方形/長方形 60"/>
          <p:cNvSpPr/>
          <p:nvPr/>
        </p:nvSpPr>
        <p:spPr>
          <a:xfrm>
            <a:off x="413995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2</a:t>
            </a:r>
            <a:endParaRPr kumimoji="1" lang="ja-JP" altLang="en-US" sz="2200" dirty="0"/>
          </a:p>
        </p:txBody>
      </p:sp>
      <p:sp>
        <p:nvSpPr>
          <p:cNvPr id="62" name="正方形/長方形 61"/>
          <p:cNvSpPr/>
          <p:nvPr/>
        </p:nvSpPr>
        <p:spPr>
          <a:xfrm>
            <a:off x="1763688"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ja-JP" sz="2200" dirty="0" smtClean="0"/>
              <a:t>5</a:t>
            </a:r>
            <a:endParaRPr kumimoji="1" lang="ja-JP" altLang="en-US" sz="2200" dirty="0"/>
          </a:p>
        </p:txBody>
      </p:sp>
      <p:sp>
        <p:nvSpPr>
          <p:cNvPr id="63" name="正方形/長方形 62"/>
          <p:cNvSpPr/>
          <p:nvPr/>
        </p:nvSpPr>
        <p:spPr>
          <a:xfrm>
            <a:off x="2411760"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ja-JP" sz="2200" dirty="0" smtClean="0"/>
              <a:t>3</a:t>
            </a:r>
            <a:endParaRPr kumimoji="1" lang="ja-JP" altLang="en-US" sz="2200" dirty="0"/>
          </a:p>
        </p:txBody>
      </p:sp>
      <p:sp>
        <p:nvSpPr>
          <p:cNvPr id="64" name="正方形/長方形 63"/>
          <p:cNvSpPr/>
          <p:nvPr/>
        </p:nvSpPr>
        <p:spPr>
          <a:xfrm>
            <a:off x="1043608" y="450912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ja-JP" sz="2200" dirty="0" smtClean="0"/>
              <a:t>7</a:t>
            </a:r>
            <a:endParaRPr kumimoji="1" lang="ja-JP" altLang="en-US" sz="2200" dirty="0"/>
          </a:p>
        </p:txBody>
      </p:sp>
      <p:cxnSp>
        <p:nvCxnSpPr>
          <p:cNvPr id="65" name="直線コネクタ 69"/>
          <p:cNvCxnSpPr>
            <a:stCxn id="52" idx="2"/>
            <a:endCxn id="64" idx="0"/>
          </p:cNvCxnSpPr>
          <p:nvPr/>
        </p:nvCxnSpPr>
        <p:spPr>
          <a:xfrm rot="10800000" flipV="1">
            <a:off x="1223628" y="4149064"/>
            <a:ext cx="1044148"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6" name="円/楕円 65"/>
          <p:cNvSpPr/>
          <p:nvPr/>
        </p:nvSpPr>
        <p:spPr>
          <a:xfrm>
            <a:off x="3923928"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直線コネクタ 66"/>
          <p:cNvCxnSpPr>
            <a:stCxn id="66" idx="1"/>
            <a:endCxn id="51" idx="5"/>
          </p:cNvCxnSpPr>
          <p:nvPr/>
        </p:nvCxnSpPr>
        <p:spPr>
          <a:xfrm rot="16200000" flipV="1">
            <a:off x="3053627" y="3710827"/>
            <a:ext cx="948482" cy="87647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8" name="直線コネクタ 69"/>
          <p:cNvCxnSpPr>
            <a:stCxn id="51" idx="2"/>
            <a:endCxn id="69" idx="0"/>
          </p:cNvCxnSpPr>
          <p:nvPr/>
        </p:nvCxnSpPr>
        <p:spPr>
          <a:xfrm rot="10800000" flipV="1">
            <a:off x="1223628" y="3573000"/>
            <a:ext cx="1620180" cy="360056"/>
          </a:xfrm>
          <a:prstGeom prst="curvedConnector2">
            <a:avLst/>
          </a:prstGeom>
          <a:ln w="25400"/>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1043608" y="3933056"/>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8</a:t>
            </a:r>
            <a:endParaRPr kumimoji="1" lang="ja-JP" altLang="en-US" sz="2200" dirty="0"/>
          </a:p>
        </p:txBody>
      </p:sp>
      <p:sp>
        <p:nvSpPr>
          <p:cNvPr id="70" name="円/楕円 69"/>
          <p:cNvSpPr/>
          <p:nvPr/>
        </p:nvSpPr>
        <p:spPr>
          <a:xfrm>
            <a:off x="1691712" y="4581128"/>
            <a:ext cx="288000" cy="288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1" name="直線コネクタ 70"/>
          <p:cNvCxnSpPr>
            <a:stCxn id="70" idx="7"/>
            <a:endCxn id="52" idx="3"/>
          </p:cNvCxnSpPr>
          <p:nvPr/>
        </p:nvCxnSpPr>
        <p:spPr>
          <a:xfrm rot="5400000" flipH="1" flipV="1">
            <a:off x="1937535" y="4250887"/>
            <a:ext cx="372418" cy="3724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2" name="直線コネクタ 71"/>
          <p:cNvCxnSpPr>
            <a:stCxn id="73" idx="0"/>
            <a:endCxn id="70" idx="3"/>
          </p:cNvCxnSpPr>
          <p:nvPr/>
        </p:nvCxnSpPr>
        <p:spPr>
          <a:xfrm rot="5400000" flipH="1" flipV="1">
            <a:off x="1385646" y="4880958"/>
            <a:ext cx="402249" cy="2942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1259632" y="5229200"/>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ja-JP" sz="2200" dirty="0" smtClean="0"/>
              <a:t>6</a:t>
            </a:r>
            <a:endParaRPr kumimoji="1" lang="ja-JP" altLang="en-US" sz="2200" dirty="0"/>
          </a:p>
        </p:txBody>
      </p:sp>
      <p:sp>
        <p:nvSpPr>
          <p:cNvPr id="74" name="正方形/長方形 73"/>
          <p:cNvSpPr/>
          <p:nvPr/>
        </p:nvSpPr>
        <p:spPr>
          <a:xfrm>
            <a:off x="2915816" y="5877272"/>
            <a:ext cx="360040" cy="360040"/>
          </a:xfrm>
          <a:prstGeom prst="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sz="2200" dirty="0" smtClean="0"/>
              <a:t>1</a:t>
            </a:r>
            <a:endParaRPr kumimoji="1" lang="ja-JP" altLang="en-US" sz="2200" dirty="0"/>
          </a:p>
        </p:txBody>
      </p:sp>
      <p:cxnSp>
        <p:nvCxnSpPr>
          <p:cNvPr id="75" name="直線コネクタ 74"/>
          <p:cNvCxnSpPr>
            <a:stCxn id="54" idx="5"/>
            <a:endCxn id="74" idx="0"/>
          </p:cNvCxnSpPr>
          <p:nvPr/>
        </p:nvCxnSpPr>
        <p:spPr>
          <a:xfrm rot="16200000" flipH="1">
            <a:off x="2819601" y="5601036"/>
            <a:ext cx="402249" cy="1502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5" name="角丸四角形吹き出し 84"/>
          <p:cNvSpPr/>
          <p:nvPr/>
        </p:nvSpPr>
        <p:spPr>
          <a:xfrm>
            <a:off x="179512" y="2276872"/>
            <a:ext cx="7704856" cy="864096"/>
          </a:xfrm>
          <a:prstGeom prst="wedgeRoundRectCallout">
            <a:avLst>
              <a:gd name="adj1" fmla="val -2713"/>
              <a:gd name="adj2" fmla="val -78700"/>
              <a:gd name="adj3" fmla="val 16667"/>
            </a:avLst>
          </a:prstGeom>
          <a:solidFill>
            <a:schemeClr val="bg1"/>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r>
              <a:rPr lang="en-US" altLang="ja-JP" sz="2400" dirty="0" smtClean="0"/>
              <a:t>A string </a:t>
            </a:r>
            <a:r>
              <a:rPr lang="en-US" altLang="ja-JP" sz="2400" i="1" dirty="0" smtClean="0"/>
              <a:t>w</a:t>
            </a:r>
            <a:r>
              <a:rPr lang="en-US" altLang="ja-JP" sz="2400" dirty="0" smtClean="0"/>
              <a:t> is said to </a:t>
            </a:r>
            <a:r>
              <a:rPr lang="en-US" altLang="ja-JP" sz="2400" u="sng" dirty="0" smtClean="0"/>
              <a:t>realize</a:t>
            </a:r>
            <a:r>
              <a:rPr lang="en-US" altLang="ja-JP" sz="2400" dirty="0" smtClean="0"/>
              <a:t> (</a:t>
            </a:r>
            <a:r>
              <a:rPr lang="en-US" altLang="ja-JP" sz="2400" i="1" dirty="0" smtClean="0"/>
              <a:t>T</a:t>
            </a:r>
            <a:r>
              <a:rPr lang="en-US" altLang="ja-JP" sz="2400" dirty="0" smtClean="0"/>
              <a:t>, </a:t>
            </a:r>
            <a:r>
              <a:rPr lang="en-US" altLang="ja-JP" sz="2400" i="1" dirty="0" smtClean="0"/>
              <a:t>f</a:t>
            </a:r>
            <a:r>
              <a:rPr lang="en-US" altLang="ja-JP" sz="2400" dirty="0" smtClean="0"/>
              <a:t> ) if the suffix tree of </a:t>
            </a:r>
            <a:r>
              <a:rPr lang="en-US" altLang="ja-JP" sz="2400" i="1" dirty="0" smtClean="0"/>
              <a:t>w</a:t>
            </a:r>
            <a:r>
              <a:rPr lang="en-US" altLang="ja-JP" sz="2400" dirty="0" smtClean="0"/>
              <a:t> </a:t>
            </a:r>
            <a:br>
              <a:rPr lang="en-US" altLang="ja-JP" sz="2400" dirty="0" smtClean="0"/>
            </a:br>
            <a:r>
              <a:rPr lang="en-US" altLang="ja-JP" sz="2400" dirty="0" smtClean="0"/>
              <a:t>and its suffix links are isomorphic to </a:t>
            </a:r>
            <a:r>
              <a:rPr lang="en-US" altLang="ja-JP" sz="2400" i="1" dirty="0" smtClean="0"/>
              <a:t>T</a:t>
            </a:r>
            <a:r>
              <a:rPr lang="en-US" altLang="ja-JP" sz="2400" dirty="0" smtClean="0"/>
              <a:t> and </a:t>
            </a:r>
            <a:r>
              <a:rPr lang="en-US" altLang="ja-JP" sz="2400" i="1" dirty="0" smtClean="0"/>
              <a:t>f</a:t>
            </a:r>
            <a:r>
              <a:rPr lang="en-US" altLang="ja-JP" sz="2400" dirty="0" smtClean="0"/>
              <a:t>.</a:t>
            </a:r>
            <a:endParaRPr kumimoji="1" lang="ja-JP" altLang="en-US" sz="2400" dirty="0"/>
          </a:p>
        </p:txBody>
      </p:sp>
      <p:cxnSp>
        <p:nvCxnSpPr>
          <p:cNvPr id="76" name="直線コネクタ 69"/>
          <p:cNvCxnSpPr>
            <a:stCxn id="66" idx="2"/>
            <a:endCxn id="54" idx="7"/>
          </p:cNvCxnSpPr>
          <p:nvPr/>
        </p:nvCxnSpPr>
        <p:spPr>
          <a:xfrm rot="10800000" flipV="1">
            <a:off x="2945616" y="4725127"/>
            <a:ext cx="978313" cy="546249"/>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7" name="直線コネクタ 69"/>
          <p:cNvCxnSpPr>
            <a:stCxn id="51" idx="2"/>
            <a:endCxn id="52" idx="0"/>
          </p:cNvCxnSpPr>
          <p:nvPr/>
        </p:nvCxnSpPr>
        <p:spPr>
          <a:xfrm rot="10800000" flipV="1">
            <a:off x="2411776" y="3573000"/>
            <a:ext cx="432032"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8" name="直線コネクタ 69"/>
          <p:cNvCxnSpPr>
            <a:stCxn id="52" idx="6"/>
            <a:endCxn id="66" idx="2"/>
          </p:cNvCxnSpPr>
          <p:nvPr/>
        </p:nvCxnSpPr>
        <p:spPr>
          <a:xfrm>
            <a:off x="2555776" y="4149064"/>
            <a:ext cx="1368152" cy="576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79" name="直線コネクタ 69"/>
          <p:cNvCxnSpPr>
            <a:stCxn id="52" idx="2"/>
            <a:endCxn id="70" idx="0"/>
          </p:cNvCxnSpPr>
          <p:nvPr/>
        </p:nvCxnSpPr>
        <p:spPr>
          <a:xfrm rot="10800000" flipV="1">
            <a:off x="1835712" y="4149064"/>
            <a:ext cx="432064" cy="432064"/>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grpSp>
        <p:nvGrpSpPr>
          <p:cNvPr id="86" name="グループ化 85"/>
          <p:cNvGrpSpPr/>
          <p:nvPr/>
        </p:nvGrpSpPr>
        <p:grpSpPr>
          <a:xfrm>
            <a:off x="1043608" y="4113076"/>
            <a:ext cx="3276364" cy="2124236"/>
            <a:chOff x="1043608" y="4113076"/>
            <a:chExt cx="3276364" cy="2124236"/>
          </a:xfrm>
        </p:grpSpPr>
        <p:cxnSp>
          <p:nvCxnSpPr>
            <p:cNvPr id="41" name="直線コネクタ 69"/>
            <p:cNvCxnSpPr>
              <a:stCxn id="61" idx="2"/>
              <a:endCxn id="74" idx="3"/>
            </p:cNvCxnSpPr>
            <p:nvPr/>
          </p:nvCxnSpPr>
          <p:spPr>
            <a:xfrm rot="5400000">
              <a:off x="3563888" y="5301208"/>
              <a:ext cx="468052" cy="1044116"/>
            </a:xfrm>
            <a:prstGeom prst="straightConnector1">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2" name="直線コネクタ 69"/>
            <p:cNvCxnSpPr>
              <a:stCxn id="63" idx="2"/>
              <a:endCxn id="61" idx="2"/>
            </p:cNvCxnSpPr>
            <p:nvPr/>
          </p:nvCxnSpPr>
          <p:spPr>
            <a:xfrm rot="5400000" flipH="1" flipV="1">
              <a:off x="3131840" y="5049180"/>
              <a:ext cx="648072" cy="1728192"/>
            </a:xfrm>
            <a:prstGeom prst="curvedConnector3">
              <a:avLst>
                <a:gd name="adj1" fmla="val -35274"/>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3" name="直線コネクタ 69"/>
            <p:cNvCxnSpPr>
              <a:stCxn id="60" idx="1"/>
              <a:endCxn id="63" idx="3"/>
            </p:cNvCxnSpPr>
            <p:nvPr/>
          </p:nvCxnSpPr>
          <p:spPr>
            <a:xfrm rot="10800000" flipV="1">
              <a:off x="2771800" y="5409220"/>
              <a:ext cx="864096" cy="648072"/>
            </a:xfrm>
            <a:prstGeom prst="curvedConnector3">
              <a:avLst>
                <a:gd name="adj1" fmla="val 90139"/>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4" name="直線コネクタ 69"/>
            <p:cNvCxnSpPr>
              <a:stCxn id="62" idx="2"/>
              <a:endCxn id="60" idx="2"/>
            </p:cNvCxnSpPr>
            <p:nvPr/>
          </p:nvCxnSpPr>
          <p:spPr>
            <a:xfrm rot="16200000" flipH="1">
              <a:off x="2879812" y="4653136"/>
              <a:ext cx="1588" cy="1872208"/>
            </a:xfrm>
            <a:prstGeom prst="curvedConnector3">
              <a:avLst>
                <a:gd name="adj1" fmla="val 72970174"/>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5" name="直線コネクタ 69"/>
            <p:cNvCxnSpPr>
              <a:stCxn id="73" idx="2"/>
              <a:endCxn id="62" idx="2"/>
            </p:cNvCxnSpPr>
            <p:nvPr/>
          </p:nvCxnSpPr>
          <p:spPr>
            <a:xfrm rot="16200000" flipH="1">
              <a:off x="1691680" y="5337212"/>
              <a:ext cx="1588" cy="504056"/>
            </a:xfrm>
            <a:prstGeom prst="curvedConnector3">
              <a:avLst>
                <a:gd name="adj1" fmla="val 14395466"/>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6" name="直線コネクタ 69"/>
            <p:cNvCxnSpPr>
              <a:stCxn id="64" idx="1"/>
              <a:endCxn id="73" idx="1"/>
            </p:cNvCxnSpPr>
            <p:nvPr/>
          </p:nvCxnSpPr>
          <p:spPr>
            <a:xfrm rot="10800000" flipH="1" flipV="1">
              <a:off x="1043608" y="4689140"/>
              <a:ext cx="216024" cy="720080"/>
            </a:xfrm>
            <a:prstGeom prst="curvedConnector3">
              <a:avLst>
                <a:gd name="adj1" fmla="val -105822"/>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cxnSp>
          <p:nvCxnSpPr>
            <p:cNvPr id="47" name="直線コネクタ 69"/>
            <p:cNvCxnSpPr>
              <a:stCxn id="69" idx="1"/>
              <a:endCxn id="64" idx="1"/>
            </p:cNvCxnSpPr>
            <p:nvPr/>
          </p:nvCxnSpPr>
          <p:spPr>
            <a:xfrm rot="10800000" flipV="1">
              <a:off x="1043608" y="4113076"/>
              <a:ext cx="1588" cy="576064"/>
            </a:xfrm>
            <a:prstGeom prst="curvedConnector3">
              <a:avLst>
                <a:gd name="adj1" fmla="val 14395466"/>
              </a:avLst>
            </a:prstGeom>
            <a:ln w="25400">
              <a:solidFill>
                <a:schemeClr val="accent2">
                  <a:lumMod val="60000"/>
                  <a:lumOff val="40000"/>
                </a:schemeClr>
              </a:solidFill>
              <a:prstDash val="dash"/>
              <a:headEnd type="triangle" w="lg" len="lg"/>
            </a:ln>
          </p:spPr>
          <p:style>
            <a:lnRef idx="1">
              <a:schemeClr val="accent1"/>
            </a:lnRef>
            <a:fillRef idx="0">
              <a:schemeClr val="accent1"/>
            </a:fillRef>
            <a:effectRef idx="0">
              <a:schemeClr val="accent1"/>
            </a:effectRef>
            <a:fontRef idx="minor">
              <a:schemeClr val="tx1"/>
            </a:fontRef>
          </p:style>
        </p:cxnSp>
      </p:grpSp>
      <p:sp>
        <p:nvSpPr>
          <p:cNvPr id="48" name="角丸四角形吹き出し 47"/>
          <p:cNvSpPr/>
          <p:nvPr/>
        </p:nvSpPr>
        <p:spPr>
          <a:xfrm>
            <a:off x="3635896" y="3429000"/>
            <a:ext cx="1800200" cy="504056"/>
          </a:xfrm>
          <a:prstGeom prst="wedgeRoundRectCallout">
            <a:avLst>
              <a:gd name="adj1" fmla="val -57876"/>
              <a:gd name="adj2" fmla="val 169430"/>
              <a:gd name="adj3" fmla="val 16667"/>
            </a:avLst>
          </a:prstGeom>
          <a:solidFill>
            <a:schemeClr val="bg1"/>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000" dirty="0" smtClean="0"/>
              <a:t>link function </a:t>
            </a:r>
            <a:r>
              <a:rPr lang="en-US" altLang="ja-JP" sz="2000" i="1" dirty="0" smtClean="0"/>
              <a:t>f</a:t>
            </a:r>
            <a:endParaRPr kumimoji="1" lang="ja-JP" altLang="en-US" sz="2000" i="1" dirty="0"/>
          </a:p>
        </p:txBody>
      </p:sp>
      <p:grpSp>
        <p:nvGrpSpPr>
          <p:cNvPr id="49" name="グループ化 225"/>
          <p:cNvGrpSpPr/>
          <p:nvPr/>
        </p:nvGrpSpPr>
        <p:grpSpPr>
          <a:xfrm>
            <a:off x="4860032" y="3771037"/>
            <a:ext cx="2722463" cy="1026115"/>
            <a:chOff x="5724128" y="3699029"/>
            <a:chExt cx="2722463" cy="1026115"/>
          </a:xfrm>
        </p:grpSpPr>
        <p:sp>
          <p:nvSpPr>
            <p:cNvPr id="50" name="右矢印 49"/>
            <p:cNvSpPr/>
            <p:nvPr/>
          </p:nvSpPr>
          <p:spPr>
            <a:xfrm>
              <a:off x="5724128" y="4005064"/>
              <a:ext cx="720080"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80" name="テキスト ボックス 79"/>
            <p:cNvSpPr txBox="1"/>
            <p:nvPr/>
          </p:nvSpPr>
          <p:spPr>
            <a:xfrm>
              <a:off x="6543506" y="3699029"/>
              <a:ext cx="1903085" cy="954107"/>
            </a:xfrm>
            <a:prstGeom prst="rect">
              <a:avLst/>
            </a:prstGeom>
            <a:noFill/>
          </p:spPr>
          <p:txBody>
            <a:bodyPr wrap="none" rtlCol="0">
              <a:spAutoFit/>
            </a:bodyPr>
            <a:lstStyle/>
            <a:p>
              <a:r>
                <a:rPr kumimoji="1" lang="en-US" altLang="ja-JP" sz="2800" dirty="0" smtClean="0">
                  <a:latin typeface="Courier New" pitchFamily="49" charset="0"/>
                  <a:cs typeface="Courier New" pitchFamily="49" charset="0"/>
                </a:rPr>
                <a:t>12345678</a:t>
              </a:r>
              <a:br>
                <a:rPr kumimoji="1" lang="en-US" altLang="ja-JP" sz="2800" dirty="0" smtClean="0">
                  <a:latin typeface="Courier New" pitchFamily="49" charset="0"/>
                  <a:cs typeface="Courier New" pitchFamily="49" charset="0"/>
                </a:rPr>
              </a:br>
              <a:r>
                <a:rPr kumimoji="1" lang="en-US" altLang="ja-JP" sz="2800" dirty="0" err="1" smtClean="0">
                  <a:latin typeface="Courier New" pitchFamily="49" charset="0"/>
                  <a:cs typeface="Courier New" pitchFamily="49" charset="0"/>
                </a:rPr>
                <a:t>ababaaa</a:t>
              </a:r>
              <a:r>
                <a:rPr kumimoji="1" lang="en-US" altLang="ja-JP" sz="2800" dirty="0" smtClean="0">
                  <a:latin typeface="Courier New" pitchFamily="49" charset="0"/>
                  <a:cs typeface="Courier New" pitchFamily="49" charset="0"/>
                </a:rPr>
                <a:t>$</a:t>
              </a:r>
              <a:endParaRPr kumimoji="1" lang="ja-JP" altLang="en-US" sz="2800" dirty="0">
                <a:latin typeface="Courier New" pitchFamily="49" charset="0"/>
                <a:cs typeface="Courier New" pitchFamily="49" charset="0"/>
              </a:endParaRPr>
            </a:p>
          </p:txBody>
        </p:sp>
      </p:grpSp>
      <p:grpSp>
        <p:nvGrpSpPr>
          <p:cNvPr id="81" name="グループ化 37"/>
          <p:cNvGrpSpPr/>
          <p:nvPr/>
        </p:nvGrpSpPr>
        <p:grpSpPr>
          <a:xfrm>
            <a:off x="1547664" y="3615407"/>
            <a:ext cx="2160240" cy="461665"/>
            <a:chOff x="1907704" y="2276872"/>
            <a:chExt cx="2160240" cy="461665"/>
          </a:xfrm>
        </p:grpSpPr>
        <p:sp>
          <p:nvSpPr>
            <p:cNvPr id="82" name="正方形/長方形 81"/>
            <p:cNvSpPr/>
            <p:nvPr/>
          </p:nvSpPr>
          <p:spPr>
            <a:xfrm>
              <a:off x="1907704" y="227687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t>
              </a:r>
              <a:endParaRPr lang="ja-JP" altLang="en-US" sz="2400" dirty="0">
                <a:latin typeface="Courier New" pitchFamily="49" charset="0"/>
                <a:cs typeface="Courier New" pitchFamily="49" charset="0"/>
              </a:endParaRPr>
            </a:p>
          </p:txBody>
        </p:sp>
        <p:sp>
          <p:nvSpPr>
            <p:cNvPr id="83" name="正方形/長方形 82"/>
            <p:cNvSpPr/>
            <p:nvPr/>
          </p:nvSpPr>
          <p:spPr>
            <a:xfrm>
              <a:off x="3698932" y="227687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b</a:t>
              </a:r>
              <a:endParaRPr lang="ja-JP" altLang="en-US" sz="2400" dirty="0">
                <a:latin typeface="Courier New" pitchFamily="49" charset="0"/>
                <a:cs typeface="Courier New" pitchFamily="49" charset="0"/>
              </a:endParaRPr>
            </a:p>
          </p:txBody>
        </p:sp>
        <p:sp>
          <p:nvSpPr>
            <p:cNvPr id="84" name="正方形/長方形 83"/>
            <p:cNvSpPr/>
            <p:nvPr/>
          </p:nvSpPr>
          <p:spPr>
            <a:xfrm>
              <a:off x="3059832" y="2276872"/>
              <a:ext cx="369012" cy="461665"/>
            </a:xfrm>
            <a:prstGeom prst="rect">
              <a:avLst/>
            </a:prstGeom>
          </p:spPr>
          <p:txBody>
            <a:bodyPr wrap="none">
              <a:spAutoFit/>
            </a:bodyPr>
            <a:lstStyle/>
            <a:p>
              <a:r>
                <a:rPr lang="en-US" altLang="ja-JP" sz="2400" dirty="0" smtClean="0">
                  <a:latin typeface="Courier New" pitchFamily="49" charset="0"/>
                  <a:cs typeface="Courier New" pitchFamily="49" charset="0"/>
                </a:rPr>
                <a:t>a</a:t>
              </a:r>
              <a:endParaRPr lang="ja-JP" altLang="en-US" sz="2400" dirty="0">
                <a:latin typeface="Courier New" pitchFamily="49" charset="0"/>
                <a:cs typeface="Courier New" pitchFamily="49"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par>
                                <p:cTn id="8" presetID="3" presetClass="entr" presetSubtype="10" fill="hold" nodeType="withEffect">
                                  <p:stCondLst>
                                    <p:cond delay="0"/>
                                  </p:stCondLst>
                                  <p:childTnLst>
                                    <p:set>
                                      <p:cBhvr>
                                        <p:cTn id="9" dur="1" fill="hold">
                                          <p:stCondLst>
                                            <p:cond delay="0"/>
                                          </p:stCondLst>
                                        </p:cTn>
                                        <p:tgtEl>
                                          <p:spTgt spid="81"/>
                                        </p:tgtEl>
                                        <p:attrNameLst>
                                          <p:attrName>style.visibility</p:attrName>
                                        </p:attrNameLst>
                                      </p:cBhvr>
                                      <p:to>
                                        <p:strVal val="visible"/>
                                      </p:to>
                                    </p:set>
                                    <p:animEffect transition="in" filter="blinds(horizontal)">
                                      <p:cBhvr>
                                        <p:cTn id="10"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21pt]{jarticle}\pagestyle{empty}&#10;\begin{document}&#10;&#10;\end{document}"/>
  <p:tag name="TEX2PS" val="platex $(base).tex; dvipsk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10"/>
  <p:tag name="DEFAULTWIDTH" val="348"/>
  <p:tag name="DEFAULTHEIGHT" val="200"/>
</p:tagLst>
</file>

<file path=ppt/theme/theme1.xml><?xml version="1.0" encoding="utf-8"?>
<a:theme xmlns:a="http://schemas.openxmlformats.org/drawingml/2006/main" name="20091214_sem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SPゴシック_TimesNewRoma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89513</TotalTime>
  <Words>5466</Words>
  <Application>Microsoft Office PowerPoint</Application>
  <PresentationFormat>画面に合わせる (4:3)</PresentationFormat>
  <Paragraphs>1548</Paragraphs>
  <Slides>56</Slides>
  <Notes>43</Notes>
  <HiddenSlides>16</HiddenSlides>
  <MMClips>0</MMClips>
  <ScaleCrop>false</ScaleCrop>
  <HeadingPairs>
    <vt:vector size="4" baseType="variant">
      <vt:variant>
        <vt:lpstr>テーマ</vt:lpstr>
      </vt:variant>
      <vt:variant>
        <vt:i4>1</vt:i4>
      </vt:variant>
      <vt:variant>
        <vt:lpstr>スライド タイトル</vt:lpstr>
      </vt:variant>
      <vt:variant>
        <vt:i4>56</vt:i4>
      </vt:variant>
    </vt:vector>
  </HeadingPairs>
  <TitlesOfParts>
    <vt:vector size="57" baseType="lpstr">
      <vt:lpstr>20091214_semi</vt:lpstr>
      <vt:lpstr>Inferring Strings from Suffix Trees and Links on a Binary Alphabet</vt:lpstr>
      <vt:lpstr>Outline</vt:lpstr>
      <vt:lpstr>Reverse Problems on String Data Structures</vt:lpstr>
      <vt:lpstr>Reverse Problems on String Data Structures</vt:lpstr>
      <vt:lpstr>Suffix Tree, Suffix Links</vt:lpstr>
      <vt:lpstr>Direct Problem on Suffix Trees</vt:lpstr>
      <vt:lpstr>Reverse Problem on Suffix Trees</vt:lpstr>
      <vt:lpstr>Reverse Problem on Suffix Trees</vt:lpstr>
      <vt:lpstr>Reverse Problem on Suffix Trees</vt:lpstr>
      <vt:lpstr>Reverse Problem on Suffix Trees</vt:lpstr>
      <vt:lpstr>How can we solve this problem?</vt:lpstr>
      <vt:lpstr>How can we solve this problem?</vt:lpstr>
      <vt:lpstr>How can we solve this problem?</vt:lpstr>
      <vt:lpstr>Outline</vt:lpstr>
      <vt:lpstr>Notations</vt:lpstr>
      <vt:lpstr>Preconditions of an Input</vt:lpstr>
      <vt:lpstr>Depth of Nodes</vt:lpstr>
      <vt:lpstr>In what follows…</vt:lpstr>
      <vt:lpstr>Conditions for g to hold</vt:lpstr>
      <vt:lpstr>Conditions for g to hold</vt:lpstr>
      <vt:lpstr>Conditions for g to hold</vt:lpstr>
      <vt:lpstr>Labels for Inner Edges</vt:lpstr>
      <vt:lpstr>Lg and Dg</vt:lpstr>
      <vt:lpstr>Lg and Dg</vt:lpstr>
      <vt:lpstr>Conditions for g to hold</vt:lpstr>
      <vt:lpstr>Suffix Tour Graph</vt:lpstr>
      <vt:lpstr>Suffix Tour Graph</vt:lpstr>
      <vt:lpstr>Suffix Tour Graph</vt:lpstr>
      <vt:lpstr>Suffix Tour Graph</vt:lpstr>
      <vt:lpstr>Necessary and Sufficient Condition for (T, f ) and g to be valid</vt:lpstr>
      <vt:lpstr>Necessary and Sufficient Condition for (T, f ) and g to be valid</vt:lpstr>
      <vt:lpstr>Computing an Eulerian Cycle</vt:lpstr>
      <vt:lpstr>On a Binary Alphabet</vt:lpstr>
      <vt:lpstr>On a Binary Alphabet</vt:lpstr>
      <vt:lpstr>On a Binary Alphabet</vt:lpstr>
      <vt:lpstr>On a Binary Alphabet</vt:lpstr>
      <vt:lpstr>On a Binary Alphabet</vt:lpstr>
      <vt:lpstr>On a Binary Alphabet</vt:lpstr>
      <vt:lpstr>Summary</vt:lpstr>
      <vt:lpstr>Exercise?</vt:lpstr>
      <vt:lpstr>Hints</vt:lpstr>
      <vt:lpstr>Exercise?</vt:lpstr>
      <vt:lpstr>Ex</vt:lpstr>
      <vt:lpstr>Ex</vt:lpstr>
      <vt:lpstr>Ex</vt:lpstr>
      <vt:lpstr>スライド 46</vt:lpstr>
      <vt:lpstr>記号</vt:lpstr>
      <vt:lpstr>没スライド</vt:lpstr>
      <vt:lpstr>準備</vt:lpstr>
      <vt:lpstr>準備</vt:lpstr>
      <vt:lpstr>Suffix Tree, Suffix Links</vt:lpstr>
      <vt:lpstr>記号の定義</vt:lpstr>
      <vt:lpstr>Lg and Dg</vt:lpstr>
      <vt:lpstr>On a Binary Alphabet</vt:lpstr>
      <vt:lpstr>To Find a Valid Labeling Function g</vt:lpstr>
      <vt:lpstr>条件の４-3まで満たされているときに, 4-4が満たされているかをチェックしつつ満たされていたら文字列を出力するアルゴリズム</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バイナリ文字列における 接尾辞木の逆問題</dc:title>
  <dc:creator>it</dc:creator>
  <cp:lastModifiedBy>it</cp:lastModifiedBy>
  <cp:revision>6609</cp:revision>
  <dcterms:created xsi:type="dcterms:W3CDTF">2011-01-07T02:08:58Z</dcterms:created>
  <dcterms:modified xsi:type="dcterms:W3CDTF">2011-08-30T07:31:58Z</dcterms:modified>
</cp:coreProperties>
</file>