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8" r:id="rId3"/>
    <p:sldId id="330" r:id="rId4"/>
    <p:sldId id="331" r:id="rId5"/>
    <p:sldId id="360" r:id="rId6"/>
    <p:sldId id="340" r:id="rId7"/>
    <p:sldId id="329" r:id="rId8"/>
    <p:sldId id="346" r:id="rId9"/>
    <p:sldId id="349" r:id="rId10"/>
    <p:sldId id="358" r:id="rId11"/>
    <p:sldId id="348" r:id="rId12"/>
    <p:sldId id="283" r:id="rId13"/>
    <p:sldId id="333" r:id="rId14"/>
    <p:sldId id="350" r:id="rId15"/>
    <p:sldId id="324" r:id="rId16"/>
    <p:sldId id="363" r:id="rId17"/>
    <p:sldId id="353" r:id="rId18"/>
    <p:sldId id="314" r:id="rId19"/>
    <p:sldId id="334" r:id="rId20"/>
    <p:sldId id="323" r:id="rId21"/>
    <p:sldId id="322" r:id="rId22"/>
    <p:sldId id="321" r:id="rId23"/>
    <p:sldId id="310" r:id="rId24"/>
    <p:sldId id="320" r:id="rId25"/>
    <p:sldId id="315" r:id="rId26"/>
    <p:sldId id="313" r:id="rId27"/>
    <p:sldId id="258" r:id="rId28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CC"/>
    <a:srgbClr val="00CCCC"/>
    <a:srgbClr val="99CCFF"/>
    <a:srgbClr val="33CC66"/>
    <a:srgbClr val="33CCFF"/>
    <a:srgbClr val="FFFF66"/>
    <a:srgbClr val="FF0000"/>
    <a:srgbClr val="3D5D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6" autoAdjust="0"/>
    <p:restoredTop sz="55596" autoAdjust="0"/>
  </p:normalViewPr>
  <p:slideViewPr>
    <p:cSldViewPr>
      <p:cViewPr varScale="1">
        <p:scale>
          <a:sx n="71" d="100"/>
          <a:sy n="71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872" y="-108"/>
      </p:cViewPr>
      <p:guideLst>
        <p:guide orient="horz" pos="3132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CS07012\Desktop\denzdcfs\exp\final_ex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CS07012\Documents\Sotsuron\resul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 sz="2400">
                <a:latin typeface="Comic Sans MS" pitchFamily="66" charset="0"/>
              </a:defRPr>
            </a:pPr>
            <a:r>
              <a:rPr lang="en-US" altLang="ja-JP" sz="2400">
                <a:latin typeface="Comic Sans MS" pitchFamily="66" charset="0"/>
              </a:rPr>
              <a:t>Size</a:t>
            </a:r>
            <a:r>
              <a:rPr lang="en-US" altLang="ja-JP" sz="2400" baseline="0">
                <a:latin typeface="Comic Sans MS" pitchFamily="66" charset="0"/>
              </a:rPr>
              <a:t> ratio</a:t>
            </a:r>
            <a:endParaRPr lang="ja-JP" altLang="en-US" sz="2400">
              <a:latin typeface="Comic Sans MS" pitchFamily="66" charset="0"/>
            </a:endParaRPr>
          </a:p>
        </c:rich>
      </c:tx>
      <c:layout>
        <c:manualLayout>
          <c:xMode val="edge"/>
          <c:yMode val="edge"/>
          <c:x val="0.28811811023622047"/>
          <c:y val="2.722070312500002E-2"/>
        </c:manualLayout>
      </c:layout>
      <c:overlay val="1"/>
    </c:title>
    <c:plotArea>
      <c:layout>
        <c:manualLayout>
          <c:layoutTarget val="inner"/>
          <c:xMode val="edge"/>
          <c:yMode val="edge"/>
          <c:x val="0.14156520178567444"/>
          <c:y val="0.12454870224555328"/>
          <c:w val="0.51238351616304367"/>
          <c:h val="0.66604512977544472"/>
        </c:manualLayout>
      </c:layout>
      <c:scatterChart>
        <c:scatterStyle val="lineMarker"/>
        <c:ser>
          <c:idx val="0"/>
          <c:order val="0"/>
          <c:tx>
            <c:v>BibleAll</c:v>
          </c:tx>
          <c:xVal>
            <c:numRef>
              <c:f>'Sibling graph'!$F$30:$L$30</c:f>
              <c:numCache>
                <c:formatCode>#,##0_ </c:formatCode>
                <c:ptCount val="7"/>
                <c:pt idx="0">
                  <c:v>30430</c:v>
                </c:pt>
                <c:pt idx="1">
                  <c:v>62374</c:v>
                </c:pt>
                <c:pt idx="2">
                  <c:v>127769</c:v>
                </c:pt>
                <c:pt idx="3">
                  <c:v>267484</c:v>
                </c:pt>
                <c:pt idx="4">
                  <c:v>552172</c:v>
                </c:pt>
                <c:pt idx="5">
                  <c:v>1161081</c:v>
                </c:pt>
                <c:pt idx="6">
                  <c:v>2127877</c:v>
                </c:pt>
              </c:numCache>
            </c:numRef>
          </c:xVal>
          <c:yVal>
            <c:numRef>
              <c:f>'Sibling graph'!$F$33:$L$33</c:f>
              <c:numCache>
                <c:formatCode>#,##0.000_ </c:formatCode>
                <c:ptCount val="7"/>
                <c:pt idx="0">
                  <c:v>0.99996076431121339</c:v>
                </c:pt>
                <c:pt idx="1">
                  <c:v>0.99998097014215259</c:v>
                </c:pt>
                <c:pt idx="2">
                  <c:v>0.99998138270639558</c:v>
                </c:pt>
                <c:pt idx="3">
                  <c:v>0.99998195019155367</c:v>
                </c:pt>
                <c:pt idx="4">
                  <c:v>0.99993986812617563</c:v>
                </c:pt>
                <c:pt idx="5">
                  <c:v>0.99995466326137383</c:v>
                </c:pt>
                <c:pt idx="6">
                  <c:v>0.99995361985165143</c:v>
                </c:pt>
              </c:numCache>
            </c:numRef>
          </c:yVal>
        </c:ser>
        <c:ser>
          <c:idx val="1"/>
          <c:order val="1"/>
          <c:tx>
            <c:v>BibleBi</c:v>
          </c:tx>
          <c:xVal>
            <c:numRef>
              <c:f>'Sibling graph'!$F$34:$K$34</c:f>
              <c:numCache>
                <c:formatCode>#,##0_ </c:formatCode>
                <c:ptCount val="6"/>
                <c:pt idx="0">
                  <c:v>99553</c:v>
                </c:pt>
                <c:pt idx="1">
                  <c:v>197464</c:v>
                </c:pt>
                <c:pt idx="2">
                  <c:v>395406</c:v>
                </c:pt>
                <c:pt idx="3">
                  <c:v>797903</c:v>
                </c:pt>
                <c:pt idx="4">
                  <c:v>1610903</c:v>
                </c:pt>
                <c:pt idx="5">
                  <c:v>3238772</c:v>
                </c:pt>
              </c:numCache>
            </c:numRef>
          </c:xVal>
          <c:yVal>
            <c:numRef>
              <c:f>'Sibling graph'!$F$37:$K$37</c:f>
              <c:numCache>
                <c:formatCode>#,##0.000_ </c:formatCode>
                <c:ptCount val="6"/>
                <c:pt idx="0">
                  <c:v>0.89638756650798068</c:v>
                </c:pt>
                <c:pt idx="1">
                  <c:v>0.87530705345654836</c:v>
                </c:pt>
                <c:pt idx="2">
                  <c:v>0.85773743317426765</c:v>
                </c:pt>
                <c:pt idx="3">
                  <c:v>0.8460985773818116</c:v>
                </c:pt>
                <c:pt idx="4">
                  <c:v>0.83331188883170348</c:v>
                </c:pt>
                <c:pt idx="5">
                  <c:v>0.82341602815523363</c:v>
                </c:pt>
              </c:numCache>
            </c:numRef>
          </c:yVal>
        </c:ser>
        <c:ser>
          <c:idx val="2"/>
          <c:order val="2"/>
          <c:tx>
            <c:v>BibleAll (Fac)</c:v>
          </c:tx>
          <c:xVal>
            <c:numRef>
              <c:f>'Sibling graph'!$F$38:$L$38</c:f>
              <c:numCache>
                <c:formatCode>#,##0_ </c:formatCode>
                <c:ptCount val="7"/>
                <c:pt idx="0">
                  <c:v>30430</c:v>
                </c:pt>
                <c:pt idx="1">
                  <c:v>62374</c:v>
                </c:pt>
                <c:pt idx="2">
                  <c:v>127769</c:v>
                </c:pt>
                <c:pt idx="3">
                  <c:v>267484</c:v>
                </c:pt>
                <c:pt idx="4">
                  <c:v>552172</c:v>
                </c:pt>
                <c:pt idx="5">
                  <c:v>1161081</c:v>
                </c:pt>
                <c:pt idx="6">
                  <c:v>2127877</c:v>
                </c:pt>
              </c:numCache>
            </c:numRef>
          </c:xVal>
          <c:yVal>
            <c:numRef>
              <c:f>'Sibling graph'!$F$41:$L$41</c:f>
              <c:numCache>
                <c:formatCode>#,##0.000_ </c:formatCode>
                <c:ptCount val="7"/>
                <c:pt idx="0">
                  <c:v>0.89921624903410968</c:v>
                </c:pt>
                <c:pt idx="1">
                  <c:v>0.898070693767133</c:v>
                </c:pt>
                <c:pt idx="2">
                  <c:v>0.89863625244619061</c:v>
                </c:pt>
                <c:pt idx="3">
                  <c:v>0.89910496511511662</c:v>
                </c:pt>
                <c:pt idx="4">
                  <c:v>0.90396549597878861</c:v>
                </c:pt>
                <c:pt idx="5">
                  <c:v>0.90451065270389464</c:v>
                </c:pt>
                <c:pt idx="6">
                  <c:v>0.90231300164820949</c:v>
                </c:pt>
              </c:numCache>
            </c:numRef>
          </c:yVal>
        </c:ser>
        <c:ser>
          <c:idx val="3"/>
          <c:order val="3"/>
          <c:tx>
            <c:v>BibleBi (Fac)</c:v>
          </c:tx>
          <c:xVal>
            <c:numRef>
              <c:f>'Sibling graph'!$F$42:$K$42</c:f>
              <c:numCache>
                <c:formatCode>#,##0_ </c:formatCode>
                <c:ptCount val="6"/>
                <c:pt idx="0">
                  <c:v>99553</c:v>
                </c:pt>
                <c:pt idx="1">
                  <c:v>197464</c:v>
                </c:pt>
                <c:pt idx="2">
                  <c:v>395406</c:v>
                </c:pt>
                <c:pt idx="3">
                  <c:v>797903</c:v>
                </c:pt>
                <c:pt idx="4">
                  <c:v>1610903</c:v>
                </c:pt>
                <c:pt idx="5">
                  <c:v>3238772</c:v>
                </c:pt>
              </c:numCache>
            </c:numRef>
          </c:xVal>
          <c:yVal>
            <c:numRef>
              <c:f>'Sibling graph'!$F$45:$K$45</c:f>
              <c:numCache>
                <c:formatCode>#,##0.000_ </c:formatCode>
                <c:ptCount val="6"/>
                <c:pt idx="0">
                  <c:v>0.8119386227544948</c:v>
                </c:pt>
                <c:pt idx="1">
                  <c:v>0.79500729927007363</c:v>
                </c:pt>
                <c:pt idx="2">
                  <c:v>0.78345048267927464</c:v>
                </c:pt>
                <c:pt idx="3">
                  <c:v>0.77550182867213169</c:v>
                </c:pt>
                <c:pt idx="4">
                  <c:v>0.76839342110660003</c:v>
                </c:pt>
                <c:pt idx="5">
                  <c:v>0.76063842705252438</c:v>
                </c:pt>
              </c:numCache>
            </c:numRef>
          </c:yVal>
        </c:ser>
        <c:ser>
          <c:idx val="4"/>
          <c:order val="4"/>
          <c:tx>
            <c:v>Ecoli (Fac)</c:v>
          </c:tx>
          <c:xVal>
            <c:numRef>
              <c:f>'Sibling graph'!$F$46:$K$46</c:f>
              <c:numCache>
                <c:formatCode>General</c:formatCode>
                <c:ptCount val="6"/>
                <c:pt idx="0">
                  <c:v>62500</c:v>
                </c:pt>
                <c:pt idx="1">
                  <c:v>125000</c:v>
                </c:pt>
                <c:pt idx="2">
                  <c:v>250000</c:v>
                </c:pt>
                <c:pt idx="3">
                  <c:v>500000</c:v>
                </c:pt>
                <c:pt idx="4">
                  <c:v>1000000</c:v>
                </c:pt>
                <c:pt idx="5">
                  <c:v>2000000</c:v>
                </c:pt>
              </c:numCache>
            </c:numRef>
          </c:xVal>
          <c:yVal>
            <c:numRef>
              <c:f>'Sibling graph'!$F$49:$K$49</c:f>
              <c:numCache>
                <c:formatCode>#,##0.000_ </c:formatCode>
                <c:ptCount val="6"/>
                <c:pt idx="0">
                  <c:v>0.845385512178218</c:v>
                </c:pt>
                <c:pt idx="1">
                  <c:v>0.84535251109620058</c:v>
                </c:pt>
                <c:pt idx="2">
                  <c:v>0.84474624664373021</c:v>
                </c:pt>
                <c:pt idx="3">
                  <c:v>0.84546190717621628</c:v>
                </c:pt>
                <c:pt idx="4">
                  <c:v>0.84631763957052264</c:v>
                </c:pt>
                <c:pt idx="5">
                  <c:v>0.84621648138745442</c:v>
                </c:pt>
              </c:numCache>
            </c:numRef>
          </c:yVal>
        </c:ser>
        <c:axId val="43913216"/>
        <c:axId val="43915136"/>
      </c:scatterChart>
      <c:valAx>
        <c:axId val="43913216"/>
        <c:scaling>
          <c:orientation val="minMax"/>
          <c:max val="2000000"/>
          <c:min val="0"/>
        </c:scaling>
        <c:axPos val="b"/>
        <c:title>
          <c:tx>
            <c:rich>
              <a:bodyPr/>
              <a:lstStyle/>
              <a:p>
                <a:pPr>
                  <a:defRPr sz="2400" baseline="0">
                    <a:latin typeface="Comic Sans MS" pitchFamily="66" charset="0"/>
                  </a:defRPr>
                </a:pPr>
                <a:r>
                  <a:rPr lang="en-US" altLang="ja-JP" sz="2400" baseline="0">
                    <a:latin typeface="Comic Sans MS" pitchFamily="66" charset="0"/>
                  </a:rPr>
                  <a:t>Input size (byte)</a:t>
                </a:r>
                <a:endParaRPr lang="ja-JP" altLang="en-US" sz="2400" baseline="0">
                  <a:latin typeface="Comic Sans MS" pitchFamily="66" charset="0"/>
                </a:endParaRPr>
              </a:p>
            </c:rich>
          </c:tx>
          <c:layout/>
        </c:title>
        <c:numFmt formatCode="#,##0_ " sourceLinked="1"/>
        <c:tickLblPos val="nextTo"/>
        <c:txPr>
          <a:bodyPr/>
          <a:lstStyle/>
          <a:p>
            <a:pPr>
              <a:defRPr sz="1400" baseline="0">
                <a:latin typeface="Verdana" pitchFamily="34" charset="0"/>
                <a:cs typeface="Helvetica" pitchFamily="34" charset="0"/>
              </a:defRPr>
            </a:pPr>
            <a:endParaRPr lang="ja-JP"/>
          </a:p>
        </c:txPr>
        <c:crossAx val="43915136"/>
        <c:crosses val="autoZero"/>
        <c:crossBetween val="midCat"/>
        <c:majorUnit val="1000000"/>
        <c:minorUnit val="400000"/>
      </c:valAx>
      <c:valAx>
        <c:axId val="43915136"/>
        <c:scaling>
          <c:orientation val="minMax"/>
          <c:max val="1"/>
          <c:min val="0.6000000000000006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 baseline="0">
                    <a:latin typeface="Comic Sans MS" pitchFamily="66" charset="0"/>
                  </a:defRPr>
                </a:pPr>
                <a:r>
                  <a:rPr lang="en-US" altLang="ja-JP" sz="2400" baseline="0">
                    <a:latin typeface="Comic Sans MS" pitchFamily="66" charset="0"/>
                  </a:rPr>
                  <a:t>SDD size / DFA size</a:t>
                </a:r>
                <a:endParaRPr lang="ja-JP" altLang="en-US" sz="2400" baseline="0">
                  <a:latin typeface="Comic Sans MS" pitchFamily="66" charset="0"/>
                </a:endParaRPr>
              </a:p>
            </c:rich>
          </c:tx>
          <c:layout/>
        </c:title>
        <c:numFmt formatCode="#,##0.0_ " sourceLinked="0"/>
        <c:tickLblPos val="nextTo"/>
        <c:txPr>
          <a:bodyPr/>
          <a:lstStyle/>
          <a:p>
            <a:pPr>
              <a:defRPr sz="1400" baseline="0">
                <a:latin typeface="Verdana" pitchFamily="34" charset="0"/>
              </a:defRPr>
            </a:pPr>
            <a:endParaRPr lang="ja-JP"/>
          </a:p>
        </c:txPr>
        <c:crossAx val="43913216"/>
        <c:crossesAt val="0"/>
        <c:crossBetween val="midCat"/>
        <c:majorUnit val="0.1"/>
        <c:minorUnit val="4.0000000000000112E-2"/>
      </c:valAx>
    </c:plotArea>
    <c:legend>
      <c:legendPos val="r"/>
      <c:layout>
        <c:manualLayout>
          <c:xMode val="edge"/>
          <c:yMode val="edge"/>
          <c:x val="0.14062847459028249"/>
          <c:y val="0.61781271701388973"/>
          <c:w val="0.83748129921259862"/>
          <c:h val="0.16793684895833358"/>
        </c:manualLayout>
      </c:layout>
      <c:txPr>
        <a:bodyPr/>
        <a:lstStyle/>
        <a:p>
          <a:pPr>
            <a:defRPr sz="1400" baseline="0">
              <a:latin typeface="Verdana" pitchFamily="34" charset="0"/>
            </a:defRPr>
          </a:pPr>
          <a:endParaRPr lang="ja-JP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lineChart>
        <c:grouping val="standard"/>
        <c:ser>
          <c:idx val="0"/>
          <c:order val="0"/>
          <c:tx>
            <c:strRef>
              <c:f>Sheet6!$B$1</c:f>
              <c:strCache>
                <c:ptCount val="1"/>
                <c:pt idx="0">
                  <c:v>union</c:v>
                </c:pt>
              </c:strCache>
            </c:strRef>
          </c:tx>
          <c:spPr>
            <a:ln w="25400">
              <a:solidFill>
                <a:srgbClr val="3D5DFD"/>
              </a:solidFill>
            </a:ln>
          </c:spPr>
          <c:marker>
            <c:symbol val="square"/>
            <c:size val="7"/>
            <c:spPr>
              <a:solidFill>
                <a:srgbClr val="3D5DFD"/>
              </a:solidFill>
              <a:ln w="25400">
                <a:solidFill>
                  <a:srgbClr val="3D5DFD"/>
                </a:solidFill>
              </a:ln>
            </c:spPr>
          </c:marker>
          <c:cat>
            <c:numRef>
              <c:f>Sheet6!$A$2:$A$12</c:f>
              <c:numCache>
                <c:formatCode>General</c:formatCode>
                <c:ptCount val="11"/>
                <c:pt idx="0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  <c:pt idx="5">
                  <c:v>50000</c:v>
                </c:pt>
                <c:pt idx="6">
                  <c:v>60000</c:v>
                </c:pt>
                <c:pt idx="7">
                  <c:v>70000</c:v>
                </c:pt>
                <c:pt idx="8">
                  <c:v>80000</c:v>
                </c:pt>
                <c:pt idx="9">
                  <c:v>90000</c:v>
                </c:pt>
                <c:pt idx="10">
                  <c:v>100000</c:v>
                </c:pt>
              </c:numCache>
            </c:numRef>
          </c:cat>
          <c:val>
            <c:numRef>
              <c:f>Sheet6!$B$2:$B$12</c:f>
              <c:numCache>
                <c:formatCode>General</c:formatCode>
                <c:ptCount val="11"/>
                <c:pt idx="1">
                  <c:v>125</c:v>
                </c:pt>
                <c:pt idx="2">
                  <c:v>266</c:v>
                </c:pt>
                <c:pt idx="3">
                  <c:v>390</c:v>
                </c:pt>
                <c:pt idx="4">
                  <c:v>547</c:v>
                </c:pt>
                <c:pt idx="5">
                  <c:v>656</c:v>
                </c:pt>
                <c:pt idx="6">
                  <c:v>828</c:v>
                </c:pt>
                <c:pt idx="7">
                  <c:v>1016</c:v>
                </c:pt>
                <c:pt idx="8">
                  <c:v>1141</c:v>
                </c:pt>
                <c:pt idx="9">
                  <c:v>1266</c:v>
                </c:pt>
                <c:pt idx="10">
                  <c:v>1406</c:v>
                </c:pt>
              </c:numCache>
            </c:numRef>
          </c:val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intersection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triangle"/>
            <c:size val="7"/>
            <c:spPr>
              <a:solidFill>
                <a:srgbClr val="FF0000"/>
              </a:solidFill>
              <a:ln w="25400">
                <a:solidFill>
                  <a:srgbClr val="FF0000"/>
                </a:solidFill>
              </a:ln>
            </c:spPr>
          </c:marker>
          <c:cat>
            <c:numRef>
              <c:f>Sheet6!$A$2:$A$12</c:f>
              <c:numCache>
                <c:formatCode>General</c:formatCode>
                <c:ptCount val="11"/>
                <c:pt idx="0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  <c:pt idx="5">
                  <c:v>50000</c:v>
                </c:pt>
                <c:pt idx="6">
                  <c:v>60000</c:v>
                </c:pt>
                <c:pt idx="7">
                  <c:v>70000</c:v>
                </c:pt>
                <c:pt idx="8">
                  <c:v>80000</c:v>
                </c:pt>
                <c:pt idx="9">
                  <c:v>90000</c:v>
                </c:pt>
                <c:pt idx="10">
                  <c:v>100000</c:v>
                </c:pt>
              </c:numCache>
            </c:numRef>
          </c:cat>
          <c:val>
            <c:numRef>
              <c:f>Sheet6!$C$2:$C$12</c:f>
              <c:numCache>
                <c:formatCode>General</c:formatCode>
                <c:ptCount val="11"/>
                <c:pt idx="1">
                  <c:v>78</c:v>
                </c:pt>
                <c:pt idx="2">
                  <c:v>172</c:v>
                </c:pt>
                <c:pt idx="3">
                  <c:v>265</c:v>
                </c:pt>
                <c:pt idx="4">
                  <c:v>375</c:v>
                </c:pt>
                <c:pt idx="5">
                  <c:v>438</c:v>
                </c:pt>
                <c:pt idx="6">
                  <c:v>547</c:v>
                </c:pt>
                <c:pt idx="7">
                  <c:v>656</c:v>
                </c:pt>
                <c:pt idx="8">
                  <c:v>765</c:v>
                </c:pt>
                <c:pt idx="9">
                  <c:v>859</c:v>
                </c:pt>
                <c:pt idx="10">
                  <c:v>922</c:v>
                </c:pt>
              </c:numCache>
            </c:numRef>
          </c:val>
        </c:ser>
        <c:ser>
          <c:idx val="2"/>
          <c:order val="2"/>
          <c:tx>
            <c:strRef>
              <c:f>Sheet6!$D$1</c:f>
              <c:strCache>
                <c:ptCount val="1"/>
                <c:pt idx="0">
                  <c:v>difference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rgbClr val="FFFF66"/>
              </a:solidFill>
              <a:ln w="25400">
                <a:solidFill>
                  <a:srgbClr val="FFFF66"/>
                </a:solidFill>
              </a:ln>
            </c:spPr>
          </c:marker>
          <c:cat>
            <c:numRef>
              <c:f>Sheet6!$A$2:$A$12</c:f>
              <c:numCache>
                <c:formatCode>General</c:formatCode>
                <c:ptCount val="11"/>
                <c:pt idx="0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  <c:pt idx="5">
                  <c:v>50000</c:v>
                </c:pt>
                <c:pt idx="6">
                  <c:v>60000</c:v>
                </c:pt>
                <c:pt idx="7">
                  <c:v>70000</c:v>
                </c:pt>
                <c:pt idx="8">
                  <c:v>80000</c:v>
                </c:pt>
                <c:pt idx="9">
                  <c:v>90000</c:v>
                </c:pt>
                <c:pt idx="10">
                  <c:v>100000</c:v>
                </c:pt>
              </c:numCache>
            </c:numRef>
          </c:cat>
          <c:val>
            <c:numRef>
              <c:f>Sheet6!$D$2:$D$12</c:f>
              <c:numCache>
                <c:formatCode>General</c:formatCode>
                <c:ptCount val="11"/>
                <c:pt idx="1">
                  <c:v>109</c:v>
                </c:pt>
                <c:pt idx="2">
                  <c:v>250</c:v>
                </c:pt>
                <c:pt idx="3">
                  <c:v>375</c:v>
                </c:pt>
                <c:pt idx="4">
                  <c:v>516</c:v>
                </c:pt>
                <c:pt idx="5">
                  <c:v>610</c:v>
                </c:pt>
                <c:pt idx="6">
                  <c:v>766</c:v>
                </c:pt>
                <c:pt idx="7">
                  <c:v>922</c:v>
                </c:pt>
                <c:pt idx="8">
                  <c:v>1063</c:v>
                </c:pt>
                <c:pt idx="9">
                  <c:v>1156</c:v>
                </c:pt>
                <c:pt idx="10">
                  <c:v>1282</c:v>
                </c:pt>
              </c:numCache>
            </c:numRef>
          </c:val>
        </c:ser>
        <c:marker val="1"/>
        <c:axId val="58273152"/>
        <c:axId val="58279808"/>
      </c:lineChart>
      <c:catAx>
        <c:axId val="5827315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2400">
                    <a:latin typeface="Comic Sans MS" pitchFamily="66" charset="0"/>
                  </a:defRPr>
                </a:pPr>
                <a:r>
                  <a:rPr lang="en-US" altLang="ja-JP" sz="2400" b="0" dirty="0">
                    <a:latin typeface="Comic Sans MS" pitchFamily="66" charset="0"/>
                    <a:ea typeface="HG明朝E" pitchFamily="17" charset="-128"/>
                  </a:rPr>
                  <a:t>Length of </a:t>
                </a:r>
                <a:r>
                  <a:rPr lang="en-US" altLang="ja-JP" sz="2400" b="0" dirty="0" smtClean="0">
                    <a:latin typeface="Comic Sans MS" pitchFamily="66" charset="0"/>
                    <a:ea typeface="HG明朝E" pitchFamily="17" charset="-128"/>
                  </a:rPr>
                  <a:t>text(letter)</a:t>
                </a:r>
                <a:endParaRPr lang="ja-JP" altLang="en-US" sz="2400" b="0" dirty="0">
                  <a:latin typeface="Comic Sans MS" pitchFamily="66" charset="0"/>
                  <a:ea typeface="HG明朝E" pitchFamily="17" charset="-128"/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ja-JP"/>
          </a:p>
        </c:txPr>
        <c:crossAx val="58279808"/>
        <c:crosses val="autoZero"/>
        <c:auto val="1"/>
        <c:lblAlgn val="ctr"/>
        <c:lblOffset val="0"/>
        <c:tickLblSkip val="2"/>
        <c:tickMarkSkip val="2"/>
      </c:catAx>
      <c:valAx>
        <c:axId val="582798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600">
                    <a:latin typeface="Comic Sans MS" pitchFamily="66" charset="0"/>
                  </a:defRPr>
                </a:pPr>
                <a:r>
                  <a:rPr lang="en-US" altLang="ja-JP" sz="2600" b="0" dirty="0">
                    <a:latin typeface="Comic Sans MS" pitchFamily="66" charset="0"/>
                    <a:ea typeface="HG明朝E" pitchFamily="17" charset="-128"/>
                  </a:rPr>
                  <a:t>Execution</a:t>
                </a:r>
                <a:r>
                  <a:rPr lang="en-US" altLang="ja-JP" sz="2600" b="0" baseline="0" dirty="0">
                    <a:latin typeface="Comic Sans MS" pitchFamily="66" charset="0"/>
                    <a:ea typeface="HG明朝E" pitchFamily="17" charset="-128"/>
                  </a:rPr>
                  <a:t> time(ms)</a:t>
                </a:r>
                <a:endParaRPr lang="ja-JP" altLang="en-US" sz="2600" b="0" dirty="0">
                  <a:latin typeface="Comic Sans MS" pitchFamily="66" charset="0"/>
                  <a:ea typeface="HG明朝E" pitchFamily="17" charset="-128"/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ja-JP"/>
          </a:p>
        </c:txPr>
        <c:crossAx val="58273152"/>
        <c:crosses val="autoZero"/>
        <c:crossBetween val="midCat"/>
      </c:valAx>
    </c:plotArea>
    <c:legend>
      <c:legendPos val="t"/>
      <c:legendEntry>
        <c:idx val="0"/>
        <c:txPr>
          <a:bodyPr/>
          <a:lstStyle/>
          <a:p>
            <a:pPr>
              <a:defRPr sz="1200" baseline="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200" baseline="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1200" baseline="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ja-JP"/>
          </a:p>
        </c:txPr>
      </c:legendEntry>
      <c:layout>
        <c:manualLayout>
          <c:xMode val="edge"/>
          <c:yMode val="edge"/>
          <c:x val="0.14269258432539694"/>
          <c:y val="2.80215773809524E-2"/>
          <c:w val="0.15952765376984129"/>
          <c:h val="0.37453348214285814"/>
        </c:manualLayout>
      </c:layout>
      <c:overlay val="1"/>
      <c:spPr>
        <a:solidFill>
          <a:schemeClr val="bg1"/>
        </a:solidFill>
        <a:ln>
          <a:solidFill>
            <a:prstClr val="black"/>
          </a:solidFill>
        </a:ln>
      </c:spPr>
      <c:txPr>
        <a:bodyPr/>
        <a:lstStyle/>
        <a:p>
          <a:pPr>
            <a:defRPr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ja-JP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F05CCEC4-73E9-4D75-86F7-D3A2FDB921D2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6257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3852" y="9446257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7B76E728-DAA7-4C05-82F4-0350C8626A5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DDDF0634-AF23-4F65-8ACD-5113DF530671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59"/>
          </a:xfrm>
          <a:prstGeom prst="rect">
            <a:avLst/>
          </a:prstGeom>
        </p:spPr>
        <p:txBody>
          <a:bodyPr vert="horz" lIns="91870" tIns="45935" rIns="91870" bIns="4593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4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B9A5C4E-5DAC-4691-A8A4-56B46BAD1B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My name is Shuhei Denzumi.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Let</a:t>
            </a:r>
            <a:r>
              <a:rPr kumimoji="1" lang="en-US" altLang="ja-JP" baseline="0" dirty="0" smtClean="0"/>
              <a:t>’s compare SDD with Acyclic Deterministic Finite Automata.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Roughly speaking, one way think of an SDD as a </a:t>
            </a:r>
            <a:r>
              <a:rPr kumimoji="1" lang="en-US" altLang="ja-JP" baseline="0" dirty="0" err="1" smtClean="0"/>
              <a:t>binarized</a:t>
            </a:r>
            <a:r>
              <a:rPr kumimoji="1" lang="en-US" altLang="ja-JP" baseline="0" dirty="0" smtClean="0"/>
              <a:t> ADFA.</a:t>
            </a:r>
          </a:p>
          <a:p>
            <a:r>
              <a:rPr kumimoji="1" lang="en-US" altLang="ja-JP" baseline="0" dirty="0" smtClean="0"/>
              <a:t>Here is a node of an ADFA with three outgoing edges labeled with a, b and c,</a:t>
            </a:r>
          </a:p>
          <a:p>
            <a:r>
              <a:rPr kumimoji="1" lang="en-US" altLang="ja-JP" baseline="0" dirty="0" smtClean="0"/>
              <a:t>Which correspond to three nodes of an SDD labeled with a , b and c.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an SDD,</a:t>
            </a:r>
          </a:p>
          <a:p>
            <a:r>
              <a:rPr kumimoji="1" lang="en-US" altLang="ja-JP" baseline="0" dirty="0" smtClean="0"/>
              <a:t>One checks whether the input symbol is a, and if so one takes the edge labeled with a,</a:t>
            </a:r>
          </a:p>
          <a:p>
            <a:r>
              <a:rPr kumimoji="1" lang="en-US" altLang="ja-JP" baseline="0" dirty="0" smtClean="0"/>
              <a:t>And otherwise checks whether it is b or not, and so on.</a:t>
            </a:r>
          </a:p>
          <a:p>
            <a:r>
              <a:rPr kumimoji="1" lang="en-US" altLang="ja-JP" baseline="0" dirty="0" smtClean="0"/>
              <a:t>Such a sequential process is represented by a series of SDD nodes in this way.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An SD</a:t>
            </a:r>
            <a:r>
              <a:rPr kumimoji="1" lang="en-US" altLang="ja-JP" baseline="0" dirty="0" smtClean="0"/>
              <a:t>D can be reduced through this reduction process.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first</a:t>
            </a:r>
            <a:r>
              <a:rPr kumimoji="1" lang="en-US" altLang="ja-JP" baseline="0" dirty="0" smtClean="0"/>
              <a:t> rule is suppression rule.</a:t>
            </a:r>
          </a:p>
          <a:p>
            <a:r>
              <a:rPr kumimoji="1" lang="en-US" altLang="ja-JP" baseline="0" dirty="0" smtClean="0"/>
              <a:t>If an internal node points 0-terminal node by 1-edge,</a:t>
            </a:r>
          </a:p>
          <a:p>
            <a:r>
              <a:rPr kumimoji="1" lang="en-US" altLang="ja-JP" baseline="0" dirty="0" smtClean="0"/>
              <a:t>then such node is deleted.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By definition, the node represents the same set of strings with its 0-child.</a:t>
            </a:r>
          </a:p>
          <a:p>
            <a:r>
              <a:rPr kumimoji="1" lang="en-US" altLang="ja-JP" baseline="0" dirty="0" smtClean="0"/>
              <a:t>So, such node is redundant.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L(P) = a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{}</a:t>
            </a:r>
            <a:r>
              <a:rPr kumimoji="1" lang="ja-JP" altLang="en-US" baseline="0" dirty="0" smtClean="0"/>
              <a:t> ∪ </a:t>
            </a:r>
            <a:r>
              <a:rPr kumimoji="1" lang="en-US" altLang="ja-JP" baseline="0" dirty="0" smtClean="0"/>
              <a:t>L(Q) = L(Q)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Second rule is merging rule.</a:t>
            </a:r>
          </a:p>
          <a:p>
            <a:r>
              <a:rPr kumimoji="1" lang="en-US" altLang="ja-JP" baseline="0" dirty="0" smtClean="0"/>
              <a:t>If two different node have the same triple, label, 1-child, and 0-child.</a:t>
            </a:r>
          </a:p>
          <a:p>
            <a:r>
              <a:rPr kumimoji="1" lang="en-US" altLang="ja-JP" dirty="0" smtClean="0"/>
              <a:t>Such</a:t>
            </a:r>
            <a:r>
              <a:rPr kumimoji="1" lang="en-US" altLang="ja-JP" baseline="0" dirty="0" smtClean="0"/>
              <a:t> nodes are merged.</a:t>
            </a:r>
          </a:p>
          <a:p>
            <a:r>
              <a:rPr kumimoji="1" lang="en-US" altLang="ja-JP" baseline="0" dirty="0" smtClean="0"/>
              <a:t>In ADFA, this rule corresponds to merge all equivalent nodes.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After this reduction process, an SDD get canonical form and it is minimal.</a:t>
            </a:r>
          </a:p>
          <a:p>
            <a:r>
              <a:rPr kumimoji="1" lang="en-US" altLang="ja-JP" baseline="0" dirty="0" smtClean="0"/>
              <a:t>Just like ADFAs have the canonical form.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smtClean="0"/>
              <a:t>As I have </a:t>
            </a:r>
            <a:r>
              <a:rPr kumimoji="1" lang="en-US" altLang="ja-JP" baseline="0" dirty="0" err="1" smtClean="0"/>
              <a:t>explaned</a:t>
            </a:r>
            <a:r>
              <a:rPr kumimoji="1" lang="en-US" altLang="ja-JP" baseline="0" dirty="0" smtClean="0"/>
              <a:t>, SDD is almost isomorphic to ADFA.</a:t>
            </a:r>
          </a:p>
          <a:p>
            <a:r>
              <a:rPr kumimoji="1" lang="en-US" altLang="ja-JP" baseline="0" dirty="0" smtClean="0"/>
              <a:t>However, there are some differences between SDD and ADFA.</a:t>
            </a:r>
          </a:p>
          <a:p>
            <a:r>
              <a:rPr kumimoji="1" lang="en-US" altLang="ja-JP" baseline="0" dirty="0" smtClean="0"/>
              <a:t>As an advantage of SDD, </a:t>
            </a:r>
          </a:p>
          <a:p>
            <a:r>
              <a:rPr kumimoji="1" lang="en-US" altLang="ja-JP" baseline="0" dirty="0" smtClean="0"/>
              <a:t>We can apply BDD/ZDD techniques to SDD.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Binary form allows simple recursive algorithms for SDD.</a:t>
            </a:r>
          </a:p>
          <a:p>
            <a:r>
              <a:rPr kumimoji="1" lang="en-US" altLang="ja-JP" baseline="0" dirty="0" smtClean="0"/>
              <a:t>It makes implementation of SDD be easier.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Rich collection of operations inherited from ZDD can apply to SDD.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Same as other members of BDD family, SDD use hash tables.</a:t>
            </a:r>
          </a:p>
          <a:p>
            <a:r>
              <a:rPr kumimoji="1" lang="en-US" altLang="ja-JP" baseline="0" dirty="0" smtClean="0"/>
              <a:t>SDDs have hash tables to keep SDDs always reduced and to make set operations work efficiently.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define the size of SDD and ADFA.</a:t>
            </a:r>
          </a:p>
          <a:p>
            <a:r>
              <a:rPr kumimoji="1" lang="en-US" altLang="ja-JP" dirty="0" smtClean="0"/>
              <a:t>SDD</a:t>
            </a:r>
            <a:r>
              <a:rPr kumimoji="1" lang="en-US" altLang="ja-JP" baseline="0" dirty="0" smtClean="0"/>
              <a:t> size is defined by the number of internal nodes.</a:t>
            </a:r>
          </a:p>
          <a:p>
            <a:r>
              <a:rPr kumimoji="1" lang="en-US" altLang="ja-JP" baseline="0" dirty="0" smtClean="0"/>
              <a:t>On the other hand, ADFA size is defined by the number of edges.</a:t>
            </a:r>
          </a:p>
          <a:p>
            <a:r>
              <a:rPr kumimoji="1" lang="en-US" altLang="ja-JP" baseline="0" dirty="0" smtClean="0"/>
              <a:t>Since the description sizes are proportionally to them each other.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compare the size of an SDD to that of </a:t>
            </a:r>
            <a:r>
              <a:rPr kumimoji="1" lang="en-US" altLang="ja-JP" baseline="0" dirty="0" smtClean="0"/>
              <a:t>ADFA representing the same set of strings.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proved two theorems on size.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First, SDD is never larger than ADFA.</a:t>
            </a:r>
          </a:p>
          <a:p>
            <a:r>
              <a:rPr kumimoji="1" lang="en-US" altLang="ja-JP" baseline="0" dirty="0" smtClean="0"/>
              <a:t>First, an SDD is not larger than the ADFA.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equality can be </a:t>
            </a:r>
          </a:p>
          <a:p>
            <a:r>
              <a:rPr kumimoji="1" lang="en-US" altLang="ja-JP" baseline="0" dirty="0" smtClean="0"/>
              <a:t>An ADFA can be |Sigma| times larger than the SDD.</a:t>
            </a:r>
          </a:p>
          <a:p>
            <a:r>
              <a:rPr kumimoji="1" lang="en-US" altLang="ja-JP" baseline="0" dirty="0" smtClean="0"/>
              <a:t>In other words, an SDD can be |Sigma| times smaller than the ADFA.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There are cases that holds this equality.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This slide illustrates why an SDD can be smaller than an ADFA.</a:t>
            </a:r>
          </a:p>
          <a:p>
            <a:r>
              <a:rPr kumimoji="1" lang="en-US" altLang="ja-JP" dirty="0" smtClean="0"/>
              <a:t>Suppose that an ADFA has two distinct nodes that have an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edge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labeled by the same letter that goes to the same</a:t>
            </a:r>
            <a:r>
              <a:rPr kumimoji="1" lang="en-US" altLang="ja-JP" baseline="0" dirty="0" smtClean="0"/>
              <a:t> node,</a:t>
            </a:r>
          </a:p>
          <a:p>
            <a:r>
              <a:rPr kumimoji="1" lang="en-US" altLang="ja-JP" baseline="0" dirty="0" smtClean="0"/>
              <a:t>like the edges labeled by </a:t>
            </a:r>
            <a:r>
              <a:rPr kumimoji="1" lang="en-US" altLang="ja-JP" baseline="0" dirty="0" err="1" smtClean="0"/>
              <a:t>c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err="1" smtClean="0"/>
              <a:t>d</a:t>
            </a:r>
            <a:r>
              <a:rPr kumimoji="1" lang="en-US" altLang="ja-JP" baseline="0" dirty="0" smtClean="0"/>
              <a:t> and </a:t>
            </a:r>
            <a:r>
              <a:rPr kumimoji="1" lang="en-US" altLang="ja-JP" baseline="0" dirty="0" err="1" smtClean="0"/>
              <a:t>e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In ADFA those edges are not merged, but in an SDD, those three edges turn to be nodes and merged in this way.</a:t>
            </a:r>
          </a:p>
          <a:p>
            <a:r>
              <a:rPr kumimoji="1" lang="en-US" altLang="ja-JP" baseline="0" dirty="0" smtClean="0"/>
              <a:t>We have 8 edges on the right figure, while we have only 5 nodes on the left.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This slide shows a typical case that SDD size</a:t>
            </a:r>
            <a:r>
              <a:rPr kumimoji="1" lang="en-US" altLang="ja-JP" baseline="0" dirty="0" smtClean="0"/>
              <a:t> is smaller than ADFA.</a:t>
            </a:r>
            <a:br>
              <a:rPr kumimoji="1" lang="en-US" altLang="ja-JP" baseline="0" dirty="0" smtClean="0"/>
            </a:b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Assume that we want to represent 3 sets of strings, {</a:t>
            </a:r>
            <a:r>
              <a:rPr kumimoji="1" lang="en-US" altLang="ja-JP" baseline="0" dirty="0" err="1" smtClean="0"/>
              <a:t>a,b,c</a:t>
            </a:r>
            <a:r>
              <a:rPr kumimoji="1" lang="en-US" altLang="ja-JP" baseline="0" dirty="0" smtClean="0"/>
              <a:t>}, {</a:t>
            </a:r>
            <a:r>
              <a:rPr kumimoji="1" lang="en-US" altLang="ja-JP" baseline="0" dirty="0" err="1" smtClean="0"/>
              <a:t>b,c</a:t>
            </a:r>
            <a:r>
              <a:rPr kumimoji="1" lang="en-US" altLang="ja-JP" baseline="0" dirty="0" smtClean="0"/>
              <a:t>}, {c}</a:t>
            </a:r>
          </a:p>
          <a:p>
            <a:r>
              <a:rPr kumimoji="1" lang="en-US" altLang="ja-JP" baseline="0" dirty="0" smtClean="0"/>
              <a:t>SDD can represent the sets by just 3 nodes, but ADFA needs 6 edges.</a:t>
            </a:r>
          </a:p>
          <a:p>
            <a:r>
              <a:rPr kumimoji="1" lang="en-US" altLang="ja-JP" baseline="0" dirty="0" smtClean="0"/>
              <a:t>In SDD, nodes are labeled, but edges are labeled in ADFA.</a:t>
            </a:r>
          </a:p>
          <a:p>
            <a:r>
              <a:rPr kumimoji="1" lang="en-US" altLang="ja-JP" baseline="0" dirty="0" smtClean="0"/>
              <a:t>However, both SDD and ADFA merges nodes.</a:t>
            </a:r>
          </a:p>
          <a:p>
            <a:r>
              <a:rPr kumimoji="1" lang="en-US" altLang="ja-JP" baseline="0" dirty="0" smtClean="0"/>
              <a:t>It causes this difference of size.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Since their edges are labeled.</a:t>
            </a:r>
          </a:p>
          <a:p>
            <a:r>
              <a:rPr kumimoji="1" lang="en-US" altLang="ja-JP" baseline="0" dirty="0" smtClean="0"/>
              <a:t>They cannot be merged, but SDD can merge their nodes.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is the example that SDD size is </a:t>
            </a:r>
            <a:r>
              <a:rPr kumimoji="1" lang="en-US" altLang="ja-JP" baseline="0" dirty="0" err="1" smtClean="0"/>
              <a:t>asimptically</a:t>
            </a:r>
            <a:r>
              <a:rPr kumimoji="1" lang="en-US" altLang="ja-JP" baseline="0" dirty="0" smtClean="0"/>
              <a:t> |Sigma| times smaller.</a:t>
            </a:r>
          </a:p>
          <a:p>
            <a:r>
              <a:rPr kumimoji="1" lang="en-US" altLang="ja-JP" baseline="0" dirty="0" smtClean="0"/>
              <a:t>The number of  SDD nodes is 6, and the number of ADFA edges is 14.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This</a:t>
            </a:r>
            <a:r>
              <a:rPr kumimoji="1" lang="en-US" altLang="ja-JP" baseline="0" dirty="0" smtClean="0"/>
              <a:t> experiment shows the ratio of the sizes of SDD and ADFA for different sets of strings.</a:t>
            </a:r>
          </a:p>
          <a:p>
            <a:r>
              <a:rPr kumimoji="1" lang="en-US" altLang="ja-JP" baseline="0" dirty="0" smtClean="0"/>
              <a:t>We can see the effect of merging in binary form for real data.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From bible.txt, we make two type data.</a:t>
            </a:r>
          </a:p>
          <a:p>
            <a:r>
              <a:rPr kumimoji="1" lang="en-US" altLang="ja-JP" baseline="0" dirty="0" err="1" smtClean="0"/>
              <a:t>BibleAll</a:t>
            </a:r>
            <a:r>
              <a:rPr kumimoji="1" lang="en-US" altLang="ja-JP" baseline="0" dirty="0" smtClean="0"/>
              <a:t> is just the set of the sentences of the text.</a:t>
            </a:r>
          </a:p>
          <a:p>
            <a:r>
              <a:rPr kumimoji="1" lang="en-US" altLang="ja-JP" baseline="0" dirty="0" err="1" smtClean="0"/>
              <a:t>BibleBi</a:t>
            </a:r>
            <a:r>
              <a:rPr kumimoji="1" lang="en-US" altLang="ja-JP" baseline="0" dirty="0" smtClean="0"/>
              <a:t> is all set of bigrams got from bible.txt.</a:t>
            </a:r>
          </a:p>
          <a:p>
            <a:endParaRPr kumimoji="1" lang="en-US" altLang="ja-JP" baseline="0" dirty="0"/>
          </a:p>
          <a:p>
            <a:r>
              <a:rPr kumimoji="1" lang="en-US" altLang="ja-JP" baseline="0" dirty="0" err="1" smtClean="0"/>
              <a:t>Ecoli</a:t>
            </a:r>
            <a:r>
              <a:rPr kumimoji="1" lang="en-US" altLang="ja-JP" baseline="0" dirty="0" smtClean="0"/>
              <a:t> is single genome data.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(</a:t>
            </a:r>
            <a:r>
              <a:rPr kumimoji="1" lang="en-US" altLang="ja-JP" baseline="0" dirty="0" err="1" smtClean="0"/>
              <a:t>Fac</a:t>
            </a:r>
            <a:r>
              <a:rPr kumimoji="1" lang="en-US" altLang="ja-JP" baseline="0" dirty="0" smtClean="0"/>
              <a:t>) means that the SDD and ADFA stores all factors of inputs.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</a:t>
            </a:r>
            <a:r>
              <a:rPr kumimoji="1" lang="en-US" altLang="ja-JP" baseline="0" dirty="0" err="1" smtClean="0"/>
              <a:t>BibleALL</a:t>
            </a:r>
            <a:r>
              <a:rPr kumimoji="1" lang="en-US" altLang="ja-JP" baseline="0" dirty="0" smtClean="0"/>
              <a:t>, the sizes are almost equivalent.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But for other data, SDDs are about 10 to 20 % smaller than ADFAs.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SDD has inherited the algorithm to compute binary set operations from BDD.</a:t>
            </a:r>
          </a:p>
          <a:p>
            <a:r>
              <a:rPr kumimoji="1" lang="en-US" altLang="ja-JP" baseline="0" dirty="0" smtClean="0"/>
              <a:t>We define the algorithm and analyze its time complexity.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Back ground.</a:t>
            </a:r>
          </a:p>
          <a:p>
            <a:r>
              <a:rPr kumimoji="1" lang="en-US" altLang="ja-JP" dirty="0" smtClean="0"/>
              <a:t>Research</a:t>
            </a:r>
            <a:r>
              <a:rPr kumimoji="1" lang="en-US" altLang="ja-JP" baseline="0" dirty="0" smtClean="0"/>
              <a:t>es on string processing become more active recently.</a:t>
            </a:r>
          </a:p>
          <a:p>
            <a:r>
              <a:rPr kumimoji="1" lang="en-US" altLang="ja-JP" baseline="0" dirty="0" smtClean="0"/>
              <a:t>The internet and sensing network provide massive online data every day.</a:t>
            </a:r>
          </a:p>
          <a:p>
            <a:r>
              <a:rPr kumimoji="1" lang="en-US" altLang="ja-JP" baseline="0" dirty="0" smtClean="0"/>
              <a:t>String matching and string mining are required to handle these data.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Then, efficient data structures are needed to solve these problems.</a:t>
            </a:r>
          </a:p>
          <a:p>
            <a:r>
              <a:rPr kumimoji="1" lang="en-US" altLang="ja-JP" baseline="0" dirty="0" smtClean="0"/>
              <a:t>We use data structures to represent data compactly and execute computation under compressed form.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smtClean="0"/>
              <a:t>We would like to compute the union or intersection of two sets.</a:t>
            </a:r>
          </a:p>
          <a:p>
            <a:r>
              <a:rPr kumimoji="1" lang="en-US" altLang="ja-JP" baseline="0" dirty="0" smtClean="0"/>
              <a:t>By P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Q we denote the unique SDD R that represents the set L(R) = L(P) </a:t>
            </a:r>
            <a:r>
              <a:rPr kumimoji="1" lang="en-US" altLang="ja-JP" baseline="0" dirty="0" err="1" smtClean="0"/>
              <a:t>daiamond</a:t>
            </a:r>
            <a:r>
              <a:rPr kumimoji="1" lang="en-US" altLang="ja-JP" baseline="0" dirty="0" smtClean="0"/>
              <a:t> L(Q)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SDD’s binary set operation create SDD P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err="1" smtClean="0"/>
              <a:t>daiya</a:t>
            </a:r>
            <a:r>
              <a:rPr kumimoji="1" lang="en-US" altLang="ja-JP" baseline="0" dirty="0" smtClean="0"/>
              <a:t> Q for two inputs SDDs P and Q.</a:t>
            </a:r>
          </a:p>
          <a:p>
            <a:r>
              <a:rPr kumimoji="1" lang="en-US" altLang="ja-JP" baseline="0" dirty="0" smtClean="0"/>
              <a:t>Where L(P </a:t>
            </a:r>
            <a:r>
              <a:rPr kumimoji="1" lang="en-US" altLang="ja-JP" baseline="0" dirty="0" err="1" smtClean="0"/>
              <a:t>diaya</a:t>
            </a:r>
            <a:r>
              <a:rPr kumimoji="1" lang="en-US" altLang="ja-JP" baseline="0" dirty="0" smtClean="0"/>
              <a:t> Q) = L(P) </a:t>
            </a:r>
            <a:r>
              <a:rPr kumimoji="1" lang="en-US" altLang="ja-JP" baseline="0" dirty="0" err="1" smtClean="0"/>
              <a:t>daiya</a:t>
            </a:r>
            <a:r>
              <a:rPr kumimoji="1" lang="en-US" altLang="ja-JP" baseline="0" dirty="0" smtClean="0"/>
              <a:t> L(Q)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create a new SDD via Binary set operations .</a:t>
            </a:r>
          </a:p>
          <a:p>
            <a:r>
              <a:rPr kumimoji="1" lang="en-US" altLang="ja-JP" baseline="0" dirty="0" smtClean="0"/>
              <a:t>Given 2 SDDs P and Q, we compute the SDD R, such that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Set operation is a method to create new SDDs by 2</a:t>
            </a:r>
            <a:r>
              <a:rPr kumimoji="1" lang="en-US" altLang="ja-JP" baseline="0" dirty="0" smtClean="0"/>
              <a:t> given input SDDs.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For</a:t>
            </a:r>
            <a:r>
              <a:rPr kumimoji="1" lang="en-US" altLang="ja-JP" baseline="0" dirty="0" smtClean="0"/>
              <a:t> binary set operation, we can use apply algorithm.</a:t>
            </a:r>
          </a:p>
          <a:p>
            <a:r>
              <a:rPr kumimoji="1" lang="en-US" altLang="ja-JP" baseline="0" dirty="0" smtClean="0"/>
              <a:t>It is proposed for BDD by Bryant. It can be used for SDD too.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It compute P </a:t>
            </a:r>
            <a:r>
              <a:rPr kumimoji="1" lang="en-US" altLang="ja-JP" baseline="0" dirty="0" err="1" smtClean="0"/>
              <a:t>daiyamond</a:t>
            </a:r>
            <a:r>
              <a:rPr kumimoji="1" lang="en-US" altLang="ja-JP" baseline="0" dirty="0" smtClean="0"/>
              <a:t> Q recursively.</a:t>
            </a:r>
          </a:p>
          <a:p>
            <a:r>
              <a:rPr kumimoji="1" lang="en-US" altLang="ja-JP" baseline="0" dirty="0" smtClean="0"/>
              <a:t>Based on the formula of the definition of a set of strings for an SDD node, </a:t>
            </a:r>
          </a:p>
          <a:p>
            <a:r>
              <a:rPr kumimoji="1" lang="en-US" altLang="ja-JP" baseline="0" dirty="0" smtClean="0"/>
              <a:t>Apply algorithm </a:t>
            </a:r>
            <a:r>
              <a:rPr kumimoji="1" lang="en-US" altLang="ja-JP" baseline="0" dirty="0" err="1" smtClean="0"/>
              <a:t>devide</a:t>
            </a:r>
            <a:r>
              <a:rPr kumimoji="1" lang="en-US" altLang="ja-JP" baseline="0" dirty="0" smtClean="0"/>
              <a:t> the operation P </a:t>
            </a:r>
            <a:r>
              <a:rPr kumimoji="1" lang="en-US" altLang="ja-JP" baseline="0" dirty="0" err="1" smtClean="0"/>
              <a:t>daiamond</a:t>
            </a:r>
            <a:r>
              <a:rPr kumimoji="1" lang="en-US" altLang="ja-JP" baseline="0" dirty="0" smtClean="0"/>
              <a:t> Q into two direction.</a:t>
            </a:r>
          </a:p>
          <a:p>
            <a:r>
              <a:rPr kumimoji="1" lang="en-US" altLang="ja-JP" baseline="0" dirty="0" smtClean="0"/>
              <a:t>0-side recursion and 1-side recursion.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compute set operations P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Q, an algorithm named </a:t>
            </a:r>
            <a:r>
              <a:rPr kumimoji="1" lang="en-US" altLang="ja-JP" baseline="0" dirty="0" err="1" smtClean="0"/>
              <a:t>applie</a:t>
            </a:r>
            <a:r>
              <a:rPr kumimoji="1" lang="en-US" altLang="ja-JP" baseline="0" dirty="0" smtClean="0"/>
              <a:t> is used.</a:t>
            </a:r>
          </a:p>
          <a:p>
            <a:r>
              <a:rPr kumimoji="1" lang="en-US" altLang="ja-JP" baseline="0" dirty="0" smtClean="0"/>
              <a:t>It is proposed for BDD by Bryant in 1986, but it can apply SDD too.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simple recursion is enough to create SDD P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Q.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L(P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Q) = LP LQ = L(P1)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L(Q1) = L(P)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L(Q)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computation of P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Q is simply decomposed into two </a:t>
            </a:r>
            <a:r>
              <a:rPr kumimoji="1" lang="en-US" altLang="ja-JP" baseline="0" dirty="0" err="1" smtClean="0"/>
              <a:t>subproblems</a:t>
            </a:r>
            <a:r>
              <a:rPr kumimoji="1" lang="en-US" altLang="ja-JP" baseline="0" dirty="0" smtClean="0"/>
              <a:t> computing P0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Q0 and P1 diamond Q1.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During computing set operations, we use two key-value</a:t>
            </a:r>
            <a:r>
              <a:rPr kumimoji="1" lang="en-US" altLang="ja-JP" baseline="0" dirty="0" smtClean="0"/>
              <a:t> type </a:t>
            </a:r>
            <a:r>
              <a:rPr kumimoji="1" lang="en-US" altLang="ja-JP" dirty="0" smtClean="0"/>
              <a:t>hash tables.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first one is called </a:t>
            </a:r>
            <a:r>
              <a:rPr kumimoji="1" lang="en-US" altLang="ja-JP" baseline="0" dirty="0" err="1" smtClean="0"/>
              <a:t>uniquetable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Its key is a triple, &lt;label, 1-c, 0-c&gt;, and its value is the node with the triple.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%Key is composed by //.</a:t>
            </a:r>
          </a:p>
          <a:p>
            <a:r>
              <a:rPr kumimoji="1" lang="en-US" altLang="ja-JP" baseline="0" dirty="0" smtClean="0"/>
              <a:t>This is used to prevent from creating 2 nodes that have the same label, 1-child and 0-child.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other is called </a:t>
            </a:r>
            <a:r>
              <a:rPr kumimoji="1" lang="en-US" altLang="ja-JP" baseline="0" dirty="0" err="1" smtClean="0"/>
              <a:t>opcache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Its key is also a </a:t>
            </a:r>
            <a:r>
              <a:rPr kumimoji="1" lang="en-US" altLang="ja-JP" baseline="0" dirty="0" err="1" smtClean="0"/>
              <a:t>tripes</a:t>
            </a:r>
            <a:r>
              <a:rPr kumimoji="1" lang="en-US" altLang="ja-JP" baseline="0" dirty="0" smtClean="0"/>
              <a:t>, &lt;operation id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, SDD P, SDD Q&gt;</a:t>
            </a:r>
          </a:p>
          <a:p>
            <a:r>
              <a:rPr kumimoji="1" lang="en-US" altLang="ja-JP" baseline="0" dirty="0" smtClean="0"/>
              <a:t>%Key is composed by operation name, right argument P, and left argument Q.</a:t>
            </a:r>
          </a:p>
          <a:p>
            <a:r>
              <a:rPr kumimoji="1" lang="en-US" altLang="ja-JP" baseline="0" dirty="0" smtClean="0"/>
              <a:t>And value is the node of the result of the binary operation P </a:t>
            </a:r>
            <a:r>
              <a:rPr kumimoji="1" lang="en-US" altLang="ja-JP" baseline="0" dirty="0" err="1" smtClean="0"/>
              <a:t>daia</a:t>
            </a:r>
            <a:r>
              <a:rPr kumimoji="1" lang="en-US" altLang="ja-JP" baseline="0" dirty="0" smtClean="0"/>
              <a:t> Q.</a:t>
            </a:r>
          </a:p>
          <a:p>
            <a:r>
              <a:rPr kumimoji="1" lang="en-US" altLang="ja-JP" dirty="0" smtClean="0"/>
              <a:t>This is used to avoid </a:t>
            </a:r>
            <a:r>
              <a:rPr kumimoji="1" lang="en-US" altLang="ja-JP" dirty="0" err="1" smtClean="0"/>
              <a:t>repeting</a:t>
            </a:r>
            <a:r>
              <a:rPr kumimoji="1" lang="en-US" altLang="ja-JP" dirty="0" smtClean="0"/>
              <a:t> of computation</a:t>
            </a:r>
            <a:r>
              <a:rPr kumimoji="1" lang="en-US" altLang="ja-JP" baseline="0" dirty="0" smtClean="0"/>
              <a:t> that has been already done.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err="1" smtClean="0"/>
              <a:t>Uniquetable</a:t>
            </a:r>
            <a:r>
              <a:rPr kumimoji="1" lang="en-US" altLang="ja-JP" baseline="0" dirty="0" smtClean="0"/>
              <a:t> is used in the process to create nodes.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show the time complexity</a:t>
            </a:r>
            <a:r>
              <a:rPr kumimoji="1" lang="en-US" altLang="ja-JP" baseline="0" dirty="0" smtClean="0"/>
              <a:t> of </a:t>
            </a:r>
            <a:r>
              <a:rPr kumimoji="1" lang="en-US" altLang="ja-JP" baseline="0" dirty="0" err="1" smtClean="0"/>
              <a:t>alpy</a:t>
            </a:r>
            <a:r>
              <a:rPr kumimoji="1" lang="en-US" altLang="ja-JP" baseline="0" dirty="0" smtClean="0"/>
              <a:t> algorithm.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It is easy to understand, that there are at most PQ different instances of recursive calls.</a:t>
            </a:r>
          </a:p>
          <a:p>
            <a:r>
              <a:rPr kumimoji="1" lang="en-US" altLang="ja-JP" baseline="0" dirty="0" smtClean="0"/>
              <a:t>So, we can complete the computation in O(PQ) time by storing results of </a:t>
            </a:r>
            <a:r>
              <a:rPr kumimoji="1" lang="en-US" altLang="ja-JP" baseline="0" dirty="0" err="1" smtClean="0"/>
              <a:t>subproblems</a:t>
            </a:r>
            <a:r>
              <a:rPr kumimoji="1" lang="en-US" altLang="ja-JP" baseline="0" dirty="0" smtClean="0"/>
              <a:t> in </a:t>
            </a:r>
            <a:r>
              <a:rPr kumimoji="1" lang="en-US" altLang="ja-JP" baseline="0" dirty="0" err="1" smtClean="0"/>
              <a:t>opcache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Naïve method will prepare PQ size table to do this.</a:t>
            </a:r>
          </a:p>
          <a:p>
            <a:r>
              <a:rPr kumimoji="1" lang="en-US" altLang="ja-JP" baseline="0" dirty="0" smtClean="0"/>
              <a:t>Our method don’t create needless node, or multiple equivalent nodes.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Although this doesn’t improve the worst case complexity, </a:t>
            </a:r>
          </a:p>
          <a:p>
            <a:r>
              <a:rPr kumimoji="1" lang="en-US" altLang="ja-JP" baseline="0" dirty="0" smtClean="0"/>
              <a:t>Our experiments demonstrate apply algorithm is much more efficient done than the naïve </a:t>
            </a:r>
            <a:r>
              <a:rPr kumimoji="1" lang="en-US" altLang="ja-JP" baseline="0" dirty="0" err="1" smtClean="0"/>
              <a:t>aproach</a:t>
            </a:r>
            <a:r>
              <a:rPr kumimoji="1" lang="en-US" altLang="ja-JP" baseline="0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prepare two SDDs that store all factors of given random text of length n.</a:t>
            </a:r>
          </a:p>
          <a:p>
            <a:r>
              <a:rPr kumimoji="1" lang="en-US" altLang="ja-JP" dirty="0" smtClean="0"/>
              <a:t>These</a:t>
            </a:r>
            <a:r>
              <a:rPr kumimoji="1" lang="en-US" altLang="ja-JP" baseline="0" dirty="0" smtClean="0"/>
              <a:t> lines indicate the computation time of set operations for these SDDs.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 can see that apply</a:t>
            </a:r>
            <a:r>
              <a:rPr kumimoji="1" lang="en-US" altLang="ja-JP" baseline="0" dirty="0" smtClean="0"/>
              <a:t> algorithm runs in almost linear time practically.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Conclusion.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err="1" smtClean="0"/>
              <a:t>strudied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err="1" smtClean="0"/>
              <a:t>rela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In many types of data structures, we </a:t>
            </a:r>
            <a:r>
              <a:rPr kumimoji="1" lang="en-US" altLang="ja-JP" dirty="0" err="1" smtClean="0"/>
              <a:t>forcus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err="1" smtClean="0"/>
              <a:t>manipulatable</a:t>
            </a:r>
            <a:r>
              <a:rPr kumimoji="1" lang="en-US" altLang="ja-JP" baseline="0" dirty="0" smtClean="0"/>
              <a:t> compact </a:t>
            </a:r>
            <a:r>
              <a:rPr kumimoji="1" lang="en-US" altLang="ja-JP" baseline="0" dirty="0" err="1" smtClean="0"/>
              <a:t>datastructure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This data structure not only represent data in compact form, but also </a:t>
            </a:r>
            <a:br>
              <a:rPr kumimoji="1" lang="en-US" altLang="ja-JP" baseline="0" dirty="0" smtClean="0"/>
            </a:br>
            <a:r>
              <a:rPr kumimoji="1" lang="en-US" altLang="ja-JP" baseline="0" dirty="0" smtClean="0"/>
              <a:t>have efficient method to compute operation between multiple different structures.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instance of </a:t>
            </a:r>
            <a:r>
              <a:rPr kumimoji="1" lang="en-US" altLang="ja-JP" baseline="0" dirty="0" err="1" smtClean="0"/>
              <a:t>manipulatable</a:t>
            </a:r>
            <a:r>
              <a:rPr kumimoji="1" lang="en-US" altLang="ja-JP" baseline="0" dirty="0" smtClean="0"/>
              <a:t> compact data structure, Binary Decision Diagram and Deterministic Finite Automata exist.</a:t>
            </a:r>
          </a:p>
          <a:p>
            <a:r>
              <a:rPr kumimoji="1" lang="en-US" altLang="ja-JP" baseline="0" dirty="0" smtClean="0"/>
              <a:t>Binary Decision Diagram, BDD, is widely used in LSI designing area.</a:t>
            </a:r>
          </a:p>
          <a:p>
            <a:r>
              <a:rPr kumimoji="1" lang="en-US" altLang="ja-JP" baseline="0" dirty="0" smtClean="0"/>
              <a:t>DFA is applied to natural language processing.</a:t>
            </a:r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Sequence Binary Decision</a:t>
            </a:r>
            <a:r>
              <a:rPr kumimoji="1" lang="en-US" altLang="ja-JP" baseline="0" dirty="0" smtClean="0"/>
              <a:t> Diagram is a new </a:t>
            </a:r>
            <a:r>
              <a:rPr kumimoji="1" lang="en-US" altLang="ja-JP" baseline="0" dirty="0" err="1" smtClean="0"/>
              <a:t>manipulatable</a:t>
            </a:r>
            <a:r>
              <a:rPr kumimoji="1" lang="en-US" altLang="ja-JP" baseline="0" dirty="0" smtClean="0"/>
              <a:t> compact data structure.</a:t>
            </a:r>
          </a:p>
          <a:p>
            <a:r>
              <a:rPr kumimoji="1" lang="en-US" altLang="ja-JP" baseline="0" dirty="0" smtClean="0"/>
              <a:t>It is </a:t>
            </a:r>
            <a:r>
              <a:rPr kumimoji="1" lang="en-US" altLang="ja-JP" baseline="0" dirty="0" err="1" smtClean="0"/>
              <a:t>porposed</a:t>
            </a:r>
            <a:r>
              <a:rPr kumimoji="1" lang="en-US" altLang="ja-JP" baseline="0" dirty="0" smtClean="0"/>
              <a:t> by </a:t>
            </a:r>
            <a:r>
              <a:rPr kumimoji="1" lang="en-US" altLang="ja-JP" baseline="0" dirty="0" err="1" smtClean="0"/>
              <a:t>Leokito</a:t>
            </a:r>
            <a:r>
              <a:rPr kumimoji="1" lang="en-US" altLang="ja-JP" baseline="0" dirty="0" smtClean="0"/>
              <a:t>, et.al in 2009.</a:t>
            </a:r>
          </a:p>
          <a:p>
            <a:r>
              <a:rPr kumimoji="1" lang="en-US" altLang="ja-JP" baseline="0" dirty="0" smtClean="0"/>
              <a:t>The SDD represent finite sets of strings with finite length.</a:t>
            </a:r>
          </a:p>
          <a:p>
            <a:r>
              <a:rPr kumimoji="1" lang="en-US" altLang="ja-JP" baseline="0" dirty="0" smtClean="0"/>
              <a:t>The basic properties of SDD are still unknown, because it is new.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We think that SDD is applicable to data mining, enumerating and bioinformatics area.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SDD is a new member</a:t>
            </a:r>
            <a:r>
              <a:rPr kumimoji="1" lang="en-US" altLang="ja-JP" baseline="0" dirty="0" smtClean="0"/>
              <a:t> in the BDD family.</a:t>
            </a:r>
          </a:p>
          <a:p>
            <a:r>
              <a:rPr kumimoji="1" lang="en-US" altLang="ja-JP" baseline="0" dirty="0" smtClean="0"/>
              <a:t>Respective members of the family represents and different </a:t>
            </a:r>
            <a:r>
              <a:rPr kumimoji="1" lang="en-US" altLang="ja-JP" baseline="0" dirty="0" err="1" smtClean="0"/>
              <a:t>tyeps</a:t>
            </a:r>
            <a:r>
              <a:rPr kumimoji="1" lang="en-US" altLang="ja-JP" baseline="0" dirty="0" smtClean="0"/>
              <a:t> of discrete structures.</a:t>
            </a:r>
          </a:p>
          <a:p>
            <a:r>
              <a:rPr kumimoji="1" lang="en-US" altLang="ja-JP" baseline="0" dirty="0" smtClean="0"/>
              <a:t>The BDD, the original of the family, manipulate </a:t>
            </a:r>
            <a:r>
              <a:rPr kumimoji="1" lang="en-US" altLang="ja-JP" baseline="0" dirty="0" err="1" smtClean="0"/>
              <a:t>boolean</a:t>
            </a:r>
            <a:r>
              <a:rPr kumimoji="1" lang="en-US" altLang="ja-JP" baseline="0" dirty="0" smtClean="0"/>
              <a:t> functions.</a:t>
            </a:r>
          </a:p>
          <a:p>
            <a:r>
              <a:rPr kumimoji="1" lang="en-US" altLang="ja-JP" baseline="0" dirty="0" smtClean="0"/>
              <a:t>The ZDD, manipulates sets of combinations.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Our results can</a:t>
            </a:r>
            <a:r>
              <a:rPr kumimoji="1" lang="en-US" altLang="ja-JP" baseline="0" dirty="0" smtClean="0"/>
              <a:t> be </a:t>
            </a:r>
            <a:r>
              <a:rPr kumimoji="1" lang="en-US" altLang="ja-JP" baseline="0" dirty="0" err="1" smtClean="0"/>
              <a:t>devided</a:t>
            </a:r>
            <a:r>
              <a:rPr kumimoji="1" lang="en-US" altLang="ja-JP" baseline="0" dirty="0" smtClean="0"/>
              <a:t> into two parts.</a:t>
            </a:r>
          </a:p>
          <a:p>
            <a:r>
              <a:rPr kumimoji="1" lang="en-US" altLang="ja-JP" baseline="0" dirty="0" smtClean="0"/>
              <a:t>First, we study the relationship between SDD and ADFA.</a:t>
            </a:r>
          </a:p>
          <a:p>
            <a:r>
              <a:rPr kumimoji="1" lang="en-US" altLang="ja-JP" baseline="0" dirty="0" smtClean="0"/>
              <a:t>We proved that SDD can be alphabet size times smaller than ADFA.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second part, we analyzed time complexity of </a:t>
            </a:r>
            <a:r>
              <a:rPr kumimoji="1" lang="en-US" altLang="ja-JP" baseline="0" dirty="0" err="1" smtClean="0"/>
              <a:t>bianry</a:t>
            </a:r>
            <a:r>
              <a:rPr kumimoji="1" lang="en-US" altLang="ja-JP" baseline="0" dirty="0" smtClean="0"/>
              <a:t> set operations on SDDs.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also conducted some experiments.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Let sigma be an alphabet with total order.</a:t>
            </a:r>
          </a:p>
          <a:p>
            <a:r>
              <a:rPr kumimoji="1" lang="en-US" altLang="ja-JP" dirty="0" smtClean="0"/>
              <a:t>SDD is directed acyclic graph structure.</a:t>
            </a:r>
          </a:p>
          <a:p>
            <a:r>
              <a:rPr kumimoji="1" lang="en-US" altLang="ja-JP" dirty="0" smtClean="0"/>
              <a:t>It composed from</a:t>
            </a:r>
            <a:r>
              <a:rPr kumimoji="1" lang="en-US" altLang="ja-JP" baseline="0" dirty="0" smtClean="0"/>
              <a:t> internal nodes and 0 and 1 terminal node.</a:t>
            </a:r>
          </a:p>
          <a:p>
            <a:r>
              <a:rPr kumimoji="1" lang="en-US" altLang="ja-JP" baseline="0" dirty="0" smtClean="0"/>
              <a:t>Internal nodes have exactly two edges, 1-edge and 0-edge.</a:t>
            </a:r>
          </a:p>
          <a:p>
            <a:r>
              <a:rPr kumimoji="1" lang="en-US" altLang="ja-JP" baseline="0" dirty="0" smtClean="0"/>
              <a:t>1-edge are denoted by solid line, and 0-edge is denoted by broken line.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SDD internal</a:t>
            </a:r>
            <a:r>
              <a:rPr kumimoji="1" lang="en-US" altLang="ja-JP" baseline="0" dirty="0" smtClean="0"/>
              <a:t> nodes are </a:t>
            </a:r>
            <a:r>
              <a:rPr kumimoji="1" lang="en-US" altLang="ja-JP" baseline="0" dirty="0" err="1" smtClean="0"/>
              <a:t>repsesented</a:t>
            </a:r>
            <a:r>
              <a:rPr kumimoji="1" lang="en-US" altLang="ja-JP" baseline="0" dirty="0" smtClean="0"/>
              <a:t> by a </a:t>
            </a:r>
            <a:r>
              <a:rPr kumimoji="1" lang="en-US" altLang="ja-JP" baseline="0" dirty="0" err="1" smtClean="0"/>
              <a:t>tiple</a:t>
            </a:r>
            <a:r>
              <a:rPr kumimoji="1" lang="en-US" altLang="ja-JP" baseline="0" dirty="0" smtClean="0"/>
              <a:t> tau(S) = &lt;S.lab, S.1, and S&gt;0&gt;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S.Lab</a:t>
            </a:r>
            <a:r>
              <a:rPr kumimoji="1" lang="en-US" altLang="ja-JP" dirty="0" smtClean="0"/>
              <a:t> is a letter </a:t>
            </a:r>
            <a:r>
              <a:rPr kumimoji="1" lang="en-US" altLang="ja-JP" dirty="0" err="1" smtClean="0"/>
              <a:t>labelling</a:t>
            </a:r>
            <a:r>
              <a:rPr kumimoji="1" lang="en-US" altLang="ja-JP" dirty="0" smtClean="0"/>
              <a:t> the node.</a:t>
            </a:r>
          </a:p>
          <a:p>
            <a:r>
              <a:rPr kumimoji="1" lang="en-US" altLang="ja-JP" dirty="0" smtClean="0"/>
              <a:t>S.1 is the node pointed by 1-edge by S.</a:t>
            </a:r>
          </a:p>
          <a:p>
            <a:r>
              <a:rPr kumimoji="1" lang="en-US" altLang="ja-JP" dirty="0" smtClean="0"/>
              <a:t>S.0</a:t>
            </a:r>
            <a:r>
              <a:rPr kumimoji="1" lang="en-US" altLang="ja-JP" baseline="0" dirty="0" smtClean="0"/>
              <a:t> is the node pointed by 0-edge by S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We call them as 1-child and 0-child respectively.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Internal nodes follow ordering rule.</a:t>
            </a:r>
          </a:p>
          <a:p>
            <a:r>
              <a:rPr kumimoji="1" lang="en-US" altLang="ja-JP" baseline="0" dirty="0" smtClean="0"/>
              <a:t>The latter labeling a node must be smaller than the letter labeling the 0-child of the node.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smtClean="0"/>
              <a:t>Every SDD node represents a set of strings.</a:t>
            </a:r>
          </a:p>
          <a:p>
            <a:r>
              <a:rPr kumimoji="1" lang="en-US" altLang="ja-JP" baseline="0" dirty="0" smtClean="0"/>
              <a:t>The one terminal node represents the </a:t>
            </a:r>
            <a:r>
              <a:rPr kumimoji="1" lang="en-US" altLang="ja-JP" baseline="0" dirty="0" err="1" smtClean="0"/>
              <a:t>singleto</a:t>
            </a:r>
            <a:r>
              <a:rPr kumimoji="1" lang="en-US" altLang="ja-JP" baseline="0" dirty="0" smtClean="0"/>
              <a:t> of the empty string.</a:t>
            </a:r>
          </a:p>
          <a:p>
            <a:r>
              <a:rPr kumimoji="1" lang="en-US" altLang="ja-JP" baseline="0" dirty="0" smtClean="0"/>
              <a:t>0-terminal node represents the empty set. </a:t>
            </a:r>
          </a:p>
          <a:p>
            <a:r>
              <a:rPr kumimoji="1" lang="en-US" altLang="ja-JP" baseline="0" dirty="0" smtClean="0"/>
              <a:t>And the set of strings of an internal node is recursively defined by this formula.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set of strings of an SDD is the one represented by its root node.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convenience, we identify a node with the SDD </a:t>
            </a:r>
          </a:p>
          <a:p>
            <a:r>
              <a:rPr kumimoji="1" lang="en-US" altLang="ja-JP" baseline="0" dirty="0" smtClean="0"/>
              <a:t>%That has the node as its root.</a:t>
            </a:r>
          </a:p>
          <a:p>
            <a:r>
              <a:rPr kumimoji="1" lang="en-US" altLang="ja-JP" baseline="0" dirty="0" smtClean="0"/>
              <a:t>consisting all the nodes reachable from that node.</a:t>
            </a:r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5C4E-5DAC-4691-A8A4-56B46BAD1B90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6000" y="1404000"/>
            <a:ext cx="8892000" cy="1872000"/>
          </a:xfrm>
        </p:spPr>
        <p:txBody>
          <a:bodyPr wrap="none" lIns="0" tIns="0" rIns="0" bIns="0">
            <a:noAutofit/>
          </a:bodyPr>
          <a:lstStyle/>
          <a:p>
            <a:r>
              <a:rPr lang="en-US" altLang="ja-JP" sz="3000" b="1" dirty="0" smtClean="0">
                <a:solidFill>
                  <a:schemeClr val="bg1"/>
                </a:solidFill>
                <a:latin typeface="LucidaSansRoman" pitchFamily="34" charset="0"/>
                <a:cs typeface="Lucida Sans" pitchFamily="34" charset="0"/>
              </a:rPr>
              <a:t>Notes on Sequence Binary Decision Diagrams:</a:t>
            </a:r>
            <a:br>
              <a:rPr lang="en-US" altLang="ja-JP" sz="3000" b="1" dirty="0" smtClean="0">
                <a:solidFill>
                  <a:schemeClr val="bg1"/>
                </a:solidFill>
                <a:latin typeface="LucidaSansRoman" pitchFamily="34" charset="0"/>
                <a:cs typeface="Lucida Sans" pitchFamily="34" charset="0"/>
              </a:rPr>
            </a:br>
            <a:r>
              <a:rPr lang="en-US" altLang="ja-JP" sz="3000" b="1" dirty="0" smtClean="0">
                <a:solidFill>
                  <a:schemeClr val="bg1"/>
                </a:solidFill>
                <a:latin typeface="LucidaSansRoman" pitchFamily="34" charset="0"/>
                <a:cs typeface="Lucida Sans" pitchFamily="34" charset="0"/>
              </a:rPr>
              <a:t> Relationship to Acyclic Automata and </a:t>
            </a:r>
            <a:br>
              <a:rPr lang="en-US" altLang="ja-JP" sz="3000" b="1" dirty="0" smtClean="0">
                <a:solidFill>
                  <a:schemeClr val="bg1"/>
                </a:solidFill>
                <a:latin typeface="LucidaSansRoman" pitchFamily="34" charset="0"/>
                <a:cs typeface="Lucida Sans" pitchFamily="34" charset="0"/>
              </a:rPr>
            </a:br>
            <a:r>
              <a:rPr lang="en-US" altLang="ja-JP" sz="3000" b="1" dirty="0" smtClean="0">
                <a:solidFill>
                  <a:schemeClr val="bg1"/>
                </a:solidFill>
                <a:latin typeface="LucidaSansRoman" pitchFamily="34" charset="0"/>
                <a:cs typeface="Lucida Sans" pitchFamily="34" charset="0"/>
              </a:rPr>
              <a:t>Complexities of Binary Set Operations</a:t>
            </a:r>
            <a:endParaRPr kumimoji="1" lang="ja-JP" altLang="en-US" sz="3000" b="1" dirty="0">
              <a:solidFill>
                <a:schemeClr val="bg1"/>
              </a:solidFill>
              <a:latin typeface="LucidaSansRoman" pitchFamily="34" charset="0"/>
              <a:cs typeface="Lucida Sans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6000" y="3744000"/>
            <a:ext cx="8892000" cy="2808000"/>
          </a:xfrm>
        </p:spPr>
        <p:txBody>
          <a:bodyPr wrap="none" lIns="0" tIns="0" rIns="0" bIns="0">
            <a:noAutofit/>
          </a:bodyPr>
          <a:lstStyle/>
          <a:p>
            <a:r>
              <a:rPr kumimoji="1" lang="en-US" altLang="ja-JP" sz="2400" b="1" u="sng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Shuhei Denzumi</a:t>
            </a:r>
            <a:r>
              <a:rPr kumimoji="1" lang="en-US" altLang="ja-JP" sz="2400" b="1" baseline="30000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1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, Ryo Yoshinaka</a:t>
            </a:r>
            <a:r>
              <a:rPr kumimoji="1" lang="en-US" altLang="ja-JP" sz="2400" b="1" baseline="30000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2, 1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, </a:t>
            </a:r>
            <a:br>
              <a:rPr kumimoji="1" lang="en-US" altLang="ja-JP" sz="2400" b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</a:br>
            <a:r>
              <a:rPr lang="en-US" altLang="ja-JP" sz="2400" b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Shin-ichi Minato</a:t>
            </a:r>
            <a:r>
              <a:rPr lang="en-US" altLang="ja-JP" sz="2400" b="1" baseline="30000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1,2</a:t>
            </a:r>
            <a:r>
              <a:rPr lang="en-US" altLang="ja-JP" sz="2400" b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, and 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Hiroki Arimura</a:t>
            </a:r>
            <a:r>
              <a:rPr kumimoji="1" lang="en-US" altLang="ja-JP" sz="2400" b="1" baseline="30000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1</a:t>
            </a:r>
          </a:p>
          <a:p>
            <a:endParaRPr lang="en-US" altLang="ja-JP" sz="2600" dirty="0" smtClean="0">
              <a:solidFill>
                <a:schemeClr val="bg1"/>
              </a:solidFill>
              <a:latin typeface="Comic Sans MS" pitchFamily="66" charset="0"/>
              <a:ea typeface="Verdana" pitchFamily="34" charset="0"/>
              <a:cs typeface="Lucida Sans" pitchFamily="34" charset="0"/>
            </a:endParaRPr>
          </a:p>
          <a:p>
            <a:r>
              <a:rPr kumimoji="1" lang="en-US" altLang="ja-JP" sz="2000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1) Hokkaido University</a:t>
            </a:r>
            <a:br>
              <a:rPr kumimoji="1" lang="en-US" altLang="ja-JP" sz="2000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</a:br>
            <a:r>
              <a:rPr kumimoji="1" lang="en-US" altLang="ja-JP" sz="2000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Lucida Sans" pitchFamily="34" charset="0"/>
              </a:rPr>
              <a:t>2) JST ERATO Minato Discrete Structure Manipulation System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None/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  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sym typeface="Wingdings" pitchFamily="2" charset="2"/>
              </a:rPr>
              <a:t>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sym typeface="Wingdings" pitchFamily="2" charset="2"/>
              </a:rPr>
              <a:t>accept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sym typeface="Wingdings" pitchFamily="2" charset="2"/>
              </a:rPr>
              <a:t>state 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  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sym typeface="Wingdings" pitchFamily="2" charset="2"/>
              </a:rPr>
              <a:t>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sym typeface="Wingdings" pitchFamily="2" charset="2"/>
              </a:rPr>
              <a:t>reject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sym typeface="Wingdings" pitchFamily="2" charset="2"/>
              </a:rPr>
              <a:t>state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None/>
            </a:pPr>
            <a:endParaRPr lang="en-US" altLang="ja-JP" sz="2400" dirty="0" smtClean="0">
              <a:latin typeface="Arial" pitchFamily="34" charset="0"/>
              <a:ea typeface="HGP明朝B" pitchFamily="18" charset="-128"/>
              <a:cs typeface="Arial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Comparison to ADFA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576000" y="2520000"/>
            <a:ext cx="288000" cy="288000"/>
          </a:xfrm>
          <a:prstGeom prst="rect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endParaRPr kumimoji="1" lang="ja-JP" altLang="en-US" sz="2400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576000" y="2052000"/>
            <a:ext cx="288000" cy="288000"/>
          </a:xfrm>
          <a:prstGeom prst="rect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endParaRPr kumimoji="1" lang="ja-JP" altLang="en-US" sz="2400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92" name="グループ化 91"/>
          <p:cNvGrpSpPr/>
          <p:nvPr/>
        </p:nvGrpSpPr>
        <p:grpSpPr>
          <a:xfrm>
            <a:off x="6048000" y="4896000"/>
            <a:ext cx="2880000" cy="1152794"/>
            <a:chOff x="576000" y="4320000"/>
            <a:chExt cx="2880000" cy="1152794"/>
          </a:xfrm>
        </p:grpSpPr>
        <p:sp>
          <p:nvSpPr>
            <p:cNvPr id="93" name="円/楕円 92"/>
            <p:cNvSpPr/>
            <p:nvPr/>
          </p:nvSpPr>
          <p:spPr>
            <a:xfrm>
              <a:off x="1728000" y="432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ln w="1270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94" name="円/楕円 93"/>
            <p:cNvSpPr/>
            <p:nvPr/>
          </p:nvSpPr>
          <p:spPr>
            <a:xfrm>
              <a:off x="2880000" y="432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3D5DFD"/>
                  </a:solidFill>
                  <a:latin typeface="Comic Sans MS" pitchFamily="66" charset="0"/>
                  <a:cs typeface="Times New Roman" pitchFamily="18" charset="0"/>
                </a:rPr>
                <a:t>c</a:t>
              </a:r>
              <a:endParaRPr kumimoji="1" lang="ja-JP" altLang="en-US" sz="2400" dirty="0" smtClean="0">
                <a:solidFill>
                  <a:srgbClr val="3D5DFD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95" name="円/楕円 94"/>
            <p:cNvSpPr/>
            <p:nvPr/>
          </p:nvSpPr>
          <p:spPr>
            <a:xfrm>
              <a:off x="576000" y="432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96" name="直線矢印コネクタ 51"/>
            <p:cNvCxnSpPr>
              <a:stCxn id="93" idx="6"/>
              <a:endCxn id="94" idx="2"/>
            </p:cNvCxnSpPr>
            <p:nvPr/>
          </p:nvCxnSpPr>
          <p:spPr>
            <a:xfrm>
              <a:off x="2304000" y="4608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51"/>
            <p:cNvCxnSpPr>
              <a:stCxn id="95" idx="6"/>
              <a:endCxn id="93" idx="2"/>
            </p:cNvCxnSpPr>
            <p:nvPr/>
          </p:nvCxnSpPr>
          <p:spPr>
            <a:xfrm>
              <a:off x="1152000" y="4608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/>
            <p:cNvCxnSpPr>
              <a:stCxn id="95" idx="4"/>
            </p:cNvCxnSpPr>
            <p:nvPr/>
          </p:nvCxnSpPr>
          <p:spPr>
            <a:xfrm rot="5400000">
              <a:off x="576000" y="5184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98"/>
            <p:cNvCxnSpPr>
              <a:stCxn id="93" idx="4"/>
            </p:cNvCxnSpPr>
            <p:nvPr/>
          </p:nvCxnSpPr>
          <p:spPr>
            <a:xfrm rot="5400000">
              <a:off x="1728000" y="5184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矢印コネクタ 99"/>
            <p:cNvCxnSpPr>
              <a:stCxn id="94" idx="4"/>
            </p:cNvCxnSpPr>
            <p:nvPr/>
          </p:nvCxnSpPr>
          <p:spPr>
            <a:xfrm rot="5400000">
              <a:off x="2880000" y="5184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グループ化 41"/>
          <p:cNvGrpSpPr/>
          <p:nvPr/>
        </p:nvGrpSpPr>
        <p:grpSpPr>
          <a:xfrm>
            <a:off x="6048000" y="576000"/>
            <a:ext cx="2880000" cy="1584000"/>
            <a:chOff x="5760000" y="4464000"/>
            <a:chExt cx="2880000" cy="1584000"/>
          </a:xfrm>
        </p:grpSpPr>
        <p:grpSp>
          <p:nvGrpSpPr>
            <p:cNvPr id="102" name="グループ化 20"/>
            <p:cNvGrpSpPr/>
            <p:nvPr/>
          </p:nvGrpSpPr>
          <p:grpSpPr>
            <a:xfrm>
              <a:off x="5760000" y="4464000"/>
              <a:ext cx="2880000" cy="1008794"/>
              <a:chOff x="5760000" y="4464000"/>
              <a:chExt cx="2880000" cy="1008794"/>
            </a:xfrm>
          </p:grpSpPr>
          <p:sp>
            <p:nvSpPr>
              <p:cNvPr id="106" name="円/楕円 105"/>
              <p:cNvSpPr/>
              <p:nvPr/>
            </p:nvSpPr>
            <p:spPr>
              <a:xfrm>
                <a:off x="7056000" y="4464000"/>
                <a:ext cx="288000" cy="288000"/>
              </a:xfrm>
              <a:prstGeom prst="ellipse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cxnSp>
            <p:nvCxnSpPr>
              <p:cNvPr id="107" name="直線矢印コネクタ 106"/>
              <p:cNvCxnSpPr>
                <a:stCxn id="106" idx="3"/>
                <a:endCxn id="110" idx="2"/>
              </p:cNvCxnSpPr>
              <p:nvPr/>
            </p:nvCxnSpPr>
            <p:spPr>
              <a:xfrm rot="5400000">
                <a:off x="6192001" y="4565823"/>
                <a:ext cx="762177" cy="1050177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矢印コネクタ 107"/>
              <p:cNvCxnSpPr>
                <a:stCxn id="106" idx="4"/>
                <a:endCxn id="104" idx="0"/>
              </p:cNvCxnSpPr>
              <p:nvPr/>
            </p:nvCxnSpPr>
            <p:spPr>
              <a:xfrm rot="5400000">
                <a:off x="6840000" y="5112000"/>
                <a:ext cx="720000" cy="1588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矢印コネクタ 108"/>
              <p:cNvCxnSpPr>
                <a:stCxn id="106" idx="5"/>
                <a:endCxn id="105" idx="0"/>
              </p:cNvCxnSpPr>
              <p:nvPr/>
            </p:nvCxnSpPr>
            <p:spPr>
              <a:xfrm rot="16200000" flipH="1">
                <a:off x="7445823" y="4565822"/>
                <a:ext cx="762177" cy="1050177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テキスト ボックス 109"/>
              <p:cNvSpPr txBox="1"/>
              <p:nvPr/>
            </p:nvSpPr>
            <p:spPr>
              <a:xfrm>
                <a:off x="5760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a</a:t>
                </a:r>
                <a:endParaRPr kumimoji="1" lang="ja-JP" altLang="en-US" sz="28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31" name="テキスト ボックス 130"/>
              <p:cNvSpPr txBox="1"/>
              <p:nvPr/>
            </p:nvSpPr>
            <p:spPr>
              <a:xfrm>
                <a:off x="6768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kumimoji="1" lang="en-US" altLang="ja-JP" sz="2800" dirty="0" smtClean="0">
                    <a:ln w="12700">
                      <a:solidFill>
                        <a:schemeClr val="tx1"/>
                      </a:solidFill>
                    </a:ln>
                    <a:solidFill>
                      <a:srgbClr val="FFFF66"/>
                    </a:solidFill>
                    <a:latin typeface="Comic Sans MS" pitchFamily="66" charset="0"/>
                  </a:rPr>
                  <a:t>b</a:t>
                </a:r>
                <a:endParaRPr kumimoji="1" lang="ja-JP" altLang="en-US" sz="2800" dirty="0">
                  <a:ln w="1270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52" name="テキスト ボックス 151"/>
              <p:cNvSpPr txBox="1"/>
              <p:nvPr/>
            </p:nvSpPr>
            <p:spPr>
              <a:xfrm>
                <a:off x="8064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kumimoji="1" lang="en-US" altLang="ja-JP" sz="2800" dirty="0" smtClean="0">
                    <a:solidFill>
                      <a:srgbClr val="3D5DFD"/>
                    </a:solidFill>
                    <a:latin typeface="Comic Sans MS" pitchFamily="66" charset="0"/>
                  </a:rPr>
                  <a:t>c</a:t>
                </a:r>
                <a:endParaRPr kumimoji="1" lang="ja-JP" altLang="en-US" sz="2800" dirty="0">
                  <a:solidFill>
                    <a:srgbClr val="3D5DFD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03" name="円/楕円 102"/>
            <p:cNvSpPr/>
            <p:nvPr/>
          </p:nvSpPr>
          <p:spPr>
            <a:xfrm>
              <a:off x="5760000" y="5472000"/>
              <a:ext cx="576000" cy="576000"/>
            </a:xfrm>
            <a:prstGeom prst="ellipse">
              <a:avLst/>
            </a:prstGeom>
            <a:noFill/>
            <a:ln>
              <a:noFill/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04" name="円/楕円 103"/>
            <p:cNvSpPr/>
            <p:nvPr/>
          </p:nvSpPr>
          <p:spPr>
            <a:xfrm>
              <a:off x="6912000" y="5472000"/>
              <a:ext cx="576000" cy="576000"/>
            </a:xfrm>
            <a:prstGeom prst="ellipse">
              <a:avLst/>
            </a:prstGeom>
            <a:noFill/>
            <a:ln>
              <a:noFill/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05" name="円/楕円 104"/>
            <p:cNvSpPr/>
            <p:nvPr/>
          </p:nvSpPr>
          <p:spPr>
            <a:xfrm>
              <a:off x="8064000" y="5472000"/>
              <a:ext cx="576000" cy="576000"/>
            </a:xfrm>
            <a:prstGeom prst="ellipse">
              <a:avLst/>
            </a:prstGeom>
            <a:noFill/>
            <a:ln>
              <a:noFill/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</p:grpSp>
      <p:grpSp>
        <p:nvGrpSpPr>
          <p:cNvPr id="191" name="グループ化 190"/>
          <p:cNvGrpSpPr/>
          <p:nvPr/>
        </p:nvGrpSpPr>
        <p:grpSpPr>
          <a:xfrm>
            <a:off x="6048000" y="2016000"/>
            <a:ext cx="2880000" cy="1440000"/>
            <a:chOff x="5184000" y="2880000"/>
            <a:chExt cx="2880000" cy="1440000"/>
          </a:xfrm>
        </p:grpSpPr>
        <p:sp>
          <p:nvSpPr>
            <p:cNvPr id="173" name="正方形/長方形 172"/>
            <p:cNvSpPr/>
            <p:nvPr/>
          </p:nvSpPr>
          <p:spPr>
            <a:xfrm>
              <a:off x="6192000" y="2880000"/>
              <a:ext cx="864000" cy="288000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6192000" y="3168000"/>
              <a:ext cx="288000" cy="288000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lang="ja-JP" alt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6480000" y="3168000"/>
              <a:ext cx="288000" cy="288000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ln w="1270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lang="ja-JP" altLang="en-US" sz="24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6768000" y="3168000"/>
              <a:ext cx="288000" cy="288000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3D5DFD"/>
                  </a:solidFill>
                  <a:latin typeface="Comic Sans MS" pitchFamily="66" charset="0"/>
                  <a:cs typeface="Times New Roman" pitchFamily="18" charset="0"/>
                </a:rPr>
                <a:t>c</a:t>
              </a:r>
              <a:endParaRPr lang="ja-JP" altLang="en-US" sz="2400" dirty="0" smtClean="0">
                <a:solidFill>
                  <a:srgbClr val="3D5DFD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grpSp>
          <p:nvGrpSpPr>
            <p:cNvPr id="180" name="グループ化 179"/>
            <p:cNvGrpSpPr/>
            <p:nvPr/>
          </p:nvGrpSpPr>
          <p:grpSpPr>
            <a:xfrm>
              <a:off x="5184000" y="3744000"/>
              <a:ext cx="2880000" cy="576000"/>
              <a:chOff x="5336400" y="1736400"/>
              <a:chExt cx="2880000" cy="576000"/>
            </a:xfrm>
          </p:grpSpPr>
          <p:sp>
            <p:nvSpPr>
              <p:cNvPr id="177" name="円/楕円 176"/>
              <p:cNvSpPr/>
              <p:nvPr/>
            </p:nvSpPr>
            <p:spPr>
              <a:xfrm>
                <a:off x="5336400" y="1736400"/>
                <a:ext cx="576000" cy="576000"/>
              </a:xfrm>
              <a:prstGeom prst="ellipse">
                <a:avLst/>
              </a:prstGeom>
              <a:noFill/>
              <a:ln>
                <a:noFill/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78" name="円/楕円 177"/>
              <p:cNvSpPr/>
              <p:nvPr/>
            </p:nvSpPr>
            <p:spPr>
              <a:xfrm>
                <a:off x="6488400" y="1736400"/>
                <a:ext cx="576000" cy="576000"/>
              </a:xfrm>
              <a:prstGeom prst="ellipse">
                <a:avLst/>
              </a:prstGeom>
              <a:noFill/>
              <a:ln>
                <a:noFill/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79" name="円/楕円 178"/>
              <p:cNvSpPr/>
              <p:nvPr/>
            </p:nvSpPr>
            <p:spPr>
              <a:xfrm>
                <a:off x="7640400" y="1736400"/>
                <a:ext cx="576000" cy="576000"/>
              </a:xfrm>
              <a:prstGeom prst="ellipse">
                <a:avLst/>
              </a:prstGeom>
              <a:noFill/>
              <a:ln>
                <a:noFill/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81" name="直線矢印コネクタ 180"/>
            <p:cNvCxnSpPr>
              <a:stCxn id="174" idx="2"/>
              <a:endCxn id="177" idx="0"/>
            </p:cNvCxnSpPr>
            <p:nvPr/>
          </p:nvCxnSpPr>
          <p:spPr>
            <a:xfrm rot="5400000">
              <a:off x="5760000" y="3168000"/>
              <a:ext cx="288000" cy="864000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prstDash val="solid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矢印コネクタ 183"/>
            <p:cNvCxnSpPr>
              <a:stCxn id="175" idx="2"/>
              <a:endCxn id="178" idx="0"/>
            </p:cNvCxnSpPr>
            <p:nvPr/>
          </p:nvCxnSpPr>
          <p:spPr>
            <a:xfrm rot="5400000">
              <a:off x="6480000" y="3600000"/>
              <a:ext cx="288000" cy="1588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prstDash val="solid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矢印コネクタ 186"/>
            <p:cNvCxnSpPr>
              <a:stCxn id="176" idx="2"/>
              <a:endCxn id="179" idx="0"/>
            </p:cNvCxnSpPr>
            <p:nvPr/>
          </p:nvCxnSpPr>
          <p:spPr>
            <a:xfrm rot="16200000" flipH="1">
              <a:off x="7200000" y="3168000"/>
              <a:ext cx="288000" cy="864000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prstDash val="solid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グループ化 110"/>
          <p:cNvGrpSpPr/>
          <p:nvPr/>
        </p:nvGrpSpPr>
        <p:grpSpPr>
          <a:xfrm>
            <a:off x="6048000" y="3456000"/>
            <a:ext cx="2880000" cy="1440000"/>
            <a:chOff x="6048000" y="3456000"/>
            <a:chExt cx="2880000" cy="1440000"/>
          </a:xfrm>
        </p:grpSpPr>
        <p:grpSp>
          <p:nvGrpSpPr>
            <p:cNvPr id="192" name="グループ化 191"/>
            <p:cNvGrpSpPr/>
            <p:nvPr/>
          </p:nvGrpSpPr>
          <p:grpSpPr>
            <a:xfrm>
              <a:off x="6048000" y="3456000"/>
              <a:ext cx="2880000" cy="1440000"/>
              <a:chOff x="5184000" y="2880000"/>
              <a:chExt cx="2880000" cy="1440000"/>
            </a:xfrm>
          </p:grpSpPr>
          <p:sp>
            <p:nvSpPr>
              <p:cNvPr id="193" name="正方形/長方形 192"/>
              <p:cNvSpPr/>
              <p:nvPr/>
            </p:nvSpPr>
            <p:spPr>
              <a:xfrm>
                <a:off x="5760000" y="2880000"/>
                <a:ext cx="1728000" cy="288000"/>
              </a:xfrm>
              <a:prstGeom prst="rect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94" name="正方形/長方形 193"/>
              <p:cNvSpPr/>
              <p:nvPr/>
            </p:nvSpPr>
            <p:spPr>
              <a:xfrm>
                <a:off x="5760000" y="3168000"/>
                <a:ext cx="288000" cy="288000"/>
              </a:xfrm>
              <a:prstGeom prst="rect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rgbClr val="FF0000"/>
                    </a:solidFill>
                    <a:latin typeface="Comic Sans MS" pitchFamily="66" charset="0"/>
                    <a:cs typeface="Times New Roman" pitchFamily="18" charset="0"/>
                  </a:rPr>
                  <a:t>a</a:t>
                </a:r>
                <a:endParaRPr lang="ja-JP" altLang="en-US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95" name="正方形/長方形 194"/>
              <p:cNvSpPr/>
              <p:nvPr/>
            </p:nvSpPr>
            <p:spPr>
              <a:xfrm>
                <a:off x="6480000" y="3168000"/>
                <a:ext cx="288000" cy="288000"/>
              </a:xfrm>
              <a:prstGeom prst="rect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2400" dirty="0" smtClean="0">
                    <a:ln w="12700">
                      <a:solidFill>
                        <a:schemeClr val="tx1"/>
                      </a:solidFill>
                    </a:ln>
                    <a:solidFill>
                      <a:srgbClr val="FFFF66"/>
                    </a:solidFill>
                    <a:latin typeface="Comic Sans MS" pitchFamily="66" charset="0"/>
                    <a:cs typeface="Times New Roman" pitchFamily="18" charset="0"/>
                  </a:rPr>
                  <a:t>b</a:t>
                </a:r>
                <a:endParaRPr lang="ja-JP" altLang="en-US" sz="2400" dirty="0" smtClean="0">
                  <a:ln w="1270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96" name="正方形/長方形 195"/>
              <p:cNvSpPr/>
              <p:nvPr/>
            </p:nvSpPr>
            <p:spPr>
              <a:xfrm>
                <a:off x="7200000" y="3168000"/>
                <a:ext cx="288000" cy="288000"/>
              </a:xfrm>
              <a:prstGeom prst="rect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rgbClr val="3D5DFD"/>
                    </a:solidFill>
                    <a:latin typeface="Comic Sans MS" pitchFamily="66" charset="0"/>
                    <a:cs typeface="Times New Roman" pitchFamily="18" charset="0"/>
                  </a:rPr>
                  <a:t>c</a:t>
                </a:r>
                <a:endParaRPr lang="ja-JP" altLang="en-US" sz="2400" dirty="0" smtClean="0">
                  <a:solidFill>
                    <a:srgbClr val="3D5DFD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grpSp>
            <p:nvGrpSpPr>
              <p:cNvPr id="197" name="グループ化 179"/>
              <p:cNvGrpSpPr/>
              <p:nvPr/>
            </p:nvGrpSpPr>
            <p:grpSpPr>
              <a:xfrm>
                <a:off x="5184000" y="3744000"/>
                <a:ext cx="2880000" cy="576000"/>
                <a:chOff x="5336400" y="1736400"/>
                <a:chExt cx="2880000" cy="576000"/>
              </a:xfrm>
            </p:grpSpPr>
            <p:sp>
              <p:nvSpPr>
                <p:cNvPr id="201" name="円/楕円 200"/>
                <p:cNvSpPr/>
                <p:nvPr/>
              </p:nvSpPr>
              <p:spPr>
                <a:xfrm>
                  <a:off x="5336400" y="1736400"/>
                  <a:ext cx="576000" cy="576000"/>
                </a:xfrm>
                <a:prstGeom prst="ellipse">
                  <a:avLst/>
                </a:prstGeom>
                <a:noFill/>
                <a:ln>
                  <a:noFill/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kumimoji="1" lang="ja-JP" altLang="en-US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sp>
              <p:nvSpPr>
                <p:cNvPr id="202" name="円/楕円 201"/>
                <p:cNvSpPr/>
                <p:nvPr/>
              </p:nvSpPr>
              <p:spPr>
                <a:xfrm>
                  <a:off x="6488400" y="1736400"/>
                  <a:ext cx="576000" cy="576000"/>
                </a:xfrm>
                <a:prstGeom prst="ellipse">
                  <a:avLst/>
                </a:prstGeom>
                <a:noFill/>
                <a:ln>
                  <a:noFill/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kumimoji="1" lang="ja-JP" altLang="en-US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sp>
              <p:nvSpPr>
                <p:cNvPr id="203" name="円/楕円 202"/>
                <p:cNvSpPr/>
                <p:nvPr/>
              </p:nvSpPr>
              <p:spPr>
                <a:xfrm>
                  <a:off x="7640400" y="1736400"/>
                  <a:ext cx="576000" cy="576000"/>
                </a:xfrm>
                <a:prstGeom prst="ellipse">
                  <a:avLst/>
                </a:prstGeom>
                <a:noFill/>
                <a:ln>
                  <a:noFill/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kumimoji="1" lang="ja-JP" altLang="en-US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98" name="直線矢印コネクタ 197"/>
              <p:cNvCxnSpPr>
                <a:stCxn id="194" idx="2"/>
                <a:endCxn id="201" idx="0"/>
              </p:cNvCxnSpPr>
              <p:nvPr/>
            </p:nvCxnSpPr>
            <p:spPr>
              <a:xfrm rot="5400000">
                <a:off x="5544000" y="3384000"/>
                <a:ext cx="288000" cy="432000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矢印コネクタ 198"/>
              <p:cNvCxnSpPr>
                <a:stCxn id="195" idx="2"/>
                <a:endCxn id="202" idx="0"/>
              </p:cNvCxnSpPr>
              <p:nvPr/>
            </p:nvCxnSpPr>
            <p:spPr>
              <a:xfrm rot="5400000">
                <a:off x="6480000" y="3600000"/>
                <a:ext cx="288000" cy="1588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矢印コネクタ 199"/>
              <p:cNvCxnSpPr>
                <a:stCxn id="196" idx="2"/>
                <a:endCxn id="203" idx="0"/>
              </p:cNvCxnSpPr>
              <p:nvPr/>
            </p:nvCxnSpPr>
            <p:spPr>
              <a:xfrm rot="16200000" flipH="1">
                <a:off x="7416000" y="3384000"/>
                <a:ext cx="288000" cy="432000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4" name="直線矢印コネクタ 51"/>
            <p:cNvCxnSpPr>
              <a:stCxn id="194" idx="3"/>
              <a:endCxn id="195" idx="1"/>
            </p:cNvCxnSpPr>
            <p:nvPr/>
          </p:nvCxnSpPr>
          <p:spPr>
            <a:xfrm>
              <a:off x="6912000" y="3888000"/>
              <a:ext cx="432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矢印コネクタ 51"/>
            <p:cNvCxnSpPr>
              <a:stCxn id="195" idx="3"/>
              <a:endCxn id="196" idx="1"/>
            </p:cNvCxnSpPr>
            <p:nvPr/>
          </p:nvCxnSpPr>
          <p:spPr>
            <a:xfrm>
              <a:off x="7632000" y="3888000"/>
              <a:ext cx="432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グループ化 209"/>
          <p:cNvGrpSpPr/>
          <p:nvPr/>
        </p:nvGrpSpPr>
        <p:grpSpPr>
          <a:xfrm>
            <a:off x="0" y="3168000"/>
            <a:ext cx="2304000" cy="3168000"/>
            <a:chOff x="1872000" y="3744000"/>
            <a:chExt cx="2304000" cy="3168000"/>
          </a:xfrm>
        </p:grpSpPr>
        <p:sp>
          <p:nvSpPr>
            <p:cNvPr id="211" name="正方形/長方形 210"/>
            <p:cNvSpPr/>
            <p:nvPr/>
          </p:nvSpPr>
          <p:spPr>
            <a:xfrm>
              <a:off x="1872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3600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213" name="円/楕円 212"/>
            <p:cNvSpPr/>
            <p:nvPr/>
          </p:nvSpPr>
          <p:spPr>
            <a:xfrm>
              <a:off x="1872000" y="5184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214" name="直線矢印コネクタ 213"/>
            <p:cNvCxnSpPr>
              <a:stCxn id="213" idx="4"/>
              <a:endCxn id="211" idx="0"/>
            </p:cNvCxnSpPr>
            <p:nvPr/>
          </p:nvCxnSpPr>
          <p:spPr>
            <a:xfrm rot="5400000">
              <a:off x="1872000" y="6048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矢印コネクタ 51"/>
            <p:cNvCxnSpPr>
              <a:stCxn id="213" idx="6"/>
              <a:endCxn id="219" idx="1"/>
            </p:cNvCxnSpPr>
            <p:nvPr/>
          </p:nvCxnSpPr>
          <p:spPr>
            <a:xfrm>
              <a:off x="2448000" y="5472000"/>
              <a:ext cx="372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矢印コネクタ 215"/>
            <p:cNvCxnSpPr>
              <a:stCxn id="218" idx="2"/>
              <a:endCxn id="219" idx="7"/>
            </p:cNvCxnSpPr>
            <p:nvPr/>
          </p:nvCxnSpPr>
          <p:spPr>
            <a:xfrm rot="10800000" flipV="1">
              <a:off x="3227648" y="5471999"/>
              <a:ext cx="372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矢印コネクタ 216"/>
            <p:cNvCxnSpPr>
              <a:stCxn id="219" idx="3"/>
              <a:endCxn id="211" idx="3"/>
            </p:cNvCxnSpPr>
            <p:nvPr/>
          </p:nvCxnSpPr>
          <p:spPr>
            <a:xfrm rot="5400000">
              <a:off x="2448001" y="6251647"/>
              <a:ext cx="372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円/楕円 217"/>
            <p:cNvSpPr/>
            <p:nvPr/>
          </p:nvSpPr>
          <p:spPr>
            <a:xfrm>
              <a:off x="3600000" y="5184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219" name="円/楕円 218"/>
            <p:cNvSpPr/>
            <p:nvPr/>
          </p:nvSpPr>
          <p:spPr>
            <a:xfrm>
              <a:off x="2736000" y="576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220" name="直線矢印コネクタ 51"/>
            <p:cNvCxnSpPr>
              <a:stCxn id="218" idx="4"/>
              <a:endCxn id="212" idx="0"/>
            </p:cNvCxnSpPr>
            <p:nvPr/>
          </p:nvCxnSpPr>
          <p:spPr>
            <a:xfrm rot="5400000">
              <a:off x="3600000" y="6048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矢印コネクタ 51"/>
            <p:cNvCxnSpPr>
              <a:stCxn id="219" idx="5"/>
              <a:endCxn id="212" idx="1"/>
            </p:cNvCxnSpPr>
            <p:nvPr/>
          </p:nvCxnSpPr>
          <p:spPr>
            <a:xfrm rot="16200000" flipH="1">
              <a:off x="3227647" y="6251646"/>
              <a:ext cx="372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テキスト ボックス 224"/>
            <p:cNvSpPr txBox="1"/>
            <p:nvPr/>
          </p:nvSpPr>
          <p:spPr>
            <a:xfrm>
              <a:off x="1872000" y="4464000"/>
              <a:ext cx="864000" cy="576000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226" name="テキスト ボックス 225"/>
            <p:cNvSpPr txBox="1"/>
            <p:nvPr/>
          </p:nvSpPr>
          <p:spPr>
            <a:xfrm>
              <a:off x="3312000" y="4464000"/>
              <a:ext cx="86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smtClean="0">
                  <a:solidFill>
                    <a:srgbClr val="33CCFF"/>
                  </a:solidFill>
                  <a:latin typeface="Comic Sans MS" pitchFamily="66" charset="0"/>
                </a:rPr>
                <a:t>bb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227" name="円/楕円 226"/>
            <p:cNvSpPr/>
            <p:nvPr/>
          </p:nvSpPr>
          <p:spPr>
            <a:xfrm>
              <a:off x="2736000" y="4392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228" name="直線矢印コネクタ 227"/>
            <p:cNvCxnSpPr>
              <a:stCxn id="227" idx="2"/>
              <a:endCxn id="213" idx="0"/>
            </p:cNvCxnSpPr>
            <p:nvPr/>
          </p:nvCxnSpPr>
          <p:spPr>
            <a:xfrm rot="10800000" flipV="1">
              <a:off x="2160000" y="4680000"/>
              <a:ext cx="576000" cy="5040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矢印コネクタ 51"/>
            <p:cNvCxnSpPr>
              <a:stCxn id="227" idx="6"/>
              <a:endCxn id="218" idx="0"/>
            </p:cNvCxnSpPr>
            <p:nvPr/>
          </p:nvCxnSpPr>
          <p:spPr>
            <a:xfrm>
              <a:off x="3312000" y="4680000"/>
              <a:ext cx="576000" cy="5040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テキスト ボックス 229"/>
            <p:cNvSpPr txBox="1"/>
            <p:nvPr/>
          </p:nvSpPr>
          <p:spPr>
            <a:xfrm>
              <a:off x="2160000" y="3744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b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smtClean="0">
                  <a:solidFill>
                    <a:srgbClr val="33CCFF"/>
                  </a:solidFill>
                  <a:latin typeface="Comic Sans MS" pitchFamily="66" charset="0"/>
                </a:rPr>
                <a:t>bb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  <p:grpSp>
        <p:nvGrpSpPr>
          <p:cNvPr id="270" name="グループ化 269"/>
          <p:cNvGrpSpPr/>
          <p:nvPr/>
        </p:nvGrpSpPr>
        <p:grpSpPr>
          <a:xfrm>
            <a:off x="2880000" y="3744000"/>
            <a:ext cx="2880000" cy="2448000"/>
            <a:chOff x="1152000" y="3456000"/>
            <a:chExt cx="2880000" cy="2448000"/>
          </a:xfrm>
        </p:grpSpPr>
        <p:grpSp>
          <p:nvGrpSpPr>
            <p:cNvPr id="240" name="グループ化 20"/>
            <p:cNvGrpSpPr/>
            <p:nvPr/>
          </p:nvGrpSpPr>
          <p:grpSpPr>
            <a:xfrm>
              <a:off x="1152000" y="3456000"/>
              <a:ext cx="2880000" cy="1080000"/>
              <a:chOff x="5760000" y="4464000"/>
              <a:chExt cx="2880000" cy="1080000"/>
            </a:xfrm>
          </p:grpSpPr>
          <p:sp>
            <p:nvSpPr>
              <p:cNvPr id="244" name="円/楕円 243"/>
              <p:cNvSpPr/>
              <p:nvPr/>
            </p:nvSpPr>
            <p:spPr>
              <a:xfrm>
                <a:off x="7056000" y="4464000"/>
                <a:ext cx="288000" cy="288000"/>
              </a:xfrm>
              <a:prstGeom prst="ellipse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cxnSp>
            <p:nvCxnSpPr>
              <p:cNvPr id="245" name="直線矢印コネクタ 244"/>
              <p:cNvCxnSpPr>
                <a:stCxn id="244" idx="3"/>
                <a:endCxn id="254" idx="0"/>
              </p:cNvCxnSpPr>
              <p:nvPr/>
            </p:nvCxnSpPr>
            <p:spPr>
              <a:xfrm rot="5400000">
                <a:off x="6156001" y="4601823"/>
                <a:ext cx="834177" cy="1050177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直線矢印コネクタ 246"/>
              <p:cNvCxnSpPr>
                <a:stCxn id="244" idx="5"/>
                <a:endCxn id="252" idx="0"/>
              </p:cNvCxnSpPr>
              <p:nvPr/>
            </p:nvCxnSpPr>
            <p:spPr>
              <a:xfrm rot="16200000" flipH="1">
                <a:off x="7409823" y="4601822"/>
                <a:ext cx="834177" cy="1050177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8" name="テキスト ボックス 247"/>
              <p:cNvSpPr txBox="1"/>
              <p:nvPr/>
            </p:nvSpPr>
            <p:spPr>
              <a:xfrm>
                <a:off x="5760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a</a:t>
                </a:r>
                <a:endParaRPr kumimoji="1" lang="ja-JP" altLang="en-US" sz="28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50" name="テキスト ボックス 249"/>
              <p:cNvSpPr txBox="1"/>
              <p:nvPr/>
            </p:nvSpPr>
            <p:spPr>
              <a:xfrm>
                <a:off x="8064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lang="en-US" altLang="ja-JP" sz="2800" dirty="0" smtClean="0">
                    <a:latin typeface="Comic Sans MS" pitchFamily="66" charset="0"/>
                  </a:rPr>
                  <a:t>b</a:t>
                </a:r>
                <a:endParaRPr lang="ja-JP" altLang="en-US" sz="2800" dirty="0">
                  <a:ln w="12700">
                    <a:solidFill>
                      <a:schemeClr val="tx1"/>
                    </a:solidFill>
                  </a:ln>
                  <a:latin typeface="Comic Sans MS" pitchFamily="66" charset="0"/>
                </a:endParaRPr>
              </a:p>
            </p:txBody>
          </p:sp>
        </p:grpSp>
        <p:sp>
          <p:nvSpPr>
            <p:cNvPr id="251" name="円/楕円 250"/>
            <p:cNvSpPr/>
            <p:nvPr/>
          </p:nvSpPr>
          <p:spPr>
            <a:xfrm>
              <a:off x="2448000" y="5616000"/>
              <a:ext cx="288000" cy="288000"/>
            </a:xfrm>
            <a:prstGeom prst="ellipse">
              <a:avLst/>
            </a:prstGeom>
            <a:solidFill>
              <a:srgbClr val="00CCCC"/>
            </a:solidFill>
            <a:ln w="101600" cmpd="dbl"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252" name="円/楕円 251"/>
            <p:cNvSpPr/>
            <p:nvPr/>
          </p:nvSpPr>
          <p:spPr>
            <a:xfrm>
              <a:off x="3600000" y="4536000"/>
              <a:ext cx="288000" cy="288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254" name="円/楕円 253"/>
            <p:cNvSpPr/>
            <p:nvPr/>
          </p:nvSpPr>
          <p:spPr>
            <a:xfrm>
              <a:off x="1296000" y="4536000"/>
              <a:ext cx="288000" cy="288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256" name="直線矢印コネクタ 255"/>
            <p:cNvCxnSpPr>
              <a:stCxn id="254" idx="4"/>
              <a:endCxn id="251" idx="2"/>
            </p:cNvCxnSpPr>
            <p:nvPr/>
          </p:nvCxnSpPr>
          <p:spPr>
            <a:xfrm rot="16200000" flipH="1">
              <a:off x="1476000" y="4788000"/>
              <a:ext cx="936000" cy="1008000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prstDash val="solid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矢印コネクタ 259"/>
            <p:cNvCxnSpPr>
              <a:stCxn id="252" idx="4"/>
              <a:endCxn id="251" idx="6"/>
            </p:cNvCxnSpPr>
            <p:nvPr/>
          </p:nvCxnSpPr>
          <p:spPr>
            <a:xfrm rot="5400000">
              <a:off x="2772000" y="4788000"/>
              <a:ext cx="936000" cy="1008000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prstDash val="solid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矢印コネクタ 263"/>
            <p:cNvCxnSpPr>
              <a:stCxn id="254" idx="6"/>
              <a:endCxn id="251" idx="0"/>
            </p:cNvCxnSpPr>
            <p:nvPr/>
          </p:nvCxnSpPr>
          <p:spPr>
            <a:xfrm>
              <a:off x="1584000" y="4680000"/>
              <a:ext cx="1008000" cy="936000"/>
            </a:xfrm>
            <a:prstGeom prst="bentConnector2">
              <a:avLst/>
            </a:prstGeom>
            <a:ln w="101600" cap="rnd" cmpd="dbl">
              <a:solidFill>
                <a:schemeClr val="tx1"/>
              </a:solidFill>
              <a:prstDash val="solid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テキスト ボックス 266"/>
            <p:cNvSpPr txBox="1"/>
            <p:nvPr/>
          </p:nvSpPr>
          <p:spPr>
            <a:xfrm>
              <a:off x="1152000" y="489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800" dirty="0" smtClean="0">
                  <a:ln w="6350">
                    <a:noFill/>
                  </a:ln>
                  <a:latin typeface="Comic Sans MS" pitchFamily="66" charset="0"/>
                </a:rPr>
                <a:t>a</a:t>
              </a:r>
              <a:endParaRPr kumimoji="1" lang="ja-JP" altLang="en-US" sz="2800" dirty="0">
                <a:ln w="6350">
                  <a:noFill/>
                </a:ln>
                <a:latin typeface="Comic Sans MS" pitchFamily="66" charset="0"/>
              </a:endParaRPr>
            </a:p>
          </p:txBody>
        </p:sp>
        <p:sp>
          <p:nvSpPr>
            <p:cNvPr id="268" name="テキスト ボックス 267"/>
            <p:cNvSpPr txBox="1"/>
            <p:nvPr/>
          </p:nvSpPr>
          <p:spPr>
            <a:xfrm>
              <a:off x="3456000" y="489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800" dirty="0" smtClean="0">
                  <a:ln w="12700">
                    <a:noFill/>
                  </a:ln>
                  <a:latin typeface="Comic Sans MS" pitchFamily="66" charset="0"/>
                </a:rPr>
                <a:t>b</a:t>
              </a:r>
              <a:endParaRPr lang="ja-JP" altLang="en-US" sz="2800" dirty="0">
                <a:ln w="12700">
                  <a:noFill/>
                </a:ln>
                <a:latin typeface="Comic Sans MS" pitchFamily="66" charset="0"/>
              </a:endParaRPr>
            </a:p>
          </p:txBody>
        </p:sp>
        <p:sp>
          <p:nvSpPr>
            <p:cNvPr id="269" name="テキスト ボックス 268"/>
            <p:cNvSpPr txBox="1"/>
            <p:nvPr/>
          </p:nvSpPr>
          <p:spPr>
            <a:xfrm>
              <a:off x="2304000" y="417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800" dirty="0" smtClean="0">
                  <a:ln w="12700">
                    <a:noFill/>
                  </a:ln>
                  <a:latin typeface="Comic Sans MS" pitchFamily="66" charset="0"/>
                </a:rPr>
                <a:t>b</a:t>
              </a:r>
              <a:endParaRPr lang="ja-JP" altLang="en-US" sz="2800" dirty="0">
                <a:ln w="12700">
                  <a:noFill/>
                </a:ln>
                <a:latin typeface="Comic Sans MS" pitchFamily="66" charset="0"/>
              </a:endParaRPr>
            </a:p>
          </p:txBody>
        </p:sp>
      </p:grpSp>
      <p:sp>
        <p:nvSpPr>
          <p:cNvPr id="273" name="テキスト ボックス 272"/>
          <p:cNvSpPr txBox="1"/>
          <p:nvPr/>
        </p:nvSpPr>
        <p:spPr>
          <a:xfrm>
            <a:off x="2592000" y="3744000"/>
            <a:ext cx="1152000" cy="576000"/>
          </a:xfrm>
          <a:prstGeom prst="rect">
            <a:avLst/>
          </a:prstGeom>
          <a:noFill/>
          <a:ln w="0">
            <a:noFill/>
          </a:ln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{</a:t>
            </a:r>
            <a:r>
              <a:rPr kumimoji="1" lang="en-US" altLang="ja-JP" sz="2400" dirty="0" smtClean="0">
                <a:ln w="635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a</a:t>
            </a:r>
            <a:r>
              <a:rPr kumimoji="1" lang="en-US" altLang="ja-JP" sz="2400" dirty="0" smtClean="0">
                <a:latin typeface="Comic Sans MS" pitchFamily="66" charset="0"/>
              </a:rPr>
              <a:t>, </a:t>
            </a:r>
            <a:r>
              <a:rPr kumimoji="1" lang="en-US" altLang="ja-JP" sz="2400" dirty="0" smtClean="0">
                <a:ln w="635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b</a:t>
            </a:r>
            <a:r>
              <a:rPr kumimoji="1" lang="en-US" altLang="ja-JP" sz="2400" dirty="0" smtClean="0">
                <a:latin typeface="Comic Sans MS" pitchFamily="66" charset="0"/>
              </a:rPr>
              <a:t>}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5148064" y="378904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{</a:t>
            </a:r>
            <a:r>
              <a:rPr lang="en-US" altLang="ja-JP" sz="2400" dirty="0" smtClean="0">
                <a:solidFill>
                  <a:srgbClr val="33CCFF"/>
                </a:solidFill>
                <a:latin typeface="Comic Sans MS" pitchFamily="66" charset="0"/>
              </a:rPr>
              <a:t>b</a:t>
            </a:r>
            <a:r>
              <a:rPr kumimoji="1" lang="en-US" altLang="ja-JP" sz="2400" dirty="0" smtClean="0">
                <a:latin typeface="Comic Sans MS" pitchFamily="66" charset="0"/>
              </a:rPr>
              <a:t>}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3456000" y="3168000"/>
            <a:ext cx="1728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{</a:t>
            </a:r>
            <a:r>
              <a:rPr kumimoji="1" lang="en-US" altLang="ja-JP" sz="24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kumimoji="1" lang="en-US" altLang="ja-JP" sz="2400" dirty="0" err="1" smtClean="0">
                <a:ln w="635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a</a:t>
            </a:r>
            <a:r>
              <a:rPr kumimoji="1" lang="en-US" altLang="ja-JP" sz="2400" dirty="0" smtClean="0">
                <a:latin typeface="Comic Sans MS" pitchFamily="66" charset="0"/>
              </a:rPr>
              <a:t>, </a:t>
            </a:r>
            <a:r>
              <a:rPr kumimoji="1" lang="en-US" altLang="ja-JP" sz="24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kumimoji="1" lang="en-US" altLang="ja-JP" sz="2400" dirty="0" err="1" smtClean="0">
                <a:ln w="635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b</a:t>
            </a:r>
            <a:r>
              <a:rPr kumimoji="1" lang="en-US" altLang="ja-JP" sz="2400" dirty="0" smtClean="0">
                <a:latin typeface="Comic Sans MS" pitchFamily="66" charset="0"/>
              </a:rPr>
              <a:t>, </a:t>
            </a:r>
            <a:r>
              <a:rPr kumimoji="1" lang="en-US" altLang="ja-JP" sz="2400" dirty="0" smtClean="0">
                <a:solidFill>
                  <a:srgbClr val="33CCFF"/>
                </a:solidFill>
                <a:latin typeface="Comic Sans MS" pitchFamily="66" charset="0"/>
              </a:rPr>
              <a:t>bb</a:t>
            </a:r>
            <a:r>
              <a:rPr kumimoji="1" lang="en-US" altLang="ja-JP" sz="2400" dirty="0" smtClean="0">
                <a:latin typeface="Comic Sans MS" pitchFamily="66" charset="0"/>
              </a:rPr>
              <a:t>}</a:t>
            </a:r>
            <a:endParaRPr kumimoji="1" lang="ja-JP" alt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Reduction process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Suppression</a:t>
            </a:r>
          </a:p>
          <a:p>
            <a:pPr lvl="1"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N.1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≠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0-terminal node</a:t>
            </a:r>
          </a:p>
          <a:p>
            <a:pPr lvl="1"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In ADFA, removing edges 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pointing dead state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Merging</a:t>
            </a:r>
          </a:p>
          <a:p>
            <a:pPr marL="742950" lvl="2" indent="-342900">
              <a:buBlip>
                <a:blip r:embed="rId3"/>
              </a:buBlip>
            </a:pPr>
            <a:r>
              <a:rPr lang="en-US" altLang="ja-JP" dirty="0" smtClean="0">
                <a:latin typeface="Arial" pitchFamily="34" charset="0"/>
                <a:ea typeface="HGP明朝B" pitchFamily="18" charset="-128"/>
              </a:rPr>
              <a:t>τ(N) = τ(N’) </a:t>
            </a:r>
            <a:r>
              <a:rPr lang="ja-JP" altLang="en-US" dirty="0" smtClean="0">
                <a:latin typeface="Arial" pitchFamily="34" charset="0"/>
                <a:ea typeface="HGP明朝B" pitchFamily="18" charset="-128"/>
              </a:rPr>
              <a:t>⇒ </a:t>
            </a:r>
            <a:r>
              <a:rPr lang="en-US" altLang="ja-JP" dirty="0" smtClean="0">
                <a:latin typeface="Arial" pitchFamily="34" charset="0"/>
                <a:ea typeface="HGP明朝B" pitchFamily="18" charset="-128"/>
              </a:rPr>
              <a:t>N = N’</a:t>
            </a:r>
          </a:p>
          <a:p>
            <a:pPr marL="742950" lvl="2" indent="-342900">
              <a:buBlip>
                <a:blip r:embed="rId3"/>
              </a:buBlip>
            </a:pPr>
            <a:r>
              <a:rPr lang="en-US" altLang="ja-JP" dirty="0" smtClean="0">
                <a:latin typeface="Arial" pitchFamily="34" charset="0"/>
                <a:ea typeface="HGP明朝B" pitchFamily="18" charset="-128"/>
              </a:rPr>
              <a:t>In ADFA, share all </a:t>
            </a:r>
            <a:br>
              <a:rPr lang="en-US" altLang="ja-JP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dirty="0" smtClean="0">
                <a:latin typeface="Arial" pitchFamily="34" charset="0"/>
                <a:ea typeface="HGP明朝B" pitchFamily="18" charset="-128"/>
              </a:rPr>
              <a:t>equivalent nodes</a:t>
            </a:r>
          </a:p>
          <a:p>
            <a:pPr>
              <a:buNone/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Theorem</a:t>
            </a:r>
          </a:p>
          <a:p>
            <a:pPr lvl="1"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Under these rules, SDD is unique and minimal</a:t>
            </a:r>
          </a:p>
          <a:p>
            <a:pPr lvl="1"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Like ADFA’s have unique canonical form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pSp>
        <p:nvGrpSpPr>
          <p:cNvPr id="161" name="グループ化 160"/>
          <p:cNvGrpSpPr/>
          <p:nvPr/>
        </p:nvGrpSpPr>
        <p:grpSpPr>
          <a:xfrm>
            <a:off x="4608000" y="2592000"/>
            <a:ext cx="4032000" cy="2880000"/>
            <a:chOff x="4608000" y="576000"/>
            <a:chExt cx="4032000" cy="2880000"/>
          </a:xfrm>
        </p:grpSpPr>
        <p:grpSp>
          <p:nvGrpSpPr>
            <p:cNvPr id="107" name="グループ化 106"/>
            <p:cNvGrpSpPr/>
            <p:nvPr/>
          </p:nvGrpSpPr>
          <p:grpSpPr>
            <a:xfrm>
              <a:off x="4608000" y="576000"/>
              <a:ext cx="1728000" cy="2880000"/>
              <a:chOff x="4608000" y="1152000"/>
              <a:chExt cx="1728000" cy="2880000"/>
            </a:xfrm>
          </p:grpSpPr>
          <p:grpSp>
            <p:nvGrpSpPr>
              <p:cNvPr id="62" name="グループ化 61"/>
              <p:cNvGrpSpPr/>
              <p:nvPr/>
            </p:nvGrpSpPr>
            <p:grpSpPr>
              <a:xfrm>
                <a:off x="4608000" y="1152000"/>
                <a:ext cx="1728000" cy="2880000"/>
                <a:chOff x="1728000" y="4464000"/>
                <a:chExt cx="1728000" cy="2880000"/>
              </a:xfrm>
            </p:grpSpPr>
            <p:sp>
              <p:nvSpPr>
                <p:cNvPr id="63" name="円/楕円 62"/>
                <p:cNvSpPr/>
                <p:nvPr/>
              </p:nvSpPr>
              <p:spPr>
                <a:xfrm>
                  <a:off x="1728000" y="6192000"/>
                  <a:ext cx="576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kumimoji="1" lang="ja-JP" altLang="en-US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64" name="グループ化 31"/>
                <p:cNvGrpSpPr/>
                <p:nvPr/>
              </p:nvGrpSpPr>
              <p:grpSpPr>
                <a:xfrm>
                  <a:off x="1728000" y="4464000"/>
                  <a:ext cx="1728000" cy="2880000"/>
                  <a:chOff x="4608000" y="1152000"/>
                  <a:chExt cx="1728000" cy="2880000"/>
                </a:xfrm>
              </p:grpSpPr>
              <p:grpSp>
                <p:nvGrpSpPr>
                  <p:cNvPr id="66" name="グループ化 65"/>
                  <p:cNvGrpSpPr/>
                  <p:nvPr/>
                </p:nvGrpSpPr>
                <p:grpSpPr>
                  <a:xfrm>
                    <a:off x="4608000" y="1152000"/>
                    <a:ext cx="1728000" cy="2880000"/>
                    <a:chOff x="1980000" y="3456000"/>
                    <a:chExt cx="1728000" cy="2880000"/>
                  </a:xfrm>
                </p:grpSpPr>
                <p:sp>
                  <p:nvSpPr>
                    <p:cNvPr id="68" name="正方形/長方形 67"/>
                    <p:cNvSpPr/>
                    <p:nvPr/>
                  </p:nvSpPr>
                  <p:spPr>
                    <a:xfrm>
                      <a:off x="3132000" y="5760000"/>
                      <a:ext cx="576000" cy="576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none" lIns="0" tIns="0" rIns="0" bIns="0" rtlCol="0" anchor="ctr"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N.0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9" name="円/楕円 68"/>
                    <p:cNvSpPr/>
                    <p:nvPr/>
                  </p:nvSpPr>
                  <p:spPr>
                    <a:xfrm>
                      <a:off x="1980000" y="4032000"/>
                      <a:ext cx="576000" cy="576000"/>
                    </a:xfrm>
                    <a:prstGeom prst="ellipse">
                      <a:avLst/>
                    </a:prstGeom>
                    <a:solidFill>
                      <a:srgbClr val="99CCFF"/>
                    </a:solidFill>
                    <a:ln>
                      <a:solidFill>
                        <a:schemeClr val="tx1"/>
                      </a:solidFill>
                    </a:ln>
                    <a:effectLst>
                      <a:outerShdw dist="127000" dir="2700000" algn="tl" rotWithShape="0">
                        <a:schemeClr val="bg1">
                          <a:lumMod val="50000"/>
                          <a:alpha val="50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none" lIns="0" tIns="0" rIns="0" bIns="0" rtlCol="0" anchor="ctr"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x</a:t>
                      </a:r>
                      <a:endParaRPr kumimoji="1" lang="ja-JP" altLang="en-US" sz="2400" dirty="0" smtClean="0"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70" name="直線矢印コネクタ 69"/>
                    <p:cNvCxnSpPr>
                      <a:stCxn id="69" idx="4"/>
                      <a:endCxn id="63" idx="0"/>
                    </p:cNvCxnSpPr>
                    <p:nvPr/>
                  </p:nvCxnSpPr>
                  <p:spPr>
                    <a:xfrm rot="5400000">
                      <a:off x="1980000" y="4896000"/>
                      <a:ext cx="576000" cy="1588"/>
                    </a:xfrm>
                    <a:prstGeom prst="straightConnector1">
                      <a:avLst/>
                    </a:prstGeom>
                    <a:ln w="25400" cap="rnd">
                      <a:solidFill>
                        <a:schemeClr val="tx1"/>
                      </a:solidFill>
                      <a:tailEnd type="arrow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1" name="テキスト ボックス 70"/>
                    <p:cNvSpPr txBox="1"/>
                    <p:nvPr/>
                  </p:nvSpPr>
                  <p:spPr>
                    <a:xfrm>
                      <a:off x="1980000" y="3456000"/>
                      <a:ext cx="576000" cy="57600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 anchor="ctr" anchorCtr="1">
                      <a:noAutofit/>
                    </a:bodyPr>
                    <a:lstStyle/>
                    <a:p>
                      <a:pPr algn="ctr"/>
                      <a:r>
                        <a:rPr lang="en-US" altLang="ja-JP" sz="2400" dirty="0" smtClean="0">
                          <a:latin typeface="Comic Sans MS" pitchFamily="66" charset="0"/>
                        </a:rPr>
                        <a:t>N</a:t>
                      </a:r>
                      <a:endParaRPr kumimoji="1" lang="ja-JP" altLang="en-US" sz="2400" dirty="0">
                        <a:latin typeface="Comic Sans MS" pitchFamily="66" charset="0"/>
                      </a:endParaRPr>
                    </a:p>
                  </p:txBody>
                </p:sp>
                <p:cxnSp>
                  <p:nvCxnSpPr>
                    <p:cNvPr id="72" name="直線矢印コネクタ 71"/>
                    <p:cNvCxnSpPr>
                      <a:stCxn id="69" idx="5"/>
                      <a:endCxn id="65" idx="1"/>
                    </p:cNvCxnSpPr>
                    <p:nvPr/>
                  </p:nvCxnSpPr>
                  <p:spPr>
                    <a:xfrm rot="16200000" flipH="1">
                      <a:off x="2471647" y="4523647"/>
                      <a:ext cx="744706" cy="744706"/>
                    </a:xfrm>
                    <a:prstGeom prst="straightConnector1">
                      <a:avLst/>
                    </a:prstGeom>
                    <a:ln w="25400" cap="rnd">
                      <a:solidFill>
                        <a:schemeClr val="tx1"/>
                      </a:solidFill>
                      <a:prstDash val="sysDash"/>
                      <a:tailEnd type="arrow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7" name="正方形/長方形 66"/>
                  <p:cNvSpPr/>
                  <p:nvPr/>
                </p:nvSpPr>
                <p:spPr>
                  <a:xfrm>
                    <a:off x="4608000" y="3456000"/>
                    <a:ext cx="576000" cy="57600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kumimoji="1" lang="en-US" altLang="ja-JP" sz="2400" dirty="0" smtClean="0"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rPr>
                      <a:t>N.1</a:t>
                    </a:r>
                    <a:endParaRPr kumimoji="1" lang="ja-JP" altLang="en-US" sz="2400" dirty="0">
                      <a:solidFill>
                        <a:schemeClr val="tx1"/>
                      </a:solidFill>
                      <a:latin typeface="Comic Sans MS" pitchFamily="66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65" name="円/楕円 64"/>
                <p:cNvSpPr/>
                <p:nvPr/>
              </p:nvSpPr>
              <p:spPr>
                <a:xfrm>
                  <a:off x="2880000" y="6192000"/>
                  <a:ext cx="576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kumimoji="1" lang="ja-JP" altLang="en-US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95" name="円/楕円 94"/>
              <p:cNvSpPr/>
              <p:nvPr/>
            </p:nvSpPr>
            <p:spPr>
              <a:xfrm>
                <a:off x="5760000" y="1728000"/>
                <a:ext cx="576000" cy="576000"/>
              </a:xfrm>
              <a:prstGeom prst="ellipse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kumimoji="1" lang="en-US" altLang="ja-JP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rPr>
                  <a:t>x</a:t>
                </a:r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cxnSp>
            <p:nvCxnSpPr>
              <p:cNvPr id="98" name="直線矢印コネクタ 97"/>
              <p:cNvCxnSpPr>
                <a:stCxn id="95" idx="3"/>
                <a:endCxn id="63" idx="7"/>
              </p:cNvCxnSpPr>
              <p:nvPr/>
            </p:nvCxnSpPr>
            <p:spPr>
              <a:xfrm rot="5400000">
                <a:off x="5099647" y="2219647"/>
                <a:ext cx="744706" cy="744706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矢印コネクタ 102"/>
              <p:cNvCxnSpPr>
                <a:stCxn id="95" idx="4"/>
                <a:endCxn id="65" idx="0"/>
              </p:cNvCxnSpPr>
              <p:nvPr/>
            </p:nvCxnSpPr>
            <p:spPr>
              <a:xfrm rot="5400000">
                <a:off x="5760000" y="2592000"/>
                <a:ext cx="576000" cy="1588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prstDash val="sysDash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テキスト ボックス 105"/>
              <p:cNvSpPr txBox="1"/>
              <p:nvPr/>
            </p:nvSpPr>
            <p:spPr>
              <a:xfrm>
                <a:off x="5760000" y="1152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lang="en-US" altLang="ja-JP" sz="2400" dirty="0" smtClean="0">
                    <a:latin typeface="Comic Sans MS" pitchFamily="66" charset="0"/>
                  </a:rPr>
                  <a:t>N’</a:t>
                </a:r>
                <a:endParaRPr kumimoji="1" lang="ja-JP" altLang="en-US" sz="2400" dirty="0">
                  <a:latin typeface="Comic Sans MS" pitchFamily="66" charset="0"/>
                </a:endParaRPr>
              </a:p>
            </p:txBody>
          </p:sp>
        </p:grpSp>
        <p:grpSp>
          <p:nvGrpSpPr>
            <p:cNvPr id="109" name="グループ化 61"/>
            <p:cNvGrpSpPr/>
            <p:nvPr/>
          </p:nvGrpSpPr>
          <p:grpSpPr>
            <a:xfrm>
              <a:off x="6912000" y="576000"/>
              <a:ext cx="1728000" cy="2880000"/>
              <a:chOff x="1728000" y="4464000"/>
              <a:chExt cx="1728000" cy="2880000"/>
            </a:xfrm>
          </p:grpSpPr>
          <p:sp>
            <p:nvSpPr>
              <p:cNvPr id="114" name="円/楕円 113"/>
              <p:cNvSpPr/>
              <p:nvPr/>
            </p:nvSpPr>
            <p:spPr>
              <a:xfrm>
                <a:off x="1728000" y="6192000"/>
                <a:ext cx="576000" cy="576000"/>
              </a:xfrm>
              <a:prstGeom prst="ellipse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grpSp>
            <p:nvGrpSpPr>
              <p:cNvPr id="115" name="グループ化 31"/>
              <p:cNvGrpSpPr/>
              <p:nvPr/>
            </p:nvGrpSpPr>
            <p:grpSpPr>
              <a:xfrm>
                <a:off x="1728000" y="4464000"/>
                <a:ext cx="1728000" cy="2880000"/>
                <a:chOff x="4608000" y="1152000"/>
                <a:chExt cx="1728000" cy="2880000"/>
              </a:xfrm>
            </p:grpSpPr>
            <p:grpSp>
              <p:nvGrpSpPr>
                <p:cNvPr id="117" name="グループ化 65"/>
                <p:cNvGrpSpPr/>
                <p:nvPr/>
              </p:nvGrpSpPr>
              <p:grpSpPr>
                <a:xfrm>
                  <a:off x="4896001" y="1152000"/>
                  <a:ext cx="1439999" cy="2880000"/>
                  <a:chOff x="2268001" y="3456000"/>
                  <a:chExt cx="1439999" cy="2880000"/>
                </a:xfrm>
              </p:grpSpPr>
              <p:sp>
                <p:nvSpPr>
                  <p:cNvPr id="119" name="正方形/長方形 118"/>
                  <p:cNvSpPr/>
                  <p:nvPr/>
                </p:nvSpPr>
                <p:spPr>
                  <a:xfrm>
                    <a:off x="3132000" y="5760000"/>
                    <a:ext cx="576000" cy="57600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kumimoji="1" lang="en-US" altLang="ja-JP" sz="2400" dirty="0" smtClean="0"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rPr>
                      <a:t>N.0</a:t>
                    </a:r>
                    <a:endParaRPr kumimoji="1" lang="ja-JP" altLang="en-US" sz="2400" dirty="0">
                      <a:solidFill>
                        <a:schemeClr val="tx1"/>
                      </a:solidFill>
                      <a:latin typeface="Comic Sans MS" pitchFamily="66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20" name="円/楕円 119"/>
                  <p:cNvSpPr/>
                  <p:nvPr/>
                </p:nvSpPr>
                <p:spPr>
                  <a:xfrm>
                    <a:off x="2556000" y="4032000"/>
                    <a:ext cx="576000" cy="576000"/>
                  </a:xfrm>
                  <a:prstGeom prst="ellipse">
                    <a:avLst/>
                  </a:prstGeom>
                  <a:solidFill>
                    <a:srgbClr val="99CCFF"/>
                  </a:solidFill>
                  <a:ln>
                    <a:solidFill>
                      <a:schemeClr val="tx1"/>
                    </a:solidFill>
                  </a:ln>
                  <a:effectLst>
                    <a:outerShdw dist="127000" dir="2700000" algn="tl" rotWithShape="0">
                      <a:schemeClr val="bg1">
                        <a:lumMod val="50000"/>
                        <a:alpha val="5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kumimoji="1" lang="en-US" altLang="ja-JP" sz="2400" dirty="0" smtClean="0"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rPr>
                      <a:t>x</a:t>
                    </a:r>
                    <a:endParaRPr kumimoji="1" lang="ja-JP" altLang="en-US" sz="2400" dirty="0" smtClean="0">
                      <a:solidFill>
                        <a:schemeClr val="tx1"/>
                      </a:solidFill>
                      <a:latin typeface="Comic Sans MS" pitchFamily="66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121" name="直線矢印コネクタ 120"/>
                  <p:cNvCxnSpPr>
                    <a:stCxn id="120" idx="3"/>
                    <a:endCxn id="114" idx="0"/>
                  </p:cNvCxnSpPr>
                  <p:nvPr/>
                </p:nvCxnSpPr>
                <p:spPr>
                  <a:xfrm rot="5400000">
                    <a:off x="2124001" y="4667647"/>
                    <a:ext cx="660353" cy="372353"/>
                  </a:xfrm>
                  <a:prstGeom prst="straightConnector1">
                    <a:avLst/>
                  </a:prstGeom>
                  <a:ln w="25400" cap="rnd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テキスト ボックス 121"/>
                  <p:cNvSpPr txBox="1"/>
                  <p:nvPr/>
                </p:nvSpPr>
                <p:spPr>
                  <a:xfrm>
                    <a:off x="2556000" y="3456000"/>
                    <a:ext cx="576000" cy="576000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 anchorCtr="1">
                    <a:noAutofit/>
                  </a:bodyPr>
                  <a:lstStyle/>
                  <a:p>
                    <a:pPr algn="ctr"/>
                    <a:r>
                      <a:rPr lang="en-US" altLang="ja-JP" sz="2400" dirty="0" smtClean="0">
                        <a:latin typeface="Comic Sans MS" pitchFamily="66" charset="0"/>
                      </a:rPr>
                      <a:t>N</a:t>
                    </a:r>
                    <a:endParaRPr kumimoji="1" lang="ja-JP" altLang="en-US" sz="2400" dirty="0"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123" name="直線矢印コネクタ 122"/>
                  <p:cNvCxnSpPr>
                    <a:stCxn id="120" idx="5"/>
                    <a:endCxn id="116" idx="0"/>
                  </p:cNvCxnSpPr>
                  <p:nvPr/>
                </p:nvCxnSpPr>
                <p:spPr>
                  <a:xfrm rot="16200000" flipH="1">
                    <a:off x="2903647" y="4667646"/>
                    <a:ext cx="660353" cy="372353"/>
                  </a:xfrm>
                  <a:prstGeom prst="straightConnector1">
                    <a:avLst/>
                  </a:prstGeom>
                  <a:ln w="25400" cap="rnd">
                    <a:solidFill>
                      <a:schemeClr val="tx1"/>
                    </a:solidFill>
                    <a:prstDash val="sysDash"/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8" name="正方形/長方形 117"/>
                <p:cNvSpPr/>
                <p:nvPr/>
              </p:nvSpPr>
              <p:spPr>
                <a:xfrm>
                  <a:off x="4608000" y="3456000"/>
                  <a:ext cx="576000" cy="57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kumimoji="1" lang="en-US" altLang="ja-JP" sz="2400" dirty="0" smtClean="0">
                      <a:solidFill>
                        <a:schemeClr val="tx1"/>
                      </a:solidFill>
                      <a:latin typeface="Comic Sans MS" pitchFamily="66" charset="0"/>
                      <a:cs typeface="Times New Roman" pitchFamily="18" charset="0"/>
                    </a:rPr>
                    <a:t>N.1</a:t>
                  </a:r>
                  <a:endParaRPr kumimoji="1" lang="ja-JP" altLang="en-US" sz="2400" dirty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6" name="円/楕円 115"/>
              <p:cNvSpPr/>
              <p:nvPr/>
            </p:nvSpPr>
            <p:spPr>
              <a:xfrm>
                <a:off x="2880000" y="6192000"/>
                <a:ext cx="576000" cy="576000"/>
              </a:xfrm>
              <a:prstGeom prst="ellipse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62" name="グループ化 161"/>
          <p:cNvGrpSpPr/>
          <p:nvPr/>
        </p:nvGrpSpPr>
        <p:grpSpPr>
          <a:xfrm>
            <a:off x="4608000" y="576000"/>
            <a:ext cx="3456000" cy="1728000"/>
            <a:chOff x="4608000" y="4608000"/>
            <a:chExt cx="3456000" cy="1728000"/>
          </a:xfrm>
        </p:grpSpPr>
        <p:sp>
          <p:nvSpPr>
            <p:cNvPr id="146" name="正方形/長方形 145"/>
            <p:cNvSpPr/>
            <p:nvPr/>
          </p:nvSpPr>
          <p:spPr>
            <a:xfrm>
              <a:off x="4608000" y="5760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184000" y="4608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5760000" y="576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49" name="直線矢印コネクタ 148"/>
            <p:cNvCxnSpPr>
              <a:stCxn id="147" idx="3"/>
              <a:endCxn id="146" idx="0"/>
            </p:cNvCxnSpPr>
            <p:nvPr/>
          </p:nvCxnSpPr>
          <p:spPr>
            <a:xfrm rot="5400000">
              <a:off x="4752001" y="5243647"/>
              <a:ext cx="660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矢印コネクタ 149"/>
            <p:cNvCxnSpPr>
              <a:stCxn id="147" idx="5"/>
              <a:endCxn id="148" idx="0"/>
            </p:cNvCxnSpPr>
            <p:nvPr/>
          </p:nvCxnSpPr>
          <p:spPr>
            <a:xfrm rot="16200000" flipH="1">
              <a:off x="5531647" y="5243646"/>
              <a:ext cx="660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円/楕円 155"/>
            <p:cNvSpPr/>
            <p:nvPr/>
          </p:nvSpPr>
          <p:spPr>
            <a:xfrm>
              <a:off x="7488000" y="576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58" name="直線矢印コネクタ 157"/>
            <p:cNvCxnSpPr>
              <a:endCxn id="156" idx="0"/>
            </p:cNvCxnSpPr>
            <p:nvPr/>
          </p:nvCxnSpPr>
          <p:spPr>
            <a:xfrm rot="16200000" flipH="1">
              <a:off x="7200000" y="5184000"/>
              <a:ext cx="1152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右矢印 40"/>
          <p:cNvSpPr/>
          <p:nvPr/>
        </p:nvSpPr>
        <p:spPr>
          <a:xfrm>
            <a:off x="6336000" y="1152000"/>
            <a:ext cx="576000" cy="576000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2" name="右矢印 41"/>
          <p:cNvSpPr/>
          <p:nvPr/>
        </p:nvSpPr>
        <p:spPr>
          <a:xfrm>
            <a:off x="6336000" y="3816000"/>
            <a:ext cx="576000" cy="576000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336000" y="1728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US" altLang="ja-JP" sz="2400" dirty="0" smtClean="0">
                <a:latin typeface="Comic Sans MS" pitchFamily="66" charset="0"/>
              </a:rPr>
              <a:t>N.0</a:t>
            </a:r>
            <a:endParaRPr kumimoji="1" lang="ja-JP" altLang="en-US" sz="2400" baseline="-25000" dirty="0">
              <a:latin typeface="Comic Sans MS" pitchFamily="66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064000" y="1728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US" altLang="ja-JP" sz="2400" dirty="0" smtClean="0">
                <a:latin typeface="Comic Sans MS" pitchFamily="66" charset="0"/>
              </a:rPr>
              <a:t>N.0</a:t>
            </a:r>
            <a:endParaRPr kumimoji="1" lang="ja-JP" altLang="en-US" sz="2400" baseline="-25000" dirty="0">
              <a:latin typeface="Comic Sans MS" pitchFamily="66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624000" y="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US" altLang="ja-JP" sz="2400" dirty="0" smtClean="0">
                <a:latin typeface="Comic Sans MS" pitchFamily="66" charset="0"/>
              </a:rPr>
              <a:t>a</a:t>
            </a:r>
            <a:r>
              <a:rPr lang="ja-JP" altLang="en-US" sz="2400" dirty="0" smtClean="0">
                <a:latin typeface="Comic Sans MS" pitchFamily="66" charset="0"/>
              </a:rPr>
              <a:t>・</a:t>
            </a:r>
            <a:r>
              <a:rPr lang="en-US" altLang="ja-JP" sz="2400" dirty="0" smtClean="0">
                <a:latin typeface="Comic Sans MS" pitchFamily="66" charset="0"/>
              </a:rPr>
              <a:t>{} </a:t>
            </a:r>
            <a:r>
              <a:rPr lang="ja-JP" altLang="en-US" sz="2400" dirty="0" smtClean="0">
                <a:latin typeface="Comic Sans MS" pitchFamily="66" charset="0"/>
              </a:rPr>
              <a:t>∪ </a:t>
            </a:r>
            <a:r>
              <a:rPr lang="en-US" altLang="ja-JP" sz="2400" dirty="0" smtClean="0">
                <a:latin typeface="Comic Sans MS" pitchFamily="66" charset="0"/>
              </a:rPr>
              <a:t>L(N.0) = L (N.0)</a:t>
            </a:r>
            <a:endParaRPr kumimoji="1" lang="ja-JP" altLang="en-US" sz="2400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Almost isomorphic to Acyclic Deterministic Finite Automata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BDD/ZDD techniques are applicable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Binary form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Simple recursive algorithm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Easy to implement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Rich collections of operations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Use of hash tables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To share equivalent nodes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To share intermediate computations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rgbClr val="FFFF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Characteristic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176000" y="2304000"/>
            <a:ext cx="2304000" cy="1152000"/>
          </a:xfrm>
          <a:prstGeom prst="round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BDD/ZDD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768000" y="2304000"/>
            <a:ext cx="2304000" cy="1152000"/>
          </a:xfrm>
          <a:prstGeom prst="roundRect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ADFA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5472000" y="5184000"/>
            <a:ext cx="2304000" cy="1152000"/>
          </a:xfrm>
          <a:prstGeom prst="roundRect">
            <a:avLst/>
          </a:prstGeom>
          <a:solidFill>
            <a:srgbClr val="33CC66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SDD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77" name="直線矢印コネクタ 76"/>
          <p:cNvCxnSpPr>
            <a:stCxn id="61" idx="2"/>
            <a:endCxn id="68" idx="0"/>
          </p:cNvCxnSpPr>
          <p:nvPr/>
        </p:nvCxnSpPr>
        <p:spPr>
          <a:xfrm rot="16200000" flipH="1">
            <a:off x="5112000" y="3672000"/>
            <a:ext cx="1728000" cy="1296000"/>
          </a:xfrm>
          <a:prstGeom prst="bentConnector3">
            <a:avLst>
              <a:gd name="adj1" fmla="val 50000"/>
            </a:avLst>
          </a:prstGeom>
          <a:ln w="1016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stCxn id="67" idx="2"/>
            <a:endCxn id="68" idx="0"/>
          </p:cNvCxnSpPr>
          <p:nvPr/>
        </p:nvCxnSpPr>
        <p:spPr>
          <a:xfrm rot="5400000">
            <a:off x="6408000" y="3672000"/>
            <a:ext cx="1728000" cy="1296000"/>
          </a:xfrm>
          <a:prstGeom prst="bentConnector3">
            <a:avLst>
              <a:gd name="adj1" fmla="val 50000"/>
            </a:avLst>
          </a:prstGeom>
          <a:ln w="1016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000" y="2304000"/>
            <a:ext cx="5184000" cy="1728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5600" dirty="0" smtClean="0">
                <a:solidFill>
                  <a:schemeClr val="bg1"/>
                </a:solidFill>
                <a:latin typeface="Bitstream Vera Sans Mono"/>
                <a:ea typeface="HGP明朝B" pitchFamily="18" charset="-128"/>
                <a:cs typeface="Verdana" pitchFamily="34" charset="0"/>
              </a:rPr>
              <a:t>Relationship to</a:t>
            </a:r>
            <a:br>
              <a:rPr lang="en-US" altLang="ja-JP" sz="5600" dirty="0" smtClean="0">
                <a:solidFill>
                  <a:schemeClr val="bg1"/>
                </a:solidFill>
                <a:latin typeface="Bitstream Vera Sans Mono"/>
                <a:ea typeface="HGP明朝B" pitchFamily="18" charset="-128"/>
                <a:cs typeface="Verdana" pitchFamily="34" charset="0"/>
              </a:rPr>
            </a:br>
            <a:r>
              <a:rPr lang="en-US" altLang="ja-JP" sz="5600" dirty="0" smtClean="0">
                <a:solidFill>
                  <a:schemeClr val="bg1"/>
                </a:solidFill>
                <a:latin typeface="Bitstream Vera Sans Mono"/>
                <a:ea typeface="HGP明朝B" pitchFamily="18" charset="-128"/>
                <a:cs typeface="Verdana" pitchFamily="34" charset="0"/>
              </a:rPr>
              <a:t>Acyclic Automata</a:t>
            </a:r>
            <a:endParaRPr kumimoji="1" lang="ja-JP" altLang="en-US" sz="5600" dirty="0">
              <a:solidFill>
                <a:schemeClr val="bg1"/>
              </a:solidFill>
              <a:latin typeface="Bitstream Vera Sans Mono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solidFill>
                <a:schemeClr val="bg1"/>
              </a:solidFill>
              <a:latin typeface="Genev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Size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An SDD node correspond to an ADFA edge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The description size is proportional to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|N|: the number of internal nodes in SDD N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|A|: the number of edges in ADFA A</a:t>
            </a:r>
            <a:endParaRPr lang="en-US" altLang="ja-JP" sz="2400" dirty="0" smtClean="0">
              <a:ln w="12700">
                <a:solidFill>
                  <a:schemeClr val="tx1"/>
                </a:solidFill>
              </a:ln>
              <a:latin typeface="Arial" pitchFamily="34" charset="0"/>
              <a:ea typeface="HGP明朝B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pSp>
        <p:nvGrpSpPr>
          <p:cNvPr id="60" name="グループ化 59"/>
          <p:cNvGrpSpPr/>
          <p:nvPr/>
        </p:nvGrpSpPr>
        <p:grpSpPr>
          <a:xfrm>
            <a:off x="576000" y="1728000"/>
            <a:ext cx="2880000" cy="1152794"/>
            <a:chOff x="576000" y="4320000"/>
            <a:chExt cx="2880000" cy="1152794"/>
          </a:xfrm>
        </p:grpSpPr>
        <p:sp>
          <p:nvSpPr>
            <p:cNvPr id="53" name="円/楕円 52"/>
            <p:cNvSpPr/>
            <p:nvPr/>
          </p:nvSpPr>
          <p:spPr>
            <a:xfrm>
              <a:off x="1728000" y="432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ln w="1270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880000" y="432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3D5DFD"/>
                  </a:solidFill>
                  <a:latin typeface="Comic Sans MS" pitchFamily="66" charset="0"/>
                  <a:cs typeface="Times New Roman" pitchFamily="18" charset="0"/>
                </a:rPr>
                <a:t>c</a:t>
              </a:r>
              <a:endParaRPr kumimoji="1" lang="ja-JP" altLang="en-US" sz="2400" dirty="0" smtClean="0">
                <a:solidFill>
                  <a:srgbClr val="3D5DFD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576000" y="432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59" name="直線矢印コネクタ 51"/>
            <p:cNvCxnSpPr>
              <a:stCxn id="53" idx="6"/>
              <a:endCxn id="54" idx="2"/>
            </p:cNvCxnSpPr>
            <p:nvPr/>
          </p:nvCxnSpPr>
          <p:spPr>
            <a:xfrm>
              <a:off x="2304000" y="4608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51"/>
            <p:cNvCxnSpPr>
              <a:stCxn id="55" idx="6"/>
              <a:endCxn id="53" idx="2"/>
            </p:cNvCxnSpPr>
            <p:nvPr/>
          </p:nvCxnSpPr>
          <p:spPr>
            <a:xfrm>
              <a:off x="1152000" y="4608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55" idx="4"/>
            </p:cNvCxnSpPr>
            <p:nvPr/>
          </p:nvCxnSpPr>
          <p:spPr>
            <a:xfrm rot="5400000">
              <a:off x="576000" y="5184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>
              <a:stCxn id="53" idx="4"/>
            </p:cNvCxnSpPr>
            <p:nvPr/>
          </p:nvCxnSpPr>
          <p:spPr>
            <a:xfrm rot="5400000">
              <a:off x="1728000" y="5184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>
              <a:stCxn id="54" idx="4"/>
            </p:cNvCxnSpPr>
            <p:nvPr/>
          </p:nvCxnSpPr>
          <p:spPr>
            <a:xfrm rot="5400000">
              <a:off x="2880000" y="518400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グループ化 41"/>
          <p:cNvGrpSpPr/>
          <p:nvPr/>
        </p:nvGrpSpPr>
        <p:grpSpPr>
          <a:xfrm>
            <a:off x="5760000" y="1728000"/>
            <a:ext cx="2880000" cy="1584000"/>
            <a:chOff x="5760000" y="4464000"/>
            <a:chExt cx="2880000" cy="1584000"/>
          </a:xfrm>
        </p:grpSpPr>
        <p:grpSp>
          <p:nvGrpSpPr>
            <p:cNvPr id="6" name="グループ化 20"/>
            <p:cNvGrpSpPr/>
            <p:nvPr/>
          </p:nvGrpSpPr>
          <p:grpSpPr>
            <a:xfrm>
              <a:off x="5760000" y="4464000"/>
              <a:ext cx="2880000" cy="1008794"/>
              <a:chOff x="5760000" y="4464000"/>
              <a:chExt cx="2880000" cy="1008794"/>
            </a:xfrm>
          </p:grpSpPr>
          <p:sp>
            <p:nvSpPr>
              <p:cNvPr id="82" name="円/楕円 81"/>
              <p:cNvSpPr/>
              <p:nvPr/>
            </p:nvSpPr>
            <p:spPr>
              <a:xfrm>
                <a:off x="7056000" y="4464000"/>
                <a:ext cx="288000" cy="288000"/>
              </a:xfrm>
              <a:prstGeom prst="ellipse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cxnSp>
            <p:nvCxnSpPr>
              <p:cNvPr id="88" name="直線矢印コネクタ 87"/>
              <p:cNvCxnSpPr>
                <a:stCxn id="82" idx="3"/>
                <a:endCxn id="162" idx="2"/>
              </p:cNvCxnSpPr>
              <p:nvPr/>
            </p:nvCxnSpPr>
            <p:spPr>
              <a:xfrm rot="5400000">
                <a:off x="6192001" y="4565823"/>
                <a:ext cx="762177" cy="1050177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矢印コネクタ 88"/>
              <p:cNvCxnSpPr>
                <a:stCxn id="82" idx="4"/>
                <a:endCxn id="37" idx="0"/>
              </p:cNvCxnSpPr>
              <p:nvPr/>
            </p:nvCxnSpPr>
            <p:spPr>
              <a:xfrm rot="5400000">
                <a:off x="6840000" y="5112000"/>
                <a:ext cx="720000" cy="1588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矢印コネクタ 89"/>
              <p:cNvCxnSpPr>
                <a:stCxn id="82" idx="5"/>
                <a:endCxn id="38" idx="0"/>
              </p:cNvCxnSpPr>
              <p:nvPr/>
            </p:nvCxnSpPr>
            <p:spPr>
              <a:xfrm rot="16200000" flipH="1">
                <a:off x="7445823" y="4565822"/>
                <a:ext cx="762177" cy="1050177"/>
              </a:xfrm>
              <a:prstGeom prst="straightConnector1">
                <a:avLst/>
              </a:prstGeom>
              <a:ln w="101600" cap="rnd" cmpd="dbl">
                <a:solidFill>
                  <a:schemeClr val="tx1"/>
                </a:solidFill>
                <a:prstDash val="solid"/>
                <a:tailEnd type="stealth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テキスト ボックス 161"/>
              <p:cNvSpPr txBox="1"/>
              <p:nvPr/>
            </p:nvSpPr>
            <p:spPr>
              <a:xfrm>
                <a:off x="5760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a</a:t>
                </a:r>
                <a:endParaRPr kumimoji="1" lang="ja-JP" altLang="en-US" sz="28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3" name="テキスト ボックス 162"/>
              <p:cNvSpPr txBox="1"/>
              <p:nvPr/>
            </p:nvSpPr>
            <p:spPr>
              <a:xfrm>
                <a:off x="6768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kumimoji="1" lang="en-US" altLang="ja-JP" sz="2800" dirty="0" smtClean="0">
                    <a:ln w="12700">
                      <a:solidFill>
                        <a:schemeClr val="tx1"/>
                      </a:solidFill>
                    </a:ln>
                    <a:solidFill>
                      <a:srgbClr val="FFFF66"/>
                    </a:solidFill>
                    <a:latin typeface="Comic Sans MS" pitchFamily="66" charset="0"/>
                  </a:rPr>
                  <a:t>b</a:t>
                </a:r>
                <a:endParaRPr kumimoji="1" lang="ja-JP" altLang="en-US" sz="2800" dirty="0">
                  <a:ln w="1270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4" name="テキスト ボックス 163"/>
              <p:cNvSpPr txBox="1"/>
              <p:nvPr/>
            </p:nvSpPr>
            <p:spPr>
              <a:xfrm>
                <a:off x="8064000" y="4896000"/>
                <a:ext cx="576000" cy="57600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noAutofit/>
              </a:bodyPr>
              <a:lstStyle/>
              <a:p>
                <a:pPr algn="ctr"/>
                <a:r>
                  <a:rPr kumimoji="1" lang="en-US" altLang="ja-JP" sz="2800" dirty="0" smtClean="0">
                    <a:solidFill>
                      <a:srgbClr val="3D5DFD"/>
                    </a:solidFill>
                    <a:latin typeface="Comic Sans MS" pitchFamily="66" charset="0"/>
                  </a:rPr>
                  <a:t>c</a:t>
                </a:r>
                <a:endParaRPr kumimoji="1" lang="ja-JP" altLang="en-US" sz="2800" dirty="0">
                  <a:solidFill>
                    <a:srgbClr val="3D5DFD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36" name="円/楕円 35"/>
            <p:cNvSpPr/>
            <p:nvPr/>
          </p:nvSpPr>
          <p:spPr>
            <a:xfrm>
              <a:off x="5760000" y="5472000"/>
              <a:ext cx="576000" cy="576000"/>
            </a:xfrm>
            <a:prstGeom prst="ellipse">
              <a:avLst/>
            </a:prstGeom>
            <a:noFill/>
            <a:ln>
              <a:noFill/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6912000" y="5472000"/>
              <a:ext cx="576000" cy="576000"/>
            </a:xfrm>
            <a:prstGeom prst="ellipse">
              <a:avLst/>
            </a:prstGeom>
            <a:noFill/>
            <a:ln>
              <a:noFill/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8064000" y="5472000"/>
              <a:ext cx="576000" cy="576000"/>
            </a:xfrm>
            <a:prstGeom prst="ellipse">
              <a:avLst/>
            </a:prstGeom>
            <a:noFill/>
            <a:ln>
              <a:noFill/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Theorem: Size compare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4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For equivalent an SDD and an ADFA</a:t>
            </a:r>
          </a:p>
          <a:p>
            <a:pPr>
              <a:buBlip>
                <a:blip r:embed="rId4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From an ADFA A to an SDD N</a:t>
            </a:r>
            <a:endParaRPr lang="en-US" altLang="ja-JP" sz="20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endParaRPr lang="en-US" altLang="ja-JP" sz="20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From an SDD N to an ADFA A</a:t>
            </a:r>
          </a:p>
          <a:p>
            <a:pPr>
              <a:buBlip>
                <a:blip r:embed="rId4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None/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4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SDD |Σ| times can be smaller than ADFA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aphicFrame>
        <p:nvGraphicFramePr>
          <p:cNvPr id="96" name="オブジェクト 95"/>
          <p:cNvGraphicFramePr>
            <a:graphicFrameLocks noChangeAspect="1"/>
          </p:cNvGraphicFramePr>
          <p:nvPr/>
        </p:nvGraphicFramePr>
        <p:xfrm>
          <a:off x="3017044" y="4608000"/>
          <a:ext cx="3109913" cy="995362"/>
        </p:xfrm>
        <a:graphic>
          <a:graphicData uri="http://schemas.openxmlformats.org/presentationml/2006/ole">
            <p:oleObj spid="_x0000_s1027" name="数式" r:id="rId5" imgW="1307880" imgH="419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967956" y="2304000"/>
          <a:ext cx="1208088" cy="603250"/>
        </p:xfrm>
        <a:graphic>
          <a:graphicData uri="http://schemas.openxmlformats.org/presentationml/2006/ole">
            <p:oleObj spid="_x0000_s1028" name="数式" r:id="rId6" imgW="5079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</a:t>
            </a:r>
            <a:r>
              <a:rPr kumimoji="1" lang="en-US" altLang="ja-JP" sz="280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0-child sharing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53" name="円/楕円 52"/>
          <p:cNvSpPr/>
          <p:nvPr/>
        </p:nvSpPr>
        <p:spPr>
          <a:xfrm>
            <a:off x="2286000" y="2057400"/>
            <a:ext cx="576000" cy="576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err="1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  <a:cs typeface="Times New Roman" pitchFamily="18" charset="0"/>
              </a:rPr>
              <a:t>c</a:t>
            </a:r>
            <a:endParaRPr kumimoji="1" lang="ja-JP" altLang="en-US" sz="2400" dirty="0" smtClean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3200400" y="2057400"/>
            <a:ext cx="576000" cy="576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err="1" smtClean="0">
                <a:solidFill>
                  <a:srgbClr val="008000"/>
                </a:solidFill>
                <a:latin typeface="Comic Sans MS" pitchFamily="66" charset="0"/>
                <a:cs typeface="Times New Roman" pitchFamily="18" charset="0"/>
              </a:rPr>
              <a:t>d</a:t>
            </a:r>
            <a:endParaRPr kumimoji="1" lang="ja-JP" altLang="en-US" sz="2400" dirty="0" smtClean="0">
              <a:solidFill>
                <a:srgbClr val="008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5" name="円/楕円 54"/>
          <p:cNvSpPr/>
          <p:nvPr/>
        </p:nvSpPr>
        <p:spPr>
          <a:xfrm>
            <a:off x="381000" y="1295400"/>
            <a:ext cx="576000" cy="576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</a:t>
            </a:r>
            <a:endParaRPr kumimoji="1" lang="ja-JP" altLang="en-US" sz="2400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59" name="直線矢印コネクタ 51"/>
          <p:cNvCxnSpPr>
            <a:stCxn id="53" idx="6"/>
            <a:endCxn id="54" idx="2"/>
          </p:cNvCxnSpPr>
          <p:nvPr/>
        </p:nvCxnSpPr>
        <p:spPr>
          <a:xfrm>
            <a:off x="2862000" y="2345400"/>
            <a:ext cx="338400" cy="1588"/>
          </a:xfrm>
          <a:prstGeom prst="straightConnector1">
            <a:avLst/>
          </a:prstGeom>
          <a:ln w="25400" cap="rnd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51"/>
          <p:cNvCxnSpPr>
            <a:stCxn id="55" idx="6"/>
            <a:endCxn id="53" idx="2"/>
          </p:cNvCxnSpPr>
          <p:nvPr/>
        </p:nvCxnSpPr>
        <p:spPr>
          <a:xfrm>
            <a:off x="957000" y="1583400"/>
            <a:ext cx="1329000" cy="762000"/>
          </a:xfrm>
          <a:prstGeom prst="straightConnector1">
            <a:avLst/>
          </a:prstGeom>
          <a:ln w="25400" cap="rnd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stCxn id="55" idx="4"/>
          </p:cNvCxnSpPr>
          <p:nvPr/>
        </p:nvCxnSpPr>
        <p:spPr>
          <a:xfrm rot="5400000">
            <a:off x="203400" y="2277600"/>
            <a:ext cx="871800" cy="59400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>
            <a:stCxn id="53" idx="4"/>
          </p:cNvCxnSpPr>
          <p:nvPr/>
        </p:nvCxnSpPr>
        <p:spPr>
          <a:xfrm rot="5400000">
            <a:off x="2286000" y="2921400"/>
            <a:ext cx="576000" cy="1588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>
            <a:stCxn id="54" idx="4"/>
          </p:cNvCxnSpPr>
          <p:nvPr/>
        </p:nvCxnSpPr>
        <p:spPr>
          <a:xfrm rot="5400000">
            <a:off x="3200400" y="2921400"/>
            <a:ext cx="576000" cy="1588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円/楕円 81"/>
          <p:cNvSpPr/>
          <p:nvPr/>
        </p:nvSpPr>
        <p:spPr>
          <a:xfrm>
            <a:off x="5715000" y="1828800"/>
            <a:ext cx="288000" cy="288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88" name="直線矢印コネクタ 87"/>
          <p:cNvCxnSpPr>
            <a:stCxn id="82" idx="3"/>
          </p:cNvCxnSpPr>
          <p:nvPr/>
        </p:nvCxnSpPr>
        <p:spPr>
          <a:xfrm rot="5400000">
            <a:off x="4944601" y="2464023"/>
            <a:ext cx="1201977" cy="423177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stCxn id="82" idx="4"/>
          </p:cNvCxnSpPr>
          <p:nvPr/>
        </p:nvCxnSpPr>
        <p:spPr>
          <a:xfrm rot="16200000" flipH="1">
            <a:off x="5473800" y="2502000"/>
            <a:ext cx="1159800" cy="389400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>
            <a:stCxn id="82" idx="4"/>
          </p:cNvCxnSpPr>
          <p:nvPr/>
        </p:nvCxnSpPr>
        <p:spPr>
          <a:xfrm rot="16200000" flipH="1">
            <a:off x="5816699" y="2159101"/>
            <a:ext cx="1159802" cy="1075200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テキスト ボックス 161"/>
          <p:cNvSpPr txBox="1"/>
          <p:nvPr/>
        </p:nvSpPr>
        <p:spPr>
          <a:xfrm>
            <a:off x="5105400" y="228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kumimoji="1" lang="ja-JP" alt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5638800" y="24384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err="1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6096000" y="23622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err="1" smtClean="0">
                <a:solidFill>
                  <a:srgbClr val="008000"/>
                </a:solidFill>
                <a:latin typeface="Comic Sans MS" pitchFamily="66" charset="0"/>
              </a:rPr>
              <a:t>d</a:t>
            </a:r>
            <a:endParaRPr kumimoji="1" lang="ja-JP" altLang="en-US" sz="28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4114800" y="2057400"/>
            <a:ext cx="576000" cy="576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err="1" smtClean="0">
                <a:solidFill>
                  <a:srgbClr val="3D5DFD"/>
                </a:solidFill>
                <a:latin typeface="Comic Sans MS" pitchFamily="66" charset="0"/>
                <a:cs typeface="Times New Roman" pitchFamily="18" charset="0"/>
              </a:rPr>
              <a:t>e</a:t>
            </a:r>
            <a:endParaRPr kumimoji="1" lang="ja-JP" altLang="en-US" sz="2400" dirty="0" smtClean="0">
              <a:solidFill>
                <a:srgbClr val="3D5DFD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29" name="直線矢印コネクタ 51"/>
          <p:cNvCxnSpPr>
            <a:stCxn id="54" idx="6"/>
            <a:endCxn id="28" idx="2"/>
          </p:cNvCxnSpPr>
          <p:nvPr/>
        </p:nvCxnSpPr>
        <p:spPr>
          <a:xfrm>
            <a:off x="3776400" y="2345400"/>
            <a:ext cx="338400" cy="1588"/>
          </a:xfrm>
          <a:prstGeom prst="straightConnector1">
            <a:avLst/>
          </a:prstGeom>
          <a:ln w="25400" cap="rnd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28" idx="4"/>
          </p:cNvCxnSpPr>
          <p:nvPr/>
        </p:nvCxnSpPr>
        <p:spPr>
          <a:xfrm rot="5400000">
            <a:off x="4114800" y="2921400"/>
            <a:ext cx="576000" cy="1588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1143000" y="2362200"/>
            <a:ext cx="576000" cy="576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err="1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b</a:t>
            </a:r>
            <a:endParaRPr kumimoji="1" lang="ja-JP" altLang="en-US" sz="2400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32" name="直線矢印コネクタ 51"/>
          <p:cNvCxnSpPr>
            <a:stCxn id="31" idx="6"/>
            <a:endCxn id="53" idx="3"/>
          </p:cNvCxnSpPr>
          <p:nvPr/>
        </p:nvCxnSpPr>
        <p:spPr>
          <a:xfrm flipV="1">
            <a:off x="1719000" y="2549047"/>
            <a:ext cx="651353" cy="101153"/>
          </a:xfrm>
          <a:prstGeom prst="straightConnector1">
            <a:avLst/>
          </a:prstGeom>
          <a:ln w="25400" cap="rnd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31" idx="4"/>
          </p:cNvCxnSpPr>
          <p:nvPr/>
        </p:nvCxnSpPr>
        <p:spPr>
          <a:xfrm rot="5400000">
            <a:off x="1143000" y="3226200"/>
            <a:ext cx="576000" cy="1588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82" idx="5"/>
          </p:cNvCxnSpPr>
          <p:nvPr/>
        </p:nvCxnSpPr>
        <p:spPr>
          <a:xfrm rot="16200000" flipH="1">
            <a:off x="6227523" y="1807922"/>
            <a:ext cx="1201977" cy="1735377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円/楕円 76"/>
          <p:cNvSpPr/>
          <p:nvPr/>
        </p:nvSpPr>
        <p:spPr>
          <a:xfrm>
            <a:off x="7696200" y="1828800"/>
            <a:ext cx="288000" cy="288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78" name="直線矢印コネクタ 77"/>
          <p:cNvCxnSpPr>
            <a:stCxn id="77" idx="3"/>
          </p:cNvCxnSpPr>
          <p:nvPr/>
        </p:nvCxnSpPr>
        <p:spPr>
          <a:xfrm rot="5400000">
            <a:off x="6392401" y="1930623"/>
            <a:ext cx="1201977" cy="1489977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>
            <a:stCxn id="77" idx="4"/>
          </p:cNvCxnSpPr>
          <p:nvPr/>
        </p:nvCxnSpPr>
        <p:spPr>
          <a:xfrm rot="5400000">
            <a:off x="6807300" y="2243700"/>
            <a:ext cx="1159800" cy="906000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>
            <a:stCxn id="77" idx="4"/>
          </p:cNvCxnSpPr>
          <p:nvPr/>
        </p:nvCxnSpPr>
        <p:spPr>
          <a:xfrm rot="5400000">
            <a:off x="7188300" y="2624700"/>
            <a:ext cx="1159800" cy="144000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stCxn id="77" idx="5"/>
          </p:cNvCxnSpPr>
          <p:nvPr/>
        </p:nvCxnSpPr>
        <p:spPr>
          <a:xfrm rot="16200000" flipH="1">
            <a:off x="7713423" y="2303222"/>
            <a:ext cx="1125779" cy="668579"/>
          </a:xfrm>
          <a:prstGeom prst="straightConnector1">
            <a:avLst/>
          </a:prstGeom>
          <a:ln w="101600" cap="rnd" cmpd="dbl">
            <a:solidFill>
              <a:schemeClr val="tx1"/>
            </a:solidFill>
            <a:prstDash val="solid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6172200" y="1905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err="1" smtClean="0">
                <a:solidFill>
                  <a:srgbClr val="3D5DFD"/>
                </a:solidFill>
                <a:latin typeface="Comic Sans MS" pitchFamily="66" charset="0"/>
              </a:rPr>
              <a:t>e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7620000" y="24384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err="1" smtClean="0">
                <a:solidFill>
                  <a:srgbClr val="3D5DFD"/>
                </a:solidFill>
                <a:latin typeface="Comic Sans MS" pitchFamily="66" charset="0"/>
              </a:rPr>
              <a:t>e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7010400" y="1905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err="1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162800" y="23622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err="1" smtClean="0">
                <a:solidFill>
                  <a:srgbClr val="008000"/>
                </a:solidFill>
                <a:latin typeface="Comic Sans MS" pitchFamily="66" charset="0"/>
              </a:rPr>
              <a:t>d</a:t>
            </a:r>
            <a:endParaRPr kumimoji="1" lang="ja-JP" altLang="en-US" sz="28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8153400" y="228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kumimoji="1" lang="ja-JP" alt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0" y="6400800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endParaRPr kumimoji="1" lang="ja-JP" alt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Example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None/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pSp>
        <p:nvGrpSpPr>
          <p:cNvPr id="254" name="グループ化 253"/>
          <p:cNvGrpSpPr/>
          <p:nvPr/>
        </p:nvGrpSpPr>
        <p:grpSpPr>
          <a:xfrm>
            <a:off x="576000" y="1728000"/>
            <a:ext cx="4032000" cy="4032000"/>
            <a:chOff x="576000" y="1152000"/>
            <a:chExt cx="4032000" cy="4032000"/>
          </a:xfrm>
        </p:grpSpPr>
        <p:grpSp>
          <p:nvGrpSpPr>
            <p:cNvPr id="119" name="グループ化 118"/>
            <p:cNvGrpSpPr/>
            <p:nvPr/>
          </p:nvGrpSpPr>
          <p:grpSpPr>
            <a:xfrm>
              <a:off x="576000" y="1152000"/>
              <a:ext cx="4032000" cy="4032000"/>
              <a:chOff x="576000" y="1152000"/>
              <a:chExt cx="4032000" cy="4032000"/>
            </a:xfrm>
          </p:grpSpPr>
          <p:grpSp>
            <p:nvGrpSpPr>
              <p:cNvPr id="4" name="グループ化 5"/>
              <p:cNvGrpSpPr/>
              <p:nvPr/>
            </p:nvGrpSpPr>
            <p:grpSpPr>
              <a:xfrm>
                <a:off x="576000" y="2304000"/>
                <a:ext cx="4032000" cy="2880000"/>
                <a:chOff x="2880000" y="2304000"/>
                <a:chExt cx="4032000" cy="2880000"/>
              </a:xfrm>
            </p:grpSpPr>
            <p:cxnSp>
              <p:nvCxnSpPr>
                <p:cNvPr id="7" name="直線矢印コネクタ 51"/>
                <p:cNvCxnSpPr>
                  <a:stCxn id="36" idx="6"/>
                  <a:endCxn id="85" idx="2"/>
                </p:cNvCxnSpPr>
                <p:nvPr/>
              </p:nvCxnSpPr>
              <p:spPr>
                <a:xfrm flipV="1">
                  <a:off x="3456000" y="3168000"/>
                  <a:ext cx="576000" cy="57600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prstDash val="sys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2" name="グループ化 96"/>
                <p:cNvGrpSpPr/>
                <p:nvPr/>
              </p:nvGrpSpPr>
              <p:grpSpPr>
                <a:xfrm>
                  <a:off x="2880000" y="2880000"/>
                  <a:ext cx="4032000" cy="1728794"/>
                  <a:chOff x="864000" y="2592000"/>
                  <a:chExt cx="4032000" cy="1728794"/>
                </a:xfrm>
              </p:grpSpPr>
              <p:sp>
                <p:nvSpPr>
                  <p:cNvPr id="26" name="正方形/長方形 25"/>
                  <p:cNvSpPr/>
                  <p:nvPr/>
                </p:nvSpPr>
                <p:spPr>
                  <a:xfrm>
                    <a:off x="4320000" y="2592000"/>
                    <a:ext cx="576000" cy="576000"/>
                  </a:xfrm>
                  <a:prstGeom prst="rect">
                    <a:avLst/>
                  </a:prstGeom>
                  <a:solidFill>
                    <a:srgbClr val="00CCCC"/>
                  </a:solidFill>
                  <a:ln>
                    <a:solidFill>
                      <a:schemeClr val="tx1"/>
                    </a:solidFill>
                  </a:ln>
                  <a:effectLst>
                    <a:outerShdw dist="127000" dir="2700000" algn="tl" rotWithShape="0">
                      <a:schemeClr val="bg1">
                        <a:lumMod val="50000"/>
                        <a:alpha val="5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kumimoji="1" lang="en-US" altLang="ja-JP" sz="2400" dirty="0" smtClean="0"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rPr>
                      <a:t>1</a:t>
                    </a:r>
                    <a:endParaRPr kumimoji="1" lang="ja-JP" altLang="en-US" sz="2400" dirty="0">
                      <a:solidFill>
                        <a:schemeClr val="tx1"/>
                      </a:solidFill>
                      <a:latin typeface="Comic Sans MS" pitchFamily="66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32" name="直線矢印コネクタ 31"/>
                  <p:cNvCxnSpPr>
                    <a:stCxn id="36" idx="4"/>
                    <a:endCxn id="9" idx="0"/>
                  </p:cNvCxnSpPr>
                  <p:nvPr/>
                </p:nvCxnSpPr>
                <p:spPr>
                  <a:xfrm rot="5400000">
                    <a:off x="864000" y="4032000"/>
                    <a:ext cx="576000" cy="1588"/>
                  </a:xfrm>
                  <a:prstGeom prst="straightConnector1">
                    <a:avLst/>
                  </a:prstGeom>
                  <a:ln w="25400" cap="rnd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円/楕円 35"/>
                  <p:cNvSpPr/>
                  <p:nvPr/>
                </p:nvSpPr>
                <p:spPr>
                  <a:xfrm>
                    <a:off x="864000" y="3168000"/>
                    <a:ext cx="576000" cy="576000"/>
                  </a:xfrm>
                  <a:prstGeom prst="ellipse">
                    <a:avLst/>
                  </a:prstGeom>
                  <a:solidFill>
                    <a:srgbClr val="99CCFF"/>
                  </a:solidFill>
                  <a:ln>
                    <a:solidFill>
                      <a:schemeClr val="tx1"/>
                    </a:solidFill>
                  </a:ln>
                  <a:effectLst>
                    <a:outerShdw dist="127000" dir="2700000" algn="tl" rotWithShape="0">
                      <a:schemeClr val="bg1">
                        <a:lumMod val="50000"/>
                        <a:alpha val="5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lang="en-US" altLang="ja-JP" sz="2400" dirty="0" smtClean="0">
                        <a:solidFill>
                          <a:srgbClr val="FF0000"/>
                        </a:solidFill>
                        <a:latin typeface="Comic Sans MS" pitchFamily="66" charset="0"/>
                        <a:cs typeface="Times New Roman" pitchFamily="18" charset="0"/>
                      </a:rPr>
                      <a:t>a</a:t>
                    </a:r>
                    <a:endParaRPr kumimoji="1" lang="ja-JP" altLang="en-US" sz="2400" dirty="0" smtClean="0">
                      <a:solidFill>
                        <a:srgbClr val="FF0000"/>
                      </a:solidFill>
                      <a:latin typeface="Comic Sans MS" pitchFamily="66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9" name="円/楕円 8"/>
                <p:cNvSpPr/>
                <p:nvPr/>
              </p:nvSpPr>
              <p:spPr>
                <a:xfrm>
                  <a:off x="2880000" y="4608000"/>
                  <a:ext cx="576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lang="en-US" altLang="ja-JP" sz="2400" dirty="0" smtClean="0">
                      <a:solidFill>
                        <a:srgbClr val="FF0000"/>
                      </a:solidFill>
                      <a:latin typeface="Comic Sans MS" pitchFamily="66" charset="0"/>
                      <a:cs typeface="Times New Roman" pitchFamily="18" charset="0"/>
                    </a:rPr>
                    <a:t>a</a:t>
                  </a:r>
                  <a:endParaRPr kumimoji="1" lang="ja-JP" altLang="en-US" sz="2400" dirty="0" smtClean="0">
                    <a:solidFill>
                      <a:srgbClr val="FF0000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0" name="直線矢印コネクタ 51"/>
                <p:cNvCxnSpPr>
                  <a:stCxn id="9" idx="7"/>
                  <a:endCxn id="85" idx="3"/>
                </p:cNvCxnSpPr>
                <p:nvPr/>
              </p:nvCxnSpPr>
              <p:spPr>
                <a:xfrm rot="5400000" flipH="1" flipV="1">
                  <a:off x="3083647" y="3659647"/>
                  <a:ext cx="1320706" cy="744706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prstDash val="sys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円/楕円 14"/>
                <p:cNvSpPr/>
                <p:nvPr/>
              </p:nvSpPr>
              <p:spPr>
                <a:xfrm>
                  <a:off x="2880000" y="2304000"/>
                  <a:ext cx="576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lang="en-US" altLang="ja-JP" sz="2400" dirty="0" smtClean="0">
                      <a:solidFill>
                        <a:srgbClr val="FF0000"/>
                      </a:solidFill>
                      <a:latin typeface="Comic Sans MS" pitchFamily="66" charset="0"/>
                      <a:cs typeface="Times New Roman" pitchFamily="18" charset="0"/>
                    </a:rPr>
                    <a:t>a</a:t>
                  </a:r>
                  <a:endParaRPr kumimoji="1" lang="ja-JP" altLang="en-US" sz="2400" dirty="0" smtClean="0">
                    <a:solidFill>
                      <a:srgbClr val="FF0000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8" name="直線矢印コネクタ 51"/>
                <p:cNvCxnSpPr>
                  <a:stCxn id="15" idx="6"/>
                  <a:endCxn id="85" idx="1"/>
                </p:cNvCxnSpPr>
                <p:nvPr/>
              </p:nvCxnSpPr>
              <p:spPr>
                <a:xfrm>
                  <a:off x="3456000" y="2592000"/>
                  <a:ext cx="660353" cy="372353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prstDash val="sys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/>
                <p:cNvCxnSpPr>
                  <a:stCxn id="15" idx="4"/>
                  <a:endCxn id="36" idx="0"/>
                </p:cNvCxnSpPr>
                <p:nvPr/>
              </p:nvCxnSpPr>
              <p:spPr>
                <a:xfrm rot="5400000">
                  <a:off x="2880000" y="3168000"/>
                  <a:ext cx="576000" cy="1588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グループ化 104"/>
              <p:cNvGrpSpPr/>
              <p:nvPr/>
            </p:nvGrpSpPr>
            <p:grpSpPr>
              <a:xfrm>
                <a:off x="576000" y="1152000"/>
                <a:ext cx="3455999" cy="2304000"/>
                <a:chOff x="728400" y="2456400"/>
                <a:chExt cx="3455999" cy="2304000"/>
              </a:xfrm>
            </p:grpSpPr>
            <p:sp>
              <p:nvSpPr>
                <p:cNvPr id="85" name="円/楕円 84"/>
                <p:cNvSpPr/>
                <p:nvPr/>
              </p:nvSpPr>
              <p:spPr>
                <a:xfrm>
                  <a:off x="1880400" y="4184400"/>
                  <a:ext cx="576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lang="en-US" altLang="ja-JP" sz="2400" dirty="0" smtClean="0">
                      <a:ln w="12700">
                        <a:solidFill>
                          <a:schemeClr val="tx1"/>
                        </a:solidFill>
                      </a:ln>
                      <a:solidFill>
                        <a:srgbClr val="FFFF66"/>
                      </a:solidFill>
                      <a:latin typeface="Comic Sans MS" pitchFamily="66" charset="0"/>
                      <a:cs typeface="Times New Roman" pitchFamily="18" charset="0"/>
                    </a:rPr>
                    <a:t>b</a:t>
                  </a:r>
                  <a:endParaRPr kumimoji="1" lang="ja-JP" altLang="en-US" sz="2400" dirty="0" smtClean="0">
                    <a:ln w="12700">
                      <a:solidFill>
                        <a:schemeClr val="tx1"/>
                      </a:solidFill>
                    </a:ln>
                    <a:solidFill>
                      <a:srgbClr val="FFFF66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sp>
              <p:nvSpPr>
                <p:cNvPr id="97" name="円/楕円 96"/>
                <p:cNvSpPr/>
                <p:nvPr/>
              </p:nvSpPr>
              <p:spPr>
                <a:xfrm>
                  <a:off x="3032400" y="4184400"/>
                  <a:ext cx="576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lang="en-US" altLang="ja-JP" sz="2400" dirty="0" smtClean="0">
                      <a:solidFill>
                        <a:srgbClr val="3D5DFD"/>
                      </a:solidFill>
                      <a:latin typeface="Comic Sans MS" pitchFamily="66" charset="0"/>
                      <a:cs typeface="Times New Roman" pitchFamily="18" charset="0"/>
                    </a:rPr>
                    <a:t>c</a:t>
                  </a:r>
                  <a:endParaRPr kumimoji="1" lang="ja-JP" altLang="en-US" sz="2400" dirty="0" smtClean="0">
                    <a:solidFill>
                      <a:srgbClr val="3D5DFD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sp>
              <p:nvSpPr>
                <p:cNvPr id="98" name="円/楕円 97"/>
                <p:cNvSpPr/>
                <p:nvPr/>
              </p:nvSpPr>
              <p:spPr>
                <a:xfrm>
                  <a:off x="728400" y="2456400"/>
                  <a:ext cx="576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lang="en-US" altLang="ja-JP" sz="2400" dirty="0" smtClean="0">
                      <a:solidFill>
                        <a:srgbClr val="FF0000"/>
                      </a:solidFill>
                      <a:latin typeface="Comic Sans MS" pitchFamily="66" charset="0"/>
                      <a:cs typeface="Times New Roman" pitchFamily="18" charset="0"/>
                    </a:rPr>
                    <a:t>a</a:t>
                  </a:r>
                  <a:endParaRPr kumimoji="1" lang="ja-JP" altLang="en-US" sz="2400" dirty="0" smtClean="0">
                    <a:solidFill>
                      <a:srgbClr val="FF0000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99" name="直線矢印コネクタ 51"/>
                <p:cNvCxnSpPr>
                  <a:stCxn id="97" idx="7"/>
                  <a:endCxn id="26" idx="1"/>
                </p:cNvCxnSpPr>
                <p:nvPr/>
              </p:nvCxnSpPr>
              <p:spPr>
                <a:xfrm rot="16200000" flipH="1">
                  <a:off x="3752399" y="4040400"/>
                  <a:ext cx="203647" cy="660353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prstDash val="sys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矢印コネクタ 51"/>
                <p:cNvCxnSpPr>
                  <a:stCxn id="85" idx="7"/>
                  <a:endCxn id="97" idx="1"/>
                </p:cNvCxnSpPr>
                <p:nvPr/>
              </p:nvCxnSpPr>
              <p:spPr>
                <a:xfrm rot="5400000" flipH="1" flipV="1">
                  <a:off x="2744400" y="3896400"/>
                  <a:ext cx="1588" cy="744706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prstDash val="sys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矢印コネクタ 51"/>
                <p:cNvCxnSpPr>
                  <a:stCxn id="98" idx="6"/>
                  <a:endCxn id="85" idx="0"/>
                </p:cNvCxnSpPr>
                <p:nvPr/>
              </p:nvCxnSpPr>
              <p:spPr>
                <a:xfrm>
                  <a:off x="1304400" y="2744400"/>
                  <a:ext cx="864000" cy="144000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prstDash val="sys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矢印コネクタ 101"/>
                <p:cNvCxnSpPr>
                  <a:stCxn id="98" idx="4"/>
                  <a:endCxn id="15" idx="0"/>
                </p:cNvCxnSpPr>
                <p:nvPr/>
              </p:nvCxnSpPr>
              <p:spPr>
                <a:xfrm rot="5400000">
                  <a:off x="728400" y="3320400"/>
                  <a:ext cx="576000" cy="1588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矢印コネクタ 102"/>
                <p:cNvCxnSpPr>
                  <a:stCxn id="85" idx="5"/>
                  <a:endCxn id="97" idx="3"/>
                </p:cNvCxnSpPr>
                <p:nvPr/>
              </p:nvCxnSpPr>
              <p:spPr>
                <a:xfrm rot="16200000" flipH="1">
                  <a:off x="2744400" y="4303694"/>
                  <a:ext cx="1588" cy="744706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矢印コネクタ 103"/>
                <p:cNvCxnSpPr>
                  <a:stCxn id="97" idx="5"/>
                  <a:endCxn id="26" idx="1"/>
                </p:cNvCxnSpPr>
                <p:nvPr/>
              </p:nvCxnSpPr>
              <p:spPr>
                <a:xfrm rot="5400000" flipH="1" flipV="1">
                  <a:off x="3752399" y="4244047"/>
                  <a:ext cx="203647" cy="660353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3" name="直線矢印コネクタ 132"/>
            <p:cNvCxnSpPr>
              <a:stCxn id="9" idx="6"/>
              <a:endCxn id="85" idx="4"/>
            </p:cNvCxnSpPr>
            <p:nvPr/>
          </p:nvCxnSpPr>
          <p:spPr>
            <a:xfrm flipV="1">
              <a:off x="1152000" y="3456000"/>
              <a:ext cx="864000" cy="14400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円/楕円 142"/>
          <p:cNvSpPr/>
          <p:nvPr/>
        </p:nvSpPr>
        <p:spPr>
          <a:xfrm>
            <a:off x="5328000" y="1296000"/>
            <a:ext cx="288000" cy="288000"/>
          </a:xfrm>
          <a:prstGeom prst="ellipse">
            <a:avLst/>
          </a:prstGeom>
          <a:solidFill>
            <a:srgbClr val="00CCCC"/>
          </a:solidFill>
          <a:ln w="101600" cmpd="dbl"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148" name="直線矢印コネクタ 147"/>
          <p:cNvCxnSpPr>
            <a:stCxn id="143" idx="4"/>
            <a:endCxn id="150" idx="0"/>
          </p:cNvCxnSpPr>
          <p:nvPr/>
        </p:nvCxnSpPr>
        <p:spPr>
          <a:xfrm rot="5400000">
            <a:off x="5040000" y="2016000"/>
            <a:ext cx="864000" cy="1588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円/楕円 149"/>
          <p:cNvSpPr/>
          <p:nvPr/>
        </p:nvSpPr>
        <p:spPr>
          <a:xfrm>
            <a:off x="5328000" y="2448000"/>
            <a:ext cx="288000" cy="288000"/>
          </a:xfrm>
          <a:prstGeom prst="ellipse">
            <a:avLst/>
          </a:prstGeom>
          <a:solidFill>
            <a:srgbClr val="00CCCC"/>
          </a:solidFill>
          <a:ln w="101600" cmpd="dbl"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" name="円/楕円 152"/>
          <p:cNvSpPr/>
          <p:nvPr/>
        </p:nvSpPr>
        <p:spPr>
          <a:xfrm>
            <a:off x="7632000" y="3600000"/>
            <a:ext cx="288000" cy="288000"/>
          </a:xfrm>
          <a:prstGeom prst="ellipse">
            <a:avLst/>
          </a:prstGeom>
          <a:solidFill>
            <a:srgbClr val="00CCCC"/>
          </a:solidFill>
          <a:ln w="101600" cmpd="dbl"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4" name="円/楕円 153"/>
          <p:cNvSpPr/>
          <p:nvPr/>
        </p:nvSpPr>
        <p:spPr>
          <a:xfrm>
            <a:off x="5328000" y="3600000"/>
            <a:ext cx="288000" cy="288000"/>
          </a:xfrm>
          <a:prstGeom prst="ellipse">
            <a:avLst/>
          </a:prstGeom>
          <a:solidFill>
            <a:srgbClr val="00CCCC"/>
          </a:solidFill>
          <a:ln w="101600" cmpd="dbl"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5" name="円/楕円 154"/>
          <p:cNvSpPr/>
          <p:nvPr/>
        </p:nvSpPr>
        <p:spPr>
          <a:xfrm>
            <a:off x="6480000" y="3600000"/>
            <a:ext cx="288000" cy="288000"/>
          </a:xfrm>
          <a:prstGeom prst="ellipse">
            <a:avLst/>
          </a:prstGeom>
          <a:solidFill>
            <a:srgbClr val="00CCCC"/>
          </a:solidFill>
          <a:ln w="101600" cmpd="dbl"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6" name="円/楕円 155"/>
          <p:cNvSpPr/>
          <p:nvPr/>
        </p:nvSpPr>
        <p:spPr>
          <a:xfrm>
            <a:off x="5328000" y="4752000"/>
            <a:ext cx="288000" cy="288000"/>
          </a:xfrm>
          <a:prstGeom prst="ellipse">
            <a:avLst/>
          </a:prstGeom>
          <a:solidFill>
            <a:srgbClr val="00CCCC"/>
          </a:solidFill>
          <a:ln w="101600" cmpd="dbl"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61" name="円/楕円 160"/>
          <p:cNvSpPr/>
          <p:nvPr/>
        </p:nvSpPr>
        <p:spPr>
          <a:xfrm>
            <a:off x="5328000" y="5904000"/>
            <a:ext cx="288000" cy="288000"/>
          </a:xfrm>
          <a:prstGeom prst="ellipse">
            <a:avLst/>
          </a:prstGeom>
          <a:solidFill>
            <a:srgbClr val="00CCCC"/>
          </a:solidFill>
          <a:ln w="101600" cmpd="dbl"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164" name="直線矢印コネクタ 163"/>
          <p:cNvCxnSpPr>
            <a:stCxn id="143" idx="5"/>
            <a:endCxn id="155" idx="0"/>
          </p:cNvCxnSpPr>
          <p:nvPr/>
        </p:nvCxnSpPr>
        <p:spPr>
          <a:xfrm rot="16200000" flipH="1">
            <a:off x="5069823" y="2045822"/>
            <a:ext cx="2058177" cy="1050177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/>
          <p:cNvCxnSpPr>
            <a:stCxn id="143" idx="6"/>
            <a:endCxn id="153" idx="0"/>
          </p:cNvCxnSpPr>
          <p:nvPr/>
        </p:nvCxnSpPr>
        <p:spPr>
          <a:xfrm>
            <a:off x="5616000" y="1440000"/>
            <a:ext cx="2160000" cy="2160000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矢印コネクタ 169"/>
          <p:cNvCxnSpPr>
            <a:stCxn id="155" idx="6"/>
            <a:endCxn id="153" idx="2"/>
          </p:cNvCxnSpPr>
          <p:nvPr/>
        </p:nvCxnSpPr>
        <p:spPr>
          <a:xfrm>
            <a:off x="6768000" y="3744000"/>
            <a:ext cx="864000" cy="1588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矢印コネクタ 183"/>
          <p:cNvCxnSpPr>
            <a:stCxn id="154" idx="6"/>
            <a:endCxn id="155" idx="2"/>
          </p:cNvCxnSpPr>
          <p:nvPr/>
        </p:nvCxnSpPr>
        <p:spPr>
          <a:xfrm>
            <a:off x="5616000" y="3744000"/>
            <a:ext cx="864000" cy="1588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矢印コネクタ 187"/>
          <p:cNvCxnSpPr>
            <a:stCxn id="150" idx="6"/>
            <a:endCxn id="153" idx="1"/>
          </p:cNvCxnSpPr>
          <p:nvPr/>
        </p:nvCxnSpPr>
        <p:spPr>
          <a:xfrm>
            <a:off x="5616000" y="2592000"/>
            <a:ext cx="2058177" cy="1050177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矢印コネクタ 191"/>
          <p:cNvCxnSpPr>
            <a:stCxn id="150" idx="5"/>
            <a:endCxn id="155" idx="1"/>
          </p:cNvCxnSpPr>
          <p:nvPr/>
        </p:nvCxnSpPr>
        <p:spPr>
          <a:xfrm rot="16200000" flipH="1">
            <a:off x="5573823" y="2693823"/>
            <a:ext cx="948354" cy="948354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矢印コネクタ 194"/>
          <p:cNvCxnSpPr>
            <a:stCxn id="156" idx="6"/>
            <a:endCxn id="153" idx="3"/>
          </p:cNvCxnSpPr>
          <p:nvPr/>
        </p:nvCxnSpPr>
        <p:spPr>
          <a:xfrm flipV="1">
            <a:off x="5616000" y="3845823"/>
            <a:ext cx="2058177" cy="1050177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矢印コネクタ 197"/>
          <p:cNvCxnSpPr>
            <a:stCxn id="156" idx="7"/>
            <a:endCxn id="155" idx="3"/>
          </p:cNvCxnSpPr>
          <p:nvPr/>
        </p:nvCxnSpPr>
        <p:spPr>
          <a:xfrm rot="5400000" flipH="1" flipV="1">
            <a:off x="5573823" y="3845823"/>
            <a:ext cx="948354" cy="948354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矢印コネクタ 200"/>
          <p:cNvCxnSpPr>
            <a:stCxn id="161" idx="7"/>
            <a:endCxn id="155" idx="4"/>
          </p:cNvCxnSpPr>
          <p:nvPr/>
        </p:nvCxnSpPr>
        <p:spPr>
          <a:xfrm rot="5400000" flipH="1" flipV="1">
            <a:off x="5069823" y="4392001"/>
            <a:ext cx="2058177" cy="1050177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矢印コネクタ 203"/>
          <p:cNvCxnSpPr>
            <a:stCxn id="161" idx="6"/>
            <a:endCxn id="153" idx="4"/>
          </p:cNvCxnSpPr>
          <p:nvPr/>
        </p:nvCxnSpPr>
        <p:spPr>
          <a:xfrm flipV="1">
            <a:off x="5616000" y="3888000"/>
            <a:ext cx="2160000" cy="2160000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矢印コネクタ 232"/>
          <p:cNvCxnSpPr>
            <a:stCxn id="150" idx="4"/>
            <a:endCxn id="154" idx="0"/>
          </p:cNvCxnSpPr>
          <p:nvPr/>
        </p:nvCxnSpPr>
        <p:spPr>
          <a:xfrm rot="5400000">
            <a:off x="5040000" y="3168000"/>
            <a:ext cx="864000" cy="1588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矢印コネクタ 235"/>
          <p:cNvCxnSpPr>
            <a:stCxn id="154" idx="4"/>
            <a:endCxn id="156" idx="0"/>
          </p:cNvCxnSpPr>
          <p:nvPr/>
        </p:nvCxnSpPr>
        <p:spPr>
          <a:xfrm rot="5400000">
            <a:off x="5040000" y="4320000"/>
            <a:ext cx="864000" cy="1588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矢印コネクタ 238"/>
          <p:cNvCxnSpPr>
            <a:stCxn id="156" idx="4"/>
            <a:endCxn id="161" idx="0"/>
          </p:cNvCxnSpPr>
          <p:nvPr/>
        </p:nvCxnSpPr>
        <p:spPr>
          <a:xfrm rot="5400000">
            <a:off x="5040000" y="5472000"/>
            <a:ext cx="864000" cy="1588"/>
          </a:xfrm>
          <a:prstGeom prst="straightConnector1">
            <a:avLst/>
          </a:prstGeom>
          <a:ln w="101600" cap="rnd" cmpd="dbl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5040000" y="1728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kumimoji="1" lang="ja-JP" alt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5040000" y="2880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kumimoji="1" lang="ja-JP" alt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" name="テキスト ボックス 255"/>
          <p:cNvSpPr txBox="1"/>
          <p:nvPr/>
        </p:nvSpPr>
        <p:spPr>
          <a:xfrm>
            <a:off x="5040000" y="4032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kumimoji="1" lang="ja-JP" alt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5040000" y="5184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kumimoji="1" lang="ja-JP" alt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6192000" y="3024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b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6192000" y="3960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b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5760000" y="345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b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5760000" y="4104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b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5760000" y="2880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rgbClr val="FFFF66"/>
                </a:solidFill>
                <a:latin typeface="Comic Sans MS" pitchFamily="66" charset="0"/>
              </a:rPr>
              <a:t>b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6912000" y="4104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3D5DFD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  <p:sp>
        <p:nvSpPr>
          <p:cNvPr id="264" name="テキスト ボックス 263"/>
          <p:cNvSpPr txBox="1"/>
          <p:nvPr/>
        </p:nvSpPr>
        <p:spPr>
          <a:xfrm>
            <a:off x="6912000" y="3024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3D5DFD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6912000" y="3024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3D5DFD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6912000" y="345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3D5DFD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  <p:sp>
        <p:nvSpPr>
          <p:cNvPr id="267" name="テキスト ボックス 266"/>
          <p:cNvSpPr txBox="1"/>
          <p:nvPr/>
        </p:nvSpPr>
        <p:spPr>
          <a:xfrm>
            <a:off x="6912000" y="381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3D5DFD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032000" y="5760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|S| = 6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8064000" y="5760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|A| = 14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184000" y="57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ADFA A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76000" y="864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SDD S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cxnSp>
        <p:nvCxnSpPr>
          <p:cNvPr id="118" name="直線矢印コネクタ 117"/>
          <p:cNvCxnSpPr>
            <a:stCxn id="117" idx="2"/>
            <a:endCxn id="98" idx="0"/>
          </p:cNvCxnSpPr>
          <p:nvPr/>
        </p:nvCxnSpPr>
        <p:spPr>
          <a:xfrm rot="5400000">
            <a:off x="720000" y="1584000"/>
            <a:ext cx="288000" cy="1588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>
            <a:stCxn id="116" idx="2"/>
            <a:endCxn id="143" idx="0"/>
          </p:cNvCxnSpPr>
          <p:nvPr/>
        </p:nvCxnSpPr>
        <p:spPr>
          <a:xfrm rot="5400000">
            <a:off x="5400000" y="1224000"/>
            <a:ext cx="144000" cy="1588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7344000" y="288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</a:rPr>
              <a:t>{</a:t>
            </a:r>
            <a:r>
              <a:rPr kumimoji="1" lang="en-US" altLang="ja-JP" sz="2400" dirty="0" err="1" smtClean="0">
                <a:latin typeface="Comic Sans MS" pitchFamily="66" charset="0"/>
              </a:rPr>
              <a:t>a</a:t>
            </a:r>
            <a:r>
              <a:rPr kumimoji="1" lang="en-US" altLang="ja-JP" sz="2400" baseline="30000" dirty="0" err="1" smtClean="0">
                <a:latin typeface="Comic Sans MS" pitchFamily="66" charset="0"/>
              </a:rPr>
              <a:t>n</a:t>
            </a:r>
            <a:r>
              <a:rPr kumimoji="1" lang="en-US" altLang="ja-JP" sz="2400" dirty="0" err="1" smtClean="0">
                <a:latin typeface="Comic Sans MS" pitchFamily="66" charset="0"/>
              </a:rPr>
              <a:t>b</a:t>
            </a:r>
            <a:r>
              <a:rPr kumimoji="1" lang="en-US" altLang="ja-JP" sz="2400" baseline="30000" dirty="0" err="1" smtClean="0">
                <a:latin typeface="Comic Sans MS" pitchFamily="66" charset="0"/>
              </a:rPr>
              <a:t>i</a:t>
            </a:r>
            <a:r>
              <a:rPr kumimoji="1" lang="en-US" altLang="ja-JP" sz="2400" dirty="0" err="1" smtClean="0">
                <a:latin typeface="Comic Sans MS" pitchFamily="66" charset="0"/>
              </a:rPr>
              <a:t>c</a:t>
            </a:r>
            <a:r>
              <a:rPr kumimoji="1" lang="en-US" altLang="ja-JP" sz="2400" baseline="30000" dirty="0" err="1" smtClean="0">
                <a:latin typeface="Comic Sans MS" pitchFamily="66" charset="0"/>
              </a:rPr>
              <a:t>j</a:t>
            </a:r>
            <a:r>
              <a:rPr kumimoji="1" lang="en-US" altLang="ja-JP" sz="2400" dirty="0" smtClean="0">
                <a:latin typeface="Comic Sans MS" pitchFamily="66" charset="0"/>
              </a:rPr>
              <a:t>, </a:t>
            </a:r>
            <a:br>
              <a:rPr kumimoji="1" lang="en-US" altLang="ja-JP" sz="2400" dirty="0" smtClean="0">
                <a:latin typeface="Comic Sans MS" pitchFamily="66" charset="0"/>
              </a:rPr>
            </a:br>
            <a:r>
              <a:rPr kumimoji="1" lang="en-US" altLang="ja-JP" sz="2400" dirty="0" smtClean="0">
                <a:latin typeface="Comic Sans MS" pitchFamily="66" charset="0"/>
              </a:rPr>
              <a:t>n = 0, …, 4, </a:t>
            </a:r>
            <a:r>
              <a:rPr kumimoji="1" lang="en-US" altLang="ja-JP" sz="2400" dirty="0" err="1" smtClean="0">
                <a:latin typeface="Comic Sans MS" pitchFamily="66" charset="0"/>
              </a:rPr>
              <a:t>i</a:t>
            </a:r>
            <a:r>
              <a:rPr kumimoji="1" lang="en-US" altLang="ja-JP" sz="2400" dirty="0" smtClean="0">
                <a:latin typeface="Comic Sans MS" pitchFamily="66" charset="0"/>
              </a:rPr>
              <a:t>, j = 0, 1}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912000" y="273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3D5DFD"/>
                </a:solidFill>
                <a:latin typeface="Comic Sans MS" pitchFamily="66" charset="0"/>
              </a:rPr>
              <a:t>c</a:t>
            </a:r>
            <a:endParaRPr kumimoji="1" lang="ja-JP" altLang="en-US" sz="2800" dirty="0">
              <a:solidFill>
                <a:srgbClr val="3D5DFD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Experiment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Input: Canterbury corpus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err="1" smtClean="0">
                <a:latin typeface="Arial" pitchFamily="34" charset="0"/>
                <a:ea typeface="HGP明朝B" pitchFamily="18" charset="-128"/>
              </a:rPr>
              <a:t>BibleAll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: bible.txt, </a:t>
            </a:r>
            <a:r>
              <a:rPr lang="en-US" altLang="ja-JP" sz="2000" dirty="0" err="1" smtClean="0">
                <a:latin typeface="Arial" pitchFamily="34" charset="0"/>
                <a:ea typeface="HGP明朝B" pitchFamily="18" charset="-128"/>
              </a:rPr>
              <a:t>BibleBi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: all bigrams from bible.txt, </a:t>
            </a:r>
            <a:r>
              <a:rPr lang="en-US" altLang="ja-JP" sz="2000" dirty="0" err="1" smtClean="0">
                <a:latin typeface="Arial" pitchFamily="34" charset="0"/>
                <a:ea typeface="HGP明朝B" pitchFamily="18" charset="-128"/>
              </a:rPr>
              <a:t>Ecoli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: </a:t>
            </a:r>
            <a:r>
              <a:rPr lang="en-US" altLang="ja-JP" sz="2000" dirty="0" err="1" smtClean="0">
                <a:latin typeface="Arial" pitchFamily="34" charset="0"/>
                <a:ea typeface="HGP明朝B" pitchFamily="18" charset="-128"/>
              </a:rPr>
              <a:t>E.coli.txt</a:t>
            </a:r>
            <a:endParaRPr lang="en-US" altLang="ja-JP" sz="2000" dirty="0" smtClean="0">
              <a:latin typeface="Arial" pitchFamily="34" charset="0"/>
              <a:ea typeface="HGP明朝B" pitchFamily="18" charset="-128"/>
            </a:endParaRPr>
          </a:p>
          <a:p>
            <a:pPr lvl="1">
              <a:buBlip>
                <a:blip r:embed="rId3"/>
              </a:buBlip>
            </a:pPr>
            <a:r>
              <a:rPr lang="en-US" altLang="ja-JP" sz="2000" dirty="0" err="1" smtClean="0">
                <a:latin typeface="Arial" pitchFamily="34" charset="0"/>
                <a:ea typeface="HGP明朝B" pitchFamily="18" charset="-128"/>
              </a:rPr>
              <a:t>Fac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 means store all </a:t>
            </a:r>
            <a:r>
              <a:rPr lang="en-US" altLang="ja-JP" sz="2000" dirty="0" err="1" smtClean="0">
                <a:latin typeface="Arial" pitchFamily="34" charset="0"/>
                <a:ea typeface="HGP明朝B" pitchFamily="18" charset="-128"/>
              </a:rPr>
              <a:t>fanctors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 of input data 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aphicFrame>
        <p:nvGraphicFramePr>
          <p:cNvPr id="6" name="グラフ 5"/>
          <p:cNvGraphicFramePr>
            <a:graphicFrameLocks noChangeAspect="1"/>
          </p:cNvGraphicFramePr>
          <p:nvPr/>
        </p:nvGraphicFramePr>
        <p:xfrm>
          <a:off x="576000" y="2016000"/>
          <a:ext cx="8128000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000" y="2304000"/>
            <a:ext cx="5184000" cy="1728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5600" dirty="0" smtClean="0">
                <a:solidFill>
                  <a:schemeClr val="bg1"/>
                </a:solidFill>
                <a:latin typeface="Bitstream Vera Sans Mono"/>
                <a:ea typeface="HGP明朝B" pitchFamily="18" charset="-128"/>
                <a:cs typeface="Verdana" pitchFamily="34" charset="0"/>
              </a:rPr>
              <a:t>Binary Set </a:t>
            </a:r>
            <a:br>
              <a:rPr lang="en-US" altLang="ja-JP" sz="5600" dirty="0" smtClean="0">
                <a:solidFill>
                  <a:schemeClr val="bg1"/>
                </a:solidFill>
                <a:latin typeface="Bitstream Vera Sans Mono"/>
                <a:ea typeface="HGP明朝B" pitchFamily="18" charset="-128"/>
                <a:cs typeface="Verdana" pitchFamily="34" charset="0"/>
              </a:rPr>
            </a:br>
            <a:r>
              <a:rPr lang="en-US" altLang="ja-JP" sz="5600" dirty="0" smtClean="0">
                <a:solidFill>
                  <a:schemeClr val="bg1"/>
                </a:solidFill>
                <a:latin typeface="Bitstream Vera Sans Mono"/>
                <a:ea typeface="HGP明朝B" pitchFamily="18" charset="-128"/>
                <a:cs typeface="Verdana" pitchFamily="34" charset="0"/>
              </a:rPr>
              <a:t>Operation Algorithm</a:t>
            </a:r>
            <a:endParaRPr kumimoji="1" lang="ja-JP" altLang="en-US" sz="5600" dirty="0">
              <a:solidFill>
                <a:schemeClr val="bg1"/>
              </a:solidFill>
              <a:latin typeface="Bitstream Vera Sans Mono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solidFill>
                <a:schemeClr val="bg1"/>
              </a:solidFill>
              <a:latin typeface="Genev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Background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Researches on string processing become active.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Massive online data: The internet and sensing networks.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String matching and string mining problems.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kumimoji="1" lang="en-US" altLang="ja-JP" sz="2400" dirty="0" smtClean="0">
                <a:latin typeface="Arial" pitchFamily="34" charset="0"/>
                <a:ea typeface="HGP明朝B" pitchFamily="18" charset="-128"/>
              </a:rPr>
              <a:t>Data mining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Input data should be represented in compact form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Computation under compressed structure is needed</a:t>
            </a:r>
            <a:endParaRPr kumimoji="1" lang="en-US" altLang="ja-JP" sz="2000" dirty="0" smtClean="0">
              <a:latin typeface="Arial" pitchFamily="34" charset="0"/>
              <a:ea typeface="HGP明朝B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6" name="円/楕円 5"/>
          <p:cNvSpPr>
            <a:spLocks/>
          </p:cNvSpPr>
          <p:nvPr/>
        </p:nvSpPr>
        <p:spPr>
          <a:xfrm>
            <a:off x="3744000" y="4896000"/>
            <a:ext cx="1728000" cy="1152000"/>
          </a:xfrm>
          <a:prstGeom prst="ellipse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Data 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Structure</a:t>
            </a:r>
            <a:endParaRPr kumimoji="1" lang="en-US" altLang="ja-JP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正方形/長方形 6"/>
          <p:cNvSpPr>
            <a:spLocks/>
          </p:cNvSpPr>
          <p:nvPr/>
        </p:nvSpPr>
        <p:spPr>
          <a:xfrm>
            <a:off x="288000" y="4608000"/>
            <a:ext cx="1152000" cy="57600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Input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" name="ひし形 7"/>
          <p:cNvSpPr/>
          <p:nvPr/>
        </p:nvSpPr>
        <p:spPr>
          <a:xfrm>
            <a:off x="7776000" y="4896000"/>
            <a:ext cx="1152000" cy="1152000"/>
          </a:xfrm>
          <a:prstGeom prst="diamond">
            <a:avLst/>
          </a:prstGeom>
          <a:solidFill>
            <a:srgbClr val="33CC66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Result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5760000" y="5184000"/>
            <a:ext cx="1728000" cy="576000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Operation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1728000" y="5184000"/>
            <a:ext cx="1728000" cy="576000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Compress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正方形/長方形 11"/>
          <p:cNvSpPr>
            <a:spLocks/>
          </p:cNvSpPr>
          <p:nvPr/>
        </p:nvSpPr>
        <p:spPr>
          <a:xfrm>
            <a:off x="288000" y="5184000"/>
            <a:ext cx="1152000" cy="57600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Input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" name="正方形/長方形 12"/>
          <p:cNvSpPr>
            <a:spLocks/>
          </p:cNvSpPr>
          <p:nvPr/>
        </p:nvSpPr>
        <p:spPr>
          <a:xfrm>
            <a:off x="288000" y="5760000"/>
            <a:ext cx="1152000" cy="57600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Input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Set operation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A binary set operation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♢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∈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{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∪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,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∩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,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＼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, …}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Input: two SDDs P, Q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Output: SDD R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such that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L(R) = L(P)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♢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L(Q)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6" name="二等辺三角形 5"/>
          <p:cNvSpPr/>
          <p:nvPr/>
        </p:nvSpPr>
        <p:spPr>
          <a:xfrm>
            <a:off x="4608000" y="1152000"/>
            <a:ext cx="1152000" cy="1728000"/>
          </a:xfrm>
          <a:prstGeom prst="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二等辺三角形 6"/>
          <p:cNvSpPr/>
          <p:nvPr/>
        </p:nvSpPr>
        <p:spPr>
          <a:xfrm>
            <a:off x="6912000" y="1152000"/>
            <a:ext cx="1152000" cy="1728000"/>
          </a:xfrm>
          <a:prstGeom prst="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Q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" name="二等辺三角形 7"/>
          <p:cNvSpPr/>
          <p:nvPr/>
        </p:nvSpPr>
        <p:spPr>
          <a:xfrm>
            <a:off x="5760000" y="4608000"/>
            <a:ext cx="1152000" cy="1728000"/>
          </a:xfrm>
          <a:prstGeom prst="triangle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 </a:t>
            </a:r>
            <a:r>
              <a:rPr lang="ja-JP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♢</a:t>
            </a:r>
            <a:r>
              <a:rPr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Q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星 32 8"/>
          <p:cNvSpPr/>
          <p:nvPr/>
        </p:nvSpPr>
        <p:spPr>
          <a:xfrm>
            <a:off x="4104000" y="3168000"/>
            <a:ext cx="4608000" cy="1152000"/>
          </a:xfrm>
          <a:prstGeom prst="star32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Binary Set Operation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4896000" y="2952000"/>
            <a:ext cx="576000" cy="288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7200000" y="2988000"/>
            <a:ext cx="576000" cy="288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6048000" y="4320000"/>
            <a:ext cx="576000" cy="288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Apply algorithm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Originally for BDD [Bryant 1986], applied to SDD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Based on the definition L(N) = N.lab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・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L(N.1)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∪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L(N.0)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In operation, (when P.lab = Q.lab)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L(P)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♢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L(Q) = P.lab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・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(L(P.1)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♢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L(Q.1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))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∪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 (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L(P.0)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♢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L(Q.0))</a:t>
            </a:r>
            <a:endParaRPr lang="en-US" altLang="ja-JP" sz="2000" dirty="0" smtClean="0">
              <a:latin typeface="Arial" pitchFamily="34" charset="0"/>
              <a:ea typeface="HGP明朝B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41" name="二等辺三角形 40"/>
          <p:cNvSpPr/>
          <p:nvPr/>
        </p:nvSpPr>
        <p:spPr>
          <a:xfrm>
            <a:off x="576000" y="4608000"/>
            <a:ext cx="1152000" cy="1728000"/>
          </a:xfrm>
          <a:prstGeom prst="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</a:t>
            </a:r>
            <a:r>
              <a:rPr kumimoji="1" lang="en-US" altLang="ja-JP" sz="24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endParaRPr kumimoji="1" lang="ja-JP" altLang="en-US" sz="2400" baseline="-250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" name="二等辺三角形 47"/>
          <p:cNvSpPr/>
          <p:nvPr/>
        </p:nvSpPr>
        <p:spPr>
          <a:xfrm>
            <a:off x="1728000" y="4608000"/>
            <a:ext cx="1152000" cy="1728000"/>
          </a:xfrm>
          <a:prstGeom prst="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</a:t>
            </a:r>
            <a:r>
              <a:rPr kumimoji="1" lang="en-US" altLang="ja-JP" sz="24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endParaRPr kumimoji="1" lang="ja-JP" altLang="en-US" sz="2400" baseline="-250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" name="円/楕円 52"/>
          <p:cNvSpPr/>
          <p:nvPr/>
        </p:nvSpPr>
        <p:spPr>
          <a:xfrm>
            <a:off x="1440000" y="3456000"/>
            <a:ext cx="576000" cy="576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a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58" name="直線矢印コネクタ 51"/>
          <p:cNvCxnSpPr>
            <a:stCxn id="53" idx="5"/>
            <a:endCxn id="48" idx="0"/>
          </p:cNvCxnSpPr>
          <p:nvPr/>
        </p:nvCxnSpPr>
        <p:spPr>
          <a:xfrm rot="16200000" flipH="1">
            <a:off x="1787647" y="4091646"/>
            <a:ext cx="660353" cy="372353"/>
          </a:xfrm>
          <a:prstGeom prst="straightConnector1">
            <a:avLst/>
          </a:prstGeom>
          <a:ln w="25400" cap="rnd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53" idx="3"/>
            <a:endCxn id="41" idx="0"/>
          </p:cNvCxnSpPr>
          <p:nvPr/>
        </p:nvCxnSpPr>
        <p:spPr>
          <a:xfrm rot="5400000">
            <a:off x="1008001" y="4091647"/>
            <a:ext cx="660353" cy="372353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グループ化 71"/>
          <p:cNvGrpSpPr/>
          <p:nvPr/>
        </p:nvGrpSpPr>
        <p:grpSpPr>
          <a:xfrm>
            <a:off x="3456000" y="3456000"/>
            <a:ext cx="2304000" cy="2880000"/>
            <a:chOff x="728400" y="3608400"/>
            <a:chExt cx="2304000" cy="2880000"/>
          </a:xfrm>
        </p:grpSpPr>
        <p:sp>
          <p:nvSpPr>
            <p:cNvPr id="67" name="二等辺三角形 66"/>
            <p:cNvSpPr/>
            <p:nvPr/>
          </p:nvSpPr>
          <p:spPr>
            <a:xfrm>
              <a:off x="728400" y="4760400"/>
              <a:ext cx="1152000" cy="1728000"/>
            </a:xfrm>
            <a:prstGeom prst="triangl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Q</a:t>
              </a:r>
              <a:r>
                <a:rPr kumimoji="1" lang="en-US" altLang="ja-JP" sz="2400" baseline="-250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68" name="二等辺三角形 67"/>
            <p:cNvSpPr/>
            <p:nvPr/>
          </p:nvSpPr>
          <p:spPr>
            <a:xfrm>
              <a:off x="1880400" y="4760400"/>
              <a:ext cx="1152000" cy="1728000"/>
            </a:xfrm>
            <a:prstGeom prst="triangl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Q</a:t>
              </a:r>
              <a:r>
                <a:rPr kumimoji="1" lang="en-US" altLang="ja-JP" sz="2400" baseline="-250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1592400" y="36084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70" name="直線矢印コネクタ 51"/>
            <p:cNvCxnSpPr>
              <a:stCxn id="69" idx="5"/>
              <a:endCxn id="68" idx="0"/>
            </p:cNvCxnSpPr>
            <p:nvPr/>
          </p:nvCxnSpPr>
          <p:spPr>
            <a:xfrm rot="16200000" flipH="1">
              <a:off x="1940047" y="4244046"/>
              <a:ext cx="660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>
              <a:stCxn id="69" idx="3"/>
              <a:endCxn id="67" idx="0"/>
            </p:cNvCxnSpPr>
            <p:nvPr/>
          </p:nvCxnSpPr>
          <p:spPr>
            <a:xfrm rot="5400000">
              <a:off x="1160401" y="4244047"/>
              <a:ext cx="660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グループ化 72"/>
          <p:cNvGrpSpPr/>
          <p:nvPr/>
        </p:nvGrpSpPr>
        <p:grpSpPr>
          <a:xfrm>
            <a:off x="6336000" y="3456000"/>
            <a:ext cx="2304000" cy="2880000"/>
            <a:chOff x="728400" y="3608400"/>
            <a:chExt cx="2304000" cy="2880000"/>
          </a:xfrm>
        </p:grpSpPr>
        <p:sp>
          <p:nvSpPr>
            <p:cNvPr id="74" name="二等辺三角形 73"/>
            <p:cNvSpPr/>
            <p:nvPr/>
          </p:nvSpPr>
          <p:spPr>
            <a:xfrm>
              <a:off x="728400" y="4760400"/>
              <a:ext cx="1152000" cy="1728000"/>
            </a:xfrm>
            <a:prstGeom prst="triangl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P</a:t>
              </a:r>
              <a:r>
                <a:rPr kumimoji="1" lang="en-US" altLang="ja-JP" sz="2400" baseline="-250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r>
                <a:rPr lang="ja-JP" altLang="en-US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♢</a:t>
              </a:r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Q</a:t>
              </a:r>
              <a:r>
                <a:rPr kumimoji="1" lang="en-US" altLang="ja-JP" sz="2400" baseline="-250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75" name="二等辺三角形 74"/>
            <p:cNvSpPr/>
            <p:nvPr/>
          </p:nvSpPr>
          <p:spPr>
            <a:xfrm>
              <a:off x="1880400" y="4760400"/>
              <a:ext cx="1152000" cy="1728000"/>
            </a:xfrm>
            <a:prstGeom prst="triangl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P</a:t>
              </a:r>
              <a:r>
                <a:rPr kumimoji="1" lang="en-US" altLang="ja-JP" sz="2400" baseline="-250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r>
                <a:rPr lang="ja-JP" altLang="en-US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♢</a:t>
              </a:r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Q</a:t>
              </a:r>
              <a:r>
                <a:rPr kumimoji="1" lang="en-US" altLang="ja-JP" sz="2400" baseline="-250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baseline="-250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1592400" y="36084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77" name="直線矢印コネクタ 51"/>
            <p:cNvCxnSpPr>
              <a:stCxn id="76" idx="5"/>
              <a:endCxn id="75" idx="0"/>
            </p:cNvCxnSpPr>
            <p:nvPr/>
          </p:nvCxnSpPr>
          <p:spPr>
            <a:xfrm rot="16200000" flipH="1">
              <a:off x="1940047" y="4244046"/>
              <a:ext cx="660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矢印コネクタ 77"/>
            <p:cNvCxnSpPr>
              <a:stCxn id="76" idx="3"/>
              <a:endCxn id="74" idx="0"/>
            </p:cNvCxnSpPr>
            <p:nvPr/>
          </p:nvCxnSpPr>
          <p:spPr>
            <a:xfrm rot="5400000">
              <a:off x="1160401" y="4244047"/>
              <a:ext cx="660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右矢印 78"/>
          <p:cNvSpPr/>
          <p:nvPr/>
        </p:nvSpPr>
        <p:spPr>
          <a:xfrm>
            <a:off x="5760000" y="4608000"/>
            <a:ext cx="576000" cy="576000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880000" y="4608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ja-JP" altLang="en-US" sz="2400" dirty="0" smtClean="0">
                <a:latin typeface="Arial" pitchFamily="34" charset="0"/>
                <a:cs typeface="Arial" pitchFamily="34" charset="0"/>
              </a:rPr>
              <a:t>♢</a:t>
            </a:r>
            <a:endParaRPr kumimoji="1" lang="ja-JP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440000" y="2880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  <a:cs typeface="Arial" pitchFamily="34" charset="0"/>
              </a:rPr>
              <a:t>P</a:t>
            </a:r>
            <a:endParaRPr kumimoji="1" lang="ja-JP" altLang="en-US" sz="24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320000" y="2880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  <a:cs typeface="Arial" pitchFamily="34" charset="0"/>
              </a:rPr>
              <a:t>Q</a:t>
            </a:r>
            <a:endParaRPr kumimoji="1" lang="ja-JP" altLang="en-US" sz="24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200000" y="2916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en-US" altLang="ja-JP" sz="2400" dirty="0" smtClean="0">
                <a:latin typeface="Comic Sans MS" pitchFamily="66" charset="0"/>
                <a:cs typeface="Arial" pitchFamily="34" charset="0"/>
              </a:rPr>
              <a:t>P</a:t>
            </a:r>
            <a:r>
              <a:rPr lang="ja-JP" altLang="en-US" sz="2400" dirty="0" smtClean="0">
                <a:latin typeface="Arial" pitchFamily="34" charset="0"/>
                <a:cs typeface="Arial" pitchFamily="34" charset="0"/>
              </a:rPr>
              <a:t>♢</a:t>
            </a:r>
            <a:r>
              <a:rPr kumimoji="1" lang="en-US" altLang="ja-JP" sz="2400" dirty="0" smtClean="0">
                <a:latin typeface="Comic Sans MS" pitchFamily="66" charset="0"/>
                <a:cs typeface="Arial" pitchFamily="34" charset="0"/>
              </a:rPr>
              <a:t>Q</a:t>
            </a:r>
            <a:endParaRPr kumimoji="1" lang="ja-JP" altLang="en-US" sz="2400" dirty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Hash table technique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Key-Value hash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tables</a:t>
            </a:r>
          </a:p>
          <a:p>
            <a:pPr>
              <a:buBlip>
                <a:blip r:embed="rId3"/>
              </a:buBlip>
            </a:pPr>
            <a:r>
              <a:rPr lang="en-US" altLang="ja-JP" sz="2400" b="1" dirty="0" err="1" smtClean="0">
                <a:latin typeface="Arial" pitchFamily="34" charset="0"/>
                <a:ea typeface="HGP明朝B" pitchFamily="18" charset="-128"/>
              </a:rPr>
              <a:t>Uniquetable</a:t>
            </a:r>
            <a:endParaRPr lang="en-US" altLang="ja-JP" sz="2400" b="1" dirty="0" smtClean="0">
              <a:latin typeface="Arial" pitchFamily="34" charset="0"/>
              <a:ea typeface="HGP明朝B" pitchFamily="18" charset="-128"/>
            </a:endParaRP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Key: 〈letter x, SDD node N</a:t>
            </a:r>
            <a:r>
              <a:rPr lang="en-US" altLang="ja-JP" sz="2000" baseline="-25000" dirty="0" smtClean="0">
                <a:latin typeface="Arial" pitchFamily="34" charset="0"/>
                <a:ea typeface="HGP明朝B" pitchFamily="18" charset="-128"/>
              </a:rPr>
              <a:t>1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, SDD node N</a:t>
            </a:r>
            <a:r>
              <a:rPr lang="en-US" altLang="ja-JP" sz="2000" baseline="-25000" dirty="0" smtClean="0">
                <a:latin typeface="Arial" pitchFamily="34" charset="0"/>
                <a:ea typeface="HGP明朝B" pitchFamily="18" charset="-128"/>
              </a:rPr>
              <a:t>0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〉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Value: SDD node N with τ(N) = 〈x, N</a:t>
            </a:r>
            <a:r>
              <a:rPr lang="en-US" altLang="ja-JP" sz="2000" baseline="-25000" dirty="0" smtClean="0">
                <a:latin typeface="Arial" pitchFamily="34" charset="0"/>
                <a:ea typeface="HGP明朝B" pitchFamily="18" charset="-128"/>
              </a:rPr>
              <a:t>1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, N</a:t>
            </a:r>
            <a:r>
              <a:rPr lang="en-US" altLang="ja-JP" sz="2000" baseline="-25000" dirty="0" smtClean="0">
                <a:latin typeface="Arial" pitchFamily="34" charset="0"/>
                <a:ea typeface="HGP明朝B" pitchFamily="18" charset="-128"/>
              </a:rPr>
              <a:t>0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〉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b="1" dirty="0" err="1" smtClean="0">
                <a:latin typeface="Arial" pitchFamily="34" charset="0"/>
                <a:ea typeface="HGP明朝B" pitchFamily="18" charset="-128"/>
              </a:rPr>
              <a:t>Opcache</a:t>
            </a:r>
            <a:endParaRPr lang="en-US" altLang="ja-JP" sz="2000" b="1" dirty="0" smtClean="0">
              <a:latin typeface="Arial" pitchFamily="34" charset="0"/>
              <a:ea typeface="HGP明朝B" pitchFamily="18" charset="-128"/>
            </a:endParaRP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Key: 〈operation id </a:t>
            </a:r>
            <a:r>
              <a:rPr lang="ja-JP" altLang="en-US" sz="2000" dirty="0" smtClean="0">
                <a:latin typeface="Arial" pitchFamily="34" charset="0"/>
                <a:ea typeface="HGP明朝B" pitchFamily="18" charset="-128"/>
              </a:rPr>
              <a:t>♢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, SDD node P, SDD node Q〉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Value: SDD node R which is R = P </a:t>
            </a:r>
            <a:r>
              <a:rPr lang="ja-JP" altLang="en-US" sz="2000" dirty="0" smtClean="0">
                <a:latin typeface="Arial" pitchFamily="34" charset="0"/>
                <a:ea typeface="HGP明朝B" pitchFamily="18" charset="-128"/>
              </a:rPr>
              <a:t>♢ 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Q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6912000" y="288000"/>
            <a:ext cx="1728000" cy="2160000"/>
            <a:chOff x="5184000" y="1296000"/>
            <a:chExt cx="1728000" cy="2160000"/>
          </a:xfrm>
        </p:grpSpPr>
        <p:grpSp>
          <p:nvGrpSpPr>
            <p:cNvPr id="21" name="グループ化 5"/>
            <p:cNvGrpSpPr/>
            <p:nvPr/>
          </p:nvGrpSpPr>
          <p:grpSpPr>
            <a:xfrm>
              <a:off x="5472001" y="1296000"/>
              <a:ext cx="1439999" cy="2160000"/>
              <a:chOff x="2844001" y="3600000"/>
              <a:chExt cx="1439999" cy="2160000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708000" y="5184000"/>
                <a:ext cx="576000" cy="5760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kumimoji="1" lang="en-US" altLang="ja-JP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rPr>
                  <a:t>N0</a:t>
                </a:r>
                <a:endParaRPr kumimoji="1" lang="ja-JP" altLang="en-US" sz="2400" dirty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24" name="円/楕円 23"/>
              <p:cNvSpPr/>
              <p:nvPr/>
            </p:nvSpPr>
            <p:spPr>
              <a:xfrm>
                <a:off x="3132000" y="4032000"/>
                <a:ext cx="576000" cy="576000"/>
              </a:xfrm>
              <a:prstGeom prst="ellipse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rPr>
                  <a:t>x</a:t>
                </a:r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cxnSp>
            <p:nvCxnSpPr>
              <p:cNvPr id="25" name="直線矢印コネクタ 24"/>
              <p:cNvCxnSpPr>
                <a:stCxn id="24" idx="3"/>
                <a:endCxn id="22" idx="0"/>
              </p:cNvCxnSpPr>
              <p:nvPr/>
            </p:nvCxnSpPr>
            <p:spPr>
              <a:xfrm rot="5400000">
                <a:off x="2700001" y="4667647"/>
                <a:ext cx="660353" cy="372353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テキスト ボックス 25"/>
              <p:cNvSpPr txBox="1"/>
              <p:nvPr/>
            </p:nvSpPr>
            <p:spPr>
              <a:xfrm>
                <a:off x="3132000" y="3600000"/>
                <a:ext cx="576000" cy="432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algn="ctr"/>
                <a:r>
                  <a:rPr lang="en-US" altLang="ja-JP" sz="2400" dirty="0" smtClean="0">
                    <a:latin typeface="Comic Sans MS" pitchFamily="66" charset="0"/>
                  </a:rPr>
                  <a:t>N</a:t>
                </a:r>
                <a:endParaRPr kumimoji="1" lang="ja-JP" altLang="en-US" sz="2400" dirty="0">
                  <a:latin typeface="Comic Sans MS" pitchFamily="66" charset="0"/>
                </a:endParaRPr>
              </a:p>
            </p:txBody>
          </p:sp>
          <p:cxnSp>
            <p:nvCxnSpPr>
              <p:cNvPr id="27" name="直線矢印コネクタ 26"/>
              <p:cNvCxnSpPr>
                <a:stCxn id="24" idx="5"/>
                <a:endCxn id="23" idx="0"/>
              </p:cNvCxnSpPr>
              <p:nvPr/>
            </p:nvCxnSpPr>
            <p:spPr>
              <a:xfrm rot="16200000" flipH="1">
                <a:off x="3479647" y="4667646"/>
                <a:ext cx="660353" cy="372353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prstDash val="sysDash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正方形/長方形 21"/>
            <p:cNvSpPr/>
            <p:nvPr/>
          </p:nvSpPr>
          <p:spPr>
            <a:xfrm>
              <a:off x="5184000" y="2880000"/>
              <a:ext cx="576000" cy="5760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N1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76000" y="4104000"/>
            <a:ext cx="3456000" cy="2304000"/>
            <a:chOff x="4104000" y="4104000"/>
            <a:chExt cx="3456000" cy="2304000"/>
          </a:xfrm>
        </p:grpSpPr>
        <p:sp>
          <p:nvSpPr>
            <p:cNvPr id="29" name="角丸四角形 28"/>
            <p:cNvSpPr/>
            <p:nvPr/>
          </p:nvSpPr>
          <p:spPr>
            <a:xfrm>
              <a:off x="4104000" y="4104000"/>
              <a:ext cx="3456000" cy="23040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104000" y="4464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Key (triple)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760000" y="4608000"/>
              <a:ext cx="1728000" cy="432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〈x, N1, N0〉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104000" y="5328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Value (node)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336000" y="5472000"/>
              <a:ext cx="576000" cy="432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N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cxnSp>
          <p:nvCxnSpPr>
            <p:cNvPr id="34" name="直線矢印コネクタ 33"/>
            <p:cNvCxnSpPr>
              <a:stCxn id="31" idx="2"/>
              <a:endCxn id="33" idx="0"/>
            </p:cNvCxnSpPr>
            <p:nvPr/>
          </p:nvCxnSpPr>
          <p:spPr>
            <a:xfrm rot="5400000">
              <a:off x="6408000" y="5256000"/>
              <a:ext cx="432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グループ化 34"/>
          <p:cNvGrpSpPr/>
          <p:nvPr/>
        </p:nvGrpSpPr>
        <p:grpSpPr>
          <a:xfrm>
            <a:off x="5184000" y="4104000"/>
            <a:ext cx="3456000" cy="2304000"/>
            <a:chOff x="4104000" y="4104000"/>
            <a:chExt cx="3456000" cy="2304000"/>
          </a:xfrm>
        </p:grpSpPr>
        <p:sp>
          <p:nvSpPr>
            <p:cNvPr id="36" name="角丸四角形 35"/>
            <p:cNvSpPr/>
            <p:nvPr/>
          </p:nvSpPr>
          <p:spPr>
            <a:xfrm>
              <a:off x="4104000" y="4104000"/>
              <a:ext cx="3456000" cy="23040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104000" y="4464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Key (triple)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5760000" y="4608000"/>
              <a:ext cx="1728000" cy="432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〈</a:t>
              </a:r>
              <a:r>
                <a:rPr kumimoji="1" lang="ja-JP" altLang="en-US" sz="2400" dirty="0" smtClean="0">
                  <a:latin typeface="Comic Sans MS" pitchFamily="66" charset="0"/>
                </a:rPr>
                <a:t>♢</a:t>
              </a:r>
              <a:r>
                <a:rPr kumimoji="1" lang="en-US" altLang="ja-JP" sz="2400" dirty="0" smtClean="0">
                  <a:latin typeface="Comic Sans MS" pitchFamily="66" charset="0"/>
                </a:rPr>
                <a:t>, P, Q〉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104000" y="5328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Value (node)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336000" y="5472000"/>
              <a:ext cx="576000" cy="432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R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cxnSp>
          <p:nvCxnSpPr>
            <p:cNvPr id="41" name="直線矢印コネクタ 40"/>
            <p:cNvCxnSpPr>
              <a:stCxn id="38" idx="2"/>
              <a:endCxn id="40" idx="0"/>
            </p:cNvCxnSpPr>
            <p:nvPr/>
          </p:nvCxnSpPr>
          <p:spPr>
            <a:xfrm rot="5400000">
              <a:off x="6408000" y="5256000"/>
              <a:ext cx="432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テキスト ボックス 41"/>
          <p:cNvSpPr txBox="1"/>
          <p:nvPr/>
        </p:nvSpPr>
        <p:spPr>
          <a:xfrm>
            <a:off x="2016000" y="4104000"/>
            <a:ext cx="576000" cy="432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ja-JP" sz="2400" dirty="0" err="1" smtClean="0">
                <a:latin typeface="Comic Sans MS" pitchFamily="66" charset="0"/>
              </a:rPr>
              <a:t>Uniquetable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624000" y="4104000"/>
            <a:ext cx="576000" cy="432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ja-JP" sz="2400" dirty="0" err="1" smtClean="0">
                <a:latin typeface="Comic Sans MS" pitchFamily="66" charset="0"/>
              </a:rPr>
              <a:t>Opcache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44" name="二等辺三角形 43"/>
          <p:cNvSpPr/>
          <p:nvPr/>
        </p:nvSpPr>
        <p:spPr>
          <a:xfrm>
            <a:off x="6912000" y="2592000"/>
            <a:ext cx="576000" cy="576000"/>
          </a:xfrm>
          <a:prstGeom prst="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5" name="二等辺三角形 44"/>
          <p:cNvSpPr/>
          <p:nvPr/>
        </p:nvSpPr>
        <p:spPr>
          <a:xfrm>
            <a:off x="8064000" y="2592000"/>
            <a:ext cx="576000" cy="576000"/>
          </a:xfrm>
          <a:prstGeom prst="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Q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" name="二等辺三角形 45"/>
          <p:cNvSpPr/>
          <p:nvPr/>
        </p:nvSpPr>
        <p:spPr>
          <a:xfrm>
            <a:off x="7200000" y="3456000"/>
            <a:ext cx="1152000" cy="576000"/>
          </a:xfrm>
          <a:prstGeom prst="triangle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 </a:t>
            </a:r>
            <a:r>
              <a:rPr lang="ja-JP" alt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♢</a:t>
            </a:r>
            <a:r>
              <a:rPr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Q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488000" y="2592000"/>
            <a:ext cx="576000" cy="57600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kumimoji="1" lang="ja-JP" altLang="en-US" sz="2400" dirty="0" smtClean="0">
                <a:latin typeface="Comic Sans MS" pitchFamily="66" charset="0"/>
              </a:rPr>
              <a:t>♢</a:t>
            </a:r>
            <a:endParaRPr kumimoji="1" lang="ja-JP" altLang="en-US" sz="2400" dirty="0">
              <a:latin typeface="Comic Sans MS" pitchFamily="66" charset="0"/>
            </a:endParaRPr>
          </a:p>
        </p:txBody>
      </p:sp>
      <p:sp>
        <p:nvSpPr>
          <p:cNvPr id="48" name="下矢印 47"/>
          <p:cNvSpPr/>
          <p:nvPr/>
        </p:nvSpPr>
        <p:spPr>
          <a:xfrm>
            <a:off x="7488000" y="3168000"/>
            <a:ext cx="576000" cy="288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ja-JP" altLang="en-US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　</a:t>
            </a:r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Node create process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Any SDD node needed during computation is 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created via this process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Once an internal node is registered in </a:t>
            </a:r>
            <a:r>
              <a:rPr lang="en-US" altLang="ja-JP" sz="2400" dirty="0" err="1" smtClean="0">
                <a:latin typeface="Arial" pitchFamily="34" charset="0"/>
                <a:ea typeface="HGP明朝B" pitchFamily="18" charset="-128"/>
              </a:rPr>
              <a:t>Uniquetable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, 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equivalent nodes will not created anymore.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52000" y="3744000"/>
            <a:ext cx="7200000" cy="5760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Check the </a:t>
            </a:r>
            <a:r>
              <a:rPr lang="en-US" altLang="ja-JP" sz="2400" dirty="0" err="1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Uniquetable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for key 〈x, N1, N0〉.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2592000" y="4320000"/>
            <a:ext cx="576000" cy="864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Exist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6336000" y="4320000"/>
            <a:ext cx="576000" cy="864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Not exist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52000" y="5157192"/>
            <a:ext cx="3456000" cy="11520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Return it.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896000" y="5184000"/>
            <a:ext cx="3456000" cy="11520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Create a new node and </a:t>
            </a:r>
            <a:b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return it.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Time complexity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When P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♢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Q is executed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Every operation use </a:t>
            </a:r>
            <a:r>
              <a:rPr lang="en-US" altLang="ja-JP" sz="2000" dirty="0" err="1" smtClean="0">
                <a:latin typeface="Arial" pitchFamily="34" charset="0"/>
                <a:ea typeface="HGP明朝B" pitchFamily="18" charset="-128"/>
              </a:rPr>
              <a:t>Opcache</a:t>
            </a:r>
            <a:endParaRPr lang="en-US" altLang="ja-JP" sz="2000" dirty="0" smtClean="0">
              <a:latin typeface="Arial" pitchFamily="34" charset="0"/>
              <a:ea typeface="HGP明朝B" pitchFamily="18" charset="-128"/>
            </a:endParaRP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At most |P| ×</a:t>
            </a:r>
            <a:r>
              <a:rPr lang="ja-JP" altLang="en-US" sz="2000" dirty="0" smtClean="0">
                <a:latin typeface="Arial" pitchFamily="34" charset="0"/>
                <a:ea typeface="HGP明朝B" pitchFamily="18" charset="-128"/>
              </a:rPr>
              <a:t> 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|Q| different instances of recursive calls invoke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(Assume that the access time to hash tables is constant)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Naïve method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Prepare |P| × |Q| size table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This method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No useless or redundant node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Theorem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Worst case O(|P| |Q|) time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Example needs </a:t>
            </a:r>
            <a:br>
              <a:rPr lang="en-US" altLang="ja-JP" sz="20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Ω(|P| |Q|) time exist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Lower and upper bound got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464000" y="2880000"/>
            <a:ext cx="4608000" cy="11520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Check the </a:t>
            </a:r>
            <a:r>
              <a:rPr lang="en-US" altLang="ja-JP" sz="2400" dirty="0" err="1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Opcache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b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for key 〈</a:t>
            </a:r>
            <a:r>
              <a:rPr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♢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, P, Q〉.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5328000" y="4032000"/>
            <a:ext cx="576000" cy="576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Exist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7632000" y="4032000"/>
            <a:ext cx="576000" cy="576000"/>
          </a:xfrm>
          <a:prstGeom prst="downArrow">
            <a:avLst/>
          </a:prstGeom>
          <a:solidFill>
            <a:srgbClr val="33CC66"/>
          </a:solidFill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Not exist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4608000" y="4608000"/>
            <a:ext cx="2016000" cy="17280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 </a:t>
            </a:r>
            <a:r>
              <a:rPr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♢ 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Q is </a:t>
            </a:r>
            <a:b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already done, </a:t>
            </a:r>
          </a:p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return it.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912000" y="4608000"/>
            <a:ext cx="2016000" cy="17280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Continue to </a:t>
            </a:r>
            <a:b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computation </a:t>
            </a:r>
            <a:b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on 0-side </a:t>
            </a:r>
            <a:b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and 1-side.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Experiment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Operation time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Prepare two SDDs for all factors of random texts of length n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Time to compute operation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aphicFrame>
        <p:nvGraphicFramePr>
          <p:cNvPr id="7" name="グラフ 6"/>
          <p:cNvGraphicFramePr/>
          <p:nvPr/>
        </p:nvGraphicFramePr>
        <p:xfrm>
          <a:off x="539552" y="2304000"/>
          <a:ext cx="8064000" cy="4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kumimoji="1"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Conclusion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Relationship to Acyclic Automata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An SDD can be |Σ| times smaller than an ADFA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For real data, SDDs are 10~20 % more compact than ADFAs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Computational complexity of binary set operations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Worst case time complexity is quadratic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Tight time bound is analyzed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In our experiment, operation time is almost linear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Future work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Efficient implement of various operations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Propose substring index on SDD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Factor SDD construction algorithm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6000" y="2340000"/>
            <a:ext cx="8892000" cy="2340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0" dirty="0" smtClean="0">
                <a:solidFill>
                  <a:schemeClr val="bg1"/>
                </a:solidFill>
                <a:latin typeface="Monaco" pitchFamily="2" charset="0"/>
                <a:ea typeface="Verdana" pitchFamily="34" charset="0"/>
                <a:cs typeface="Verdana" pitchFamily="34" charset="0"/>
              </a:rPr>
              <a:t>Thank you!</a:t>
            </a:r>
            <a:endParaRPr kumimoji="1" lang="ja-JP" altLang="en-US" sz="10000" dirty="0">
              <a:solidFill>
                <a:schemeClr val="bg1"/>
              </a:solidFill>
              <a:latin typeface="Monaco" pitchFamily="2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</a:t>
            </a:r>
            <a:r>
              <a:rPr lang="en-US" altLang="ja-JP" sz="2800" dirty="0" err="1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Manipulatable</a:t>
            </a:r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&amp; Compact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err="1" smtClean="0">
                <a:latin typeface="Arial" pitchFamily="34" charset="0"/>
                <a:ea typeface="HGP明朝B" pitchFamily="18" charset="-128"/>
              </a:rPr>
              <a:t>Manipulatable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Compact data structure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Represent data in compressed form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Have operations to manipulate data in compacted style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Get much attention for recent years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Binary Decision Diagram (BDD)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LSI area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Deterministic Finite Automata (DFA)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Natural Language Processing area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288000" y="4608000"/>
            <a:ext cx="5184000" cy="1728000"/>
            <a:chOff x="288000" y="4608000"/>
            <a:chExt cx="5184000" cy="1728000"/>
          </a:xfrm>
        </p:grpSpPr>
        <p:sp>
          <p:nvSpPr>
            <p:cNvPr id="6" name="円/楕円 5"/>
            <p:cNvSpPr>
              <a:spLocks/>
            </p:cNvSpPr>
            <p:nvPr/>
          </p:nvSpPr>
          <p:spPr>
            <a:xfrm>
              <a:off x="3744000" y="4896000"/>
              <a:ext cx="1728000" cy="1152000"/>
            </a:xfrm>
            <a:prstGeom prst="ellipse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Data </a:t>
              </a:r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/>
              </a:r>
              <a:b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</a:br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Structure</a:t>
              </a:r>
              <a:endPara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288000" y="4608000"/>
              <a:ext cx="1152000" cy="1728000"/>
              <a:chOff x="288000" y="4608000"/>
              <a:chExt cx="1152000" cy="1728000"/>
            </a:xfrm>
          </p:grpSpPr>
          <p:sp>
            <p:nvSpPr>
              <p:cNvPr id="7" name="正方形/長方形 6"/>
              <p:cNvSpPr>
                <a:spLocks/>
              </p:cNvSpPr>
              <p:nvPr/>
            </p:nvSpPr>
            <p:spPr>
              <a:xfrm>
                <a:off x="288000" y="4608000"/>
                <a:ext cx="1152000" cy="576000"/>
              </a:xfrm>
              <a:prstGeom prst="rect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kumimoji="1" lang="en-US" altLang="ja-JP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rPr>
                  <a:t>Input</a:t>
                </a:r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8" name="正方形/長方形 7"/>
              <p:cNvSpPr>
                <a:spLocks/>
              </p:cNvSpPr>
              <p:nvPr/>
            </p:nvSpPr>
            <p:spPr>
              <a:xfrm>
                <a:off x="288000" y="5184000"/>
                <a:ext cx="1152000" cy="576000"/>
              </a:xfrm>
              <a:prstGeom prst="rect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kumimoji="1" lang="en-US" altLang="ja-JP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rPr>
                  <a:t>Input</a:t>
                </a:r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9" name="正方形/長方形 8"/>
              <p:cNvSpPr>
                <a:spLocks/>
              </p:cNvSpPr>
              <p:nvPr/>
            </p:nvSpPr>
            <p:spPr>
              <a:xfrm>
                <a:off x="288000" y="5760000"/>
                <a:ext cx="1152000" cy="576000"/>
              </a:xfrm>
              <a:prstGeom prst="rect">
                <a:avLst/>
              </a:prstGeom>
              <a:solidFill>
                <a:srgbClr val="99CCFF"/>
              </a:solidFill>
              <a:ln>
                <a:solidFill>
                  <a:schemeClr val="tx1"/>
                </a:solidFill>
              </a:ln>
              <a:effectLst>
                <a:outerShdw dist="127000" dir="2700000" algn="tl" rotWithShape="0">
                  <a:schemeClr val="bg1">
                    <a:lumMod val="50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kumimoji="1" lang="en-US" altLang="ja-JP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rPr>
                  <a:t>Input</a:t>
                </a:r>
                <a:endPara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sp>
          <p:nvSpPr>
            <p:cNvPr id="16" name="右矢印 15"/>
            <p:cNvSpPr/>
            <p:nvPr/>
          </p:nvSpPr>
          <p:spPr>
            <a:xfrm>
              <a:off x="1728000" y="5184000"/>
              <a:ext cx="1728000" cy="576000"/>
            </a:xfrm>
            <a:prstGeom prst="rightArrow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Compaction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</p:grpSp>
      <p:sp>
        <p:nvSpPr>
          <p:cNvPr id="18" name="円/楕円 17"/>
          <p:cNvSpPr>
            <a:spLocks/>
          </p:cNvSpPr>
          <p:nvPr/>
        </p:nvSpPr>
        <p:spPr>
          <a:xfrm>
            <a:off x="5760000" y="4608000"/>
            <a:ext cx="864000" cy="576000"/>
          </a:xfrm>
          <a:prstGeom prst="ellipse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D 1</a:t>
            </a:r>
          </a:p>
        </p:txBody>
      </p:sp>
      <p:sp>
        <p:nvSpPr>
          <p:cNvPr id="19" name="円/楕円 18"/>
          <p:cNvSpPr>
            <a:spLocks/>
          </p:cNvSpPr>
          <p:nvPr/>
        </p:nvSpPr>
        <p:spPr>
          <a:xfrm>
            <a:off x="5760000" y="5760000"/>
            <a:ext cx="864000" cy="576000"/>
          </a:xfrm>
          <a:prstGeom prst="ellipse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D 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endParaRPr kumimoji="1" lang="en-US" altLang="ja-JP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0" name="円/楕円 19"/>
          <p:cNvSpPr>
            <a:spLocks/>
          </p:cNvSpPr>
          <p:nvPr/>
        </p:nvSpPr>
        <p:spPr>
          <a:xfrm>
            <a:off x="8136000" y="5184000"/>
            <a:ext cx="864000" cy="576000"/>
          </a:xfrm>
          <a:prstGeom prst="ellipse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D </a:t>
            </a:r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3</a:t>
            </a:r>
            <a:endParaRPr kumimoji="1" lang="en-US" altLang="ja-JP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336000" y="5184000"/>
            <a:ext cx="1728000" cy="576000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Operation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27" name="直線矢印コネクタ 26"/>
          <p:cNvCxnSpPr>
            <a:stCxn id="18" idx="3"/>
            <a:endCxn id="26" idx="1"/>
          </p:cNvCxnSpPr>
          <p:nvPr/>
        </p:nvCxnSpPr>
        <p:spPr>
          <a:xfrm rot="16200000" flipH="1">
            <a:off x="5925089" y="5061088"/>
            <a:ext cx="372353" cy="449470"/>
          </a:xfrm>
          <a:prstGeom prst="bentConnector2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6"/>
          <p:cNvCxnSpPr>
            <a:stCxn id="19" idx="1"/>
            <a:endCxn id="26" idx="1"/>
          </p:cNvCxnSpPr>
          <p:nvPr/>
        </p:nvCxnSpPr>
        <p:spPr>
          <a:xfrm rot="5400000" flipH="1" flipV="1">
            <a:off x="5925089" y="5433442"/>
            <a:ext cx="372353" cy="449470"/>
          </a:xfrm>
          <a:prstGeom prst="bentConnector2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Sequence Binary Decision Diagram (SeqBDD, SDD).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Loekito, Bailey, and Pei (2009)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Graph structure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Represent finite sets of strings</a:t>
            </a:r>
            <a:br>
              <a:rPr lang="en-US" altLang="ja-JP" sz="20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with finite length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SDD’s basic properties are unknown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Minimization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Size complexity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Operation time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Application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Data mining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Graph mining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Human genome sequencing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What is Sequence BDD?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5760000" y="1728000"/>
            <a:ext cx="576000" cy="576000"/>
          </a:xfrm>
          <a:prstGeom prst="ellipse">
            <a:avLst/>
          </a:prstGeom>
          <a:noFill/>
          <a:ln>
            <a:noFill/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" name="六角形 32"/>
          <p:cNvSpPr/>
          <p:nvPr/>
        </p:nvSpPr>
        <p:spPr>
          <a:xfrm>
            <a:off x="6048000" y="4032000"/>
            <a:ext cx="2304000" cy="2304000"/>
          </a:xfrm>
          <a:prstGeom prst="hexagon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Sequence </a:t>
            </a:r>
            <a:b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Binary</a:t>
            </a:r>
            <a:b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Decision </a:t>
            </a:r>
            <a:b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Diagram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6336000" y="1728000"/>
            <a:ext cx="2016000" cy="1872000"/>
            <a:chOff x="5760000" y="1728000"/>
            <a:chExt cx="2016000" cy="1872000"/>
          </a:xfrm>
        </p:grpSpPr>
        <p:sp>
          <p:nvSpPr>
            <p:cNvPr id="36" name="正方形/長方形 35"/>
            <p:cNvSpPr>
              <a:spLocks/>
            </p:cNvSpPr>
            <p:nvPr/>
          </p:nvSpPr>
          <p:spPr>
            <a:xfrm>
              <a:off x="6336000" y="2592000"/>
              <a:ext cx="1152000" cy="576000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Text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5" name="正方形/長方形 34"/>
            <p:cNvSpPr>
              <a:spLocks/>
            </p:cNvSpPr>
            <p:nvPr/>
          </p:nvSpPr>
          <p:spPr>
            <a:xfrm>
              <a:off x="6048000" y="2160000"/>
              <a:ext cx="1152000" cy="576000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Text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4" name="正方形/長方形 33"/>
            <p:cNvSpPr>
              <a:spLocks/>
            </p:cNvSpPr>
            <p:nvPr/>
          </p:nvSpPr>
          <p:spPr>
            <a:xfrm>
              <a:off x="5760000" y="1728000"/>
              <a:ext cx="1152000" cy="576000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Text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7" name="正方形/長方形 36"/>
            <p:cNvSpPr>
              <a:spLocks/>
            </p:cNvSpPr>
            <p:nvPr/>
          </p:nvSpPr>
          <p:spPr>
            <a:xfrm>
              <a:off x="6624000" y="3024000"/>
              <a:ext cx="1152000" cy="5760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…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</p:grpSp>
      <p:cxnSp>
        <p:nvCxnSpPr>
          <p:cNvPr id="38" name="直線矢印コネクタ 26"/>
          <p:cNvCxnSpPr>
            <a:stCxn id="34" idx="1"/>
            <a:endCxn id="33" idx="3"/>
          </p:cNvCxnSpPr>
          <p:nvPr/>
        </p:nvCxnSpPr>
        <p:spPr>
          <a:xfrm rot="10800000" flipV="1">
            <a:off x="6048000" y="2016000"/>
            <a:ext cx="288000" cy="3168000"/>
          </a:xfrm>
          <a:prstGeom prst="bentConnector3">
            <a:avLst>
              <a:gd name="adj1" fmla="val 179375"/>
            </a:avLst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26"/>
          <p:cNvCxnSpPr>
            <a:stCxn id="35" idx="1"/>
            <a:endCxn id="33" idx="3"/>
          </p:cNvCxnSpPr>
          <p:nvPr/>
        </p:nvCxnSpPr>
        <p:spPr>
          <a:xfrm rot="10800000" flipV="1">
            <a:off x="6048000" y="2448000"/>
            <a:ext cx="576000" cy="2736000"/>
          </a:xfrm>
          <a:prstGeom prst="bentConnector3">
            <a:avLst>
              <a:gd name="adj1" fmla="val 139688"/>
            </a:avLst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26"/>
          <p:cNvCxnSpPr>
            <a:stCxn id="36" idx="1"/>
            <a:endCxn id="33" idx="3"/>
          </p:cNvCxnSpPr>
          <p:nvPr/>
        </p:nvCxnSpPr>
        <p:spPr>
          <a:xfrm rot="10800000" flipV="1">
            <a:off x="6048000" y="2880000"/>
            <a:ext cx="864000" cy="2304000"/>
          </a:xfrm>
          <a:prstGeom prst="bentConnector3">
            <a:avLst>
              <a:gd name="adj1" fmla="val 126458"/>
            </a:avLst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288000" y="1872000"/>
            <a:ext cx="8640000" cy="45360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Family of BDDs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Compact representation for discrete structure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With rich algebraic operations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2880000" y="4032000"/>
            <a:ext cx="3456000" cy="2304000"/>
            <a:chOff x="936000" y="4032000"/>
            <a:chExt cx="3456000" cy="2304000"/>
          </a:xfrm>
        </p:grpSpPr>
        <p:sp>
          <p:nvSpPr>
            <p:cNvPr id="108" name="円/楕円 107"/>
            <p:cNvSpPr/>
            <p:nvPr/>
          </p:nvSpPr>
          <p:spPr>
            <a:xfrm>
              <a:off x="936000" y="4032000"/>
              <a:ext cx="3456000" cy="2304000"/>
            </a:xfrm>
            <a:prstGeom prst="ellipse">
              <a:avLst/>
            </a:prstGeom>
            <a:solidFill>
              <a:srgbClr val="33CC66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b="1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SDD [Loekito, et.al 2009]</a:t>
              </a:r>
            </a:p>
            <a:p>
              <a:pPr algn="ctr"/>
              <a:r>
                <a:rPr lang="en-US" altLang="ja-JP" sz="2400" b="1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Sets of strings</a:t>
              </a:r>
              <a:endPara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512000" y="5472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{a, b, </a:t>
              </a:r>
              <a:r>
                <a:rPr lang="en-US" altLang="ja-JP" sz="2400" dirty="0" err="1" smtClean="0">
                  <a:latin typeface="Comic Sans MS" pitchFamily="66" charset="0"/>
                </a:rPr>
                <a:t>ab</a:t>
              </a:r>
              <a:r>
                <a:rPr lang="en-US" altLang="ja-JP" sz="2400" dirty="0" smtClean="0">
                  <a:latin typeface="Comic Sans MS" pitchFamily="66" charset="0"/>
                </a:rPr>
                <a:t>, </a:t>
              </a:r>
              <a:r>
                <a:rPr lang="en-US" altLang="ja-JP" sz="2400" dirty="0" err="1" smtClean="0">
                  <a:latin typeface="Comic Sans MS" pitchFamily="66" charset="0"/>
                </a:rPr>
                <a:t>bab</a:t>
              </a:r>
              <a:r>
                <a:rPr lang="en-US" altLang="ja-JP" sz="2400" dirty="0" smtClean="0">
                  <a:latin typeface="Comic Sans MS" pitchFamily="66" charset="0"/>
                </a:rPr>
                <a:t>, </a:t>
              </a:r>
              <a:r>
                <a:rPr lang="en-US" altLang="ja-JP" sz="2400" dirty="0" err="1" smtClean="0">
                  <a:latin typeface="Comic Sans MS" pitchFamily="66" charset="0"/>
                </a:rPr>
                <a:t>abbab</a:t>
              </a:r>
              <a:r>
                <a:rPr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512000" y="5040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{</a:t>
              </a:r>
              <a:r>
                <a:rPr lang="en-US" altLang="ja-JP" sz="2400" dirty="0" err="1" smtClean="0">
                  <a:latin typeface="Comic Sans MS" pitchFamily="66" charset="0"/>
                </a:rPr>
                <a:t>abc</a:t>
              </a:r>
              <a:r>
                <a:rPr lang="en-US" altLang="ja-JP" sz="2400" dirty="0" smtClean="0">
                  <a:latin typeface="Comic Sans MS" pitchFamily="66" charset="0"/>
                </a:rPr>
                <a:t>, </a:t>
              </a:r>
              <a:r>
                <a:rPr lang="en-US" altLang="ja-JP" sz="2400" dirty="0" err="1" smtClean="0">
                  <a:latin typeface="Comic Sans MS" pitchFamily="66" charset="0"/>
                </a:rPr>
                <a:t>acb</a:t>
              </a:r>
              <a:r>
                <a:rPr lang="en-US" altLang="ja-JP" sz="2400" dirty="0" smtClean="0">
                  <a:latin typeface="Comic Sans MS" pitchFamily="66" charset="0"/>
                </a:rPr>
                <a:t>, </a:t>
              </a:r>
              <a:r>
                <a:rPr lang="en-US" altLang="ja-JP" sz="2400" dirty="0" err="1" smtClean="0">
                  <a:latin typeface="Comic Sans MS" pitchFamily="66" charset="0"/>
                </a:rPr>
                <a:t>bac</a:t>
              </a:r>
              <a:r>
                <a:rPr lang="en-US" altLang="ja-JP" sz="2400" dirty="0" smtClean="0">
                  <a:latin typeface="Comic Sans MS" pitchFamily="66" charset="0"/>
                </a:rPr>
                <a:t>, </a:t>
              </a:r>
              <a:r>
                <a:rPr lang="en-US" altLang="ja-JP" sz="2400" dirty="0" err="1" smtClean="0">
                  <a:latin typeface="Comic Sans MS" pitchFamily="66" charset="0"/>
                </a:rPr>
                <a:t>bca</a:t>
              </a:r>
              <a:r>
                <a:rPr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512000" y="5760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5040000" y="2016000"/>
            <a:ext cx="3456000" cy="2304000"/>
            <a:chOff x="5040000" y="4032000"/>
            <a:chExt cx="3456000" cy="2304000"/>
          </a:xfrm>
        </p:grpSpPr>
        <p:sp>
          <p:nvSpPr>
            <p:cNvPr id="109" name="円/楕円 108"/>
            <p:cNvSpPr/>
            <p:nvPr/>
          </p:nvSpPr>
          <p:spPr>
            <a:xfrm>
              <a:off x="5040000" y="4032000"/>
              <a:ext cx="3456000" cy="2304000"/>
            </a:xfrm>
            <a:prstGeom prst="ellipse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b="1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ZDD [Minato 1993]</a:t>
              </a:r>
            </a:p>
            <a:p>
              <a:pPr algn="ctr"/>
              <a:r>
                <a:rPr lang="en-US" altLang="ja-JP" sz="2400" b="1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Sets of combinations</a:t>
              </a:r>
              <a:endPara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616000" y="4896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{{a}, {b}, {a, b}}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616000" y="5328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smtClean="0">
                  <a:latin typeface="Comic Sans MS" pitchFamily="66" charset="0"/>
                </a:rPr>
                <a:t>{{a}, {b}, {c}, {a, b, c}}</a:t>
              </a:r>
              <a:endParaRPr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616000" y="5760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576000" y="2016000"/>
            <a:ext cx="3456000" cy="2376000"/>
            <a:chOff x="5040000" y="1728000"/>
            <a:chExt cx="3456000" cy="2376000"/>
          </a:xfrm>
        </p:grpSpPr>
        <p:sp>
          <p:nvSpPr>
            <p:cNvPr id="107" name="円/楕円 106"/>
            <p:cNvSpPr/>
            <p:nvPr/>
          </p:nvSpPr>
          <p:spPr>
            <a:xfrm>
              <a:off x="5040000" y="1728000"/>
              <a:ext cx="3456000" cy="2304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b="1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BDD [Bryant 1986]</a:t>
              </a:r>
            </a:p>
            <a:p>
              <a:pPr algn="ctr"/>
              <a:r>
                <a:rPr lang="en-US" altLang="ja-JP" sz="2400" b="1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Boolean functions</a:t>
              </a:r>
              <a:endPara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  <a:p>
              <a:pPr algn="ctr"/>
              <a:endPara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5616000" y="2592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altLang="ja-JP" sz="2400" dirty="0" err="1" smtClean="0">
                  <a:latin typeface="Comic Sans MS" pitchFamily="66" charset="0"/>
                </a:rPr>
                <a:t>xy</a:t>
              </a:r>
              <a:r>
                <a:rPr lang="ja-JP" altLang="en-US" sz="2400" dirty="0" smtClean="0">
                  <a:latin typeface="Comic Sans MS" pitchFamily="66" charset="0"/>
                </a:rPr>
                <a:t> ∨ </a:t>
              </a:r>
              <a:r>
                <a:rPr lang="en-US" altLang="ja-JP" sz="2400" dirty="0" err="1" smtClean="0">
                  <a:latin typeface="Comic Sans MS" pitchFamily="66" charset="0"/>
                </a:rPr>
                <a:t>yz</a:t>
              </a:r>
              <a:r>
                <a:rPr lang="en-US" altLang="ja-JP" sz="2400" dirty="0" smtClean="0">
                  <a:latin typeface="Comic Sans MS" pitchFamily="66" charset="0"/>
                </a:rPr>
                <a:t> </a:t>
              </a:r>
              <a:r>
                <a:rPr lang="ja-JP" altLang="en-US" sz="2400" dirty="0" smtClean="0">
                  <a:latin typeface="Comic Sans MS" pitchFamily="66" charset="0"/>
                </a:rPr>
                <a:t>∨ </a:t>
              </a:r>
              <a:r>
                <a:rPr lang="en-US" altLang="ja-JP" sz="2400" dirty="0" err="1" smtClean="0">
                  <a:latin typeface="Comic Sans MS" pitchFamily="66" charset="0"/>
                </a:rPr>
                <a:t>zx</a:t>
              </a:r>
              <a:endParaRPr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616000" y="3096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ja-JP" altLang="en-US" sz="2400" dirty="0" smtClean="0">
                  <a:latin typeface="Comic Sans MS" pitchFamily="66" charset="0"/>
                </a:rPr>
                <a:t>￢</a:t>
              </a:r>
              <a:r>
                <a:rPr kumimoji="1" lang="en-US" altLang="ja-JP" sz="2400" dirty="0" smtClean="0">
                  <a:latin typeface="Comic Sans MS" pitchFamily="66" charset="0"/>
                </a:rPr>
                <a:t>xyz </a:t>
              </a:r>
              <a:r>
                <a:rPr lang="ja-JP" altLang="en-US" sz="2400" dirty="0" smtClean="0">
                  <a:latin typeface="Comic Sans MS" pitchFamily="66" charset="0"/>
                </a:rPr>
                <a:t>∨ </a:t>
              </a:r>
              <a:r>
                <a:rPr lang="en-US" altLang="ja-JP" sz="2400" dirty="0" smtClean="0">
                  <a:latin typeface="Comic Sans MS" pitchFamily="66" charset="0"/>
                </a:rPr>
                <a:t>x</a:t>
              </a:r>
              <a:r>
                <a:rPr lang="ja-JP" altLang="en-US" sz="2400" dirty="0" smtClean="0">
                  <a:latin typeface="Comic Sans MS" pitchFamily="66" charset="0"/>
                </a:rPr>
                <a:t>￢</a:t>
              </a:r>
              <a:r>
                <a:rPr lang="en-US" altLang="ja-JP" sz="2400" dirty="0" err="1" smtClean="0">
                  <a:latin typeface="Comic Sans MS" pitchFamily="66" charset="0"/>
                </a:rPr>
                <a:t>yz</a:t>
              </a:r>
              <a:r>
                <a:rPr lang="en-US" altLang="ja-JP" sz="2400" dirty="0" smtClean="0">
                  <a:latin typeface="Comic Sans MS" pitchFamily="66" charset="0"/>
                </a:rPr>
                <a:t> </a:t>
              </a:r>
              <a:r>
                <a:rPr lang="ja-JP" altLang="en-US" sz="2400" dirty="0" smtClean="0">
                  <a:latin typeface="Comic Sans MS" pitchFamily="66" charset="0"/>
                </a:rPr>
                <a:t>∨ </a:t>
              </a:r>
              <a:r>
                <a:rPr lang="en-US" altLang="ja-JP" sz="2400" dirty="0" err="1" smtClean="0">
                  <a:latin typeface="Comic Sans MS" pitchFamily="66" charset="0"/>
                </a:rPr>
                <a:t>xy</a:t>
              </a:r>
              <a:r>
                <a:rPr lang="ja-JP" altLang="en-US" sz="2400" dirty="0" smtClean="0">
                  <a:latin typeface="Comic Sans MS" pitchFamily="66" charset="0"/>
                </a:rPr>
                <a:t>￢</a:t>
              </a:r>
              <a:r>
                <a:rPr lang="en-US" altLang="ja-JP" sz="2400" dirty="0" smtClean="0">
                  <a:latin typeface="Comic Sans MS" pitchFamily="66" charset="0"/>
                </a:rPr>
                <a:t>z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616000" y="3528000"/>
              <a:ext cx="2304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Relationship to Acyclic Deterministic Finite Automata (ADFA)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Translation from an SDD to an ADFA and vice versa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An SDD is never larger than an ADFA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An SDD can be |Σ| times smaller than an ADFA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Computational complexity of binary set operations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Generalize eight set operations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Tight analysis on time complexity for binary set operation algorithm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Experimental results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SDDs can be smaller than ADFAs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Binary operation time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8640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Result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000" y="2304000"/>
            <a:ext cx="5184000" cy="1152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5600" dirty="0" smtClean="0">
                <a:solidFill>
                  <a:schemeClr val="bg1"/>
                </a:solidFill>
                <a:latin typeface="Bitstream Vera Sans Mono"/>
                <a:ea typeface="HGP明朝B" pitchFamily="18" charset="-128"/>
                <a:cs typeface="Verdana" pitchFamily="34" charset="0"/>
              </a:rPr>
              <a:t>Preliminary</a:t>
            </a:r>
            <a:endParaRPr kumimoji="1" lang="ja-JP" altLang="en-US" sz="5600" dirty="0">
              <a:solidFill>
                <a:schemeClr val="bg1"/>
              </a:solidFill>
              <a:latin typeface="Bitstream Vera Sans Mono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solidFill>
                  <a:schemeClr val="bg1"/>
                </a:solidFill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solidFill>
                <a:schemeClr val="bg1"/>
              </a:solidFill>
              <a:latin typeface="Genev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Definition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Σ: alphabet (t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otally ordered by </a:t>
            </a:r>
            <a:r>
              <a:rPr lang="ja-JP" altLang="en-US" sz="2000" dirty="0" smtClean="0">
                <a:latin typeface="Arial" pitchFamily="34" charset="0"/>
                <a:ea typeface="HGP明朝B" pitchFamily="18" charset="-128"/>
              </a:rPr>
              <a:t>≺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)</a:t>
            </a: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Internal node:      ,      ,      ,           , 1/0 - terminal node:      /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1/0 - edge:               /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SDD: directed acyclic graph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Internal node S, τ(S)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 ↦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〈S.lab, S.1, S.0〉 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S.lab: label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S.1: 1-child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S.0: 0-child</a:t>
            </a:r>
          </a:p>
          <a:p>
            <a:pPr lvl="1">
              <a:buBlip>
                <a:blip r:embed="rId3"/>
              </a:buBlip>
            </a:pPr>
            <a:endParaRPr lang="en-US" altLang="ja-JP" sz="20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Ordering rule</a:t>
            </a:r>
          </a:p>
          <a:p>
            <a:pPr lvl="1">
              <a:buBlip>
                <a:blip r:embed="rId3"/>
              </a:buBlip>
            </a:pP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N.lab </a:t>
            </a:r>
            <a:r>
              <a:rPr lang="ja-JP" altLang="en-US" sz="2000" dirty="0" smtClean="0">
                <a:latin typeface="Arial" pitchFamily="34" charset="0"/>
                <a:ea typeface="HGP明朝B" pitchFamily="18" charset="-128"/>
              </a:rPr>
              <a:t>≺ </a:t>
            </a:r>
            <a:r>
              <a:rPr lang="en-US" altLang="ja-JP" sz="2000" dirty="0" smtClean="0">
                <a:latin typeface="Arial" pitchFamily="34" charset="0"/>
                <a:ea typeface="HGP明朝B" pitchFamily="18" charset="-128"/>
              </a:rPr>
              <a:t>(N.0).lab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592000" y="1584000"/>
            <a:ext cx="288000" cy="288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a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3168000" y="1584000"/>
            <a:ext cx="288000" cy="288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b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920000" y="1584000"/>
            <a:ext cx="288000" cy="288000"/>
          </a:xfrm>
          <a:prstGeom prst="rect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1</a:t>
            </a:r>
            <a:endParaRPr kumimoji="1" lang="ja-JP" altLang="en-US" sz="2400" dirty="0">
              <a:solidFill>
                <a:schemeClr val="tx1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496000" y="1584000"/>
            <a:ext cx="288000" cy="288000"/>
          </a:xfrm>
          <a:prstGeom prst="rect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endParaRPr kumimoji="1" lang="ja-JP" altLang="en-US" sz="2400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3744000" y="1584000"/>
            <a:ext cx="288000" cy="288000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…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4320000" y="1584000"/>
            <a:ext cx="288000" cy="288000"/>
          </a:xfrm>
          <a:prstGeom prst="ellipse">
            <a:avLst/>
          </a:prstGeom>
          <a:solidFill>
            <a:srgbClr val="99CCFF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z</a:t>
            </a:r>
            <a:endParaRPr kumimoji="1" lang="ja-JP" altLang="en-US" sz="2400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27" name="直線矢印コネクタ 51"/>
          <p:cNvCxnSpPr/>
          <p:nvPr/>
        </p:nvCxnSpPr>
        <p:spPr>
          <a:xfrm rot="10800000" flipH="1">
            <a:off x="3744000" y="2304000"/>
            <a:ext cx="864000" cy="1588"/>
          </a:xfrm>
          <a:prstGeom prst="straightConnector1">
            <a:avLst/>
          </a:prstGeom>
          <a:ln w="25400" cap="rnd">
            <a:solidFill>
              <a:schemeClr val="tx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0800000" flipH="1">
            <a:off x="2304000" y="2304000"/>
            <a:ext cx="864000" cy="1588"/>
          </a:xfrm>
          <a:prstGeom prst="straightConnector1">
            <a:avLst/>
          </a:prstGeom>
          <a:ln w="25400" cap="rnd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44"/>
          <p:cNvGrpSpPr>
            <a:grpSpLocks noChangeAspect="1"/>
          </p:cNvGrpSpPr>
          <p:nvPr/>
        </p:nvGrpSpPr>
        <p:grpSpPr>
          <a:xfrm>
            <a:off x="2592000" y="3312000"/>
            <a:ext cx="1728000" cy="1584000"/>
            <a:chOff x="864831" y="3653934"/>
            <a:chExt cx="3456000" cy="3168000"/>
          </a:xfrm>
        </p:grpSpPr>
        <p:sp>
          <p:nvSpPr>
            <p:cNvPr id="25" name="円/楕円 24"/>
            <p:cNvSpPr/>
            <p:nvPr/>
          </p:nvSpPr>
          <p:spPr>
            <a:xfrm>
              <a:off x="864831" y="5669934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864831" y="3653934"/>
              <a:ext cx="3456000" cy="3168000"/>
              <a:chOff x="3744831" y="341934"/>
              <a:chExt cx="3456000" cy="3168000"/>
            </a:xfrm>
          </p:grpSpPr>
          <p:grpSp>
            <p:nvGrpSpPr>
              <p:cNvPr id="33" name="グループ化 5"/>
              <p:cNvGrpSpPr/>
              <p:nvPr/>
            </p:nvGrpSpPr>
            <p:grpSpPr>
              <a:xfrm>
                <a:off x="4032831" y="341934"/>
                <a:ext cx="3168000" cy="3168000"/>
                <a:chOff x="1404831" y="2645934"/>
                <a:chExt cx="3168000" cy="3168000"/>
              </a:xfrm>
            </p:grpSpPr>
            <p:sp>
              <p:nvSpPr>
                <p:cNvPr id="35" name="正方形/長方形 34"/>
                <p:cNvSpPr/>
                <p:nvPr/>
              </p:nvSpPr>
              <p:spPr>
                <a:xfrm>
                  <a:off x="3996831" y="5237934"/>
                  <a:ext cx="576000" cy="57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kumimoji="1" lang="en-US" altLang="ja-JP" sz="2400" dirty="0" smtClean="0">
                      <a:solidFill>
                        <a:schemeClr val="tx1"/>
                      </a:solidFill>
                      <a:latin typeface="Comic Sans MS" pitchFamily="66" charset="0"/>
                      <a:cs typeface="Times New Roman" pitchFamily="18" charset="0"/>
                    </a:rPr>
                    <a:t>S.0</a:t>
                  </a:r>
                  <a:endParaRPr kumimoji="1" lang="ja-JP" altLang="en-US" sz="2400" dirty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円/楕円 35"/>
                <p:cNvSpPr/>
                <p:nvPr/>
              </p:nvSpPr>
              <p:spPr>
                <a:xfrm>
                  <a:off x="1692831" y="3509934"/>
                  <a:ext cx="2304000" cy="576000"/>
                </a:xfrm>
                <a:prstGeom prst="ellipse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>
                  <a:outerShdw dist="127000" dir="2700000" algn="tl" rotWithShape="0">
                    <a:schemeClr val="bg1">
                      <a:lumMod val="50000"/>
                      <a:alpha val="5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r>
                    <a:rPr lang="en-US" altLang="ja-JP" sz="2400" dirty="0" smtClean="0">
                      <a:solidFill>
                        <a:schemeClr val="tx1"/>
                      </a:solidFill>
                      <a:latin typeface="Comic Sans MS" pitchFamily="66" charset="0"/>
                      <a:cs typeface="Times New Roman" pitchFamily="18" charset="0"/>
                    </a:rPr>
                    <a:t>S.lab</a:t>
                  </a:r>
                  <a:endParaRPr kumimoji="1" lang="ja-JP" altLang="en-US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37" name="直線矢印コネクタ 36"/>
                <p:cNvCxnSpPr>
                  <a:stCxn id="36" idx="2"/>
                  <a:endCxn id="25" idx="0"/>
                </p:cNvCxnSpPr>
                <p:nvPr/>
              </p:nvCxnSpPr>
              <p:spPr>
                <a:xfrm rot="10800000" flipV="1">
                  <a:off x="1404831" y="3797934"/>
                  <a:ext cx="288000" cy="864000"/>
                </a:xfrm>
                <a:prstGeom prst="bentConnector2">
                  <a:avLst/>
                </a:prstGeom>
                <a:ln w="25400" cap="rnd">
                  <a:solidFill>
                    <a:schemeClr val="tx1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テキスト ボックス 37"/>
                <p:cNvSpPr txBox="1"/>
                <p:nvPr/>
              </p:nvSpPr>
              <p:spPr>
                <a:xfrm>
                  <a:off x="2556831" y="2645934"/>
                  <a:ext cx="576000" cy="57600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noAutofit/>
                </a:bodyPr>
                <a:lstStyle/>
                <a:p>
                  <a:pPr algn="ctr"/>
                  <a:r>
                    <a:rPr lang="en-US" altLang="ja-JP" sz="2400" dirty="0" smtClean="0">
                      <a:latin typeface="Comic Sans MS" pitchFamily="66" charset="0"/>
                    </a:rPr>
                    <a:t>S</a:t>
                  </a:r>
                  <a:endParaRPr kumimoji="1" lang="ja-JP" altLang="en-US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39" name="直線矢印コネクタ 38"/>
                <p:cNvCxnSpPr>
                  <a:stCxn id="36" idx="6"/>
                  <a:endCxn id="43" idx="0"/>
                </p:cNvCxnSpPr>
                <p:nvPr/>
              </p:nvCxnSpPr>
              <p:spPr>
                <a:xfrm>
                  <a:off x="3996831" y="3797934"/>
                  <a:ext cx="288000" cy="864000"/>
                </a:xfrm>
                <a:prstGeom prst="bentConnector2">
                  <a:avLst/>
                </a:prstGeom>
                <a:ln w="25400" cap="rnd">
                  <a:solidFill>
                    <a:schemeClr val="tx1"/>
                  </a:solidFill>
                  <a:prstDash val="sys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" name="正方形/長方形 33"/>
              <p:cNvSpPr/>
              <p:nvPr/>
            </p:nvSpPr>
            <p:spPr>
              <a:xfrm>
                <a:off x="3744831" y="2933934"/>
                <a:ext cx="576000" cy="5760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kumimoji="1" lang="en-US" altLang="ja-JP" sz="2400" dirty="0" smtClean="0">
                    <a:solidFill>
                      <a:schemeClr val="tx1"/>
                    </a:solidFill>
                    <a:latin typeface="Comic Sans MS" pitchFamily="66" charset="0"/>
                    <a:cs typeface="Times New Roman" pitchFamily="18" charset="0"/>
                  </a:rPr>
                  <a:t>S.1</a:t>
                </a:r>
                <a:endParaRPr kumimoji="1" lang="ja-JP" altLang="en-US" sz="2400" dirty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sp>
          <p:nvSpPr>
            <p:cNvPr id="43" name="円/楕円 42"/>
            <p:cNvSpPr/>
            <p:nvPr/>
          </p:nvSpPr>
          <p:spPr>
            <a:xfrm>
              <a:off x="3744831" y="5669934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/>
        </p:nvGrpSpPr>
        <p:grpSpPr>
          <a:xfrm>
            <a:off x="864000" y="5760000"/>
            <a:ext cx="2879999" cy="432000"/>
            <a:chOff x="4608000" y="3744000"/>
            <a:chExt cx="5760008" cy="864000"/>
          </a:xfrm>
        </p:grpSpPr>
        <p:sp>
          <p:nvSpPr>
            <p:cNvPr id="28" name="円/楕円 27"/>
            <p:cNvSpPr/>
            <p:nvPr/>
          </p:nvSpPr>
          <p:spPr>
            <a:xfrm>
              <a:off x="4608000" y="4032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6336003" y="4032000"/>
              <a:ext cx="575999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9792009" y="4032000"/>
              <a:ext cx="575999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z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40" name="直線矢印コネクタ 39"/>
            <p:cNvCxnSpPr>
              <a:stCxn id="28" idx="6"/>
              <a:endCxn id="30" idx="2"/>
            </p:cNvCxnSpPr>
            <p:nvPr/>
          </p:nvCxnSpPr>
          <p:spPr>
            <a:xfrm>
              <a:off x="5183999" y="4320000"/>
              <a:ext cx="1152004" cy="317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>
              <a:stCxn id="30" idx="6"/>
              <a:endCxn id="44" idx="2"/>
            </p:cNvCxnSpPr>
            <p:nvPr/>
          </p:nvCxnSpPr>
          <p:spPr>
            <a:xfrm>
              <a:off x="6912002" y="4320000"/>
              <a:ext cx="1152004" cy="317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/>
            <p:cNvCxnSpPr>
              <a:stCxn id="44" idx="6"/>
              <a:endCxn id="31" idx="2"/>
            </p:cNvCxnSpPr>
            <p:nvPr/>
          </p:nvCxnSpPr>
          <p:spPr>
            <a:xfrm>
              <a:off x="8640005" y="4320000"/>
              <a:ext cx="1152004" cy="317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円/楕円 43"/>
            <p:cNvSpPr/>
            <p:nvPr/>
          </p:nvSpPr>
          <p:spPr>
            <a:xfrm>
              <a:off x="8064006" y="4032000"/>
              <a:ext cx="575999" cy="576000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…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5472002" y="3744000"/>
              <a:ext cx="575999" cy="576000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≺</a:t>
              </a: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7200005" y="3744000"/>
              <a:ext cx="575999" cy="576000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≺</a:t>
              </a: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8928008" y="3744000"/>
              <a:ext cx="575999" cy="576000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≺</a:t>
              </a:r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6012160" y="3789040"/>
            <a:ext cx="1728000" cy="2448000"/>
            <a:chOff x="5760000" y="3932880"/>
            <a:chExt cx="1728000" cy="2448000"/>
          </a:xfrm>
        </p:grpSpPr>
        <p:sp>
          <p:nvSpPr>
            <p:cNvPr id="57" name="正方形/長方形 56"/>
            <p:cNvSpPr/>
            <p:nvPr/>
          </p:nvSpPr>
          <p:spPr>
            <a:xfrm>
              <a:off x="5760000" y="580488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6912000" y="580488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6336000" y="393288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5760000" y="479688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6912000" y="479688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c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63" name="直線矢印コネクタ 62"/>
            <p:cNvCxnSpPr>
              <a:stCxn id="59" idx="3"/>
              <a:endCxn id="61" idx="0"/>
            </p:cNvCxnSpPr>
            <p:nvPr/>
          </p:nvCxnSpPr>
          <p:spPr>
            <a:xfrm rot="5400000">
              <a:off x="6048001" y="4424527"/>
              <a:ext cx="372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61" idx="4"/>
              <a:endCxn id="57" idx="0"/>
            </p:cNvCxnSpPr>
            <p:nvPr/>
          </p:nvCxnSpPr>
          <p:spPr>
            <a:xfrm rot="5400000">
              <a:off x="5832000" y="5588880"/>
              <a:ext cx="432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>
              <a:stCxn id="62" idx="3"/>
              <a:endCxn id="57" idx="3"/>
            </p:cNvCxnSpPr>
            <p:nvPr/>
          </p:nvCxnSpPr>
          <p:spPr>
            <a:xfrm rot="5400000">
              <a:off x="6264001" y="5360527"/>
              <a:ext cx="804353" cy="660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>
              <a:stCxn id="62" idx="4"/>
              <a:endCxn id="58" idx="0"/>
            </p:cNvCxnSpPr>
            <p:nvPr/>
          </p:nvCxnSpPr>
          <p:spPr>
            <a:xfrm rot="5400000">
              <a:off x="6984000" y="5588880"/>
              <a:ext cx="432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51"/>
            <p:cNvCxnSpPr>
              <a:stCxn id="59" idx="5"/>
              <a:endCxn id="62" idx="0"/>
            </p:cNvCxnSpPr>
            <p:nvPr/>
          </p:nvCxnSpPr>
          <p:spPr>
            <a:xfrm rot="16200000" flipH="1">
              <a:off x="6827647" y="4424526"/>
              <a:ext cx="372353" cy="372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51"/>
            <p:cNvCxnSpPr>
              <a:stCxn id="61" idx="6"/>
              <a:endCxn id="62" idx="2"/>
            </p:cNvCxnSpPr>
            <p:nvPr/>
          </p:nvCxnSpPr>
          <p:spPr>
            <a:xfrm>
              <a:off x="6336000" y="5084880"/>
              <a:ext cx="576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000" y="1152000"/>
            <a:ext cx="8640000" cy="5184000"/>
          </a:xfrm>
        </p:spPr>
        <p:txBody>
          <a:bodyPr wrap="none" lIns="0" tIns="0" rIns="0" bIns="0">
            <a:noAutofit/>
          </a:bodyPr>
          <a:lstStyle/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L(N): set of strings N represents</a:t>
            </a: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     ) = {ε}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     ) = {}</a:t>
            </a: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L(N) = N.lab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・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L(N.1)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                 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∪</a:t>
            </a:r>
            <a:r>
              <a:rPr lang="ja-JP" altLang="en-US" sz="2400" dirty="0" smtClean="0">
                <a:latin typeface="Arial" pitchFamily="34" charset="0"/>
                <a:ea typeface="HGP明朝B" pitchFamily="18" charset="-128"/>
              </a:rPr>
              <a:t> </a:t>
            </a:r>
            <a:r>
              <a:rPr lang="en-US" altLang="ja-JP" sz="2400" dirty="0" smtClean="0">
                <a:latin typeface="Arial" pitchFamily="34" charset="0"/>
                <a:ea typeface="HGP明朝B" pitchFamily="18" charset="-128"/>
              </a:rPr>
              <a:t>L(N.0)</a:t>
            </a:r>
            <a:endParaRPr lang="en-US" altLang="ja-JP" sz="2400" dirty="0" smtClean="0">
              <a:latin typeface="Arial" pitchFamily="34" charset="0"/>
              <a:ea typeface="HGP明朝B" pitchFamily="18" charset="-128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endParaRPr lang="en-US" altLang="ja-JP" sz="2400" dirty="0" smtClean="0">
              <a:latin typeface="Arial" pitchFamily="34" charset="0"/>
              <a:ea typeface="HGP明朝B" pitchFamily="18" charset="-128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A path from the root to 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the 1-terminal node</a:t>
            </a:r>
            <a:b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</a:br>
            <a:r>
              <a:rPr lang="en-US" altLang="ja-JP" sz="2400" dirty="0" smtClean="0">
                <a:latin typeface="Arial" pitchFamily="34" charset="0"/>
                <a:ea typeface="HGP明朝B" pitchFamily="18" charset="-128"/>
                <a:cs typeface="Arial" pitchFamily="34" charset="0"/>
              </a:rPr>
              <a:t>represent a string.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5184000" cy="576000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en-US" altLang="ja-JP" sz="2800" dirty="0" smtClean="0">
                <a:solidFill>
                  <a:schemeClr val="bg1"/>
                </a:solidFill>
                <a:latin typeface="Verdana" pitchFamily="34" charset="0"/>
                <a:ea typeface="HGP明朝B" pitchFamily="18" charset="-128"/>
                <a:cs typeface="Verdana" pitchFamily="34" charset="0"/>
              </a:rPr>
              <a:t> Semantics</a:t>
            </a:r>
            <a:endParaRPr kumimoji="1" lang="ja-JP" altLang="en-US" sz="2800" dirty="0">
              <a:solidFill>
                <a:schemeClr val="bg1"/>
              </a:solidFill>
              <a:latin typeface="Verdana" pitchFamily="34" charset="0"/>
              <a:ea typeface="HGP明朝B" pitchFamily="18" charset="-128"/>
              <a:cs typeface="Verdana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6480000"/>
            <a:ext cx="8640000" cy="288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Notes on Sequence Binary Decision Diagrams: Relationship to Acyclic Automata and Complexities of Binary Set Operations</a:t>
            </a:r>
            <a:b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</a:b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by Shuhei Denzumi, Ryo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Yoshinaka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Shin-ichi Minato, and Hiroki </a:t>
            </a:r>
            <a:r>
              <a:rPr kumimoji="1" lang="en-US" altLang="ja-JP" sz="1000" dirty="0" err="1" smtClean="0">
                <a:latin typeface="Geneva" pitchFamily="34" charset="0"/>
                <a:ea typeface="Verdana" pitchFamily="34" charset="0"/>
                <a:cs typeface="Verdana" pitchFamily="34" charset="0"/>
              </a:rPr>
              <a:t>Arimura</a:t>
            </a:r>
            <a:r>
              <a:rPr kumimoji="1"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ja-JP" sz="1000" dirty="0" smtClean="0">
                <a:latin typeface="Geneva" pitchFamily="34" charset="0"/>
                <a:ea typeface="Verdana" pitchFamily="34" charset="0"/>
                <a:cs typeface="Verdana" pitchFamily="34" charset="0"/>
              </a:rPr>
              <a:t>2011-08-30 (TUE),  Prague Stringology Conference 2011 </a:t>
            </a:r>
            <a:endParaRPr kumimoji="1" lang="ja-JP" altLang="en-US" sz="1000" dirty="0">
              <a:latin typeface="Geneva" pitchFamily="34" charset="0"/>
              <a:cs typeface="Verdana" pitchFamily="34" charset="0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4032000" y="1440000"/>
            <a:ext cx="5184000" cy="4608000"/>
            <a:chOff x="720000" y="2304000"/>
            <a:chExt cx="5184000" cy="4608000"/>
          </a:xfrm>
        </p:grpSpPr>
        <p:sp>
          <p:nvSpPr>
            <p:cNvPr id="28" name="正方形/長方形 27"/>
            <p:cNvSpPr/>
            <p:nvPr/>
          </p:nvSpPr>
          <p:spPr>
            <a:xfrm>
              <a:off x="1872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176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1872000" y="4032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32" name="直線矢印コネクタ 31"/>
            <p:cNvCxnSpPr>
              <a:stCxn id="31" idx="4"/>
              <a:endCxn id="28" idx="0"/>
            </p:cNvCxnSpPr>
            <p:nvPr/>
          </p:nvCxnSpPr>
          <p:spPr>
            <a:xfrm rot="5400000">
              <a:off x="1296000" y="5472000"/>
              <a:ext cx="1728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51"/>
            <p:cNvCxnSpPr>
              <a:stCxn id="31" idx="6"/>
              <a:endCxn id="44" idx="1"/>
            </p:cNvCxnSpPr>
            <p:nvPr/>
          </p:nvCxnSpPr>
          <p:spPr>
            <a:xfrm>
              <a:off x="2448000" y="4320000"/>
              <a:ext cx="660353" cy="948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>
              <a:stCxn id="42" idx="2"/>
              <a:endCxn id="44" idx="7"/>
            </p:cNvCxnSpPr>
            <p:nvPr/>
          </p:nvCxnSpPr>
          <p:spPr>
            <a:xfrm rot="10800000" flipV="1">
              <a:off x="3515648" y="4319999"/>
              <a:ext cx="660353" cy="948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>
              <a:stCxn id="44" idx="3"/>
              <a:endCxn id="28" idx="3"/>
            </p:cNvCxnSpPr>
            <p:nvPr/>
          </p:nvCxnSpPr>
          <p:spPr>
            <a:xfrm rot="5400000">
              <a:off x="2304001" y="5819647"/>
              <a:ext cx="948353" cy="660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円/楕円 41"/>
            <p:cNvSpPr/>
            <p:nvPr/>
          </p:nvSpPr>
          <p:spPr>
            <a:xfrm>
              <a:off x="4176000" y="4032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3024000" y="5184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45" name="直線矢印コネクタ 51"/>
            <p:cNvCxnSpPr>
              <a:stCxn id="42" idx="4"/>
              <a:endCxn id="30" idx="0"/>
            </p:cNvCxnSpPr>
            <p:nvPr/>
          </p:nvCxnSpPr>
          <p:spPr>
            <a:xfrm rot="5400000">
              <a:off x="3600000" y="5472000"/>
              <a:ext cx="1728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51"/>
            <p:cNvCxnSpPr>
              <a:stCxn id="44" idx="5"/>
              <a:endCxn id="30" idx="1"/>
            </p:cNvCxnSpPr>
            <p:nvPr/>
          </p:nvCxnSpPr>
          <p:spPr>
            <a:xfrm rot="16200000" flipH="1">
              <a:off x="3371647" y="5819646"/>
              <a:ext cx="948353" cy="660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1296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{ε}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752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024000" y="4608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20000" y="4032000"/>
              <a:ext cx="1152000" cy="576000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752000" y="4032000"/>
              <a:ext cx="1152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smtClean="0">
                  <a:solidFill>
                    <a:srgbClr val="33CCFF"/>
                  </a:solidFill>
                  <a:latin typeface="Comic Sans MS" pitchFamily="66" charset="0"/>
                </a:rPr>
                <a:t>bb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3024000" y="2880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53" name="直線矢印コネクタ 52"/>
            <p:cNvCxnSpPr>
              <a:stCxn id="52" idx="2"/>
              <a:endCxn id="31" idx="0"/>
            </p:cNvCxnSpPr>
            <p:nvPr/>
          </p:nvCxnSpPr>
          <p:spPr>
            <a:xfrm rot="10800000" flipV="1">
              <a:off x="2160000" y="3168000"/>
              <a:ext cx="864000" cy="8640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1"/>
            <p:cNvCxnSpPr>
              <a:stCxn id="52" idx="6"/>
              <a:endCxn id="42" idx="0"/>
            </p:cNvCxnSpPr>
            <p:nvPr/>
          </p:nvCxnSpPr>
          <p:spPr>
            <a:xfrm>
              <a:off x="3600000" y="3168000"/>
              <a:ext cx="864000" cy="8640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/>
            <p:cNvSpPr txBox="1"/>
            <p:nvPr/>
          </p:nvSpPr>
          <p:spPr>
            <a:xfrm>
              <a:off x="2448000" y="2304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b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smtClean="0">
                  <a:solidFill>
                    <a:srgbClr val="33CCFF"/>
                  </a:solidFill>
                  <a:latin typeface="Comic Sans MS" pitchFamily="66" charset="0"/>
                </a:rPr>
                <a:t>bb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  <p:grpSp>
        <p:nvGrpSpPr>
          <p:cNvPr id="110" name="グループ化 109"/>
          <p:cNvGrpSpPr/>
          <p:nvPr/>
        </p:nvGrpSpPr>
        <p:grpSpPr>
          <a:xfrm>
            <a:off x="4032000" y="1440000"/>
            <a:ext cx="5184000" cy="4608000"/>
            <a:chOff x="720000" y="2304000"/>
            <a:chExt cx="5184000" cy="4608000"/>
          </a:xfrm>
        </p:grpSpPr>
        <p:sp>
          <p:nvSpPr>
            <p:cNvPr id="111" name="正方形/長方形 110"/>
            <p:cNvSpPr/>
            <p:nvPr/>
          </p:nvSpPr>
          <p:spPr>
            <a:xfrm>
              <a:off x="1872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4176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13" name="円/楕円 112"/>
            <p:cNvSpPr/>
            <p:nvPr/>
          </p:nvSpPr>
          <p:spPr>
            <a:xfrm>
              <a:off x="1872000" y="4032000"/>
              <a:ext cx="576000" cy="576000"/>
            </a:xfrm>
            <a:prstGeom prst="ellipse">
              <a:avLst/>
            </a:prstGeom>
            <a:solidFill>
              <a:srgbClr val="33CC66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14" name="直線矢印コネクタ 113"/>
            <p:cNvCxnSpPr>
              <a:stCxn id="113" idx="4"/>
              <a:endCxn id="111" idx="0"/>
            </p:cNvCxnSpPr>
            <p:nvPr/>
          </p:nvCxnSpPr>
          <p:spPr>
            <a:xfrm rot="5400000">
              <a:off x="1296000" y="5472000"/>
              <a:ext cx="1728000" cy="1588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51"/>
            <p:cNvCxnSpPr>
              <a:stCxn id="113" idx="6"/>
              <a:endCxn id="119" idx="1"/>
            </p:cNvCxnSpPr>
            <p:nvPr/>
          </p:nvCxnSpPr>
          <p:spPr>
            <a:xfrm>
              <a:off x="2448000" y="4320000"/>
              <a:ext cx="660353" cy="948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矢印コネクタ 115"/>
            <p:cNvCxnSpPr>
              <a:stCxn id="118" idx="2"/>
              <a:endCxn id="119" idx="7"/>
            </p:cNvCxnSpPr>
            <p:nvPr/>
          </p:nvCxnSpPr>
          <p:spPr>
            <a:xfrm rot="10800000" flipV="1">
              <a:off x="3515648" y="4319999"/>
              <a:ext cx="660353" cy="948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矢印コネクタ 116"/>
            <p:cNvCxnSpPr>
              <a:stCxn id="119" idx="3"/>
              <a:endCxn id="111" idx="3"/>
            </p:cNvCxnSpPr>
            <p:nvPr/>
          </p:nvCxnSpPr>
          <p:spPr>
            <a:xfrm rot="5400000">
              <a:off x="2304001" y="5819647"/>
              <a:ext cx="948353" cy="660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円/楕円 117"/>
            <p:cNvSpPr/>
            <p:nvPr/>
          </p:nvSpPr>
          <p:spPr>
            <a:xfrm>
              <a:off x="4176000" y="4032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19" name="円/楕円 118"/>
            <p:cNvSpPr/>
            <p:nvPr/>
          </p:nvSpPr>
          <p:spPr>
            <a:xfrm>
              <a:off x="3024000" y="5184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20" name="直線矢印コネクタ 51"/>
            <p:cNvCxnSpPr>
              <a:stCxn id="118" idx="4"/>
              <a:endCxn id="112" idx="0"/>
            </p:cNvCxnSpPr>
            <p:nvPr/>
          </p:nvCxnSpPr>
          <p:spPr>
            <a:xfrm rot="5400000">
              <a:off x="3600000" y="5472000"/>
              <a:ext cx="1728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51"/>
            <p:cNvCxnSpPr>
              <a:stCxn id="119" idx="5"/>
              <a:endCxn id="112" idx="1"/>
            </p:cNvCxnSpPr>
            <p:nvPr/>
          </p:nvCxnSpPr>
          <p:spPr>
            <a:xfrm rot="16200000" flipH="1">
              <a:off x="3371647" y="5819646"/>
              <a:ext cx="948353" cy="660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テキスト ボックス 121"/>
            <p:cNvSpPr txBox="1"/>
            <p:nvPr/>
          </p:nvSpPr>
          <p:spPr>
            <a:xfrm>
              <a:off x="1296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{ε}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4752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3024000" y="4608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720000" y="4032000"/>
              <a:ext cx="1152000" cy="576000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n w="0">
                    <a:noFill/>
                  </a:ln>
                  <a:latin typeface="Comic Sans MS" pitchFamily="66" charset="0"/>
                </a:rPr>
                <a:t>{a, 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4752000" y="4032000"/>
              <a:ext cx="1152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smtClean="0">
                  <a:solidFill>
                    <a:srgbClr val="33CCFF"/>
                  </a:solidFill>
                  <a:latin typeface="Comic Sans MS" pitchFamily="66" charset="0"/>
                </a:rPr>
                <a:t>bb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27" name="円/楕円 126"/>
            <p:cNvSpPr/>
            <p:nvPr/>
          </p:nvSpPr>
          <p:spPr>
            <a:xfrm>
              <a:off x="3024000" y="2880000"/>
              <a:ext cx="576000" cy="576000"/>
            </a:xfrm>
            <a:prstGeom prst="ellipse">
              <a:avLst/>
            </a:prstGeom>
            <a:solidFill>
              <a:srgbClr val="33CC66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28" name="直線矢印コネクタ 127"/>
            <p:cNvCxnSpPr>
              <a:stCxn id="127" idx="2"/>
              <a:endCxn id="113" idx="0"/>
            </p:cNvCxnSpPr>
            <p:nvPr/>
          </p:nvCxnSpPr>
          <p:spPr>
            <a:xfrm rot="10800000" flipV="1">
              <a:off x="2160000" y="3168000"/>
              <a:ext cx="864000" cy="864000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51"/>
            <p:cNvCxnSpPr>
              <a:stCxn id="127" idx="6"/>
              <a:endCxn id="118" idx="0"/>
            </p:cNvCxnSpPr>
            <p:nvPr/>
          </p:nvCxnSpPr>
          <p:spPr>
            <a:xfrm>
              <a:off x="3600000" y="3168000"/>
              <a:ext cx="864000" cy="8640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テキスト ボックス 129"/>
            <p:cNvSpPr txBox="1"/>
            <p:nvPr/>
          </p:nvSpPr>
          <p:spPr>
            <a:xfrm>
              <a:off x="2448000" y="2304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noFill/>
                  </a:ln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err="1" smtClean="0"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noFill/>
                  </a:ln>
                  <a:latin typeface="Comic Sans MS" pitchFamily="66" charset="0"/>
                </a:rPr>
                <a:t>b</a:t>
              </a:r>
              <a:r>
                <a:rPr kumimoji="1" lang="en-US" altLang="ja-JP" sz="2400" dirty="0" smtClean="0">
                  <a:latin typeface="Comic Sans MS" pitchFamily="66" charset="0"/>
                </a:rPr>
                <a:t>, bb}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4032000" y="1440000"/>
            <a:ext cx="5184000" cy="4608000"/>
            <a:chOff x="720000" y="2304000"/>
            <a:chExt cx="5184000" cy="4608000"/>
          </a:xfrm>
        </p:grpSpPr>
        <p:sp>
          <p:nvSpPr>
            <p:cNvPr id="132" name="正方形/長方形 131"/>
            <p:cNvSpPr/>
            <p:nvPr/>
          </p:nvSpPr>
          <p:spPr>
            <a:xfrm>
              <a:off x="1872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4176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1872000" y="4032000"/>
              <a:ext cx="576000" cy="576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35" name="直線矢印コネクタ 134"/>
            <p:cNvCxnSpPr>
              <a:stCxn id="134" idx="4"/>
              <a:endCxn id="132" idx="0"/>
            </p:cNvCxnSpPr>
            <p:nvPr/>
          </p:nvCxnSpPr>
          <p:spPr>
            <a:xfrm rot="5400000">
              <a:off x="1296000" y="5472000"/>
              <a:ext cx="1728000" cy="1588"/>
            </a:xfrm>
            <a:prstGeom prst="straightConnector1">
              <a:avLst/>
            </a:prstGeom>
            <a:ln w="25400" cap="rnd" cmpd="sng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矢印コネクタ 51"/>
            <p:cNvCxnSpPr>
              <a:stCxn id="134" idx="6"/>
              <a:endCxn id="140" idx="1"/>
            </p:cNvCxnSpPr>
            <p:nvPr/>
          </p:nvCxnSpPr>
          <p:spPr>
            <a:xfrm>
              <a:off x="2448000" y="4320000"/>
              <a:ext cx="660353" cy="948353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prstDash val="sysDash"/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/>
            <p:cNvCxnSpPr>
              <a:stCxn id="139" idx="2"/>
              <a:endCxn id="140" idx="7"/>
            </p:cNvCxnSpPr>
            <p:nvPr/>
          </p:nvCxnSpPr>
          <p:spPr>
            <a:xfrm rot="10800000" flipV="1">
              <a:off x="3515648" y="4319999"/>
              <a:ext cx="660353" cy="948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矢印コネクタ 137"/>
            <p:cNvCxnSpPr>
              <a:stCxn id="140" idx="3"/>
              <a:endCxn id="132" idx="3"/>
            </p:cNvCxnSpPr>
            <p:nvPr/>
          </p:nvCxnSpPr>
          <p:spPr>
            <a:xfrm rot="5400000">
              <a:off x="2304001" y="5819647"/>
              <a:ext cx="948353" cy="660353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円/楕円 138"/>
            <p:cNvSpPr/>
            <p:nvPr/>
          </p:nvSpPr>
          <p:spPr>
            <a:xfrm>
              <a:off x="4176000" y="4032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40" name="円/楕円 139"/>
            <p:cNvSpPr/>
            <p:nvPr/>
          </p:nvSpPr>
          <p:spPr>
            <a:xfrm>
              <a:off x="3024000" y="5184000"/>
              <a:ext cx="576000" cy="576000"/>
            </a:xfrm>
            <a:prstGeom prst="ellipse">
              <a:avLst/>
            </a:prstGeom>
            <a:solidFill>
              <a:srgbClr val="33CC66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3D5DFD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rgbClr val="3D5DFD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41" name="直線矢印コネクタ 51"/>
            <p:cNvCxnSpPr>
              <a:stCxn id="139" idx="4"/>
              <a:endCxn id="133" idx="0"/>
            </p:cNvCxnSpPr>
            <p:nvPr/>
          </p:nvCxnSpPr>
          <p:spPr>
            <a:xfrm rot="5400000">
              <a:off x="3600000" y="5472000"/>
              <a:ext cx="1728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矢印コネクタ 51"/>
            <p:cNvCxnSpPr>
              <a:stCxn id="140" idx="5"/>
              <a:endCxn id="133" idx="1"/>
            </p:cNvCxnSpPr>
            <p:nvPr/>
          </p:nvCxnSpPr>
          <p:spPr>
            <a:xfrm rot="16200000" flipH="1">
              <a:off x="3371647" y="5819646"/>
              <a:ext cx="948353" cy="660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テキスト ボックス 142"/>
            <p:cNvSpPr txBox="1"/>
            <p:nvPr/>
          </p:nvSpPr>
          <p:spPr>
            <a:xfrm>
              <a:off x="1296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{ε}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44" name="テキスト ボックス 143"/>
            <p:cNvSpPr txBox="1"/>
            <p:nvPr/>
          </p:nvSpPr>
          <p:spPr>
            <a:xfrm>
              <a:off x="4752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45" name="テキスト ボックス 144"/>
            <p:cNvSpPr txBox="1"/>
            <p:nvPr/>
          </p:nvSpPr>
          <p:spPr>
            <a:xfrm>
              <a:off x="3024000" y="4608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720000" y="4032000"/>
              <a:ext cx="1152000" cy="576000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n w="0">
                    <a:noFill/>
                  </a:ln>
                  <a:latin typeface="Comic Sans MS" pitchFamily="66" charset="0"/>
                </a:rPr>
                <a:t>{a, 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4752000" y="4032000"/>
              <a:ext cx="1152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{bb}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3024000" y="2880000"/>
              <a:ext cx="576000" cy="576000"/>
            </a:xfrm>
            <a:prstGeom prst="ellipse">
              <a:avLst/>
            </a:prstGeom>
            <a:solidFill>
              <a:srgbClr val="33CC66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3D5DFD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rgbClr val="3D5DFD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49" name="直線矢印コネクタ 148"/>
            <p:cNvCxnSpPr>
              <a:stCxn id="148" idx="2"/>
              <a:endCxn id="134" idx="0"/>
            </p:cNvCxnSpPr>
            <p:nvPr/>
          </p:nvCxnSpPr>
          <p:spPr>
            <a:xfrm rot="10800000" flipV="1">
              <a:off x="2160000" y="3168000"/>
              <a:ext cx="864000" cy="864000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矢印コネクタ 51"/>
            <p:cNvCxnSpPr>
              <a:stCxn id="148" idx="6"/>
              <a:endCxn id="139" idx="0"/>
            </p:cNvCxnSpPr>
            <p:nvPr/>
          </p:nvCxnSpPr>
          <p:spPr>
            <a:xfrm>
              <a:off x="3600000" y="3168000"/>
              <a:ext cx="864000" cy="8640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テキスト ボックス 150"/>
            <p:cNvSpPr txBox="1"/>
            <p:nvPr/>
          </p:nvSpPr>
          <p:spPr>
            <a:xfrm>
              <a:off x="2448000" y="2304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err="1" smtClean="0"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noFill/>
                  </a:ln>
                  <a:latin typeface="Comic Sans MS" pitchFamily="66" charset="0"/>
                </a:rPr>
                <a:t>a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err="1" smtClean="0">
                  <a:solidFill>
                    <a:srgbClr val="3D5DFD"/>
                  </a:solidFill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noFill/>
                  </a:ln>
                  <a:solidFill>
                    <a:srgbClr val="3D5DFD"/>
                  </a:solidFill>
                  <a:latin typeface="Comic Sans MS" pitchFamily="66" charset="0"/>
                </a:rPr>
                <a:t>b</a:t>
              </a:r>
              <a:r>
                <a:rPr kumimoji="1" lang="en-US" altLang="ja-JP" sz="2400" dirty="0" smtClean="0">
                  <a:latin typeface="Comic Sans MS" pitchFamily="66" charset="0"/>
                </a:rPr>
                <a:t>, bb}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  <p:grpSp>
        <p:nvGrpSpPr>
          <p:cNvPr id="152" name="グループ化 151"/>
          <p:cNvGrpSpPr/>
          <p:nvPr/>
        </p:nvGrpSpPr>
        <p:grpSpPr>
          <a:xfrm>
            <a:off x="4032000" y="1440000"/>
            <a:ext cx="5184000" cy="4608000"/>
            <a:chOff x="720000" y="2304000"/>
            <a:chExt cx="5184000" cy="4608000"/>
          </a:xfrm>
        </p:grpSpPr>
        <p:sp>
          <p:nvSpPr>
            <p:cNvPr id="153" name="正方形/長方形 152"/>
            <p:cNvSpPr/>
            <p:nvPr/>
          </p:nvSpPr>
          <p:spPr>
            <a:xfrm>
              <a:off x="1872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1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4176000" y="6336000"/>
              <a:ext cx="576000" cy="576000"/>
            </a:xfrm>
            <a:prstGeom prst="rect">
              <a:avLst/>
            </a:prstGeom>
            <a:solidFill>
              <a:srgbClr val="00CC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0</a:t>
              </a:r>
              <a:endParaRPr kumimoji="1" lang="ja-JP" altLang="en-US" sz="24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1872000" y="4032000"/>
              <a:ext cx="576000" cy="576000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56" name="直線矢印コネクタ 155"/>
            <p:cNvCxnSpPr>
              <a:stCxn id="155" idx="4"/>
              <a:endCxn id="153" idx="0"/>
            </p:cNvCxnSpPr>
            <p:nvPr/>
          </p:nvCxnSpPr>
          <p:spPr>
            <a:xfrm rot="5400000">
              <a:off x="1296000" y="5472000"/>
              <a:ext cx="1728000" cy="1588"/>
            </a:xfrm>
            <a:prstGeom prst="straightConnector1">
              <a:avLst/>
            </a:prstGeom>
            <a:ln w="25400" cap="rnd" cmpd="sng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矢印コネクタ 51"/>
            <p:cNvCxnSpPr>
              <a:stCxn id="155" idx="6"/>
              <a:endCxn id="161" idx="1"/>
            </p:cNvCxnSpPr>
            <p:nvPr/>
          </p:nvCxnSpPr>
          <p:spPr>
            <a:xfrm>
              <a:off x="2448000" y="4320000"/>
              <a:ext cx="660353" cy="948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矢印コネクタ 157"/>
            <p:cNvCxnSpPr>
              <a:stCxn id="160" idx="2"/>
              <a:endCxn id="161" idx="7"/>
            </p:cNvCxnSpPr>
            <p:nvPr/>
          </p:nvCxnSpPr>
          <p:spPr>
            <a:xfrm rot="10800000" flipV="1">
              <a:off x="3515648" y="4319999"/>
              <a:ext cx="660353" cy="948353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矢印コネクタ 158"/>
            <p:cNvCxnSpPr>
              <a:stCxn id="161" idx="3"/>
              <a:endCxn id="153" idx="3"/>
            </p:cNvCxnSpPr>
            <p:nvPr/>
          </p:nvCxnSpPr>
          <p:spPr>
            <a:xfrm rot="5400000">
              <a:off x="2304001" y="5819647"/>
              <a:ext cx="948353" cy="660353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円/楕円 159"/>
            <p:cNvSpPr/>
            <p:nvPr/>
          </p:nvSpPr>
          <p:spPr>
            <a:xfrm>
              <a:off x="4176000" y="4032000"/>
              <a:ext cx="576000" cy="576000"/>
            </a:xfrm>
            <a:prstGeom prst="ellipse">
              <a:avLst/>
            </a:prstGeom>
            <a:solidFill>
              <a:srgbClr val="33CC66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FF66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rgbClr val="FFFF66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61" name="円/楕円 160"/>
            <p:cNvSpPr/>
            <p:nvPr/>
          </p:nvSpPr>
          <p:spPr>
            <a:xfrm>
              <a:off x="3024000" y="5184000"/>
              <a:ext cx="576000" cy="576000"/>
            </a:xfrm>
            <a:prstGeom prst="ellipse">
              <a:avLst/>
            </a:prstGeom>
            <a:solidFill>
              <a:srgbClr val="33CC66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rgbClr val="FFFF66"/>
                  </a:solidFill>
                  <a:latin typeface="Comic Sans MS" pitchFamily="66" charset="0"/>
                  <a:cs typeface="Times New Roman" pitchFamily="18" charset="0"/>
                </a:rPr>
                <a:t>b</a:t>
              </a:r>
              <a:endParaRPr kumimoji="1" lang="ja-JP" altLang="en-US" sz="2400" dirty="0" smtClean="0">
                <a:solidFill>
                  <a:srgbClr val="FFFF66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62" name="直線矢印コネクタ 51"/>
            <p:cNvCxnSpPr>
              <a:stCxn id="160" idx="4"/>
              <a:endCxn id="154" idx="0"/>
            </p:cNvCxnSpPr>
            <p:nvPr/>
          </p:nvCxnSpPr>
          <p:spPr>
            <a:xfrm rot="5400000">
              <a:off x="3600000" y="5472000"/>
              <a:ext cx="1728000" cy="158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矢印コネクタ 51"/>
            <p:cNvCxnSpPr>
              <a:stCxn id="161" idx="5"/>
              <a:endCxn id="154" idx="1"/>
            </p:cNvCxnSpPr>
            <p:nvPr/>
          </p:nvCxnSpPr>
          <p:spPr>
            <a:xfrm rot="16200000" flipH="1">
              <a:off x="3371647" y="5819646"/>
              <a:ext cx="948353" cy="66035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テキスト ボックス 163"/>
            <p:cNvSpPr txBox="1"/>
            <p:nvPr/>
          </p:nvSpPr>
          <p:spPr>
            <a:xfrm>
              <a:off x="1296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{ε}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65" name="テキスト ボックス 164"/>
            <p:cNvSpPr txBox="1"/>
            <p:nvPr/>
          </p:nvSpPr>
          <p:spPr>
            <a:xfrm>
              <a:off x="4752000" y="6336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66" name="テキスト ボックス 165"/>
            <p:cNvSpPr txBox="1"/>
            <p:nvPr/>
          </p:nvSpPr>
          <p:spPr>
            <a:xfrm>
              <a:off x="3024000" y="4608000"/>
              <a:ext cx="576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67" name="テキスト ボックス 166"/>
            <p:cNvSpPr txBox="1"/>
            <p:nvPr/>
          </p:nvSpPr>
          <p:spPr>
            <a:xfrm>
              <a:off x="720000" y="4032000"/>
              <a:ext cx="1152000" cy="576000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n w="0">
                    <a:noFill/>
                  </a:ln>
                  <a:latin typeface="Comic Sans MS" pitchFamily="66" charset="0"/>
                </a:rPr>
                <a:t>{a, 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4752000" y="4032000"/>
              <a:ext cx="1152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{bb}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  <p:sp>
          <p:nvSpPr>
            <p:cNvPr id="169" name="円/楕円 168"/>
            <p:cNvSpPr/>
            <p:nvPr/>
          </p:nvSpPr>
          <p:spPr>
            <a:xfrm>
              <a:off x="3024000" y="2880000"/>
              <a:ext cx="576000" cy="576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dist="127000" dir="2700000" algn="tl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  <a:latin typeface="Comic Sans MS" pitchFamily="66" charset="0"/>
                  <a:cs typeface="Times New Roman" pitchFamily="18" charset="0"/>
                </a:rPr>
                <a:t>a</a:t>
              </a:r>
              <a:endParaRPr kumimoji="1" lang="ja-JP" altLang="en-US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cxnSp>
          <p:nvCxnSpPr>
            <p:cNvPr id="170" name="直線矢印コネクタ 169"/>
            <p:cNvCxnSpPr>
              <a:stCxn id="169" idx="2"/>
              <a:endCxn id="155" idx="0"/>
            </p:cNvCxnSpPr>
            <p:nvPr/>
          </p:nvCxnSpPr>
          <p:spPr>
            <a:xfrm rot="10800000" flipV="1">
              <a:off x="2160000" y="3168000"/>
              <a:ext cx="864000" cy="864000"/>
            </a:xfrm>
            <a:prstGeom prst="straightConnector1">
              <a:avLst/>
            </a:prstGeom>
            <a:ln w="25400" cap="rnd" cmpd="sng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矢印コネクタ 51"/>
            <p:cNvCxnSpPr>
              <a:stCxn id="169" idx="6"/>
              <a:endCxn id="160" idx="0"/>
            </p:cNvCxnSpPr>
            <p:nvPr/>
          </p:nvCxnSpPr>
          <p:spPr>
            <a:xfrm>
              <a:off x="3600000" y="3168000"/>
              <a:ext cx="864000" cy="864000"/>
            </a:xfrm>
            <a:prstGeom prst="straightConnector1">
              <a:avLst/>
            </a:prstGeom>
            <a:ln w="101600" cap="rnd" cmpd="dbl">
              <a:solidFill>
                <a:schemeClr val="tx1"/>
              </a:solidFill>
              <a:prstDash val="sysDash"/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テキスト ボックス 171"/>
            <p:cNvSpPr txBox="1"/>
            <p:nvPr/>
          </p:nvSpPr>
          <p:spPr>
            <a:xfrm>
              <a:off x="2448000" y="2304000"/>
              <a:ext cx="1728000" cy="576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omic Sans MS" pitchFamily="66" charset="0"/>
                </a:rPr>
                <a:t>{</a:t>
              </a:r>
              <a:r>
                <a:rPr kumimoji="1" lang="en-US" altLang="ja-JP" sz="2400" dirty="0" err="1" smtClean="0"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noFill/>
                  </a:ln>
                  <a:latin typeface="Comic Sans MS" pitchFamily="66" charset="0"/>
                </a:rPr>
                <a:t>a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err="1" smtClean="0">
                  <a:latin typeface="Comic Sans MS" pitchFamily="66" charset="0"/>
                </a:rPr>
                <a:t>a</a:t>
              </a:r>
              <a:r>
                <a:rPr kumimoji="1" lang="en-US" altLang="ja-JP" sz="2400" dirty="0" err="1" smtClean="0">
                  <a:ln w="6350">
                    <a:noFill/>
                  </a:ln>
                  <a:latin typeface="Comic Sans MS" pitchFamily="66" charset="0"/>
                </a:rPr>
                <a:t>b</a:t>
              </a:r>
              <a:r>
                <a:rPr kumimoji="1" lang="en-US" altLang="ja-JP" sz="2400" dirty="0" smtClean="0">
                  <a:latin typeface="Comic Sans MS" pitchFamily="66" charset="0"/>
                </a:rPr>
                <a:t>, </a:t>
              </a:r>
              <a:r>
                <a:rPr kumimoji="1" lang="en-US" altLang="ja-JP" sz="2400" dirty="0" smtClean="0">
                  <a:ln w="12700"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Comic Sans MS" pitchFamily="66" charset="0"/>
                </a:rPr>
                <a:t>bb</a:t>
              </a:r>
              <a:r>
                <a:rPr kumimoji="1" lang="en-US" altLang="ja-JP" sz="2400" dirty="0" smtClean="0">
                  <a:latin typeface="Comic Sans MS" pitchFamily="66" charset="0"/>
                </a:rPr>
                <a:t>}</a:t>
              </a:r>
              <a:endParaRPr kumimoji="1" lang="ja-JP" altLang="en-US" sz="2400" dirty="0">
                <a:latin typeface="Comic Sans MS" pitchFamily="66" charset="0"/>
              </a:endParaRPr>
            </a:p>
          </p:txBody>
        </p:sp>
      </p:grpSp>
      <p:sp>
        <p:nvSpPr>
          <p:cNvPr id="90" name="正方形/長方形 89"/>
          <p:cNvSpPr/>
          <p:nvPr/>
        </p:nvSpPr>
        <p:spPr>
          <a:xfrm>
            <a:off x="936000" y="2520000"/>
            <a:ext cx="288000" cy="288000"/>
          </a:xfrm>
          <a:prstGeom prst="rect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endParaRPr kumimoji="1" lang="ja-JP" altLang="en-US" sz="2400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936000" y="2052000"/>
            <a:ext cx="288000" cy="288000"/>
          </a:xfrm>
          <a:prstGeom prst="rect">
            <a:avLst/>
          </a:prstGeom>
          <a:solidFill>
            <a:srgbClr val="00CCCC"/>
          </a:solidFill>
          <a:ln>
            <a:solidFill>
              <a:schemeClr val="tx1"/>
            </a:solidFill>
          </a:ln>
          <a:effectLst>
            <a:outerShdw dist="127000" dir="2700000" algn="tl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endParaRPr kumimoji="1" lang="ja-JP" altLang="en-US" sz="2400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CCCC"/>
        </a:solidFill>
        <a:ln>
          <a:solidFill>
            <a:schemeClr val="tx1"/>
          </a:solidFill>
        </a:ln>
        <a:effectLst>
          <a:outerShdw dist="127000" dir="2700000" algn="tl" rotWithShape="0">
            <a:schemeClr val="bg1">
              <a:lumMod val="50000"/>
              <a:alpha val="50000"/>
            </a:schemeClr>
          </a:outerShdw>
        </a:effectLst>
      </a:spPr>
      <a:bodyPr wrap="none" lIns="0" tIns="0" rIns="0" bIns="0" rtlCol="0" anchor="ctr"/>
      <a:lstStyle>
        <a:defPPr algn="ctr">
          <a:defRPr kumimoji="1" sz="2400" dirty="0" smtClean="0">
            <a:solidFill>
              <a:schemeClr val="tx1"/>
            </a:solidFill>
            <a:latin typeface="Comic Sans MS" pitchFamily="66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noAutofit/>
      </a:bodyPr>
      <a:lstStyle>
        <a:defPPr algn="ctr">
          <a:defRPr sz="2400" dirty="0" smtClean="0">
            <a:latin typeface="Comic Sans MS" pitchFamily="66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7950</TotalTime>
  <Words>3447</Words>
  <Application>Microsoft Office PowerPoint</Application>
  <PresentationFormat>画面に合わせる (4:3)</PresentationFormat>
  <Paragraphs>696</Paragraphs>
  <Slides>27</Slides>
  <Notes>27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9" baseType="lpstr">
      <vt:lpstr>Office テーマ</vt:lpstr>
      <vt:lpstr>数式</vt:lpstr>
      <vt:lpstr>Notes on Sequence Binary Decision Diagrams:  Relationship to Acyclic Automata and  Complexities of Binary Set Operations</vt:lpstr>
      <vt:lpstr> Background</vt:lpstr>
      <vt:lpstr> Manipulatable &amp; Compact</vt:lpstr>
      <vt:lpstr> What is Sequence BDD?</vt:lpstr>
      <vt:lpstr> Family of BDDs</vt:lpstr>
      <vt:lpstr> Result</vt:lpstr>
      <vt:lpstr>Preliminary</vt:lpstr>
      <vt:lpstr> Definition</vt:lpstr>
      <vt:lpstr> Semantics</vt:lpstr>
      <vt:lpstr> Comparison to ADFA</vt:lpstr>
      <vt:lpstr> Reduction process</vt:lpstr>
      <vt:lpstr> Characteristic</vt:lpstr>
      <vt:lpstr>Relationship to Acyclic Automata</vt:lpstr>
      <vt:lpstr> Size</vt:lpstr>
      <vt:lpstr> Theorem: Size compare</vt:lpstr>
      <vt:lpstr> 0-child sharing</vt:lpstr>
      <vt:lpstr> Example</vt:lpstr>
      <vt:lpstr> Experiment</vt:lpstr>
      <vt:lpstr>Binary Set  Operation Algorithm</vt:lpstr>
      <vt:lpstr> Set operation</vt:lpstr>
      <vt:lpstr> Apply algorithm</vt:lpstr>
      <vt:lpstr> Hash table technique</vt:lpstr>
      <vt:lpstr>　Node create process</vt:lpstr>
      <vt:lpstr> Time complexity</vt:lpstr>
      <vt:lpstr> Experiment</vt:lpstr>
      <vt:lpstr> Conclusion</vt:lpstr>
      <vt:lpstr>スライド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Sequence Binary Decision Diagrams:  Relationship to Acyclic Automata and  Complexities of Binary Set Operations</dc:title>
  <dc:creator>ICS07012</dc:creator>
  <cp:lastModifiedBy>ICS07012</cp:lastModifiedBy>
  <cp:revision>573</cp:revision>
  <dcterms:created xsi:type="dcterms:W3CDTF">2011-07-29T06:13:24Z</dcterms:created>
  <dcterms:modified xsi:type="dcterms:W3CDTF">2011-08-30T09:45:05Z</dcterms:modified>
</cp:coreProperties>
</file>