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slides/slide66.xml" ContentType="application/vnd.openxmlformats-officedocument.presentationml.slide+xml"/>
  <Override PartName="/ppt/theme/theme1.xml" ContentType="application/vnd.openxmlformats-officedocument.theme+xml"/>
  <Override PartName="/ppt/notesSlides/notesSlide74.xml" ContentType="application/vnd.openxmlformats-officedocument.presentationml.notesSlide+xml"/>
  <Override PartName="/ppt/notesSlides/notesSlide2.xml" ContentType="application/vnd.openxmlformats-officedocument.presentationml.notesSlide+xml"/>
  <Override PartName="/ppt/slides/slide75.xml" ContentType="application/vnd.openxmlformats-officedocument.presentationml.slide+xml"/>
  <Override PartName="/ppt/notesSlides/notesSlide83.xml" ContentType="application/vnd.openxmlformats-officedocument.presentationml.notesSlide+xml"/>
  <Override PartName="/ppt/slides/slide85.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slides/slide67.xml" ContentType="application/vnd.openxmlformats-officedocument.presentationml.slide+xml"/>
  <Override PartName="/ppt/theme/theme2.xml" ContentType="application/vnd.openxmlformats-officedocument.theme+xml"/>
  <Override PartName="/ppt/notesSlides/notesSlide75.xml" ContentType="application/vnd.openxmlformats-officedocument.presentationml.notesSlide+xml"/>
  <Override PartName="/ppt/notesSlides/notesSlide3.xml" ContentType="application/vnd.openxmlformats-officedocument.presentationml.notesSlide+xml"/>
  <Override PartName="/ppt/slides/slide76.xml" ContentType="application/vnd.openxmlformats-officedocument.presentationml.slide+xml"/>
  <Override PartName="/ppt/notesSlides/notesSlide84.xml" ContentType="application/vnd.openxmlformats-officedocument.presentationml.notesSlide+xml"/>
  <Override PartName="/ppt/slides/slide8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notesSlides/notesSlide70.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notesSlides/notesSlide66.xml" ContentType="application/vnd.openxmlformats-officedocument.presentationml.notesSlide+xml"/>
  <Override PartName="/ppt/slides/slide68.xml" ContentType="application/vnd.openxmlformats-officedocument.presentationml.slide+xml"/>
  <Override PartName="/ppt/theme/theme3.xml" ContentType="application/vnd.openxmlformats-officedocument.theme+xml"/>
  <Override PartName="/ppt/notesSlides/notesSlide76.xml" ContentType="application/vnd.openxmlformats-officedocument.presentationml.notesSlide+xml"/>
  <Override PartName="/ppt/notesSlides/notesSlide4.xml" ContentType="application/vnd.openxmlformats-officedocument.presentationml.notesSlide+xml"/>
  <Override PartName="/ppt/slides/slide77.xml" ContentType="application/vnd.openxmlformats-officedocument.presentationml.slide+xml"/>
  <Override PartName="/ppt/notesSlides/notesSlide85.xml" ContentType="application/vnd.openxmlformats-officedocument.presentationml.notesSlide+xml"/>
  <Override PartName="/ppt/slides/slide87.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71.xml" ContentType="application/vnd.openxmlformats-officedocument.presentationml.notesSlide+xml"/>
  <Override PartName="/ppt/slides/slide72.xml" ContentType="application/vnd.openxmlformats-officedocument.presentationml.slide+xml"/>
  <Override PartName="/ppt/notesSlides/notesSlide80.xml" ContentType="application/vnd.openxmlformats-officedocument.presentationml.notesSlide+xml"/>
  <Override PartName="/ppt/notesSlides/notesSlide48.xml" ContentType="application/vnd.openxmlformats-officedocument.presentationml.notesSlide+xml"/>
  <Override PartName="/ppt/slides/slide82.xml" ContentType="application/vnd.openxmlformats-officedocument.presentationml.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67.xml" ContentType="application/vnd.openxmlformats-officedocument.presentationml.notesSlide+xml"/>
  <Override PartName="/ppt/slides/slide69.xml" ContentType="application/vnd.openxmlformats-officedocument.presentationml.slide+xml"/>
  <Override PartName="/ppt/notesSlides/notesSlide77.xml" ContentType="application/vnd.openxmlformats-officedocument.presentationml.notes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notesSlides/notesSlide86.xml" ContentType="application/vnd.openxmlformats-officedocument.presentationml.notesSlide+xml"/>
  <Override PartName="/ppt/slides/slide88.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72.xml" ContentType="application/vnd.openxmlformats-officedocument.presentationml.notesSlide+xml"/>
  <Override PartName="/ppt/slides/slide73.xml" ContentType="application/vnd.openxmlformats-officedocument.presentationml.slide+xml"/>
  <Override PartName="/ppt/notesSlides/notesSlide81.xml" ContentType="application/vnd.openxmlformats-officedocument.presentationml.notes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slides/slide83.xml" ContentType="application/vnd.openxmlformats-officedocument.presentationml.slide+xml"/>
  <Override PartName="/ppt/notesSlides/notesSlide59.xml" ContentType="application/vnd.openxmlformats-officedocument.presentationml.notesSlide+xml"/>
  <Override PartName="/ppt/notesSlides/notesSlide68.xml" ContentType="application/vnd.openxmlformats-officedocument.presentationml.notesSlide+xml"/>
  <Override PartName="/ppt/notesSlides/notesSlide78.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87.xml" ContentType="application/vnd.openxmlformats-officedocument.presentationml.notes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s/slide65.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74.xml" ContentType="application/vnd.openxmlformats-officedocument.presentationml.slide+xml"/>
  <Override PartName="/ppt/notesSlides/notesSlide82.xml" ContentType="application/vnd.openxmlformats-officedocument.presentationml.notesSlide+xml"/>
  <Override PartName="/ppt/slides/slide84.xml" ContentType="application/vnd.openxmlformats-officedocument.presentationml.slide+xml"/>
  <Override PartName="/ppt/notesSlides/notesSlide69.xml" ContentType="application/vnd.openxmlformats-officedocument.presentationml.notesSlide+xml"/>
  <Override PartName="/ppt/notesSlides/notesSlide79.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88.xml" ContentType="application/vnd.openxmlformats-officedocument.presentationml.notes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76" r:id="rId1"/>
  </p:sldMasterIdLst>
  <p:notesMasterIdLst>
    <p:notesMasterId r:id="rId90"/>
  </p:notesMasterIdLst>
  <p:handoutMasterIdLst>
    <p:handoutMasterId r:id="rId91"/>
  </p:handoutMasterIdLst>
  <p:sldIdLst>
    <p:sldId id="256" r:id="rId2"/>
    <p:sldId id="324" r:id="rId3"/>
    <p:sldId id="349" r:id="rId4"/>
    <p:sldId id="302" r:id="rId5"/>
    <p:sldId id="354" r:id="rId6"/>
    <p:sldId id="305" r:id="rId7"/>
    <p:sldId id="350" r:id="rId8"/>
    <p:sldId id="306" r:id="rId9"/>
    <p:sldId id="310" r:id="rId10"/>
    <p:sldId id="326" r:id="rId11"/>
    <p:sldId id="327" r:id="rId12"/>
    <p:sldId id="311" r:id="rId13"/>
    <p:sldId id="312" r:id="rId14"/>
    <p:sldId id="328" r:id="rId15"/>
    <p:sldId id="315" r:id="rId16"/>
    <p:sldId id="316" r:id="rId17"/>
    <p:sldId id="317" r:id="rId18"/>
    <p:sldId id="313" r:id="rId19"/>
    <p:sldId id="351" r:id="rId20"/>
    <p:sldId id="319" r:id="rId21"/>
    <p:sldId id="320" r:id="rId22"/>
    <p:sldId id="323" r:id="rId23"/>
    <p:sldId id="322" r:id="rId24"/>
    <p:sldId id="332" r:id="rId25"/>
    <p:sldId id="333" r:id="rId26"/>
    <p:sldId id="339" r:id="rId27"/>
    <p:sldId id="338" r:id="rId28"/>
    <p:sldId id="335" r:id="rId29"/>
    <p:sldId id="342" r:id="rId30"/>
    <p:sldId id="352" r:id="rId31"/>
    <p:sldId id="337" r:id="rId32"/>
    <p:sldId id="345" r:id="rId33"/>
    <p:sldId id="336" r:id="rId34"/>
    <p:sldId id="355" r:id="rId35"/>
    <p:sldId id="330" r:id="rId36"/>
    <p:sldId id="353" r:id="rId37"/>
    <p:sldId id="301" r:id="rId38"/>
    <p:sldId id="346" r:id="rId39"/>
    <p:sldId id="304" r:id="rId40"/>
    <p:sldId id="340" r:id="rId41"/>
    <p:sldId id="347" r:id="rId42"/>
    <p:sldId id="307" r:id="rId43"/>
    <p:sldId id="343" r:id="rId44"/>
    <p:sldId id="309" r:id="rId45"/>
    <p:sldId id="314" r:id="rId46"/>
    <p:sldId id="257" r:id="rId47"/>
    <p:sldId id="258" r:id="rId48"/>
    <p:sldId id="259" r:id="rId49"/>
    <p:sldId id="260" r:id="rId50"/>
    <p:sldId id="261" r:id="rId51"/>
    <p:sldId id="262" r:id="rId52"/>
    <p:sldId id="263" r:id="rId53"/>
    <p:sldId id="299" r:id="rId54"/>
    <p:sldId id="295" r:id="rId55"/>
    <p:sldId id="296" r:id="rId56"/>
    <p:sldId id="297" r:id="rId57"/>
    <p:sldId id="298" r:id="rId58"/>
    <p:sldId id="264" r:id="rId59"/>
    <p:sldId id="265" r:id="rId60"/>
    <p:sldId id="266" r:id="rId61"/>
    <p:sldId id="267" r:id="rId62"/>
    <p:sldId id="268" r:id="rId63"/>
    <p:sldId id="269" r:id="rId64"/>
    <p:sldId id="270" r:id="rId65"/>
    <p:sldId id="271" r:id="rId66"/>
    <p:sldId id="272" r:id="rId67"/>
    <p:sldId id="273" r:id="rId68"/>
    <p:sldId id="274" r:id="rId69"/>
    <p:sldId id="275" r:id="rId70"/>
    <p:sldId id="276" r:id="rId71"/>
    <p:sldId id="277" r:id="rId72"/>
    <p:sldId id="278" r:id="rId73"/>
    <p:sldId id="279" r:id="rId74"/>
    <p:sldId id="280" r:id="rId75"/>
    <p:sldId id="281" r:id="rId76"/>
    <p:sldId id="282" r:id="rId77"/>
    <p:sldId id="283" r:id="rId78"/>
    <p:sldId id="284" r:id="rId79"/>
    <p:sldId id="285" r:id="rId80"/>
    <p:sldId id="286" r:id="rId81"/>
    <p:sldId id="287" r:id="rId82"/>
    <p:sldId id="288" r:id="rId83"/>
    <p:sldId id="289" r:id="rId84"/>
    <p:sldId id="290" r:id="rId85"/>
    <p:sldId id="291" r:id="rId86"/>
    <p:sldId id="292" r:id="rId87"/>
    <p:sldId id="293" r:id="rId88"/>
    <p:sldId id="294" r:id="rId8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scaleToFitPaper="1"/>
  <p:clrMru>
    <a:srgbClr val="FF98D9"/>
    <a:srgbClr val="FF9446"/>
    <a:srgbClr val="FFD6ED"/>
    <a:srgbClr val="FF3E7B"/>
    <a:srgbClr val="1325C6"/>
    <a:srgbClr val="96FF70"/>
    <a:srgbClr val="C9FF24"/>
    <a:srgbClr val="FFBEDE"/>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A488322-F2BA-4B5B-9748-0D474271808F}" styleName="中間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330" autoAdjust="0"/>
    <p:restoredTop sz="63007" autoAdjust="0"/>
  </p:normalViewPr>
  <p:slideViewPr>
    <p:cSldViewPr snapToGrid="0" snapToObjects="1">
      <p:cViewPr varScale="1">
        <p:scale>
          <a:sx n="67" d="100"/>
          <a:sy n="67" d="100"/>
        </p:scale>
        <p:origin x="-1384"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handoutMaster" Target="handoutMasters/handout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4C8EBC-F20C-BB42-8A29-9BB18AE0CFAE}" type="datetimeFigureOut">
              <a:rPr lang="ja-JP" altLang="en-US" smtClean="0"/>
              <a:pPr/>
              <a:t>11.8.29</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8069B9-EE5B-8043-B3D8-9C2C1AF4C6D0}"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BFBBEB-7238-2D4C-8EB9-76832CA5E4DA}" type="datetimeFigureOut">
              <a:rPr lang="ja-JP" altLang="en-US" smtClean="0"/>
              <a:pPr/>
              <a:t>11.8.29</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5F6309-BBF6-4640-802E-4E99EDC06702}" type="slidenum">
              <a:rPr lang="ja-JP" altLang="en-US" smtClean="0"/>
              <a:pPr/>
              <a:t>‹#›</a:t>
            </a:fld>
            <a:endParaRPr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3200167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I’d like to talk</a:t>
            </a:r>
            <a:r>
              <a:rPr kumimoji="1" lang="en-US" altLang="ja-JP" baseline="0" dirty="0" smtClean="0"/>
              <a:t> about our paper entitled “Computing Longest Common Substring</a:t>
            </a:r>
            <a:r>
              <a:rPr kumimoji="1" lang="en-US" altLang="ja-JP" baseline="0" dirty="0" smtClean="0"/>
              <a:t>/Subsequence </a:t>
            </a:r>
            <a:r>
              <a:rPr kumimoji="1" lang="en-US" altLang="ja-JP" baseline="0" dirty="0" smtClean="0"/>
              <a:t>of Non-linear Texts</a:t>
            </a:r>
            <a:r>
              <a:rPr kumimoji="1" lang="en-US" altLang="ja-JP" baseline="0" dirty="0" smtClean="0"/>
              <a:t>”</a:t>
            </a:r>
          </a:p>
          <a:p>
            <a:r>
              <a:rPr lang="en-US" altLang="ja-JP" dirty="0" smtClean="0"/>
              <a:t>And my</a:t>
            </a:r>
            <a:r>
              <a:rPr lang="en-US" altLang="ja-JP" baseline="0" dirty="0" smtClean="0"/>
              <a:t> name is </a:t>
            </a:r>
            <a:r>
              <a:rPr lang="en-US" altLang="ja-JP" baseline="0" dirty="0" err="1" smtClean="0"/>
              <a:t>kouji</a:t>
            </a:r>
            <a:r>
              <a:rPr lang="en-US" altLang="ja-JP" baseline="0" dirty="0" smtClean="0"/>
              <a:t> </a:t>
            </a:r>
            <a:r>
              <a:rPr lang="en-US" altLang="ja-JP" baseline="0" dirty="0" err="1" smtClean="0"/>
              <a:t>Shimohira</a:t>
            </a:r>
            <a:r>
              <a:rPr lang="en-US" altLang="ja-JP" baseline="0" dirty="0" smtClean="0"/>
              <a:t>, from </a:t>
            </a:r>
            <a:r>
              <a:rPr lang="en-US" altLang="ja-JP" baseline="0" dirty="0" err="1" smtClean="0"/>
              <a:t>kyusyu</a:t>
            </a:r>
            <a:r>
              <a:rPr lang="en-US" altLang="ja-JP" baseline="0" dirty="0" smtClean="0"/>
              <a:t> university, Japan.</a:t>
            </a:r>
          </a:p>
          <a:p>
            <a:r>
              <a:rPr lang="en-US" altLang="ja-JP" baseline="0" dirty="0" smtClean="0"/>
              <a:t>(This is the my first international conference.</a:t>
            </a:r>
          </a:p>
          <a:p>
            <a:r>
              <a:rPr lang="en-US" altLang="ja-JP" baseline="0" dirty="0" smtClean="0"/>
              <a:t>and I am very tensed up.)</a:t>
            </a:r>
          </a:p>
          <a:p>
            <a:r>
              <a:rPr lang="en-US" altLang="ja-JP" baseline="0" dirty="0" smtClean="0"/>
              <a:t> </a:t>
            </a:r>
          </a:p>
          <a:p>
            <a:endParaRPr lang="en-US" altLang="ja-JP" baseline="0" dirty="0" smtClean="0"/>
          </a:p>
          <a:p>
            <a:r>
              <a:rPr lang="en-US" altLang="ja-JP" baseline="0" dirty="0" smtClean="0"/>
              <a:t>OK, Let’s start. </a:t>
            </a:r>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given these two acyclic</a:t>
            </a:r>
            <a:r>
              <a:rPr lang="en-US" altLang="ja-JP" baseline="0" dirty="0" smtClean="0"/>
              <a:t> non-linear texts, compute the longest common subsequence of these.</a:t>
            </a:r>
          </a:p>
          <a:p>
            <a:r>
              <a:rPr lang="en-US" altLang="ja-JP" baseline="0" dirty="0" smtClean="0"/>
              <a:t>first, sort vertices of G1 and G2 in topological order </a:t>
            </a:r>
          </a:p>
          <a:p>
            <a:r>
              <a:rPr lang="en-US" altLang="ja-JP" baseline="0" dirty="0" smtClean="0"/>
              <a:t>and number the vertices from 1 to the size of V1 and V2.</a:t>
            </a:r>
            <a:endParaRPr lang="ja-JP" altLang="en-US" dirty="0"/>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Next,</a:t>
            </a:r>
            <a:r>
              <a:rPr lang="en-US" altLang="ja-JP" baseline="0" dirty="0" smtClean="0"/>
              <a:t> let C be a V1 ×(times) V2 integer table.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smtClean="0"/>
              <a:t>each row of table C corresponds the vertex in G1,</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smtClean="0"/>
              <a:t>and each column of table C corresponds the vertex in G2.</a:t>
            </a:r>
          </a:p>
          <a:p>
            <a:r>
              <a:rPr lang="en-US" altLang="ja-JP" baseline="0" dirty="0" smtClean="0"/>
              <a:t>Here </a:t>
            </a:r>
            <a:r>
              <a:rPr lang="en-US" altLang="ja-JP" baseline="0" dirty="0" err="1" smtClean="0"/>
              <a:t>Cij</a:t>
            </a:r>
            <a:r>
              <a:rPr lang="en-US" altLang="ja-JP" baseline="0" dirty="0" smtClean="0"/>
              <a:t> is the length of the longest common subsequence of strings that end at v1,i and v2,j.</a:t>
            </a:r>
          </a:p>
          <a:p>
            <a:r>
              <a:rPr lang="en-US" altLang="ja-JP" baseline="0" dirty="0" smtClean="0"/>
              <a:t>We will compute </a:t>
            </a:r>
            <a:r>
              <a:rPr lang="en-US" altLang="ja-JP" baseline="0" dirty="0" err="1" smtClean="0"/>
              <a:t>Cij</a:t>
            </a:r>
            <a:r>
              <a:rPr lang="en-US" altLang="ja-JP" baseline="0" dirty="0" smtClean="0"/>
              <a:t> for all </a:t>
            </a:r>
            <a:r>
              <a:rPr lang="en-US" altLang="ja-JP" baseline="0" dirty="0" err="1" smtClean="0"/>
              <a:t>i</a:t>
            </a:r>
            <a:r>
              <a:rPr lang="en-US" altLang="ja-JP" baseline="0" dirty="0" smtClean="0"/>
              <a:t> and </a:t>
            </a:r>
            <a:r>
              <a:rPr lang="en-US" altLang="ja-JP" baseline="0" dirty="0" err="1" smtClean="0"/>
              <a:t>j</a:t>
            </a:r>
            <a:r>
              <a:rPr lang="en-US" altLang="ja-JP" baseline="0" dirty="0" smtClean="0"/>
              <a:t> </a:t>
            </a:r>
            <a:r>
              <a:rPr lang="en-US" altLang="ja-JP" baseline="0" dirty="0" smtClean="0"/>
              <a:t>using dynamic </a:t>
            </a:r>
            <a:r>
              <a:rPr lang="en-US" altLang="ja-JP" baseline="0" dirty="0" err="1" smtClean="0"/>
              <a:t>programing</a:t>
            </a:r>
            <a:r>
              <a:rPr lang="en-US" altLang="ja-JP" baseline="0" dirty="0" smtClean="0"/>
              <a:t>.</a:t>
            </a:r>
          </a:p>
          <a:p>
            <a:endParaRPr lang="ja-JP" altLang="en-US" dirty="0"/>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a:bodyPr>
          <a:lstStyle/>
          <a:p>
            <a:r>
              <a:rPr lang="en-US" altLang="ja-JP" dirty="0" smtClean="0"/>
              <a:t>First let’s consider the case where the vertex labels are different.</a:t>
            </a:r>
          </a:p>
          <a:p>
            <a:r>
              <a:rPr lang="en-US" altLang="ja-JP" dirty="0" smtClean="0"/>
              <a:t>suppose we are computing</a:t>
            </a:r>
            <a:r>
              <a:rPr lang="en-US" altLang="ja-JP" baseline="0" dirty="0" smtClean="0"/>
              <a:t> the value of this </a:t>
            </a:r>
            <a:r>
              <a:rPr lang="en-US" altLang="ja-JP" baseline="0" dirty="0" smtClean="0"/>
              <a:t>element C55.</a:t>
            </a:r>
            <a:endParaRPr lang="en-US" altLang="ja-JP" baseline="0" dirty="0" smtClean="0"/>
          </a:p>
          <a:p>
            <a:r>
              <a:rPr lang="en-US" altLang="ja-JP" baseline="0" dirty="0" smtClean="0"/>
              <a:t>focus on the vertices that have out going arcs to this vertex v1,5.</a:t>
            </a:r>
          </a:p>
          <a:p>
            <a:r>
              <a:rPr lang="en-US" altLang="ja-JP" baseline="0" dirty="0" smtClean="0"/>
              <a:t>we consider the elements which are in the rows of the vertices and in the </a:t>
            </a:r>
            <a:r>
              <a:rPr lang="en-US" altLang="ja-JP" baseline="0" dirty="0" err="1" smtClean="0"/>
              <a:t>colum</a:t>
            </a:r>
            <a:r>
              <a:rPr lang="en-US" altLang="ja-JP" baseline="0" dirty="0" smtClean="0"/>
              <a:t> of v2,5.</a:t>
            </a:r>
            <a:endParaRPr lang="en-US" altLang="ja-JP" dirty="0" smtClean="0"/>
          </a:p>
          <a:p>
            <a:r>
              <a:rPr lang="en-US" altLang="ja-JP" dirty="0" smtClean="0"/>
              <a:t>similarly, we also consider these elements.</a:t>
            </a:r>
          </a:p>
          <a:p>
            <a:r>
              <a:rPr lang="en-US" altLang="ja-JP" dirty="0" smtClean="0"/>
              <a:t>the value for this element is the maximum</a:t>
            </a:r>
            <a:r>
              <a:rPr lang="en-US" altLang="ja-JP" baseline="0" dirty="0" smtClean="0"/>
              <a:t> of the values, according to this </a:t>
            </a:r>
            <a:r>
              <a:rPr lang="en-US" altLang="ja-JP" baseline="0" dirty="0" smtClean="0"/>
              <a:t>formula</a:t>
            </a:r>
            <a:r>
              <a:rPr lang="en-US" altLang="ja-JP" baseline="0" dirty="0" smtClean="0"/>
              <a:t>.</a:t>
            </a:r>
          </a:p>
          <a:p>
            <a:endParaRPr lang="en-US" altLang="ja-JP" baseline="0" dirty="0" smtClean="0"/>
          </a:p>
          <a:p>
            <a:endParaRPr lang="en-US" altLang="ja-JP" dirty="0" smtClean="0"/>
          </a:p>
          <a:p>
            <a:endParaRPr lang="en-US" altLang="ja-JP" dirty="0" smtClean="0"/>
          </a:p>
          <a:p>
            <a:r>
              <a:rPr lang="ja-JP" altLang="en-US" dirty="0" smtClean="0"/>
              <a:t>辺がないときは、０を入れる</a:t>
            </a:r>
            <a:endParaRPr lang="en-US" altLang="ja-JP" dirty="0" smtClean="0"/>
          </a:p>
          <a:p>
            <a:endParaRPr lang="en-US" altLang="ja-JP" dirty="0" smtClean="0"/>
          </a:p>
          <a:p>
            <a:r>
              <a:rPr lang="ja-JP" altLang="en-US" dirty="0" smtClean="0"/>
              <a:t>このように二つの非線形テキストが与えられたときに，</a:t>
            </a:r>
            <a:endParaRPr lang="en-US" altLang="ja-JP" dirty="0" smtClean="0"/>
          </a:p>
          <a:p>
            <a:r>
              <a:rPr lang="en-US" altLang="ja-JP" dirty="0" smtClean="0"/>
              <a:t>T</a:t>
            </a:r>
            <a:r>
              <a:rPr lang="ja-JP" altLang="en-US" dirty="0" smtClean="0"/>
              <a:t>１の各頂点に行，</a:t>
            </a:r>
            <a:r>
              <a:rPr lang="en-US" altLang="ja-JP" dirty="0" smtClean="0"/>
              <a:t>T</a:t>
            </a:r>
            <a:r>
              <a:rPr lang="ja-JP" altLang="en-US" dirty="0" smtClean="0"/>
              <a:t>２の各頂点に列を対応させた行列を上の式で行方向に埋めていきます．</a:t>
            </a:r>
            <a:endParaRPr lang="en-US" altLang="ja-JP" dirty="0" smtClean="0"/>
          </a:p>
          <a:p>
            <a:endParaRPr lang="en-US" altLang="ja-JP" dirty="0" smtClean="0"/>
          </a:p>
          <a:p>
            <a:r>
              <a:rPr lang="ja-JP" altLang="en-US" dirty="0" smtClean="0"/>
              <a:t>例えば（＊）</a:t>
            </a:r>
            <a:r>
              <a:rPr lang="en-US" altLang="ja-JP" dirty="0" smtClean="0"/>
              <a:t>C-</a:t>
            </a:r>
            <a:r>
              <a:rPr lang="ja-JP" altLang="en-US" dirty="0" smtClean="0"/>
              <a:t>５</a:t>
            </a:r>
            <a:r>
              <a:rPr lang="en-US" altLang="ja-JP" dirty="0" smtClean="0"/>
              <a:t>-</a:t>
            </a:r>
            <a:r>
              <a:rPr lang="ja-JP" altLang="en-US" dirty="0" smtClean="0"/>
              <a:t>５の値を求めたいときは（＊）</a:t>
            </a:r>
            <a:r>
              <a:rPr lang="en-US" altLang="ja-JP" dirty="0" smtClean="0"/>
              <a:t>T</a:t>
            </a:r>
            <a:r>
              <a:rPr lang="ja-JP" altLang="en-US" dirty="0" smtClean="0"/>
              <a:t>１の五番目の頂点と</a:t>
            </a:r>
            <a:r>
              <a:rPr lang="en-US" altLang="ja-JP" dirty="0" smtClean="0"/>
              <a:t>T</a:t>
            </a:r>
            <a:r>
              <a:rPr lang="ja-JP" altLang="en-US" dirty="0" smtClean="0"/>
              <a:t>２の五番目の頂点の文字が一致していないので，</a:t>
            </a:r>
            <a:endParaRPr lang="en-US" altLang="ja-JP" dirty="0" smtClean="0"/>
          </a:p>
          <a:p>
            <a:r>
              <a:rPr lang="ja-JP" altLang="en-US" dirty="0" smtClean="0"/>
              <a:t>下の式によって，値を求めます．</a:t>
            </a:r>
            <a:endParaRPr lang="en-US" altLang="ja-JP" dirty="0" smtClean="0"/>
          </a:p>
          <a:p>
            <a:endParaRPr lang="en-US" altLang="ja-JP" dirty="0" smtClean="0"/>
          </a:p>
          <a:p>
            <a:r>
              <a:rPr lang="en-US" altLang="ja-JP" dirty="0" smtClean="0"/>
              <a:t>T</a:t>
            </a:r>
            <a:r>
              <a:rPr lang="ja-JP" altLang="en-US" dirty="0" smtClean="0"/>
              <a:t>１の五番目の頂点への有向辺を持つ頂点（＊）が対応する行（＊）と</a:t>
            </a:r>
            <a:r>
              <a:rPr lang="en-US" altLang="ja-JP" dirty="0" smtClean="0"/>
              <a:t>T</a:t>
            </a:r>
            <a:r>
              <a:rPr lang="ja-JP" altLang="en-US" dirty="0" smtClean="0"/>
              <a:t>２の五番目の頂点の列（＊）との交点（＊）と</a:t>
            </a:r>
            <a:endParaRPr lang="en-US" altLang="ja-JP" dirty="0" smtClean="0"/>
          </a:p>
          <a:p>
            <a:r>
              <a:rPr lang="en-US" altLang="ja-JP" dirty="0" smtClean="0"/>
              <a:t>T2</a:t>
            </a:r>
            <a:r>
              <a:rPr lang="ja-JP" altLang="en-US" dirty="0" smtClean="0"/>
              <a:t>の五番目の頂点への有向辺を持つ頂点（＊）が対応する列（＊）と</a:t>
            </a:r>
            <a:r>
              <a:rPr lang="en-US" altLang="ja-JP" dirty="0" smtClean="0"/>
              <a:t>T</a:t>
            </a:r>
            <a:r>
              <a:rPr lang="ja-JP" altLang="en-US" dirty="0" smtClean="0"/>
              <a:t>１の五番目の頂点の行（＊）との交点（＊）</a:t>
            </a:r>
            <a:endParaRPr lang="en-US" altLang="ja-JP" dirty="0" smtClean="0"/>
          </a:p>
          <a:p>
            <a:r>
              <a:rPr lang="ja-JP" altLang="en-US" dirty="0" smtClean="0"/>
              <a:t>の内で最大のものを</a:t>
            </a:r>
            <a:r>
              <a:rPr lang="en-US" altLang="ja-JP" dirty="0" smtClean="0"/>
              <a:t>C-</a:t>
            </a:r>
            <a:r>
              <a:rPr lang="ja-JP" altLang="en-US" dirty="0" smtClean="0"/>
              <a:t>５</a:t>
            </a:r>
            <a:r>
              <a:rPr lang="en-US" altLang="ja-JP" dirty="0" smtClean="0"/>
              <a:t>-</a:t>
            </a:r>
            <a:r>
              <a:rPr lang="ja-JP" altLang="en-US" dirty="0" smtClean="0"/>
              <a:t>５の値とします．</a:t>
            </a:r>
            <a:endParaRPr lang="en-US" altLang="ja-JP" dirty="0" smtClean="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12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lang="en-US" altLang="ja-JP" dirty="0" smtClean="0"/>
              <a:t>the other case</a:t>
            </a:r>
            <a:r>
              <a:rPr lang="en-US" altLang="ja-JP" baseline="0" dirty="0" smtClean="0"/>
              <a:t> is where</a:t>
            </a:r>
            <a:r>
              <a:rPr lang="en-US" altLang="ja-JP" dirty="0" smtClean="0"/>
              <a:t> the vertex labels are same.</a:t>
            </a:r>
          </a:p>
          <a:p>
            <a:r>
              <a:rPr lang="en-US" altLang="ja-JP" dirty="0" smtClean="0"/>
              <a:t>suppose we are computing</a:t>
            </a:r>
            <a:r>
              <a:rPr lang="en-US" altLang="ja-JP" baseline="0" dirty="0" smtClean="0"/>
              <a:t> the value of this element C65.</a:t>
            </a:r>
          </a:p>
          <a:p>
            <a:r>
              <a:rPr lang="en-US" altLang="ja-JP" baseline="0" dirty="0" smtClean="0"/>
              <a:t>focus on the vertices that have out going arcs to this vertex </a:t>
            </a:r>
            <a:r>
              <a:rPr lang="en-US" altLang="ja-JP" baseline="0" dirty="0" smtClean="0"/>
              <a:t>v1,6 and vertices that have outgoing arcs to this vertex v2,5.</a:t>
            </a:r>
            <a:endParaRPr lang="en-US" altLang="ja-JP" baseline="0" dirty="0" smtClean="0"/>
          </a:p>
          <a:p>
            <a:r>
              <a:rPr lang="en-US" altLang="ja-JP" baseline="0" dirty="0" smtClean="0"/>
              <a:t>we consider the elements which are in the rows of </a:t>
            </a:r>
            <a:r>
              <a:rPr lang="en-US" altLang="ja-JP" baseline="0" dirty="0" smtClean="0"/>
              <a:t>these </a:t>
            </a:r>
            <a:r>
              <a:rPr lang="en-US" altLang="ja-JP" baseline="0" dirty="0" smtClean="0"/>
              <a:t>vertices and in the </a:t>
            </a:r>
            <a:r>
              <a:rPr lang="en-US" altLang="ja-JP" baseline="0" dirty="0" err="1" smtClean="0"/>
              <a:t>colums</a:t>
            </a:r>
            <a:r>
              <a:rPr lang="en-US" altLang="ja-JP" baseline="0" dirty="0" smtClean="0"/>
              <a:t> </a:t>
            </a:r>
            <a:r>
              <a:rPr lang="en-US" altLang="ja-JP" baseline="0" dirty="0" smtClean="0"/>
              <a:t>of</a:t>
            </a:r>
            <a:r>
              <a:rPr lang="en-US" altLang="ja-JP" baseline="0" dirty="0" smtClean="0"/>
              <a:t> these vertices.</a:t>
            </a:r>
            <a:endParaRPr lang="en-US" altLang="ja-JP" dirty="0" smtClean="0"/>
          </a:p>
          <a:p>
            <a:r>
              <a:rPr lang="en-US" altLang="ja-JP" dirty="0" smtClean="0"/>
              <a:t>the value for this element is the maximum</a:t>
            </a:r>
            <a:r>
              <a:rPr lang="en-US" altLang="ja-JP" baseline="0" dirty="0" smtClean="0"/>
              <a:t> of the values +(plus) 1, according to this </a:t>
            </a:r>
            <a:r>
              <a:rPr lang="en-US" altLang="ja-JP" baseline="0" dirty="0" err="1" smtClean="0"/>
              <a:t>fomula</a:t>
            </a:r>
            <a:r>
              <a:rPr lang="en-US" altLang="ja-JP" baseline="0" dirty="0" smtClean="0"/>
              <a:t>.</a:t>
            </a:r>
            <a:endParaRPr lang="en-US" altLang="ja-JP" dirty="0" smtClean="0"/>
          </a:p>
          <a:p>
            <a:endParaRPr lang="en-US" altLang="ja-JP" dirty="0" smtClean="0"/>
          </a:p>
          <a:p>
            <a:r>
              <a:rPr lang="ja-JP" altLang="en-US" dirty="0" smtClean="0"/>
              <a:t>両方とも辺がないときは</a:t>
            </a:r>
            <a:r>
              <a:rPr lang="en-US" altLang="ja-JP" dirty="0" smtClean="0"/>
              <a:t>0</a:t>
            </a:r>
            <a:r>
              <a:rPr lang="ja-JP" altLang="en-US" dirty="0" smtClean="0"/>
              <a:t>を入れる。</a:t>
            </a:r>
            <a:endParaRPr lang="en-US" altLang="ja-JP" dirty="0" smtClean="0"/>
          </a:p>
          <a:p>
            <a:r>
              <a:rPr lang="ja-JP" altLang="en-US" dirty="0" smtClean="0"/>
              <a:t>このように二つの非線形テキストが与えられたときに，</a:t>
            </a:r>
            <a:endParaRPr lang="en-US" altLang="ja-JP" dirty="0" smtClean="0"/>
          </a:p>
          <a:p>
            <a:r>
              <a:rPr lang="en-US" altLang="ja-JP" dirty="0" smtClean="0"/>
              <a:t>T</a:t>
            </a:r>
            <a:r>
              <a:rPr lang="ja-JP" altLang="en-US" dirty="0" smtClean="0"/>
              <a:t>１の各頂点に行，</a:t>
            </a:r>
            <a:r>
              <a:rPr lang="en-US" altLang="ja-JP" dirty="0" smtClean="0"/>
              <a:t>T</a:t>
            </a:r>
            <a:r>
              <a:rPr lang="ja-JP" altLang="en-US" dirty="0" smtClean="0"/>
              <a:t>２の各頂点に列を対応させた行列を上の式で行方向に埋めていきます．</a:t>
            </a:r>
            <a:endParaRPr lang="en-US" altLang="ja-JP" dirty="0" smtClean="0"/>
          </a:p>
          <a:p>
            <a:endParaRPr lang="en-US" altLang="ja-JP" dirty="0" smtClean="0"/>
          </a:p>
          <a:p>
            <a:r>
              <a:rPr lang="ja-JP" altLang="en-US" dirty="0" smtClean="0"/>
              <a:t>例えば（＊）</a:t>
            </a:r>
            <a:r>
              <a:rPr lang="en-US" altLang="ja-JP" dirty="0" smtClean="0"/>
              <a:t>C-</a:t>
            </a:r>
            <a:r>
              <a:rPr lang="ja-JP" altLang="en-US" dirty="0" smtClean="0"/>
              <a:t>５</a:t>
            </a:r>
            <a:r>
              <a:rPr lang="en-US" altLang="ja-JP" dirty="0" smtClean="0"/>
              <a:t>-</a:t>
            </a:r>
            <a:r>
              <a:rPr lang="ja-JP" altLang="en-US" dirty="0" smtClean="0"/>
              <a:t>５の値を求めたいときは（＊）</a:t>
            </a:r>
            <a:r>
              <a:rPr lang="en-US" altLang="ja-JP" dirty="0" smtClean="0"/>
              <a:t>T</a:t>
            </a:r>
            <a:r>
              <a:rPr lang="ja-JP" altLang="en-US" dirty="0" smtClean="0"/>
              <a:t>１の五番目の頂点と</a:t>
            </a:r>
            <a:r>
              <a:rPr lang="en-US" altLang="ja-JP" dirty="0" smtClean="0"/>
              <a:t>T</a:t>
            </a:r>
            <a:r>
              <a:rPr lang="ja-JP" altLang="en-US" dirty="0" smtClean="0"/>
              <a:t>２の五番目の頂点の文字が一致していないので，</a:t>
            </a:r>
            <a:endParaRPr lang="en-US" altLang="ja-JP" dirty="0" smtClean="0"/>
          </a:p>
          <a:p>
            <a:r>
              <a:rPr lang="ja-JP" altLang="en-US" dirty="0" smtClean="0"/>
              <a:t>下の式によって，値を求めます．</a:t>
            </a:r>
            <a:endParaRPr lang="en-US" altLang="ja-JP" dirty="0" smtClean="0"/>
          </a:p>
          <a:p>
            <a:endParaRPr lang="en-US" altLang="ja-JP" dirty="0" smtClean="0"/>
          </a:p>
          <a:p>
            <a:r>
              <a:rPr lang="en-US" altLang="ja-JP" dirty="0" smtClean="0"/>
              <a:t>T</a:t>
            </a:r>
            <a:r>
              <a:rPr lang="ja-JP" altLang="en-US" dirty="0" smtClean="0"/>
              <a:t>１の五番目の頂点への有向辺を持つ頂点（＊）が対応する行（＊）と</a:t>
            </a:r>
            <a:r>
              <a:rPr lang="en-US" altLang="ja-JP" dirty="0" smtClean="0"/>
              <a:t>T</a:t>
            </a:r>
            <a:r>
              <a:rPr lang="ja-JP" altLang="en-US" dirty="0" smtClean="0"/>
              <a:t>２の五番目の頂点の列（＊）との交点（＊）と</a:t>
            </a:r>
            <a:endParaRPr lang="en-US" altLang="ja-JP" dirty="0" smtClean="0"/>
          </a:p>
          <a:p>
            <a:r>
              <a:rPr lang="en-US" altLang="ja-JP" dirty="0" smtClean="0"/>
              <a:t>T2</a:t>
            </a:r>
            <a:r>
              <a:rPr lang="ja-JP" altLang="en-US" dirty="0" smtClean="0"/>
              <a:t>の五番目の頂点への有向辺を持つ頂点（＊）が対応する列（＊）と</a:t>
            </a:r>
            <a:r>
              <a:rPr lang="en-US" altLang="ja-JP" dirty="0" smtClean="0"/>
              <a:t>T</a:t>
            </a:r>
            <a:r>
              <a:rPr lang="ja-JP" altLang="en-US" dirty="0" smtClean="0"/>
              <a:t>１の五番目の頂点の行（＊）との交点（＊）</a:t>
            </a:r>
            <a:endParaRPr lang="en-US" altLang="ja-JP" dirty="0" smtClean="0"/>
          </a:p>
          <a:p>
            <a:r>
              <a:rPr lang="ja-JP" altLang="en-US" dirty="0" smtClean="0"/>
              <a:t>の内で最大のものを</a:t>
            </a:r>
            <a:r>
              <a:rPr lang="en-US" altLang="ja-JP" dirty="0" smtClean="0"/>
              <a:t>C-</a:t>
            </a:r>
            <a:r>
              <a:rPr lang="ja-JP" altLang="en-US" dirty="0" smtClean="0"/>
              <a:t>５</a:t>
            </a:r>
            <a:r>
              <a:rPr lang="en-US" altLang="ja-JP" dirty="0" smtClean="0"/>
              <a:t>-</a:t>
            </a:r>
            <a:r>
              <a:rPr lang="ja-JP" altLang="en-US" dirty="0" smtClean="0"/>
              <a:t>５の値とします．</a:t>
            </a:r>
            <a:endParaRPr lang="en-US" altLang="ja-JP" dirty="0" smtClean="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baseline="0" dirty="0" smtClean="0"/>
              <a:t>we fill the table in this way</a:t>
            </a:r>
          </a:p>
          <a:p>
            <a:r>
              <a:rPr lang="en-US" altLang="ja-JP" baseline="0" dirty="0" smtClean="0"/>
              <a:t>and find the maximum value in the table.</a:t>
            </a:r>
            <a:endParaRPr lang="en-US" altLang="ja-JP" dirty="0" smtClean="0"/>
          </a:p>
          <a:p>
            <a:r>
              <a:rPr lang="en-US" altLang="ja-JP" dirty="0" smtClean="0"/>
              <a:t>this</a:t>
            </a:r>
            <a:r>
              <a:rPr lang="en-US" altLang="ja-JP" baseline="0" dirty="0" smtClean="0"/>
              <a:t> value is solution to the problem.</a:t>
            </a:r>
            <a:endParaRPr lang="en-US" altLang="ja-JP" dirty="0" smtClean="0"/>
          </a:p>
          <a:p>
            <a:endParaRPr lang="en-US" altLang="ja-JP" dirty="0" smtClean="0"/>
          </a:p>
          <a:p>
            <a:endParaRPr lang="en-US" altLang="ja-JP" dirty="0" smtClean="0"/>
          </a:p>
          <a:p>
            <a:r>
              <a:rPr lang="ja-JP" altLang="en-US" dirty="0" smtClean="0"/>
              <a:t>両方とも辺がないときは</a:t>
            </a:r>
            <a:r>
              <a:rPr lang="en-US" altLang="ja-JP" dirty="0" smtClean="0"/>
              <a:t>0</a:t>
            </a:r>
            <a:r>
              <a:rPr lang="ja-JP" altLang="en-US" dirty="0" smtClean="0"/>
              <a:t>を入れる。</a:t>
            </a:r>
            <a:endParaRPr lang="en-US" altLang="ja-JP" dirty="0" smtClean="0"/>
          </a:p>
          <a:p>
            <a:r>
              <a:rPr lang="ja-JP" altLang="en-US" dirty="0" smtClean="0"/>
              <a:t>このように二つの非線形テキストが与えられたときに，</a:t>
            </a:r>
            <a:endParaRPr lang="en-US" altLang="ja-JP" dirty="0" smtClean="0"/>
          </a:p>
          <a:p>
            <a:r>
              <a:rPr lang="en-US" altLang="ja-JP" dirty="0" smtClean="0"/>
              <a:t>T</a:t>
            </a:r>
            <a:r>
              <a:rPr lang="ja-JP" altLang="en-US" dirty="0" smtClean="0"/>
              <a:t>１の各頂点に行，</a:t>
            </a:r>
            <a:r>
              <a:rPr lang="en-US" altLang="ja-JP" dirty="0" smtClean="0"/>
              <a:t>T</a:t>
            </a:r>
            <a:r>
              <a:rPr lang="ja-JP" altLang="en-US" dirty="0" smtClean="0"/>
              <a:t>２の各頂点に列を対応させた行列を上の式で行方向に埋めていきます．</a:t>
            </a:r>
            <a:endParaRPr lang="en-US" altLang="ja-JP" dirty="0" smtClean="0"/>
          </a:p>
          <a:p>
            <a:endParaRPr lang="en-US" altLang="ja-JP" dirty="0" smtClean="0"/>
          </a:p>
          <a:p>
            <a:r>
              <a:rPr lang="ja-JP" altLang="en-US" dirty="0" smtClean="0"/>
              <a:t>例えば（＊）</a:t>
            </a:r>
            <a:r>
              <a:rPr lang="en-US" altLang="ja-JP" dirty="0" smtClean="0"/>
              <a:t>C-</a:t>
            </a:r>
            <a:r>
              <a:rPr lang="ja-JP" altLang="en-US" dirty="0" smtClean="0"/>
              <a:t>５</a:t>
            </a:r>
            <a:r>
              <a:rPr lang="en-US" altLang="ja-JP" dirty="0" smtClean="0"/>
              <a:t>-</a:t>
            </a:r>
            <a:r>
              <a:rPr lang="ja-JP" altLang="en-US" dirty="0" smtClean="0"/>
              <a:t>５の値を求めたいときは（＊）</a:t>
            </a:r>
            <a:r>
              <a:rPr lang="en-US" altLang="ja-JP" dirty="0" smtClean="0"/>
              <a:t>T</a:t>
            </a:r>
            <a:r>
              <a:rPr lang="ja-JP" altLang="en-US" dirty="0" smtClean="0"/>
              <a:t>１の五番目の頂点と</a:t>
            </a:r>
            <a:r>
              <a:rPr lang="en-US" altLang="ja-JP" dirty="0" smtClean="0"/>
              <a:t>T</a:t>
            </a:r>
            <a:r>
              <a:rPr lang="ja-JP" altLang="en-US" dirty="0" smtClean="0"/>
              <a:t>２の五番目の頂点の文字が一致していないので，</a:t>
            </a:r>
            <a:endParaRPr lang="en-US" altLang="ja-JP" dirty="0" smtClean="0"/>
          </a:p>
          <a:p>
            <a:r>
              <a:rPr lang="ja-JP" altLang="en-US" dirty="0" smtClean="0"/>
              <a:t>下の式によって，値を求めます．</a:t>
            </a:r>
            <a:endParaRPr lang="en-US" altLang="ja-JP" dirty="0" smtClean="0"/>
          </a:p>
          <a:p>
            <a:endParaRPr lang="en-US" altLang="ja-JP" dirty="0" smtClean="0"/>
          </a:p>
          <a:p>
            <a:r>
              <a:rPr lang="en-US" altLang="ja-JP" dirty="0" smtClean="0"/>
              <a:t>T</a:t>
            </a:r>
            <a:r>
              <a:rPr lang="ja-JP" altLang="en-US" dirty="0" smtClean="0"/>
              <a:t>１の五番目の頂点への有向辺を持つ頂点（＊）が対応する行（＊）と</a:t>
            </a:r>
            <a:r>
              <a:rPr lang="en-US" altLang="ja-JP" dirty="0" smtClean="0"/>
              <a:t>T</a:t>
            </a:r>
            <a:r>
              <a:rPr lang="ja-JP" altLang="en-US" dirty="0" smtClean="0"/>
              <a:t>２の五番目の頂点の列（＊）との交点（＊）と</a:t>
            </a:r>
            <a:endParaRPr lang="en-US" altLang="ja-JP" dirty="0" smtClean="0"/>
          </a:p>
          <a:p>
            <a:r>
              <a:rPr lang="en-US" altLang="ja-JP" dirty="0" smtClean="0"/>
              <a:t>T2</a:t>
            </a:r>
            <a:r>
              <a:rPr lang="ja-JP" altLang="en-US" dirty="0" smtClean="0"/>
              <a:t>の五番目の頂点への有向辺を持つ頂点（＊）が対応する列（＊）と</a:t>
            </a:r>
            <a:r>
              <a:rPr lang="en-US" altLang="ja-JP" dirty="0" smtClean="0"/>
              <a:t>T</a:t>
            </a:r>
            <a:r>
              <a:rPr lang="ja-JP" altLang="en-US" dirty="0" smtClean="0"/>
              <a:t>１の五番目の頂点の行（＊）との交点（＊）</a:t>
            </a:r>
            <a:endParaRPr lang="en-US" altLang="ja-JP" dirty="0" smtClean="0"/>
          </a:p>
          <a:p>
            <a:r>
              <a:rPr lang="ja-JP" altLang="en-US" dirty="0" smtClean="0"/>
              <a:t>の内で最大のものを</a:t>
            </a:r>
            <a:r>
              <a:rPr lang="en-US" altLang="ja-JP" dirty="0" smtClean="0"/>
              <a:t>C-</a:t>
            </a:r>
            <a:r>
              <a:rPr lang="ja-JP" altLang="en-US" dirty="0" smtClean="0"/>
              <a:t>５</a:t>
            </a:r>
            <a:r>
              <a:rPr lang="en-US" altLang="ja-JP" dirty="0" smtClean="0"/>
              <a:t>-</a:t>
            </a:r>
            <a:r>
              <a:rPr lang="ja-JP" altLang="en-US" dirty="0" smtClean="0"/>
              <a:t>５の値とします．</a:t>
            </a:r>
            <a:endParaRPr lang="en-US" altLang="ja-JP" dirty="0" smtClean="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14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Next,</a:t>
            </a:r>
            <a:r>
              <a:rPr lang="en-US" altLang="ja-JP" baseline="0" dirty="0" smtClean="0"/>
              <a:t> I talk about time complexity for algorithm 1.</a:t>
            </a:r>
          </a:p>
          <a:p>
            <a:r>
              <a:rPr lang="en-US" altLang="ja-JP" baseline="0" dirty="0" smtClean="0"/>
              <a:t>First, it is well-known that topological sort can be computed in linear time.</a:t>
            </a:r>
          </a:p>
          <a:p>
            <a:r>
              <a:rPr lang="en-US" altLang="ja-JP" baseline="0" dirty="0" smtClean="0"/>
              <a:t>Next, time complexity for this step is this time</a:t>
            </a:r>
            <a:r>
              <a:rPr lang="en-US" altLang="ja-JP" baseline="0" dirty="0" smtClean="0"/>
              <a:t>.</a:t>
            </a:r>
          </a:p>
          <a:p>
            <a:r>
              <a:rPr lang="en-US" altLang="ja-JP" baseline="0" dirty="0" smtClean="0"/>
              <a:t>I will show it.</a:t>
            </a:r>
            <a:endParaRPr lang="en-US" altLang="ja-JP" dirty="0" smtClean="0"/>
          </a:p>
          <a:p>
            <a:endParaRPr lang="en-US" altLang="ja-JP" dirty="0" smtClean="0"/>
          </a:p>
          <a:p>
            <a:endParaRPr lang="en-US" altLang="ja-JP" dirty="0" smtClean="0"/>
          </a:p>
          <a:p>
            <a:r>
              <a:rPr lang="ja-JP" altLang="en-US" dirty="0" smtClean="0"/>
              <a:t>計算量についてです．</a:t>
            </a:r>
            <a:endParaRPr lang="en-US" altLang="ja-JP" dirty="0" smtClean="0"/>
          </a:p>
          <a:p>
            <a:r>
              <a:rPr lang="ja-JP" altLang="en-US" dirty="0" smtClean="0"/>
              <a:t>まず，トポロジカルソートは有向グラフに線形な時間で計算可能なので（＊）このようになります．</a:t>
            </a:r>
            <a:endParaRPr lang="en-US" altLang="ja-JP" dirty="0" smtClean="0"/>
          </a:p>
          <a:p>
            <a:endParaRPr lang="en-US" altLang="ja-JP" dirty="0" smtClean="0"/>
          </a:p>
          <a:p>
            <a:r>
              <a:rPr lang="ja-JP" altLang="en-US" dirty="0" smtClean="0"/>
              <a:t>頂点の文字が一致した場合は（＊）アルゴリズム全体で</a:t>
            </a:r>
            <a:r>
              <a:rPr lang="en-US" altLang="ja-JP" dirty="0" smtClean="0"/>
              <a:t>O(E1E2)</a:t>
            </a:r>
            <a:r>
              <a:rPr lang="ja-JP" altLang="en-US" dirty="0" smtClean="0"/>
              <a:t>となります．</a:t>
            </a:r>
            <a:endParaRPr lang="en-US" altLang="ja-JP" dirty="0" smtClean="0"/>
          </a:p>
          <a:p>
            <a:endParaRPr lang="en-US" altLang="ja-JP" dirty="0" smtClean="0"/>
          </a:p>
          <a:p>
            <a:r>
              <a:rPr lang="ja-JP" altLang="en-US" dirty="0" smtClean="0"/>
              <a:t>また，不一致の場合は，（＊）辺の数に線形な時間で計算可能です．（＊）</a:t>
            </a:r>
            <a:endParaRPr lang="en-US" altLang="ja-JP" dirty="0" smtClean="0"/>
          </a:p>
          <a:p>
            <a:r>
              <a:rPr lang="ja-JP" altLang="en-US" dirty="0" smtClean="0"/>
              <a:t>よってこのアルゴリズムの計算量は（＊）</a:t>
            </a:r>
            <a:r>
              <a:rPr lang="en-US" altLang="ja-JP" dirty="0" smtClean="0"/>
              <a:t>O(E1E2)</a:t>
            </a:r>
            <a:r>
              <a:rPr lang="ja-JP" altLang="en-US" dirty="0" smtClean="0"/>
              <a:t>時間，</a:t>
            </a:r>
            <a:endParaRPr lang="en-US" altLang="ja-JP" dirty="0" smtClean="0"/>
          </a:p>
          <a:p>
            <a:r>
              <a:rPr lang="ja-JP" altLang="en-US" dirty="0" smtClean="0"/>
              <a:t>また，領域計算量は行列を構成するだけなので，</a:t>
            </a:r>
            <a:r>
              <a:rPr lang="en-US" altLang="ja-JP" dirty="0" err="1" smtClean="0"/>
              <a:t>O(nm</a:t>
            </a:r>
            <a:r>
              <a:rPr lang="en-US" altLang="ja-JP" dirty="0" smtClean="0"/>
              <a:t>)</a:t>
            </a:r>
            <a:r>
              <a:rPr lang="ja-JP" altLang="en-US" dirty="0" smtClean="0"/>
              <a:t>領域で計算可能です．</a:t>
            </a:r>
            <a:endParaRPr lang="en-US" altLang="ja-JP" dirty="0" smtClean="0"/>
          </a:p>
          <a:p>
            <a:endParaRPr lang="en-US" altLang="ja-JP" dirty="0" smtClean="0"/>
          </a:p>
          <a:p>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There</a:t>
            </a:r>
            <a:r>
              <a:rPr lang="en-US" altLang="ja-JP" baseline="0" dirty="0" smtClean="0"/>
              <a:t> </a:t>
            </a:r>
            <a:r>
              <a:rPr lang="en-US" altLang="ja-JP" baseline="0" dirty="0" smtClean="0"/>
              <a:t>are two cases to consider.</a:t>
            </a:r>
          </a:p>
          <a:p>
            <a:r>
              <a:rPr lang="en-US" altLang="ja-JP" baseline="0" dirty="0" smtClean="0"/>
              <a:t>first is the case where the vertex labels are different like this example.</a:t>
            </a:r>
          </a:p>
          <a:p>
            <a:r>
              <a:rPr lang="en-US" altLang="ja-JP" baseline="0" dirty="0" smtClean="0"/>
              <a:t>here, let </a:t>
            </a:r>
            <a:r>
              <a:rPr lang="en-US" altLang="ja-JP" baseline="0" dirty="0" err="1" smtClean="0"/>
              <a:t>e,i</a:t>
            </a:r>
            <a:r>
              <a:rPr lang="en-US" altLang="ja-JP" baseline="0" dirty="0" smtClean="0"/>
              <a:t> be the number of arcs incoming to v1j.</a:t>
            </a:r>
          </a:p>
          <a:p>
            <a:r>
              <a:rPr lang="en-US" altLang="ja-JP" baseline="0" dirty="0" smtClean="0"/>
              <a:t>let </a:t>
            </a:r>
            <a:r>
              <a:rPr lang="en-US" altLang="ja-JP" baseline="0" dirty="0" err="1" smtClean="0"/>
              <a:t>f,j</a:t>
            </a:r>
            <a:r>
              <a:rPr lang="en-US" altLang="ja-JP" baseline="0" dirty="0" smtClean="0"/>
              <a:t> be the number of arcs incoming to v2,</a:t>
            </a:r>
            <a:r>
              <a:rPr lang="en-US" altLang="ja-JP" baseline="0" dirty="0" smtClean="0"/>
              <a:t>j</a:t>
            </a:r>
          </a:p>
          <a:p>
            <a:r>
              <a:rPr lang="en-US" altLang="ja-JP" baseline="0" dirty="0" smtClean="0"/>
              <a:t>To compute the value of </a:t>
            </a:r>
            <a:r>
              <a:rPr lang="en-US" altLang="ja-JP" baseline="0" dirty="0" err="1" smtClean="0"/>
              <a:t>Cij</a:t>
            </a:r>
            <a:r>
              <a:rPr lang="en-US" altLang="ja-JP" baseline="0" dirty="0" smtClean="0"/>
              <a:t>, </a:t>
            </a:r>
            <a:r>
              <a:rPr lang="en-US" altLang="ja-JP" baseline="0" dirty="0" err="1" smtClean="0"/>
              <a:t>e,i</a:t>
            </a:r>
            <a:r>
              <a:rPr lang="en-US" altLang="ja-JP" baseline="0" dirty="0" smtClean="0"/>
              <a:t> +(plus) </a:t>
            </a:r>
            <a:r>
              <a:rPr lang="en-US" altLang="ja-JP" baseline="0" dirty="0" err="1" smtClean="0"/>
              <a:t>f,j</a:t>
            </a:r>
            <a:r>
              <a:rPr lang="en-US" altLang="ja-JP" baseline="0" dirty="0" smtClean="0"/>
              <a:t> elements are used. </a:t>
            </a:r>
            <a:endParaRPr lang="en-US" altLang="ja-JP" baseline="0" dirty="0" smtClean="0"/>
          </a:p>
          <a:p>
            <a:endParaRPr lang="en-US" altLang="ja-JP" baseline="0" dirty="0" smtClean="0"/>
          </a:p>
          <a:p>
            <a:r>
              <a:rPr lang="en-US" altLang="ja-JP" baseline="0" dirty="0" smtClean="0"/>
              <a:t>In </a:t>
            </a:r>
            <a:r>
              <a:rPr lang="en-US" altLang="ja-JP" baseline="0" dirty="0" smtClean="0"/>
              <a:t>this example, e5=3 and f5=3. </a:t>
            </a:r>
          </a:p>
          <a:p>
            <a:r>
              <a:rPr lang="en-US" altLang="ja-JP" baseline="0" dirty="0" smtClean="0"/>
              <a:t>And these six elements are used to compute the value of C55, </a:t>
            </a:r>
          </a:p>
          <a:p>
            <a:r>
              <a:rPr lang="en-US" altLang="ja-JP" baseline="0" dirty="0" smtClean="0"/>
              <a:t>To fill the table C, the total number of elements used is the sum </a:t>
            </a:r>
            <a:r>
              <a:rPr lang="en-US" altLang="ja-JP" baseline="0" dirty="0" err="1" smtClean="0"/>
              <a:t>ei</a:t>
            </a:r>
            <a:r>
              <a:rPr lang="en-US" altLang="ja-JP" baseline="0" dirty="0" smtClean="0"/>
              <a:t> + </a:t>
            </a:r>
            <a:r>
              <a:rPr lang="en-US" altLang="ja-JP" baseline="0" dirty="0" err="1" smtClean="0"/>
              <a:t>fj</a:t>
            </a:r>
            <a:r>
              <a:rPr lang="en-US" altLang="ja-JP" baseline="0" dirty="0" smtClean="0"/>
              <a:t> for all </a:t>
            </a:r>
            <a:r>
              <a:rPr lang="en-US" altLang="ja-JP" baseline="0" dirty="0" err="1" smtClean="0"/>
              <a:t>i</a:t>
            </a:r>
            <a:r>
              <a:rPr lang="en-US" altLang="ja-JP" baseline="0" dirty="0" smtClean="0"/>
              <a:t> and </a:t>
            </a:r>
            <a:r>
              <a:rPr lang="en-US" altLang="ja-JP" baseline="0" dirty="0" err="1" smtClean="0"/>
              <a:t>j</a:t>
            </a:r>
            <a:r>
              <a:rPr lang="en-US" altLang="ja-JP" baseline="0" dirty="0" smtClean="0"/>
              <a:t>, which equals  V2E1 + V1E2.</a:t>
            </a:r>
          </a:p>
          <a:p>
            <a:endParaRPr lang="en-US" altLang="ja-JP" baseline="0" dirty="0" smtClean="0"/>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Next</a:t>
            </a:r>
            <a:r>
              <a:rPr lang="en-US" altLang="ja-JP" baseline="0" dirty="0" smtClean="0"/>
              <a:t> is the case where vertex labels are same.</a:t>
            </a:r>
          </a:p>
          <a:p>
            <a:r>
              <a:rPr lang="en-US" altLang="ja-JP" baseline="0" dirty="0" smtClean="0"/>
              <a:t>To compute the value of </a:t>
            </a:r>
            <a:r>
              <a:rPr lang="en-US" altLang="ja-JP" baseline="0" dirty="0" err="1" smtClean="0"/>
              <a:t>Ci,j</a:t>
            </a:r>
            <a:r>
              <a:rPr lang="en-US" altLang="ja-JP" baseline="0" dirty="0" smtClean="0"/>
              <a:t>, </a:t>
            </a:r>
            <a:r>
              <a:rPr lang="en-US" altLang="ja-JP" baseline="0" dirty="0" err="1" smtClean="0"/>
              <a:t>ei</a:t>
            </a:r>
            <a:r>
              <a:rPr lang="en-US" altLang="ja-JP" baseline="0" dirty="0" smtClean="0"/>
              <a:t> ×(times) </a:t>
            </a:r>
            <a:r>
              <a:rPr lang="en-US" altLang="ja-JP" baseline="0" dirty="0" err="1" smtClean="0"/>
              <a:t>fj</a:t>
            </a:r>
            <a:r>
              <a:rPr lang="en-US" altLang="ja-JP" baseline="0" dirty="0" smtClean="0"/>
              <a:t> elements are used</a:t>
            </a:r>
          </a:p>
          <a:p>
            <a:r>
              <a:rPr lang="en-US" altLang="ja-JP" baseline="0" dirty="0" smtClean="0"/>
              <a:t>In this example, e6=2 and f5=3, </a:t>
            </a:r>
          </a:p>
          <a:p>
            <a:r>
              <a:rPr lang="en-US" altLang="ja-JP" baseline="0" dirty="0" smtClean="0"/>
              <a:t>And these six elements are used to compute the value of C65,</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smtClean="0"/>
              <a:t>To fill the table C, the total number of elements used is the sum </a:t>
            </a:r>
            <a:r>
              <a:rPr lang="en-US" altLang="ja-JP" baseline="0" dirty="0" err="1" smtClean="0"/>
              <a:t>ei</a:t>
            </a:r>
            <a:r>
              <a:rPr lang="en-US" altLang="ja-JP" baseline="0" dirty="0" smtClean="0"/>
              <a:t> × </a:t>
            </a:r>
            <a:r>
              <a:rPr lang="en-US" altLang="ja-JP" baseline="0" dirty="0" err="1" smtClean="0"/>
              <a:t>fj</a:t>
            </a:r>
            <a:r>
              <a:rPr lang="en-US" altLang="ja-JP" baseline="0" dirty="0" smtClean="0"/>
              <a:t> for all </a:t>
            </a:r>
            <a:r>
              <a:rPr lang="en-US" altLang="ja-JP" baseline="0" dirty="0" err="1" smtClean="0"/>
              <a:t>i</a:t>
            </a:r>
            <a:r>
              <a:rPr lang="en-US" altLang="ja-JP" baseline="0" dirty="0" smtClean="0"/>
              <a:t> and </a:t>
            </a:r>
            <a:r>
              <a:rPr lang="en-US" altLang="ja-JP" baseline="0" dirty="0" err="1" smtClean="0"/>
              <a:t>j</a:t>
            </a:r>
            <a:r>
              <a:rPr lang="en-US" altLang="ja-JP" baseline="0" dirty="0" smtClean="0"/>
              <a:t>, which equals  E1E2.</a:t>
            </a:r>
          </a:p>
          <a:p>
            <a:endParaRPr lang="en-US" altLang="ja-JP" baseline="0" dirty="0" smtClean="0"/>
          </a:p>
          <a:p>
            <a:endParaRPr lang="en-US" altLang="ja-JP" baseline="0" dirty="0" smtClean="0"/>
          </a:p>
          <a:p>
            <a:r>
              <a:rPr lang="en-US" altLang="ja-JP" baseline="0" dirty="0" smtClean="0"/>
              <a:t>Therefore the time complexity for this step is this time.</a:t>
            </a:r>
          </a:p>
          <a:p>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There</a:t>
            </a:r>
            <a:r>
              <a:rPr lang="en-US" altLang="ja-JP" baseline="0" dirty="0" smtClean="0"/>
              <a:t>fore the time complexity for this step is this time.</a:t>
            </a:r>
            <a:endParaRPr lang="en-US" altLang="ja-JP" dirty="0" smtClean="0"/>
          </a:p>
          <a:p>
            <a:r>
              <a:rPr lang="en-US" altLang="ja-JP" dirty="0" smtClean="0"/>
              <a:t>and</a:t>
            </a:r>
            <a:r>
              <a:rPr lang="en-US" altLang="ja-JP" baseline="0" dirty="0" smtClean="0"/>
              <a:t> </a:t>
            </a:r>
            <a:r>
              <a:rPr lang="en-US" altLang="ja-JP" baseline="0" dirty="0" smtClean="0"/>
              <a:t>final step can be computed, clearly, in this time.</a:t>
            </a:r>
          </a:p>
          <a:p>
            <a:r>
              <a:rPr lang="en-US" altLang="ja-JP" baseline="0" dirty="0" smtClean="0"/>
              <a:t>Therefore the total time complexity for Algorithm 1 is this time.</a:t>
            </a:r>
          </a:p>
          <a:p>
            <a:endParaRPr lang="ja-JP" altLang="en-US" dirty="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smtClean="0"/>
              <a:t>At until now I told about the case where the non-linear texts are acyclic.</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smtClean="0"/>
              <a:t>Next I’d like to talk about  the case where Non-linear texts are cyclic.</a:t>
            </a:r>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This</a:t>
            </a:r>
            <a:r>
              <a:rPr lang="en-US" altLang="ja-JP" baseline="0" dirty="0" smtClean="0"/>
              <a:t> is outline of this talk.</a:t>
            </a:r>
          </a:p>
          <a:p>
            <a:r>
              <a:rPr lang="en-US" altLang="ja-JP" baseline="0" dirty="0" smtClean="0"/>
              <a:t>At first, I will describe what “Non-linear text” are.</a:t>
            </a:r>
          </a:p>
          <a:p>
            <a:r>
              <a:rPr lang="en-US" altLang="ja-JP" baseline="0" dirty="0" smtClean="0"/>
              <a:t>Next, I will introduce two problems and algorithms to solve these.</a:t>
            </a:r>
          </a:p>
          <a:p>
            <a:r>
              <a:rPr lang="en-US" altLang="ja-JP" baseline="0" dirty="0" smtClean="0"/>
              <a:t>And finally I will conclude this talk and present future works.  </a:t>
            </a:r>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2</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First</a:t>
            </a:r>
            <a:r>
              <a:rPr lang="en-US" altLang="ja-JP" baseline="0" dirty="0" smtClean="0"/>
              <a:t> I </a:t>
            </a:r>
            <a:r>
              <a:rPr lang="en-US" altLang="ja-JP" baseline="0" dirty="0" err="1" smtClean="0"/>
              <a:t>intriduce</a:t>
            </a:r>
            <a:r>
              <a:rPr lang="en-US" altLang="ja-JP" baseline="0" dirty="0" smtClean="0"/>
              <a:t> the longest common </a:t>
            </a:r>
            <a:r>
              <a:rPr lang="en-US" altLang="ja-JP" baseline="0" dirty="0" err="1" smtClean="0"/>
              <a:t>subseqence</a:t>
            </a:r>
            <a:r>
              <a:rPr lang="en-US" altLang="ja-JP" baseline="0" dirty="0" smtClean="0"/>
              <a:t> problem for cyclic non-linear texts.</a:t>
            </a:r>
          </a:p>
          <a:p>
            <a:r>
              <a:rPr lang="en-US" altLang="ja-JP" baseline="0" dirty="0" smtClean="0"/>
              <a:t>The problem 2 is the same as Problem 1, </a:t>
            </a:r>
            <a:r>
              <a:rPr lang="en-US" altLang="ja-JP" baseline="0" dirty="0" err="1" smtClean="0"/>
              <a:t>excect</a:t>
            </a:r>
            <a:r>
              <a:rPr lang="en-US" altLang="ja-JP" baseline="0" dirty="0" smtClean="0"/>
              <a:t> that output can be </a:t>
            </a:r>
            <a:r>
              <a:rPr lang="en-US" altLang="ja-JP" baseline="0" dirty="0" err="1" smtClean="0"/>
              <a:t>infinty</a:t>
            </a:r>
            <a:r>
              <a:rPr lang="en-US" altLang="ja-JP" baseline="0" dirty="0" smtClean="0"/>
              <a:t>.</a:t>
            </a:r>
          </a:p>
          <a:p>
            <a:r>
              <a:rPr lang="en-US" altLang="ja-JP" baseline="0" dirty="0" smtClean="0"/>
              <a:t>Since input texts can be cyclic, the strings produced from they can be </a:t>
            </a:r>
            <a:r>
              <a:rPr lang="en-US" altLang="ja-JP" baseline="0" dirty="0" err="1" smtClean="0"/>
              <a:t>infinitly</a:t>
            </a:r>
            <a:r>
              <a:rPr lang="en-US" altLang="ja-JP" baseline="0" dirty="0" smtClean="0"/>
              <a:t> long.</a:t>
            </a:r>
          </a:p>
          <a:p>
            <a:r>
              <a:rPr lang="en-US" altLang="ja-JP" baseline="0" dirty="0" smtClean="0"/>
              <a:t>So, the length of the common subsequence of G1 and G2 can be also infinite.</a:t>
            </a:r>
          </a:p>
          <a:p>
            <a:r>
              <a:rPr lang="en-US" altLang="ja-JP" baseline="0" dirty="0" smtClean="0"/>
              <a:t>In this case, we output infinity, otherwise we output the length of longest common subsequence of G1 and G2.</a:t>
            </a:r>
          </a:p>
          <a:p>
            <a:endParaRPr lang="en-US" altLang="ja-JP" baseline="0" dirty="0" smtClean="0"/>
          </a:p>
          <a:p>
            <a:r>
              <a:rPr lang="en-US" altLang="ja-JP" baseline="0" dirty="0" smtClean="0"/>
              <a:t>In this example, character “</a:t>
            </a:r>
            <a:r>
              <a:rPr lang="en-US" altLang="ja-JP" baseline="0" dirty="0" err="1" smtClean="0"/>
              <a:t>d</a:t>
            </a:r>
            <a:r>
              <a:rPr lang="en-US" altLang="ja-JP" baseline="0" dirty="0" smtClean="0"/>
              <a:t>” is in a cycle in both G1 and G2.</a:t>
            </a:r>
          </a:p>
          <a:p>
            <a:r>
              <a:rPr lang="en-US" altLang="ja-JP" baseline="0" dirty="0" smtClean="0"/>
              <a:t>So string </a:t>
            </a:r>
            <a:r>
              <a:rPr lang="en-US" altLang="ja-JP" baseline="0" dirty="0" err="1" smtClean="0"/>
              <a:t>cddcdd</a:t>
            </a:r>
            <a:r>
              <a:rPr lang="en-US" altLang="ja-JP" baseline="0" dirty="0" smtClean="0"/>
              <a:t>………… is produced from G1.</a:t>
            </a:r>
          </a:p>
          <a:p>
            <a:r>
              <a:rPr lang="en-US" altLang="ja-JP" baseline="0" dirty="0" smtClean="0"/>
              <a:t>and string </a:t>
            </a:r>
            <a:r>
              <a:rPr lang="en-US" altLang="ja-JP" baseline="0" dirty="0" err="1" smtClean="0"/>
              <a:t>bdbd</a:t>
            </a:r>
            <a:r>
              <a:rPr lang="en-US" altLang="ja-JP" baseline="0" dirty="0" smtClean="0"/>
              <a:t>………… is produced from G2.</a:t>
            </a:r>
          </a:p>
          <a:p>
            <a:r>
              <a:rPr lang="en-US" altLang="ja-JP" baseline="0" dirty="0" smtClean="0"/>
              <a:t>So, a sequence “</a:t>
            </a:r>
            <a:r>
              <a:rPr lang="en-US" altLang="ja-JP" baseline="0" dirty="0" err="1" smtClean="0"/>
              <a:t>ddd</a:t>
            </a:r>
            <a:r>
              <a:rPr lang="en-US" altLang="ja-JP" baseline="0" dirty="0" smtClean="0"/>
              <a:t>……” is in the intersection of subseq(G1) and subseq(G2).</a:t>
            </a:r>
          </a:p>
          <a:p>
            <a:r>
              <a:rPr lang="en-US" altLang="ja-JP" baseline="0" dirty="0" smtClean="0"/>
              <a:t>Therefore output is infinity.</a:t>
            </a:r>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20</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Next, in</a:t>
            </a:r>
            <a:r>
              <a:rPr lang="en-US" altLang="ja-JP" baseline="0" dirty="0" smtClean="0"/>
              <a:t> the other example, there is no character in cycle in both of G1 and G2.</a:t>
            </a:r>
          </a:p>
          <a:p>
            <a:r>
              <a:rPr lang="en-US" altLang="ja-JP" baseline="0" dirty="0" smtClean="0"/>
              <a:t>So the set of common sequence of G1 and G2 is finite.</a:t>
            </a:r>
          </a:p>
          <a:p>
            <a:r>
              <a:rPr lang="en-US" altLang="ja-JP" baseline="0" dirty="0" smtClean="0"/>
              <a:t>And this is a set of common subsequence G1 and G2.</a:t>
            </a:r>
          </a:p>
          <a:p>
            <a:r>
              <a:rPr lang="en-US" altLang="ja-JP" baseline="0" dirty="0" smtClean="0"/>
              <a:t>The longest string in this</a:t>
            </a:r>
            <a:r>
              <a:rPr lang="en-US" altLang="ja-JP" baseline="0" dirty="0" smtClean="0"/>
              <a:t> is “</a:t>
            </a:r>
            <a:r>
              <a:rPr lang="en-US" altLang="ja-JP" baseline="0" dirty="0" err="1" smtClean="0"/>
              <a:t>aacd</a:t>
            </a:r>
            <a:r>
              <a:rPr lang="en-US" altLang="ja-JP" baseline="0" dirty="0" smtClean="0"/>
              <a:t>”.</a:t>
            </a:r>
          </a:p>
          <a:p>
            <a:r>
              <a:rPr lang="en-US" altLang="ja-JP" baseline="0" dirty="0" smtClean="0"/>
              <a:t>therefore, output is 4</a:t>
            </a:r>
            <a:r>
              <a:rPr lang="en-US" altLang="ja-JP"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smtClean="0"/>
              <a:t>Now I will present</a:t>
            </a:r>
            <a:r>
              <a:rPr lang="en-US" altLang="ja-JP" baseline="0" dirty="0" smtClean="0"/>
              <a:t> the algorithm to solve Problem 2.</a:t>
            </a:r>
          </a:p>
          <a:p>
            <a:endParaRPr lang="ja-JP" altLang="en-US" dirty="0"/>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21</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This</a:t>
            </a:r>
            <a:r>
              <a:rPr lang="en-US" altLang="ja-JP" baseline="0" dirty="0" smtClean="0"/>
              <a:t> is a pseudo code of Algorithm to solve Problem 2.</a:t>
            </a:r>
          </a:p>
          <a:p>
            <a:r>
              <a:rPr lang="en-US" altLang="ja-JP" baseline="0" dirty="0" smtClean="0"/>
              <a:t>First transform G1 and G2, based on the strongly connected components.</a:t>
            </a:r>
          </a:p>
          <a:p>
            <a:r>
              <a:rPr lang="en-US" altLang="ja-JP" baseline="0" dirty="0" smtClean="0"/>
              <a:t>Next, check whether output is infinity or not.</a:t>
            </a:r>
          </a:p>
          <a:p>
            <a:r>
              <a:rPr lang="en-US" altLang="ja-JP" baseline="0" dirty="0" smtClean="0"/>
              <a:t>Then the rest is the same as Algorithm 1 for acyclic texts,</a:t>
            </a:r>
          </a:p>
          <a:p>
            <a:r>
              <a:rPr lang="en-US" altLang="ja-JP" baseline="0" dirty="0" smtClean="0"/>
              <a:t>topological sort, compute </a:t>
            </a:r>
            <a:r>
              <a:rPr lang="en-US" altLang="ja-JP" baseline="0" dirty="0" err="1" smtClean="0"/>
              <a:t>Cij</a:t>
            </a:r>
            <a:r>
              <a:rPr lang="en-US" altLang="ja-JP" baseline="0" dirty="0" smtClean="0"/>
              <a:t>, and find maximum of table C.</a:t>
            </a:r>
          </a:p>
          <a:p>
            <a:r>
              <a:rPr lang="en-US" altLang="ja-JP" baseline="0" dirty="0" smtClean="0"/>
              <a:t>Let me explain it in detail using an example.</a:t>
            </a:r>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Given</a:t>
            </a:r>
            <a:r>
              <a:rPr lang="en-US" altLang="ja-JP" baseline="0" dirty="0" smtClean="0"/>
              <a:t> these cyclic non-linear text, compute the longest common subsequence of these.</a:t>
            </a:r>
          </a:p>
          <a:p>
            <a:r>
              <a:rPr lang="en-US" altLang="ja-JP" baseline="0" dirty="0" smtClean="0"/>
              <a:t>first, group </a:t>
            </a:r>
            <a:r>
              <a:rPr lang="en-US" altLang="ja-JP" baseline="0" dirty="0" err="1" smtClean="0"/>
              <a:t>togather</a:t>
            </a:r>
            <a:r>
              <a:rPr lang="en-US" altLang="ja-JP" baseline="0" dirty="0" smtClean="0"/>
              <a:t> vertices which are strongly connected </a:t>
            </a:r>
          </a:p>
          <a:p>
            <a:r>
              <a:rPr lang="en-US" altLang="ja-JP" baseline="0" dirty="0" smtClean="0"/>
              <a:t>so that each strongly connected component is contracted to a single vertex.</a:t>
            </a:r>
          </a:p>
          <a:p>
            <a:r>
              <a:rPr lang="en-US" altLang="ja-JP" baseline="0" dirty="0" smtClean="0"/>
              <a:t>then the resulting graph is acyclic.</a:t>
            </a:r>
          </a:p>
          <a:p>
            <a:r>
              <a:rPr lang="en-US" altLang="ja-JP" baseline="0" dirty="0" smtClean="0"/>
              <a:t>For technical reasons, we put self-loops on vertices that consist of more than one vertex.</a:t>
            </a:r>
            <a:endParaRPr lang="en-US" altLang="ja-JP" dirty="0" smtClean="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23</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Next,</a:t>
            </a:r>
            <a:r>
              <a:rPr lang="en-US" altLang="ja-JP" baseline="0" dirty="0" smtClean="0"/>
              <a:t> check whether output is </a:t>
            </a:r>
            <a:r>
              <a:rPr lang="en-US" altLang="ja-JP" baseline="0" dirty="0" smtClean="0"/>
              <a:t>infinity </a:t>
            </a:r>
            <a:r>
              <a:rPr lang="en-US" altLang="ja-JP" baseline="0" dirty="0" smtClean="0"/>
              <a:t>or not.</a:t>
            </a:r>
          </a:p>
          <a:p>
            <a:r>
              <a:rPr lang="en-US" altLang="ja-JP" baseline="0" dirty="0" smtClean="0"/>
              <a:t>Let S1 and S2 be the union of sets of labels of vertices that have a self-loop in G’1 and G’2.</a:t>
            </a:r>
          </a:p>
          <a:p>
            <a:r>
              <a:rPr lang="en-US" altLang="ja-JP" baseline="0" dirty="0" smtClean="0"/>
              <a:t>In this example, S1 is {</a:t>
            </a:r>
            <a:r>
              <a:rPr lang="en-US" altLang="ja-JP" baseline="0" dirty="0" err="1" smtClean="0"/>
              <a:t>c,d</a:t>
            </a:r>
            <a:r>
              <a:rPr lang="en-US" altLang="ja-JP" baseline="0" dirty="0" smtClean="0"/>
              <a:t>} and S2 is {</a:t>
            </a:r>
            <a:r>
              <a:rPr lang="en-US" altLang="ja-JP" baseline="0" dirty="0" err="1" smtClean="0"/>
              <a:t>a,b</a:t>
            </a:r>
            <a:r>
              <a:rPr lang="en-US" altLang="ja-JP" baseline="0" dirty="0" smtClean="0"/>
              <a:t>}.</a:t>
            </a:r>
          </a:p>
          <a:p>
            <a:r>
              <a:rPr lang="en-US" altLang="ja-JP" baseline="0" dirty="0" smtClean="0"/>
              <a:t>There are two cases to consider.</a:t>
            </a:r>
          </a:p>
          <a:p>
            <a:r>
              <a:rPr lang="en-US" altLang="ja-JP" baseline="0" dirty="0" smtClean="0"/>
              <a:t>First is the case where there is a character in the intersection of S1 and S2.</a:t>
            </a:r>
          </a:p>
          <a:p>
            <a:r>
              <a:rPr lang="en-US" altLang="ja-JP" dirty="0" smtClean="0"/>
              <a:t>Let</a:t>
            </a:r>
            <a:r>
              <a:rPr lang="en-US" altLang="ja-JP" baseline="0" dirty="0" smtClean="0"/>
              <a:t> </a:t>
            </a:r>
            <a:r>
              <a:rPr lang="en-US" altLang="ja-JP" baseline="0" dirty="0" err="1" smtClean="0"/>
              <a:t>c</a:t>
            </a:r>
            <a:r>
              <a:rPr lang="en-US" altLang="ja-JP" baseline="0" dirty="0" smtClean="0"/>
              <a:t> be any character in the intersection of S1 and S2.</a:t>
            </a:r>
          </a:p>
          <a:p>
            <a:r>
              <a:rPr lang="en-US" altLang="ja-JP" baseline="0" dirty="0" smtClean="0"/>
              <a:t>then an infinite repetition </a:t>
            </a:r>
            <a:r>
              <a:rPr lang="en-US" altLang="ja-JP" baseline="0" dirty="0" err="1" smtClean="0"/>
              <a:t>c</a:t>
            </a:r>
            <a:r>
              <a:rPr lang="en-US" altLang="ja-JP" baseline="0" dirty="0" smtClean="0"/>
              <a:t>* is a common subsequence of G1 and G2.</a:t>
            </a:r>
          </a:p>
          <a:p>
            <a:r>
              <a:rPr lang="en-US" altLang="ja-JP" baseline="0" dirty="0" smtClean="0"/>
              <a:t>Hence, output is infinity.</a:t>
            </a:r>
          </a:p>
          <a:p>
            <a:r>
              <a:rPr lang="en-US" altLang="ja-JP" baseline="0" dirty="0" smtClean="0"/>
              <a:t>Next case is where there is no character in the intersection of S1and S2.</a:t>
            </a:r>
          </a:p>
          <a:p>
            <a:r>
              <a:rPr lang="en-US" altLang="ja-JP" baseline="0" dirty="0" smtClean="0"/>
              <a:t>In this case common subsequence of G1 and G2 is finite.</a:t>
            </a:r>
          </a:p>
          <a:p>
            <a:r>
              <a:rPr lang="en-US" altLang="ja-JP" baseline="0" dirty="0" smtClean="0"/>
              <a:t>then </a:t>
            </a:r>
            <a:r>
              <a:rPr lang="en-US" altLang="ja-JP" baseline="0" dirty="0" err="1" smtClean="0"/>
              <a:t>goto</a:t>
            </a:r>
            <a:r>
              <a:rPr lang="en-US" altLang="ja-JP" baseline="0" dirty="0" smtClean="0"/>
              <a:t> next step.</a:t>
            </a:r>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From</a:t>
            </a:r>
            <a:r>
              <a:rPr lang="en-US" altLang="ja-JP" baseline="0" dirty="0" smtClean="0"/>
              <a:t> here, </a:t>
            </a:r>
            <a:r>
              <a:rPr lang="en-US" altLang="ja-JP" baseline="0" dirty="0" smtClean="0"/>
              <a:t>do </a:t>
            </a:r>
            <a:r>
              <a:rPr lang="en-US" altLang="ja-JP" baseline="0" dirty="0" smtClean="0"/>
              <a:t>the same process of </a:t>
            </a:r>
            <a:r>
              <a:rPr lang="en-US" altLang="ja-JP" baseline="0" dirty="0" err="1" smtClean="0"/>
              <a:t>solusion</a:t>
            </a:r>
            <a:r>
              <a:rPr lang="en-US" altLang="ja-JP" baseline="0" dirty="0" smtClean="0"/>
              <a:t> to problem 1</a:t>
            </a:r>
            <a:r>
              <a:rPr lang="en-US" altLang="ja-JP" baseline="0" dirty="0" smtClean="0"/>
              <a:t>.</a:t>
            </a:r>
          </a:p>
          <a:p>
            <a:r>
              <a:rPr lang="en-US" altLang="ja-JP" baseline="0" dirty="0" smtClean="0"/>
              <a:t>Sort vertices of G’1 and G’2 in topological order,</a:t>
            </a:r>
          </a:p>
          <a:p>
            <a:r>
              <a:rPr lang="en-US" altLang="ja-JP" baseline="0" dirty="0" smtClean="0"/>
              <a:t>and number the vertices from 1 to the size of </a:t>
            </a:r>
            <a:r>
              <a:rPr lang="en-US" altLang="ja-JP" baseline="0" dirty="0" smtClean="0"/>
              <a:t>V’1 </a:t>
            </a:r>
            <a:r>
              <a:rPr lang="en-US" altLang="ja-JP" baseline="0" dirty="0" smtClean="0"/>
              <a:t>and </a:t>
            </a:r>
            <a:r>
              <a:rPr lang="en-US" altLang="ja-JP" baseline="0" dirty="0" smtClean="0"/>
              <a:t>V’2</a:t>
            </a:r>
            <a:r>
              <a:rPr lang="en-US" altLang="ja-JP" baseline="0" dirty="0" smtClean="0"/>
              <a:t>.</a:t>
            </a:r>
          </a:p>
          <a:p>
            <a:endParaRPr lang="en-US" altLang="ja-JP" baseline="0" dirty="0" smtClean="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25</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Next,</a:t>
            </a:r>
            <a:r>
              <a:rPr lang="en-US" altLang="ja-JP" baseline="0" dirty="0" smtClean="0"/>
              <a:t> let C be a V’1 ×(times) V’2 integer table.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smtClean="0"/>
              <a:t>And each rows of table C corresponds the vertex in G’1,</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smtClean="0"/>
              <a:t>and each columns of table C corresponds the vertex in G’2.</a:t>
            </a:r>
          </a:p>
          <a:p>
            <a:r>
              <a:rPr lang="en-US" altLang="ja-JP" baseline="0" dirty="0" smtClean="0"/>
              <a:t>Here </a:t>
            </a:r>
            <a:r>
              <a:rPr lang="en-US" altLang="ja-JP" baseline="0" dirty="0" err="1" smtClean="0"/>
              <a:t>Cij</a:t>
            </a:r>
            <a:r>
              <a:rPr lang="en-US" altLang="ja-JP" baseline="0" dirty="0" smtClean="0"/>
              <a:t> is the length of the longest common subsequence of v'1,i and v2,j.</a:t>
            </a:r>
          </a:p>
          <a:p>
            <a:r>
              <a:rPr lang="en-US" altLang="ja-JP" baseline="0" dirty="0" smtClean="0"/>
              <a:t>then compute </a:t>
            </a:r>
            <a:r>
              <a:rPr lang="en-US" altLang="ja-JP" baseline="0" dirty="0" err="1" smtClean="0"/>
              <a:t>Cij</a:t>
            </a:r>
            <a:r>
              <a:rPr lang="en-US" altLang="ja-JP" baseline="0" dirty="0" smtClean="0"/>
              <a:t> for all </a:t>
            </a:r>
            <a:r>
              <a:rPr lang="en-US" altLang="ja-JP" baseline="0" dirty="0" err="1" smtClean="0"/>
              <a:t>i</a:t>
            </a:r>
            <a:r>
              <a:rPr lang="en-US" altLang="ja-JP" baseline="0" dirty="0" smtClean="0"/>
              <a:t> and </a:t>
            </a:r>
            <a:r>
              <a:rPr lang="en-US" altLang="ja-JP" baseline="0" dirty="0" err="1" smtClean="0"/>
              <a:t>j</a:t>
            </a:r>
            <a:r>
              <a:rPr lang="en-US" altLang="ja-JP" baseline="0" dirty="0" smtClean="0"/>
              <a:t> </a:t>
            </a:r>
            <a:r>
              <a:rPr lang="en-US" altLang="ja-JP" baseline="0" dirty="0" smtClean="0"/>
              <a:t>using dynamic </a:t>
            </a:r>
            <a:r>
              <a:rPr lang="en-US" altLang="ja-JP" baseline="0" dirty="0" err="1" smtClean="0"/>
              <a:t>programing</a:t>
            </a:r>
            <a:r>
              <a:rPr lang="en-US" altLang="ja-JP" baseline="0" dirty="0" smtClean="0"/>
              <a:t>.</a:t>
            </a:r>
          </a:p>
          <a:p>
            <a:endParaRPr lang="en-US" altLang="ja-JP" dirty="0" smtClean="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26</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Let</a:t>
            </a:r>
            <a:r>
              <a:rPr lang="en-US" altLang="ja-JP" baseline="0" dirty="0" smtClean="0"/>
              <a:t> me consider the case where the vertex labels are the same.</a:t>
            </a:r>
          </a:p>
          <a:p>
            <a:r>
              <a:rPr lang="en-US" altLang="ja-JP" baseline="0" dirty="0" smtClean="0"/>
              <a:t>suppose we are compute the value of this element C43.</a:t>
            </a:r>
          </a:p>
          <a:p>
            <a:r>
              <a:rPr lang="en-US" altLang="ja-JP" baseline="0" dirty="0" smtClean="0"/>
              <a:t>Focus on the vertices that have outgoing arcs to these vertices v1,4,  </a:t>
            </a:r>
            <a:r>
              <a:rPr lang="en-US" altLang="ja-JP" baseline="0" dirty="0" smtClean="0"/>
              <a:t>v2,3.</a:t>
            </a:r>
            <a:endParaRPr lang="en-US" altLang="ja-JP" baseline="0" dirty="0" smtClean="0"/>
          </a:p>
          <a:p>
            <a:r>
              <a:rPr lang="en-US" altLang="ja-JP" baseline="0" dirty="0" smtClean="0"/>
              <a:t>We consider the elements which are in rows and </a:t>
            </a:r>
            <a:r>
              <a:rPr lang="en-US" altLang="ja-JP" baseline="0" dirty="0" err="1" smtClean="0"/>
              <a:t>colums</a:t>
            </a:r>
            <a:r>
              <a:rPr lang="en-US" altLang="ja-JP" baseline="0" dirty="0" smtClean="0"/>
              <a:t> of the vertices.</a:t>
            </a:r>
          </a:p>
          <a:p>
            <a:r>
              <a:rPr lang="en-US" altLang="ja-JP" baseline="0" dirty="0" smtClean="0"/>
              <a:t>The value for this element is the maximum of value +(plus) 1, according to this </a:t>
            </a:r>
            <a:r>
              <a:rPr lang="en-US" altLang="ja-JP" baseline="0" dirty="0" err="1" smtClean="0"/>
              <a:t>fomula</a:t>
            </a:r>
            <a:r>
              <a:rPr lang="en-US" altLang="ja-JP" baseline="0" dirty="0" smtClean="0"/>
              <a:t>.</a:t>
            </a:r>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27</a:t>
            </a:fld>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Next</a:t>
            </a:r>
            <a:r>
              <a:rPr lang="en-US" altLang="ja-JP" baseline="0" dirty="0" smtClean="0"/>
              <a:t>, let me consider the other case where the vertex labels are different.</a:t>
            </a:r>
          </a:p>
          <a:p>
            <a:r>
              <a:rPr lang="en-US" altLang="ja-JP" dirty="0" smtClean="0"/>
              <a:t>suppose we are computing</a:t>
            </a:r>
            <a:r>
              <a:rPr lang="en-US" altLang="ja-JP" baseline="0" dirty="0" smtClean="0"/>
              <a:t> the value of this element C4,4.</a:t>
            </a:r>
          </a:p>
          <a:p>
            <a:r>
              <a:rPr lang="en-US" altLang="ja-JP" baseline="0" dirty="0" smtClean="0"/>
              <a:t>focus on the vertices that have outgoing arcs to this vertex v1,4.</a:t>
            </a:r>
          </a:p>
          <a:p>
            <a:r>
              <a:rPr lang="en-US" altLang="ja-JP" baseline="0" dirty="0" smtClean="0"/>
              <a:t>we consider the elements which are in the rows of the vertices and in the </a:t>
            </a:r>
            <a:r>
              <a:rPr lang="en-US" altLang="ja-JP" baseline="0" dirty="0" err="1" smtClean="0"/>
              <a:t>colum</a:t>
            </a:r>
            <a:r>
              <a:rPr lang="en-US" altLang="ja-JP" baseline="0" dirty="0" smtClean="0"/>
              <a:t> of v2,4.</a:t>
            </a:r>
            <a:endParaRPr lang="en-US" altLang="ja-JP" dirty="0" smtClean="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28</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similarly, we also consider these elements.</a:t>
            </a:r>
          </a:p>
          <a:p>
            <a:r>
              <a:rPr lang="en-US" altLang="ja-JP" dirty="0" smtClean="0"/>
              <a:t>the value for this element is the maximum</a:t>
            </a:r>
            <a:r>
              <a:rPr lang="en-US" altLang="ja-JP" baseline="0" dirty="0" smtClean="0"/>
              <a:t> of the values, according to this </a:t>
            </a:r>
            <a:r>
              <a:rPr lang="en-US" altLang="ja-JP" baseline="0" dirty="0" err="1" smtClean="0"/>
              <a:t>fomula</a:t>
            </a:r>
            <a:r>
              <a:rPr lang="en-US" altLang="ja-JP" baseline="0" dirty="0" smtClean="0"/>
              <a:t>.</a:t>
            </a:r>
          </a:p>
          <a:p>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smtClean="0"/>
              <a:t>First of all,</a:t>
            </a:r>
            <a:r>
              <a:rPr lang="en-US" altLang="ja-JP" baseline="0" dirty="0" smtClean="0"/>
              <a:t> I introduce non-Linear text.</a:t>
            </a:r>
          </a:p>
          <a:p>
            <a:endParaRPr lang="en-US" altLang="ja-JP" baseline="0" dirty="0" smtClean="0"/>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3</a:t>
            </a:fld>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baseline="0" dirty="0" smtClean="0"/>
              <a:t>Finally, </a:t>
            </a:r>
            <a:r>
              <a:rPr lang="en-US" altLang="ja-JP" baseline="0" dirty="0" smtClean="0"/>
              <a:t>find the maximum value in the table C.</a:t>
            </a:r>
            <a:endParaRPr lang="en-US" altLang="ja-JP" dirty="0" smtClean="0"/>
          </a:p>
          <a:p>
            <a:r>
              <a:rPr lang="en-US" altLang="ja-JP" dirty="0" smtClean="0"/>
              <a:t>this</a:t>
            </a:r>
            <a:r>
              <a:rPr lang="en-US" altLang="ja-JP" baseline="0" dirty="0" smtClean="0"/>
              <a:t> value is solution to the problem.</a:t>
            </a:r>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30</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baseline="0" dirty="0" smtClean="0"/>
              <a:t>Now, let me talk about time complexity for algorithm 2. </a:t>
            </a:r>
          </a:p>
          <a:p>
            <a:r>
              <a:rPr lang="en-US" altLang="ja-JP" baseline="0" dirty="0" smtClean="0"/>
              <a:t>First, it is well-known that the strongly connected components can found in Linear time</a:t>
            </a:r>
            <a:r>
              <a:rPr lang="en-US" altLang="ja-JP" baseline="0" dirty="0" smtClean="0"/>
              <a:t>.</a:t>
            </a:r>
          </a:p>
          <a:p>
            <a:r>
              <a:rPr lang="en-US" altLang="ja-JP" baseline="0" dirty="0" smtClean="0"/>
              <a:t>Next, in this step, we only compare the two character sets which size is at most alphabet size.</a:t>
            </a:r>
          </a:p>
          <a:p>
            <a:r>
              <a:rPr lang="en-US" altLang="ja-JP" baseline="0" dirty="0" smtClean="0"/>
              <a:t>So, the time complexity is this time, using balanced tree.</a:t>
            </a:r>
          </a:p>
          <a:p>
            <a:r>
              <a:rPr lang="en-US" altLang="ja-JP" baseline="0" dirty="0" smtClean="0"/>
              <a:t>And topological sort can be Linear Time.</a:t>
            </a:r>
          </a:p>
          <a:p>
            <a:r>
              <a:rPr lang="en-US" altLang="ja-JP" baseline="0" dirty="0" smtClean="0"/>
              <a:t>Next, in this step, we can compute in this time.</a:t>
            </a:r>
          </a:p>
          <a:p>
            <a:r>
              <a:rPr lang="en-US" altLang="ja-JP" baseline="0" dirty="0" smtClean="0"/>
              <a:t>this part is the time for computing </a:t>
            </a:r>
            <a:r>
              <a:rPr lang="en-US" altLang="ja-JP" baseline="0" dirty="0" err="1" smtClean="0"/>
              <a:t>Cij</a:t>
            </a:r>
            <a:r>
              <a:rPr lang="en-US" altLang="ja-JP" baseline="0" dirty="0" smtClean="0"/>
              <a:t> for all </a:t>
            </a:r>
            <a:r>
              <a:rPr lang="en-US" altLang="ja-JP" baseline="0" dirty="0" err="1" smtClean="0"/>
              <a:t>i</a:t>
            </a:r>
            <a:r>
              <a:rPr lang="en-US" altLang="ja-JP" baseline="0" dirty="0" smtClean="0"/>
              <a:t> and </a:t>
            </a:r>
            <a:r>
              <a:rPr lang="en-US" altLang="ja-JP" baseline="0" dirty="0" err="1" smtClean="0"/>
              <a:t>j</a:t>
            </a:r>
            <a:r>
              <a:rPr lang="en-US" altLang="ja-JP" baseline="0" dirty="0" smtClean="0"/>
              <a:t>.</a:t>
            </a:r>
          </a:p>
          <a:p>
            <a:r>
              <a:rPr lang="en-US" altLang="ja-JP" baseline="0" dirty="0" smtClean="0"/>
              <a:t>we can fill the table C in this time according to the same idea as algorithm 1.</a:t>
            </a:r>
          </a:p>
          <a:p>
            <a:r>
              <a:rPr lang="en-US" altLang="ja-JP" baseline="0" dirty="0" smtClean="0"/>
              <a:t>and this part is the time to compare L’(v1i) and L’(v2j) for all </a:t>
            </a:r>
            <a:r>
              <a:rPr lang="en-US" altLang="ja-JP" baseline="0" dirty="0" err="1" smtClean="0"/>
              <a:t>i</a:t>
            </a:r>
            <a:r>
              <a:rPr lang="en-US" altLang="ja-JP" baseline="0" dirty="0" smtClean="0"/>
              <a:t> and </a:t>
            </a:r>
            <a:r>
              <a:rPr lang="en-US" altLang="ja-JP" baseline="0" dirty="0" err="1" smtClean="0"/>
              <a:t>j</a:t>
            </a:r>
            <a:r>
              <a:rPr lang="en-US" altLang="ja-JP" baseline="0" dirty="0" smtClean="0"/>
              <a:t>.</a:t>
            </a:r>
            <a:endParaRPr lang="en-US" altLang="ja-JP" baseline="0" dirty="0" smtClean="0"/>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31</a:t>
            </a:fld>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baseline="0" dirty="0" smtClean="0"/>
          </a:p>
          <a:p>
            <a:r>
              <a:rPr lang="en-US" altLang="ja-JP" dirty="0" smtClean="0"/>
              <a:t>and</a:t>
            </a:r>
            <a:r>
              <a:rPr lang="en-US" altLang="ja-JP" baseline="0" dirty="0" smtClean="0"/>
              <a:t> final step can be computed, clearly, in this time.</a:t>
            </a:r>
          </a:p>
          <a:p>
            <a:r>
              <a:rPr lang="en-US" altLang="ja-JP" baseline="0" dirty="0" smtClean="0"/>
              <a:t>Therefore the total time complexity for Algorithm 2 is this time.</a:t>
            </a:r>
          </a:p>
          <a:p>
            <a:endParaRPr lang="ja-JP" altLang="en-US" dirty="0"/>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32</a:t>
            </a:fld>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This is conclusions</a:t>
            </a:r>
            <a:r>
              <a:rPr lang="en-US" altLang="ja-JP" dirty="0" smtClean="0"/>
              <a:t>. </a:t>
            </a:r>
          </a:p>
          <a:p>
            <a:r>
              <a:rPr lang="en-US" altLang="ja-JP" dirty="0" smtClean="0"/>
              <a:t>We</a:t>
            </a:r>
            <a:r>
              <a:rPr lang="en-US" altLang="ja-JP" baseline="0" dirty="0" smtClean="0"/>
              <a:t> considered the longest common substring and </a:t>
            </a:r>
            <a:r>
              <a:rPr lang="en-US" altLang="ja-JP" baseline="0" dirty="0" err="1" smtClean="0"/>
              <a:t>subsequebce</a:t>
            </a:r>
            <a:r>
              <a:rPr lang="en-US" altLang="ja-JP" baseline="0" dirty="0" smtClean="0"/>
              <a:t> problems between two non-linear texts.</a:t>
            </a:r>
          </a:p>
          <a:p>
            <a:r>
              <a:rPr lang="en-US" altLang="ja-JP" baseline="0" dirty="0" smtClean="0"/>
              <a:t>And these are some open problems.</a:t>
            </a:r>
          </a:p>
          <a:p>
            <a:r>
              <a:rPr lang="en-US" altLang="ja-JP" baseline="0" dirty="0" smtClean="0"/>
              <a:t>That’s all.  </a:t>
            </a:r>
            <a:endParaRPr lang="ja-JP" altLang="en-US" dirty="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33</a:t>
            </a:fld>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34</a:t>
            </a:fld>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baseline="0" dirty="0" smtClean="0"/>
              <a:t>Non-linear text is a directed graph with vertices labeled by strings. </a:t>
            </a:r>
          </a:p>
          <a:p>
            <a:r>
              <a:rPr lang="en-US" altLang="ja-JP" baseline="0" dirty="0" smtClean="0"/>
              <a:t>And, it is defined by the set of vertices V, the set of arcs E and a labeling function L. </a:t>
            </a:r>
          </a:p>
          <a:p>
            <a:r>
              <a:rPr lang="en-US" altLang="ja-JP" baseline="0" dirty="0" smtClean="0"/>
              <a:t>L maps each vertex in V to a non-empty string.</a:t>
            </a:r>
            <a:endParaRPr lang="en-US" altLang="ja-JP" dirty="0" smtClean="0"/>
          </a:p>
          <a:p>
            <a:endParaRPr lang="en-US" altLang="ja-JP" baseline="0" dirty="0" smtClean="0"/>
          </a:p>
          <a:p>
            <a:r>
              <a:rPr lang="en-US" altLang="ja-JP" baseline="0" dirty="0" smtClean="0"/>
              <a:t>this is </a:t>
            </a:r>
            <a:r>
              <a:rPr lang="en-US" altLang="ja-JP" baseline="0" dirty="0" smtClean="0"/>
              <a:t>an example of non-linear text.</a:t>
            </a:r>
          </a:p>
          <a:p>
            <a:r>
              <a:rPr lang="en-US" altLang="ja-JP" baseline="0" dirty="0" smtClean="0"/>
              <a:t>And the non-linear text G can be transformed into G’ like this.</a:t>
            </a:r>
            <a:endParaRPr lang="en-US" altLang="ja-JP" dirty="0" smtClean="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35</a:t>
            </a:fld>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G’ is a non-linear text in which each vertex is labeled with</a:t>
            </a:r>
            <a:r>
              <a:rPr lang="en-US" altLang="ja-JP" baseline="0" dirty="0" smtClean="0"/>
              <a:t> a single character.</a:t>
            </a:r>
            <a:endParaRPr lang="en-US" altLang="ja-JP" dirty="0" smtClean="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36</a:t>
            </a:fld>
            <a:endParaRPr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baseline="0" dirty="0" smtClean="0"/>
              <a:t>Here, let </a:t>
            </a:r>
            <a:r>
              <a:rPr lang="en-US" altLang="ja-JP" baseline="0" dirty="0" err="1" smtClean="0"/>
              <a:t>L(v</a:t>
            </a:r>
            <a:r>
              <a:rPr lang="en-US" altLang="ja-JP" baseline="0" dirty="0" smtClean="0"/>
              <a:t>) be the character label of vertex </a:t>
            </a:r>
            <a:r>
              <a:rPr lang="en-US" altLang="ja-JP" baseline="0" dirty="0" err="1" smtClean="0"/>
              <a:t>v</a:t>
            </a:r>
            <a:r>
              <a:rPr lang="en-US" altLang="ja-JP" baseline="0" dirty="0" smtClean="0"/>
              <a:t>.</a:t>
            </a:r>
          </a:p>
          <a:p>
            <a:r>
              <a:rPr lang="en-US" altLang="ja-JP" baseline="0" dirty="0" smtClean="0"/>
              <a:t>L(G) is the set of strings spelled by </a:t>
            </a:r>
            <a:r>
              <a:rPr lang="en-US" altLang="ja-JP" baseline="0" dirty="0" err="1" smtClean="0"/>
              <a:t>pathes</a:t>
            </a:r>
            <a:r>
              <a:rPr lang="en-US" altLang="ja-JP" baseline="0" dirty="0" smtClean="0"/>
              <a:t> on graph G.</a:t>
            </a:r>
          </a:p>
          <a:p>
            <a:r>
              <a:rPr lang="en-US" altLang="ja-JP" baseline="0" dirty="0" err="1" smtClean="0"/>
              <a:t>substr(G</a:t>
            </a:r>
            <a:r>
              <a:rPr lang="en-US" altLang="ja-JP" baseline="0" dirty="0" smtClean="0"/>
              <a:t>) is the set of substring in non-</a:t>
            </a:r>
            <a:r>
              <a:rPr lang="en-US" altLang="ja-JP" baseline="0" dirty="0" err="1" smtClean="0"/>
              <a:t>liear</a:t>
            </a:r>
            <a:r>
              <a:rPr lang="en-US" altLang="ja-JP" baseline="0" dirty="0" smtClean="0"/>
              <a:t> text G.</a:t>
            </a:r>
          </a:p>
          <a:p>
            <a:r>
              <a:rPr lang="en-US" altLang="ja-JP" baseline="0" dirty="0" smtClean="0"/>
              <a:t>and here substring of non-linear text is the substrings of strings in L(G).</a:t>
            </a:r>
          </a:p>
          <a:p>
            <a:r>
              <a:rPr lang="en-US" altLang="ja-JP" baseline="0" dirty="0" err="1" smtClean="0"/>
              <a:t>subseq(G</a:t>
            </a:r>
            <a:r>
              <a:rPr lang="en-US" altLang="ja-JP" baseline="0" dirty="0" smtClean="0"/>
              <a:t>) is the set of subsequence in non-</a:t>
            </a:r>
            <a:r>
              <a:rPr lang="en-US" altLang="ja-JP" baseline="0" dirty="0" err="1" smtClean="0"/>
              <a:t>liear</a:t>
            </a:r>
            <a:r>
              <a:rPr lang="en-US" altLang="ja-JP" baseline="0" dirty="0" smtClean="0"/>
              <a:t> text G.</a:t>
            </a:r>
          </a:p>
          <a:p>
            <a:r>
              <a:rPr lang="en-US" altLang="ja-JP" baseline="0" dirty="0" smtClean="0"/>
              <a:t>and here subsequence of non-linear text is the subsequence of strings in L(G).</a:t>
            </a:r>
          </a:p>
          <a:p>
            <a:r>
              <a:rPr lang="en-US" altLang="ja-JP" baseline="0" dirty="0" smtClean="0"/>
              <a:t>Then clearly, </a:t>
            </a:r>
          </a:p>
          <a:p>
            <a:endParaRPr lang="en-US" altLang="ja-JP" baseline="0" dirty="0" smtClean="0"/>
          </a:p>
          <a:p>
            <a:r>
              <a:rPr lang="en-US" altLang="ja-JP" baseline="0" dirty="0" smtClean="0"/>
              <a:t>P</a:t>
            </a:r>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37</a:t>
            </a:fld>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First of all,</a:t>
            </a:r>
            <a:r>
              <a:rPr lang="en-US" altLang="ja-JP" baseline="0" dirty="0" smtClean="0"/>
              <a:t> I introduce non-Linear text.</a:t>
            </a:r>
          </a:p>
          <a:p>
            <a:r>
              <a:rPr lang="en-US" altLang="ja-JP" baseline="0" dirty="0" smtClean="0"/>
              <a:t>Non-linear text is a directed graph with vertices labeled by strings. </a:t>
            </a:r>
          </a:p>
          <a:p>
            <a:r>
              <a:rPr lang="en-US" altLang="ja-JP" baseline="0" dirty="0" smtClean="0"/>
              <a:t>And, it is defined by the set of vertices V, the set of arcs E and a labeling function L. </a:t>
            </a:r>
          </a:p>
          <a:p>
            <a:r>
              <a:rPr lang="en-US" altLang="ja-JP" baseline="0" dirty="0" smtClean="0"/>
              <a:t>L maps each vertex in V to a non-empty string.</a:t>
            </a:r>
            <a:endParaRPr lang="en-US" altLang="ja-JP" dirty="0" smtClean="0"/>
          </a:p>
          <a:p>
            <a:endParaRPr lang="en-US" altLang="ja-JP" dirty="0" smtClean="0"/>
          </a:p>
          <a:p>
            <a:r>
              <a:rPr lang="en-US" altLang="ja-JP" dirty="0" smtClean="0"/>
              <a:t>For</a:t>
            </a:r>
            <a:r>
              <a:rPr lang="en-US" altLang="ja-JP" baseline="0" dirty="0" smtClean="0"/>
              <a:t> example </a:t>
            </a:r>
            <a:endParaRPr lang="en-US" altLang="ja-JP" dirty="0" smtClean="0"/>
          </a:p>
          <a:p>
            <a:endParaRPr lang="en-US" altLang="ja-JP" dirty="0" smtClean="0"/>
          </a:p>
          <a:p>
            <a:r>
              <a:rPr lang="ja-JP" altLang="en-US" dirty="0" smtClean="0"/>
              <a:t>非線形テキストは，各頂点に文字列を持つ有向グラフのことであり，</a:t>
            </a:r>
            <a:endParaRPr lang="en-US" altLang="ja-JP" dirty="0" smtClean="0"/>
          </a:p>
          <a:p>
            <a:r>
              <a:rPr lang="ja-JP" altLang="en-US" dirty="0" smtClean="0"/>
              <a:t>有向グラフ</a:t>
            </a:r>
            <a:r>
              <a:rPr lang="en-US" altLang="ja-JP" dirty="0" smtClean="0"/>
              <a:t>G</a:t>
            </a:r>
            <a:r>
              <a:rPr lang="ja-JP" altLang="en-US" dirty="0" smtClean="0"/>
              <a:t>と，頂点に文字列を与える関数</a:t>
            </a:r>
            <a:r>
              <a:rPr lang="en-US" altLang="ja-JP" dirty="0" smtClean="0"/>
              <a:t> </a:t>
            </a:r>
            <a:r>
              <a:rPr lang="en-US" altLang="ja-JP" dirty="0" err="1" smtClean="0"/>
              <a:t>f</a:t>
            </a:r>
            <a:r>
              <a:rPr lang="en-US" altLang="ja-JP" dirty="0" smtClean="0"/>
              <a:t> </a:t>
            </a:r>
            <a:r>
              <a:rPr lang="ja-JP" altLang="en-US" dirty="0" smtClean="0"/>
              <a:t>で定義します。</a:t>
            </a:r>
            <a:endParaRPr lang="en-US" altLang="ja-JP" dirty="0" smtClean="0"/>
          </a:p>
          <a:p>
            <a:endParaRPr lang="en-US" altLang="ja-JP" dirty="0" smtClean="0"/>
          </a:p>
          <a:p>
            <a:r>
              <a:rPr lang="ja-JP" altLang="en-US" dirty="0" smtClean="0"/>
              <a:t>この例はわかりやすくするため、頂点に文字列を与えた形で表しています。</a:t>
            </a:r>
            <a:endParaRPr lang="en-US" altLang="ja-JP" dirty="0" smtClean="0"/>
          </a:p>
          <a:p>
            <a:r>
              <a:rPr lang="ja-JP" altLang="en-US" dirty="0" smtClean="0"/>
              <a:t>また，各頂点の文字列の各文字を一つの頂点と見なし，</a:t>
            </a:r>
            <a:endParaRPr lang="en-US" altLang="ja-JP" dirty="0" smtClean="0"/>
          </a:p>
          <a:p>
            <a:r>
              <a:rPr lang="ja-JP" altLang="en-US" dirty="0" smtClean="0"/>
              <a:t>鎖状につなげることで，（＊）</a:t>
            </a:r>
            <a:endParaRPr lang="ja-JP" altLang="en-US" dirty="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38</a:t>
            </a:fld>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This table shows</a:t>
            </a:r>
            <a:r>
              <a:rPr lang="en-US" altLang="ja-JP" baseline="0" dirty="0" smtClean="0"/>
              <a:t> </a:t>
            </a:r>
            <a:r>
              <a:rPr lang="en-US" altLang="ja-JP" baseline="0" dirty="0" err="1" smtClean="0"/>
              <a:t>privious</a:t>
            </a:r>
            <a:r>
              <a:rPr lang="en-US" altLang="ja-JP" baseline="0" dirty="0" smtClean="0"/>
              <a:t> works on non</a:t>
            </a:r>
            <a:r>
              <a:rPr lang="en-US" altLang="ja-JP" dirty="0" smtClean="0"/>
              <a:t>-linear text</a:t>
            </a:r>
          </a:p>
          <a:p>
            <a:r>
              <a:rPr lang="en-US" altLang="ja-JP" dirty="0" smtClean="0"/>
              <a:t>As you see, the previous works on pattern matching on non-linear texts assumed a linear</a:t>
            </a:r>
            <a:r>
              <a:rPr lang="en-US" altLang="ja-JP" baseline="0" dirty="0" smtClean="0"/>
              <a:t> pattern.</a:t>
            </a:r>
          </a:p>
          <a:p>
            <a:r>
              <a:rPr lang="en-US" altLang="ja-JP" baseline="0" dirty="0" smtClean="0"/>
              <a:t>In this paper, we consider the longest common substring and longest common subsequence problems between two non-linear texts</a:t>
            </a:r>
          </a:p>
          <a:p>
            <a:endParaRPr lang="en-US" altLang="ja-JP" baseline="0" dirty="0" smtClean="0"/>
          </a:p>
          <a:p>
            <a:r>
              <a:rPr lang="en-US" altLang="ja-JP" baseline="0" dirty="0" smtClean="0"/>
              <a:t>Also, very recently, an algorithm to solve the Longest Common Subsequence problem between two finite languages is shown by </a:t>
            </a:r>
            <a:r>
              <a:rPr lang="en-US" altLang="ja-JP" baseline="0" dirty="0" err="1" smtClean="0"/>
              <a:t>Thang</a:t>
            </a:r>
            <a:r>
              <a:rPr lang="en-US" altLang="ja-JP" baseline="0" dirty="0" smtClean="0"/>
              <a:t>.</a:t>
            </a:r>
          </a:p>
          <a:p>
            <a:r>
              <a:rPr lang="en-US" altLang="ja-JP" baseline="0" dirty="0" smtClean="0"/>
              <a:t>Compared to this work, our algorithms are faster and also apply to infinite languages.  </a:t>
            </a:r>
            <a:endParaRPr lang="en-US" altLang="ja-JP" dirty="0" smtClean="0"/>
          </a:p>
          <a:p>
            <a:endParaRPr lang="en-US" altLang="ja-JP" dirty="0" smtClean="0"/>
          </a:p>
          <a:p>
            <a:r>
              <a:rPr lang="ja-JP" altLang="en-US" dirty="0" smtClean="0"/>
              <a:t>非線形テキストに関しての関連研究はこのようになっています，</a:t>
            </a:r>
            <a:endParaRPr lang="en-US" altLang="ja-JP" dirty="0" smtClean="0"/>
          </a:p>
          <a:p>
            <a:r>
              <a:rPr lang="ja-JP" altLang="en-US" dirty="0" smtClean="0"/>
              <a:t>（もっと、一般の有向グラフについて語る）</a:t>
            </a:r>
            <a:endParaRPr lang="en-US" altLang="ja-JP" dirty="0" smtClean="0"/>
          </a:p>
          <a:p>
            <a:endParaRPr lang="en-US" altLang="ja-JP" dirty="0" smtClean="0"/>
          </a:p>
          <a:p>
            <a:r>
              <a:rPr lang="ja-JP" altLang="en-US" dirty="0" smtClean="0"/>
              <a:t>しかし，これらはどれも（＊）</a:t>
            </a:r>
            <a:endParaRPr lang="en-US" altLang="ja-JP" dirty="0" smtClean="0"/>
          </a:p>
          <a:p>
            <a:r>
              <a:rPr lang="ja-JP" altLang="en-US" dirty="0" smtClean="0"/>
              <a:t>テキストが非線形テキスト，パターンが文字列の場合についてのみ研究されている．（＊）</a:t>
            </a:r>
            <a:endParaRPr lang="en-US" altLang="ja-JP" dirty="0" smtClean="0"/>
          </a:p>
          <a:p>
            <a:endParaRPr lang="en-US" altLang="ja-JP" dirty="0" smtClean="0"/>
          </a:p>
          <a:p>
            <a:r>
              <a:rPr lang="ja-JP" altLang="en-US" dirty="0" smtClean="0"/>
              <a:t>なので，本研究では二つの非線形テキストに関する問題を考えます．</a:t>
            </a:r>
            <a:endParaRPr lang="en-US" altLang="ja-JP" dirty="0" smtClean="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39</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baseline="0" dirty="0" smtClean="0"/>
              <a:t>Non-linear text is a directed graph with vertices labeled by characters. </a:t>
            </a:r>
          </a:p>
          <a:p>
            <a:r>
              <a:rPr lang="en-US" altLang="ja-JP" baseline="0" dirty="0" smtClean="0"/>
              <a:t>And, it is defined by the set of vertices V, the set of arcs E and a labeling function L. </a:t>
            </a:r>
          </a:p>
          <a:p>
            <a:r>
              <a:rPr lang="en-US" altLang="ja-JP" baseline="0" dirty="0" smtClean="0"/>
              <a:t>L maps each vertex in V to a character.</a:t>
            </a:r>
            <a:endParaRPr lang="en-US" altLang="ja-JP" dirty="0" smtClean="0"/>
          </a:p>
          <a:p>
            <a:endParaRPr lang="en-US" altLang="ja-JP" baseline="0" dirty="0" smtClean="0"/>
          </a:p>
          <a:p>
            <a:r>
              <a:rPr lang="en-US" altLang="ja-JP" baseline="0" dirty="0" smtClean="0"/>
              <a:t>this is an example of non-linear text.</a:t>
            </a:r>
            <a:endParaRPr lang="en-US" altLang="ja-JP" dirty="0" smtClean="0"/>
          </a:p>
          <a:p>
            <a:r>
              <a:rPr lang="en-US" altLang="ja-JP" dirty="0" smtClean="0"/>
              <a:t>G </a:t>
            </a:r>
            <a:r>
              <a:rPr lang="en-US" altLang="ja-JP" dirty="0" smtClean="0"/>
              <a:t>is a non-linear text in which each vertex is labeled with</a:t>
            </a:r>
            <a:r>
              <a:rPr lang="en-US" altLang="ja-JP" baseline="0" dirty="0" smtClean="0"/>
              <a:t> a single character.</a:t>
            </a:r>
            <a:endParaRPr lang="en-US" altLang="ja-JP" dirty="0" smtClean="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4</a:t>
            </a:fld>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In this paper, we</a:t>
            </a:r>
            <a:r>
              <a:rPr lang="en-US" altLang="ja-JP" baseline="0" dirty="0" smtClean="0"/>
              <a:t> prove these three </a:t>
            </a:r>
            <a:r>
              <a:rPr lang="en-US" altLang="ja-JP" baseline="0" dirty="0" err="1" smtClean="0"/>
              <a:t>theolems</a:t>
            </a:r>
            <a:r>
              <a:rPr lang="en-US" altLang="ja-JP"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smtClean="0"/>
              <a:t>First, If at least one of </a:t>
            </a:r>
            <a:r>
              <a:rPr lang="en-US" altLang="ja-JP" sz="1200" i="1" dirty="0" smtClean="0">
                <a:solidFill>
                  <a:schemeClr val="tx1"/>
                </a:solidFill>
                <a:latin typeface="Times New Roman"/>
                <a:cs typeface="Times New Roman"/>
              </a:rPr>
              <a:t>G</a:t>
            </a:r>
            <a:r>
              <a:rPr lang="en-US" altLang="ja-JP" sz="1200" baseline="-25000" dirty="0" smtClean="0">
                <a:solidFill>
                  <a:schemeClr val="tx1"/>
                </a:solidFill>
                <a:latin typeface="Times New Roman"/>
                <a:cs typeface="Times New Roman"/>
              </a:rPr>
              <a:t>1</a:t>
            </a:r>
            <a:r>
              <a:rPr lang="en-US" altLang="ja-JP" sz="1200" dirty="0" smtClean="0">
                <a:solidFill>
                  <a:schemeClr val="tx1"/>
                </a:solidFill>
                <a:cs typeface="Times New Roman"/>
              </a:rPr>
              <a:t> and </a:t>
            </a:r>
            <a:r>
              <a:rPr lang="en-US" altLang="ja-JP" sz="1200" i="1" dirty="0" smtClean="0">
                <a:solidFill>
                  <a:schemeClr val="tx1"/>
                </a:solidFill>
                <a:latin typeface="Times New Roman"/>
                <a:cs typeface="Times New Roman"/>
              </a:rPr>
              <a:t>G</a:t>
            </a:r>
            <a:r>
              <a:rPr lang="en-US" altLang="ja-JP" sz="1200" baseline="-25000" dirty="0" smtClean="0">
                <a:solidFill>
                  <a:schemeClr val="tx1"/>
                </a:solidFill>
                <a:latin typeface="Times New Roman"/>
                <a:cs typeface="Times New Roman"/>
              </a:rPr>
              <a:t>2</a:t>
            </a:r>
            <a:r>
              <a:rPr lang="en-US" altLang="ja-JP" sz="1200" dirty="0" smtClean="0">
                <a:solidFill>
                  <a:schemeClr val="tx1"/>
                </a:solidFill>
                <a:cs typeface="Times New Roman"/>
              </a:rPr>
              <a:t> is acyclic, then the Longest Common Substring problem can be solved in </a:t>
            </a:r>
            <a:r>
              <a:rPr lang="en-US" altLang="ja-JP" sz="1200" i="1" dirty="0" smtClean="0">
                <a:solidFill>
                  <a:schemeClr val="tx1"/>
                </a:solidFill>
                <a:latin typeface="Times New Roman"/>
                <a:cs typeface="Times New Roman"/>
              </a:rPr>
              <a:t>O</a:t>
            </a:r>
            <a:r>
              <a:rPr lang="en-US" altLang="ja-JP" sz="1200" dirty="0" smtClean="0">
                <a:solidFill>
                  <a:schemeClr val="tx1"/>
                </a:solidFill>
                <a:latin typeface="Times New Roman"/>
                <a:cs typeface="Times New Roman"/>
              </a:rPr>
              <a:t>(</a:t>
            </a:r>
            <a:r>
              <a:rPr lang="en-US" altLang="ja-JP" sz="1200" i="1" dirty="0" smtClean="0">
                <a:solidFill>
                  <a:schemeClr val="tx1"/>
                </a:solidFill>
                <a:latin typeface="Times New Roman"/>
                <a:cs typeface="Times New Roman"/>
              </a:rPr>
              <a:t>|E</a:t>
            </a:r>
            <a:r>
              <a:rPr lang="en-US" altLang="ja-JP" sz="1200" i="1" baseline="-25000" dirty="0" smtClean="0">
                <a:solidFill>
                  <a:schemeClr val="tx1"/>
                </a:solidFill>
                <a:latin typeface="Times New Roman"/>
                <a:cs typeface="Times New Roman"/>
              </a:rPr>
              <a:t>1</a:t>
            </a:r>
            <a:r>
              <a:rPr lang="en-US" altLang="ja-JP" sz="1200" i="1" dirty="0" smtClean="0">
                <a:solidFill>
                  <a:schemeClr val="tx1"/>
                </a:solidFill>
                <a:latin typeface="Times New Roman"/>
                <a:cs typeface="Times New Roman"/>
              </a:rPr>
              <a:t>||E</a:t>
            </a:r>
            <a:r>
              <a:rPr lang="en-US" altLang="ja-JP" sz="1200" i="1" baseline="-25000" dirty="0" smtClean="0">
                <a:solidFill>
                  <a:schemeClr val="tx1"/>
                </a:solidFill>
                <a:latin typeface="Times New Roman"/>
                <a:cs typeface="Times New Roman"/>
              </a:rPr>
              <a:t>2</a:t>
            </a:r>
            <a:r>
              <a:rPr lang="en-US" altLang="ja-JP" sz="1200" i="1" dirty="0" smtClean="0">
                <a:solidFill>
                  <a:schemeClr val="tx1"/>
                </a:solidFill>
                <a:latin typeface="Times New Roman"/>
                <a:cs typeface="Times New Roman"/>
              </a:rPr>
              <a:t>|</a:t>
            </a:r>
            <a:r>
              <a:rPr lang="en-US" altLang="ja-JP" sz="1200" dirty="0" smtClean="0">
                <a:solidFill>
                  <a:schemeClr val="tx1"/>
                </a:solidFill>
                <a:latin typeface="Times New Roman"/>
                <a:cs typeface="Times New Roman"/>
              </a:rPr>
              <a:t>) </a:t>
            </a:r>
            <a:r>
              <a:rPr lang="en-US" altLang="ja-JP" sz="1200" dirty="0" smtClean="0">
                <a:solidFill>
                  <a:schemeClr val="tx1"/>
                </a:solidFill>
                <a:cs typeface="Times New Roman"/>
              </a:rPr>
              <a:t>time and </a:t>
            </a:r>
            <a:r>
              <a:rPr lang="en-US" altLang="ja-JP" sz="1200" i="1" dirty="0" smtClean="0">
                <a:solidFill>
                  <a:schemeClr val="tx1"/>
                </a:solidFill>
                <a:latin typeface="Times New Roman"/>
                <a:cs typeface="Times New Roman"/>
              </a:rPr>
              <a:t>O</a:t>
            </a:r>
            <a:r>
              <a:rPr lang="en-US" altLang="ja-JP" sz="1200" dirty="0" smtClean="0">
                <a:solidFill>
                  <a:schemeClr val="tx1"/>
                </a:solidFill>
                <a:latin typeface="Times New Roman"/>
                <a:cs typeface="Times New Roman"/>
              </a:rPr>
              <a:t>(</a:t>
            </a:r>
            <a:r>
              <a:rPr lang="en-US" altLang="ja-JP" sz="1200" i="1" dirty="0" smtClean="0">
                <a:solidFill>
                  <a:schemeClr val="tx1"/>
                </a:solidFill>
                <a:latin typeface="Times New Roman"/>
                <a:cs typeface="Times New Roman"/>
              </a:rPr>
              <a:t>|V</a:t>
            </a:r>
            <a:r>
              <a:rPr lang="en-US" altLang="ja-JP" sz="1200" i="1" baseline="-25000" dirty="0" smtClean="0">
                <a:solidFill>
                  <a:schemeClr val="tx1"/>
                </a:solidFill>
                <a:latin typeface="Times New Roman"/>
                <a:cs typeface="Times New Roman"/>
              </a:rPr>
              <a:t>1</a:t>
            </a:r>
            <a:r>
              <a:rPr lang="en-US" altLang="ja-JP" sz="1200" i="1" dirty="0" smtClean="0">
                <a:solidFill>
                  <a:schemeClr val="tx1"/>
                </a:solidFill>
                <a:latin typeface="Times New Roman"/>
                <a:cs typeface="Times New Roman"/>
              </a:rPr>
              <a:t>||V</a:t>
            </a:r>
            <a:r>
              <a:rPr lang="en-US" altLang="ja-JP" sz="1200" i="1" baseline="-25000" dirty="0" smtClean="0">
                <a:solidFill>
                  <a:schemeClr val="tx1"/>
                </a:solidFill>
                <a:latin typeface="Times New Roman"/>
                <a:cs typeface="Times New Roman"/>
              </a:rPr>
              <a:t>2</a:t>
            </a:r>
            <a:r>
              <a:rPr lang="en-US" altLang="ja-JP" sz="1200" i="1" dirty="0" smtClean="0">
                <a:solidFill>
                  <a:schemeClr val="tx1"/>
                </a:solidFill>
                <a:latin typeface="Times New Roman"/>
                <a:cs typeface="Times New Roman"/>
              </a:rPr>
              <a:t>|</a:t>
            </a:r>
            <a:r>
              <a:rPr lang="en-US" altLang="ja-JP" sz="1200" dirty="0" smtClean="0">
                <a:solidFill>
                  <a:schemeClr val="tx1"/>
                </a:solidFill>
                <a:latin typeface="Times New Roman"/>
                <a:cs typeface="Times New Roman"/>
              </a:rPr>
              <a:t>)</a:t>
            </a:r>
            <a:r>
              <a:rPr lang="en-US" altLang="ja-JP" sz="1200" dirty="0" smtClean="0">
                <a:solidFill>
                  <a:schemeClr val="tx1"/>
                </a:solidFill>
                <a:cs typeface="Times New Roman"/>
              </a:rPr>
              <a:t> space.</a:t>
            </a:r>
            <a:endParaRPr kumimoji="1" lang="ja-JP" altLang="en-US" sz="1200" baseline="-25000" dirty="0" smtClean="0">
              <a:solidFill>
                <a:schemeClr val="tx1"/>
              </a:solidFill>
              <a:latin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smtClean="0"/>
              <a:t>Next,</a:t>
            </a:r>
            <a:r>
              <a:rPr lang="en-US" altLang="ja-JP" baseline="0" dirty="0" smtClean="0"/>
              <a:t> </a:t>
            </a:r>
            <a:r>
              <a:rPr lang="en-US" altLang="ja-JP" sz="1200" dirty="0" smtClean="0">
                <a:solidFill>
                  <a:schemeClr val="tx1"/>
                </a:solidFill>
              </a:rPr>
              <a:t>If </a:t>
            </a:r>
            <a:r>
              <a:rPr lang="en-US" altLang="ja-JP" sz="1200" i="1" dirty="0" smtClean="0">
                <a:solidFill>
                  <a:schemeClr val="tx1"/>
                </a:solidFill>
                <a:latin typeface="Times New Roman"/>
                <a:cs typeface="Times New Roman"/>
              </a:rPr>
              <a:t>G</a:t>
            </a:r>
            <a:r>
              <a:rPr lang="en-US" altLang="ja-JP" sz="1200" baseline="-25000" dirty="0" smtClean="0">
                <a:solidFill>
                  <a:schemeClr val="tx1"/>
                </a:solidFill>
                <a:latin typeface="Times New Roman"/>
                <a:cs typeface="Times New Roman"/>
              </a:rPr>
              <a:t>1</a:t>
            </a:r>
            <a:r>
              <a:rPr lang="en-US" altLang="ja-JP" sz="1200" dirty="0" smtClean="0">
                <a:solidFill>
                  <a:schemeClr val="tx1"/>
                </a:solidFill>
                <a:cs typeface="Times New Roman"/>
              </a:rPr>
              <a:t> and </a:t>
            </a:r>
            <a:r>
              <a:rPr lang="en-US" altLang="ja-JP" sz="1200" i="1" dirty="0" smtClean="0">
                <a:solidFill>
                  <a:schemeClr val="tx1"/>
                </a:solidFill>
                <a:latin typeface="Times New Roman"/>
                <a:cs typeface="Times New Roman"/>
              </a:rPr>
              <a:t>G</a:t>
            </a:r>
            <a:r>
              <a:rPr lang="en-US" altLang="ja-JP" sz="1200" baseline="-25000" dirty="0" smtClean="0">
                <a:solidFill>
                  <a:schemeClr val="tx1"/>
                </a:solidFill>
                <a:latin typeface="Times New Roman"/>
                <a:cs typeface="Times New Roman"/>
              </a:rPr>
              <a:t>2</a:t>
            </a:r>
            <a:r>
              <a:rPr lang="en-US" altLang="ja-JP" sz="1200" dirty="0" smtClean="0">
                <a:solidFill>
                  <a:schemeClr val="tx1"/>
                </a:solidFill>
                <a:cs typeface="Times New Roman"/>
              </a:rPr>
              <a:t> are acyclic, then the Longest Common </a:t>
            </a:r>
            <a:r>
              <a:rPr lang="en-US" altLang="ja-JP" sz="1200" dirty="0" err="1" smtClean="0">
                <a:solidFill>
                  <a:schemeClr val="tx1"/>
                </a:solidFill>
                <a:cs typeface="Times New Roman"/>
              </a:rPr>
              <a:t>Subseqence</a:t>
            </a:r>
            <a:r>
              <a:rPr lang="en-US" altLang="ja-JP" sz="1200" dirty="0" smtClean="0">
                <a:solidFill>
                  <a:schemeClr val="tx1"/>
                </a:solidFill>
                <a:cs typeface="Times New Roman"/>
              </a:rPr>
              <a:t> problem can be solved in </a:t>
            </a:r>
            <a:r>
              <a:rPr lang="en-US" altLang="ja-JP" sz="1200" i="1" dirty="0" smtClean="0">
                <a:solidFill>
                  <a:schemeClr val="tx1"/>
                </a:solidFill>
                <a:latin typeface="Times New Roman"/>
                <a:cs typeface="Times New Roman"/>
              </a:rPr>
              <a:t>O</a:t>
            </a:r>
            <a:r>
              <a:rPr lang="en-US" altLang="ja-JP" sz="1200" dirty="0" smtClean="0">
                <a:solidFill>
                  <a:schemeClr val="tx1"/>
                </a:solidFill>
                <a:latin typeface="Times New Roman"/>
                <a:cs typeface="Times New Roman"/>
              </a:rPr>
              <a:t>(</a:t>
            </a:r>
            <a:r>
              <a:rPr lang="en-US" altLang="ja-JP" sz="1200" i="1" dirty="0" smtClean="0">
                <a:solidFill>
                  <a:schemeClr val="tx1"/>
                </a:solidFill>
                <a:latin typeface="Times New Roman"/>
                <a:cs typeface="Times New Roman"/>
              </a:rPr>
              <a:t>|E</a:t>
            </a:r>
            <a:r>
              <a:rPr lang="en-US" altLang="ja-JP" sz="1200" i="1" baseline="-25000" dirty="0" smtClean="0">
                <a:solidFill>
                  <a:schemeClr val="tx1"/>
                </a:solidFill>
                <a:latin typeface="Times New Roman"/>
                <a:cs typeface="Times New Roman"/>
              </a:rPr>
              <a:t>1</a:t>
            </a:r>
            <a:r>
              <a:rPr lang="en-US" altLang="ja-JP" sz="1200" i="1" dirty="0" smtClean="0">
                <a:solidFill>
                  <a:schemeClr val="tx1"/>
                </a:solidFill>
                <a:latin typeface="Times New Roman"/>
                <a:cs typeface="Times New Roman"/>
              </a:rPr>
              <a:t>||E</a:t>
            </a:r>
            <a:r>
              <a:rPr lang="en-US" altLang="ja-JP" sz="1200" i="1" baseline="-25000" dirty="0" smtClean="0">
                <a:solidFill>
                  <a:schemeClr val="tx1"/>
                </a:solidFill>
                <a:latin typeface="Times New Roman"/>
                <a:cs typeface="Times New Roman"/>
              </a:rPr>
              <a:t>2</a:t>
            </a:r>
            <a:r>
              <a:rPr lang="en-US" altLang="ja-JP" sz="1200" i="1" dirty="0" smtClean="0">
                <a:solidFill>
                  <a:schemeClr val="tx1"/>
                </a:solidFill>
                <a:latin typeface="Times New Roman"/>
                <a:cs typeface="Times New Roman"/>
              </a:rPr>
              <a:t>|</a:t>
            </a:r>
            <a:r>
              <a:rPr lang="en-US" altLang="ja-JP" sz="1200" dirty="0" smtClean="0">
                <a:solidFill>
                  <a:schemeClr val="tx1"/>
                </a:solidFill>
                <a:latin typeface="Times New Roman"/>
                <a:cs typeface="Times New Roman"/>
              </a:rPr>
              <a:t>) </a:t>
            </a:r>
            <a:r>
              <a:rPr lang="en-US" altLang="ja-JP" sz="1200" dirty="0" smtClean="0">
                <a:solidFill>
                  <a:schemeClr val="tx1"/>
                </a:solidFill>
                <a:cs typeface="Times New Roman"/>
              </a:rPr>
              <a:t>time and </a:t>
            </a:r>
            <a:r>
              <a:rPr lang="en-US" altLang="ja-JP" sz="1200" i="1" dirty="0" smtClean="0">
                <a:solidFill>
                  <a:schemeClr val="tx1"/>
                </a:solidFill>
                <a:latin typeface="Times New Roman"/>
                <a:cs typeface="Times New Roman"/>
              </a:rPr>
              <a:t>O</a:t>
            </a:r>
            <a:r>
              <a:rPr lang="en-US" altLang="ja-JP" sz="1200" dirty="0" smtClean="0">
                <a:solidFill>
                  <a:schemeClr val="tx1"/>
                </a:solidFill>
                <a:latin typeface="Times New Roman"/>
                <a:cs typeface="Times New Roman"/>
              </a:rPr>
              <a:t>(</a:t>
            </a:r>
            <a:r>
              <a:rPr lang="en-US" altLang="ja-JP" sz="1200" i="1" dirty="0" smtClean="0">
                <a:solidFill>
                  <a:schemeClr val="tx1"/>
                </a:solidFill>
                <a:latin typeface="Times New Roman"/>
                <a:cs typeface="Times New Roman"/>
              </a:rPr>
              <a:t>|V</a:t>
            </a:r>
            <a:r>
              <a:rPr lang="en-US" altLang="ja-JP" sz="1200" i="1" baseline="-25000" dirty="0" smtClean="0">
                <a:solidFill>
                  <a:schemeClr val="tx1"/>
                </a:solidFill>
                <a:latin typeface="Times New Roman"/>
                <a:cs typeface="Times New Roman"/>
              </a:rPr>
              <a:t>1</a:t>
            </a:r>
            <a:r>
              <a:rPr lang="en-US" altLang="ja-JP" sz="1200" i="1" dirty="0" smtClean="0">
                <a:solidFill>
                  <a:schemeClr val="tx1"/>
                </a:solidFill>
                <a:latin typeface="Times New Roman"/>
                <a:cs typeface="Times New Roman"/>
              </a:rPr>
              <a:t>||V</a:t>
            </a:r>
            <a:r>
              <a:rPr lang="en-US" altLang="ja-JP" sz="1200" i="1" baseline="-25000" dirty="0" smtClean="0">
                <a:solidFill>
                  <a:schemeClr val="tx1"/>
                </a:solidFill>
                <a:latin typeface="Times New Roman"/>
                <a:cs typeface="Times New Roman"/>
              </a:rPr>
              <a:t>2</a:t>
            </a:r>
            <a:r>
              <a:rPr lang="en-US" altLang="ja-JP" sz="1200" i="1" dirty="0" smtClean="0">
                <a:solidFill>
                  <a:schemeClr val="tx1"/>
                </a:solidFill>
                <a:latin typeface="Times New Roman"/>
                <a:cs typeface="Times New Roman"/>
              </a:rPr>
              <a:t>|</a:t>
            </a:r>
            <a:r>
              <a:rPr lang="en-US" altLang="ja-JP" sz="1200" dirty="0" smtClean="0">
                <a:solidFill>
                  <a:schemeClr val="tx1"/>
                </a:solidFill>
                <a:latin typeface="Times New Roman"/>
                <a:cs typeface="Times New Roman"/>
              </a:rPr>
              <a:t>)</a:t>
            </a:r>
            <a:r>
              <a:rPr lang="en-US" altLang="ja-JP" sz="1200" dirty="0" smtClean="0">
                <a:solidFill>
                  <a:schemeClr val="tx1"/>
                </a:solidFill>
                <a:cs typeface="Times New Roman"/>
              </a:rPr>
              <a:t> space.</a:t>
            </a:r>
            <a:endParaRPr lang="ja-JP" altLang="en-US" sz="1200" baseline="-25000" dirty="0" smtClean="0">
              <a:solidFill>
                <a:schemeClr val="tx1"/>
              </a:solidFill>
              <a:latin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err="1" smtClean="0"/>
              <a:t>finaliy</a:t>
            </a:r>
            <a:r>
              <a:rPr lang="en-US" altLang="ja-JP" dirty="0" smtClean="0"/>
              <a:t>,</a:t>
            </a:r>
            <a:r>
              <a:rPr lang="en-US" altLang="ja-JP" baseline="0" dirty="0" smtClean="0"/>
              <a:t> </a:t>
            </a:r>
            <a:r>
              <a:rPr lang="en-US" altLang="ja-JP" sz="1200" dirty="0" smtClean="0">
                <a:solidFill>
                  <a:schemeClr val="tx1"/>
                </a:solidFill>
              </a:rPr>
              <a:t>If </a:t>
            </a:r>
            <a:r>
              <a:rPr lang="en-US" altLang="ja-JP" sz="1200" i="1" dirty="0" smtClean="0">
                <a:solidFill>
                  <a:schemeClr val="tx1"/>
                </a:solidFill>
                <a:latin typeface="Times New Roman"/>
                <a:cs typeface="Times New Roman"/>
              </a:rPr>
              <a:t>G</a:t>
            </a:r>
            <a:r>
              <a:rPr lang="en-US" altLang="ja-JP" sz="1200" baseline="-25000" dirty="0" smtClean="0">
                <a:solidFill>
                  <a:schemeClr val="tx1"/>
                </a:solidFill>
                <a:latin typeface="Times New Roman"/>
                <a:cs typeface="Times New Roman"/>
              </a:rPr>
              <a:t>1</a:t>
            </a:r>
            <a:r>
              <a:rPr lang="en-US" altLang="ja-JP" sz="1200" dirty="0" smtClean="0">
                <a:solidFill>
                  <a:schemeClr val="tx1"/>
                </a:solidFill>
                <a:cs typeface="Times New Roman"/>
              </a:rPr>
              <a:t> and/or </a:t>
            </a:r>
            <a:r>
              <a:rPr lang="en-US" altLang="ja-JP" sz="1200" i="1" dirty="0" smtClean="0">
                <a:solidFill>
                  <a:schemeClr val="tx1"/>
                </a:solidFill>
                <a:latin typeface="Times New Roman"/>
                <a:cs typeface="Times New Roman"/>
              </a:rPr>
              <a:t>G</a:t>
            </a:r>
            <a:r>
              <a:rPr lang="en-US" altLang="ja-JP" sz="1200" baseline="-25000" dirty="0" smtClean="0">
                <a:solidFill>
                  <a:schemeClr val="tx1"/>
                </a:solidFill>
                <a:latin typeface="Times New Roman"/>
                <a:cs typeface="Times New Roman"/>
              </a:rPr>
              <a:t>2</a:t>
            </a:r>
            <a:r>
              <a:rPr lang="en-US" altLang="ja-JP" sz="1200" dirty="0" smtClean="0">
                <a:solidFill>
                  <a:schemeClr val="tx1"/>
                </a:solidFill>
                <a:cs typeface="Times New Roman"/>
              </a:rPr>
              <a:t> is cyclic, then the Longest Common Subsequence problem can be solved in </a:t>
            </a:r>
            <a:r>
              <a:rPr lang="en-US" altLang="ja-JP" sz="1200" i="1" dirty="0" smtClean="0">
                <a:solidFill>
                  <a:schemeClr val="tx1"/>
                </a:solidFill>
                <a:latin typeface="Times New Roman"/>
                <a:cs typeface="Times New Roman"/>
              </a:rPr>
              <a:t>O</a:t>
            </a:r>
            <a:r>
              <a:rPr lang="en-US" altLang="ja-JP" sz="1200" dirty="0" smtClean="0">
                <a:solidFill>
                  <a:schemeClr val="tx1"/>
                </a:solidFill>
                <a:latin typeface="Times New Roman"/>
                <a:cs typeface="Times New Roman"/>
              </a:rPr>
              <a:t>(</a:t>
            </a:r>
            <a:r>
              <a:rPr lang="en-US" altLang="ja-JP" sz="1200" i="1" dirty="0" smtClean="0">
                <a:solidFill>
                  <a:schemeClr val="tx1"/>
                </a:solidFill>
                <a:latin typeface="Times New Roman"/>
                <a:cs typeface="Times New Roman"/>
              </a:rPr>
              <a:t>|E</a:t>
            </a:r>
            <a:r>
              <a:rPr lang="en-US" altLang="ja-JP" sz="1200" i="1" baseline="-25000" dirty="0" smtClean="0">
                <a:solidFill>
                  <a:schemeClr val="tx1"/>
                </a:solidFill>
                <a:latin typeface="Times New Roman"/>
                <a:cs typeface="Times New Roman"/>
              </a:rPr>
              <a:t>1</a:t>
            </a:r>
            <a:r>
              <a:rPr lang="en-US" altLang="ja-JP" sz="1200" i="1" dirty="0" smtClean="0">
                <a:solidFill>
                  <a:schemeClr val="tx1"/>
                </a:solidFill>
                <a:latin typeface="Times New Roman"/>
                <a:cs typeface="Times New Roman"/>
              </a:rPr>
              <a:t>||E</a:t>
            </a:r>
            <a:r>
              <a:rPr lang="en-US" altLang="ja-JP" sz="1200" i="1" baseline="-25000" dirty="0" smtClean="0">
                <a:solidFill>
                  <a:schemeClr val="tx1"/>
                </a:solidFill>
                <a:latin typeface="Times New Roman"/>
                <a:cs typeface="Times New Roman"/>
              </a:rPr>
              <a:t>2</a:t>
            </a:r>
            <a:r>
              <a:rPr lang="en-US" altLang="ja-JP" sz="1200" i="1" dirty="0" smtClean="0">
                <a:solidFill>
                  <a:schemeClr val="tx1"/>
                </a:solidFill>
                <a:latin typeface="Times New Roman"/>
                <a:cs typeface="Times New Roman"/>
              </a:rPr>
              <a:t>|+|V</a:t>
            </a:r>
            <a:r>
              <a:rPr lang="en-US" altLang="ja-JP" sz="1200" i="1" baseline="-25000" dirty="0" smtClean="0">
                <a:solidFill>
                  <a:schemeClr val="tx1"/>
                </a:solidFill>
                <a:latin typeface="Times New Roman"/>
                <a:cs typeface="Times New Roman"/>
              </a:rPr>
              <a:t>1</a:t>
            </a:r>
            <a:r>
              <a:rPr lang="en-US" altLang="ja-JP" sz="1200" i="1" dirty="0" smtClean="0">
                <a:solidFill>
                  <a:schemeClr val="tx1"/>
                </a:solidFill>
                <a:latin typeface="Times New Roman"/>
                <a:cs typeface="Times New Roman"/>
              </a:rPr>
              <a:t>||V</a:t>
            </a:r>
            <a:r>
              <a:rPr lang="en-US" altLang="ja-JP" sz="1200" i="1" baseline="-25000" dirty="0" smtClean="0">
                <a:solidFill>
                  <a:schemeClr val="tx1"/>
                </a:solidFill>
                <a:latin typeface="Times New Roman"/>
                <a:cs typeface="Times New Roman"/>
              </a:rPr>
              <a:t>2</a:t>
            </a:r>
            <a:r>
              <a:rPr lang="en-US" altLang="ja-JP" sz="1200" i="1" dirty="0" smtClean="0">
                <a:solidFill>
                  <a:schemeClr val="tx1"/>
                </a:solidFill>
                <a:latin typeface="Times New Roman"/>
                <a:cs typeface="Times New Roman"/>
              </a:rPr>
              <a:t>|</a:t>
            </a:r>
            <a:r>
              <a:rPr lang="en-US" altLang="ja-JP" sz="1200" dirty="0" smtClean="0">
                <a:solidFill>
                  <a:schemeClr val="tx1"/>
                </a:solidFill>
                <a:cs typeface="Times New Roman"/>
              </a:rPr>
              <a:t>log</a:t>
            </a:r>
            <a:r>
              <a:rPr lang="en-US" altLang="ja-JP" sz="1200" dirty="0" smtClean="0">
                <a:solidFill>
                  <a:schemeClr val="tx1"/>
                </a:solidFill>
                <a:latin typeface="Times New Roman"/>
                <a:cs typeface="Times New Roman"/>
              </a:rPr>
              <a:t>|Σ|) </a:t>
            </a:r>
            <a:r>
              <a:rPr lang="en-US" altLang="ja-JP" sz="1200" dirty="0" smtClean="0">
                <a:solidFill>
                  <a:schemeClr val="tx1"/>
                </a:solidFill>
                <a:cs typeface="Times New Roman"/>
              </a:rPr>
              <a:t>time and </a:t>
            </a:r>
            <a:r>
              <a:rPr lang="en-US" altLang="ja-JP" sz="1200" i="1" dirty="0" smtClean="0">
                <a:solidFill>
                  <a:schemeClr val="tx1"/>
                </a:solidFill>
                <a:latin typeface="Times New Roman"/>
                <a:cs typeface="Times New Roman"/>
              </a:rPr>
              <a:t>O</a:t>
            </a:r>
            <a:r>
              <a:rPr lang="en-US" altLang="ja-JP" sz="1200" dirty="0" smtClean="0">
                <a:solidFill>
                  <a:schemeClr val="tx1"/>
                </a:solidFill>
                <a:latin typeface="Times New Roman"/>
                <a:cs typeface="Times New Roman"/>
              </a:rPr>
              <a:t>(</a:t>
            </a:r>
            <a:r>
              <a:rPr lang="en-US" altLang="ja-JP" sz="1200" i="1" dirty="0" smtClean="0">
                <a:solidFill>
                  <a:schemeClr val="tx1"/>
                </a:solidFill>
                <a:latin typeface="Times New Roman"/>
                <a:cs typeface="Times New Roman"/>
              </a:rPr>
              <a:t>|V</a:t>
            </a:r>
            <a:r>
              <a:rPr lang="en-US" altLang="ja-JP" sz="1200" i="1" baseline="-25000" dirty="0" smtClean="0">
                <a:solidFill>
                  <a:schemeClr val="tx1"/>
                </a:solidFill>
                <a:latin typeface="Times New Roman"/>
                <a:cs typeface="Times New Roman"/>
              </a:rPr>
              <a:t>1</a:t>
            </a:r>
            <a:r>
              <a:rPr lang="en-US" altLang="ja-JP" sz="1200" i="1" dirty="0" smtClean="0">
                <a:solidFill>
                  <a:schemeClr val="tx1"/>
                </a:solidFill>
                <a:latin typeface="Times New Roman"/>
                <a:cs typeface="Times New Roman"/>
              </a:rPr>
              <a:t>||V</a:t>
            </a:r>
            <a:r>
              <a:rPr lang="en-US" altLang="ja-JP" sz="1200" i="1" baseline="-25000" dirty="0" smtClean="0">
                <a:solidFill>
                  <a:schemeClr val="tx1"/>
                </a:solidFill>
                <a:latin typeface="Times New Roman"/>
                <a:cs typeface="Times New Roman"/>
              </a:rPr>
              <a:t>2</a:t>
            </a:r>
            <a:r>
              <a:rPr lang="en-US" altLang="ja-JP" sz="1200" i="1" dirty="0" smtClean="0">
                <a:solidFill>
                  <a:schemeClr val="tx1"/>
                </a:solidFill>
                <a:latin typeface="Times New Roman"/>
                <a:cs typeface="Times New Roman"/>
              </a:rPr>
              <a:t>|</a:t>
            </a:r>
            <a:r>
              <a:rPr lang="en-US" altLang="ja-JP" sz="1200" dirty="0" smtClean="0">
                <a:solidFill>
                  <a:schemeClr val="tx1"/>
                </a:solidFill>
                <a:latin typeface="Times New Roman"/>
                <a:cs typeface="Times New Roman"/>
              </a:rPr>
              <a:t>)</a:t>
            </a:r>
            <a:r>
              <a:rPr lang="en-US" altLang="ja-JP" sz="1200" dirty="0" smtClean="0">
                <a:solidFill>
                  <a:schemeClr val="tx1"/>
                </a:solidFill>
                <a:cs typeface="Times New Roman"/>
              </a:rPr>
              <a:t> space</a:t>
            </a:r>
            <a:r>
              <a:rPr lang="en-US" altLang="ja-JP" sz="1200" dirty="0" smtClean="0">
                <a:solidFill>
                  <a:schemeClr val="tx1"/>
                </a:solidFill>
              </a:rPr>
              <a:t>.</a:t>
            </a:r>
            <a:endParaRPr lang="ja-JP" altLang="en-US" sz="1200" baseline="-25000" dirty="0" smtClean="0">
              <a:solidFill>
                <a:schemeClr val="tx1"/>
              </a:solidFill>
              <a:latin typeface="Times New Roman"/>
              <a:cs typeface="Times New Roman"/>
            </a:endParaRPr>
          </a:p>
          <a:p>
            <a:endParaRPr lang="en-US" altLang="ja-JP" dirty="0" smtClean="0"/>
          </a:p>
          <a:p>
            <a:r>
              <a:rPr lang="en-US" altLang="ja-JP" dirty="0" smtClean="0"/>
              <a:t>Today,</a:t>
            </a:r>
            <a:r>
              <a:rPr lang="en-US" altLang="ja-JP" baseline="0" dirty="0" smtClean="0"/>
              <a:t> I will prove two </a:t>
            </a:r>
            <a:r>
              <a:rPr lang="en-US" altLang="ja-JP" baseline="0" dirty="0" err="1" smtClean="0"/>
              <a:t>theolems</a:t>
            </a:r>
            <a:r>
              <a:rPr lang="en-US" altLang="ja-JP" baseline="0" dirty="0" smtClean="0"/>
              <a:t>, </a:t>
            </a:r>
            <a:r>
              <a:rPr lang="en-US" altLang="ja-JP" baseline="0" dirty="0" err="1" smtClean="0"/>
              <a:t>theolem</a:t>
            </a:r>
            <a:r>
              <a:rPr lang="en-US" altLang="ja-JP" baseline="0" dirty="0" smtClean="0"/>
              <a:t> 2 and </a:t>
            </a:r>
            <a:r>
              <a:rPr lang="en-US" altLang="ja-JP" baseline="0" dirty="0" err="1" smtClean="0"/>
              <a:t>theolem</a:t>
            </a:r>
            <a:r>
              <a:rPr lang="en-US" altLang="ja-JP" baseline="0" dirty="0" smtClean="0"/>
              <a:t> 3,</a:t>
            </a:r>
          </a:p>
          <a:p>
            <a:r>
              <a:rPr lang="en-US" altLang="ja-JP" baseline="0" dirty="0" smtClean="0"/>
              <a:t>because, </a:t>
            </a:r>
            <a:r>
              <a:rPr lang="en-US" altLang="ja-JP" baseline="0" dirty="0" err="1" smtClean="0"/>
              <a:t>theolem</a:t>
            </a:r>
            <a:r>
              <a:rPr lang="en-US" altLang="ja-JP" baseline="0" dirty="0" smtClean="0"/>
              <a:t> 1 can be showed to apply proof of </a:t>
            </a:r>
            <a:r>
              <a:rPr lang="en-US" altLang="ja-JP" baseline="0" dirty="0" err="1" smtClean="0"/>
              <a:t>theolem</a:t>
            </a:r>
            <a:r>
              <a:rPr lang="en-US" altLang="ja-JP" baseline="0" dirty="0" smtClean="0"/>
              <a:t> 2.</a:t>
            </a:r>
            <a:endParaRPr lang="en-US" altLang="ja-JP" dirty="0" smtClean="0"/>
          </a:p>
          <a:p>
            <a:endParaRPr lang="en-US" altLang="ja-JP" dirty="0" smtClean="0"/>
          </a:p>
          <a:p>
            <a:endParaRPr lang="en-US" altLang="ja-JP" dirty="0" smtClean="0"/>
          </a:p>
          <a:p>
            <a:endParaRPr lang="en-US" altLang="ja-JP" dirty="0" smtClean="0"/>
          </a:p>
          <a:p>
            <a:r>
              <a:rPr lang="ja-JP" altLang="en-US" dirty="0" smtClean="0"/>
              <a:t>僕が研究した内容はこの三つです．</a:t>
            </a:r>
            <a:endParaRPr lang="en-US" altLang="ja-JP" dirty="0" smtClean="0"/>
          </a:p>
          <a:p>
            <a:r>
              <a:rPr lang="ja-JP" altLang="en-US" dirty="0" smtClean="0"/>
              <a:t>まず，サイクルを含まない非線形テキストにおける最長共通部分文字列問題を解きました，</a:t>
            </a:r>
            <a:endParaRPr lang="en-US" altLang="ja-JP" dirty="0" smtClean="0"/>
          </a:p>
          <a:p>
            <a:r>
              <a:rPr lang="ja-JP" altLang="en-US" dirty="0" smtClean="0"/>
              <a:t>また，同様の場合の最長共通部分列問題も解きました．</a:t>
            </a:r>
            <a:endParaRPr lang="en-US" altLang="ja-JP" dirty="0" smtClean="0"/>
          </a:p>
          <a:p>
            <a:r>
              <a:rPr lang="ja-JP" altLang="en-US" dirty="0" smtClean="0"/>
              <a:t>さらに，サイクルを含む場合の最長共通部分列問題をこの時間で解きました，（＊）</a:t>
            </a:r>
            <a:endParaRPr lang="en-US" altLang="ja-JP" dirty="0" smtClean="0"/>
          </a:p>
          <a:p>
            <a:endParaRPr lang="en-US" altLang="ja-JP" dirty="0" smtClean="0"/>
          </a:p>
          <a:p>
            <a:r>
              <a:rPr lang="ja-JP" altLang="en-US" dirty="0" smtClean="0"/>
              <a:t>今回は時間の都合上，下の二つについて話したいと思います。</a:t>
            </a:r>
            <a:endParaRPr lang="en-US" altLang="ja-JP" dirty="0" smtClean="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40</a:t>
            </a:fld>
            <a:endParaRPr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41</a:t>
            </a:fld>
            <a:endParaRPr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42</a:t>
            </a:fld>
            <a:endParaRPr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43</a:t>
            </a:fld>
            <a:endParaRPr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44</a:t>
            </a:fld>
            <a:endParaRPr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45</a:t>
            </a:fld>
            <a:endParaRPr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en-US" dirty="0" smtClean="0"/>
              <a:t>済</a:t>
            </a:r>
            <a:endParaRPr lang="ja-JP" altLang="en-US" dirty="0"/>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46</a:t>
            </a:fld>
            <a:endParaRPr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47</a:t>
            </a:fld>
            <a:endParaRPr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まず，研究背景です．</a:t>
            </a:r>
            <a:endParaRPr lang="en-US" altLang="ja-JP" dirty="0" smtClean="0"/>
          </a:p>
          <a:p>
            <a:r>
              <a:rPr lang="ja-JP" altLang="en-US" dirty="0" smtClean="0"/>
              <a:t>世の中のすべてのものは，文字列で表すことができます．（＊）</a:t>
            </a:r>
            <a:endParaRPr lang="en-US" altLang="ja-JP" dirty="0" smtClean="0"/>
          </a:p>
          <a:p>
            <a:r>
              <a:rPr lang="ja-JP" altLang="en-US" dirty="0" smtClean="0"/>
              <a:t>その文字列に対して，様々な研究が行われています．（＊）</a:t>
            </a:r>
            <a:endParaRPr lang="en-US" altLang="ja-JP" dirty="0" smtClean="0"/>
          </a:p>
          <a:p>
            <a:r>
              <a:rPr lang="ja-JP" altLang="en-US" dirty="0" smtClean="0"/>
              <a:t>しかし，</a:t>
            </a:r>
            <a:r>
              <a:rPr lang="en-US" altLang="ja-JP" dirty="0" err="1" smtClean="0"/>
              <a:t>wikipedia</a:t>
            </a:r>
            <a:r>
              <a:rPr lang="ja-JP" altLang="en-US" dirty="0" smtClean="0"/>
              <a:t>や</a:t>
            </a:r>
            <a:r>
              <a:rPr lang="en-US" altLang="ja-JP" dirty="0" smtClean="0"/>
              <a:t>SVN</a:t>
            </a:r>
            <a:r>
              <a:rPr lang="ja-JP" altLang="en-US" dirty="0" smtClean="0"/>
              <a:t>は，誰でもいつでも編集可能です．</a:t>
            </a:r>
            <a:endParaRPr lang="en-US" altLang="ja-JP" dirty="0" smtClean="0"/>
          </a:p>
          <a:p>
            <a:r>
              <a:rPr lang="ja-JP" altLang="en-US" dirty="0" smtClean="0"/>
              <a:t>たとえば（＊）</a:t>
            </a:r>
            <a:endParaRPr lang="en-US" altLang="ja-JP" dirty="0" smtClean="0"/>
          </a:p>
          <a:p>
            <a:r>
              <a:rPr lang="ja-JP" altLang="en-US" dirty="0" smtClean="0"/>
              <a:t>これをひとつひとつ文字列として表すのは大変である．</a:t>
            </a:r>
            <a:endParaRPr lang="en-US" altLang="ja-JP" dirty="0" smtClean="0"/>
          </a:p>
          <a:p>
            <a:r>
              <a:rPr lang="ja-JP" altLang="en-US" dirty="0" smtClean="0"/>
              <a:t>よって，この形のまま，処理するものとして，</a:t>
            </a:r>
            <a:endParaRPr lang="en-US" altLang="ja-JP" dirty="0" smtClean="0"/>
          </a:p>
          <a:p>
            <a:r>
              <a:rPr lang="ja-JP" altLang="en-US" dirty="0" smtClean="0"/>
              <a:t>非線形テキストと定義します．</a:t>
            </a:r>
            <a:endParaRPr lang="en-US" altLang="ja-JP" dirty="0" smtClean="0"/>
          </a:p>
          <a:p>
            <a:endParaRPr lang="en-US" altLang="ja-JP" dirty="0" smtClean="0"/>
          </a:p>
          <a:p>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48</a:t>
            </a:fld>
            <a:endParaRPr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非線形テキストは，各頂点に文字列を持つ有向グラフのことであり，</a:t>
            </a:r>
            <a:endParaRPr lang="en-US" altLang="ja-JP" dirty="0" smtClean="0"/>
          </a:p>
          <a:p>
            <a:r>
              <a:rPr lang="ja-JP" altLang="en-US" dirty="0" smtClean="0"/>
              <a:t>有向グラフ</a:t>
            </a:r>
            <a:r>
              <a:rPr lang="en-US" altLang="ja-JP" dirty="0" smtClean="0"/>
              <a:t>G</a:t>
            </a:r>
            <a:r>
              <a:rPr lang="ja-JP" altLang="en-US" dirty="0" smtClean="0"/>
              <a:t>と，頂点に文字列を与える関数</a:t>
            </a:r>
            <a:r>
              <a:rPr lang="en-US" altLang="ja-JP" dirty="0" smtClean="0"/>
              <a:t> </a:t>
            </a:r>
            <a:r>
              <a:rPr lang="en-US" altLang="ja-JP" dirty="0" err="1" smtClean="0"/>
              <a:t>f</a:t>
            </a:r>
            <a:r>
              <a:rPr lang="en-US" altLang="ja-JP" dirty="0" smtClean="0"/>
              <a:t> </a:t>
            </a:r>
            <a:r>
              <a:rPr lang="ja-JP" altLang="en-US" dirty="0" smtClean="0"/>
              <a:t>で定義します。</a:t>
            </a:r>
            <a:endParaRPr lang="en-US" altLang="ja-JP" dirty="0" smtClean="0"/>
          </a:p>
          <a:p>
            <a:endParaRPr lang="en-US" altLang="ja-JP" dirty="0" smtClean="0"/>
          </a:p>
          <a:p>
            <a:r>
              <a:rPr lang="ja-JP" altLang="en-US" dirty="0" smtClean="0"/>
              <a:t>この例はわかりやすくするため、頂点に文字列を与えた</a:t>
            </a:r>
            <a:r>
              <a:rPr lang="ja-JP" altLang="en-US" smtClean="0"/>
              <a:t>形で表しています。</a:t>
            </a:r>
            <a:endParaRPr lang="en-US" altLang="ja-JP" smtClean="0"/>
          </a:p>
          <a:p>
            <a:r>
              <a:rPr lang="ja-JP" altLang="en-US" dirty="0" smtClean="0"/>
              <a:t>また，各頂点の文字列の各文字を一つの頂点と見なし，</a:t>
            </a:r>
            <a:endParaRPr lang="en-US" altLang="ja-JP" dirty="0" smtClean="0"/>
          </a:p>
          <a:p>
            <a:r>
              <a:rPr lang="ja-JP" altLang="en-US" dirty="0" smtClean="0"/>
              <a:t>鎖状につなげることで，（＊）</a:t>
            </a:r>
            <a:endParaRPr lang="ja-JP" altLang="en-US" dirty="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49</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600" baseline="0" dirty="0" smtClean="0"/>
              <a:t>Here, let </a:t>
            </a:r>
            <a:r>
              <a:rPr lang="en-US" altLang="ja-JP" sz="1600" baseline="0" dirty="0" err="1" smtClean="0"/>
              <a:t>L(v</a:t>
            </a:r>
            <a:r>
              <a:rPr lang="en-US" altLang="ja-JP" sz="1600" baseline="0" dirty="0" smtClean="0"/>
              <a:t>) be the character label of vertex </a:t>
            </a:r>
            <a:r>
              <a:rPr lang="en-US" altLang="ja-JP" sz="1600" baseline="0" dirty="0" err="1" smtClean="0"/>
              <a:t>v</a:t>
            </a:r>
            <a:r>
              <a:rPr lang="en-US" altLang="ja-JP" sz="1600" baseline="0" dirty="0" smtClean="0"/>
              <a:t>.</a:t>
            </a:r>
          </a:p>
          <a:p>
            <a:r>
              <a:rPr lang="en-US" altLang="ja-JP" sz="1600" baseline="0" dirty="0" err="1" smtClean="0"/>
              <a:t>P(v</a:t>
            </a:r>
            <a:r>
              <a:rPr lang="en-US" altLang="ja-JP" sz="1600" baseline="0" dirty="0" smtClean="0"/>
              <a:t>) is the set of paths that end at </a:t>
            </a:r>
            <a:r>
              <a:rPr lang="en-US" altLang="ja-JP" sz="1600" baseline="0" dirty="0" err="1" smtClean="0"/>
              <a:t>vartex</a:t>
            </a:r>
            <a:r>
              <a:rPr lang="en-US" altLang="ja-JP" sz="1600" baseline="0" dirty="0" smtClean="0"/>
              <a:t> </a:t>
            </a:r>
            <a:r>
              <a:rPr lang="en-US" altLang="ja-JP" sz="1600" baseline="0" dirty="0" err="1" smtClean="0"/>
              <a:t>v</a:t>
            </a:r>
            <a:r>
              <a:rPr lang="en-US" altLang="ja-JP" sz="1600" baseline="0" dirty="0" smtClean="0"/>
              <a:t>.</a:t>
            </a:r>
          </a:p>
          <a:p>
            <a:r>
              <a:rPr lang="en-US" altLang="ja-JP" sz="1600" baseline="0" dirty="0" err="1" smtClean="0"/>
              <a:t>L(P(v</a:t>
            </a:r>
            <a:r>
              <a:rPr lang="en-US" altLang="ja-JP" sz="1600" baseline="0" dirty="0" smtClean="0"/>
              <a:t>)) is the set of strings spelled by paths in </a:t>
            </a:r>
            <a:r>
              <a:rPr lang="en-US" altLang="ja-JP" sz="1600" baseline="0" dirty="0" err="1" smtClean="0"/>
              <a:t>P(v</a:t>
            </a:r>
            <a:r>
              <a:rPr lang="en-US" altLang="ja-JP" sz="1600" baseline="0" dirty="0" smtClean="0"/>
              <a:t>).</a:t>
            </a:r>
          </a:p>
          <a:p>
            <a:r>
              <a:rPr lang="en-US" altLang="ja-JP" sz="1600" baseline="0" dirty="0" smtClean="0"/>
              <a:t>P(G) is the set of paths in G.</a:t>
            </a:r>
          </a:p>
          <a:p>
            <a:r>
              <a:rPr lang="en-US" altLang="ja-JP" sz="1600" baseline="0" dirty="0" smtClean="0"/>
              <a:t>So namely P(G) equals union of </a:t>
            </a:r>
            <a:r>
              <a:rPr lang="en-US" altLang="ja-JP" sz="1600" baseline="0" dirty="0" err="1" smtClean="0"/>
              <a:t>P(v)s</a:t>
            </a:r>
            <a:r>
              <a:rPr lang="en-US" altLang="ja-JP" sz="1600" baseline="0" dirty="0" smtClean="0"/>
              <a:t>.</a:t>
            </a:r>
          </a:p>
          <a:p>
            <a:r>
              <a:rPr lang="en-US" altLang="ja-JP" sz="1600" baseline="0" dirty="0" smtClean="0"/>
              <a:t>L</a:t>
            </a:r>
            <a:r>
              <a:rPr lang="en-US" altLang="ja-JP" sz="1600" baseline="0" dirty="0" smtClean="0"/>
              <a:t>(P(G)) </a:t>
            </a:r>
            <a:r>
              <a:rPr lang="en-US" altLang="ja-JP" sz="1600" baseline="0" dirty="0" smtClean="0"/>
              <a:t>is the set of strings spelled by </a:t>
            </a:r>
            <a:r>
              <a:rPr lang="en-US" altLang="ja-JP" sz="1600" baseline="0" dirty="0" err="1" smtClean="0"/>
              <a:t>pathes</a:t>
            </a:r>
            <a:r>
              <a:rPr lang="en-US" altLang="ja-JP" sz="1600" baseline="0" dirty="0" smtClean="0"/>
              <a:t> in P(G).</a:t>
            </a:r>
          </a:p>
          <a:p>
            <a:r>
              <a:rPr lang="en-US" altLang="ja-JP" sz="1600" baseline="0" dirty="0" smtClean="0"/>
              <a:t>To simplify, in this talk, I call it L(G).</a:t>
            </a:r>
          </a:p>
          <a:p>
            <a:r>
              <a:rPr lang="en-US" altLang="ja-JP" sz="1600" baseline="0" dirty="0" err="1" smtClean="0"/>
              <a:t>substr</a:t>
            </a:r>
            <a:r>
              <a:rPr lang="en-US" altLang="ja-JP" sz="1600" baseline="0" dirty="0" err="1" smtClean="0"/>
              <a:t>(L(G</a:t>
            </a:r>
            <a:r>
              <a:rPr lang="en-US" altLang="ja-JP" sz="1600" baseline="0" dirty="0" smtClean="0"/>
              <a:t>)) </a:t>
            </a:r>
            <a:r>
              <a:rPr lang="en-US" altLang="ja-JP" sz="1600" baseline="0" dirty="0" smtClean="0"/>
              <a:t>is the set of substring</a:t>
            </a:r>
            <a:r>
              <a:rPr lang="en-US" altLang="ja-JP" sz="1600" baseline="0" dirty="0" smtClean="0"/>
              <a:t> of </a:t>
            </a:r>
            <a:r>
              <a:rPr lang="en-US" altLang="ja-JP" sz="1600" baseline="0" dirty="0" smtClean="0"/>
              <a:t>strings in L(G)</a:t>
            </a:r>
            <a:r>
              <a:rPr lang="en-US" altLang="ja-JP" sz="1600" baseline="0" dirty="0" smtClean="0"/>
              <a:t>. </a:t>
            </a:r>
          </a:p>
          <a:p>
            <a:r>
              <a:rPr lang="en-US" altLang="ja-JP" sz="1600" baseline="0" dirty="0" smtClean="0"/>
              <a:t>and </a:t>
            </a:r>
            <a:r>
              <a:rPr lang="en-US" altLang="ja-JP" sz="1600" baseline="0" dirty="0" err="1" smtClean="0"/>
              <a:t>subseq(L(G</a:t>
            </a:r>
            <a:r>
              <a:rPr lang="en-US" altLang="ja-JP" sz="1600" baseline="0" dirty="0" smtClean="0"/>
              <a:t>)) </a:t>
            </a:r>
            <a:r>
              <a:rPr lang="en-US" altLang="ja-JP" sz="1600" baseline="0" dirty="0" smtClean="0"/>
              <a:t>is the set of subsequence</a:t>
            </a:r>
            <a:r>
              <a:rPr lang="en-US" altLang="ja-JP" sz="1600" baseline="0" dirty="0" smtClean="0"/>
              <a:t> of </a:t>
            </a:r>
            <a:r>
              <a:rPr lang="en-US" altLang="ja-JP" sz="1600" baseline="0" dirty="0" smtClean="0"/>
              <a:t>strings in L(G)</a:t>
            </a:r>
            <a:r>
              <a:rPr lang="en-US" altLang="ja-JP" sz="1600" baseline="0" dirty="0" smtClean="0"/>
              <a:t>.</a:t>
            </a:r>
          </a:p>
          <a:p>
            <a:endParaRPr lang="en-US" altLang="ja-JP" baseline="0" dirty="0" smtClean="0"/>
          </a:p>
          <a:p>
            <a:r>
              <a:rPr lang="en-US" altLang="ja-JP" baseline="0" dirty="0" smtClean="0"/>
              <a:t>for example, L(v7) equals </a:t>
            </a:r>
            <a:r>
              <a:rPr lang="en-US" altLang="ja-JP" baseline="0" dirty="0" err="1" smtClean="0"/>
              <a:t>b</a:t>
            </a:r>
            <a:r>
              <a:rPr lang="en-US" altLang="ja-JP" baseline="0" dirty="0" smtClean="0"/>
              <a:t>.</a:t>
            </a:r>
          </a:p>
          <a:p>
            <a:r>
              <a:rPr lang="en-US" altLang="ja-JP" baseline="0" dirty="0" smtClean="0"/>
              <a:t>P(v7) equals the set of v1v2v3v4v5v6v7 and v1v2v7.</a:t>
            </a:r>
          </a:p>
          <a:p>
            <a:r>
              <a:rPr lang="en-US" altLang="ja-JP" baseline="0" dirty="0" smtClean="0"/>
              <a:t>L(P(v7)) equals the set of </a:t>
            </a:r>
            <a:r>
              <a:rPr lang="en-US" altLang="ja-JP" baseline="0" dirty="0" err="1" smtClean="0"/>
              <a:t>abcaabb</a:t>
            </a:r>
            <a:r>
              <a:rPr lang="en-US" altLang="ja-JP" baseline="0" dirty="0" smtClean="0"/>
              <a:t> and abb.</a:t>
            </a:r>
          </a:p>
          <a:p>
            <a:r>
              <a:rPr lang="en-US" altLang="ja-JP" baseline="0" dirty="0" smtClean="0"/>
              <a:t>a string “</a:t>
            </a:r>
            <a:r>
              <a:rPr lang="en-US" altLang="ja-JP" baseline="0" dirty="0" err="1" smtClean="0"/>
              <a:t>bcaa</a:t>
            </a:r>
            <a:r>
              <a:rPr lang="en-US" altLang="ja-JP" baseline="0" dirty="0" smtClean="0"/>
              <a:t>” is in </a:t>
            </a:r>
            <a:r>
              <a:rPr lang="en-US" altLang="ja-JP" baseline="0" dirty="0" err="1" smtClean="0"/>
              <a:t>substr(L(G</a:t>
            </a:r>
            <a:r>
              <a:rPr lang="en-US" altLang="ja-JP" baseline="0" dirty="0" smtClean="0"/>
              <a:t>)).</a:t>
            </a:r>
          </a:p>
          <a:p>
            <a:r>
              <a:rPr lang="en-US" altLang="ja-JP" baseline="0" dirty="0" smtClean="0"/>
              <a:t>and a string “</a:t>
            </a:r>
            <a:r>
              <a:rPr lang="en-US" altLang="ja-JP" baseline="0" dirty="0" err="1" smtClean="0"/>
              <a:t>aca”is</a:t>
            </a:r>
            <a:r>
              <a:rPr lang="en-US" altLang="ja-JP" baseline="0" dirty="0" smtClean="0"/>
              <a:t> in </a:t>
            </a:r>
            <a:r>
              <a:rPr lang="en-US" altLang="ja-JP" baseline="0" dirty="0" err="1" smtClean="0"/>
              <a:t>subseq(L(G</a:t>
            </a:r>
            <a:r>
              <a:rPr lang="en-US" altLang="ja-JP" baseline="0" dirty="0" smtClean="0"/>
              <a:t>))</a:t>
            </a:r>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5</a:t>
            </a:fld>
            <a:endParaRPr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このように，各頂点に一文字のみをもつ，非線形テキストに変換できます．</a:t>
            </a:r>
            <a:endParaRPr lang="en-US" altLang="ja-JP" dirty="0" smtClean="0"/>
          </a:p>
          <a:p>
            <a:endParaRPr lang="en-US" altLang="ja-JP" dirty="0" smtClean="0"/>
          </a:p>
          <a:p>
            <a:r>
              <a:rPr lang="ja-JP" altLang="en-US" dirty="0" smtClean="0"/>
              <a:t>よって，今回は頂点に一文字のみを持つ非線形テキストを扱います．</a:t>
            </a:r>
            <a:endParaRPr lang="ja-JP" altLang="en-US" dirty="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50</a:t>
            </a:fld>
            <a:endParaRPr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非線形テキストに関しての関連研究はこのようになっています，</a:t>
            </a:r>
            <a:endParaRPr lang="en-US" altLang="ja-JP" dirty="0" smtClean="0"/>
          </a:p>
          <a:p>
            <a:r>
              <a:rPr lang="ja-JP" altLang="en-US" dirty="0" smtClean="0"/>
              <a:t>（もっと、一般の有向グラフについて語る）</a:t>
            </a:r>
            <a:endParaRPr lang="en-US" altLang="ja-JP" dirty="0" smtClean="0"/>
          </a:p>
          <a:p>
            <a:endParaRPr lang="en-US" altLang="ja-JP" dirty="0" smtClean="0"/>
          </a:p>
          <a:p>
            <a:r>
              <a:rPr lang="ja-JP" altLang="en-US" dirty="0" smtClean="0"/>
              <a:t>しかし，これらはどれも（＊）</a:t>
            </a:r>
            <a:endParaRPr lang="en-US" altLang="ja-JP" dirty="0" smtClean="0"/>
          </a:p>
          <a:p>
            <a:r>
              <a:rPr lang="ja-JP" altLang="en-US" dirty="0" smtClean="0"/>
              <a:t>テキストが非線形テキスト，パターンが文字列の場合についてのみ研究されている．（＊）</a:t>
            </a:r>
            <a:endParaRPr lang="en-US" altLang="ja-JP" dirty="0" smtClean="0"/>
          </a:p>
          <a:p>
            <a:endParaRPr lang="en-US" altLang="ja-JP" dirty="0" smtClean="0"/>
          </a:p>
          <a:p>
            <a:r>
              <a:rPr lang="ja-JP" altLang="en-US" dirty="0" smtClean="0"/>
              <a:t>なので，本研究では二つの非線形テキストに関する問題を考えます．</a:t>
            </a:r>
            <a:endParaRPr lang="en-US" altLang="ja-JP" dirty="0" smtClean="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51</a:t>
            </a:fld>
            <a:endParaRPr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僕が研究した内容はこの三つです．</a:t>
            </a:r>
            <a:endParaRPr lang="en-US" altLang="ja-JP" dirty="0" smtClean="0"/>
          </a:p>
          <a:p>
            <a:r>
              <a:rPr lang="ja-JP" altLang="en-US" dirty="0" smtClean="0"/>
              <a:t>まず，サイクルを含まない非線形テキストにおける最長共通部分文字列問題を解きました，</a:t>
            </a:r>
            <a:endParaRPr lang="en-US" altLang="ja-JP" dirty="0" smtClean="0"/>
          </a:p>
          <a:p>
            <a:r>
              <a:rPr lang="ja-JP" altLang="en-US" dirty="0" smtClean="0"/>
              <a:t>また，同様の場合の最長共通部分列問題も解きました．</a:t>
            </a:r>
            <a:endParaRPr lang="en-US" altLang="ja-JP" dirty="0" smtClean="0"/>
          </a:p>
          <a:p>
            <a:r>
              <a:rPr lang="ja-JP" altLang="en-US" dirty="0" smtClean="0"/>
              <a:t>さらに，サイクルを含む場合の最長共通部分列問題をこの時間で解きました，（＊）</a:t>
            </a:r>
            <a:endParaRPr lang="en-US" altLang="ja-JP" dirty="0" smtClean="0"/>
          </a:p>
          <a:p>
            <a:endParaRPr lang="en-US" altLang="ja-JP" dirty="0" smtClean="0"/>
          </a:p>
          <a:p>
            <a:r>
              <a:rPr lang="ja-JP" altLang="en-US" dirty="0" smtClean="0"/>
              <a:t>今回は時間の都合上，下の二つについて話したいと思います。</a:t>
            </a:r>
            <a:endParaRPr lang="en-US" altLang="ja-JP" dirty="0" smtClean="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52</a:t>
            </a:fld>
            <a:endParaRPr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53</a:t>
            </a:fld>
            <a:endParaRPr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54</a:t>
            </a:fld>
            <a:endParaRPr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err="1" smtClean="0"/>
              <a:t>Cij</a:t>
            </a:r>
            <a:r>
              <a:rPr lang="ja-JP" altLang="en-US" dirty="0" smtClean="0"/>
              <a:t>の定義</a:t>
            </a:r>
            <a:endParaRPr lang="ja-JP" altLang="en-US" dirty="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55</a:t>
            </a:fld>
            <a:endParaRPr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56</a:t>
            </a:fld>
            <a:endParaRPr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57</a:t>
            </a:fld>
            <a:endParaRPr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まず，一般的なの最長共通部分列問題について説明します．</a:t>
            </a:r>
            <a:endParaRPr lang="en-US" altLang="ja-JP" dirty="0" smtClean="0"/>
          </a:p>
          <a:p>
            <a:r>
              <a:rPr lang="ja-JP" altLang="en-US" dirty="0" smtClean="0"/>
              <a:t>入力を長さ</a:t>
            </a:r>
            <a:r>
              <a:rPr lang="en-US" altLang="ja-JP" dirty="0" smtClean="0"/>
              <a:t> </a:t>
            </a:r>
            <a:r>
              <a:rPr lang="en-US" altLang="ja-JP" dirty="0" err="1" smtClean="0"/>
              <a:t>n</a:t>
            </a:r>
            <a:r>
              <a:rPr lang="en-US" altLang="ja-JP" dirty="0" smtClean="0"/>
              <a:t> </a:t>
            </a:r>
            <a:r>
              <a:rPr lang="ja-JP" altLang="en-US" dirty="0" smtClean="0"/>
              <a:t>の文字列</a:t>
            </a:r>
            <a:r>
              <a:rPr lang="en-US" altLang="ja-JP" dirty="0" smtClean="0"/>
              <a:t> </a:t>
            </a:r>
            <a:r>
              <a:rPr lang="en-US" altLang="ja-JP" dirty="0" err="1" smtClean="0"/>
              <a:t>x</a:t>
            </a:r>
            <a:r>
              <a:rPr lang="en-US" altLang="ja-JP" dirty="0" smtClean="0"/>
              <a:t> </a:t>
            </a:r>
            <a:r>
              <a:rPr lang="ja-JP" altLang="en-US" dirty="0" smtClean="0"/>
              <a:t>と長さ</a:t>
            </a:r>
            <a:r>
              <a:rPr lang="en-US" altLang="ja-JP" dirty="0" smtClean="0"/>
              <a:t> </a:t>
            </a:r>
            <a:r>
              <a:rPr lang="en-US" altLang="ja-JP" dirty="0" err="1" smtClean="0"/>
              <a:t>m</a:t>
            </a:r>
            <a:r>
              <a:rPr lang="en-US" altLang="ja-JP" dirty="0" smtClean="0"/>
              <a:t> </a:t>
            </a:r>
            <a:r>
              <a:rPr lang="ja-JP" altLang="en-US" dirty="0" smtClean="0"/>
              <a:t>の文字列</a:t>
            </a:r>
            <a:r>
              <a:rPr lang="en-US" altLang="ja-JP" dirty="0" smtClean="0"/>
              <a:t> </a:t>
            </a:r>
            <a:r>
              <a:rPr lang="en-US" altLang="ja-JP" dirty="0" err="1" smtClean="0"/>
              <a:t>y</a:t>
            </a:r>
            <a:r>
              <a:rPr lang="en-US" altLang="ja-JP" dirty="0" smtClean="0"/>
              <a:t> </a:t>
            </a:r>
            <a:r>
              <a:rPr lang="ja-JP" altLang="en-US" dirty="0" smtClean="0"/>
              <a:t>としたときに、</a:t>
            </a:r>
            <a:endParaRPr lang="en-US" altLang="ja-JP" dirty="0" smtClean="0"/>
          </a:p>
          <a:p>
            <a:r>
              <a:rPr lang="ja-JP" altLang="en-US" dirty="0" smtClean="0"/>
              <a:t>出力として，最長共通部分列の長さを求める問題です．</a:t>
            </a:r>
            <a:endParaRPr lang="en-US" altLang="ja-JP" dirty="0" smtClean="0"/>
          </a:p>
          <a:p>
            <a:endParaRPr lang="en-US" altLang="ja-JP" dirty="0" smtClean="0"/>
          </a:p>
          <a:p>
            <a:r>
              <a:rPr lang="ja-JP" altLang="en-US" dirty="0" smtClean="0"/>
              <a:t>例題として，入力</a:t>
            </a:r>
            <a:r>
              <a:rPr lang="en-US" altLang="ja-JP" baseline="0" dirty="0" smtClean="0"/>
              <a:t> </a:t>
            </a:r>
            <a:r>
              <a:rPr lang="en-US" altLang="ja-JP" dirty="0" err="1" smtClean="0"/>
              <a:t>x</a:t>
            </a:r>
            <a:r>
              <a:rPr lang="en-US" altLang="ja-JP" dirty="0" smtClean="0"/>
              <a:t> </a:t>
            </a:r>
            <a:r>
              <a:rPr lang="ja-JP" altLang="en-US" dirty="0" smtClean="0"/>
              <a:t>と</a:t>
            </a:r>
            <a:r>
              <a:rPr lang="en-US" altLang="ja-JP" dirty="0" smtClean="0"/>
              <a:t> </a:t>
            </a:r>
            <a:r>
              <a:rPr lang="en-US" altLang="ja-JP" dirty="0" err="1" smtClean="0"/>
              <a:t>y</a:t>
            </a:r>
            <a:r>
              <a:rPr lang="en-US" altLang="ja-JP" dirty="0" smtClean="0"/>
              <a:t> </a:t>
            </a:r>
            <a:r>
              <a:rPr lang="ja-JP" altLang="en-US" dirty="0" smtClean="0"/>
              <a:t>がこのように与えられたときに，この二つの最長共通部分列は（＊＊）</a:t>
            </a:r>
            <a:endParaRPr lang="en-US" altLang="ja-JP" dirty="0" smtClean="0"/>
          </a:p>
          <a:p>
            <a:r>
              <a:rPr lang="en-US" altLang="ja-JP" dirty="0" err="1" smtClean="0"/>
              <a:t>bcba</a:t>
            </a:r>
            <a:r>
              <a:rPr lang="ja-JP" altLang="en-US" dirty="0" smtClean="0"/>
              <a:t>となるので，このときの出力は（＊）　４となります．（＊）</a:t>
            </a:r>
            <a:endParaRPr lang="en-US" altLang="ja-JP" dirty="0" smtClean="0"/>
          </a:p>
          <a:p>
            <a:endParaRPr lang="en-US" altLang="ja-JP" dirty="0" smtClean="0"/>
          </a:p>
          <a:p>
            <a:r>
              <a:rPr lang="ja-JP" altLang="en-US" dirty="0" smtClean="0"/>
              <a:t>この問題は動的計画法を用いて，</a:t>
            </a:r>
            <a:r>
              <a:rPr lang="en-US" altLang="ja-JP" dirty="0" err="1" smtClean="0"/>
              <a:t>O(nm</a:t>
            </a:r>
            <a:r>
              <a:rPr lang="en-US" altLang="ja-JP" dirty="0" smtClean="0"/>
              <a:t>)</a:t>
            </a:r>
            <a:r>
              <a:rPr lang="ja-JP" altLang="en-US" dirty="0" smtClean="0"/>
              <a:t>で解けることが知られています．</a:t>
            </a:r>
            <a:endParaRPr lang="en-US" altLang="ja-JP" dirty="0" smtClean="0"/>
          </a:p>
          <a:p>
            <a:r>
              <a:rPr lang="ja-JP" altLang="en-US" dirty="0" smtClean="0"/>
              <a:t>そのアルゴリズムを紹介します，</a:t>
            </a:r>
            <a:endParaRPr lang="ja-JP" altLang="en-US" dirty="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58</a:t>
            </a:fld>
            <a:endParaRPr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このように，入力が与えられたときに，</a:t>
            </a:r>
            <a:r>
              <a:rPr lang="en-US" altLang="ja-JP" dirty="0" err="1" smtClean="0"/>
              <a:t>x</a:t>
            </a:r>
            <a:r>
              <a:rPr lang="en-US" altLang="ja-JP" dirty="0" smtClean="0"/>
              <a:t> </a:t>
            </a:r>
            <a:r>
              <a:rPr lang="ja-JP" altLang="en-US" dirty="0" smtClean="0"/>
              <a:t>の各文字に行を</a:t>
            </a:r>
            <a:r>
              <a:rPr lang="en-US" altLang="ja-JP" dirty="0" smtClean="0"/>
              <a:t> </a:t>
            </a:r>
            <a:r>
              <a:rPr lang="en-US" altLang="ja-JP" dirty="0" err="1" smtClean="0"/>
              <a:t>y</a:t>
            </a:r>
            <a:r>
              <a:rPr lang="en-US" altLang="ja-JP" dirty="0" smtClean="0"/>
              <a:t> </a:t>
            </a:r>
            <a:r>
              <a:rPr lang="ja-JP" altLang="en-US" dirty="0" smtClean="0"/>
              <a:t>の各文字に列を対応させた行列</a:t>
            </a:r>
            <a:r>
              <a:rPr lang="en-US" altLang="ja-JP" dirty="0" smtClean="0"/>
              <a:t>C</a:t>
            </a:r>
            <a:r>
              <a:rPr lang="ja-JP" altLang="en-US" dirty="0" smtClean="0"/>
              <a:t>を与え，</a:t>
            </a:r>
            <a:endParaRPr lang="en-US" altLang="ja-JP" dirty="0" smtClean="0"/>
          </a:p>
          <a:p>
            <a:r>
              <a:rPr lang="ja-JP" altLang="en-US" dirty="0" smtClean="0"/>
              <a:t>左下の式で行列を行方向に埋めていきます．（＊）</a:t>
            </a:r>
            <a:endParaRPr lang="en-US" altLang="ja-JP" dirty="0" smtClean="0"/>
          </a:p>
          <a:p>
            <a:r>
              <a:rPr lang="ja-JP" altLang="en-US" dirty="0" smtClean="0"/>
              <a:t>例えば，</a:t>
            </a:r>
            <a:r>
              <a:rPr lang="en-US" altLang="ja-JP" dirty="0" smtClean="0"/>
              <a:t>C-</a:t>
            </a:r>
            <a:r>
              <a:rPr lang="ja-JP" altLang="en-US" dirty="0" smtClean="0"/>
              <a:t>５</a:t>
            </a:r>
            <a:r>
              <a:rPr lang="en-US" altLang="ja-JP" dirty="0" smtClean="0"/>
              <a:t>-</a:t>
            </a:r>
            <a:r>
              <a:rPr lang="ja-JP" altLang="en-US" dirty="0" smtClean="0"/>
              <a:t>５を求めたいときは，</a:t>
            </a:r>
            <a:r>
              <a:rPr lang="en-US" altLang="ja-JP" dirty="0" err="1" smtClean="0"/>
              <a:t>x</a:t>
            </a:r>
            <a:r>
              <a:rPr lang="en-US" altLang="ja-JP" dirty="0" smtClean="0"/>
              <a:t> </a:t>
            </a:r>
            <a:r>
              <a:rPr lang="ja-JP" altLang="en-US" dirty="0" smtClean="0"/>
              <a:t>の</a:t>
            </a:r>
            <a:r>
              <a:rPr lang="ja-JP" altLang="en-US" baseline="0" dirty="0" smtClean="0"/>
              <a:t>５文字目と</a:t>
            </a:r>
            <a:r>
              <a:rPr lang="en-US" altLang="ja-JP" baseline="0" dirty="0" smtClean="0"/>
              <a:t> </a:t>
            </a:r>
            <a:r>
              <a:rPr lang="en-US" altLang="ja-JP" baseline="0" dirty="0" err="1" smtClean="0"/>
              <a:t>y</a:t>
            </a:r>
            <a:r>
              <a:rPr lang="en-US" altLang="ja-JP" baseline="0" dirty="0" smtClean="0"/>
              <a:t> </a:t>
            </a:r>
            <a:r>
              <a:rPr lang="ja-JP" altLang="en-US" baseline="0" dirty="0" smtClean="0"/>
              <a:t>の５文字目が</a:t>
            </a:r>
            <a:r>
              <a:rPr lang="en-US" altLang="ja-JP" baseline="0" dirty="0" err="1" smtClean="0"/>
              <a:t>d</a:t>
            </a:r>
            <a:r>
              <a:rPr lang="ja-JP" altLang="en-US" baseline="0" dirty="0" smtClean="0"/>
              <a:t>と</a:t>
            </a:r>
            <a:r>
              <a:rPr lang="en-US" altLang="ja-JP" baseline="0" dirty="0" err="1" smtClean="0"/>
              <a:t>b</a:t>
            </a:r>
            <a:r>
              <a:rPr lang="ja-JP" altLang="en-US" baseline="0" dirty="0" smtClean="0"/>
              <a:t>で一致しないので，（＊）</a:t>
            </a:r>
            <a:endParaRPr lang="en-US" altLang="ja-JP" baseline="0" dirty="0" smtClean="0"/>
          </a:p>
          <a:p>
            <a:r>
              <a:rPr lang="en-US" altLang="ja-JP" dirty="0" err="1" smtClean="0"/>
              <a:t>x</a:t>
            </a:r>
            <a:r>
              <a:rPr lang="en-US" altLang="ja-JP" baseline="0" dirty="0" smtClean="0"/>
              <a:t> </a:t>
            </a:r>
            <a:r>
              <a:rPr lang="ja-JP" altLang="en-US" baseline="0" dirty="0" smtClean="0"/>
              <a:t>の一つ前の文字が対応する行と，（＊）</a:t>
            </a:r>
            <a:r>
              <a:rPr lang="en-US" altLang="ja-JP" baseline="0" dirty="0" err="1" smtClean="0"/>
              <a:t>y</a:t>
            </a:r>
            <a:r>
              <a:rPr lang="en-US" altLang="ja-JP" baseline="0" dirty="0" smtClean="0"/>
              <a:t> </a:t>
            </a:r>
            <a:r>
              <a:rPr lang="ja-JP" altLang="en-US" baseline="0" dirty="0" smtClean="0"/>
              <a:t>の５文字目が対応する列の交点（＊）と（＊）</a:t>
            </a:r>
            <a:endParaRPr lang="en-US" altLang="ja-JP" baseline="0" dirty="0" smtClean="0"/>
          </a:p>
          <a:p>
            <a:r>
              <a:rPr lang="en-US" altLang="ja-JP" baseline="0" dirty="0" err="1" smtClean="0"/>
              <a:t>y</a:t>
            </a:r>
            <a:r>
              <a:rPr lang="en-US" altLang="ja-JP" baseline="0" dirty="0" smtClean="0"/>
              <a:t> </a:t>
            </a:r>
            <a:r>
              <a:rPr lang="ja-JP" altLang="en-US" baseline="0" dirty="0" smtClean="0"/>
              <a:t>の一つ前の文字が対応する列と，（＊）</a:t>
            </a:r>
            <a:r>
              <a:rPr lang="en-US" altLang="ja-JP" baseline="0" dirty="0" err="1" smtClean="0"/>
              <a:t>x</a:t>
            </a:r>
            <a:r>
              <a:rPr lang="en-US" altLang="ja-JP" baseline="0" dirty="0" smtClean="0"/>
              <a:t> </a:t>
            </a:r>
            <a:r>
              <a:rPr lang="ja-JP" altLang="en-US" baseline="0" dirty="0" smtClean="0"/>
              <a:t>の５文字目が対応する行の交点（＊）の大きい方を</a:t>
            </a:r>
            <a:endParaRPr lang="en-US" altLang="ja-JP" baseline="0" dirty="0" smtClean="0"/>
          </a:p>
          <a:p>
            <a:r>
              <a:rPr lang="en-US" altLang="ja-JP" baseline="0" dirty="0" smtClean="0"/>
              <a:t>C-</a:t>
            </a:r>
            <a:r>
              <a:rPr lang="ja-JP" altLang="en-US" baseline="0" dirty="0" smtClean="0"/>
              <a:t>５</a:t>
            </a:r>
            <a:r>
              <a:rPr lang="en-US" altLang="ja-JP" baseline="0" dirty="0" smtClean="0"/>
              <a:t>-</a:t>
            </a:r>
            <a:r>
              <a:rPr lang="ja-JP" altLang="en-US" baseline="0" dirty="0" smtClean="0"/>
              <a:t>５の値とします．</a:t>
            </a:r>
            <a:endParaRPr lang="en-US" altLang="ja-JP" dirty="0" smtClean="0"/>
          </a:p>
          <a:p>
            <a:endParaRPr lang="en-US" altLang="ja-JP" dirty="0" smtClean="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59</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20000"/>
          </a:bodyPr>
          <a:lstStyle/>
          <a:p>
            <a:r>
              <a:rPr lang="en-US" altLang="ja-JP" dirty="0" smtClean="0"/>
              <a:t>This table shows</a:t>
            </a:r>
            <a:r>
              <a:rPr lang="en-US" altLang="ja-JP" baseline="0" dirty="0" smtClean="0"/>
              <a:t> Algorithms on non</a:t>
            </a:r>
            <a:r>
              <a:rPr lang="en-US" altLang="ja-JP" dirty="0" smtClean="0"/>
              <a:t>-linear text</a:t>
            </a:r>
          </a:p>
          <a:p>
            <a:r>
              <a:rPr lang="en-US" altLang="ja-JP" dirty="0" smtClean="0"/>
              <a:t>As you see, the previous works on pattern matching on non-linear texts assumed a linear</a:t>
            </a:r>
            <a:r>
              <a:rPr lang="en-US" altLang="ja-JP" baseline="0" dirty="0" smtClean="0"/>
              <a:t> pattern.</a:t>
            </a:r>
          </a:p>
          <a:p>
            <a:r>
              <a:rPr lang="en-US" altLang="ja-JP" baseline="0" dirty="0" smtClean="0"/>
              <a:t>In this paper, we consider the longest common substring and longest common subsequence problems between two non-linear texts</a:t>
            </a:r>
          </a:p>
          <a:p>
            <a:endParaRPr lang="en-US" altLang="ja-JP" dirty="0" smtClean="0"/>
          </a:p>
          <a:p>
            <a:r>
              <a:rPr lang="en-US" altLang="ja-JP" baseline="0" dirty="0" smtClean="0"/>
              <a:t>First, If at least one of </a:t>
            </a:r>
            <a:r>
              <a:rPr lang="en-US" altLang="ja-JP" sz="1200" i="1" dirty="0" smtClean="0">
                <a:solidFill>
                  <a:schemeClr val="tx1"/>
                </a:solidFill>
                <a:latin typeface="Times New Roman"/>
                <a:cs typeface="Times New Roman"/>
              </a:rPr>
              <a:t>G</a:t>
            </a:r>
            <a:r>
              <a:rPr lang="en-US" altLang="ja-JP" sz="1200" baseline="-25000" dirty="0" smtClean="0">
                <a:solidFill>
                  <a:schemeClr val="tx1"/>
                </a:solidFill>
                <a:latin typeface="Times New Roman"/>
                <a:cs typeface="Times New Roman"/>
              </a:rPr>
              <a:t>1</a:t>
            </a:r>
            <a:r>
              <a:rPr lang="en-US" altLang="ja-JP" sz="1200" dirty="0" smtClean="0">
                <a:solidFill>
                  <a:schemeClr val="tx1"/>
                </a:solidFill>
                <a:cs typeface="Times New Roman"/>
              </a:rPr>
              <a:t> and </a:t>
            </a:r>
            <a:r>
              <a:rPr lang="en-US" altLang="ja-JP" sz="1200" i="1" dirty="0" smtClean="0">
                <a:solidFill>
                  <a:schemeClr val="tx1"/>
                </a:solidFill>
                <a:latin typeface="Times New Roman"/>
                <a:cs typeface="Times New Roman"/>
              </a:rPr>
              <a:t>G</a:t>
            </a:r>
            <a:r>
              <a:rPr lang="en-US" altLang="ja-JP" sz="1200" baseline="-25000" dirty="0" smtClean="0">
                <a:solidFill>
                  <a:schemeClr val="tx1"/>
                </a:solidFill>
                <a:latin typeface="Times New Roman"/>
                <a:cs typeface="Times New Roman"/>
              </a:rPr>
              <a:t>2</a:t>
            </a:r>
            <a:r>
              <a:rPr lang="en-US" altLang="ja-JP" sz="1200" dirty="0" smtClean="0">
                <a:solidFill>
                  <a:schemeClr val="tx1"/>
                </a:solidFill>
                <a:cs typeface="Times New Roman"/>
              </a:rPr>
              <a:t> is acyclic, then the Longest Common Substring problem can be solved in </a:t>
            </a:r>
            <a:r>
              <a:rPr lang="en-US" altLang="ja-JP" sz="1200" i="1" dirty="0" smtClean="0">
                <a:solidFill>
                  <a:schemeClr val="tx1"/>
                </a:solidFill>
                <a:latin typeface="Times New Roman"/>
                <a:cs typeface="Times New Roman"/>
              </a:rPr>
              <a:t>O</a:t>
            </a:r>
            <a:r>
              <a:rPr lang="en-US" altLang="ja-JP" sz="1200" dirty="0" smtClean="0">
                <a:solidFill>
                  <a:schemeClr val="tx1"/>
                </a:solidFill>
                <a:latin typeface="Times New Roman"/>
                <a:cs typeface="Times New Roman"/>
              </a:rPr>
              <a:t>(</a:t>
            </a:r>
            <a:r>
              <a:rPr lang="en-US" altLang="ja-JP" sz="1200" i="1" dirty="0" smtClean="0">
                <a:solidFill>
                  <a:schemeClr val="tx1"/>
                </a:solidFill>
                <a:latin typeface="Times New Roman"/>
                <a:cs typeface="Times New Roman"/>
              </a:rPr>
              <a:t>|E</a:t>
            </a:r>
            <a:r>
              <a:rPr lang="en-US" altLang="ja-JP" sz="1200" i="1" baseline="-25000" dirty="0" smtClean="0">
                <a:solidFill>
                  <a:schemeClr val="tx1"/>
                </a:solidFill>
                <a:latin typeface="Times New Roman"/>
                <a:cs typeface="Times New Roman"/>
              </a:rPr>
              <a:t>1</a:t>
            </a:r>
            <a:r>
              <a:rPr lang="en-US" altLang="ja-JP" sz="1200" i="1" dirty="0" smtClean="0">
                <a:solidFill>
                  <a:schemeClr val="tx1"/>
                </a:solidFill>
                <a:latin typeface="Times New Roman"/>
                <a:cs typeface="Times New Roman"/>
              </a:rPr>
              <a:t>||E</a:t>
            </a:r>
            <a:r>
              <a:rPr lang="en-US" altLang="ja-JP" sz="1200" i="1" baseline="-25000" dirty="0" smtClean="0">
                <a:solidFill>
                  <a:schemeClr val="tx1"/>
                </a:solidFill>
                <a:latin typeface="Times New Roman"/>
                <a:cs typeface="Times New Roman"/>
              </a:rPr>
              <a:t>2</a:t>
            </a:r>
            <a:r>
              <a:rPr lang="en-US" altLang="ja-JP" sz="1200" i="1" dirty="0" smtClean="0">
                <a:solidFill>
                  <a:schemeClr val="tx1"/>
                </a:solidFill>
                <a:latin typeface="Times New Roman"/>
                <a:cs typeface="Times New Roman"/>
              </a:rPr>
              <a:t>|</a:t>
            </a:r>
            <a:r>
              <a:rPr lang="en-US" altLang="ja-JP" sz="1200" dirty="0" smtClean="0">
                <a:solidFill>
                  <a:schemeClr val="tx1"/>
                </a:solidFill>
                <a:latin typeface="Times New Roman"/>
                <a:cs typeface="Times New Roman"/>
              </a:rPr>
              <a:t>) </a:t>
            </a:r>
            <a:r>
              <a:rPr lang="en-US" altLang="ja-JP" sz="1200" dirty="0" smtClean="0">
                <a:solidFill>
                  <a:schemeClr val="tx1"/>
                </a:solidFill>
                <a:cs typeface="Times New Roman"/>
              </a:rPr>
              <a:t>time.</a:t>
            </a:r>
            <a:endParaRPr kumimoji="1" lang="ja-JP" altLang="en-US" sz="1200" baseline="-25000" dirty="0" smtClean="0">
              <a:solidFill>
                <a:schemeClr val="tx1"/>
              </a:solidFill>
              <a:latin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smtClean="0"/>
              <a:t>Next,</a:t>
            </a:r>
            <a:r>
              <a:rPr lang="en-US" altLang="ja-JP" baseline="0" dirty="0" smtClean="0"/>
              <a:t> </a:t>
            </a:r>
            <a:r>
              <a:rPr lang="en-US" altLang="ja-JP" sz="1200" dirty="0" smtClean="0">
                <a:solidFill>
                  <a:schemeClr val="tx1"/>
                </a:solidFill>
              </a:rPr>
              <a:t>If </a:t>
            </a:r>
            <a:r>
              <a:rPr lang="en-US" altLang="ja-JP" sz="1200" i="1" dirty="0" smtClean="0">
                <a:solidFill>
                  <a:schemeClr val="tx1"/>
                </a:solidFill>
                <a:latin typeface="Times New Roman"/>
                <a:cs typeface="Times New Roman"/>
              </a:rPr>
              <a:t>G</a:t>
            </a:r>
            <a:r>
              <a:rPr lang="en-US" altLang="ja-JP" sz="1200" baseline="-25000" dirty="0" smtClean="0">
                <a:solidFill>
                  <a:schemeClr val="tx1"/>
                </a:solidFill>
                <a:latin typeface="Times New Roman"/>
                <a:cs typeface="Times New Roman"/>
              </a:rPr>
              <a:t>1</a:t>
            </a:r>
            <a:r>
              <a:rPr lang="en-US" altLang="ja-JP" sz="1200" dirty="0" smtClean="0">
                <a:solidFill>
                  <a:schemeClr val="tx1"/>
                </a:solidFill>
                <a:cs typeface="Times New Roman"/>
              </a:rPr>
              <a:t> and </a:t>
            </a:r>
            <a:r>
              <a:rPr lang="en-US" altLang="ja-JP" sz="1200" i="1" dirty="0" smtClean="0">
                <a:solidFill>
                  <a:schemeClr val="tx1"/>
                </a:solidFill>
                <a:latin typeface="Times New Roman"/>
                <a:cs typeface="Times New Roman"/>
              </a:rPr>
              <a:t>G</a:t>
            </a:r>
            <a:r>
              <a:rPr lang="en-US" altLang="ja-JP" sz="1200" baseline="-25000" dirty="0" smtClean="0">
                <a:solidFill>
                  <a:schemeClr val="tx1"/>
                </a:solidFill>
                <a:latin typeface="Times New Roman"/>
                <a:cs typeface="Times New Roman"/>
              </a:rPr>
              <a:t>2</a:t>
            </a:r>
            <a:r>
              <a:rPr lang="en-US" altLang="ja-JP" sz="1200" dirty="0" smtClean="0">
                <a:solidFill>
                  <a:schemeClr val="tx1"/>
                </a:solidFill>
                <a:cs typeface="Times New Roman"/>
              </a:rPr>
              <a:t> are acyclic, then the Longest Common </a:t>
            </a:r>
            <a:r>
              <a:rPr lang="en-US" altLang="ja-JP" sz="1200" dirty="0" err="1" smtClean="0">
                <a:solidFill>
                  <a:schemeClr val="tx1"/>
                </a:solidFill>
                <a:cs typeface="Times New Roman"/>
              </a:rPr>
              <a:t>Subseqence</a:t>
            </a:r>
            <a:r>
              <a:rPr lang="en-US" altLang="ja-JP" sz="1200" dirty="0" smtClean="0">
                <a:solidFill>
                  <a:schemeClr val="tx1"/>
                </a:solidFill>
                <a:cs typeface="Times New Roman"/>
              </a:rPr>
              <a:t> problem can be solved in </a:t>
            </a:r>
            <a:r>
              <a:rPr lang="en-US" altLang="ja-JP" sz="1200" i="1" dirty="0" smtClean="0">
                <a:solidFill>
                  <a:schemeClr val="tx1"/>
                </a:solidFill>
                <a:latin typeface="Times New Roman"/>
                <a:cs typeface="Times New Roman"/>
              </a:rPr>
              <a:t>O</a:t>
            </a:r>
            <a:r>
              <a:rPr lang="en-US" altLang="ja-JP" sz="1200" dirty="0" smtClean="0">
                <a:solidFill>
                  <a:schemeClr val="tx1"/>
                </a:solidFill>
                <a:latin typeface="Times New Roman"/>
                <a:cs typeface="Times New Roman"/>
              </a:rPr>
              <a:t>(</a:t>
            </a:r>
            <a:r>
              <a:rPr lang="en-US" altLang="ja-JP" sz="1200" i="1" dirty="0" smtClean="0">
                <a:solidFill>
                  <a:schemeClr val="tx1"/>
                </a:solidFill>
                <a:latin typeface="Times New Roman"/>
                <a:cs typeface="Times New Roman"/>
              </a:rPr>
              <a:t>|E</a:t>
            </a:r>
            <a:r>
              <a:rPr lang="en-US" altLang="ja-JP" sz="1200" i="1" baseline="-25000" dirty="0" smtClean="0">
                <a:solidFill>
                  <a:schemeClr val="tx1"/>
                </a:solidFill>
                <a:latin typeface="Times New Roman"/>
                <a:cs typeface="Times New Roman"/>
              </a:rPr>
              <a:t>1</a:t>
            </a:r>
            <a:r>
              <a:rPr lang="en-US" altLang="ja-JP" sz="1200" i="1" dirty="0" smtClean="0">
                <a:solidFill>
                  <a:schemeClr val="tx1"/>
                </a:solidFill>
                <a:latin typeface="Times New Roman"/>
                <a:cs typeface="Times New Roman"/>
              </a:rPr>
              <a:t>||E</a:t>
            </a:r>
            <a:r>
              <a:rPr lang="en-US" altLang="ja-JP" sz="1200" i="1" baseline="-25000" dirty="0" smtClean="0">
                <a:solidFill>
                  <a:schemeClr val="tx1"/>
                </a:solidFill>
                <a:latin typeface="Times New Roman"/>
                <a:cs typeface="Times New Roman"/>
              </a:rPr>
              <a:t>2</a:t>
            </a:r>
            <a:r>
              <a:rPr lang="en-US" altLang="ja-JP" sz="1200" i="1" dirty="0" smtClean="0">
                <a:solidFill>
                  <a:schemeClr val="tx1"/>
                </a:solidFill>
                <a:latin typeface="Times New Roman"/>
                <a:cs typeface="Times New Roman"/>
              </a:rPr>
              <a:t>|</a:t>
            </a:r>
            <a:r>
              <a:rPr lang="en-US" altLang="ja-JP" sz="1200" dirty="0" smtClean="0">
                <a:solidFill>
                  <a:schemeClr val="tx1"/>
                </a:solidFill>
                <a:latin typeface="Times New Roman"/>
                <a:cs typeface="Times New Roman"/>
              </a:rPr>
              <a:t>) </a:t>
            </a:r>
            <a:r>
              <a:rPr lang="en-US" altLang="ja-JP" sz="1200" dirty="0" smtClean="0">
                <a:solidFill>
                  <a:schemeClr val="tx1"/>
                </a:solidFill>
                <a:cs typeface="Times New Roman"/>
              </a:rPr>
              <a:t>time.</a:t>
            </a:r>
            <a:endParaRPr lang="ja-JP" altLang="en-US" sz="1200" baseline="-25000" dirty="0" smtClean="0">
              <a:solidFill>
                <a:schemeClr val="tx1"/>
              </a:solidFill>
              <a:latin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err="1" smtClean="0"/>
              <a:t>finaliy</a:t>
            </a:r>
            <a:r>
              <a:rPr lang="en-US" altLang="ja-JP" dirty="0" smtClean="0"/>
              <a:t>,</a:t>
            </a:r>
            <a:r>
              <a:rPr lang="en-US" altLang="ja-JP" baseline="0" dirty="0" smtClean="0"/>
              <a:t> </a:t>
            </a:r>
            <a:r>
              <a:rPr lang="en-US" altLang="ja-JP" sz="1200" dirty="0" smtClean="0">
                <a:solidFill>
                  <a:schemeClr val="tx1"/>
                </a:solidFill>
              </a:rPr>
              <a:t>If </a:t>
            </a:r>
            <a:r>
              <a:rPr lang="en-US" altLang="ja-JP" sz="1200" i="1" dirty="0" smtClean="0">
                <a:solidFill>
                  <a:schemeClr val="tx1"/>
                </a:solidFill>
                <a:latin typeface="Times New Roman"/>
                <a:cs typeface="Times New Roman"/>
              </a:rPr>
              <a:t>G</a:t>
            </a:r>
            <a:r>
              <a:rPr lang="en-US" altLang="ja-JP" sz="1200" baseline="-25000" dirty="0" smtClean="0">
                <a:solidFill>
                  <a:schemeClr val="tx1"/>
                </a:solidFill>
                <a:latin typeface="Times New Roman"/>
                <a:cs typeface="Times New Roman"/>
              </a:rPr>
              <a:t>1</a:t>
            </a:r>
            <a:r>
              <a:rPr lang="en-US" altLang="ja-JP" sz="1200" dirty="0" smtClean="0">
                <a:solidFill>
                  <a:schemeClr val="tx1"/>
                </a:solidFill>
                <a:cs typeface="Times New Roman"/>
              </a:rPr>
              <a:t> and/or </a:t>
            </a:r>
            <a:r>
              <a:rPr lang="en-US" altLang="ja-JP" sz="1200" i="1" dirty="0" smtClean="0">
                <a:solidFill>
                  <a:schemeClr val="tx1"/>
                </a:solidFill>
                <a:latin typeface="Times New Roman"/>
                <a:cs typeface="Times New Roman"/>
              </a:rPr>
              <a:t>G</a:t>
            </a:r>
            <a:r>
              <a:rPr lang="en-US" altLang="ja-JP" sz="1200" baseline="-25000" dirty="0" smtClean="0">
                <a:solidFill>
                  <a:schemeClr val="tx1"/>
                </a:solidFill>
                <a:latin typeface="Times New Roman"/>
                <a:cs typeface="Times New Roman"/>
              </a:rPr>
              <a:t>2</a:t>
            </a:r>
            <a:r>
              <a:rPr lang="en-US" altLang="ja-JP" sz="1200" dirty="0" smtClean="0">
                <a:solidFill>
                  <a:schemeClr val="tx1"/>
                </a:solidFill>
                <a:cs typeface="Times New Roman"/>
              </a:rPr>
              <a:t> is cyclic, then the Longest Common Subsequence problem can be solved in </a:t>
            </a:r>
            <a:r>
              <a:rPr lang="en-US" altLang="ja-JP" sz="1200" i="1" dirty="0" smtClean="0">
                <a:solidFill>
                  <a:schemeClr val="tx1"/>
                </a:solidFill>
                <a:latin typeface="Times New Roman"/>
                <a:cs typeface="Times New Roman"/>
              </a:rPr>
              <a:t>O</a:t>
            </a:r>
            <a:r>
              <a:rPr lang="en-US" altLang="ja-JP" sz="1200" dirty="0" smtClean="0">
                <a:solidFill>
                  <a:schemeClr val="tx1"/>
                </a:solidFill>
                <a:latin typeface="Times New Roman"/>
                <a:cs typeface="Times New Roman"/>
              </a:rPr>
              <a:t>(</a:t>
            </a:r>
            <a:r>
              <a:rPr lang="en-US" altLang="ja-JP" sz="1200" i="1" dirty="0" smtClean="0">
                <a:solidFill>
                  <a:schemeClr val="tx1"/>
                </a:solidFill>
                <a:latin typeface="Times New Roman"/>
                <a:cs typeface="Times New Roman"/>
              </a:rPr>
              <a:t>|E</a:t>
            </a:r>
            <a:r>
              <a:rPr lang="en-US" altLang="ja-JP" sz="1200" i="1" baseline="-25000" dirty="0" smtClean="0">
                <a:solidFill>
                  <a:schemeClr val="tx1"/>
                </a:solidFill>
                <a:latin typeface="Times New Roman"/>
                <a:cs typeface="Times New Roman"/>
              </a:rPr>
              <a:t>1</a:t>
            </a:r>
            <a:r>
              <a:rPr lang="en-US" altLang="ja-JP" sz="1200" i="1" dirty="0" smtClean="0">
                <a:solidFill>
                  <a:schemeClr val="tx1"/>
                </a:solidFill>
                <a:latin typeface="Times New Roman"/>
                <a:cs typeface="Times New Roman"/>
              </a:rPr>
              <a:t>||E</a:t>
            </a:r>
            <a:r>
              <a:rPr lang="en-US" altLang="ja-JP" sz="1200" i="1" baseline="-25000" dirty="0" smtClean="0">
                <a:solidFill>
                  <a:schemeClr val="tx1"/>
                </a:solidFill>
                <a:latin typeface="Times New Roman"/>
                <a:cs typeface="Times New Roman"/>
              </a:rPr>
              <a:t>2</a:t>
            </a:r>
            <a:r>
              <a:rPr lang="en-US" altLang="ja-JP" sz="1200" i="1" dirty="0" smtClean="0">
                <a:solidFill>
                  <a:schemeClr val="tx1"/>
                </a:solidFill>
                <a:latin typeface="Times New Roman"/>
                <a:cs typeface="Times New Roman"/>
              </a:rPr>
              <a:t>|+|V</a:t>
            </a:r>
            <a:r>
              <a:rPr lang="en-US" altLang="ja-JP" sz="1200" i="1" baseline="-25000" dirty="0" smtClean="0">
                <a:solidFill>
                  <a:schemeClr val="tx1"/>
                </a:solidFill>
                <a:latin typeface="Times New Roman"/>
                <a:cs typeface="Times New Roman"/>
              </a:rPr>
              <a:t>1</a:t>
            </a:r>
            <a:r>
              <a:rPr lang="en-US" altLang="ja-JP" sz="1200" i="1" dirty="0" smtClean="0">
                <a:solidFill>
                  <a:schemeClr val="tx1"/>
                </a:solidFill>
                <a:latin typeface="Times New Roman"/>
                <a:cs typeface="Times New Roman"/>
              </a:rPr>
              <a:t>||V</a:t>
            </a:r>
            <a:r>
              <a:rPr lang="en-US" altLang="ja-JP" sz="1200" i="1" baseline="-25000" dirty="0" smtClean="0">
                <a:solidFill>
                  <a:schemeClr val="tx1"/>
                </a:solidFill>
                <a:latin typeface="Times New Roman"/>
                <a:cs typeface="Times New Roman"/>
              </a:rPr>
              <a:t>2</a:t>
            </a:r>
            <a:r>
              <a:rPr lang="en-US" altLang="ja-JP" sz="1200" i="1" dirty="0" smtClean="0">
                <a:solidFill>
                  <a:schemeClr val="tx1"/>
                </a:solidFill>
                <a:latin typeface="Times New Roman"/>
                <a:cs typeface="Times New Roman"/>
              </a:rPr>
              <a:t>|</a:t>
            </a:r>
            <a:r>
              <a:rPr lang="en-US" altLang="ja-JP" sz="1200" dirty="0" smtClean="0">
                <a:solidFill>
                  <a:schemeClr val="tx1"/>
                </a:solidFill>
                <a:cs typeface="Times New Roman"/>
              </a:rPr>
              <a:t>log</a:t>
            </a:r>
            <a:r>
              <a:rPr lang="en-US" altLang="ja-JP" sz="1200" dirty="0" smtClean="0">
                <a:solidFill>
                  <a:schemeClr val="tx1"/>
                </a:solidFill>
                <a:latin typeface="Times New Roman"/>
                <a:cs typeface="Times New Roman"/>
              </a:rPr>
              <a:t>|Σ|) </a:t>
            </a:r>
            <a:r>
              <a:rPr lang="en-US" altLang="ja-JP" sz="1200" dirty="0" smtClean="0">
                <a:solidFill>
                  <a:schemeClr val="tx1"/>
                </a:solidFill>
                <a:cs typeface="Times New Roman"/>
              </a:rPr>
              <a:t>time.</a:t>
            </a:r>
            <a:endParaRPr lang="ja-JP" altLang="en-US" sz="1200" baseline="-25000" dirty="0" smtClean="0">
              <a:solidFill>
                <a:schemeClr val="tx1"/>
              </a:solidFill>
              <a:latin typeface="Times New Roman"/>
              <a:cs typeface="Times New Roman"/>
            </a:endParaRPr>
          </a:p>
          <a:p>
            <a:endParaRPr lang="en-US" altLang="ja-JP" baseline="0" dirty="0" smtClean="0"/>
          </a:p>
          <a:p>
            <a:r>
              <a:rPr lang="en-US" altLang="ja-JP" baseline="0" dirty="0" smtClean="0"/>
              <a:t>Very recently, an algorithm to solve the Longest Common Subsequence problem between two acyclic non-linear texts is shown by </a:t>
            </a:r>
            <a:r>
              <a:rPr lang="en-US" altLang="ja-JP" baseline="0" dirty="0" err="1" smtClean="0"/>
              <a:t>Thang</a:t>
            </a:r>
            <a:r>
              <a:rPr lang="en-US" altLang="ja-JP" baseline="0" dirty="0" smtClean="0"/>
              <a:t>.</a:t>
            </a:r>
          </a:p>
          <a:p>
            <a:r>
              <a:rPr lang="en-US" altLang="ja-JP" baseline="0" dirty="0" smtClean="0"/>
              <a:t>Compared to this work, our algorithms are faster and also apply to general graphs.  </a:t>
            </a:r>
          </a:p>
          <a:p>
            <a:endParaRPr lang="ja-JP" altLang="en-US" sz="1200" baseline="-25000" dirty="0" smtClean="0">
              <a:solidFill>
                <a:schemeClr val="tx1"/>
              </a:solidFill>
              <a:latin typeface="Times New Roman"/>
              <a:cs typeface="Times New Roman"/>
            </a:endParaRPr>
          </a:p>
          <a:p>
            <a:endParaRPr lang="en-US" altLang="ja-JP" dirty="0" smtClean="0"/>
          </a:p>
          <a:p>
            <a:r>
              <a:rPr lang="en-US" altLang="ja-JP" dirty="0" smtClean="0"/>
              <a:t>Today,</a:t>
            </a:r>
            <a:r>
              <a:rPr lang="en-US" altLang="ja-JP" baseline="0" dirty="0" smtClean="0"/>
              <a:t> I will show two Algorithms to compute the Longest Common subsequence on Non-linear texts,</a:t>
            </a:r>
          </a:p>
          <a:p>
            <a:r>
              <a:rPr lang="en-US" altLang="ja-JP" baseline="0" dirty="0" smtClean="0"/>
              <a:t>because, the longest common substring can be computed to apply the Algorithm </a:t>
            </a:r>
            <a:r>
              <a:rPr lang="en-US" altLang="ja-JP" baseline="0" dirty="0" smtClean="0"/>
              <a:t>for </a:t>
            </a:r>
            <a:r>
              <a:rPr lang="en-US" altLang="ja-JP" baseline="0" dirty="0" smtClean="0"/>
              <a:t>subsequence.</a:t>
            </a:r>
            <a:endParaRPr lang="en-US" altLang="ja-JP" dirty="0" smtClean="0"/>
          </a:p>
          <a:p>
            <a:endParaRPr lang="en-US" altLang="ja-JP" dirty="0" smtClean="0"/>
          </a:p>
          <a:p>
            <a:r>
              <a:rPr lang="ja-JP" altLang="en-US" dirty="0" smtClean="0"/>
              <a:t>色かえる</a:t>
            </a:r>
            <a:endParaRPr lang="en-US" altLang="ja-JP" dirty="0" smtClean="0"/>
          </a:p>
          <a:p>
            <a:endParaRPr lang="en-US" altLang="ja-JP" dirty="0" smtClean="0"/>
          </a:p>
          <a:p>
            <a:r>
              <a:rPr lang="ja-JP" altLang="en-US" dirty="0" smtClean="0"/>
              <a:t>僕が研究した内容はこの三つです．</a:t>
            </a:r>
            <a:endParaRPr lang="en-US" altLang="ja-JP" dirty="0" smtClean="0"/>
          </a:p>
          <a:p>
            <a:r>
              <a:rPr lang="ja-JP" altLang="en-US" dirty="0" smtClean="0"/>
              <a:t>まず，サイクルを含まない非線形テキストにおける最長共通部分文字列問題を解きました，</a:t>
            </a:r>
            <a:endParaRPr lang="en-US" altLang="ja-JP" dirty="0" smtClean="0"/>
          </a:p>
          <a:p>
            <a:r>
              <a:rPr lang="ja-JP" altLang="en-US" dirty="0" smtClean="0"/>
              <a:t>また，同様の場合の最長共通部分列問題も解きました．</a:t>
            </a:r>
            <a:endParaRPr lang="en-US" altLang="ja-JP" dirty="0" smtClean="0"/>
          </a:p>
          <a:p>
            <a:r>
              <a:rPr lang="ja-JP" altLang="en-US" dirty="0" smtClean="0"/>
              <a:t>さらに，サイクルを含む場合の最長共通部分列問題をこの時間で解きました，（＊）</a:t>
            </a:r>
            <a:endParaRPr lang="en-US" altLang="ja-JP" dirty="0" smtClean="0"/>
          </a:p>
          <a:p>
            <a:endParaRPr lang="en-US" altLang="ja-JP" dirty="0" smtClean="0"/>
          </a:p>
          <a:p>
            <a:r>
              <a:rPr lang="ja-JP" altLang="en-US" dirty="0" smtClean="0"/>
              <a:t>今回は時間の都合上，下の二つについて話したいと思います。</a:t>
            </a:r>
            <a:endParaRPr lang="en-US" altLang="ja-JP" dirty="0" smtClean="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6</a:t>
            </a:fld>
            <a:endParaRPr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また，（＊）</a:t>
            </a:r>
            <a:r>
              <a:rPr lang="en-US" altLang="ja-JP" dirty="0" smtClean="0"/>
              <a:t>C-</a:t>
            </a:r>
            <a:r>
              <a:rPr lang="ja-JP" altLang="en-US" dirty="0" smtClean="0"/>
              <a:t>４</a:t>
            </a:r>
            <a:r>
              <a:rPr lang="en-US" altLang="ja-JP" dirty="0" smtClean="0"/>
              <a:t>-</a:t>
            </a:r>
            <a:r>
              <a:rPr lang="ja-JP" altLang="en-US" dirty="0" smtClean="0"/>
              <a:t>５の値を求めたいときは，</a:t>
            </a:r>
            <a:endParaRPr lang="en-US" altLang="ja-JP" dirty="0" smtClean="0"/>
          </a:p>
          <a:p>
            <a:r>
              <a:rPr lang="en-US" altLang="ja-JP" dirty="0" err="1" smtClean="0"/>
              <a:t>x</a:t>
            </a:r>
            <a:r>
              <a:rPr lang="en-US" altLang="ja-JP" dirty="0" smtClean="0"/>
              <a:t> </a:t>
            </a:r>
            <a:r>
              <a:rPr lang="ja-JP" altLang="en-US" dirty="0" smtClean="0"/>
              <a:t>の</a:t>
            </a:r>
            <a:r>
              <a:rPr lang="en-US" altLang="ja-JP" dirty="0" smtClean="0"/>
              <a:t>4</a:t>
            </a:r>
            <a:r>
              <a:rPr lang="ja-JP" altLang="en-US" dirty="0" smtClean="0"/>
              <a:t>文字目と</a:t>
            </a:r>
            <a:r>
              <a:rPr lang="en-US" altLang="ja-JP" baseline="0" dirty="0" smtClean="0"/>
              <a:t> </a:t>
            </a:r>
            <a:r>
              <a:rPr lang="en-US" altLang="ja-JP" baseline="0" dirty="0" err="1" smtClean="0"/>
              <a:t>y</a:t>
            </a:r>
            <a:r>
              <a:rPr lang="en-US" altLang="ja-JP" baseline="0" dirty="0" smtClean="0"/>
              <a:t> </a:t>
            </a:r>
            <a:r>
              <a:rPr lang="ja-JP" altLang="en-US" baseline="0" dirty="0" smtClean="0"/>
              <a:t>の５文字目が一致しているので，（＊）</a:t>
            </a:r>
            <a:endParaRPr lang="en-US" altLang="ja-JP" baseline="0" dirty="0" smtClean="0"/>
          </a:p>
          <a:p>
            <a:r>
              <a:rPr lang="en-US" altLang="ja-JP" dirty="0" err="1" smtClean="0"/>
              <a:t>x</a:t>
            </a:r>
            <a:r>
              <a:rPr lang="en-US" altLang="ja-JP" dirty="0" smtClean="0"/>
              <a:t> </a:t>
            </a:r>
            <a:r>
              <a:rPr lang="ja-JP" altLang="en-US" dirty="0" smtClean="0"/>
              <a:t>の一つ前の文字が対応する行と，（＊）</a:t>
            </a:r>
            <a:r>
              <a:rPr lang="en-US" altLang="ja-JP" dirty="0" err="1" smtClean="0"/>
              <a:t>y</a:t>
            </a:r>
            <a:r>
              <a:rPr lang="en-US" altLang="ja-JP" dirty="0" smtClean="0"/>
              <a:t> </a:t>
            </a:r>
            <a:r>
              <a:rPr lang="ja-JP" altLang="en-US" dirty="0" smtClean="0"/>
              <a:t>の一つ前の文字が対応する列の交点（＊）の値に</a:t>
            </a:r>
            <a:endParaRPr lang="en-US" altLang="ja-JP" dirty="0" smtClean="0"/>
          </a:p>
          <a:p>
            <a:r>
              <a:rPr lang="ja-JP" altLang="en-US" dirty="0" smtClean="0"/>
              <a:t>１を足した値を</a:t>
            </a:r>
            <a:r>
              <a:rPr lang="en-US" altLang="ja-JP" dirty="0" smtClean="0"/>
              <a:t>C-</a:t>
            </a:r>
            <a:r>
              <a:rPr lang="ja-JP" altLang="en-US" dirty="0" smtClean="0"/>
              <a:t>４</a:t>
            </a:r>
            <a:r>
              <a:rPr lang="en-US" altLang="ja-JP" dirty="0" smtClean="0"/>
              <a:t>-</a:t>
            </a:r>
            <a:r>
              <a:rPr lang="ja-JP" altLang="en-US" dirty="0" smtClean="0"/>
              <a:t>５の値とします．</a:t>
            </a:r>
            <a:endParaRPr lang="en-US" altLang="ja-JP" dirty="0" smtClean="0"/>
          </a:p>
          <a:p>
            <a:endParaRPr lang="en-US" altLang="ja-JP" dirty="0" smtClean="0"/>
          </a:p>
          <a:p>
            <a:r>
              <a:rPr lang="ja-JP" altLang="en-US" dirty="0" smtClean="0"/>
              <a:t>（＊）このように行列を求めて，</a:t>
            </a:r>
            <a:r>
              <a:rPr lang="en-US" altLang="ja-JP" dirty="0" smtClean="0"/>
              <a:t>C-</a:t>
            </a:r>
            <a:r>
              <a:rPr lang="en-US" altLang="ja-JP" dirty="0" err="1" smtClean="0"/>
              <a:t>n-m</a:t>
            </a:r>
            <a:r>
              <a:rPr lang="ja-JP" altLang="en-US" dirty="0" smtClean="0"/>
              <a:t>の値，この場合は</a:t>
            </a:r>
            <a:r>
              <a:rPr lang="en-US" altLang="ja-JP" dirty="0" smtClean="0"/>
              <a:t>C-</a:t>
            </a:r>
            <a:r>
              <a:rPr lang="ja-JP" altLang="en-US" dirty="0" smtClean="0"/>
              <a:t>７</a:t>
            </a:r>
            <a:r>
              <a:rPr lang="en-US" altLang="ja-JP" dirty="0" smtClean="0"/>
              <a:t>-</a:t>
            </a:r>
            <a:r>
              <a:rPr lang="ja-JP" altLang="en-US" dirty="0" smtClean="0"/>
              <a:t>６の値を出力とします．</a:t>
            </a:r>
            <a:endParaRPr lang="en-US" altLang="ja-JP" dirty="0" smtClean="0"/>
          </a:p>
          <a:p>
            <a:r>
              <a:rPr lang="ja-JP" altLang="en-US" dirty="0" smtClean="0"/>
              <a:t>また，この矢印のようにどの成分の値を使って，求めたかを記憶しておき，</a:t>
            </a:r>
            <a:endParaRPr lang="en-US" altLang="ja-JP" dirty="0" smtClean="0"/>
          </a:p>
          <a:p>
            <a:r>
              <a:rPr lang="ja-JP" altLang="en-US" dirty="0" smtClean="0"/>
              <a:t>逆にたどることによって，（＊）最長共通部分列の一つを求めることができます．</a:t>
            </a:r>
            <a:endParaRPr lang="en-US" altLang="ja-JP" dirty="0" smtClean="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60</a:t>
            </a:fld>
            <a:endParaRPr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“表す”の説明　グラフの任意の道（パス）をたどり、通過した頂点の文字列の連結</a:t>
            </a:r>
            <a:endParaRPr lang="en-US" altLang="ja-JP" dirty="0" smtClean="0"/>
          </a:p>
          <a:p>
            <a:endParaRPr lang="en-US" altLang="ja-JP" dirty="0" smtClean="0"/>
          </a:p>
          <a:p>
            <a:r>
              <a:rPr lang="ja-JP" altLang="en-US" dirty="0" smtClean="0"/>
              <a:t>次に非線形テキストにおける最長共通部分列問題を定義します．</a:t>
            </a:r>
            <a:endParaRPr lang="en-US" altLang="ja-JP" dirty="0" smtClean="0"/>
          </a:p>
          <a:p>
            <a:r>
              <a:rPr lang="ja-JP" altLang="en-US" dirty="0" smtClean="0"/>
              <a:t>非線形テキスト</a:t>
            </a:r>
            <a:r>
              <a:rPr lang="en-US" altLang="ja-JP" dirty="0" smtClean="0"/>
              <a:t>T</a:t>
            </a:r>
            <a:r>
              <a:rPr lang="ja-JP" altLang="en-US" dirty="0" smtClean="0"/>
              <a:t>１，</a:t>
            </a:r>
            <a:r>
              <a:rPr lang="en-US" altLang="ja-JP" dirty="0" smtClean="0"/>
              <a:t>T</a:t>
            </a:r>
            <a:r>
              <a:rPr lang="ja-JP" altLang="en-US" dirty="0" smtClean="0"/>
              <a:t>２を入力として与えられたときに，最長共通部分列の長さを求める問題です．</a:t>
            </a:r>
            <a:endParaRPr lang="en-US" altLang="ja-JP" dirty="0" smtClean="0"/>
          </a:p>
          <a:p>
            <a:endParaRPr lang="en-US" altLang="ja-JP" dirty="0" smtClean="0"/>
          </a:p>
          <a:p>
            <a:r>
              <a:rPr lang="ja-JP" altLang="en-US" dirty="0" smtClean="0"/>
              <a:t>例えば，このような二つの非線形テキストが与えられたときに，</a:t>
            </a:r>
            <a:endParaRPr lang="en-US" altLang="ja-JP" dirty="0" smtClean="0"/>
          </a:p>
          <a:p>
            <a:r>
              <a:rPr lang="ja-JP" altLang="en-US" dirty="0" smtClean="0"/>
              <a:t>これらの非線形テキストはそれぞれ（＊）このような文字列の集合を表しています．</a:t>
            </a:r>
            <a:endParaRPr lang="en-US" altLang="ja-JP" dirty="0" smtClean="0"/>
          </a:p>
          <a:p>
            <a:endParaRPr lang="en-US" altLang="ja-JP" dirty="0" smtClean="0"/>
          </a:p>
          <a:p>
            <a:r>
              <a:rPr lang="ja-JP" altLang="en-US" dirty="0" smtClean="0"/>
              <a:t>この集合同士のすべての組み合わせの中で最長共通部分列を出力とします．</a:t>
            </a:r>
            <a:endParaRPr lang="en-US" altLang="ja-JP" dirty="0" smtClean="0"/>
          </a:p>
          <a:p>
            <a:r>
              <a:rPr lang="ja-JP" altLang="en-US" dirty="0" smtClean="0"/>
              <a:t>（＊）この場合は，</a:t>
            </a:r>
            <a:r>
              <a:rPr lang="en-US" altLang="ja-JP" dirty="0" err="1" smtClean="0"/>
              <a:t>acdb</a:t>
            </a:r>
            <a:r>
              <a:rPr lang="ja-JP" altLang="en-US" dirty="0" smtClean="0"/>
              <a:t>が最長共通部分列となり，出力は４となります．</a:t>
            </a:r>
            <a:endParaRPr lang="ja-JP" altLang="en-US" dirty="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61</a:t>
            </a:fld>
            <a:endParaRPr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次に提案手法です．</a:t>
            </a:r>
            <a:endParaRPr lang="en-US" altLang="ja-JP" dirty="0" smtClean="0"/>
          </a:p>
          <a:p>
            <a:r>
              <a:rPr lang="ja-JP" altLang="en-US" dirty="0" smtClean="0"/>
              <a:t>提案手法はこのようになっています．</a:t>
            </a:r>
            <a:endParaRPr lang="en-US" altLang="ja-JP" dirty="0" smtClean="0"/>
          </a:p>
          <a:p>
            <a:endParaRPr lang="en-US" altLang="ja-JP" dirty="0" smtClean="0"/>
          </a:p>
          <a:p>
            <a:r>
              <a:rPr lang="ja-JP" altLang="en-US" dirty="0" smtClean="0"/>
              <a:t>まず，（＊）１、２行目のトポロジカルソートについて説明します．</a:t>
            </a:r>
            <a:endParaRPr lang="en-US" altLang="ja-JP" dirty="0" smtClean="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62</a:t>
            </a:fld>
            <a:endParaRPr lang="ja-JP"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トポロジカルソートとは，非循環有向グラフの頂点を有向辺の向きに矛盾がないように並べることです．</a:t>
            </a:r>
            <a:endParaRPr lang="en-US" altLang="ja-JP" dirty="0" smtClean="0"/>
          </a:p>
          <a:p>
            <a:endParaRPr lang="en-US" altLang="ja-JP" dirty="0" smtClean="0"/>
          </a:p>
          <a:p>
            <a:r>
              <a:rPr lang="ja-JP" altLang="en-US" dirty="0" smtClean="0"/>
              <a:t>例えば，この例では，（＊）このように</a:t>
            </a:r>
            <a:r>
              <a:rPr lang="en-US" altLang="ja-JP" dirty="0" err="1" smtClean="0"/>
              <a:t>adbcef</a:t>
            </a:r>
            <a:r>
              <a:rPr lang="ja-JP" altLang="en-US" dirty="0" smtClean="0"/>
              <a:t>という順序で並べると．（＊）</a:t>
            </a:r>
            <a:endParaRPr lang="en-US" altLang="ja-JP" dirty="0" smtClean="0"/>
          </a:p>
          <a:p>
            <a:r>
              <a:rPr lang="ja-JP" altLang="en-US" dirty="0" smtClean="0"/>
              <a:t>このように有向辺の向きに矛盾がないことがわかります．</a:t>
            </a:r>
            <a:endParaRPr lang="en-US" altLang="ja-JP" dirty="0" smtClean="0"/>
          </a:p>
          <a:p>
            <a:endParaRPr lang="en-US" altLang="ja-JP" dirty="0" smtClean="0"/>
          </a:p>
          <a:p>
            <a:r>
              <a:rPr lang="ja-JP" altLang="en-US" dirty="0" smtClean="0"/>
              <a:t>また，このトポロジカルソートは頂点数と辺の数に線形な時間で計算できます．</a:t>
            </a:r>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63</a:t>
            </a:fld>
            <a:endParaRPr lang="ja-JP"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アルゴリズムの残りの部分は（＊）この式を表しています．</a:t>
            </a:r>
            <a:endParaRPr lang="en-US" altLang="ja-JP" dirty="0" smtClean="0"/>
          </a:p>
          <a:p>
            <a:r>
              <a:rPr lang="ja-JP" altLang="en-US" dirty="0" smtClean="0"/>
              <a:t>（＊）青い部分は上の式，（＊）赤い部分は下の式を表しています．</a:t>
            </a:r>
            <a:endParaRPr lang="en-US" altLang="ja-JP" dirty="0" smtClean="0"/>
          </a:p>
          <a:p>
            <a:endParaRPr lang="en-US" altLang="ja-JP" dirty="0" smtClean="0"/>
          </a:p>
          <a:p>
            <a:r>
              <a:rPr lang="ja-JP" altLang="en-US" dirty="0" smtClean="0"/>
              <a:t>これだけでは，わかりづらいと思うので例で示します．</a:t>
            </a:r>
            <a:endParaRPr lang="en-US" altLang="ja-JP" dirty="0" smtClean="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64</a:t>
            </a:fld>
            <a:endParaRPr lang="ja-JP"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このように二つの非線形テキストが与えられたときに，</a:t>
            </a:r>
            <a:endParaRPr lang="en-US" altLang="ja-JP" dirty="0" smtClean="0"/>
          </a:p>
          <a:p>
            <a:r>
              <a:rPr lang="en-US" altLang="ja-JP" dirty="0" smtClean="0"/>
              <a:t>T</a:t>
            </a:r>
            <a:r>
              <a:rPr lang="ja-JP" altLang="en-US" dirty="0" smtClean="0"/>
              <a:t>１の各頂点に行，</a:t>
            </a:r>
            <a:r>
              <a:rPr lang="en-US" altLang="ja-JP" dirty="0" smtClean="0"/>
              <a:t>T</a:t>
            </a:r>
            <a:r>
              <a:rPr lang="ja-JP" altLang="en-US" dirty="0" smtClean="0"/>
              <a:t>２の各頂点に列を対応させた行列を上の式で行方向に埋めていきます．</a:t>
            </a:r>
            <a:endParaRPr lang="en-US" altLang="ja-JP" dirty="0" smtClean="0"/>
          </a:p>
          <a:p>
            <a:endParaRPr lang="en-US" altLang="ja-JP" dirty="0" smtClean="0"/>
          </a:p>
          <a:p>
            <a:r>
              <a:rPr lang="ja-JP" altLang="en-US" dirty="0" smtClean="0"/>
              <a:t>例えば（＊）</a:t>
            </a:r>
            <a:r>
              <a:rPr lang="en-US" altLang="ja-JP" dirty="0" smtClean="0"/>
              <a:t>C-</a:t>
            </a:r>
            <a:r>
              <a:rPr lang="ja-JP" altLang="en-US" dirty="0" smtClean="0"/>
              <a:t>５</a:t>
            </a:r>
            <a:r>
              <a:rPr lang="en-US" altLang="ja-JP" dirty="0" smtClean="0"/>
              <a:t>-</a:t>
            </a:r>
            <a:r>
              <a:rPr lang="ja-JP" altLang="en-US" dirty="0" smtClean="0"/>
              <a:t>５の値を求めたいときは（＊）</a:t>
            </a:r>
            <a:r>
              <a:rPr lang="en-US" altLang="ja-JP" dirty="0" smtClean="0"/>
              <a:t>T</a:t>
            </a:r>
            <a:r>
              <a:rPr lang="ja-JP" altLang="en-US" dirty="0" smtClean="0"/>
              <a:t>１の五番目の頂点と</a:t>
            </a:r>
            <a:r>
              <a:rPr lang="en-US" altLang="ja-JP" dirty="0" smtClean="0"/>
              <a:t>T</a:t>
            </a:r>
            <a:r>
              <a:rPr lang="ja-JP" altLang="en-US" dirty="0" smtClean="0"/>
              <a:t>２の五番目の頂点の文字が一致していないので，</a:t>
            </a:r>
            <a:endParaRPr lang="en-US" altLang="ja-JP" dirty="0" smtClean="0"/>
          </a:p>
          <a:p>
            <a:r>
              <a:rPr lang="ja-JP" altLang="en-US" dirty="0" smtClean="0"/>
              <a:t>下の式によって，値を求めます．</a:t>
            </a:r>
            <a:endParaRPr lang="en-US" altLang="ja-JP" dirty="0" smtClean="0"/>
          </a:p>
          <a:p>
            <a:endParaRPr lang="en-US" altLang="ja-JP" dirty="0" smtClean="0"/>
          </a:p>
          <a:p>
            <a:r>
              <a:rPr lang="en-US" altLang="ja-JP" dirty="0" smtClean="0"/>
              <a:t>T</a:t>
            </a:r>
            <a:r>
              <a:rPr lang="ja-JP" altLang="en-US" dirty="0" smtClean="0"/>
              <a:t>１の五番目の頂点への有向辺を持つ頂点（＊）が対応する行（＊）と</a:t>
            </a:r>
            <a:r>
              <a:rPr lang="en-US" altLang="ja-JP" dirty="0" smtClean="0"/>
              <a:t>T</a:t>
            </a:r>
            <a:r>
              <a:rPr lang="ja-JP" altLang="en-US" dirty="0" smtClean="0"/>
              <a:t>２の五番目の頂点の列（＊）との交点（＊）と</a:t>
            </a:r>
            <a:endParaRPr lang="en-US" altLang="ja-JP" dirty="0" smtClean="0"/>
          </a:p>
          <a:p>
            <a:r>
              <a:rPr lang="en-US" altLang="ja-JP" dirty="0" smtClean="0"/>
              <a:t>T2</a:t>
            </a:r>
            <a:r>
              <a:rPr lang="ja-JP" altLang="en-US" dirty="0" smtClean="0"/>
              <a:t>の五番目の頂点への有向辺を持つ頂点（＊）が対応する列（＊）と</a:t>
            </a:r>
            <a:r>
              <a:rPr lang="en-US" altLang="ja-JP" dirty="0" smtClean="0"/>
              <a:t>T</a:t>
            </a:r>
            <a:r>
              <a:rPr lang="ja-JP" altLang="en-US" dirty="0" smtClean="0"/>
              <a:t>１の五番目の頂点の行（＊）との交点（＊）</a:t>
            </a:r>
            <a:endParaRPr lang="en-US" altLang="ja-JP" dirty="0" smtClean="0"/>
          </a:p>
          <a:p>
            <a:r>
              <a:rPr lang="ja-JP" altLang="en-US" dirty="0" smtClean="0"/>
              <a:t>の内で最大のものを</a:t>
            </a:r>
            <a:r>
              <a:rPr lang="en-US" altLang="ja-JP" dirty="0" smtClean="0"/>
              <a:t>C-</a:t>
            </a:r>
            <a:r>
              <a:rPr lang="ja-JP" altLang="en-US" dirty="0" smtClean="0"/>
              <a:t>５</a:t>
            </a:r>
            <a:r>
              <a:rPr lang="en-US" altLang="ja-JP" dirty="0" smtClean="0"/>
              <a:t>-</a:t>
            </a:r>
            <a:r>
              <a:rPr lang="ja-JP" altLang="en-US" dirty="0" smtClean="0"/>
              <a:t>５の値とします．</a:t>
            </a:r>
            <a:endParaRPr lang="en-US" altLang="ja-JP" dirty="0" smtClean="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65</a:t>
            </a:fld>
            <a:endParaRPr lang="ja-JP"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また，</a:t>
            </a:r>
            <a:r>
              <a:rPr lang="en-US" altLang="ja-JP" dirty="0" smtClean="0"/>
              <a:t>C-</a:t>
            </a:r>
            <a:r>
              <a:rPr lang="ja-JP" altLang="en-US" dirty="0" smtClean="0"/>
              <a:t>６</a:t>
            </a:r>
            <a:r>
              <a:rPr lang="en-US" altLang="ja-JP" dirty="0" smtClean="0"/>
              <a:t>-</a:t>
            </a:r>
            <a:r>
              <a:rPr lang="ja-JP" altLang="en-US" dirty="0" smtClean="0"/>
              <a:t>５の値を求めたいときは，（＊）</a:t>
            </a:r>
            <a:r>
              <a:rPr lang="en-US" altLang="ja-JP" dirty="0" smtClean="0"/>
              <a:t>T</a:t>
            </a:r>
            <a:r>
              <a:rPr lang="ja-JP" altLang="en-US" dirty="0" smtClean="0"/>
              <a:t>１の六番目の頂点と</a:t>
            </a:r>
            <a:r>
              <a:rPr lang="en-US" altLang="ja-JP" dirty="0" smtClean="0"/>
              <a:t>T</a:t>
            </a:r>
            <a:r>
              <a:rPr lang="ja-JP" altLang="en-US" dirty="0" smtClean="0"/>
              <a:t>２の五番目の頂点の文字が一致するので，</a:t>
            </a:r>
            <a:endParaRPr lang="en-US" altLang="ja-JP" dirty="0" smtClean="0"/>
          </a:p>
          <a:p>
            <a:r>
              <a:rPr lang="ja-JP" altLang="en-US" dirty="0" smtClean="0"/>
              <a:t>上の式によって，値を求めます．</a:t>
            </a:r>
            <a:endParaRPr lang="en-US" altLang="ja-JP" dirty="0" smtClean="0"/>
          </a:p>
          <a:p>
            <a:endParaRPr lang="en-US" altLang="ja-JP" dirty="0" smtClean="0"/>
          </a:p>
          <a:p>
            <a:r>
              <a:rPr lang="en-US" altLang="ja-JP" dirty="0" smtClean="0"/>
              <a:t>T</a:t>
            </a:r>
            <a:r>
              <a:rPr lang="ja-JP" altLang="en-US" dirty="0" smtClean="0"/>
              <a:t>１の六番目の頂点への有向辺を持つ頂点（＊）が対応する行（＊）と</a:t>
            </a:r>
            <a:endParaRPr lang="en-US" altLang="ja-JP" dirty="0" smtClean="0"/>
          </a:p>
          <a:p>
            <a:r>
              <a:rPr lang="en-US" altLang="ja-JP" dirty="0" smtClean="0"/>
              <a:t>T2</a:t>
            </a:r>
            <a:r>
              <a:rPr lang="ja-JP" altLang="en-US" dirty="0" smtClean="0"/>
              <a:t>の五番目の頂点への有向辺を持つ頂点（＊）が対応する列（＊）との交点（＊）</a:t>
            </a:r>
            <a:endParaRPr lang="en-US" altLang="ja-JP" dirty="0" smtClean="0"/>
          </a:p>
          <a:p>
            <a:r>
              <a:rPr lang="ja-JP" altLang="en-US" dirty="0" smtClean="0"/>
              <a:t>の内で最大のものを</a:t>
            </a:r>
            <a:r>
              <a:rPr lang="en-US" altLang="ja-JP" dirty="0" smtClean="0"/>
              <a:t>C-</a:t>
            </a:r>
            <a:r>
              <a:rPr lang="ja-JP" altLang="en-US" dirty="0" smtClean="0"/>
              <a:t>６</a:t>
            </a:r>
            <a:r>
              <a:rPr lang="en-US" altLang="ja-JP" dirty="0" smtClean="0"/>
              <a:t>-</a:t>
            </a:r>
            <a:r>
              <a:rPr lang="ja-JP" altLang="en-US" dirty="0" smtClean="0"/>
              <a:t>５の値とします．</a:t>
            </a:r>
            <a:endParaRPr lang="en-US" altLang="ja-JP" dirty="0" smtClean="0"/>
          </a:p>
          <a:p>
            <a:endParaRPr lang="en-US" altLang="ja-JP" dirty="0" smtClean="0"/>
          </a:p>
          <a:p>
            <a:r>
              <a:rPr lang="ja-JP" altLang="en-US" dirty="0" smtClean="0"/>
              <a:t>このようにして求めた行列の中で最大の値を出力とします．</a:t>
            </a:r>
            <a:endParaRPr lang="en-US" altLang="ja-JP" dirty="0" smtClean="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66</a:t>
            </a:fld>
            <a:endParaRPr lang="ja-JP"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計算量についてです．</a:t>
            </a:r>
            <a:endParaRPr lang="en-US" altLang="ja-JP" dirty="0" smtClean="0"/>
          </a:p>
          <a:p>
            <a:r>
              <a:rPr lang="ja-JP" altLang="en-US" dirty="0" smtClean="0"/>
              <a:t>まず，トポロジカルソートは有向グラフに線形な時間で計算可能なので（＊）このようになります．</a:t>
            </a:r>
            <a:endParaRPr lang="en-US" altLang="ja-JP" dirty="0" smtClean="0"/>
          </a:p>
          <a:p>
            <a:endParaRPr lang="en-US" altLang="ja-JP" dirty="0" smtClean="0"/>
          </a:p>
          <a:p>
            <a:r>
              <a:rPr lang="ja-JP" altLang="en-US" dirty="0" smtClean="0"/>
              <a:t>頂点の文字が一致した場合は（＊）アルゴリズム全体で</a:t>
            </a:r>
            <a:r>
              <a:rPr lang="en-US" altLang="ja-JP" dirty="0" smtClean="0"/>
              <a:t>O(E1E2)</a:t>
            </a:r>
            <a:r>
              <a:rPr lang="ja-JP" altLang="en-US" dirty="0" smtClean="0"/>
              <a:t>となります．</a:t>
            </a:r>
            <a:endParaRPr lang="en-US" altLang="ja-JP" dirty="0" smtClean="0"/>
          </a:p>
          <a:p>
            <a:endParaRPr lang="en-US" altLang="ja-JP" dirty="0" smtClean="0"/>
          </a:p>
          <a:p>
            <a:r>
              <a:rPr lang="ja-JP" altLang="en-US" dirty="0" smtClean="0"/>
              <a:t>また，不一致の場合は，（＊）辺の数に線形な時間で計算可能です．（＊）</a:t>
            </a:r>
            <a:endParaRPr lang="en-US" altLang="ja-JP" dirty="0" smtClean="0"/>
          </a:p>
          <a:p>
            <a:r>
              <a:rPr lang="ja-JP" altLang="en-US" dirty="0" smtClean="0"/>
              <a:t>よってこのアルゴリズムの計算量は（＊）</a:t>
            </a:r>
            <a:r>
              <a:rPr lang="en-US" altLang="ja-JP" dirty="0" smtClean="0"/>
              <a:t>O(E1E2)</a:t>
            </a:r>
            <a:r>
              <a:rPr lang="ja-JP" altLang="en-US" dirty="0" smtClean="0"/>
              <a:t>時間，</a:t>
            </a:r>
            <a:endParaRPr lang="en-US" altLang="ja-JP" dirty="0" smtClean="0"/>
          </a:p>
          <a:p>
            <a:r>
              <a:rPr lang="ja-JP" altLang="en-US" dirty="0" smtClean="0"/>
              <a:t>また，領域計算量は行列を構成するだけなので，</a:t>
            </a:r>
            <a:r>
              <a:rPr lang="en-US" altLang="ja-JP" dirty="0" err="1" smtClean="0"/>
              <a:t>O(nm</a:t>
            </a:r>
            <a:r>
              <a:rPr lang="en-US" altLang="ja-JP" dirty="0" smtClean="0"/>
              <a:t>)</a:t>
            </a:r>
            <a:r>
              <a:rPr lang="ja-JP" altLang="en-US" dirty="0" smtClean="0"/>
              <a:t>領域で計算可能です．</a:t>
            </a:r>
            <a:endParaRPr lang="en-US" altLang="ja-JP" dirty="0" smtClean="0"/>
          </a:p>
          <a:p>
            <a:endParaRPr lang="en-US" altLang="ja-JP" dirty="0" smtClean="0"/>
          </a:p>
          <a:p>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67</a:t>
            </a:fld>
            <a:endParaRPr lang="ja-JP"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68</a:t>
            </a:fld>
            <a:endParaRPr lang="ja-JP"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69</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smtClean="0"/>
              <a:t>now, I will talk about computing Longest common subsequence of acyclic Non-linear texts.</a:t>
            </a:r>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7</a:t>
            </a:fld>
            <a:endParaRPr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計算量についてです．</a:t>
            </a:r>
            <a:endParaRPr lang="en-US" altLang="ja-JP" dirty="0" smtClean="0"/>
          </a:p>
          <a:p>
            <a:r>
              <a:rPr lang="ja-JP" altLang="en-US" dirty="0" smtClean="0"/>
              <a:t>まず，トポロジカルソートは有向グラフに線形な時間で計算可能なので（＊）このようになります．</a:t>
            </a:r>
            <a:endParaRPr lang="en-US" altLang="ja-JP" dirty="0" smtClean="0"/>
          </a:p>
          <a:p>
            <a:endParaRPr lang="en-US" altLang="ja-JP" dirty="0" smtClean="0"/>
          </a:p>
          <a:p>
            <a:r>
              <a:rPr lang="ja-JP" altLang="en-US" dirty="0" smtClean="0"/>
              <a:t>頂点の文字が一致した場合は（＊）アルゴリズム全体で</a:t>
            </a:r>
            <a:r>
              <a:rPr lang="en-US" altLang="ja-JP" dirty="0" smtClean="0"/>
              <a:t>O(E1E2)</a:t>
            </a:r>
            <a:r>
              <a:rPr lang="ja-JP" altLang="en-US" dirty="0" smtClean="0"/>
              <a:t>となります．</a:t>
            </a:r>
            <a:endParaRPr lang="en-US" altLang="ja-JP" dirty="0" smtClean="0"/>
          </a:p>
          <a:p>
            <a:endParaRPr lang="en-US" altLang="ja-JP" dirty="0" smtClean="0"/>
          </a:p>
          <a:p>
            <a:r>
              <a:rPr lang="ja-JP" altLang="en-US" dirty="0" smtClean="0"/>
              <a:t>また，不一致の場合は，（＊）辺の数に線形な時間で計算可能です．（＊）</a:t>
            </a:r>
            <a:endParaRPr lang="en-US" altLang="ja-JP" dirty="0" smtClean="0"/>
          </a:p>
          <a:p>
            <a:r>
              <a:rPr lang="ja-JP" altLang="en-US" dirty="0" smtClean="0"/>
              <a:t>よってこのアルゴリズムの計算量は（＊）</a:t>
            </a:r>
            <a:r>
              <a:rPr lang="en-US" altLang="ja-JP" dirty="0" smtClean="0"/>
              <a:t>O(E1E2)</a:t>
            </a:r>
            <a:r>
              <a:rPr lang="ja-JP" altLang="en-US" dirty="0" smtClean="0"/>
              <a:t>時間，</a:t>
            </a:r>
            <a:endParaRPr lang="en-US" altLang="ja-JP" dirty="0" smtClean="0"/>
          </a:p>
          <a:p>
            <a:r>
              <a:rPr lang="ja-JP" altLang="en-US" dirty="0" smtClean="0"/>
              <a:t>また，領域計算量は行列を構成するだけなので，</a:t>
            </a:r>
            <a:r>
              <a:rPr lang="en-US" altLang="ja-JP" dirty="0" err="1" smtClean="0"/>
              <a:t>O(nm</a:t>
            </a:r>
            <a:r>
              <a:rPr lang="en-US" altLang="ja-JP" dirty="0" smtClean="0"/>
              <a:t>)</a:t>
            </a:r>
            <a:r>
              <a:rPr lang="ja-JP" altLang="en-US" dirty="0" smtClean="0"/>
              <a:t>領域で計算可能です．</a:t>
            </a:r>
            <a:endParaRPr lang="en-US" altLang="ja-JP" dirty="0" smtClean="0"/>
          </a:p>
          <a:p>
            <a:endParaRPr lang="en-US" altLang="ja-JP" dirty="0" smtClean="0"/>
          </a:p>
          <a:p>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70</a:t>
            </a:fld>
            <a:endParaRPr lang="ja-JP"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71</a:t>
            </a:fld>
            <a:endParaRPr lang="ja-JP"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出力例</a:t>
            </a:r>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72</a:t>
            </a:fld>
            <a:endParaRPr lang="ja-JP"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記号の説明</a:t>
            </a:r>
            <a:endParaRPr lang="en-US" altLang="ja-JP" dirty="0" smtClean="0"/>
          </a:p>
          <a:p>
            <a:r>
              <a:rPr lang="en-US" altLang="ja-JP" dirty="0" smtClean="0"/>
              <a:t>1-</a:t>
            </a:r>
            <a:r>
              <a:rPr lang="ja-JP" altLang="en-US" dirty="0" smtClean="0"/>
              <a:t>４の説明　</a:t>
            </a:r>
            <a:r>
              <a:rPr lang="en-US" altLang="ja-JP" dirty="0" smtClean="0"/>
              <a:t>∞</a:t>
            </a:r>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73</a:t>
            </a:fld>
            <a:endParaRPr lang="ja-JP"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T’1  T’2</a:t>
            </a:r>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74</a:t>
            </a:fld>
            <a:endParaRPr lang="ja-JP"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記号の説明</a:t>
            </a:r>
            <a:endParaRPr lang="en-US" altLang="ja-JP" dirty="0" smtClean="0"/>
          </a:p>
          <a:p>
            <a:r>
              <a:rPr lang="en-US" altLang="ja-JP" dirty="0" smtClean="0"/>
              <a:t>1-</a:t>
            </a:r>
            <a:r>
              <a:rPr lang="ja-JP" altLang="en-US" dirty="0" smtClean="0"/>
              <a:t>４の説明　</a:t>
            </a:r>
            <a:r>
              <a:rPr lang="en-US" altLang="ja-JP" dirty="0" smtClean="0"/>
              <a:t>∞</a:t>
            </a:r>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75</a:t>
            </a:fld>
            <a:endParaRPr lang="ja-JP"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記号の説明</a:t>
            </a:r>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76</a:t>
            </a:fld>
            <a:endParaRPr lang="ja-JP"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記号の説明</a:t>
            </a:r>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77</a:t>
            </a:fld>
            <a:endParaRPr lang="ja-JP"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行列</a:t>
            </a:r>
            <a:r>
              <a:rPr lang="en-US" altLang="ja-JP" dirty="0" smtClean="0"/>
              <a:t>C</a:t>
            </a:r>
            <a:r>
              <a:rPr lang="ja-JP" altLang="en-US" dirty="0" smtClean="0"/>
              <a:t>を与え、行方向に値を埋めていく。</a:t>
            </a:r>
            <a:endParaRPr lang="en-US" altLang="ja-JP" dirty="0" smtClean="0"/>
          </a:p>
          <a:p>
            <a:r>
              <a:rPr lang="ja-JP" altLang="en-US" dirty="0" smtClean="0"/>
              <a:t>頂点が文字同士の場合は、サイクルを含まない場合と変わらないので、説明省略</a:t>
            </a:r>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78</a:t>
            </a:fld>
            <a:endParaRPr lang="ja-JP"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サイクルを表す頂点の場合、その頂点内で文字を付け足せる</a:t>
            </a:r>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79</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First of all</a:t>
            </a:r>
          </a:p>
          <a:p>
            <a:r>
              <a:rPr lang="en-US" altLang="ja-JP" dirty="0" smtClean="0"/>
              <a:t> I</a:t>
            </a:r>
            <a:r>
              <a:rPr lang="en-US" altLang="ja-JP" baseline="0" dirty="0" smtClean="0"/>
              <a:t> will introduce the longest common subsequence problem for acyclic non-linear texts.</a:t>
            </a:r>
          </a:p>
          <a:p>
            <a:r>
              <a:rPr lang="en-US" altLang="ja-JP" baseline="0" dirty="0" smtClean="0"/>
              <a:t>Given two acyclic non-linear texts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baseline="0" dirty="0" smtClean="0">
                <a:solidFill>
                  <a:srgbClr val="000000"/>
                </a:solidFill>
                <a:cs typeface="Times New Roman"/>
              </a:rPr>
              <a:t> </a:t>
            </a:r>
            <a:r>
              <a:rPr lang="en-US" altLang="ja-JP" dirty="0" smtClean="0">
                <a:solidFill>
                  <a:srgbClr val="000000"/>
                </a:solidFill>
                <a:cs typeface="Times New Roman"/>
              </a:rPr>
              <a:t>and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baseline="0" dirty="0" smtClean="0">
                <a:solidFill>
                  <a:srgbClr val="000000"/>
                </a:solidFill>
                <a:latin typeface="+mn-lt"/>
                <a:cs typeface="Times New Roman"/>
              </a:rPr>
              <a:t> ,</a:t>
            </a:r>
            <a:r>
              <a:rPr lang="en-US" altLang="ja-JP" baseline="0" dirty="0" smtClean="0"/>
              <a:t>The problem is </a:t>
            </a:r>
            <a:r>
              <a:rPr lang="en-US" altLang="ja-JP" baseline="0" dirty="0" smtClean="0">
                <a:solidFill>
                  <a:srgbClr val="000000"/>
                </a:solidFill>
                <a:latin typeface="+mn-lt"/>
                <a:cs typeface="Times New Roman"/>
              </a:rPr>
              <a:t>to compute the length of a longest common subsequence of them.</a:t>
            </a:r>
          </a:p>
          <a:p>
            <a:endParaRPr lang="en-US" altLang="ja-JP" baseline="0" dirty="0" smtClean="0">
              <a:solidFill>
                <a:srgbClr val="000000"/>
              </a:solidFill>
              <a:latin typeface="+mn-lt"/>
              <a:cs typeface="Times New Roman"/>
            </a:endParaRPr>
          </a:p>
          <a:p>
            <a:r>
              <a:rPr lang="en-US" altLang="ja-JP" baseline="0" dirty="0" smtClean="0">
                <a:solidFill>
                  <a:srgbClr val="000000"/>
                </a:solidFill>
                <a:latin typeface="+mn-lt"/>
                <a:cs typeface="Times New Roman"/>
              </a:rPr>
              <a:t>Look at the example, given two acyclic non-linear texts like these,</a:t>
            </a:r>
          </a:p>
          <a:p>
            <a:r>
              <a:rPr lang="en-US" altLang="ja-JP" baseline="0" dirty="0" smtClean="0">
                <a:solidFill>
                  <a:srgbClr val="000000"/>
                </a:solidFill>
                <a:latin typeface="+mn-lt"/>
                <a:cs typeface="Times New Roman"/>
              </a:rPr>
              <a:t>subseq(G1) and subseq(G2) are these </a:t>
            </a:r>
            <a:r>
              <a:rPr lang="en-US" altLang="ja-JP" baseline="0" dirty="0" err="1" smtClean="0">
                <a:solidFill>
                  <a:srgbClr val="000000"/>
                </a:solidFill>
                <a:latin typeface="+mn-lt"/>
                <a:cs typeface="Times New Roman"/>
              </a:rPr>
              <a:t>respectevely</a:t>
            </a:r>
            <a:r>
              <a:rPr lang="en-US" altLang="ja-JP" baseline="0" dirty="0" smtClean="0">
                <a:solidFill>
                  <a:srgbClr val="000000"/>
                </a:solidFill>
                <a:latin typeface="+mn-lt"/>
                <a:cs typeface="Times New Roman"/>
              </a:rPr>
              <a:t>.</a:t>
            </a:r>
          </a:p>
          <a:p>
            <a:r>
              <a:rPr lang="en-US" altLang="ja-JP" baseline="0" dirty="0" smtClean="0">
                <a:solidFill>
                  <a:srgbClr val="000000"/>
                </a:solidFill>
                <a:latin typeface="+mn-lt"/>
                <a:cs typeface="Times New Roman"/>
              </a:rPr>
              <a:t>In this example, solution to the problem is 4, since there is longest common subsequence “</a:t>
            </a:r>
            <a:r>
              <a:rPr lang="en-US" altLang="ja-JP" baseline="0" dirty="0" err="1" smtClean="0">
                <a:solidFill>
                  <a:srgbClr val="000000"/>
                </a:solidFill>
                <a:latin typeface="+mn-lt"/>
                <a:cs typeface="Times New Roman"/>
              </a:rPr>
              <a:t>acdb</a:t>
            </a:r>
            <a:r>
              <a:rPr lang="en-US" altLang="ja-JP" baseline="0" dirty="0" smtClean="0">
                <a:solidFill>
                  <a:srgbClr val="000000"/>
                </a:solidFill>
                <a:latin typeface="+mn-lt"/>
                <a:cs typeface="Times New Roman"/>
              </a:rPr>
              <a:t>”.</a:t>
            </a:r>
            <a:endParaRPr lang="en-US" altLang="ja-JP" baseline="0" dirty="0" smtClean="0"/>
          </a:p>
          <a:p>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8</a:t>
            </a:fld>
            <a:endParaRPr lang="ja-JP"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最初に同じ文字を含まないことを確認</a:t>
            </a:r>
            <a:r>
              <a:rPr lang="en-US" altLang="ja-JP" dirty="0" smtClean="0"/>
              <a:t>→</a:t>
            </a:r>
            <a:r>
              <a:rPr lang="ja-JP" altLang="en-US" dirty="0" smtClean="0"/>
              <a:t>不一致の処理</a:t>
            </a:r>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80</a:t>
            </a:fld>
            <a:endParaRPr lang="ja-JP"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強連結成分分解とトポロジカルソートはグラフの大きさに線形</a:t>
            </a:r>
            <a:endParaRPr lang="en-US" altLang="ja-JP" dirty="0" smtClean="0"/>
          </a:p>
          <a:p>
            <a:r>
              <a:rPr lang="en-US" altLang="ja-JP" dirty="0" smtClean="0"/>
              <a:t>S</a:t>
            </a:r>
            <a:r>
              <a:rPr lang="ja-JP" altLang="en-US" dirty="0" smtClean="0"/>
              <a:t>１と</a:t>
            </a:r>
            <a:r>
              <a:rPr lang="en-US" altLang="ja-JP" dirty="0" smtClean="0"/>
              <a:t>S</a:t>
            </a:r>
            <a:r>
              <a:rPr lang="ja-JP" altLang="en-US" dirty="0" smtClean="0"/>
              <a:t>２の比較は</a:t>
            </a:r>
            <a:r>
              <a:rPr lang="en-US" altLang="ja-JP" dirty="0" smtClean="0"/>
              <a:t>S1</a:t>
            </a:r>
            <a:r>
              <a:rPr lang="ja-JP" altLang="en-US" dirty="0" smtClean="0"/>
              <a:t>と</a:t>
            </a:r>
            <a:r>
              <a:rPr lang="en-US" altLang="ja-JP" dirty="0" smtClean="0"/>
              <a:t>S</a:t>
            </a:r>
            <a:r>
              <a:rPr lang="ja-JP" altLang="en-US" dirty="0" smtClean="0"/>
              <a:t>２の大きさは高々アルファベットサイズ、平衡木を用いて</a:t>
            </a:r>
            <a:endParaRPr lang="en-US" altLang="ja-JP" dirty="0" smtClean="0"/>
          </a:p>
          <a:p>
            <a:r>
              <a:rPr lang="ja-JP" altLang="en-US" dirty="0" smtClean="0"/>
              <a:t>関数は</a:t>
            </a:r>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81</a:t>
            </a:fld>
            <a:endParaRPr lang="ja-JP"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err="1" smtClean="0"/>
              <a:t>i</a:t>
            </a:r>
            <a:r>
              <a:rPr lang="ja-JP" altLang="en-US" dirty="0" smtClean="0"/>
              <a:t>と</a:t>
            </a:r>
            <a:r>
              <a:rPr lang="en-US" altLang="ja-JP" dirty="0" err="1" smtClean="0"/>
              <a:t>j</a:t>
            </a:r>
            <a:r>
              <a:rPr lang="ja-JP" altLang="en-US" dirty="0" smtClean="0"/>
              <a:t>を選び、</a:t>
            </a:r>
            <a:r>
              <a:rPr lang="en-US" altLang="ja-JP" dirty="0" err="1" smtClean="0"/>
              <a:t>Cij</a:t>
            </a:r>
            <a:r>
              <a:rPr lang="ja-JP" altLang="en-US" dirty="0" smtClean="0"/>
              <a:t>を決めるときは</a:t>
            </a:r>
            <a:r>
              <a:rPr lang="en-US" altLang="ja-JP" dirty="0" smtClean="0"/>
              <a:t>Vertex-match</a:t>
            </a:r>
            <a:r>
              <a:rPr lang="ja-JP" altLang="en-US" dirty="0" smtClean="0"/>
              <a:t>か</a:t>
            </a:r>
            <a:r>
              <a:rPr lang="en-US" altLang="ja-JP" dirty="0" smtClean="0"/>
              <a:t>Vertex-mismatch</a:t>
            </a:r>
            <a:r>
              <a:rPr lang="ja-JP" altLang="en-US" dirty="0" smtClean="0"/>
              <a:t>のどちらか一方を一回だけ行う。</a:t>
            </a:r>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82</a:t>
            </a:fld>
            <a:endParaRPr lang="ja-JP"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83</a:t>
            </a:fld>
            <a:endParaRPr lang="ja-JP"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84</a:t>
            </a:fld>
            <a:endParaRPr lang="ja-JP"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文字と文字の集合との比較、一つの文字と一つの集合の比較は平衡木を用いて</a:t>
            </a:r>
            <a:r>
              <a:rPr lang="en-US" altLang="ja-JP" dirty="0" err="1" smtClean="0"/>
              <a:t>O(log|Σ</a:t>
            </a:r>
            <a:r>
              <a:rPr lang="en-US" altLang="ja-JP" dirty="0" smtClean="0"/>
              <a:t>|)</a:t>
            </a:r>
          </a:p>
          <a:p>
            <a:r>
              <a:rPr lang="ja-JP" altLang="en-US" dirty="0" smtClean="0"/>
              <a:t>すべての頂点間で比較を行うと（＊）</a:t>
            </a:r>
            <a:endParaRPr lang="en-US" altLang="ja-JP" dirty="0" smtClean="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85</a:t>
            </a:fld>
            <a:endParaRPr lang="ja-JP"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Vertex-mismatch</a:t>
            </a:r>
            <a:r>
              <a:rPr lang="ja-JP" altLang="en-US" dirty="0" smtClean="0"/>
              <a:t>と同じ動作</a:t>
            </a:r>
            <a:endParaRPr lang="ja-JP" altLang="en-US" dirty="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86</a:t>
            </a:fld>
            <a:endParaRPr lang="ja-JP"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文字と文字の集合との比較、一つの文字と一つの集合の比較は</a:t>
            </a:r>
            <a:r>
              <a:rPr lang="en-US" altLang="ja-JP" dirty="0" err="1" smtClean="0"/>
              <a:t>O(log|Σ</a:t>
            </a:r>
            <a:r>
              <a:rPr lang="en-US" altLang="ja-JP" dirty="0" smtClean="0"/>
              <a:t>|)</a:t>
            </a:r>
          </a:p>
          <a:p>
            <a:r>
              <a:rPr lang="ja-JP" altLang="en-US" dirty="0" smtClean="0"/>
              <a:t>すべての頂点間で比較を行うと（＊）</a:t>
            </a:r>
            <a:endParaRPr lang="en-US" altLang="ja-JP" dirty="0" smtClean="0"/>
          </a:p>
        </p:txBody>
      </p:sp>
      <p:sp>
        <p:nvSpPr>
          <p:cNvPr id="4" name="スライド番号プレースホルダ 3"/>
          <p:cNvSpPr>
            <a:spLocks noGrp="1"/>
          </p:cNvSpPr>
          <p:nvPr>
            <p:ph type="sldNum" sz="quarter" idx="10"/>
          </p:nvPr>
        </p:nvSpPr>
        <p:spPr/>
        <p:txBody>
          <a:bodyPr/>
          <a:lstStyle/>
          <a:p>
            <a:fld id="{7C914D51-CC07-A34E-8730-2A18D90C94EC}" type="slidenum">
              <a:rPr lang="ja-JP" altLang="en-US" smtClean="0"/>
              <a:pPr/>
              <a:t>87</a:t>
            </a:fld>
            <a:endParaRPr lang="ja-JP"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まとめと今後の課題です．</a:t>
            </a:r>
            <a:endParaRPr lang="en-US" altLang="ja-JP" dirty="0" smtClean="0"/>
          </a:p>
          <a:p>
            <a:r>
              <a:rPr lang="ja-JP" altLang="en-US" dirty="0" smtClean="0"/>
              <a:t>本研究ではこのような問題を定義し，解きました．</a:t>
            </a:r>
            <a:endParaRPr lang="en-US" altLang="ja-JP" dirty="0" smtClean="0"/>
          </a:p>
          <a:p>
            <a:endParaRPr lang="en-US" altLang="ja-JP" dirty="0" smtClean="0"/>
          </a:p>
          <a:p>
            <a:r>
              <a:rPr lang="ja-JP" altLang="en-US" dirty="0" smtClean="0"/>
              <a:t>最長共通部分文字列問題に関しては，先ほど紹介したアルゴリズムの</a:t>
            </a:r>
            <a:endParaRPr lang="en-US" altLang="ja-JP" dirty="0" smtClean="0"/>
          </a:p>
          <a:p>
            <a:r>
              <a:rPr lang="ja-JP" altLang="en-US" dirty="0" smtClean="0"/>
              <a:t>頂点の文字が不一致の場合をすべて０にすることで，解くことができます，</a:t>
            </a:r>
            <a:endParaRPr lang="en-US" altLang="ja-JP" dirty="0" smtClean="0"/>
          </a:p>
          <a:p>
            <a:r>
              <a:rPr lang="ja-JP" altLang="en-US" dirty="0" smtClean="0"/>
              <a:t>またこの場合は，片方がサイクルを含んでいても，計算可能です．</a:t>
            </a:r>
            <a:endParaRPr lang="en-US" altLang="ja-JP" dirty="0" smtClean="0"/>
          </a:p>
          <a:p>
            <a:endParaRPr lang="en-US" altLang="ja-JP" dirty="0" smtClean="0"/>
          </a:p>
          <a:p>
            <a:r>
              <a:rPr lang="ja-JP" altLang="en-US" dirty="0" smtClean="0"/>
              <a:t>さらに，今回は紹介できませんでしたが，サイクルを含む場合の最長共通部分列問題も定義し，この時間で解きました</a:t>
            </a:r>
            <a:endParaRPr lang="en-US" altLang="ja-JP" dirty="0" smtClean="0"/>
          </a:p>
          <a:p>
            <a:r>
              <a:rPr lang="ja-JP" altLang="en-US" dirty="0" smtClean="0"/>
              <a:t>今後の課題として</a:t>
            </a:r>
            <a:r>
              <a:rPr lang="en-US" altLang="ja-JP" dirty="0" smtClean="0"/>
              <a:t>〜〜</a:t>
            </a:r>
            <a:r>
              <a:rPr lang="ja-JP" altLang="en-US" dirty="0" smtClean="0"/>
              <a:t>が挙げられます．また</a:t>
            </a:r>
            <a:r>
              <a:rPr lang="en-US" altLang="ja-JP" dirty="0" smtClean="0"/>
              <a:t>〜</a:t>
            </a:r>
            <a:r>
              <a:rPr lang="ja-JP" altLang="en-US" dirty="0" smtClean="0"/>
              <a:t>も今後の課題と言えます．　　以上で発表を終わります．</a:t>
            </a:r>
            <a:endParaRPr lang="en-US" altLang="ja-JP" dirty="0" smtClean="0"/>
          </a:p>
          <a:p>
            <a:r>
              <a:rPr lang="ja-JP" altLang="en-US" dirty="0" smtClean="0"/>
              <a:t>．</a:t>
            </a:r>
            <a:endParaRPr lang="ja-JP" altLang="en-US" dirty="0"/>
          </a:p>
        </p:txBody>
      </p:sp>
      <p:sp>
        <p:nvSpPr>
          <p:cNvPr id="4" name="スライド番号プレースホルダ 3"/>
          <p:cNvSpPr>
            <a:spLocks noGrp="1"/>
          </p:cNvSpPr>
          <p:nvPr>
            <p:ph type="sldNum" sz="quarter" idx="10"/>
          </p:nvPr>
        </p:nvSpPr>
        <p:spPr/>
        <p:txBody>
          <a:bodyPr/>
          <a:lstStyle/>
          <a:p>
            <a:fld id="{9079A07E-8490-F345-8E09-AD1911AE45FC}" type="slidenum">
              <a:rPr lang="ja-JP" altLang="en-US" smtClean="0"/>
              <a:pPr/>
              <a:t>88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Next,</a:t>
            </a:r>
          </a:p>
          <a:p>
            <a:r>
              <a:rPr lang="en-US" altLang="ja-JP" dirty="0" smtClean="0"/>
              <a:t>I will present</a:t>
            </a:r>
            <a:r>
              <a:rPr lang="en-US" altLang="ja-JP" baseline="0" dirty="0" smtClean="0"/>
              <a:t> the algorithm to solve Problem 1.</a:t>
            </a:r>
          </a:p>
          <a:p>
            <a:r>
              <a:rPr lang="en-US" altLang="ja-JP" baseline="0" dirty="0" smtClean="0"/>
              <a:t>This is a pseudo-code of it.</a:t>
            </a:r>
          </a:p>
          <a:p>
            <a:endParaRPr lang="en-US" altLang="ja-JP" baseline="0" dirty="0" smtClean="0"/>
          </a:p>
          <a:p>
            <a:pPr algn="l"/>
            <a:r>
              <a:rPr lang="en-US" altLang="ja-JP" baseline="0" dirty="0" smtClean="0"/>
              <a:t>first, </a:t>
            </a:r>
            <a:r>
              <a:rPr lang="en-US" altLang="ja-JP" dirty="0" smtClean="0">
                <a:solidFill>
                  <a:srgbClr val="000000"/>
                </a:solidFill>
              </a:rPr>
              <a:t>Sort vertices of </a:t>
            </a:r>
            <a:r>
              <a:rPr lang="en-US" altLang="ja-JP" i="1" dirty="0" smtClean="0">
                <a:solidFill>
                  <a:srgbClr val="000000"/>
                </a:solidFill>
                <a:latin typeface="+mn-ea"/>
              </a:rPr>
              <a:t>G</a:t>
            </a:r>
            <a:r>
              <a:rPr lang="en-US" altLang="ja-JP" i="1" baseline="-25000" dirty="0" smtClean="0">
                <a:solidFill>
                  <a:srgbClr val="000000"/>
                </a:solidFill>
                <a:latin typeface="+mn-ea"/>
              </a:rPr>
              <a:t>1</a:t>
            </a:r>
            <a:r>
              <a:rPr lang="en-US" altLang="ja-JP" dirty="0" smtClean="0">
                <a:solidFill>
                  <a:srgbClr val="000000"/>
                </a:solidFill>
              </a:rPr>
              <a:t> and </a:t>
            </a:r>
            <a:r>
              <a:rPr lang="en-US" altLang="ja-JP" i="1" dirty="0" smtClean="0">
                <a:solidFill>
                  <a:srgbClr val="000000"/>
                </a:solidFill>
                <a:latin typeface="+mn-ea"/>
              </a:rPr>
              <a:t>G</a:t>
            </a:r>
            <a:r>
              <a:rPr lang="en-US" altLang="ja-JP" baseline="-25000" dirty="0" smtClean="0">
                <a:solidFill>
                  <a:srgbClr val="000000"/>
                </a:solidFill>
                <a:latin typeface="+mn-ea"/>
              </a:rPr>
              <a:t>2</a:t>
            </a:r>
            <a:r>
              <a:rPr lang="en-US" altLang="ja-JP" dirty="0" smtClean="0">
                <a:solidFill>
                  <a:srgbClr val="000000"/>
                </a:solidFill>
              </a:rPr>
              <a:t> in topological order.</a:t>
            </a:r>
          </a:p>
          <a:p>
            <a:pPr algn="l"/>
            <a:r>
              <a:rPr kumimoji="1" lang="en-US" altLang="ja-JP" dirty="0" smtClean="0">
                <a:solidFill>
                  <a:srgbClr val="000000"/>
                </a:solidFill>
              </a:rPr>
              <a:t>Next, Let C be</a:t>
            </a:r>
            <a:r>
              <a:rPr kumimoji="1" lang="en-US" altLang="ja-JP" baseline="0" dirty="0" smtClean="0">
                <a:solidFill>
                  <a:srgbClr val="000000"/>
                </a:solidFill>
              </a:rPr>
              <a:t> a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i="1" dirty="0" smtClean="0">
                <a:solidFill>
                  <a:srgbClr val="000000"/>
                </a:solidFill>
                <a:latin typeface="Times New Roman"/>
                <a:cs typeface="Times New Roman"/>
              </a:rPr>
              <a:t>×</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 integer</a:t>
            </a:r>
            <a:r>
              <a:rPr lang="en-US" altLang="ja-JP" dirty="0" smtClean="0">
                <a:solidFill>
                  <a:srgbClr val="000000"/>
                </a:solidFill>
              </a:rPr>
              <a:t> table.</a:t>
            </a:r>
            <a:endParaRPr lang="en-US" altLang="ja-JP" dirty="0" smtClean="0">
              <a:solidFill>
                <a:srgbClr val="000000"/>
              </a:solidFill>
            </a:endParaRPr>
          </a:p>
          <a:p>
            <a:pPr algn="l"/>
            <a:r>
              <a:rPr kumimoji="1" lang="en-US" altLang="ja-JP" dirty="0" smtClean="0">
                <a:solidFill>
                  <a:srgbClr val="000000"/>
                </a:solidFill>
              </a:rPr>
              <a:t> Here, the </a:t>
            </a:r>
            <a:r>
              <a:rPr kumimoji="1" lang="en-US" altLang="ja-JP" baseline="0" dirty="0" smtClean="0">
                <a:solidFill>
                  <a:srgbClr val="000000"/>
                </a:solidFill>
              </a:rPr>
              <a:t> value of </a:t>
            </a:r>
            <a:r>
              <a:rPr lang="en-US" altLang="ja-JP" i="1" dirty="0" err="1" smtClean="0">
                <a:solidFill>
                  <a:srgbClr val="000000"/>
                </a:solidFill>
                <a:latin typeface="Times New Roman"/>
                <a:cs typeface="Times New Roman"/>
              </a:rPr>
              <a:t>C</a:t>
            </a:r>
            <a:r>
              <a:rPr lang="en-US" altLang="ja-JP" i="1" baseline="-25000" dirty="0" err="1" smtClean="0">
                <a:solidFill>
                  <a:srgbClr val="000000"/>
                </a:solidFill>
                <a:latin typeface="Times New Roman"/>
                <a:cs typeface="Times New Roman"/>
              </a:rPr>
              <a:t>i,j</a:t>
            </a:r>
            <a:r>
              <a:rPr lang="en-US" altLang="ja-JP" dirty="0" smtClean="0">
                <a:solidFill>
                  <a:srgbClr val="000000"/>
                </a:solidFill>
              </a:rPr>
              <a:t> will</a:t>
            </a:r>
            <a:r>
              <a:rPr lang="en-US" altLang="ja-JP" baseline="0" dirty="0" smtClean="0">
                <a:solidFill>
                  <a:srgbClr val="000000"/>
                </a:solidFill>
              </a:rPr>
              <a:t> hold</a:t>
            </a:r>
            <a:r>
              <a:rPr lang="en-US" altLang="ja-JP" dirty="0" smtClean="0">
                <a:solidFill>
                  <a:srgbClr val="000000"/>
                </a:solidFill>
              </a:rPr>
              <a:t> the length of  a longest string in</a:t>
            </a:r>
            <a:r>
              <a:rPr lang="en-US" altLang="ja-JP" dirty="0" smtClean="0">
                <a:solidFill>
                  <a:srgbClr val="000000"/>
                </a:solidFill>
              </a:rPr>
              <a:t> intersection of </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1,i</a:t>
            </a:r>
            <a:r>
              <a:rPr lang="en-US" altLang="ja-JP" dirty="0" smtClean="0">
                <a:solidFill>
                  <a:srgbClr val="000000"/>
                </a:solidFill>
                <a:cs typeface="Times New Roman"/>
              </a:rPr>
              <a:t>)</a:t>
            </a:r>
            <a:r>
              <a:rPr lang="en-US" altLang="ja-JP" dirty="0" smtClean="0">
                <a:solidFill>
                  <a:srgbClr val="000000"/>
                </a:solidFill>
                <a:cs typeface="Times New Roman"/>
              </a:rPr>
              <a:t>)</a:t>
            </a:r>
            <a:r>
              <a:rPr lang="en-US" altLang="ja-JP" baseline="0" dirty="0" smtClean="0">
                <a:solidFill>
                  <a:srgbClr val="000000"/>
                </a:solidFill>
                <a:cs typeface="Times New Roman"/>
              </a:rPr>
              <a:t> and </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2,j</a:t>
            </a:r>
            <a:r>
              <a:rPr lang="en-US" altLang="ja-JP" dirty="0" smtClean="0">
                <a:solidFill>
                  <a:srgbClr val="000000"/>
                </a:solidFill>
                <a:cs typeface="Times New Roman"/>
              </a:rPr>
              <a:t>)</a:t>
            </a:r>
            <a:r>
              <a:rPr lang="en-US" altLang="ja-JP" dirty="0" smtClean="0">
                <a:solidFill>
                  <a:srgbClr val="000000"/>
                </a:solidFill>
              </a:rPr>
              <a:t>)</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000000"/>
                </a:solidFill>
              </a:rPr>
              <a:t>Then, </a:t>
            </a:r>
            <a:r>
              <a:rPr lang="en-US" altLang="ja-JP" dirty="0" smtClean="0">
                <a:solidFill>
                  <a:srgbClr val="000000"/>
                </a:solidFill>
              </a:rPr>
              <a:t>Computing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r>
              <a:rPr lang="en-US" altLang="ja-JP" dirty="0" smtClean="0">
                <a:solidFill>
                  <a:srgbClr val="000000"/>
                </a:solidFill>
              </a:rPr>
              <a:t> using </a:t>
            </a:r>
            <a:r>
              <a:rPr lang="en-US" altLang="ja-JP" dirty="0" err="1" smtClean="0">
                <a:solidFill>
                  <a:srgbClr val="000000"/>
                </a:solidFill>
              </a:rPr>
              <a:t>dymnamic</a:t>
            </a:r>
            <a:r>
              <a:rPr lang="en-US" altLang="ja-JP" dirty="0" smtClean="0">
                <a:solidFill>
                  <a:srgbClr val="000000"/>
                </a:solidFill>
              </a:rPr>
              <a:t> </a:t>
            </a:r>
            <a:r>
              <a:rPr lang="en-US" altLang="ja-JP" dirty="0" err="1" smtClean="0">
                <a:solidFill>
                  <a:srgbClr val="000000"/>
                </a:solidFill>
              </a:rPr>
              <a:t>programing</a:t>
            </a:r>
            <a:r>
              <a:rPr lang="en-US" altLang="ja-JP" dirty="0" smtClean="0">
                <a:solidFill>
                  <a:srgbClr val="000000"/>
                </a:solidFill>
              </a:rPr>
              <a:t> for </a:t>
            </a:r>
            <a:r>
              <a:rPr lang="en-US" altLang="ja-JP" dirty="0" smtClean="0">
                <a:solidFill>
                  <a:srgbClr val="000000"/>
                </a:solidFill>
              </a:rPr>
              <a:t>all</a:t>
            </a:r>
            <a:r>
              <a:rPr lang="en-US" altLang="ja-JP" dirty="0" smtClean="0">
                <a:solidFill>
                  <a:srgbClr val="000000"/>
                </a:solidFill>
                <a:latin typeface="Times New Roman"/>
                <a:cs typeface="Times New Roman"/>
              </a:rPr>
              <a:t> </a:t>
            </a:r>
            <a:r>
              <a:rPr lang="en-US" altLang="ja-JP" i="1" dirty="0" err="1" smtClean="0">
                <a:solidFill>
                  <a:srgbClr val="000000"/>
                </a:solidFill>
                <a:latin typeface="Times New Roman"/>
                <a:cs typeface="Times New Roman"/>
              </a:rPr>
              <a:t>i</a:t>
            </a:r>
            <a:r>
              <a:rPr lang="en-US" altLang="ja-JP" dirty="0" smtClean="0">
                <a:solidFill>
                  <a:srgbClr val="000000"/>
                </a:solidFill>
                <a:latin typeface="Times New Roman"/>
                <a:cs typeface="Times New Roman"/>
              </a:rPr>
              <a:t> from 1 to </a:t>
            </a:r>
            <a:r>
              <a:rPr lang="en-US" altLang="ja-JP" i="0" dirty="0" smtClean="0">
                <a:solidFill>
                  <a:srgbClr val="000000"/>
                </a:solidFill>
                <a:latin typeface="Times New Roman"/>
                <a:cs typeface="Times New Roman"/>
              </a:rPr>
              <a:t>|V1|</a:t>
            </a:r>
            <a:r>
              <a:rPr lang="en-US" altLang="ja-JP" dirty="0" smtClean="0">
                <a:solidFill>
                  <a:srgbClr val="000000"/>
                </a:solidFill>
                <a:latin typeface="Times New Roman"/>
                <a:cs typeface="Times New Roman"/>
              </a:rPr>
              <a:t> </a:t>
            </a:r>
            <a:r>
              <a:rPr lang="en-US" altLang="ja-JP" dirty="0" smtClean="0">
                <a:solidFill>
                  <a:srgbClr val="000000"/>
                </a:solidFill>
                <a:latin typeface="Times New Roman"/>
                <a:cs typeface="Times New Roman"/>
              </a:rPr>
              <a:t>and</a:t>
            </a:r>
            <a:r>
              <a:rPr lang="en-US" altLang="ja-JP" dirty="0" smtClean="0">
                <a:solidFill>
                  <a:srgbClr val="000000"/>
                </a:solidFill>
                <a:latin typeface="Times New Roman"/>
                <a:cs typeface="Times New Roman"/>
              </a:rPr>
              <a:t> </a:t>
            </a:r>
            <a:r>
              <a:rPr lang="en-US" altLang="ja-JP" dirty="0" err="1" smtClean="0">
                <a:solidFill>
                  <a:srgbClr val="000000"/>
                </a:solidFill>
                <a:latin typeface="Times New Roman"/>
                <a:cs typeface="Times New Roman"/>
              </a:rPr>
              <a:t>j</a:t>
            </a:r>
            <a:r>
              <a:rPr lang="en-US" altLang="ja-JP" dirty="0" smtClean="0">
                <a:solidFill>
                  <a:srgbClr val="000000"/>
                </a:solidFill>
                <a:latin typeface="Times New Roman"/>
                <a:cs typeface="Times New Roman"/>
              </a:rPr>
              <a:t> from 1 to </a:t>
            </a:r>
            <a:r>
              <a:rPr lang="en-US" altLang="ja-JP" i="0" dirty="0" smtClean="0">
                <a:solidFill>
                  <a:srgbClr val="000000"/>
                </a:solidFill>
                <a:latin typeface="Times New Roman"/>
                <a:cs typeface="Times New Roman"/>
              </a:rPr>
              <a:t>|V2|</a:t>
            </a:r>
            <a:r>
              <a:rPr lang="en-US" altLang="ja-JP" i="1" dirty="0" smtClean="0">
                <a:solidFill>
                  <a:srgbClr val="000000"/>
                </a:solidFill>
                <a:latin typeface="Times New Roman"/>
                <a:cs typeface="Times New Roman"/>
              </a:rPr>
              <a:t>.</a:t>
            </a:r>
            <a:endParaRPr lang="en-US" altLang="ja-JP" i="1" dirty="0" smtClean="0">
              <a:solidFill>
                <a:srgbClr val="000000"/>
              </a:solidFill>
              <a:latin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i="1" dirty="0" err="1" smtClean="0">
                <a:solidFill>
                  <a:srgbClr val="000000"/>
                </a:solidFill>
                <a:latin typeface="Times New Roman"/>
                <a:cs typeface="Times New Roman"/>
              </a:rPr>
              <a:t>finary</a:t>
            </a:r>
            <a:r>
              <a:rPr lang="en-US" altLang="ja-JP" i="1" dirty="0" smtClean="0">
                <a:solidFill>
                  <a:srgbClr val="000000"/>
                </a:solidFill>
                <a:latin typeface="Times New Roman"/>
                <a:cs typeface="Times New Roman"/>
              </a:rPr>
              <a:t>,</a:t>
            </a:r>
            <a:r>
              <a:rPr lang="en-US" altLang="ja-JP" i="1" baseline="0" dirty="0" smtClean="0">
                <a:solidFill>
                  <a:srgbClr val="000000"/>
                </a:solidFill>
                <a:latin typeface="Times New Roman"/>
                <a:cs typeface="Times New Roman"/>
              </a:rPr>
              <a:t> the value of max </a:t>
            </a:r>
            <a:r>
              <a:rPr lang="en-US" altLang="ja-JP" i="1" baseline="0" dirty="0" err="1" smtClean="0">
                <a:solidFill>
                  <a:srgbClr val="000000"/>
                </a:solidFill>
                <a:latin typeface="Times New Roman"/>
                <a:cs typeface="Times New Roman"/>
              </a:rPr>
              <a:t>Cij</a:t>
            </a:r>
            <a:r>
              <a:rPr lang="en-US" altLang="ja-JP" i="1" baseline="0" dirty="0" smtClean="0">
                <a:solidFill>
                  <a:srgbClr val="000000"/>
                </a:solidFill>
                <a:latin typeface="Times New Roman"/>
                <a:cs typeface="Times New Roman"/>
              </a:rPr>
              <a:t> is solution to the problem.</a:t>
            </a:r>
            <a:endParaRPr lang="en-US" altLang="ja-JP" i="1" dirty="0" smtClean="0">
              <a:solidFill>
                <a:srgbClr val="000000"/>
              </a:solidFill>
              <a:latin typeface="Times New Roman"/>
              <a:cs typeface="Times New Roman"/>
            </a:endParaRPr>
          </a:p>
          <a:p>
            <a:pPr algn="l"/>
            <a:endParaRPr kumimoji="1" lang="en-US" altLang="ja-JP" baseline="0" dirty="0" smtClean="0">
              <a:solidFill>
                <a:srgbClr val="000000"/>
              </a:solidFill>
            </a:endParaRPr>
          </a:p>
          <a:p>
            <a:pPr algn="l"/>
            <a:r>
              <a:rPr kumimoji="1" lang="en-US" altLang="ja-JP" baseline="0" dirty="0" smtClean="0">
                <a:solidFill>
                  <a:srgbClr val="000000"/>
                </a:solidFill>
              </a:rPr>
              <a:t>I will </a:t>
            </a:r>
            <a:r>
              <a:rPr kumimoji="1" lang="en-US" altLang="ja-JP" baseline="0" dirty="0" smtClean="0">
                <a:solidFill>
                  <a:srgbClr val="000000"/>
                </a:solidFill>
              </a:rPr>
              <a:t>explain it in detail</a:t>
            </a:r>
            <a:r>
              <a:rPr kumimoji="1" lang="en-US" altLang="ja-JP" baseline="0" dirty="0" smtClean="0">
                <a:solidFill>
                  <a:srgbClr val="000000"/>
                </a:solidFill>
              </a:rPr>
              <a:t>. using an example.</a:t>
            </a:r>
            <a:endParaRPr kumimoji="1" lang="ja-JP" altLang="en-US" dirty="0" smtClean="0">
              <a:solidFill>
                <a:srgbClr val="000000"/>
              </a:solidFill>
            </a:endParaRPr>
          </a:p>
          <a:p>
            <a:pPr algn="l"/>
            <a:endParaRPr lang="en-US" altLang="ja-JP" baseline="0" dirty="0" smtClean="0"/>
          </a:p>
          <a:p>
            <a:endParaRPr lang="en-US" altLang="ja-JP" baseline="0" dirty="0" smtClean="0"/>
          </a:p>
          <a:p>
            <a:r>
              <a:rPr lang="en-US" altLang="ja-JP" baseline="0" dirty="0" smtClean="0"/>
              <a:t> </a:t>
            </a:r>
            <a:endParaRPr lang="ja-JP" altLang="en-US" dirty="0"/>
          </a:p>
        </p:txBody>
      </p:sp>
      <p:sp>
        <p:nvSpPr>
          <p:cNvPr id="4" name="スライド番号プレースホルダ 3"/>
          <p:cNvSpPr>
            <a:spLocks noGrp="1"/>
          </p:cNvSpPr>
          <p:nvPr>
            <p:ph type="sldNum" sz="quarter" idx="10"/>
          </p:nvPr>
        </p:nvSpPr>
        <p:spPr/>
        <p:txBody>
          <a:bodyPr/>
          <a:lstStyle/>
          <a:p>
            <a:fld id="{955F6309-BBF6-4640-802E-4E99EDC06702}" type="slidenum">
              <a:rPr lang="ja-JP" altLang="en-US" smtClean="0"/>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bg>
      <p:bgPr>
        <a:gradFill flip="none" rotWithShape="1">
          <a:gsLst>
            <a:gs pos="0">
              <a:schemeClr val="bg2">
                <a:lumMod val="40000"/>
                <a:lumOff val="60000"/>
              </a:schemeClr>
            </a:gs>
            <a:gs pos="100000">
              <a:schemeClr val="tx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7" name="スライド番号プレースホルダ 26"/>
          <p:cNvSpPr>
            <a:spLocks noGrp="1"/>
          </p:cNvSpPr>
          <p:nvPr>
            <p:ph type="sldNum" sz="quarter" idx="12"/>
          </p:nvPr>
        </p:nvSpPr>
        <p:spPr/>
        <p:txBody>
          <a:bodyPr/>
          <a:lstStyle/>
          <a:p>
            <a:fld id="{7366B802-1D7C-AF4F-8D96-554BC646A0E1}" type="slidenum">
              <a:rPr lang="ja-JP" altLang="en-US" smtClean="0"/>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FCD5FA7D-9600-F34E-9326-6FDBC348D8BB}" type="datetimeFigureOut">
              <a:rPr lang="ja-JP" altLang="en-US" smtClean="0"/>
              <a:pPr/>
              <a:t>11.8.29</a:t>
            </a:fld>
            <a:endParaRPr lang="ja-JP" altLang="en-US"/>
          </a:p>
        </p:txBody>
      </p:sp>
      <p:sp>
        <p:nvSpPr>
          <p:cNvPr id="5" name="フッター プレースホルダ 4"/>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7366B802-1D7C-AF4F-8D96-554BC646A0E1}"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FCD5FA7D-9600-F34E-9326-6FDBC348D8BB}" type="datetimeFigureOut">
              <a:rPr lang="ja-JP" altLang="en-US" smtClean="0"/>
              <a:pPr/>
              <a:t>11.8.29</a:t>
            </a:fld>
            <a:endParaRPr lang="ja-JP" altLang="en-US"/>
          </a:p>
        </p:txBody>
      </p:sp>
      <p:sp>
        <p:nvSpPr>
          <p:cNvPr id="5" name="フッター プレースホルダ 4"/>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7366B802-1D7C-AF4F-8D96-554BC646A0E1}"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FCD5FA7D-9600-F34E-9326-6FDBC348D8BB}" type="datetimeFigureOut">
              <a:rPr lang="ja-JP" altLang="en-US" smtClean="0"/>
              <a:pPr/>
              <a:t>11.8.29</a:t>
            </a:fld>
            <a:endParaRPr lang="ja-JP" altLang="en-US"/>
          </a:p>
        </p:txBody>
      </p:sp>
      <p:sp>
        <p:nvSpPr>
          <p:cNvPr id="5" name="フッター プレースホルダ 4"/>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7366B802-1D7C-AF4F-8D96-554BC646A0E1}"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FCD5FA7D-9600-F34E-9326-6FDBC348D8BB}" type="datetimeFigureOut">
              <a:rPr lang="ja-JP" altLang="en-US" smtClean="0"/>
              <a:pPr/>
              <a:t>11.8.29</a:t>
            </a:fld>
            <a:endParaRPr lang="ja-JP" altLang="en-US"/>
          </a:p>
        </p:txBody>
      </p:sp>
      <p:sp>
        <p:nvSpPr>
          <p:cNvPr id="5" name="フッター プレースホルダ 4"/>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7366B802-1D7C-AF4F-8D96-554BC646A0E1}" type="slidenum">
              <a:rPr lang="ja-JP" altLang="en-US" smtClean="0"/>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FCD5FA7D-9600-F34E-9326-6FDBC348D8BB}" type="datetimeFigureOut">
              <a:rPr lang="ja-JP" altLang="en-US" smtClean="0"/>
              <a:pPr/>
              <a:t>11.8.29</a:t>
            </a:fld>
            <a:endParaRPr lang="ja-JP" altLang="en-US"/>
          </a:p>
        </p:txBody>
      </p:sp>
      <p:sp>
        <p:nvSpPr>
          <p:cNvPr id="6" name="フッター プレースホルダ 5"/>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7366B802-1D7C-AF4F-8D96-554BC646A0E1}"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fld id="{FCD5FA7D-9600-F34E-9326-6FDBC348D8BB}" type="datetimeFigureOut">
              <a:rPr lang="ja-JP" altLang="en-US" smtClean="0"/>
              <a:pPr/>
              <a:t>11.8.29</a:t>
            </a:fld>
            <a:endParaRPr lang="ja-JP" altLang="en-US"/>
          </a:p>
        </p:txBody>
      </p:sp>
      <p:sp>
        <p:nvSpPr>
          <p:cNvPr id="8" name="フッター プレースホルダ 7"/>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7366B802-1D7C-AF4F-8D96-554BC646A0E1}"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fld id="{FCD5FA7D-9600-F34E-9326-6FDBC348D8BB}" type="datetimeFigureOut">
              <a:rPr lang="ja-JP" altLang="en-US" smtClean="0"/>
              <a:pPr/>
              <a:t>11.8.29</a:t>
            </a:fld>
            <a:endParaRPr lang="ja-JP" altLang="en-US"/>
          </a:p>
        </p:txBody>
      </p:sp>
      <p:sp>
        <p:nvSpPr>
          <p:cNvPr id="4" name="フッター プレースホルダ 3"/>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7366B802-1D7C-AF4F-8D96-554BC646A0E1}"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57200" y="6356350"/>
            <a:ext cx="2133600" cy="365125"/>
          </a:xfrm>
          <a:prstGeom prst="rect">
            <a:avLst/>
          </a:prstGeom>
        </p:spPr>
        <p:txBody>
          <a:bodyPr/>
          <a:lstStyle/>
          <a:p>
            <a:fld id="{FCD5FA7D-9600-F34E-9326-6FDBC348D8BB}" type="datetimeFigureOut">
              <a:rPr lang="ja-JP" altLang="en-US" smtClean="0"/>
              <a:pPr/>
              <a:t>11.8.29</a:t>
            </a:fld>
            <a:endParaRPr lang="ja-JP" altLang="en-US"/>
          </a:p>
        </p:txBody>
      </p:sp>
      <p:sp>
        <p:nvSpPr>
          <p:cNvPr id="3" name="フッター プレースホルダ 2"/>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7366B802-1D7C-AF4F-8D96-554BC646A0E1}"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FCD5FA7D-9600-F34E-9326-6FDBC348D8BB}" type="datetimeFigureOut">
              <a:rPr lang="ja-JP" altLang="en-US" smtClean="0"/>
              <a:pPr/>
              <a:t>11.8.29</a:t>
            </a:fld>
            <a:endParaRPr lang="ja-JP" altLang="en-US"/>
          </a:p>
        </p:txBody>
      </p:sp>
      <p:sp>
        <p:nvSpPr>
          <p:cNvPr id="6" name="フッター プレースホルダ 5"/>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7366B802-1D7C-AF4F-8D96-554BC646A0E1}"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タイトルと図">
    <p:spTree>
      <p:nvGrpSpPr>
        <p:cNvPr id="1" name=""/>
        <p:cNvGrpSpPr/>
        <p:nvPr/>
      </p:nvGrpSpPr>
      <p:grpSpPr>
        <a:xfrm>
          <a:off x="0" y="0"/>
          <a:ext cx="0" cy="0"/>
          <a:chOff x="0" y="0"/>
          <a:chExt cx="0" cy="0"/>
        </a:xfrm>
      </p:grpSpPr>
      <p:sp>
        <p:nvSpPr>
          <p:cNvPr id="9" name="1 つの角を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タイトル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FCD5FA7D-9600-F34E-9326-6FDBC348D8BB}" type="datetimeFigureOut">
              <a:rPr lang="ja-JP" altLang="en-US" smtClean="0"/>
              <a:pPr/>
              <a:t>11.8.29</a:t>
            </a:fld>
            <a:endParaRPr lang="ja-JP" altLang="en-US"/>
          </a:p>
        </p:txBody>
      </p:sp>
      <p:sp>
        <p:nvSpPr>
          <p:cNvPr id="6" name="フッター プレースホルダ 5"/>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7" name="スライド番号プレースホルダ 6"/>
          <p:cNvSpPr>
            <a:spLocks noGrp="1"/>
          </p:cNvSpPr>
          <p:nvPr>
            <p:ph type="sldNum" sz="quarter" idx="12"/>
          </p:nvPr>
        </p:nvSpPr>
        <p:spPr>
          <a:xfrm>
            <a:off x="8077200" y="6356350"/>
            <a:ext cx="609600" cy="365125"/>
          </a:xfrm>
        </p:spPr>
        <p:txBody>
          <a:bodyPr/>
          <a:lstStyle/>
          <a:p>
            <a:fld id="{7366B802-1D7C-AF4F-8D96-554BC646A0E1}" type="slidenum">
              <a:rPr lang="ja-JP" altLang="en-US" smtClean="0"/>
              <a:pPr/>
              <a:t>‹#›</a:t>
            </a:fld>
            <a:endParaRPr lang="ja-JP" altLang="en-US"/>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フリーフォーム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フリーフォーム 6"/>
          <p:cNvSpPr>
            <a:spLocks/>
          </p:cNvSpPr>
          <p:nvPr/>
        </p:nvSpPr>
        <p:spPr bwMode="auto">
          <a:xfrm>
            <a:off x="-9525" y="-7144"/>
            <a:ext cx="9163050" cy="67937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フリーフォーム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タイトル プレースホルダ 8"/>
          <p:cNvSpPr>
            <a:spLocks noGrp="1"/>
          </p:cNvSpPr>
          <p:nvPr>
            <p:ph type="title"/>
          </p:nvPr>
        </p:nvSpPr>
        <p:spPr>
          <a:xfrm>
            <a:off x="457200" y="100730"/>
            <a:ext cx="8229600" cy="1143000"/>
          </a:xfrm>
          <a:prstGeom prst="rect">
            <a:avLst/>
          </a:prstGeom>
        </p:spPr>
        <p:txBody>
          <a:bodyPr vert="horz" lIns="0" rIns="0" bIns="0" anchor="b">
            <a:normAutofit/>
          </a:bodyPr>
          <a:lstStyle/>
          <a:p>
            <a:r>
              <a:rPr kumimoji="0" lang="ja-JP" altLang="en-US" dirty="0" smtClean="0"/>
              <a:t>マスタ タイトルの書式設定</a:t>
            </a:r>
            <a:endParaRPr kumimoji="0" lang="en-US" dirty="0"/>
          </a:p>
        </p:txBody>
      </p:sp>
      <p:sp>
        <p:nvSpPr>
          <p:cNvPr id="30" name="テキスト プレースホルダ 29"/>
          <p:cNvSpPr>
            <a:spLocks noGrp="1"/>
          </p:cNvSpPr>
          <p:nvPr>
            <p:ph type="body" idx="1"/>
          </p:nvPr>
        </p:nvSpPr>
        <p:spPr>
          <a:xfrm>
            <a:off x="457200" y="1509889"/>
            <a:ext cx="8229600" cy="4814711"/>
          </a:xfrm>
          <a:prstGeom prst="rect">
            <a:avLst/>
          </a:prstGeom>
        </p:spPr>
        <p:txBody>
          <a:bodyPr vert="horz">
            <a:normAutofit/>
          </a:bodyPr>
          <a:lstStyle/>
          <a:p>
            <a:pPr lvl="0" eaLnBrk="1" latinLnBrk="0" hangingPunct="1"/>
            <a:r>
              <a:rPr kumimoji="0" lang="ja-JP" altLang="en-US" dirty="0" smtClean="0"/>
              <a:t>マスタ テキストの書式設定</a:t>
            </a:r>
          </a:p>
          <a:p>
            <a:pPr lvl="1" eaLnBrk="1" latinLnBrk="0" hangingPunct="1"/>
            <a:r>
              <a:rPr kumimoji="0" lang="ja-JP" altLang="en-US" dirty="0" smtClean="0"/>
              <a:t>第 </a:t>
            </a:r>
            <a:r>
              <a:rPr kumimoji="0" lang="en-US" altLang="ja-JP" dirty="0" smtClean="0"/>
              <a:t>2 </a:t>
            </a:r>
            <a:r>
              <a:rPr kumimoji="0" lang="ja-JP" altLang="en-US" dirty="0" smtClean="0"/>
              <a:t>レベル</a:t>
            </a:r>
          </a:p>
          <a:p>
            <a:pPr lvl="2" eaLnBrk="1" latinLnBrk="0" hangingPunct="1"/>
            <a:r>
              <a:rPr kumimoji="0" lang="ja-JP" altLang="en-US" dirty="0" smtClean="0"/>
              <a:t>第 </a:t>
            </a:r>
            <a:r>
              <a:rPr kumimoji="0" lang="en-US" altLang="ja-JP" dirty="0" smtClean="0"/>
              <a:t>3 </a:t>
            </a:r>
            <a:r>
              <a:rPr kumimoji="0" lang="ja-JP" altLang="en-US" dirty="0" smtClean="0"/>
              <a:t>レベル</a:t>
            </a:r>
          </a:p>
          <a:p>
            <a:pPr lvl="3" eaLnBrk="1" latinLnBrk="0" hangingPunct="1"/>
            <a:r>
              <a:rPr kumimoji="0" lang="ja-JP" altLang="en-US" dirty="0" smtClean="0"/>
              <a:t>第 </a:t>
            </a:r>
            <a:r>
              <a:rPr kumimoji="0" lang="en-US" altLang="ja-JP" dirty="0" smtClean="0"/>
              <a:t>4 </a:t>
            </a:r>
            <a:r>
              <a:rPr kumimoji="0" lang="ja-JP" altLang="en-US" dirty="0" smtClean="0"/>
              <a:t>レベル</a:t>
            </a:r>
          </a:p>
          <a:p>
            <a:pPr lvl="4" eaLnBrk="1" latinLnBrk="0" hangingPunct="1"/>
            <a:r>
              <a:rPr kumimoji="0" lang="ja-JP" altLang="en-US" dirty="0" smtClean="0"/>
              <a:t>第 </a:t>
            </a:r>
            <a:r>
              <a:rPr kumimoji="0" lang="en-US" altLang="ja-JP" dirty="0" smtClean="0"/>
              <a:t>5 </a:t>
            </a:r>
            <a:r>
              <a:rPr kumimoji="0" lang="ja-JP" altLang="en-US" dirty="0" smtClean="0"/>
              <a:t>レベル</a:t>
            </a:r>
            <a:endParaRPr kumimoji="0" lang="en-US" dirty="0"/>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66B802-1D7C-AF4F-8D96-554BC646A0E1}" type="slidenum">
              <a:rPr lang="ja-JP" altLang="en-US" smtClean="0"/>
              <a:pPr/>
              <a:t>‹#›</a:t>
            </a:fld>
            <a:endParaRPr lang="ja-JP" altLang="en-US"/>
          </a:p>
        </p:txBody>
      </p:sp>
      <p:grpSp>
        <p:nvGrpSpPr>
          <p:cNvPr id="2" name="図形グループ 1"/>
          <p:cNvGrpSpPr/>
          <p:nvPr/>
        </p:nvGrpSpPr>
        <p:grpSpPr>
          <a:xfrm>
            <a:off x="-21712" y="-18193"/>
            <a:ext cx="9180548" cy="471800"/>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31.png"/><Relationship Id="rId13"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6.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48.png"/></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34.png"/><Relationship Id="rId5" Type="http://schemas.openxmlformats.org/officeDocument/2006/relationships/image" Target="../media/image50.png"/><Relationship Id="rId6" Type="http://schemas.openxmlformats.org/officeDocument/2006/relationships/image" Target="../media/image36.png"/><Relationship Id="rId7" Type="http://schemas.openxmlformats.org/officeDocument/2006/relationships/image" Target="../media/image51.png"/><Relationship Id="rId8" Type="http://schemas.openxmlformats.org/officeDocument/2006/relationships/image" Target="../media/image52.png"/><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34.png"/><Relationship Id="rId5" Type="http://schemas.openxmlformats.org/officeDocument/2006/relationships/image" Target="../media/image50.png"/><Relationship Id="rId6" Type="http://schemas.openxmlformats.org/officeDocument/2006/relationships/image" Target="../media/image36.png"/><Relationship Id="rId7" Type="http://schemas.openxmlformats.org/officeDocument/2006/relationships/image" Target="../media/image51.png"/><Relationship Id="rId8" Type="http://schemas.openxmlformats.org/officeDocument/2006/relationships/image" Target="../media/image52.png"/><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7.png"/></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44.png"/><Relationship Id="rId5" Type="http://schemas.openxmlformats.org/officeDocument/2006/relationships/image" Target="../media/image43.png"/><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8.png"/></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45.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 Id="rId9" Type="http://schemas.openxmlformats.org/officeDocument/2006/relationships/image" Target="../media/image12.png"/><Relationship Id="rId10"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9.png"/><Relationship Id="rId5" Type="http://schemas.openxmlformats.org/officeDocument/2006/relationships/image" Target="../media/image71.png"/><Relationship Id="rId6" Type="http://schemas.openxmlformats.org/officeDocument/2006/relationships/image" Target="../media/image46.png"/><Relationship Id="rId7" Type="http://schemas.openxmlformats.org/officeDocument/2006/relationships/image" Target="../media/image26.png"/><Relationship Id="rId8" Type="http://schemas.openxmlformats.org/officeDocument/2006/relationships/image" Target="../media/image47.png"/><Relationship Id="rId9"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73.png"/></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3.png"/><Relationship Id="rId6" Type="http://schemas.openxmlformats.org/officeDocument/2006/relationships/image" Target="../media/image77.png"/><Relationship Id="rId7" Type="http://schemas.openxmlformats.org/officeDocument/2006/relationships/image" Target="../media/image65.png"/><Relationship Id="rId8"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65.png"/><Relationship Id="rId5"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45.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 Id="rId9" Type="http://schemas.openxmlformats.org/officeDocument/2006/relationships/image" Target="../media/image12.png"/><Relationship Id="rId10"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7"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7" Type="http://schemas.openxmlformats.org/officeDocument/2006/relationships/image" Target="../media/image82.png"/><Relationship Id="rId8" Type="http://schemas.openxmlformats.org/officeDocument/2006/relationships/image" Target="../media/image27.png"/><Relationship Id="rId9"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84.png"/><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1300" y="1371600"/>
            <a:ext cx="8597900" cy="1828800"/>
          </a:xfrm>
          <a:effectLst/>
        </p:spPr>
        <p:txBody>
          <a:bodyPr>
            <a:normAutofit/>
          </a:bodyPr>
          <a:lstStyle/>
          <a:p>
            <a:r>
              <a:rPr lang="en-US" altLang="ja-JP" sz="3600" dirty="0" smtClean="0">
                <a:solidFill>
                  <a:schemeClr val="bg1"/>
                </a:solidFill>
              </a:rPr>
              <a:t>Computing Longest Common</a:t>
            </a:r>
            <a:br>
              <a:rPr lang="en-US" altLang="ja-JP" sz="3600" dirty="0" smtClean="0">
                <a:solidFill>
                  <a:schemeClr val="bg1"/>
                </a:solidFill>
              </a:rPr>
            </a:br>
            <a:r>
              <a:rPr lang="en-US" altLang="ja-JP" sz="3600" dirty="0" smtClean="0">
                <a:solidFill>
                  <a:schemeClr val="bg1"/>
                </a:solidFill>
              </a:rPr>
              <a:t> Substring/Subsequence of Non-linear Texts </a:t>
            </a:r>
            <a:endParaRPr lang="ja-JP" altLang="en-US" sz="3600" dirty="0">
              <a:solidFill>
                <a:schemeClr val="bg1"/>
              </a:solidFill>
            </a:endParaRPr>
          </a:p>
        </p:txBody>
      </p:sp>
      <p:sp>
        <p:nvSpPr>
          <p:cNvPr id="3" name="サブタイトル 2"/>
          <p:cNvSpPr>
            <a:spLocks noGrp="1"/>
          </p:cNvSpPr>
          <p:nvPr>
            <p:ph type="subTitle" idx="1"/>
          </p:nvPr>
        </p:nvSpPr>
        <p:spPr>
          <a:xfrm>
            <a:off x="787400" y="3622236"/>
            <a:ext cx="7854696" cy="1752600"/>
          </a:xfrm>
        </p:spPr>
        <p:txBody>
          <a:bodyPr>
            <a:normAutofit fontScale="92500" lnSpcReduction="10000"/>
          </a:bodyPr>
          <a:lstStyle/>
          <a:p>
            <a:r>
              <a:rPr lang="en-US" altLang="ja-JP" u="sng" dirty="0" err="1" smtClean="0">
                <a:solidFill>
                  <a:srgbClr val="000000"/>
                </a:solidFill>
                <a:latin typeface="Times New Roman"/>
                <a:cs typeface="Times New Roman"/>
              </a:rPr>
              <a:t>Kouji</a:t>
            </a:r>
            <a:r>
              <a:rPr lang="en-US" altLang="ja-JP" u="sng" dirty="0" smtClean="0">
                <a:solidFill>
                  <a:srgbClr val="000000"/>
                </a:solidFill>
                <a:latin typeface="Times New Roman"/>
                <a:cs typeface="Times New Roman"/>
              </a:rPr>
              <a:t> </a:t>
            </a:r>
            <a:r>
              <a:rPr lang="en-US" altLang="ja-JP" u="sng" dirty="0" err="1" smtClean="0">
                <a:solidFill>
                  <a:srgbClr val="000000"/>
                </a:solidFill>
                <a:latin typeface="Times New Roman"/>
                <a:cs typeface="Times New Roman"/>
              </a:rPr>
              <a:t>Shimohira</a:t>
            </a:r>
            <a:r>
              <a:rPr lang="en-US" altLang="ja-JP" dirty="0" smtClean="0">
                <a:solidFill>
                  <a:srgbClr val="000000"/>
                </a:solidFill>
                <a:latin typeface="Times New Roman"/>
                <a:cs typeface="Times New Roman"/>
              </a:rPr>
              <a:t>, </a:t>
            </a:r>
            <a:r>
              <a:rPr lang="en-US" altLang="ja-JP" dirty="0" err="1" smtClean="0">
                <a:solidFill>
                  <a:srgbClr val="000000"/>
                </a:solidFill>
                <a:latin typeface="Times New Roman"/>
                <a:cs typeface="Times New Roman"/>
              </a:rPr>
              <a:t>Shunsuke</a:t>
            </a:r>
            <a:r>
              <a:rPr lang="en-US" altLang="ja-JP" dirty="0" smtClean="0">
                <a:solidFill>
                  <a:srgbClr val="000000"/>
                </a:solidFill>
                <a:latin typeface="Times New Roman"/>
                <a:cs typeface="Times New Roman"/>
              </a:rPr>
              <a:t> </a:t>
            </a:r>
            <a:r>
              <a:rPr lang="en-US" altLang="ja-JP" dirty="0" err="1" smtClean="0">
                <a:solidFill>
                  <a:srgbClr val="000000"/>
                </a:solidFill>
                <a:latin typeface="Times New Roman"/>
                <a:cs typeface="Times New Roman"/>
              </a:rPr>
              <a:t>Inenaga</a:t>
            </a:r>
            <a:r>
              <a:rPr lang="en-US" altLang="ja-JP" dirty="0" smtClean="0">
                <a:solidFill>
                  <a:srgbClr val="000000"/>
                </a:solidFill>
                <a:latin typeface="Times New Roman"/>
                <a:cs typeface="Times New Roman"/>
              </a:rPr>
              <a:t>,</a:t>
            </a:r>
          </a:p>
          <a:p>
            <a:r>
              <a:rPr lang="en-US" altLang="ja-JP" dirty="0" smtClean="0">
                <a:solidFill>
                  <a:srgbClr val="000000"/>
                </a:solidFill>
                <a:latin typeface="Times New Roman"/>
                <a:cs typeface="Times New Roman"/>
              </a:rPr>
              <a:t>Hideo </a:t>
            </a:r>
            <a:r>
              <a:rPr lang="en-US" altLang="ja-JP" dirty="0" err="1" smtClean="0">
                <a:solidFill>
                  <a:srgbClr val="000000"/>
                </a:solidFill>
                <a:latin typeface="Times New Roman"/>
                <a:cs typeface="Times New Roman"/>
              </a:rPr>
              <a:t>Bannai</a:t>
            </a:r>
            <a:r>
              <a:rPr lang="en-US" altLang="ja-JP" dirty="0" smtClean="0">
                <a:solidFill>
                  <a:srgbClr val="000000"/>
                </a:solidFill>
                <a:latin typeface="Times New Roman"/>
                <a:cs typeface="Times New Roman"/>
              </a:rPr>
              <a:t>, Masayuki Takeda</a:t>
            </a:r>
          </a:p>
          <a:p>
            <a:endParaRPr lang="en-US" altLang="ja-JP" dirty="0" smtClean="0">
              <a:solidFill>
                <a:srgbClr val="000000"/>
              </a:solidFill>
              <a:latin typeface="Times New Roman"/>
              <a:cs typeface="Times New Roman"/>
            </a:endParaRPr>
          </a:p>
          <a:p>
            <a:r>
              <a:rPr lang="en-US" altLang="ja-JP" dirty="0" smtClean="0">
                <a:solidFill>
                  <a:srgbClr val="000000"/>
                </a:solidFill>
                <a:latin typeface="Times New Roman"/>
                <a:cs typeface="Times New Roman"/>
              </a:rPr>
              <a:t>Kyushu University, Japan</a:t>
            </a:r>
            <a:endParaRPr lang="ja-JP" altLang="en-US" dirty="0">
              <a:solidFill>
                <a:srgbClr val="000000"/>
              </a:solidFill>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Topological Sort</a:t>
            </a:r>
            <a:endParaRPr lang="ja-JP" altLang="en-US" dirty="0"/>
          </a:p>
        </p:txBody>
      </p:sp>
      <p:sp>
        <p:nvSpPr>
          <p:cNvPr id="4" name="角丸四角形 3"/>
          <p:cNvSpPr/>
          <p:nvPr/>
        </p:nvSpPr>
        <p:spPr>
          <a:xfrm>
            <a:off x="1134332" y="1542838"/>
            <a:ext cx="7182578" cy="450269"/>
          </a:xfrm>
          <a:prstGeom prst="roundRect">
            <a:avLst/>
          </a:prstGeom>
          <a:solidFill>
            <a:schemeClr val="bg1"/>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Sort vertices of </a:t>
            </a:r>
            <a:r>
              <a:rPr lang="en-US" altLang="ja-JP" i="1" dirty="0" smtClean="0">
                <a:solidFill>
                  <a:srgbClr val="000000"/>
                </a:solidFill>
                <a:latin typeface="+mn-ea"/>
              </a:rPr>
              <a:t>G</a:t>
            </a:r>
            <a:r>
              <a:rPr lang="en-US" altLang="ja-JP" i="1" baseline="-25000" dirty="0" smtClean="0">
                <a:solidFill>
                  <a:srgbClr val="000000"/>
                </a:solidFill>
                <a:latin typeface="+mn-ea"/>
              </a:rPr>
              <a:t>1</a:t>
            </a:r>
            <a:r>
              <a:rPr lang="en-US" altLang="ja-JP" dirty="0" smtClean="0">
                <a:solidFill>
                  <a:srgbClr val="000000"/>
                </a:solidFill>
              </a:rPr>
              <a:t> and </a:t>
            </a:r>
            <a:r>
              <a:rPr lang="en-US" altLang="ja-JP" i="1" dirty="0" smtClean="0">
                <a:solidFill>
                  <a:srgbClr val="000000"/>
                </a:solidFill>
                <a:latin typeface="+mn-ea"/>
              </a:rPr>
              <a:t>G</a:t>
            </a:r>
            <a:r>
              <a:rPr lang="en-US" altLang="ja-JP" baseline="-25000" dirty="0" smtClean="0">
                <a:solidFill>
                  <a:srgbClr val="000000"/>
                </a:solidFill>
                <a:latin typeface="+mn-ea"/>
              </a:rPr>
              <a:t>2</a:t>
            </a:r>
            <a:r>
              <a:rPr lang="en-US" altLang="ja-JP" dirty="0" smtClean="0">
                <a:solidFill>
                  <a:srgbClr val="000000"/>
                </a:solidFill>
              </a:rPr>
              <a:t> in topological order</a:t>
            </a:r>
            <a:endParaRPr kumimoji="1" lang="ja-JP" altLang="en-US" dirty="0">
              <a:solidFill>
                <a:srgbClr val="000000"/>
              </a:solidFill>
            </a:endParaRPr>
          </a:p>
        </p:txBody>
      </p:sp>
      <p:grpSp>
        <p:nvGrpSpPr>
          <p:cNvPr id="38" name="図形グループ 37"/>
          <p:cNvGrpSpPr>
            <a:grpSpLocks noChangeAspect="1"/>
          </p:cNvGrpSpPr>
          <p:nvPr/>
        </p:nvGrpSpPr>
        <p:grpSpPr>
          <a:xfrm>
            <a:off x="848745" y="4935039"/>
            <a:ext cx="2743890" cy="1175182"/>
            <a:chOff x="4175195" y="4267949"/>
            <a:chExt cx="4270360" cy="1828954"/>
          </a:xfrm>
        </p:grpSpPr>
        <p:grpSp>
          <p:nvGrpSpPr>
            <p:cNvPr id="39" name="図形グループ 60"/>
            <p:cNvGrpSpPr/>
            <p:nvPr/>
          </p:nvGrpSpPr>
          <p:grpSpPr>
            <a:xfrm>
              <a:off x="4836485" y="4267949"/>
              <a:ext cx="3609070" cy="1828954"/>
              <a:chOff x="4836485" y="4267949"/>
              <a:chExt cx="3609070" cy="1828954"/>
            </a:xfrm>
          </p:grpSpPr>
          <p:sp>
            <p:nvSpPr>
              <p:cNvPr id="41" name="円/楕円 40"/>
              <p:cNvSpPr/>
              <p:nvPr/>
            </p:nvSpPr>
            <p:spPr>
              <a:xfrm>
                <a:off x="4836485"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42" name="円/楕円 41"/>
              <p:cNvSpPr/>
              <p:nvPr/>
            </p:nvSpPr>
            <p:spPr>
              <a:xfrm>
                <a:off x="6344038"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43" name="円/楕円 42"/>
              <p:cNvSpPr/>
              <p:nvPr/>
            </p:nvSpPr>
            <p:spPr>
              <a:xfrm>
                <a:off x="4836485"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44" name="円/楕円 43"/>
              <p:cNvSpPr/>
              <p:nvPr/>
            </p:nvSpPr>
            <p:spPr>
              <a:xfrm>
                <a:off x="6344038"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45" name="円/楕円 44"/>
              <p:cNvSpPr/>
              <p:nvPr/>
            </p:nvSpPr>
            <p:spPr>
              <a:xfrm>
                <a:off x="7842693"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 </a:t>
                </a:r>
                <a:r>
                  <a:rPr lang="en-US" altLang="ja-JP" sz="2400" baseline="-25000" dirty="0" smtClean="0">
                    <a:solidFill>
                      <a:srgbClr val="000000"/>
                    </a:solidFill>
                    <a:latin typeface="+mn-ea"/>
                  </a:rPr>
                  <a:t>6</a:t>
                </a:r>
                <a:endParaRPr kumimoji="1" lang="ja-JP" altLang="en-US" sz="2400" dirty="0">
                  <a:solidFill>
                    <a:srgbClr val="000000"/>
                  </a:solidFill>
                  <a:latin typeface="+mn-ea"/>
                </a:endParaRPr>
              </a:p>
            </p:txBody>
          </p:sp>
          <p:cxnSp>
            <p:nvCxnSpPr>
              <p:cNvPr id="46" name="直線矢印コネクタ 45"/>
              <p:cNvCxnSpPr>
                <a:stCxn id="41" idx="6"/>
                <a:endCxn id="42" idx="2"/>
              </p:cNvCxnSpPr>
              <p:nvPr/>
            </p:nvCxnSpPr>
            <p:spPr>
              <a:xfrm>
                <a:off x="5439347" y="4574296"/>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7" name="直線矢印コネクタ 46"/>
              <p:cNvCxnSpPr>
                <a:stCxn id="41" idx="4"/>
                <a:endCxn id="43" idx="0"/>
              </p:cNvCxnSpPr>
              <p:nvPr/>
            </p:nvCxnSpPr>
            <p:spPr>
              <a:xfrm rot="5400000">
                <a:off x="4836133" y="5182426"/>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42" idx="6"/>
                <a:endCxn id="52" idx="2"/>
              </p:cNvCxnSpPr>
              <p:nvPr/>
            </p:nvCxnSpPr>
            <p:spPr>
              <a:xfrm>
                <a:off x="6946900" y="457429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a:stCxn id="43" idx="6"/>
                <a:endCxn id="44" idx="2"/>
              </p:cNvCxnSpPr>
              <p:nvPr/>
            </p:nvCxnSpPr>
            <p:spPr>
              <a:xfrm>
                <a:off x="5439347" y="5790556"/>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0" name="直線矢印コネクタ 49"/>
              <p:cNvCxnSpPr>
                <a:stCxn id="44" idx="6"/>
                <a:endCxn id="45" idx="2"/>
              </p:cNvCxnSpPr>
              <p:nvPr/>
            </p:nvCxnSpPr>
            <p:spPr>
              <a:xfrm>
                <a:off x="6946900" y="579055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42" idx="4"/>
                <a:endCxn id="44" idx="0"/>
              </p:cNvCxnSpPr>
              <p:nvPr/>
            </p:nvCxnSpPr>
            <p:spPr>
              <a:xfrm rot="5400000">
                <a:off x="6343686" y="5182426"/>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52" name="円/楕円 51"/>
              <p:cNvSpPr/>
              <p:nvPr/>
            </p:nvSpPr>
            <p:spPr>
              <a:xfrm>
                <a:off x="7842693"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53" name="直線矢印コネクタ 52"/>
              <p:cNvCxnSpPr>
                <a:endCxn id="52" idx="3"/>
              </p:cNvCxnSpPr>
              <p:nvPr/>
            </p:nvCxnSpPr>
            <p:spPr>
              <a:xfrm flipV="1">
                <a:off x="6861114" y="4792504"/>
                <a:ext cx="1069866" cy="756537"/>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40" name="テキスト ボックス 39"/>
            <p:cNvSpPr txBox="1"/>
            <p:nvPr/>
          </p:nvSpPr>
          <p:spPr>
            <a:xfrm>
              <a:off x="4175195" y="4414954"/>
              <a:ext cx="936812"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grpSp>
      <p:grpSp>
        <p:nvGrpSpPr>
          <p:cNvPr id="54" name="図形グループ 53"/>
          <p:cNvGrpSpPr>
            <a:grpSpLocks noChangeAspect="1"/>
          </p:cNvGrpSpPr>
          <p:nvPr/>
        </p:nvGrpSpPr>
        <p:grpSpPr>
          <a:xfrm>
            <a:off x="818252" y="3309420"/>
            <a:ext cx="2815554" cy="1194562"/>
            <a:chOff x="-95241" y="4269537"/>
            <a:chExt cx="4310802" cy="1828954"/>
          </a:xfrm>
        </p:grpSpPr>
        <p:grpSp>
          <p:nvGrpSpPr>
            <p:cNvPr id="55" name="図形グループ 61"/>
            <p:cNvGrpSpPr/>
            <p:nvPr/>
          </p:nvGrpSpPr>
          <p:grpSpPr>
            <a:xfrm>
              <a:off x="-95241" y="4269537"/>
              <a:ext cx="4310802" cy="1828954"/>
              <a:chOff x="-95241" y="4269537"/>
              <a:chExt cx="4310802" cy="1828954"/>
            </a:xfrm>
          </p:grpSpPr>
          <p:grpSp>
            <p:nvGrpSpPr>
              <p:cNvPr id="57" name="図形グループ 59"/>
              <p:cNvGrpSpPr/>
              <p:nvPr/>
            </p:nvGrpSpPr>
            <p:grpSpPr>
              <a:xfrm>
                <a:off x="606491" y="4269537"/>
                <a:ext cx="3609070" cy="1828954"/>
                <a:chOff x="606491" y="4269537"/>
                <a:chExt cx="3609070" cy="1828954"/>
              </a:xfrm>
            </p:grpSpPr>
            <p:sp>
              <p:nvSpPr>
                <p:cNvPr id="59" name="円/楕円 58"/>
                <p:cNvSpPr/>
                <p:nvPr/>
              </p:nvSpPr>
              <p:spPr>
                <a:xfrm>
                  <a:off x="606491"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60" name="円/楕円 59"/>
                <p:cNvSpPr/>
                <p:nvPr/>
              </p:nvSpPr>
              <p:spPr>
                <a:xfrm>
                  <a:off x="2114044"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61" name="円/楕円 60"/>
                <p:cNvSpPr/>
                <p:nvPr/>
              </p:nvSpPr>
              <p:spPr>
                <a:xfrm>
                  <a:off x="606491"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62" name="円/楕円 61"/>
                <p:cNvSpPr/>
                <p:nvPr/>
              </p:nvSpPr>
              <p:spPr>
                <a:xfrm>
                  <a:off x="2114044"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63" name="円/楕円 62"/>
                <p:cNvSpPr/>
                <p:nvPr/>
              </p:nvSpPr>
              <p:spPr>
                <a:xfrm>
                  <a:off x="3612699"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6</a:t>
                  </a:r>
                  <a:endParaRPr kumimoji="1" lang="ja-JP" altLang="en-US" sz="2400" dirty="0">
                    <a:solidFill>
                      <a:srgbClr val="000000"/>
                    </a:solidFill>
                    <a:latin typeface="+mn-ea"/>
                  </a:endParaRPr>
                </a:p>
              </p:txBody>
            </p:sp>
            <p:cxnSp>
              <p:nvCxnSpPr>
                <p:cNvPr id="64" name="直線矢印コネクタ 63"/>
                <p:cNvCxnSpPr>
                  <a:stCxn id="59" idx="6"/>
                  <a:endCxn id="60" idx="2"/>
                </p:cNvCxnSpPr>
                <p:nvPr/>
              </p:nvCxnSpPr>
              <p:spPr>
                <a:xfrm>
                  <a:off x="1209353" y="457588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stCxn id="60" idx="6"/>
                  <a:endCxn id="69" idx="2"/>
                </p:cNvCxnSpPr>
                <p:nvPr/>
              </p:nvCxnSpPr>
              <p:spPr>
                <a:xfrm>
                  <a:off x="2716906" y="4575884"/>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61" idx="6"/>
                  <a:endCxn id="62" idx="2"/>
                </p:cNvCxnSpPr>
                <p:nvPr/>
              </p:nvCxnSpPr>
              <p:spPr>
                <a:xfrm>
                  <a:off x="1209353" y="579214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7" name="直線矢印コネクタ 66"/>
                <p:cNvCxnSpPr>
                  <a:stCxn id="62" idx="6"/>
                  <a:endCxn id="63" idx="2"/>
                </p:cNvCxnSpPr>
                <p:nvPr/>
              </p:nvCxnSpPr>
              <p:spPr>
                <a:xfrm>
                  <a:off x="2716906" y="5792144"/>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69" idx="4"/>
                  <a:endCxn id="63" idx="0"/>
                </p:cNvCxnSpPr>
                <p:nvPr/>
              </p:nvCxnSpPr>
              <p:spPr>
                <a:xfrm rot="5400000">
                  <a:off x="3612347" y="5184014"/>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9" name="円/楕円 68"/>
                <p:cNvSpPr/>
                <p:nvPr/>
              </p:nvSpPr>
              <p:spPr>
                <a:xfrm>
                  <a:off x="3612699"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70" name="直線矢印コネクタ 69"/>
                <p:cNvCxnSpPr>
                  <a:stCxn id="62" idx="7"/>
                  <a:endCxn id="69" idx="3"/>
                </p:cNvCxnSpPr>
                <p:nvPr/>
              </p:nvCxnSpPr>
              <p:spPr>
                <a:xfrm rot="5400000" flipH="1" flipV="1">
                  <a:off x="2773292" y="4647831"/>
                  <a:ext cx="783020" cy="1072367"/>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58" name="テキスト ボックス 57"/>
              <p:cNvSpPr txBox="1"/>
              <p:nvPr/>
            </p:nvSpPr>
            <p:spPr>
              <a:xfrm>
                <a:off x="-95241" y="4313716"/>
                <a:ext cx="936811" cy="706840"/>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grpSp>
        <p:cxnSp>
          <p:nvCxnSpPr>
            <p:cNvPr id="56" name="直線矢印コネクタ 55"/>
            <p:cNvCxnSpPr>
              <a:stCxn id="62" idx="1"/>
              <a:endCxn id="59" idx="5"/>
            </p:cNvCxnSpPr>
            <p:nvPr/>
          </p:nvCxnSpPr>
          <p:spPr>
            <a:xfrm rot="16200000" flipV="1">
              <a:off x="1270189" y="4643381"/>
              <a:ext cx="783020" cy="1081265"/>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3952490" y="3128999"/>
            <a:ext cx="4597225" cy="2576001"/>
            <a:chOff x="3834531" y="3166037"/>
            <a:chExt cx="4597225" cy="2576001"/>
          </a:xfrm>
        </p:grpSpPr>
        <p:grpSp>
          <p:nvGrpSpPr>
            <p:cNvPr id="21" name="図形グループ 20"/>
            <p:cNvGrpSpPr>
              <a:grpSpLocks noChangeAspect="1"/>
            </p:cNvGrpSpPr>
            <p:nvPr/>
          </p:nvGrpSpPr>
          <p:grpSpPr>
            <a:xfrm>
              <a:off x="5302094" y="4915404"/>
              <a:ext cx="3129662" cy="826634"/>
              <a:chOff x="2059720" y="3583580"/>
              <a:chExt cx="4791724" cy="1265634"/>
            </a:xfrm>
          </p:grpSpPr>
          <p:grpSp>
            <p:nvGrpSpPr>
              <p:cNvPr id="22" name="図形グループ 61"/>
              <p:cNvGrpSpPr/>
              <p:nvPr/>
            </p:nvGrpSpPr>
            <p:grpSpPr>
              <a:xfrm>
                <a:off x="2059720" y="3583580"/>
                <a:ext cx="4791724" cy="1265634"/>
                <a:chOff x="2059720" y="3583580"/>
                <a:chExt cx="4791724" cy="1265634"/>
              </a:xfrm>
            </p:grpSpPr>
            <p:grpSp>
              <p:nvGrpSpPr>
                <p:cNvPr id="24" name="図形グループ 59"/>
                <p:cNvGrpSpPr/>
                <p:nvPr/>
              </p:nvGrpSpPr>
              <p:grpSpPr>
                <a:xfrm>
                  <a:off x="2114044" y="4290422"/>
                  <a:ext cx="4737400" cy="558792"/>
                  <a:chOff x="2114044" y="4290422"/>
                  <a:chExt cx="4737400" cy="558792"/>
                </a:xfrm>
              </p:grpSpPr>
              <p:sp>
                <p:nvSpPr>
                  <p:cNvPr id="26" name="円/楕円 25"/>
                  <p:cNvSpPr/>
                  <p:nvPr/>
                </p:nvSpPr>
                <p:spPr>
                  <a:xfrm>
                    <a:off x="2114044" y="4291639"/>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27" name="円/楕円 26"/>
                  <p:cNvSpPr/>
                  <p:nvPr/>
                </p:nvSpPr>
                <p:spPr>
                  <a:xfrm>
                    <a:off x="2940952"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28" name="円/楕円 27"/>
                  <p:cNvSpPr/>
                  <p:nvPr/>
                </p:nvSpPr>
                <p:spPr>
                  <a:xfrm>
                    <a:off x="4594765"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29" name="円/楕円 28"/>
                  <p:cNvSpPr/>
                  <p:nvPr/>
                </p:nvSpPr>
                <p:spPr>
                  <a:xfrm>
                    <a:off x="542167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30" name="円/楕円 29"/>
                  <p:cNvSpPr/>
                  <p:nvPr/>
                </p:nvSpPr>
                <p:spPr>
                  <a:xfrm>
                    <a:off x="624858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6</a:t>
                    </a:r>
                    <a:endParaRPr kumimoji="1" lang="ja-JP" altLang="en-US" sz="2400" dirty="0">
                      <a:solidFill>
                        <a:srgbClr val="000000"/>
                      </a:solidFill>
                      <a:latin typeface="+mn-ea"/>
                    </a:endParaRPr>
                  </a:p>
                </p:txBody>
              </p:sp>
              <p:cxnSp>
                <p:nvCxnSpPr>
                  <p:cNvPr id="31" name="直線矢印コネクタ 30"/>
                  <p:cNvCxnSpPr>
                    <a:stCxn id="26" idx="6"/>
                    <a:endCxn id="27" idx="2"/>
                  </p:cNvCxnSpPr>
                  <p:nvPr/>
                </p:nvCxnSpPr>
                <p:spPr>
                  <a:xfrm>
                    <a:off x="2716906" y="4570424"/>
                    <a:ext cx="224046"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a:stCxn id="27" idx="6"/>
                    <a:endCxn id="36" idx="2"/>
                  </p:cNvCxnSpPr>
                  <p:nvPr/>
                </p:nvCxnSpPr>
                <p:spPr>
                  <a:xfrm>
                    <a:off x="3543815" y="4570427"/>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a:stCxn id="28" idx="6"/>
                    <a:endCxn id="29" idx="2"/>
                  </p:cNvCxnSpPr>
                  <p:nvPr/>
                </p:nvCxnSpPr>
                <p:spPr>
                  <a:xfrm>
                    <a:off x="5197628" y="4570425"/>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29" idx="6"/>
                    <a:endCxn id="30" idx="2"/>
                  </p:cNvCxnSpPr>
                  <p:nvPr/>
                </p:nvCxnSpPr>
                <p:spPr>
                  <a:xfrm>
                    <a:off x="6024534" y="4570425"/>
                    <a:ext cx="224047"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76"/>
                  <p:cNvCxnSpPr>
                    <a:endCxn id="29" idx="1"/>
                  </p:cNvCxnSpPr>
                  <p:nvPr/>
                </p:nvCxnSpPr>
                <p:spPr>
                  <a:xfrm rot="16200000" flipH="1">
                    <a:off x="4475850" y="3339184"/>
                    <a:ext cx="13786" cy="2054432"/>
                  </a:xfrm>
                  <a:prstGeom prst="curvedConnector3">
                    <a:avLst>
                      <a:gd name="adj1" fmla="val -3131186"/>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6" name="円/楕円 35"/>
                  <p:cNvSpPr/>
                  <p:nvPr/>
                </p:nvSpPr>
                <p:spPr>
                  <a:xfrm>
                    <a:off x="3767859"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37" name="直線矢印コネクタ 78"/>
                  <p:cNvCxnSpPr>
                    <a:stCxn id="29" idx="0"/>
                    <a:endCxn id="36" idx="0"/>
                  </p:cNvCxnSpPr>
                  <p:nvPr/>
                </p:nvCxnSpPr>
                <p:spPr>
                  <a:xfrm rot="16200000" flipV="1">
                    <a:off x="4896197" y="3464731"/>
                    <a:ext cx="2431" cy="1653813"/>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5" name="テキスト ボックス 24"/>
                <p:cNvSpPr txBox="1"/>
                <p:nvPr/>
              </p:nvSpPr>
              <p:spPr>
                <a:xfrm>
                  <a:off x="2059720" y="3583580"/>
                  <a:ext cx="936811" cy="706841"/>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dirty="0">
                    <a:latin typeface="BKM-cmmi12"/>
                    <a:cs typeface="BKM-cmmi12"/>
                  </a:endParaRPr>
                </a:p>
              </p:txBody>
            </p:sp>
          </p:grpSp>
          <p:cxnSp>
            <p:nvCxnSpPr>
              <p:cNvPr id="23" name="直線矢印コネクタ 64"/>
              <p:cNvCxnSpPr>
                <a:endCxn id="26" idx="7"/>
              </p:cNvCxnSpPr>
              <p:nvPr/>
            </p:nvCxnSpPr>
            <p:spPr>
              <a:xfrm rot="16200000" flipV="1">
                <a:off x="3658517" y="3343398"/>
                <a:ext cx="3039" cy="2062833"/>
              </a:xfrm>
              <a:prstGeom prst="curvedConnector3">
                <a:avLst>
                  <a:gd name="adj1" fmla="val 14303123"/>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grpSp>
          <p:nvGrpSpPr>
            <p:cNvPr id="71" name="図形グループ 70"/>
            <p:cNvGrpSpPr>
              <a:grpSpLocks noChangeAspect="1"/>
            </p:cNvGrpSpPr>
            <p:nvPr/>
          </p:nvGrpSpPr>
          <p:grpSpPr>
            <a:xfrm rot="16200000">
              <a:off x="6321625" y="1997272"/>
              <a:ext cx="941366" cy="3278895"/>
              <a:chOff x="4807078" y="3987803"/>
              <a:chExt cx="1465061" cy="5102996"/>
            </a:xfrm>
          </p:grpSpPr>
          <p:grpSp>
            <p:nvGrpSpPr>
              <p:cNvPr id="72" name="図形グループ 60"/>
              <p:cNvGrpSpPr/>
              <p:nvPr/>
            </p:nvGrpSpPr>
            <p:grpSpPr>
              <a:xfrm>
                <a:off x="4807078" y="4267943"/>
                <a:ext cx="660129" cy="4822856"/>
                <a:chOff x="4807078" y="4267943"/>
                <a:chExt cx="660129" cy="4822856"/>
              </a:xfrm>
            </p:grpSpPr>
            <p:sp>
              <p:nvSpPr>
                <p:cNvPr id="74" name="円/楕円 73"/>
                <p:cNvSpPr/>
                <p:nvPr/>
              </p:nvSpPr>
              <p:spPr>
                <a:xfrm>
                  <a:off x="4807080" y="4267943"/>
                  <a:ext cx="658891" cy="61269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vert="vert"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75" name="円/楕円 74"/>
                <p:cNvSpPr/>
                <p:nvPr/>
              </p:nvSpPr>
              <p:spPr>
                <a:xfrm>
                  <a:off x="4807078" y="5109976"/>
                  <a:ext cx="658890" cy="61269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vert="vert"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76" name="円/楕円 75"/>
                <p:cNvSpPr/>
                <p:nvPr/>
              </p:nvSpPr>
              <p:spPr>
                <a:xfrm>
                  <a:off x="4807082" y="6794044"/>
                  <a:ext cx="658889" cy="61269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vert="vert"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77" name="円/楕円 76"/>
                <p:cNvSpPr/>
                <p:nvPr/>
              </p:nvSpPr>
              <p:spPr>
                <a:xfrm>
                  <a:off x="4807082" y="7636076"/>
                  <a:ext cx="658889" cy="61269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vert="vert"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sp>
              <p:nvSpPr>
                <p:cNvPr id="78" name="円/楕円 77"/>
                <p:cNvSpPr/>
                <p:nvPr/>
              </p:nvSpPr>
              <p:spPr>
                <a:xfrm>
                  <a:off x="4807081" y="8478109"/>
                  <a:ext cx="658889" cy="61269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vert="vert"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b </a:t>
                  </a:r>
                  <a:r>
                    <a:rPr lang="en-US" altLang="ja-JP" sz="2400" baseline="-25000" dirty="0">
                      <a:solidFill>
                        <a:srgbClr val="000000"/>
                      </a:solidFill>
                      <a:latin typeface="+mn-ea"/>
                    </a:rPr>
                    <a:t>6</a:t>
                  </a:r>
                  <a:endParaRPr kumimoji="1" lang="ja-JP" altLang="en-US" sz="2400" dirty="0">
                    <a:solidFill>
                      <a:srgbClr val="000000"/>
                    </a:solidFill>
                    <a:latin typeface="+mn-ea"/>
                  </a:endParaRPr>
                </a:p>
              </p:txBody>
            </p:sp>
            <p:cxnSp>
              <p:nvCxnSpPr>
                <p:cNvPr id="79" name="直線矢印コネクタ 78"/>
                <p:cNvCxnSpPr>
                  <a:stCxn id="74" idx="4"/>
                  <a:endCxn id="75" idx="0"/>
                </p:cNvCxnSpPr>
                <p:nvPr/>
              </p:nvCxnSpPr>
              <p:spPr>
                <a:xfrm rot="5400000">
                  <a:off x="5020618" y="4994068"/>
                  <a:ext cx="229343"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0" name="直線矢印コネクタ 55"/>
                <p:cNvCxnSpPr>
                  <a:stCxn id="85" idx="6"/>
                  <a:endCxn id="78" idx="6"/>
                </p:cNvCxnSpPr>
                <p:nvPr/>
              </p:nvCxnSpPr>
              <p:spPr>
                <a:xfrm rot="10800000" flipH="1" flipV="1">
                  <a:off x="5464734" y="6259591"/>
                  <a:ext cx="2471" cy="2526098"/>
                </a:xfrm>
                <a:prstGeom prst="curvedConnector3">
                  <a:avLst>
                    <a:gd name="adj1" fmla="val 15789987"/>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a:stCxn id="75" idx="4"/>
                  <a:endCxn id="85" idx="0"/>
                </p:cNvCxnSpPr>
                <p:nvPr/>
              </p:nvCxnSpPr>
              <p:spPr>
                <a:xfrm rot="5400000">
                  <a:off x="5020618" y="5836102"/>
                  <a:ext cx="229343"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stCxn id="76" idx="4"/>
                  <a:endCxn id="77" idx="0"/>
                </p:cNvCxnSpPr>
                <p:nvPr/>
              </p:nvCxnSpPr>
              <p:spPr>
                <a:xfrm rot="5400000">
                  <a:off x="5020620" y="7520170"/>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3" name="直線矢印コネクタ 82"/>
                <p:cNvCxnSpPr>
                  <a:stCxn id="77" idx="4"/>
                  <a:endCxn id="78" idx="0"/>
                </p:cNvCxnSpPr>
                <p:nvPr/>
              </p:nvCxnSpPr>
              <p:spPr>
                <a:xfrm rot="5400000">
                  <a:off x="5020620" y="8362202"/>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4" name="直線矢印コネクタ 59"/>
                <p:cNvCxnSpPr>
                  <a:stCxn id="74" idx="6"/>
                  <a:endCxn id="77" idx="6"/>
                </p:cNvCxnSpPr>
                <p:nvPr/>
              </p:nvCxnSpPr>
              <p:spPr>
                <a:xfrm rot="10800000" flipH="1" flipV="1">
                  <a:off x="5464731" y="4575522"/>
                  <a:ext cx="2471" cy="3368133"/>
                </a:xfrm>
                <a:prstGeom prst="curvedConnector3">
                  <a:avLst>
                    <a:gd name="adj1" fmla="val 16566373"/>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5" name="円/楕円 84"/>
                <p:cNvSpPr/>
                <p:nvPr/>
              </p:nvSpPr>
              <p:spPr>
                <a:xfrm>
                  <a:off x="4807080" y="5952011"/>
                  <a:ext cx="658891" cy="61269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vert="vert"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86" name="直線矢印コネクタ 61"/>
                <p:cNvCxnSpPr>
                  <a:stCxn id="77" idx="6"/>
                  <a:endCxn id="85" idx="6"/>
                </p:cNvCxnSpPr>
                <p:nvPr/>
              </p:nvCxnSpPr>
              <p:spPr>
                <a:xfrm flipV="1">
                  <a:off x="5464735" y="6259592"/>
                  <a:ext cx="2471" cy="1684066"/>
                </a:xfrm>
                <a:prstGeom prst="curvedConnector3">
                  <a:avLst>
                    <a:gd name="adj1" fmla="val 7249622"/>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73" name="テキスト ボックス 72"/>
              <p:cNvSpPr txBox="1"/>
              <p:nvPr/>
            </p:nvSpPr>
            <p:spPr>
              <a:xfrm>
                <a:off x="5409944" y="3987803"/>
                <a:ext cx="862195" cy="718497"/>
              </a:xfrm>
              <a:prstGeom prst="rect">
                <a:avLst/>
              </a:prstGeom>
              <a:noFill/>
            </p:spPr>
            <p:txBody>
              <a:bodyPr vert="vert"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baseline="-25000" dirty="0">
                  <a:latin typeface="BKM-cmmi12"/>
                  <a:cs typeface="BKM-cmmi12"/>
                </a:endParaRPr>
              </a:p>
            </p:txBody>
          </p:sp>
        </p:grpSp>
        <p:sp>
          <p:nvSpPr>
            <p:cNvPr id="121" name="右矢印 120"/>
            <p:cNvSpPr/>
            <p:nvPr/>
          </p:nvSpPr>
          <p:spPr>
            <a:xfrm>
              <a:off x="3834531" y="4162412"/>
              <a:ext cx="1318329" cy="13975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400" dirty="0" smtClean="0">
                  <a:solidFill>
                    <a:srgbClr val="000000"/>
                  </a:solidFill>
                </a:rPr>
                <a:t>sort</a:t>
              </a:r>
              <a:endParaRPr kumimoji="1" lang="ja-JP" altLang="en-US" sz="2400" dirty="0">
                <a:solidFill>
                  <a:srgbClr val="000000"/>
                </a:solidFill>
              </a:endParaRPr>
            </a:p>
          </p:txBody>
        </p:sp>
      </p:grpSp>
      <p:grpSp>
        <p:nvGrpSpPr>
          <p:cNvPr id="105" name="図形グループ 104"/>
          <p:cNvGrpSpPr/>
          <p:nvPr/>
        </p:nvGrpSpPr>
        <p:grpSpPr>
          <a:xfrm>
            <a:off x="5401190" y="4227587"/>
            <a:ext cx="3438756" cy="498408"/>
            <a:chOff x="5401190" y="4227587"/>
            <a:chExt cx="3438756" cy="498408"/>
          </a:xfrm>
        </p:grpSpPr>
        <p:grpSp>
          <p:nvGrpSpPr>
            <p:cNvPr id="89" name="図形グループ 88"/>
            <p:cNvGrpSpPr/>
            <p:nvPr/>
          </p:nvGrpSpPr>
          <p:grpSpPr>
            <a:xfrm>
              <a:off x="5401190" y="4227587"/>
              <a:ext cx="596956" cy="498408"/>
              <a:chOff x="5498875" y="4249105"/>
              <a:chExt cx="596956" cy="498408"/>
            </a:xfrm>
          </p:grpSpPr>
          <p:sp>
            <p:nvSpPr>
              <p:cNvPr id="87" name="四角形吹き出し 86"/>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88" name="テキスト ボックス 87"/>
              <p:cNvSpPr txBox="1"/>
              <p:nvPr/>
            </p:nvSpPr>
            <p:spPr>
              <a:xfrm>
                <a:off x="5498875" y="4249105"/>
                <a:ext cx="596956" cy="49188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1,1 </a:t>
                </a:r>
                <a:endParaRPr kumimoji="1" lang="ja-JP" altLang="en-US" sz="2400" dirty="0"/>
              </a:p>
            </p:txBody>
          </p:sp>
        </p:grpSp>
        <p:grpSp>
          <p:nvGrpSpPr>
            <p:cNvPr id="90" name="図形グループ 89"/>
            <p:cNvGrpSpPr/>
            <p:nvPr/>
          </p:nvGrpSpPr>
          <p:grpSpPr>
            <a:xfrm>
              <a:off x="5969550" y="4227587"/>
              <a:ext cx="596956" cy="498408"/>
              <a:chOff x="5498875" y="4249105"/>
              <a:chExt cx="596956" cy="498408"/>
            </a:xfrm>
          </p:grpSpPr>
          <p:sp>
            <p:nvSpPr>
              <p:cNvPr id="91" name="四角形吹き出し 90"/>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92" name="テキスト ボックス 91"/>
              <p:cNvSpPr txBox="1"/>
              <p:nvPr/>
            </p:nvSpPr>
            <p:spPr>
              <a:xfrm>
                <a:off x="5498875" y="4249105"/>
                <a:ext cx="596956" cy="49188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1,2 </a:t>
                </a:r>
                <a:endParaRPr kumimoji="1" lang="ja-JP" altLang="en-US" sz="2400" dirty="0"/>
              </a:p>
            </p:txBody>
          </p:sp>
        </p:grpSp>
        <p:grpSp>
          <p:nvGrpSpPr>
            <p:cNvPr id="93" name="図形グループ 92"/>
            <p:cNvGrpSpPr/>
            <p:nvPr/>
          </p:nvGrpSpPr>
          <p:grpSpPr>
            <a:xfrm>
              <a:off x="6537910" y="4227587"/>
              <a:ext cx="596956" cy="498408"/>
              <a:chOff x="5498875" y="4249105"/>
              <a:chExt cx="596956" cy="498408"/>
            </a:xfrm>
          </p:grpSpPr>
          <p:sp>
            <p:nvSpPr>
              <p:cNvPr id="94" name="四角形吹き出し 93"/>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95" name="テキスト ボックス 94"/>
              <p:cNvSpPr txBox="1"/>
              <p:nvPr/>
            </p:nvSpPr>
            <p:spPr>
              <a:xfrm>
                <a:off x="5498875" y="4249105"/>
                <a:ext cx="596956" cy="46166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1,3 </a:t>
                </a:r>
                <a:endParaRPr kumimoji="1" lang="ja-JP" altLang="en-US" sz="2400" dirty="0"/>
              </a:p>
            </p:txBody>
          </p:sp>
        </p:grpSp>
        <p:grpSp>
          <p:nvGrpSpPr>
            <p:cNvPr id="96" name="図形グループ 95"/>
            <p:cNvGrpSpPr/>
            <p:nvPr/>
          </p:nvGrpSpPr>
          <p:grpSpPr>
            <a:xfrm>
              <a:off x="7106270" y="4227587"/>
              <a:ext cx="596956" cy="498408"/>
              <a:chOff x="5498875" y="4249105"/>
              <a:chExt cx="596956" cy="498408"/>
            </a:xfrm>
          </p:grpSpPr>
          <p:sp>
            <p:nvSpPr>
              <p:cNvPr id="97" name="四角形吹き出し 96"/>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98" name="テキスト ボックス 97"/>
              <p:cNvSpPr txBox="1"/>
              <p:nvPr/>
            </p:nvSpPr>
            <p:spPr>
              <a:xfrm>
                <a:off x="5498875" y="4249105"/>
                <a:ext cx="596956" cy="46166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1,4 </a:t>
                </a:r>
                <a:endParaRPr kumimoji="1" lang="ja-JP" altLang="en-US" sz="2400" dirty="0"/>
              </a:p>
            </p:txBody>
          </p:sp>
        </p:grpSp>
        <p:grpSp>
          <p:nvGrpSpPr>
            <p:cNvPr id="99" name="図形グループ 98"/>
            <p:cNvGrpSpPr/>
            <p:nvPr/>
          </p:nvGrpSpPr>
          <p:grpSpPr>
            <a:xfrm>
              <a:off x="7674630" y="4227587"/>
              <a:ext cx="596956" cy="498408"/>
              <a:chOff x="5498875" y="4249105"/>
              <a:chExt cx="596956" cy="498408"/>
            </a:xfrm>
          </p:grpSpPr>
          <p:sp>
            <p:nvSpPr>
              <p:cNvPr id="100" name="四角形吹き出し 99"/>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101" name="テキスト ボックス 100"/>
              <p:cNvSpPr txBox="1"/>
              <p:nvPr/>
            </p:nvSpPr>
            <p:spPr>
              <a:xfrm>
                <a:off x="5498875" y="4249105"/>
                <a:ext cx="596956" cy="46166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1,5 </a:t>
                </a:r>
                <a:endParaRPr kumimoji="1" lang="ja-JP" altLang="en-US" sz="2400" dirty="0"/>
              </a:p>
            </p:txBody>
          </p:sp>
        </p:grpSp>
        <p:grpSp>
          <p:nvGrpSpPr>
            <p:cNvPr id="102" name="図形グループ 101"/>
            <p:cNvGrpSpPr/>
            <p:nvPr/>
          </p:nvGrpSpPr>
          <p:grpSpPr>
            <a:xfrm>
              <a:off x="8242990" y="4227587"/>
              <a:ext cx="596956" cy="498408"/>
              <a:chOff x="5498875" y="4249105"/>
              <a:chExt cx="596956" cy="498408"/>
            </a:xfrm>
          </p:grpSpPr>
          <p:sp>
            <p:nvSpPr>
              <p:cNvPr id="103" name="四角形吹き出し 102"/>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104" name="テキスト ボックス 103"/>
              <p:cNvSpPr txBox="1"/>
              <p:nvPr/>
            </p:nvSpPr>
            <p:spPr>
              <a:xfrm>
                <a:off x="5498875" y="4249105"/>
                <a:ext cx="596956" cy="46166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1,6 </a:t>
                </a:r>
                <a:endParaRPr kumimoji="1" lang="ja-JP" altLang="en-US" sz="2400" dirty="0"/>
              </a:p>
            </p:txBody>
          </p:sp>
        </p:grpSp>
      </p:grpSp>
      <p:grpSp>
        <p:nvGrpSpPr>
          <p:cNvPr id="106" name="図形グループ 105"/>
          <p:cNvGrpSpPr/>
          <p:nvPr/>
        </p:nvGrpSpPr>
        <p:grpSpPr>
          <a:xfrm>
            <a:off x="5436866" y="5874974"/>
            <a:ext cx="3438756" cy="498408"/>
            <a:chOff x="5401190" y="4227587"/>
            <a:chExt cx="3438756" cy="498408"/>
          </a:xfrm>
        </p:grpSpPr>
        <p:grpSp>
          <p:nvGrpSpPr>
            <p:cNvPr id="107" name="図形グループ 88"/>
            <p:cNvGrpSpPr/>
            <p:nvPr/>
          </p:nvGrpSpPr>
          <p:grpSpPr>
            <a:xfrm>
              <a:off x="5401190" y="4227587"/>
              <a:ext cx="596956" cy="498408"/>
              <a:chOff x="5498875" y="4249105"/>
              <a:chExt cx="596956" cy="498408"/>
            </a:xfrm>
          </p:grpSpPr>
          <p:sp>
            <p:nvSpPr>
              <p:cNvPr id="125" name="四角形吹き出し 124"/>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126" name="テキスト ボックス 125"/>
              <p:cNvSpPr txBox="1"/>
              <p:nvPr/>
            </p:nvSpPr>
            <p:spPr>
              <a:xfrm>
                <a:off x="5498875" y="4249105"/>
                <a:ext cx="596956" cy="46166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2,1 </a:t>
                </a:r>
                <a:endParaRPr kumimoji="1" lang="ja-JP" altLang="en-US" sz="2400" dirty="0"/>
              </a:p>
            </p:txBody>
          </p:sp>
        </p:grpSp>
        <p:grpSp>
          <p:nvGrpSpPr>
            <p:cNvPr id="108" name="図形グループ 89"/>
            <p:cNvGrpSpPr/>
            <p:nvPr/>
          </p:nvGrpSpPr>
          <p:grpSpPr>
            <a:xfrm>
              <a:off x="5969550" y="4227587"/>
              <a:ext cx="596956" cy="498408"/>
              <a:chOff x="5498875" y="4249105"/>
              <a:chExt cx="596956" cy="498408"/>
            </a:xfrm>
          </p:grpSpPr>
          <p:sp>
            <p:nvSpPr>
              <p:cNvPr id="122" name="四角形吹き出し 121"/>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124" name="テキスト ボックス 123"/>
              <p:cNvSpPr txBox="1"/>
              <p:nvPr/>
            </p:nvSpPr>
            <p:spPr>
              <a:xfrm>
                <a:off x="5498875" y="4249105"/>
                <a:ext cx="596956" cy="46166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2,2 </a:t>
                </a:r>
                <a:endParaRPr kumimoji="1" lang="ja-JP" altLang="en-US" sz="2400" dirty="0"/>
              </a:p>
            </p:txBody>
          </p:sp>
        </p:grpSp>
        <p:grpSp>
          <p:nvGrpSpPr>
            <p:cNvPr id="109" name="図形グループ 92"/>
            <p:cNvGrpSpPr/>
            <p:nvPr/>
          </p:nvGrpSpPr>
          <p:grpSpPr>
            <a:xfrm>
              <a:off x="6537910" y="4227587"/>
              <a:ext cx="596956" cy="498408"/>
              <a:chOff x="5498875" y="4249105"/>
              <a:chExt cx="596956" cy="498408"/>
            </a:xfrm>
          </p:grpSpPr>
          <p:sp>
            <p:nvSpPr>
              <p:cNvPr id="119" name="四角形吹き出し 118"/>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120" name="テキスト ボックス 119"/>
              <p:cNvSpPr txBox="1"/>
              <p:nvPr/>
            </p:nvSpPr>
            <p:spPr>
              <a:xfrm>
                <a:off x="5498875" y="4249105"/>
                <a:ext cx="596956" cy="46166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2,3 </a:t>
                </a:r>
                <a:endParaRPr kumimoji="1" lang="ja-JP" altLang="en-US" sz="2400" dirty="0"/>
              </a:p>
            </p:txBody>
          </p:sp>
        </p:grpSp>
        <p:grpSp>
          <p:nvGrpSpPr>
            <p:cNvPr id="110" name="図形グループ 95"/>
            <p:cNvGrpSpPr/>
            <p:nvPr/>
          </p:nvGrpSpPr>
          <p:grpSpPr>
            <a:xfrm>
              <a:off x="7106270" y="4227587"/>
              <a:ext cx="596956" cy="498408"/>
              <a:chOff x="5498875" y="4249105"/>
              <a:chExt cx="596956" cy="498408"/>
            </a:xfrm>
          </p:grpSpPr>
          <p:sp>
            <p:nvSpPr>
              <p:cNvPr id="117" name="四角形吹き出し 116"/>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118" name="テキスト ボックス 117"/>
              <p:cNvSpPr txBox="1"/>
              <p:nvPr/>
            </p:nvSpPr>
            <p:spPr>
              <a:xfrm>
                <a:off x="5498875" y="4249105"/>
                <a:ext cx="596956" cy="46166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2,4 </a:t>
                </a:r>
                <a:endParaRPr kumimoji="1" lang="ja-JP" altLang="en-US" sz="2400" dirty="0"/>
              </a:p>
            </p:txBody>
          </p:sp>
        </p:grpSp>
        <p:grpSp>
          <p:nvGrpSpPr>
            <p:cNvPr id="111" name="図形グループ 98"/>
            <p:cNvGrpSpPr/>
            <p:nvPr/>
          </p:nvGrpSpPr>
          <p:grpSpPr>
            <a:xfrm>
              <a:off x="7674630" y="4227587"/>
              <a:ext cx="596956" cy="498408"/>
              <a:chOff x="5498875" y="4249105"/>
              <a:chExt cx="596956" cy="498408"/>
            </a:xfrm>
          </p:grpSpPr>
          <p:sp>
            <p:nvSpPr>
              <p:cNvPr id="115" name="四角形吹き出し 114"/>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116" name="テキスト ボックス 115"/>
              <p:cNvSpPr txBox="1"/>
              <p:nvPr/>
            </p:nvSpPr>
            <p:spPr>
              <a:xfrm>
                <a:off x="5498875" y="4249105"/>
                <a:ext cx="596956" cy="46166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2,5 </a:t>
                </a:r>
                <a:endParaRPr kumimoji="1" lang="ja-JP" altLang="en-US" sz="2400" dirty="0"/>
              </a:p>
            </p:txBody>
          </p:sp>
        </p:grpSp>
        <p:grpSp>
          <p:nvGrpSpPr>
            <p:cNvPr id="112" name="図形グループ 101"/>
            <p:cNvGrpSpPr/>
            <p:nvPr/>
          </p:nvGrpSpPr>
          <p:grpSpPr>
            <a:xfrm>
              <a:off x="8242990" y="4227587"/>
              <a:ext cx="596956" cy="498408"/>
              <a:chOff x="5498875" y="4249105"/>
              <a:chExt cx="596956" cy="498408"/>
            </a:xfrm>
          </p:grpSpPr>
          <p:sp>
            <p:nvSpPr>
              <p:cNvPr id="113" name="四角形吹き出し 112"/>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114" name="テキスト ボックス 113"/>
              <p:cNvSpPr txBox="1"/>
              <p:nvPr/>
            </p:nvSpPr>
            <p:spPr>
              <a:xfrm>
                <a:off x="5498875" y="4249105"/>
                <a:ext cx="596956" cy="46166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2,6 </a:t>
                </a:r>
                <a:endParaRPr kumimoji="1" lang="ja-JP" altLang="en-US" sz="24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10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wipe(left)">
                                      <p:cBhvr>
                                        <p:cTn id="12" dur="1000"/>
                                        <p:tgtEl>
                                          <p:spTgt spid="10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wipe(left)">
                                      <p:cBhvr>
                                        <p:cTn id="16"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Dynamic </a:t>
            </a:r>
            <a:r>
              <a:rPr lang="en-US" altLang="ja-JP" dirty="0" err="1" smtClean="0"/>
              <a:t>Programing</a:t>
            </a:r>
            <a:r>
              <a:rPr lang="en-US" altLang="ja-JP" dirty="0" smtClean="0"/>
              <a:t> table</a:t>
            </a:r>
            <a:endParaRPr lang="ja-JP" altLang="en-US" dirty="0"/>
          </a:p>
        </p:txBody>
      </p:sp>
      <p:grpSp>
        <p:nvGrpSpPr>
          <p:cNvPr id="3" name="図形グループ 4"/>
          <p:cNvGrpSpPr>
            <a:grpSpLocks noChangeAspect="1"/>
          </p:cNvGrpSpPr>
          <p:nvPr/>
        </p:nvGrpSpPr>
        <p:grpSpPr>
          <a:xfrm>
            <a:off x="4160615" y="3408053"/>
            <a:ext cx="987062" cy="3098894"/>
            <a:chOff x="3873762" y="4267948"/>
            <a:chExt cx="1536180" cy="4822856"/>
          </a:xfrm>
        </p:grpSpPr>
        <p:grpSp>
          <p:nvGrpSpPr>
            <p:cNvPr id="5" name="図形グループ 60"/>
            <p:cNvGrpSpPr/>
            <p:nvPr/>
          </p:nvGrpSpPr>
          <p:grpSpPr>
            <a:xfrm>
              <a:off x="4807079" y="4267948"/>
              <a:ext cx="602863" cy="4822856"/>
              <a:chOff x="4807079" y="4267948"/>
              <a:chExt cx="602863" cy="4822856"/>
            </a:xfrm>
          </p:grpSpPr>
          <p:sp>
            <p:nvSpPr>
              <p:cNvPr id="8" name="円/楕円 7"/>
              <p:cNvSpPr/>
              <p:nvPr/>
            </p:nvSpPr>
            <p:spPr>
              <a:xfrm>
                <a:off x="4807079" y="4267948"/>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vert="horz"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9" name="円/楕円 8"/>
              <p:cNvSpPr/>
              <p:nvPr/>
            </p:nvSpPr>
            <p:spPr>
              <a:xfrm>
                <a:off x="4807079" y="5109981"/>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10" name="円/楕円 9"/>
              <p:cNvSpPr/>
              <p:nvPr/>
            </p:nvSpPr>
            <p:spPr>
              <a:xfrm>
                <a:off x="4807080" y="6794048"/>
                <a:ext cx="602861"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11" name="円/楕円 10"/>
              <p:cNvSpPr/>
              <p:nvPr/>
            </p:nvSpPr>
            <p:spPr>
              <a:xfrm>
                <a:off x="4807080" y="7636082"/>
                <a:ext cx="602861"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sp>
            <p:nvSpPr>
              <p:cNvPr id="12" name="円/楕円 11"/>
              <p:cNvSpPr/>
              <p:nvPr/>
            </p:nvSpPr>
            <p:spPr>
              <a:xfrm>
                <a:off x="4807079" y="8478112"/>
                <a:ext cx="602862"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b </a:t>
                </a:r>
                <a:r>
                  <a:rPr lang="en-US" altLang="ja-JP" sz="2400" baseline="-25000" dirty="0">
                    <a:solidFill>
                      <a:srgbClr val="000000"/>
                    </a:solidFill>
                    <a:latin typeface="+mn-ea"/>
                  </a:rPr>
                  <a:t>6</a:t>
                </a:r>
                <a:endParaRPr kumimoji="1" lang="ja-JP" altLang="en-US" sz="2400" dirty="0">
                  <a:solidFill>
                    <a:srgbClr val="000000"/>
                  </a:solidFill>
                  <a:latin typeface="+mn-ea"/>
                </a:endParaRPr>
              </a:p>
            </p:txBody>
          </p:sp>
          <p:cxnSp>
            <p:nvCxnSpPr>
              <p:cNvPr id="13" name="直線矢印コネクタ 12"/>
              <p:cNvCxnSpPr>
                <a:stCxn id="8" idx="4"/>
                <a:endCxn id="9" idx="0"/>
              </p:cNvCxnSpPr>
              <p:nvPr/>
            </p:nvCxnSpPr>
            <p:spPr>
              <a:xfrm rot="5400000">
                <a:off x="4993840" y="4995311"/>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55"/>
              <p:cNvCxnSpPr>
                <a:endCxn id="12" idx="2"/>
              </p:cNvCxnSpPr>
              <p:nvPr/>
            </p:nvCxnSpPr>
            <p:spPr>
              <a:xfrm rot="10800000" flipV="1">
                <a:off x="4807079" y="6261451"/>
                <a:ext cx="8538" cy="2523006"/>
              </a:xfrm>
              <a:prstGeom prst="curvedConnector3">
                <a:avLst>
                  <a:gd name="adj1" fmla="val 4266970"/>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a:stCxn id="9" idx="4"/>
                <a:endCxn id="19" idx="0"/>
              </p:cNvCxnSpPr>
              <p:nvPr/>
            </p:nvCxnSpPr>
            <p:spPr>
              <a:xfrm rot="5400000">
                <a:off x="4993840" y="5837344"/>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a:stCxn id="10" idx="4"/>
                <a:endCxn id="11" idx="0"/>
              </p:cNvCxnSpPr>
              <p:nvPr/>
            </p:nvCxnSpPr>
            <p:spPr>
              <a:xfrm rot="5400000">
                <a:off x="4993843" y="7521411"/>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a:stCxn id="11" idx="4"/>
                <a:endCxn id="12" idx="0"/>
              </p:cNvCxnSpPr>
              <p:nvPr/>
            </p:nvCxnSpPr>
            <p:spPr>
              <a:xfrm rot="5400000">
                <a:off x="4993844" y="8363443"/>
                <a:ext cx="229339"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直線矢印コネクタ 59"/>
              <p:cNvCxnSpPr>
                <a:endCxn id="11" idx="2"/>
              </p:cNvCxnSpPr>
              <p:nvPr/>
            </p:nvCxnSpPr>
            <p:spPr>
              <a:xfrm rot="10800000" flipV="1">
                <a:off x="4807082" y="4572271"/>
                <a:ext cx="7304" cy="3370157"/>
              </a:xfrm>
              <a:prstGeom prst="curvedConnector3">
                <a:avLst>
                  <a:gd name="adj1" fmla="val 4971085"/>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9" name="円/楕円 18"/>
              <p:cNvSpPr/>
              <p:nvPr/>
            </p:nvSpPr>
            <p:spPr>
              <a:xfrm>
                <a:off x="4807079" y="5952015"/>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20" name="直線矢印コネクタ 61"/>
              <p:cNvCxnSpPr>
                <a:stCxn id="11" idx="2"/>
                <a:endCxn id="19" idx="2"/>
              </p:cNvCxnSpPr>
              <p:nvPr/>
            </p:nvCxnSpPr>
            <p:spPr>
              <a:xfrm rot="10800000">
                <a:off x="4807082" y="6258362"/>
                <a:ext cx="2471" cy="1684067"/>
              </a:xfrm>
              <a:prstGeom prst="curvedConnector3">
                <a:avLst>
                  <a:gd name="adj1" fmla="val 7714232"/>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7" name="テキスト ボックス 6"/>
            <p:cNvSpPr txBox="1"/>
            <p:nvPr/>
          </p:nvSpPr>
          <p:spPr>
            <a:xfrm>
              <a:off x="3873762" y="4414951"/>
              <a:ext cx="936812"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baseline="-25000" dirty="0">
                <a:latin typeface="BKM-cmmi12"/>
                <a:cs typeface="BKM-cmmi12"/>
              </a:endParaRPr>
            </a:p>
          </p:txBody>
        </p:sp>
      </p:grpSp>
      <p:grpSp>
        <p:nvGrpSpPr>
          <p:cNvPr id="6" name="図形グループ 20"/>
          <p:cNvGrpSpPr>
            <a:grpSpLocks noChangeAspect="1"/>
          </p:cNvGrpSpPr>
          <p:nvPr/>
        </p:nvGrpSpPr>
        <p:grpSpPr>
          <a:xfrm>
            <a:off x="724701" y="4883820"/>
            <a:ext cx="3129662" cy="826634"/>
            <a:chOff x="2059720" y="3583580"/>
            <a:chExt cx="4791724" cy="1265634"/>
          </a:xfrm>
        </p:grpSpPr>
        <p:grpSp>
          <p:nvGrpSpPr>
            <p:cNvPr id="21" name="図形グループ 61"/>
            <p:cNvGrpSpPr/>
            <p:nvPr/>
          </p:nvGrpSpPr>
          <p:grpSpPr>
            <a:xfrm>
              <a:off x="2059720" y="3583580"/>
              <a:ext cx="4791724" cy="1265634"/>
              <a:chOff x="2059720" y="3583580"/>
              <a:chExt cx="4791724" cy="1265634"/>
            </a:xfrm>
          </p:grpSpPr>
          <p:grpSp>
            <p:nvGrpSpPr>
              <p:cNvPr id="22" name="図形グループ 59"/>
              <p:cNvGrpSpPr/>
              <p:nvPr/>
            </p:nvGrpSpPr>
            <p:grpSpPr>
              <a:xfrm>
                <a:off x="2114044" y="4290422"/>
                <a:ext cx="4737400" cy="558792"/>
                <a:chOff x="2114044" y="4290422"/>
                <a:chExt cx="4737400" cy="558792"/>
              </a:xfrm>
            </p:grpSpPr>
            <p:sp>
              <p:nvSpPr>
                <p:cNvPr id="26" name="円/楕円 25"/>
                <p:cNvSpPr/>
                <p:nvPr/>
              </p:nvSpPr>
              <p:spPr>
                <a:xfrm>
                  <a:off x="2114044" y="4291639"/>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27" name="円/楕円 26"/>
                <p:cNvSpPr/>
                <p:nvPr/>
              </p:nvSpPr>
              <p:spPr>
                <a:xfrm>
                  <a:off x="2940952"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28" name="円/楕円 27"/>
                <p:cNvSpPr/>
                <p:nvPr/>
              </p:nvSpPr>
              <p:spPr>
                <a:xfrm>
                  <a:off x="4594765"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29" name="円/楕円 28"/>
                <p:cNvSpPr/>
                <p:nvPr/>
              </p:nvSpPr>
              <p:spPr>
                <a:xfrm>
                  <a:off x="542167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30" name="円/楕円 29"/>
                <p:cNvSpPr/>
                <p:nvPr/>
              </p:nvSpPr>
              <p:spPr>
                <a:xfrm>
                  <a:off x="624858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6</a:t>
                  </a:r>
                  <a:endParaRPr kumimoji="1" lang="ja-JP" altLang="en-US" sz="2400" dirty="0">
                    <a:solidFill>
                      <a:srgbClr val="000000"/>
                    </a:solidFill>
                    <a:latin typeface="+mn-ea"/>
                  </a:endParaRPr>
                </a:p>
              </p:txBody>
            </p:sp>
            <p:cxnSp>
              <p:nvCxnSpPr>
                <p:cNvPr id="31" name="直線矢印コネクタ 30"/>
                <p:cNvCxnSpPr>
                  <a:stCxn id="26" idx="6"/>
                  <a:endCxn id="27" idx="2"/>
                </p:cNvCxnSpPr>
                <p:nvPr/>
              </p:nvCxnSpPr>
              <p:spPr>
                <a:xfrm>
                  <a:off x="2716906" y="4570424"/>
                  <a:ext cx="224046"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a:stCxn id="27" idx="6"/>
                  <a:endCxn id="36" idx="2"/>
                </p:cNvCxnSpPr>
                <p:nvPr/>
              </p:nvCxnSpPr>
              <p:spPr>
                <a:xfrm>
                  <a:off x="3543815" y="4570427"/>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a:stCxn id="28" idx="6"/>
                  <a:endCxn id="29" idx="2"/>
                </p:cNvCxnSpPr>
                <p:nvPr/>
              </p:nvCxnSpPr>
              <p:spPr>
                <a:xfrm>
                  <a:off x="5197628" y="4570425"/>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29" idx="6"/>
                  <a:endCxn id="30" idx="2"/>
                </p:cNvCxnSpPr>
                <p:nvPr/>
              </p:nvCxnSpPr>
              <p:spPr>
                <a:xfrm>
                  <a:off x="6024534" y="4570425"/>
                  <a:ext cx="224047"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76"/>
                <p:cNvCxnSpPr>
                  <a:endCxn id="29" idx="1"/>
                </p:cNvCxnSpPr>
                <p:nvPr/>
              </p:nvCxnSpPr>
              <p:spPr>
                <a:xfrm rot="16200000" flipH="1">
                  <a:off x="4475850" y="3339184"/>
                  <a:ext cx="13786" cy="2054432"/>
                </a:xfrm>
                <a:prstGeom prst="curvedConnector3">
                  <a:avLst>
                    <a:gd name="adj1" fmla="val -3131186"/>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6" name="円/楕円 35"/>
                <p:cNvSpPr/>
                <p:nvPr/>
              </p:nvSpPr>
              <p:spPr>
                <a:xfrm>
                  <a:off x="3767859"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37" name="直線矢印コネクタ 78"/>
                <p:cNvCxnSpPr>
                  <a:stCxn id="29" idx="0"/>
                  <a:endCxn id="36" idx="0"/>
                </p:cNvCxnSpPr>
                <p:nvPr/>
              </p:nvCxnSpPr>
              <p:spPr>
                <a:xfrm rot="16200000" flipV="1">
                  <a:off x="4896197" y="3464731"/>
                  <a:ext cx="2431" cy="1653813"/>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5" name="テキスト ボックス 24"/>
              <p:cNvSpPr txBox="1"/>
              <p:nvPr/>
            </p:nvSpPr>
            <p:spPr>
              <a:xfrm>
                <a:off x="2059720" y="3583580"/>
                <a:ext cx="936811" cy="706841"/>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dirty="0">
                  <a:latin typeface="BKM-cmmi12"/>
                  <a:cs typeface="BKM-cmmi12"/>
                </a:endParaRPr>
              </a:p>
            </p:txBody>
          </p:sp>
        </p:grpSp>
        <p:cxnSp>
          <p:nvCxnSpPr>
            <p:cNvPr id="23" name="直線矢印コネクタ 64"/>
            <p:cNvCxnSpPr>
              <a:endCxn id="26" idx="7"/>
            </p:cNvCxnSpPr>
            <p:nvPr/>
          </p:nvCxnSpPr>
          <p:spPr>
            <a:xfrm rot="16200000" flipV="1">
              <a:off x="3658517" y="3343398"/>
              <a:ext cx="3039" cy="2062833"/>
            </a:xfrm>
            <a:prstGeom prst="curvedConnector3">
              <a:avLst>
                <a:gd name="adj1" fmla="val 14303123"/>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grpSp>
        <p:nvGrpSpPr>
          <p:cNvPr id="87" name="図形グループ 86"/>
          <p:cNvGrpSpPr>
            <a:grpSpLocks noChangeAspect="1"/>
          </p:cNvGrpSpPr>
          <p:nvPr/>
        </p:nvGrpSpPr>
        <p:grpSpPr>
          <a:xfrm>
            <a:off x="5283768" y="2482787"/>
            <a:ext cx="3129662" cy="826634"/>
            <a:chOff x="2059720" y="3583580"/>
            <a:chExt cx="4791724" cy="1265634"/>
          </a:xfrm>
        </p:grpSpPr>
        <p:grpSp>
          <p:nvGrpSpPr>
            <p:cNvPr id="88" name="図形グループ 61"/>
            <p:cNvGrpSpPr/>
            <p:nvPr/>
          </p:nvGrpSpPr>
          <p:grpSpPr>
            <a:xfrm>
              <a:off x="2059720" y="3583580"/>
              <a:ext cx="4791724" cy="1265634"/>
              <a:chOff x="2059720" y="3583580"/>
              <a:chExt cx="4791724" cy="1265634"/>
            </a:xfrm>
          </p:grpSpPr>
          <p:grpSp>
            <p:nvGrpSpPr>
              <p:cNvPr id="90" name="図形グループ 59"/>
              <p:cNvGrpSpPr/>
              <p:nvPr/>
            </p:nvGrpSpPr>
            <p:grpSpPr>
              <a:xfrm>
                <a:off x="2114044" y="4290422"/>
                <a:ext cx="4737400" cy="558792"/>
                <a:chOff x="2114044" y="4290422"/>
                <a:chExt cx="4737400" cy="558792"/>
              </a:xfrm>
            </p:grpSpPr>
            <p:sp>
              <p:nvSpPr>
                <p:cNvPr id="92" name="円/楕円 91"/>
                <p:cNvSpPr/>
                <p:nvPr/>
              </p:nvSpPr>
              <p:spPr>
                <a:xfrm>
                  <a:off x="2114044" y="4291639"/>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93" name="円/楕円 92"/>
                <p:cNvSpPr/>
                <p:nvPr/>
              </p:nvSpPr>
              <p:spPr>
                <a:xfrm>
                  <a:off x="2940952"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94" name="円/楕円 93"/>
                <p:cNvSpPr/>
                <p:nvPr/>
              </p:nvSpPr>
              <p:spPr>
                <a:xfrm>
                  <a:off x="4594765"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95" name="円/楕円 94"/>
                <p:cNvSpPr/>
                <p:nvPr/>
              </p:nvSpPr>
              <p:spPr>
                <a:xfrm>
                  <a:off x="542167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96" name="円/楕円 95"/>
                <p:cNvSpPr/>
                <p:nvPr/>
              </p:nvSpPr>
              <p:spPr>
                <a:xfrm>
                  <a:off x="624858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6</a:t>
                  </a:r>
                  <a:endParaRPr kumimoji="1" lang="ja-JP" altLang="en-US" sz="2400" dirty="0">
                    <a:solidFill>
                      <a:srgbClr val="000000"/>
                    </a:solidFill>
                    <a:latin typeface="+mn-ea"/>
                  </a:endParaRPr>
                </a:p>
              </p:txBody>
            </p:sp>
            <p:cxnSp>
              <p:nvCxnSpPr>
                <p:cNvPr id="97" name="直線矢印コネクタ 96"/>
                <p:cNvCxnSpPr>
                  <a:stCxn id="92" idx="6"/>
                  <a:endCxn id="93" idx="2"/>
                </p:cNvCxnSpPr>
                <p:nvPr/>
              </p:nvCxnSpPr>
              <p:spPr>
                <a:xfrm>
                  <a:off x="2716906" y="4570424"/>
                  <a:ext cx="224046"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8" name="直線矢印コネクタ 97"/>
                <p:cNvCxnSpPr>
                  <a:stCxn id="93" idx="6"/>
                  <a:endCxn id="102" idx="2"/>
                </p:cNvCxnSpPr>
                <p:nvPr/>
              </p:nvCxnSpPr>
              <p:spPr>
                <a:xfrm>
                  <a:off x="3543815" y="4570427"/>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9" name="直線矢印コネクタ 98"/>
                <p:cNvCxnSpPr>
                  <a:stCxn id="94" idx="6"/>
                  <a:endCxn id="95" idx="2"/>
                </p:cNvCxnSpPr>
                <p:nvPr/>
              </p:nvCxnSpPr>
              <p:spPr>
                <a:xfrm>
                  <a:off x="5197628" y="4570425"/>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0" name="直線矢印コネクタ 99"/>
                <p:cNvCxnSpPr>
                  <a:stCxn id="95" idx="6"/>
                  <a:endCxn id="96" idx="2"/>
                </p:cNvCxnSpPr>
                <p:nvPr/>
              </p:nvCxnSpPr>
              <p:spPr>
                <a:xfrm>
                  <a:off x="6024534" y="4570425"/>
                  <a:ext cx="224047"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1" name="直線矢印コネクタ 76"/>
                <p:cNvCxnSpPr>
                  <a:endCxn id="95" idx="1"/>
                </p:cNvCxnSpPr>
                <p:nvPr/>
              </p:nvCxnSpPr>
              <p:spPr>
                <a:xfrm rot="16200000" flipH="1">
                  <a:off x="4475850" y="3339184"/>
                  <a:ext cx="13786" cy="2054432"/>
                </a:xfrm>
                <a:prstGeom prst="curvedConnector3">
                  <a:avLst>
                    <a:gd name="adj1" fmla="val -3131186"/>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02" name="円/楕円 101"/>
                <p:cNvSpPr/>
                <p:nvPr/>
              </p:nvSpPr>
              <p:spPr>
                <a:xfrm>
                  <a:off x="3767859"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103" name="直線矢印コネクタ 78"/>
                <p:cNvCxnSpPr>
                  <a:stCxn id="95" idx="0"/>
                  <a:endCxn id="102" idx="0"/>
                </p:cNvCxnSpPr>
                <p:nvPr/>
              </p:nvCxnSpPr>
              <p:spPr>
                <a:xfrm rot="16200000" flipV="1">
                  <a:off x="4896197" y="3464731"/>
                  <a:ext cx="2431" cy="1653813"/>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91" name="テキスト ボックス 90"/>
              <p:cNvSpPr txBox="1"/>
              <p:nvPr/>
            </p:nvSpPr>
            <p:spPr>
              <a:xfrm>
                <a:off x="2059720" y="3583580"/>
                <a:ext cx="936811" cy="706841"/>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dirty="0">
                  <a:latin typeface="BKM-cmmi12"/>
                  <a:cs typeface="BKM-cmmi12"/>
                </a:endParaRPr>
              </a:p>
            </p:txBody>
          </p:sp>
        </p:grpSp>
        <p:cxnSp>
          <p:nvCxnSpPr>
            <p:cNvPr id="89" name="直線矢印コネクタ 64"/>
            <p:cNvCxnSpPr>
              <a:endCxn id="92" idx="7"/>
            </p:cNvCxnSpPr>
            <p:nvPr/>
          </p:nvCxnSpPr>
          <p:spPr>
            <a:xfrm rot="16200000" flipV="1">
              <a:off x="3658517" y="3343398"/>
              <a:ext cx="3039" cy="2062833"/>
            </a:xfrm>
            <a:prstGeom prst="curvedConnector3">
              <a:avLst>
                <a:gd name="adj1" fmla="val 14303123"/>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104" name="角丸四角形 103"/>
          <p:cNvSpPr/>
          <p:nvPr/>
        </p:nvSpPr>
        <p:spPr>
          <a:xfrm>
            <a:off x="1296511" y="1293046"/>
            <a:ext cx="7116919" cy="815783"/>
          </a:xfrm>
          <a:prstGeom prst="roundRect">
            <a:avLst/>
          </a:prstGeom>
          <a:solidFill>
            <a:schemeClr val="bg1"/>
          </a:solid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Let </a:t>
            </a:r>
            <a:r>
              <a:rPr lang="en-US" altLang="ja-JP" i="1" dirty="0" smtClean="0">
                <a:solidFill>
                  <a:srgbClr val="000000"/>
                </a:solidFill>
                <a:latin typeface="Times New Roman"/>
                <a:cs typeface="Times New Roman"/>
              </a:rPr>
              <a:t>C</a:t>
            </a:r>
            <a:r>
              <a:rPr lang="en-US" altLang="ja-JP" dirty="0" smtClean="0">
                <a:solidFill>
                  <a:srgbClr val="000000"/>
                </a:solidFill>
              </a:rPr>
              <a:t> be a |</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i="1" dirty="0" smtClean="0">
                <a:solidFill>
                  <a:srgbClr val="000000"/>
                </a:solidFill>
                <a:latin typeface="Times New Roman"/>
                <a:cs typeface="Times New Roman"/>
              </a:rPr>
              <a:t>×</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 integer table</a:t>
            </a:r>
          </a:p>
          <a:p>
            <a:pPr algn="ctr"/>
            <a:r>
              <a:rPr lang="en-US" altLang="ja-JP" dirty="0" smtClean="0">
                <a:solidFill>
                  <a:srgbClr val="000000"/>
                </a:solidFill>
              </a:rPr>
              <a:t>(</a:t>
            </a:r>
            <a:r>
              <a:rPr lang="en-US" altLang="ja-JP" i="1" dirty="0" err="1" smtClean="0">
                <a:solidFill>
                  <a:srgbClr val="000000"/>
                </a:solidFill>
                <a:latin typeface="Times New Roman"/>
                <a:cs typeface="Times New Roman"/>
              </a:rPr>
              <a:t>C</a:t>
            </a:r>
            <a:r>
              <a:rPr lang="en-US" altLang="ja-JP" i="1" baseline="-25000" dirty="0" err="1" smtClean="0">
                <a:solidFill>
                  <a:srgbClr val="000000"/>
                </a:solidFill>
                <a:latin typeface="Times New Roman"/>
                <a:cs typeface="Times New Roman"/>
              </a:rPr>
              <a:t>i,j</a:t>
            </a:r>
            <a:r>
              <a:rPr lang="en-US" altLang="ja-JP" dirty="0" smtClean="0">
                <a:solidFill>
                  <a:srgbClr val="000000"/>
                </a:solidFill>
              </a:rPr>
              <a:t> : the length of  a longest string in </a:t>
            </a:r>
            <a:r>
              <a:rPr lang="en-US" altLang="ja-JP" i="1" dirty="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1,i</a:t>
            </a:r>
            <a:r>
              <a:rPr lang="en-US" altLang="ja-JP" dirty="0" smtClean="0">
                <a:solidFill>
                  <a:srgbClr val="000000"/>
                </a:solidFill>
                <a:cs typeface="Times New Roman"/>
              </a:rPr>
              <a:t>))∩</a:t>
            </a:r>
            <a:r>
              <a:rPr lang="en-US" altLang="ja-JP" i="1" dirty="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2,j</a:t>
            </a:r>
            <a:r>
              <a:rPr lang="en-US" altLang="ja-JP" dirty="0" smtClean="0">
                <a:solidFill>
                  <a:srgbClr val="000000"/>
                </a:solidFill>
                <a:cs typeface="Times New Roman"/>
              </a:rPr>
              <a:t>)</a:t>
            </a:r>
            <a:r>
              <a:rPr lang="en-US" altLang="ja-JP" dirty="0" smtClean="0">
                <a:solidFill>
                  <a:srgbClr val="000000"/>
                </a:solidFill>
              </a:rPr>
              <a:t>)</a:t>
            </a:r>
          </a:p>
        </p:txBody>
      </p:sp>
      <p:graphicFrame>
        <p:nvGraphicFramePr>
          <p:cNvPr id="105" name="表 104"/>
          <p:cNvGraphicFramePr>
            <a:graphicFrameLocks noGrp="1"/>
          </p:cNvGraphicFramePr>
          <p:nvPr/>
        </p:nvGraphicFramePr>
        <p:xfrm>
          <a:off x="5297294" y="3366890"/>
          <a:ext cx="3172380" cy="3184140"/>
        </p:xfrm>
        <a:graphic>
          <a:graphicData uri="http://schemas.openxmlformats.org/drawingml/2006/table">
            <a:tbl>
              <a:tblPr/>
              <a:tblGrid>
                <a:gridCol w="220305"/>
                <a:gridCol w="308425"/>
                <a:gridCol w="220305"/>
                <a:gridCol w="308425"/>
                <a:gridCol w="220305"/>
                <a:gridCol w="308425"/>
                <a:gridCol w="220305"/>
                <a:gridCol w="308425"/>
                <a:gridCol w="220305"/>
                <a:gridCol w="308425"/>
                <a:gridCol w="220305"/>
                <a:gridCol w="308425"/>
              </a:tblGrid>
              <a:tr h="208922">
                <a:tc>
                  <a:txBody>
                    <a:bodyPr/>
                    <a:lstStyle/>
                    <a:p>
                      <a:endParaRPr lang="ja-JP" altLang="en-US" sz="900" dirty="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dirty="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9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dirty="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sz="900"/>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sz="900" dirty="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pSp>
        <p:nvGrpSpPr>
          <p:cNvPr id="106" name="図形グループ 105"/>
          <p:cNvGrpSpPr>
            <a:grpSpLocks noChangeAspect="1"/>
          </p:cNvGrpSpPr>
          <p:nvPr/>
        </p:nvGrpSpPr>
        <p:grpSpPr>
          <a:xfrm rot="16200000">
            <a:off x="1783384" y="2227608"/>
            <a:ext cx="941364" cy="3271619"/>
            <a:chOff x="4807080" y="3999121"/>
            <a:chExt cx="1465057" cy="5091671"/>
          </a:xfrm>
        </p:grpSpPr>
        <p:grpSp>
          <p:nvGrpSpPr>
            <p:cNvPr id="107" name="図形グループ 60"/>
            <p:cNvGrpSpPr/>
            <p:nvPr/>
          </p:nvGrpSpPr>
          <p:grpSpPr>
            <a:xfrm>
              <a:off x="4807080" y="4267935"/>
              <a:ext cx="660126" cy="4822857"/>
              <a:chOff x="4807080" y="4267935"/>
              <a:chExt cx="660126" cy="4822857"/>
            </a:xfrm>
          </p:grpSpPr>
          <p:sp>
            <p:nvSpPr>
              <p:cNvPr id="109" name="円/楕円 108"/>
              <p:cNvSpPr/>
              <p:nvPr/>
            </p:nvSpPr>
            <p:spPr>
              <a:xfrm>
                <a:off x="4807080" y="4267935"/>
                <a:ext cx="658890" cy="61269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vert="vert"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110" name="円/楕円 109"/>
              <p:cNvSpPr/>
              <p:nvPr/>
            </p:nvSpPr>
            <p:spPr>
              <a:xfrm>
                <a:off x="4807081" y="5109969"/>
                <a:ext cx="658890" cy="61269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vert="vert"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111" name="円/楕円 110"/>
              <p:cNvSpPr/>
              <p:nvPr/>
            </p:nvSpPr>
            <p:spPr>
              <a:xfrm>
                <a:off x="4807084" y="6794036"/>
                <a:ext cx="658888" cy="61269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vert="vert"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112" name="円/楕円 111"/>
              <p:cNvSpPr/>
              <p:nvPr/>
            </p:nvSpPr>
            <p:spPr>
              <a:xfrm>
                <a:off x="4807084" y="7636068"/>
                <a:ext cx="658888" cy="61269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vert="vert"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sp>
            <p:nvSpPr>
              <p:cNvPr id="113" name="円/楕円 112"/>
              <p:cNvSpPr/>
              <p:nvPr/>
            </p:nvSpPr>
            <p:spPr>
              <a:xfrm>
                <a:off x="4807081" y="8478102"/>
                <a:ext cx="658888" cy="61269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vert="vert"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b </a:t>
                </a:r>
                <a:r>
                  <a:rPr lang="en-US" altLang="ja-JP" sz="2400" baseline="-25000" dirty="0">
                    <a:solidFill>
                      <a:srgbClr val="000000"/>
                    </a:solidFill>
                    <a:latin typeface="+mn-ea"/>
                  </a:rPr>
                  <a:t>6</a:t>
                </a:r>
                <a:endParaRPr kumimoji="1" lang="ja-JP" altLang="en-US" sz="2400" dirty="0">
                  <a:solidFill>
                    <a:srgbClr val="000000"/>
                  </a:solidFill>
                  <a:latin typeface="+mn-ea"/>
                </a:endParaRPr>
              </a:p>
            </p:txBody>
          </p:sp>
          <p:cxnSp>
            <p:nvCxnSpPr>
              <p:cNvPr id="114" name="直線矢印コネクタ 113"/>
              <p:cNvCxnSpPr>
                <a:stCxn id="109" idx="4"/>
                <a:endCxn id="110" idx="0"/>
              </p:cNvCxnSpPr>
              <p:nvPr/>
            </p:nvCxnSpPr>
            <p:spPr>
              <a:xfrm rot="5400000">
                <a:off x="5020618" y="4994068"/>
                <a:ext cx="229343"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5" name="直線矢印コネクタ 55"/>
              <p:cNvCxnSpPr>
                <a:stCxn id="120" idx="6"/>
                <a:endCxn id="113" idx="6"/>
              </p:cNvCxnSpPr>
              <p:nvPr/>
            </p:nvCxnSpPr>
            <p:spPr>
              <a:xfrm rot="10800000" flipH="1" flipV="1">
                <a:off x="5464734" y="6259591"/>
                <a:ext cx="2471" cy="2526098"/>
              </a:xfrm>
              <a:prstGeom prst="curvedConnector3">
                <a:avLst>
                  <a:gd name="adj1" fmla="val 15789987"/>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6" name="直線矢印コネクタ 115"/>
              <p:cNvCxnSpPr>
                <a:stCxn id="110" idx="4"/>
                <a:endCxn id="120" idx="0"/>
              </p:cNvCxnSpPr>
              <p:nvPr/>
            </p:nvCxnSpPr>
            <p:spPr>
              <a:xfrm rot="5400000">
                <a:off x="5020618" y="5836102"/>
                <a:ext cx="229343"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7" name="直線矢印コネクタ 116"/>
              <p:cNvCxnSpPr>
                <a:stCxn id="111" idx="4"/>
                <a:endCxn id="112" idx="0"/>
              </p:cNvCxnSpPr>
              <p:nvPr/>
            </p:nvCxnSpPr>
            <p:spPr>
              <a:xfrm rot="5400000">
                <a:off x="5020620" y="7520170"/>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8" name="直線矢印コネクタ 117"/>
              <p:cNvCxnSpPr>
                <a:stCxn id="112" idx="4"/>
                <a:endCxn id="113" idx="0"/>
              </p:cNvCxnSpPr>
              <p:nvPr/>
            </p:nvCxnSpPr>
            <p:spPr>
              <a:xfrm rot="5400000">
                <a:off x="5020620" y="8362202"/>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9" name="直線矢印コネクタ 59"/>
              <p:cNvCxnSpPr>
                <a:stCxn id="109" idx="6"/>
                <a:endCxn id="112" idx="6"/>
              </p:cNvCxnSpPr>
              <p:nvPr/>
            </p:nvCxnSpPr>
            <p:spPr>
              <a:xfrm rot="10800000" flipH="1" flipV="1">
                <a:off x="5464731" y="4575522"/>
                <a:ext cx="2471" cy="3368133"/>
              </a:xfrm>
              <a:prstGeom prst="curvedConnector3">
                <a:avLst>
                  <a:gd name="adj1" fmla="val 16566373"/>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20" name="円/楕円 119"/>
              <p:cNvSpPr/>
              <p:nvPr/>
            </p:nvSpPr>
            <p:spPr>
              <a:xfrm>
                <a:off x="4807081" y="5952004"/>
                <a:ext cx="658890" cy="61269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vert="vert"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121" name="直線矢印コネクタ 61"/>
              <p:cNvCxnSpPr>
                <a:stCxn id="112" idx="6"/>
                <a:endCxn id="120" idx="6"/>
              </p:cNvCxnSpPr>
              <p:nvPr/>
            </p:nvCxnSpPr>
            <p:spPr>
              <a:xfrm flipV="1">
                <a:off x="5464735" y="6259592"/>
                <a:ext cx="2471" cy="1684066"/>
              </a:xfrm>
              <a:prstGeom prst="curvedConnector3">
                <a:avLst>
                  <a:gd name="adj1" fmla="val 7249622"/>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108" name="テキスト ボックス 107"/>
            <p:cNvSpPr txBox="1"/>
            <p:nvPr/>
          </p:nvSpPr>
          <p:spPr>
            <a:xfrm>
              <a:off x="5409943" y="3999121"/>
              <a:ext cx="862194" cy="695850"/>
            </a:xfrm>
            <a:prstGeom prst="rect">
              <a:avLst/>
            </a:prstGeom>
            <a:noFill/>
          </p:spPr>
          <p:txBody>
            <a:bodyPr vert="vert" wrap="non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baseline="-25000" dirty="0">
                <a:latin typeface="BKM-cmmi12"/>
                <a:cs typeface="BKM-cmmi12"/>
              </a:endParaRPr>
            </a:p>
          </p:txBody>
        </p:sp>
      </p:grpSp>
      <p:sp>
        <p:nvSpPr>
          <p:cNvPr id="122" name="テキスト ボックス 121"/>
          <p:cNvSpPr txBox="1"/>
          <p:nvPr/>
        </p:nvSpPr>
        <p:spPr>
          <a:xfrm>
            <a:off x="4894112" y="2958717"/>
            <a:ext cx="799336" cy="461665"/>
          </a:xfrm>
          <a:prstGeom prst="rect">
            <a:avLst/>
          </a:prstGeom>
          <a:noFill/>
        </p:spPr>
        <p:txBody>
          <a:bodyPr wrap="square" rtlCol="0">
            <a:spAutoFit/>
          </a:bodyPr>
          <a:lstStyle/>
          <a:p>
            <a:r>
              <a:rPr kumimoji="1" lang="en-US" altLang="ja-JP" sz="2400" dirty="0" smtClean="0">
                <a:latin typeface="BKM-cmmi12"/>
                <a:cs typeface="BKM-cmmi12"/>
              </a:rPr>
              <a:t>C</a:t>
            </a:r>
            <a:endParaRPr kumimoji="1" lang="ja-JP" altLang="en-US" sz="2400" dirty="0">
              <a:latin typeface="BKM-cmmi12"/>
              <a:cs typeface="BKM-cmmi1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106"/>
                                        </p:tgtEl>
                                      </p:cBhvr>
                                    </p:animEffect>
                                    <p:animScale>
                                      <p:cBhvr>
                                        <p:cTn id="13" dur="250" autoRev="1" fill="hold"/>
                                        <p:tgtEl>
                                          <p:spTgt spid="106"/>
                                        </p:tgtEl>
                                      </p:cBhvr>
                                      <p:by x="105000" y="105000"/>
                                    </p:animScale>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wipe(left)">
                                      <p:cBhvr>
                                        <p:cTn id="2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26" name="図形グループ 225"/>
          <p:cNvGrpSpPr>
            <a:grpSpLocks noChangeAspect="1"/>
          </p:cNvGrpSpPr>
          <p:nvPr/>
        </p:nvGrpSpPr>
        <p:grpSpPr>
          <a:xfrm>
            <a:off x="4160615" y="3408053"/>
            <a:ext cx="987062" cy="3098894"/>
            <a:chOff x="3873762" y="4267948"/>
            <a:chExt cx="1536180" cy="4822856"/>
          </a:xfrm>
        </p:grpSpPr>
        <p:grpSp>
          <p:nvGrpSpPr>
            <p:cNvPr id="227" name="図形グループ 60"/>
            <p:cNvGrpSpPr/>
            <p:nvPr/>
          </p:nvGrpSpPr>
          <p:grpSpPr>
            <a:xfrm>
              <a:off x="4807079" y="4267948"/>
              <a:ext cx="602863" cy="4822856"/>
              <a:chOff x="4807079" y="4267948"/>
              <a:chExt cx="602863" cy="4822856"/>
            </a:xfrm>
          </p:grpSpPr>
          <p:sp>
            <p:nvSpPr>
              <p:cNvPr id="229" name="円/楕円 228"/>
              <p:cNvSpPr/>
              <p:nvPr/>
            </p:nvSpPr>
            <p:spPr>
              <a:xfrm>
                <a:off x="4807079" y="4267948"/>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230" name="円/楕円 229"/>
              <p:cNvSpPr/>
              <p:nvPr/>
            </p:nvSpPr>
            <p:spPr>
              <a:xfrm>
                <a:off x="4807079" y="5109981"/>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231" name="円/楕円 230"/>
              <p:cNvSpPr/>
              <p:nvPr/>
            </p:nvSpPr>
            <p:spPr>
              <a:xfrm>
                <a:off x="4807080" y="6794048"/>
                <a:ext cx="602861"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232" name="円/楕円 231"/>
              <p:cNvSpPr/>
              <p:nvPr/>
            </p:nvSpPr>
            <p:spPr>
              <a:xfrm>
                <a:off x="4807080" y="7636082"/>
                <a:ext cx="602861"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sp>
            <p:nvSpPr>
              <p:cNvPr id="233" name="円/楕円 232"/>
              <p:cNvSpPr/>
              <p:nvPr/>
            </p:nvSpPr>
            <p:spPr>
              <a:xfrm>
                <a:off x="4807079" y="8478112"/>
                <a:ext cx="602862"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b </a:t>
                </a:r>
                <a:r>
                  <a:rPr lang="en-US" altLang="ja-JP" sz="2400" baseline="-25000" dirty="0">
                    <a:solidFill>
                      <a:srgbClr val="000000"/>
                    </a:solidFill>
                    <a:latin typeface="+mn-ea"/>
                  </a:rPr>
                  <a:t>6</a:t>
                </a:r>
                <a:endParaRPr kumimoji="1" lang="ja-JP" altLang="en-US" sz="2400" dirty="0">
                  <a:solidFill>
                    <a:srgbClr val="000000"/>
                  </a:solidFill>
                  <a:latin typeface="+mn-ea"/>
                </a:endParaRPr>
              </a:p>
            </p:txBody>
          </p:sp>
          <p:cxnSp>
            <p:nvCxnSpPr>
              <p:cNvPr id="234" name="直線矢印コネクタ 233"/>
              <p:cNvCxnSpPr>
                <a:stCxn id="229" idx="4"/>
                <a:endCxn id="230" idx="0"/>
              </p:cNvCxnSpPr>
              <p:nvPr/>
            </p:nvCxnSpPr>
            <p:spPr>
              <a:xfrm rot="5400000">
                <a:off x="4993840" y="4995311"/>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5" name="直線矢印コネクタ 55"/>
              <p:cNvCxnSpPr>
                <a:stCxn id="278" idx="2"/>
                <a:endCxn id="233" idx="2"/>
              </p:cNvCxnSpPr>
              <p:nvPr/>
            </p:nvCxnSpPr>
            <p:spPr>
              <a:xfrm rot="10800000" flipV="1">
                <a:off x="4807079" y="6261451"/>
                <a:ext cx="8538" cy="2523006"/>
              </a:xfrm>
              <a:prstGeom prst="curvedConnector3">
                <a:avLst>
                  <a:gd name="adj1" fmla="val 4266970"/>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6" name="直線矢印コネクタ 235"/>
              <p:cNvCxnSpPr>
                <a:stCxn id="230" idx="4"/>
                <a:endCxn id="240" idx="0"/>
              </p:cNvCxnSpPr>
              <p:nvPr/>
            </p:nvCxnSpPr>
            <p:spPr>
              <a:xfrm rot="5400000">
                <a:off x="4993840" y="5837344"/>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7" name="直線矢印コネクタ 236"/>
              <p:cNvCxnSpPr>
                <a:stCxn id="231" idx="4"/>
                <a:endCxn id="232" idx="0"/>
              </p:cNvCxnSpPr>
              <p:nvPr/>
            </p:nvCxnSpPr>
            <p:spPr>
              <a:xfrm rot="5400000">
                <a:off x="4993843" y="7521411"/>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8" name="直線矢印コネクタ 237"/>
              <p:cNvCxnSpPr>
                <a:stCxn id="232" idx="4"/>
                <a:endCxn id="233" idx="0"/>
              </p:cNvCxnSpPr>
              <p:nvPr/>
            </p:nvCxnSpPr>
            <p:spPr>
              <a:xfrm rot="5400000">
                <a:off x="4993844" y="8363443"/>
                <a:ext cx="229339"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9" name="直線矢印コネクタ 59"/>
              <p:cNvCxnSpPr>
                <a:stCxn id="276" idx="2"/>
                <a:endCxn id="232" idx="2"/>
              </p:cNvCxnSpPr>
              <p:nvPr/>
            </p:nvCxnSpPr>
            <p:spPr>
              <a:xfrm rot="10800000" flipV="1">
                <a:off x="4807082" y="4572271"/>
                <a:ext cx="7304" cy="3370157"/>
              </a:xfrm>
              <a:prstGeom prst="curvedConnector3">
                <a:avLst>
                  <a:gd name="adj1" fmla="val 4971085"/>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40" name="円/楕円 239"/>
              <p:cNvSpPr/>
              <p:nvPr/>
            </p:nvSpPr>
            <p:spPr>
              <a:xfrm>
                <a:off x="4807079" y="5952015"/>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241" name="直線矢印コネクタ 61"/>
              <p:cNvCxnSpPr>
                <a:stCxn id="232" idx="2"/>
                <a:endCxn id="240" idx="2"/>
              </p:cNvCxnSpPr>
              <p:nvPr/>
            </p:nvCxnSpPr>
            <p:spPr>
              <a:xfrm rot="10800000">
                <a:off x="4807082" y="6258362"/>
                <a:ext cx="2471" cy="1684067"/>
              </a:xfrm>
              <a:prstGeom prst="curvedConnector3">
                <a:avLst>
                  <a:gd name="adj1" fmla="val 7714232"/>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28" name="テキスト ボックス 227"/>
            <p:cNvSpPr txBox="1"/>
            <p:nvPr/>
          </p:nvSpPr>
          <p:spPr>
            <a:xfrm>
              <a:off x="3873762" y="4414951"/>
              <a:ext cx="936812"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baseline="-25000" dirty="0">
                <a:latin typeface="BKM-cmmi12"/>
                <a:cs typeface="BKM-cmmi12"/>
              </a:endParaRPr>
            </a:p>
          </p:txBody>
        </p:sp>
      </p:grpSp>
      <p:grpSp>
        <p:nvGrpSpPr>
          <p:cNvPr id="242" name="図形グループ 241"/>
          <p:cNvGrpSpPr>
            <a:grpSpLocks noChangeAspect="1"/>
          </p:cNvGrpSpPr>
          <p:nvPr/>
        </p:nvGrpSpPr>
        <p:grpSpPr>
          <a:xfrm>
            <a:off x="5283768" y="2482787"/>
            <a:ext cx="3129662" cy="826634"/>
            <a:chOff x="2059720" y="3583580"/>
            <a:chExt cx="4791724" cy="1265634"/>
          </a:xfrm>
        </p:grpSpPr>
        <p:grpSp>
          <p:nvGrpSpPr>
            <p:cNvPr id="243" name="図形グループ 61"/>
            <p:cNvGrpSpPr/>
            <p:nvPr/>
          </p:nvGrpSpPr>
          <p:grpSpPr>
            <a:xfrm>
              <a:off x="2059720" y="3583580"/>
              <a:ext cx="4791724" cy="1265634"/>
              <a:chOff x="2059720" y="3583580"/>
              <a:chExt cx="4791724" cy="1265634"/>
            </a:xfrm>
          </p:grpSpPr>
          <p:grpSp>
            <p:nvGrpSpPr>
              <p:cNvPr id="245" name="図形グループ 59"/>
              <p:cNvGrpSpPr/>
              <p:nvPr/>
            </p:nvGrpSpPr>
            <p:grpSpPr>
              <a:xfrm>
                <a:off x="2114044" y="4290422"/>
                <a:ext cx="4737400" cy="558792"/>
                <a:chOff x="2114044" y="4290422"/>
                <a:chExt cx="4737400" cy="558792"/>
              </a:xfrm>
            </p:grpSpPr>
            <p:sp>
              <p:nvSpPr>
                <p:cNvPr id="247" name="円/楕円 246"/>
                <p:cNvSpPr/>
                <p:nvPr/>
              </p:nvSpPr>
              <p:spPr>
                <a:xfrm>
                  <a:off x="2114044" y="4291639"/>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248" name="円/楕円 247"/>
                <p:cNvSpPr/>
                <p:nvPr/>
              </p:nvSpPr>
              <p:spPr>
                <a:xfrm>
                  <a:off x="2940952"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249" name="円/楕円 248"/>
                <p:cNvSpPr/>
                <p:nvPr/>
              </p:nvSpPr>
              <p:spPr>
                <a:xfrm>
                  <a:off x="4594765"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250" name="円/楕円 249"/>
                <p:cNvSpPr/>
                <p:nvPr/>
              </p:nvSpPr>
              <p:spPr>
                <a:xfrm>
                  <a:off x="542167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251" name="円/楕円 250"/>
                <p:cNvSpPr/>
                <p:nvPr/>
              </p:nvSpPr>
              <p:spPr>
                <a:xfrm>
                  <a:off x="624858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6</a:t>
                  </a:r>
                  <a:endParaRPr kumimoji="1" lang="ja-JP" altLang="en-US" sz="2400" dirty="0">
                    <a:solidFill>
                      <a:srgbClr val="000000"/>
                    </a:solidFill>
                    <a:latin typeface="+mn-ea"/>
                  </a:endParaRPr>
                </a:p>
              </p:txBody>
            </p:sp>
            <p:cxnSp>
              <p:nvCxnSpPr>
                <p:cNvPr id="252" name="直線矢印コネクタ 251"/>
                <p:cNvCxnSpPr>
                  <a:stCxn id="247" idx="6"/>
                  <a:endCxn id="248" idx="2"/>
                </p:cNvCxnSpPr>
                <p:nvPr/>
              </p:nvCxnSpPr>
              <p:spPr>
                <a:xfrm>
                  <a:off x="2716906" y="4570424"/>
                  <a:ext cx="224046"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3" name="直線矢印コネクタ 252"/>
                <p:cNvCxnSpPr>
                  <a:stCxn id="248" idx="6"/>
                  <a:endCxn id="257" idx="2"/>
                </p:cNvCxnSpPr>
                <p:nvPr/>
              </p:nvCxnSpPr>
              <p:spPr>
                <a:xfrm>
                  <a:off x="3543815" y="4570427"/>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4" name="直線矢印コネクタ 253"/>
                <p:cNvCxnSpPr>
                  <a:stCxn id="249" idx="6"/>
                  <a:endCxn id="250" idx="2"/>
                </p:cNvCxnSpPr>
                <p:nvPr/>
              </p:nvCxnSpPr>
              <p:spPr>
                <a:xfrm>
                  <a:off x="5197628" y="4570425"/>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5" name="直線矢印コネクタ 254"/>
                <p:cNvCxnSpPr>
                  <a:stCxn id="250" idx="6"/>
                  <a:endCxn id="251" idx="2"/>
                </p:cNvCxnSpPr>
                <p:nvPr/>
              </p:nvCxnSpPr>
              <p:spPr>
                <a:xfrm>
                  <a:off x="6024534" y="4570425"/>
                  <a:ext cx="224047"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6" name="直線矢印コネクタ 76"/>
                <p:cNvCxnSpPr>
                  <a:stCxn id="280" idx="7"/>
                  <a:endCxn id="250" idx="1"/>
                </p:cNvCxnSpPr>
                <p:nvPr/>
              </p:nvCxnSpPr>
              <p:spPr>
                <a:xfrm rot="16200000" flipH="1">
                  <a:off x="4475850" y="3339184"/>
                  <a:ext cx="13786" cy="2054432"/>
                </a:xfrm>
                <a:prstGeom prst="curvedConnector3">
                  <a:avLst>
                    <a:gd name="adj1" fmla="val -3131186"/>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57" name="円/楕円 256"/>
                <p:cNvSpPr/>
                <p:nvPr/>
              </p:nvSpPr>
              <p:spPr>
                <a:xfrm>
                  <a:off x="3767859"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258" name="直線矢印コネクタ 78"/>
                <p:cNvCxnSpPr>
                  <a:stCxn id="250" idx="0"/>
                  <a:endCxn id="257" idx="0"/>
                </p:cNvCxnSpPr>
                <p:nvPr/>
              </p:nvCxnSpPr>
              <p:spPr>
                <a:xfrm rot="16200000" flipV="1">
                  <a:off x="4896197" y="3464731"/>
                  <a:ext cx="2431" cy="1653813"/>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46" name="テキスト ボックス 245"/>
              <p:cNvSpPr txBox="1"/>
              <p:nvPr/>
            </p:nvSpPr>
            <p:spPr>
              <a:xfrm>
                <a:off x="2059720" y="3583580"/>
                <a:ext cx="936811" cy="706841"/>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dirty="0">
                  <a:latin typeface="BKM-cmmi12"/>
                  <a:cs typeface="BKM-cmmi12"/>
                </a:endParaRPr>
              </a:p>
            </p:txBody>
          </p:sp>
        </p:grpSp>
        <p:cxnSp>
          <p:nvCxnSpPr>
            <p:cNvPr id="244" name="直線矢印コネクタ 64"/>
            <p:cNvCxnSpPr>
              <a:stCxn id="281" idx="1"/>
              <a:endCxn id="247" idx="7"/>
            </p:cNvCxnSpPr>
            <p:nvPr/>
          </p:nvCxnSpPr>
          <p:spPr>
            <a:xfrm rot="16200000" flipV="1">
              <a:off x="3658517" y="3343398"/>
              <a:ext cx="3039" cy="2062833"/>
            </a:xfrm>
            <a:prstGeom prst="curvedConnector3">
              <a:avLst>
                <a:gd name="adj1" fmla="val 14303123"/>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graphicFrame>
        <p:nvGraphicFramePr>
          <p:cNvPr id="259" name="表 258"/>
          <p:cNvGraphicFramePr>
            <a:graphicFrameLocks noGrp="1"/>
          </p:cNvGraphicFramePr>
          <p:nvPr/>
        </p:nvGraphicFramePr>
        <p:xfrm>
          <a:off x="5297294" y="3366890"/>
          <a:ext cx="3172380" cy="3180933"/>
        </p:xfrm>
        <a:graphic>
          <a:graphicData uri="http://schemas.openxmlformats.org/drawingml/2006/table">
            <a:tbl>
              <a:tblPr/>
              <a:tblGrid>
                <a:gridCol w="220305"/>
                <a:gridCol w="308425"/>
                <a:gridCol w="220305"/>
                <a:gridCol w="308425"/>
                <a:gridCol w="220305"/>
                <a:gridCol w="308425"/>
                <a:gridCol w="220305"/>
                <a:gridCol w="308425"/>
                <a:gridCol w="220305"/>
                <a:gridCol w="308425"/>
                <a:gridCol w="220305"/>
                <a:gridCol w="308425"/>
              </a:tblGrid>
              <a:tr h="208922">
                <a:tc>
                  <a:txBody>
                    <a:bodyPr/>
                    <a:lstStyle/>
                    <a:p>
                      <a:pPr algn="ctr" fontAlgn="ctr"/>
                      <a:r>
                        <a:rPr lang="en-US" altLang="ja-JP" sz="1800" b="0" i="0" u="none" strike="noStrike" baseline="-25000" dirty="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1,4</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2,1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dirty="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2,4</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2,6</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0</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0</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altLang="ja-JP" sz="1800" b="0" i="0" u="none" strike="noStrike" baseline="-25000" dirty="0">
                        <a:latin typeface="ＭＳ Ｐゴシック"/>
                      </a:endParaRP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altLang="ja-JP" sz="1800" b="0" i="0" u="none" strike="noStrike" dirty="0">
                        <a:latin typeface="ＭＳ Ｐゴシック"/>
                      </a:endParaRP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5715">
                <a:tc>
                  <a:txBody>
                    <a:bodyPr/>
                    <a:lstStyle/>
                    <a:p>
                      <a:endParaRPr lang="ja-JP" altLang="en-US" sz="1000" dirty="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1000" dirty="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10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1000" dirty="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100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1000" dirty="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1000" dirty="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1000" dirty="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1000" dirty="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sz="1000"/>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sz="1000" dirty="0"/>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0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dirty="0">
                          <a:latin typeface="+mj-ea"/>
                          <a:ea typeface="+mj-ea"/>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dirty="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dirty="0"/>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138" name="正方形/長方形 137"/>
          <p:cNvSpPr/>
          <p:nvPr/>
        </p:nvSpPr>
        <p:spPr>
          <a:xfrm>
            <a:off x="7432015" y="5522254"/>
            <a:ext cx="490492" cy="484350"/>
          </a:xfrm>
          <a:prstGeom prst="rect">
            <a:avLst/>
          </a:prstGeom>
          <a:solidFill>
            <a:srgbClr val="FFFFFF"/>
          </a:solid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r"/>
            <a:endParaRPr kumimoji="1" lang="ja-JP" altLang="en-US" dirty="0">
              <a:solidFill>
                <a:srgbClr val="000000"/>
              </a:solidFill>
              <a:latin typeface="+mj-ea"/>
              <a:ea typeface="+mj-ea"/>
            </a:endParaRPr>
          </a:p>
        </p:txBody>
      </p:sp>
      <p:sp>
        <p:nvSpPr>
          <p:cNvPr id="114" name="正方形/長方形 113"/>
          <p:cNvSpPr/>
          <p:nvPr/>
        </p:nvSpPr>
        <p:spPr>
          <a:xfrm>
            <a:off x="7432014" y="5510719"/>
            <a:ext cx="490492" cy="484350"/>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r"/>
            <a:endParaRPr kumimoji="1" lang="ja-JP" altLang="en-US" dirty="0">
              <a:solidFill>
                <a:srgbClr val="000000"/>
              </a:solidFill>
              <a:latin typeface="+mj-ea"/>
              <a:ea typeface="+mj-ea"/>
            </a:endParaRPr>
          </a:p>
        </p:txBody>
      </p:sp>
      <p:sp>
        <p:nvSpPr>
          <p:cNvPr id="104" name="テキスト ボックス 103"/>
          <p:cNvSpPr txBox="1"/>
          <p:nvPr/>
        </p:nvSpPr>
        <p:spPr>
          <a:xfrm>
            <a:off x="4894112" y="2958717"/>
            <a:ext cx="799336" cy="461665"/>
          </a:xfrm>
          <a:prstGeom prst="rect">
            <a:avLst/>
          </a:prstGeom>
          <a:noFill/>
        </p:spPr>
        <p:txBody>
          <a:bodyPr wrap="square" rtlCol="0">
            <a:spAutoFit/>
          </a:bodyPr>
          <a:lstStyle/>
          <a:p>
            <a:r>
              <a:rPr kumimoji="1" lang="en-US" altLang="ja-JP" sz="2400" dirty="0" smtClean="0">
                <a:latin typeface="BKM-cmmi12"/>
                <a:cs typeface="BKM-cmmi12"/>
              </a:rPr>
              <a:t>C</a:t>
            </a:r>
            <a:endParaRPr kumimoji="1" lang="ja-JP" altLang="en-US" sz="2400" dirty="0">
              <a:latin typeface="BKM-cmmi12"/>
              <a:cs typeface="BKM-cmmi12"/>
            </a:endParaRPr>
          </a:p>
        </p:txBody>
      </p:sp>
      <p:sp>
        <p:nvSpPr>
          <p:cNvPr id="166" name="円/楕円 165"/>
          <p:cNvSpPr/>
          <p:nvPr/>
        </p:nvSpPr>
        <p:spPr>
          <a:xfrm>
            <a:off x="7467921" y="2936243"/>
            <a:ext cx="395998" cy="396793"/>
          </a:xfrm>
          <a:prstGeom prst="ellipse">
            <a:avLst/>
          </a:prstGeom>
          <a:noFill/>
          <a:ln w="635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4750503" y="5598276"/>
            <a:ext cx="395998" cy="396793"/>
          </a:xfrm>
          <a:prstGeom prst="ellipse">
            <a:avLst/>
          </a:prstGeom>
          <a:noFill/>
          <a:ln w="635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65" name="図形グループ 264"/>
          <p:cNvGrpSpPr/>
          <p:nvPr/>
        </p:nvGrpSpPr>
        <p:grpSpPr>
          <a:xfrm>
            <a:off x="5095203" y="3605979"/>
            <a:ext cx="3374472" cy="1609591"/>
            <a:chOff x="5095203" y="3605979"/>
            <a:chExt cx="3374472" cy="1609591"/>
          </a:xfrm>
        </p:grpSpPr>
        <p:cxnSp>
          <p:nvCxnSpPr>
            <p:cNvPr id="124" name="直線コネクタ 123"/>
            <p:cNvCxnSpPr>
              <a:stCxn id="159" idx="6"/>
            </p:cNvCxnSpPr>
            <p:nvPr/>
          </p:nvCxnSpPr>
          <p:spPr>
            <a:xfrm>
              <a:off x="5095203" y="3605979"/>
              <a:ext cx="3355624" cy="1300"/>
            </a:xfrm>
            <a:prstGeom prst="line">
              <a:avLst/>
            </a:prstGeom>
            <a:ln w="3175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8" name="直線コネクタ 167"/>
            <p:cNvCxnSpPr/>
            <p:nvPr/>
          </p:nvCxnSpPr>
          <p:spPr>
            <a:xfrm>
              <a:off x="5114051" y="4699207"/>
              <a:ext cx="3355624" cy="1300"/>
            </a:xfrm>
            <a:prstGeom prst="line">
              <a:avLst/>
            </a:prstGeom>
            <a:ln w="3175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9" name="直線コネクタ 168"/>
            <p:cNvCxnSpPr/>
            <p:nvPr/>
          </p:nvCxnSpPr>
          <p:spPr>
            <a:xfrm>
              <a:off x="5104816" y="5214270"/>
              <a:ext cx="3355624" cy="1300"/>
            </a:xfrm>
            <a:prstGeom prst="line">
              <a:avLst/>
            </a:prstGeom>
            <a:ln w="3175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172" name="直線コネクタ 171"/>
          <p:cNvCxnSpPr/>
          <p:nvPr/>
        </p:nvCxnSpPr>
        <p:spPr>
          <a:xfrm rot="5400000">
            <a:off x="6019468" y="4917898"/>
            <a:ext cx="3321071" cy="5486"/>
          </a:xfrm>
          <a:prstGeom prst="line">
            <a:avLst/>
          </a:prstGeom>
          <a:ln w="3175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66" name="図形グループ 265"/>
          <p:cNvGrpSpPr/>
          <p:nvPr/>
        </p:nvGrpSpPr>
        <p:grpSpPr>
          <a:xfrm>
            <a:off x="6046459" y="3266946"/>
            <a:ext cx="1108179" cy="3268307"/>
            <a:chOff x="6046459" y="3229959"/>
            <a:chExt cx="1108179" cy="3268307"/>
          </a:xfrm>
        </p:grpSpPr>
        <p:cxnSp>
          <p:nvCxnSpPr>
            <p:cNvPr id="176" name="直線コネクタ 175"/>
            <p:cNvCxnSpPr/>
            <p:nvPr/>
          </p:nvCxnSpPr>
          <p:spPr>
            <a:xfrm rot="5400000">
              <a:off x="5519798" y="4863426"/>
              <a:ext cx="3268307" cy="1373"/>
            </a:xfrm>
            <a:prstGeom prst="line">
              <a:avLst/>
            </a:prstGeom>
            <a:ln w="3175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7" name="直線コネクタ 176"/>
            <p:cNvCxnSpPr>
              <a:stCxn id="155" idx="4"/>
            </p:cNvCxnSpPr>
            <p:nvPr/>
          </p:nvCxnSpPr>
          <p:spPr>
            <a:xfrm rot="5400000">
              <a:off x="4960028" y="4861743"/>
              <a:ext cx="3266941" cy="6103"/>
            </a:xfrm>
            <a:prstGeom prst="line">
              <a:avLst/>
            </a:prstGeom>
            <a:ln w="3175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8" name="直線コネクタ 177"/>
            <p:cNvCxnSpPr>
              <a:stCxn id="149" idx="4"/>
            </p:cNvCxnSpPr>
            <p:nvPr/>
          </p:nvCxnSpPr>
          <p:spPr>
            <a:xfrm rot="5400000">
              <a:off x="4414018" y="4863765"/>
              <a:ext cx="3266942" cy="2060"/>
            </a:xfrm>
            <a:prstGeom prst="line">
              <a:avLst/>
            </a:prstGeom>
            <a:ln w="3175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184" name="直線コネクタ 183"/>
          <p:cNvCxnSpPr/>
          <p:nvPr/>
        </p:nvCxnSpPr>
        <p:spPr>
          <a:xfrm>
            <a:off x="5093140" y="5767477"/>
            <a:ext cx="3376535" cy="1590"/>
          </a:xfrm>
          <a:prstGeom prst="line">
            <a:avLst/>
          </a:prstGeom>
          <a:ln w="3175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08" name="図形グループ 107"/>
          <p:cNvGrpSpPr>
            <a:grpSpLocks noChangeAspect="1"/>
          </p:cNvGrpSpPr>
          <p:nvPr/>
        </p:nvGrpSpPr>
        <p:grpSpPr>
          <a:xfrm>
            <a:off x="487632" y="5242791"/>
            <a:ext cx="2743890" cy="1175182"/>
            <a:chOff x="4175195" y="4267949"/>
            <a:chExt cx="4270360" cy="1828954"/>
          </a:xfrm>
        </p:grpSpPr>
        <p:grpSp>
          <p:nvGrpSpPr>
            <p:cNvPr id="146" name="図形グループ 60"/>
            <p:cNvGrpSpPr/>
            <p:nvPr/>
          </p:nvGrpSpPr>
          <p:grpSpPr>
            <a:xfrm>
              <a:off x="4836485" y="4267949"/>
              <a:ext cx="3609070" cy="1828954"/>
              <a:chOff x="4836485" y="4267949"/>
              <a:chExt cx="3609070" cy="1828954"/>
            </a:xfrm>
          </p:grpSpPr>
          <p:sp>
            <p:nvSpPr>
              <p:cNvPr id="148" name="円/楕円 147"/>
              <p:cNvSpPr/>
              <p:nvPr/>
            </p:nvSpPr>
            <p:spPr>
              <a:xfrm>
                <a:off x="4836485"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154" name="円/楕円 153"/>
              <p:cNvSpPr/>
              <p:nvPr/>
            </p:nvSpPr>
            <p:spPr>
              <a:xfrm>
                <a:off x="6344038"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170" name="円/楕円 169"/>
              <p:cNvSpPr/>
              <p:nvPr/>
            </p:nvSpPr>
            <p:spPr>
              <a:xfrm>
                <a:off x="4836485"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171" name="円/楕円 170"/>
              <p:cNvSpPr/>
              <p:nvPr/>
            </p:nvSpPr>
            <p:spPr>
              <a:xfrm>
                <a:off x="6344038"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sp>
            <p:nvSpPr>
              <p:cNvPr id="173" name="円/楕円 172"/>
              <p:cNvSpPr/>
              <p:nvPr/>
            </p:nvSpPr>
            <p:spPr>
              <a:xfrm>
                <a:off x="7842693"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 </a:t>
                </a:r>
                <a:r>
                  <a:rPr lang="en-US" altLang="ja-JP" sz="2400" baseline="-25000" dirty="0">
                    <a:solidFill>
                      <a:srgbClr val="000000"/>
                    </a:solidFill>
                    <a:latin typeface="+mn-ea"/>
                  </a:rPr>
                  <a:t>6</a:t>
                </a:r>
                <a:endParaRPr kumimoji="1" lang="ja-JP" altLang="en-US" sz="2400" dirty="0">
                  <a:solidFill>
                    <a:srgbClr val="000000"/>
                  </a:solidFill>
                  <a:latin typeface="+mn-ea"/>
                </a:endParaRPr>
              </a:p>
            </p:txBody>
          </p:sp>
          <p:cxnSp>
            <p:nvCxnSpPr>
              <p:cNvPr id="174" name="直線矢印コネクタ 173"/>
              <p:cNvCxnSpPr>
                <a:stCxn id="148" idx="6"/>
                <a:endCxn id="154" idx="2"/>
              </p:cNvCxnSpPr>
              <p:nvPr/>
            </p:nvCxnSpPr>
            <p:spPr>
              <a:xfrm>
                <a:off x="5439347" y="4574296"/>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5" name="直線矢印コネクタ 174"/>
              <p:cNvCxnSpPr>
                <a:stCxn id="148" idx="4"/>
                <a:endCxn id="170" idx="0"/>
              </p:cNvCxnSpPr>
              <p:nvPr/>
            </p:nvCxnSpPr>
            <p:spPr>
              <a:xfrm rot="5400000">
                <a:off x="4836133" y="5182426"/>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9" name="直線矢印コネクタ 178"/>
              <p:cNvCxnSpPr>
                <a:stCxn id="154" idx="6"/>
                <a:endCxn id="183" idx="2"/>
              </p:cNvCxnSpPr>
              <p:nvPr/>
            </p:nvCxnSpPr>
            <p:spPr>
              <a:xfrm>
                <a:off x="6946900" y="457429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0" name="直線矢印コネクタ 179"/>
              <p:cNvCxnSpPr>
                <a:stCxn id="170" idx="6"/>
                <a:endCxn id="171" idx="2"/>
              </p:cNvCxnSpPr>
              <p:nvPr/>
            </p:nvCxnSpPr>
            <p:spPr>
              <a:xfrm>
                <a:off x="5439347" y="5790556"/>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1" name="直線矢印コネクタ 180"/>
              <p:cNvCxnSpPr>
                <a:stCxn id="171" idx="6"/>
                <a:endCxn id="173" idx="2"/>
              </p:cNvCxnSpPr>
              <p:nvPr/>
            </p:nvCxnSpPr>
            <p:spPr>
              <a:xfrm>
                <a:off x="6946900" y="579055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2" name="直線矢印コネクタ 181"/>
              <p:cNvCxnSpPr>
                <a:stCxn id="154" idx="4"/>
                <a:endCxn id="171" idx="0"/>
              </p:cNvCxnSpPr>
              <p:nvPr/>
            </p:nvCxnSpPr>
            <p:spPr>
              <a:xfrm rot="5400000">
                <a:off x="6343686" y="5182426"/>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83" name="円/楕円 182"/>
              <p:cNvSpPr/>
              <p:nvPr/>
            </p:nvSpPr>
            <p:spPr>
              <a:xfrm>
                <a:off x="7842693"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185" name="直線矢印コネクタ 184"/>
              <p:cNvCxnSpPr>
                <a:endCxn id="183" idx="3"/>
              </p:cNvCxnSpPr>
              <p:nvPr/>
            </p:nvCxnSpPr>
            <p:spPr>
              <a:xfrm flipV="1">
                <a:off x="6861114" y="4792504"/>
                <a:ext cx="1069866" cy="756537"/>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147" name="テキスト ボックス 146"/>
            <p:cNvSpPr txBox="1"/>
            <p:nvPr/>
          </p:nvSpPr>
          <p:spPr>
            <a:xfrm>
              <a:off x="4175195" y="4414954"/>
              <a:ext cx="936812"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grpSp>
      <p:grpSp>
        <p:nvGrpSpPr>
          <p:cNvPr id="186" name="図形グループ 185"/>
          <p:cNvGrpSpPr>
            <a:grpSpLocks noChangeAspect="1"/>
          </p:cNvGrpSpPr>
          <p:nvPr/>
        </p:nvGrpSpPr>
        <p:grpSpPr>
          <a:xfrm>
            <a:off x="457139" y="3617172"/>
            <a:ext cx="2815554" cy="1194562"/>
            <a:chOff x="-95241" y="4269537"/>
            <a:chExt cx="4310802" cy="1828954"/>
          </a:xfrm>
        </p:grpSpPr>
        <p:grpSp>
          <p:nvGrpSpPr>
            <p:cNvPr id="187" name="図形グループ 61"/>
            <p:cNvGrpSpPr/>
            <p:nvPr/>
          </p:nvGrpSpPr>
          <p:grpSpPr>
            <a:xfrm>
              <a:off x="-95241" y="4269537"/>
              <a:ext cx="4310802" cy="1828954"/>
              <a:chOff x="-95241" y="4269537"/>
              <a:chExt cx="4310802" cy="1828954"/>
            </a:xfrm>
          </p:grpSpPr>
          <p:grpSp>
            <p:nvGrpSpPr>
              <p:cNvPr id="189" name="図形グループ 59"/>
              <p:cNvGrpSpPr/>
              <p:nvPr/>
            </p:nvGrpSpPr>
            <p:grpSpPr>
              <a:xfrm>
                <a:off x="606491" y="4269537"/>
                <a:ext cx="3609070" cy="1828954"/>
                <a:chOff x="606491" y="4269537"/>
                <a:chExt cx="3609070" cy="1828954"/>
              </a:xfrm>
            </p:grpSpPr>
            <p:sp>
              <p:nvSpPr>
                <p:cNvPr id="191" name="円/楕円 190"/>
                <p:cNvSpPr/>
                <p:nvPr/>
              </p:nvSpPr>
              <p:spPr>
                <a:xfrm>
                  <a:off x="606491"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192" name="円/楕円 191"/>
                <p:cNvSpPr/>
                <p:nvPr/>
              </p:nvSpPr>
              <p:spPr>
                <a:xfrm>
                  <a:off x="2114044"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193" name="円/楕円 192"/>
                <p:cNvSpPr/>
                <p:nvPr/>
              </p:nvSpPr>
              <p:spPr>
                <a:xfrm>
                  <a:off x="606491"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194" name="円/楕円 193"/>
                <p:cNvSpPr/>
                <p:nvPr/>
              </p:nvSpPr>
              <p:spPr>
                <a:xfrm>
                  <a:off x="2114044"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195" name="円/楕円 194"/>
                <p:cNvSpPr/>
                <p:nvPr/>
              </p:nvSpPr>
              <p:spPr>
                <a:xfrm>
                  <a:off x="3612699"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6</a:t>
                  </a:r>
                  <a:endParaRPr kumimoji="1" lang="ja-JP" altLang="en-US" sz="2400" dirty="0">
                    <a:solidFill>
                      <a:srgbClr val="000000"/>
                    </a:solidFill>
                    <a:latin typeface="+mn-ea"/>
                  </a:endParaRPr>
                </a:p>
              </p:txBody>
            </p:sp>
            <p:cxnSp>
              <p:nvCxnSpPr>
                <p:cNvPr id="196" name="直線矢印コネクタ 195"/>
                <p:cNvCxnSpPr>
                  <a:stCxn id="191" idx="6"/>
                  <a:endCxn id="192" idx="2"/>
                </p:cNvCxnSpPr>
                <p:nvPr/>
              </p:nvCxnSpPr>
              <p:spPr>
                <a:xfrm>
                  <a:off x="1209353" y="457588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7" name="直線矢印コネクタ 196"/>
                <p:cNvCxnSpPr>
                  <a:stCxn id="192" idx="6"/>
                  <a:endCxn id="201" idx="2"/>
                </p:cNvCxnSpPr>
                <p:nvPr/>
              </p:nvCxnSpPr>
              <p:spPr>
                <a:xfrm>
                  <a:off x="2716906" y="4575884"/>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8" name="直線矢印コネクタ 197"/>
                <p:cNvCxnSpPr>
                  <a:stCxn id="193" idx="6"/>
                  <a:endCxn id="194" idx="2"/>
                </p:cNvCxnSpPr>
                <p:nvPr/>
              </p:nvCxnSpPr>
              <p:spPr>
                <a:xfrm>
                  <a:off x="1209353" y="579214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9" name="直線矢印コネクタ 198"/>
                <p:cNvCxnSpPr>
                  <a:stCxn id="194" idx="6"/>
                  <a:endCxn id="195" idx="2"/>
                </p:cNvCxnSpPr>
                <p:nvPr/>
              </p:nvCxnSpPr>
              <p:spPr>
                <a:xfrm>
                  <a:off x="2716906" y="5792144"/>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0" name="直線矢印コネクタ 199"/>
                <p:cNvCxnSpPr>
                  <a:stCxn id="201" idx="4"/>
                  <a:endCxn id="195" idx="0"/>
                </p:cNvCxnSpPr>
                <p:nvPr/>
              </p:nvCxnSpPr>
              <p:spPr>
                <a:xfrm rot="5400000">
                  <a:off x="3612347" y="5184014"/>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01" name="円/楕円 200"/>
                <p:cNvSpPr/>
                <p:nvPr/>
              </p:nvSpPr>
              <p:spPr>
                <a:xfrm>
                  <a:off x="3612699"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202" name="直線矢印コネクタ 201"/>
                <p:cNvCxnSpPr>
                  <a:stCxn id="194" idx="7"/>
                  <a:endCxn id="201" idx="3"/>
                </p:cNvCxnSpPr>
                <p:nvPr/>
              </p:nvCxnSpPr>
              <p:spPr>
                <a:xfrm rot="5400000" flipH="1" flipV="1">
                  <a:off x="2773292" y="4647831"/>
                  <a:ext cx="783020" cy="1072367"/>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190" name="テキスト ボックス 189"/>
              <p:cNvSpPr txBox="1"/>
              <p:nvPr/>
            </p:nvSpPr>
            <p:spPr>
              <a:xfrm>
                <a:off x="-95241" y="4313716"/>
                <a:ext cx="936811" cy="706840"/>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grpSp>
        <p:cxnSp>
          <p:nvCxnSpPr>
            <p:cNvPr id="188" name="直線矢印コネクタ 187"/>
            <p:cNvCxnSpPr>
              <a:stCxn id="194" idx="1"/>
              <a:endCxn id="191" idx="5"/>
            </p:cNvCxnSpPr>
            <p:nvPr/>
          </p:nvCxnSpPr>
          <p:spPr>
            <a:xfrm rot="16200000" flipV="1">
              <a:off x="1270189" y="4643381"/>
              <a:ext cx="783020" cy="1081265"/>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25" name="タイトル 1"/>
          <p:cNvSpPr>
            <a:spLocks noGrp="1"/>
          </p:cNvSpPr>
          <p:nvPr>
            <p:ph type="title"/>
          </p:nvPr>
        </p:nvSpPr>
        <p:spPr>
          <a:xfrm>
            <a:off x="457200" y="-53222"/>
            <a:ext cx="8229600" cy="1143000"/>
          </a:xfrm>
        </p:spPr>
        <p:txBody>
          <a:bodyPr>
            <a:normAutofit/>
          </a:bodyPr>
          <a:lstStyle/>
          <a:p>
            <a:r>
              <a:rPr lang="en-US" altLang="ja-JP" sz="4400" i="1" dirty="0" smtClean="0">
                <a:latin typeface="Times New Roman"/>
                <a:cs typeface="Times New Roman"/>
              </a:rPr>
              <a:t>L</a:t>
            </a:r>
            <a:r>
              <a:rPr lang="en-US" altLang="ja-JP" sz="4400" baseline="-25000" dirty="0" smtClean="0">
                <a:latin typeface="Times New Roman"/>
                <a:cs typeface="Times New Roman"/>
              </a:rPr>
              <a:t>1</a:t>
            </a:r>
            <a:r>
              <a:rPr lang="en-US" altLang="ja-JP" sz="4400" dirty="0" smtClean="0">
                <a:latin typeface="Times New Roman"/>
                <a:cs typeface="Times New Roman"/>
              </a:rPr>
              <a:t>(</a:t>
            </a:r>
            <a:r>
              <a:rPr lang="en-US" altLang="ja-JP" sz="4400" i="1" dirty="0" smtClean="0">
                <a:latin typeface="Times New Roman"/>
                <a:cs typeface="Times New Roman"/>
              </a:rPr>
              <a:t>v</a:t>
            </a:r>
            <a:r>
              <a:rPr lang="en-US" altLang="ja-JP" sz="4400" baseline="-25000" dirty="0" smtClean="0">
                <a:latin typeface="Times New Roman"/>
                <a:cs typeface="Times New Roman"/>
              </a:rPr>
              <a:t>1</a:t>
            </a:r>
            <a:r>
              <a:rPr lang="en-US" altLang="ja-JP" sz="4400" i="1" baseline="-25000" dirty="0" smtClean="0">
                <a:latin typeface="Times New Roman"/>
                <a:cs typeface="Times New Roman"/>
              </a:rPr>
              <a:t>,i</a:t>
            </a:r>
            <a:r>
              <a:rPr lang="en-US" altLang="ja-JP" sz="4400" dirty="0" smtClean="0">
                <a:latin typeface="Times New Roman"/>
                <a:cs typeface="Times New Roman"/>
              </a:rPr>
              <a:t>) ≠ </a:t>
            </a:r>
            <a:r>
              <a:rPr lang="en-US" altLang="ja-JP" sz="4400" i="1" dirty="0" smtClean="0">
                <a:latin typeface="Times New Roman"/>
                <a:cs typeface="Times New Roman"/>
              </a:rPr>
              <a:t>L</a:t>
            </a:r>
            <a:r>
              <a:rPr lang="en-US" altLang="ja-JP" sz="4400" baseline="-25000" dirty="0" smtClean="0">
                <a:latin typeface="Times New Roman"/>
                <a:cs typeface="Times New Roman"/>
              </a:rPr>
              <a:t>2</a:t>
            </a:r>
            <a:r>
              <a:rPr lang="en-US" altLang="ja-JP" sz="4400" dirty="0" smtClean="0">
                <a:latin typeface="Times New Roman"/>
                <a:cs typeface="Times New Roman"/>
              </a:rPr>
              <a:t>(</a:t>
            </a:r>
            <a:r>
              <a:rPr lang="en-US" altLang="ja-JP" sz="4400" i="1" dirty="0" smtClean="0">
                <a:latin typeface="Times New Roman"/>
                <a:cs typeface="Times New Roman"/>
              </a:rPr>
              <a:t>v</a:t>
            </a:r>
            <a:r>
              <a:rPr lang="en-US" altLang="ja-JP" sz="4400" baseline="-25000" dirty="0" smtClean="0">
                <a:latin typeface="Times New Roman"/>
                <a:cs typeface="Times New Roman"/>
              </a:rPr>
              <a:t>2</a:t>
            </a:r>
            <a:r>
              <a:rPr lang="en-US" altLang="ja-JP" sz="4400" i="1" baseline="-25000" dirty="0" smtClean="0">
                <a:latin typeface="Times New Roman"/>
                <a:cs typeface="Times New Roman"/>
              </a:rPr>
              <a:t>,j</a:t>
            </a:r>
            <a:r>
              <a:rPr lang="en-US" altLang="ja-JP" sz="4400" dirty="0" smtClean="0">
                <a:latin typeface="Times New Roman"/>
                <a:cs typeface="Times New Roman"/>
              </a:rPr>
              <a:t>) </a:t>
            </a:r>
            <a:endParaRPr lang="ja-JP" altLang="en-US" sz="4400" dirty="0"/>
          </a:p>
        </p:txBody>
      </p:sp>
      <p:grpSp>
        <p:nvGrpSpPr>
          <p:cNvPr id="264" name="図形グループ 263"/>
          <p:cNvGrpSpPr/>
          <p:nvPr/>
        </p:nvGrpSpPr>
        <p:grpSpPr>
          <a:xfrm>
            <a:off x="5834675" y="5522254"/>
            <a:ext cx="1557999" cy="484350"/>
            <a:chOff x="2367212" y="2315308"/>
            <a:chExt cx="1557999" cy="484350"/>
          </a:xfrm>
        </p:grpSpPr>
        <p:sp>
          <p:nvSpPr>
            <p:cNvPr id="150" name="正方形/長方形 149"/>
            <p:cNvSpPr/>
            <p:nvPr/>
          </p:nvSpPr>
          <p:spPr>
            <a:xfrm>
              <a:off x="2367212"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1" name="正方形/長方形 150"/>
            <p:cNvSpPr/>
            <p:nvPr/>
          </p:nvSpPr>
          <p:spPr>
            <a:xfrm>
              <a:off x="2897876"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a:off x="3434719"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263" name="図形グループ 262"/>
          <p:cNvGrpSpPr/>
          <p:nvPr/>
        </p:nvGrpSpPr>
        <p:grpSpPr>
          <a:xfrm>
            <a:off x="7432015" y="3387325"/>
            <a:ext cx="490492" cy="2081572"/>
            <a:chOff x="7432015" y="3387325"/>
            <a:chExt cx="490492" cy="2081572"/>
          </a:xfrm>
        </p:grpSpPr>
        <p:sp>
          <p:nvSpPr>
            <p:cNvPr id="143" name="正方形/長方形 142"/>
            <p:cNvSpPr/>
            <p:nvPr/>
          </p:nvSpPr>
          <p:spPr>
            <a:xfrm>
              <a:off x="7432015" y="4444805"/>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a:off x="7432015" y="4984547"/>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6" name="正方形/長方形 155"/>
            <p:cNvSpPr/>
            <p:nvPr/>
          </p:nvSpPr>
          <p:spPr>
            <a:xfrm>
              <a:off x="7432015" y="3387325"/>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69" name="上カーブ矢印 268"/>
          <p:cNvSpPr/>
          <p:nvPr/>
        </p:nvSpPr>
        <p:spPr>
          <a:xfrm>
            <a:off x="6597091" y="5962223"/>
            <a:ext cx="1325416" cy="567133"/>
          </a:xfrm>
          <a:prstGeom prst="curvedUpArrow">
            <a:avLst>
              <a:gd name="adj1" fmla="val 35162"/>
              <a:gd name="adj2" fmla="val 72547"/>
              <a:gd name="adj3" fmla="val 25000"/>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71" name="図形グループ 270"/>
          <p:cNvGrpSpPr/>
          <p:nvPr/>
        </p:nvGrpSpPr>
        <p:grpSpPr>
          <a:xfrm>
            <a:off x="4750503" y="3406753"/>
            <a:ext cx="402660" cy="2389921"/>
            <a:chOff x="5176241" y="2214753"/>
            <a:chExt cx="402660" cy="2389921"/>
          </a:xfrm>
        </p:grpSpPr>
        <p:cxnSp>
          <p:nvCxnSpPr>
            <p:cNvPr id="272" name="直線矢印コネクタ 271"/>
            <p:cNvCxnSpPr>
              <a:stCxn id="277" idx="4"/>
            </p:cNvCxnSpPr>
            <p:nvPr/>
          </p:nvCxnSpPr>
          <p:spPr>
            <a:xfrm rot="5400000">
              <a:off x="5311539" y="4308530"/>
              <a:ext cx="147362"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3" name="直線矢印コネクタ 59"/>
            <p:cNvCxnSpPr>
              <a:stCxn id="276" idx="2"/>
              <a:endCxn id="167" idx="2"/>
            </p:cNvCxnSpPr>
            <p:nvPr/>
          </p:nvCxnSpPr>
          <p:spPr>
            <a:xfrm rot="10800000" flipV="1">
              <a:off x="5176241" y="2411593"/>
              <a:ext cx="14502" cy="2193079"/>
            </a:xfrm>
            <a:prstGeom prst="curvedConnector3">
              <a:avLst>
                <a:gd name="adj1" fmla="val 1632547"/>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74" name="図形グループ 245"/>
            <p:cNvGrpSpPr/>
            <p:nvPr/>
          </p:nvGrpSpPr>
          <p:grpSpPr>
            <a:xfrm>
              <a:off x="5190743" y="2214753"/>
              <a:ext cx="388158" cy="2020096"/>
              <a:chOff x="5190743" y="2214753"/>
              <a:chExt cx="388158" cy="2020096"/>
            </a:xfrm>
          </p:grpSpPr>
          <p:sp>
            <p:nvSpPr>
              <p:cNvPr id="276" name="円/楕円 275"/>
              <p:cNvSpPr/>
              <p:nvPr/>
            </p:nvSpPr>
            <p:spPr>
              <a:xfrm>
                <a:off x="5190743" y="2214753"/>
                <a:ext cx="387366" cy="393681"/>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a:t>
                </a:r>
                <a:endParaRPr kumimoji="1" lang="ja-JP" altLang="en-US" sz="2400" dirty="0">
                  <a:solidFill>
                    <a:srgbClr val="000000"/>
                  </a:solidFill>
                  <a:latin typeface="+mn-ea"/>
                </a:endParaRPr>
              </a:p>
            </p:txBody>
          </p:sp>
          <p:sp>
            <p:nvSpPr>
              <p:cNvPr id="277" name="円/楕円 276"/>
              <p:cNvSpPr/>
              <p:nvPr/>
            </p:nvSpPr>
            <p:spPr>
              <a:xfrm>
                <a:off x="5191536" y="3841168"/>
                <a:ext cx="387365" cy="393681"/>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sp>
            <p:nvSpPr>
              <p:cNvPr id="278" name="円/楕円 277"/>
              <p:cNvSpPr/>
              <p:nvPr/>
            </p:nvSpPr>
            <p:spPr>
              <a:xfrm>
                <a:off x="5191535" y="3300125"/>
                <a:ext cx="387366" cy="393681"/>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grpSp>
        <p:cxnSp>
          <p:nvCxnSpPr>
            <p:cNvPr id="275" name="直線矢印コネクタ 61"/>
            <p:cNvCxnSpPr>
              <a:stCxn id="167" idx="2"/>
              <a:endCxn id="278" idx="2"/>
            </p:cNvCxnSpPr>
            <p:nvPr/>
          </p:nvCxnSpPr>
          <p:spPr>
            <a:xfrm rot="10800000" flipH="1">
              <a:off x="5176241" y="3496967"/>
              <a:ext cx="15294" cy="1107707"/>
            </a:xfrm>
            <a:prstGeom prst="curvedConnector3">
              <a:avLst>
                <a:gd name="adj1" fmla="val -769138"/>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grpSp>
        <p:nvGrpSpPr>
          <p:cNvPr id="279" name="図形グループ 278"/>
          <p:cNvGrpSpPr/>
          <p:nvPr/>
        </p:nvGrpSpPr>
        <p:grpSpPr>
          <a:xfrm>
            <a:off x="5859335" y="2936243"/>
            <a:ext cx="1823412" cy="375163"/>
            <a:chOff x="6285073" y="1744243"/>
            <a:chExt cx="1823412" cy="375163"/>
          </a:xfrm>
        </p:grpSpPr>
        <p:sp>
          <p:nvSpPr>
            <p:cNvPr id="280" name="円/楕円 279"/>
            <p:cNvSpPr/>
            <p:nvPr/>
          </p:nvSpPr>
          <p:spPr>
            <a:xfrm>
              <a:off x="6285073" y="1744243"/>
              <a:ext cx="393753" cy="364173"/>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endParaRPr kumimoji="1" lang="ja-JP" altLang="en-US" sz="2400" dirty="0">
                <a:solidFill>
                  <a:srgbClr val="000000"/>
                </a:solidFill>
                <a:latin typeface="+mn-ea"/>
              </a:endParaRPr>
            </a:p>
          </p:txBody>
        </p:sp>
        <p:sp>
          <p:nvSpPr>
            <p:cNvPr id="281" name="円/楕円 280"/>
            <p:cNvSpPr/>
            <p:nvPr/>
          </p:nvSpPr>
          <p:spPr>
            <a:xfrm>
              <a:off x="7370729" y="1755233"/>
              <a:ext cx="393753" cy="364173"/>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cxnSp>
          <p:nvCxnSpPr>
            <p:cNvPr id="282" name="直線矢印コネクタ 281"/>
            <p:cNvCxnSpPr>
              <a:stCxn id="281" idx="6"/>
            </p:cNvCxnSpPr>
            <p:nvPr/>
          </p:nvCxnSpPr>
          <p:spPr>
            <a:xfrm>
              <a:off x="7764482" y="1937319"/>
              <a:ext cx="146332"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83" name="円/楕円 282"/>
            <p:cNvSpPr/>
            <p:nvPr/>
          </p:nvSpPr>
          <p:spPr>
            <a:xfrm>
              <a:off x="6830644" y="1755233"/>
              <a:ext cx="393753" cy="364173"/>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284" name="直線矢印コネクタ 78"/>
            <p:cNvCxnSpPr>
              <a:endCxn id="283" idx="0"/>
            </p:cNvCxnSpPr>
            <p:nvPr/>
          </p:nvCxnSpPr>
          <p:spPr>
            <a:xfrm rot="16200000" flipV="1">
              <a:off x="7567606" y="1215148"/>
              <a:ext cx="1588" cy="1080170"/>
            </a:xfrm>
            <a:prstGeom prst="curvedConnector3">
              <a:avLst>
                <a:gd name="adj1" fmla="val 14395466"/>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85" name="直線矢印コネクタ 64"/>
            <p:cNvCxnSpPr>
              <a:stCxn id="166" idx="1"/>
              <a:endCxn id="280" idx="7"/>
            </p:cNvCxnSpPr>
            <p:nvPr/>
          </p:nvCxnSpPr>
          <p:spPr>
            <a:xfrm rot="16200000" flipV="1">
              <a:off x="7284019" y="1134719"/>
              <a:ext cx="4777" cy="1330490"/>
            </a:xfrm>
            <a:prstGeom prst="curvedConnector3">
              <a:avLst>
                <a:gd name="adj1" fmla="val 6001863"/>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109" name="テキスト ボックス 108"/>
          <p:cNvSpPr txBox="1"/>
          <p:nvPr/>
        </p:nvSpPr>
        <p:spPr>
          <a:xfrm>
            <a:off x="649495" y="1632593"/>
            <a:ext cx="7866269" cy="707886"/>
          </a:xfrm>
          <a:prstGeom prst="rect">
            <a:avLst/>
          </a:prstGeom>
          <a:noFill/>
        </p:spPr>
        <p:txBody>
          <a:bodyPr wrap="square" rtlCol="0">
            <a:spAutoFit/>
          </a:bodyPr>
          <a:lstStyle/>
          <a:p>
            <a:r>
              <a:rPr lang="en-US" altLang="ja-JP" sz="2000" dirty="0" smtClean="0">
                <a:latin typeface="Times New Roman"/>
                <a:cs typeface="Times New Roman"/>
              </a:rPr>
              <a:t>If</a:t>
            </a:r>
            <a:r>
              <a:rPr lang="en-US" altLang="ja-JP" sz="2000" i="1" dirty="0" smtClean="0">
                <a:latin typeface="Times New Roman"/>
                <a:cs typeface="Times New Roman"/>
              </a:rPr>
              <a:t> L</a:t>
            </a:r>
            <a:r>
              <a:rPr lang="en-US" altLang="ja-JP" sz="2000" baseline="-25000" dirty="0" smtClean="0">
                <a:latin typeface="Times New Roman"/>
                <a:cs typeface="Times New Roman"/>
              </a:rPr>
              <a:t>1</a:t>
            </a:r>
            <a:r>
              <a:rPr lang="en-US" altLang="ja-JP" sz="2000" dirty="0" smtClean="0">
                <a:latin typeface="Times New Roman"/>
                <a:cs typeface="Times New Roman"/>
              </a:rPr>
              <a:t>(</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baseline="-25000" dirty="0" smtClean="0">
                <a:latin typeface="Times New Roman"/>
                <a:cs typeface="Times New Roman"/>
              </a:rPr>
              <a:t>,i</a:t>
            </a:r>
            <a:r>
              <a:rPr lang="en-US" altLang="ja-JP" sz="2000" dirty="0" smtClean="0">
                <a:latin typeface="Times New Roman"/>
                <a:cs typeface="Times New Roman"/>
              </a:rPr>
              <a:t>) ≠ </a:t>
            </a:r>
            <a:r>
              <a:rPr lang="en-US" altLang="ja-JP" sz="2000" i="1" dirty="0" smtClean="0">
                <a:latin typeface="Times New Roman"/>
                <a:cs typeface="Times New Roman"/>
              </a:rPr>
              <a:t>L</a:t>
            </a:r>
            <a:r>
              <a:rPr lang="en-US" altLang="ja-JP" sz="2000" baseline="-25000" dirty="0" smtClean="0">
                <a:latin typeface="Times New Roman"/>
                <a:cs typeface="Times New Roman"/>
              </a:rPr>
              <a:t>2</a:t>
            </a:r>
            <a:r>
              <a:rPr lang="en-US" altLang="ja-JP" sz="2000" dirty="0" smtClean="0">
                <a:latin typeface="Times New Roman"/>
                <a:cs typeface="Times New Roman"/>
              </a:rPr>
              <a:t>(</a:t>
            </a:r>
            <a:r>
              <a:rPr lang="en-US" altLang="ja-JP" sz="2000" i="1" dirty="0" smtClean="0">
                <a:latin typeface="Times New Roman"/>
                <a:cs typeface="Times New Roman"/>
              </a:rPr>
              <a:t>v</a:t>
            </a:r>
            <a:r>
              <a:rPr lang="en-US" altLang="ja-JP" sz="2000" baseline="-25000" dirty="0" smtClean="0">
                <a:latin typeface="Times New Roman"/>
                <a:cs typeface="Times New Roman"/>
              </a:rPr>
              <a:t>2</a:t>
            </a:r>
            <a:r>
              <a:rPr lang="en-US" altLang="ja-JP" sz="2000" i="1" baseline="-25000" dirty="0" smtClean="0">
                <a:latin typeface="Times New Roman"/>
                <a:cs typeface="Times New Roman"/>
              </a:rPr>
              <a:t>,j</a:t>
            </a:r>
            <a:r>
              <a:rPr lang="en-US" altLang="ja-JP" sz="2000" dirty="0" smtClean="0">
                <a:latin typeface="Times New Roman"/>
                <a:cs typeface="Times New Roman"/>
              </a:rPr>
              <a:t>) then</a:t>
            </a:r>
          </a:p>
          <a:p>
            <a:r>
              <a:rPr kumimoji="1" lang="en-US" altLang="ja-JP" sz="2000" i="1" dirty="0" smtClean="0">
                <a:latin typeface="Times New Roman"/>
                <a:cs typeface="Times New Roman"/>
              </a:rPr>
              <a:t>	</a:t>
            </a:r>
            <a:r>
              <a:rPr kumimoji="1" lang="en-US" altLang="ja-JP" sz="2000" i="1" dirty="0" err="1" smtClean="0">
                <a:latin typeface="Times New Roman"/>
                <a:cs typeface="Times New Roman"/>
              </a:rPr>
              <a:t>C</a:t>
            </a:r>
            <a:r>
              <a:rPr kumimoji="1" lang="en-US" altLang="ja-JP" sz="2000" i="1" baseline="-25000" dirty="0" err="1" smtClean="0">
                <a:latin typeface="Times New Roman"/>
                <a:cs typeface="Times New Roman"/>
              </a:rPr>
              <a:t>i,j</a:t>
            </a:r>
            <a:r>
              <a:rPr lang="en-US" altLang="ja-JP" sz="2000" i="1" dirty="0" smtClean="0">
                <a:latin typeface="Times New Roman"/>
                <a:cs typeface="Times New Roman"/>
              </a:rPr>
              <a:t> </a:t>
            </a:r>
            <a:r>
              <a:rPr lang="en-US" altLang="ja-JP" sz="2000" dirty="0" smtClean="0">
                <a:latin typeface="Times New Roman"/>
                <a:cs typeface="Times New Roman"/>
              </a:rPr>
              <a:t>= max ({ </a:t>
            </a:r>
            <a:r>
              <a:rPr lang="en-US" altLang="ja-JP" sz="2000" dirty="0" err="1" smtClean="0">
                <a:latin typeface="Times New Roman"/>
                <a:cs typeface="Times New Roman"/>
              </a:rPr>
              <a:t>C</a:t>
            </a:r>
            <a:r>
              <a:rPr lang="en-US" altLang="ja-JP" sz="2000" i="1" baseline="-25000" dirty="0" err="1" smtClean="0">
                <a:latin typeface="Times New Roman"/>
                <a:cs typeface="Times New Roman"/>
              </a:rPr>
              <a:t>k</a:t>
            </a:r>
            <a:r>
              <a:rPr lang="en-US" altLang="ja-JP" sz="2000" baseline="-25000" dirty="0" err="1" smtClean="0">
                <a:latin typeface="Times New Roman"/>
                <a:cs typeface="Times New Roman"/>
              </a:rPr>
              <a:t>,</a:t>
            </a:r>
            <a:r>
              <a:rPr lang="en-US" altLang="ja-JP" sz="2000" i="1" baseline="-25000" dirty="0" err="1" smtClean="0">
                <a:latin typeface="Times New Roman"/>
                <a:cs typeface="Times New Roman"/>
              </a:rPr>
              <a:t>j</a:t>
            </a:r>
            <a:r>
              <a:rPr lang="en-US" altLang="ja-JP" sz="2000" dirty="0" smtClean="0">
                <a:latin typeface="Times New Roman"/>
                <a:cs typeface="Times New Roman"/>
              </a:rPr>
              <a:t> | (</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baseline="-25000" dirty="0" smtClean="0">
                <a:latin typeface="Times New Roman"/>
                <a:cs typeface="Times New Roman"/>
              </a:rPr>
              <a:t>k</a:t>
            </a:r>
            <a:r>
              <a:rPr lang="en-US" altLang="ja-JP" sz="2000" baseline="-25000" dirty="0" smtClean="0">
                <a:latin typeface="Times New Roman"/>
                <a:cs typeface="Times New Roman"/>
              </a:rPr>
              <a:t> </a:t>
            </a:r>
            <a:r>
              <a:rPr lang="en-US" altLang="ja-JP" sz="2000" dirty="0" smtClean="0">
                <a:latin typeface="Times New Roman"/>
                <a:cs typeface="Times New Roman"/>
              </a:rPr>
              <a:t>, </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baseline="-25000" dirty="0" smtClean="0">
                <a:latin typeface="Times New Roman"/>
                <a:cs typeface="Times New Roman"/>
              </a:rPr>
              <a:t>i</a:t>
            </a:r>
            <a:r>
              <a:rPr lang="en-US" altLang="ja-JP" sz="2000" dirty="0" smtClean="0">
                <a:latin typeface="Times New Roman"/>
                <a:cs typeface="Times New Roman"/>
              </a:rPr>
              <a:t>)∈</a:t>
            </a:r>
            <a:r>
              <a:rPr lang="en-US" altLang="ja-JP" sz="2000" i="1" dirty="0" smtClean="0">
                <a:latin typeface="Times New Roman"/>
                <a:cs typeface="Times New Roman"/>
              </a:rPr>
              <a:t>E</a:t>
            </a:r>
            <a:r>
              <a:rPr lang="en-US" altLang="ja-JP" sz="2000" baseline="-25000" dirty="0" smtClean="0">
                <a:latin typeface="Times New Roman"/>
                <a:cs typeface="Times New Roman"/>
              </a:rPr>
              <a:t>1</a:t>
            </a:r>
            <a:r>
              <a:rPr lang="en-US" altLang="ja-JP" sz="2000" dirty="0" smtClean="0">
                <a:latin typeface="Times New Roman"/>
                <a:cs typeface="Times New Roman"/>
              </a:rPr>
              <a:t>}∪{C</a:t>
            </a:r>
            <a:r>
              <a:rPr lang="en-US" altLang="ja-JP" sz="2000" i="1" baseline="-25000" dirty="0" smtClean="0">
                <a:latin typeface="Times New Roman"/>
                <a:cs typeface="Times New Roman"/>
              </a:rPr>
              <a:t>i</a:t>
            </a:r>
            <a:r>
              <a:rPr lang="en-US" altLang="ja-JP" sz="2000" baseline="-25000" dirty="0" smtClean="0">
                <a:latin typeface="Times New Roman"/>
                <a:cs typeface="Times New Roman"/>
              </a:rPr>
              <a:t>,ℓ</a:t>
            </a:r>
            <a:r>
              <a:rPr lang="en-US" altLang="ja-JP" sz="2000" dirty="0" smtClean="0">
                <a:latin typeface="Times New Roman"/>
                <a:cs typeface="Times New Roman"/>
              </a:rPr>
              <a:t> | (</a:t>
            </a:r>
            <a:r>
              <a:rPr lang="en-US" altLang="ja-JP" sz="2000" i="1" dirty="0" smtClean="0">
                <a:latin typeface="Times New Roman"/>
                <a:cs typeface="Times New Roman"/>
              </a:rPr>
              <a:t>v</a:t>
            </a:r>
            <a:r>
              <a:rPr lang="en-US" altLang="ja-JP" sz="2000" baseline="-25000" dirty="0" smtClean="0">
                <a:latin typeface="Times New Roman"/>
                <a:cs typeface="Times New Roman"/>
              </a:rPr>
              <a:t>2,ℓ </a:t>
            </a:r>
            <a:r>
              <a:rPr lang="en-US" altLang="ja-JP" sz="2000" dirty="0" smtClean="0">
                <a:latin typeface="Times New Roman"/>
                <a:cs typeface="Times New Roman"/>
              </a:rPr>
              <a:t>, </a:t>
            </a:r>
            <a:r>
              <a:rPr lang="en-US" altLang="ja-JP" sz="2000" i="1" dirty="0" smtClean="0">
                <a:latin typeface="Times New Roman"/>
                <a:cs typeface="Times New Roman"/>
              </a:rPr>
              <a:t>v</a:t>
            </a:r>
            <a:r>
              <a:rPr lang="en-US" altLang="ja-JP" sz="2000" baseline="-25000" dirty="0" smtClean="0">
                <a:latin typeface="Times New Roman"/>
                <a:cs typeface="Times New Roman"/>
              </a:rPr>
              <a:t>2,</a:t>
            </a:r>
            <a:r>
              <a:rPr lang="en-US" altLang="ja-JP" sz="2000" i="1" baseline="-25000" dirty="0" smtClean="0">
                <a:latin typeface="Times New Roman"/>
                <a:cs typeface="Times New Roman"/>
              </a:rPr>
              <a:t>j</a:t>
            </a:r>
            <a:r>
              <a:rPr lang="en-US" altLang="ja-JP" sz="2000" dirty="0" smtClean="0">
                <a:latin typeface="Times New Roman"/>
                <a:cs typeface="Times New Roman"/>
              </a:rPr>
              <a:t>)∈</a:t>
            </a:r>
            <a:r>
              <a:rPr lang="en-US" altLang="ja-JP" sz="2000" i="1" dirty="0" smtClean="0">
                <a:latin typeface="Times New Roman"/>
                <a:cs typeface="Times New Roman"/>
              </a:rPr>
              <a:t>E</a:t>
            </a:r>
            <a:r>
              <a:rPr lang="en-US" altLang="ja-JP" sz="2000" baseline="-25000" dirty="0" smtClean="0">
                <a:latin typeface="Times New Roman"/>
                <a:cs typeface="Times New Roman"/>
              </a:rPr>
              <a:t>2</a:t>
            </a:r>
            <a:r>
              <a:rPr lang="en-US" altLang="ja-JP" sz="2000" dirty="0" smtClean="0">
                <a:latin typeface="Times New Roman"/>
                <a:cs typeface="Times New Roman"/>
              </a:rPr>
              <a:t>}∪{0})</a:t>
            </a:r>
            <a:endParaRPr kumimoji="1" lang="ja-JP" altLang="en-US" sz="2000" baseline="-25000" dirty="0">
              <a:latin typeface="Times New Roman"/>
              <a:cs typeface="Times New Roman"/>
            </a:endParaRPr>
          </a:p>
        </p:txBody>
      </p:sp>
      <p:sp>
        <p:nvSpPr>
          <p:cNvPr id="110" name="角丸四角形 109"/>
          <p:cNvSpPr/>
          <p:nvPr/>
        </p:nvSpPr>
        <p:spPr>
          <a:xfrm>
            <a:off x="487632" y="1268388"/>
            <a:ext cx="8205473" cy="390465"/>
          </a:xfrm>
          <a:prstGeom prst="roundRect">
            <a:avLst/>
          </a:prstGeom>
          <a:solidFill>
            <a:schemeClr val="bg1"/>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Compute </a:t>
            </a:r>
            <a:r>
              <a:rPr lang="en-US" altLang="ja-JP"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r>
              <a:rPr lang="en-US" altLang="ja-JP" dirty="0" smtClean="0">
                <a:solidFill>
                  <a:srgbClr val="000000"/>
                </a:solidFill>
              </a:rPr>
              <a:t> using dynamic </a:t>
            </a:r>
            <a:r>
              <a:rPr lang="en-US" altLang="ja-JP" dirty="0" err="1" smtClean="0">
                <a:solidFill>
                  <a:srgbClr val="000000"/>
                </a:solidFill>
              </a:rPr>
              <a:t>programing</a:t>
            </a:r>
            <a:r>
              <a:rPr lang="en-US" altLang="ja-JP" dirty="0" smtClean="0">
                <a:solidFill>
                  <a:srgbClr val="000000"/>
                </a:solidFill>
              </a:rPr>
              <a:t> for all </a:t>
            </a:r>
            <a:r>
              <a:rPr lang="en-US" altLang="ja-JP" dirty="0" smtClean="0">
                <a:solidFill>
                  <a:srgbClr val="000000"/>
                </a:solidFill>
                <a:latin typeface="Times New Roman"/>
                <a:cs typeface="Times New Roman"/>
              </a:rPr>
              <a:t>1≦ </a:t>
            </a:r>
            <a:r>
              <a:rPr lang="en-US" altLang="ja-JP" i="1" dirty="0" err="1" smtClean="0">
                <a:solidFill>
                  <a:srgbClr val="000000"/>
                </a:solidFill>
                <a:latin typeface="Times New Roman"/>
                <a:cs typeface="Times New Roman"/>
              </a:rPr>
              <a:t>i</a:t>
            </a:r>
            <a:r>
              <a:rPr lang="en-US" altLang="ja-JP" dirty="0" smtClean="0">
                <a:solidFill>
                  <a:srgbClr val="000000"/>
                </a:solidFill>
                <a:latin typeface="Times New Roman"/>
                <a:cs typeface="Times New Roman"/>
              </a:rPr>
              <a:t> ≦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dirty="0" smtClean="0">
                <a:solidFill>
                  <a:srgbClr val="000000"/>
                </a:solidFill>
                <a:latin typeface="Times New Roman"/>
                <a:cs typeface="Times New Roman"/>
              </a:rPr>
              <a:t> and </a:t>
            </a:r>
            <a:r>
              <a:rPr lang="en-US" altLang="ja-JP" dirty="0">
                <a:solidFill>
                  <a:srgbClr val="000000"/>
                </a:solidFill>
                <a:latin typeface="Times New Roman"/>
                <a:cs typeface="Times New Roman"/>
              </a:rPr>
              <a:t>1≦ </a:t>
            </a:r>
            <a:r>
              <a:rPr lang="en-US" altLang="ja-JP" i="1" dirty="0" smtClean="0">
                <a:solidFill>
                  <a:srgbClr val="000000"/>
                </a:solidFill>
                <a:latin typeface="Times New Roman"/>
                <a:cs typeface="Times New Roman"/>
              </a:rPr>
              <a:t>j</a:t>
            </a:r>
            <a:r>
              <a:rPr lang="en-US" altLang="ja-JP" dirty="0" smtClean="0">
                <a:solidFill>
                  <a:srgbClr val="000000"/>
                </a:solidFill>
                <a:latin typeface="Times New Roman"/>
                <a:cs typeface="Times New Roman"/>
              </a:rPr>
              <a:t> </a:t>
            </a:r>
            <a:r>
              <a:rPr lang="en-US" altLang="ja-JP" dirty="0">
                <a:solidFill>
                  <a:srgbClr val="000000"/>
                </a:solidFill>
                <a:latin typeface="Times New Roman"/>
                <a:cs typeface="Times New Roman"/>
              </a:rPr>
              <a:t>≦</a:t>
            </a:r>
            <a:r>
              <a:rPr lang="en-US" altLang="ja-JP" dirty="0" smtClean="0">
                <a:solidFill>
                  <a:srgbClr val="000000"/>
                </a:solidFill>
                <a:latin typeface="Times New Roman"/>
                <a:cs typeface="Times New Roman"/>
              </a:rPr>
              <a:t>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a:t>
            </a:r>
            <a:endParaRPr lang="en-US" altLang="ja-JP" i="1" dirty="0" smtClean="0">
              <a:solidFill>
                <a:srgbClr val="000000"/>
              </a:solidFill>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500"/>
                                        <p:tgtEl>
                                          <p:spTgt spid="1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7"/>
                                        </p:tgtEl>
                                        <p:attrNameLst>
                                          <p:attrName>style.visibility</p:attrName>
                                        </p:attrNameLst>
                                      </p:cBhvr>
                                      <p:to>
                                        <p:strVal val="visible"/>
                                      </p:to>
                                    </p:set>
                                    <p:animEffect transition="in" filter="fade">
                                      <p:cBhvr>
                                        <p:cTn id="10" dur="500"/>
                                        <p:tgtEl>
                                          <p:spTgt spid="16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1"/>
                                        </p:tgtEl>
                                        <p:attrNameLst>
                                          <p:attrName>style.visibility</p:attrName>
                                        </p:attrNameLst>
                                      </p:cBhvr>
                                      <p:to>
                                        <p:strVal val="visible"/>
                                      </p:to>
                                    </p:set>
                                    <p:animEffect transition="in" filter="wipe(down)">
                                      <p:cBhvr>
                                        <p:cTn id="15" dur="1000"/>
                                        <p:tgtEl>
                                          <p:spTgt spid="27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5"/>
                                        </p:tgtEl>
                                        <p:attrNameLst>
                                          <p:attrName>style.visibility</p:attrName>
                                        </p:attrNameLst>
                                      </p:cBhvr>
                                      <p:to>
                                        <p:strVal val="visible"/>
                                      </p:to>
                                    </p:set>
                                    <p:animEffect transition="in" filter="wipe(left)">
                                      <p:cBhvr>
                                        <p:cTn id="20" dur="500"/>
                                        <p:tgtEl>
                                          <p:spTgt spid="26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2"/>
                                        </p:tgtEl>
                                        <p:attrNameLst>
                                          <p:attrName>style.visibility</p:attrName>
                                        </p:attrNameLst>
                                      </p:cBhvr>
                                      <p:to>
                                        <p:strVal val="visible"/>
                                      </p:to>
                                    </p:set>
                                    <p:animEffect transition="in" filter="wipe(up)">
                                      <p:cBhvr>
                                        <p:cTn id="25" dur="1000"/>
                                        <p:tgtEl>
                                          <p:spTgt spid="17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65"/>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71"/>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72"/>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26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279"/>
                                        </p:tgtEl>
                                        <p:attrNameLst>
                                          <p:attrName>style.visibility</p:attrName>
                                        </p:attrNameLst>
                                      </p:cBhvr>
                                      <p:to>
                                        <p:strVal val="visible"/>
                                      </p:to>
                                    </p:set>
                                    <p:animEffect transition="in" filter="wipe(right)">
                                      <p:cBhvr>
                                        <p:cTn id="40" dur="1000"/>
                                        <p:tgtEl>
                                          <p:spTgt spid="27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66"/>
                                        </p:tgtEl>
                                        <p:attrNameLst>
                                          <p:attrName>style.visibility</p:attrName>
                                        </p:attrNameLst>
                                      </p:cBhvr>
                                      <p:to>
                                        <p:strVal val="visible"/>
                                      </p:to>
                                    </p:set>
                                    <p:animEffect transition="in" filter="wipe(up)">
                                      <p:cBhvr>
                                        <p:cTn id="45" dur="500"/>
                                        <p:tgtEl>
                                          <p:spTgt spid="26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84"/>
                                        </p:tgtEl>
                                        <p:attrNameLst>
                                          <p:attrName>style.visibility</p:attrName>
                                        </p:attrNameLst>
                                      </p:cBhvr>
                                      <p:to>
                                        <p:strVal val="visible"/>
                                      </p:to>
                                    </p:set>
                                    <p:animEffect transition="in" filter="wipe(left)">
                                      <p:cBhvr>
                                        <p:cTn id="50" dur="1000"/>
                                        <p:tgtEl>
                                          <p:spTgt spid="18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6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79"/>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84"/>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6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69"/>
                                        </p:tgtEl>
                                        <p:attrNameLst>
                                          <p:attrName>style.visibility</p:attrName>
                                        </p:attrNameLst>
                                      </p:cBhvr>
                                      <p:to>
                                        <p:strVal val="visible"/>
                                      </p:to>
                                    </p:set>
                                    <p:animEffect transition="in" filter="wipe(left)">
                                      <p:cBhvr>
                                        <p:cTn id="65" dur="500"/>
                                        <p:tgtEl>
                                          <p:spTgt spid="269"/>
                                        </p:tgtEl>
                                      </p:cBhvr>
                                    </p:animEffect>
                                  </p:childTnLst>
                                </p:cTn>
                              </p:par>
                              <p:par>
                                <p:cTn id="66" presetID="22" presetClass="exit" presetSubtype="8" fill="hold" grpId="0" nodeType="withEffect">
                                  <p:stCondLst>
                                    <p:cond delay="0"/>
                                  </p:stCondLst>
                                  <p:childTnLst>
                                    <p:animEffect transition="out" filter="wipe(left)">
                                      <p:cBhvr>
                                        <p:cTn id="67" dur="500"/>
                                        <p:tgtEl>
                                          <p:spTgt spid="138"/>
                                        </p:tgtEl>
                                      </p:cBhvr>
                                    </p:animEffect>
                                    <p:set>
                                      <p:cBhvr>
                                        <p:cTn id="68" dur="1" fill="hold">
                                          <p:stCondLst>
                                            <p:cond delay="499"/>
                                          </p:stCondLst>
                                        </p:cTn>
                                        <p:tgtEl>
                                          <p:spTgt spid="138"/>
                                        </p:tgtEl>
                                        <p:attrNameLst>
                                          <p:attrName>style.visibility</p:attrName>
                                        </p:attrNameLst>
                                      </p:cBhvr>
                                      <p:to>
                                        <p:strVal val="hidden"/>
                                      </p:to>
                                    </p:set>
                                  </p:childTnLst>
                                </p:cTn>
                              </p:par>
                              <p:par>
                                <p:cTn id="69" presetID="1" presetClass="entr" presetSubtype="0" fill="hold" grpId="1" nodeType="withEffect">
                                  <p:stCondLst>
                                    <p:cond delay="0"/>
                                  </p:stCondLst>
                                  <p:childTnLst>
                                    <p:set>
                                      <p:cBhvr>
                                        <p:cTn id="70"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14" grpId="1" animBg="1"/>
      <p:bldP spid="166" grpId="0" animBg="1"/>
      <p:bldP spid="167" grpId="0" animBg="1"/>
      <p:bldP spid="269"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26" name="図形グループ 225"/>
          <p:cNvGrpSpPr>
            <a:grpSpLocks noChangeAspect="1"/>
          </p:cNvGrpSpPr>
          <p:nvPr/>
        </p:nvGrpSpPr>
        <p:grpSpPr>
          <a:xfrm>
            <a:off x="4160615" y="3408053"/>
            <a:ext cx="987062" cy="3098894"/>
            <a:chOff x="3873762" y="4267948"/>
            <a:chExt cx="1536180" cy="4822856"/>
          </a:xfrm>
        </p:grpSpPr>
        <p:grpSp>
          <p:nvGrpSpPr>
            <p:cNvPr id="227" name="図形グループ 60"/>
            <p:cNvGrpSpPr/>
            <p:nvPr/>
          </p:nvGrpSpPr>
          <p:grpSpPr>
            <a:xfrm>
              <a:off x="4807079" y="4267948"/>
              <a:ext cx="602863" cy="4822856"/>
              <a:chOff x="4807079" y="4267948"/>
              <a:chExt cx="602863" cy="4822856"/>
            </a:xfrm>
          </p:grpSpPr>
          <p:sp>
            <p:nvSpPr>
              <p:cNvPr id="229" name="円/楕円 228"/>
              <p:cNvSpPr/>
              <p:nvPr/>
            </p:nvSpPr>
            <p:spPr>
              <a:xfrm>
                <a:off x="4807079" y="4267948"/>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230" name="円/楕円 229"/>
              <p:cNvSpPr/>
              <p:nvPr/>
            </p:nvSpPr>
            <p:spPr>
              <a:xfrm>
                <a:off x="4807079" y="5109981"/>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231" name="円/楕円 230"/>
              <p:cNvSpPr/>
              <p:nvPr/>
            </p:nvSpPr>
            <p:spPr>
              <a:xfrm>
                <a:off x="4807080" y="6794048"/>
                <a:ext cx="602861"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232" name="円/楕円 231"/>
              <p:cNvSpPr/>
              <p:nvPr/>
            </p:nvSpPr>
            <p:spPr>
              <a:xfrm>
                <a:off x="4807080" y="7636082"/>
                <a:ext cx="602861"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sp>
            <p:nvSpPr>
              <p:cNvPr id="233" name="円/楕円 232"/>
              <p:cNvSpPr/>
              <p:nvPr/>
            </p:nvSpPr>
            <p:spPr>
              <a:xfrm>
                <a:off x="4807079" y="8478112"/>
                <a:ext cx="602862"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b </a:t>
                </a:r>
                <a:r>
                  <a:rPr lang="en-US" altLang="ja-JP" sz="2400" baseline="-25000" dirty="0">
                    <a:solidFill>
                      <a:srgbClr val="000000"/>
                    </a:solidFill>
                    <a:latin typeface="+mn-ea"/>
                  </a:rPr>
                  <a:t>6</a:t>
                </a:r>
                <a:endParaRPr kumimoji="1" lang="ja-JP" altLang="en-US" sz="2400" dirty="0">
                  <a:solidFill>
                    <a:srgbClr val="000000"/>
                  </a:solidFill>
                  <a:latin typeface="+mn-ea"/>
                </a:endParaRPr>
              </a:p>
            </p:txBody>
          </p:sp>
          <p:cxnSp>
            <p:nvCxnSpPr>
              <p:cNvPr id="234" name="直線矢印コネクタ 233"/>
              <p:cNvCxnSpPr>
                <a:stCxn id="229" idx="4"/>
                <a:endCxn id="230" idx="0"/>
              </p:cNvCxnSpPr>
              <p:nvPr/>
            </p:nvCxnSpPr>
            <p:spPr>
              <a:xfrm rot="5400000">
                <a:off x="4993840" y="4995311"/>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5" name="直線矢印コネクタ 55"/>
              <p:cNvCxnSpPr>
                <a:stCxn id="278" idx="2"/>
                <a:endCxn id="233" idx="2"/>
              </p:cNvCxnSpPr>
              <p:nvPr/>
            </p:nvCxnSpPr>
            <p:spPr>
              <a:xfrm rot="10800000" flipV="1">
                <a:off x="4807079" y="6261451"/>
                <a:ext cx="8538" cy="2523006"/>
              </a:xfrm>
              <a:prstGeom prst="curvedConnector3">
                <a:avLst>
                  <a:gd name="adj1" fmla="val 4266970"/>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6" name="直線矢印コネクタ 235"/>
              <p:cNvCxnSpPr>
                <a:stCxn id="230" idx="4"/>
                <a:endCxn id="240" idx="0"/>
              </p:cNvCxnSpPr>
              <p:nvPr/>
            </p:nvCxnSpPr>
            <p:spPr>
              <a:xfrm rot="5400000">
                <a:off x="4993840" y="5837344"/>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7" name="直線矢印コネクタ 236"/>
              <p:cNvCxnSpPr>
                <a:stCxn id="231" idx="4"/>
                <a:endCxn id="232" idx="0"/>
              </p:cNvCxnSpPr>
              <p:nvPr/>
            </p:nvCxnSpPr>
            <p:spPr>
              <a:xfrm rot="5400000">
                <a:off x="4993843" y="7521411"/>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8" name="直線矢印コネクタ 237"/>
              <p:cNvCxnSpPr>
                <a:stCxn id="232" idx="4"/>
                <a:endCxn id="233" idx="0"/>
              </p:cNvCxnSpPr>
              <p:nvPr/>
            </p:nvCxnSpPr>
            <p:spPr>
              <a:xfrm rot="5400000">
                <a:off x="4993844" y="8363443"/>
                <a:ext cx="229339"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9" name="直線矢印コネクタ 59"/>
              <p:cNvCxnSpPr>
                <a:stCxn id="276" idx="2"/>
                <a:endCxn id="232" idx="2"/>
              </p:cNvCxnSpPr>
              <p:nvPr/>
            </p:nvCxnSpPr>
            <p:spPr>
              <a:xfrm rot="10800000" flipV="1">
                <a:off x="4807082" y="4572271"/>
                <a:ext cx="7304" cy="3370157"/>
              </a:xfrm>
              <a:prstGeom prst="curvedConnector3">
                <a:avLst>
                  <a:gd name="adj1" fmla="val 4971085"/>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40" name="円/楕円 239"/>
              <p:cNvSpPr/>
              <p:nvPr/>
            </p:nvSpPr>
            <p:spPr>
              <a:xfrm>
                <a:off x="4807079" y="5952015"/>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241" name="直線矢印コネクタ 61"/>
              <p:cNvCxnSpPr>
                <a:stCxn id="232" idx="2"/>
                <a:endCxn id="240" idx="2"/>
              </p:cNvCxnSpPr>
              <p:nvPr/>
            </p:nvCxnSpPr>
            <p:spPr>
              <a:xfrm rot="10800000">
                <a:off x="4807082" y="6258362"/>
                <a:ext cx="2471" cy="1684067"/>
              </a:xfrm>
              <a:prstGeom prst="curvedConnector3">
                <a:avLst>
                  <a:gd name="adj1" fmla="val 7714232"/>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28" name="テキスト ボックス 227"/>
            <p:cNvSpPr txBox="1"/>
            <p:nvPr/>
          </p:nvSpPr>
          <p:spPr>
            <a:xfrm>
              <a:off x="3873762" y="4414951"/>
              <a:ext cx="936812"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baseline="-25000" dirty="0">
                <a:latin typeface="BKM-cmmi12"/>
                <a:cs typeface="BKM-cmmi12"/>
              </a:endParaRPr>
            </a:p>
          </p:txBody>
        </p:sp>
      </p:grpSp>
      <p:grpSp>
        <p:nvGrpSpPr>
          <p:cNvPr id="242" name="図形グループ 241"/>
          <p:cNvGrpSpPr>
            <a:grpSpLocks noChangeAspect="1"/>
          </p:cNvGrpSpPr>
          <p:nvPr/>
        </p:nvGrpSpPr>
        <p:grpSpPr>
          <a:xfrm>
            <a:off x="5283768" y="2482787"/>
            <a:ext cx="3129662" cy="826634"/>
            <a:chOff x="2059720" y="3583580"/>
            <a:chExt cx="4791724" cy="1265634"/>
          </a:xfrm>
        </p:grpSpPr>
        <p:grpSp>
          <p:nvGrpSpPr>
            <p:cNvPr id="243" name="図形グループ 61"/>
            <p:cNvGrpSpPr/>
            <p:nvPr/>
          </p:nvGrpSpPr>
          <p:grpSpPr>
            <a:xfrm>
              <a:off x="2059720" y="3583580"/>
              <a:ext cx="4791724" cy="1265634"/>
              <a:chOff x="2059720" y="3583580"/>
              <a:chExt cx="4791724" cy="1265634"/>
            </a:xfrm>
          </p:grpSpPr>
          <p:grpSp>
            <p:nvGrpSpPr>
              <p:cNvPr id="245" name="図形グループ 59"/>
              <p:cNvGrpSpPr/>
              <p:nvPr/>
            </p:nvGrpSpPr>
            <p:grpSpPr>
              <a:xfrm>
                <a:off x="2114044" y="4290422"/>
                <a:ext cx="4737400" cy="558792"/>
                <a:chOff x="2114044" y="4290422"/>
                <a:chExt cx="4737400" cy="558792"/>
              </a:xfrm>
            </p:grpSpPr>
            <p:sp>
              <p:nvSpPr>
                <p:cNvPr id="247" name="円/楕円 246"/>
                <p:cNvSpPr/>
                <p:nvPr/>
              </p:nvSpPr>
              <p:spPr>
                <a:xfrm>
                  <a:off x="2114044" y="4291639"/>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248" name="円/楕円 247"/>
                <p:cNvSpPr/>
                <p:nvPr/>
              </p:nvSpPr>
              <p:spPr>
                <a:xfrm>
                  <a:off x="2940952"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249" name="円/楕円 248"/>
                <p:cNvSpPr/>
                <p:nvPr/>
              </p:nvSpPr>
              <p:spPr>
                <a:xfrm>
                  <a:off x="4594765"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250" name="円/楕円 249"/>
                <p:cNvSpPr/>
                <p:nvPr/>
              </p:nvSpPr>
              <p:spPr>
                <a:xfrm>
                  <a:off x="542167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251" name="円/楕円 250"/>
                <p:cNvSpPr/>
                <p:nvPr/>
              </p:nvSpPr>
              <p:spPr>
                <a:xfrm>
                  <a:off x="624858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6</a:t>
                  </a:r>
                  <a:endParaRPr kumimoji="1" lang="ja-JP" altLang="en-US" sz="2400" dirty="0">
                    <a:solidFill>
                      <a:srgbClr val="000000"/>
                    </a:solidFill>
                    <a:latin typeface="+mn-ea"/>
                  </a:endParaRPr>
                </a:p>
              </p:txBody>
            </p:sp>
            <p:cxnSp>
              <p:nvCxnSpPr>
                <p:cNvPr id="252" name="直線矢印コネクタ 251"/>
                <p:cNvCxnSpPr>
                  <a:stCxn id="247" idx="6"/>
                  <a:endCxn id="248" idx="2"/>
                </p:cNvCxnSpPr>
                <p:nvPr/>
              </p:nvCxnSpPr>
              <p:spPr>
                <a:xfrm>
                  <a:off x="2716906" y="4570424"/>
                  <a:ext cx="224046"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3" name="直線矢印コネクタ 252"/>
                <p:cNvCxnSpPr>
                  <a:stCxn id="248" idx="6"/>
                  <a:endCxn id="257" idx="2"/>
                </p:cNvCxnSpPr>
                <p:nvPr/>
              </p:nvCxnSpPr>
              <p:spPr>
                <a:xfrm>
                  <a:off x="3543815" y="4570427"/>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4" name="直線矢印コネクタ 253"/>
                <p:cNvCxnSpPr>
                  <a:stCxn id="249" idx="6"/>
                  <a:endCxn id="250" idx="2"/>
                </p:cNvCxnSpPr>
                <p:nvPr/>
              </p:nvCxnSpPr>
              <p:spPr>
                <a:xfrm>
                  <a:off x="5197628" y="4570425"/>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5" name="直線矢印コネクタ 254"/>
                <p:cNvCxnSpPr>
                  <a:stCxn id="250" idx="6"/>
                  <a:endCxn id="251" idx="2"/>
                </p:cNvCxnSpPr>
                <p:nvPr/>
              </p:nvCxnSpPr>
              <p:spPr>
                <a:xfrm>
                  <a:off x="6024534" y="4570425"/>
                  <a:ext cx="224047"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6" name="直線矢印コネクタ 76"/>
                <p:cNvCxnSpPr>
                  <a:stCxn id="280" idx="7"/>
                  <a:endCxn id="250" idx="1"/>
                </p:cNvCxnSpPr>
                <p:nvPr/>
              </p:nvCxnSpPr>
              <p:spPr>
                <a:xfrm rot="16200000" flipH="1">
                  <a:off x="4475850" y="3339184"/>
                  <a:ext cx="13786" cy="2054432"/>
                </a:xfrm>
                <a:prstGeom prst="curvedConnector3">
                  <a:avLst>
                    <a:gd name="adj1" fmla="val -3131186"/>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57" name="円/楕円 256"/>
                <p:cNvSpPr/>
                <p:nvPr/>
              </p:nvSpPr>
              <p:spPr>
                <a:xfrm>
                  <a:off x="3767859"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258" name="直線矢印コネクタ 78"/>
                <p:cNvCxnSpPr>
                  <a:stCxn id="250" idx="0"/>
                  <a:endCxn id="257" idx="0"/>
                </p:cNvCxnSpPr>
                <p:nvPr/>
              </p:nvCxnSpPr>
              <p:spPr>
                <a:xfrm rot="16200000" flipV="1">
                  <a:off x="4896197" y="3464731"/>
                  <a:ext cx="2431" cy="1653813"/>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46" name="テキスト ボックス 245"/>
              <p:cNvSpPr txBox="1"/>
              <p:nvPr/>
            </p:nvSpPr>
            <p:spPr>
              <a:xfrm>
                <a:off x="2059720" y="3583580"/>
                <a:ext cx="936811" cy="706841"/>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dirty="0">
                  <a:latin typeface="BKM-cmmi12"/>
                  <a:cs typeface="BKM-cmmi12"/>
                </a:endParaRPr>
              </a:p>
            </p:txBody>
          </p:sp>
        </p:grpSp>
        <p:cxnSp>
          <p:nvCxnSpPr>
            <p:cNvPr id="244" name="直線矢印コネクタ 64"/>
            <p:cNvCxnSpPr>
              <a:stCxn id="281" idx="1"/>
              <a:endCxn id="247" idx="7"/>
            </p:cNvCxnSpPr>
            <p:nvPr/>
          </p:nvCxnSpPr>
          <p:spPr>
            <a:xfrm rot="16200000" flipV="1">
              <a:off x="3658517" y="3343398"/>
              <a:ext cx="3039" cy="2062833"/>
            </a:xfrm>
            <a:prstGeom prst="curvedConnector3">
              <a:avLst>
                <a:gd name="adj1" fmla="val 14303123"/>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graphicFrame>
        <p:nvGraphicFramePr>
          <p:cNvPr id="259" name="表 258"/>
          <p:cNvGraphicFramePr>
            <a:graphicFrameLocks noGrp="1"/>
          </p:cNvGraphicFramePr>
          <p:nvPr/>
        </p:nvGraphicFramePr>
        <p:xfrm>
          <a:off x="5297294" y="3366890"/>
          <a:ext cx="3172380" cy="3184140"/>
        </p:xfrm>
        <a:graphic>
          <a:graphicData uri="http://schemas.openxmlformats.org/drawingml/2006/table">
            <a:tbl>
              <a:tblPr/>
              <a:tblGrid>
                <a:gridCol w="220305"/>
                <a:gridCol w="308425"/>
                <a:gridCol w="220305"/>
                <a:gridCol w="308425"/>
                <a:gridCol w="220305"/>
                <a:gridCol w="308425"/>
                <a:gridCol w="220305"/>
                <a:gridCol w="308425"/>
                <a:gridCol w="220305"/>
                <a:gridCol w="308425"/>
                <a:gridCol w="220305"/>
                <a:gridCol w="308425"/>
              </a:tblGrid>
              <a:tr h="208922">
                <a:tc>
                  <a:txBody>
                    <a:bodyPr/>
                    <a:lstStyle/>
                    <a:p>
                      <a:pPr algn="ctr" fontAlgn="ctr"/>
                      <a:r>
                        <a:rPr lang="en-US" altLang="ja-JP" sz="1800" b="0" i="0" u="none" strike="noStrike" baseline="-25000" dirty="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1,4</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2,1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dirty="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2,1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2,4</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2,6</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0</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0</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3,1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5,4</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dirty="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5,3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dirty="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altLang="ja-JP" sz="1800" b="0" i="0" u="none" strike="noStrike" baseline="-25000" dirty="0">
                        <a:latin typeface="ＭＳ Ｐゴシック"/>
                      </a:endParaRP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4</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altLang="ja-JP" sz="1800" b="0" i="0" u="none" strike="noStrike" dirty="0">
                        <a:latin typeface="ＭＳ Ｐゴシック"/>
                      </a:endParaRP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104" name="テキスト ボックス 103"/>
          <p:cNvSpPr txBox="1"/>
          <p:nvPr/>
        </p:nvSpPr>
        <p:spPr>
          <a:xfrm>
            <a:off x="4894112" y="2958717"/>
            <a:ext cx="799336" cy="461665"/>
          </a:xfrm>
          <a:prstGeom prst="rect">
            <a:avLst/>
          </a:prstGeom>
          <a:noFill/>
        </p:spPr>
        <p:txBody>
          <a:bodyPr wrap="square" rtlCol="0">
            <a:spAutoFit/>
          </a:bodyPr>
          <a:lstStyle/>
          <a:p>
            <a:r>
              <a:rPr kumimoji="1" lang="en-US" altLang="ja-JP" sz="2400" i="1" dirty="0" smtClean="0">
                <a:latin typeface="Times New Roman"/>
                <a:cs typeface="Times New Roman"/>
              </a:rPr>
              <a:t>C</a:t>
            </a:r>
            <a:endParaRPr kumimoji="1" lang="ja-JP" altLang="en-US" sz="2400" i="1" dirty="0">
              <a:latin typeface="Times New Roman"/>
              <a:cs typeface="Times New Roman"/>
            </a:endParaRPr>
          </a:p>
        </p:txBody>
      </p:sp>
      <p:sp>
        <p:nvSpPr>
          <p:cNvPr id="166" name="円/楕円 165"/>
          <p:cNvSpPr/>
          <p:nvPr/>
        </p:nvSpPr>
        <p:spPr>
          <a:xfrm>
            <a:off x="7467921" y="2936243"/>
            <a:ext cx="395998" cy="396793"/>
          </a:xfrm>
          <a:prstGeom prst="ellipse">
            <a:avLst/>
          </a:prstGeom>
          <a:noFill/>
          <a:ln w="635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4765798" y="6114060"/>
            <a:ext cx="395998" cy="396793"/>
          </a:xfrm>
          <a:prstGeom prst="ellipse">
            <a:avLst/>
          </a:prstGeom>
          <a:noFill/>
          <a:ln w="635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65" name="図形グループ 264"/>
          <p:cNvGrpSpPr/>
          <p:nvPr/>
        </p:nvGrpSpPr>
        <p:grpSpPr>
          <a:xfrm>
            <a:off x="5095203" y="4700507"/>
            <a:ext cx="3374472" cy="1057172"/>
            <a:chOff x="5095203" y="3605979"/>
            <a:chExt cx="3374472" cy="1057172"/>
          </a:xfrm>
        </p:grpSpPr>
        <p:cxnSp>
          <p:nvCxnSpPr>
            <p:cNvPr id="124" name="直線コネクタ 123"/>
            <p:cNvCxnSpPr/>
            <p:nvPr/>
          </p:nvCxnSpPr>
          <p:spPr>
            <a:xfrm>
              <a:off x="5095203" y="3605979"/>
              <a:ext cx="3355624" cy="1300"/>
            </a:xfrm>
            <a:prstGeom prst="line">
              <a:avLst/>
            </a:prstGeom>
            <a:ln w="3175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8" name="直線コネクタ 167"/>
            <p:cNvCxnSpPr/>
            <p:nvPr/>
          </p:nvCxnSpPr>
          <p:spPr>
            <a:xfrm>
              <a:off x="5114051" y="4661851"/>
              <a:ext cx="3355624" cy="1300"/>
            </a:xfrm>
            <a:prstGeom prst="line">
              <a:avLst/>
            </a:prstGeom>
            <a:ln w="3175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6" name="図形グループ 265"/>
          <p:cNvGrpSpPr/>
          <p:nvPr/>
        </p:nvGrpSpPr>
        <p:grpSpPr>
          <a:xfrm>
            <a:off x="6052585" y="3233632"/>
            <a:ext cx="1108179" cy="3268307"/>
            <a:chOff x="6046459" y="3229959"/>
            <a:chExt cx="1108179" cy="3268307"/>
          </a:xfrm>
        </p:grpSpPr>
        <p:cxnSp>
          <p:nvCxnSpPr>
            <p:cNvPr id="176" name="直線コネクタ 175"/>
            <p:cNvCxnSpPr/>
            <p:nvPr/>
          </p:nvCxnSpPr>
          <p:spPr>
            <a:xfrm rot="5400000">
              <a:off x="5519798" y="4863426"/>
              <a:ext cx="3268307" cy="1373"/>
            </a:xfrm>
            <a:prstGeom prst="line">
              <a:avLst/>
            </a:prstGeom>
            <a:ln w="3175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7" name="直線コネクタ 176"/>
            <p:cNvCxnSpPr/>
            <p:nvPr/>
          </p:nvCxnSpPr>
          <p:spPr>
            <a:xfrm rot="5400000">
              <a:off x="4960028" y="4861743"/>
              <a:ext cx="3266941" cy="6103"/>
            </a:xfrm>
            <a:prstGeom prst="line">
              <a:avLst/>
            </a:prstGeom>
            <a:ln w="3175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8" name="直線コネクタ 177"/>
            <p:cNvCxnSpPr/>
            <p:nvPr/>
          </p:nvCxnSpPr>
          <p:spPr>
            <a:xfrm rot="5400000">
              <a:off x="4414018" y="4863765"/>
              <a:ext cx="3266942" cy="2060"/>
            </a:xfrm>
            <a:prstGeom prst="line">
              <a:avLst/>
            </a:prstGeom>
            <a:ln w="3175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a:grpSpLocks noChangeAspect="1"/>
          </p:cNvGrpSpPr>
          <p:nvPr/>
        </p:nvGrpSpPr>
        <p:grpSpPr>
          <a:xfrm>
            <a:off x="487632" y="5242791"/>
            <a:ext cx="2743890" cy="1175182"/>
            <a:chOff x="4175195" y="4267949"/>
            <a:chExt cx="4270360" cy="1828954"/>
          </a:xfrm>
        </p:grpSpPr>
        <p:grpSp>
          <p:nvGrpSpPr>
            <p:cNvPr id="146" name="図形グループ 60"/>
            <p:cNvGrpSpPr/>
            <p:nvPr/>
          </p:nvGrpSpPr>
          <p:grpSpPr>
            <a:xfrm>
              <a:off x="4836485" y="4267949"/>
              <a:ext cx="3609070" cy="1828954"/>
              <a:chOff x="4836485" y="4267949"/>
              <a:chExt cx="3609070" cy="1828954"/>
            </a:xfrm>
          </p:grpSpPr>
          <p:sp>
            <p:nvSpPr>
              <p:cNvPr id="148" name="円/楕円 147"/>
              <p:cNvSpPr/>
              <p:nvPr/>
            </p:nvSpPr>
            <p:spPr>
              <a:xfrm>
                <a:off x="4836485"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154" name="円/楕円 153"/>
              <p:cNvSpPr/>
              <p:nvPr/>
            </p:nvSpPr>
            <p:spPr>
              <a:xfrm>
                <a:off x="6344038"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170" name="円/楕円 169"/>
              <p:cNvSpPr/>
              <p:nvPr/>
            </p:nvSpPr>
            <p:spPr>
              <a:xfrm>
                <a:off x="4836485"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171" name="円/楕円 170"/>
              <p:cNvSpPr/>
              <p:nvPr/>
            </p:nvSpPr>
            <p:spPr>
              <a:xfrm>
                <a:off x="6344038"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sp>
            <p:nvSpPr>
              <p:cNvPr id="173" name="円/楕円 172"/>
              <p:cNvSpPr/>
              <p:nvPr/>
            </p:nvSpPr>
            <p:spPr>
              <a:xfrm>
                <a:off x="7842693"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 </a:t>
                </a:r>
                <a:r>
                  <a:rPr lang="en-US" altLang="ja-JP" sz="2400" baseline="-25000" dirty="0">
                    <a:solidFill>
                      <a:srgbClr val="000000"/>
                    </a:solidFill>
                    <a:latin typeface="+mn-ea"/>
                  </a:rPr>
                  <a:t>6</a:t>
                </a:r>
                <a:endParaRPr kumimoji="1" lang="ja-JP" altLang="en-US" sz="2400" dirty="0">
                  <a:solidFill>
                    <a:srgbClr val="000000"/>
                  </a:solidFill>
                  <a:latin typeface="+mn-ea"/>
                </a:endParaRPr>
              </a:p>
            </p:txBody>
          </p:sp>
          <p:cxnSp>
            <p:nvCxnSpPr>
              <p:cNvPr id="174" name="直線矢印コネクタ 173"/>
              <p:cNvCxnSpPr>
                <a:stCxn id="148" idx="6"/>
                <a:endCxn id="154" idx="2"/>
              </p:cNvCxnSpPr>
              <p:nvPr/>
            </p:nvCxnSpPr>
            <p:spPr>
              <a:xfrm>
                <a:off x="5439347" y="4574296"/>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5" name="直線矢印コネクタ 174"/>
              <p:cNvCxnSpPr>
                <a:stCxn id="148" idx="4"/>
                <a:endCxn id="170" idx="0"/>
              </p:cNvCxnSpPr>
              <p:nvPr/>
            </p:nvCxnSpPr>
            <p:spPr>
              <a:xfrm rot="5400000">
                <a:off x="4836133" y="5182426"/>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9" name="直線矢印コネクタ 178"/>
              <p:cNvCxnSpPr>
                <a:stCxn id="154" idx="6"/>
                <a:endCxn id="183" idx="2"/>
              </p:cNvCxnSpPr>
              <p:nvPr/>
            </p:nvCxnSpPr>
            <p:spPr>
              <a:xfrm>
                <a:off x="6946900" y="457429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0" name="直線矢印コネクタ 179"/>
              <p:cNvCxnSpPr>
                <a:stCxn id="170" idx="6"/>
                <a:endCxn id="171" idx="2"/>
              </p:cNvCxnSpPr>
              <p:nvPr/>
            </p:nvCxnSpPr>
            <p:spPr>
              <a:xfrm>
                <a:off x="5439347" y="5790556"/>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1" name="直線矢印コネクタ 180"/>
              <p:cNvCxnSpPr>
                <a:stCxn id="171" idx="6"/>
                <a:endCxn id="173" idx="2"/>
              </p:cNvCxnSpPr>
              <p:nvPr/>
            </p:nvCxnSpPr>
            <p:spPr>
              <a:xfrm>
                <a:off x="6946900" y="579055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2" name="直線矢印コネクタ 181"/>
              <p:cNvCxnSpPr>
                <a:stCxn id="154" idx="4"/>
                <a:endCxn id="171" idx="0"/>
              </p:cNvCxnSpPr>
              <p:nvPr/>
            </p:nvCxnSpPr>
            <p:spPr>
              <a:xfrm rot="5400000">
                <a:off x="6343686" y="5182426"/>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83" name="円/楕円 182"/>
              <p:cNvSpPr/>
              <p:nvPr/>
            </p:nvSpPr>
            <p:spPr>
              <a:xfrm>
                <a:off x="7842693"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185" name="直線矢印コネクタ 184"/>
              <p:cNvCxnSpPr>
                <a:endCxn id="183" idx="3"/>
              </p:cNvCxnSpPr>
              <p:nvPr/>
            </p:nvCxnSpPr>
            <p:spPr>
              <a:xfrm flipV="1">
                <a:off x="6861114" y="4792504"/>
                <a:ext cx="1069866" cy="756537"/>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147" name="テキスト ボックス 146"/>
            <p:cNvSpPr txBox="1"/>
            <p:nvPr/>
          </p:nvSpPr>
          <p:spPr>
            <a:xfrm>
              <a:off x="4175195" y="4414954"/>
              <a:ext cx="936812"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grpSp>
      <p:grpSp>
        <p:nvGrpSpPr>
          <p:cNvPr id="186" name="図形グループ 185"/>
          <p:cNvGrpSpPr>
            <a:grpSpLocks noChangeAspect="1"/>
          </p:cNvGrpSpPr>
          <p:nvPr/>
        </p:nvGrpSpPr>
        <p:grpSpPr>
          <a:xfrm>
            <a:off x="457139" y="3617172"/>
            <a:ext cx="2815554" cy="1194562"/>
            <a:chOff x="-95241" y="4269537"/>
            <a:chExt cx="4310802" cy="1828954"/>
          </a:xfrm>
        </p:grpSpPr>
        <p:grpSp>
          <p:nvGrpSpPr>
            <p:cNvPr id="187" name="図形グループ 61"/>
            <p:cNvGrpSpPr/>
            <p:nvPr/>
          </p:nvGrpSpPr>
          <p:grpSpPr>
            <a:xfrm>
              <a:off x="-95241" y="4269537"/>
              <a:ext cx="4310802" cy="1828954"/>
              <a:chOff x="-95241" y="4269537"/>
              <a:chExt cx="4310802" cy="1828954"/>
            </a:xfrm>
          </p:grpSpPr>
          <p:grpSp>
            <p:nvGrpSpPr>
              <p:cNvPr id="189" name="図形グループ 59"/>
              <p:cNvGrpSpPr/>
              <p:nvPr/>
            </p:nvGrpSpPr>
            <p:grpSpPr>
              <a:xfrm>
                <a:off x="606491" y="4269537"/>
                <a:ext cx="3609070" cy="1828954"/>
                <a:chOff x="606491" y="4269537"/>
                <a:chExt cx="3609070" cy="1828954"/>
              </a:xfrm>
            </p:grpSpPr>
            <p:sp>
              <p:nvSpPr>
                <p:cNvPr id="191" name="円/楕円 190"/>
                <p:cNvSpPr/>
                <p:nvPr/>
              </p:nvSpPr>
              <p:spPr>
                <a:xfrm>
                  <a:off x="606491"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192" name="円/楕円 191"/>
                <p:cNvSpPr/>
                <p:nvPr/>
              </p:nvSpPr>
              <p:spPr>
                <a:xfrm>
                  <a:off x="2114044"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193" name="円/楕円 192"/>
                <p:cNvSpPr/>
                <p:nvPr/>
              </p:nvSpPr>
              <p:spPr>
                <a:xfrm>
                  <a:off x="606491"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194" name="円/楕円 193"/>
                <p:cNvSpPr/>
                <p:nvPr/>
              </p:nvSpPr>
              <p:spPr>
                <a:xfrm>
                  <a:off x="2114044"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195" name="円/楕円 194"/>
                <p:cNvSpPr/>
                <p:nvPr/>
              </p:nvSpPr>
              <p:spPr>
                <a:xfrm>
                  <a:off x="3612699"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6</a:t>
                  </a:r>
                  <a:endParaRPr kumimoji="1" lang="ja-JP" altLang="en-US" sz="2400" dirty="0">
                    <a:solidFill>
                      <a:srgbClr val="000000"/>
                    </a:solidFill>
                    <a:latin typeface="+mn-ea"/>
                  </a:endParaRPr>
                </a:p>
              </p:txBody>
            </p:sp>
            <p:cxnSp>
              <p:nvCxnSpPr>
                <p:cNvPr id="196" name="直線矢印コネクタ 195"/>
                <p:cNvCxnSpPr>
                  <a:stCxn id="191" idx="6"/>
                  <a:endCxn id="192" idx="2"/>
                </p:cNvCxnSpPr>
                <p:nvPr/>
              </p:nvCxnSpPr>
              <p:spPr>
                <a:xfrm>
                  <a:off x="1209353" y="457588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7" name="直線矢印コネクタ 196"/>
                <p:cNvCxnSpPr>
                  <a:stCxn id="192" idx="6"/>
                  <a:endCxn id="201" idx="2"/>
                </p:cNvCxnSpPr>
                <p:nvPr/>
              </p:nvCxnSpPr>
              <p:spPr>
                <a:xfrm>
                  <a:off x="2716906" y="4575884"/>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8" name="直線矢印コネクタ 197"/>
                <p:cNvCxnSpPr>
                  <a:stCxn id="193" idx="6"/>
                  <a:endCxn id="194" idx="2"/>
                </p:cNvCxnSpPr>
                <p:nvPr/>
              </p:nvCxnSpPr>
              <p:spPr>
                <a:xfrm>
                  <a:off x="1209353" y="579214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9" name="直線矢印コネクタ 198"/>
                <p:cNvCxnSpPr>
                  <a:stCxn id="194" idx="6"/>
                  <a:endCxn id="195" idx="2"/>
                </p:cNvCxnSpPr>
                <p:nvPr/>
              </p:nvCxnSpPr>
              <p:spPr>
                <a:xfrm>
                  <a:off x="2716906" y="5792144"/>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0" name="直線矢印コネクタ 199"/>
                <p:cNvCxnSpPr>
                  <a:stCxn id="201" idx="4"/>
                  <a:endCxn id="195" idx="0"/>
                </p:cNvCxnSpPr>
                <p:nvPr/>
              </p:nvCxnSpPr>
              <p:spPr>
                <a:xfrm rot="5400000">
                  <a:off x="3612347" y="5184014"/>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01" name="円/楕円 200"/>
                <p:cNvSpPr/>
                <p:nvPr/>
              </p:nvSpPr>
              <p:spPr>
                <a:xfrm>
                  <a:off x="3612699"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202" name="直線矢印コネクタ 201"/>
                <p:cNvCxnSpPr>
                  <a:stCxn id="194" idx="7"/>
                  <a:endCxn id="201" idx="3"/>
                </p:cNvCxnSpPr>
                <p:nvPr/>
              </p:nvCxnSpPr>
              <p:spPr>
                <a:xfrm rot="5400000" flipH="1" flipV="1">
                  <a:off x="2773292" y="4647831"/>
                  <a:ext cx="783020" cy="1072367"/>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190" name="テキスト ボックス 189"/>
              <p:cNvSpPr txBox="1"/>
              <p:nvPr/>
            </p:nvSpPr>
            <p:spPr>
              <a:xfrm>
                <a:off x="-95241" y="4313716"/>
                <a:ext cx="936811" cy="706840"/>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grpSp>
        <p:cxnSp>
          <p:nvCxnSpPr>
            <p:cNvPr id="188" name="直線矢印コネクタ 187"/>
            <p:cNvCxnSpPr>
              <a:stCxn id="194" idx="1"/>
              <a:endCxn id="191" idx="5"/>
            </p:cNvCxnSpPr>
            <p:nvPr/>
          </p:nvCxnSpPr>
          <p:spPr>
            <a:xfrm rot="16200000" flipV="1">
              <a:off x="1270189" y="4643381"/>
              <a:ext cx="783020" cy="1081265"/>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25" name="タイトル 1"/>
          <p:cNvSpPr>
            <a:spLocks noGrp="1"/>
          </p:cNvSpPr>
          <p:nvPr>
            <p:ph type="title"/>
          </p:nvPr>
        </p:nvSpPr>
        <p:spPr>
          <a:xfrm>
            <a:off x="457139" y="-19244"/>
            <a:ext cx="8229600" cy="1143000"/>
          </a:xfrm>
        </p:spPr>
        <p:txBody>
          <a:bodyPr>
            <a:normAutofit/>
          </a:bodyPr>
          <a:lstStyle/>
          <a:p>
            <a:r>
              <a:rPr lang="en-US" altLang="ja-JP" sz="4400" i="1" dirty="0" smtClean="0">
                <a:latin typeface="Times New Roman"/>
                <a:cs typeface="Times New Roman"/>
              </a:rPr>
              <a:t>L</a:t>
            </a:r>
            <a:r>
              <a:rPr lang="en-US" altLang="ja-JP" sz="4400" baseline="-25000" dirty="0" smtClean="0">
                <a:latin typeface="Times New Roman"/>
                <a:cs typeface="Times New Roman"/>
              </a:rPr>
              <a:t>1</a:t>
            </a:r>
            <a:r>
              <a:rPr lang="en-US" altLang="ja-JP" sz="4400" dirty="0" smtClean="0">
                <a:latin typeface="Times New Roman"/>
                <a:cs typeface="Times New Roman"/>
              </a:rPr>
              <a:t>(</a:t>
            </a:r>
            <a:r>
              <a:rPr lang="en-US" altLang="ja-JP" sz="4400" i="1" dirty="0" smtClean="0">
                <a:latin typeface="Times New Roman"/>
                <a:cs typeface="Times New Roman"/>
              </a:rPr>
              <a:t>v</a:t>
            </a:r>
            <a:r>
              <a:rPr lang="en-US" altLang="ja-JP" sz="4400" baseline="-25000" dirty="0" smtClean="0">
                <a:latin typeface="Times New Roman"/>
                <a:cs typeface="Times New Roman"/>
              </a:rPr>
              <a:t>1</a:t>
            </a:r>
            <a:r>
              <a:rPr lang="en-US" altLang="ja-JP" sz="4400" i="1" baseline="-25000" dirty="0" smtClean="0">
                <a:latin typeface="Times New Roman"/>
                <a:cs typeface="Times New Roman"/>
              </a:rPr>
              <a:t>,i</a:t>
            </a:r>
            <a:r>
              <a:rPr lang="en-US" altLang="ja-JP" sz="4400" dirty="0" smtClean="0">
                <a:latin typeface="Times New Roman"/>
                <a:cs typeface="Times New Roman"/>
              </a:rPr>
              <a:t>) = </a:t>
            </a:r>
            <a:r>
              <a:rPr lang="en-US" altLang="ja-JP" sz="4400" i="1" dirty="0" smtClean="0">
                <a:latin typeface="Times New Roman"/>
                <a:cs typeface="Times New Roman"/>
              </a:rPr>
              <a:t>L</a:t>
            </a:r>
            <a:r>
              <a:rPr lang="en-US" altLang="ja-JP" sz="4400" baseline="-25000" dirty="0" smtClean="0">
                <a:latin typeface="Times New Roman"/>
                <a:cs typeface="Times New Roman"/>
              </a:rPr>
              <a:t>2</a:t>
            </a:r>
            <a:r>
              <a:rPr lang="en-US" altLang="ja-JP" sz="4400" dirty="0" smtClean="0">
                <a:latin typeface="Times New Roman"/>
                <a:cs typeface="Times New Roman"/>
              </a:rPr>
              <a:t>(</a:t>
            </a:r>
            <a:r>
              <a:rPr lang="en-US" altLang="ja-JP" sz="4400" i="1" dirty="0" smtClean="0">
                <a:latin typeface="Times New Roman"/>
                <a:cs typeface="Times New Roman"/>
              </a:rPr>
              <a:t>v</a:t>
            </a:r>
            <a:r>
              <a:rPr lang="en-US" altLang="ja-JP" sz="4400" baseline="-25000" dirty="0" smtClean="0">
                <a:latin typeface="Times New Roman"/>
                <a:cs typeface="Times New Roman"/>
              </a:rPr>
              <a:t>2</a:t>
            </a:r>
            <a:r>
              <a:rPr lang="en-US" altLang="ja-JP" sz="4400" i="1" baseline="-25000" dirty="0" smtClean="0">
                <a:latin typeface="Times New Roman"/>
                <a:cs typeface="Times New Roman"/>
              </a:rPr>
              <a:t>,j</a:t>
            </a:r>
            <a:r>
              <a:rPr lang="en-US" altLang="ja-JP" sz="4400" dirty="0" smtClean="0">
                <a:latin typeface="Times New Roman"/>
                <a:cs typeface="Times New Roman"/>
              </a:rPr>
              <a:t>)</a:t>
            </a:r>
            <a:endParaRPr lang="ja-JP" altLang="en-US" sz="4400" dirty="0"/>
          </a:p>
        </p:txBody>
      </p:sp>
      <p:grpSp>
        <p:nvGrpSpPr>
          <p:cNvPr id="264" name="図形グループ 263"/>
          <p:cNvGrpSpPr/>
          <p:nvPr/>
        </p:nvGrpSpPr>
        <p:grpSpPr>
          <a:xfrm>
            <a:off x="5841915" y="4457275"/>
            <a:ext cx="1557999" cy="484350"/>
            <a:chOff x="2367212" y="2315308"/>
            <a:chExt cx="1557999" cy="484350"/>
          </a:xfrm>
        </p:grpSpPr>
        <p:sp>
          <p:nvSpPr>
            <p:cNvPr id="150" name="正方形/長方形 149"/>
            <p:cNvSpPr/>
            <p:nvPr/>
          </p:nvSpPr>
          <p:spPr>
            <a:xfrm>
              <a:off x="2367212"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1" name="正方形/長方形 150"/>
            <p:cNvSpPr/>
            <p:nvPr/>
          </p:nvSpPr>
          <p:spPr>
            <a:xfrm>
              <a:off x="2897876"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a:off x="3434719"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14" name="図形グループ 113"/>
          <p:cNvGrpSpPr/>
          <p:nvPr/>
        </p:nvGrpSpPr>
        <p:grpSpPr>
          <a:xfrm>
            <a:off x="4758764" y="4490677"/>
            <a:ext cx="387366" cy="1819967"/>
            <a:chOff x="5187738" y="3352662"/>
            <a:chExt cx="387366" cy="1819967"/>
          </a:xfrm>
        </p:grpSpPr>
        <p:sp>
          <p:nvSpPr>
            <p:cNvPr id="115" name="円/楕円 114"/>
            <p:cNvSpPr/>
            <p:nvPr/>
          </p:nvSpPr>
          <p:spPr>
            <a:xfrm>
              <a:off x="5187739" y="4434748"/>
              <a:ext cx="387365" cy="393681"/>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cxnSp>
          <p:nvCxnSpPr>
            <p:cNvPr id="116" name="直線矢印コネクタ 55"/>
            <p:cNvCxnSpPr/>
            <p:nvPr/>
          </p:nvCxnSpPr>
          <p:spPr>
            <a:xfrm rot="10800000" flipV="1">
              <a:off x="5187738" y="3551488"/>
              <a:ext cx="5486" cy="1621141"/>
            </a:xfrm>
            <a:prstGeom prst="curvedConnector3">
              <a:avLst>
                <a:gd name="adj1" fmla="val 4266970"/>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直線矢印コネクタ 116"/>
            <p:cNvCxnSpPr>
              <a:stCxn id="115" idx="4"/>
            </p:cNvCxnSpPr>
            <p:nvPr/>
          </p:nvCxnSpPr>
          <p:spPr>
            <a:xfrm rot="5400000">
              <a:off x="5307743" y="4902109"/>
              <a:ext cx="147360"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8" name="円/楕円 117"/>
            <p:cNvSpPr/>
            <p:nvPr/>
          </p:nvSpPr>
          <p:spPr>
            <a:xfrm>
              <a:off x="5187738" y="3352662"/>
              <a:ext cx="387366" cy="393681"/>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grpSp>
      <p:grpSp>
        <p:nvGrpSpPr>
          <p:cNvPr id="119" name="図形グループ 118"/>
          <p:cNvGrpSpPr/>
          <p:nvPr/>
        </p:nvGrpSpPr>
        <p:grpSpPr>
          <a:xfrm>
            <a:off x="5855870" y="2944453"/>
            <a:ext cx="1823412" cy="367934"/>
            <a:chOff x="6285073" y="1754439"/>
            <a:chExt cx="1823412" cy="367934"/>
          </a:xfrm>
        </p:grpSpPr>
        <p:sp>
          <p:nvSpPr>
            <p:cNvPr id="120" name="円/楕円 119"/>
            <p:cNvSpPr/>
            <p:nvPr/>
          </p:nvSpPr>
          <p:spPr>
            <a:xfrm>
              <a:off x="6285073" y="1758200"/>
              <a:ext cx="393753" cy="364173"/>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endParaRPr kumimoji="1" lang="ja-JP" altLang="en-US" sz="2400" dirty="0">
                <a:solidFill>
                  <a:srgbClr val="000000"/>
                </a:solidFill>
                <a:latin typeface="+mn-ea"/>
              </a:endParaRPr>
            </a:p>
          </p:txBody>
        </p:sp>
        <p:sp>
          <p:nvSpPr>
            <p:cNvPr id="121" name="円/楕円 120"/>
            <p:cNvSpPr/>
            <p:nvPr/>
          </p:nvSpPr>
          <p:spPr>
            <a:xfrm>
              <a:off x="7370729" y="1755233"/>
              <a:ext cx="393753" cy="364173"/>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cxnSp>
          <p:nvCxnSpPr>
            <p:cNvPr id="122" name="直線矢印コネクタ 121"/>
            <p:cNvCxnSpPr>
              <a:stCxn id="121" idx="6"/>
            </p:cNvCxnSpPr>
            <p:nvPr/>
          </p:nvCxnSpPr>
          <p:spPr>
            <a:xfrm>
              <a:off x="7764482" y="1937319"/>
              <a:ext cx="146332"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3" name="円/楕円 122"/>
            <p:cNvSpPr/>
            <p:nvPr/>
          </p:nvSpPr>
          <p:spPr>
            <a:xfrm>
              <a:off x="6830644" y="1755233"/>
              <a:ext cx="393753" cy="364173"/>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125" name="直線矢印コネクタ 78"/>
            <p:cNvCxnSpPr>
              <a:endCxn id="123" idx="0"/>
            </p:cNvCxnSpPr>
            <p:nvPr/>
          </p:nvCxnSpPr>
          <p:spPr>
            <a:xfrm rot="16200000" flipV="1">
              <a:off x="7567606" y="1215148"/>
              <a:ext cx="1588" cy="1080170"/>
            </a:xfrm>
            <a:prstGeom prst="curvedConnector3">
              <a:avLst>
                <a:gd name="adj1" fmla="val 14395466"/>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26" name="直線矢印コネクタ 64"/>
            <p:cNvCxnSpPr>
              <a:endCxn id="120" idx="7"/>
            </p:cNvCxnSpPr>
            <p:nvPr/>
          </p:nvCxnSpPr>
          <p:spPr>
            <a:xfrm rot="16200000" flipV="1">
              <a:off x="7284019" y="1148676"/>
              <a:ext cx="4777" cy="1330490"/>
            </a:xfrm>
            <a:prstGeom prst="curvedConnector3">
              <a:avLst>
                <a:gd name="adj1" fmla="val 6001863"/>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grpSp>
        <p:nvGrpSpPr>
          <p:cNvPr id="127" name="図形グループ 126"/>
          <p:cNvGrpSpPr/>
          <p:nvPr/>
        </p:nvGrpSpPr>
        <p:grpSpPr>
          <a:xfrm>
            <a:off x="5846001" y="5512027"/>
            <a:ext cx="1557999" cy="484350"/>
            <a:chOff x="2367212" y="2315308"/>
            <a:chExt cx="1557999" cy="484350"/>
          </a:xfrm>
        </p:grpSpPr>
        <p:sp>
          <p:nvSpPr>
            <p:cNvPr id="128" name="正方形/長方形 127"/>
            <p:cNvSpPr/>
            <p:nvPr/>
          </p:nvSpPr>
          <p:spPr>
            <a:xfrm>
              <a:off x="2367212"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9" name="正方形/長方形 128"/>
            <p:cNvSpPr/>
            <p:nvPr/>
          </p:nvSpPr>
          <p:spPr>
            <a:xfrm>
              <a:off x="2897876"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0" name="正方形/長方形 129"/>
            <p:cNvSpPr/>
            <p:nvPr/>
          </p:nvSpPr>
          <p:spPr>
            <a:xfrm>
              <a:off x="3434719"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05" name="テキスト ボックス 104"/>
          <p:cNvSpPr txBox="1"/>
          <p:nvPr/>
        </p:nvSpPr>
        <p:spPr>
          <a:xfrm>
            <a:off x="659335" y="1625747"/>
            <a:ext cx="7226908" cy="707886"/>
          </a:xfrm>
          <a:prstGeom prst="rect">
            <a:avLst/>
          </a:prstGeom>
          <a:noFill/>
        </p:spPr>
        <p:txBody>
          <a:bodyPr wrap="square" rtlCol="0">
            <a:spAutoFit/>
          </a:bodyPr>
          <a:lstStyle/>
          <a:p>
            <a:r>
              <a:rPr lang="en-US" altLang="ja-JP" sz="2000" dirty="0" smtClean="0">
                <a:latin typeface="Times New Roman"/>
                <a:cs typeface="Times New Roman"/>
              </a:rPr>
              <a:t>If</a:t>
            </a:r>
            <a:r>
              <a:rPr lang="en-US" altLang="ja-JP" sz="2000" i="1" dirty="0" smtClean="0">
                <a:latin typeface="Times New Roman"/>
                <a:cs typeface="Times New Roman"/>
              </a:rPr>
              <a:t> L</a:t>
            </a:r>
            <a:r>
              <a:rPr lang="en-US" altLang="ja-JP" sz="2000" baseline="-25000" dirty="0" smtClean="0">
                <a:latin typeface="Times New Roman"/>
                <a:cs typeface="Times New Roman"/>
              </a:rPr>
              <a:t>1</a:t>
            </a:r>
            <a:r>
              <a:rPr lang="en-US" altLang="ja-JP" sz="2000" dirty="0" smtClean="0">
                <a:latin typeface="Times New Roman"/>
                <a:cs typeface="Times New Roman"/>
              </a:rPr>
              <a:t>(</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baseline="-25000" dirty="0" smtClean="0">
                <a:latin typeface="Times New Roman"/>
                <a:cs typeface="Times New Roman"/>
              </a:rPr>
              <a:t>,i</a:t>
            </a:r>
            <a:r>
              <a:rPr lang="en-US" altLang="ja-JP" sz="2000" dirty="0" smtClean="0">
                <a:latin typeface="Times New Roman"/>
                <a:cs typeface="Times New Roman"/>
              </a:rPr>
              <a:t>) = </a:t>
            </a:r>
            <a:r>
              <a:rPr lang="en-US" altLang="ja-JP" sz="2000" i="1" dirty="0" smtClean="0">
                <a:latin typeface="Times New Roman"/>
                <a:cs typeface="Times New Roman"/>
              </a:rPr>
              <a:t>L</a:t>
            </a:r>
            <a:r>
              <a:rPr lang="en-US" altLang="ja-JP" sz="2000" baseline="-25000" dirty="0" smtClean="0">
                <a:latin typeface="Times New Roman"/>
                <a:cs typeface="Times New Roman"/>
              </a:rPr>
              <a:t>2</a:t>
            </a:r>
            <a:r>
              <a:rPr lang="en-US" altLang="ja-JP" sz="2000" dirty="0" smtClean="0">
                <a:latin typeface="Times New Roman"/>
                <a:cs typeface="Times New Roman"/>
              </a:rPr>
              <a:t>(</a:t>
            </a:r>
            <a:r>
              <a:rPr lang="en-US" altLang="ja-JP" sz="2000" i="1" dirty="0" smtClean="0">
                <a:latin typeface="Times New Roman"/>
                <a:cs typeface="Times New Roman"/>
              </a:rPr>
              <a:t>v</a:t>
            </a:r>
            <a:r>
              <a:rPr lang="en-US" altLang="ja-JP" sz="2000" baseline="-25000" dirty="0" smtClean="0">
                <a:latin typeface="Times New Roman"/>
                <a:cs typeface="Times New Roman"/>
              </a:rPr>
              <a:t>2</a:t>
            </a:r>
            <a:r>
              <a:rPr lang="en-US" altLang="ja-JP" sz="2000" i="1" baseline="-25000" dirty="0" smtClean="0">
                <a:latin typeface="Times New Roman"/>
                <a:cs typeface="Times New Roman"/>
              </a:rPr>
              <a:t>,j</a:t>
            </a:r>
            <a:r>
              <a:rPr lang="en-US" altLang="ja-JP" sz="2000" dirty="0" smtClean="0">
                <a:latin typeface="Times New Roman"/>
                <a:cs typeface="Times New Roman"/>
              </a:rPr>
              <a:t>) then</a:t>
            </a:r>
          </a:p>
          <a:p>
            <a:r>
              <a:rPr kumimoji="1" lang="en-US" altLang="ja-JP" sz="2000" i="1" dirty="0" smtClean="0">
                <a:latin typeface="Times New Roman"/>
                <a:cs typeface="Times New Roman"/>
              </a:rPr>
              <a:t>	</a:t>
            </a:r>
            <a:r>
              <a:rPr kumimoji="1" lang="en-US" altLang="ja-JP" sz="2000" i="1" dirty="0" err="1" smtClean="0">
                <a:latin typeface="Times New Roman"/>
                <a:cs typeface="Times New Roman"/>
              </a:rPr>
              <a:t>C</a:t>
            </a:r>
            <a:r>
              <a:rPr kumimoji="1" lang="en-US" altLang="ja-JP" sz="2000" i="1" baseline="-25000" dirty="0" err="1" smtClean="0">
                <a:latin typeface="Times New Roman"/>
                <a:cs typeface="Times New Roman"/>
              </a:rPr>
              <a:t>i,j</a:t>
            </a:r>
            <a:r>
              <a:rPr lang="en-US" altLang="ja-JP" sz="2000" i="1" dirty="0" smtClean="0">
                <a:latin typeface="Times New Roman"/>
                <a:cs typeface="Times New Roman"/>
              </a:rPr>
              <a:t> </a:t>
            </a:r>
            <a:r>
              <a:rPr lang="en-US" altLang="ja-JP" sz="2000" dirty="0" smtClean="0">
                <a:latin typeface="Times New Roman"/>
                <a:cs typeface="Times New Roman"/>
              </a:rPr>
              <a:t>= 1 + max ({ </a:t>
            </a:r>
            <a:r>
              <a:rPr lang="en-US" altLang="ja-JP" sz="2000" i="1" dirty="0" smtClean="0">
                <a:latin typeface="Times New Roman"/>
                <a:cs typeface="Times New Roman"/>
              </a:rPr>
              <a:t>C</a:t>
            </a:r>
            <a:r>
              <a:rPr lang="en-US" altLang="ja-JP" sz="2000" i="1" baseline="-25000" dirty="0" smtClean="0">
                <a:latin typeface="Times New Roman"/>
                <a:cs typeface="Times New Roman"/>
              </a:rPr>
              <a:t>k</a:t>
            </a:r>
            <a:r>
              <a:rPr lang="en-US" altLang="ja-JP" sz="2000" baseline="-25000" dirty="0" smtClean="0">
                <a:latin typeface="Times New Roman"/>
                <a:cs typeface="Times New Roman"/>
              </a:rPr>
              <a:t>,ℓ</a:t>
            </a:r>
            <a:r>
              <a:rPr lang="en-US" altLang="ja-JP" sz="2000" dirty="0" smtClean="0">
                <a:latin typeface="Times New Roman"/>
                <a:cs typeface="Times New Roman"/>
              </a:rPr>
              <a:t> | (</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baseline="-25000" dirty="0" smtClean="0">
                <a:latin typeface="Times New Roman"/>
                <a:cs typeface="Times New Roman"/>
              </a:rPr>
              <a:t>k</a:t>
            </a:r>
            <a:r>
              <a:rPr lang="en-US" altLang="ja-JP" sz="2000" baseline="-25000" dirty="0" smtClean="0">
                <a:latin typeface="Times New Roman"/>
                <a:cs typeface="Times New Roman"/>
              </a:rPr>
              <a:t> </a:t>
            </a:r>
            <a:r>
              <a:rPr lang="en-US" altLang="ja-JP" sz="2000" dirty="0" smtClean="0">
                <a:latin typeface="Times New Roman"/>
                <a:cs typeface="Times New Roman"/>
              </a:rPr>
              <a:t>, </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baseline="-25000" dirty="0" smtClean="0">
                <a:latin typeface="Times New Roman"/>
                <a:cs typeface="Times New Roman"/>
              </a:rPr>
              <a:t>i</a:t>
            </a:r>
            <a:r>
              <a:rPr lang="en-US" altLang="ja-JP" sz="2000" dirty="0" smtClean="0">
                <a:latin typeface="Times New Roman"/>
                <a:cs typeface="Times New Roman"/>
              </a:rPr>
              <a:t>)∈</a:t>
            </a:r>
            <a:r>
              <a:rPr lang="en-US" altLang="ja-JP" sz="2000" i="1" dirty="0" smtClean="0">
                <a:latin typeface="Times New Roman"/>
                <a:cs typeface="Times New Roman"/>
              </a:rPr>
              <a:t>E</a:t>
            </a:r>
            <a:r>
              <a:rPr lang="en-US" altLang="ja-JP" sz="2000" baseline="-25000" dirty="0" smtClean="0">
                <a:latin typeface="Times New Roman"/>
                <a:cs typeface="Times New Roman"/>
              </a:rPr>
              <a:t>1</a:t>
            </a:r>
            <a:r>
              <a:rPr lang="en-US" altLang="ja-JP" sz="2000" dirty="0" smtClean="0">
                <a:latin typeface="Times New Roman"/>
                <a:cs typeface="Times New Roman"/>
              </a:rPr>
              <a:t> , (</a:t>
            </a:r>
            <a:r>
              <a:rPr lang="en-US" altLang="ja-JP" sz="2000" i="1" dirty="0" smtClean="0">
                <a:latin typeface="Times New Roman"/>
                <a:cs typeface="Times New Roman"/>
              </a:rPr>
              <a:t>v</a:t>
            </a:r>
            <a:r>
              <a:rPr lang="en-US" altLang="ja-JP" sz="2000" baseline="-25000" dirty="0" smtClean="0">
                <a:latin typeface="Times New Roman"/>
                <a:cs typeface="Times New Roman"/>
              </a:rPr>
              <a:t>2,ℓ </a:t>
            </a:r>
            <a:r>
              <a:rPr lang="en-US" altLang="ja-JP" sz="2000" dirty="0" smtClean="0">
                <a:latin typeface="Times New Roman"/>
                <a:cs typeface="Times New Roman"/>
              </a:rPr>
              <a:t>, </a:t>
            </a:r>
            <a:r>
              <a:rPr lang="en-US" altLang="ja-JP" sz="2000" i="1" dirty="0" smtClean="0">
                <a:latin typeface="Times New Roman"/>
                <a:cs typeface="Times New Roman"/>
              </a:rPr>
              <a:t>v</a:t>
            </a:r>
            <a:r>
              <a:rPr lang="en-US" altLang="ja-JP" sz="2000" baseline="-25000" dirty="0" smtClean="0">
                <a:latin typeface="Times New Roman"/>
                <a:cs typeface="Times New Roman"/>
              </a:rPr>
              <a:t>2,</a:t>
            </a:r>
            <a:r>
              <a:rPr lang="en-US" altLang="ja-JP" sz="2000" i="1" baseline="-25000" dirty="0" smtClean="0">
                <a:latin typeface="Times New Roman"/>
                <a:cs typeface="Times New Roman"/>
              </a:rPr>
              <a:t>j</a:t>
            </a:r>
            <a:r>
              <a:rPr lang="en-US" altLang="ja-JP" sz="2000" dirty="0" smtClean="0">
                <a:latin typeface="Times New Roman"/>
                <a:cs typeface="Times New Roman"/>
              </a:rPr>
              <a:t>)∈</a:t>
            </a:r>
            <a:r>
              <a:rPr lang="en-US" altLang="ja-JP" sz="2000" i="1" dirty="0" smtClean="0">
                <a:latin typeface="Times New Roman"/>
                <a:cs typeface="Times New Roman"/>
              </a:rPr>
              <a:t>E</a:t>
            </a:r>
            <a:r>
              <a:rPr lang="en-US" altLang="ja-JP" sz="2000" baseline="-25000" dirty="0" smtClean="0">
                <a:latin typeface="Times New Roman"/>
                <a:cs typeface="Times New Roman"/>
              </a:rPr>
              <a:t>2</a:t>
            </a:r>
            <a:r>
              <a:rPr lang="en-US" altLang="ja-JP" sz="2000" dirty="0" smtClean="0">
                <a:latin typeface="Times New Roman"/>
                <a:cs typeface="Times New Roman"/>
              </a:rPr>
              <a:t> }∪{0})</a:t>
            </a:r>
            <a:endParaRPr kumimoji="1" lang="ja-JP" altLang="en-US" sz="2000" baseline="-25000" dirty="0">
              <a:latin typeface="Times New Roman"/>
              <a:cs typeface="Times New Roman"/>
            </a:endParaRPr>
          </a:p>
        </p:txBody>
      </p:sp>
      <p:sp>
        <p:nvSpPr>
          <p:cNvPr id="109" name="正方形/長方形 108"/>
          <p:cNvSpPr/>
          <p:nvPr/>
        </p:nvSpPr>
        <p:spPr>
          <a:xfrm>
            <a:off x="7426520" y="6053496"/>
            <a:ext cx="490492" cy="484350"/>
          </a:xfrm>
          <a:prstGeom prst="rect">
            <a:avLst/>
          </a:prstGeom>
          <a:solidFill>
            <a:srgbClr val="FFFFFF"/>
          </a:solid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r"/>
            <a:endParaRPr kumimoji="1" lang="ja-JP" altLang="en-US" dirty="0">
              <a:solidFill>
                <a:srgbClr val="000000"/>
              </a:solidFill>
              <a:latin typeface="+mj-ea"/>
              <a:ea typeface="+mj-ea"/>
            </a:endParaRPr>
          </a:p>
        </p:txBody>
      </p:sp>
      <p:sp>
        <p:nvSpPr>
          <p:cNvPr id="110" name="正方形/長方形 109"/>
          <p:cNvSpPr/>
          <p:nvPr/>
        </p:nvSpPr>
        <p:spPr>
          <a:xfrm>
            <a:off x="7426520" y="6051407"/>
            <a:ext cx="490492" cy="484350"/>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r"/>
            <a:endParaRPr kumimoji="1" lang="ja-JP" altLang="en-US" dirty="0">
              <a:solidFill>
                <a:srgbClr val="000000"/>
              </a:solidFill>
              <a:latin typeface="+mj-ea"/>
              <a:ea typeface="+mj-ea"/>
            </a:endParaRPr>
          </a:p>
        </p:txBody>
      </p:sp>
      <p:grpSp>
        <p:nvGrpSpPr>
          <p:cNvPr id="9" name="図形グループ 8"/>
          <p:cNvGrpSpPr/>
          <p:nvPr/>
        </p:nvGrpSpPr>
        <p:grpSpPr>
          <a:xfrm>
            <a:off x="6304707" y="6175114"/>
            <a:ext cx="1325416" cy="725976"/>
            <a:chOff x="6304707" y="6175114"/>
            <a:chExt cx="1325416" cy="725976"/>
          </a:xfrm>
        </p:grpSpPr>
        <p:sp>
          <p:nvSpPr>
            <p:cNvPr id="269" name="上カーブ矢印 268"/>
            <p:cNvSpPr/>
            <p:nvPr/>
          </p:nvSpPr>
          <p:spPr>
            <a:xfrm rot="2126388">
              <a:off x="6304707" y="6175114"/>
              <a:ext cx="1325416" cy="567133"/>
            </a:xfrm>
            <a:prstGeom prst="curvedUpArrow">
              <a:avLst>
                <a:gd name="adj1" fmla="val 35162"/>
                <a:gd name="adj2" fmla="val 72547"/>
                <a:gd name="adj3" fmla="val 25000"/>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p:cNvSpPr txBox="1"/>
            <p:nvPr/>
          </p:nvSpPr>
          <p:spPr>
            <a:xfrm>
              <a:off x="6374272" y="6531758"/>
              <a:ext cx="452798" cy="369332"/>
            </a:xfrm>
            <a:prstGeom prst="rect">
              <a:avLst/>
            </a:prstGeom>
            <a:noFill/>
          </p:spPr>
          <p:txBody>
            <a:bodyPr wrap="square" rtlCol="0">
              <a:spAutoFit/>
            </a:bodyPr>
            <a:lstStyle/>
            <a:p>
              <a:r>
                <a:rPr kumimoji="1" lang="en-US" altLang="ja-JP" dirty="0" smtClean="0">
                  <a:latin typeface="Times New Roman"/>
                  <a:cs typeface="Times New Roman"/>
                </a:rPr>
                <a:t>+1</a:t>
              </a:r>
              <a:endParaRPr kumimoji="1" lang="ja-JP" altLang="en-US" dirty="0">
                <a:latin typeface="Times New Roman"/>
                <a:cs typeface="Times New Roman"/>
              </a:endParaRPr>
            </a:p>
          </p:txBody>
        </p:sp>
      </p:grpSp>
      <p:sp>
        <p:nvSpPr>
          <p:cNvPr id="107" name="角丸四角形 106"/>
          <p:cNvSpPr/>
          <p:nvPr/>
        </p:nvSpPr>
        <p:spPr>
          <a:xfrm>
            <a:off x="487632" y="1268388"/>
            <a:ext cx="8205473" cy="390465"/>
          </a:xfrm>
          <a:prstGeom prst="roundRect">
            <a:avLst/>
          </a:prstGeom>
          <a:solidFill>
            <a:schemeClr val="bg1"/>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Compute </a:t>
            </a:r>
            <a:r>
              <a:rPr lang="en-US" altLang="ja-JP"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r>
              <a:rPr lang="en-US" altLang="ja-JP" dirty="0" smtClean="0">
                <a:solidFill>
                  <a:srgbClr val="000000"/>
                </a:solidFill>
              </a:rPr>
              <a:t> using </a:t>
            </a:r>
            <a:r>
              <a:rPr lang="en-US" altLang="ja-JP" dirty="0" smtClean="0">
                <a:solidFill>
                  <a:srgbClr val="000000"/>
                </a:solidFill>
              </a:rPr>
              <a:t>dynamic </a:t>
            </a:r>
            <a:r>
              <a:rPr lang="en-US" altLang="ja-JP" dirty="0" smtClean="0">
                <a:solidFill>
                  <a:srgbClr val="000000"/>
                </a:solidFill>
              </a:rPr>
              <a:t>programing</a:t>
            </a:r>
            <a:r>
              <a:rPr lang="en-US" altLang="ja-JP" dirty="0">
                <a:solidFill>
                  <a:srgbClr val="000000"/>
                </a:solidFill>
              </a:rPr>
              <a:t> </a:t>
            </a:r>
            <a:r>
              <a:rPr lang="en-US" altLang="ja-JP" dirty="0" smtClean="0">
                <a:solidFill>
                  <a:srgbClr val="000000"/>
                </a:solidFill>
              </a:rPr>
              <a:t>for all </a:t>
            </a:r>
            <a:r>
              <a:rPr lang="en-US" altLang="ja-JP" dirty="0" smtClean="0">
                <a:solidFill>
                  <a:srgbClr val="000000"/>
                </a:solidFill>
                <a:latin typeface="Times New Roman"/>
                <a:cs typeface="Times New Roman"/>
              </a:rPr>
              <a:t>1≦ </a:t>
            </a:r>
            <a:r>
              <a:rPr lang="en-US" altLang="ja-JP" i="1" dirty="0" err="1" smtClean="0">
                <a:solidFill>
                  <a:srgbClr val="000000"/>
                </a:solidFill>
                <a:latin typeface="Times New Roman"/>
                <a:cs typeface="Times New Roman"/>
              </a:rPr>
              <a:t>i</a:t>
            </a:r>
            <a:r>
              <a:rPr lang="en-US" altLang="ja-JP" dirty="0" smtClean="0">
                <a:solidFill>
                  <a:srgbClr val="000000"/>
                </a:solidFill>
                <a:latin typeface="Times New Roman"/>
                <a:cs typeface="Times New Roman"/>
              </a:rPr>
              <a:t> ≦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dirty="0" smtClean="0">
                <a:solidFill>
                  <a:srgbClr val="000000"/>
                </a:solidFill>
                <a:latin typeface="Times New Roman"/>
                <a:cs typeface="Times New Roman"/>
              </a:rPr>
              <a:t> and </a:t>
            </a:r>
            <a:r>
              <a:rPr lang="en-US" altLang="ja-JP" dirty="0">
                <a:solidFill>
                  <a:srgbClr val="000000"/>
                </a:solidFill>
                <a:latin typeface="Times New Roman"/>
                <a:cs typeface="Times New Roman"/>
              </a:rPr>
              <a:t>1≦ </a:t>
            </a:r>
            <a:r>
              <a:rPr lang="en-US" altLang="ja-JP" i="1" dirty="0" smtClean="0">
                <a:solidFill>
                  <a:srgbClr val="000000"/>
                </a:solidFill>
                <a:latin typeface="Times New Roman"/>
                <a:cs typeface="Times New Roman"/>
              </a:rPr>
              <a:t>j</a:t>
            </a:r>
            <a:r>
              <a:rPr lang="en-US" altLang="ja-JP" dirty="0" smtClean="0">
                <a:solidFill>
                  <a:srgbClr val="000000"/>
                </a:solidFill>
                <a:latin typeface="Times New Roman"/>
                <a:cs typeface="Times New Roman"/>
              </a:rPr>
              <a:t> </a:t>
            </a:r>
            <a:r>
              <a:rPr lang="en-US" altLang="ja-JP" dirty="0">
                <a:solidFill>
                  <a:srgbClr val="000000"/>
                </a:solidFill>
                <a:latin typeface="Times New Roman"/>
                <a:cs typeface="Times New Roman"/>
              </a:rPr>
              <a:t>≦</a:t>
            </a:r>
            <a:r>
              <a:rPr lang="en-US" altLang="ja-JP" dirty="0" smtClean="0">
                <a:solidFill>
                  <a:srgbClr val="000000"/>
                </a:solidFill>
                <a:latin typeface="Times New Roman"/>
                <a:cs typeface="Times New Roman"/>
              </a:rPr>
              <a:t>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a:t>
            </a:r>
            <a:endParaRPr lang="en-US" altLang="ja-JP" i="1" dirty="0" smtClean="0">
              <a:solidFill>
                <a:srgbClr val="000000"/>
              </a:solidFill>
              <a:latin typeface="Times New Roman"/>
              <a:cs typeface="Times New Roman"/>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13635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500"/>
                                        <p:tgtEl>
                                          <p:spTgt spid="1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7"/>
                                        </p:tgtEl>
                                        <p:attrNameLst>
                                          <p:attrName>style.visibility</p:attrName>
                                        </p:attrNameLst>
                                      </p:cBhvr>
                                      <p:to>
                                        <p:strVal val="visible"/>
                                      </p:to>
                                    </p:set>
                                    <p:animEffect transition="in" filter="fade">
                                      <p:cBhvr>
                                        <p:cTn id="10" dur="500"/>
                                        <p:tgtEl>
                                          <p:spTgt spid="16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wipe(down)">
                                      <p:cBhvr>
                                        <p:cTn id="15" dur="10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5"/>
                                        </p:tgtEl>
                                        <p:attrNameLst>
                                          <p:attrName>style.visibility</p:attrName>
                                        </p:attrNameLst>
                                      </p:cBhvr>
                                      <p:to>
                                        <p:strVal val="visible"/>
                                      </p:to>
                                    </p:set>
                                    <p:animEffect transition="in" filter="wipe(left)">
                                      <p:cBhvr>
                                        <p:cTn id="20" dur="500"/>
                                        <p:tgtEl>
                                          <p:spTgt spid="26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wipe(right)">
                                      <p:cBhvr>
                                        <p:cTn id="25" dur="1000"/>
                                        <p:tgtEl>
                                          <p:spTgt spid="1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66"/>
                                        </p:tgtEl>
                                        <p:attrNameLst>
                                          <p:attrName>style.visibility</p:attrName>
                                        </p:attrNameLst>
                                      </p:cBhvr>
                                      <p:to>
                                        <p:strVal val="visible"/>
                                      </p:to>
                                    </p:set>
                                    <p:animEffect transition="in" filter="wipe(up)">
                                      <p:cBhvr>
                                        <p:cTn id="30" dur="500"/>
                                        <p:tgtEl>
                                          <p:spTgt spid="26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7"/>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6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6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xit" presetSubtype="8" fill="hold" grpId="0" nodeType="withEffect">
                                  <p:stCondLst>
                                    <p:cond delay="0"/>
                                  </p:stCondLst>
                                  <p:childTnLst>
                                    <p:animEffect transition="out" filter="wipe(left)">
                                      <p:cBhvr>
                                        <p:cTn id="47" dur="500"/>
                                        <p:tgtEl>
                                          <p:spTgt spid="109"/>
                                        </p:tgtEl>
                                      </p:cBhvr>
                                    </p:animEffect>
                                    <p:set>
                                      <p:cBhvr>
                                        <p:cTn id="48" dur="1" fill="hold">
                                          <p:stCondLst>
                                            <p:cond delay="499"/>
                                          </p:stCondLst>
                                        </p:cTn>
                                        <p:tgtEl>
                                          <p:spTgt spid="109"/>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09" grpId="0" animBg="1"/>
      <p:bldP spid="110"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図形グループ 225"/>
          <p:cNvGrpSpPr>
            <a:grpSpLocks noChangeAspect="1"/>
          </p:cNvGrpSpPr>
          <p:nvPr/>
        </p:nvGrpSpPr>
        <p:grpSpPr>
          <a:xfrm>
            <a:off x="4160615" y="3408053"/>
            <a:ext cx="987062" cy="3098894"/>
            <a:chOff x="3873762" y="4267948"/>
            <a:chExt cx="1536180" cy="4822856"/>
          </a:xfrm>
        </p:grpSpPr>
        <p:grpSp>
          <p:nvGrpSpPr>
            <p:cNvPr id="3" name="図形グループ 60"/>
            <p:cNvGrpSpPr/>
            <p:nvPr/>
          </p:nvGrpSpPr>
          <p:grpSpPr>
            <a:xfrm>
              <a:off x="4807079" y="4267948"/>
              <a:ext cx="602863" cy="4822856"/>
              <a:chOff x="4807079" y="4267948"/>
              <a:chExt cx="602863" cy="4822856"/>
            </a:xfrm>
          </p:grpSpPr>
          <p:sp>
            <p:nvSpPr>
              <p:cNvPr id="229" name="円/楕円 228"/>
              <p:cNvSpPr/>
              <p:nvPr/>
            </p:nvSpPr>
            <p:spPr>
              <a:xfrm>
                <a:off x="4807079" y="4267948"/>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230" name="円/楕円 229"/>
              <p:cNvSpPr/>
              <p:nvPr/>
            </p:nvSpPr>
            <p:spPr>
              <a:xfrm>
                <a:off x="4807079" y="5109981"/>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231" name="円/楕円 230"/>
              <p:cNvSpPr/>
              <p:nvPr/>
            </p:nvSpPr>
            <p:spPr>
              <a:xfrm>
                <a:off x="4807080" y="6794048"/>
                <a:ext cx="602861"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232" name="円/楕円 231"/>
              <p:cNvSpPr/>
              <p:nvPr/>
            </p:nvSpPr>
            <p:spPr>
              <a:xfrm>
                <a:off x="4807080" y="7636082"/>
                <a:ext cx="602861"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sp>
            <p:nvSpPr>
              <p:cNvPr id="233" name="円/楕円 232"/>
              <p:cNvSpPr/>
              <p:nvPr/>
            </p:nvSpPr>
            <p:spPr>
              <a:xfrm>
                <a:off x="4807079" y="8478112"/>
                <a:ext cx="602862"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b </a:t>
                </a:r>
                <a:r>
                  <a:rPr lang="en-US" altLang="ja-JP" sz="2400" baseline="-25000" dirty="0">
                    <a:solidFill>
                      <a:srgbClr val="000000"/>
                    </a:solidFill>
                    <a:latin typeface="+mn-ea"/>
                  </a:rPr>
                  <a:t>6</a:t>
                </a:r>
                <a:endParaRPr kumimoji="1" lang="ja-JP" altLang="en-US" sz="2400" dirty="0">
                  <a:solidFill>
                    <a:srgbClr val="000000"/>
                  </a:solidFill>
                  <a:latin typeface="+mn-ea"/>
                </a:endParaRPr>
              </a:p>
            </p:txBody>
          </p:sp>
          <p:cxnSp>
            <p:nvCxnSpPr>
              <p:cNvPr id="234" name="直線矢印コネクタ 233"/>
              <p:cNvCxnSpPr>
                <a:stCxn id="229" idx="4"/>
                <a:endCxn id="230" idx="0"/>
              </p:cNvCxnSpPr>
              <p:nvPr/>
            </p:nvCxnSpPr>
            <p:spPr>
              <a:xfrm rot="5400000">
                <a:off x="4993840" y="4995311"/>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5" name="直線矢印コネクタ 55"/>
              <p:cNvCxnSpPr>
                <a:stCxn id="278" idx="2"/>
                <a:endCxn id="233" idx="2"/>
              </p:cNvCxnSpPr>
              <p:nvPr/>
            </p:nvCxnSpPr>
            <p:spPr>
              <a:xfrm rot="10800000" flipV="1">
                <a:off x="4807079" y="6261451"/>
                <a:ext cx="8538" cy="2523006"/>
              </a:xfrm>
              <a:prstGeom prst="curvedConnector3">
                <a:avLst>
                  <a:gd name="adj1" fmla="val 4266970"/>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6" name="直線矢印コネクタ 235"/>
              <p:cNvCxnSpPr>
                <a:stCxn id="230" idx="4"/>
                <a:endCxn id="240" idx="0"/>
              </p:cNvCxnSpPr>
              <p:nvPr/>
            </p:nvCxnSpPr>
            <p:spPr>
              <a:xfrm rot="5400000">
                <a:off x="4993840" y="5837344"/>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7" name="直線矢印コネクタ 236"/>
              <p:cNvCxnSpPr>
                <a:stCxn id="231" idx="4"/>
                <a:endCxn id="232" idx="0"/>
              </p:cNvCxnSpPr>
              <p:nvPr/>
            </p:nvCxnSpPr>
            <p:spPr>
              <a:xfrm rot="5400000">
                <a:off x="4993843" y="7521411"/>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8" name="直線矢印コネクタ 237"/>
              <p:cNvCxnSpPr>
                <a:stCxn id="232" idx="4"/>
                <a:endCxn id="233" idx="0"/>
              </p:cNvCxnSpPr>
              <p:nvPr/>
            </p:nvCxnSpPr>
            <p:spPr>
              <a:xfrm rot="5400000">
                <a:off x="4993844" y="8363443"/>
                <a:ext cx="229339"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9" name="直線矢印コネクタ 59"/>
              <p:cNvCxnSpPr>
                <a:stCxn id="276" idx="2"/>
                <a:endCxn id="232" idx="2"/>
              </p:cNvCxnSpPr>
              <p:nvPr/>
            </p:nvCxnSpPr>
            <p:spPr>
              <a:xfrm rot="10800000" flipV="1">
                <a:off x="4807082" y="4572271"/>
                <a:ext cx="7304" cy="3370157"/>
              </a:xfrm>
              <a:prstGeom prst="curvedConnector3">
                <a:avLst>
                  <a:gd name="adj1" fmla="val 4971085"/>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40" name="円/楕円 239"/>
              <p:cNvSpPr/>
              <p:nvPr/>
            </p:nvSpPr>
            <p:spPr>
              <a:xfrm>
                <a:off x="4807079" y="5952015"/>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241" name="直線矢印コネクタ 61"/>
              <p:cNvCxnSpPr>
                <a:stCxn id="232" idx="2"/>
                <a:endCxn id="240" idx="2"/>
              </p:cNvCxnSpPr>
              <p:nvPr/>
            </p:nvCxnSpPr>
            <p:spPr>
              <a:xfrm rot="10800000">
                <a:off x="4807082" y="6258362"/>
                <a:ext cx="2471" cy="1684067"/>
              </a:xfrm>
              <a:prstGeom prst="curvedConnector3">
                <a:avLst>
                  <a:gd name="adj1" fmla="val 7714232"/>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28" name="テキスト ボックス 227"/>
            <p:cNvSpPr txBox="1"/>
            <p:nvPr/>
          </p:nvSpPr>
          <p:spPr>
            <a:xfrm>
              <a:off x="3873762" y="4414951"/>
              <a:ext cx="936812"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baseline="-25000" dirty="0">
                <a:latin typeface="BKM-cmmi12"/>
                <a:cs typeface="BKM-cmmi12"/>
              </a:endParaRPr>
            </a:p>
          </p:txBody>
        </p:sp>
      </p:grpSp>
      <p:grpSp>
        <p:nvGrpSpPr>
          <p:cNvPr id="4" name="図形グループ 241"/>
          <p:cNvGrpSpPr>
            <a:grpSpLocks noChangeAspect="1"/>
          </p:cNvGrpSpPr>
          <p:nvPr/>
        </p:nvGrpSpPr>
        <p:grpSpPr>
          <a:xfrm>
            <a:off x="5283768" y="2482787"/>
            <a:ext cx="3129662" cy="826634"/>
            <a:chOff x="2059720" y="3583580"/>
            <a:chExt cx="4791724" cy="1265634"/>
          </a:xfrm>
        </p:grpSpPr>
        <p:grpSp>
          <p:nvGrpSpPr>
            <p:cNvPr id="5" name="図形グループ 61"/>
            <p:cNvGrpSpPr/>
            <p:nvPr/>
          </p:nvGrpSpPr>
          <p:grpSpPr>
            <a:xfrm>
              <a:off x="2059720" y="3583580"/>
              <a:ext cx="4791724" cy="1265634"/>
              <a:chOff x="2059720" y="3583580"/>
              <a:chExt cx="4791724" cy="1265634"/>
            </a:xfrm>
          </p:grpSpPr>
          <p:grpSp>
            <p:nvGrpSpPr>
              <p:cNvPr id="6" name="図形グループ 59"/>
              <p:cNvGrpSpPr/>
              <p:nvPr/>
            </p:nvGrpSpPr>
            <p:grpSpPr>
              <a:xfrm>
                <a:off x="2114044" y="4290422"/>
                <a:ext cx="4737400" cy="558792"/>
                <a:chOff x="2114044" y="4290422"/>
                <a:chExt cx="4737400" cy="558792"/>
              </a:xfrm>
            </p:grpSpPr>
            <p:sp>
              <p:nvSpPr>
                <p:cNvPr id="247" name="円/楕円 246"/>
                <p:cNvSpPr/>
                <p:nvPr/>
              </p:nvSpPr>
              <p:spPr>
                <a:xfrm>
                  <a:off x="2114044" y="4291639"/>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248" name="円/楕円 247"/>
                <p:cNvSpPr/>
                <p:nvPr/>
              </p:nvSpPr>
              <p:spPr>
                <a:xfrm>
                  <a:off x="2940952"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249" name="円/楕円 248"/>
                <p:cNvSpPr/>
                <p:nvPr/>
              </p:nvSpPr>
              <p:spPr>
                <a:xfrm>
                  <a:off x="4594765"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250" name="円/楕円 249"/>
                <p:cNvSpPr/>
                <p:nvPr/>
              </p:nvSpPr>
              <p:spPr>
                <a:xfrm>
                  <a:off x="542167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251" name="円/楕円 250"/>
                <p:cNvSpPr/>
                <p:nvPr/>
              </p:nvSpPr>
              <p:spPr>
                <a:xfrm>
                  <a:off x="624858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6</a:t>
                  </a:r>
                  <a:endParaRPr kumimoji="1" lang="ja-JP" altLang="en-US" sz="2400" dirty="0">
                    <a:solidFill>
                      <a:srgbClr val="000000"/>
                    </a:solidFill>
                    <a:latin typeface="+mn-ea"/>
                  </a:endParaRPr>
                </a:p>
              </p:txBody>
            </p:sp>
            <p:cxnSp>
              <p:nvCxnSpPr>
                <p:cNvPr id="252" name="直線矢印コネクタ 251"/>
                <p:cNvCxnSpPr>
                  <a:stCxn id="247" idx="6"/>
                  <a:endCxn id="248" idx="2"/>
                </p:cNvCxnSpPr>
                <p:nvPr/>
              </p:nvCxnSpPr>
              <p:spPr>
                <a:xfrm>
                  <a:off x="2716906" y="4570424"/>
                  <a:ext cx="224046"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3" name="直線矢印コネクタ 252"/>
                <p:cNvCxnSpPr>
                  <a:stCxn id="248" idx="6"/>
                  <a:endCxn id="257" idx="2"/>
                </p:cNvCxnSpPr>
                <p:nvPr/>
              </p:nvCxnSpPr>
              <p:spPr>
                <a:xfrm>
                  <a:off x="3543815" y="4570427"/>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4" name="直線矢印コネクタ 253"/>
                <p:cNvCxnSpPr>
                  <a:stCxn id="249" idx="6"/>
                  <a:endCxn id="250" idx="2"/>
                </p:cNvCxnSpPr>
                <p:nvPr/>
              </p:nvCxnSpPr>
              <p:spPr>
                <a:xfrm>
                  <a:off x="5197628" y="4570425"/>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5" name="直線矢印コネクタ 254"/>
                <p:cNvCxnSpPr>
                  <a:stCxn id="250" idx="6"/>
                  <a:endCxn id="251" idx="2"/>
                </p:cNvCxnSpPr>
                <p:nvPr/>
              </p:nvCxnSpPr>
              <p:spPr>
                <a:xfrm>
                  <a:off x="6024534" y="4570425"/>
                  <a:ext cx="224047"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6" name="直線矢印コネクタ 76"/>
                <p:cNvCxnSpPr>
                  <a:stCxn id="280" idx="7"/>
                  <a:endCxn id="250" idx="1"/>
                </p:cNvCxnSpPr>
                <p:nvPr/>
              </p:nvCxnSpPr>
              <p:spPr>
                <a:xfrm rot="16200000" flipH="1">
                  <a:off x="4475850" y="3339184"/>
                  <a:ext cx="13786" cy="2054432"/>
                </a:xfrm>
                <a:prstGeom prst="curvedConnector3">
                  <a:avLst>
                    <a:gd name="adj1" fmla="val -3131186"/>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57" name="円/楕円 256"/>
                <p:cNvSpPr/>
                <p:nvPr/>
              </p:nvSpPr>
              <p:spPr>
                <a:xfrm>
                  <a:off x="3767859"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258" name="直線矢印コネクタ 78"/>
                <p:cNvCxnSpPr>
                  <a:stCxn id="250" idx="0"/>
                  <a:endCxn id="257" idx="0"/>
                </p:cNvCxnSpPr>
                <p:nvPr/>
              </p:nvCxnSpPr>
              <p:spPr>
                <a:xfrm rot="16200000" flipV="1">
                  <a:off x="4896197" y="3464731"/>
                  <a:ext cx="2431" cy="1653813"/>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46" name="テキスト ボックス 245"/>
              <p:cNvSpPr txBox="1"/>
              <p:nvPr/>
            </p:nvSpPr>
            <p:spPr>
              <a:xfrm>
                <a:off x="2059720" y="3583580"/>
                <a:ext cx="936811" cy="706841"/>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dirty="0">
                  <a:latin typeface="BKM-cmmi12"/>
                  <a:cs typeface="BKM-cmmi12"/>
                </a:endParaRPr>
              </a:p>
            </p:txBody>
          </p:sp>
        </p:grpSp>
        <p:cxnSp>
          <p:nvCxnSpPr>
            <p:cNvPr id="244" name="直線矢印コネクタ 64"/>
            <p:cNvCxnSpPr>
              <a:stCxn id="281" idx="1"/>
              <a:endCxn id="247" idx="7"/>
            </p:cNvCxnSpPr>
            <p:nvPr/>
          </p:nvCxnSpPr>
          <p:spPr>
            <a:xfrm rot="16200000" flipV="1">
              <a:off x="3658517" y="3343398"/>
              <a:ext cx="3039" cy="2062833"/>
            </a:xfrm>
            <a:prstGeom prst="curvedConnector3">
              <a:avLst>
                <a:gd name="adj1" fmla="val 14303123"/>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graphicFrame>
        <p:nvGraphicFramePr>
          <p:cNvPr id="259" name="表 258"/>
          <p:cNvGraphicFramePr>
            <a:graphicFrameLocks noGrp="1"/>
          </p:cNvGraphicFramePr>
          <p:nvPr/>
        </p:nvGraphicFramePr>
        <p:xfrm>
          <a:off x="5297294" y="3366890"/>
          <a:ext cx="3172380" cy="3184140"/>
        </p:xfrm>
        <a:graphic>
          <a:graphicData uri="http://schemas.openxmlformats.org/drawingml/2006/table">
            <a:tbl>
              <a:tblPr/>
              <a:tblGrid>
                <a:gridCol w="220305"/>
                <a:gridCol w="308425"/>
                <a:gridCol w="220305"/>
                <a:gridCol w="308425"/>
                <a:gridCol w="220305"/>
                <a:gridCol w="308425"/>
                <a:gridCol w="220305"/>
                <a:gridCol w="308425"/>
                <a:gridCol w="220305"/>
                <a:gridCol w="308425"/>
                <a:gridCol w="220305"/>
                <a:gridCol w="308425"/>
              </a:tblGrid>
              <a:tr h="208922">
                <a:tc>
                  <a:txBody>
                    <a:bodyPr/>
                    <a:lstStyle/>
                    <a:p>
                      <a:pPr algn="ctr" fontAlgn="ctr"/>
                      <a:r>
                        <a:rPr lang="en-US" altLang="ja-JP" sz="1800" b="0" i="0" u="none" strike="noStrike" baseline="-25000" dirty="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1,4</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2,1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dirty="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2,4</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2,6</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0</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0</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3,1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5,4</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dirty="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5,3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dirty="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6,5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4</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4</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104" name="テキスト ボックス 103"/>
          <p:cNvSpPr txBox="1"/>
          <p:nvPr/>
        </p:nvSpPr>
        <p:spPr>
          <a:xfrm>
            <a:off x="4894112" y="2958717"/>
            <a:ext cx="799336" cy="461665"/>
          </a:xfrm>
          <a:prstGeom prst="rect">
            <a:avLst/>
          </a:prstGeom>
          <a:noFill/>
        </p:spPr>
        <p:txBody>
          <a:bodyPr wrap="square" rtlCol="0">
            <a:spAutoFit/>
          </a:bodyPr>
          <a:lstStyle/>
          <a:p>
            <a:r>
              <a:rPr kumimoji="1" lang="en-US" altLang="ja-JP" sz="2400" i="1" dirty="0" smtClean="0">
                <a:latin typeface="Times New Roman"/>
                <a:cs typeface="Times New Roman"/>
              </a:rPr>
              <a:t>C</a:t>
            </a:r>
            <a:endParaRPr kumimoji="1" lang="ja-JP" altLang="en-US" sz="2400" i="1" dirty="0">
              <a:latin typeface="Times New Roman"/>
              <a:cs typeface="Times New Roman"/>
            </a:endParaRPr>
          </a:p>
        </p:txBody>
      </p:sp>
      <p:grpSp>
        <p:nvGrpSpPr>
          <p:cNvPr id="10" name="図形グループ 107"/>
          <p:cNvGrpSpPr>
            <a:grpSpLocks noChangeAspect="1"/>
          </p:cNvGrpSpPr>
          <p:nvPr/>
        </p:nvGrpSpPr>
        <p:grpSpPr>
          <a:xfrm>
            <a:off x="487632" y="5242791"/>
            <a:ext cx="2743890" cy="1175182"/>
            <a:chOff x="4175195" y="4267949"/>
            <a:chExt cx="4270360" cy="1828954"/>
          </a:xfrm>
        </p:grpSpPr>
        <p:grpSp>
          <p:nvGrpSpPr>
            <p:cNvPr id="11" name="図形グループ 60"/>
            <p:cNvGrpSpPr/>
            <p:nvPr/>
          </p:nvGrpSpPr>
          <p:grpSpPr>
            <a:xfrm>
              <a:off x="4836485" y="4267949"/>
              <a:ext cx="3609070" cy="1828954"/>
              <a:chOff x="4836485" y="4267949"/>
              <a:chExt cx="3609070" cy="1828954"/>
            </a:xfrm>
          </p:grpSpPr>
          <p:sp>
            <p:nvSpPr>
              <p:cNvPr id="148" name="円/楕円 147"/>
              <p:cNvSpPr/>
              <p:nvPr/>
            </p:nvSpPr>
            <p:spPr>
              <a:xfrm>
                <a:off x="4836485"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154" name="円/楕円 153"/>
              <p:cNvSpPr/>
              <p:nvPr/>
            </p:nvSpPr>
            <p:spPr>
              <a:xfrm>
                <a:off x="6344038"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170" name="円/楕円 169"/>
              <p:cNvSpPr/>
              <p:nvPr/>
            </p:nvSpPr>
            <p:spPr>
              <a:xfrm>
                <a:off x="4836485"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171" name="円/楕円 170"/>
              <p:cNvSpPr/>
              <p:nvPr/>
            </p:nvSpPr>
            <p:spPr>
              <a:xfrm>
                <a:off x="6344038"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sp>
            <p:nvSpPr>
              <p:cNvPr id="173" name="円/楕円 172"/>
              <p:cNvSpPr/>
              <p:nvPr/>
            </p:nvSpPr>
            <p:spPr>
              <a:xfrm>
                <a:off x="7842693"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 </a:t>
                </a:r>
                <a:r>
                  <a:rPr lang="en-US" altLang="ja-JP" sz="2400" baseline="-25000" dirty="0">
                    <a:solidFill>
                      <a:srgbClr val="000000"/>
                    </a:solidFill>
                    <a:latin typeface="+mn-ea"/>
                  </a:rPr>
                  <a:t>6</a:t>
                </a:r>
                <a:endParaRPr kumimoji="1" lang="ja-JP" altLang="en-US" sz="2400" dirty="0">
                  <a:solidFill>
                    <a:srgbClr val="000000"/>
                  </a:solidFill>
                  <a:latin typeface="+mn-ea"/>
                </a:endParaRPr>
              </a:p>
            </p:txBody>
          </p:sp>
          <p:cxnSp>
            <p:nvCxnSpPr>
              <p:cNvPr id="174" name="直線矢印コネクタ 173"/>
              <p:cNvCxnSpPr>
                <a:stCxn id="148" idx="6"/>
                <a:endCxn id="154" idx="2"/>
              </p:cNvCxnSpPr>
              <p:nvPr/>
            </p:nvCxnSpPr>
            <p:spPr>
              <a:xfrm>
                <a:off x="5439347" y="4574296"/>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5" name="直線矢印コネクタ 174"/>
              <p:cNvCxnSpPr>
                <a:stCxn id="148" idx="4"/>
                <a:endCxn id="170" idx="0"/>
              </p:cNvCxnSpPr>
              <p:nvPr/>
            </p:nvCxnSpPr>
            <p:spPr>
              <a:xfrm rot="5400000">
                <a:off x="4836133" y="5182426"/>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9" name="直線矢印コネクタ 178"/>
              <p:cNvCxnSpPr>
                <a:stCxn id="154" idx="6"/>
                <a:endCxn id="183" idx="2"/>
              </p:cNvCxnSpPr>
              <p:nvPr/>
            </p:nvCxnSpPr>
            <p:spPr>
              <a:xfrm>
                <a:off x="6946900" y="457429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0" name="直線矢印コネクタ 179"/>
              <p:cNvCxnSpPr>
                <a:stCxn id="170" idx="6"/>
                <a:endCxn id="171" idx="2"/>
              </p:cNvCxnSpPr>
              <p:nvPr/>
            </p:nvCxnSpPr>
            <p:spPr>
              <a:xfrm>
                <a:off x="5439347" y="5790556"/>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1" name="直線矢印コネクタ 180"/>
              <p:cNvCxnSpPr>
                <a:stCxn id="171" idx="6"/>
                <a:endCxn id="173" idx="2"/>
              </p:cNvCxnSpPr>
              <p:nvPr/>
            </p:nvCxnSpPr>
            <p:spPr>
              <a:xfrm>
                <a:off x="6946900" y="579055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2" name="直線矢印コネクタ 181"/>
              <p:cNvCxnSpPr>
                <a:stCxn id="154" idx="4"/>
                <a:endCxn id="171" idx="0"/>
              </p:cNvCxnSpPr>
              <p:nvPr/>
            </p:nvCxnSpPr>
            <p:spPr>
              <a:xfrm rot="5400000">
                <a:off x="6343686" y="5182426"/>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83" name="円/楕円 182"/>
              <p:cNvSpPr/>
              <p:nvPr/>
            </p:nvSpPr>
            <p:spPr>
              <a:xfrm>
                <a:off x="7842693"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185" name="直線矢印コネクタ 184"/>
              <p:cNvCxnSpPr>
                <a:endCxn id="183" idx="3"/>
              </p:cNvCxnSpPr>
              <p:nvPr/>
            </p:nvCxnSpPr>
            <p:spPr>
              <a:xfrm flipV="1">
                <a:off x="6861114" y="4792504"/>
                <a:ext cx="1069866" cy="756537"/>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147" name="テキスト ボックス 146"/>
            <p:cNvSpPr txBox="1"/>
            <p:nvPr/>
          </p:nvSpPr>
          <p:spPr>
            <a:xfrm>
              <a:off x="4175195" y="4414954"/>
              <a:ext cx="936812"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grpSp>
      <p:grpSp>
        <p:nvGrpSpPr>
          <p:cNvPr id="12" name="図形グループ 185"/>
          <p:cNvGrpSpPr>
            <a:grpSpLocks noChangeAspect="1"/>
          </p:cNvGrpSpPr>
          <p:nvPr/>
        </p:nvGrpSpPr>
        <p:grpSpPr>
          <a:xfrm>
            <a:off x="457139" y="3617172"/>
            <a:ext cx="2815554" cy="1194562"/>
            <a:chOff x="-95241" y="4269537"/>
            <a:chExt cx="4310802" cy="1828954"/>
          </a:xfrm>
        </p:grpSpPr>
        <p:grpSp>
          <p:nvGrpSpPr>
            <p:cNvPr id="13" name="図形グループ 61"/>
            <p:cNvGrpSpPr/>
            <p:nvPr/>
          </p:nvGrpSpPr>
          <p:grpSpPr>
            <a:xfrm>
              <a:off x="-95241" y="4269537"/>
              <a:ext cx="4310802" cy="1828954"/>
              <a:chOff x="-95241" y="4269537"/>
              <a:chExt cx="4310802" cy="1828954"/>
            </a:xfrm>
          </p:grpSpPr>
          <p:grpSp>
            <p:nvGrpSpPr>
              <p:cNvPr id="14" name="図形グループ 59"/>
              <p:cNvGrpSpPr/>
              <p:nvPr/>
            </p:nvGrpSpPr>
            <p:grpSpPr>
              <a:xfrm>
                <a:off x="606491" y="4269537"/>
                <a:ext cx="3609070" cy="1828954"/>
                <a:chOff x="606491" y="4269537"/>
                <a:chExt cx="3609070" cy="1828954"/>
              </a:xfrm>
            </p:grpSpPr>
            <p:sp>
              <p:nvSpPr>
                <p:cNvPr id="191" name="円/楕円 190"/>
                <p:cNvSpPr/>
                <p:nvPr/>
              </p:nvSpPr>
              <p:spPr>
                <a:xfrm>
                  <a:off x="606491"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192" name="円/楕円 191"/>
                <p:cNvSpPr/>
                <p:nvPr/>
              </p:nvSpPr>
              <p:spPr>
                <a:xfrm>
                  <a:off x="2114044"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193" name="円/楕円 192"/>
                <p:cNvSpPr/>
                <p:nvPr/>
              </p:nvSpPr>
              <p:spPr>
                <a:xfrm>
                  <a:off x="606491"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194" name="円/楕円 193"/>
                <p:cNvSpPr/>
                <p:nvPr/>
              </p:nvSpPr>
              <p:spPr>
                <a:xfrm>
                  <a:off x="2114044"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195" name="円/楕円 194"/>
                <p:cNvSpPr/>
                <p:nvPr/>
              </p:nvSpPr>
              <p:spPr>
                <a:xfrm>
                  <a:off x="3612699"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6</a:t>
                  </a:r>
                  <a:endParaRPr kumimoji="1" lang="ja-JP" altLang="en-US" sz="2400" dirty="0">
                    <a:solidFill>
                      <a:srgbClr val="000000"/>
                    </a:solidFill>
                    <a:latin typeface="+mn-ea"/>
                  </a:endParaRPr>
                </a:p>
              </p:txBody>
            </p:sp>
            <p:cxnSp>
              <p:nvCxnSpPr>
                <p:cNvPr id="196" name="直線矢印コネクタ 195"/>
                <p:cNvCxnSpPr>
                  <a:stCxn id="191" idx="6"/>
                  <a:endCxn id="192" idx="2"/>
                </p:cNvCxnSpPr>
                <p:nvPr/>
              </p:nvCxnSpPr>
              <p:spPr>
                <a:xfrm>
                  <a:off x="1209353" y="457588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7" name="直線矢印コネクタ 196"/>
                <p:cNvCxnSpPr>
                  <a:stCxn id="192" idx="6"/>
                  <a:endCxn id="201" idx="2"/>
                </p:cNvCxnSpPr>
                <p:nvPr/>
              </p:nvCxnSpPr>
              <p:spPr>
                <a:xfrm>
                  <a:off x="2716906" y="4575884"/>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8" name="直線矢印コネクタ 197"/>
                <p:cNvCxnSpPr>
                  <a:stCxn id="193" idx="6"/>
                  <a:endCxn id="194" idx="2"/>
                </p:cNvCxnSpPr>
                <p:nvPr/>
              </p:nvCxnSpPr>
              <p:spPr>
                <a:xfrm>
                  <a:off x="1209353" y="579214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9" name="直線矢印コネクタ 198"/>
                <p:cNvCxnSpPr>
                  <a:stCxn id="194" idx="6"/>
                  <a:endCxn id="195" idx="2"/>
                </p:cNvCxnSpPr>
                <p:nvPr/>
              </p:nvCxnSpPr>
              <p:spPr>
                <a:xfrm>
                  <a:off x="2716906" y="5792144"/>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0" name="直線矢印コネクタ 199"/>
                <p:cNvCxnSpPr>
                  <a:stCxn id="201" idx="4"/>
                  <a:endCxn id="195" idx="0"/>
                </p:cNvCxnSpPr>
                <p:nvPr/>
              </p:nvCxnSpPr>
              <p:spPr>
                <a:xfrm rot="5400000">
                  <a:off x="3612347" y="5184014"/>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01" name="円/楕円 200"/>
                <p:cNvSpPr/>
                <p:nvPr/>
              </p:nvSpPr>
              <p:spPr>
                <a:xfrm>
                  <a:off x="3612699"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202" name="直線矢印コネクタ 201"/>
                <p:cNvCxnSpPr>
                  <a:stCxn id="194" idx="7"/>
                  <a:endCxn id="201" idx="3"/>
                </p:cNvCxnSpPr>
                <p:nvPr/>
              </p:nvCxnSpPr>
              <p:spPr>
                <a:xfrm rot="5400000" flipH="1" flipV="1">
                  <a:off x="2773292" y="4647831"/>
                  <a:ext cx="783020" cy="1072367"/>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190" name="テキスト ボックス 189"/>
              <p:cNvSpPr txBox="1"/>
              <p:nvPr/>
            </p:nvSpPr>
            <p:spPr>
              <a:xfrm>
                <a:off x="-95241" y="4313716"/>
                <a:ext cx="936811" cy="706840"/>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grpSp>
        <p:cxnSp>
          <p:nvCxnSpPr>
            <p:cNvPr id="188" name="直線矢印コネクタ 187"/>
            <p:cNvCxnSpPr>
              <a:stCxn id="194" idx="1"/>
              <a:endCxn id="191" idx="5"/>
            </p:cNvCxnSpPr>
            <p:nvPr/>
          </p:nvCxnSpPr>
          <p:spPr>
            <a:xfrm rot="16200000" flipV="1">
              <a:off x="1270189" y="4643381"/>
              <a:ext cx="783020" cy="1081265"/>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25" name="タイトル 1"/>
          <p:cNvSpPr>
            <a:spLocks noGrp="1"/>
          </p:cNvSpPr>
          <p:nvPr>
            <p:ph type="title"/>
          </p:nvPr>
        </p:nvSpPr>
        <p:spPr>
          <a:xfrm>
            <a:off x="457200" y="100730"/>
            <a:ext cx="8229600" cy="1143000"/>
          </a:xfrm>
        </p:spPr>
        <p:txBody>
          <a:bodyPr/>
          <a:lstStyle/>
          <a:p>
            <a:r>
              <a:rPr lang="en-US" altLang="ja-JP" dirty="0" smtClean="0"/>
              <a:t>Output</a:t>
            </a:r>
            <a:endParaRPr lang="ja-JP" altLang="en-US" dirty="0"/>
          </a:p>
        </p:txBody>
      </p:sp>
      <p:sp>
        <p:nvSpPr>
          <p:cNvPr id="138" name="正方形/長方形 137"/>
          <p:cNvSpPr/>
          <p:nvPr/>
        </p:nvSpPr>
        <p:spPr>
          <a:xfrm>
            <a:off x="7432015" y="6044115"/>
            <a:ext cx="490492" cy="484350"/>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7" name="角丸四角形 106"/>
          <p:cNvSpPr/>
          <p:nvPr/>
        </p:nvSpPr>
        <p:spPr>
          <a:xfrm>
            <a:off x="2074379" y="1293046"/>
            <a:ext cx="4463999" cy="402338"/>
          </a:xfrm>
          <a:prstGeom prst="roundRect">
            <a:avLst/>
          </a:prstGeom>
          <a:solidFill>
            <a:schemeClr val="bg1"/>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Return max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endParaRPr lang="en-US" altLang="ja-JP" i="1" dirty="0" smtClean="0">
              <a:solidFill>
                <a:srgbClr val="000000"/>
              </a:solidFill>
              <a:latin typeface="Times New Roman"/>
              <a:cs typeface="Times New Roman"/>
            </a:endParaRPr>
          </a:p>
        </p:txBody>
      </p:sp>
      <p:grpSp>
        <p:nvGrpSpPr>
          <p:cNvPr id="112" name="図形グループ 111"/>
          <p:cNvGrpSpPr/>
          <p:nvPr/>
        </p:nvGrpSpPr>
        <p:grpSpPr>
          <a:xfrm>
            <a:off x="4350163" y="2062922"/>
            <a:ext cx="4567053" cy="402338"/>
            <a:chOff x="2490596" y="1988948"/>
            <a:chExt cx="4567053" cy="402338"/>
          </a:xfrm>
        </p:grpSpPr>
        <p:sp>
          <p:nvSpPr>
            <p:cNvPr id="109" name="角丸四角形 108"/>
            <p:cNvSpPr/>
            <p:nvPr/>
          </p:nvSpPr>
          <p:spPr>
            <a:xfrm>
              <a:off x="2490596" y="1988948"/>
              <a:ext cx="1670019" cy="402338"/>
            </a:xfrm>
            <a:prstGeom prst="round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dirty="0" smtClean="0">
                  <a:solidFill>
                    <a:srgbClr val="000000"/>
                  </a:solidFill>
                </a:rPr>
                <a:t>max </a:t>
              </a:r>
              <a:r>
                <a:rPr lang="en-US" altLang="ja-JP" sz="2400" i="1" dirty="0" err="1" smtClean="0">
                  <a:solidFill>
                    <a:srgbClr val="000000"/>
                  </a:solidFill>
                  <a:latin typeface="Times New Roman"/>
                  <a:cs typeface="Times New Roman"/>
                </a:rPr>
                <a:t>C</a:t>
              </a:r>
              <a:r>
                <a:rPr lang="en-US" altLang="ja-JP" sz="2400" baseline="-25000" dirty="0" err="1" smtClean="0">
                  <a:solidFill>
                    <a:srgbClr val="000000"/>
                  </a:solidFill>
                  <a:latin typeface="Times New Roman"/>
                  <a:cs typeface="Times New Roman"/>
                </a:rPr>
                <a:t>i,j</a:t>
              </a:r>
              <a:r>
                <a:rPr lang="en-US" altLang="ja-JP" sz="2400" baseline="-25000" dirty="0" smtClean="0">
                  <a:solidFill>
                    <a:srgbClr val="000000"/>
                  </a:solidFill>
                  <a:latin typeface="Times New Roman"/>
                  <a:cs typeface="Times New Roman"/>
                </a:rPr>
                <a:t> </a:t>
              </a:r>
              <a:r>
                <a:rPr lang="en-US" altLang="ja-JP" sz="2400" dirty="0" smtClean="0">
                  <a:solidFill>
                    <a:srgbClr val="000000"/>
                  </a:solidFill>
                  <a:latin typeface="Times New Roman"/>
                  <a:cs typeface="Times New Roman"/>
                </a:rPr>
                <a:t>= 4</a:t>
              </a:r>
              <a:endParaRPr lang="en-US" altLang="ja-JP" sz="2400" i="1" dirty="0" smtClean="0">
                <a:solidFill>
                  <a:srgbClr val="000000"/>
                </a:solidFill>
                <a:latin typeface="Times New Roman"/>
                <a:cs typeface="Times New Roman"/>
              </a:endParaRPr>
            </a:p>
          </p:txBody>
        </p:sp>
        <p:sp>
          <p:nvSpPr>
            <p:cNvPr id="110" name="角丸四角形 109"/>
            <p:cNvSpPr/>
            <p:nvPr/>
          </p:nvSpPr>
          <p:spPr>
            <a:xfrm>
              <a:off x="5387630" y="1988948"/>
              <a:ext cx="1670019" cy="402338"/>
            </a:xfrm>
            <a:prstGeom prst="round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dirty="0" smtClean="0">
                  <a:solidFill>
                    <a:srgbClr val="000000"/>
                  </a:solidFill>
                </a:rPr>
                <a:t>Output :</a:t>
              </a:r>
              <a:r>
                <a:rPr lang="en-US" altLang="ja-JP" sz="2400" dirty="0" smtClean="0">
                  <a:solidFill>
                    <a:srgbClr val="000000"/>
                  </a:solidFill>
                  <a:latin typeface="Times New Roman"/>
                  <a:cs typeface="Times New Roman"/>
                </a:rPr>
                <a:t> 4</a:t>
              </a:r>
              <a:endParaRPr lang="en-US" altLang="ja-JP" sz="2400" i="1" dirty="0" smtClean="0">
                <a:solidFill>
                  <a:srgbClr val="000000"/>
                </a:solidFill>
                <a:latin typeface="Times New Roman"/>
                <a:cs typeface="Times New Roman"/>
              </a:endParaRPr>
            </a:p>
          </p:txBody>
        </p:sp>
        <p:sp>
          <p:nvSpPr>
            <p:cNvPr id="111" name="右矢印 110"/>
            <p:cNvSpPr/>
            <p:nvPr/>
          </p:nvSpPr>
          <p:spPr>
            <a:xfrm>
              <a:off x="4364707" y="1988948"/>
              <a:ext cx="919061" cy="4023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13635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1000" fill="hold"/>
                                        <p:tgtEl>
                                          <p:spTgt spid="138"/>
                                        </p:tgtEl>
                                        <p:attrNameLst>
                                          <p:attrName>ppt_w</p:attrName>
                                        </p:attrNameLst>
                                      </p:cBhvr>
                                      <p:tavLst>
                                        <p:tav tm="0">
                                          <p:val>
                                            <p:strVal val="#ppt_w+.3"/>
                                          </p:val>
                                        </p:tav>
                                        <p:tav tm="100000">
                                          <p:val>
                                            <p:strVal val="#ppt_w"/>
                                          </p:val>
                                        </p:tav>
                                      </p:tavLst>
                                    </p:anim>
                                    <p:anim calcmode="lin" valueType="num">
                                      <p:cBhvr>
                                        <p:cTn id="8" dur="1000" fill="hold"/>
                                        <p:tgtEl>
                                          <p:spTgt spid="138"/>
                                        </p:tgtEl>
                                        <p:attrNameLst>
                                          <p:attrName>ppt_h</p:attrName>
                                        </p:attrNameLst>
                                      </p:cBhvr>
                                      <p:tavLst>
                                        <p:tav tm="0">
                                          <p:val>
                                            <p:strVal val="#ppt_h"/>
                                          </p:val>
                                        </p:tav>
                                        <p:tav tm="100000">
                                          <p:val>
                                            <p:strVal val="#ppt_h"/>
                                          </p:val>
                                        </p:tav>
                                      </p:tavLst>
                                    </p:anim>
                                    <p:animEffect transition="in" filter="fade">
                                      <p:cBhvr>
                                        <p:cTn id="9" dur="1000"/>
                                        <p:tgtEl>
                                          <p:spTgt spid="138"/>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wipe(left)">
                                      <p:cBhvr>
                                        <p:cTn id="13"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Time Complexity</a:t>
            </a:r>
            <a:endParaRPr lang="ja-JP" altLang="en-US" dirty="0"/>
          </a:p>
        </p:txBody>
      </p:sp>
      <p:grpSp>
        <p:nvGrpSpPr>
          <p:cNvPr id="12" name="図形グループ 11"/>
          <p:cNvGrpSpPr/>
          <p:nvPr/>
        </p:nvGrpSpPr>
        <p:grpSpPr>
          <a:xfrm>
            <a:off x="85325" y="1995817"/>
            <a:ext cx="4463999" cy="4269662"/>
            <a:chOff x="4549324" y="2288908"/>
            <a:chExt cx="4463999" cy="4269662"/>
          </a:xfrm>
        </p:grpSpPr>
        <p:sp>
          <p:nvSpPr>
            <p:cNvPr id="13" name="角丸四角形 12"/>
            <p:cNvSpPr/>
            <p:nvPr/>
          </p:nvSpPr>
          <p:spPr>
            <a:xfrm>
              <a:off x="4549324" y="2288908"/>
              <a:ext cx="4463999" cy="702270"/>
            </a:xfrm>
            <a:prstGeom prst="roundRect">
              <a:avLst/>
            </a:prstGeom>
            <a:solidFill>
              <a:schemeClr val="bg1"/>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Sort vertices of </a:t>
              </a:r>
              <a:r>
                <a:rPr lang="en-US" altLang="ja-JP" i="1" dirty="0" smtClean="0">
                  <a:solidFill>
                    <a:srgbClr val="000000"/>
                  </a:solidFill>
                  <a:latin typeface="+mn-ea"/>
                </a:rPr>
                <a:t>G</a:t>
              </a:r>
              <a:r>
                <a:rPr lang="en-US" altLang="ja-JP" i="1" baseline="-25000" dirty="0" smtClean="0">
                  <a:solidFill>
                    <a:srgbClr val="000000"/>
                  </a:solidFill>
                  <a:latin typeface="+mn-ea"/>
                </a:rPr>
                <a:t>1</a:t>
              </a:r>
              <a:r>
                <a:rPr lang="en-US" altLang="ja-JP" dirty="0" smtClean="0">
                  <a:solidFill>
                    <a:srgbClr val="000000"/>
                  </a:solidFill>
                </a:rPr>
                <a:t> and </a:t>
              </a:r>
              <a:r>
                <a:rPr lang="en-US" altLang="ja-JP" i="1" dirty="0" smtClean="0">
                  <a:solidFill>
                    <a:srgbClr val="000000"/>
                  </a:solidFill>
                  <a:latin typeface="+mn-ea"/>
                </a:rPr>
                <a:t>G</a:t>
              </a:r>
              <a:r>
                <a:rPr lang="en-US" altLang="ja-JP" baseline="-25000" dirty="0" smtClean="0">
                  <a:solidFill>
                    <a:srgbClr val="000000"/>
                  </a:solidFill>
                  <a:latin typeface="+mn-ea"/>
                </a:rPr>
                <a:t>2</a:t>
              </a:r>
              <a:r>
                <a:rPr lang="en-US" altLang="ja-JP" dirty="0" smtClean="0">
                  <a:solidFill>
                    <a:srgbClr val="000000"/>
                  </a:solidFill>
                </a:rPr>
                <a:t> in </a:t>
              </a:r>
            </a:p>
            <a:p>
              <a:pPr algn="ctr"/>
              <a:r>
                <a:rPr lang="en-US" altLang="ja-JP" dirty="0" smtClean="0">
                  <a:solidFill>
                    <a:srgbClr val="000000"/>
                  </a:solidFill>
                </a:rPr>
                <a:t>topological order</a:t>
              </a:r>
              <a:endParaRPr kumimoji="1" lang="ja-JP" altLang="en-US" dirty="0">
                <a:solidFill>
                  <a:srgbClr val="000000"/>
                </a:solidFill>
              </a:endParaRPr>
            </a:p>
          </p:txBody>
        </p:sp>
        <p:sp>
          <p:nvSpPr>
            <p:cNvPr id="14" name="角丸四角形 13"/>
            <p:cNvSpPr/>
            <p:nvPr/>
          </p:nvSpPr>
          <p:spPr>
            <a:xfrm>
              <a:off x="4549324" y="3389657"/>
              <a:ext cx="4463999" cy="965229"/>
            </a:xfrm>
            <a:prstGeom prst="roundRect">
              <a:avLst/>
            </a:prstGeom>
            <a:solidFill>
              <a:schemeClr val="bg1"/>
            </a:solid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Let </a:t>
              </a:r>
              <a:r>
                <a:rPr lang="en-US" altLang="ja-JP" i="1" dirty="0" smtClean="0">
                  <a:solidFill>
                    <a:srgbClr val="000000"/>
                  </a:solidFill>
                  <a:latin typeface="Times New Roman"/>
                  <a:cs typeface="Times New Roman"/>
                </a:rPr>
                <a:t>C</a:t>
              </a:r>
              <a:r>
                <a:rPr lang="en-US" altLang="ja-JP" dirty="0" smtClean="0">
                  <a:solidFill>
                    <a:srgbClr val="000000"/>
                  </a:solidFill>
                </a:rPr>
                <a:t> be a |</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i="1" dirty="0" smtClean="0">
                  <a:solidFill>
                    <a:srgbClr val="000000"/>
                  </a:solidFill>
                  <a:latin typeface="Times New Roman"/>
                  <a:cs typeface="Times New Roman"/>
                </a:rPr>
                <a:t>×</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 integer table</a:t>
              </a:r>
            </a:p>
            <a:p>
              <a:pPr algn="ctr"/>
              <a:r>
                <a:rPr lang="en-US" altLang="ja-JP" dirty="0" smtClean="0">
                  <a:solidFill>
                    <a:srgbClr val="000000"/>
                  </a:solidFill>
                </a:rPr>
                <a:t>(</a:t>
              </a:r>
              <a:r>
                <a:rPr lang="en-US" altLang="ja-JP" i="1" dirty="0" err="1" smtClean="0">
                  <a:solidFill>
                    <a:srgbClr val="000000"/>
                  </a:solidFill>
                  <a:latin typeface="Times New Roman"/>
                  <a:cs typeface="Times New Roman"/>
                </a:rPr>
                <a:t>C</a:t>
              </a:r>
              <a:r>
                <a:rPr lang="en-US" altLang="ja-JP" i="1" baseline="-25000" dirty="0" err="1" smtClean="0">
                  <a:solidFill>
                    <a:srgbClr val="000000"/>
                  </a:solidFill>
                  <a:latin typeface="Times New Roman"/>
                  <a:cs typeface="Times New Roman"/>
                </a:rPr>
                <a:t>i,j</a:t>
              </a:r>
              <a:r>
                <a:rPr lang="en-US" altLang="ja-JP" dirty="0" smtClean="0">
                  <a:solidFill>
                    <a:srgbClr val="000000"/>
                  </a:solidFill>
                </a:rPr>
                <a:t> : the length of  a longest string </a:t>
              </a:r>
            </a:p>
            <a:p>
              <a:pPr algn="ctr"/>
              <a:r>
                <a:rPr lang="en-US" altLang="ja-JP" dirty="0" smtClean="0">
                  <a:solidFill>
                    <a:srgbClr val="000000"/>
                  </a:solidFill>
                </a:rPr>
                <a:t>				in </a:t>
              </a:r>
              <a:r>
                <a:rPr lang="en-US" altLang="ja-JP" i="1" dirty="0" err="1">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1,i</a:t>
              </a:r>
              <a:r>
                <a:rPr lang="en-US" altLang="ja-JP" dirty="0" smtClean="0">
                  <a:solidFill>
                    <a:srgbClr val="000000"/>
                  </a:solidFill>
                  <a:cs typeface="Times New Roman"/>
                </a:rPr>
                <a:t>))∩</a:t>
              </a:r>
              <a:r>
                <a:rPr lang="en-US" altLang="ja-JP" i="1" dirty="0" err="1">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2,j</a:t>
              </a:r>
              <a:r>
                <a:rPr lang="en-US" altLang="ja-JP" dirty="0" smtClean="0">
                  <a:solidFill>
                    <a:srgbClr val="000000"/>
                  </a:solidFill>
                  <a:cs typeface="Times New Roman"/>
                </a:rPr>
                <a:t>)</a:t>
              </a:r>
              <a:r>
                <a:rPr lang="en-US" altLang="ja-JP" dirty="0" smtClean="0">
                  <a:solidFill>
                    <a:srgbClr val="000000"/>
                  </a:solidFill>
                </a:rPr>
                <a:t>)</a:t>
              </a:r>
            </a:p>
          </p:txBody>
        </p:sp>
        <p:sp>
          <p:nvSpPr>
            <p:cNvPr id="15" name="角丸四角形 14"/>
            <p:cNvSpPr/>
            <p:nvPr/>
          </p:nvSpPr>
          <p:spPr>
            <a:xfrm>
              <a:off x="4549324" y="4825370"/>
              <a:ext cx="4463999" cy="716382"/>
            </a:xfrm>
            <a:prstGeom prst="roundRect">
              <a:avLst/>
            </a:prstGeom>
            <a:solidFill>
              <a:schemeClr val="bg1"/>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Compute</a:t>
              </a:r>
              <a:r>
                <a:rPr lang="en-US" altLang="ja-JP" dirty="0" smtClean="0">
                  <a:solidFill>
                    <a:srgbClr val="000000"/>
                  </a:solidFill>
                  <a:latin typeface="Times New Roman"/>
                  <a:cs typeface="Times New Roman"/>
                </a:rPr>
                <a:t>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r>
                <a:rPr lang="en-US" altLang="ja-JP" dirty="0" smtClean="0">
                  <a:solidFill>
                    <a:srgbClr val="000000"/>
                  </a:solidFill>
                </a:rPr>
                <a:t> using </a:t>
              </a:r>
              <a:r>
                <a:rPr lang="en-US" altLang="ja-JP" dirty="0" smtClean="0">
                  <a:solidFill>
                    <a:srgbClr val="000000"/>
                  </a:solidFill>
                </a:rPr>
                <a:t>dynamic </a:t>
              </a:r>
              <a:r>
                <a:rPr lang="en-US" altLang="ja-JP" dirty="0" smtClean="0">
                  <a:solidFill>
                    <a:srgbClr val="000000"/>
                  </a:solidFill>
                </a:rPr>
                <a:t>programing</a:t>
              </a:r>
              <a:r>
                <a:rPr lang="en-US" altLang="ja-JP" dirty="0">
                  <a:solidFill>
                    <a:srgbClr val="000000"/>
                  </a:solidFill>
                </a:rPr>
                <a:t> </a:t>
              </a:r>
              <a:r>
                <a:rPr lang="en-US" altLang="ja-JP" dirty="0" smtClean="0">
                  <a:solidFill>
                    <a:srgbClr val="000000"/>
                  </a:solidFill>
                </a:rPr>
                <a:t>for all </a:t>
              </a:r>
              <a:r>
                <a:rPr lang="en-US" altLang="ja-JP" dirty="0" smtClean="0">
                  <a:solidFill>
                    <a:srgbClr val="000000"/>
                  </a:solidFill>
                  <a:latin typeface="Times New Roman"/>
                  <a:cs typeface="Times New Roman"/>
                </a:rPr>
                <a:t>1≦ </a:t>
              </a:r>
              <a:r>
                <a:rPr lang="en-US" altLang="ja-JP" i="1" dirty="0" err="1" smtClean="0">
                  <a:solidFill>
                    <a:srgbClr val="000000"/>
                  </a:solidFill>
                  <a:latin typeface="Times New Roman"/>
                  <a:cs typeface="Times New Roman"/>
                </a:rPr>
                <a:t>i</a:t>
              </a:r>
              <a:r>
                <a:rPr lang="en-US" altLang="ja-JP" dirty="0" smtClean="0">
                  <a:solidFill>
                    <a:srgbClr val="000000"/>
                  </a:solidFill>
                  <a:latin typeface="Times New Roman"/>
                  <a:cs typeface="Times New Roman"/>
                </a:rPr>
                <a:t> ≦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dirty="0" smtClean="0">
                  <a:solidFill>
                    <a:srgbClr val="000000"/>
                  </a:solidFill>
                  <a:latin typeface="Times New Roman"/>
                  <a:cs typeface="Times New Roman"/>
                </a:rPr>
                <a:t> and </a:t>
              </a:r>
              <a:r>
                <a:rPr lang="en-US" altLang="ja-JP" dirty="0">
                  <a:solidFill>
                    <a:srgbClr val="000000"/>
                  </a:solidFill>
                  <a:latin typeface="Times New Roman"/>
                  <a:cs typeface="Times New Roman"/>
                </a:rPr>
                <a:t>1≦ </a:t>
              </a:r>
              <a:r>
                <a:rPr lang="en-US" altLang="ja-JP" i="1" dirty="0" smtClean="0">
                  <a:solidFill>
                    <a:srgbClr val="000000"/>
                  </a:solidFill>
                  <a:latin typeface="Times New Roman"/>
                  <a:cs typeface="Times New Roman"/>
                </a:rPr>
                <a:t>j</a:t>
              </a:r>
              <a:r>
                <a:rPr lang="en-US" altLang="ja-JP" dirty="0" smtClean="0">
                  <a:solidFill>
                    <a:srgbClr val="000000"/>
                  </a:solidFill>
                  <a:latin typeface="Times New Roman"/>
                  <a:cs typeface="Times New Roman"/>
                </a:rPr>
                <a:t> </a:t>
              </a:r>
              <a:r>
                <a:rPr lang="en-US" altLang="ja-JP" dirty="0">
                  <a:solidFill>
                    <a:srgbClr val="000000"/>
                  </a:solidFill>
                  <a:latin typeface="Times New Roman"/>
                  <a:cs typeface="Times New Roman"/>
                </a:rPr>
                <a:t>≦</a:t>
              </a:r>
              <a:r>
                <a:rPr lang="en-US" altLang="ja-JP" dirty="0" smtClean="0">
                  <a:solidFill>
                    <a:srgbClr val="000000"/>
                  </a:solidFill>
                  <a:latin typeface="Times New Roman"/>
                  <a:cs typeface="Times New Roman"/>
                </a:rPr>
                <a:t>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a:t>
              </a:r>
              <a:endParaRPr lang="en-US" altLang="ja-JP" i="1" dirty="0" smtClean="0">
                <a:solidFill>
                  <a:srgbClr val="000000"/>
                </a:solidFill>
                <a:latin typeface="Times New Roman"/>
                <a:cs typeface="Times New Roman"/>
              </a:endParaRPr>
            </a:p>
          </p:txBody>
        </p:sp>
        <p:sp>
          <p:nvSpPr>
            <p:cNvPr id="19" name="角丸四角形 18"/>
            <p:cNvSpPr/>
            <p:nvPr/>
          </p:nvSpPr>
          <p:spPr>
            <a:xfrm>
              <a:off x="4549324" y="6156232"/>
              <a:ext cx="4463999" cy="402338"/>
            </a:xfrm>
            <a:prstGeom prst="roundRect">
              <a:avLst/>
            </a:prstGeom>
            <a:solidFill>
              <a:schemeClr val="bg1"/>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Return max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a:t>
              </a:r>
              <a:r>
                <a:rPr lang="en-US" altLang="ja-JP" baseline="-25000" dirty="0" err="1" smtClean="0">
                  <a:solidFill>
                    <a:srgbClr val="000000"/>
                  </a:solidFill>
                </a:rPr>
                <a:t>j</a:t>
              </a:r>
              <a:endParaRPr lang="en-US" altLang="ja-JP" i="1" dirty="0" smtClean="0">
                <a:solidFill>
                  <a:srgbClr val="000000"/>
                </a:solidFill>
                <a:latin typeface="Times New Roman"/>
                <a:cs typeface="Times New Roman"/>
              </a:endParaRPr>
            </a:p>
          </p:txBody>
        </p:sp>
        <p:cxnSp>
          <p:nvCxnSpPr>
            <p:cNvPr id="20" name="直線矢印コネクタ 19"/>
            <p:cNvCxnSpPr>
              <a:stCxn id="13" idx="2"/>
              <a:endCxn id="14" idx="0"/>
            </p:cNvCxnSpPr>
            <p:nvPr/>
          </p:nvCxnSpPr>
          <p:spPr>
            <a:xfrm rot="5400000">
              <a:off x="6582085" y="3190417"/>
              <a:ext cx="398479"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a:stCxn id="15" idx="2"/>
              <a:endCxn id="19" idx="0"/>
            </p:cNvCxnSpPr>
            <p:nvPr/>
          </p:nvCxnSpPr>
          <p:spPr>
            <a:xfrm rot="5400000">
              <a:off x="6474084" y="5848992"/>
              <a:ext cx="614480"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a:stCxn id="14" idx="2"/>
              <a:endCxn id="15" idx="0"/>
            </p:cNvCxnSpPr>
            <p:nvPr/>
          </p:nvCxnSpPr>
          <p:spPr>
            <a:xfrm rot="5400000">
              <a:off x="6546082" y="4590128"/>
              <a:ext cx="470484"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sp>
        <p:nvSpPr>
          <p:cNvPr id="16" name="テキスト ボックス 15"/>
          <p:cNvSpPr txBox="1"/>
          <p:nvPr/>
        </p:nvSpPr>
        <p:spPr>
          <a:xfrm>
            <a:off x="4977058" y="1995817"/>
            <a:ext cx="3900242" cy="523220"/>
          </a:xfrm>
          <a:prstGeom prst="rect">
            <a:avLst/>
          </a:prstGeom>
          <a:noFill/>
        </p:spPr>
        <p:txBody>
          <a:bodyPr wrap="square" rtlCol="0">
            <a:spAutoFit/>
          </a:bodyPr>
          <a:lstStyle/>
          <a:p>
            <a:r>
              <a:rPr lang="en-US" altLang="ja-JP" sz="2800" dirty="0" smtClean="0">
                <a:latin typeface="Times New Roman"/>
                <a:cs typeface="Times New Roman"/>
              </a:rPr>
              <a:t>Linear time</a:t>
            </a:r>
            <a:endParaRPr kumimoji="1" lang="ja-JP" altLang="en-US" sz="2800" dirty="0">
              <a:latin typeface="Times New Roman"/>
              <a:cs typeface="Times New Roman"/>
            </a:endParaRPr>
          </a:p>
        </p:txBody>
      </p:sp>
      <p:sp>
        <p:nvSpPr>
          <p:cNvPr id="17" name="テキスト ボックス 16"/>
          <p:cNvSpPr txBox="1"/>
          <p:nvPr/>
        </p:nvSpPr>
        <p:spPr>
          <a:xfrm>
            <a:off x="4977058" y="4671832"/>
            <a:ext cx="3900242" cy="523220"/>
          </a:xfrm>
          <a:prstGeom prst="rect">
            <a:avLst/>
          </a:prstGeom>
          <a:noFill/>
        </p:spPr>
        <p:txBody>
          <a:bodyPr wrap="square" rtlCol="0">
            <a:spAutoFit/>
          </a:bodyPr>
          <a:lstStyle/>
          <a:p>
            <a:r>
              <a:rPr lang="en-US" altLang="ja-JP" sz="2800" i="1" dirty="0" smtClean="0">
                <a:latin typeface="Times New Roman"/>
                <a:cs typeface="Times New Roman"/>
              </a:rPr>
              <a:t>O</a:t>
            </a:r>
            <a:r>
              <a:rPr lang="en-US" altLang="ja-JP" sz="2800" dirty="0" smtClean="0">
                <a:latin typeface="Times New Roman"/>
                <a:cs typeface="Times New Roman"/>
              </a:rPr>
              <a:t>(|</a:t>
            </a:r>
            <a:r>
              <a:rPr lang="en-US" altLang="ja-JP" sz="2800" i="1" dirty="0" smtClean="0">
                <a:latin typeface="Times New Roman"/>
                <a:cs typeface="Times New Roman"/>
              </a:rPr>
              <a:t>E</a:t>
            </a:r>
            <a:r>
              <a:rPr lang="en-US" altLang="ja-JP" sz="2800" baseline="-25000" dirty="0" smtClean="0">
                <a:latin typeface="Times New Roman"/>
                <a:cs typeface="Times New Roman"/>
              </a:rPr>
              <a:t>1</a:t>
            </a:r>
            <a:r>
              <a:rPr lang="en-US" altLang="ja-JP" sz="2800" dirty="0" smtClean="0">
                <a:latin typeface="Times New Roman"/>
                <a:cs typeface="Times New Roman"/>
              </a:rPr>
              <a:t>||</a:t>
            </a:r>
            <a:r>
              <a:rPr lang="en-US" altLang="ja-JP" sz="2800" i="1" dirty="0" smtClean="0">
                <a:latin typeface="Times New Roman"/>
                <a:cs typeface="Times New Roman"/>
              </a:rPr>
              <a:t>E</a:t>
            </a:r>
            <a:r>
              <a:rPr lang="en-US" altLang="ja-JP" sz="2800" baseline="-25000" dirty="0" smtClean="0">
                <a:latin typeface="Times New Roman"/>
                <a:cs typeface="Times New Roman"/>
              </a:rPr>
              <a:t>2</a:t>
            </a:r>
            <a:r>
              <a:rPr lang="en-US" altLang="ja-JP" sz="2800" dirty="0" smtClean="0">
                <a:latin typeface="Times New Roman"/>
                <a:cs typeface="Times New Roman"/>
              </a:rPr>
              <a:t>|) time</a:t>
            </a:r>
            <a:endParaRPr kumimoji="1" lang="ja-JP" altLang="en-US" sz="2800" dirty="0">
              <a:latin typeface="Times New Roman"/>
              <a:cs typeface="Times New Roman"/>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91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100730"/>
            <a:ext cx="8229600" cy="1143000"/>
          </a:xfrm>
        </p:spPr>
        <p:txBody>
          <a:bodyPr/>
          <a:lstStyle/>
          <a:p>
            <a:r>
              <a:rPr lang="en-US" altLang="ja-JP" dirty="0" smtClean="0"/>
              <a:t>Time Complexity</a:t>
            </a:r>
            <a:endParaRPr lang="ja-JP" altLang="en-US" dirty="0"/>
          </a:p>
        </p:txBody>
      </p:sp>
      <p:grpSp>
        <p:nvGrpSpPr>
          <p:cNvPr id="6" name="図形グループ 5"/>
          <p:cNvGrpSpPr>
            <a:grpSpLocks noChangeAspect="1"/>
          </p:cNvGrpSpPr>
          <p:nvPr/>
        </p:nvGrpSpPr>
        <p:grpSpPr>
          <a:xfrm>
            <a:off x="4461025" y="3408053"/>
            <a:ext cx="987062" cy="3098894"/>
            <a:chOff x="3873762" y="4267948"/>
            <a:chExt cx="1536180" cy="4822856"/>
          </a:xfrm>
        </p:grpSpPr>
        <p:grpSp>
          <p:nvGrpSpPr>
            <p:cNvPr id="7" name="図形グループ 60"/>
            <p:cNvGrpSpPr/>
            <p:nvPr/>
          </p:nvGrpSpPr>
          <p:grpSpPr>
            <a:xfrm>
              <a:off x="4794364" y="4267948"/>
              <a:ext cx="615578" cy="4822856"/>
              <a:chOff x="4794364" y="4267948"/>
              <a:chExt cx="615578" cy="4822856"/>
            </a:xfrm>
          </p:grpSpPr>
          <p:sp>
            <p:nvSpPr>
              <p:cNvPr id="9" name="円/楕円 8"/>
              <p:cNvSpPr/>
              <p:nvPr/>
            </p:nvSpPr>
            <p:spPr>
              <a:xfrm>
                <a:off x="4807079" y="4267948"/>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10" name="円/楕円 9"/>
              <p:cNvSpPr/>
              <p:nvPr/>
            </p:nvSpPr>
            <p:spPr>
              <a:xfrm>
                <a:off x="4807079" y="5109981"/>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11" name="円/楕円 10"/>
              <p:cNvSpPr/>
              <p:nvPr/>
            </p:nvSpPr>
            <p:spPr>
              <a:xfrm>
                <a:off x="4807080" y="6794048"/>
                <a:ext cx="602861"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12" name="円/楕円 11"/>
              <p:cNvSpPr/>
              <p:nvPr/>
            </p:nvSpPr>
            <p:spPr>
              <a:xfrm>
                <a:off x="4807080" y="7636082"/>
                <a:ext cx="602861"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sp>
            <p:nvSpPr>
              <p:cNvPr id="13" name="円/楕円 12"/>
              <p:cNvSpPr/>
              <p:nvPr/>
            </p:nvSpPr>
            <p:spPr>
              <a:xfrm>
                <a:off x="4807079" y="8478112"/>
                <a:ext cx="602862"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b </a:t>
                </a:r>
                <a:r>
                  <a:rPr lang="en-US" altLang="ja-JP" sz="2400" baseline="-25000" dirty="0">
                    <a:solidFill>
                      <a:srgbClr val="000000"/>
                    </a:solidFill>
                    <a:latin typeface="+mn-ea"/>
                  </a:rPr>
                  <a:t>6</a:t>
                </a:r>
                <a:endParaRPr kumimoji="1" lang="ja-JP" altLang="en-US" sz="2400" dirty="0">
                  <a:solidFill>
                    <a:srgbClr val="000000"/>
                  </a:solidFill>
                  <a:latin typeface="+mn-ea"/>
                </a:endParaRPr>
              </a:p>
            </p:txBody>
          </p:sp>
          <p:cxnSp>
            <p:nvCxnSpPr>
              <p:cNvPr id="14" name="直線矢印コネクタ 13"/>
              <p:cNvCxnSpPr>
                <a:stCxn id="9" idx="4"/>
                <a:endCxn id="10" idx="0"/>
              </p:cNvCxnSpPr>
              <p:nvPr/>
            </p:nvCxnSpPr>
            <p:spPr>
              <a:xfrm rot="5400000">
                <a:off x="4993840" y="4995311"/>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直線矢印コネクタ 55"/>
              <p:cNvCxnSpPr>
                <a:stCxn id="70" idx="2"/>
                <a:endCxn id="13" idx="2"/>
              </p:cNvCxnSpPr>
              <p:nvPr/>
            </p:nvCxnSpPr>
            <p:spPr>
              <a:xfrm rot="10800000" flipH="1" flipV="1">
                <a:off x="4794364" y="6261451"/>
                <a:ext cx="12715" cy="2523006"/>
              </a:xfrm>
              <a:prstGeom prst="curvedConnector3">
                <a:avLst>
                  <a:gd name="adj1" fmla="val -2798042"/>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a:stCxn id="10" idx="4"/>
                <a:endCxn id="20" idx="0"/>
              </p:cNvCxnSpPr>
              <p:nvPr/>
            </p:nvCxnSpPr>
            <p:spPr>
              <a:xfrm rot="5400000">
                <a:off x="4993840" y="5837344"/>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a:stCxn id="11" idx="4"/>
                <a:endCxn id="12" idx="0"/>
              </p:cNvCxnSpPr>
              <p:nvPr/>
            </p:nvCxnSpPr>
            <p:spPr>
              <a:xfrm rot="5400000">
                <a:off x="4993843" y="7521411"/>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a:stCxn id="12" idx="4"/>
                <a:endCxn id="13" idx="0"/>
              </p:cNvCxnSpPr>
              <p:nvPr/>
            </p:nvCxnSpPr>
            <p:spPr>
              <a:xfrm rot="5400000">
                <a:off x="4993844" y="8363443"/>
                <a:ext cx="229339"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0" name="円/楕円 19"/>
              <p:cNvSpPr/>
              <p:nvPr/>
            </p:nvSpPr>
            <p:spPr>
              <a:xfrm>
                <a:off x="4807079" y="5952015"/>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grpSp>
        <p:sp>
          <p:nvSpPr>
            <p:cNvPr id="8" name="テキスト ボックス 7"/>
            <p:cNvSpPr txBox="1"/>
            <p:nvPr/>
          </p:nvSpPr>
          <p:spPr>
            <a:xfrm>
              <a:off x="3873762" y="4414951"/>
              <a:ext cx="936812"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baseline="-25000" dirty="0">
                <a:latin typeface="BKM-cmmi12"/>
                <a:cs typeface="BKM-cmmi12"/>
              </a:endParaRPr>
            </a:p>
          </p:txBody>
        </p:sp>
      </p:grpSp>
      <p:grpSp>
        <p:nvGrpSpPr>
          <p:cNvPr id="22" name="図形グループ 21"/>
          <p:cNvGrpSpPr>
            <a:grpSpLocks noChangeAspect="1"/>
          </p:cNvGrpSpPr>
          <p:nvPr/>
        </p:nvGrpSpPr>
        <p:grpSpPr>
          <a:xfrm>
            <a:off x="5556868" y="2482787"/>
            <a:ext cx="3129662" cy="826634"/>
            <a:chOff x="2059720" y="3583580"/>
            <a:chExt cx="4791724" cy="1265634"/>
          </a:xfrm>
        </p:grpSpPr>
        <p:grpSp>
          <p:nvGrpSpPr>
            <p:cNvPr id="23" name="図形グループ 61"/>
            <p:cNvGrpSpPr/>
            <p:nvPr/>
          </p:nvGrpSpPr>
          <p:grpSpPr>
            <a:xfrm>
              <a:off x="2059720" y="3583580"/>
              <a:ext cx="4791724" cy="1265634"/>
              <a:chOff x="2059720" y="3583580"/>
              <a:chExt cx="4791724" cy="1265634"/>
            </a:xfrm>
          </p:grpSpPr>
          <p:grpSp>
            <p:nvGrpSpPr>
              <p:cNvPr id="25" name="図形グループ 59"/>
              <p:cNvGrpSpPr/>
              <p:nvPr/>
            </p:nvGrpSpPr>
            <p:grpSpPr>
              <a:xfrm>
                <a:off x="2114044" y="4290422"/>
                <a:ext cx="4737400" cy="558792"/>
                <a:chOff x="2114044" y="4290422"/>
                <a:chExt cx="4737400" cy="558792"/>
              </a:xfrm>
            </p:grpSpPr>
            <p:sp>
              <p:nvSpPr>
                <p:cNvPr id="27" name="円/楕円 26"/>
                <p:cNvSpPr/>
                <p:nvPr/>
              </p:nvSpPr>
              <p:spPr>
                <a:xfrm>
                  <a:off x="2114044" y="4291639"/>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28" name="円/楕円 27"/>
                <p:cNvSpPr/>
                <p:nvPr/>
              </p:nvSpPr>
              <p:spPr>
                <a:xfrm>
                  <a:off x="2940952"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29" name="円/楕円 28"/>
                <p:cNvSpPr/>
                <p:nvPr/>
              </p:nvSpPr>
              <p:spPr>
                <a:xfrm>
                  <a:off x="4594765"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30" name="円/楕円 29"/>
                <p:cNvSpPr/>
                <p:nvPr/>
              </p:nvSpPr>
              <p:spPr>
                <a:xfrm>
                  <a:off x="542167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31" name="円/楕円 30"/>
                <p:cNvSpPr/>
                <p:nvPr/>
              </p:nvSpPr>
              <p:spPr>
                <a:xfrm>
                  <a:off x="624858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6</a:t>
                  </a:r>
                  <a:endParaRPr kumimoji="1" lang="ja-JP" altLang="en-US" sz="2400" dirty="0">
                    <a:solidFill>
                      <a:srgbClr val="000000"/>
                    </a:solidFill>
                    <a:latin typeface="+mn-ea"/>
                  </a:endParaRPr>
                </a:p>
              </p:txBody>
            </p:sp>
            <p:cxnSp>
              <p:nvCxnSpPr>
                <p:cNvPr id="32" name="直線矢印コネクタ 31"/>
                <p:cNvCxnSpPr>
                  <a:stCxn id="27" idx="6"/>
                  <a:endCxn id="28" idx="2"/>
                </p:cNvCxnSpPr>
                <p:nvPr/>
              </p:nvCxnSpPr>
              <p:spPr>
                <a:xfrm>
                  <a:off x="2716906" y="4570424"/>
                  <a:ext cx="224046"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a:stCxn id="28" idx="6"/>
                  <a:endCxn id="37" idx="2"/>
                </p:cNvCxnSpPr>
                <p:nvPr/>
              </p:nvCxnSpPr>
              <p:spPr>
                <a:xfrm>
                  <a:off x="3543815" y="4570427"/>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29" idx="6"/>
                  <a:endCxn id="30" idx="2"/>
                </p:cNvCxnSpPr>
                <p:nvPr/>
              </p:nvCxnSpPr>
              <p:spPr>
                <a:xfrm>
                  <a:off x="5197628" y="4570425"/>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a:stCxn id="30" idx="6"/>
                  <a:endCxn id="31" idx="2"/>
                </p:cNvCxnSpPr>
                <p:nvPr/>
              </p:nvCxnSpPr>
              <p:spPr>
                <a:xfrm>
                  <a:off x="6024534" y="4570425"/>
                  <a:ext cx="224047"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6" name="直線矢印コネクタ 76"/>
                <p:cNvCxnSpPr>
                  <a:stCxn id="72" idx="7"/>
                  <a:endCxn id="30" idx="1"/>
                </p:cNvCxnSpPr>
                <p:nvPr/>
              </p:nvCxnSpPr>
              <p:spPr>
                <a:xfrm rot="16200000" flipH="1">
                  <a:off x="4475391" y="3338724"/>
                  <a:ext cx="13786" cy="2055351"/>
                </a:xfrm>
                <a:prstGeom prst="curvedConnector3">
                  <a:avLst>
                    <a:gd name="adj1" fmla="val -3131186"/>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7" name="円/楕円 36"/>
                <p:cNvSpPr/>
                <p:nvPr/>
              </p:nvSpPr>
              <p:spPr>
                <a:xfrm>
                  <a:off x="3767859"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38" name="直線矢印コネクタ 78"/>
                <p:cNvCxnSpPr>
                  <a:stCxn id="30" idx="0"/>
                  <a:endCxn id="37" idx="0"/>
                </p:cNvCxnSpPr>
                <p:nvPr/>
              </p:nvCxnSpPr>
              <p:spPr>
                <a:xfrm rot="16200000" flipV="1">
                  <a:off x="4896197" y="3464731"/>
                  <a:ext cx="2431" cy="1653813"/>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6" name="テキスト ボックス 25"/>
              <p:cNvSpPr txBox="1"/>
              <p:nvPr/>
            </p:nvSpPr>
            <p:spPr>
              <a:xfrm>
                <a:off x="2059720" y="3583580"/>
                <a:ext cx="936811" cy="706841"/>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dirty="0">
                  <a:latin typeface="BKM-cmmi12"/>
                  <a:cs typeface="BKM-cmmi12"/>
                </a:endParaRPr>
              </a:p>
            </p:txBody>
          </p:sp>
        </p:grpSp>
        <p:cxnSp>
          <p:nvCxnSpPr>
            <p:cNvPr id="24" name="直線矢印コネクタ 64"/>
            <p:cNvCxnSpPr>
              <a:stCxn id="73" idx="1"/>
              <a:endCxn id="27" idx="7"/>
            </p:cNvCxnSpPr>
            <p:nvPr/>
          </p:nvCxnSpPr>
          <p:spPr>
            <a:xfrm rot="16200000" flipV="1">
              <a:off x="3658058" y="3343857"/>
              <a:ext cx="3039" cy="2061915"/>
            </a:xfrm>
            <a:prstGeom prst="curvedConnector3">
              <a:avLst>
                <a:gd name="adj1" fmla="val 14303123"/>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graphicFrame>
        <p:nvGraphicFramePr>
          <p:cNvPr id="39" name="表 38"/>
          <p:cNvGraphicFramePr>
            <a:graphicFrameLocks noGrp="1"/>
          </p:cNvGraphicFramePr>
          <p:nvPr/>
        </p:nvGraphicFramePr>
        <p:xfrm>
          <a:off x="5597704" y="3366890"/>
          <a:ext cx="3172380" cy="3184140"/>
        </p:xfrm>
        <a:graphic>
          <a:graphicData uri="http://schemas.openxmlformats.org/drawingml/2006/table">
            <a:tbl>
              <a:tblPr/>
              <a:tblGrid>
                <a:gridCol w="220305"/>
                <a:gridCol w="308425"/>
                <a:gridCol w="220305"/>
                <a:gridCol w="308425"/>
                <a:gridCol w="220305"/>
                <a:gridCol w="308425"/>
                <a:gridCol w="220305"/>
                <a:gridCol w="308425"/>
                <a:gridCol w="220305"/>
                <a:gridCol w="308425"/>
                <a:gridCol w="220305"/>
                <a:gridCol w="308425"/>
              </a:tblGrid>
              <a:tr h="208922">
                <a:tc>
                  <a:txBody>
                    <a:bodyPr/>
                    <a:lstStyle/>
                    <a:p>
                      <a:pPr algn="ctr" fontAlgn="ctr"/>
                      <a:r>
                        <a:rPr lang="en-US" altLang="ja-JP" sz="1800" b="0" i="0" u="none" strike="noStrike" baseline="-25000" dirty="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1,4</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2,1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dirty="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2,4</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2,6</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0</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0</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3,1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5,4</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dirty="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5,3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dirty="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6,5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4</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4</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40" name="テキスト ボックス 39"/>
          <p:cNvSpPr txBox="1"/>
          <p:nvPr/>
        </p:nvSpPr>
        <p:spPr>
          <a:xfrm>
            <a:off x="5194522" y="2958717"/>
            <a:ext cx="799336" cy="461665"/>
          </a:xfrm>
          <a:prstGeom prst="rect">
            <a:avLst/>
          </a:prstGeom>
          <a:noFill/>
        </p:spPr>
        <p:txBody>
          <a:bodyPr wrap="square" rtlCol="0">
            <a:spAutoFit/>
          </a:bodyPr>
          <a:lstStyle/>
          <a:p>
            <a:r>
              <a:rPr kumimoji="1" lang="en-US" altLang="ja-JP" sz="2400" dirty="0" smtClean="0">
                <a:latin typeface="BKM-cmmi12"/>
                <a:cs typeface="BKM-cmmi12"/>
              </a:rPr>
              <a:t>C</a:t>
            </a:r>
            <a:endParaRPr kumimoji="1" lang="ja-JP" altLang="en-US" sz="2400" dirty="0">
              <a:latin typeface="BKM-cmmi12"/>
              <a:cs typeface="BKM-cmmi12"/>
            </a:endParaRPr>
          </a:p>
        </p:txBody>
      </p:sp>
      <p:sp>
        <p:nvSpPr>
          <p:cNvPr id="41" name="円/楕円 40"/>
          <p:cNvSpPr/>
          <p:nvPr/>
        </p:nvSpPr>
        <p:spPr>
          <a:xfrm>
            <a:off x="7768331" y="2936243"/>
            <a:ext cx="395998" cy="396793"/>
          </a:xfrm>
          <a:prstGeom prst="ellipse">
            <a:avLst/>
          </a:prstGeom>
          <a:noFill/>
          <a:ln w="635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5050913" y="5598276"/>
            <a:ext cx="395998" cy="396793"/>
          </a:xfrm>
          <a:prstGeom prst="ellipse">
            <a:avLst/>
          </a:prstGeom>
          <a:noFill/>
          <a:ln w="635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7732425" y="5522254"/>
            <a:ext cx="490492" cy="484350"/>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54" name="図形グループ 53"/>
          <p:cNvGrpSpPr/>
          <p:nvPr/>
        </p:nvGrpSpPr>
        <p:grpSpPr>
          <a:xfrm>
            <a:off x="6135085" y="5522254"/>
            <a:ext cx="1557999" cy="484350"/>
            <a:chOff x="2367212" y="2315308"/>
            <a:chExt cx="1557999" cy="484350"/>
          </a:xfrm>
        </p:grpSpPr>
        <p:sp>
          <p:nvSpPr>
            <p:cNvPr id="55" name="正方形/長方形 54"/>
            <p:cNvSpPr/>
            <p:nvPr/>
          </p:nvSpPr>
          <p:spPr>
            <a:xfrm>
              <a:off x="2367212"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2897876"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3434719"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58" name="図形グループ 57"/>
          <p:cNvGrpSpPr/>
          <p:nvPr/>
        </p:nvGrpSpPr>
        <p:grpSpPr>
          <a:xfrm>
            <a:off x="7732425" y="3387325"/>
            <a:ext cx="490492" cy="2081572"/>
            <a:chOff x="7432015" y="3387325"/>
            <a:chExt cx="490492" cy="2081572"/>
          </a:xfrm>
        </p:grpSpPr>
        <p:sp>
          <p:nvSpPr>
            <p:cNvPr id="59" name="正方形/長方形 58"/>
            <p:cNvSpPr/>
            <p:nvPr/>
          </p:nvSpPr>
          <p:spPr>
            <a:xfrm>
              <a:off x="7432015" y="4444805"/>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7432015" y="4984547"/>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7432015" y="3387325"/>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63" name="図形グループ 62"/>
          <p:cNvGrpSpPr/>
          <p:nvPr/>
        </p:nvGrpSpPr>
        <p:grpSpPr>
          <a:xfrm>
            <a:off x="5037257" y="3406753"/>
            <a:ext cx="416316" cy="2389921"/>
            <a:chOff x="5162585" y="2214753"/>
            <a:chExt cx="416316" cy="2389921"/>
          </a:xfrm>
        </p:grpSpPr>
        <p:cxnSp>
          <p:nvCxnSpPr>
            <p:cNvPr id="64" name="直線矢印コネクタ 63"/>
            <p:cNvCxnSpPr>
              <a:stCxn id="69" idx="4"/>
            </p:cNvCxnSpPr>
            <p:nvPr/>
          </p:nvCxnSpPr>
          <p:spPr>
            <a:xfrm rot="5400000">
              <a:off x="5311539" y="4308530"/>
              <a:ext cx="147362"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直線矢印コネクタ 59"/>
            <p:cNvCxnSpPr>
              <a:stCxn id="68" idx="2"/>
              <a:endCxn id="42" idx="2"/>
            </p:cNvCxnSpPr>
            <p:nvPr/>
          </p:nvCxnSpPr>
          <p:spPr>
            <a:xfrm rot="10800000" flipV="1">
              <a:off x="5162587" y="2411593"/>
              <a:ext cx="28157" cy="2193079"/>
            </a:xfrm>
            <a:prstGeom prst="curvedConnector3">
              <a:avLst>
                <a:gd name="adj1" fmla="val 911876"/>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66" name="図形グループ 245"/>
            <p:cNvGrpSpPr/>
            <p:nvPr/>
          </p:nvGrpSpPr>
          <p:grpSpPr>
            <a:xfrm>
              <a:off x="5190743" y="2214753"/>
              <a:ext cx="388158" cy="2020096"/>
              <a:chOff x="5190743" y="2214753"/>
              <a:chExt cx="388158" cy="2020096"/>
            </a:xfrm>
          </p:grpSpPr>
          <p:sp>
            <p:nvSpPr>
              <p:cNvPr id="68" name="円/楕円 67"/>
              <p:cNvSpPr/>
              <p:nvPr/>
            </p:nvSpPr>
            <p:spPr>
              <a:xfrm>
                <a:off x="5190743" y="2214753"/>
                <a:ext cx="387366" cy="393681"/>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a:t>
                </a:r>
                <a:endParaRPr kumimoji="1" lang="ja-JP" altLang="en-US" sz="2400" dirty="0">
                  <a:solidFill>
                    <a:srgbClr val="000000"/>
                  </a:solidFill>
                  <a:latin typeface="+mn-ea"/>
                </a:endParaRPr>
              </a:p>
            </p:txBody>
          </p:sp>
          <p:sp>
            <p:nvSpPr>
              <p:cNvPr id="69" name="円/楕円 68"/>
              <p:cNvSpPr/>
              <p:nvPr/>
            </p:nvSpPr>
            <p:spPr>
              <a:xfrm>
                <a:off x="5191536" y="3841168"/>
                <a:ext cx="387365" cy="393681"/>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sp>
            <p:nvSpPr>
              <p:cNvPr id="70" name="円/楕円 69"/>
              <p:cNvSpPr/>
              <p:nvPr/>
            </p:nvSpPr>
            <p:spPr>
              <a:xfrm>
                <a:off x="5191535" y="3300125"/>
                <a:ext cx="387366" cy="393681"/>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grpSp>
        <p:cxnSp>
          <p:nvCxnSpPr>
            <p:cNvPr id="67" name="直線矢印コネクタ 61"/>
            <p:cNvCxnSpPr>
              <a:stCxn id="42" idx="2"/>
              <a:endCxn id="70" idx="2"/>
            </p:cNvCxnSpPr>
            <p:nvPr/>
          </p:nvCxnSpPr>
          <p:spPr>
            <a:xfrm rot="10800000" flipH="1">
              <a:off x="5162585" y="3496967"/>
              <a:ext cx="28949" cy="1107707"/>
            </a:xfrm>
            <a:prstGeom prst="curvedConnector3">
              <a:avLst>
                <a:gd name="adj1" fmla="val -789665"/>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grpSp>
        <p:nvGrpSpPr>
          <p:cNvPr id="71" name="図形グループ 70"/>
          <p:cNvGrpSpPr/>
          <p:nvPr/>
        </p:nvGrpSpPr>
        <p:grpSpPr>
          <a:xfrm>
            <a:off x="6131835" y="2936243"/>
            <a:ext cx="1823412" cy="375163"/>
            <a:chOff x="6285073" y="1744243"/>
            <a:chExt cx="1823412" cy="375163"/>
          </a:xfrm>
        </p:grpSpPr>
        <p:sp>
          <p:nvSpPr>
            <p:cNvPr id="72" name="円/楕円 71"/>
            <p:cNvSpPr/>
            <p:nvPr/>
          </p:nvSpPr>
          <p:spPr>
            <a:xfrm>
              <a:off x="6285073" y="1744243"/>
              <a:ext cx="393753" cy="364173"/>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endParaRPr kumimoji="1" lang="ja-JP" altLang="en-US" sz="2400" dirty="0">
                <a:solidFill>
                  <a:srgbClr val="000000"/>
                </a:solidFill>
                <a:latin typeface="+mn-ea"/>
              </a:endParaRPr>
            </a:p>
          </p:txBody>
        </p:sp>
        <p:sp>
          <p:nvSpPr>
            <p:cNvPr id="73" name="円/楕円 72"/>
            <p:cNvSpPr/>
            <p:nvPr/>
          </p:nvSpPr>
          <p:spPr>
            <a:xfrm>
              <a:off x="7370729" y="1755233"/>
              <a:ext cx="393753" cy="364173"/>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cxnSp>
          <p:nvCxnSpPr>
            <p:cNvPr id="74" name="直線矢印コネクタ 73"/>
            <p:cNvCxnSpPr>
              <a:stCxn id="73" idx="6"/>
            </p:cNvCxnSpPr>
            <p:nvPr/>
          </p:nvCxnSpPr>
          <p:spPr>
            <a:xfrm>
              <a:off x="7764482" y="1937319"/>
              <a:ext cx="146332"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5" name="円/楕円 74"/>
            <p:cNvSpPr/>
            <p:nvPr/>
          </p:nvSpPr>
          <p:spPr>
            <a:xfrm>
              <a:off x="6830644" y="1755233"/>
              <a:ext cx="393753" cy="364173"/>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76" name="直線矢印コネクタ 78"/>
            <p:cNvCxnSpPr>
              <a:endCxn id="75" idx="0"/>
            </p:cNvCxnSpPr>
            <p:nvPr/>
          </p:nvCxnSpPr>
          <p:spPr>
            <a:xfrm rot="16200000" flipV="1">
              <a:off x="7567606" y="1215148"/>
              <a:ext cx="1588" cy="1080170"/>
            </a:xfrm>
            <a:prstGeom prst="curvedConnector3">
              <a:avLst>
                <a:gd name="adj1" fmla="val 14395466"/>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77" name="直線矢印コネクタ 64"/>
            <p:cNvCxnSpPr>
              <a:stCxn id="41" idx="1"/>
              <a:endCxn id="72" idx="7"/>
            </p:cNvCxnSpPr>
            <p:nvPr/>
          </p:nvCxnSpPr>
          <p:spPr>
            <a:xfrm rot="16200000" flipV="1">
              <a:off x="7277192" y="1141546"/>
              <a:ext cx="4777" cy="1316835"/>
            </a:xfrm>
            <a:prstGeom prst="curvedConnector3">
              <a:avLst>
                <a:gd name="adj1" fmla="val 6001863"/>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78" name="テキスト ボックス 77"/>
          <p:cNvSpPr txBox="1"/>
          <p:nvPr/>
        </p:nvSpPr>
        <p:spPr>
          <a:xfrm>
            <a:off x="199026" y="2482787"/>
            <a:ext cx="3949259" cy="369332"/>
          </a:xfrm>
          <a:prstGeom prst="rect">
            <a:avLst/>
          </a:prstGeom>
          <a:noFill/>
        </p:spPr>
        <p:txBody>
          <a:bodyPr wrap="square" rtlCol="0">
            <a:spAutoFit/>
          </a:bodyPr>
          <a:lstStyle/>
          <a:p>
            <a:r>
              <a:rPr kumimoji="1" lang="en-US" altLang="ja-JP" i="1" dirty="0" err="1" smtClean="0">
                <a:latin typeface="Times New Roman"/>
                <a:cs typeface="Times New Roman"/>
              </a:rPr>
              <a:t>e</a:t>
            </a:r>
            <a:r>
              <a:rPr kumimoji="1" lang="en-US" altLang="ja-JP" i="1" baseline="-25000" dirty="0" err="1" smtClean="0">
                <a:latin typeface="Times New Roman"/>
                <a:cs typeface="Times New Roman"/>
              </a:rPr>
              <a:t>i</a:t>
            </a:r>
            <a:r>
              <a:rPr kumimoji="1" lang="en-US" altLang="ja-JP" dirty="0" smtClean="0"/>
              <a:t> : the number of arcs incoming to </a:t>
            </a:r>
            <a:r>
              <a:rPr kumimoji="1" lang="en-US" altLang="ja-JP" i="1" dirty="0" smtClean="0">
                <a:latin typeface="Times New Roman"/>
                <a:cs typeface="Times New Roman"/>
              </a:rPr>
              <a:t>v</a:t>
            </a:r>
            <a:r>
              <a:rPr kumimoji="1" lang="en-US" altLang="ja-JP" baseline="-25000" dirty="0" smtClean="0">
                <a:latin typeface="Times New Roman"/>
                <a:cs typeface="Times New Roman"/>
              </a:rPr>
              <a:t>1</a:t>
            </a:r>
            <a:r>
              <a:rPr kumimoji="1" lang="en-US" altLang="ja-JP" i="1" baseline="-25000" dirty="0" smtClean="0">
                <a:latin typeface="Times New Roman"/>
                <a:cs typeface="Times New Roman"/>
              </a:rPr>
              <a:t>,i</a:t>
            </a:r>
            <a:endParaRPr kumimoji="1" lang="ja-JP" altLang="en-US" i="1" baseline="-25000" dirty="0">
              <a:latin typeface="Times New Roman"/>
              <a:cs typeface="Times New Roman"/>
            </a:endParaRPr>
          </a:p>
        </p:txBody>
      </p:sp>
      <p:sp>
        <p:nvSpPr>
          <p:cNvPr id="79" name="テキスト ボックス 78"/>
          <p:cNvSpPr txBox="1"/>
          <p:nvPr/>
        </p:nvSpPr>
        <p:spPr>
          <a:xfrm>
            <a:off x="211356" y="2842756"/>
            <a:ext cx="3949259" cy="369332"/>
          </a:xfrm>
          <a:prstGeom prst="rect">
            <a:avLst/>
          </a:prstGeom>
          <a:noFill/>
        </p:spPr>
        <p:txBody>
          <a:bodyPr wrap="square" rtlCol="0">
            <a:spAutoFit/>
          </a:bodyPr>
          <a:lstStyle/>
          <a:p>
            <a:r>
              <a:rPr kumimoji="1" lang="en-US" altLang="ja-JP" i="1" dirty="0" err="1" smtClean="0">
                <a:latin typeface="Times New Roman"/>
                <a:cs typeface="Times New Roman"/>
              </a:rPr>
              <a:t>f</a:t>
            </a:r>
            <a:r>
              <a:rPr kumimoji="1" lang="en-US" altLang="ja-JP" i="1" baseline="-25000" dirty="0" err="1" smtClean="0">
                <a:latin typeface="Times New Roman"/>
                <a:cs typeface="Times New Roman"/>
              </a:rPr>
              <a:t>j</a:t>
            </a:r>
            <a:r>
              <a:rPr kumimoji="1" lang="en-US" altLang="ja-JP" dirty="0" smtClean="0"/>
              <a:t> : the number of arcs incoming to </a:t>
            </a:r>
            <a:r>
              <a:rPr kumimoji="1" lang="en-US" altLang="ja-JP" i="1" dirty="0" smtClean="0">
                <a:latin typeface="Times New Roman"/>
                <a:cs typeface="Times New Roman"/>
              </a:rPr>
              <a:t>v</a:t>
            </a:r>
            <a:r>
              <a:rPr lang="en-US" altLang="ja-JP" baseline="-25000" dirty="0">
                <a:latin typeface="Times New Roman"/>
                <a:cs typeface="Times New Roman"/>
              </a:rPr>
              <a:t>2</a:t>
            </a:r>
            <a:r>
              <a:rPr kumimoji="1" lang="en-US" altLang="ja-JP" i="1" baseline="-25000" dirty="0" smtClean="0">
                <a:latin typeface="Times New Roman"/>
                <a:cs typeface="Times New Roman"/>
              </a:rPr>
              <a:t>,</a:t>
            </a:r>
            <a:r>
              <a:rPr lang="en-US" altLang="ja-JP" i="1" baseline="-25000" dirty="0">
                <a:latin typeface="Times New Roman"/>
                <a:cs typeface="Times New Roman"/>
              </a:rPr>
              <a:t>j</a:t>
            </a:r>
            <a:endParaRPr kumimoji="1" lang="ja-JP" altLang="en-US" i="1" baseline="-25000" dirty="0">
              <a:latin typeface="Times New Roman"/>
              <a:cs typeface="Times New Roman"/>
            </a:endParaRPr>
          </a:p>
        </p:txBody>
      </p:sp>
      <p:sp>
        <p:nvSpPr>
          <p:cNvPr id="80" name="テキスト ボックス 79"/>
          <p:cNvSpPr txBox="1"/>
          <p:nvPr/>
        </p:nvSpPr>
        <p:spPr>
          <a:xfrm>
            <a:off x="211356" y="3435438"/>
            <a:ext cx="3949259" cy="646331"/>
          </a:xfrm>
          <a:prstGeom prst="rect">
            <a:avLst/>
          </a:prstGeom>
          <a:noFill/>
        </p:spPr>
        <p:txBody>
          <a:bodyPr wrap="square" rtlCol="0">
            <a:spAutoFit/>
          </a:bodyPr>
          <a:lstStyle/>
          <a:p>
            <a:r>
              <a:rPr lang="en-US" altLang="ja-JP" dirty="0" smtClean="0">
                <a:cs typeface="Times New Roman"/>
              </a:rPr>
              <a:t>To compute the value of </a:t>
            </a:r>
            <a:r>
              <a:rPr lang="en-US" altLang="ja-JP" i="1" dirty="0" err="1" smtClean="0">
                <a:latin typeface="Times New Roman"/>
                <a:cs typeface="Times New Roman"/>
              </a:rPr>
              <a:t>C</a:t>
            </a:r>
            <a:r>
              <a:rPr lang="en-US" altLang="ja-JP" i="1" baseline="-25000" dirty="0" err="1" smtClean="0">
                <a:cs typeface="Times New Roman"/>
              </a:rPr>
              <a:t>i</a:t>
            </a:r>
            <a:r>
              <a:rPr lang="en-US" altLang="ja-JP" i="1" baseline="-25000" dirty="0" err="1" smtClean="0">
                <a:latin typeface="Times New Roman"/>
                <a:cs typeface="Times New Roman"/>
              </a:rPr>
              <a:t>,j</a:t>
            </a:r>
            <a:r>
              <a:rPr lang="en-US" altLang="ja-JP" dirty="0" smtClean="0">
                <a:cs typeface="Times New Roman"/>
              </a:rPr>
              <a:t> ,</a:t>
            </a:r>
          </a:p>
          <a:p>
            <a:r>
              <a:rPr kumimoji="1" lang="en-US" altLang="ja-JP" i="1" dirty="0" err="1" smtClean="0">
                <a:latin typeface="Times New Roman"/>
                <a:cs typeface="Times New Roman"/>
              </a:rPr>
              <a:t>e</a:t>
            </a:r>
            <a:r>
              <a:rPr kumimoji="1" lang="en-US" altLang="ja-JP" baseline="-25000" dirty="0" err="1" smtClean="0">
                <a:latin typeface="Times New Roman"/>
                <a:cs typeface="Times New Roman"/>
              </a:rPr>
              <a:t>i</a:t>
            </a:r>
            <a:r>
              <a:rPr kumimoji="1" lang="en-US" altLang="ja-JP" baseline="-25000" dirty="0" smtClean="0">
                <a:latin typeface="Times New Roman"/>
                <a:cs typeface="Times New Roman"/>
              </a:rPr>
              <a:t> </a:t>
            </a:r>
            <a:r>
              <a:rPr kumimoji="1" lang="en-US" altLang="ja-JP" dirty="0" smtClean="0">
                <a:latin typeface="Times New Roman"/>
                <a:cs typeface="Times New Roman"/>
              </a:rPr>
              <a:t>+</a:t>
            </a:r>
            <a:r>
              <a:rPr kumimoji="1" lang="en-US" altLang="ja-JP" baseline="-25000" dirty="0" smtClean="0">
                <a:latin typeface="Times New Roman"/>
                <a:cs typeface="Times New Roman"/>
              </a:rPr>
              <a:t> </a:t>
            </a:r>
            <a:r>
              <a:rPr kumimoji="1" lang="en-US" altLang="ja-JP" i="1" dirty="0" err="1" smtClean="0">
                <a:latin typeface="Times New Roman"/>
                <a:cs typeface="Times New Roman"/>
              </a:rPr>
              <a:t>f</a:t>
            </a:r>
            <a:r>
              <a:rPr kumimoji="1" lang="en-US" altLang="ja-JP" i="1" baseline="-25000" dirty="0" err="1" smtClean="0">
                <a:latin typeface="Times New Roman"/>
                <a:cs typeface="Times New Roman"/>
              </a:rPr>
              <a:t>j</a:t>
            </a:r>
            <a:r>
              <a:rPr kumimoji="1" lang="en-US" altLang="ja-JP" dirty="0" smtClean="0"/>
              <a:t> elements in </a:t>
            </a:r>
            <a:r>
              <a:rPr lang="en-US" altLang="ja-JP" dirty="0" smtClean="0"/>
              <a:t>table</a:t>
            </a:r>
            <a:r>
              <a:rPr kumimoji="1" lang="en-US" altLang="ja-JP" dirty="0" smtClean="0"/>
              <a:t> </a:t>
            </a:r>
            <a:r>
              <a:rPr kumimoji="1" lang="en-US" altLang="ja-JP" i="1" dirty="0" smtClean="0">
                <a:latin typeface="Times New Roman"/>
                <a:cs typeface="Times New Roman"/>
              </a:rPr>
              <a:t>C</a:t>
            </a:r>
            <a:r>
              <a:rPr kumimoji="1" lang="en-US" altLang="ja-JP" dirty="0" smtClean="0"/>
              <a:t> </a:t>
            </a:r>
            <a:r>
              <a:rPr lang="en-US" altLang="ja-JP" dirty="0" smtClean="0"/>
              <a:t>are used.</a:t>
            </a:r>
            <a:endParaRPr kumimoji="1" lang="ja-JP" altLang="en-US" i="1" baseline="-25000" dirty="0">
              <a:latin typeface="Times New Roman"/>
              <a:cs typeface="Times New Roman"/>
            </a:endParaRPr>
          </a:p>
        </p:txBody>
      </p:sp>
      <p:grpSp>
        <p:nvGrpSpPr>
          <p:cNvPr id="94" name="図形グループ 93"/>
          <p:cNvGrpSpPr/>
          <p:nvPr/>
        </p:nvGrpSpPr>
        <p:grpSpPr>
          <a:xfrm>
            <a:off x="525821" y="6120296"/>
            <a:ext cx="3645002" cy="232370"/>
            <a:chOff x="185267" y="5644272"/>
            <a:chExt cx="5161434" cy="304800"/>
          </a:xfrm>
        </p:grpSpPr>
        <p:pic>
          <p:nvPicPr>
            <p:cNvPr id="91" name="図 90"/>
            <p:cNvPicPr>
              <a:picLocks noChangeAspect="1"/>
            </p:cNvPicPr>
            <p:nvPr/>
          </p:nvPicPr>
          <p:blipFill>
            <a:blip r:embed="rId3"/>
            <a:stretch>
              <a:fillRect/>
            </a:stretch>
          </p:blipFill>
          <p:spPr>
            <a:xfrm>
              <a:off x="457201" y="5644272"/>
              <a:ext cx="4889500" cy="304800"/>
            </a:xfrm>
            <a:prstGeom prst="rect">
              <a:avLst/>
            </a:prstGeom>
          </p:spPr>
        </p:pic>
        <p:pic>
          <p:nvPicPr>
            <p:cNvPr id="93" name="図 92"/>
            <p:cNvPicPr>
              <a:picLocks noChangeAspect="1"/>
            </p:cNvPicPr>
            <p:nvPr/>
          </p:nvPicPr>
          <p:blipFill>
            <a:blip r:embed="rId4"/>
            <a:stretch>
              <a:fillRect/>
            </a:stretch>
          </p:blipFill>
          <p:spPr>
            <a:xfrm>
              <a:off x="185267" y="5748109"/>
              <a:ext cx="177800" cy="63500"/>
            </a:xfrm>
            <a:prstGeom prst="rect">
              <a:avLst/>
            </a:prstGeom>
          </p:spPr>
        </p:pic>
      </p:grpSp>
      <p:sp>
        <p:nvSpPr>
          <p:cNvPr id="95" name="テキスト ボックス 94"/>
          <p:cNvSpPr txBox="1"/>
          <p:nvPr/>
        </p:nvSpPr>
        <p:spPr>
          <a:xfrm>
            <a:off x="177515" y="4175626"/>
            <a:ext cx="5147677" cy="584776"/>
          </a:xfrm>
          <a:prstGeom prst="rect">
            <a:avLst/>
          </a:prstGeom>
          <a:noFill/>
        </p:spPr>
        <p:txBody>
          <a:bodyPr wrap="square" rtlCol="0">
            <a:spAutoFit/>
          </a:bodyPr>
          <a:lstStyle/>
          <a:p>
            <a:r>
              <a:rPr lang="en-US" altLang="ja-JP" sz="1600" dirty="0" smtClean="0">
                <a:cs typeface="Times New Roman"/>
              </a:rPr>
              <a:t>To compute </a:t>
            </a:r>
            <a:r>
              <a:rPr lang="en-US" altLang="ja-JP" sz="1600" i="1" dirty="0" err="1" smtClean="0">
                <a:cs typeface="Times New Roman"/>
              </a:rPr>
              <a:t>C</a:t>
            </a:r>
            <a:r>
              <a:rPr lang="en-US" altLang="ja-JP" sz="1600" i="1" baseline="-25000" dirty="0" err="1" smtClean="0">
                <a:latin typeface="Times New Roman"/>
                <a:cs typeface="Times New Roman"/>
              </a:rPr>
              <a:t>i,j</a:t>
            </a:r>
            <a:r>
              <a:rPr lang="en-US" altLang="ja-JP" sz="1600" dirty="0" smtClean="0">
                <a:cs typeface="Times New Roman"/>
              </a:rPr>
              <a:t> for</a:t>
            </a:r>
            <a:r>
              <a:rPr lang="en-US" altLang="ja-JP" sz="1600" dirty="0" smtClean="0">
                <a:solidFill>
                  <a:srgbClr val="000000"/>
                </a:solidFill>
              </a:rPr>
              <a:t> </a:t>
            </a:r>
            <a:r>
              <a:rPr lang="en-US" altLang="ja-JP" sz="1600" dirty="0">
                <a:solidFill>
                  <a:srgbClr val="000000"/>
                </a:solidFill>
              </a:rPr>
              <a:t>all </a:t>
            </a:r>
            <a:r>
              <a:rPr lang="en-US" altLang="ja-JP" sz="1600" dirty="0">
                <a:solidFill>
                  <a:srgbClr val="000000"/>
                </a:solidFill>
                <a:latin typeface="Times New Roman"/>
                <a:cs typeface="Times New Roman"/>
              </a:rPr>
              <a:t>1≦ </a:t>
            </a:r>
            <a:r>
              <a:rPr lang="en-US" altLang="ja-JP" sz="1600" i="1" dirty="0" err="1">
                <a:solidFill>
                  <a:srgbClr val="000000"/>
                </a:solidFill>
                <a:latin typeface="Times New Roman"/>
                <a:cs typeface="Times New Roman"/>
              </a:rPr>
              <a:t>i</a:t>
            </a:r>
            <a:r>
              <a:rPr lang="en-US" altLang="ja-JP" sz="1600" dirty="0">
                <a:solidFill>
                  <a:srgbClr val="000000"/>
                </a:solidFill>
                <a:latin typeface="Times New Roman"/>
                <a:cs typeface="Times New Roman"/>
              </a:rPr>
              <a:t> ≦</a:t>
            </a:r>
            <a:r>
              <a:rPr lang="en-US" altLang="ja-JP" sz="1600" dirty="0" smtClean="0">
                <a:solidFill>
                  <a:srgbClr val="000000"/>
                </a:solidFill>
                <a:latin typeface="Times New Roman"/>
                <a:cs typeface="Times New Roman"/>
              </a:rPr>
              <a:t> </a:t>
            </a:r>
            <a:r>
              <a:rPr lang="en-US" altLang="ja-JP" sz="1600" dirty="0" smtClean="0">
                <a:solidFill>
                  <a:srgbClr val="000000"/>
                </a:solidFill>
              </a:rPr>
              <a:t>|</a:t>
            </a:r>
            <a:r>
              <a:rPr lang="en-US" altLang="ja-JP" sz="1600" i="1" dirty="0" smtClean="0">
                <a:solidFill>
                  <a:srgbClr val="000000"/>
                </a:solidFill>
                <a:cs typeface="Times New Roman"/>
              </a:rPr>
              <a:t>V</a:t>
            </a:r>
            <a:r>
              <a:rPr lang="en-US" altLang="ja-JP" sz="1600" baseline="-25000" dirty="0" smtClean="0">
                <a:solidFill>
                  <a:srgbClr val="000000"/>
                </a:solidFill>
                <a:latin typeface="Times New Roman"/>
                <a:cs typeface="Times New Roman"/>
              </a:rPr>
              <a:t>1</a:t>
            </a:r>
            <a:r>
              <a:rPr lang="en-US" altLang="ja-JP" sz="1600" dirty="0" smtClean="0">
                <a:solidFill>
                  <a:srgbClr val="000000"/>
                </a:solidFill>
              </a:rPr>
              <a:t>|</a:t>
            </a:r>
            <a:r>
              <a:rPr lang="en-US" altLang="ja-JP" sz="1600" dirty="0" smtClean="0">
                <a:solidFill>
                  <a:srgbClr val="000000"/>
                </a:solidFill>
                <a:latin typeface="Times New Roman"/>
                <a:cs typeface="Times New Roman"/>
              </a:rPr>
              <a:t> and </a:t>
            </a:r>
            <a:r>
              <a:rPr lang="en-US" altLang="ja-JP" sz="1600" dirty="0">
                <a:solidFill>
                  <a:srgbClr val="000000"/>
                </a:solidFill>
                <a:latin typeface="Times New Roman"/>
                <a:cs typeface="Times New Roman"/>
              </a:rPr>
              <a:t>1≦ </a:t>
            </a:r>
            <a:r>
              <a:rPr lang="en-US" altLang="ja-JP" sz="1600" i="1" dirty="0">
                <a:solidFill>
                  <a:srgbClr val="000000"/>
                </a:solidFill>
                <a:latin typeface="Times New Roman"/>
                <a:cs typeface="Times New Roman"/>
              </a:rPr>
              <a:t>j</a:t>
            </a:r>
            <a:r>
              <a:rPr lang="en-US" altLang="ja-JP" sz="1600" dirty="0">
                <a:solidFill>
                  <a:srgbClr val="000000"/>
                </a:solidFill>
                <a:latin typeface="Times New Roman"/>
                <a:cs typeface="Times New Roman"/>
              </a:rPr>
              <a:t> ≦</a:t>
            </a:r>
            <a:r>
              <a:rPr lang="en-US" altLang="ja-JP" sz="1600" dirty="0" smtClean="0">
                <a:solidFill>
                  <a:srgbClr val="000000"/>
                </a:solidFill>
                <a:latin typeface="Times New Roman"/>
                <a:cs typeface="Times New Roman"/>
              </a:rPr>
              <a:t> </a:t>
            </a:r>
            <a:r>
              <a:rPr lang="en-US" altLang="ja-JP" sz="1600" dirty="0" smtClean="0">
                <a:solidFill>
                  <a:srgbClr val="000000"/>
                </a:solidFill>
              </a:rPr>
              <a:t>|</a:t>
            </a:r>
            <a:r>
              <a:rPr lang="en-US" altLang="ja-JP" sz="1600" i="1" dirty="0" smtClean="0">
                <a:solidFill>
                  <a:srgbClr val="000000"/>
                </a:solidFill>
                <a:cs typeface="Times New Roman"/>
              </a:rPr>
              <a:t>V</a:t>
            </a:r>
            <a:r>
              <a:rPr lang="en-US" altLang="ja-JP" sz="1600" baseline="-25000" dirty="0" smtClean="0">
                <a:solidFill>
                  <a:srgbClr val="000000"/>
                </a:solidFill>
                <a:latin typeface="Times New Roman"/>
                <a:cs typeface="Times New Roman"/>
              </a:rPr>
              <a:t>2</a:t>
            </a:r>
            <a:r>
              <a:rPr lang="en-US" altLang="ja-JP" sz="1600" dirty="0" smtClean="0">
                <a:solidFill>
                  <a:srgbClr val="000000"/>
                </a:solidFill>
              </a:rPr>
              <a:t>|</a:t>
            </a:r>
            <a:endParaRPr lang="en-US" altLang="ja-JP" sz="1600" i="1" dirty="0" smtClean="0">
              <a:solidFill>
                <a:srgbClr val="000000"/>
              </a:solidFill>
              <a:latin typeface="Times New Roman"/>
              <a:cs typeface="Times New Roman"/>
            </a:endParaRPr>
          </a:p>
          <a:p>
            <a:endParaRPr lang="en-US" altLang="ja-JP" sz="1600" dirty="0" smtClean="0">
              <a:cs typeface="Times New Roman"/>
            </a:endParaRPr>
          </a:p>
        </p:txBody>
      </p:sp>
      <p:sp>
        <p:nvSpPr>
          <p:cNvPr id="81" name="テキスト ボックス 80"/>
          <p:cNvSpPr txBox="1"/>
          <p:nvPr/>
        </p:nvSpPr>
        <p:spPr>
          <a:xfrm>
            <a:off x="121680" y="1990434"/>
            <a:ext cx="2581259" cy="369332"/>
          </a:xfrm>
          <a:prstGeom prst="rect">
            <a:avLst/>
          </a:prstGeom>
          <a:noFill/>
          <a:ln>
            <a:solidFill>
              <a:srgbClr val="000000"/>
            </a:solidFill>
          </a:ln>
        </p:spPr>
        <p:txBody>
          <a:bodyPr wrap="square" rtlCol="0">
            <a:spAutoFit/>
          </a:bodyPr>
          <a:lstStyle/>
          <a:p>
            <a:r>
              <a:rPr kumimoji="1" lang="en-US" altLang="ja-JP" dirty="0" smtClean="0"/>
              <a:t>case of </a:t>
            </a:r>
            <a:r>
              <a:rPr lang="en-US" altLang="ja-JP" i="1" dirty="0" smtClean="0">
                <a:latin typeface="Times New Roman"/>
                <a:cs typeface="Times New Roman"/>
              </a:rPr>
              <a:t>L</a:t>
            </a:r>
            <a:r>
              <a:rPr lang="en-US" altLang="ja-JP" baseline="-25000" dirty="0" smtClean="0">
                <a:latin typeface="Times New Roman"/>
                <a:cs typeface="Times New Roman"/>
              </a:rPr>
              <a:t>1</a:t>
            </a:r>
            <a:r>
              <a:rPr lang="en-US" altLang="ja-JP" dirty="0" smtClean="0">
                <a:latin typeface="Times New Roman"/>
                <a:cs typeface="Times New Roman"/>
              </a:rPr>
              <a:t>(</a:t>
            </a:r>
            <a:r>
              <a:rPr lang="en-US" altLang="ja-JP" i="1" dirty="0" smtClean="0">
                <a:latin typeface="Times New Roman"/>
                <a:cs typeface="Times New Roman"/>
              </a:rPr>
              <a:t>v</a:t>
            </a:r>
            <a:r>
              <a:rPr lang="en-US" altLang="ja-JP" baseline="-25000" dirty="0" smtClean="0">
                <a:latin typeface="Times New Roman"/>
                <a:cs typeface="Times New Roman"/>
              </a:rPr>
              <a:t>1</a:t>
            </a:r>
            <a:r>
              <a:rPr lang="en-US" altLang="ja-JP" i="1" baseline="-25000" dirty="0" smtClean="0">
                <a:latin typeface="Times New Roman"/>
                <a:cs typeface="Times New Roman"/>
              </a:rPr>
              <a:t>,i</a:t>
            </a:r>
            <a:r>
              <a:rPr lang="en-US" altLang="ja-JP" dirty="0" smtClean="0">
                <a:latin typeface="Times New Roman"/>
                <a:cs typeface="Times New Roman"/>
              </a:rPr>
              <a:t>) ≠ </a:t>
            </a:r>
            <a:r>
              <a:rPr lang="en-US" altLang="ja-JP" i="1" dirty="0" smtClean="0">
                <a:latin typeface="Times New Roman"/>
                <a:cs typeface="Times New Roman"/>
              </a:rPr>
              <a:t>L</a:t>
            </a:r>
            <a:r>
              <a:rPr lang="en-US" altLang="ja-JP" baseline="-25000" dirty="0" smtClean="0">
                <a:latin typeface="Times New Roman"/>
                <a:cs typeface="Times New Roman"/>
              </a:rPr>
              <a:t>2</a:t>
            </a:r>
            <a:r>
              <a:rPr lang="en-US" altLang="ja-JP" dirty="0" smtClean="0">
                <a:latin typeface="Times New Roman"/>
                <a:cs typeface="Times New Roman"/>
              </a:rPr>
              <a:t>(</a:t>
            </a:r>
            <a:r>
              <a:rPr lang="en-US" altLang="ja-JP" i="1" dirty="0" smtClean="0">
                <a:latin typeface="Times New Roman"/>
                <a:cs typeface="Times New Roman"/>
              </a:rPr>
              <a:t>v</a:t>
            </a:r>
            <a:r>
              <a:rPr lang="en-US" altLang="ja-JP" baseline="-25000" dirty="0" smtClean="0">
                <a:latin typeface="Times New Roman"/>
                <a:cs typeface="Times New Roman"/>
              </a:rPr>
              <a:t>2</a:t>
            </a:r>
            <a:r>
              <a:rPr lang="en-US" altLang="ja-JP" i="1" baseline="-25000" dirty="0" smtClean="0">
                <a:latin typeface="Times New Roman"/>
                <a:cs typeface="Times New Roman"/>
              </a:rPr>
              <a:t>,j</a:t>
            </a:r>
            <a:r>
              <a:rPr lang="en-US" altLang="ja-JP" dirty="0" smtClean="0">
                <a:latin typeface="Times New Roman"/>
                <a:cs typeface="Times New Roman"/>
              </a:rPr>
              <a:t>) </a:t>
            </a:r>
            <a:r>
              <a:rPr kumimoji="1" lang="en-US" altLang="ja-JP" dirty="0" smtClean="0"/>
              <a:t> </a:t>
            </a:r>
            <a:endParaRPr kumimoji="1" lang="ja-JP" altLang="en-US" dirty="0"/>
          </a:p>
        </p:txBody>
      </p:sp>
      <p:pic>
        <p:nvPicPr>
          <p:cNvPr id="83" name="図 82"/>
          <p:cNvPicPr>
            <a:picLocks noChangeAspect="1"/>
          </p:cNvPicPr>
          <p:nvPr/>
        </p:nvPicPr>
        <p:blipFill>
          <a:blip r:embed="rId5"/>
          <a:stretch>
            <a:fillRect/>
          </a:stretch>
        </p:blipFill>
        <p:spPr>
          <a:xfrm>
            <a:off x="525821" y="5436106"/>
            <a:ext cx="1916947" cy="591208"/>
          </a:xfrm>
          <a:prstGeom prst="rect">
            <a:avLst/>
          </a:prstGeom>
        </p:spPr>
      </p:pic>
      <p:sp>
        <p:nvSpPr>
          <p:cNvPr id="82" name="角丸四角形 81"/>
          <p:cNvSpPr/>
          <p:nvPr/>
        </p:nvSpPr>
        <p:spPr>
          <a:xfrm>
            <a:off x="487632" y="1268388"/>
            <a:ext cx="8205473" cy="390465"/>
          </a:xfrm>
          <a:prstGeom prst="roundRect">
            <a:avLst/>
          </a:prstGeom>
          <a:solidFill>
            <a:schemeClr val="bg1"/>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Compute </a:t>
            </a:r>
            <a:r>
              <a:rPr lang="en-US" altLang="ja-JP"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r>
              <a:rPr lang="en-US" altLang="ja-JP" dirty="0" smtClean="0">
                <a:solidFill>
                  <a:srgbClr val="000000"/>
                </a:solidFill>
              </a:rPr>
              <a:t> using </a:t>
            </a:r>
            <a:r>
              <a:rPr lang="en-US" altLang="ja-JP" dirty="0" smtClean="0">
                <a:solidFill>
                  <a:srgbClr val="000000"/>
                </a:solidFill>
              </a:rPr>
              <a:t>dynamic </a:t>
            </a:r>
            <a:r>
              <a:rPr lang="en-US" altLang="ja-JP" dirty="0" smtClean="0">
                <a:solidFill>
                  <a:srgbClr val="000000"/>
                </a:solidFill>
              </a:rPr>
              <a:t>programing</a:t>
            </a:r>
            <a:r>
              <a:rPr lang="en-US" altLang="ja-JP" dirty="0">
                <a:solidFill>
                  <a:srgbClr val="000000"/>
                </a:solidFill>
              </a:rPr>
              <a:t> </a:t>
            </a:r>
            <a:r>
              <a:rPr lang="en-US" altLang="ja-JP" dirty="0" smtClean="0">
                <a:solidFill>
                  <a:srgbClr val="000000"/>
                </a:solidFill>
              </a:rPr>
              <a:t>for all </a:t>
            </a:r>
            <a:r>
              <a:rPr lang="en-US" altLang="ja-JP" dirty="0" smtClean="0">
                <a:solidFill>
                  <a:srgbClr val="000000"/>
                </a:solidFill>
                <a:latin typeface="Times New Roman"/>
                <a:cs typeface="Times New Roman"/>
              </a:rPr>
              <a:t>1≦ </a:t>
            </a:r>
            <a:r>
              <a:rPr lang="en-US" altLang="ja-JP" i="1" dirty="0" err="1" smtClean="0">
                <a:solidFill>
                  <a:srgbClr val="000000"/>
                </a:solidFill>
                <a:latin typeface="Times New Roman"/>
                <a:cs typeface="Times New Roman"/>
              </a:rPr>
              <a:t>i</a:t>
            </a:r>
            <a:r>
              <a:rPr lang="en-US" altLang="ja-JP" dirty="0" smtClean="0">
                <a:solidFill>
                  <a:srgbClr val="000000"/>
                </a:solidFill>
                <a:latin typeface="Times New Roman"/>
                <a:cs typeface="Times New Roman"/>
              </a:rPr>
              <a:t> ≦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dirty="0" smtClean="0">
                <a:solidFill>
                  <a:srgbClr val="000000"/>
                </a:solidFill>
                <a:latin typeface="Times New Roman"/>
                <a:cs typeface="Times New Roman"/>
              </a:rPr>
              <a:t> and </a:t>
            </a:r>
            <a:r>
              <a:rPr lang="en-US" altLang="ja-JP" dirty="0">
                <a:solidFill>
                  <a:srgbClr val="000000"/>
                </a:solidFill>
                <a:latin typeface="Times New Roman"/>
                <a:cs typeface="Times New Roman"/>
              </a:rPr>
              <a:t>1≦ </a:t>
            </a:r>
            <a:r>
              <a:rPr lang="en-US" altLang="ja-JP" i="1" dirty="0" smtClean="0">
                <a:solidFill>
                  <a:srgbClr val="000000"/>
                </a:solidFill>
                <a:latin typeface="Times New Roman"/>
                <a:cs typeface="Times New Roman"/>
              </a:rPr>
              <a:t>j</a:t>
            </a:r>
            <a:r>
              <a:rPr lang="en-US" altLang="ja-JP" dirty="0" smtClean="0">
                <a:solidFill>
                  <a:srgbClr val="000000"/>
                </a:solidFill>
                <a:latin typeface="Times New Roman"/>
                <a:cs typeface="Times New Roman"/>
              </a:rPr>
              <a:t> </a:t>
            </a:r>
            <a:r>
              <a:rPr lang="en-US" altLang="ja-JP" dirty="0">
                <a:solidFill>
                  <a:srgbClr val="000000"/>
                </a:solidFill>
                <a:latin typeface="Times New Roman"/>
                <a:cs typeface="Times New Roman"/>
              </a:rPr>
              <a:t>≦</a:t>
            </a:r>
            <a:r>
              <a:rPr lang="en-US" altLang="ja-JP" dirty="0" smtClean="0">
                <a:solidFill>
                  <a:srgbClr val="000000"/>
                </a:solidFill>
                <a:latin typeface="Times New Roman"/>
                <a:cs typeface="Times New Roman"/>
              </a:rPr>
              <a:t>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a:t>
            </a:r>
            <a:endParaRPr lang="en-US" altLang="ja-JP" i="1" dirty="0" smtClean="0">
              <a:solidFill>
                <a:srgbClr val="000000"/>
              </a:solidFill>
              <a:latin typeface="Times New Roman"/>
              <a:cs typeface="Times New Roman"/>
            </a:endParaRPr>
          </a:p>
        </p:txBody>
      </p:sp>
      <p:pic>
        <p:nvPicPr>
          <p:cNvPr id="84" name="図 83"/>
          <p:cNvPicPr>
            <a:picLocks noChangeAspect="1"/>
          </p:cNvPicPr>
          <p:nvPr/>
        </p:nvPicPr>
        <p:blipFill>
          <a:blip r:embed="rId6"/>
          <a:stretch>
            <a:fillRect/>
          </a:stretch>
        </p:blipFill>
        <p:spPr>
          <a:xfrm>
            <a:off x="525821" y="6506947"/>
            <a:ext cx="1668064" cy="192469"/>
          </a:xfrm>
          <a:prstGeom prst="rect">
            <a:avLst/>
          </a:prstGeom>
        </p:spPr>
      </p:pic>
      <p:pic>
        <p:nvPicPr>
          <p:cNvPr id="85" name="図 84"/>
          <p:cNvPicPr>
            <a:picLocks noChangeAspect="1"/>
          </p:cNvPicPr>
          <p:nvPr/>
        </p:nvPicPr>
        <p:blipFill>
          <a:blip r:embed="rId7"/>
          <a:stretch>
            <a:fillRect/>
          </a:stretch>
        </p:blipFill>
        <p:spPr>
          <a:xfrm>
            <a:off x="525821" y="4705782"/>
            <a:ext cx="1234742" cy="594839"/>
          </a:xfrm>
          <a:prstGeom prst="rect">
            <a:avLst/>
          </a:prstGeom>
        </p:spPr>
      </p:pic>
      <p:sp>
        <p:nvSpPr>
          <p:cNvPr id="86" name="テキスト ボックス 85"/>
          <p:cNvSpPr txBox="1"/>
          <p:nvPr/>
        </p:nvSpPr>
        <p:spPr>
          <a:xfrm>
            <a:off x="2397874" y="6409540"/>
            <a:ext cx="1835679" cy="369332"/>
          </a:xfrm>
          <a:prstGeom prst="rect">
            <a:avLst/>
          </a:prstGeom>
          <a:noFill/>
        </p:spPr>
        <p:txBody>
          <a:bodyPr wrap="square" rtlCol="0">
            <a:spAutoFit/>
          </a:bodyPr>
          <a:lstStyle/>
          <a:p>
            <a:r>
              <a:rPr lang="en-US" altLang="ja-JP" i="1" dirty="0" smtClean="0">
                <a:latin typeface="Times New Roman"/>
                <a:cs typeface="Times New Roman"/>
              </a:rPr>
              <a:t>= O</a:t>
            </a:r>
            <a:r>
              <a:rPr lang="en-US" altLang="ja-JP" dirty="0" smtClean="0">
                <a:latin typeface="Times New Roman"/>
                <a:cs typeface="Times New Roman"/>
              </a:rPr>
              <a:t>(|</a:t>
            </a:r>
            <a:r>
              <a:rPr lang="en-US" altLang="ja-JP" i="1" dirty="0" smtClean="0">
                <a:latin typeface="Times New Roman"/>
                <a:cs typeface="Times New Roman"/>
              </a:rPr>
              <a:t>E</a:t>
            </a:r>
            <a:r>
              <a:rPr lang="en-US" altLang="ja-JP" baseline="-25000" dirty="0" smtClean="0">
                <a:latin typeface="Times New Roman"/>
                <a:cs typeface="Times New Roman"/>
              </a:rPr>
              <a:t>1</a:t>
            </a:r>
            <a:r>
              <a:rPr lang="en-US" altLang="ja-JP" dirty="0" smtClean="0">
                <a:latin typeface="Times New Roman"/>
                <a:cs typeface="Times New Roman"/>
              </a:rPr>
              <a:t>||</a:t>
            </a:r>
            <a:r>
              <a:rPr lang="en-US" altLang="ja-JP" i="1" dirty="0" smtClean="0">
                <a:latin typeface="Times New Roman"/>
                <a:cs typeface="Times New Roman"/>
              </a:rPr>
              <a:t>E</a:t>
            </a:r>
            <a:r>
              <a:rPr lang="en-US" altLang="ja-JP" baseline="-25000" dirty="0" smtClean="0">
                <a:latin typeface="Times New Roman"/>
                <a:cs typeface="Times New Roman"/>
              </a:rPr>
              <a:t>2</a:t>
            </a:r>
            <a:r>
              <a:rPr lang="en-US" altLang="ja-JP" dirty="0" smtClean="0">
                <a:latin typeface="Times New Roman"/>
                <a:cs typeface="Times New Roman"/>
              </a:rPr>
              <a:t>|)</a:t>
            </a:r>
            <a:r>
              <a:rPr lang="en-US" altLang="ja-JP" dirty="0" smtClean="0">
                <a:latin typeface="Times New Roman"/>
                <a:cs typeface="Times New Roman"/>
              </a:rPr>
              <a:t> </a:t>
            </a:r>
            <a:endParaRPr kumimoji="1" lang="ja-JP" altLang="en-US" dirty="0">
              <a:latin typeface="Times New Roman"/>
              <a:cs typeface="Times New Roman"/>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0306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100730"/>
            <a:ext cx="8229600" cy="1143000"/>
          </a:xfrm>
        </p:spPr>
        <p:txBody>
          <a:bodyPr/>
          <a:lstStyle/>
          <a:p>
            <a:r>
              <a:rPr lang="en-US" altLang="ja-JP" dirty="0" smtClean="0"/>
              <a:t>Time Complexity</a:t>
            </a:r>
            <a:endParaRPr lang="ja-JP" altLang="en-US" dirty="0"/>
          </a:p>
        </p:txBody>
      </p:sp>
      <p:sp>
        <p:nvSpPr>
          <p:cNvPr id="78" name="テキスト ボックス 77"/>
          <p:cNvSpPr txBox="1"/>
          <p:nvPr/>
        </p:nvSpPr>
        <p:spPr>
          <a:xfrm>
            <a:off x="195481" y="2482787"/>
            <a:ext cx="3949259" cy="369332"/>
          </a:xfrm>
          <a:prstGeom prst="rect">
            <a:avLst/>
          </a:prstGeom>
          <a:noFill/>
        </p:spPr>
        <p:txBody>
          <a:bodyPr wrap="square" rtlCol="0">
            <a:spAutoFit/>
          </a:bodyPr>
          <a:lstStyle/>
          <a:p>
            <a:r>
              <a:rPr kumimoji="1" lang="en-US" altLang="ja-JP" i="1" dirty="0" err="1" smtClean="0">
                <a:latin typeface="Times New Roman"/>
                <a:cs typeface="Times New Roman"/>
              </a:rPr>
              <a:t>e</a:t>
            </a:r>
            <a:r>
              <a:rPr kumimoji="1" lang="en-US" altLang="ja-JP" i="1" baseline="-25000" dirty="0" err="1" smtClean="0">
                <a:latin typeface="Times New Roman"/>
                <a:cs typeface="Times New Roman"/>
              </a:rPr>
              <a:t>i</a:t>
            </a:r>
            <a:r>
              <a:rPr kumimoji="1" lang="en-US" altLang="ja-JP" dirty="0" smtClean="0"/>
              <a:t> : the number of arcs incoming to </a:t>
            </a:r>
            <a:r>
              <a:rPr kumimoji="1" lang="en-US" altLang="ja-JP" i="1" dirty="0" smtClean="0">
                <a:latin typeface="Times New Roman"/>
                <a:cs typeface="Times New Roman"/>
              </a:rPr>
              <a:t>v</a:t>
            </a:r>
            <a:r>
              <a:rPr kumimoji="1" lang="en-US" altLang="ja-JP" baseline="-25000" dirty="0" smtClean="0">
                <a:latin typeface="Times New Roman"/>
                <a:cs typeface="Times New Roman"/>
              </a:rPr>
              <a:t>1</a:t>
            </a:r>
            <a:r>
              <a:rPr kumimoji="1" lang="en-US" altLang="ja-JP" i="1" baseline="-25000" dirty="0" smtClean="0">
                <a:latin typeface="Times New Roman"/>
                <a:cs typeface="Times New Roman"/>
              </a:rPr>
              <a:t>,i</a:t>
            </a:r>
            <a:endParaRPr kumimoji="1" lang="ja-JP" altLang="en-US" i="1" baseline="-25000" dirty="0">
              <a:latin typeface="Times New Roman"/>
              <a:cs typeface="Times New Roman"/>
            </a:endParaRPr>
          </a:p>
        </p:txBody>
      </p:sp>
      <p:sp>
        <p:nvSpPr>
          <p:cNvPr id="79" name="テキスト ボックス 78"/>
          <p:cNvSpPr txBox="1"/>
          <p:nvPr/>
        </p:nvSpPr>
        <p:spPr>
          <a:xfrm>
            <a:off x="211356" y="2842756"/>
            <a:ext cx="3949259" cy="369332"/>
          </a:xfrm>
          <a:prstGeom prst="rect">
            <a:avLst/>
          </a:prstGeom>
          <a:noFill/>
        </p:spPr>
        <p:txBody>
          <a:bodyPr wrap="square" rtlCol="0">
            <a:spAutoFit/>
          </a:bodyPr>
          <a:lstStyle/>
          <a:p>
            <a:r>
              <a:rPr kumimoji="1" lang="en-US" altLang="ja-JP" i="1" dirty="0" err="1" smtClean="0">
                <a:latin typeface="Times New Roman"/>
                <a:cs typeface="Times New Roman"/>
              </a:rPr>
              <a:t>f</a:t>
            </a:r>
            <a:r>
              <a:rPr kumimoji="1" lang="en-US" altLang="ja-JP" i="1" baseline="-25000" dirty="0" err="1" smtClean="0">
                <a:latin typeface="Times New Roman"/>
                <a:cs typeface="Times New Roman"/>
              </a:rPr>
              <a:t>j</a:t>
            </a:r>
            <a:r>
              <a:rPr kumimoji="1" lang="en-US" altLang="ja-JP" dirty="0" smtClean="0"/>
              <a:t> : the number of arcs incoming to </a:t>
            </a:r>
            <a:r>
              <a:rPr kumimoji="1" lang="en-US" altLang="ja-JP" i="1" dirty="0" smtClean="0">
                <a:latin typeface="Times New Roman"/>
                <a:cs typeface="Times New Roman"/>
              </a:rPr>
              <a:t>v</a:t>
            </a:r>
            <a:r>
              <a:rPr lang="en-US" altLang="ja-JP" baseline="-25000" dirty="0">
                <a:latin typeface="Times New Roman"/>
                <a:cs typeface="Times New Roman"/>
              </a:rPr>
              <a:t>2</a:t>
            </a:r>
            <a:r>
              <a:rPr kumimoji="1" lang="en-US" altLang="ja-JP" i="1" baseline="-25000" dirty="0" smtClean="0">
                <a:latin typeface="Times New Roman"/>
                <a:cs typeface="Times New Roman"/>
              </a:rPr>
              <a:t>,</a:t>
            </a:r>
            <a:r>
              <a:rPr lang="en-US" altLang="ja-JP" i="1" baseline="-25000" dirty="0">
                <a:latin typeface="Times New Roman"/>
                <a:cs typeface="Times New Roman"/>
              </a:rPr>
              <a:t>j</a:t>
            </a:r>
            <a:endParaRPr kumimoji="1" lang="ja-JP" altLang="en-US" i="1" baseline="-25000" dirty="0">
              <a:latin typeface="Times New Roman"/>
              <a:cs typeface="Times New Roman"/>
            </a:endParaRPr>
          </a:p>
        </p:txBody>
      </p:sp>
      <p:sp>
        <p:nvSpPr>
          <p:cNvPr id="80" name="テキスト ボックス 79"/>
          <p:cNvSpPr txBox="1"/>
          <p:nvPr/>
        </p:nvSpPr>
        <p:spPr>
          <a:xfrm>
            <a:off x="211356" y="3435438"/>
            <a:ext cx="3949259" cy="646331"/>
          </a:xfrm>
          <a:prstGeom prst="rect">
            <a:avLst/>
          </a:prstGeom>
          <a:noFill/>
        </p:spPr>
        <p:txBody>
          <a:bodyPr wrap="square" rtlCol="0">
            <a:spAutoFit/>
          </a:bodyPr>
          <a:lstStyle/>
          <a:p>
            <a:r>
              <a:rPr lang="en-US" altLang="ja-JP" dirty="0" smtClean="0">
                <a:cs typeface="Times New Roman"/>
              </a:rPr>
              <a:t>To compute the value of </a:t>
            </a:r>
            <a:r>
              <a:rPr lang="en-US" altLang="ja-JP" dirty="0" err="1" smtClean="0">
                <a:latin typeface="BKM-cmmi12"/>
                <a:cs typeface="BKM-cmmi12"/>
              </a:rPr>
              <a:t>C</a:t>
            </a:r>
            <a:r>
              <a:rPr lang="en-US" altLang="ja-JP" i="1" baseline="-25000" dirty="0" err="1" smtClean="0">
                <a:latin typeface="Times New Roman"/>
                <a:cs typeface="Times New Roman"/>
              </a:rPr>
              <a:t>i,j</a:t>
            </a:r>
            <a:r>
              <a:rPr lang="en-US" altLang="ja-JP" dirty="0" smtClean="0">
                <a:latin typeface="Times New Roman"/>
                <a:cs typeface="Times New Roman"/>
              </a:rPr>
              <a:t>  </a:t>
            </a:r>
            <a:r>
              <a:rPr lang="en-US" altLang="ja-JP" dirty="0" smtClean="0">
                <a:cs typeface="Times New Roman"/>
              </a:rPr>
              <a:t>,</a:t>
            </a:r>
          </a:p>
          <a:p>
            <a:r>
              <a:rPr kumimoji="1" lang="en-US" altLang="ja-JP" i="1" dirty="0" err="1" smtClean="0">
                <a:latin typeface="Times New Roman"/>
                <a:cs typeface="Times New Roman"/>
              </a:rPr>
              <a:t>e</a:t>
            </a:r>
            <a:r>
              <a:rPr kumimoji="1" lang="en-US" altLang="ja-JP" spc="600" baseline="-25000" dirty="0" err="1" smtClean="0">
                <a:latin typeface="Times New Roman"/>
                <a:cs typeface="Times New Roman"/>
              </a:rPr>
              <a:t>i</a:t>
            </a:r>
            <a:r>
              <a:rPr kumimoji="1" lang="en-US" altLang="ja-JP" i="1" dirty="0" err="1" smtClean="0">
                <a:latin typeface="Times New Roman"/>
                <a:cs typeface="Times New Roman"/>
              </a:rPr>
              <a:t>f</a:t>
            </a:r>
            <a:r>
              <a:rPr kumimoji="1" lang="en-US" altLang="ja-JP" i="1" baseline="-25000" dirty="0" err="1" smtClean="0">
                <a:latin typeface="Times New Roman"/>
                <a:cs typeface="Times New Roman"/>
              </a:rPr>
              <a:t>j</a:t>
            </a:r>
            <a:r>
              <a:rPr kumimoji="1" lang="en-US" altLang="ja-JP" dirty="0" smtClean="0"/>
              <a:t> elements in table </a:t>
            </a:r>
            <a:r>
              <a:rPr kumimoji="1" lang="en-US" altLang="ja-JP" dirty="0" smtClean="0">
                <a:latin typeface="BKM-cmmi12"/>
                <a:cs typeface="BKM-cmmi12"/>
              </a:rPr>
              <a:t>C</a:t>
            </a:r>
            <a:r>
              <a:rPr kumimoji="1" lang="en-US" altLang="ja-JP" dirty="0" smtClean="0"/>
              <a:t> </a:t>
            </a:r>
            <a:r>
              <a:rPr lang="en-US" altLang="ja-JP" dirty="0" smtClean="0"/>
              <a:t>are used.</a:t>
            </a:r>
            <a:endParaRPr kumimoji="1" lang="ja-JP" altLang="en-US" i="1" baseline="-25000" dirty="0">
              <a:latin typeface="Times New Roman"/>
              <a:cs typeface="Times New Roman"/>
            </a:endParaRPr>
          </a:p>
        </p:txBody>
      </p:sp>
      <p:pic>
        <p:nvPicPr>
          <p:cNvPr id="84" name="図 83"/>
          <p:cNvPicPr>
            <a:picLocks noChangeAspect="1"/>
          </p:cNvPicPr>
          <p:nvPr/>
        </p:nvPicPr>
        <p:blipFill>
          <a:blip r:embed="rId3"/>
          <a:stretch>
            <a:fillRect/>
          </a:stretch>
        </p:blipFill>
        <p:spPr>
          <a:xfrm>
            <a:off x="457201" y="5849103"/>
            <a:ext cx="3855426" cy="205623"/>
          </a:xfrm>
          <a:prstGeom prst="rect">
            <a:avLst/>
          </a:prstGeom>
        </p:spPr>
      </p:pic>
      <p:pic>
        <p:nvPicPr>
          <p:cNvPr id="85" name="図 84"/>
          <p:cNvPicPr>
            <a:picLocks noChangeAspect="1"/>
          </p:cNvPicPr>
          <p:nvPr/>
        </p:nvPicPr>
        <p:blipFill>
          <a:blip r:embed="rId4"/>
          <a:stretch>
            <a:fillRect/>
          </a:stretch>
        </p:blipFill>
        <p:spPr>
          <a:xfrm>
            <a:off x="457201" y="4600291"/>
            <a:ext cx="760608" cy="507072"/>
          </a:xfrm>
          <a:prstGeom prst="rect">
            <a:avLst/>
          </a:prstGeom>
        </p:spPr>
      </p:pic>
      <p:pic>
        <p:nvPicPr>
          <p:cNvPr id="88" name="図 87"/>
          <p:cNvPicPr>
            <a:picLocks noChangeAspect="1"/>
          </p:cNvPicPr>
          <p:nvPr/>
        </p:nvPicPr>
        <p:blipFill>
          <a:blip r:embed="rId5"/>
          <a:stretch>
            <a:fillRect/>
          </a:stretch>
        </p:blipFill>
        <p:spPr>
          <a:xfrm>
            <a:off x="457200" y="6206691"/>
            <a:ext cx="2878039" cy="217896"/>
          </a:xfrm>
          <a:prstGeom prst="rect">
            <a:avLst/>
          </a:prstGeom>
        </p:spPr>
      </p:pic>
      <p:pic>
        <p:nvPicPr>
          <p:cNvPr id="89" name="図 88"/>
          <p:cNvPicPr>
            <a:picLocks noChangeAspect="1"/>
          </p:cNvPicPr>
          <p:nvPr/>
        </p:nvPicPr>
        <p:blipFill>
          <a:blip r:embed="rId6"/>
          <a:stretch>
            <a:fillRect/>
          </a:stretch>
        </p:blipFill>
        <p:spPr>
          <a:xfrm>
            <a:off x="457201" y="6520029"/>
            <a:ext cx="896432" cy="209168"/>
          </a:xfrm>
          <a:prstGeom prst="rect">
            <a:avLst/>
          </a:prstGeom>
        </p:spPr>
      </p:pic>
      <p:grpSp>
        <p:nvGrpSpPr>
          <p:cNvPr id="82" name="図形グループ 81"/>
          <p:cNvGrpSpPr>
            <a:grpSpLocks noChangeAspect="1"/>
          </p:cNvGrpSpPr>
          <p:nvPr/>
        </p:nvGrpSpPr>
        <p:grpSpPr>
          <a:xfrm>
            <a:off x="4461025" y="3408053"/>
            <a:ext cx="987062" cy="3098894"/>
            <a:chOff x="3873762" y="4267948"/>
            <a:chExt cx="1536180" cy="4822856"/>
          </a:xfrm>
        </p:grpSpPr>
        <p:grpSp>
          <p:nvGrpSpPr>
            <p:cNvPr id="83" name="図形グループ 60"/>
            <p:cNvGrpSpPr/>
            <p:nvPr/>
          </p:nvGrpSpPr>
          <p:grpSpPr>
            <a:xfrm>
              <a:off x="4807079" y="4267948"/>
              <a:ext cx="602863" cy="4822856"/>
              <a:chOff x="4807079" y="4267948"/>
              <a:chExt cx="602863" cy="4822856"/>
            </a:xfrm>
          </p:grpSpPr>
          <p:sp>
            <p:nvSpPr>
              <p:cNvPr id="87" name="円/楕円 86"/>
              <p:cNvSpPr/>
              <p:nvPr/>
            </p:nvSpPr>
            <p:spPr>
              <a:xfrm>
                <a:off x="4807079" y="4267948"/>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90" name="円/楕円 89"/>
              <p:cNvSpPr/>
              <p:nvPr/>
            </p:nvSpPr>
            <p:spPr>
              <a:xfrm>
                <a:off x="4807079" y="5109981"/>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91" name="円/楕円 90"/>
              <p:cNvSpPr/>
              <p:nvPr/>
            </p:nvSpPr>
            <p:spPr>
              <a:xfrm>
                <a:off x="4807080" y="6794048"/>
                <a:ext cx="602861"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92" name="円/楕円 91"/>
              <p:cNvSpPr/>
              <p:nvPr/>
            </p:nvSpPr>
            <p:spPr>
              <a:xfrm>
                <a:off x="4807080" y="7636082"/>
                <a:ext cx="602861"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sp>
            <p:nvSpPr>
              <p:cNvPr id="93" name="円/楕円 92"/>
              <p:cNvSpPr/>
              <p:nvPr/>
            </p:nvSpPr>
            <p:spPr>
              <a:xfrm>
                <a:off x="4807079" y="8478112"/>
                <a:ext cx="602862"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b </a:t>
                </a:r>
                <a:r>
                  <a:rPr lang="en-US" altLang="ja-JP" sz="2400" baseline="-25000" dirty="0">
                    <a:solidFill>
                      <a:srgbClr val="000000"/>
                    </a:solidFill>
                    <a:latin typeface="+mn-ea"/>
                  </a:rPr>
                  <a:t>6</a:t>
                </a:r>
                <a:endParaRPr kumimoji="1" lang="ja-JP" altLang="en-US" sz="2400" dirty="0">
                  <a:solidFill>
                    <a:srgbClr val="000000"/>
                  </a:solidFill>
                  <a:latin typeface="+mn-ea"/>
                </a:endParaRPr>
              </a:p>
            </p:txBody>
          </p:sp>
          <p:cxnSp>
            <p:nvCxnSpPr>
              <p:cNvPr id="94" name="直線矢印コネクタ 93"/>
              <p:cNvCxnSpPr>
                <a:stCxn id="87" idx="4"/>
                <a:endCxn id="90" idx="0"/>
              </p:cNvCxnSpPr>
              <p:nvPr/>
            </p:nvCxnSpPr>
            <p:spPr>
              <a:xfrm rot="5400000">
                <a:off x="4993840" y="4995311"/>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5" name="直線矢印コネクタ 55"/>
              <p:cNvCxnSpPr>
                <a:endCxn id="93" idx="2"/>
              </p:cNvCxnSpPr>
              <p:nvPr/>
            </p:nvCxnSpPr>
            <p:spPr>
              <a:xfrm rot="10800000" flipV="1">
                <a:off x="4807079" y="6261451"/>
                <a:ext cx="8538" cy="2523006"/>
              </a:xfrm>
              <a:prstGeom prst="curvedConnector3">
                <a:avLst>
                  <a:gd name="adj1" fmla="val 4266970"/>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6" name="直線矢印コネクタ 95"/>
              <p:cNvCxnSpPr>
                <a:stCxn id="90" idx="4"/>
                <a:endCxn id="100" idx="0"/>
              </p:cNvCxnSpPr>
              <p:nvPr/>
            </p:nvCxnSpPr>
            <p:spPr>
              <a:xfrm rot="5400000">
                <a:off x="4993840" y="5837344"/>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7" name="直線矢印コネクタ 96"/>
              <p:cNvCxnSpPr>
                <a:stCxn id="91" idx="4"/>
                <a:endCxn id="92" idx="0"/>
              </p:cNvCxnSpPr>
              <p:nvPr/>
            </p:nvCxnSpPr>
            <p:spPr>
              <a:xfrm rot="5400000">
                <a:off x="4993843" y="7521411"/>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8" name="直線矢印コネクタ 97"/>
              <p:cNvCxnSpPr>
                <a:stCxn id="92" idx="4"/>
                <a:endCxn id="93" idx="0"/>
              </p:cNvCxnSpPr>
              <p:nvPr/>
            </p:nvCxnSpPr>
            <p:spPr>
              <a:xfrm rot="5400000">
                <a:off x="4993844" y="8363443"/>
                <a:ext cx="229339"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9" name="直線矢印コネクタ 59"/>
              <p:cNvCxnSpPr>
                <a:endCxn id="92" idx="2"/>
              </p:cNvCxnSpPr>
              <p:nvPr/>
            </p:nvCxnSpPr>
            <p:spPr>
              <a:xfrm rot="10800000" flipV="1">
                <a:off x="4807082" y="4572271"/>
                <a:ext cx="7304" cy="3370157"/>
              </a:xfrm>
              <a:prstGeom prst="curvedConnector3">
                <a:avLst>
                  <a:gd name="adj1" fmla="val 3186938"/>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00" name="円/楕円 99"/>
              <p:cNvSpPr/>
              <p:nvPr/>
            </p:nvSpPr>
            <p:spPr>
              <a:xfrm>
                <a:off x="4807079" y="5952015"/>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101" name="直線矢印コネクタ 61"/>
              <p:cNvCxnSpPr>
                <a:stCxn id="92" idx="2"/>
                <a:endCxn id="100" idx="2"/>
              </p:cNvCxnSpPr>
              <p:nvPr/>
            </p:nvCxnSpPr>
            <p:spPr>
              <a:xfrm rot="10800000">
                <a:off x="4807082" y="6258362"/>
                <a:ext cx="2471" cy="1684067"/>
              </a:xfrm>
              <a:prstGeom prst="curvedConnector3">
                <a:avLst>
                  <a:gd name="adj1" fmla="val 7714232"/>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86" name="テキスト ボックス 85"/>
            <p:cNvSpPr txBox="1"/>
            <p:nvPr/>
          </p:nvSpPr>
          <p:spPr>
            <a:xfrm>
              <a:off x="3873762" y="4414951"/>
              <a:ext cx="936812"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baseline="-25000" dirty="0">
                <a:latin typeface="BKM-cmmi12"/>
                <a:cs typeface="BKM-cmmi12"/>
              </a:endParaRPr>
            </a:p>
          </p:txBody>
        </p:sp>
      </p:grpSp>
      <p:grpSp>
        <p:nvGrpSpPr>
          <p:cNvPr id="102" name="図形グループ 101"/>
          <p:cNvGrpSpPr>
            <a:grpSpLocks noChangeAspect="1"/>
          </p:cNvGrpSpPr>
          <p:nvPr/>
        </p:nvGrpSpPr>
        <p:grpSpPr>
          <a:xfrm>
            <a:off x="5584178" y="2482787"/>
            <a:ext cx="3129662" cy="826634"/>
            <a:chOff x="2059720" y="3583580"/>
            <a:chExt cx="4791724" cy="1265634"/>
          </a:xfrm>
        </p:grpSpPr>
        <p:grpSp>
          <p:nvGrpSpPr>
            <p:cNvPr id="103" name="図形グループ 61"/>
            <p:cNvGrpSpPr/>
            <p:nvPr/>
          </p:nvGrpSpPr>
          <p:grpSpPr>
            <a:xfrm>
              <a:off x="2059720" y="3583580"/>
              <a:ext cx="4791724" cy="1265634"/>
              <a:chOff x="2059720" y="3583580"/>
              <a:chExt cx="4791724" cy="1265634"/>
            </a:xfrm>
          </p:grpSpPr>
          <p:grpSp>
            <p:nvGrpSpPr>
              <p:cNvPr id="105" name="図形グループ 59"/>
              <p:cNvGrpSpPr/>
              <p:nvPr/>
            </p:nvGrpSpPr>
            <p:grpSpPr>
              <a:xfrm>
                <a:off x="2114044" y="4290422"/>
                <a:ext cx="4737400" cy="558792"/>
                <a:chOff x="2114044" y="4290422"/>
                <a:chExt cx="4737400" cy="558792"/>
              </a:xfrm>
            </p:grpSpPr>
            <p:sp>
              <p:nvSpPr>
                <p:cNvPr id="107" name="円/楕円 106"/>
                <p:cNvSpPr/>
                <p:nvPr/>
              </p:nvSpPr>
              <p:spPr>
                <a:xfrm>
                  <a:off x="2114044" y="4291639"/>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108" name="円/楕円 107"/>
                <p:cNvSpPr/>
                <p:nvPr/>
              </p:nvSpPr>
              <p:spPr>
                <a:xfrm>
                  <a:off x="2940952"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109" name="円/楕円 108"/>
                <p:cNvSpPr/>
                <p:nvPr/>
              </p:nvSpPr>
              <p:spPr>
                <a:xfrm>
                  <a:off x="4594765"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110" name="円/楕円 109"/>
                <p:cNvSpPr/>
                <p:nvPr/>
              </p:nvSpPr>
              <p:spPr>
                <a:xfrm>
                  <a:off x="542167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111" name="円/楕円 110"/>
                <p:cNvSpPr/>
                <p:nvPr/>
              </p:nvSpPr>
              <p:spPr>
                <a:xfrm>
                  <a:off x="624858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6</a:t>
                  </a:r>
                  <a:endParaRPr kumimoji="1" lang="ja-JP" altLang="en-US" sz="2400" dirty="0">
                    <a:solidFill>
                      <a:srgbClr val="000000"/>
                    </a:solidFill>
                    <a:latin typeface="+mn-ea"/>
                  </a:endParaRPr>
                </a:p>
              </p:txBody>
            </p:sp>
            <p:cxnSp>
              <p:nvCxnSpPr>
                <p:cNvPr id="112" name="直線矢印コネクタ 111"/>
                <p:cNvCxnSpPr>
                  <a:stCxn id="107" idx="6"/>
                  <a:endCxn id="108" idx="2"/>
                </p:cNvCxnSpPr>
                <p:nvPr/>
              </p:nvCxnSpPr>
              <p:spPr>
                <a:xfrm>
                  <a:off x="2716906" y="4570424"/>
                  <a:ext cx="224046"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3" name="直線矢印コネクタ 112"/>
                <p:cNvCxnSpPr>
                  <a:stCxn id="108" idx="6"/>
                  <a:endCxn id="117" idx="2"/>
                </p:cNvCxnSpPr>
                <p:nvPr/>
              </p:nvCxnSpPr>
              <p:spPr>
                <a:xfrm>
                  <a:off x="3543815" y="4570427"/>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4" name="直線矢印コネクタ 113"/>
                <p:cNvCxnSpPr>
                  <a:stCxn id="109" idx="6"/>
                  <a:endCxn id="110" idx="2"/>
                </p:cNvCxnSpPr>
                <p:nvPr/>
              </p:nvCxnSpPr>
              <p:spPr>
                <a:xfrm>
                  <a:off x="5197628" y="4570425"/>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5" name="直線矢印コネクタ 114"/>
                <p:cNvCxnSpPr>
                  <a:stCxn id="110" idx="6"/>
                  <a:endCxn id="111" idx="2"/>
                </p:cNvCxnSpPr>
                <p:nvPr/>
              </p:nvCxnSpPr>
              <p:spPr>
                <a:xfrm>
                  <a:off x="6024534" y="4570425"/>
                  <a:ext cx="224047"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6" name="直線矢印コネクタ 76"/>
                <p:cNvCxnSpPr>
                  <a:endCxn id="110" idx="1"/>
                </p:cNvCxnSpPr>
                <p:nvPr/>
              </p:nvCxnSpPr>
              <p:spPr>
                <a:xfrm rot="16200000" flipH="1">
                  <a:off x="4475850" y="3339184"/>
                  <a:ext cx="13786" cy="2054432"/>
                </a:xfrm>
                <a:prstGeom prst="curvedConnector3">
                  <a:avLst>
                    <a:gd name="adj1" fmla="val -3131186"/>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17" name="円/楕円 116"/>
                <p:cNvSpPr/>
                <p:nvPr/>
              </p:nvSpPr>
              <p:spPr>
                <a:xfrm>
                  <a:off x="3767859"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118" name="直線矢印コネクタ 78"/>
                <p:cNvCxnSpPr>
                  <a:stCxn id="110" idx="0"/>
                  <a:endCxn id="117" idx="0"/>
                </p:cNvCxnSpPr>
                <p:nvPr/>
              </p:nvCxnSpPr>
              <p:spPr>
                <a:xfrm rot="16200000" flipV="1">
                  <a:off x="4896197" y="3464731"/>
                  <a:ext cx="2431" cy="1653813"/>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106" name="テキスト ボックス 105"/>
              <p:cNvSpPr txBox="1"/>
              <p:nvPr/>
            </p:nvSpPr>
            <p:spPr>
              <a:xfrm>
                <a:off x="2059720" y="3583580"/>
                <a:ext cx="936811" cy="706841"/>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dirty="0">
                  <a:latin typeface="BKM-cmmi12"/>
                  <a:cs typeface="BKM-cmmi12"/>
                </a:endParaRPr>
              </a:p>
            </p:txBody>
          </p:sp>
        </p:grpSp>
        <p:cxnSp>
          <p:nvCxnSpPr>
            <p:cNvPr id="104" name="直線矢印コネクタ 64"/>
            <p:cNvCxnSpPr>
              <a:endCxn id="107" idx="7"/>
            </p:cNvCxnSpPr>
            <p:nvPr/>
          </p:nvCxnSpPr>
          <p:spPr>
            <a:xfrm rot="16200000" flipV="1">
              <a:off x="3658517" y="3343398"/>
              <a:ext cx="3039" cy="2062833"/>
            </a:xfrm>
            <a:prstGeom prst="curvedConnector3">
              <a:avLst>
                <a:gd name="adj1" fmla="val 14303123"/>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graphicFrame>
        <p:nvGraphicFramePr>
          <p:cNvPr id="119" name="表 118"/>
          <p:cNvGraphicFramePr>
            <a:graphicFrameLocks noGrp="1"/>
          </p:cNvGraphicFramePr>
          <p:nvPr/>
        </p:nvGraphicFramePr>
        <p:xfrm>
          <a:off x="5597704" y="3366890"/>
          <a:ext cx="3172380" cy="3184140"/>
        </p:xfrm>
        <a:graphic>
          <a:graphicData uri="http://schemas.openxmlformats.org/drawingml/2006/table">
            <a:tbl>
              <a:tblPr/>
              <a:tblGrid>
                <a:gridCol w="220305"/>
                <a:gridCol w="308425"/>
                <a:gridCol w="220305"/>
                <a:gridCol w="308425"/>
                <a:gridCol w="220305"/>
                <a:gridCol w="308425"/>
                <a:gridCol w="220305"/>
                <a:gridCol w="308425"/>
                <a:gridCol w="220305"/>
                <a:gridCol w="308425"/>
                <a:gridCol w="220305"/>
                <a:gridCol w="308425"/>
              </a:tblGrid>
              <a:tr h="208922">
                <a:tc>
                  <a:txBody>
                    <a:bodyPr/>
                    <a:lstStyle/>
                    <a:p>
                      <a:pPr algn="ctr" fontAlgn="ctr"/>
                      <a:r>
                        <a:rPr lang="en-US" altLang="ja-JP" sz="1800" b="0" i="0" u="none" strike="noStrike" baseline="-25000" dirty="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1,4</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2,1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dirty="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2,4</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2,5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2,6</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0</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0</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3,1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5,4</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dirty="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5,3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dirty="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6,5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4</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4</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120" name="テキスト ボックス 119"/>
          <p:cNvSpPr txBox="1"/>
          <p:nvPr/>
        </p:nvSpPr>
        <p:spPr>
          <a:xfrm>
            <a:off x="5194522" y="2958717"/>
            <a:ext cx="799336" cy="461665"/>
          </a:xfrm>
          <a:prstGeom prst="rect">
            <a:avLst/>
          </a:prstGeom>
          <a:noFill/>
        </p:spPr>
        <p:txBody>
          <a:bodyPr wrap="square" rtlCol="0">
            <a:spAutoFit/>
          </a:bodyPr>
          <a:lstStyle/>
          <a:p>
            <a:r>
              <a:rPr kumimoji="1" lang="en-US" altLang="ja-JP" sz="2400" dirty="0" smtClean="0">
                <a:latin typeface="BKM-cmmi12"/>
                <a:cs typeface="BKM-cmmi12"/>
              </a:rPr>
              <a:t>C</a:t>
            </a:r>
            <a:endParaRPr kumimoji="1" lang="ja-JP" altLang="en-US" sz="2400" dirty="0">
              <a:latin typeface="BKM-cmmi12"/>
              <a:cs typeface="BKM-cmmi12"/>
            </a:endParaRPr>
          </a:p>
        </p:txBody>
      </p:sp>
      <p:sp>
        <p:nvSpPr>
          <p:cNvPr id="121" name="円/楕円 120"/>
          <p:cNvSpPr/>
          <p:nvPr/>
        </p:nvSpPr>
        <p:spPr>
          <a:xfrm>
            <a:off x="7768331" y="2936243"/>
            <a:ext cx="395998" cy="396793"/>
          </a:xfrm>
          <a:prstGeom prst="ellipse">
            <a:avLst/>
          </a:prstGeom>
          <a:noFill/>
          <a:ln w="635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2" name="円/楕円 121"/>
          <p:cNvSpPr/>
          <p:nvPr/>
        </p:nvSpPr>
        <p:spPr>
          <a:xfrm>
            <a:off x="5066208" y="6114060"/>
            <a:ext cx="395998" cy="396793"/>
          </a:xfrm>
          <a:prstGeom prst="ellipse">
            <a:avLst/>
          </a:prstGeom>
          <a:noFill/>
          <a:ln w="635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0" name="正方形/長方形 129"/>
          <p:cNvSpPr/>
          <p:nvPr/>
        </p:nvSpPr>
        <p:spPr>
          <a:xfrm>
            <a:off x="7732425" y="6044115"/>
            <a:ext cx="490492" cy="484350"/>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31" name="図形グループ 130"/>
          <p:cNvGrpSpPr/>
          <p:nvPr/>
        </p:nvGrpSpPr>
        <p:grpSpPr>
          <a:xfrm>
            <a:off x="6142325" y="4457275"/>
            <a:ext cx="1557999" cy="484350"/>
            <a:chOff x="2367212" y="2315308"/>
            <a:chExt cx="1557999" cy="484350"/>
          </a:xfrm>
        </p:grpSpPr>
        <p:sp>
          <p:nvSpPr>
            <p:cNvPr id="132" name="正方形/長方形 131"/>
            <p:cNvSpPr/>
            <p:nvPr/>
          </p:nvSpPr>
          <p:spPr>
            <a:xfrm>
              <a:off x="2367212"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3" name="正方形/長方形 132"/>
            <p:cNvSpPr/>
            <p:nvPr/>
          </p:nvSpPr>
          <p:spPr>
            <a:xfrm>
              <a:off x="2897876"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4" name="正方形/長方形 133"/>
            <p:cNvSpPr/>
            <p:nvPr/>
          </p:nvSpPr>
          <p:spPr>
            <a:xfrm>
              <a:off x="3434719"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35" name="図形グループ 134"/>
          <p:cNvGrpSpPr/>
          <p:nvPr/>
        </p:nvGrpSpPr>
        <p:grpSpPr>
          <a:xfrm>
            <a:off x="5059174" y="4490677"/>
            <a:ext cx="387366" cy="1819967"/>
            <a:chOff x="5187738" y="3352662"/>
            <a:chExt cx="387366" cy="1819967"/>
          </a:xfrm>
        </p:grpSpPr>
        <p:sp>
          <p:nvSpPr>
            <p:cNvPr id="136" name="円/楕円 135"/>
            <p:cNvSpPr/>
            <p:nvPr/>
          </p:nvSpPr>
          <p:spPr>
            <a:xfrm>
              <a:off x="5187739" y="4434748"/>
              <a:ext cx="387365" cy="393681"/>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cxnSp>
          <p:nvCxnSpPr>
            <p:cNvPr id="137" name="直線矢印コネクタ 55"/>
            <p:cNvCxnSpPr/>
            <p:nvPr/>
          </p:nvCxnSpPr>
          <p:spPr>
            <a:xfrm rot="10800000" flipV="1">
              <a:off x="5187738" y="3551488"/>
              <a:ext cx="5486" cy="1621141"/>
            </a:xfrm>
            <a:prstGeom prst="curvedConnector3">
              <a:avLst>
                <a:gd name="adj1" fmla="val 4266970"/>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8" name="直線矢印コネクタ 137"/>
            <p:cNvCxnSpPr>
              <a:stCxn id="136" idx="4"/>
            </p:cNvCxnSpPr>
            <p:nvPr/>
          </p:nvCxnSpPr>
          <p:spPr>
            <a:xfrm rot="5400000">
              <a:off x="5307743" y="4902109"/>
              <a:ext cx="147360"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9" name="円/楕円 138"/>
            <p:cNvSpPr/>
            <p:nvPr/>
          </p:nvSpPr>
          <p:spPr>
            <a:xfrm>
              <a:off x="5187738" y="3352662"/>
              <a:ext cx="387366" cy="393681"/>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grpSp>
      <p:grpSp>
        <p:nvGrpSpPr>
          <p:cNvPr id="140" name="図形グループ 139"/>
          <p:cNvGrpSpPr/>
          <p:nvPr/>
        </p:nvGrpSpPr>
        <p:grpSpPr>
          <a:xfrm>
            <a:off x="6156280" y="2944453"/>
            <a:ext cx="1823412" cy="367934"/>
            <a:chOff x="6285073" y="1754439"/>
            <a:chExt cx="1823412" cy="367934"/>
          </a:xfrm>
        </p:grpSpPr>
        <p:sp>
          <p:nvSpPr>
            <p:cNvPr id="141" name="円/楕円 140"/>
            <p:cNvSpPr/>
            <p:nvPr/>
          </p:nvSpPr>
          <p:spPr>
            <a:xfrm>
              <a:off x="6285073" y="1758200"/>
              <a:ext cx="393753" cy="364173"/>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endParaRPr kumimoji="1" lang="ja-JP" altLang="en-US" sz="2400" dirty="0">
                <a:solidFill>
                  <a:srgbClr val="000000"/>
                </a:solidFill>
                <a:latin typeface="+mn-ea"/>
              </a:endParaRPr>
            </a:p>
          </p:txBody>
        </p:sp>
        <p:sp>
          <p:nvSpPr>
            <p:cNvPr id="142" name="円/楕円 141"/>
            <p:cNvSpPr/>
            <p:nvPr/>
          </p:nvSpPr>
          <p:spPr>
            <a:xfrm>
              <a:off x="7370729" y="1755233"/>
              <a:ext cx="393753" cy="364173"/>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cxnSp>
          <p:nvCxnSpPr>
            <p:cNvPr id="143" name="直線矢印コネクタ 142"/>
            <p:cNvCxnSpPr>
              <a:stCxn id="142" idx="6"/>
            </p:cNvCxnSpPr>
            <p:nvPr/>
          </p:nvCxnSpPr>
          <p:spPr>
            <a:xfrm>
              <a:off x="7764482" y="1937319"/>
              <a:ext cx="146332"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4" name="円/楕円 143"/>
            <p:cNvSpPr/>
            <p:nvPr/>
          </p:nvSpPr>
          <p:spPr>
            <a:xfrm>
              <a:off x="6830644" y="1755233"/>
              <a:ext cx="393753" cy="364173"/>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145" name="直線矢印コネクタ 78"/>
            <p:cNvCxnSpPr>
              <a:endCxn id="144" idx="0"/>
            </p:cNvCxnSpPr>
            <p:nvPr/>
          </p:nvCxnSpPr>
          <p:spPr>
            <a:xfrm rot="16200000" flipV="1">
              <a:off x="7567606" y="1215148"/>
              <a:ext cx="1588" cy="1080170"/>
            </a:xfrm>
            <a:prstGeom prst="curvedConnector3">
              <a:avLst>
                <a:gd name="adj1" fmla="val 14395466"/>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46" name="直線矢印コネクタ 64"/>
            <p:cNvCxnSpPr>
              <a:endCxn id="141" idx="7"/>
            </p:cNvCxnSpPr>
            <p:nvPr/>
          </p:nvCxnSpPr>
          <p:spPr>
            <a:xfrm rot="16200000" flipV="1">
              <a:off x="7284019" y="1148676"/>
              <a:ext cx="4777" cy="1330490"/>
            </a:xfrm>
            <a:prstGeom prst="curvedConnector3">
              <a:avLst>
                <a:gd name="adj1" fmla="val 6001863"/>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6146411" y="5512027"/>
            <a:ext cx="1557999" cy="484350"/>
            <a:chOff x="2367212" y="2315308"/>
            <a:chExt cx="1557999" cy="484350"/>
          </a:xfrm>
        </p:grpSpPr>
        <p:sp>
          <p:nvSpPr>
            <p:cNvPr id="148" name="正方形/長方形 147"/>
            <p:cNvSpPr/>
            <p:nvPr/>
          </p:nvSpPr>
          <p:spPr>
            <a:xfrm>
              <a:off x="2367212"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2897876"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434719" y="2315308"/>
              <a:ext cx="490492"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4" name="テキスト ボックス 153"/>
          <p:cNvSpPr txBox="1"/>
          <p:nvPr/>
        </p:nvSpPr>
        <p:spPr>
          <a:xfrm>
            <a:off x="158670" y="4268805"/>
            <a:ext cx="4740299" cy="584776"/>
          </a:xfrm>
          <a:prstGeom prst="rect">
            <a:avLst/>
          </a:prstGeom>
          <a:noFill/>
        </p:spPr>
        <p:txBody>
          <a:bodyPr wrap="square" rtlCol="0">
            <a:spAutoFit/>
          </a:bodyPr>
          <a:lstStyle/>
          <a:p>
            <a:r>
              <a:rPr lang="en-US" altLang="ja-JP" sz="1600" dirty="0" smtClean="0">
                <a:cs typeface="Times New Roman"/>
              </a:rPr>
              <a:t>To compute </a:t>
            </a:r>
            <a:r>
              <a:rPr lang="en-US" altLang="ja-JP" sz="1600" i="1" dirty="0" err="1" smtClean="0">
                <a:latin typeface="BKM-cmmi12"/>
                <a:cs typeface="BKM-cmmi12"/>
              </a:rPr>
              <a:t>C</a:t>
            </a:r>
            <a:r>
              <a:rPr lang="en-US" altLang="ja-JP" sz="1600" i="1" baseline="-25000" dirty="0" err="1" smtClean="0">
                <a:latin typeface="Times New Roman"/>
                <a:cs typeface="Times New Roman"/>
              </a:rPr>
              <a:t>i,j</a:t>
            </a:r>
            <a:r>
              <a:rPr lang="en-US" altLang="ja-JP" sz="1600" dirty="0" smtClean="0">
                <a:cs typeface="Times New Roman"/>
              </a:rPr>
              <a:t> for</a:t>
            </a:r>
            <a:r>
              <a:rPr lang="en-US" altLang="ja-JP" sz="1600" dirty="0" smtClean="0">
                <a:solidFill>
                  <a:srgbClr val="000000"/>
                </a:solidFill>
              </a:rPr>
              <a:t> </a:t>
            </a:r>
            <a:r>
              <a:rPr lang="en-US" altLang="ja-JP" sz="1600" dirty="0">
                <a:solidFill>
                  <a:srgbClr val="000000"/>
                </a:solidFill>
              </a:rPr>
              <a:t>all </a:t>
            </a:r>
            <a:r>
              <a:rPr lang="en-US" altLang="ja-JP" sz="1600" dirty="0">
                <a:solidFill>
                  <a:srgbClr val="000000"/>
                </a:solidFill>
                <a:latin typeface="Times New Roman"/>
                <a:cs typeface="Times New Roman"/>
              </a:rPr>
              <a:t>1≦ </a:t>
            </a:r>
            <a:r>
              <a:rPr lang="en-US" altLang="ja-JP" sz="1600" i="1" dirty="0" err="1">
                <a:solidFill>
                  <a:srgbClr val="000000"/>
                </a:solidFill>
                <a:latin typeface="Times New Roman"/>
                <a:cs typeface="Times New Roman"/>
              </a:rPr>
              <a:t>i</a:t>
            </a:r>
            <a:r>
              <a:rPr lang="en-US" altLang="ja-JP" sz="1600" dirty="0">
                <a:solidFill>
                  <a:srgbClr val="000000"/>
                </a:solidFill>
                <a:latin typeface="Times New Roman"/>
                <a:cs typeface="Times New Roman"/>
              </a:rPr>
              <a:t> ≦</a:t>
            </a:r>
            <a:r>
              <a:rPr lang="en-US" altLang="ja-JP" sz="1600" dirty="0" smtClean="0">
                <a:solidFill>
                  <a:srgbClr val="000000"/>
                </a:solidFill>
                <a:latin typeface="Times New Roman"/>
                <a:cs typeface="Times New Roman"/>
              </a:rPr>
              <a:t> </a:t>
            </a:r>
            <a:r>
              <a:rPr lang="en-US" altLang="ja-JP" sz="1600" dirty="0" smtClean="0">
                <a:solidFill>
                  <a:srgbClr val="000000"/>
                </a:solidFill>
              </a:rPr>
              <a:t>|</a:t>
            </a:r>
            <a:r>
              <a:rPr lang="en-US" altLang="ja-JP" sz="1600" i="1" dirty="0" smtClean="0">
                <a:solidFill>
                  <a:srgbClr val="000000"/>
                </a:solidFill>
                <a:cs typeface="Times New Roman"/>
              </a:rPr>
              <a:t>V</a:t>
            </a:r>
            <a:r>
              <a:rPr lang="en-US" altLang="ja-JP" sz="1600" baseline="-25000" dirty="0" smtClean="0">
                <a:solidFill>
                  <a:srgbClr val="000000"/>
                </a:solidFill>
                <a:latin typeface="Times New Roman"/>
                <a:cs typeface="Times New Roman"/>
              </a:rPr>
              <a:t>1</a:t>
            </a:r>
            <a:r>
              <a:rPr lang="en-US" altLang="ja-JP" sz="1600" dirty="0" smtClean="0">
                <a:solidFill>
                  <a:srgbClr val="000000"/>
                </a:solidFill>
              </a:rPr>
              <a:t>|</a:t>
            </a:r>
            <a:r>
              <a:rPr lang="en-US" altLang="ja-JP" sz="1600" dirty="0" smtClean="0">
                <a:solidFill>
                  <a:srgbClr val="000000"/>
                </a:solidFill>
                <a:latin typeface="Times New Roman"/>
                <a:cs typeface="Times New Roman"/>
              </a:rPr>
              <a:t> and </a:t>
            </a:r>
            <a:r>
              <a:rPr lang="en-US" altLang="ja-JP" sz="1600" dirty="0">
                <a:solidFill>
                  <a:srgbClr val="000000"/>
                </a:solidFill>
                <a:latin typeface="Times New Roman"/>
                <a:cs typeface="Times New Roman"/>
              </a:rPr>
              <a:t>1≦ </a:t>
            </a:r>
            <a:r>
              <a:rPr lang="en-US" altLang="ja-JP" sz="1600" i="1" dirty="0">
                <a:solidFill>
                  <a:srgbClr val="000000"/>
                </a:solidFill>
                <a:latin typeface="Times New Roman"/>
                <a:cs typeface="Times New Roman"/>
              </a:rPr>
              <a:t>j</a:t>
            </a:r>
            <a:r>
              <a:rPr lang="en-US" altLang="ja-JP" sz="1600" dirty="0">
                <a:solidFill>
                  <a:srgbClr val="000000"/>
                </a:solidFill>
                <a:latin typeface="Times New Roman"/>
                <a:cs typeface="Times New Roman"/>
              </a:rPr>
              <a:t> ≦</a:t>
            </a:r>
            <a:r>
              <a:rPr lang="en-US" altLang="ja-JP" sz="1600" dirty="0" smtClean="0">
                <a:solidFill>
                  <a:srgbClr val="000000"/>
                </a:solidFill>
                <a:latin typeface="Times New Roman"/>
                <a:cs typeface="Times New Roman"/>
              </a:rPr>
              <a:t> </a:t>
            </a:r>
            <a:r>
              <a:rPr lang="en-US" altLang="ja-JP" sz="1600" dirty="0" smtClean="0">
                <a:solidFill>
                  <a:srgbClr val="000000"/>
                </a:solidFill>
              </a:rPr>
              <a:t>|</a:t>
            </a:r>
            <a:r>
              <a:rPr lang="en-US" altLang="ja-JP" sz="1600" i="1" dirty="0" smtClean="0">
                <a:solidFill>
                  <a:srgbClr val="000000"/>
                </a:solidFill>
                <a:cs typeface="Times New Roman"/>
              </a:rPr>
              <a:t>V</a:t>
            </a:r>
            <a:r>
              <a:rPr lang="en-US" altLang="ja-JP" sz="1600" baseline="-25000" dirty="0" smtClean="0">
                <a:solidFill>
                  <a:srgbClr val="000000"/>
                </a:solidFill>
                <a:latin typeface="Times New Roman"/>
                <a:cs typeface="Times New Roman"/>
              </a:rPr>
              <a:t>1</a:t>
            </a:r>
            <a:r>
              <a:rPr lang="en-US" altLang="ja-JP" sz="1600" dirty="0" smtClean="0">
                <a:solidFill>
                  <a:srgbClr val="000000"/>
                </a:solidFill>
              </a:rPr>
              <a:t>|</a:t>
            </a:r>
            <a:endParaRPr lang="en-US" altLang="ja-JP" sz="1600" i="1" dirty="0" smtClean="0">
              <a:solidFill>
                <a:srgbClr val="000000"/>
              </a:solidFill>
              <a:latin typeface="Times New Roman"/>
              <a:cs typeface="Times New Roman"/>
            </a:endParaRPr>
          </a:p>
          <a:p>
            <a:endParaRPr lang="en-US" altLang="ja-JP" sz="1600" dirty="0" smtClean="0">
              <a:cs typeface="Times New Roman"/>
            </a:endParaRPr>
          </a:p>
        </p:txBody>
      </p:sp>
      <p:sp>
        <p:nvSpPr>
          <p:cNvPr id="70" name="テキスト ボックス 69"/>
          <p:cNvSpPr txBox="1"/>
          <p:nvPr/>
        </p:nvSpPr>
        <p:spPr>
          <a:xfrm>
            <a:off x="118931" y="1993711"/>
            <a:ext cx="2581259" cy="369332"/>
          </a:xfrm>
          <a:prstGeom prst="rect">
            <a:avLst/>
          </a:prstGeom>
          <a:noFill/>
          <a:ln>
            <a:solidFill>
              <a:srgbClr val="000000"/>
            </a:solidFill>
          </a:ln>
        </p:spPr>
        <p:txBody>
          <a:bodyPr wrap="square" rtlCol="0">
            <a:spAutoFit/>
          </a:bodyPr>
          <a:lstStyle/>
          <a:p>
            <a:r>
              <a:rPr kumimoji="1" lang="en-US" altLang="ja-JP" dirty="0" smtClean="0"/>
              <a:t>case of </a:t>
            </a:r>
            <a:r>
              <a:rPr lang="en-US" altLang="ja-JP" i="1" dirty="0" smtClean="0">
                <a:latin typeface="Times New Roman"/>
                <a:cs typeface="Times New Roman"/>
              </a:rPr>
              <a:t>L</a:t>
            </a:r>
            <a:r>
              <a:rPr lang="en-US" altLang="ja-JP" baseline="-25000" dirty="0" smtClean="0">
                <a:latin typeface="Times New Roman"/>
                <a:cs typeface="Times New Roman"/>
              </a:rPr>
              <a:t>1</a:t>
            </a:r>
            <a:r>
              <a:rPr lang="en-US" altLang="ja-JP" dirty="0" smtClean="0">
                <a:latin typeface="Times New Roman"/>
                <a:cs typeface="Times New Roman"/>
              </a:rPr>
              <a:t>(</a:t>
            </a:r>
            <a:r>
              <a:rPr lang="en-US" altLang="ja-JP" i="1" dirty="0" smtClean="0">
                <a:latin typeface="Times New Roman"/>
                <a:cs typeface="Times New Roman"/>
              </a:rPr>
              <a:t>v</a:t>
            </a:r>
            <a:r>
              <a:rPr lang="en-US" altLang="ja-JP" baseline="-25000" dirty="0" smtClean="0">
                <a:latin typeface="Times New Roman"/>
                <a:cs typeface="Times New Roman"/>
              </a:rPr>
              <a:t>1</a:t>
            </a:r>
            <a:r>
              <a:rPr lang="en-US" altLang="ja-JP" i="1" baseline="-25000" dirty="0" smtClean="0">
                <a:latin typeface="Times New Roman"/>
                <a:cs typeface="Times New Roman"/>
              </a:rPr>
              <a:t>,i</a:t>
            </a:r>
            <a:r>
              <a:rPr lang="en-US" altLang="ja-JP" dirty="0" smtClean="0">
                <a:latin typeface="Times New Roman"/>
                <a:cs typeface="Times New Roman"/>
              </a:rPr>
              <a:t>) = </a:t>
            </a:r>
            <a:r>
              <a:rPr lang="en-US" altLang="ja-JP" i="1" dirty="0" smtClean="0">
                <a:latin typeface="Times New Roman"/>
                <a:cs typeface="Times New Roman"/>
              </a:rPr>
              <a:t>L</a:t>
            </a:r>
            <a:r>
              <a:rPr lang="en-US" altLang="ja-JP" baseline="-25000" dirty="0" smtClean="0">
                <a:latin typeface="Times New Roman"/>
                <a:cs typeface="Times New Roman"/>
              </a:rPr>
              <a:t>2</a:t>
            </a:r>
            <a:r>
              <a:rPr lang="en-US" altLang="ja-JP" dirty="0" smtClean="0">
                <a:latin typeface="Times New Roman"/>
                <a:cs typeface="Times New Roman"/>
              </a:rPr>
              <a:t>(</a:t>
            </a:r>
            <a:r>
              <a:rPr lang="en-US" altLang="ja-JP" i="1" dirty="0" smtClean="0">
                <a:latin typeface="Times New Roman"/>
                <a:cs typeface="Times New Roman"/>
              </a:rPr>
              <a:t>v</a:t>
            </a:r>
            <a:r>
              <a:rPr lang="en-US" altLang="ja-JP" baseline="-25000" dirty="0" smtClean="0">
                <a:latin typeface="Times New Roman"/>
                <a:cs typeface="Times New Roman"/>
              </a:rPr>
              <a:t>2</a:t>
            </a:r>
            <a:r>
              <a:rPr lang="en-US" altLang="ja-JP" i="1" baseline="-25000" dirty="0" smtClean="0">
                <a:latin typeface="Times New Roman"/>
                <a:cs typeface="Times New Roman"/>
              </a:rPr>
              <a:t>,j</a:t>
            </a:r>
            <a:r>
              <a:rPr lang="en-US" altLang="ja-JP" dirty="0" smtClean="0">
                <a:latin typeface="Times New Roman"/>
                <a:cs typeface="Times New Roman"/>
              </a:rPr>
              <a:t>) </a:t>
            </a:r>
            <a:r>
              <a:rPr kumimoji="1" lang="en-US" altLang="ja-JP" dirty="0" smtClean="0"/>
              <a:t> </a:t>
            </a:r>
            <a:endParaRPr kumimoji="1" lang="ja-JP" altLang="en-US" dirty="0"/>
          </a:p>
        </p:txBody>
      </p:sp>
      <p:pic>
        <p:nvPicPr>
          <p:cNvPr id="71" name="図 70"/>
          <p:cNvPicPr>
            <a:picLocks noChangeAspect="1"/>
          </p:cNvPicPr>
          <p:nvPr/>
        </p:nvPicPr>
        <p:blipFill>
          <a:blip r:embed="rId7"/>
          <a:stretch>
            <a:fillRect/>
          </a:stretch>
        </p:blipFill>
        <p:spPr>
          <a:xfrm>
            <a:off x="457200" y="5204005"/>
            <a:ext cx="1000823" cy="528435"/>
          </a:xfrm>
          <a:prstGeom prst="rect">
            <a:avLst/>
          </a:prstGeom>
        </p:spPr>
      </p:pic>
      <p:sp>
        <p:nvSpPr>
          <p:cNvPr id="72" name="角丸四角形 71"/>
          <p:cNvSpPr/>
          <p:nvPr/>
        </p:nvSpPr>
        <p:spPr>
          <a:xfrm>
            <a:off x="487632" y="1268388"/>
            <a:ext cx="8205473" cy="390465"/>
          </a:xfrm>
          <a:prstGeom prst="roundRect">
            <a:avLst/>
          </a:prstGeom>
          <a:solidFill>
            <a:schemeClr val="bg1"/>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Compute </a:t>
            </a:r>
            <a:r>
              <a:rPr lang="en-US" altLang="ja-JP"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r>
              <a:rPr lang="en-US" altLang="ja-JP" dirty="0" smtClean="0">
                <a:solidFill>
                  <a:srgbClr val="000000"/>
                </a:solidFill>
              </a:rPr>
              <a:t> using </a:t>
            </a:r>
            <a:r>
              <a:rPr lang="en-US" altLang="ja-JP" dirty="0" smtClean="0">
                <a:solidFill>
                  <a:srgbClr val="000000"/>
                </a:solidFill>
              </a:rPr>
              <a:t>dynamic </a:t>
            </a:r>
            <a:r>
              <a:rPr lang="en-US" altLang="ja-JP" dirty="0" smtClean="0">
                <a:solidFill>
                  <a:srgbClr val="000000"/>
                </a:solidFill>
              </a:rPr>
              <a:t>programing</a:t>
            </a:r>
            <a:r>
              <a:rPr lang="en-US" altLang="ja-JP" dirty="0">
                <a:solidFill>
                  <a:srgbClr val="000000"/>
                </a:solidFill>
              </a:rPr>
              <a:t> </a:t>
            </a:r>
            <a:r>
              <a:rPr lang="en-US" altLang="ja-JP" dirty="0" smtClean="0">
                <a:solidFill>
                  <a:srgbClr val="000000"/>
                </a:solidFill>
              </a:rPr>
              <a:t>for all </a:t>
            </a:r>
            <a:r>
              <a:rPr lang="en-US" altLang="ja-JP" dirty="0" smtClean="0">
                <a:solidFill>
                  <a:srgbClr val="000000"/>
                </a:solidFill>
                <a:latin typeface="Times New Roman"/>
                <a:cs typeface="Times New Roman"/>
              </a:rPr>
              <a:t>1≦ </a:t>
            </a:r>
            <a:r>
              <a:rPr lang="en-US" altLang="ja-JP" i="1" dirty="0" err="1" smtClean="0">
                <a:solidFill>
                  <a:srgbClr val="000000"/>
                </a:solidFill>
                <a:latin typeface="Times New Roman"/>
                <a:cs typeface="Times New Roman"/>
              </a:rPr>
              <a:t>i</a:t>
            </a:r>
            <a:r>
              <a:rPr lang="en-US" altLang="ja-JP" dirty="0" smtClean="0">
                <a:solidFill>
                  <a:srgbClr val="000000"/>
                </a:solidFill>
                <a:latin typeface="Times New Roman"/>
                <a:cs typeface="Times New Roman"/>
              </a:rPr>
              <a:t> ≦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dirty="0" smtClean="0">
                <a:solidFill>
                  <a:srgbClr val="000000"/>
                </a:solidFill>
                <a:latin typeface="Times New Roman"/>
                <a:cs typeface="Times New Roman"/>
              </a:rPr>
              <a:t> and </a:t>
            </a:r>
            <a:r>
              <a:rPr lang="en-US" altLang="ja-JP" dirty="0">
                <a:solidFill>
                  <a:srgbClr val="000000"/>
                </a:solidFill>
                <a:latin typeface="Times New Roman"/>
                <a:cs typeface="Times New Roman"/>
              </a:rPr>
              <a:t>1≦ </a:t>
            </a:r>
            <a:r>
              <a:rPr lang="en-US" altLang="ja-JP" i="1" dirty="0" smtClean="0">
                <a:solidFill>
                  <a:srgbClr val="000000"/>
                </a:solidFill>
                <a:latin typeface="Times New Roman"/>
                <a:cs typeface="Times New Roman"/>
              </a:rPr>
              <a:t>j</a:t>
            </a:r>
            <a:r>
              <a:rPr lang="en-US" altLang="ja-JP" dirty="0" smtClean="0">
                <a:solidFill>
                  <a:srgbClr val="000000"/>
                </a:solidFill>
                <a:latin typeface="Times New Roman"/>
                <a:cs typeface="Times New Roman"/>
              </a:rPr>
              <a:t> </a:t>
            </a:r>
            <a:r>
              <a:rPr lang="en-US" altLang="ja-JP" dirty="0">
                <a:solidFill>
                  <a:srgbClr val="000000"/>
                </a:solidFill>
                <a:latin typeface="Times New Roman"/>
                <a:cs typeface="Times New Roman"/>
              </a:rPr>
              <a:t>≦</a:t>
            </a:r>
            <a:r>
              <a:rPr lang="en-US" altLang="ja-JP" dirty="0" smtClean="0">
                <a:solidFill>
                  <a:srgbClr val="000000"/>
                </a:solidFill>
                <a:latin typeface="Times New Roman"/>
                <a:cs typeface="Times New Roman"/>
              </a:rPr>
              <a:t>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a:t>
            </a:r>
            <a:endParaRPr lang="en-US" altLang="ja-JP" i="1" dirty="0" smtClean="0">
              <a:solidFill>
                <a:srgbClr val="000000"/>
              </a:solidFill>
              <a:latin typeface="Times New Roman"/>
              <a:cs typeface="Times New Roman"/>
            </a:endParaRPr>
          </a:p>
        </p:txBody>
      </p:sp>
      <p:sp>
        <p:nvSpPr>
          <p:cNvPr id="73" name="テキスト ボックス 72"/>
          <p:cNvSpPr txBox="1"/>
          <p:nvPr/>
        </p:nvSpPr>
        <p:spPr>
          <a:xfrm>
            <a:off x="1499560" y="6431794"/>
            <a:ext cx="1835679" cy="369332"/>
          </a:xfrm>
          <a:prstGeom prst="rect">
            <a:avLst/>
          </a:prstGeom>
          <a:noFill/>
        </p:spPr>
        <p:txBody>
          <a:bodyPr wrap="square" rtlCol="0">
            <a:spAutoFit/>
          </a:bodyPr>
          <a:lstStyle/>
          <a:p>
            <a:r>
              <a:rPr lang="en-US" altLang="ja-JP" i="1" dirty="0" smtClean="0">
                <a:latin typeface="Times New Roman"/>
                <a:cs typeface="Times New Roman"/>
              </a:rPr>
              <a:t>= O</a:t>
            </a:r>
            <a:r>
              <a:rPr lang="en-US" altLang="ja-JP" dirty="0" smtClean="0">
                <a:latin typeface="Times New Roman"/>
                <a:cs typeface="Times New Roman"/>
              </a:rPr>
              <a:t>(|</a:t>
            </a:r>
            <a:r>
              <a:rPr lang="en-US" altLang="ja-JP" i="1" dirty="0" smtClean="0">
                <a:latin typeface="Times New Roman"/>
                <a:cs typeface="Times New Roman"/>
              </a:rPr>
              <a:t>E</a:t>
            </a:r>
            <a:r>
              <a:rPr lang="en-US" altLang="ja-JP" baseline="-25000" dirty="0" smtClean="0">
                <a:latin typeface="Times New Roman"/>
                <a:cs typeface="Times New Roman"/>
              </a:rPr>
              <a:t>1</a:t>
            </a:r>
            <a:r>
              <a:rPr lang="en-US" altLang="ja-JP" dirty="0" smtClean="0">
                <a:latin typeface="Times New Roman"/>
                <a:cs typeface="Times New Roman"/>
              </a:rPr>
              <a:t>||</a:t>
            </a:r>
            <a:r>
              <a:rPr lang="en-US" altLang="ja-JP" i="1" dirty="0" smtClean="0">
                <a:latin typeface="Times New Roman"/>
                <a:cs typeface="Times New Roman"/>
              </a:rPr>
              <a:t>E</a:t>
            </a:r>
            <a:r>
              <a:rPr lang="en-US" altLang="ja-JP" baseline="-25000" dirty="0" smtClean="0">
                <a:latin typeface="Times New Roman"/>
                <a:cs typeface="Times New Roman"/>
              </a:rPr>
              <a:t>2</a:t>
            </a:r>
            <a:r>
              <a:rPr lang="en-US" altLang="ja-JP" dirty="0" smtClean="0">
                <a:latin typeface="Times New Roman"/>
                <a:cs typeface="Times New Roman"/>
              </a:rPr>
              <a:t>|)</a:t>
            </a:r>
            <a:r>
              <a:rPr lang="en-US" altLang="ja-JP" dirty="0" smtClean="0">
                <a:latin typeface="Times New Roman"/>
                <a:cs typeface="Times New Roman"/>
              </a:rPr>
              <a:t> </a:t>
            </a:r>
            <a:endParaRPr kumimoji="1" lang="ja-JP" altLang="en-US" dirty="0">
              <a:latin typeface="Times New Roman"/>
              <a:cs typeface="Times New Roman"/>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49786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Time Complexity</a:t>
            </a:r>
            <a:endParaRPr lang="ja-JP" altLang="en-US" dirty="0"/>
          </a:p>
        </p:txBody>
      </p:sp>
      <p:sp>
        <p:nvSpPr>
          <p:cNvPr id="39" name="テキスト ボックス 38"/>
          <p:cNvSpPr txBox="1"/>
          <p:nvPr/>
        </p:nvSpPr>
        <p:spPr>
          <a:xfrm>
            <a:off x="4977058" y="1995817"/>
            <a:ext cx="3900242" cy="523220"/>
          </a:xfrm>
          <a:prstGeom prst="rect">
            <a:avLst/>
          </a:prstGeom>
          <a:noFill/>
        </p:spPr>
        <p:txBody>
          <a:bodyPr wrap="square" rtlCol="0">
            <a:spAutoFit/>
          </a:bodyPr>
          <a:lstStyle/>
          <a:p>
            <a:r>
              <a:rPr lang="en-US" altLang="ja-JP" sz="2800" dirty="0" smtClean="0">
                <a:latin typeface="Times New Roman"/>
                <a:cs typeface="Times New Roman"/>
              </a:rPr>
              <a:t>Linear time</a:t>
            </a:r>
            <a:endParaRPr kumimoji="1" lang="ja-JP" altLang="en-US" sz="2800" dirty="0">
              <a:latin typeface="Times New Roman"/>
              <a:cs typeface="Times New Roman"/>
            </a:endParaRPr>
          </a:p>
        </p:txBody>
      </p:sp>
      <p:sp>
        <p:nvSpPr>
          <p:cNvPr id="48" name="テキスト ボックス 47"/>
          <p:cNvSpPr txBox="1"/>
          <p:nvPr/>
        </p:nvSpPr>
        <p:spPr>
          <a:xfrm>
            <a:off x="4977058" y="4671832"/>
            <a:ext cx="3900242" cy="523220"/>
          </a:xfrm>
          <a:prstGeom prst="rect">
            <a:avLst/>
          </a:prstGeom>
          <a:noFill/>
        </p:spPr>
        <p:txBody>
          <a:bodyPr wrap="square" rtlCol="0">
            <a:spAutoFit/>
          </a:bodyPr>
          <a:lstStyle/>
          <a:p>
            <a:r>
              <a:rPr lang="en-US" altLang="ja-JP" sz="2800" i="1" dirty="0" smtClean="0">
                <a:latin typeface="Times New Roman"/>
                <a:cs typeface="Times New Roman"/>
              </a:rPr>
              <a:t>O</a:t>
            </a:r>
            <a:r>
              <a:rPr lang="en-US" altLang="ja-JP" sz="2800" dirty="0" smtClean="0">
                <a:latin typeface="Times New Roman"/>
                <a:cs typeface="Times New Roman"/>
              </a:rPr>
              <a:t>(|</a:t>
            </a:r>
            <a:r>
              <a:rPr lang="en-US" altLang="ja-JP" sz="2800" i="1" dirty="0" smtClean="0">
                <a:latin typeface="Times New Roman"/>
                <a:cs typeface="Times New Roman"/>
              </a:rPr>
              <a:t>E</a:t>
            </a:r>
            <a:r>
              <a:rPr lang="en-US" altLang="ja-JP" sz="2800" baseline="-25000" dirty="0" smtClean="0">
                <a:latin typeface="Times New Roman"/>
                <a:cs typeface="Times New Roman"/>
              </a:rPr>
              <a:t>1</a:t>
            </a:r>
            <a:r>
              <a:rPr lang="en-US" altLang="ja-JP" sz="2800" dirty="0" smtClean="0">
                <a:latin typeface="Times New Roman"/>
                <a:cs typeface="Times New Roman"/>
              </a:rPr>
              <a:t>||</a:t>
            </a:r>
            <a:r>
              <a:rPr lang="en-US" altLang="ja-JP" sz="2800" i="1" dirty="0" smtClean="0">
                <a:latin typeface="Times New Roman"/>
                <a:cs typeface="Times New Roman"/>
              </a:rPr>
              <a:t>E</a:t>
            </a:r>
            <a:r>
              <a:rPr lang="en-US" altLang="ja-JP" sz="2800" baseline="-25000" dirty="0" smtClean="0">
                <a:latin typeface="Times New Roman"/>
                <a:cs typeface="Times New Roman"/>
              </a:rPr>
              <a:t>2</a:t>
            </a:r>
            <a:r>
              <a:rPr lang="en-US" altLang="ja-JP" sz="2800" dirty="0" smtClean="0">
                <a:latin typeface="Times New Roman"/>
                <a:cs typeface="Times New Roman"/>
              </a:rPr>
              <a:t>|) time</a:t>
            </a:r>
            <a:endParaRPr kumimoji="1" lang="ja-JP" altLang="en-US" sz="2800" dirty="0">
              <a:latin typeface="Times New Roman"/>
              <a:cs typeface="Times New Roman"/>
            </a:endParaRPr>
          </a:p>
        </p:txBody>
      </p:sp>
      <p:sp>
        <p:nvSpPr>
          <p:cNvPr id="50" name="テキスト ボックス 49"/>
          <p:cNvSpPr txBox="1"/>
          <p:nvPr/>
        </p:nvSpPr>
        <p:spPr>
          <a:xfrm>
            <a:off x="4977058" y="5778259"/>
            <a:ext cx="3900242" cy="523220"/>
          </a:xfrm>
          <a:prstGeom prst="rect">
            <a:avLst/>
          </a:prstGeom>
          <a:noFill/>
        </p:spPr>
        <p:txBody>
          <a:bodyPr wrap="square" rtlCol="0">
            <a:spAutoFit/>
          </a:bodyPr>
          <a:lstStyle/>
          <a:p>
            <a:r>
              <a:rPr lang="en-US" altLang="ja-JP" sz="2800" i="1" dirty="0" smtClean="0">
                <a:latin typeface="Times New Roman"/>
                <a:cs typeface="Times New Roman"/>
              </a:rPr>
              <a:t>O</a:t>
            </a:r>
            <a:r>
              <a:rPr lang="en-US" altLang="ja-JP" sz="2800" dirty="0" smtClean="0">
                <a:latin typeface="Times New Roman"/>
                <a:cs typeface="Times New Roman"/>
              </a:rPr>
              <a:t>(|</a:t>
            </a:r>
            <a:r>
              <a:rPr lang="en-US" altLang="ja-JP" sz="2800" i="1" dirty="0">
                <a:solidFill>
                  <a:srgbClr val="000000"/>
                </a:solidFill>
                <a:cs typeface="Times New Roman"/>
              </a:rPr>
              <a:t>V</a:t>
            </a:r>
            <a:r>
              <a:rPr lang="en-US" altLang="ja-JP" sz="2800" baseline="-25000" dirty="0" smtClean="0">
                <a:latin typeface="Times New Roman"/>
                <a:cs typeface="Times New Roman"/>
              </a:rPr>
              <a:t>1</a:t>
            </a:r>
            <a:r>
              <a:rPr lang="en-US" altLang="ja-JP" sz="2800" dirty="0" smtClean="0">
                <a:latin typeface="Times New Roman"/>
                <a:cs typeface="Times New Roman"/>
              </a:rPr>
              <a:t>||</a:t>
            </a:r>
            <a:r>
              <a:rPr lang="en-US" altLang="ja-JP" sz="2800" i="1" dirty="0">
                <a:solidFill>
                  <a:srgbClr val="000000"/>
                </a:solidFill>
                <a:cs typeface="Times New Roman"/>
              </a:rPr>
              <a:t>V</a:t>
            </a:r>
            <a:r>
              <a:rPr lang="en-US" altLang="ja-JP" sz="2800" baseline="-25000" dirty="0" smtClean="0">
                <a:latin typeface="Times New Roman"/>
                <a:cs typeface="Times New Roman"/>
              </a:rPr>
              <a:t>2</a:t>
            </a:r>
            <a:r>
              <a:rPr lang="en-US" altLang="ja-JP" sz="2800" dirty="0" smtClean="0">
                <a:latin typeface="Times New Roman"/>
                <a:cs typeface="Times New Roman"/>
              </a:rPr>
              <a:t>|) time</a:t>
            </a:r>
            <a:endParaRPr kumimoji="1" lang="ja-JP" altLang="en-US" sz="2800" dirty="0">
              <a:latin typeface="Times New Roman"/>
              <a:cs typeface="Times New Roman"/>
            </a:endParaRPr>
          </a:p>
        </p:txBody>
      </p:sp>
      <p:sp>
        <p:nvSpPr>
          <p:cNvPr id="40" name="テキスト ボックス 39"/>
          <p:cNvSpPr txBox="1"/>
          <p:nvPr/>
        </p:nvSpPr>
        <p:spPr>
          <a:xfrm>
            <a:off x="1050114" y="6396335"/>
            <a:ext cx="6290206" cy="461665"/>
          </a:xfrm>
          <a:prstGeom prst="rect">
            <a:avLst/>
          </a:prstGeom>
          <a:noFill/>
          <a:ln>
            <a:solidFill>
              <a:srgbClr val="FF6600"/>
            </a:solidFill>
          </a:ln>
        </p:spPr>
        <p:txBody>
          <a:bodyPr wrap="square" rtlCol="0">
            <a:spAutoFit/>
          </a:bodyPr>
          <a:lstStyle/>
          <a:p>
            <a:r>
              <a:rPr kumimoji="1" lang="en-US" altLang="ja-JP" sz="2400" dirty="0" smtClean="0"/>
              <a:t>The total time complexity is </a:t>
            </a:r>
            <a:r>
              <a:rPr lang="en-US" altLang="ja-JP" sz="2400" i="1" dirty="0">
                <a:latin typeface="Times New Roman"/>
                <a:cs typeface="Times New Roman"/>
              </a:rPr>
              <a:t>O</a:t>
            </a:r>
            <a:r>
              <a:rPr lang="en-US" altLang="ja-JP" sz="2400" dirty="0">
                <a:latin typeface="Times New Roman"/>
                <a:cs typeface="Times New Roman"/>
              </a:rPr>
              <a:t>(|</a:t>
            </a:r>
            <a:r>
              <a:rPr lang="en-US" altLang="ja-JP" sz="2400" i="1" dirty="0">
                <a:latin typeface="Times New Roman"/>
                <a:cs typeface="Times New Roman"/>
              </a:rPr>
              <a:t>E</a:t>
            </a:r>
            <a:r>
              <a:rPr lang="en-US" altLang="ja-JP" sz="2400" baseline="-25000" dirty="0">
                <a:latin typeface="Times New Roman"/>
                <a:cs typeface="Times New Roman"/>
              </a:rPr>
              <a:t>1</a:t>
            </a:r>
            <a:r>
              <a:rPr lang="en-US" altLang="ja-JP" sz="2400" dirty="0">
                <a:latin typeface="Times New Roman"/>
                <a:cs typeface="Times New Roman"/>
              </a:rPr>
              <a:t>||</a:t>
            </a:r>
            <a:r>
              <a:rPr lang="en-US" altLang="ja-JP" sz="2400" i="1" dirty="0">
                <a:latin typeface="Times New Roman"/>
                <a:cs typeface="Times New Roman"/>
              </a:rPr>
              <a:t>E</a:t>
            </a:r>
            <a:r>
              <a:rPr lang="en-US" altLang="ja-JP" sz="2400" baseline="-25000" dirty="0">
                <a:latin typeface="Times New Roman"/>
                <a:cs typeface="Times New Roman"/>
              </a:rPr>
              <a:t>2</a:t>
            </a:r>
            <a:r>
              <a:rPr lang="en-US" altLang="ja-JP" sz="2400" dirty="0">
                <a:latin typeface="Times New Roman"/>
                <a:cs typeface="Times New Roman"/>
              </a:rPr>
              <a:t>|)</a:t>
            </a:r>
            <a:r>
              <a:rPr kumimoji="1" lang="en-US" altLang="ja-JP" sz="2400" dirty="0" smtClean="0"/>
              <a:t> time.</a:t>
            </a:r>
            <a:endParaRPr kumimoji="1" lang="ja-JP" altLang="en-US" sz="2400" dirty="0"/>
          </a:p>
        </p:txBody>
      </p:sp>
      <p:grpSp>
        <p:nvGrpSpPr>
          <p:cNvPr id="15" name="図形グループ 14"/>
          <p:cNvGrpSpPr/>
          <p:nvPr/>
        </p:nvGrpSpPr>
        <p:grpSpPr>
          <a:xfrm>
            <a:off x="85325" y="1995817"/>
            <a:ext cx="4463999" cy="4269662"/>
            <a:chOff x="4549324" y="2288908"/>
            <a:chExt cx="4463999" cy="4269662"/>
          </a:xfrm>
        </p:grpSpPr>
        <p:sp>
          <p:nvSpPr>
            <p:cNvPr id="19" name="角丸四角形 18"/>
            <p:cNvSpPr/>
            <p:nvPr/>
          </p:nvSpPr>
          <p:spPr>
            <a:xfrm>
              <a:off x="4549324" y="2288908"/>
              <a:ext cx="4463999" cy="702270"/>
            </a:xfrm>
            <a:prstGeom prst="roundRect">
              <a:avLst/>
            </a:prstGeom>
            <a:solidFill>
              <a:schemeClr val="bg1"/>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Sort vertices of </a:t>
              </a:r>
              <a:r>
                <a:rPr lang="en-US" altLang="ja-JP" i="1" dirty="0" smtClean="0">
                  <a:solidFill>
                    <a:srgbClr val="000000"/>
                  </a:solidFill>
                  <a:latin typeface="+mn-ea"/>
                </a:rPr>
                <a:t>G</a:t>
              </a:r>
              <a:r>
                <a:rPr lang="en-US" altLang="ja-JP" i="1" baseline="-25000" dirty="0" smtClean="0">
                  <a:solidFill>
                    <a:srgbClr val="000000"/>
                  </a:solidFill>
                  <a:latin typeface="+mn-ea"/>
                </a:rPr>
                <a:t>1</a:t>
              </a:r>
              <a:r>
                <a:rPr lang="en-US" altLang="ja-JP" dirty="0" smtClean="0">
                  <a:solidFill>
                    <a:srgbClr val="000000"/>
                  </a:solidFill>
                </a:rPr>
                <a:t> and </a:t>
              </a:r>
              <a:r>
                <a:rPr lang="en-US" altLang="ja-JP" i="1" dirty="0" smtClean="0">
                  <a:solidFill>
                    <a:srgbClr val="000000"/>
                  </a:solidFill>
                  <a:latin typeface="+mn-ea"/>
                </a:rPr>
                <a:t>G</a:t>
              </a:r>
              <a:r>
                <a:rPr lang="en-US" altLang="ja-JP" baseline="-25000" dirty="0" smtClean="0">
                  <a:solidFill>
                    <a:srgbClr val="000000"/>
                  </a:solidFill>
                  <a:latin typeface="+mn-ea"/>
                </a:rPr>
                <a:t>2</a:t>
              </a:r>
              <a:r>
                <a:rPr lang="en-US" altLang="ja-JP" dirty="0" smtClean="0">
                  <a:solidFill>
                    <a:srgbClr val="000000"/>
                  </a:solidFill>
                </a:rPr>
                <a:t> in </a:t>
              </a:r>
            </a:p>
            <a:p>
              <a:pPr algn="ctr"/>
              <a:r>
                <a:rPr lang="en-US" altLang="ja-JP" dirty="0" smtClean="0">
                  <a:solidFill>
                    <a:srgbClr val="000000"/>
                  </a:solidFill>
                </a:rPr>
                <a:t>topological order</a:t>
              </a:r>
              <a:endParaRPr kumimoji="1" lang="ja-JP" altLang="en-US" dirty="0">
                <a:solidFill>
                  <a:srgbClr val="000000"/>
                </a:solidFill>
              </a:endParaRPr>
            </a:p>
          </p:txBody>
        </p:sp>
        <p:sp>
          <p:nvSpPr>
            <p:cNvPr id="20" name="角丸四角形 19"/>
            <p:cNvSpPr/>
            <p:nvPr/>
          </p:nvSpPr>
          <p:spPr>
            <a:xfrm>
              <a:off x="4549324" y="3389657"/>
              <a:ext cx="4463999" cy="965229"/>
            </a:xfrm>
            <a:prstGeom prst="roundRect">
              <a:avLst/>
            </a:prstGeom>
            <a:solidFill>
              <a:schemeClr val="bg1"/>
            </a:solid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Let </a:t>
              </a:r>
              <a:r>
                <a:rPr lang="en-US" altLang="ja-JP" i="1" dirty="0" smtClean="0">
                  <a:solidFill>
                    <a:srgbClr val="000000"/>
                  </a:solidFill>
                  <a:latin typeface="Times New Roman"/>
                  <a:cs typeface="Times New Roman"/>
                </a:rPr>
                <a:t>C</a:t>
              </a:r>
              <a:r>
                <a:rPr lang="en-US" altLang="ja-JP" dirty="0" smtClean="0">
                  <a:solidFill>
                    <a:srgbClr val="000000"/>
                  </a:solidFill>
                </a:rPr>
                <a:t> be a |</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i="1" dirty="0" smtClean="0">
                  <a:solidFill>
                    <a:srgbClr val="000000"/>
                  </a:solidFill>
                  <a:latin typeface="Times New Roman"/>
                  <a:cs typeface="Times New Roman"/>
                </a:rPr>
                <a:t>×</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 </a:t>
              </a:r>
              <a:r>
                <a:rPr lang="en-US" altLang="ja-JP" dirty="0" err="1" smtClean="0">
                  <a:solidFill>
                    <a:srgbClr val="000000"/>
                  </a:solidFill>
                </a:rPr>
                <a:t>interger</a:t>
              </a:r>
              <a:r>
                <a:rPr lang="en-US" altLang="ja-JP" dirty="0" smtClean="0">
                  <a:solidFill>
                    <a:srgbClr val="000000"/>
                  </a:solidFill>
                </a:rPr>
                <a:t> array</a:t>
              </a:r>
            </a:p>
            <a:p>
              <a:pPr algn="ctr"/>
              <a:r>
                <a:rPr lang="en-US" altLang="ja-JP" dirty="0" smtClean="0">
                  <a:solidFill>
                    <a:srgbClr val="000000"/>
                  </a:solidFill>
                </a:rPr>
                <a:t>(</a:t>
              </a:r>
              <a:r>
                <a:rPr lang="en-US" altLang="ja-JP" i="1" dirty="0" err="1" smtClean="0">
                  <a:solidFill>
                    <a:srgbClr val="000000"/>
                  </a:solidFill>
                  <a:latin typeface="Times New Roman"/>
                  <a:cs typeface="Times New Roman"/>
                </a:rPr>
                <a:t>C</a:t>
              </a:r>
              <a:r>
                <a:rPr lang="en-US" altLang="ja-JP" i="1" baseline="-25000" dirty="0" err="1" smtClean="0">
                  <a:solidFill>
                    <a:srgbClr val="000000"/>
                  </a:solidFill>
                  <a:latin typeface="Times New Roman"/>
                  <a:cs typeface="Times New Roman"/>
                </a:rPr>
                <a:t>i,j</a:t>
              </a:r>
              <a:r>
                <a:rPr lang="en-US" altLang="ja-JP" dirty="0" smtClean="0">
                  <a:solidFill>
                    <a:srgbClr val="000000"/>
                  </a:solidFill>
                </a:rPr>
                <a:t> : the length of  a longest string </a:t>
              </a:r>
            </a:p>
            <a:p>
              <a:pPr algn="ctr"/>
              <a:r>
                <a:rPr lang="en-US" altLang="ja-JP" dirty="0" smtClean="0">
                  <a:solidFill>
                    <a:srgbClr val="000000"/>
                  </a:solidFill>
                </a:rPr>
                <a:t>				in </a:t>
              </a:r>
              <a:r>
                <a:rPr lang="en-US" altLang="ja-JP" i="1" dirty="0" err="1">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1,i</a:t>
              </a:r>
              <a:r>
                <a:rPr lang="en-US" altLang="ja-JP" dirty="0" smtClean="0">
                  <a:solidFill>
                    <a:srgbClr val="000000"/>
                  </a:solidFill>
                  <a:cs typeface="Times New Roman"/>
                </a:rPr>
                <a:t>))∩</a:t>
              </a:r>
              <a:r>
                <a:rPr lang="en-US" altLang="ja-JP" i="1" dirty="0" err="1">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2,j</a:t>
              </a:r>
              <a:r>
                <a:rPr lang="en-US" altLang="ja-JP" dirty="0" smtClean="0">
                  <a:solidFill>
                    <a:srgbClr val="000000"/>
                  </a:solidFill>
                  <a:cs typeface="Times New Roman"/>
                </a:rPr>
                <a:t>)</a:t>
              </a:r>
              <a:r>
                <a:rPr lang="en-US" altLang="ja-JP" dirty="0" smtClean="0">
                  <a:solidFill>
                    <a:srgbClr val="000000"/>
                  </a:solidFill>
                </a:rPr>
                <a:t>)</a:t>
              </a:r>
            </a:p>
          </p:txBody>
        </p:sp>
        <p:sp>
          <p:nvSpPr>
            <p:cNvPr id="21" name="角丸四角形 20"/>
            <p:cNvSpPr/>
            <p:nvPr/>
          </p:nvSpPr>
          <p:spPr>
            <a:xfrm>
              <a:off x="4549324" y="4825370"/>
              <a:ext cx="4463999" cy="716382"/>
            </a:xfrm>
            <a:prstGeom prst="roundRect">
              <a:avLst/>
            </a:prstGeom>
            <a:solidFill>
              <a:schemeClr val="bg1"/>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Compute</a:t>
              </a:r>
              <a:r>
                <a:rPr lang="en-US" altLang="ja-JP" dirty="0" smtClean="0">
                  <a:solidFill>
                    <a:srgbClr val="000000"/>
                  </a:solidFill>
                  <a:latin typeface="Times New Roman"/>
                  <a:cs typeface="Times New Roman"/>
                </a:rPr>
                <a:t>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r>
                <a:rPr lang="en-US" altLang="ja-JP" dirty="0" smtClean="0">
                  <a:solidFill>
                    <a:srgbClr val="000000"/>
                  </a:solidFill>
                </a:rPr>
                <a:t> using </a:t>
              </a:r>
              <a:r>
                <a:rPr lang="en-US" altLang="ja-JP" dirty="0" err="1" smtClean="0">
                  <a:solidFill>
                    <a:srgbClr val="000000"/>
                  </a:solidFill>
                </a:rPr>
                <a:t>dymnamic</a:t>
              </a:r>
              <a:r>
                <a:rPr lang="en-US" altLang="ja-JP" dirty="0" smtClean="0">
                  <a:solidFill>
                    <a:srgbClr val="000000"/>
                  </a:solidFill>
                </a:rPr>
                <a:t> programing</a:t>
              </a:r>
              <a:r>
                <a:rPr lang="en-US" altLang="ja-JP" dirty="0">
                  <a:solidFill>
                    <a:srgbClr val="000000"/>
                  </a:solidFill>
                </a:rPr>
                <a:t> </a:t>
              </a:r>
              <a:r>
                <a:rPr lang="en-US" altLang="ja-JP" dirty="0" smtClean="0">
                  <a:solidFill>
                    <a:srgbClr val="000000"/>
                  </a:solidFill>
                </a:rPr>
                <a:t>for all </a:t>
              </a:r>
              <a:r>
                <a:rPr lang="en-US" altLang="ja-JP" dirty="0" smtClean="0">
                  <a:solidFill>
                    <a:srgbClr val="000000"/>
                  </a:solidFill>
                  <a:latin typeface="Times New Roman"/>
                  <a:cs typeface="Times New Roman"/>
                </a:rPr>
                <a:t>1≦ </a:t>
              </a:r>
              <a:r>
                <a:rPr lang="en-US" altLang="ja-JP" i="1" dirty="0" err="1" smtClean="0">
                  <a:solidFill>
                    <a:srgbClr val="000000"/>
                  </a:solidFill>
                  <a:latin typeface="Times New Roman"/>
                  <a:cs typeface="Times New Roman"/>
                </a:rPr>
                <a:t>i</a:t>
              </a:r>
              <a:r>
                <a:rPr lang="en-US" altLang="ja-JP" dirty="0" smtClean="0">
                  <a:solidFill>
                    <a:srgbClr val="000000"/>
                  </a:solidFill>
                  <a:latin typeface="Times New Roman"/>
                  <a:cs typeface="Times New Roman"/>
                </a:rPr>
                <a:t> ≦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dirty="0" smtClean="0">
                  <a:solidFill>
                    <a:srgbClr val="000000"/>
                  </a:solidFill>
                  <a:latin typeface="Times New Roman"/>
                  <a:cs typeface="Times New Roman"/>
                </a:rPr>
                <a:t> and </a:t>
              </a:r>
              <a:r>
                <a:rPr lang="en-US" altLang="ja-JP" dirty="0">
                  <a:solidFill>
                    <a:srgbClr val="000000"/>
                  </a:solidFill>
                  <a:latin typeface="Times New Roman"/>
                  <a:cs typeface="Times New Roman"/>
                </a:rPr>
                <a:t>1≦ </a:t>
              </a:r>
              <a:r>
                <a:rPr lang="en-US" altLang="ja-JP" i="1" dirty="0" smtClean="0">
                  <a:solidFill>
                    <a:srgbClr val="000000"/>
                  </a:solidFill>
                  <a:latin typeface="Times New Roman"/>
                  <a:cs typeface="Times New Roman"/>
                </a:rPr>
                <a:t>j</a:t>
              </a:r>
              <a:r>
                <a:rPr lang="en-US" altLang="ja-JP" dirty="0" smtClean="0">
                  <a:solidFill>
                    <a:srgbClr val="000000"/>
                  </a:solidFill>
                  <a:latin typeface="Times New Roman"/>
                  <a:cs typeface="Times New Roman"/>
                </a:rPr>
                <a:t> </a:t>
              </a:r>
              <a:r>
                <a:rPr lang="en-US" altLang="ja-JP" dirty="0">
                  <a:solidFill>
                    <a:srgbClr val="000000"/>
                  </a:solidFill>
                  <a:latin typeface="Times New Roman"/>
                  <a:cs typeface="Times New Roman"/>
                </a:rPr>
                <a:t>≦</a:t>
              </a:r>
              <a:r>
                <a:rPr lang="en-US" altLang="ja-JP" dirty="0" smtClean="0">
                  <a:solidFill>
                    <a:srgbClr val="000000"/>
                  </a:solidFill>
                  <a:latin typeface="Times New Roman"/>
                  <a:cs typeface="Times New Roman"/>
                </a:rPr>
                <a:t>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a:t>
              </a:r>
              <a:endParaRPr lang="en-US" altLang="ja-JP" i="1" dirty="0" smtClean="0">
                <a:solidFill>
                  <a:srgbClr val="000000"/>
                </a:solidFill>
                <a:latin typeface="Times New Roman"/>
                <a:cs typeface="Times New Roman"/>
              </a:endParaRPr>
            </a:p>
          </p:txBody>
        </p:sp>
        <p:sp>
          <p:nvSpPr>
            <p:cNvPr id="22" name="角丸四角形 21"/>
            <p:cNvSpPr/>
            <p:nvPr/>
          </p:nvSpPr>
          <p:spPr>
            <a:xfrm>
              <a:off x="4549324" y="6156232"/>
              <a:ext cx="4463999" cy="402338"/>
            </a:xfrm>
            <a:prstGeom prst="roundRect">
              <a:avLst/>
            </a:prstGeom>
            <a:solidFill>
              <a:schemeClr val="bg1"/>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Return max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a:t>
              </a:r>
              <a:r>
                <a:rPr lang="en-US" altLang="ja-JP" baseline="-25000" dirty="0" err="1" smtClean="0">
                  <a:solidFill>
                    <a:srgbClr val="000000"/>
                  </a:solidFill>
                </a:rPr>
                <a:t>j</a:t>
              </a:r>
              <a:endParaRPr lang="en-US" altLang="ja-JP" i="1" dirty="0" smtClean="0">
                <a:solidFill>
                  <a:srgbClr val="000000"/>
                </a:solidFill>
                <a:latin typeface="Times New Roman"/>
                <a:cs typeface="Times New Roman"/>
              </a:endParaRPr>
            </a:p>
          </p:txBody>
        </p:sp>
        <p:cxnSp>
          <p:nvCxnSpPr>
            <p:cNvPr id="23" name="直線矢印コネクタ 22"/>
            <p:cNvCxnSpPr>
              <a:stCxn id="19" idx="2"/>
              <a:endCxn id="20" idx="0"/>
            </p:cNvCxnSpPr>
            <p:nvPr/>
          </p:nvCxnSpPr>
          <p:spPr>
            <a:xfrm rot="5400000">
              <a:off x="6582085" y="3190417"/>
              <a:ext cx="398479"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a:stCxn id="21" idx="2"/>
              <a:endCxn id="22" idx="0"/>
            </p:cNvCxnSpPr>
            <p:nvPr/>
          </p:nvCxnSpPr>
          <p:spPr>
            <a:xfrm rot="5400000">
              <a:off x="6474084" y="5848992"/>
              <a:ext cx="614480"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a:stCxn id="20" idx="2"/>
              <a:endCxn id="21" idx="0"/>
            </p:cNvCxnSpPr>
            <p:nvPr/>
          </p:nvCxnSpPr>
          <p:spPr>
            <a:xfrm rot="5400000">
              <a:off x="6546082" y="4590128"/>
              <a:ext cx="470484"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89202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0"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Outline</a:t>
            </a:r>
            <a:endParaRPr lang="ja-JP" altLang="en-US" dirty="0"/>
          </a:p>
        </p:txBody>
      </p:sp>
      <p:sp>
        <p:nvSpPr>
          <p:cNvPr id="3" name="コンテンツ プレースホルダ 2"/>
          <p:cNvSpPr>
            <a:spLocks noGrp="1"/>
          </p:cNvSpPr>
          <p:nvPr>
            <p:ph idx="1"/>
          </p:nvPr>
        </p:nvSpPr>
        <p:spPr/>
        <p:txBody>
          <a:bodyPr>
            <a:normAutofit/>
          </a:bodyPr>
          <a:lstStyle/>
          <a:p>
            <a:r>
              <a:rPr lang="en-US" altLang="ja-JP" sz="3200" dirty="0" smtClean="0">
                <a:solidFill>
                  <a:schemeClr val="bg1">
                    <a:lumMod val="65000"/>
                  </a:schemeClr>
                </a:solidFill>
              </a:rPr>
              <a:t>Non-linear Text</a:t>
            </a:r>
          </a:p>
          <a:p>
            <a:r>
              <a:rPr lang="en-US" altLang="ja-JP" sz="3200" dirty="0" smtClean="0">
                <a:solidFill>
                  <a:schemeClr val="bg1">
                    <a:lumMod val="65000"/>
                  </a:schemeClr>
                </a:solidFill>
              </a:rPr>
              <a:t>Computing Longest Common Subsequence of Acyclic Non-linear Texts</a:t>
            </a:r>
          </a:p>
          <a:p>
            <a:r>
              <a:rPr lang="en-US" altLang="ja-JP" sz="3200" dirty="0" smtClean="0"/>
              <a:t>Computing Longest Common Subsequence of Cyclic Non-linear Texts</a:t>
            </a:r>
          </a:p>
          <a:p>
            <a:r>
              <a:rPr lang="en-US" altLang="ja-JP" sz="3200" dirty="0" smtClean="0">
                <a:solidFill>
                  <a:schemeClr val="bg1">
                    <a:lumMod val="65000"/>
                  </a:schemeClr>
                </a:solidFill>
              </a:rPr>
              <a:t>Conclusions and Future works</a:t>
            </a:r>
          </a:p>
          <a:p>
            <a:endParaRPr lang="ja-JP" altLang="en-US" sz="32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Outline</a:t>
            </a:r>
            <a:endParaRPr lang="ja-JP" altLang="en-US" dirty="0"/>
          </a:p>
        </p:txBody>
      </p:sp>
      <p:sp>
        <p:nvSpPr>
          <p:cNvPr id="3" name="コンテンツ プレースホルダ 2"/>
          <p:cNvSpPr>
            <a:spLocks noGrp="1"/>
          </p:cNvSpPr>
          <p:nvPr>
            <p:ph idx="1"/>
          </p:nvPr>
        </p:nvSpPr>
        <p:spPr/>
        <p:txBody>
          <a:bodyPr>
            <a:normAutofit/>
          </a:bodyPr>
          <a:lstStyle/>
          <a:p>
            <a:r>
              <a:rPr lang="en-US" altLang="ja-JP" sz="3200" dirty="0" smtClean="0"/>
              <a:t>Non-linear Text</a:t>
            </a:r>
          </a:p>
          <a:p>
            <a:r>
              <a:rPr lang="en-US" altLang="ja-JP" sz="3200" dirty="0" smtClean="0"/>
              <a:t>Computing Longest Common Subsequence of Acyclic Non-linear Texts</a:t>
            </a:r>
          </a:p>
          <a:p>
            <a:r>
              <a:rPr lang="en-US" altLang="ja-JP" sz="3200" dirty="0" smtClean="0"/>
              <a:t>Computing Longest Common Subsequence of Cyclic Non-linear Texts</a:t>
            </a:r>
          </a:p>
          <a:p>
            <a:r>
              <a:rPr lang="en-US" altLang="ja-JP" sz="3200" dirty="0" smtClean="0"/>
              <a:t>Conclusions and Future works</a:t>
            </a:r>
          </a:p>
          <a:p>
            <a:endParaRPr lang="ja-JP" alt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148" y="485570"/>
            <a:ext cx="8229600" cy="1143000"/>
          </a:xfrm>
        </p:spPr>
        <p:txBody>
          <a:bodyPr>
            <a:noAutofit/>
          </a:bodyPr>
          <a:lstStyle/>
          <a:p>
            <a:r>
              <a:rPr lang="en-US" altLang="ja-JP" sz="4400" dirty="0" smtClean="0"/>
              <a:t>Longest Common Subsequence</a:t>
            </a:r>
            <a:r>
              <a:rPr lang="ja-JP" altLang="en-US" sz="4400" dirty="0" smtClean="0"/>
              <a:t>　</a:t>
            </a:r>
            <a:r>
              <a:rPr lang="en-US" altLang="ja-JP" sz="4400" dirty="0" smtClean="0"/>
              <a:t>Problem for Cyclic Non-linear Texts</a:t>
            </a:r>
            <a:endParaRPr lang="ja-JP" altLang="en-US" sz="4400" dirty="0"/>
          </a:p>
        </p:txBody>
      </p:sp>
      <p:grpSp>
        <p:nvGrpSpPr>
          <p:cNvPr id="3" name="図形グループ 6"/>
          <p:cNvGrpSpPr/>
          <p:nvPr/>
        </p:nvGrpSpPr>
        <p:grpSpPr>
          <a:xfrm>
            <a:off x="611148" y="1898497"/>
            <a:ext cx="8229599" cy="1285865"/>
            <a:chOff x="611148" y="1898497"/>
            <a:chExt cx="8229599" cy="1285865"/>
          </a:xfrm>
        </p:grpSpPr>
        <p:sp>
          <p:nvSpPr>
            <p:cNvPr id="6" name="角丸四角形 5"/>
            <p:cNvSpPr/>
            <p:nvPr/>
          </p:nvSpPr>
          <p:spPr>
            <a:xfrm>
              <a:off x="623976" y="2116568"/>
              <a:ext cx="8216771" cy="1067794"/>
            </a:xfrm>
            <a:prstGeom prst="roundRect">
              <a:avLst/>
            </a:prstGeom>
            <a:solidFill>
              <a:srgbClr val="FFBEDE"/>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smtClean="0">
                  <a:solidFill>
                    <a:srgbClr val="000000"/>
                  </a:solidFill>
                </a:rPr>
                <a:t>　</a:t>
              </a:r>
              <a:r>
                <a:rPr lang="en-US" altLang="ja-JP" dirty="0" smtClean="0">
                  <a:solidFill>
                    <a:srgbClr val="000000"/>
                  </a:solidFill>
                </a:rPr>
                <a:t>Input : Non-linear texts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cs typeface="Times New Roman"/>
                </a:rPr>
                <a:t> </a:t>
              </a:r>
              <a:r>
                <a:rPr lang="en-US" altLang="ja-JP" i="1" dirty="0" smtClean="0">
                  <a:solidFill>
                    <a:srgbClr val="000000"/>
                  </a:solidFill>
                  <a:latin typeface="Times New Roman"/>
                  <a:cs typeface="Times New Roman"/>
                </a:rPr>
                <a:t>E</a:t>
              </a:r>
              <a:r>
                <a:rPr lang="en-US" altLang="ja-JP" baseline="-25000" dirty="0" smtClean="0">
                  <a:solidFill>
                    <a:srgbClr val="000000"/>
                  </a:solidFill>
                  <a:latin typeface="Times New Roman"/>
                  <a:cs typeface="Times New Roman"/>
                </a:rPr>
                <a:t>1</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 L</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 and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a:t>
              </a:r>
              <a:r>
                <a:rPr lang="en-US" altLang="ja-JP" i="1" dirty="0" smtClean="0">
                  <a:solidFill>
                    <a:srgbClr val="000000"/>
                  </a:solidFill>
                  <a:cs typeface="Times New Roman"/>
                </a:rPr>
                <a:t> </a:t>
              </a:r>
              <a:r>
                <a:rPr lang="en-US" altLang="ja-JP" i="1" dirty="0" smtClean="0">
                  <a:solidFill>
                    <a:srgbClr val="000000"/>
                  </a:solidFill>
                  <a:latin typeface="Times New Roman"/>
                  <a:cs typeface="Times New Roman"/>
                </a:rPr>
                <a:t>E</a:t>
              </a:r>
              <a:r>
                <a:rPr lang="en-US" altLang="ja-JP" baseline="-25000" dirty="0" smtClean="0">
                  <a:solidFill>
                    <a:srgbClr val="000000"/>
                  </a:solidFill>
                  <a:latin typeface="Times New Roman"/>
                  <a:cs typeface="Times New Roman"/>
                </a:rPr>
                <a:t>2</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 L</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a:t>
              </a:r>
            </a:p>
            <a:p>
              <a:r>
                <a:rPr lang="ja-JP" altLang="en-US" dirty="0" smtClean="0">
                  <a:solidFill>
                    <a:srgbClr val="000000"/>
                  </a:solidFill>
                  <a:cs typeface="Times New Roman"/>
                </a:rPr>
                <a:t>　</a:t>
              </a:r>
              <a:r>
                <a:rPr lang="en-US" altLang="ja-JP" dirty="0" smtClean="0">
                  <a:solidFill>
                    <a:srgbClr val="000000"/>
                  </a:solidFill>
                  <a:cs typeface="Times New Roman"/>
                </a:rPr>
                <a:t>Output : </a:t>
              </a:r>
              <a:r>
                <a:rPr lang="ja-JP" altLang="en-US" dirty="0" smtClean="0">
                  <a:solidFill>
                    <a:srgbClr val="000000"/>
                  </a:solidFill>
                  <a:cs typeface="Times New Roman"/>
                </a:rPr>
                <a:t>　</a:t>
              </a:r>
              <a:r>
                <a:rPr lang="en-US" altLang="ja-JP" dirty="0" smtClean="0">
                  <a:solidFill>
                    <a:srgbClr val="000000"/>
                  </a:solidFill>
                  <a:cs typeface="Times New Roman"/>
                </a:rPr>
                <a:t>∞  	(if </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 is infinite) </a:t>
              </a:r>
            </a:p>
            <a:p>
              <a:r>
                <a:rPr lang="en-US" altLang="ja-JP" dirty="0" smtClean="0">
                  <a:solidFill>
                    <a:srgbClr val="000000"/>
                  </a:solidFill>
                  <a:cs typeface="Times New Roman"/>
                </a:rPr>
                <a:t>		  The Length of longest string in </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      (otherwise)</a:t>
              </a:r>
              <a:endParaRPr kumimoji="1" lang="ja-JP" altLang="en-US" baseline="-25000" dirty="0">
                <a:solidFill>
                  <a:srgbClr val="000000"/>
                </a:solidFill>
                <a:latin typeface="Times New Roman"/>
                <a:cs typeface="Times New Roman"/>
              </a:endParaRPr>
            </a:p>
          </p:txBody>
        </p:sp>
        <p:sp>
          <p:nvSpPr>
            <p:cNvPr id="5" name="テキスト ボックス 4"/>
            <p:cNvSpPr txBox="1"/>
            <p:nvPr/>
          </p:nvSpPr>
          <p:spPr>
            <a:xfrm>
              <a:off x="611148" y="1898497"/>
              <a:ext cx="1223425" cy="369332"/>
            </a:xfrm>
            <a:prstGeom prst="rect">
              <a:avLst/>
            </a:prstGeom>
            <a:solidFill>
              <a:schemeClr val="bg1"/>
            </a:solidFill>
            <a:ln w="12700" cap="flat" cmpd="sng" algn="ctr">
              <a:solidFill>
                <a:schemeClr val="accent1">
                  <a:lumMod val="60000"/>
                  <a:lumOff val="40000"/>
                </a:schemeClr>
              </a:solidFill>
              <a:prstDash val="solid"/>
              <a:round/>
              <a:headEnd type="none" w="med" len="med"/>
              <a:tailEnd type="none" w="med" len="med"/>
            </a:ln>
          </p:spPr>
          <p:txBody>
            <a:bodyPr wrap="square" rtlCol="0">
              <a:spAutoFit/>
            </a:bodyPr>
            <a:lstStyle/>
            <a:p>
              <a:r>
                <a:rPr lang="en-US" altLang="ja-JP" dirty="0" smtClean="0">
                  <a:latin typeface="Times New Roman"/>
                  <a:cs typeface="Times New Roman"/>
                </a:rPr>
                <a:t>Pr</a:t>
              </a:r>
              <a:r>
                <a:rPr kumimoji="1" lang="en-US" altLang="ja-JP" dirty="0" smtClean="0">
                  <a:latin typeface="Times New Roman"/>
                  <a:cs typeface="Times New Roman"/>
                </a:rPr>
                <a:t>oblem 2</a:t>
              </a:r>
              <a:endParaRPr kumimoji="1" lang="ja-JP" altLang="en-US" dirty="0">
                <a:latin typeface="Times New Roman"/>
                <a:cs typeface="Times New Roman"/>
              </a:endParaRPr>
            </a:p>
          </p:txBody>
        </p:sp>
      </p:grpSp>
      <p:sp>
        <p:nvSpPr>
          <p:cNvPr id="98" name="テキスト ボックス 97"/>
          <p:cNvSpPr txBox="1"/>
          <p:nvPr/>
        </p:nvSpPr>
        <p:spPr>
          <a:xfrm>
            <a:off x="3999758" y="5299332"/>
            <a:ext cx="4814254" cy="400110"/>
          </a:xfrm>
          <a:prstGeom prst="rect">
            <a:avLst/>
          </a:prstGeom>
          <a:noFill/>
        </p:spPr>
        <p:txBody>
          <a:bodyPr wrap="square" rtlCol="0">
            <a:spAutoFit/>
          </a:bodyPr>
          <a:lstStyle/>
          <a:p>
            <a:r>
              <a:rPr kumimoji="1" lang="en-US" altLang="ja-JP" sz="2000" dirty="0" err="1" smtClean="0">
                <a:latin typeface="Times New Roman"/>
                <a:cs typeface="Times New Roman"/>
              </a:rPr>
              <a:t>d</a:t>
            </a:r>
            <a:r>
              <a:rPr lang="en-US" altLang="ja-JP" sz="2000" dirty="0" err="1" smtClean="0">
                <a:latin typeface="Times New Roman"/>
                <a:cs typeface="Times New Roman"/>
              </a:rPr>
              <a:t>ddddd</a:t>
            </a:r>
            <a:r>
              <a:rPr lang="en-US" altLang="ja-JP" sz="2000" dirty="0" smtClean="0">
                <a:latin typeface="Times New Roman"/>
                <a:cs typeface="Times New Roman"/>
              </a:rPr>
              <a:t>········</a:t>
            </a:r>
            <a:r>
              <a:rPr kumimoji="1" lang="en-US" altLang="ja-JP" sz="2000" dirty="0" smtClean="0">
                <a:latin typeface="Times New Roman"/>
                <a:cs typeface="Times New Roman"/>
              </a:rPr>
              <a:t> ∈ </a:t>
            </a:r>
            <a:r>
              <a:rPr kumimoji="1" lang="en-US" altLang="ja-JP" sz="2000" i="1" dirty="0" smtClean="0">
                <a:latin typeface="Times New Roman"/>
                <a:cs typeface="Times New Roman"/>
              </a:rPr>
              <a:t>subseq</a:t>
            </a:r>
            <a:r>
              <a:rPr kumimoji="1" lang="en-US" altLang="ja-JP" sz="2000" dirty="0" smtClean="0">
                <a:latin typeface="+mn-ea"/>
              </a:rPr>
              <a:t>(</a:t>
            </a:r>
            <a:r>
              <a:rPr kumimoji="1" lang="en-US" altLang="ja-JP" sz="2000" i="1" dirty="0" smtClean="0">
                <a:latin typeface="Times New Roman"/>
                <a:cs typeface="Times New Roman"/>
              </a:rPr>
              <a:t>G</a:t>
            </a:r>
            <a:r>
              <a:rPr kumimoji="1" lang="en-US" altLang="ja-JP" sz="2000" baseline="-25000" dirty="0" smtClean="0">
                <a:latin typeface="+mn-ea"/>
              </a:rPr>
              <a:t>1</a:t>
            </a:r>
            <a:r>
              <a:rPr kumimoji="1" lang="en-US" altLang="ja-JP" sz="2000" dirty="0" smtClean="0">
                <a:latin typeface="+mn-ea"/>
              </a:rPr>
              <a:t>)</a:t>
            </a:r>
            <a:r>
              <a:rPr lang="en-US" altLang="ja-JP" sz="2000" dirty="0" smtClean="0">
                <a:latin typeface="+mn-ea"/>
              </a:rPr>
              <a:t>∩</a:t>
            </a:r>
            <a:r>
              <a:rPr lang="en-US" altLang="ja-JP" sz="2000" i="1" dirty="0" smtClean="0">
                <a:latin typeface="Times New Roman"/>
                <a:cs typeface="Times New Roman"/>
              </a:rPr>
              <a:t>subseq</a:t>
            </a:r>
            <a:r>
              <a:rPr lang="en-US" altLang="ja-JP" sz="2000" dirty="0" smtClean="0">
                <a:latin typeface="+mn-ea"/>
              </a:rPr>
              <a:t>(</a:t>
            </a:r>
            <a:r>
              <a:rPr lang="en-US" altLang="ja-JP" sz="2000" i="1" dirty="0" smtClean="0">
                <a:latin typeface="Times New Roman"/>
                <a:cs typeface="Times New Roman"/>
              </a:rPr>
              <a:t>G</a:t>
            </a:r>
            <a:r>
              <a:rPr lang="en-US" altLang="ja-JP" sz="2000" baseline="-25000" dirty="0" smtClean="0">
                <a:latin typeface="+mn-ea"/>
              </a:rPr>
              <a:t>2</a:t>
            </a:r>
            <a:r>
              <a:rPr lang="en-US" altLang="ja-JP" sz="2000" dirty="0" smtClean="0">
                <a:latin typeface="+mn-ea"/>
              </a:rPr>
              <a:t>)</a:t>
            </a:r>
            <a:endParaRPr kumimoji="1" lang="ja-JP" altLang="en-US" sz="2000" dirty="0">
              <a:latin typeface="+mn-ea"/>
            </a:endParaRPr>
          </a:p>
        </p:txBody>
      </p:sp>
      <p:sp>
        <p:nvSpPr>
          <p:cNvPr id="104" name="円/楕円 103"/>
          <p:cNvSpPr/>
          <p:nvPr/>
        </p:nvSpPr>
        <p:spPr>
          <a:xfrm>
            <a:off x="176382" y="3184362"/>
            <a:ext cx="919083" cy="432809"/>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chemeClr val="tx1"/>
                </a:solidFill>
              </a:rPr>
              <a:t>e.g. 1</a:t>
            </a:r>
            <a:endParaRPr kumimoji="1" lang="ja-JP" altLang="en-US" dirty="0">
              <a:solidFill>
                <a:schemeClr val="tx1"/>
              </a:solidFill>
            </a:endParaRPr>
          </a:p>
        </p:txBody>
      </p:sp>
      <p:sp>
        <p:nvSpPr>
          <p:cNvPr id="105" name="テキスト ボックス 104"/>
          <p:cNvSpPr txBox="1"/>
          <p:nvPr/>
        </p:nvSpPr>
        <p:spPr>
          <a:xfrm>
            <a:off x="5869893" y="6024291"/>
            <a:ext cx="1610967" cy="400110"/>
          </a:xfrm>
          <a:prstGeom prst="rect">
            <a:avLst/>
          </a:prstGeom>
          <a:noFill/>
        </p:spPr>
        <p:txBody>
          <a:bodyPr wrap="square" rtlCol="0">
            <a:spAutoFit/>
          </a:bodyPr>
          <a:lstStyle/>
          <a:p>
            <a:r>
              <a:rPr kumimoji="1" lang="en-US" altLang="ja-JP" sz="2000" dirty="0" smtClean="0"/>
              <a:t>Output = </a:t>
            </a:r>
            <a:r>
              <a:rPr lang="en-US" altLang="ja-JP" sz="2000" dirty="0" smtClean="0">
                <a:latin typeface="Times New Roman"/>
                <a:cs typeface="Times New Roman"/>
              </a:rPr>
              <a:t>∞</a:t>
            </a:r>
            <a:endParaRPr kumimoji="1" lang="ja-JP" altLang="en-US" sz="2000" dirty="0">
              <a:latin typeface="Times New Roman"/>
              <a:cs typeface="Times New Roman"/>
            </a:endParaRPr>
          </a:p>
        </p:txBody>
      </p:sp>
      <p:grpSp>
        <p:nvGrpSpPr>
          <p:cNvPr id="143" name="図形グループ 142"/>
          <p:cNvGrpSpPr/>
          <p:nvPr/>
        </p:nvGrpSpPr>
        <p:grpSpPr>
          <a:xfrm>
            <a:off x="457139" y="3617172"/>
            <a:ext cx="2815554" cy="1194562"/>
            <a:chOff x="457139" y="3617172"/>
            <a:chExt cx="2815554" cy="1194562"/>
          </a:xfrm>
        </p:grpSpPr>
        <p:grpSp>
          <p:nvGrpSpPr>
            <p:cNvPr id="8" name="図形グループ 80"/>
            <p:cNvGrpSpPr>
              <a:grpSpLocks noChangeAspect="1"/>
            </p:cNvGrpSpPr>
            <p:nvPr/>
          </p:nvGrpSpPr>
          <p:grpSpPr>
            <a:xfrm>
              <a:off x="457139" y="3617172"/>
              <a:ext cx="2815554" cy="1194562"/>
              <a:chOff x="-95241" y="4269537"/>
              <a:chExt cx="4310802" cy="1828954"/>
            </a:xfrm>
          </p:grpSpPr>
          <p:grpSp>
            <p:nvGrpSpPr>
              <p:cNvPr id="9" name="図形グループ 61"/>
              <p:cNvGrpSpPr/>
              <p:nvPr/>
            </p:nvGrpSpPr>
            <p:grpSpPr>
              <a:xfrm>
                <a:off x="-95241" y="4269537"/>
                <a:ext cx="4310802" cy="1828954"/>
                <a:chOff x="-95241" y="4269537"/>
                <a:chExt cx="4310802" cy="1828954"/>
              </a:xfrm>
            </p:grpSpPr>
            <p:grpSp>
              <p:nvGrpSpPr>
                <p:cNvPr id="10" name="図形グループ 59"/>
                <p:cNvGrpSpPr/>
                <p:nvPr/>
              </p:nvGrpSpPr>
              <p:grpSpPr>
                <a:xfrm>
                  <a:off x="606491" y="4269537"/>
                  <a:ext cx="3609070" cy="1828954"/>
                  <a:chOff x="606491" y="4269537"/>
                  <a:chExt cx="3609070" cy="1828954"/>
                </a:xfrm>
              </p:grpSpPr>
              <p:sp>
                <p:nvSpPr>
                  <p:cNvPr id="86" name="円/楕円 85"/>
                  <p:cNvSpPr/>
                  <p:nvPr/>
                </p:nvSpPr>
                <p:spPr>
                  <a:xfrm>
                    <a:off x="606491"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a:t>
                    </a:r>
                    <a:endParaRPr kumimoji="1" lang="ja-JP" altLang="en-US" sz="2400" dirty="0">
                      <a:solidFill>
                        <a:srgbClr val="000000"/>
                      </a:solidFill>
                      <a:latin typeface="+mn-ea"/>
                    </a:endParaRPr>
                  </a:p>
                </p:txBody>
              </p:sp>
              <p:sp>
                <p:nvSpPr>
                  <p:cNvPr id="87" name="円/楕円 86"/>
                  <p:cNvSpPr/>
                  <p:nvPr/>
                </p:nvSpPr>
                <p:spPr>
                  <a:xfrm>
                    <a:off x="2114044"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a:t>
                    </a:r>
                    <a:endParaRPr kumimoji="1" lang="ja-JP" altLang="en-US" sz="2400" dirty="0">
                      <a:solidFill>
                        <a:srgbClr val="000000"/>
                      </a:solidFill>
                      <a:latin typeface="+mn-ea"/>
                    </a:endParaRPr>
                  </a:p>
                </p:txBody>
              </p:sp>
              <p:sp>
                <p:nvSpPr>
                  <p:cNvPr id="88" name="円/楕円 87"/>
                  <p:cNvSpPr/>
                  <p:nvPr/>
                </p:nvSpPr>
                <p:spPr>
                  <a:xfrm>
                    <a:off x="606491"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endParaRPr kumimoji="1" lang="ja-JP" altLang="en-US" sz="2400" dirty="0">
                      <a:solidFill>
                        <a:srgbClr val="000000"/>
                      </a:solidFill>
                      <a:latin typeface="+mn-ea"/>
                    </a:endParaRPr>
                  </a:p>
                </p:txBody>
              </p:sp>
              <p:sp>
                <p:nvSpPr>
                  <p:cNvPr id="89" name="円/楕円 88"/>
                  <p:cNvSpPr/>
                  <p:nvPr/>
                </p:nvSpPr>
                <p:spPr>
                  <a:xfrm>
                    <a:off x="2114044"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sp>
                <p:nvSpPr>
                  <p:cNvPr id="90" name="円/楕円 89"/>
                  <p:cNvSpPr/>
                  <p:nvPr/>
                </p:nvSpPr>
                <p:spPr>
                  <a:xfrm>
                    <a:off x="3612699"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endParaRPr kumimoji="1" lang="ja-JP" altLang="en-US" sz="2400" dirty="0">
                      <a:solidFill>
                        <a:srgbClr val="000000"/>
                      </a:solidFill>
                      <a:latin typeface="+mn-ea"/>
                    </a:endParaRPr>
                  </a:p>
                </p:txBody>
              </p:sp>
              <p:cxnSp>
                <p:nvCxnSpPr>
                  <p:cNvPr id="91" name="直線矢印コネクタ 90"/>
                  <p:cNvCxnSpPr>
                    <a:stCxn id="86" idx="6"/>
                    <a:endCxn id="87" idx="2"/>
                  </p:cNvCxnSpPr>
                  <p:nvPr/>
                </p:nvCxnSpPr>
                <p:spPr>
                  <a:xfrm>
                    <a:off x="1209353" y="457588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87" idx="6"/>
                    <a:endCxn id="96" idx="2"/>
                  </p:cNvCxnSpPr>
                  <p:nvPr/>
                </p:nvCxnSpPr>
                <p:spPr>
                  <a:xfrm>
                    <a:off x="2716906" y="4575884"/>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3" name="直線矢印コネクタ 92"/>
                  <p:cNvCxnSpPr>
                    <a:stCxn id="88" idx="6"/>
                    <a:endCxn id="89" idx="2"/>
                  </p:cNvCxnSpPr>
                  <p:nvPr/>
                </p:nvCxnSpPr>
                <p:spPr>
                  <a:xfrm>
                    <a:off x="1209353" y="579214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4" name="直線矢印コネクタ 93"/>
                  <p:cNvCxnSpPr>
                    <a:stCxn id="89" idx="6"/>
                    <a:endCxn id="90" idx="2"/>
                  </p:cNvCxnSpPr>
                  <p:nvPr/>
                </p:nvCxnSpPr>
                <p:spPr>
                  <a:xfrm>
                    <a:off x="2716906" y="5792144"/>
                    <a:ext cx="895793"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95" name="直線矢印コネクタ 94"/>
                  <p:cNvCxnSpPr>
                    <a:stCxn id="96" idx="4"/>
                    <a:endCxn id="90" idx="0"/>
                  </p:cNvCxnSpPr>
                  <p:nvPr/>
                </p:nvCxnSpPr>
                <p:spPr>
                  <a:xfrm rot="5400000">
                    <a:off x="3612347" y="5184014"/>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6" name="円/楕円 95"/>
                  <p:cNvSpPr/>
                  <p:nvPr/>
                </p:nvSpPr>
                <p:spPr>
                  <a:xfrm>
                    <a:off x="3612699"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97" name="直線矢印コネクタ 96"/>
                  <p:cNvCxnSpPr>
                    <a:stCxn id="89" idx="7"/>
                    <a:endCxn id="96" idx="3"/>
                  </p:cNvCxnSpPr>
                  <p:nvPr/>
                </p:nvCxnSpPr>
                <p:spPr>
                  <a:xfrm rot="5400000" flipH="1" flipV="1">
                    <a:off x="2773292" y="4647831"/>
                    <a:ext cx="783020" cy="1072367"/>
                  </a:xfrm>
                  <a:prstGeom prst="straightConnector1">
                    <a:avLst/>
                  </a:prstGeom>
                  <a:ln>
                    <a:headEnd type="none"/>
                    <a:tailEnd type="arrow"/>
                  </a:ln>
                  <a:effectLst/>
                </p:spPr>
                <p:style>
                  <a:lnRef idx="2">
                    <a:schemeClr val="accent1"/>
                  </a:lnRef>
                  <a:fillRef idx="0">
                    <a:schemeClr val="accent1"/>
                  </a:fillRef>
                  <a:effectRef idx="1">
                    <a:schemeClr val="accent1"/>
                  </a:effectRef>
                  <a:fontRef idx="minor">
                    <a:schemeClr val="tx1"/>
                  </a:fontRef>
                </p:style>
              </p:cxnSp>
            </p:grpSp>
            <p:sp>
              <p:nvSpPr>
                <p:cNvPr id="85" name="テキスト ボックス 84"/>
                <p:cNvSpPr txBox="1"/>
                <p:nvPr/>
              </p:nvSpPr>
              <p:spPr>
                <a:xfrm>
                  <a:off x="-95241" y="4313716"/>
                  <a:ext cx="936811" cy="706840"/>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grpSp>
          <p:cxnSp>
            <p:nvCxnSpPr>
              <p:cNvPr id="83" name="直線矢印コネクタ 82"/>
              <p:cNvCxnSpPr>
                <a:stCxn id="88" idx="7"/>
                <a:endCxn id="87" idx="3"/>
              </p:cNvCxnSpPr>
              <p:nvPr/>
            </p:nvCxnSpPr>
            <p:spPr>
              <a:xfrm rot="5400000" flipH="1" flipV="1">
                <a:off x="1270189" y="4643382"/>
                <a:ext cx="783018" cy="1081266"/>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cxnSp>
          <p:nvCxnSpPr>
            <p:cNvPr id="102" name="直線矢印コネクタ 101"/>
            <p:cNvCxnSpPr>
              <a:stCxn id="89" idx="0"/>
              <a:endCxn id="87" idx="4"/>
            </p:cNvCxnSpPr>
            <p:nvPr/>
          </p:nvCxnSpPr>
          <p:spPr>
            <a:xfrm rot="5400000" flipH="1" flipV="1">
              <a:off x="1899881" y="4214453"/>
              <a:ext cx="394212"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07" name="直線矢印コネクタ 106"/>
            <p:cNvCxnSpPr>
              <a:stCxn id="88" idx="0"/>
              <a:endCxn id="86" idx="4"/>
            </p:cNvCxnSpPr>
            <p:nvPr/>
          </p:nvCxnSpPr>
          <p:spPr>
            <a:xfrm rot="5400000" flipH="1" flipV="1">
              <a:off x="915239" y="4214453"/>
              <a:ext cx="394212"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39" name="フリーフォーム 138"/>
            <p:cNvSpPr/>
            <p:nvPr/>
          </p:nvSpPr>
          <p:spPr>
            <a:xfrm>
              <a:off x="2424716" y="4079203"/>
              <a:ext cx="579451" cy="463934"/>
            </a:xfrm>
            <a:custGeom>
              <a:avLst/>
              <a:gdLst>
                <a:gd name="connsiteX0" fmla="*/ 0 w 579451"/>
                <a:gd name="connsiteY0" fmla="*/ 372003 h 463934"/>
                <a:gd name="connsiteX1" fmla="*/ 449021 w 579451"/>
                <a:gd name="connsiteY1" fmla="*/ 51311 h 463934"/>
                <a:gd name="connsiteX2" fmla="*/ 551654 w 579451"/>
                <a:gd name="connsiteY2" fmla="*/ 64139 h 463934"/>
                <a:gd name="connsiteX3" fmla="*/ 551654 w 579451"/>
                <a:gd name="connsiteY3" fmla="*/ 269382 h 463934"/>
                <a:gd name="connsiteX4" fmla="*/ 384875 w 579451"/>
                <a:gd name="connsiteY4" fmla="*/ 436141 h 463934"/>
                <a:gd name="connsiteX5" fmla="*/ 115462 w 579451"/>
                <a:gd name="connsiteY5" fmla="*/ 436141 h 46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451" h="463934">
                  <a:moveTo>
                    <a:pt x="0" y="372003"/>
                  </a:moveTo>
                  <a:cubicBezTo>
                    <a:pt x="178539" y="237312"/>
                    <a:pt x="357079" y="102622"/>
                    <a:pt x="449021" y="51311"/>
                  </a:cubicBezTo>
                  <a:cubicBezTo>
                    <a:pt x="540963" y="0"/>
                    <a:pt x="534549" y="27794"/>
                    <a:pt x="551654" y="64139"/>
                  </a:cubicBezTo>
                  <a:cubicBezTo>
                    <a:pt x="568759" y="100484"/>
                    <a:pt x="579451" y="207382"/>
                    <a:pt x="551654" y="269382"/>
                  </a:cubicBezTo>
                  <a:cubicBezTo>
                    <a:pt x="523858" y="331382"/>
                    <a:pt x="457574" y="408348"/>
                    <a:pt x="384875" y="436141"/>
                  </a:cubicBezTo>
                  <a:cubicBezTo>
                    <a:pt x="312176" y="463934"/>
                    <a:pt x="213819" y="450037"/>
                    <a:pt x="115462" y="436141"/>
                  </a:cubicBezTo>
                </a:path>
              </a:pathLst>
            </a:custGeom>
            <a:ln w="317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42" name="図形グループ 141"/>
          <p:cNvGrpSpPr/>
          <p:nvPr/>
        </p:nvGrpSpPr>
        <p:grpSpPr>
          <a:xfrm>
            <a:off x="487632" y="5242791"/>
            <a:ext cx="2743890" cy="1175182"/>
            <a:chOff x="487632" y="5242791"/>
            <a:chExt cx="2743890" cy="1175182"/>
          </a:xfrm>
        </p:grpSpPr>
        <p:grpSp>
          <p:nvGrpSpPr>
            <p:cNvPr id="4" name="図形グループ 64"/>
            <p:cNvGrpSpPr>
              <a:grpSpLocks noChangeAspect="1"/>
            </p:cNvGrpSpPr>
            <p:nvPr/>
          </p:nvGrpSpPr>
          <p:grpSpPr>
            <a:xfrm>
              <a:off x="487632" y="5242791"/>
              <a:ext cx="2743890" cy="1175182"/>
              <a:chOff x="4175195" y="4267949"/>
              <a:chExt cx="4270360" cy="1828954"/>
            </a:xfrm>
          </p:grpSpPr>
          <p:grpSp>
            <p:nvGrpSpPr>
              <p:cNvPr id="7" name="図形グループ 60"/>
              <p:cNvGrpSpPr/>
              <p:nvPr/>
            </p:nvGrpSpPr>
            <p:grpSpPr>
              <a:xfrm>
                <a:off x="4836485" y="4267949"/>
                <a:ext cx="3609070" cy="1828954"/>
                <a:chOff x="4836485" y="4267949"/>
                <a:chExt cx="3609070" cy="1828954"/>
              </a:xfrm>
            </p:grpSpPr>
            <p:sp>
              <p:nvSpPr>
                <p:cNvPr id="68" name="円/楕円 67"/>
                <p:cNvSpPr/>
                <p:nvPr/>
              </p:nvSpPr>
              <p:spPr>
                <a:xfrm>
                  <a:off x="4836485"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sp>
              <p:nvSpPr>
                <p:cNvPr id="69" name="円/楕円 68"/>
                <p:cNvSpPr/>
                <p:nvPr/>
              </p:nvSpPr>
              <p:spPr>
                <a:xfrm>
                  <a:off x="6344038"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endParaRPr kumimoji="1" lang="ja-JP" altLang="en-US" sz="2400" dirty="0">
                    <a:solidFill>
                      <a:srgbClr val="000000"/>
                    </a:solidFill>
                    <a:latin typeface="+mn-ea"/>
                  </a:endParaRPr>
                </a:p>
              </p:txBody>
            </p:sp>
            <p:sp>
              <p:nvSpPr>
                <p:cNvPr id="70" name="円/楕円 69"/>
                <p:cNvSpPr/>
                <p:nvPr/>
              </p:nvSpPr>
              <p:spPr>
                <a:xfrm>
                  <a:off x="4836485"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a:t>
                  </a:r>
                  <a:endParaRPr kumimoji="1" lang="ja-JP" altLang="en-US" sz="2400" dirty="0">
                    <a:solidFill>
                      <a:srgbClr val="000000"/>
                    </a:solidFill>
                    <a:latin typeface="+mn-ea"/>
                  </a:endParaRPr>
                </a:p>
              </p:txBody>
            </p:sp>
            <p:sp>
              <p:nvSpPr>
                <p:cNvPr id="71" name="円/楕円 70"/>
                <p:cNvSpPr/>
                <p:nvPr/>
              </p:nvSpPr>
              <p:spPr>
                <a:xfrm>
                  <a:off x="6344038"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endParaRPr kumimoji="1" lang="ja-JP" altLang="en-US" sz="2400" dirty="0">
                    <a:solidFill>
                      <a:srgbClr val="000000"/>
                    </a:solidFill>
                    <a:latin typeface="+mn-ea"/>
                  </a:endParaRPr>
                </a:p>
              </p:txBody>
            </p:sp>
            <p:sp>
              <p:nvSpPr>
                <p:cNvPr id="72" name="円/楕円 71"/>
                <p:cNvSpPr/>
                <p:nvPr/>
              </p:nvSpPr>
              <p:spPr>
                <a:xfrm>
                  <a:off x="7842693"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endParaRPr kumimoji="1" lang="ja-JP" altLang="en-US" sz="2400" dirty="0">
                    <a:solidFill>
                      <a:srgbClr val="000000"/>
                    </a:solidFill>
                    <a:latin typeface="+mn-ea"/>
                  </a:endParaRPr>
                </a:p>
              </p:txBody>
            </p:sp>
            <p:cxnSp>
              <p:nvCxnSpPr>
                <p:cNvPr id="73" name="直線矢印コネクタ 72"/>
                <p:cNvCxnSpPr>
                  <a:stCxn id="68" idx="6"/>
                  <a:endCxn id="69" idx="2"/>
                </p:cNvCxnSpPr>
                <p:nvPr/>
              </p:nvCxnSpPr>
              <p:spPr>
                <a:xfrm>
                  <a:off x="5439347" y="4574296"/>
                  <a:ext cx="904691" cy="15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68" idx="3"/>
                  <a:endCxn id="70" idx="1"/>
                </p:cNvCxnSpPr>
                <p:nvPr/>
              </p:nvCxnSpPr>
              <p:spPr>
                <a:xfrm rot="5400000">
                  <a:off x="4533262" y="5182426"/>
                  <a:ext cx="783020"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69" idx="6"/>
                  <a:endCxn id="79" idx="2"/>
                </p:cNvCxnSpPr>
                <p:nvPr/>
              </p:nvCxnSpPr>
              <p:spPr>
                <a:xfrm>
                  <a:off x="6946900" y="457429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6" name="直線矢印コネクタ 75"/>
                <p:cNvCxnSpPr>
                  <a:stCxn id="72" idx="1"/>
                  <a:endCxn id="71" idx="7"/>
                </p:cNvCxnSpPr>
                <p:nvPr/>
              </p:nvCxnSpPr>
              <p:spPr>
                <a:xfrm rot="16200000" flipV="1">
                  <a:off x="7394797" y="5037752"/>
                  <a:ext cx="2471" cy="107236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7" name="直線矢印コネクタ 76"/>
                <p:cNvCxnSpPr>
                  <a:stCxn id="71" idx="5"/>
                  <a:endCxn id="72" idx="3"/>
                </p:cNvCxnSpPr>
                <p:nvPr/>
              </p:nvCxnSpPr>
              <p:spPr>
                <a:xfrm rot="16200000" flipH="1">
                  <a:off x="7394796" y="5470993"/>
                  <a:ext cx="2471" cy="107236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a:stCxn id="69" idx="4"/>
                  <a:endCxn id="71" idx="0"/>
                </p:cNvCxnSpPr>
                <p:nvPr/>
              </p:nvCxnSpPr>
              <p:spPr>
                <a:xfrm rot="5400000">
                  <a:off x="6343686" y="5182426"/>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79" name="円/楕円 78"/>
                <p:cNvSpPr/>
                <p:nvPr/>
              </p:nvSpPr>
              <p:spPr>
                <a:xfrm>
                  <a:off x="7842693"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endParaRPr kumimoji="1" lang="ja-JP" altLang="en-US" sz="2400" dirty="0">
                    <a:solidFill>
                      <a:srgbClr val="000000"/>
                    </a:solidFill>
                    <a:latin typeface="+mn-ea"/>
                  </a:endParaRPr>
                </a:p>
              </p:txBody>
            </p:sp>
            <p:cxnSp>
              <p:nvCxnSpPr>
                <p:cNvPr id="80" name="直線矢印コネクタ 79"/>
                <p:cNvCxnSpPr>
                  <a:stCxn id="72" idx="0"/>
                  <a:endCxn id="79" idx="4"/>
                </p:cNvCxnSpPr>
                <p:nvPr/>
              </p:nvCxnSpPr>
              <p:spPr>
                <a:xfrm rot="5400000" flipH="1" flipV="1">
                  <a:off x="7843135" y="5183220"/>
                  <a:ext cx="601980" cy="2471"/>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67" name="テキスト ボックス 66"/>
              <p:cNvSpPr txBox="1"/>
              <p:nvPr/>
            </p:nvSpPr>
            <p:spPr>
              <a:xfrm>
                <a:off x="4175195" y="4414954"/>
                <a:ext cx="936812"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grpSp>
        <p:cxnSp>
          <p:nvCxnSpPr>
            <p:cNvPr id="118" name="直線矢印コネクタ 117"/>
            <p:cNvCxnSpPr>
              <a:stCxn id="68" idx="5"/>
              <a:endCxn id="70" idx="7"/>
            </p:cNvCxnSpPr>
            <p:nvPr/>
          </p:nvCxnSpPr>
          <p:spPr>
            <a:xfrm rot="5400000">
              <a:off x="991614" y="5830382"/>
              <a:ext cx="503124"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40" name="フリーフォーム 139"/>
            <p:cNvSpPr/>
            <p:nvPr/>
          </p:nvSpPr>
          <p:spPr>
            <a:xfrm>
              <a:off x="1011367" y="5708319"/>
              <a:ext cx="181747" cy="258692"/>
            </a:xfrm>
            <a:custGeom>
              <a:avLst/>
              <a:gdLst>
                <a:gd name="connsiteX0" fmla="*/ 53455 w 181747"/>
                <a:gd name="connsiteY0" fmla="*/ 0 h 258692"/>
                <a:gd name="connsiteX1" fmla="*/ 2138 w 181747"/>
                <a:gd name="connsiteY1" fmla="*/ 166760 h 258692"/>
                <a:gd name="connsiteX2" fmla="*/ 66284 w 181747"/>
                <a:gd name="connsiteY2" fmla="*/ 256554 h 258692"/>
                <a:gd name="connsiteX3" fmla="*/ 168918 w 181747"/>
                <a:gd name="connsiteY3" fmla="*/ 179587 h 258692"/>
                <a:gd name="connsiteX4" fmla="*/ 143259 w 181747"/>
                <a:gd name="connsiteY4" fmla="*/ 0 h 25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7" h="258692">
                  <a:moveTo>
                    <a:pt x="53455" y="0"/>
                  </a:moveTo>
                  <a:cubicBezTo>
                    <a:pt x="26727" y="62000"/>
                    <a:pt x="0" y="124001"/>
                    <a:pt x="2138" y="166760"/>
                  </a:cubicBezTo>
                  <a:cubicBezTo>
                    <a:pt x="4276" y="209519"/>
                    <a:pt x="38487" y="254416"/>
                    <a:pt x="66284" y="256554"/>
                  </a:cubicBezTo>
                  <a:cubicBezTo>
                    <a:pt x="94081" y="258692"/>
                    <a:pt x="156089" y="222346"/>
                    <a:pt x="168918" y="179587"/>
                  </a:cubicBezTo>
                  <a:cubicBezTo>
                    <a:pt x="181747" y="136828"/>
                    <a:pt x="162503" y="68414"/>
                    <a:pt x="143259" y="0"/>
                  </a:cubicBezTo>
                </a:path>
              </a:pathLst>
            </a:custGeom>
            <a:ln w="317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41" name="フリーフォーム 140"/>
            <p:cNvSpPr/>
            <p:nvPr/>
          </p:nvSpPr>
          <p:spPr>
            <a:xfrm rot="16200000">
              <a:off x="2456740" y="6072882"/>
              <a:ext cx="189700" cy="330694"/>
            </a:xfrm>
            <a:custGeom>
              <a:avLst/>
              <a:gdLst>
                <a:gd name="connsiteX0" fmla="*/ 53455 w 181747"/>
                <a:gd name="connsiteY0" fmla="*/ 0 h 258692"/>
                <a:gd name="connsiteX1" fmla="*/ 2138 w 181747"/>
                <a:gd name="connsiteY1" fmla="*/ 166760 h 258692"/>
                <a:gd name="connsiteX2" fmla="*/ 66284 w 181747"/>
                <a:gd name="connsiteY2" fmla="*/ 256554 h 258692"/>
                <a:gd name="connsiteX3" fmla="*/ 168918 w 181747"/>
                <a:gd name="connsiteY3" fmla="*/ 179587 h 258692"/>
                <a:gd name="connsiteX4" fmla="*/ 143259 w 181747"/>
                <a:gd name="connsiteY4" fmla="*/ 0 h 25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7" h="258692">
                  <a:moveTo>
                    <a:pt x="53455" y="0"/>
                  </a:moveTo>
                  <a:cubicBezTo>
                    <a:pt x="26727" y="62000"/>
                    <a:pt x="0" y="124001"/>
                    <a:pt x="2138" y="166760"/>
                  </a:cubicBezTo>
                  <a:cubicBezTo>
                    <a:pt x="4276" y="209519"/>
                    <a:pt x="38487" y="254416"/>
                    <a:pt x="66284" y="256554"/>
                  </a:cubicBezTo>
                  <a:cubicBezTo>
                    <a:pt x="94081" y="258692"/>
                    <a:pt x="156089" y="222346"/>
                    <a:pt x="168918" y="179587"/>
                  </a:cubicBezTo>
                  <a:cubicBezTo>
                    <a:pt x="181747" y="136828"/>
                    <a:pt x="162503" y="68414"/>
                    <a:pt x="143259" y="0"/>
                  </a:cubicBezTo>
                </a:path>
              </a:pathLst>
            </a:custGeom>
            <a:ln w="317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61" name="図形グループ 60"/>
          <p:cNvGrpSpPr/>
          <p:nvPr/>
        </p:nvGrpSpPr>
        <p:grpSpPr>
          <a:xfrm>
            <a:off x="1909635" y="4421084"/>
            <a:ext cx="1347701" cy="1996889"/>
            <a:chOff x="1909635" y="4421084"/>
            <a:chExt cx="1347701" cy="1996889"/>
          </a:xfrm>
        </p:grpSpPr>
        <p:sp>
          <p:nvSpPr>
            <p:cNvPr id="53" name="円/楕円 52"/>
            <p:cNvSpPr/>
            <p:nvPr/>
          </p:nvSpPr>
          <p:spPr>
            <a:xfrm>
              <a:off x="1909635" y="4421084"/>
              <a:ext cx="393753" cy="400175"/>
            </a:xfrm>
            <a:prstGeom prst="ellipse">
              <a:avLst/>
            </a:prstGeom>
            <a:noFill/>
            <a:ln w="508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 </a:t>
              </a:r>
              <a:endParaRPr kumimoji="1" lang="ja-JP" altLang="en-US" sz="2400" dirty="0">
                <a:solidFill>
                  <a:srgbClr val="000000"/>
                </a:solidFill>
                <a:latin typeface="+mn-ea"/>
              </a:endParaRPr>
            </a:p>
          </p:txBody>
        </p:sp>
        <p:sp>
          <p:nvSpPr>
            <p:cNvPr id="56" name="円/楕円 55"/>
            <p:cNvSpPr/>
            <p:nvPr/>
          </p:nvSpPr>
          <p:spPr>
            <a:xfrm>
              <a:off x="2863583" y="6017798"/>
              <a:ext cx="393753" cy="400175"/>
            </a:xfrm>
            <a:prstGeom prst="ellipse">
              <a:avLst/>
            </a:prstGeom>
            <a:noFill/>
            <a:ln w="508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 </a:t>
              </a:r>
              <a:endParaRPr kumimoji="1" lang="ja-JP" altLang="en-US" sz="2400" dirty="0">
                <a:solidFill>
                  <a:srgbClr val="000000"/>
                </a:solidFill>
                <a:latin typeface="+mn-ea"/>
              </a:endParaRPr>
            </a:p>
          </p:txBody>
        </p:sp>
      </p:grpSp>
      <p:sp>
        <p:nvSpPr>
          <p:cNvPr id="51" name="テキスト ボックス 50"/>
          <p:cNvSpPr txBox="1"/>
          <p:nvPr/>
        </p:nvSpPr>
        <p:spPr>
          <a:xfrm>
            <a:off x="3983189" y="4100832"/>
            <a:ext cx="4857558" cy="369332"/>
          </a:xfrm>
          <a:prstGeom prst="rect">
            <a:avLst/>
          </a:prstGeom>
          <a:noFill/>
        </p:spPr>
        <p:txBody>
          <a:bodyPr wrap="square" rtlCol="0">
            <a:spAutoFit/>
          </a:bodyPr>
          <a:lstStyle/>
          <a:p>
            <a:r>
              <a:rPr lang="en-US" altLang="ja-JP" dirty="0" smtClean="0"/>
              <a:t>C</a:t>
            </a:r>
            <a:r>
              <a:rPr kumimoji="1" lang="en-US" altLang="ja-JP" dirty="0" smtClean="0"/>
              <a:t>haracter “</a:t>
            </a:r>
            <a:r>
              <a:rPr kumimoji="1" lang="en-US" altLang="ja-JP" dirty="0" err="1" smtClean="0"/>
              <a:t>d</a:t>
            </a:r>
            <a:r>
              <a:rPr kumimoji="1" lang="en-US" altLang="ja-JP" dirty="0" smtClean="0"/>
              <a:t>” is in</a:t>
            </a:r>
            <a:r>
              <a:rPr lang="en-US" altLang="ja-JP" dirty="0" smtClean="0">
                <a:cs typeface="Times New Roman"/>
              </a:rPr>
              <a:t> a cycle in both</a:t>
            </a:r>
            <a:r>
              <a:rPr lang="en-US" altLang="ja-JP" i="1" dirty="0" smtClean="0">
                <a:cs typeface="Times New Roman"/>
              </a:rPr>
              <a:t> </a:t>
            </a:r>
            <a:r>
              <a:rPr lang="en-US" altLang="ja-JP" i="1" dirty="0" smtClean="0">
                <a:latin typeface="Times New Roman"/>
                <a:cs typeface="Times New Roman"/>
              </a:rPr>
              <a:t>G</a:t>
            </a:r>
            <a:r>
              <a:rPr lang="en-US" altLang="ja-JP" baseline="-25000" dirty="0" smtClean="0">
                <a:latin typeface="Times New Roman"/>
                <a:cs typeface="Times New Roman"/>
              </a:rPr>
              <a:t>1</a:t>
            </a:r>
            <a:r>
              <a:rPr lang="en-US" altLang="ja-JP" dirty="0" smtClean="0">
                <a:cs typeface="Times New Roman"/>
              </a:rPr>
              <a:t> and </a:t>
            </a:r>
            <a:r>
              <a:rPr lang="en-US" altLang="ja-JP" i="1" dirty="0" smtClean="0">
                <a:latin typeface="Times New Roman"/>
                <a:cs typeface="Times New Roman"/>
              </a:rPr>
              <a:t>G</a:t>
            </a:r>
            <a:r>
              <a:rPr lang="en-US" altLang="ja-JP" baseline="-25000" dirty="0" smtClean="0">
                <a:latin typeface="Times New Roman"/>
                <a:cs typeface="Times New Roman"/>
              </a:rPr>
              <a:t>2</a:t>
            </a:r>
            <a:r>
              <a:rPr kumimoji="1" lang="en-US" altLang="ja-JP" dirty="0" smtClean="0">
                <a:latin typeface="Times New Roman"/>
                <a:cs typeface="Times New Roman"/>
              </a:rPr>
              <a:t>.</a:t>
            </a:r>
            <a:endParaRPr kumimoji="1" lang="ja-JP" altLang="en-US" dirty="0">
              <a:latin typeface="Times New Roman"/>
              <a:cs typeface="Times New Roman"/>
            </a:endParaRPr>
          </a:p>
        </p:txBody>
      </p:sp>
      <p:sp>
        <p:nvSpPr>
          <p:cNvPr id="54" name="テキスト ボックス 53"/>
          <p:cNvSpPr txBox="1"/>
          <p:nvPr/>
        </p:nvSpPr>
        <p:spPr>
          <a:xfrm>
            <a:off x="3983189" y="4543137"/>
            <a:ext cx="4857559" cy="400110"/>
          </a:xfrm>
          <a:prstGeom prst="rect">
            <a:avLst/>
          </a:prstGeom>
          <a:noFill/>
        </p:spPr>
        <p:txBody>
          <a:bodyPr wrap="square" rtlCol="0">
            <a:spAutoFit/>
          </a:bodyPr>
          <a:lstStyle/>
          <a:p>
            <a:r>
              <a:rPr lang="en-US" altLang="ja-JP" sz="2000" dirty="0" err="1" smtClean="0">
                <a:latin typeface="Times New Roman"/>
                <a:cs typeface="Times New Roman"/>
              </a:rPr>
              <a:t>ccdccdccd</a:t>
            </a:r>
            <a:r>
              <a:rPr lang="en-US" altLang="ja-JP" sz="2000" dirty="0" smtClean="0">
                <a:latin typeface="Times New Roman"/>
                <a:cs typeface="Times New Roman"/>
              </a:rPr>
              <a:t>······</a:t>
            </a:r>
            <a:r>
              <a:rPr kumimoji="1" lang="en-US" altLang="ja-JP" sz="2000" dirty="0" smtClean="0">
                <a:latin typeface="Times New Roman"/>
                <a:cs typeface="Times New Roman"/>
              </a:rPr>
              <a:t> ∈ </a:t>
            </a:r>
            <a:r>
              <a:rPr lang="en-US" altLang="ja-JP" sz="2000" i="1" dirty="0" smtClean="0">
                <a:latin typeface="Times New Roman"/>
                <a:cs typeface="Times New Roman"/>
              </a:rPr>
              <a:t>L</a:t>
            </a:r>
            <a:r>
              <a:rPr lang="en-US" altLang="ja-JP" sz="2000" dirty="0" smtClean="0">
                <a:latin typeface="Times New Roman"/>
                <a:cs typeface="Times New Roman"/>
              </a:rPr>
              <a:t>(</a:t>
            </a:r>
            <a:r>
              <a:rPr lang="en-US" altLang="ja-JP" sz="2000" i="1" dirty="0" smtClean="0">
                <a:latin typeface="Times New Roman"/>
                <a:cs typeface="Times New Roman"/>
              </a:rPr>
              <a:t>G</a:t>
            </a:r>
            <a:r>
              <a:rPr lang="en-US" altLang="ja-JP" sz="2000" i="1" baseline="-25000" dirty="0" smtClean="0">
                <a:latin typeface="Times New Roman"/>
                <a:cs typeface="Times New Roman"/>
              </a:rPr>
              <a:t>1</a:t>
            </a:r>
            <a:r>
              <a:rPr lang="en-US" altLang="ja-JP" sz="2000" dirty="0" smtClean="0">
                <a:latin typeface="Times New Roman"/>
                <a:cs typeface="Times New Roman"/>
              </a:rPr>
              <a:t>)</a:t>
            </a:r>
            <a:endParaRPr kumimoji="1" lang="ja-JP" altLang="en-US" sz="2000" dirty="0">
              <a:latin typeface="+mn-ea"/>
            </a:endParaRPr>
          </a:p>
        </p:txBody>
      </p:sp>
      <p:sp>
        <p:nvSpPr>
          <p:cNvPr id="55" name="テキスト ボックス 54"/>
          <p:cNvSpPr txBox="1"/>
          <p:nvPr/>
        </p:nvSpPr>
        <p:spPr>
          <a:xfrm>
            <a:off x="3964985" y="4923033"/>
            <a:ext cx="4857559" cy="400110"/>
          </a:xfrm>
          <a:prstGeom prst="rect">
            <a:avLst/>
          </a:prstGeom>
          <a:noFill/>
        </p:spPr>
        <p:txBody>
          <a:bodyPr wrap="square" rtlCol="0">
            <a:spAutoFit/>
          </a:bodyPr>
          <a:lstStyle/>
          <a:p>
            <a:r>
              <a:rPr lang="en-US" altLang="ja-JP" sz="2000" dirty="0" err="1" smtClean="0">
                <a:latin typeface="Times New Roman"/>
                <a:cs typeface="Times New Roman"/>
              </a:rPr>
              <a:t>bdbdbdbd</a:t>
            </a:r>
            <a:r>
              <a:rPr lang="en-US" altLang="ja-JP" sz="2000" dirty="0" smtClean="0">
                <a:latin typeface="Times New Roman"/>
                <a:cs typeface="Times New Roman"/>
              </a:rPr>
              <a:t>······</a:t>
            </a:r>
            <a:r>
              <a:rPr kumimoji="1" lang="en-US" altLang="ja-JP" sz="2000" dirty="0" smtClean="0">
                <a:latin typeface="Times New Roman"/>
                <a:cs typeface="Times New Roman"/>
              </a:rPr>
              <a:t> ∈ </a:t>
            </a:r>
            <a:r>
              <a:rPr lang="en-US" altLang="ja-JP" sz="2000" i="1" dirty="0" smtClean="0">
                <a:latin typeface="Times New Roman"/>
                <a:cs typeface="Times New Roman"/>
              </a:rPr>
              <a:t>L</a:t>
            </a:r>
            <a:r>
              <a:rPr lang="en-US" altLang="ja-JP" sz="2000" dirty="0" smtClean="0">
                <a:latin typeface="+mn-ea"/>
              </a:rPr>
              <a:t>(</a:t>
            </a:r>
            <a:r>
              <a:rPr lang="en-US" altLang="ja-JP" sz="2000" i="1" dirty="0" smtClean="0">
                <a:latin typeface="Times New Roman"/>
                <a:cs typeface="Times New Roman"/>
              </a:rPr>
              <a:t>G</a:t>
            </a:r>
            <a:r>
              <a:rPr lang="en-US" altLang="ja-JP" sz="2000" baseline="-25000" dirty="0" smtClean="0">
                <a:latin typeface="+mn-ea"/>
              </a:rPr>
              <a:t>2</a:t>
            </a:r>
            <a:r>
              <a:rPr lang="en-US" altLang="ja-JP" sz="2000" dirty="0" smtClean="0">
                <a:latin typeface="+mn-ea"/>
              </a:rPr>
              <a:t>)</a:t>
            </a:r>
            <a:endParaRPr kumimoji="1" lang="ja-JP" altLang="en-US" sz="20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23" presetClass="entr" presetSubtype="16" fill="hold" nodeType="withEffect">
                                  <p:stCondLst>
                                    <p:cond delay="0"/>
                                  </p:stCondLst>
                                  <p:childTnLst>
                                    <p:set>
                                      <p:cBhvr>
                                        <p:cTn id="8" dur="1" fill="hold">
                                          <p:stCondLst>
                                            <p:cond delay="0"/>
                                          </p:stCondLst>
                                        </p:cTn>
                                        <p:tgtEl>
                                          <p:spTgt spid="61"/>
                                        </p:tgtEl>
                                        <p:attrNameLst>
                                          <p:attrName>style.visibility</p:attrName>
                                        </p:attrNameLst>
                                      </p:cBhvr>
                                      <p:to>
                                        <p:strVal val="visible"/>
                                      </p:to>
                                    </p:set>
                                    <p:anim calcmode="lin" valueType="num">
                                      <p:cBhvr>
                                        <p:cTn id="9" dur="500" fill="hold"/>
                                        <p:tgtEl>
                                          <p:spTgt spid="61"/>
                                        </p:tgtEl>
                                        <p:attrNameLst>
                                          <p:attrName>ppt_w</p:attrName>
                                        </p:attrNameLst>
                                      </p:cBhvr>
                                      <p:tavLst>
                                        <p:tav tm="0">
                                          <p:val>
                                            <p:fltVal val="0"/>
                                          </p:val>
                                        </p:tav>
                                        <p:tav tm="100000">
                                          <p:val>
                                            <p:strVal val="#ppt_w"/>
                                          </p:val>
                                        </p:tav>
                                      </p:tavLst>
                                    </p:anim>
                                    <p:anim calcmode="lin" valueType="num">
                                      <p:cBhvr>
                                        <p:cTn id="10" dur="500" fill="hold"/>
                                        <p:tgtEl>
                                          <p:spTgt spid="61"/>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1000"/>
                                        <p:tgtEl>
                                          <p:spTgt spid="9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accel="50000" decel="50000" fill="hold" grpId="0" nodeType="clickEffect">
                                  <p:stCondLst>
                                    <p:cond delay="0"/>
                                  </p:stCondLst>
                                  <p:childTnLst>
                                    <p:set>
                                      <p:cBhvr>
                                        <p:cTn id="29" dur="1" fill="hold">
                                          <p:stCondLst>
                                            <p:cond delay="0"/>
                                          </p:stCondLst>
                                        </p:cTn>
                                        <p:tgtEl>
                                          <p:spTgt spid="105"/>
                                        </p:tgtEl>
                                        <p:attrNameLst>
                                          <p:attrName>style.visibility</p:attrName>
                                        </p:attrNameLst>
                                      </p:cBhvr>
                                      <p:to>
                                        <p:strVal val="visible"/>
                                      </p:to>
                                    </p:set>
                                    <p:anim calcmode="lin" valueType="num">
                                      <p:cBhvr additive="base">
                                        <p:cTn id="30" dur="500" fill="hold"/>
                                        <p:tgtEl>
                                          <p:spTgt spid="105"/>
                                        </p:tgtEl>
                                        <p:attrNameLst>
                                          <p:attrName>ppt_x</p:attrName>
                                        </p:attrNameLst>
                                      </p:cBhvr>
                                      <p:tavLst>
                                        <p:tav tm="0">
                                          <p:val>
                                            <p:strVal val="#ppt_x"/>
                                          </p:val>
                                        </p:tav>
                                        <p:tav tm="100000">
                                          <p:val>
                                            <p:strVal val="#ppt_x"/>
                                          </p:val>
                                        </p:tav>
                                      </p:tavLst>
                                    </p:anim>
                                    <p:anim calcmode="lin" valueType="num">
                                      <p:cBhvr additive="base">
                                        <p:cTn id="31"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5" grpId="0"/>
      <p:bldP spid="51" grpId="0"/>
      <p:bldP spid="54" grpId="0"/>
      <p:bldP spid="55"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148" y="485570"/>
            <a:ext cx="8229600" cy="1143000"/>
          </a:xfrm>
        </p:spPr>
        <p:txBody>
          <a:bodyPr>
            <a:noAutofit/>
          </a:bodyPr>
          <a:lstStyle/>
          <a:p>
            <a:r>
              <a:rPr lang="en-US" altLang="ja-JP" sz="4400" dirty="0" smtClean="0"/>
              <a:t>Longest Common Subsequence</a:t>
            </a:r>
            <a:r>
              <a:rPr lang="ja-JP" altLang="en-US" sz="4400" dirty="0" smtClean="0"/>
              <a:t>　</a:t>
            </a:r>
            <a:r>
              <a:rPr lang="en-US" altLang="ja-JP" sz="4400" dirty="0" smtClean="0"/>
              <a:t>Problem for Cyclic Non-linear Texts</a:t>
            </a:r>
            <a:endParaRPr lang="ja-JP" altLang="en-US" sz="4400" dirty="0"/>
          </a:p>
        </p:txBody>
      </p:sp>
      <p:grpSp>
        <p:nvGrpSpPr>
          <p:cNvPr id="3" name="図形グループ 6"/>
          <p:cNvGrpSpPr/>
          <p:nvPr/>
        </p:nvGrpSpPr>
        <p:grpSpPr>
          <a:xfrm>
            <a:off x="611148" y="1898497"/>
            <a:ext cx="8229599" cy="1285865"/>
            <a:chOff x="611148" y="1898497"/>
            <a:chExt cx="8229599" cy="1285865"/>
          </a:xfrm>
        </p:grpSpPr>
        <p:sp>
          <p:nvSpPr>
            <p:cNvPr id="6" name="角丸四角形 5"/>
            <p:cNvSpPr/>
            <p:nvPr/>
          </p:nvSpPr>
          <p:spPr>
            <a:xfrm>
              <a:off x="623976" y="2116568"/>
              <a:ext cx="8216771" cy="1067794"/>
            </a:xfrm>
            <a:prstGeom prst="roundRect">
              <a:avLst/>
            </a:prstGeom>
            <a:solidFill>
              <a:srgbClr val="FFBEDE"/>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smtClean="0">
                  <a:solidFill>
                    <a:srgbClr val="000000"/>
                  </a:solidFill>
                </a:rPr>
                <a:t>　</a:t>
              </a:r>
              <a:r>
                <a:rPr lang="en-US" altLang="ja-JP" dirty="0" smtClean="0">
                  <a:solidFill>
                    <a:srgbClr val="000000"/>
                  </a:solidFill>
                </a:rPr>
                <a:t>Input : Non-linear texts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cs typeface="Times New Roman"/>
                </a:rPr>
                <a:t> </a:t>
              </a:r>
              <a:r>
                <a:rPr lang="en-US" altLang="ja-JP" i="1" dirty="0" smtClean="0">
                  <a:solidFill>
                    <a:srgbClr val="000000"/>
                  </a:solidFill>
                  <a:latin typeface="Times New Roman"/>
                  <a:cs typeface="Times New Roman"/>
                </a:rPr>
                <a:t>E</a:t>
              </a:r>
              <a:r>
                <a:rPr lang="en-US" altLang="ja-JP" baseline="-25000" dirty="0" smtClean="0">
                  <a:solidFill>
                    <a:srgbClr val="000000"/>
                  </a:solidFill>
                  <a:latin typeface="Times New Roman"/>
                  <a:cs typeface="Times New Roman"/>
                </a:rPr>
                <a:t>1</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 L</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 and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a:t>
              </a:r>
              <a:r>
                <a:rPr lang="en-US" altLang="ja-JP" i="1" dirty="0" smtClean="0">
                  <a:solidFill>
                    <a:srgbClr val="000000"/>
                  </a:solidFill>
                  <a:cs typeface="Times New Roman"/>
                </a:rPr>
                <a:t> </a:t>
              </a:r>
              <a:r>
                <a:rPr lang="en-US" altLang="ja-JP" i="1" dirty="0" smtClean="0">
                  <a:solidFill>
                    <a:srgbClr val="000000"/>
                  </a:solidFill>
                  <a:latin typeface="Times New Roman"/>
                  <a:cs typeface="Times New Roman"/>
                </a:rPr>
                <a:t>E</a:t>
              </a:r>
              <a:r>
                <a:rPr lang="en-US" altLang="ja-JP" baseline="-25000" dirty="0" smtClean="0">
                  <a:solidFill>
                    <a:srgbClr val="000000"/>
                  </a:solidFill>
                  <a:latin typeface="Times New Roman"/>
                  <a:cs typeface="Times New Roman"/>
                </a:rPr>
                <a:t>2</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 L</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a:t>
              </a:r>
            </a:p>
            <a:p>
              <a:r>
                <a:rPr lang="ja-JP" altLang="en-US" dirty="0" smtClean="0">
                  <a:solidFill>
                    <a:srgbClr val="000000"/>
                  </a:solidFill>
                  <a:cs typeface="Times New Roman"/>
                </a:rPr>
                <a:t>　</a:t>
              </a:r>
              <a:r>
                <a:rPr lang="en-US" altLang="ja-JP" dirty="0" smtClean="0">
                  <a:solidFill>
                    <a:srgbClr val="000000"/>
                  </a:solidFill>
                  <a:cs typeface="Times New Roman"/>
                </a:rPr>
                <a:t>Output : </a:t>
              </a:r>
              <a:r>
                <a:rPr lang="ja-JP" altLang="en-US" dirty="0" smtClean="0">
                  <a:solidFill>
                    <a:srgbClr val="000000"/>
                  </a:solidFill>
                  <a:cs typeface="Times New Roman"/>
                </a:rPr>
                <a:t>　</a:t>
              </a:r>
              <a:r>
                <a:rPr lang="en-US" altLang="ja-JP" dirty="0" smtClean="0">
                  <a:solidFill>
                    <a:srgbClr val="000000"/>
                  </a:solidFill>
                  <a:cs typeface="Times New Roman"/>
                </a:rPr>
                <a:t>∞  	(if </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 is infinite) </a:t>
              </a:r>
            </a:p>
            <a:p>
              <a:r>
                <a:rPr lang="en-US" altLang="ja-JP" dirty="0" smtClean="0">
                  <a:solidFill>
                    <a:srgbClr val="000000"/>
                  </a:solidFill>
                  <a:cs typeface="Times New Roman"/>
                </a:rPr>
                <a:t>		  The Length of longest string in </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      (otherwise)</a:t>
              </a:r>
              <a:endParaRPr kumimoji="1" lang="ja-JP" altLang="en-US" baseline="-25000" dirty="0">
                <a:solidFill>
                  <a:srgbClr val="000000"/>
                </a:solidFill>
                <a:latin typeface="Times New Roman"/>
                <a:cs typeface="Times New Roman"/>
              </a:endParaRPr>
            </a:p>
          </p:txBody>
        </p:sp>
        <p:sp>
          <p:nvSpPr>
            <p:cNvPr id="5" name="テキスト ボックス 4"/>
            <p:cNvSpPr txBox="1"/>
            <p:nvPr/>
          </p:nvSpPr>
          <p:spPr>
            <a:xfrm>
              <a:off x="611148" y="1898497"/>
              <a:ext cx="1223425" cy="369332"/>
            </a:xfrm>
            <a:prstGeom prst="rect">
              <a:avLst/>
            </a:prstGeom>
            <a:solidFill>
              <a:schemeClr val="bg1"/>
            </a:solidFill>
            <a:ln w="12700" cap="flat" cmpd="sng" algn="ctr">
              <a:solidFill>
                <a:schemeClr val="accent1">
                  <a:lumMod val="60000"/>
                  <a:lumOff val="40000"/>
                </a:schemeClr>
              </a:solidFill>
              <a:prstDash val="solid"/>
              <a:round/>
              <a:headEnd type="none" w="med" len="med"/>
              <a:tailEnd type="none" w="med" len="med"/>
            </a:ln>
          </p:spPr>
          <p:txBody>
            <a:bodyPr wrap="square" rtlCol="0">
              <a:spAutoFit/>
            </a:bodyPr>
            <a:lstStyle/>
            <a:p>
              <a:r>
                <a:rPr lang="en-US" altLang="ja-JP" dirty="0" smtClean="0">
                  <a:latin typeface="Times New Roman"/>
                  <a:cs typeface="Times New Roman"/>
                </a:rPr>
                <a:t>Pr</a:t>
              </a:r>
              <a:r>
                <a:rPr kumimoji="1" lang="en-US" altLang="ja-JP" dirty="0" smtClean="0">
                  <a:latin typeface="Times New Roman"/>
                  <a:cs typeface="Times New Roman"/>
                </a:rPr>
                <a:t>oblem 2</a:t>
              </a:r>
              <a:endParaRPr kumimoji="1" lang="ja-JP" altLang="en-US" dirty="0">
                <a:latin typeface="Times New Roman"/>
                <a:cs typeface="Times New Roman"/>
              </a:endParaRPr>
            </a:p>
          </p:txBody>
        </p:sp>
      </p:grpSp>
      <p:sp>
        <p:nvSpPr>
          <p:cNvPr id="98" name="テキスト ボックス 97"/>
          <p:cNvSpPr txBox="1"/>
          <p:nvPr/>
        </p:nvSpPr>
        <p:spPr>
          <a:xfrm>
            <a:off x="3776814" y="4412629"/>
            <a:ext cx="4215767" cy="1015663"/>
          </a:xfrm>
          <a:prstGeom prst="rect">
            <a:avLst/>
          </a:prstGeom>
          <a:noFill/>
        </p:spPr>
        <p:txBody>
          <a:bodyPr wrap="square" rtlCol="0">
            <a:spAutoFit/>
          </a:bodyPr>
          <a:lstStyle/>
          <a:p>
            <a:r>
              <a:rPr kumimoji="1" lang="en-US" altLang="ja-JP" sz="2000" i="1" dirty="0" smtClean="0">
                <a:latin typeface="Times New Roman"/>
                <a:cs typeface="Times New Roman"/>
              </a:rPr>
              <a:t>subseq</a:t>
            </a:r>
            <a:r>
              <a:rPr kumimoji="1" lang="en-US" altLang="ja-JP" sz="2000" dirty="0" smtClean="0">
                <a:latin typeface="+mn-ea"/>
              </a:rPr>
              <a:t>(</a:t>
            </a:r>
            <a:r>
              <a:rPr kumimoji="1" lang="en-US" altLang="ja-JP" sz="2000" i="1" dirty="0" smtClean="0">
                <a:latin typeface="Times New Roman"/>
                <a:cs typeface="Times New Roman"/>
              </a:rPr>
              <a:t>G</a:t>
            </a:r>
            <a:r>
              <a:rPr kumimoji="1" lang="en-US" altLang="ja-JP" sz="2000" baseline="-25000" dirty="0" smtClean="0">
                <a:latin typeface="+mn-ea"/>
              </a:rPr>
              <a:t>1</a:t>
            </a:r>
            <a:r>
              <a:rPr kumimoji="1" lang="en-US" altLang="ja-JP" sz="2000" dirty="0" smtClean="0">
                <a:latin typeface="+mn-ea"/>
              </a:rPr>
              <a:t>)</a:t>
            </a:r>
            <a:r>
              <a:rPr lang="en-US" altLang="ja-JP" sz="2000" dirty="0" smtClean="0">
                <a:latin typeface="+mn-ea"/>
              </a:rPr>
              <a:t>∩</a:t>
            </a:r>
            <a:r>
              <a:rPr lang="en-US" altLang="ja-JP" sz="2000" i="1" dirty="0" smtClean="0">
                <a:latin typeface="Times New Roman"/>
                <a:cs typeface="Times New Roman"/>
              </a:rPr>
              <a:t>subseq</a:t>
            </a:r>
            <a:r>
              <a:rPr lang="en-US" altLang="ja-JP" sz="2000" dirty="0" smtClean="0">
                <a:latin typeface="+mn-ea"/>
              </a:rPr>
              <a:t>(</a:t>
            </a:r>
            <a:r>
              <a:rPr lang="en-US" altLang="ja-JP" sz="2000" i="1" dirty="0" smtClean="0">
                <a:latin typeface="Times New Roman"/>
                <a:cs typeface="Times New Roman"/>
              </a:rPr>
              <a:t>G</a:t>
            </a:r>
            <a:r>
              <a:rPr lang="en-US" altLang="ja-JP" sz="2000" baseline="-25000" dirty="0" smtClean="0">
                <a:latin typeface="+mn-ea"/>
              </a:rPr>
              <a:t>2</a:t>
            </a:r>
            <a:r>
              <a:rPr lang="en-US" altLang="ja-JP" sz="2000" dirty="0" smtClean="0">
                <a:latin typeface="+mn-ea"/>
              </a:rPr>
              <a:t>) = {a, </a:t>
            </a:r>
            <a:r>
              <a:rPr lang="en-US" altLang="ja-JP" sz="2000" dirty="0" err="1" smtClean="0">
                <a:latin typeface="+mn-ea"/>
              </a:rPr>
              <a:t>b</a:t>
            </a:r>
            <a:r>
              <a:rPr lang="en-US" altLang="ja-JP" sz="2000" dirty="0" smtClean="0">
                <a:latin typeface="+mn-ea"/>
              </a:rPr>
              <a:t>, </a:t>
            </a:r>
            <a:r>
              <a:rPr lang="en-US" altLang="ja-JP" sz="2000" dirty="0" err="1" smtClean="0">
                <a:latin typeface="+mn-ea"/>
              </a:rPr>
              <a:t>c</a:t>
            </a:r>
            <a:r>
              <a:rPr lang="en-US" altLang="ja-JP" sz="2000" dirty="0" smtClean="0">
                <a:latin typeface="+mn-ea"/>
              </a:rPr>
              <a:t>, </a:t>
            </a:r>
            <a:r>
              <a:rPr lang="en-US" altLang="ja-JP" sz="2000" dirty="0" err="1" smtClean="0">
                <a:latin typeface="+mn-ea"/>
              </a:rPr>
              <a:t>d</a:t>
            </a:r>
            <a:r>
              <a:rPr lang="en-US" altLang="ja-JP" sz="2000" dirty="0" smtClean="0">
                <a:latin typeface="+mn-ea"/>
              </a:rPr>
              <a:t>, 	</a:t>
            </a:r>
            <a:r>
              <a:rPr lang="en-US" altLang="ja-JP" sz="2000" dirty="0" err="1" smtClean="0">
                <a:latin typeface="+mn-ea"/>
              </a:rPr>
              <a:t>aa</a:t>
            </a:r>
            <a:r>
              <a:rPr lang="en-US" altLang="ja-JP" sz="2000" dirty="0" smtClean="0">
                <a:latin typeface="+mn-ea"/>
              </a:rPr>
              <a:t>, </a:t>
            </a:r>
            <a:r>
              <a:rPr lang="en-US" altLang="ja-JP" sz="2000" dirty="0" err="1" smtClean="0">
                <a:latin typeface="+mn-ea"/>
              </a:rPr>
              <a:t>ab</a:t>
            </a:r>
            <a:r>
              <a:rPr lang="en-US" altLang="ja-JP" sz="2000" dirty="0" smtClean="0">
                <a:latin typeface="+mn-ea"/>
              </a:rPr>
              <a:t>, ac, ad, </a:t>
            </a:r>
            <a:r>
              <a:rPr lang="en-US" altLang="ja-JP" sz="2000" dirty="0" err="1" smtClean="0">
                <a:latin typeface="+mn-ea"/>
              </a:rPr>
              <a:t>cd</a:t>
            </a:r>
            <a:r>
              <a:rPr lang="en-US" altLang="ja-JP" sz="2000" dirty="0" smtClean="0">
                <a:latin typeface="+mn-ea"/>
              </a:rPr>
              <a:t>, </a:t>
            </a:r>
            <a:r>
              <a:rPr lang="en-US" altLang="ja-JP" sz="2000" dirty="0" err="1" smtClean="0">
                <a:latin typeface="+mn-ea"/>
              </a:rPr>
              <a:t>aab</a:t>
            </a:r>
            <a:r>
              <a:rPr lang="en-US" altLang="ja-JP" sz="2000" dirty="0" smtClean="0">
                <a:latin typeface="+mn-ea"/>
              </a:rPr>
              <a:t>, </a:t>
            </a:r>
            <a:r>
              <a:rPr lang="en-US" altLang="ja-JP" sz="2000" dirty="0" err="1" smtClean="0">
                <a:latin typeface="+mn-ea"/>
              </a:rPr>
              <a:t>aac</a:t>
            </a:r>
            <a:r>
              <a:rPr lang="en-US" altLang="ja-JP" sz="2000" dirty="0" smtClean="0">
                <a:latin typeface="+mn-ea"/>
              </a:rPr>
              <a:t>, </a:t>
            </a:r>
            <a:r>
              <a:rPr lang="en-US" altLang="ja-JP" sz="2000" dirty="0" err="1" smtClean="0">
                <a:latin typeface="+mn-ea"/>
              </a:rPr>
              <a:t>aad</a:t>
            </a:r>
            <a:r>
              <a:rPr lang="en-US" altLang="ja-JP" sz="2000" dirty="0" smtClean="0">
                <a:latin typeface="+mn-ea"/>
              </a:rPr>
              <a:t>, 	</a:t>
            </a:r>
            <a:r>
              <a:rPr lang="en-US" altLang="ja-JP" sz="2000" dirty="0" err="1" smtClean="0">
                <a:latin typeface="+mn-ea"/>
              </a:rPr>
              <a:t>acd</a:t>
            </a:r>
            <a:r>
              <a:rPr lang="en-US" altLang="ja-JP" sz="2000" dirty="0" smtClean="0">
                <a:latin typeface="+mn-ea"/>
              </a:rPr>
              <a:t>, </a:t>
            </a:r>
            <a:r>
              <a:rPr lang="en-US" altLang="ja-JP" sz="2000" dirty="0" err="1" smtClean="0">
                <a:latin typeface="+mn-ea"/>
              </a:rPr>
              <a:t>aacd</a:t>
            </a:r>
            <a:r>
              <a:rPr lang="en-US" altLang="ja-JP" sz="2000" dirty="0" smtClean="0">
                <a:latin typeface="+mn-ea"/>
              </a:rPr>
              <a:t>}</a:t>
            </a:r>
            <a:endParaRPr kumimoji="1" lang="ja-JP" altLang="en-US" sz="2000" dirty="0">
              <a:latin typeface="+mn-ea"/>
            </a:endParaRPr>
          </a:p>
        </p:txBody>
      </p:sp>
      <p:sp>
        <p:nvSpPr>
          <p:cNvPr id="105" name="テキスト ボックス 104"/>
          <p:cNvSpPr txBox="1"/>
          <p:nvPr/>
        </p:nvSpPr>
        <p:spPr>
          <a:xfrm>
            <a:off x="4795468" y="5932969"/>
            <a:ext cx="1610967" cy="400110"/>
          </a:xfrm>
          <a:prstGeom prst="rect">
            <a:avLst/>
          </a:prstGeom>
          <a:noFill/>
        </p:spPr>
        <p:txBody>
          <a:bodyPr wrap="square" rtlCol="0">
            <a:spAutoFit/>
          </a:bodyPr>
          <a:lstStyle/>
          <a:p>
            <a:r>
              <a:rPr kumimoji="1" lang="en-US" altLang="ja-JP" sz="2000" dirty="0" smtClean="0"/>
              <a:t>Output = </a:t>
            </a:r>
            <a:r>
              <a:rPr lang="en-US" altLang="ja-JP" sz="2000" dirty="0" smtClean="0">
                <a:latin typeface="Times New Roman"/>
                <a:cs typeface="Times New Roman"/>
              </a:rPr>
              <a:t>4</a:t>
            </a:r>
            <a:endParaRPr kumimoji="1" lang="ja-JP" altLang="en-US" sz="2000" dirty="0">
              <a:latin typeface="Times New Roman"/>
              <a:cs typeface="Times New Roman"/>
            </a:endParaRPr>
          </a:p>
        </p:txBody>
      </p:sp>
      <p:grpSp>
        <p:nvGrpSpPr>
          <p:cNvPr id="4" name="図形グループ 142"/>
          <p:cNvGrpSpPr/>
          <p:nvPr/>
        </p:nvGrpSpPr>
        <p:grpSpPr>
          <a:xfrm>
            <a:off x="457139" y="3617172"/>
            <a:ext cx="2815554" cy="1194562"/>
            <a:chOff x="457139" y="3617172"/>
            <a:chExt cx="2815554" cy="1194562"/>
          </a:xfrm>
        </p:grpSpPr>
        <p:grpSp>
          <p:nvGrpSpPr>
            <p:cNvPr id="7" name="図形グループ 80"/>
            <p:cNvGrpSpPr>
              <a:grpSpLocks noChangeAspect="1"/>
            </p:cNvGrpSpPr>
            <p:nvPr/>
          </p:nvGrpSpPr>
          <p:grpSpPr>
            <a:xfrm>
              <a:off x="457139" y="3617172"/>
              <a:ext cx="2815554" cy="1194562"/>
              <a:chOff x="-95241" y="4269537"/>
              <a:chExt cx="4310802" cy="1828954"/>
            </a:xfrm>
          </p:grpSpPr>
          <p:grpSp>
            <p:nvGrpSpPr>
              <p:cNvPr id="8" name="図形グループ 61"/>
              <p:cNvGrpSpPr/>
              <p:nvPr/>
            </p:nvGrpSpPr>
            <p:grpSpPr>
              <a:xfrm>
                <a:off x="-95241" y="4269537"/>
                <a:ext cx="4310802" cy="1828954"/>
                <a:chOff x="-95241" y="4269537"/>
                <a:chExt cx="4310802" cy="1828954"/>
              </a:xfrm>
            </p:grpSpPr>
            <p:grpSp>
              <p:nvGrpSpPr>
                <p:cNvPr id="9" name="図形グループ 59"/>
                <p:cNvGrpSpPr/>
                <p:nvPr/>
              </p:nvGrpSpPr>
              <p:grpSpPr>
                <a:xfrm>
                  <a:off x="606491" y="4269537"/>
                  <a:ext cx="3609070" cy="1828954"/>
                  <a:chOff x="606491" y="4269537"/>
                  <a:chExt cx="3609070" cy="1828954"/>
                </a:xfrm>
              </p:grpSpPr>
              <p:sp>
                <p:nvSpPr>
                  <p:cNvPr id="86" name="円/楕円 85"/>
                  <p:cNvSpPr/>
                  <p:nvPr/>
                </p:nvSpPr>
                <p:spPr>
                  <a:xfrm>
                    <a:off x="606491"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a:t>
                    </a:r>
                    <a:endParaRPr kumimoji="1" lang="ja-JP" altLang="en-US" sz="2400" dirty="0">
                      <a:solidFill>
                        <a:srgbClr val="000000"/>
                      </a:solidFill>
                      <a:latin typeface="+mn-ea"/>
                    </a:endParaRPr>
                  </a:p>
                </p:txBody>
              </p:sp>
              <p:sp>
                <p:nvSpPr>
                  <p:cNvPr id="87" name="円/楕円 86"/>
                  <p:cNvSpPr/>
                  <p:nvPr/>
                </p:nvSpPr>
                <p:spPr>
                  <a:xfrm>
                    <a:off x="2114044"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a:t>
                    </a:r>
                    <a:endParaRPr kumimoji="1" lang="ja-JP" altLang="en-US" sz="2400" dirty="0">
                      <a:solidFill>
                        <a:srgbClr val="000000"/>
                      </a:solidFill>
                      <a:latin typeface="+mn-ea"/>
                    </a:endParaRPr>
                  </a:p>
                </p:txBody>
              </p:sp>
              <p:sp>
                <p:nvSpPr>
                  <p:cNvPr id="88" name="円/楕円 87"/>
                  <p:cNvSpPr/>
                  <p:nvPr/>
                </p:nvSpPr>
                <p:spPr>
                  <a:xfrm>
                    <a:off x="606491"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endParaRPr kumimoji="1" lang="ja-JP" altLang="en-US" sz="2400" dirty="0">
                      <a:solidFill>
                        <a:srgbClr val="000000"/>
                      </a:solidFill>
                      <a:latin typeface="+mn-ea"/>
                    </a:endParaRPr>
                  </a:p>
                </p:txBody>
              </p:sp>
              <p:sp>
                <p:nvSpPr>
                  <p:cNvPr id="89" name="円/楕円 88"/>
                  <p:cNvSpPr/>
                  <p:nvPr/>
                </p:nvSpPr>
                <p:spPr>
                  <a:xfrm>
                    <a:off x="2114044"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sp>
                <p:nvSpPr>
                  <p:cNvPr id="90" name="円/楕円 89"/>
                  <p:cNvSpPr/>
                  <p:nvPr/>
                </p:nvSpPr>
                <p:spPr>
                  <a:xfrm>
                    <a:off x="3612699"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endParaRPr kumimoji="1" lang="ja-JP" altLang="en-US" sz="2400" dirty="0">
                      <a:solidFill>
                        <a:srgbClr val="000000"/>
                      </a:solidFill>
                      <a:latin typeface="+mn-ea"/>
                    </a:endParaRPr>
                  </a:p>
                </p:txBody>
              </p:sp>
              <p:cxnSp>
                <p:nvCxnSpPr>
                  <p:cNvPr id="91" name="直線矢印コネクタ 90"/>
                  <p:cNvCxnSpPr>
                    <a:stCxn id="86" idx="6"/>
                    <a:endCxn id="87" idx="2"/>
                  </p:cNvCxnSpPr>
                  <p:nvPr/>
                </p:nvCxnSpPr>
                <p:spPr>
                  <a:xfrm>
                    <a:off x="1209353" y="457588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87" idx="6"/>
                    <a:endCxn id="96" idx="2"/>
                  </p:cNvCxnSpPr>
                  <p:nvPr/>
                </p:nvCxnSpPr>
                <p:spPr>
                  <a:xfrm>
                    <a:off x="2716906" y="4575884"/>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3" name="直線矢印コネクタ 92"/>
                  <p:cNvCxnSpPr>
                    <a:stCxn id="88" idx="6"/>
                    <a:endCxn id="89" idx="2"/>
                  </p:cNvCxnSpPr>
                  <p:nvPr/>
                </p:nvCxnSpPr>
                <p:spPr>
                  <a:xfrm>
                    <a:off x="1209353" y="579214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4" name="直線矢印コネクタ 93"/>
                  <p:cNvCxnSpPr>
                    <a:stCxn id="89" idx="6"/>
                    <a:endCxn id="90" idx="2"/>
                  </p:cNvCxnSpPr>
                  <p:nvPr/>
                </p:nvCxnSpPr>
                <p:spPr>
                  <a:xfrm>
                    <a:off x="2716906" y="5792144"/>
                    <a:ext cx="895793"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95" name="直線矢印コネクタ 94"/>
                  <p:cNvCxnSpPr>
                    <a:stCxn id="96" idx="4"/>
                    <a:endCxn id="90" idx="0"/>
                  </p:cNvCxnSpPr>
                  <p:nvPr/>
                </p:nvCxnSpPr>
                <p:spPr>
                  <a:xfrm rot="5400000">
                    <a:off x="3612347" y="5184014"/>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6" name="円/楕円 95"/>
                  <p:cNvSpPr/>
                  <p:nvPr/>
                </p:nvSpPr>
                <p:spPr>
                  <a:xfrm>
                    <a:off x="3612699"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97" name="直線矢印コネクタ 96"/>
                  <p:cNvCxnSpPr>
                    <a:stCxn id="89" idx="7"/>
                    <a:endCxn id="96" idx="3"/>
                  </p:cNvCxnSpPr>
                  <p:nvPr/>
                </p:nvCxnSpPr>
                <p:spPr>
                  <a:xfrm rot="5400000" flipH="1" flipV="1">
                    <a:off x="2773292" y="4647831"/>
                    <a:ext cx="783020" cy="1072367"/>
                  </a:xfrm>
                  <a:prstGeom prst="straightConnector1">
                    <a:avLst/>
                  </a:prstGeom>
                  <a:ln>
                    <a:headEnd type="none"/>
                    <a:tailEnd type="arrow"/>
                  </a:ln>
                  <a:effectLst/>
                </p:spPr>
                <p:style>
                  <a:lnRef idx="2">
                    <a:schemeClr val="accent1"/>
                  </a:lnRef>
                  <a:fillRef idx="0">
                    <a:schemeClr val="accent1"/>
                  </a:fillRef>
                  <a:effectRef idx="1">
                    <a:schemeClr val="accent1"/>
                  </a:effectRef>
                  <a:fontRef idx="minor">
                    <a:schemeClr val="tx1"/>
                  </a:fontRef>
                </p:style>
              </p:cxnSp>
            </p:grpSp>
            <p:sp>
              <p:nvSpPr>
                <p:cNvPr id="85" name="テキスト ボックス 84"/>
                <p:cNvSpPr txBox="1"/>
                <p:nvPr/>
              </p:nvSpPr>
              <p:spPr>
                <a:xfrm>
                  <a:off x="-95241" y="4313716"/>
                  <a:ext cx="936811" cy="706840"/>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grpSp>
          <p:cxnSp>
            <p:nvCxnSpPr>
              <p:cNvPr id="83" name="直線矢印コネクタ 82"/>
              <p:cNvCxnSpPr>
                <a:stCxn id="88" idx="7"/>
                <a:endCxn id="87" idx="3"/>
              </p:cNvCxnSpPr>
              <p:nvPr/>
            </p:nvCxnSpPr>
            <p:spPr>
              <a:xfrm rot="5400000" flipH="1" flipV="1">
                <a:off x="1270189" y="4643382"/>
                <a:ext cx="783018" cy="1081266"/>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cxnSp>
          <p:nvCxnSpPr>
            <p:cNvPr id="102" name="直線矢印コネクタ 101"/>
            <p:cNvCxnSpPr>
              <a:stCxn id="89" idx="0"/>
              <a:endCxn id="87" idx="4"/>
            </p:cNvCxnSpPr>
            <p:nvPr/>
          </p:nvCxnSpPr>
          <p:spPr>
            <a:xfrm rot="5400000" flipH="1" flipV="1">
              <a:off x="1899881" y="4214453"/>
              <a:ext cx="394212"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07" name="直線矢印コネクタ 106"/>
            <p:cNvCxnSpPr>
              <a:stCxn id="88" idx="0"/>
              <a:endCxn id="86" idx="4"/>
            </p:cNvCxnSpPr>
            <p:nvPr/>
          </p:nvCxnSpPr>
          <p:spPr>
            <a:xfrm rot="5400000" flipH="1" flipV="1">
              <a:off x="915239" y="4214453"/>
              <a:ext cx="394212"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39" name="フリーフォーム 138"/>
            <p:cNvSpPr/>
            <p:nvPr/>
          </p:nvSpPr>
          <p:spPr>
            <a:xfrm>
              <a:off x="2424716" y="4079203"/>
              <a:ext cx="579451" cy="463934"/>
            </a:xfrm>
            <a:custGeom>
              <a:avLst/>
              <a:gdLst>
                <a:gd name="connsiteX0" fmla="*/ 0 w 579451"/>
                <a:gd name="connsiteY0" fmla="*/ 372003 h 463934"/>
                <a:gd name="connsiteX1" fmla="*/ 449021 w 579451"/>
                <a:gd name="connsiteY1" fmla="*/ 51311 h 463934"/>
                <a:gd name="connsiteX2" fmla="*/ 551654 w 579451"/>
                <a:gd name="connsiteY2" fmla="*/ 64139 h 463934"/>
                <a:gd name="connsiteX3" fmla="*/ 551654 w 579451"/>
                <a:gd name="connsiteY3" fmla="*/ 269382 h 463934"/>
                <a:gd name="connsiteX4" fmla="*/ 384875 w 579451"/>
                <a:gd name="connsiteY4" fmla="*/ 436141 h 463934"/>
                <a:gd name="connsiteX5" fmla="*/ 115462 w 579451"/>
                <a:gd name="connsiteY5" fmla="*/ 436141 h 46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451" h="463934">
                  <a:moveTo>
                    <a:pt x="0" y="372003"/>
                  </a:moveTo>
                  <a:cubicBezTo>
                    <a:pt x="178539" y="237312"/>
                    <a:pt x="357079" y="102622"/>
                    <a:pt x="449021" y="51311"/>
                  </a:cubicBezTo>
                  <a:cubicBezTo>
                    <a:pt x="540963" y="0"/>
                    <a:pt x="534549" y="27794"/>
                    <a:pt x="551654" y="64139"/>
                  </a:cubicBezTo>
                  <a:cubicBezTo>
                    <a:pt x="568759" y="100484"/>
                    <a:pt x="579451" y="207382"/>
                    <a:pt x="551654" y="269382"/>
                  </a:cubicBezTo>
                  <a:cubicBezTo>
                    <a:pt x="523858" y="331382"/>
                    <a:pt x="457574" y="408348"/>
                    <a:pt x="384875" y="436141"/>
                  </a:cubicBezTo>
                  <a:cubicBezTo>
                    <a:pt x="312176" y="463934"/>
                    <a:pt x="213819" y="450037"/>
                    <a:pt x="115462" y="436141"/>
                  </a:cubicBezTo>
                </a:path>
              </a:pathLst>
            </a:custGeom>
            <a:ln w="317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0" name="図形グループ 141"/>
          <p:cNvGrpSpPr/>
          <p:nvPr/>
        </p:nvGrpSpPr>
        <p:grpSpPr>
          <a:xfrm>
            <a:off x="487632" y="5242791"/>
            <a:ext cx="2743890" cy="1175182"/>
            <a:chOff x="487632" y="5242791"/>
            <a:chExt cx="2743890" cy="1175182"/>
          </a:xfrm>
        </p:grpSpPr>
        <p:grpSp>
          <p:nvGrpSpPr>
            <p:cNvPr id="11" name="図形グループ 64"/>
            <p:cNvGrpSpPr>
              <a:grpSpLocks noChangeAspect="1"/>
            </p:cNvGrpSpPr>
            <p:nvPr/>
          </p:nvGrpSpPr>
          <p:grpSpPr>
            <a:xfrm>
              <a:off x="487632" y="5242791"/>
              <a:ext cx="2743890" cy="1175182"/>
              <a:chOff x="4175195" y="4267949"/>
              <a:chExt cx="4270360" cy="1828954"/>
            </a:xfrm>
          </p:grpSpPr>
          <p:grpSp>
            <p:nvGrpSpPr>
              <p:cNvPr id="12" name="図形グループ 60"/>
              <p:cNvGrpSpPr/>
              <p:nvPr/>
            </p:nvGrpSpPr>
            <p:grpSpPr>
              <a:xfrm>
                <a:off x="4836485" y="4267949"/>
                <a:ext cx="3609070" cy="1828954"/>
                <a:chOff x="4836485" y="4267949"/>
                <a:chExt cx="3609070" cy="1828954"/>
              </a:xfrm>
            </p:grpSpPr>
            <p:sp>
              <p:nvSpPr>
                <p:cNvPr id="68" name="円/楕円 67"/>
                <p:cNvSpPr/>
                <p:nvPr/>
              </p:nvSpPr>
              <p:spPr>
                <a:xfrm>
                  <a:off x="4836485"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sp>
              <p:nvSpPr>
                <p:cNvPr id="69" name="円/楕円 68"/>
                <p:cNvSpPr/>
                <p:nvPr/>
              </p:nvSpPr>
              <p:spPr>
                <a:xfrm>
                  <a:off x="6344038"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endParaRPr kumimoji="1" lang="ja-JP" altLang="en-US" sz="2400" dirty="0">
                    <a:solidFill>
                      <a:srgbClr val="000000"/>
                    </a:solidFill>
                    <a:latin typeface="+mn-ea"/>
                  </a:endParaRPr>
                </a:p>
              </p:txBody>
            </p:sp>
            <p:sp>
              <p:nvSpPr>
                <p:cNvPr id="70" name="円/楕円 69"/>
                <p:cNvSpPr/>
                <p:nvPr/>
              </p:nvSpPr>
              <p:spPr>
                <a:xfrm>
                  <a:off x="4836485"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a:t>
                  </a:r>
                  <a:endParaRPr kumimoji="1" lang="ja-JP" altLang="en-US" sz="2400" dirty="0">
                    <a:solidFill>
                      <a:srgbClr val="000000"/>
                    </a:solidFill>
                    <a:latin typeface="+mn-ea"/>
                  </a:endParaRPr>
                </a:p>
              </p:txBody>
            </p:sp>
            <p:sp>
              <p:nvSpPr>
                <p:cNvPr id="71" name="円/楕円 70"/>
                <p:cNvSpPr/>
                <p:nvPr/>
              </p:nvSpPr>
              <p:spPr>
                <a:xfrm>
                  <a:off x="6344038"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endParaRPr kumimoji="1" lang="ja-JP" altLang="en-US" sz="2400" dirty="0">
                    <a:solidFill>
                      <a:srgbClr val="000000"/>
                    </a:solidFill>
                    <a:latin typeface="+mn-ea"/>
                  </a:endParaRPr>
                </a:p>
              </p:txBody>
            </p:sp>
            <p:sp>
              <p:nvSpPr>
                <p:cNvPr id="72" name="円/楕円 71"/>
                <p:cNvSpPr/>
                <p:nvPr/>
              </p:nvSpPr>
              <p:spPr>
                <a:xfrm>
                  <a:off x="7842693"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a</a:t>
                  </a:r>
                  <a:endParaRPr kumimoji="1" lang="ja-JP" altLang="en-US" sz="2400" dirty="0">
                    <a:solidFill>
                      <a:srgbClr val="000000"/>
                    </a:solidFill>
                    <a:latin typeface="+mn-ea"/>
                  </a:endParaRPr>
                </a:p>
              </p:txBody>
            </p:sp>
            <p:cxnSp>
              <p:nvCxnSpPr>
                <p:cNvPr id="73" name="直線矢印コネクタ 72"/>
                <p:cNvCxnSpPr>
                  <a:stCxn id="68" idx="6"/>
                  <a:endCxn id="69" idx="2"/>
                </p:cNvCxnSpPr>
                <p:nvPr/>
              </p:nvCxnSpPr>
              <p:spPr>
                <a:xfrm>
                  <a:off x="5439347" y="4574296"/>
                  <a:ext cx="904691" cy="15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68" idx="3"/>
                  <a:endCxn id="70" idx="1"/>
                </p:cNvCxnSpPr>
                <p:nvPr/>
              </p:nvCxnSpPr>
              <p:spPr>
                <a:xfrm rot="5400000">
                  <a:off x="4533262" y="5182426"/>
                  <a:ext cx="783020"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69" idx="6"/>
                  <a:endCxn id="79" idx="2"/>
                </p:cNvCxnSpPr>
                <p:nvPr/>
              </p:nvCxnSpPr>
              <p:spPr>
                <a:xfrm>
                  <a:off x="6946900" y="457429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6" name="直線矢印コネクタ 75"/>
                <p:cNvCxnSpPr>
                  <a:stCxn id="72" idx="1"/>
                  <a:endCxn id="71" idx="7"/>
                </p:cNvCxnSpPr>
                <p:nvPr/>
              </p:nvCxnSpPr>
              <p:spPr>
                <a:xfrm rot="16200000" flipV="1">
                  <a:off x="7394797" y="5037752"/>
                  <a:ext cx="2471" cy="107236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7" name="直線矢印コネクタ 76"/>
                <p:cNvCxnSpPr>
                  <a:stCxn id="71" idx="5"/>
                  <a:endCxn id="72" idx="3"/>
                </p:cNvCxnSpPr>
                <p:nvPr/>
              </p:nvCxnSpPr>
              <p:spPr>
                <a:xfrm rot="16200000" flipH="1">
                  <a:off x="7394796" y="5470993"/>
                  <a:ext cx="2471" cy="107236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a:stCxn id="69" idx="4"/>
                  <a:endCxn id="71" idx="0"/>
                </p:cNvCxnSpPr>
                <p:nvPr/>
              </p:nvCxnSpPr>
              <p:spPr>
                <a:xfrm rot="5400000">
                  <a:off x="6343686" y="5182426"/>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79" name="円/楕円 78"/>
                <p:cNvSpPr/>
                <p:nvPr/>
              </p:nvSpPr>
              <p:spPr>
                <a:xfrm>
                  <a:off x="7842693"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endParaRPr kumimoji="1" lang="ja-JP" altLang="en-US" sz="2400" dirty="0">
                    <a:solidFill>
                      <a:srgbClr val="000000"/>
                    </a:solidFill>
                    <a:latin typeface="+mn-ea"/>
                  </a:endParaRPr>
                </a:p>
              </p:txBody>
            </p:sp>
            <p:cxnSp>
              <p:nvCxnSpPr>
                <p:cNvPr id="80" name="直線矢印コネクタ 79"/>
                <p:cNvCxnSpPr>
                  <a:stCxn id="72" idx="0"/>
                  <a:endCxn id="79" idx="4"/>
                </p:cNvCxnSpPr>
                <p:nvPr/>
              </p:nvCxnSpPr>
              <p:spPr>
                <a:xfrm rot="5400000" flipH="1" flipV="1">
                  <a:off x="7843135" y="5183220"/>
                  <a:ext cx="601980" cy="2471"/>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67" name="テキスト ボックス 66"/>
              <p:cNvSpPr txBox="1"/>
              <p:nvPr/>
            </p:nvSpPr>
            <p:spPr>
              <a:xfrm>
                <a:off x="4175195" y="4414954"/>
                <a:ext cx="936812"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grpSp>
        <p:cxnSp>
          <p:nvCxnSpPr>
            <p:cNvPr id="118" name="直線矢印コネクタ 117"/>
            <p:cNvCxnSpPr>
              <a:stCxn id="68" idx="5"/>
              <a:endCxn id="70" idx="7"/>
            </p:cNvCxnSpPr>
            <p:nvPr/>
          </p:nvCxnSpPr>
          <p:spPr>
            <a:xfrm rot="5400000">
              <a:off x="991614" y="5830382"/>
              <a:ext cx="503124"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40" name="フリーフォーム 139"/>
            <p:cNvSpPr/>
            <p:nvPr/>
          </p:nvSpPr>
          <p:spPr>
            <a:xfrm>
              <a:off x="1011367" y="5708319"/>
              <a:ext cx="181747" cy="258692"/>
            </a:xfrm>
            <a:custGeom>
              <a:avLst/>
              <a:gdLst>
                <a:gd name="connsiteX0" fmla="*/ 53455 w 181747"/>
                <a:gd name="connsiteY0" fmla="*/ 0 h 258692"/>
                <a:gd name="connsiteX1" fmla="*/ 2138 w 181747"/>
                <a:gd name="connsiteY1" fmla="*/ 166760 h 258692"/>
                <a:gd name="connsiteX2" fmla="*/ 66284 w 181747"/>
                <a:gd name="connsiteY2" fmla="*/ 256554 h 258692"/>
                <a:gd name="connsiteX3" fmla="*/ 168918 w 181747"/>
                <a:gd name="connsiteY3" fmla="*/ 179587 h 258692"/>
                <a:gd name="connsiteX4" fmla="*/ 143259 w 181747"/>
                <a:gd name="connsiteY4" fmla="*/ 0 h 25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7" h="258692">
                  <a:moveTo>
                    <a:pt x="53455" y="0"/>
                  </a:moveTo>
                  <a:cubicBezTo>
                    <a:pt x="26727" y="62000"/>
                    <a:pt x="0" y="124001"/>
                    <a:pt x="2138" y="166760"/>
                  </a:cubicBezTo>
                  <a:cubicBezTo>
                    <a:pt x="4276" y="209519"/>
                    <a:pt x="38487" y="254416"/>
                    <a:pt x="66284" y="256554"/>
                  </a:cubicBezTo>
                  <a:cubicBezTo>
                    <a:pt x="94081" y="258692"/>
                    <a:pt x="156089" y="222346"/>
                    <a:pt x="168918" y="179587"/>
                  </a:cubicBezTo>
                  <a:cubicBezTo>
                    <a:pt x="181747" y="136828"/>
                    <a:pt x="162503" y="68414"/>
                    <a:pt x="143259" y="0"/>
                  </a:cubicBezTo>
                </a:path>
              </a:pathLst>
            </a:custGeom>
            <a:ln w="317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41" name="フリーフォーム 140"/>
            <p:cNvSpPr/>
            <p:nvPr/>
          </p:nvSpPr>
          <p:spPr>
            <a:xfrm rot="16200000">
              <a:off x="2456740" y="6072882"/>
              <a:ext cx="189700" cy="330694"/>
            </a:xfrm>
            <a:custGeom>
              <a:avLst/>
              <a:gdLst>
                <a:gd name="connsiteX0" fmla="*/ 53455 w 181747"/>
                <a:gd name="connsiteY0" fmla="*/ 0 h 258692"/>
                <a:gd name="connsiteX1" fmla="*/ 2138 w 181747"/>
                <a:gd name="connsiteY1" fmla="*/ 166760 h 258692"/>
                <a:gd name="connsiteX2" fmla="*/ 66284 w 181747"/>
                <a:gd name="connsiteY2" fmla="*/ 256554 h 258692"/>
                <a:gd name="connsiteX3" fmla="*/ 168918 w 181747"/>
                <a:gd name="connsiteY3" fmla="*/ 179587 h 258692"/>
                <a:gd name="connsiteX4" fmla="*/ 143259 w 181747"/>
                <a:gd name="connsiteY4" fmla="*/ 0 h 25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7" h="258692">
                  <a:moveTo>
                    <a:pt x="53455" y="0"/>
                  </a:moveTo>
                  <a:cubicBezTo>
                    <a:pt x="26727" y="62000"/>
                    <a:pt x="0" y="124001"/>
                    <a:pt x="2138" y="166760"/>
                  </a:cubicBezTo>
                  <a:cubicBezTo>
                    <a:pt x="4276" y="209519"/>
                    <a:pt x="38487" y="254416"/>
                    <a:pt x="66284" y="256554"/>
                  </a:cubicBezTo>
                  <a:cubicBezTo>
                    <a:pt x="94081" y="258692"/>
                    <a:pt x="156089" y="222346"/>
                    <a:pt x="168918" y="179587"/>
                  </a:cubicBezTo>
                  <a:cubicBezTo>
                    <a:pt x="181747" y="136828"/>
                    <a:pt x="162503" y="68414"/>
                    <a:pt x="143259" y="0"/>
                  </a:cubicBezTo>
                </a:path>
              </a:pathLst>
            </a:custGeom>
            <a:ln w="317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50" name="円/楕円 49"/>
          <p:cNvSpPr/>
          <p:nvPr/>
        </p:nvSpPr>
        <p:spPr>
          <a:xfrm>
            <a:off x="176381" y="3184362"/>
            <a:ext cx="991082" cy="432809"/>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chemeClr val="tx1"/>
                </a:solidFill>
              </a:rPr>
              <a:t>e.g. 2</a:t>
            </a:r>
            <a:endParaRPr kumimoji="1" lang="ja-JP" altLang="en-US" dirty="0">
              <a:solidFill>
                <a:schemeClr val="tx1"/>
              </a:solidFill>
            </a:endParaRPr>
          </a:p>
        </p:txBody>
      </p:sp>
      <p:sp>
        <p:nvSpPr>
          <p:cNvPr id="51" name="正方形/長方形 50"/>
          <p:cNvSpPr/>
          <p:nvPr/>
        </p:nvSpPr>
        <p:spPr>
          <a:xfrm>
            <a:off x="4795468" y="5114794"/>
            <a:ext cx="585774" cy="258035"/>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 calcmode="lin" valueType="num">
                                      <p:cBhvr>
                                        <p:cTn id="14" dur="500" fill="hold"/>
                                        <p:tgtEl>
                                          <p:spTgt spid="51"/>
                                        </p:tgtEl>
                                        <p:attrNameLst>
                                          <p:attrName>style.rotation</p:attrName>
                                        </p:attrNameLst>
                                      </p:cBhvr>
                                      <p:tavLst>
                                        <p:tav tm="0">
                                          <p:val>
                                            <p:fltVal val="360"/>
                                          </p:val>
                                        </p:tav>
                                        <p:tav tm="100000">
                                          <p:val>
                                            <p:fltVal val="0"/>
                                          </p:val>
                                        </p:tav>
                                      </p:tavLst>
                                    </p:anim>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accel="50000" decel="50000" fill="hold" grpId="0" nodeType="clickEffect">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cBhvr additive="base">
                                        <p:cTn id="20" dur="500" fill="hold"/>
                                        <p:tgtEl>
                                          <p:spTgt spid="105"/>
                                        </p:tgtEl>
                                        <p:attrNameLst>
                                          <p:attrName>ppt_x</p:attrName>
                                        </p:attrNameLst>
                                      </p:cBhvr>
                                      <p:tavLst>
                                        <p:tav tm="0">
                                          <p:val>
                                            <p:strVal val="#ppt_x"/>
                                          </p:val>
                                        </p:tav>
                                        <p:tav tm="100000">
                                          <p:val>
                                            <p:strVal val="#ppt_x"/>
                                          </p:val>
                                        </p:tav>
                                      </p:tavLst>
                                    </p:anim>
                                    <p:anim calcmode="lin" valueType="num">
                                      <p:cBhvr additive="base">
                                        <p:cTn id="21"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5" grpId="0"/>
      <p:bldP spid="51"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 name="タイトル 1"/>
          <p:cNvSpPr txBox="1">
            <a:spLocks/>
          </p:cNvSpPr>
          <p:nvPr/>
        </p:nvSpPr>
        <p:spPr>
          <a:xfrm>
            <a:off x="457200" y="10073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5000" b="0" i="0" u="none" strike="noStrike" kern="1200" cap="none" spc="0" normalizeH="0" baseline="0" noProof="0" dirty="0" smtClean="0">
                <a:ln>
                  <a:noFill/>
                </a:ln>
                <a:solidFill>
                  <a:schemeClr val="tx2"/>
                </a:solidFill>
                <a:effectLst/>
                <a:uLnTx/>
                <a:uFillTx/>
                <a:latin typeface="+mj-lt"/>
                <a:ea typeface="+mj-ea"/>
                <a:cs typeface="+mj-cs"/>
              </a:rPr>
              <a:t>Algorithm 2</a:t>
            </a:r>
            <a:endParaRPr kumimoji="1" lang="ja-JP" alt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52" name="図 51"/>
          <p:cNvPicPr>
            <a:picLocks noChangeAspect="1"/>
          </p:cNvPicPr>
          <p:nvPr/>
        </p:nvPicPr>
        <p:blipFill>
          <a:blip r:embed="rId3"/>
          <a:stretch>
            <a:fillRect/>
          </a:stretch>
        </p:blipFill>
        <p:spPr>
          <a:xfrm>
            <a:off x="236649" y="1666878"/>
            <a:ext cx="4221771" cy="5234584"/>
          </a:xfrm>
          <a:prstGeom prst="rect">
            <a:avLst/>
          </a:prstGeom>
        </p:spPr>
      </p:pic>
      <p:sp>
        <p:nvSpPr>
          <p:cNvPr id="53" name="テキスト ボックス 52"/>
          <p:cNvSpPr txBox="1"/>
          <p:nvPr/>
        </p:nvSpPr>
        <p:spPr>
          <a:xfrm>
            <a:off x="147956" y="1182142"/>
            <a:ext cx="5276102" cy="523220"/>
          </a:xfrm>
          <a:prstGeom prst="rect">
            <a:avLst/>
          </a:prstGeom>
          <a:noFill/>
        </p:spPr>
        <p:txBody>
          <a:bodyPr wrap="square" rtlCol="0">
            <a:spAutoFit/>
          </a:bodyPr>
          <a:lstStyle/>
          <a:p>
            <a:r>
              <a:rPr kumimoji="1" lang="en-US" altLang="ja-JP" sz="1400" dirty="0" smtClean="0">
                <a:latin typeface="Times New Roman"/>
                <a:cs typeface="Times New Roman"/>
              </a:rPr>
              <a:t>Algorithm </a:t>
            </a:r>
            <a:r>
              <a:rPr lang="en-US" altLang="ja-JP" sz="1400" dirty="0" smtClean="0">
                <a:latin typeface="Times New Roman"/>
                <a:cs typeface="Times New Roman"/>
              </a:rPr>
              <a:t>2 </a:t>
            </a:r>
            <a:r>
              <a:rPr kumimoji="1" lang="en-US" altLang="ja-JP" sz="1400" dirty="0" smtClean="0">
                <a:latin typeface="Times New Roman"/>
                <a:cs typeface="Times New Roman"/>
              </a:rPr>
              <a:t>: Computing  the length of longest common </a:t>
            </a:r>
          </a:p>
          <a:p>
            <a:r>
              <a:rPr kumimoji="1" lang="en-US" altLang="ja-JP" sz="1400" dirty="0" smtClean="0">
                <a:latin typeface="Times New Roman"/>
                <a:cs typeface="Times New Roman"/>
              </a:rPr>
              <a:t>		  subsequence</a:t>
            </a:r>
            <a:r>
              <a:rPr lang="en-US" altLang="ja-JP" sz="1400" dirty="0" smtClean="0">
                <a:latin typeface="Times New Roman"/>
                <a:cs typeface="Times New Roman"/>
              </a:rPr>
              <a:t> </a:t>
            </a:r>
            <a:r>
              <a:rPr kumimoji="1" lang="en-US" altLang="ja-JP" sz="1400" dirty="0" smtClean="0">
                <a:latin typeface="Times New Roman"/>
                <a:cs typeface="Times New Roman"/>
              </a:rPr>
              <a:t>of </a:t>
            </a:r>
            <a:r>
              <a:rPr lang="en-US" altLang="ja-JP" sz="1400" dirty="0" smtClean="0">
                <a:latin typeface="Times New Roman"/>
                <a:cs typeface="Times New Roman"/>
              </a:rPr>
              <a:t>c</a:t>
            </a:r>
            <a:r>
              <a:rPr kumimoji="1" lang="en-US" altLang="ja-JP" sz="1400" dirty="0" smtClean="0">
                <a:latin typeface="Times New Roman"/>
                <a:cs typeface="Times New Roman"/>
              </a:rPr>
              <a:t>yclic non-linear texts </a:t>
            </a:r>
            <a:endParaRPr kumimoji="1" lang="ja-JP" altLang="en-US" sz="1400" dirty="0">
              <a:latin typeface="Times New Roman"/>
              <a:cs typeface="Times New Roman"/>
            </a:endParaRPr>
          </a:p>
        </p:txBody>
      </p:sp>
      <p:grpSp>
        <p:nvGrpSpPr>
          <p:cNvPr id="27" name="図形グループ 26"/>
          <p:cNvGrpSpPr/>
          <p:nvPr/>
        </p:nvGrpSpPr>
        <p:grpSpPr>
          <a:xfrm>
            <a:off x="3939550" y="3241769"/>
            <a:ext cx="5181378" cy="2050972"/>
            <a:chOff x="3939550" y="3241769"/>
            <a:chExt cx="5181378" cy="2050972"/>
          </a:xfrm>
        </p:grpSpPr>
        <p:sp>
          <p:nvSpPr>
            <p:cNvPr id="61" name="角丸四角形 60"/>
            <p:cNvSpPr/>
            <p:nvPr/>
          </p:nvSpPr>
          <p:spPr>
            <a:xfrm>
              <a:off x="4548929" y="4327512"/>
              <a:ext cx="4571999" cy="965229"/>
            </a:xfrm>
            <a:prstGeom prst="roundRect">
              <a:avLst/>
            </a:prstGeom>
            <a:solidFill>
              <a:schemeClr val="bg1"/>
            </a:solid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Let </a:t>
              </a:r>
              <a:r>
                <a:rPr lang="en-US" altLang="ja-JP" i="1" dirty="0" smtClean="0">
                  <a:solidFill>
                    <a:srgbClr val="000000"/>
                  </a:solidFill>
                  <a:latin typeface="Times New Roman"/>
                  <a:cs typeface="Times New Roman"/>
                </a:rPr>
                <a:t>C</a:t>
              </a:r>
              <a:r>
                <a:rPr lang="en-US" altLang="ja-JP" dirty="0" smtClean="0">
                  <a:solidFill>
                    <a:srgbClr val="000000"/>
                  </a:solidFill>
                </a:rPr>
                <a:t> be a |</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i="1" dirty="0" smtClean="0">
                  <a:solidFill>
                    <a:srgbClr val="000000"/>
                  </a:solidFill>
                  <a:latin typeface="Times New Roman"/>
                  <a:cs typeface="Times New Roman"/>
                </a:rPr>
                <a:t>×</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 integer table</a:t>
              </a:r>
            </a:p>
            <a:p>
              <a:pPr algn="ctr"/>
              <a:r>
                <a:rPr lang="en-US" altLang="ja-JP" dirty="0" smtClean="0">
                  <a:solidFill>
                    <a:srgbClr val="000000"/>
                  </a:solidFill>
                </a:rPr>
                <a:t>(</a:t>
              </a:r>
              <a:r>
                <a:rPr lang="en-US" altLang="ja-JP" i="1" dirty="0" err="1" smtClean="0">
                  <a:solidFill>
                    <a:srgbClr val="000000"/>
                  </a:solidFill>
                  <a:latin typeface="Times New Roman"/>
                  <a:cs typeface="Times New Roman"/>
                </a:rPr>
                <a:t>C</a:t>
              </a:r>
              <a:r>
                <a:rPr lang="en-US" altLang="ja-JP" i="1" baseline="-25000" dirty="0" err="1" smtClean="0">
                  <a:solidFill>
                    <a:srgbClr val="000000"/>
                  </a:solidFill>
                  <a:latin typeface="Times New Roman"/>
                  <a:cs typeface="Times New Roman"/>
                </a:rPr>
                <a:t>i,j</a:t>
              </a:r>
              <a:r>
                <a:rPr lang="en-US" altLang="ja-JP" dirty="0" smtClean="0">
                  <a:solidFill>
                    <a:srgbClr val="000000"/>
                  </a:solidFill>
                </a:rPr>
                <a:t> : the length of  a longest string </a:t>
              </a:r>
            </a:p>
            <a:p>
              <a:pPr algn="ctr"/>
              <a:r>
                <a:rPr lang="en-US" altLang="ja-JP" dirty="0" smtClean="0">
                  <a:solidFill>
                    <a:srgbClr val="000000"/>
                  </a:solidFill>
                </a:rPr>
                <a:t>				in </a:t>
              </a:r>
              <a:r>
                <a:rPr lang="en-US" altLang="ja-JP" i="1" dirty="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1,i</a:t>
              </a:r>
              <a:r>
                <a:rPr lang="en-US" altLang="ja-JP" dirty="0" smtClean="0">
                  <a:solidFill>
                    <a:srgbClr val="000000"/>
                  </a:solidFill>
                  <a:cs typeface="Times New Roman"/>
                </a:rPr>
                <a:t>))∩</a:t>
              </a:r>
              <a:r>
                <a:rPr lang="en-US" altLang="ja-JP" i="1" dirty="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2,j</a:t>
              </a:r>
              <a:r>
                <a:rPr lang="en-US" altLang="ja-JP" dirty="0" smtClean="0">
                  <a:solidFill>
                    <a:srgbClr val="000000"/>
                  </a:solidFill>
                  <a:cs typeface="Times New Roman"/>
                </a:rPr>
                <a:t>)</a:t>
              </a:r>
              <a:r>
                <a:rPr lang="en-US" altLang="ja-JP" dirty="0" smtClean="0">
                  <a:solidFill>
                    <a:srgbClr val="000000"/>
                  </a:solidFill>
                </a:rPr>
                <a:t>)</a:t>
              </a:r>
            </a:p>
          </p:txBody>
        </p:sp>
        <p:cxnSp>
          <p:nvCxnSpPr>
            <p:cNvPr id="64" name="直線矢印コネクタ 63"/>
            <p:cNvCxnSpPr>
              <a:stCxn id="60" idx="2"/>
              <a:endCxn id="61" idx="0"/>
            </p:cNvCxnSpPr>
            <p:nvPr/>
          </p:nvCxnSpPr>
          <p:spPr>
            <a:xfrm rot="5400000">
              <a:off x="6742065" y="4234648"/>
              <a:ext cx="185728"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56" name="円弧 55"/>
            <p:cNvSpPr>
              <a:spLocks/>
            </p:cNvSpPr>
            <p:nvPr/>
          </p:nvSpPr>
          <p:spPr>
            <a:xfrm>
              <a:off x="3939550" y="3241769"/>
              <a:ext cx="251998" cy="324544"/>
            </a:xfrm>
            <a:prstGeom prst="arc">
              <a:avLst>
                <a:gd name="adj1" fmla="val 16200000"/>
                <a:gd name="adj2" fmla="val 5228870"/>
              </a:avLst>
            </a:prstGeom>
            <a:ln w="38100"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28" name="図形グループ 27"/>
          <p:cNvGrpSpPr/>
          <p:nvPr/>
        </p:nvGrpSpPr>
        <p:grpSpPr>
          <a:xfrm>
            <a:off x="3892534" y="3563578"/>
            <a:ext cx="5228394" cy="2802491"/>
            <a:chOff x="3892534" y="3563578"/>
            <a:chExt cx="5228394" cy="2802491"/>
          </a:xfrm>
        </p:grpSpPr>
        <p:sp>
          <p:nvSpPr>
            <p:cNvPr id="62" name="角丸四角形 61"/>
            <p:cNvSpPr/>
            <p:nvPr/>
          </p:nvSpPr>
          <p:spPr>
            <a:xfrm>
              <a:off x="4548929" y="5478469"/>
              <a:ext cx="4571999" cy="716382"/>
            </a:xfrm>
            <a:prstGeom prst="roundRect">
              <a:avLst/>
            </a:prstGeom>
            <a:solidFill>
              <a:schemeClr val="bg1"/>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Compute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r>
                <a:rPr lang="en-US" altLang="ja-JP" dirty="0" smtClean="0">
                  <a:solidFill>
                    <a:srgbClr val="000000"/>
                  </a:solidFill>
                </a:rPr>
                <a:t> using </a:t>
              </a:r>
              <a:r>
                <a:rPr lang="en-US" altLang="ja-JP" dirty="0" smtClean="0">
                  <a:solidFill>
                    <a:srgbClr val="000000"/>
                  </a:solidFill>
                </a:rPr>
                <a:t>dynamic </a:t>
              </a:r>
              <a:r>
                <a:rPr lang="en-US" altLang="ja-JP" dirty="0" smtClean="0">
                  <a:solidFill>
                    <a:srgbClr val="000000"/>
                  </a:solidFill>
                </a:rPr>
                <a:t>programing</a:t>
              </a:r>
              <a:r>
                <a:rPr lang="en-US" altLang="ja-JP" dirty="0">
                  <a:solidFill>
                    <a:srgbClr val="000000"/>
                  </a:solidFill>
                </a:rPr>
                <a:t> </a:t>
              </a:r>
              <a:r>
                <a:rPr lang="en-US" altLang="ja-JP" dirty="0" smtClean="0">
                  <a:solidFill>
                    <a:srgbClr val="000000"/>
                  </a:solidFill>
                </a:rPr>
                <a:t>for all </a:t>
              </a:r>
              <a:r>
                <a:rPr lang="en-US" altLang="ja-JP" dirty="0" smtClean="0">
                  <a:solidFill>
                    <a:srgbClr val="000000"/>
                  </a:solidFill>
                  <a:latin typeface="Times New Roman"/>
                  <a:cs typeface="Times New Roman"/>
                </a:rPr>
                <a:t>1≦ </a:t>
              </a:r>
              <a:r>
                <a:rPr lang="en-US" altLang="ja-JP" i="1" dirty="0" err="1" smtClean="0">
                  <a:solidFill>
                    <a:srgbClr val="000000"/>
                  </a:solidFill>
                  <a:latin typeface="Times New Roman"/>
                  <a:cs typeface="Times New Roman"/>
                </a:rPr>
                <a:t>i</a:t>
              </a:r>
              <a:r>
                <a:rPr lang="en-US" altLang="ja-JP" dirty="0" smtClean="0">
                  <a:solidFill>
                    <a:srgbClr val="000000"/>
                  </a:solidFill>
                  <a:latin typeface="Times New Roman"/>
                  <a:cs typeface="Times New Roman"/>
                </a:rPr>
                <a:t> ≦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dirty="0" smtClean="0">
                  <a:solidFill>
                    <a:srgbClr val="000000"/>
                  </a:solidFill>
                  <a:latin typeface="Times New Roman"/>
                  <a:cs typeface="Times New Roman"/>
                </a:rPr>
                <a:t> and </a:t>
              </a:r>
              <a:r>
                <a:rPr lang="en-US" altLang="ja-JP" dirty="0">
                  <a:solidFill>
                    <a:srgbClr val="000000"/>
                  </a:solidFill>
                  <a:latin typeface="Times New Roman"/>
                  <a:cs typeface="Times New Roman"/>
                </a:rPr>
                <a:t>1≦ </a:t>
              </a:r>
              <a:r>
                <a:rPr lang="en-US" altLang="ja-JP" i="1" dirty="0" smtClean="0">
                  <a:solidFill>
                    <a:srgbClr val="000000"/>
                  </a:solidFill>
                  <a:latin typeface="Times New Roman"/>
                  <a:cs typeface="Times New Roman"/>
                </a:rPr>
                <a:t>j</a:t>
              </a:r>
              <a:r>
                <a:rPr lang="en-US" altLang="ja-JP" dirty="0" smtClean="0">
                  <a:solidFill>
                    <a:srgbClr val="000000"/>
                  </a:solidFill>
                  <a:latin typeface="Times New Roman"/>
                  <a:cs typeface="Times New Roman"/>
                </a:rPr>
                <a:t> </a:t>
              </a:r>
              <a:r>
                <a:rPr lang="en-US" altLang="ja-JP" dirty="0">
                  <a:solidFill>
                    <a:srgbClr val="000000"/>
                  </a:solidFill>
                  <a:latin typeface="Times New Roman"/>
                  <a:cs typeface="Times New Roman"/>
                </a:rPr>
                <a:t>≦</a:t>
              </a:r>
              <a:r>
                <a:rPr lang="en-US" altLang="ja-JP" dirty="0" smtClean="0">
                  <a:solidFill>
                    <a:srgbClr val="000000"/>
                  </a:solidFill>
                  <a:latin typeface="Times New Roman"/>
                  <a:cs typeface="Times New Roman"/>
                </a:rPr>
                <a:t>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a:t>
              </a:r>
              <a:endParaRPr lang="en-US" altLang="ja-JP" i="1" dirty="0" smtClean="0">
                <a:solidFill>
                  <a:srgbClr val="000000"/>
                </a:solidFill>
                <a:latin typeface="Times New Roman"/>
                <a:cs typeface="Times New Roman"/>
              </a:endParaRPr>
            </a:p>
          </p:txBody>
        </p:sp>
        <p:cxnSp>
          <p:nvCxnSpPr>
            <p:cNvPr id="66" name="直線矢印コネクタ 65"/>
            <p:cNvCxnSpPr>
              <a:stCxn id="61" idx="2"/>
              <a:endCxn id="62" idx="0"/>
            </p:cNvCxnSpPr>
            <p:nvPr/>
          </p:nvCxnSpPr>
          <p:spPr>
            <a:xfrm rot="5400000">
              <a:off x="6742065" y="5385605"/>
              <a:ext cx="185728"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57" name="円弧 56"/>
            <p:cNvSpPr>
              <a:spLocks/>
            </p:cNvSpPr>
            <p:nvPr/>
          </p:nvSpPr>
          <p:spPr>
            <a:xfrm>
              <a:off x="3892534" y="3563578"/>
              <a:ext cx="354735" cy="2802491"/>
            </a:xfrm>
            <a:prstGeom prst="arc">
              <a:avLst>
                <a:gd name="adj1" fmla="val 16200000"/>
                <a:gd name="adj2" fmla="val 5379292"/>
              </a:avLst>
            </a:prstGeom>
            <a:ln w="38100" cmpd="sng">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29" name="図形グループ 28"/>
          <p:cNvGrpSpPr/>
          <p:nvPr/>
        </p:nvGrpSpPr>
        <p:grpSpPr>
          <a:xfrm>
            <a:off x="3939549" y="6195644"/>
            <a:ext cx="5181379" cy="641821"/>
            <a:chOff x="3939549" y="6195644"/>
            <a:chExt cx="5181379" cy="641821"/>
          </a:xfrm>
        </p:grpSpPr>
        <p:sp>
          <p:nvSpPr>
            <p:cNvPr id="63" name="角丸四角形 62"/>
            <p:cNvSpPr/>
            <p:nvPr/>
          </p:nvSpPr>
          <p:spPr>
            <a:xfrm>
              <a:off x="4548929" y="6380580"/>
              <a:ext cx="4571999" cy="402338"/>
            </a:xfrm>
            <a:prstGeom prst="roundRect">
              <a:avLst/>
            </a:prstGeom>
            <a:solidFill>
              <a:schemeClr val="bg1"/>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Return max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endParaRPr lang="en-US" altLang="ja-JP" i="1" dirty="0" smtClean="0">
                <a:solidFill>
                  <a:srgbClr val="000000"/>
                </a:solidFill>
                <a:latin typeface="Times New Roman"/>
                <a:cs typeface="Times New Roman"/>
              </a:endParaRPr>
            </a:p>
          </p:txBody>
        </p:sp>
        <p:cxnSp>
          <p:nvCxnSpPr>
            <p:cNvPr id="65" name="直線矢印コネクタ 64"/>
            <p:cNvCxnSpPr>
              <a:stCxn id="62" idx="2"/>
              <a:endCxn id="63" idx="0"/>
            </p:cNvCxnSpPr>
            <p:nvPr/>
          </p:nvCxnSpPr>
          <p:spPr>
            <a:xfrm rot="5400000">
              <a:off x="6742065" y="6287715"/>
              <a:ext cx="185729"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58" name="円弧 57"/>
            <p:cNvSpPr>
              <a:spLocks/>
            </p:cNvSpPr>
            <p:nvPr/>
          </p:nvSpPr>
          <p:spPr>
            <a:xfrm>
              <a:off x="3939549" y="6366773"/>
              <a:ext cx="251999" cy="470692"/>
            </a:xfrm>
            <a:prstGeom prst="arc">
              <a:avLst>
                <a:gd name="adj1" fmla="val 16200000"/>
                <a:gd name="adj2" fmla="val 5228870"/>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24" name="図形グループ 23"/>
          <p:cNvGrpSpPr/>
          <p:nvPr/>
        </p:nvGrpSpPr>
        <p:grpSpPr>
          <a:xfrm>
            <a:off x="3929524" y="1705362"/>
            <a:ext cx="5191404" cy="688322"/>
            <a:chOff x="3929524" y="1705362"/>
            <a:chExt cx="5191404" cy="688322"/>
          </a:xfrm>
        </p:grpSpPr>
        <p:sp>
          <p:nvSpPr>
            <p:cNvPr id="101" name="円弧 100"/>
            <p:cNvSpPr>
              <a:spLocks/>
            </p:cNvSpPr>
            <p:nvPr/>
          </p:nvSpPr>
          <p:spPr>
            <a:xfrm>
              <a:off x="3929524" y="1978050"/>
              <a:ext cx="251998" cy="324544"/>
            </a:xfrm>
            <a:prstGeom prst="arc">
              <a:avLst>
                <a:gd name="adj1" fmla="val 16200000"/>
                <a:gd name="adj2" fmla="val 5228870"/>
              </a:avLst>
            </a:prstGeom>
            <a:ln w="38100" cmpd="sng">
              <a:solidFill>
                <a:srgbClr val="FF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09" name="角丸四角形 108"/>
            <p:cNvSpPr/>
            <p:nvPr/>
          </p:nvSpPr>
          <p:spPr>
            <a:xfrm>
              <a:off x="4548929" y="1705362"/>
              <a:ext cx="4571999" cy="688322"/>
            </a:xfrm>
            <a:prstGeom prst="roundRect">
              <a:avLst/>
            </a:prstGeom>
            <a:solidFill>
              <a:schemeClr val="bg1"/>
            </a:solidFill>
            <a:ln w="38100"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Transform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rPr>
                <a:t> and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rPr>
                <a:t> into </a:t>
              </a:r>
              <a:r>
                <a:rPr lang="en-US" altLang="ja-JP" i="1" dirty="0" smtClean="0">
                  <a:solidFill>
                    <a:srgbClr val="000000"/>
                  </a:solidFill>
                  <a:latin typeface="Times New Roman"/>
                  <a:cs typeface="Times New Roman"/>
                </a:rPr>
                <a:t>G</a:t>
              </a:r>
              <a:r>
                <a:rPr lang="en-US" altLang="ja-JP" spc="-300" dirty="0" smtClean="0">
                  <a:solidFill>
                    <a:srgbClr val="000000"/>
                  </a:solidFill>
                  <a:latin typeface="Times New Roman"/>
                  <a:cs typeface="Times New Roman"/>
                </a:rPr>
                <a:t>’</a:t>
              </a:r>
              <a:r>
                <a:rPr lang="en-US" altLang="ja-JP" baseline="-25000" dirty="0" smtClean="0">
                  <a:solidFill>
                    <a:srgbClr val="000000"/>
                  </a:solidFill>
                  <a:latin typeface="Times New Roman"/>
                  <a:cs typeface="Times New Roman"/>
                </a:rPr>
                <a:t>1</a:t>
              </a:r>
              <a:r>
                <a:rPr lang="en-US" altLang="ja-JP" dirty="0" smtClean="0">
                  <a:solidFill>
                    <a:srgbClr val="000000"/>
                  </a:solidFill>
                </a:rPr>
                <a:t> and </a:t>
              </a:r>
              <a:r>
                <a:rPr lang="en-US" altLang="ja-JP" i="1" dirty="0" smtClean="0">
                  <a:solidFill>
                    <a:srgbClr val="000000"/>
                  </a:solidFill>
                  <a:latin typeface="Times New Roman"/>
                  <a:cs typeface="Times New Roman"/>
                </a:rPr>
                <a:t>G</a:t>
              </a:r>
              <a:r>
                <a:rPr lang="en-US" altLang="ja-JP" spc="-300" dirty="0" smtClean="0">
                  <a:solidFill>
                    <a:srgbClr val="000000"/>
                  </a:solidFill>
                  <a:latin typeface="Times New Roman"/>
                  <a:cs typeface="Times New Roman"/>
                </a:rPr>
                <a:t>’</a:t>
              </a:r>
              <a:r>
                <a:rPr lang="en-US" altLang="ja-JP" baseline="-25000" dirty="0" smtClean="0">
                  <a:solidFill>
                    <a:srgbClr val="000000"/>
                  </a:solidFill>
                  <a:latin typeface="Times New Roman"/>
                  <a:cs typeface="Times New Roman"/>
                </a:rPr>
                <a:t>2</a:t>
              </a:r>
              <a:r>
                <a:rPr lang="en-US" altLang="ja-JP" dirty="0" smtClean="0">
                  <a:solidFill>
                    <a:srgbClr val="000000"/>
                  </a:solidFill>
                </a:rPr>
                <a:t> based on the strongly connected components</a:t>
              </a:r>
            </a:p>
          </p:txBody>
        </p:sp>
      </p:grpSp>
      <p:grpSp>
        <p:nvGrpSpPr>
          <p:cNvPr id="26" name="図形グループ 25"/>
          <p:cNvGrpSpPr/>
          <p:nvPr/>
        </p:nvGrpSpPr>
        <p:grpSpPr>
          <a:xfrm>
            <a:off x="3939550" y="2921970"/>
            <a:ext cx="5181378" cy="1219814"/>
            <a:chOff x="3939550" y="2921970"/>
            <a:chExt cx="5181378" cy="1219814"/>
          </a:xfrm>
        </p:grpSpPr>
        <p:sp>
          <p:nvSpPr>
            <p:cNvPr id="60" name="角丸四角形 59"/>
            <p:cNvSpPr/>
            <p:nvPr/>
          </p:nvSpPr>
          <p:spPr>
            <a:xfrm>
              <a:off x="4548929" y="3453462"/>
              <a:ext cx="4571999" cy="688322"/>
            </a:xfrm>
            <a:prstGeom prst="roundRect">
              <a:avLst/>
            </a:prstGeom>
            <a:solidFill>
              <a:schemeClr val="bg1"/>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Sort vertices of </a:t>
              </a:r>
              <a:r>
                <a:rPr lang="en-US" altLang="ja-JP" i="1" dirty="0" smtClean="0">
                  <a:solidFill>
                    <a:srgbClr val="000000"/>
                  </a:solidFill>
                  <a:latin typeface="Times New Roman"/>
                  <a:cs typeface="Times New Roman"/>
                </a:rPr>
                <a:t>G</a:t>
              </a:r>
              <a:r>
                <a:rPr lang="en-US" altLang="ja-JP" spc="-300" dirty="0" smtClean="0">
                  <a:solidFill>
                    <a:srgbClr val="000000"/>
                  </a:solidFill>
                  <a:latin typeface="Times New Roman"/>
                  <a:cs typeface="Times New Roman"/>
                </a:rPr>
                <a:t>’</a:t>
              </a:r>
              <a:r>
                <a:rPr lang="en-US" altLang="ja-JP" baseline="-25000" dirty="0" smtClean="0">
                  <a:solidFill>
                    <a:srgbClr val="000000"/>
                  </a:solidFill>
                  <a:latin typeface="Times New Roman"/>
                  <a:cs typeface="Times New Roman"/>
                </a:rPr>
                <a:t>1</a:t>
              </a:r>
              <a:r>
                <a:rPr lang="en-US" altLang="ja-JP" dirty="0" smtClean="0">
                  <a:solidFill>
                    <a:srgbClr val="000000"/>
                  </a:solidFill>
                </a:rPr>
                <a:t> and </a:t>
              </a:r>
              <a:r>
                <a:rPr lang="en-US" altLang="ja-JP" i="1" dirty="0" smtClean="0">
                  <a:solidFill>
                    <a:srgbClr val="000000"/>
                  </a:solidFill>
                  <a:latin typeface="Times New Roman"/>
                  <a:cs typeface="Times New Roman"/>
                </a:rPr>
                <a:t>G</a:t>
              </a:r>
              <a:r>
                <a:rPr lang="en-US" altLang="ja-JP" spc="-300" dirty="0" smtClean="0">
                  <a:solidFill>
                    <a:srgbClr val="000000"/>
                  </a:solidFill>
                  <a:latin typeface="Times New Roman"/>
                  <a:cs typeface="Times New Roman"/>
                </a:rPr>
                <a:t>’</a:t>
              </a:r>
              <a:r>
                <a:rPr lang="en-US" altLang="ja-JP" baseline="-25000" dirty="0" smtClean="0">
                  <a:solidFill>
                    <a:srgbClr val="000000"/>
                  </a:solidFill>
                  <a:latin typeface="Times New Roman"/>
                  <a:cs typeface="Times New Roman"/>
                </a:rPr>
                <a:t>2</a:t>
              </a:r>
              <a:r>
                <a:rPr lang="en-US" altLang="ja-JP" dirty="0" smtClean="0">
                  <a:solidFill>
                    <a:srgbClr val="000000"/>
                  </a:solidFill>
                </a:rPr>
                <a:t> in </a:t>
              </a:r>
            </a:p>
            <a:p>
              <a:pPr algn="ctr"/>
              <a:r>
                <a:rPr lang="en-US" altLang="ja-JP" dirty="0" smtClean="0">
                  <a:solidFill>
                    <a:srgbClr val="000000"/>
                  </a:solidFill>
                </a:rPr>
                <a:t>topological order</a:t>
              </a:r>
              <a:endParaRPr kumimoji="1" lang="ja-JP" altLang="en-US" dirty="0">
                <a:solidFill>
                  <a:srgbClr val="000000"/>
                </a:solidFill>
              </a:endParaRPr>
            </a:p>
          </p:txBody>
        </p:sp>
        <p:sp>
          <p:nvSpPr>
            <p:cNvPr id="55" name="円弧 54"/>
            <p:cNvSpPr>
              <a:spLocks/>
            </p:cNvSpPr>
            <p:nvPr/>
          </p:nvSpPr>
          <p:spPr>
            <a:xfrm>
              <a:off x="3939550" y="2921970"/>
              <a:ext cx="251998" cy="324544"/>
            </a:xfrm>
            <a:prstGeom prst="arc">
              <a:avLst>
                <a:gd name="adj1" fmla="val 16200000"/>
                <a:gd name="adj2" fmla="val 5228870"/>
              </a:avLst>
            </a:prstGeom>
            <a:ln w="3810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10" name="直線矢印コネクタ 109"/>
            <p:cNvCxnSpPr>
              <a:stCxn id="108" idx="2"/>
              <a:endCxn id="60" idx="0"/>
            </p:cNvCxnSpPr>
            <p:nvPr/>
          </p:nvCxnSpPr>
          <p:spPr>
            <a:xfrm rot="5400000">
              <a:off x="6742065" y="3360598"/>
              <a:ext cx="185728"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25" name="図形グループ 24"/>
          <p:cNvGrpSpPr/>
          <p:nvPr/>
        </p:nvGrpSpPr>
        <p:grpSpPr>
          <a:xfrm>
            <a:off x="3929524" y="2322507"/>
            <a:ext cx="5191404" cy="945227"/>
            <a:chOff x="3929524" y="2322507"/>
            <a:chExt cx="5191404" cy="945227"/>
          </a:xfrm>
        </p:grpSpPr>
        <p:sp>
          <p:nvSpPr>
            <p:cNvPr id="103" name="円弧 102"/>
            <p:cNvSpPr>
              <a:spLocks/>
            </p:cNvSpPr>
            <p:nvPr/>
          </p:nvSpPr>
          <p:spPr>
            <a:xfrm>
              <a:off x="3929524" y="2322507"/>
              <a:ext cx="251998" cy="576544"/>
            </a:xfrm>
            <a:prstGeom prst="arc">
              <a:avLst>
                <a:gd name="adj1" fmla="val 16200000"/>
                <a:gd name="adj2" fmla="val 5228870"/>
              </a:avLst>
            </a:prstGeom>
            <a:ln w="38100" cmpd="sng">
              <a:solidFill>
                <a:srgbClr val="FF98D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08" name="角丸四角形 107"/>
            <p:cNvSpPr/>
            <p:nvPr/>
          </p:nvSpPr>
          <p:spPr>
            <a:xfrm>
              <a:off x="4548929" y="2579412"/>
              <a:ext cx="4571999" cy="688322"/>
            </a:xfrm>
            <a:prstGeom prst="roundRect">
              <a:avLst/>
            </a:prstGeom>
            <a:solidFill>
              <a:schemeClr val="bg1"/>
            </a:solidFill>
            <a:ln w="38100" cmpd="sng">
              <a:solidFill>
                <a:srgbClr val="FF98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Check whether  </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rPr>
                <a:t>) is infinite or not</a:t>
              </a:r>
            </a:p>
          </p:txBody>
        </p:sp>
        <p:cxnSp>
          <p:nvCxnSpPr>
            <p:cNvPr id="114" name="直線矢印コネクタ 113"/>
            <p:cNvCxnSpPr>
              <a:stCxn id="109" idx="2"/>
              <a:endCxn id="108" idx="0"/>
            </p:cNvCxnSpPr>
            <p:nvPr/>
          </p:nvCxnSpPr>
          <p:spPr>
            <a:xfrm rot="5400000">
              <a:off x="6742065" y="2486548"/>
              <a:ext cx="185728"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ssolv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dissolv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 name="タイトル 1"/>
          <p:cNvSpPr txBox="1">
            <a:spLocks/>
          </p:cNvSpPr>
          <p:nvPr/>
        </p:nvSpPr>
        <p:spPr>
          <a:xfrm>
            <a:off x="457200" y="23754"/>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5000" dirty="0" smtClean="0">
                <a:solidFill>
                  <a:schemeClr val="tx2"/>
                </a:solidFill>
                <a:latin typeface="+mj-lt"/>
                <a:ea typeface="+mj-ea"/>
                <a:cs typeface="+mj-cs"/>
              </a:rPr>
              <a:t>Strongly Connected Component</a:t>
            </a:r>
            <a:endParaRPr kumimoji="1" lang="ja-JP" altLang="en-US" sz="50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126" name="図形グループ 125"/>
          <p:cNvGrpSpPr/>
          <p:nvPr/>
        </p:nvGrpSpPr>
        <p:grpSpPr>
          <a:xfrm>
            <a:off x="634841" y="2146312"/>
            <a:ext cx="2514130" cy="3257796"/>
            <a:chOff x="1567603" y="2146312"/>
            <a:chExt cx="2514130" cy="3257796"/>
          </a:xfrm>
        </p:grpSpPr>
        <p:sp>
          <p:nvSpPr>
            <p:cNvPr id="6" name="直角三角形 5"/>
            <p:cNvSpPr>
              <a:spLocks/>
            </p:cNvSpPr>
            <p:nvPr/>
          </p:nvSpPr>
          <p:spPr>
            <a:xfrm rot="16200000">
              <a:off x="2363833" y="2057197"/>
              <a:ext cx="1628786" cy="1807015"/>
            </a:xfrm>
            <a:prstGeom prst="rtTriangle">
              <a:avLst/>
            </a:prstGeom>
            <a:solidFill>
              <a:srgbClr val="FFCBD8"/>
            </a:solidFill>
            <a:ln cap="rnd">
              <a:solidFill>
                <a:srgbClr val="FF0000"/>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rot="5400000">
              <a:off x="1251036" y="4472182"/>
              <a:ext cx="1218640" cy="585506"/>
            </a:xfrm>
            <a:prstGeom prst="roundRect">
              <a:avLst/>
            </a:prstGeom>
            <a:solidFill>
              <a:srgbClr val="FFCBD8"/>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45354" y="4890624"/>
              <a:ext cx="1505986" cy="513484"/>
            </a:xfrm>
            <a:prstGeom prst="roundRect">
              <a:avLst/>
            </a:prstGeom>
            <a:solidFill>
              <a:srgbClr val="FFCBD8"/>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01" name="図形グループ 141"/>
          <p:cNvGrpSpPr/>
          <p:nvPr/>
        </p:nvGrpSpPr>
        <p:grpSpPr>
          <a:xfrm>
            <a:off x="180377" y="4165745"/>
            <a:ext cx="2867190" cy="1175182"/>
            <a:chOff x="364334" y="5242791"/>
            <a:chExt cx="2867190" cy="1175182"/>
          </a:xfrm>
        </p:grpSpPr>
        <p:grpSp>
          <p:nvGrpSpPr>
            <p:cNvPr id="102" name="図形グループ 64"/>
            <p:cNvGrpSpPr>
              <a:grpSpLocks noChangeAspect="1"/>
            </p:cNvGrpSpPr>
            <p:nvPr/>
          </p:nvGrpSpPr>
          <p:grpSpPr>
            <a:xfrm>
              <a:off x="364334" y="5242791"/>
              <a:ext cx="2867190" cy="1175182"/>
              <a:chOff x="3983305" y="4267949"/>
              <a:chExt cx="4462250" cy="1828954"/>
            </a:xfrm>
          </p:grpSpPr>
          <p:grpSp>
            <p:nvGrpSpPr>
              <p:cNvPr id="106" name="図形グループ 60"/>
              <p:cNvGrpSpPr/>
              <p:nvPr/>
            </p:nvGrpSpPr>
            <p:grpSpPr>
              <a:xfrm>
                <a:off x="4836485" y="4267949"/>
                <a:ext cx="3609070" cy="1828954"/>
                <a:chOff x="4836485" y="4267949"/>
                <a:chExt cx="3609070" cy="1828954"/>
              </a:xfrm>
            </p:grpSpPr>
            <p:sp>
              <p:nvSpPr>
                <p:cNvPr id="108" name="円/楕円 107"/>
                <p:cNvSpPr/>
                <p:nvPr/>
              </p:nvSpPr>
              <p:spPr>
                <a:xfrm>
                  <a:off x="4836485"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sp>
              <p:nvSpPr>
                <p:cNvPr id="109" name="円/楕円 108"/>
                <p:cNvSpPr/>
                <p:nvPr/>
              </p:nvSpPr>
              <p:spPr>
                <a:xfrm>
                  <a:off x="6344038"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endParaRPr kumimoji="1" lang="ja-JP" altLang="en-US" sz="2400" dirty="0">
                    <a:solidFill>
                      <a:srgbClr val="000000"/>
                    </a:solidFill>
                    <a:latin typeface="+mn-ea"/>
                  </a:endParaRPr>
                </a:p>
              </p:txBody>
            </p:sp>
            <p:sp>
              <p:nvSpPr>
                <p:cNvPr id="110" name="円/楕円 109"/>
                <p:cNvSpPr/>
                <p:nvPr/>
              </p:nvSpPr>
              <p:spPr>
                <a:xfrm>
                  <a:off x="4836485"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a:t>
                  </a:r>
                  <a:endParaRPr kumimoji="1" lang="ja-JP" altLang="en-US" sz="2400" dirty="0">
                    <a:solidFill>
                      <a:srgbClr val="000000"/>
                    </a:solidFill>
                    <a:latin typeface="+mn-ea"/>
                  </a:endParaRPr>
                </a:p>
              </p:txBody>
            </p:sp>
            <p:sp>
              <p:nvSpPr>
                <p:cNvPr id="111" name="円/楕円 110"/>
                <p:cNvSpPr/>
                <p:nvPr/>
              </p:nvSpPr>
              <p:spPr>
                <a:xfrm>
                  <a:off x="6344038"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endParaRPr kumimoji="1" lang="ja-JP" altLang="en-US" sz="2400" dirty="0">
                    <a:solidFill>
                      <a:srgbClr val="000000"/>
                    </a:solidFill>
                    <a:latin typeface="+mn-ea"/>
                  </a:endParaRPr>
                </a:p>
              </p:txBody>
            </p:sp>
            <p:sp>
              <p:nvSpPr>
                <p:cNvPr id="112" name="円/楕円 111"/>
                <p:cNvSpPr/>
                <p:nvPr/>
              </p:nvSpPr>
              <p:spPr>
                <a:xfrm>
                  <a:off x="7842693"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a</a:t>
                  </a:r>
                  <a:endParaRPr kumimoji="1" lang="ja-JP" altLang="en-US" sz="2400" dirty="0">
                    <a:solidFill>
                      <a:srgbClr val="000000"/>
                    </a:solidFill>
                    <a:latin typeface="+mn-ea"/>
                  </a:endParaRPr>
                </a:p>
              </p:txBody>
            </p:sp>
            <p:cxnSp>
              <p:nvCxnSpPr>
                <p:cNvPr id="113" name="直線矢印コネクタ 112"/>
                <p:cNvCxnSpPr>
                  <a:stCxn id="108" idx="6"/>
                  <a:endCxn id="109" idx="2"/>
                </p:cNvCxnSpPr>
                <p:nvPr/>
              </p:nvCxnSpPr>
              <p:spPr>
                <a:xfrm>
                  <a:off x="5439347" y="4574296"/>
                  <a:ext cx="904691" cy="15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4" name="直線矢印コネクタ 113"/>
                <p:cNvCxnSpPr>
                  <a:stCxn id="108" idx="3"/>
                  <a:endCxn id="110" idx="1"/>
                </p:cNvCxnSpPr>
                <p:nvPr/>
              </p:nvCxnSpPr>
              <p:spPr>
                <a:xfrm rot="5400000">
                  <a:off x="4533262" y="5182426"/>
                  <a:ext cx="783020"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5" name="直線矢印コネクタ 114"/>
                <p:cNvCxnSpPr>
                  <a:stCxn id="109" idx="6"/>
                  <a:endCxn id="119" idx="2"/>
                </p:cNvCxnSpPr>
                <p:nvPr/>
              </p:nvCxnSpPr>
              <p:spPr>
                <a:xfrm>
                  <a:off x="6946900" y="457429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6" name="直線矢印コネクタ 115"/>
                <p:cNvCxnSpPr>
                  <a:stCxn id="112" idx="1"/>
                  <a:endCxn id="111" idx="7"/>
                </p:cNvCxnSpPr>
                <p:nvPr/>
              </p:nvCxnSpPr>
              <p:spPr>
                <a:xfrm rot="16200000" flipV="1">
                  <a:off x="7394797" y="5037752"/>
                  <a:ext cx="2471" cy="107236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7" name="直線矢印コネクタ 116"/>
                <p:cNvCxnSpPr>
                  <a:stCxn id="111" idx="5"/>
                  <a:endCxn id="112" idx="3"/>
                </p:cNvCxnSpPr>
                <p:nvPr/>
              </p:nvCxnSpPr>
              <p:spPr>
                <a:xfrm rot="16200000" flipH="1">
                  <a:off x="7394796" y="5470993"/>
                  <a:ext cx="2471" cy="107236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8" name="直線矢印コネクタ 117"/>
                <p:cNvCxnSpPr>
                  <a:stCxn id="109" idx="4"/>
                  <a:endCxn id="111" idx="0"/>
                </p:cNvCxnSpPr>
                <p:nvPr/>
              </p:nvCxnSpPr>
              <p:spPr>
                <a:xfrm rot="5400000">
                  <a:off x="6343686" y="5182426"/>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19" name="円/楕円 118"/>
                <p:cNvSpPr/>
                <p:nvPr/>
              </p:nvSpPr>
              <p:spPr>
                <a:xfrm>
                  <a:off x="7842693"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endParaRPr kumimoji="1" lang="ja-JP" altLang="en-US" sz="2400" dirty="0">
                    <a:solidFill>
                      <a:srgbClr val="000000"/>
                    </a:solidFill>
                    <a:latin typeface="+mn-ea"/>
                  </a:endParaRPr>
                </a:p>
              </p:txBody>
            </p:sp>
            <p:cxnSp>
              <p:nvCxnSpPr>
                <p:cNvPr id="120" name="直線矢印コネクタ 119"/>
                <p:cNvCxnSpPr>
                  <a:stCxn id="112" idx="0"/>
                  <a:endCxn id="119" idx="4"/>
                </p:cNvCxnSpPr>
                <p:nvPr/>
              </p:nvCxnSpPr>
              <p:spPr>
                <a:xfrm rot="5400000" flipH="1" flipV="1">
                  <a:off x="7843135" y="5183220"/>
                  <a:ext cx="601980" cy="2471"/>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107" name="テキスト ボックス 106"/>
              <p:cNvSpPr txBox="1"/>
              <p:nvPr/>
            </p:nvSpPr>
            <p:spPr>
              <a:xfrm>
                <a:off x="3983305" y="4414954"/>
                <a:ext cx="936811"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grpSp>
        <p:cxnSp>
          <p:nvCxnSpPr>
            <p:cNvPr id="103" name="直線矢印コネクタ 102"/>
            <p:cNvCxnSpPr>
              <a:stCxn id="108" idx="5"/>
              <a:endCxn id="110" idx="7"/>
            </p:cNvCxnSpPr>
            <p:nvPr/>
          </p:nvCxnSpPr>
          <p:spPr>
            <a:xfrm rot="5400000">
              <a:off x="991614" y="5830382"/>
              <a:ext cx="503124"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04" name="フリーフォーム 103"/>
            <p:cNvSpPr/>
            <p:nvPr/>
          </p:nvSpPr>
          <p:spPr>
            <a:xfrm>
              <a:off x="1011367" y="5708319"/>
              <a:ext cx="181747" cy="258692"/>
            </a:xfrm>
            <a:custGeom>
              <a:avLst/>
              <a:gdLst>
                <a:gd name="connsiteX0" fmla="*/ 53455 w 181747"/>
                <a:gd name="connsiteY0" fmla="*/ 0 h 258692"/>
                <a:gd name="connsiteX1" fmla="*/ 2138 w 181747"/>
                <a:gd name="connsiteY1" fmla="*/ 166760 h 258692"/>
                <a:gd name="connsiteX2" fmla="*/ 66284 w 181747"/>
                <a:gd name="connsiteY2" fmla="*/ 256554 h 258692"/>
                <a:gd name="connsiteX3" fmla="*/ 168918 w 181747"/>
                <a:gd name="connsiteY3" fmla="*/ 179587 h 258692"/>
                <a:gd name="connsiteX4" fmla="*/ 143259 w 181747"/>
                <a:gd name="connsiteY4" fmla="*/ 0 h 25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7" h="258692">
                  <a:moveTo>
                    <a:pt x="53455" y="0"/>
                  </a:moveTo>
                  <a:cubicBezTo>
                    <a:pt x="26727" y="62000"/>
                    <a:pt x="0" y="124001"/>
                    <a:pt x="2138" y="166760"/>
                  </a:cubicBezTo>
                  <a:cubicBezTo>
                    <a:pt x="4276" y="209519"/>
                    <a:pt x="38487" y="254416"/>
                    <a:pt x="66284" y="256554"/>
                  </a:cubicBezTo>
                  <a:cubicBezTo>
                    <a:pt x="94081" y="258692"/>
                    <a:pt x="156089" y="222346"/>
                    <a:pt x="168918" y="179587"/>
                  </a:cubicBezTo>
                  <a:cubicBezTo>
                    <a:pt x="181747" y="136828"/>
                    <a:pt x="162503" y="68414"/>
                    <a:pt x="143259" y="0"/>
                  </a:cubicBezTo>
                </a:path>
              </a:pathLst>
            </a:custGeom>
            <a:ln w="317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05" name="フリーフォーム 104"/>
            <p:cNvSpPr/>
            <p:nvPr/>
          </p:nvSpPr>
          <p:spPr>
            <a:xfrm rot="16200000">
              <a:off x="2456740" y="6072882"/>
              <a:ext cx="189700" cy="330694"/>
            </a:xfrm>
            <a:custGeom>
              <a:avLst/>
              <a:gdLst>
                <a:gd name="connsiteX0" fmla="*/ 53455 w 181747"/>
                <a:gd name="connsiteY0" fmla="*/ 0 h 258692"/>
                <a:gd name="connsiteX1" fmla="*/ 2138 w 181747"/>
                <a:gd name="connsiteY1" fmla="*/ 166760 h 258692"/>
                <a:gd name="connsiteX2" fmla="*/ 66284 w 181747"/>
                <a:gd name="connsiteY2" fmla="*/ 256554 h 258692"/>
                <a:gd name="connsiteX3" fmla="*/ 168918 w 181747"/>
                <a:gd name="connsiteY3" fmla="*/ 179587 h 258692"/>
                <a:gd name="connsiteX4" fmla="*/ 143259 w 181747"/>
                <a:gd name="connsiteY4" fmla="*/ 0 h 25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7" h="258692">
                  <a:moveTo>
                    <a:pt x="53455" y="0"/>
                  </a:moveTo>
                  <a:cubicBezTo>
                    <a:pt x="26727" y="62000"/>
                    <a:pt x="0" y="124001"/>
                    <a:pt x="2138" y="166760"/>
                  </a:cubicBezTo>
                  <a:cubicBezTo>
                    <a:pt x="4276" y="209519"/>
                    <a:pt x="38487" y="254416"/>
                    <a:pt x="66284" y="256554"/>
                  </a:cubicBezTo>
                  <a:cubicBezTo>
                    <a:pt x="94081" y="258692"/>
                    <a:pt x="156089" y="222346"/>
                    <a:pt x="168918" y="179587"/>
                  </a:cubicBezTo>
                  <a:cubicBezTo>
                    <a:pt x="181747" y="136828"/>
                    <a:pt x="162503" y="68414"/>
                    <a:pt x="143259" y="0"/>
                  </a:cubicBezTo>
                </a:path>
              </a:pathLst>
            </a:custGeom>
            <a:ln w="317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121" name="角丸四角形 120"/>
          <p:cNvSpPr/>
          <p:nvPr/>
        </p:nvSpPr>
        <p:spPr>
          <a:xfrm>
            <a:off x="364334" y="1243731"/>
            <a:ext cx="8537696" cy="400320"/>
          </a:xfrm>
          <a:prstGeom prst="roundRect">
            <a:avLst/>
          </a:prstGeom>
          <a:solidFill>
            <a:schemeClr val="bg1"/>
          </a:solidFill>
          <a:ln w="38100"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Transform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rPr>
              <a:t> and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rPr>
              <a:t> into </a:t>
            </a:r>
            <a:r>
              <a:rPr lang="en-US" altLang="ja-JP" i="1" dirty="0" smtClean="0">
                <a:solidFill>
                  <a:srgbClr val="000000"/>
                </a:solidFill>
                <a:latin typeface="Times New Roman"/>
                <a:cs typeface="Times New Roman"/>
              </a:rPr>
              <a:t>G</a:t>
            </a:r>
            <a:r>
              <a:rPr lang="en-US" altLang="ja-JP" spc="-300" dirty="0" smtClean="0">
                <a:solidFill>
                  <a:srgbClr val="000000"/>
                </a:solidFill>
                <a:latin typeface="Times New Roman"/>
                <a:cs typeface="Times New Roman"/>
              </a:rPr>
              <a:t>’</a:t>
            </a:r>
            <a:r>
              <a:rPr lang="en-US" altLang="ja-JP" baseline="-25000" dirty="0" smtClean="0">
                <a:solidFill>
                  <a:srgbClr val="000000"/>
                </a:solidFill>
                <a:latin typeface="Times New Roman"/>
                <a:cs typeface="Times New Roman"/>
              </a:rPr>
              <a:t>1</a:t>
            </a:r>
            <a:r>
              <a:rPr lang="en-US" altLang="ja-JP" dirty="0" smtClean="0">
                <a:solidFill>
                  <a:srgbClr val="000000"/>
                </a:solidFill>
              </a:rPr>
              <a:t> and </a:t>
            </a:r>
            <a:r>
              <a:rPr lang="en-US" altLang="ja-JP" i="1" dirty="0" smtClean="0">
                <a:solidFill>
                  <a:srgbClr val="000000"/>
                </a:solidFill>
                <a:latin typeface="Times New Roman"/>
                <a:cs typeface="Times New Roman"/>
              </a:rPr>
              <a:t>G</a:t>
            </a:r>
            <a:r>
              <a:rPr lang="en-US" altLang="ja-JP" spc="-300" dirty="0" smtClean="0">
                <a:solidFill>
                  <a:srgbClr val="000000"/>
                </a:solidFill>
                <a:latin typeface="Times New Roman"/>
                <a:cs typeface="Times New Roman"/>
              </a:rPr>
              <a:t>’</a:t>
            </a:r>
            <a:r>
              <a:rPr lang="en-US" altLang="ja-JP" baseline="-25000" dirty="0" smtClean="0">
                <a:solidFill>
                  <a:srgbClr val="000000"/>
                </a:solidFill>
                <a:latin typeface="Times New Roman"/>
                <a:cs typeface="Times New Roman"/>
              </a:rPr>
              <a:t>2</a:t>
            </a:r>
            <a:r>
              <a:rPr lang="en-US" altLang="ja-JP" dirty="0" smtClean="0">
                <a:solidFill>
                  <a:srgbClr val="000000"/>
                </a:solidFill>
                <a:latin typeface="Times New Roman"/>
                <a:cs typeface="Times New Roman"/>
              </a:rPr>
              <a:t> </a:t>
            </a:r>
            <a:r>
              <a:rPr lang="en-US" altLang="ja-JP" dirty="0" smtClean="0">
                <a:solidFill>
                  <a:srgbClr val="000000"/>
                </a:solidFill>
              </a:rPr>
              <a:t>based on the strongly connected components</a:t>
            </a:r>
          </a:p>
        </p:txBody>
      </p:sp>
      <p:grpSp>
        <p:nvGrpSpPr>
          <p:cNvPr id="228" name="図形グループ 227"/>
          <p:cNvGrpSpPr/>
          <p:nvPr/>
        </p:nvGrpSpPr>
        <p:grpSpPr>
          <a:xfrm>
            <a:off x="947440" y="3775097"/>
            <a:ext cx="4404835" cy="2327823"/>
            <a:chOff x="1880202" y="3775097"/>
            <a:chExt cx="4404835" cy="2327823"/>
          </a:xfrm>
        </p:grpSpPr>
        <p:sp>
          <p:nvSpPr>
            <p:cNvPr id="216" name="テキスト ボックス 215"/>
            <p:cNvSpPr txBox="1"/>
            <p:nvPr/>
          </p:nvSpPr>
          <p:spPr>
            <a:xfrm>
              <a:off x="2985002" y="5708593"/>
              <a:ext cx="3300035" cy="394327"/>
            </a:xfrm>
            <a:prstGeom prst="rect">
              <a:avLst/>
            </a:prstGeom>
            <a:noFill/>
            <a:ln w="19050" cap="flat" cmpd="sng" algn="ctr">
              <a:solidFill>
                <a:srgbClr val="FF0000"/>
              </a:solidFill>
              <a:prstDash val="solid"/>
              <a:round/>
              <a:headEnd type="none" w="med" len="med"/>
              <a:tailEnd type="none" w="med" len="med"/>
            </a:ln>
          </p:spPr>
          <p:txBody>
            <a:bodyPr wrap="square" rtlCol="0">
              <a:spAutoFit/>
            </a:bodyPr>
            <a:lstStyle/>
            <a:p>
              <a:r>
                <a:rPr lang="en-US" altLang="ja-JP" dirty="0" smtClean="0"/>
                <a:t>s</a:t>
              </a:r>
              <a:r>
                <a:rPr kumimoji="1" lang="en-US" altLang="ja-JP" dirty="0" smtClean="0"/>
                <a:t>trongly connected component</a:t>
              </a:r>
              <a:endParaRPr kumimoji="1" lang="ja-JP" altLang="en-US" dirty="0"/>
            </a:p>
          </p:txBody>
        </p:sp>
        <p:grpSp>
          <p:nvGrpSpPr>
            <p:cNvPr id="226" name="図形グループ 225"/>
            <p:cNvGrpSpPr/>
            <p:nvPr/>
          </p:nvGrpSpPr>
          <p:grpSpPr>
            <a:xfrm>
              <a:off x="1880202" y="3775097"/>
              <a:ext cx="2754818" cy="2130660"/>
              <a:chOff x="1880202" y="3775097"/>
              <a:chExt cx="2754818" cy="2130660"/>
            </a:xfrm>
          </p:grpSpPr>
          <p:cxnSp>
            <p:nvCxnSpPr>
              <p:cNvPr id="218" name="Shape 217"/>
              <p:cNvCxnSpPr>
                <a:stCxn id="6" idx="2"/>
                <a:endCxn id="216" idx="0"/>
              </p:cNvCxnSpPr>
              <p:nvPr/>
            </p:nvCxnSpPr>
            <p:spPr>
              <a:xfrm>
                <a:off x="4101580" y="3775097"/>
                <a:ext cx="533440" cy="1933496"/>
              </a:xfrm>
              <a:prstGeom prst="curvedConnector2">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220" name="曲線コネクタ 219"/>
              <p:cNvCxnSpPr>
                <a:stCxn id="7" idx="2"/>
              </p:cNvCxnSpPr>
              <p:nvPr/>
            </p:nvCxnSpPr>
            <p:spPr>
              <a:xfrm rot="16200000" flipH="1">
                <a:off x="3229801" y="5472653"/>
                <a:ext cx="304487" cy="167395"/>
              </a:xfrm>
              <a:prstGeom prst="straightConnector1">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222" name="Shape 221"/>
              <p:cNvCxnSpPr>
                <a:stCxn id="5" idx="3"/>
                <a:endCxn id="216" idx="1"/>
              </p:cNvCxnSpPr>
              <p:nvPr/>
            </p:nvCxnSpPr>
            <p:spPr>
              <a:xfrm rot="16200000" flipH="1">
                <a:off x="2166851" y="5087606"/>
                <a:ext cx="531502" cy="1104800"/>
              </a:xfrm>
              <a:prstGeom prst="curvedConnector2">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grpSp>
      </p:grpSp>
      <p:sp>
        <p:nvSpPr>
          <p:cNvPr id="229" name="テキスト ボックス 228"/>
          <p:cNvSpPr txBox="1"/>
          <p:nvPr/>
        </p:nvSpPr>
        <p:spPr>
          <a:xfrm>
            <a:off x="536785" y="6077923"/>
            <a:ext cx="2581793" cy="369332"/>
          </a:xfrm>
          <a:prstGeom prst="rect">
            <a:avLst/>
          </a:prstGeom>
          <a:noFill/>
        </p:spPr>
        <p:txBody>
          <a:bodyPr wrap="square" rtlCol="0">
            <a:spAutoFit/>
          </a:bodyPr>
          <a:lstStyle/>
          <a:p>
            <a:r>
              <a:rPr lang="en-US" altLang="ja-JP" dirty="0" smtClean="0"/>
              <a:t>c</a:t>
            </a:r>
            <a:r>
              <a:rPr kumimoji="1" lang="en-US" altLang="ja-JP" dirty="0" smtClean="0"/>
              <a:t>yclic non-linear texts</a:t>
            </a:r>
            <a:endParaRPr kumimoji="1" lang="ja-JP" altLang="en-US" dirty="0"/>
          </a:p>
        </p:txBody>
      </p:sp>
      <p:grpSp>
        <p:nvGrpSpPr>
          <p:cNvPr id="80" name="図形グループ 142"/>
          <p:cNvGrpSpPr/>
          <p:nvPr/>
        </p:nvGrpSpPr>
        <p:grpSpPr>
          <a:xfrm>
            <a:off x="273182" y="2540126"/>
            <a:ext cx="2815554" cy="1194562"/>
            <a:chOff x="457139" y="3617172"/>
            <a:chExt cx="2815554" cy="1194562"/>
          </a:xfrm>
        </p:grpSpPr>
        <p:grpSp>
          <p:nvGrpSpPr>
            <p:cNvPr id="81" name="図形グループ 80"/>
            <p:cNvGrpSpPr>
              <a:grpSpLocks noChangeAspect="1"/>
            </p:cNvGrpSpPr>
            <p:nvPr/>
          </p:nvGrpSpPr>
          <p:grpSpPr>
            <a:xfrm>
              <a:off x="457139" y="3617174"/>
              <a:ext cx="2815552" cy="1194563"/>
              <a:chOff x="-95241" y="4269537"/>
              <a:chExt cx="4310802" cy="1828954"/>
            </a:xfrm>
          </p:grpSpPr>
          <p:grpSp>
            <p:nvGrpSpPr>
              <p:cNvPr id="85" name="図形グループ 61"/>
              <p:cNvGrpSpPr/>
              <p:nvPr/>
            </p:nvGrpSpPr>
            <p:grpSpPr>
              <a:xfrm>
                <a:off x="-95241" y="4269537"/>
                <a:ext cx="4310802" cy="1828954"/>
                <a:chOff x="-95241" y="4269537"/>
                <a:chExt cx="4310802" cy="1828954"/>
              </a:xfrm>
            </p:grpSpPr>
            <p:grpSp>
              <p:nvGrpSpPr>
                <p:cNvPr id="87" name="図形グループ 59"/>
                <p:cNvGrpSpPr/>
                <p:nvPr/>
              </p:nvGrpSpPr>
              <p:grpSpPr>
                <a:xfrm>
                  <a:off x="606491" y="4269537"/>
                  <a:ext cx="3609070" cy="1828954"/>
                  <a:chOff x="606491" y="4269537"/>
                  <a:chExt cx="3609070" cy="1828954"/>
                </a:xfrm>
              </p:grpSpPr>
              <p:sp>
                <p:nvSpPr>
                  <p:cNvPr id="89" name="円/楕円 88"/>
                  <p:cNvSpPr/>
                  <p:nvPr/>
                </p:nvSpPr>
                <p:spPr>
                  <a:xfrm>
                    <a:off x="606491"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a:t>
                    </a:r>
                    <a:endParaRPr kumimoji="1" lang="ja-JP" altLang="en-US" sz="2400" dirty="0">
                      <a:solidFill>
                        <a:srgbClr val="000000"/>
                      </a:solidFill>
                      <a:latin typeface="+mn-ea"/>
                    </a:endParaRPr>
                  </a:p>
                </p:txBody>
              </p:sp>
              <p:sp>
                <p:nvSpPr>
                  <p:cNvPr id="90" name="円/楕円 89"/>
                  <p:cNvSpPr/>
                  <p:nvPr/>
                </p:nvSpPr>
                <p:spPr>
                  <a:xfrm>
                    <a:off x="2114044"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a:t>
                    </a:r>
                    <a:endParaRPr kumimoji="1" lang="ja-JP" altLang="en-US" sz="2400" dirty="0">
                      <a:solidFill>
                        <a:srgbClr val="000000"/>
                      </a:solidFill>
                      <a:latin typeface="+mn-ea"/>
                    </a:endParaRPr>
                  </a:p>
                </p:txBody>
              </p:sp>
              <p:sp>
                <p:nvSpPr>
                  <p:cNvPr id="91" name="円/楕円 90"/>
                  <p:cNvSpPr/>
                  <p:nvPr/>
                </p:nvSpPr>
                <p:spPr>
                  <a:xfrm>
                    <a:off x="606491"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endParaRPr kumimoji="1" lang="ja-JP" altLang="en-US" sz="2400" dirty="0">
                      <a:solidFill>
                        <a:srgbClr val="000000"/>
                      </a:solidFill>
                      <a:latin typeface="+mn-ea"/>
                    </a:endParaRPr>
                  </a:p>
                </p:txBody>
              </p:sp>
              <p:sp>
                <p:nvSpPr>
                  <p:cNvPr id="92" name="円/楕円 91"/>
                  <p:cNvSpPr/>
                  <p:nvPr/>
                </p:nvSpPr>
                <p:spPr>
                  <a:xfrm>
                    <a:off x="2114044"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sp>
                <p:nvSpPr>
                  <p:cNvPr id="93" name="円/楕円 92"/>
                  <p:cNvSpPr/>
                  <p:nvPr/>
                </p:nvSpPr>
                <p:spPr>
                  <a:xfrm>
                    <a:off x="3612699"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endParaRPr kumimoji="1" lang="ja-JP" altLang="en-US" sz="2400" dirty="0">
                      <a:solidFill>
                        <a:srgbClr val="000000"/>
                      </a:solidFill>
                      <a:latin typeface="+mn-ea"/>
                    </a:endParaRPr>
                  </a:p>
                </p:txBody>
              </p:sp>
              <p:cxnSp>
                <p:nvCxnSpPr>
                  <p:cNvPr id="94" name="直線矢印コネクタ 93"/>
                  <p:cNvCxnSpPr>
                    <a:stCxn id="89" idx="6"/>
                    <a:endCxn id="90" idx="2"/>
                  </p:cNvCxnSpPr>
                  <p:nvPr/>
                </p:nvCxnSpPr>
                <p:spPr>
                  <a:xfrm>
                    <a:off x="1209353" y="457588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5" name="直線矢印コネクタ 94"/>
                  <p:cNvCxnSpPr>
                    <a:stCxn id="90" idx="6"/>
                    <a:endCxn id="99" idx="2"/>
                  </p:cNvCxnSpPr>
                  <p:nvPr/>
                </p:nvCxnSpPr>
                <p:spPr>
                  <a:xfrm>
                    <a:off x="2716906" y="4575884"/>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6" name="直線矢印コネクタ 95"/>
                  <p:cNvCxnSpPr>
                    <a:stCxn id="91" idx="6"/>
                    <a:endCxn id="92" idx="2"/>
                  </p:cNvCxnSpPr>
                  <p:nvPr/>
                </p:nvCxnSpPr>
                <p:spPr>
                  <a:xfrm>
                    <a:off x="1209353" y="579214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7" name="直線矢印コネクタ 96"/>
                  <p:cNvCxnSpPr>
                    <a:stCxn id="92" idx="6"/>
                    <a:endCxn id="93" idx="2"/>
                  </p:cNvCxnSpPr>
                  <p:nvPr/>
                </p:nvCxnSpPr>
                <p:spPr>
                  <a:xfrm>
                    <a:off x="2716906" y="5792144"/>
                    <a:ext cx="895793"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98" name="直線矢印コネクタ 97"/>
                  <p:cNvCxnSpPr>
                    <a:stCxn id="99" idx="4"/>
                    <a:endCxn id="93" idx="0"/>
                  </p:cNvCxnSpPr>
                  <p:nvPr/>
                </p:nvCxnSpPr>
                <p:spPr>
                  <a:xfrm rot="5400000">
                    <a:off x="3612347" y="5184014"/>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9" name="円/楕円 98"/>
                  <p:cNvSpPr/>
                  <p:nvPr/>
                </p:nvSpPr>
                <p:spPr>
                  <a:xfrm>
                    <a:off x="3612699"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100" name="直線矢印コネクタ 99"/>
                  <p:cNvCxnSpPr>
                    <a:stCxn id="92" idx="7"/>
                    <a:endCxn id="99" idx="3"/>
                  </p:cNvCxnSpPr>
                  <p:nvPr/>
                </p:nvCxnSpPr>
                <p:spPr>
                  <a:xfrm rot="5400000" flipH="1" flipV="1">
                    <a:off x="2773292" y="4647831"/>
                    <a:ext cx="783020" cy="1072367"/>
                  </a:xfrm>
                  <a:prstGeom prst="straightConnector1">
                    <a:avLst/>
                  </a:prstGeom>
                  <a:ln>
                    <a:headEnd type="none"/>
                    <a:tailEnd type="arrow"/>
                  </a:ln>
                  <a:effectLst/>
                </p:spPr>
                <p:style>
                  <a:lnRef idx="2">
                    <a:schemeClr val="accent1"/>
                  </a:lnRef>
                  <a:fillRef idx="0">
                    <a:schemeClr val="accent1"/>
                  </a:fillRef>
                  <a:effectRef idx="1">
                    <a:schemeClr val="accent1"/>
                  </a:effectRef>
                  <a:fontRef idx="minor">
                    <a:schemeClr val="tx1"/>
                  </a:fontRef>
                </p:style>
              </p:cxnSp>
            </p:grpSp>
            <p:sp>
              <p:nvSpPr>
                <p:cNvPr id="88" name="テキスト ボックス 87"/>
                <p:cNvSpPr txBox="1"/>
                <p:nvPr/>
              </p:nvSpPr>
              <p:spPr>
                <a:xfrm>
                  <a:off x="-95241" y="4313716"/>
                  <a:ext cx="936811" cy="706840"/>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grpSp>
          <p:cxnSp>
            <p:nvCxnSpPr>
              <p:cNvPr id="86" name="直線矢印コネクタ 85"/>
              <p:cNvCxnSpPr>
                <a:stCxn id="91" idx="7"/>
                <a:endCxn id="90" idx="3"/>
              </p:cNvCxnSpPr>
              <p:nvPr/>
            </p:nvCxnSpPr>
            <p:spPr>
              <a:xfrm rot="5400000" flipH="1" flipV="1">
                <a:off x="1270189" y="4643382"/>
                <a:ext cx="783018" cy="1081266"/>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cxnSp>
          <p:nvCxnSpPr>
            <p:cNvPr id="82" name="直線矢印コネクタ 81"/>
            <p:cNvCxnSpPr>
              <a:stCxn id="92" idx="0"/>
              <a:endCxn id="90" idx="4"/>
            </p:cNvCxnSpPr>
            <p:nvPr/>
          </p:nvCxnSpPr>
          <p:spPr>
            <a:xfrm rot="5400000" flipH="1" flipV="1">
              <a:off x="1899881" y="4214453"/>
              <a:ext cx="394212"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83" name="直線矢印コネクタ 82"/>
            <p:cNvCxnSpPr>
              <a:stCxn id="91" idx="0"/>
              <a:endCxn id="89" idx="4"/>
            </p:cNvCxnSpPr>
            <p:nvPr/>
          </p:nvCxnSpPr>
          <p:spPr>
            <a:xfrm rot="5400000" flipH="1" flipV="1">
              <a:off x="915239" y="4214453"/>
              <a:ext cx="394212"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84" name="フリーフォーム 83"/>
            <p:cNvSpPr/>
            <p:nvPr/>
          </p:nvSpPr>
          <p:spPr>
            <a:xfrm>
              <a:off x="2424716" y="4079203"/>
              <a:ext cx="579451" cy="463934"/>
            </a:xfrm>
            <a:custGeom>
              <a:avLst/>
              <a:gdLst>
                <a:gd name="connsiteX0" fmla="*/ 0 w 579451"/>
                <a:gd name="connsiteY0" fmla="*/ 372003 h 463934"/>
                <a:gd name="connsiteX1" fmla="*/ 449021 w 579451"/>
                <a:gd name="connsiteY1" fmla="*/ 51311 h 463934"/>
                <a:gd name="connsiteX2" fmla="*/ 551654 w 579451"/>
                <a:gd name="connsiteY2" fmla="*/ 64139 h 463934"/>
                <a:gd name="connsiteX3" fmla="*/ 551654 w 579451"/>
                <a:gd name="connsiteY3" fmla="*/ 269382 h 463934"/>
                <a:gd name="connsiteX4" fmla="*/ 384875 w 579451"/>
                <a:gd name="connsiteY4" fmla="*/ 436141 h 463934"/>
                <a:gd name="connsiteX5" fmla="*/ 115462 w 579451"/>
                <a:gd name="connsiteY5" fmla="*/ 436141 h 46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451" h="463934">
                  <a:moveTo>
                    <a:pt x="0" y="372003"/>
                  </a:moveTo>
                  <a:cubicBezTo>
                    <a:pt x="178539" y="237312"/>
                    <a:pt x="357079" y="102622"/>
                    <a:pt x="449021" y="51311"/>
                  </a:cubicBezTo>
                  <a:cubicBezTo>
                    <a:pt x="540963" y="0"/>
                    <a:pt x="534549" y="27794"/>
                    <a:pt x="551654" y="64139"/>
                  </a:cubicBezTo>
                  <a:cubicBezTo>
                    <a:pt x="568759" y="100484"/>
                    <a:pt x="579451" y="207382"/>
                    <a:pt x="551654" y="269382"/>
                  </a:cubicBezTo>
                  <a:cubicBezTo>
                    <a:pt x="523858" y="331382"/>
                    <a:pt x="457574" y="408348"/>
                    <a:pt x="384875" y="436141"/>
                  </a:cubicBezTo>
                  <a:cubicBezTo>
                    <a:pt x="312176" y="463934"/>
                    <a:pt x="213819" y="450037"/>
                    <a:pt x="115462" y="436141"/>
                  </a:cubicBezTo>
                </a:path>
              </a:pathLst>
            </a:custGeom>
            <a:ln w="317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41" name="図形グループ 140"/>
          <p:cNvGrpSpPr/>
          <p:nvPr/>
        </p:nvGrpSpPr>
        <p:grpSpPr>
          <a:xfrm>
            <a:off x="3702258" y="2492444"/>
            <a:ext cx="4624645" cy="3954811"/>
            <a:chOff x="3702258" y="2492444"/>
            <a:chExt cx="4624645" cy="3954811"/>
          </a:xfrm>
        </p:grpSpPr>
        <p:grpSp>
          <p:nvGrpSpPr>
            <p:cNvPr id="135" name="図形グループ 134"/>
            <p:cNvGrpSpPr/>
            <p:nvPr/>
          </p:nvGrpSpPr>
          <p:grpSpPr>
            <a:xfrm>
              <a:off x="4912882" y="2492444"/>
              <a:ext cx="3414021" cy="3954811"/>
              <a:chOff x="4912882" y="2492444"/>
              <a:chExt cx="3414021" cy="3954811"/>
            </a:xfrm>
          </p:grpSpPr>
          <p:grpSp>
            <p:nvGrpSpPr>
              <p:cNvPr id="212" name="図形グループ 211"/>
              <p:cNvGrpSpPr/>
              <p:nvPr/>
            </p:nvGrpSpPr>
            <p:grpSpPr>
              <a:xfrm>
                <a:off x="5519057" y="2492444"/>
                <a:ext cx="2565011" cy="1277133"/>
                <a:chOff x="4770252" y="3569490"/>
                <a:chExt cx="2565011" cy="1277133"/>
              </a:xfrm>
            </p:grpSpPr>
            <p:grpSp>
              <p:nvGrpSpPr>
                <p:cNvPr id="122" name="図形グループ 142"/>
                <p:cNvGrpSpPr/>
                <p:nvPr/>
              </p:nvGrpSpPr>
              <p:grpSpPr>
                <a:xfrm>
                  <a:off x="4770252" y="3569490"/>
                  <a:ext cx="2164156" cy="1195354"/>
                  <a:chOff x="383159" y="3617174"/>
                  <a:chExt cx="2164156" cy="1195354"/>
                </a:xfrm>
              </p:grpSpPr>
              <p:grpSp>
                <p:nvGrpSpPr>
                  <p:cNvPr id="123" name="図形グループ 80"/>
                  <p:cNvGrpSpPr>
                    <a:grpSpLocks noChangeAspect="1"/>
                  </p:cNvGrpSpPr>
                  <p:nvPr/>
                </p:nvGrpSpPr>
                <p:grpSpPr>
                  <a:xfrm>
                    <a:off x="383159" y="3617174"/>
                    <a:ext cx="2164156" cy="1195354"/>
                    <a:chOff x="-208509" y="4269537"/>
                    <a:chExt cx="3313470" cy="1830165"/>
                  </a:xfrm>
                </p:grpSpPr>
                <p:grpSp>
                  <p:nvGrpSpPr>
                    <p:cNvPr id="127" name="図形グループ 61"/>
                    <p:cNvGrpSpPr/>
                    <p:nvPr/>
                  </p:nvGrpSpPr>
                  <p:grpSpPr>
                    <a:xfrm>
                      <a:off x="-208509" y="4269537"/>
                      <a:ext cx="3313470" cy="1830165"/>
                      <a:chOff x="-208509" y="4269537"/>
                      <a:chExt cx="3313470" cy="1830165"/>
                    </a:xfrm>
                  </p:grpSpPr>
                  <p:grpSp>
                    <p:nvGrpSpPr>
                      <p:cNvPr id="129" name="図形グループ 59"/>
                      <p:cNvGrpSpPr/>
                      <p:nvPr/>
                    </p:nvGrpSpPr>
                    <p:grpSpPr>
                      <a:xfrm>
                        <a:off x="606490" y="4269537"/>
                        <a:ext cx="2498471" cy="1830165"/>
                        <a:chOff x="606490" y="4269537"/>
                        <a:chExt cx="2498471" cy="1830165"/>
                      </a:xfrm>
                    </p:grpSpPr>
                    <p:sp>
                      <p:nvSpPr>
                        <p:cNvPr id="131" name="円/楕円 130"/>
                        <p:cNvSpPr/>
                        <p:nvPr/>
                      </p:nvSpPr>
                      <p:spPr>
                        <a:xfrm>
                          <a:off x="606490" y="4269537"/>
                          <a:ext cx="602863"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132" name="円/楕円 131"/>
                        <p:cNvSpPr/>
                        <p:nvPr/>
                      </p:nvSpPr>
                      <p:spPr>
                        <a:xfrm>
                          <a:off x="2114044"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133" name="円/楕円 132"/>
                        <p:cNvSpPr/>
                        <p:nvPr/>
                      </p:nvSpPr>
                      <p:spPr>
                        <a:xfrm>
                          <a:off x="606491"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134" name="円/楕円 133"/>
                        <p:cNvSpPr/>
                        <p:nvPr/>
                      </p:nvSpPr>
                      <p:spPr>
                        <a:xfrm>
                          <a:off x="1745284" y="5487008"/>
                          <a:ext cx="1359677"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c,d</a:t>
                          </a:r>
                          <a:r>
                            <a:rPr lang="en-US" altLang="ja-JP" sz="2400" dirty="0" smtClean="0">
                              <a:solidFill>
                                <a:srgbClr val="000000"/>
                              </a:solidFill>
                              <a:latin typeface="+mn-ea"/>
                            </a:rPr>
                            <a:t>} </a:t>
                          </a:r>
                          <a:r>
                            <a:rPr lang="en-US" altLang="ja-JP" sz="2400" baseline="-25000" dirty="0" smtClean="0">
                              <a:solidFill>
                                <a:srgbClr val="000000"/>
                              </a:solidFill>
                              <a:latin typeface="+mn-ea"/>
                            </a:rPr>
                            <a:t>4</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136" name="直線矢印コネクタ 135"/>
                        <p:cNvCxnSpPr>
                          <a:stCxn id="131" idx="6"/>
                          <a:endCxn id="132" idx="2"/>
                        </p:cNvCxnSpPr>
                        <p:nvPr/>
                      </p:nvCxnSpPr>
                      <p:spPr>
                        <a:xfrm>
                          <a:off x="1209353" y="457588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8" name="直線矢印コネクタ 137"/>
                        <p:cNvCxnSpPr>
                          <a:stCxn id="133" idx="6"/>
                          <a:endCxn id="134" idx="2"/>
                        </p:cNvCxnSpPr>
                        <p:nvPr/>
                      </p:nvCxnSpPr>
                      <p:spPr>
                        <a:xfrm>
                          <a:off x="1209354" y="5792145"/>
                          <a:ext cx="535930" cy="12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sp>
                    <p:nvSpPr>
                      <p:cNvPr id="130" name="テキスト ボックス 129"/>
                      <p:cNvSpPr txBox="1"/>
                      <p:nvPr/>
                    </p:nvSpPr>
                    <p:spPr>
                      <a:xfrm>
                        <a:off x="-208509" y="4313716"/>
                        <a:ext cx="936812" cy="706839"/>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grpSp>
                <p:cxnSp>
                  <p:nvCxnSpPr>
                    <p:cNvPr id="128" name="直線矢印コネクタ 127"/>
                    <p:cNvCxnSpPr>
                      <a:stCxn id="133" idx="7"/>
                      <a:endCxn id="132" idx="3"/>
                    </p:cNvCxnSpPr>
                    <p:nvPr/>
                  </p:nvCxnSpPr>
                  <p:spPr>
                    <a:xfrm rot="5400000" flipH="1" flipV="1">
                      <a:off x="1270189" y="4643382"/>
                      <a:ext cx="783018" cy="1081266"/>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cxnSp>
                <p:nvCxnSpPr>
                  <p:cNvPr id="124" name="直線矢印コネクタ 123"/>
                  <p:cNvCxnSpPr>
                    <a:stCxn id="134" idx="0"/>
                    <a:endCxn id="132" idx="4"/>
                  </p:cNvCxnSpPr>
                  <p:nvPr/>
                </p:nvCxnSpPr>
                <p:spPr>
                  <a:xfrm rot="16200000" flipV="1">
                    <a:off x="1902634" y="4211701"/>
                    <a:ext cx="395004" cy="6300"/>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25" name="直線矢印コネクタ 124"/>
                  <p:cNvCxnSpPr>
                    <a:stCxn id="133" idx="0"/>
                    <a:endCxn id="131" idx="4"/>
                  </p:cNvCxnSpPr>
                  <p:nvPr/>
                </p:nvCxnSpPr>
                <p:spPr>
                  <a:xfrm rot="5400000" flipH="1" flipV="1">
                    <a:off x="915239" y="4214453"/>
                    <a:ext cx="394212"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08" name="円弧 207"/>
                <p:cNvSpPr/>
                <p:nvPr/>
              </p:nvSpPr>
              <p:spPr>
                <a:xfrm rot="17916033">
                  <a:off x="6796525" y="4307886"/>
                  <a:ext cx="569475" cy="508000"/>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213" name="図形グループ 212"/>
              <p:cNvGrpSpPr/>
              <p:nvPr/>
            </p:nvGrpSpPr>
            <p:grpSpPr>
              <a:xfrm>
                <a:off x="4912882" y="4199073"/>
                <a:ext cx="2965829" cy="1292576"/>
                <a:chOff x="4164077" y="5276119"/>
                <a:chExt cx="2965829" cy="1292576"/>
              </a:xfrm>
            </p:grpSpPr>
            <p:grpSp>
              <p:nvGrpSpPr>
                <p:cNvPr id="160" name="図形グループ 64"/>
                <p:cNvGrpSpPr>
                  <a:grpSpLocks noChangeAspect="1"/>
                </p:cNvGrpSpPr>
                <p:nvPr/>
              </p:nvGrpSpPr>
              <p:grpSpPr>
                <a:xfrm>
                  <a:off x="4164077" y="5276119"/>
                  <a:ext cx="2965829" cy="1175182"/>
                  <a:chOff x="3829793" y="4267949"/>
                  <a:chExt cx="4615762" cy="1828954"/>
                </a:xfrm>
              </p:grpSpPr>
              <p:grpSp>
                <p:nvGrpSpPr>
                  <p:cNvPr id="164" name="図形グループ 60"/>
                  <p:cNvGrpSpPr/>
                  <p:nvPr/>
                </p:nvGrpSpPr>
                <p:grpSpPr>
                  <a:xfrm>
                    <a:off x="4836485" y="4267949"/>
                    <a:ext cx="3609070" cy="1828954"/>
                    <a:chOff x="4836485" y="4267949"/>
                    <a:chExt cx="3609070" cy="1828954"/>
                  </a:xfrm>
                </p:grpSpPr>
                <p:sp>
                  <p:nvSpPr>
                    <p:cNvPr id="166" name="円/楕円 165"/>
                    <p:cNvSpPr/>
                    <p:nvPr/>
                  </p:nvSpPr>
                  <p:spPr>
                    <a:xfrm>
                      <a:off x="4836485"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167" name="円/楕円 166"/>
                    <p:cNvSpPr/>
                    <p:nvPr/>
                  </p:nvSpPr>
                  <p:spPr>
                    <a:xfrm>
                      <a:off x="6344038"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169" name="円/楕円 168"/>
                    <p:cNvSpPr/>
                    <p:nvPr/>
                  </p:nvSpPr>
                  <p:spPr>
                    <a:xfrm>
                      <a:off x="6699811" y="5484210"/>
                      <a:ext cx="1402808" cy="612693"/>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a,b</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baseline="-25000" dirty="0">
                        <a:solidFill>
                          <a:srgbClr val="000000"/>
                        </a:solidFill>
                        <a:latin typeface="+mn-ea"/>
                      </a:endParaRPr>
                    </a:p>
                  </p:txBody>
                </p:sp>
                <p:cxnSp>
                  <p:nvCxnSpPr>
                    <p:cNvPr id="171" name="直線矢印コネクタ 170"/>
                    <p:cNvCxnSpPr>
                      <a:stCxn id="166" idx="6"/>
                      <a:endCxn id="167" idx="2"/>
                    </p:cNvCxnSpPr>
                    <p:nvPr/>
                  </p:nvCxnSpPr>
                  <p:spPr>
                    <a:xfrm>
                      <a:off x="5439347" y="4574296"/>
                      <a:ext cx="904691" cy="15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3" name="直線矢印コネクタ 172"/>
                    <p:cNvCxnSpPr>
                      <a:stCxn id="167" idx="6"/>
                      <a:endCxn id="177" idx="2"/>
                    </p:cNvCxnSpPr>
                    <p:nvPr/>
                  </p:nvCxnSpPr>
                  <p:spPr>
                    <a:xfrm>
                      <a:off x="6946900" y="457429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6" name="直線矢印コネクタ 175"/>
                    <p:cNvCxnSpPr>
                      <a:stCxn id="167" idx="4"/>
                      <a:endCxn id="169" idx="1"/>
                    </p:cNvCxnSpPr>
                    <p:nvPr/>
                  </p:nvCxnSpPr>
                  <p:spPr>
                    <a:xfrm rot="16200000" flipH="1">
                      <a:off x="6428712" y="5097398"/>
                      <a:ext cx="693293" cy="25977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77" name="円/楕円 176"/>
                    <p:cNvSpPr/>
                    <p:nvPr/>
                  </p:nvSpPr>
                  <p:spPr>
                    <a:xfrm>
                      <a:off x="7842693"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grpSp>
              <p:sp>
                <p:nvSpPr>
                  <p:cNvPr id="165" name="テキスト ボックス 164"/>
                  <p:cNvSpPr txBox="1"/>
                  <p:nvPr/>
                </p:nvSpPr>
                <p:spPr>
                  <a:xfrm>
                    <a:off x="3829793" y="4414954"/>
                    <a:ext cx="936811"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grpSp>
            <p:cxnSp>
              <p:nvCxnSpPr>
                <p:cNvPr id="192" name="直線矢印コネクタ 191"/>
                <p:cNvCxnSpPr>
                  <a:stCxn id="177" idx="4"/>
                  <a:endCxn id="169" idx="7"/>
                </p:cNvCxnSpPr>
                <p:nvPr/>
              </p:nvCxnSpPr>
              <p:spPr>
                <a:xfrm rot="5400000">
                  <a:off x="6634664" y="5813711"/>
                  <a:ext cx="444451" cy="1586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09" name="円弧 208"/>
                <p:cNvSpPr/>
                <p:nvPr/>
              </p:nvSpPr>
              <p:spPr>
                <a:xfrm rot="1345326">
                  <a:off x="4788954" y="5626052"/>
                  <a:ext cx="492745" cy="445488"/>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10" name="円弧 209"/>
                <p:cNvSpPr/>
                <p:nvPr/>
              </p:nvSpPr>
              <p:spPr>
                <a:xfrm rot="6033701">
                  <a:off x="5629691" y="6099579"/>
                  <a:ext cx="492745" cy="445488"/>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230" name="テキスト ボックス 229"/>
              <p:cNvSpPr txBox="1"/>
              <p:nvPr/>
            </p:nvSpPr>
            <p:spPr>
              <a:xfrm>
                <a:off x="5745110" y="6077923"/>
                <a:ext cx="2581793" cy="369332"/>
              </a:xfrm>
              <a:prstGeom prst="rect">
                <a:avLst/>
              </a:prstGeom>
              <a:noFill/>
            </p:spPr>
            <p:txBody>
              <a:bodyPr wrap="square" rtlCol="0">
                <a:spAutoFit/>
              </a:bodyPr>
              <a:lstStyle/>
              <a:p>
                <a:r>
                  <a:rPr lang="en-US" altLang="ja-JP" dirty="0" smtClean="0"/>
                  <a:t>ac</a:t>
                </a:r>
                <a:r>
                  <a:rPr kumimoji="1" lang="en-US" altLang="ja-JP" dirty="0" smtClean="0"/>
                  <a:t>yclic non-linear texts</a:t>
                </a:r>
                <a:endParaRPr kumimoji="1" lang="ja-JP" altLang="en-US" dirty="0"/>
              </a:p>
            </p:txBody>
          </p:sp>
        </p:grpSp>
        <p:sp>
          <p:nvSpPr>
            <p:cNvPr id="140" name="右矢印 139"/>
            <p:cNvSpPr/>
            <p:nvPr/>
          </p:nvSpPr>
          <p:spPr>
            <a:xfrm>
              <a:off x="3702258" y="3466091"/>
              <a:ext cx="1650017" cy="1036477"/>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transform</a:t>
              </a:r>
              <a:endParaRPr kumimoji="1" lang="ja-JP" altLang="en-US" dirty="0">
                <a:solidFill>
                  <a:srgbClr val="00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wipe(left)">
                                      <p:cBhvr>
                                        <p:cTn id="15"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 name="タイトル 1"/>
          <p:cNvSpPr txBox="1">
            <a:spLocks/>
          </p:cNvSpPr>
          <p:nvPr/>
        </p:nvSpPr>
        <p:spPr>
          <a:xfrm>
            <a:off x="327080" y="288654"/>
            <a:ext cx="9144000" cy="820367"/>
          </a:xfrm>
          <a:prstGeom prst="rect">
            <a:avLst/>
          </a:prstGeom>
        </p:spPr>
        <p:txBody>
          <a:bodyPr vert="horz" lIns="0" rIns="0" bIns="0" anchor="b">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5000" dirty="0" smtClean="0">
                <a:solidFill>
                  <a:schemeClr val="tx2"/>
                </a:solidFill>
                <a:latin typeface="+mj-lt"/>
                <a:ea typeface="+mj-ea"/>
                <a:cs typeface="+mj-cs"/>
              </a:rPr>
              <a:t>Check whether output is infinity or not.</a:t>
            </a:r>
            <a:endParaRPr kumimoji="1" lang="ja-JP"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01" name="角丸四角形 100"/>
          <p:cNvSpPr/>
          <p:nvPr/>
        </p:nvSpPr>
        <p:spPr>
          <a:xfrm>
            <a:off x="1273579" y="1243730"/>
            <a:ext cx="6798584" cy="451236"/>
          </a:xfrm>
          <a:prstGeom prst="roundRect">
            <a:avLst/>
          </a:prstGeom>
          <a:solidFill>
            <a:schemeClr val="bg1"/>
          </a:solidFill>
          <a:ln w="38100" cmpd="sng">
            <a:solidFill>
              <a:srgbClr val="FF98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Check whether  </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rPr>
              <a:t>) is infinite or not</a:t>
            </a:r>
          </a:p>
        </p:txBody>
      </p:sp>
      <p:grpSp>
        <p:nvGrpSpPr>
          <p:cNvPr id="122" name="図形グループ 121"/>
          <p:cNvGrpSpPr/>
          <p:nvPr/>
        </p:nvGrpSpPr>
        <p:grpSpPr>
          <a:xfrm>
            <a:off x="450792" y="5200135"/>
            <a:ext cx="2565011" cy="1277133"/>
            <a:chOff x="4770252" y="3569490"/>
            <a:chExt cx="2565011" cy="1277133"/>
          </a:xfrm>
        </p:grpSpPr>
        <p:grpSp>
          <p:nvGrpSpPr>
            <p:cNvPr id="123" name="図形グループ 142"/>
            <p:cNvGrpSpPr/>
            <p:nvPr/>
          </p:nvGrpSpPr>
          <p:grpSpPr>
            <a:xfrm>
              <a:off x="4770252" y="3569490"/>
              <a:ext cx="2164156" cy="1195354"/>
              <a:chOff x="383159" y="3617174"/>
              <a:chExt cx="2164156" cy="1195354"/>
            </a:xfrm>
          </p:grpSpPr>
          <p:grpSp>
            <p:nvGrpSpPr>
              <p:cNvPr id="127" name="図形グループ 80"/>
              <p:cNvGrpSpPr>
                <a:grpSpLocks noChangeAspect="1"/>
              </p:cNvGrpSpPr>
              <p:nvPr/>
            </p:nvGrpSpPr>
            <p:grpSpPr>
              <a:xfrm>
                <a:off x="383159" y="3617174"/>
                <a:ext cx="2164156" cy="1195354"/>
                <a:chOff x="-208509" y="4269537"/>
                <a:chExt cx="3313470" cy="1830165"/>
              </a:xfrm>
            </p:grpSpPr>
            <p:grpSp>
              <p:nvGrpSpPr>
                <p:cNvPr id="137" name="図形グループ 61"/>
                <p:cNvGrpSpPr/>
                <p:nvPr/>
              </p:nvGrpSpPr>
              <p:grpSpPr>
                <a:xfrm>
                  <a:off x="-208509" y="4269537"/>
                  <a:ext cx="3313470" cy="1830165"/>
                  <a:chOff x="-208509" y="4269537"/>
                  <a:chExt cx="3313470" cy="1830165"/>
                </a:xfrm>
              </p:grpSpPr>
              <p:grpSp>
                <p:nvGrpSpPr>
                  <p:cNvPr id="140" name="図形グループ 59"/>
                  <p:cNvGrpSpPr/>
                  <p:nvPr/>
                </p:nvGrpSpPr>
                <p:grpSpPr>
                  <a:xfrm>
                    <a:off x="606490" y="4269537"/>
                    <a:ext cx="2498471" cy="1830165"/>
                    <a:chOff x="606490" y="4269537"/>
                    <a:chExt cx="2498471" cy="1830165"/>
                  </a:xfrm>
                </p:grpSpPr>
                <p:sp>
                  <p:nvSpPr>
                    <p:cNvPr id="142" name="円/楕円 141"/>
                    <p:cNvSpPr/>
                    <p:nvPr/>
                  </p:nvSpPr>
                  <p:spPr>
                    <a:xfrm>
                      <a:off x="606490" y="4269537"/>
                      <a:ext cx="602863"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143" name="円/楕円 142"/>
                    <p:cNvSpPr/>
                    <p:nvPr/>
                  </p:nvSpPr>
                  <p:spPr>
                    <a:xfrm>
                      <a:off x="2114044"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144" name="円/楕円 143"/>
                    <p:cNvSpPr/>
                    <p:nvPr/>
                  </p:nvSpPr>
                  <p:spPr>
                    <a:xfrm>
                      <a:off x="606491"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145" name="円/楕円 144"/>
                    <p:cNvSpPr/>
                    <p:nvPr/>
                  </p:nvSpPr>
                  <p:spPr>
                    <a:xfrm>
                      <a:off x="1745284" y="5487008"/>
                      <a:ext cx="1359677"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c,d</a:t>
                      </a:r>
                      <a:r>
                        <a:rPr lang="en-US" altLang="ja-JP" sz="2400" dirty="0" smtClean="0">
                          <a:solidFill>
                            <a:srgbClr val="000000"/>
                          </a:solidFill>
                          <a:latin typeface="+mn-ea"/>
                        </a:rPr>
                        <a:t>} </a:t>
                      </a:r>
                      <a:r>
                        <a:rPr lang="en-US" altLang="ja-JP" sz="2400" baseline="-25000" dirty="0" smtClean="0">
                          <a:solidFill>
                            <a:srgbClr val="000000"/>
                          </a:solidFill>
                          <a:latin typeface="+mn-ea"/>
                        </a:rPr>
                        <a:t>4</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146" name="直線矢印コネクタ 145"/>
                    <p:cNvCxnSpPr>
                      <a:stCxn id="142" idx="6"/>
                      <a:endCxn id="143" idx="2"/>
                    </p:cNvCxnSpPr>
                    <p:nvPr/>
                  </p:nvCxnSpPr>
                  <p:spPr>
                    <a:xfrm>
                      <a:off x="1209353" y="457588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7" name="直線矢印コネクタ 146"/>
                    <p:cNvCxnSpPr>
                      <a:stCxn id="144" idx="6"/>
                      <a:endCxn id="145" idx="2"/>
                    </p:cNvCxnSpPr>
                    <p:nvPr/>
                  </p:nvCxnSpPr>
                  <p:spPr>
                    <a:xfrm>
                      <a:off x="1209354" y="5792145"/>
                      <a:ext cx="535930" cy="12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sp>
                <p:nvSpPr>
                  <p:cNvPr id="141" name="テキスト ボックス 140"/>
                  <p:cNvSpPr txBox="1"/>
                  <p:nvPr/>
                </p:nvSpPr>
                <p:spPr>
                  <a:xfrm>
                    <a:off x="-208509" y="4313716"/>
                    <a:ext cx="936812" cy="706839"/>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grpSp>
            <p:cxnSp>
              <p:nvCxnSpPr>
                <p:cNvPr id="139" name="直線矢印コネクタ 138"/>
                <p:cNvCxnSpPr>
                  <a:stCxn id="144" idx="7"/>
                  <a:endCxn id="143" idx="3"/>
                </p:cNvCxnSpPr>
                <p:nvPr/>
              </p:nvCxnSpPr>
              <p:spPr>
                <a:xfrm rot="5400000" flipH="1" flipV="1">
                  <a:off x="1270189" y="4643382"/>
                  <a:ext cx="783018" cy="1081266"/>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cxnSp>
            <p:nvCxnSpPr>
              <p:cNvPr id="129" name="直線矢印コネクタ 128"/>
              <p:cNvCxnSpPr>
                <a:stCxn id="145" idx="0"/>
                <a:endCxn id="143" idx="4"/>
              </p:cNvCxnSpPr>
              <p:nvPr/>
            </p:nvCxnSpPr>
            <p:spPr>
              <a:xfrm rot="16200000" flipV="1">
                <a:off x="1902634" y="4211701"/>
                <a:ext cx="395004" cy="6300"/>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35" name="直線矢印コネクタ 134"/>
              <p:cNvCxnSpPr>
                <a:stCxn id="144" idx="0"/>
                <a:endCxn id="142" idx="4"/>
              </p:cNvCxnSpPr>
              <p:nvPr/>
            </p:nvCxnSpPr>
            <p:spPr>
              <a:xfrm rot="5400000" flipH="1" flipV="1">
                <a:off x="915239" y="4214453"/>
                <a:ext cx="394212"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126" name="円弧 125"/>
            <p:cNvSpPr/>
            <p:nvPr/>
          </p:nvSpPr>
          <p:spPr>
            <a:xfrm rot="17916033">
              <a:off x="6796525" y="4307886"/>
              <a:ext cx="569475" cy="508000"/>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48" name="図形グループ 147"/>
          <p:cNvGrpSpPr/>
          <p:nvPr/>
        </p:nvGrpSpPr>
        <p:grpSpPr>
          <a:xfrm>
            <a:off x="2955642" y="5200135"/>
            <a:ext cx="2965829" cy="1292576"/>
            <a:chOff x="4164077" y="5276119"/>
            <a:chExt cx="2965829" cy="1292576"/>
          </a:xfrm>
        </p:grpSpPr>
        <p:grpSp>
          <p:nvGrpSpPr>
            <p:cNvPr id="149" name="図形グループ 64"/>
            <p:cNvGrpSpPr>
              <a:grpSpLocks noChangeAspect="1"/>
            </p:cNvGrpSpPr>
            <p:nvPr/>
          </p:nvGrpSpPr>
          <p:grpSpPr>
            <a:xfrm>
              <a:off x="4164077" y="5276119"/>
              <a:ext cx="2965829" cy="1175182"/>
              <a:chOff x="3829793" y="4267949"/>
              <a:chExt cx="4615762" cy="1828954"/>
            </a:xfrm>
          </p:grpSpPr>
          <p:grpSp>
            <p:nvGrpSpPr>
              <p:cNvPr id="153" name="図形グループ 60"/>
              <p:cNvGrpSpPr/>
              <p:nvPr/>
            </p:nvGrpSpPr>
            <p:grpSpPr>
              <a:xfrm>
                <a:off x="4836485" y="4267949"/>
                <a:ext cx="3609070" cy="1828954"/>
                <a:chOff x="4836485" y="4267949"/>
                <a:chExt cx="3609070" cy="1828954"/>
              </a:xfrm>
            </p:grpSpPr>
            <p:sp>
              <p:nvSpPr>
                <p:cNvPr id="155" name="円/楕円 154"/>
                <p:cNvSpPr/>
                <p:nvPr/>
              </p:nvSpPr>
              <p:spPr>
                <a:xfrm>
                  <a:off x="4836485"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156" name="円/楕円 155"/>
                <p:cNvSpPr/>
                <p:nvPr/>
              </p:nvSpPr>
              <p:spPr>
                <a:xfrm>
                  <a:off x="6344038"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157" name="円/楕円 156"/>
                <p:cNvSpPr/>
                <p:nvPr/>
              </p:nvSpPr>
              <p:spPr>
                <a:xfrm>
                  <a:off x="6699811" y="5484210"/>
                  <a:ext cx="1402808" cy="612693"/>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a,b</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baseline="-25000" dirty="0">
                    <a:solidFill>
                      <a:srgbClr val="000000"/>
                    </a:solidFill>
                    <a:latin typeface="+mn-ea"/>
                  </a:endParaRPr>
                </a:p>
              </p:txBody>
            </p:sp>
            <p:cxnSp>
              <p:nvCxnSpPr>
                <p:cNvPr id="158" name="直線矢印コネクタ 157"/>
                <p:cNvCxnSpPr>
                  <a:stCxn id="155" idx="6"/>
                  <a:endCxn id="156" idx="2"/>
                </p:cNvCxnSpPr>
                <p:nvPr/>
              </p:nvCxnSpPr>
              <p:spPr>
                <a:xfrm>
                  <a:off x="5439347" y="4574296"/>
                  <a:ext cx="904691" cy="15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9" name="直線矢印コネクタ 158"/>
                <p:cNvCxnSpPr>
                  <a:stCxn id="156" idx="6"/>
                  <a:endCxn id="161" idx="2"/>
                </p:cNvCxnSpPr>
                <p:nvPr/>
              </p:nvCxnSpPr>
              <p:spPr>
                <a:xfrm>
                  <a:off x="6946900" y="457429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0" name="直線矢印コネクタ 159"/>
                <p:cNvCxnSpPr>
                  <a:stCxn id="156" idx="4"/>
                  <a:endCxn id="157" idx="1"/>
                </p:cNvCxnSpPr>
                <p:nvPr/>
              </p:nvCxnSpPr>
              <p:spPr>
                <a:xfrm rot="16200000" flipH="1">
                  <a:off x="6428712" y="5097398"/>
                  <a:ext cx="693293" cy="25977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1" name="円/楕円 160"/>
                <p:cNvSpPr/>
                <p:nvPr/>
              </p:nvSpPr>
              <p:spPr>
                <a:xfrm>
                  <a:off x="7842693"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grpSp>
          <p:sp>
            <p:nvSpPr>
              <p:cNvPr id="154" name="テキスト ボックス 153"/>
              <p:cNvSpPr txBox="1"/>
              <p:nvPr/>
            </p:nvSpPr>
            <p:spPr>
              <a:xfrm>
                <a:off x="3829793" y="4414954"/>
                <a:ext cx="936811"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grpSp>
        <p:cxnSp>
          <p:nvCxnSpPr>
            <p:cNvPr id="150" name="直線矢印コネクタ 149"/>
            <p:cNvCxnSpPr>
              <a:stCxn id="161" idx="4"/>
              <a:endCxn id="157" idx="7"/>
            </p:cNvCxnSpPr>
            <p:nvPr/>
          </p:nvCxnSpPr>
          <p:spPr>
            <a:xfrm rot="5400000">
              <a:off x="6634664" y="5813711"/>
              <a:ext cx="444451" cy="1586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51" name="円弧 150"/>
            <p:cNvSpPr/>
            <p:nvPr/>
          </p:nvSpPr>
          <p:spPr>
            <a:xfrm rot="1345326">
              <a:off x="4788954" y="5626052"/>
              <a:ext cx="492745" cy="445488"/>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2" name="円弧 151"/>
            <p:cNvSpPr/>
            <p:nvPr/>
          </p:nvSpPr>
          <p:spPr>
            <a:xfrm rot="6033701">
              <a:off x="5629691" y="6099579"/>
              <a:ext cx="492745" cy="445488"/>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164" name="テキスト ボックス 163"/>
          <p:cNvSpPr txBox="1"/>
          <p:nvPr/>
        </p:nvSpPr>
        <p:spPr>
          <a:xfrm>
            <a:off x="6280040" y="5869876"/>
            <a:ext cx="3155396" cy="369332"/>
          </a:xfrm>
          <a:prstGeom prst="rect">
            <a:avLst/>
          </a:prstGeom>
          <a:noFill/>
        </p:spPr>
        <p:txBody>
          <a:bodyPr wrap="square" rtlCol="0">
            <a:spAutoFit/>
          </a:bodyPr>
          <a:lstStyle/>
          <a:p>
            <a:r>
              <a:rPr kumimoji="1" lang="en-US" altLang="ja-JP" i="1" dirty="0" smtClean="0">
                <a:latin typeface="Times New Roman"/>
                <a:cs typeface="Times New Roman"/>
              </a:rPr>
              <a:t>S</a:t>
            </a:r>
            <a:r>
              <a:rPr kumimoji="1" lang="en-US" altLang="ja-JP" baseline="-25000" dirty="0" smtClean="0">
                <a:latin typeface="Times New Roman"/>
                <a:cs typeface="Times New Roman"/>
              </a:rPr>
              <a:t>1</a:t>
            </a:r>
            <a:r>
              <a:rPr kumimoji="1" lang="en-US" altLang="ja-JP" dirty="0" smtClean="0">
                <a:latin typeface="Times New Roman"/>
                <a:cs typeface="Times New Roman"/>
              </a:rPr>
              <a:t>∩</a:t>
            </a:r>
            <a:r>
              <a:rPr kumimoji="1" lang="en-US" altLang="ja-JP" i="1" dirty="0" smtClean="0">
                <a:latin typeface="Times New Roman"/>
                <a:cs typeface="Times New Roman"/>
              </a:rPr>
              <a:t>S</a:t>
            </a:r>
            <a:r>
              <a:rPr kumimoji="1" lang="en-US" altLang="ja-JP" baseline="-25000" dirty="0" smtClean="0">
                <a:latin typeface="Times New Roman"/>
                <a:cs typeface="Times New Roman"/>
              </a:rPr>
              <a:t>2</a:t>
            </a:r>
            <a:r>
              <a:rPr lang="en-US" altLang="ja-JP" dirty="0" smtClean="0">
                <a:latin typeface="Times New Roman"/>
                <a:cs typeface="Times New Roman"/>
              </a:rPr>
              <a:t> = {</a:t>
            </a:r>
            <a:r>
              <a:rPr lang="en-US" altLang="ja-JP" dirty="0" err="1" smtClean="0">
                <a:latin typeface="Times New Roman"/>
                <a:cs typeface="Times New Roman"/>
              </a:rPr>
              <a:t>c,d}∩{a,b</a:t>
            </a:r>
            <a:r>
              <a:rPr lang="en-US" altLang="ja-JP" dirty="0" smtClean="0">
                <a:latin typeface="Times New Roman"/>
                <a:cs typeface="Times New Roman"/>
              </a:rPr>
              <a:t>} = Ø</a:t>
            </a:r>
            <a:endParaRPr kumimoji="1" lang="ja-JP" altLang="en-US" dirty="0">
              <a:latin typeface="Times New Roman"/>
              <a:cs typeface="Times New Roman"/>
            </a:endParaRPr>
          </a:p>
        </p:txBody>
      </p:sp>
      <p:sp>
        <p:nvSpPr>
          <p:cNvPr id="168" name="テキスト ボックス 167"/>
          <p:cNvSpPr txBox="1"/>
          <p:nvPr/>
        </p:nvSpPr>
        <p:spPr>
          <a:xfrm>
            <a:off x="821432" y="2009054"/>
            <a:ext cx="7645016" cy="369332"/>
          </a:xfrm>
          <a:prstGeom prst="rect">
            <a:avLst/>
          </a:prstGeom>
          <a:noFill/>
        </p:spPr>
        <p:txBody>
          <a:bodyPr wrap="square" rtlCol="0">
            <a:spAutoFit/>
          </a:bodyPr>
          <a:lstStyle/>
          <a:p>
            <a:r>
              <a:rPr kumimoji="1" lang="en-US" altLang="ja-JP" i="1" dirty="0" smtClean="0">
                <a:latin typeface="Times New Roman"/>
                <a:cs typeface="Times New Roman"/>
              </a:rPr>
              <a:t>S</a:t>
            </a:r>
            <a:r>
              <a:rPr kumimoji="1" lang="en-US" altLang="ja-JP" baseline="-25000" dirty="0" smtClean="0">
                <a:latin typeface="Times New Roman"/>
                <a:cs typeface="Times New Roman"/>
              </a:rPr>
              <a:t>1</a:t>
            </a:r>
            <a:r>
              <a:rPr lang="en-US" altLang="ja-JP" dirty="0" smtClean="0">
                <a:latin typeface="Times New Roman"/>
                <a:cs typeface="Times New Roman"/>
              </a:rPr>
              <a:t>, </a:t>
            </a:r>
            <a:r>
              <a:rPr kumimoji="1" lang="en-US" altLang="ja-JP" i="1" dirty="0" smtClean="0">
                <a:latin typeface="Times New Roman"/>
                <a:cs typeface="Times New Roman"/>
              </a:rPr>
              <a:t>S</a:t>
            </a:r>
            <a:r>
              <a:rPr kumimoji="1" lang="en-US" altLang="ja-JP" baseline="-25000" dirty="0" smtClean="0">
                <a:latin typeface="Times New Roman"/>
                <a:cs typeface="Times New Roman"/>
              </a:rPr>
              <a:t>2 </a:t>
            </a:r>
            <a:r>
              <a:rPr kumimoji="1" lang="en-US" altLang="ja-JP" dirty="0" smtClean="0">
                <a:latin typeface="Times New Roman"/>
                <a:cs typeface="Times New Roman"/>
              </a:rPr>
              <a:t>: the union of sets of </a:t>
            </a:r>
            <a:r>
              <a:rPr lang="en-US" altLang="ja-JP" dirty="0" smtClean="0">
                <a:latin typeface="Times New Roman"/>
                <a:cs typeface="Times New Roman"/>
              </a:rPr>
              <a:t>labels of vertices that have a self-loop in </a:t>
            </a:r>
            <a:r>
              <a:rPr lang="en-US" altLang="ja-JP" i="1" dirty="0" smtClean="0">
                <a:latin typeface="Times New Roman"/>
                <a:cs typeface="Times New Roman"/>
              </a:rPr>
              <a:t>G’</a:t>
            </a:r>
            <a:r>
              <a:rPr lang="en-US" altLang="ja-JP" baseline="-25000" dirty="0" smtClean="0">
                <a:latin typeface="BKM-cmmi12"/>
                <a:cs typeface="BKM-cmmi12"/>
              </a:rPr>
              <a:t>1</a:t>
            </a:r>
            <a:r>
              <a:rPr kumimoji="1" lang="en-US" altLang="ja-JP" dirty="0" smtClean="0">
                <a:latin typeface="Times New Roman"/>
                <a:cs typeface="Times New Roman"/>
              </a:rPr>
              <a:t> , </a:t>
            </a:r>
            <a:r>
              <a:rPr lang="en-US" altLang="ja-JP" i="1" dirty="0" smtClean="0">
                <a:latin typeface="Times New Roman"/>
                <a:cs typeface="Times New Roman"/>
              </a:rPr>
              <a:t>G’</a:t>
            </a:r>
            <a:r>
              <a:rPr lang="en-US" altLang="ja-JP" baseline="-25000" dirty="0" smtClean="0">
                <a:latin typeface="BKM-cmmi12"/>
                <a:cs typeface="BKM-cmmi12"/>
              </a:rPr>
              <a:t>2</a:t>
            </a:r>
            <a:r>
              <a:rPr kumimoji="1" lang="en-US" altLang="ja-JP" dirty="0" smtClean="0">
                <a:latin typeface="Times New Roman"/>
                <a:cs typeface="Times New Roman"/>
              </a:rPr>
              <a:t> </a:t>
            </a:r>
            <a:endParaRPr kumimoji="1" lang="ja-JP" altLang="en-US" dirty="0">
              <a:latin typeface="Times New Roman"/>
              <a:cs typeface="Times New Roman"/>
            </a:endParaRPr>
          </a:p>
        </p:txBody>
      </p:sp>
      <p:sp>
        <p:nvSpPr>
          <p:cNvPr id="170" name="テキスト ボックス 169"/>
          <p:cNvSpPr txBox="1"/>
          <p:nvPr/>
        </p:nvSpPr>
        <p:spPr>
          <a:xfrm>
            <a:off x="6280039" y="5277936"/>
            <a:ext cx="3155397" cy="646331"/>
          </a:xfrm>
          <a:prstGeom prst="rect">
            <a:avLst/>
          </a:prstGeom>
          <a:noFill/>
        </p:spPr>
        <p:txBody>
          <a:bodyPr wrap="square" rtlCol="0">
            <a:spAutoFit/>
          </a:bodyPr>
          <a:lstStyle/>
          <a:p>
            <a:r>
              <a:rPr kumimoji="1" lang="en-US" altLang="ja-JP" i="1" dirty="0" smtClean="0">
                <a:latin typeface="Times New Roman"/>
                <a:cs typeface="Times New Roman"/>
              </a:rPr>
              <a:t>S</a:t>
            </a:r>
            <a:r>
              <a:rPr kumimoji="1" lang="en-US" altLang="ja-JP" baseline="-25000" dirty="0" smtClean="0">
                <a:latin typeface="Times New Roman"/>
                <a:cs typeface="Times New Roman"/>
              </a:rPr>
              <a:t>1</a:t>
            </a:r>
            <a:r>
              <a:rPr kumimoji="1" lang="en-US" altLang="ja-JP" dirty="0" smtClean="0">
                <a:latin typeface="Times New Roman"/>
                <a:cs typeface="Times New Roman"/>
              </a:rPr>
              <a:t> = {</a:t>
            </a:r>
            <a:r>
              <a:rPr kumimoji="1" lang="en-US" altLang="ja-JP" dirty="0" err="1" smtClean="0">
                <a:latin typeface="Times New Roman"/>
                <a:cs typeface="Times New Roman"/>
              </a:rPr>
              <a:t>c,d</a:t>
            </a:r>
            <a:r>
              <a:rPr kumimoji="1" lang="en-US" altLang="ja-JP" dirty="0" smtClean="0">
                <a:latin typeface="Times New Roman"/>
                <a:cs typeface="Times New Roman"/>
              </a:rPr>
              <a:t>}</a:t>
            </a:r>
            <a:endParaRPr lang="en-US" altLang="ja-JP" dirty="0" smtClean="0">
              <a:latin typeface="Times New Roman"/>
              <a:cs typeface="Times New Roman"/>
            </a:endParaRPr>
          </a:p>
          <a:p>
            <a:r>
              <a:rPr kumimoji="1" lang="en-US" altLang="ja-JP" i="1" dirty="0" smtClean="0">
                <a:latin typeface="Times New Roman"/>
                <a:cs typeface="Times New Roman"/>
              </a:rPr>
              <a:t>S</a:t>
            </a:r>
            <a:r>
              <a:rPr kumimoji="1" lang="en-US" altLang="ja-JP" baseline="-25000" dirty="0" smtClean="0">
                <a:latin typeface="Times New Roman"/>
                <a:cs typeface="Times New Roman"/>
              </a:rPr>
              <a:t>2</a:t>
            </a:r>
            <a:r>
              <a:rPr kumimoji="1" lang="en-US" altLang="ja-JP" dirty="0" smtClean="0">
                <a:latin typeface="Times New Roman"/>
                <a:cs typeface="Times New Roman"/>
              </a:rPr>
              <a:t> = {</a:t>
            </a:r>
            <a:r>
              <a:rPr kumimoji="1" lang="en-US" altLang="ja-JP" dirty="0" err="1" smtClean="0">
                <a:latin typeface="Times New Roman"/>
                <a:cs typeface="Times New Roman"/>
              </a:rPr>
              <a:t>a}</a:t>
            </a:r>
            <a:r>
              <a:rPr lang="en-US" altLang="ja-JP" dirty="0" err="1" smtClean="0">
                <a:latin typeface="Times New Roman"/>
                <a:cs typeface="Times New Roman"/>
              </a:rPr>
              <a:t>∪{a,b</a:t>
            </a:r>
            <a:r>
              <a:rPr lang="en-US" altLang="ja-JP" dirty="0" smtClean="0">
                <a:latin typeface="Times New Roman"/>
                <a:cs typeface="Times New Roman"/>
              </a:rPr>
              <a:t>} = {</a:t>
            </a:r>
            <a:r>
              <a:rPr lang="en-US" altLang="ja-JP" dirty="0" err="1" smtClean="0">
                <a:latin typeface="Times New Roman"/>
                <a:cs typeface="Times New Roman"/>
              </a:rPr>
              <a:t>a,b</a:t>
            </a:r>
            <a:r>
              <a:rPr lang="en-US" altLang="ja-JP" dirty="0" smtClean="0">
                <a:latin typeface="Times New Roman"/>
                <a:cs typeface="Times New Roman"/>
              </a:rPr>
              <a:t>}</a:t>
            </a:r>
            <a:endParaRPr kumimoji="1" lang="ja-JP" altLang="en-US" dirty="0">
              <a:latin typeface="Times New Roman"/>
              <a:cs typeface="Times New Roman"/>
            </a:endParaRPr>
          </a:p>
        </p:txBody>
      </p:sp>
      <p:sp>
        <p:nvSpPr>
          <p:cNvPr id="172" name="テキスト ボックス 171"/>
          <p:cNvSpPr txBox="1"/>
          <p:nvPr/>
        </p:nvSpPr>
        <p:spPr>
          <a:xfrm>
            <a:off x="821432" y="2550761"/>
            <a:ext cx="1933031" cy="369332"/>
          </a:xfrm>
          <a:prstGeom prst="rect">
            <a:avLst/>
          </a:prstGeom>
          <a:noFill/>
          <a:ln>
            <a:solidFill>
              <a:schemeClr val="tx1"/>
            </a:solidFill>
          </a:ln>
        </p:spPr>
        <p:txBody>
          <a:bodyPr wrap="square" rtlCol="0">
            <a:spAutoFit/>
          </a:bodyPr>
          <a:lstStyle/>
          <a:p>
            <a:r>
              <a:rPr lang="en-US" altLang="ja-JP" dirty="0" smtClean="0"/>
              <a:t>case of </a:t>
            </a:r>
            <a:r>
              <a:rPr kumimoji="1" lang="en-US" altLang="ja-JP" dirty="0" smtClean="0"/>
              <a:t> </a:t>
            </a:r>
            <a:r>
              <a:rPr kumimoji="1" lang="en-US" altLang="ja-JP" i="1" dirty="0" smtClean="0">
                <a:latin typeface="Times New Roman"/>
                <a:cs typeface="Times New Roman"/>
              </a:rPr>
              <a:t>S</a:t>
            </a:r>
            <a:r>
              <a:rPr kumimoji="1" lang="en-US" altLang="ja-JP" baseline="-25000" dirty="0" smtClean="0">
                <a:latin typeface="Times New Roman"/>
                <a:cs typeface="Times New Roman"/>
              </a:rPr>
              <a:t>1</a:t>
            </a:r>
            <a:r>
              <a:rPr kumimoji="1" lang="en-US" altLang="ja-JP" dirty="0" smtClean="0">
                <a:latin typeface="Times New Roman"/>
                <a:cs typeface="Times New Roman"/>
              </a:rPr>
              <a:t>∩</a:t>
            </a:r>
            <a:r>
              <a:rPr kumimoji="1" lang="en-US" altLang="ja-JP" i="1" dirty="0" smtClean="0">
                <a:latin typeface="Times New Roman"/>
                <a:cs typeface="Times New Roman"/>
              </a:rPr>
              <a:t>S</a:t>
            </a:r>
            <a:r>
              <a:rPr kumimoji="1" lang="en-US" altLang="ja-JP" baseline="-25000" dirty="0" smtClean="0">
                <a:latin typeface="Times New Roman"/>
                <a:cs typeface="Times New Roman"/>
              </a:rPr>
              <a:t>2</a:t>
            </a:r>
            <a:r>
              <a:rPr kumimoji="1" lang="en-US" altLang="ja-JP" dirty="0" smtClean="0">
                <a:latin typeface="Times New Roman"/>
                <a:cs typeface="Times New Roman"/>
              </a:rPr>
              <a:t> ≠ Ø</a:t>
            </a:r>
            <a:endParaRPr lang="en-US" altLang="ja-JP" dirty="0" smtClean="0">
              <a:latin typeface="Times New Roman"/>
              <a:cs typeface="Times New Roman"/>
            </a:endParaRPr>
          </a:p>
        </p:txBody>
      </p:sp>
      <p:sp>
        <p:nvSpPr>
          <p:cNvPr id="174" name="テキスト ボックス 173"/>
          <p:cNvSpPr txBox="1"/>
          <p:nvPr/>
        </p:nvSpPr>
        <p:spPr>
          <a:xfrm>
            <a:off x="821432" y="2920093"/>
            <a:ext cx="7865368" cy="923330"/>
          </a:xfrm>
          <a:prstGeom prst="rect">
            <a:avLst/>
          </a:prstGeom>
          <a:noFill/>
        </p:spPr>
        <p:txBody>
          <a:bodyPr wrap="square" rtlCol="0">
            <a:spAutoFit/>
          </a:bodyPr>
          <a:lstStyle/>
          <a:p>
            <a:r>
              <a:rPr kumimoji="1" lang="en-US" altLang="ja-JP" dirty="0" smtClean="0"/>
              <a:t>Let </a:t>
            </a:r>
            <a:r>
              <a:rPr kumimoji="1" lang="en-US" altLang="ja-JP" i="1" dirty="0" err="1" smtClean="0">
                <a:latin typeface="Times New Roman"/>
                <a:cs typeface="Times New Roman"/>
              </a:rPr>
              <a:t>c</a:t>
            </a:r>
            <a:r>
              <a:rPr kumimoji="1" lang="en-US" altLang="ja-JP" dirty="0" smtClean="0"/>
              <a:t> </a:t>
            </a:r>
            <a:r>
              <a:rPr lang="en-US" altLang="ja-JP" dirty="0" smtClean="0"/>
              <a:t>be any character in </a:t>
            </a:r>
            <a:r>
              <a:rPr lang="en-US" altLang="ja-JP" i="1" dirty="0" smtClean="0">
                <a:latin typeface="Times New Roman"/>
                <a:cs typeface="Times New Roman"/>
              </a:rPr>
              <a:t>S</a:t>
            </a:r>
            <a:r>
              <a:rPr lang="en-US" altLang="ja-JP" baseline="-25000" dirty="0" smtClean="0">
                <a:latin typeface="Times New Roman"/>
                <a:cs typeface="Times New Roman"/>
              </a:rPr>
              <a:t>1</a:t>
            </a:r>
            <a:r>
              <a:rPr lang="en-US" altLang="ja-JP" dirty="0" smtClean="0">
                <a:latin typeface="Times New Roman"/>
                <a:cs typeface="Times New Roman"/>
              </a:rPr>
              <a:t>∩</a:t>
            </a:r>
            <a:r>
              <a:rPr lang="en-US" altLang="ja-JP" i="1" dirty="0" smtClean="0">
                <a:latin typeface="Times New Roman"/>
                <a:cs typeface="Times New Roman"/>
              </a:rPr>
              <a:t>S</a:t>
            </a:r>
            <a:r>
              <a:rPr lang="en-US" altLang="ja-JP" baseline="-25000" dirty="0" smtClean="0">
                <a:latin typeface="Times New Roman"/>
                <a:cs typeface="Times New Roman"/>
              </a:rPr>
              <a:t>2</a:t>
            </a:r>
            <a:r>
              <a:rPr lang="en-US" altLang="ja-JP" dirty="0" smtClean="0">
                <a:latin typeface="Times New Roman"/>
                <a:cs typeface="Times New Roman"/>
              </a:rPr>
              <a:t>.</a:t>
            </a:r>
          </a:p>
          <a:p>
            <a:r>
              <a:rPr lang="en-US" altLang="ja-JP" dirty="0" smtClean="0">
                <a:cs typeface="Times New Roman"/>
              </a:rPr>
              <a:t>An infinite repetition</a:t>
            </a:r>
            <a:r>
              <a:rPr lang="en-US" altLang="ja-JP" dirty="0" smtClean="0">
                <a:latin typeface="Times New Roman"/>
                <a:cs typeface="Times New Roman"/>
              </a:rPr>
              <a:t> </a:t>
            </a:r>
            <a:r>
              <a:rPr lang="en-US" altLang="ja-JP" i="1" dirty="0" err="1" smtClean="0">
                <a:latin typeface="Times New Roman"/>
                <a:cs typeface="Times New Roman"/>
              </a:rPr>
              <a:t>c</a:t>
            </a:r>
            <a:r>
              <a:rPr lang="en-US" altLang="ja-JP" i="1" dirty="0" smtClean="0">
                <a:latin typeface="Times New Roman"/>
                <a:cs typeface="Times New Roman"/>
              </a:rPr>
              <a:t>*</a:t>
            </a:r>
            <a:r>
              <a:rPr lang="en-US" altLang="ja-JP" dirty="0" smtClean="0">
                <a:latin typeface="Times New Roman"/>
                <a:cs typeface="Times New Roman"/>
              </a:rPr>
              <a:t> </a:t>
            </a:r>
            <a:r>
              <a:rPr lang="en-US" altLang="ja-JP" dirty="0" smtClean="0">
                <a:cs typeface="Times New Roman"/>
              </a:rPr>
              <a:t>of</a:t>
            </a:r>
            <a:r>
              <a:rPr lang="en-US" altLang="ja-JP" dirty="0" smtClean="0">
                <a:latin typeface="Times New Roman"/>
                <a:cs typeface="Times New Roman"/>
              </a:rPr>
              <a:t> </a:t>
            </a:r>
            <a:r>
              <a:rPr lang="en-US" altLang="ja-JP" i="1" dirty="0" err="1" smtClean="0">
                <a:latin typeface="Times New Roman"/>
                <a:cs typeface="Times New Roman"/>
              </a:rPr>
              <a:t>c</a:t>
            </a:r>
            <a:r>
              <a:rPr lang="en-US" altLang="ja-JP" dirty="0" smtClean="0">
                <a:cs typeface="Times New Roman"/>
              </a:rPr>
              <a:t> is a common subsequence of</a:t>
            </a:r>
            <a:r>
              <a:rPr lang="en-US" altLang="ja-JP" dirty="0" smtClean="0">
                <a:latin typeface="Times New Roman"/>
                <a:cs typeface="Times New Roman"/>
              </a:rPr>
              <a:t>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 and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rPr>
              <a:t>.</a:t>
            </a:r>
          </a:p>
          <a:p>
            <a:r>
              <a:rPr kumimoji="1" lang="en-US" altLang="ja-JP" dirty="0" smtClean="0"/>
              <a:t>Hence, output = ∞.</a:t>
            </a:r>
            <a:endParaRPr kumimoji="1" lang="ja-JP" altLang="en-US" dirty="0"/>
          </a:p>
        </p:txBody>
      </p:sp>
      <p:sp>
        <p:nvSpPr>
          <p:cNvPr id="175" name="テキスト ボックス 174"/>
          <p:cNvSpPr txBox="1"/>
          <p:nvPr/>
        </p:nvSpPr>
        <p:spPr>
          <a:xfrm>
            <a:off x="821432" y="3942055"/>
            <a:ext cx="1933031" cy="369332"/>
          </a:xfrm>
          <a:prstGeom prst="rect">
            <a:avLst/>
          </a:prstGeom>
          <a:noFill/>
          <a:ln>
            <a:solidFill>
              <a:schemeClr val="tx1"/>
            </a:solidFill>
          </a:ln>
        </p:spPr>
        <p:txBody>
          <a:bodyPr wrap="square" rtlCol="0">
            <a:spAutoFit/>
          </a:bodyPr>
          <a:lstStyle/>
          <a:p>
            <a:r>
              <a:rPr lang="en-US" altLang="ja-JP" dirty="0" smtClean="0"/>
              <a:t>case of </a:t>
            </a:r>
            <a:r>
              <a:rPr kumimoji="1" lang="en-US" altLang="ja-JP" dirty="0" smtClean="0"/>
              <a:t> </a:t>
            </a:r>
            <a:r>
              <a:rPr kumimoji="1" lang="en-US" altLang="ja-JP" i="1" dirty="0" smtClean="0">
                <a:latin typeface="Times New Roman"/>
                <a:cs typeface="Times New Roman"/>
              </a:rPr>
              <a:t>S</a:t>
            </a:r>
            <a:r>
              <a:rPr kumimoji="1" lang="en-US" altLang="ja-JP" baseline="-25000" dirty="0" smtClean="0">
                <a:latin typeface="Times New Roman"/>
                <a:cs typeface="Times New Roman"/>
              </a:rPr>
              <a:t>1</a:t>
            </a:r>
            <a:r>
              <a:rPr kumimoji="1" lang="en-US" altLang="ja-JP" dirty="0" smtClean="0">
                <a:latin typeface="Times New Roman"/>
                <a:cs typeface="Times New Roman"/>
              </a:rPr>
              <a:t>∩</a:t>
            </a:r>
            <a:r>
              <a:rPr kumimoji="1" lang="en-US" altLang="ja-JP" i="1" dirty="0" smtClean="0">
                <a:latin typeface="Times New Roman"/>
                <a:cs typeface="Times New Roman"/>
              </a:rPr>
              <a:t>S</a:t>
            </a:r>
            <a:r>
              <a:rPr kumimoji="1" lang="en-US" altLang="ja-JP" baseline="-25000" dirty="0" smtClean="0">
                <a:latin typeface="Times New Roman"/>
                <a:cs typeface="Times New Roman"/>
              </a:rPr>
              <a:t>2</a:t>
            </a:r>
            <a:r>
              <a:rPr kumimoji="1" lang="en-US" altLang="ja-JP" dirty="0" smtClean="0">
                <a:latin typeface="Times New Roman"/>
                <a:cs typeface="Times New Roman"/>
              </a:rPr>
              <a:t> = Ø</a:t>
            </a:r>
            <a:endParaRPr lang="en-US" altLang="ja-JP" dirty="0" smtClean="0">
              <a:latin typeface="Times New Roman"/>
              <a:cs typeface="Times New Roman"/>
            </a:endParaRPr>
          </a:p>
        </p:txBody>
      </p:sp>
      <p:sp>
        <p:nvSpPr>
          <p:cNvPr id="178" name="テキスト ボックス 177"/>
          <p:cNvSpPr txBox="1"/>
          <p:nvPr/>
        </p:nvSpPr>
        <p:spPr>
          <a:xfrm>
            <a:off x="838866" y="4311386"/>
            <a:ext cx="4259846" cy="369332"/>
          </a:xfrm>
          <a:prstGeom prst="rect">
            <a:avLst/>
          </a:prstGeom>
          <a:noFill/>
        </p:spPr>
        <p:txBody>
          <a:bodyPr wrap="square" rtlCol="0">
            <a:spAutoFit/>
          </a:bodyPr>
          <a:lstStyle/>
          <a:p>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rPr>
              <a:t>) is finite.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 name="タイトル 1"/>
          <p:cNvSpPr txBox="1">
            <a:spLocks/>
          </p:cNvSpPr>
          <p:nvPr/>
        </p:nvSpPr>
        <p:spPr>
          <a:xfrm>
            <a:off x="457200" y="10073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5000" b="0" i="0" u="none" strike="noStrike" kern="1200" cap="none" spc="0" normalizeH="0" baseline="0" noProof="0" dirty="0" smtClean="0">
                <a:ln>
                  <a:noFill/>
                </a:ln>
                <a:solidFill>
                  <a:schemeClr val="tx2"/>
                </a:solidFill>
                <a:effectLst/>
                <a:uLnTx/>
                <a:uFillTx/>
                <a:latin typeface="+mj-lt"/>
                <a:ea typeface="+mj-ea"/>
                <a:cs typeface="+mj-cs"/>
              </a:rPr>
              <a:t>Algorithm 2</a:t>
            </a:r>
            <a:endParaRPr kumimoji="1" lang="ja-JP"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211" name="角丸四角形 210"/>
          <p:cNvSpPr/>
          <p:nvPr/>
        </p:nvSpPr>
        <p:spPr>
          <a:xfrm>
            <a:off x="1424023" y="1418409"/>
            <a:ext cx="6562423" cy="438606"/>
          </a:xfrm>
          <a:prstGeom prst="roundRect">
            <a:avLst/>
          </a:prstGeom>
          <a:solidFill>
            <a:schemeClr val="bg1"/>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Sort vertices of </a:t>
            </a:r>
            <a:r>
              <a:rPr lang="en-US" altLang="ja-JP" i="1" dirty="0" smtClean="0">
                <a:solidFill>
                  <a:srgbClr val="000000"/>
                </a:solidFill>
                <a:latin typeface="Times New Roman"/>
                <a:cs typeface="Times New Roman"/>
              </a:rPr>
              <a:t>G</a:t>
            </a:r>
            <a:r>
              <a:rPr lang="en-US" altLang="ja-JP" spc="-300" dirty="0" smtClean="0">
                <a:solidFill>
                  <a:srgbClr val="000000"/>
                </a:solidFill>
                <a:latin typeface="Times New Roman"/>
                <a:cs typeface="Times New Roman"/>
              </a:rPr>
              <a:t>’</a:t>
            </a:r>
            <a:r>
              <a:rPr lang="en-US" altLang="ja-JP" baseline="-25000" dirty="0" smtClean="0">
                <a:solidFill>
                  <a:srgbClr val="000000"/>
                </a:solidFill>
                <a:latin typeface="Times New Roman"/>
                <a:cs typeface="Times New Roman"/>
              </a:rPr>
              <a:t>1</a:t>
            </a:r>
            <a:r>
              <a:rPr lang="en-US" altLang="ja-JP" dirty="0" smtClean="0">
                <a:solidFill>
                  <a:srgbClr val="000000"/>
                </a:solidFill>
              </a:rPr>
              <a:t> and </a:t>
            </a:r>
            <a:r>
              <a:rPr lang="en-US" altLang="ja-JP" i="1" dirty="0" smtClean="0">
                <a:solidFill>
                  <a:srgbClr val="000000"/>
                </a:solidFill>
                <a:latin typeface="Times New Roman"/>
                <a:cs typeface="Times New Roman"/>
              </a:rPr>
              <a:t>G</a:t>
            </a:r>
            <a:r>
              <a:rPr lang="en-US" altLang="ja-JP" spc="-300" dirty="0" smtClean="0">
                <a:solidFill>
                  <a:srgbClr val="000000"/>
                </a:solidFill>
                <a:latin typeface="Times New Roman"/>
                <a:cs typeface="Times New Roman"/>
              </a:rPr>
              <a:t>’</a:t>
            </a:r>
            <a:r>
              <a:rPr lang="en-US" altLang="ja-JP" baseline="-25000" dirty="0" smtClean="0">
                <a:solidFill>
                  <a:srgbClr val="000000"/>
                </a:solidFill>
                <a:latin typeface="Times New Roman"/>
                <a:cs typeface="Times New Roman"/>
              </a:rPr>
              <a:t>2</a:t>
            </a:r>
            <a:r>
              <a:rPr lang="en-US" altLang="ja-JP" dirty="0" smtClean="0">
                <a:solidFill>
                  <a:srgbClr val="000000"/>
                </a:solidFill>
              </a:rPr>
              <a:t> in topological order</a:t>
            </a:r>
            <a:endParaRPr kumimoji="1" lang="ja-JP" altLang="en-US" dirty="0">
              <a:solidFill>
                <a:srgbClr val="000000"/>
              </a:solidFill>
            </a:endParaRPr>
          </a:p>
        </p:txBody>
      </p:sp>
      <p:grpSp>
        <p:nvGrpSpPr>
          <p:cNvPr id="212" name="図形グループ 211"/>
          <p:cNvGrpSpPr/>
          <p:nvPr/>
        </p:nvGrpSpPr>
        <p:grpSpPr>
          <a:xfrm>
            <a:off x="637653" y="2736335"/>
            <a:ext cx="2565011" cy="1277133"/>
            <a:chOff x="4770252" y="3569490"/>
            <a:chExt cx="2565011" cy="1277133"/>
          </a:xfrm>
        </p:grpSpPr>
        <p:grpSp>
          <p:nvGrpSpPr>
            <p:cNvPr id="213" name="図形グループ 142"/>
            <p:cNvGrpSpPr/>
            <p:nvPr/>
          </p:nvGrpSpPr>
          <p:grpSpPr>
            <a:xfrm>
              <a:off x="4770252" y="3569490"/>
              <a:ext cx="2164156" cy="1195354"/>
              <a:chOff x="383159" y="3617174"/>
              <a:chExt cx="2164156" cy="1195354"/>
            </a:xfrm>
          </p:grpSpPr>
          <p:grpSp>
            <p:nvGrpSpPr>
              <p:cNvPr id="215" name="図形グループ 80"/>
              <p:cNvGrpSpPr>
                <a:grpSpLocks noChangeAspect="1"/>
              </p:cNvGrpSpPr>
              <p:nvPr/>
            </p:nvGrpSpPr>
            <p:grpSpPr>
              <a:xfrm>
                <a:off x="383159" y="3617174"/>
                <a:ext cx="2164156" cy="1195354"/>
                <a:chOff x="-208509" y="4269537"/>
                <a:chExt cx="3313470" cy="1830165"/>
              </a:xfrm>
            </p:grpSpPr>
            <p:grpSp>
              <p:nvGrpSpPr>
                <p:cNvPr id="218" name="図形グループ 61"/>
                <p:cNvGrpSpPr/>
                <p:nvPr/>
              </p:nvGrpSpPr>
              <p:grpSpPr>
                <a:xfrm>
                  <a:off x="-208509" y="4269537"/>
                  <a:ext cx="3313470" cy="1830165"/>
                  <a:chOff x="-208509" y="4269537"/>
                  <a:chExt cx="3313470" cy="1830165"/>
                </a:xfrm>
              </p:grpSpPr>
              <p:grpSp>
                <p:nvGrpSpPr>
                  <p:cNvPr id="220" name="図形グループ 59"/>
                  <p:cNvGrpSpPr/>
                  <p:nvPr/>
                </p:nvGrpSpPr>
                <p:grpSpPr>
                  <a:xfrm>
                    <a:off x="606490" y="4269537"/>
                    <a:ext cx="2498471" cy="1830165"/>
                    <a:chOff x="606490" y="4269537"/>
                    <a:chExt cx="2498471" cy="1830165"/>
                  </a:xfrm>
                </p:grpSpPr>
                <p:sp>
                  <p:nvSpPr>
                    <p:cNvPr id="222" name="円/楕円 221"/>
                    <p:cNvSpPr/>
                    <p:nvPr/>
                  </p:nvSpPr>
                  <p:spPr>
                    <a:xfrm>
                      <a:off x="606490" y="4269537"/>
                      <a:ext cx="602863"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223" name="円/楕円 222"/>
                    <p:cNvSpPr/>
                    <p:nvPr/>
                  </p:nvSpPr>
                  <p:spPr>
                    <a:xfrm>
                      <a:off x="2114044"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224" name="円/楕円 223"/>
                    <p:cNvSpPr/>
                    <p:nvPr/>
                  </p:nvSpPr>
                  <p:spPr>
                    <a:xfrm>
                      <a:off x="606491"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225" name="円/楕円 224"/>
                    <p:cNvSpPr/>
                    <p:nvPr/>
                  </p:nvSpPr>
                  <p:spPr>
                    <a:xfrm>
                      <a:off x="1745284" y="5487008"/>
                      <a:ext cx="1359677"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c,d</a:t>
                      </a:r>
                      <a:r>
                        <a:rPr lang="en-US" altLang="ja-JP" sz="2400" dirty="0" smtClean="0">
                          <a:solidFill>
                            <a:srgbClr val="000000"/>
                          </a:solidFill>
                          <a:latin typeface="+mn-ea"/>
                        </a:rPr>
                        <a:t>} </a:t>
                      </a:r>
                      <a:r>
                        <a:rPr lang="en-US" altLang="ja-JP" sz="2400" baseline="-25000" dirty="0" smtClean="0">
                          <a:solidFill>
                            <a:srgbClr val="000000"/>
                          </a:solidFill>
                          <a:latin typeface="+mn-ea"/>
                        </a:rPr>
                        <a:t>4</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226" name="直線矢印コネクタ 225"/>
                    <p:cNvCxnSpPr>
                      <a:stCxn id="222" idx="6"/>
                      <a:endCxn id="223" idx="2"/>
                    </p:cNvCxnSpPr>
                    <p:nvPr/>
                  </p:nvCxnSpPr>
                  <p:spPr>
                    <a:xfrm>
                      <a:off x="1209353" y="457588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7" name="直線矢印コネクタ 226"/>
                    <p:cNvCxnSpPr>
                      <a:stCxn id="224" idx="6"/>
                      <a:endCxn id="225" idx="2"/>
                    </p:cNvCxnSpPr>
                    <p:nvPr/>
                  </p:nvCxnSpPr>
                  <p:spPr>
                    <a:xfrm>
                      <a:off x="1209354" y="5792145"/>
                      <a:ext cx="535930" cy="12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sp>
                <p:nvSpPr>
                  <p:cNvPr id="221" name="テキスト ボックス 220"/>
                  <p:cNvSpPr txBox="1"/>
                  <p:nvPr/>
                </p:nvSpPr>
                <p:spPr>
                  <a:xfrm>
                    <a:off x="-208509" y="4313716"/>
                    <a:ext cx="936812" cy="706839"/>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grpSp>
            <p:cxnSp>
              <p:nvCxnSpPr>
                <p:cNvPr id="219" name="直線矢印コネクタ 218"/>
                <p:cNvCxnSpPr>
                  <a:stCxn id="224" idx="7"/>
                  <a:endCxn id="223" idx="3"/>
                </p:cNvCxnSpPr>
                <p:nvPr/>
              </p:nvCxnSpPr>
              <p:spPr>
                <a:xfrm rot="5400000" flipH="1" flipV="1">
                  <a:off x="1270189" y="4643382"/>
                  <a:ext cx="783018" cy="1081266"/>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cxnSp>
            <p:nvCxnSpPr>
              <p:cNvPr id="216" name="直線矢印コネクタ 215"/>
              <p:cNvCxnSpPr>
                <a:stCxn id="225" idx="0"/>
                <a:endCxn id="223" idx="4"/>
              </p:cNvCxnSpPr>
              <p:nvPr/>
            </p:nvCxnSpPr>
            <p:spPr>
              <a:xfrm rot="16200000" flipV="1">
                <a:off x="1902634" y="4211701"/>
                <a:ext cx="395004" cy="6300"/>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17" name="直線矢印コネクタ 216"/>
              <p:cNvCxnSpPr>
                <a:stCxn id="224" idx="0"/>
                <a:endCxn id="222" idx="4"/>
              </p:cNvCxnSpPr>
              <p:nvPr/>
            </p:nvCxnSpPr>
            <p:spPr>
              <a:xfrm rot="5400000" flipH="1" flipV="1">
                <a:off x="915239" y="4214453"/>
                <a:ext cx="394212"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14" name="円弧 213"/>
            <p:cNvSpPr/>
            <p:nvPr/>
          </p:nvSpPr>
          <p:spPr>
            <a:xfrm rot="17916033">
              <a:off x="6796525" y="4307886"/>
              <a:ext cx="569475" cy="508000"/>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228" name="図形グループ 227"/>
          <p:cNvGrpSpPr/>
          <p:nvPr/>
        </p:nvGrpSpPr>
        <p:grpSpPr>
          <a:xfrm>
            <a:off x="518890" y="4435815"/>
            <a:ext cx="2965829" cy="1292576"/>
            <a:chOff x="4164077" y="5276119"/>
            <a:chExt cx="2965829" cy="1292576"/>
          </a:xfrm>
        </p:grpSpPr>
        <p:grpSp>
          <p:nvGrpSpPr>
            <p:cNvPr id="229" name="図形グループ 64"/>
            <p:cNvGrpSpPr>
              <a:grpSpLocks noChangeAspect="1"/>
            </p:cNvGrpSpPr>
            <p:nvPr/>
          </p:nvGrpSpPr>
          <p:grpSpPr>
            <a:xfrm>
              <a:off x="4164077" y="5276119"/>
              <a:ext cx="2965829" cy="1175182"/>
              <a:chOff x="3829793" y="4267949"/>
              <a:chExt cx="4615762" cy="1828954"/>
            </a:xfrm>
          </p:grpSpPr>
          <p:grpSp>
            <p:nvGrpSpPr>
              <p:cNvPr id="233" name="図形グループ 60"/>
              <p:cNvGrpSpPr/>
              <p:nvPr/>
            </p:nvGrpSpPr>
            <p:grpSpPr>
              <a:xfrm>
                <a:off x="4836485" y="4267949"/>
                <a:ext cx="3609070" cy="1828954"/>
                <a:chOff x="4836485" y="4267949"/>
                <a:chExt cx="3609070" cy="1828954"/>
              </a:xfrm>
            </p:grpSpPr>
            <p:sp>
              <p:nvSpPr>
                <p:cNvPr id="235" name="円/楕円 234"/>
                <p:cNvSpPr/>
                <p:nvPr/>
              </p:nvSpPr>
              <p:spPr>
                <a:xfrm>
                  <a:off x="4836485"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236" name="円/楕円 235"/>
                <p:cNvSpPr/>
                <p:nvPr/>
              </p:nvSpPr>
              <p:spPr>
                <a:xfrm>
                  <a:off x="6344038"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237" name="円/楕円 236"/>
                <p:cNvSpPr/>
                <p:nvPr/>
              </p:nvSpPr>
              <p:spPr>
                <a:xfrm>
                  <a:off x="6699811" y="5484210"/>
                  <a:ext cx="1402808" cy="612693"/>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a,b</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baseline="-25000" dirty="0">
                    <a:solidFill>
                      <a:srgbClr val="000000"/>
                    </a:solidFill>
                    <a:latin typeface="+mn-ea"/>
                  </a:endParaRPr>
                </a:p>
              </p:txBody>
            </p:sp>
            <p:cxnSp>
              <p:nvCxnSpPr>
                <p:cNvPr id="238" name="直線矢印コネクタ 237"/>
                <p:cNvCxnSpPr>
                  <a:stCxn id="235" idx="6"/>
                  <a:endCxn id="236" idx="2"/>
                </p:cNvCxnSpPr>
                <p:nvPr/>
              </p:nvCxnSpPr>
              <p:spPr>
                <a:xfrm>
                  <a:off x="5439347" y="4574296"/>
                  <a:ext cx="904691" cy="15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9" name="直線矢印コネクタ 238"/>
                <p:cNvCxnSpPr>
                  <a:stCxn id="236" idx="6"/>
                  <a:endCxn id="241" idx="2"/>
                </p:cNvCxnSpPr>
                <p:nvPr/>
              </p:nvCxnSpPr>
              <p:spPr>
                <a:xfrm>
                  <a:off x="6946900" y="457429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0" name="直線矢印コネクタ 239"/>
                <p:cNvCxnSpPr>
                  <a:stCxn id="236" idx="4"/>
                  <a:endCxn id="237" idx="1"/>
                </p:cNvCxnSpPr>
                <p:nvPr/>
              </p:nvCxnSpPr>
              <p:spPr>
                <a:xfrm rot="16200000" flipH="1">
                  <a:off x="6428712" y="5097398"/>
                  <a:ext cx="693293" cy="25977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41" name="円/楕円 240"/>
                <p:cNvSpPr/>
                <p:nvPr/>
              </p:nvSpPr>
              <p:spPr>
                <a:xfrm>
                  <a:off x="7842693"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grpSp>
          <p:sp>
            <p:nvSpPr>
              <p:cNvPr id="234" name="テキスト ボックス 233"/>
              <p:cNvSpPr txBox="1"/>
              <p:nvPr/>
            </p:nvSpPr>
            <p:spPr>
              <a:xfrm>
                <a:off x="3829793" y="4414954"/>
                <a:ext cx="936811"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grpSp>
        <p:cxnSp>
          <p:nvCxnSpPr>
            <p:cNvPr id="230" name="直線矢印コネクタ 229"/>
            <p:cNvCxnSpPr>
              <a:stCxn id="241" idx="4"/>
              <a:endCxn id="237" idx="7"/>
            </p:cNvCxnSpPr>
            <p:nvPr/>
          </p:nvCxnSpPr>
          <p:spPr>
            <a:xfrm rot="5400000">
              <a:off x="6634664" y="5813711"/>
              <a:ext cx="444451" cy="1586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31" name="円弧 230"/>
            <p:cNvSpPr/>
            <p:nvPr/>
          </p:nvSpPr>
          <p:spPr>
            <a:xfrm rot="1345326">
              <a:off x="4788954" y="5626052"/>
              <a:ext cx="492745" cy="445488"/>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32" name="円弧 231"/>
            <p:cNvSpPr/>
            <p:nvPr/>
          </p:nvSpPr>
          <p:spPr>
            <a:xfrm rot="6033701">
              <a:off x="5629691" y="6099579"/>
              <a:ext cx="492745" cy="445488"/>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244" name="図形グループ 243"/>
          <p:cNvGrpSpPr/>
          <p:nvPr/>
        </p:nvGrpSpPr>
        <p:grpSpPr>
          <a:xfrm>
            <a:off x="3753268" y="2916038"/>
            <a:ext cx="5100221" cy="2336634"/>
            <a:chOff x="3753268" y="2916038"/>
            <a:chExt cx="5100221" cy="2336634"/>
          </a:xfrm>
        </p:grpSpPr>
        <p:grpSp>
          <p:nvGrpSpPr>
            <p:cNvPr id="242" name="図形グループ 241"/>
            <p:cNvGrpSpPr/>
            <p:nvPr/>
          </p:nvGrpSpPr>
          <p:grpSpPr>
            <a:xfrm>
              <a:off x="4972986" y="2916038"/>
              <a:ext cx="3880503" cy="2336634"/>
              <a:chOff x="4948084" y="2928490"/>
              <a:chExt cx="3880503" cy="2336634"/>
            </a:xfrm>
          </p:grpSpPr>
          <p:grpSp>
            <p:nvGrpSpPr>
              <p:cNvPr id="183" name="図形グループ 143"/>
              <p:cNvGrpSpPr/>
              <p:nvPr/>
            </p:nvGrpSpPr>
            <p:grpSpPr>
              <a:xfrm>
                <a:off x="5276482" y="2928490"/>
                <a:ext cx="3552105" cy="894782"/>
                <a:chOff x="992703" y="1112301"/>
                <a:chExt cx="3552105" cy="894782"/>
              </a:xfrm>
            </p:grpSpPr>
            <p:sp>
              <p:nvSpPr>
                <p:cNvPr id="184" name="円/楕円 183"/>
                <p:cNvSpPr/>
                <p:nvPr/>
              </p:nvSpPr>
              <p:spPr>
                <a:xfrm>
                  <a:off x="1298637"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185" name="円/楕円 184"/>
                <p:cNvSpPr/>
                <p:nvPr/>
              </p:nvSpPr>
              <p:spPr>
                <a:xfrm>
                  <a:off x="2085733"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186" name="円/楕円 185"/>
                <p:cNvSpPr/>
                <p:nvPr/>
              </p:nvSpPr>
              <p:spPr>
                <a:xfrm>
                  <a:off x="2809329"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187" name="円/楕円 186"/>
                <p:cNvSpPr/>
                <p:nvPr/>
              </p:nvSpPr>
              <p:spPr>
                <a:xfrm>
                  <a:off x="3374175" y="1606908"/>
                  <a:ext cx="888058"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c,d</a:t>
                  </a:r>
                  <a:r>
                    <a:rPr lang="en-US" altLang="ja-JP" sz="2400" dirty="0" smtClean="0">
                      <a:solidFill>
                        <a:srgbClr val="000000"/>
                      </a:solidFill>
                      <a:latin typeface="+mn-ea"/>
                    </a:rPr>
                    <a:t>} </a:t>
                  </a:r>
                  <a:r>
                    <a:rPr lang="en-US" altLang="ja-JP" sz="2400" baseline="-25000" dirty="0" smtClean="0">
                      <a:solidFill>
                        <a:srgbClr val="000000"/>
                      </a:solidFill>
                      <a:latin typeface="+mn-ea"/>
                    </a:rPr>
                    <a:t>4</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188" name="直線矢印コネクタ 187"/>
                <p:cNvCxnSpPr>
                  <a:stCxn id="184" idx="6"/>
                  <a:endCxn id="185" idx="2"/>
                </p:cNvCxnSpPr>
                <p:nvPr/>
              </p:nvCxnSpPr>
              <p:spPr>
                <a:xfrm>
                  <a:off x="1692390" y="1806996"/>
                  <a:ext cx="39334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9" name="直線矢印コネクタ 188"/>
                <p:cNvCxnSpPr>
                  <a:stCxn id="186" idx="6"/>
                  <a:endCxn id="187" idx="2"/>
                </p:cNvCxnSpPr>
                <p:nvPr/>
              </p:nvCxnSpPr>
              <p:spPr>
                <a:xfrm>
                  <a:off x="3203082" y="1806996"/>
                  <a:ext cx="1710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90" name="テキスト ボックス 189"/>
                <p:cNvSpPr txBox="1"/>
                <p:nvPr/>
              </p:nvSpPr>
              <p:spPr>
                <a:xfrm>
                  <a:off x="992703" y="1112301"/>
                  <a:ext cx="611868" cy="461665"/>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cxnSp>
              <p:nvCxnSpPr>
                <p:cNvPr id="191" name="直線矢印コネクタ 190"/>
                <p:cNvCxnSpPr>
                  <a:stCxn id="186" idx="2"/>
                  <a:endCxn id="185" idx="6"/>
                </p:cNvCxnSpPr>
                <p:nvPr/>
              </p:nvCxnSpPr>
              <p:spPr>
                <a:xfrm rot="10800000">
                  <a:off x="2479487" y="1806996"/>
                  <a:ext cx="329843"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92" name="直線矢印コネクタ 118"/>
                <p:cNvCxnSpPr>
                  <a:stCxn id="187" idx="0"/>
                  <a:endCxn id="185" idx="0"/>
                </p:cNvCxnSpPr>
                <p:nvPr/>
              </p:nvCxnSpPr>
              <p:spPr>
                <a:xfrm rot="16200000" flipV="1">
                  <a:off x="3050407" y="839111"/>
                  <a:ext cx="1588" cy="1535594"/>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93" name="直線矢印コネクタ 119"/>
                <p:cNvCxnSpPr>
                  <a:stCxn id="186" idx="0"/>
                  <a:endCxn id="184" idx="0"/>
                </p:cNvCxnSpPr>
                <p:nvPr/>
              </p:nvCxnSpPr>
              <p:spPr>
                <a:xfrm rot="16200000" flipV="1">
                  <a:off x="2250860" y="851562"/>
                  <a:ext cx="1588" cy="1510692"/>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94" name="円弧 193"/>
                <p:cNvSpPr/>
                <p:nvPr/>
              </p:nvSpPr>
              <p:spPr>
                <a:xfrm rot="14543956">
                  <a:off x="4006070" y="1268900"/>
                  <a:ext cx="569475" cy="508000"/>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210" name="図形グループ 209"/>
              <p:cNvGrpSpPr/>
              <p:nvPr/>
            </p:nvGrpSpPr>
            <p:grpSpPr>
              <a:xfrm>
                <a:off x="4948084" y="4496203"/>
                <a:ext cx="3880502" cy="768921"/>
                <a:chOff x="5280259" y="3389214"/>
                <a:chExt cx="3880502" cy="768921"/>
              </a:xfrm>
            </p:grpSpPr>
            <p:sp>
              <p:nvSpPr>
                <p:cNvPr id="157" name="テキスト ボックス 156"/>
                <p:cNvSpPr txBox="1"/>
                <p:nvPr/>
              </p:nvSpPr>
              <p:spPr>
                <a:xfrm>
                  <a:off x="5280259" y="3409157"/>
                  <a:ext cx="601942" cy="461665"/>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sp>
              <p:nvSpPr>
                <p:cNvPr id="154" name="円弧 153"/>
                <p:cNvSpPr/>
                <p:nvPr/>
              </p:nvSpPr>
              <p:spPr>
                <a:xfrm rot="10800000">
                  <a:off x="5834329" y="3423097"/>
                  <a:ext cx="492745" cy="445488"/>
                </a:xfrm>
                <a:prstGeom prst="arc">
                  <a:avLst>
                    <a:gd name="adj1" fmla="val 17589136"/>
                    <a:gd name="adj2" fmla="val 13977584"/>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195" name="図形グループ 143"/>
                <p:cNvGrpSpPr/>
                <p:nvPr/>
              </p:nvGrpSpPr>
              <p:grpSpPr>
                <a:xfrm>
                  <a:off x="5914590" y="3389214"/>
                  <a:ext cx="3246171" cy="768921"/>
                  <a:chOff x="1298637" y="1238162"/>
                  <a:chExt cx="3246171" cy="768921"/>
                </a:xfrm>
              </p:grpSpPr>
              <p:sp>
                <p:nvSpPr>
                  <p:cNvPr id="196" name="円/楕円 195"/>
                  <p:cNvSpPr/>
                  <p:nvPr/>
                </p:nvSpPr>
                <p:spPr>
                  <a:xfrm>
                    <a:off x="1298637"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197" name="円/楕円 196"/>
                  <p:cNvSpPr/>
                  <p:nvPr/>
                </p:nvSpPr>
                <p:spPr>
                  <a:xfrm>
                    <a:off x="2085733"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198" name="円/楕円 197"/>
                  <p:cNvSpPr/>
                  <p:nvPr/>
                </p:nvSpPr>
                <p:spPr>
                  <a:xfrm>
                    <a:off x="2809329"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199" name="円/楕円 198"/>
                  <p:cNvSpPr/>
                  <p:nvPr/>
                </p:nvSpPr>
                <p:spPr>
                  <a:xfrm>
                    <a:off x="3374175" y="1606908"/>
                    <a:ext cx="888058"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a,b</a:t>
                    </a:r>
                    <a:r>
                      <a:rPr lang="en-US" altLang="ja-JP" sz="2400" dirty="0" smtClean="0">
                        <a:solidFill>
                          <a:srgbClr val="000000"/>
                        </a:solidFill>
                        <a:latin typeface="+mn-ea"/>
                      </a:rPr>
                      <a:t>} </a:t>
                    </a:r>
                    <a:r>
                      <a:rPr lang="en-US" altLang="ja-JP" sz="2400" baseline="-25000" dirty="0" smtClean="0">
                        <a:solidFill>
                          <a:srgbClr val="000000"/>
                        </a:solidFill>
                        <a:latin typeface="+mn-ea"/>
                      </a:rPr>
                      <a:t>4</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200" name="直線矢印コネクタ 199"/>
                  <p:cNvCxnSpPr>
                    <a:stCxn id="196" idx="6"/>
                    <a:endCxn id="197" idx="2"/>
                  </p:cNvCxnSpPr>
                  <p:nvPr/>
                </p:nvCxnSpPr>
                <p:spPr>
                  <a:xfrm>
                    <a:off x="1692390" y="1806996"/>
                    <a:ext cx="39334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1" name="直線矢印コネクタ 200"/>
                  <p:cNvCxnSpPr>
                    <a:stCxn id="198" idx="6"/>
                    <a:endCxn id="199" idx="2"/>
                  </p:cNvCxnSpPr>
                  <p:nvPr/>
                </p:nvCxnSpPr>
                <p:spPr>
                  <a:xfrm>
                    <a:off x="3203082" y="1806996"/>
                    <a:ext cx="1710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3" name="直線矢印コネクタ 202"/>
                  <p:cNvCxnSpPr>
                    <a:stCxn id="198" idx="2"/>
                    <a:endCxn id="197" idx="6"/>
                  </p:cNvCxnSpPr>
                  <p:nvPr/>
                </p:nvCxnSpPr>
                <p:spPr>
                  <a:xfrm rot="10800000">
                    <a:off x="2479487" y="1806996"/>
                    <a:ext cx="329843"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04" name="直線矢印コネクタ 118"/>
                  <p:cNvCxnSpPr>
                    <a:stCxn id="199" idx="0"/>
                    <a:endCxn id="197" idx="0"/>
                  </p:cNvCxnSpPr>
                  <p:nvPr/>
                </p:nvCxnSpPr>
                <p:spPr>
                  <a:xfrm rot="16200000" flipV="1">
                    <a:off x="3050407" y="839111"/>
                    <a:ext cx="1588" cy="1535594"/>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06" name="円弧 205"/>
                  <p:cNvSpPr/>
                  <p:nvPr/>
                </p:nvSpPr>
                <p:spPr>
                  <a:xfrm rot="14543956">
                    <a:off x="4006070" y="1268900"/>
                    <a:ext cx="569475" cy="508000"/>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grpSp>
        <p:sp>
          <p:nvSpPr>
            <p:cNvPr id="243" name="右矢印 242"/>
            <p:cNvSpPr/>
            <p:nvPr/>
          </p:nvSpPr>
          <p:spPr>
            <a:xfrm>
              <a:off x="3753268" y="3468205"/>
              <a:ext cx="1318329" cy="1397538"/>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400" dirty="0" smtClean="0">
                  <a:solidFill>
                    <a:srgbClr val="000000"/>
                  </a:solidFill>
                </a:rPr>
                <a:t>sort</a:t>
              </a:r>
              <a:endParaRPr kumimoji="1" lang="ja-JP" altLang="en-US" sz="2400" dirty="0">
                <a:solidFill>
                  <a:srgbClr val="000000"/>
                </a:solidFill>
              </a:endParaRPr>
            </a:p>
          </p:txBody>
        </p:sp>
      </p:grpSp>
      <p:grpSp>
        <p:nvGrpSpPr>
          <p:cNvPr id="139" name="図形グループ 138"/>
          <p:cNvGrpSpPr/>
          <p:nvPr/>
        </p:nvGrpSpPr>
        <p:grpSpPr>
          <a:xfrm>
            <a:off x="5631656" y="3981310"/>
            <a:ext cx="2923760" cy="563884"/>
            <a:chOff x="5631656" y="3981310"/>
            <a:chExt cx="2923760" cy="563884"/>
          </a:xfrm>
        </p:grpSpPr>
        <p:grpSp>
          <p:nvGrpSpPr>
            <p:cNvPr id="102" name="図形グループ 88"/>
            <p:cNvGrpSpPr/>
            <p:nvPr/>
          </p:nvGrpSpPr>
          <p:grpSpPr>
            <a:xfrm>
              <a:off x="5631656" y="3981310"/>
              <a:ext cx="668956" cy="498408"/>
              <a:chOff x="5460963" y="4249105"/>
              <a:chExt cx="668956" cy="498408"/>
            </a:xfrm>
          </p:grpSpPr>
          <p:sp>
            <p:nvSpPr>
              <p:cNvPr id="118" name="四角形吹き出し 117"/>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119" name="テキスト ボックス 118"/>
              <p:cNvSpPr txBox="1"/>
              <p:nvPr/>
            </p:nvSpPr>
            <p:spPr>
              <a:xfrm>
                <a:off x="5460963" y="4249105"/>
                <a:ext cx="668956" cy="46166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1,1 </a:t>
                </a:r>
                <a:endParaRPr kumimoji="1" lang="ja-JP" altLang="en-US" sz="2400" dirty="0"/>
              </a:p>
            </p:txBody>
          </p:sp>
        </p:grpSp>
        <p:grpSp>
          <p:nvGrpSpPr>
            <p:cNvPr id="103" name="図形グループ 89"/>
            <p:cNvGrpSpPr/>
            <p:nvPr/>
          </p:nvGrpSpPr>
          <p:grpSpPr>
            <a:xfrm>
              <a:off x="6364301" y="3981310"/>
              <a:ext cx="668956" cy="498408"/>
              <a:chOff x="5442007" y="4249105"/>
              <a:chExt cx="668956" cy="498408"/>
            </a:xfrm>
          </p:grpSpPr>
          <p:sp>
            <p:nvSpPr>
              <p:cNvPr id="116" name="四角形吹き出し 115"/>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117" name="テキスト ボックス 116"/>
              <p:cNvSpPr txBox="1"/>
              <p:nvPr/>
            </p:nvSpPr>
            <p:spPr>
              <a:xfrm>
                <a:off x="5442007" y="4249105"/>
                <a:ext cx="668956" cy="46166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1,2 </a:t>
                </a:r>
                <a:endParaRPr kumimoji="1" lang="ja-JP" altLang="en-US" sz="2400" dirty="0"/>
              </a:p>
            </p:txBody>
          </p:sp>
        </p:grpSp>
        <p:grpSp>
          <p:nvGrpSpPr>
            <p:cNvPr id="104" name="図形グループ 92"/>
            <p:cNvGrpSpPr/>
            <p:nvPr/>
          </p:nvGrpSpPr>
          <p:grpSpPr>
            <a:xfrm>
              <a:off x="7134858" y="3981310"/>
              <a:ext cx="668956" cy="527886"/>
              <a:chOff x="5460963" y="4249105"/>
              <a:chExt cx="668956" cy="527886"/>
            </a:xfrm>
          </p:grpSpPr>
          <p:sp>
            <p:nvSpPr>
              <p:cNvPr id="114" name="四角形吹き出し 113"/>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115" name="テキスト ボックス 114"/>
              <p:cNvSpPr txBox="1"/>
              <p:nvPr/>
            </p:nvSpPr>
            <p:spPr>
              <a:xfrm>
                <a:off x="5460963" y="4249105"/>
                <a:ext cx="668956" cy="527886"/>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1,3 </a:t>
                </a:r>
                <a:endParaRPr kumimoji="1" lang="ja-JP" altLang="en-US" sz="2400" dirty="0"/>
              </a:p>
            </p:txBody>
          </p:sp>
        </p:grpSp>
        <p:grpSp>
          <p:nvGrpSpPr>
            <p:cNvPr id="105" name="図形グループ 95"/>
            <p:cNvGrpSpPr/>
            <p:nvPr/>
          </p:nvGrpSpPr>
          <p:grpSpPr>
            <a:xfrm>
              <a:off x="7886460" y="3981310"/>
              <a:ext cx="668956" cy="563884"/>
              <a:chOff x="5460963" y="4249105"/>
              <a:chExt cx="668956" cy="563884"/>
            </a:xfrm>
          </p:grpSpPr>
          <p:sp>
            <p:nvSpPr>
              <p:cNvPr id="112" name="四角形吹き出し 111"/>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113" name="テキスト ボックス 112"/>
              <p:cNvSpPr txBox="1"/>
              <p:nvPr/>
            </p:nvSpPr>
            <p:spPr>
              <a:xfrm>
                <a:off x="5460963" y="4249105"/>
                <a:ext cx="668956" cy="563884"/>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1,4 </a:t>
                </a:r>
                <a:endParaRPr kumimoji="1" lang="ja-JP" altLang="en-US" sz="2400" dirty="0"/>
              </a:p>
            </p:txBody>
          </p:sp>
        </p:grpSp>
      </p:grpSp>
      <p:grpSp>
        <p:nvGrpSpPr>
          <p:cNvPr id="141" name="図形グループ 140"/>
          <p:cNvGrpSpPr/>
          <p:nvPr/>
        </p:nvGrpSpPr>
        <p:grpSpPr>
          <a:xfrm>
            <a:off x="5609242" y="5483104"/>
            <a:ext cx="2923760" cy="498408"/>
            <a:chOff x="5631656" y="3981310"/>
            <a:chExt cx="2923760" cy="498408"/>
          </a:xfrm>
        </p:grpSpPr>
        <p:grpSp>
          <p:nvGrpSpPr>
            <p:cNvPr id="142" name="図形グループ 88"/>
            <p:cNvGrpSpPr/>
            <p:nvPr/>
          </p:nvGrpSpPr>
          <p:grpSpPr>
            <a:xfrm>
              <a:off x="5631656" y="3981310"/>
              <a:ext cx="668956" cy="498408"/>
              <a:chOff x="5460963" y="4249105"/>
              <a:chExt cx="668956" cy="498408"/>
            </a:xfrm>
          </p:grpSpPr>
          <p:sp>
            <p:nvSpPr>
              <p:cNvPr id="152" name="四角形吹き出し 151"/>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153" name="テキスト ボックス 152"/>
              <p:cNvSpPr txBox="1"/>
              <p:nvPr/>
            </p:nvSpPr>
            <p:spPr>
              <a:xfrm>
                <a:off x="5460963" y="4249105"/>
                <a:ext cx="668956" cy="46166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2</a:t>
                </a:r>
                <a:r>
                  <a:rPr lang="en-US" altLang="ja-JP" sz="2400" baseline="-25000" dirty="0" smtClean="0">
                    <a:latin typeface="Times New Roman"/>
                    <a:cs typeface="Times New Roman"/>
                  </a:rPr>
                  <a:t>,1 </a:t>
                </a:r>
                <a:endParaRPr kumimoji="1" lang="ja-JP" altLang="en-US" sz="2400" dirty="0"/>
              </a:p>
            </p:txBody>
          </p:sp>
        </p:grpSp>
        <p:grpSp>
          <p:nvGrpSpPr>
            <p:cNvPr id="143" name="図形グループ 89"/>
            <p:cNvGrpSpPr/>
            <p:nvPr/>
          </p:nvGrpSpPr>
          <p:grpSpPr>
            <a:xfrm>
              <a:off x="6364301" y="3981310"/>
              <a:ext cx="668956" cy="498408"/>
              <a:chOff x="5442007" y="4249105"/>
              <a:chExt cx="668956" cy="498408"/>
            </a:xfrm>
          </p:grpSpPr>
          <p:sp>
            <p:nvSpPr>
              <p:cNvPr id="150" name="四角形吹き出し 149"/>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151" name="テキスト ボックス 150"/>
              <p:cNvSpPr txBox="1"/>
              <p:nvPr/>
            </p:nvSpPr>
            <p:spPr>
              <a:xfrm>
                <a:off x="5442007" y="4249105"/>
                <a:ext cx="668956" cy="46166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2</a:t>
                </a:r>
                <a:r>
                  <a:rPr lang="en-US" altLang="ja-JP" sz="2400" baseline="-25000" dirty="0" smtClean="0">
                    <a:latin typeface="Times New Roman"/>
                    <a:cs typeface="Times New Roman"/>
                  </a:rPr>
                  <a:t>,2 </a:t>
                </a:r>
                <a:endParaRPr kumimoji="1" lang="ja-JP" altLang="en-US" sz="2400" dirty="0"/>
              </a:p>
            </p:txBody>
          </p:sp>
        </p:grpSp>
        <p:grpSp>
          <p:nvGrpSpPr>
            <p:cNvPr id="144" name="図形グループ 92"/>
            <p:cNvGrpSpPr/>
            <p:nvPr/>
          </p:nvGrpSpPr>
          <p:grpSpPr>
            <a:xfrm>
              <a:off x="7134858" y="3981310"/>
              <a:ext cx="668956" cy="498408"/>
              <a:chOff x="5460963" y="4249105"/>
              <a:chExt cx="668956" cy="498408"/>
            </a:xfrm>
          </p:grpSpPr>
          <p:sp>
            <p:nvSpPr>
              <p:cNvPr id="148" name="四角形吹き出し 147"/>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149" name="テキスト ボックス 148"/>
              <p:cNvSpPr txBox="1"/>
              <p:nvPr/>
            </p:nvSpPr>
            <p:spPr>
              <a:xfrm>
                <a:off x="5460963" y="4249105"/>
                <a:ext cx="668956" cy="46166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2</a:t>
                </a:r>
                <a:r>
                  <a:rPr lang="en-US" altLang="ja-JP" sz="2400" baseline="-25000" dirty="0" smtClean="0">
                    <a:latin typeface="Times New Roman"/>
                    <a:cs typeface="Times New Roman"/>
                  </a:rPr>
                  <a:t>,3 </a:t>
                </a:r>
                <a:endParaRPr kumimoji="1" lang="ja-JP" altLang="en-US" sz="2400" dirty="0"/>
              </a:p>
            </p:txBody>
          </p:sp>
        </p:grpSp>
        <p:grpSp>
          <p:nvGrpSpPr>
            <p:cNvPr id="145" name="図形グループ 95"/>
            <p:cNvGrpSpPr/>
            <p:nvPr/>
          </p:nvGrpSpPr>
          <p:grpSpPr>
            <a:xfrm>
              <a:off x="7886460" y="3981310"/>
              <a:ext cx="668956" cy="498408"/>
              <a:chOff x="5460963" y="4249105"/>
              <a:chExt cx="668956" cy="498408"/>
            </a:xfrm>
          </p:grpSpPr>
          <p:sp>
            <p:nvSpPr>
              <p:cNvPr id="146" name="四角形吹き出し 145"/>
              <p:cNvSpPr/>
              <p:nvPr/>
            </p:nvSpPr>
            <p:spPr>
              <a:xfrm>
                <a:off x="5540153" y="4303895"/>
                <a:ext cx="491467" cy="443618"/>
              </a:xfrm>
              <a:prstGeom prst="wedgeRectCallout">
                <a:avLst>
                  <a:gd name="adj1" fmla="val -21854"/>
                  <a:gd name="adj2" fmla="val -95417"/>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147" name="テキスト ボックス 146"/>
              <p:cNvSpPr txBox="1"/>
              <p:nvPr/>
            </p:nvSpPr>
            <p:spPr>
              <a:xfrm>
                <a:off x="5460963" y="4249105"/>
                <a:ext cx="668956" cy="461665"/>
              </a:xfrm>
              <a:prstGeom prst="rect">
                <a:avLst/>
              </a:prstGeom>
              <a:noFill/>
            </p:spPr>
            <p:txBody>
              <a:bodyPr wrap="square" rtlCol="0">
                <a:spAutoFit/>
              </a:bodyPr>
              <a:lstStyle/>
              <a:p>
                <a:r>
                  <a:rPr lang="en-US" altLang="ja-JP" sz="2400" i="1" dirty="0" smtClean="0">
                    <a:latin typeface="Times New Roman"/>
                    <a:cs typeface="Times New Roman"/>
                  </a:rPr>
                  <a:t>v’</a:t>
                </a:r>
                <a:r>
                  <a:rPr lang="en-US" altLang="ja-JP" sz="2400" baseline="-25000" dirty="0" smtClean="0">
                    <a:latin typeface="Times New Roman"/>
                    <a:cs typeface="Times New Roman"/>
                  </a:rPr>
                  <a:t>2</a:t>
                </a:r>
                <a:r>
                  <a:rPr lang="en-US" altLang="ja-JP" sz="2400" baseline="-25000" dirty="0" smtClean="0">
                    <a:latin typeface="Times New Roman"/>
                    <a:cs typeface="Times New Roman"/>
                  </a:rPr>
                  <a:t>,4 </a:t>
                </a:r>
                <a:endParaRPr kumimoji="1" lang="ja-JP" altLang="en-US" sz="2400" dirty="0"/>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wipe(left)">
                                      <p:cBhvr>
                                        <p:cTn id="7" dur="10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wipe(left)">
                                      <p:cBhvr>
                                        <p:cTn id="12" dur="500"/>
                                        <p:tgtEl>
                                          <p:spTgt spid="13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41"/>
                                        </p:tgtEl>
                                        <p:attrNameLst>
                                          <p:attrName>style.visibility</p:attrName>
                                        </p:attrNameLst>
                                      </p:cBhvr>
                                      <p:to>
                                        <p:strVal val="visible"/>
                                      </p:to>
                                    </p:set>
                                    <p:animEffect transition="in" filter="wipe(left)">
                                      <p:cBhvr>
                                        <p:cTn id="16"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5" name="表 64"/>
          <p:cNvGraphicFramePr>
            <a:graphicFrameLocks noGrp="1"/>
          </p:cNvGraphicFramePr>
          <p:nvPr/>
        </p:nvGraphicFramePr>
        <p:xfrm>
          <a:off x="5700464" y="3708292"/>
          <a:ext cx="3062528" cy="3056216"/>
        </p:xfrm>
        <a:graphic>
          <a:graphicData uri="http://schemas.openxmlformats.org/drawingml/2006/table">
            <a:tbl>
              <a:tblPr/>
              <a:tblGrid>
                <a:gridCol w="315974"/>
                <a:gridCol w="449658"/>
                <a:gridCol w="315974"/>
                <a:gridCol w="449658"/>
                <a:gridCol w="315974"/>
                <a:gridCol w="449658"/>
                <a:gridCol w="315974"/>
                <a:gridCol w="449658"/>
              </a:tblGrid>
              <a:tr h="324212">
                <a:tc>
                  <a:txBody>
                    <a:bodyPr/>
                    <a:lstStyle/>
                    <a:p>
                      <a:pPr algn="ctr"/>
                      <a:endParaRPr lang="ja-JP" altLang="en-US" sz="2000" dirty="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a:endParaRPr lang="ja-JP" altLang="en-US" sz="2000" dirty="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a:r>
                        <a:rPr lang="en-US" altLang="ja-JP" sz="2000" dirty="0" smtClean="0">
                          <a:latin typeface="+mj-ea"/>
                          <a:ea typeface="+mj-ea"/>
                          <a:cs typeface="Times New Roman"/>
                        </a:rPr>
                        <a:t>0</a:t>
                      </a: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a:r>
                        <a:rPr lang="en-US" altLang="ja-JP" sz="2000" dirty="0" smtClean="0">
                          <a:latin typeface="+mj-ea"/>
                          <a:ea typeface="+mj-ea"/>
                          <a:cs typeface="Times New Roman"/>
                        </a:rPr>
                        <a:t>0</a:t>
                      </a: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a:endParaRPr lang="ja-JP" altLang="en-US" sz="2000" dirty="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a:r>
                        <a:rPr lang="en-US" altLang="ja-JP" sz="2000" dirty="0" smtClean="0">
                          <a:latin typeface="+mj-ea"/>
                          <a:ea typeface="+mj-ea"/>
                          <a:cs typeface="Times New Roman"/>
                        </a:rPr>
                        <a:t>0</a:t>
                      </a: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a:endParaRPr lang="ja-JP" altLang="en-US" sz="2000" dirty="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a:r>
                        <a:rPr lang="en-US" altLang="ja-JP" sz="2000" dirty="0" smtClean="0">
                          <a:latin typeface="+mj-ea"/>
                          <a:ea typeface="+mj-ea"/>
                          <a:cs typeface="Times New Roman"/>
                        </a:rPr>
                        <a:t>0</a:t>
                      </a: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4212">
                <a:tc>
                  <a:txBody>
                    <a:bodyPr/>
                    <a:lstStyle/>
                    <a:p>
                      <a:pPr algn="ctr"/>
                      <a:endParaRPr lang="ja-JP" altLang="en-US" sz="2000" dirty="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a:r>
                        <a:rPr lang="en-US" altLang="ja-JP" sz="2000" dirty="0" smtClean="0">
                          <a:latin typeface="+mj-ea"/>
                          <a:ea typeface="+mj-ea"/>
                          <a:cs typeface="Times New Roman"/>
                        </a:rPr>
                        <a:t>0</a:t>
                      </a: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a:endParaRPr lang="ja-JP" altLang="en-US" sz="2000" dirty="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a:r>
                        <a:rPr lang="en-US" altLang="ja-JP" sz="2000" dirty="0" smtClean="0">
                          <a:latin typeface="+mj-ea"/>
                          <a:ea typeface="+mj-ea"/>
                          <a:cs typeface="Times New Roman"/>
                        </a:rPr>
                        <a:t>0</a:t>
                      </a: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a:endParaRPr lang="ja-JP" altLang="en-US" sz="2000" dirty="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a:r>
                        <a:rPr lang="en-US" altLang="ja-JP" sz="2000" dirty="0" smtClean="0">
                          <a:latin typeface="+mj-ea"/>
                          <a:ea typeface="+mj-ea"/>
                          <a:cs typeface="Times New Roman"/>
                        </a:rPr>
                        <a:t>0</a:t>
                      </a: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a:endParaRPr lang="ja-JP" altLang="en-US" sz="2000" dirty="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a:r>
                        <a:rPr lang="en-US" altLang="ja-JP" sz="2000" dirty="0" smtClean="0">
                          <a:latin typeface="+mj-ea"/>
                          <a:ea typeface="+mj-ea"/>
                          <a:cs typeface="Times New Roman"/>
                        </a:rPr>
                        <a:t>0</a:t>
                      </a: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4212">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a:r>
                        <a:rPr lang="en-US" altLang="ja-JP" sz="2000" dirty="0" smtClean="0">
                          <a:latin typeface="+mj-ea"/>
                          <a:ea typeface="+mj-ea"/>
                          <a:cs typeface="Times New Roman"/>
                        </a:rPr>
                        <a:t>0</a:t>
                      </a: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a:endParaRPr lang="ja-JP" altLang="en-US" sz="2000" dirty="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a:r>
                        <a:rPr lang="en-US" altLang="ja-JP" sz="2000" dirty="0" smtClean="0">
                          <a:latin typeface="+mj-ea"/>
                          <a:ea typeface="+mj-ea"/>
                          <a:cs typeface="Times New Roman"/>
                        </a:rPr>
                        <a:t>0</a:t>
                      </a: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a:endParaRPr lang="ja-JP" altLang="en-US" sz="2000" dirty="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a:r>
                        <a:rPr lang="en-US" altLang="ja-JP" sz="2000" dirty="0" smtClean="0">
                          <a:latin typeface="+mj-ea"/>
                          <a:ea typeface="+mj-ea"/>
                          <a:cs typeface="Times New Roman"/>
                        </a:rPr>
                        <a:t>0</a:t>
                      </a: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a:endParaRPr lang="ja-JP" altLang="en-US" sz="2000" dirty="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a:r>
                        <a:rPr lang="en-US" altLang="ja-JP" sz="2000" dirty="0" smtClean="0">
                          <a:latin typeface="+mj-ea"/>
                          <a:ea typeface="+mj-ea"/>
                          <a:cs typeface="Times New Roman"/>
                        </a:rPr>
                        <a:t>0</a:t>
                      </a: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4212">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a:endParaRPr lang="ja-JP" altLang="en-US" sz="200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a:r>
                        <a:rPr lang="en-US" altLang="ja-JP" sz="2000" dirty="0" smtClean="0">
                          <a:latin typeface="+mj-ea"/>
                          <a:ea typeface="+mj-ea"/>
                          <a:cs typeface="Times New Roman"/>
                        </a:rPr>
                        <a:t>0</a:t>
                      </a: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a:endParaRPr lang="ja-JP" altLang="en-US" sz="2000" dirty="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a:r>
                        <a:rPr lang="en-US" altLang="ja-JP" sz="2000" dirty="0" smtClean="0">
                          <a:latin typeface="+mj-ea"/>
                          <a:ea typeface="+mj-ea"/>
                          <a:cs typeface="Times New Roman"/>
                        </a:rPr>
                        <a:t>0</a:t>
                      </a: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a:endParaRPr lang="ja-JP" altLang="en-US" sz="2000" dirty="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a:r>
                        <a:rPr lang="en-US" altLang="ja-JP" sz="2000" dirty="0" smtClean="0">
                          <a:latin typeface="+mj-ea"/>
                          <a:ea typeface="+mj-ea"/>
                          <a:cs typeface="Times New Roman"/>
                        </a:rPr>
                        <a:t>0</a:t>
                      </a: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a:endParaRPr lang="ja-JP" altLang="en-US" sz="2000" dirty="0">
                        <a:latin typeface="+mj-ea"/>
                        <a:ea typeface="+mj-ea"/>
                        <a:cs typeface="Times New Roman"/>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a:r>
                        <a:rPr lang="en-US" altLang="ja-JP" sz="2000" dirty="0" smtClean="0">
                          <a:latin typeface="+mj-ea"/>
                          <a:ea typeface="+mj-ea"/>
                          <a:cs typeface="Times New Roman"/>
                        </a:rPr>
                        <a:t>0</a:t>
                      </a:r>
                      <a:endParaRPr lang="ja-JP" altLang="en-US" sz="2000" dirty="0">
                        <a:latin typeface="+mj-ea"/>
                        <a:ea typeface="+mj-ea"/>
                        <a:cs typeface="Times New Roman"/>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80" name="タイトル 1"/>
          <p:cNvSpPr txBox="1">
            <a:spLocks/>
          </p:cNvSpPr>
          <p:nvPr/>
        </p:nvSpPr>
        <p:spPr>
          <a:xfrm>
            <a:off x="457200" y="10073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5000" b="0" i="0" u="none" strike="noStrike" kern="1200" cap="none" spc="0" normalizeH="0" baseline="0" noProof="0" dirty="0" smtClean="0">
                <a:ln>
                  <a:noFill/>
                </a:ln>
                <a:solidFill>
                  <a:schemeClr val="tx2"/>
                </a:solidFill>
                <a:effectLst/>
                <a:uLnTx/>
                <a:uFillTx/>
                <a:latin typeface="+mj-lt"/>
                <a:ea typeface="+mj-ea"/>
                <a:cs typeface="+mj-cs"/>
              </a:rPr>
              <a:t>Algorithm 2</a:t>
            </a:r>
            <a:endParaRPr kumimoji="1" lang="ja-JP" altLang="en-US" sz="50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62" name="図形グループ 143"/>
          <p:cNvGrpSpPr/>
          <p:nvPr/>
        </p:nvGrpSpPr>
        <p:grpSpPr>
          <a:xfrm>
            <a:off x="386899" y="3299790"/>
            <a:ext cx="3858039" cy="841509"/>
            <a:chOff x="686769" y="1165574"/>
            <a:chExt cx="3858039" cy="841509"/>
          </a:xfrm>
        </p:grpSpPr>
        <p:sp>
          <p:nvSpPr>
            <p:cNvPr id="63" name="円/楕円 62"/>
            <p:cNvSpPr/>
            <p:nvPr/>
          </p:nvSpPr>
          <p:spPr>
            <a:xfrm>
              <a:off x="1298637"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64" name="円/楕円 63"/>
            <p:cNvSpPr/>
            <p:nvPr/>
          </p:nvSpPr>
          <p:spPr>
            <a:xfrm>
              <a:off x="2085733"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66" name="円/楕円 65"/>
            <p:cNvSpPr/>
            <p:nvPr/>
          </p:nvSpPr>
          <p:spPr>
            <a:xfrm>
              <a:off x="2809329"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67" name="円/楕円 66"/>
            <p:cNvSpPr/>
            <p:nvPr/>
          </p:nvSpPr>
          <p:spPr>
            <a:xfrm>
              <a:off x="3374175" y="1606908"/>
              <a:ext cx="888058"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c,d</a:t>
              </a:r>
              <a:r>
                <a:rPr lang="en-US" altLang="ja-JP" sz="2400" dirty="0" smtClean="0">
                  <a:solidFill>
                    <a:srgbClr val="000000"/>
                  </a:solidFill>
                  <a:latin typeface="+mn-ea"/>
                </a:rPr>
                <a:t>} </a:t>
              </a:r>
              <a:r>
                <a:rPr lang="en-US" altLang="ja-JP" sz="2400" baseline="-25000" dirty="0" smtClean="0">
                  <a:solidFill>
                    <a:srgbClr val="000000"/>
                  </a:solidFill>
                  <a:latin typeface="+mn-ea"/>
                </a:rPr>
                <a:t>4</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68" name="直線矢印コネクタ 67"/>
            <p:cNvCxnSpPr>
              <a:stCxn id="63" idx="6"/>
              <a:endCxn id="64" idx="2"/>
            </p:cNvCxnSpPr>
            <p:nvPr/>
          </p:nvCxnSpPr>
          <p:spPr>
            <a:xfrm>
              <a:off x="1692390" y="1806996"/>
              <a:ext cx="39334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66" idx="6"/>
              <a:endCxn id="67" idx="2"/>
            </p:cNvCxnSpPr>
            <p:nvPr/>
          </p:nvCxnSpPr>
          <p:spPr>
            <a:xfrm>
              <a:off x="3203082" y="1806996"/>
              <a:ext cx="1710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70" name="テキスト ボックス 69"/>
            <p:cNvSpPr txBox="1"/>
            <p:nvPr/>
          </p:nvSpPr>
          <p:spPr>
            <a:xfrm>
              <a:off x="686769" y="1165574"/>
              <a:ext cx="611868" cy="461665"/>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cxnSp>
          <p:nvCxnSpPr>
            <p:cNvPr id="71" name="直線矢印コネクタ 70"/>
            <p:cNvCxnSpPr>
              <a:stCxn id="66" idx="2"/>
              <a:endCxn id="64" idx="6"/>
            </p:cNvCxnSpPr>
            <p:nvPr/>
          </p:nvCxnSpPr>
          <p:spPr>
            <a:xfrm rot="10800000">
              <a:off x="2479487" y="1806996"/>
              <a:ext cx="329843"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118"/>
            <p:cNvCxnSpPr>
              <a:stCxn id="67" idx="0"/>
              <a:endCxn id="64" idx="0"/>
            </p:cNvCxnSpPr>
            <p:nvPr/>
          </p:nvCxnSpPr>
          <p:spPr>
            <a:xfrm rot="16200000" flipV="1">
              <a:off x="3050407" y="839111"/>
              <a:ext cx="1588" cy="1535594"/>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73" name="直線矢印コネクタ 119"/>
            <p:cNvCxnSpPr>
              <a:stCxn id="66" idx="0"/>
              <a:endCxn id="63" idx="0"/>
            </p:cNvCxnSpPr>
            <p:nvPr/>
          </p:nvCxnSpPr>
          <p:spPr>
            <a:xfrm rot="16200000" flipV="1">
              <a:off x="2250860" y="851562"/>
              <a:ext cx="1588" cy="1510692"/>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74" name="円弧 73"/>
            <p:cNvSpPr/>
            <p:nvPr/>
          </p:nvSpPr>
          <p:spPr>
            <a:xfrm rot="14543956">
              <a:off x="4006070" y="1268900"/>
              <a:ext cx="569475" cy="508000"/>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76" name="図形グループ 75"/>
          <p:cNvGrpSpPr/>
          <p:nvPr/>
        </p:nvGrpSpPr>
        <p:grpSpPr>
          <a:xfrm>
            <a:off x="316562" y="4617280"/>
            <a:ext cx="3928375" cy="965871"/>
            <a:chOff x="5232386" y="3192264"/>
            <a:chExt cx="3928375" cy="965871"/>
          </a:xfrm>
        </p:grpSpPr>
        <p:sp>
          <p:nvSpPr>
            <p:cNvPr id="77" name="テキスト ボックス 76"/>
            <p:cNvSpPr txBox="1"/>
            <p:nvPr/>
          </p:nvSpPr>
          <p:spPr>
            <a:xfrm>
              <a:off x="5232386" y="3192264"/>
              <a:ext cx="601942" cy="461665"/>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sp>
          <p:nvSpPr>
            <p:cNvPr id="81" name="円弧 80"/>
            <p:cNvSpPr/>
            <p:nvPr/>
          </p:nvSpPr>
          <p:spPr>
            <a:xfrm rot="10800000">
              <a:off x="5834329" y="3423097"/>
              <a:ext cx="492745" cy="445488"/>
            </a:xfrm>
            <a:prstGeom prst="arc">
              <a:avLst>
                <a:gd name="adj1" fmla="val 17589136"/>
                <a:gd name="adj2" fmla="val 13977584"/>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82" name="図形グループ 143"/>
            <p:cNvGrpSpPr/>
            <p:nvPr/>
          </p:nvGrpSpPr>
          <p:grpSpPr>
            <a:xfrm>
              <a:off x="5914590" y="3389214"/>
              <a:ext cx="3246171" cy="768921"/>
              <a:chOff x="1298637" y="1238162"/>
              <a:chExt cx="3246171" cy="768921"/>
            </a:xfrm>
          </p:grpSpPr>
          <p:sp>
            <p:nvSpPr>
              <p:cNvPr id="84" name="円/楕円 83"/>
              <p:cNvSpPr/>
              <p:nvPr/>
            </p:nvSpPr>
            <p:spPr>
              <a:xfrm>
                <a:off x="1298637"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85" name="円/楕円 84"/>
              <p:cNvSpPr/>
              <p:nvPr/>
            </p:nvSpPr>
            <p:spPr>
              <a:xfrm>
                <a:off x="2085733"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c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86" name="円/楕円 85"/>
              <p:cNvSpPr/>
              <p:nvPr/>
            </p:nvSpPr>
            <p:spPr>
              <a:xfrm>
                <a:off x="2809329"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87" name="円/楕円 86"/>
              <p:cNvSpPr/>
              <p:nvPr/>
            </p:nvSpPr>
            <p:spPr>
              <a:xfrm>
                <a:off x="3374175" y="1606908"/>
                <a:ext cx="888058"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a,b</a:t>
                </a:r>
                <a:r>
                  <a:rPr lang="en-US" altLang="ja-JP" sz="2400" dirty="0" smtClean="0">
                    <a:solidFill>
                      <a:srgbClr val="000000"/>
                    </a:solidFill>
                    <a:latin typeface="+mn-ea"/>
                  </a:rPr>
                  <a:t>} </a:t>
                </a:r>
                <a:r>
                  <a:rPr lang="en-US" altLang="ja-JP" sz="2400" baseline="-25000" dirty="0" smtClean="0">
                    <a:solidFill>
                      <a:srgbClr val="000000"/>
                    </a:solidFill>
                    <a:latin typeface="+mn-ea"/>
                  </a:rPr>
                  <a:t>4</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90" name="直線矢印コネクタ 89"/>
              <p:cNvCxnSpPr>
                <a:stCxn id="84" idx="6"/>
                <a:endCxn id="85" idx="2"/>
              </p:cNvCxnSpPr>
              <p:nvPr/>
            </p:nvCxnSpPr>
            <p:spPr>
              <a:xfrm>
                <a:off x="1692390" y="1806996"/>
                <a:ext cx="39334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86" idx="6"/>
                <a:endCxn id="87" idx="2"/>
              </p:cNvCxnSpPr>
              <p:nvPr/>
            </p:nvCxnSpPr>
            <p:spPr>
              <a:xfrm>
                <a:off x="3203082" y="1806996"/>
                <a:ext cx="1710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0" name="直線矢印コネクタ 99"/>
              <p:cNvCxnSpPr>
                <a:stCxn id="86" idx="2"/>
                <a:endCxn id="85" idx="6"/>
              </p:cNvCxnSpPr>
              <p:nvPr/>
            </p:nvCxnSpPr>
            <p:spPr>
              <a:xfrm rot="10800000">
                <a:off x="2479487" y="1806996"/>
                <a:ext cx="329843"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01" name="直線矢印コネクタ 118"/>
              <p:cNvCxnSpPr>
                <a:stCxn id="87" idx="0"/>
                <a:endCxn id="85" idx="0"/>
              </p:cNvCxnSpPr>
              <p:nvPr/>
            </p:nvCxnSpPr>
            <p:spPr>
              <a:xfrm rot="16200000" flipV="1">
                <a:off x="3050407" y="839111"/>
                <a:ext cx="1588" cy="1535594"/>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05" name="円弧 104"/>
              <p:cNvSpPr/>
              <p:nvPr/>
            </p:nvSpPr>
            <p:spPr>
              <a:xfrm rot="14543956">
                <a:off x="4006070" y="1268900"/>
                <a:ext cx="569475" cy="508000"/>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sp>
        <p:nvSpPr>
          <p:cNvPr id="114" name="角丸四角形 113"/>
          <p:cNvSpPr/>
          <p:nvPr/>
        </p:nvSpPr>
        <p:spPr>
          <a:xfrm>
            <a:off x="595501" y="1287917"/>
            <a:ext cx="8202424" cy="838729"/>
          </a:xfrm>
          <a:prstGeom prst="roundRect">
            <a:avLst/>
          </a:prstGeom>
          <a:solidFill>
            <a:schemeClr val="bg1"/>
          </a:solid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Let </a:t>
            </a:r>
            <a:r>
              <a:rPr lang="en-US" altLang="ja-JP" i="1" dirty="0" smtClean="0">
                <a:solidFill>
                  <a:srgbClr val="000000"/>
                </a:solidFill>
                <a:latin typeface="Times New Roman"/>
                <a:cs typeface="Times New Roman"/>
              </a:rPr>
              <a:t>C</a:t>
            </a:r>
            <a:r>
              <a:rPr lang="en-US" altLang="ja-JP" dirty="0" smtClean="0">
                <a:solidFill>
                  <a:srgbClr val="000000"/>
                </a:solidFill>
              </a:rPr>
              <a:t> be a |</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i="1" dirty="0" smtClean="0">
                <a:solidFill>
                  <a:srgbClr val="000000"/>
                </a:solidFill>
                <a:latin typeface="Times New Roman"/>
                <a:cs typeface="Times New Roman"/>
              </a:rPr>
              <a:t>×</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 integer table</a:t>
            </a:r>
          </a:p>
          <a:p>
            <a:pPr algn="ctr"/>
            <a:r>
              <a:rPr lang="en-US" altLang="ja-JP" dirty="0" smtClean="0">
                <a:solidFill>
                  <a:srgbClr val="000000"/>
                </a:solidFill>
              </a:rPr>
              <a:t>(</a:t>
            </a:r>
            <a:r>
              <a:rPr lang="en-US" altLang="ja-JP" i="1" dirty="0" err="1" smtClean="0">
                <a:solidFill>
                  <a:srgbClr val="000000"/>
                </a:solidFill>
                <a:latin typeface="Times New Roman"/>
                <a:cs typeface="Times New Roman"/>
              </a:rPr>
              <a:t>C</a:t>
            </a:r>
            <a:r>
              <a:rPr lang="en-US" altLang="ja-JP" i="1" baseline="-25000" dirty="0" err="1" smtClean="0">
                <a:solidFill>
                  <a:srgbClr val="000000"/>
                </a:solidFill>
                <a:latin typeface="Times New Roman"/>
                <a:cs typeface="Times New Roman"/>
              </a:rPr>
              <a:t>i,j</a:t>
            </a:r>
            <a:r>
              <a:rPr lang="en-US" altLang="ja-JP" dirty="0" smtClean="0">
                <a:solidFill>
                  <a:srgbClr val="000000"/>
                </a:solidFill>
              </a:rPr>
              <a:t> : the length of  a longest string in </a:t>
            </a:r>
            <a:r>
              <a:rPr lang="en-US" altLang="ja-JP" i="1" dirty="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1,i</a:t>
            </a:r>
            <a:r>
              <a:rPr lang="en-US" altLang="ja-JP" dirty="0" smtClean="0">
                <a:solidFill>
                  <a:srgbClr val="000000"/>
                </a:solidFill>
                <a:cs typeface="Times New Roman"/>
              </a:rPr>
              <a:t>))∩</a:t>
            </a:r>
            <a:r>
              <a:rPr lang="en-US" altLang="ja-JP" i="1" dirty="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2,j</a:t>
            </a:r>
            <a:r>
              <a:rPr lang="en-US" altLang="ja-JP" dirty="0" smtClean="0">
                <a:solidFill>
                  <a:srgbClr val="000000"/>
                </a:solidFill>
                <a:cs typeface="Times New Roman"/>
              </a:rPr>
              <a:t>)</a:t>
            </a:r>
            <a:r>
              <a:rPr lang="en-US" altLang="ja-JP" dirty="0" smtClean="0">
                <a:solidFill>
                  <a:srgbClr val="000000"/>
                </a:solidFill>
              </a:rPr>
              <a:t>)</a:t>
            </a:r>
          </a:p>
        </p:txBody>
      </p:sp>
      <p:sp>
        <p:nvSpPr>
          <p:cNvPr id="115" name="テキスト ボックス 114"/>
          <p:cNvSpPr txBox="1"/>
          <p:nvPr/>
        </p:nvSpPr>
        <p:spPr>
          <a:xfrm>
            <a:off x="5274684" y="3413959"/>
            <a:ext cx="799336" cy="461665"/>
          </a:xfrm>
          <a:prstGeom prst="rect">
            <a:avLst/>
          </a:prstGeom>
          <a:noFill/>
        </p:spPr>
        <p:txBody>
          <a:bodyPr wrap="square" rtlCol="0">
            <a:spAutoFit/>
          </a:bodyPr>
          <a:lstStyle/>
          <a:p>
            <a:r>
              <a:rPr kumimoji="1" lang="en-US" altLang="ja-JP" sz="2400" i="1" dirty="0" smtClean="0">
                <a:latin typeface="Times New Roman"/>
                <a:cs typeface="Times New Roman"/>
              </a:rPr>
              <a:t>C</a:t>
            </a:r>
            <a:endParaRPr kumimoji="1" lang="ja-JP" altLang="en-US" sz="2400" i="1" dirty="0">
              <a:latin typeface="Times New Roman"/>
              <a:cs typeface="Times New Roman"/>
            </a:endParaRPr>
          </a:p>
        </p:txBody>
      </p:sp>
      <p:grpSp>
        <p:nvGrpSpPr>
          <p:cNvPr id="123" name="図形グループ 122"/>
          <p:cNvGrpSpPr/>
          <p:nvPr/>
        </p:nvGrpSpPr>
        <p:grpSpPr>
          <a:xfrm>
            <a:off x="4327084" y="3773269"/>
            <a:ext cx="1277336" cy="2962255"/>
            <a:chOff x="4327084" y="3773269"/>
            <a:chExt cx="1277336" cy="2962255"/>
          </a:xfrm>
        </p:grpSpPr>
        <p:grpSp>
          <p:nvGrpSpPr>
            <p:cNvPr id="12" name="図形グループ 177"/>
            <p:cNvGrpSpPr/>
            <p:nvPr/>
          </p:nvGrpSpPr>
          <p:grpSpPr>
            <a:xfrm>
              <a:off x="4327084" y="3773269"/>
              <a:ext cx="1277336" cy="2962255"/>
              <a:chOff x="2204825" y="1631951"/>
              <a:chExt cx="1277336" cy="2962255"/>
            </a:xfrm>
          </p:grpSpPr>
          <p:sp>
            <p:nvSpPr>
              <p:cNvPr id="158" name="円/楕円 157"/>
              <p:cNvSpPr/>
              <p:nvPr/>
            </p:nvSpPr>
            <p:spPr>
              <a:xfrm>
                <a:off x="2933046" y="1822063"/>
                <a:ext cx="387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159" name="円/楕円 158"/>
              <p:cNvSpPr/>
              <p:nvPr/>
            </p:nvSpPr>
            <p:spPr>
              <a:xfrm>
                <a:off x="2933046" y="2582167"/>
                <a:ext cx="387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160" name="円/楕円 159"/>
              <p:cNvSpPr/>
              <p:nvPr/>
            </p:nvSpPr>
            <p:spPr>
              <a:xfrm>
                <a:off x="2580796" y="4102375"/>
                <a:ext cx="901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c,d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baseline="-25000" dirty="0">
                  <a:solidFill>
                    <a:srgbClr val="000000"/>
                  </a:solidFill>
                  <a:latin typeface="+mn-ea"/>
                </a:endParaRPr>
              </a:p>
            </p:txBody>
          </p:sp>
          <p:cxnSp>
            <p:nvCxnSpPr>
              <p:cNvPr id="161" name="直線矢印コネクタ 160"/>
              <p:cNvCxnSpPr>
                <a:stCxn id="158" idx="4"/>
                <a:endCxn id="159" idx="0"/>
              </p:cNvCxnSpPr>
              <p:nvPr/>
            </p:nvCxnSpPr>
            <p:spPr>
              <a:xfrm rot="5400000">
                <a:off x="2943518" y="2398956"/>
                <a:ext cx="366422"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2" name="直線矢印コネクタ 161"/>
              <p:cNvCxnSpPr>
                <a:stCxn id="159" idx="4"/>
                <a:endCxn id="164" idx="0"/>
              </p:cNvCxnSpPr>
              <p:nvPr/>
            </p:nvCxnSpPr>
            <p:spPr>
              <a:xfrm rot="5400000">
                <a:off x="2943518" y="3159060"/>
                <a:ext cx="366422"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3" name="直線矢印コネクタ 162"/>
              <p:cNvCxnSpPr>
                <a:stCxn id="159" idx="2"/>
                <a:endCxn id="160" idx="1"/>
              </p:cNvCxnSpPr>
              <p:nvPr/>
            </p:nvCxnSpPr>
            <p:spPr>
              <a:xfrm rot="10800000" flipV="1">
                <a:off x="2712798" y="2779008"/>
                <a:ext cx="220248" cy="1381020"/>
              </a:xfrm>
              <a:prstGeom prst="curved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4" name="円/楕円 163"/>
              <p:cNvSpPr/>
              <p:nvPr/>
            </p:nvSpPr>
            <p:spPr>
              <a:xfrm>
                <a:off x="2933046" y="3342271"/>
                <a:ext cx="387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157" name="テキスト ボックス 156"/>
              <p:cNvSpPr txBox="1"/>
              <p:nvPr/>
            </p:nvSpPr>
            <p:spPr>
              <a:xfrm>
                <a:off x="2332692" y="1631951"/>
                <a:ext cx="601942" cy="461665"/>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baseline="-25000" dirty="0">
                  <a:latin typeface="BKM-cmmi12"/>
                  <a:cs typeface="BKM-cmmi12"/>
                </a:endParaRPr>
              </a:p>
            </p:txBody>
          </p:sp>
          <p:cxnSp>
            <p:nvCxnSpPr>
              <p:cNvPr id="153" name="直線矢印コネクタ 152"/>
              <p:cNvCxnSpPr>
                <a:stCxn id="164" idx="4"/>
              </p:cNvCxnSpPr>
              <p:nvPr/>
            </p:nvCxnSpPr>
            <p:spPr>
              <a:xfrm rot="16200000" flipH="1">
                <a:off x="2930963" y="3931719"/>
                <a:ext cx="392326" cy="79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55" name="円弧 154"/>
              <p:cNvSpPr/>
              <p:nvPr/>
            </p:nvSpPr>
            <p:spPr>
              <a:xfrm rot="6033701">
                <a:off x="2181196" y="4125090"/>
                <a:ext cx="492745" cy="445488"/>
              </a:xfrm>
              <a:prstGeom prst="arc">
                <a:avLst>
                  <a:gd name="adj1" fmla="val 16200000"/>
                  <a:gd name="adj2" fmla="val 13137458"/>
                </a:avLst>
              </a:prstGeom>
              <a:ln>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cxnSp>
          <p:nvCxnSpPr>
            <p:cNvPr id="116" name="直線矢印コネクタ 115"/>
            <p:cNvCxnSpPr>
              <a:stCxn id="158" idx="2"/>
              <a:endCxn id="164" idx="2"/>
            </p:cNvCxnSpPr>
            <p:nvPr/>
          </p:nvCxnSpPr>
          <p:spPr>
            <a:xfrm rot="10800000" flipV="1">
              <a:off x="5055305" y="4160222"/>
              <a:ext cx="1588" cy="1520208"/>
            </a:xfrm>
            <a:prstGeom prst="curvedConnector3">
              <a:avLst>
                <a:gd name="adj1" fmla="val 14395466"/>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131" name="図形グループ 130"/>
          <p:cNvGrpSpPr/>
          <p:nvPr/>
        </p:nvGrpSpPr>
        <p:grpSpPr>
          <a:xfrm>
            <a:off x="5171377" y="2738273"/>
            <a:ext cx="3910368" cy="922928"/>
            <a:chOff x="5250393" y="3235207"/>
            <a:chExt cx="3910368" cy="922928"/>
          </a:xfrm>
        </p:grpSpPr>
        <p:sp>
          <p:nvSpPr>
            <p:cNvPr id="132" name="テキスト ボックス 131"/>
            <p:cNvSpPr txBox="1"/>
            <p:nvPr/>
          </p:nvSpPr>
          <p:spPr>
            <a:xfrm>
              <a:off x="5250393" y="3235207"/>
              <a:ext cx="601942" cy="461665"/>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sp>
          <p:nvSpPr>
            <p:cNvPr id="133" name="円弧 132"/>
            <p:cNvSpPr/>
            <p:nvPr/>
          </p:nvSpPr>
          <p:spPr>
            <a:xfrm rot="10800000">
              <a:off x="5834329" y="3423097"/>
              <a:ext cx="492745" cy="445488"/>
            </a:xfrm>
            <a:prstGeom prst="arc">
              <a:avLst>
                <a:gd name="adj1" fmla="val 17589136"/>
                <a:gd name="adj2" fmla="val 13977584"/>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134" name="図形グループ 143"/>
            <p:cNvGrpSpPr/>
            <p:nvPr/>
          </p:nvGrpSpPr>
          <p:grpSpPr>
            <a:xfrm>
              <a:off x="5914590" y="3389214"/>
              <a:ext cx="3246171" cy="768921"/>
              <a:chOff x="1298637" y="1238162"/>
              <a:chExt cx="3246171" cy="768921"/>
            </a:xfrm>
          </p:grpSpPr>
          <p:sp>
            <p:nvSpPr>
              <p:cNvPr id="135" name="円/楕円 134"/>
              <p:cNvSpPr/>
              <p:nvPr/>
            </p:nvSpPr>
            <p:spPr>
              <a:xfrm>
                <a:off x="1298637"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136" name="円/楕円 135"/>
              <p:cNvSpPr/>
              <p:nvPr/>
            </p:nvSpPr>
            <p:spPr>
              <a:xfrm>
                <a:off x="2085733"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137" name="円/楕円 136"/>
              <p:cNvSpPr/>
              <p:nvPr/>
            </p:nvSpPr>
            <p:spPr>
              <a:xfrm>
                <a:off x="2809329"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138" name="円/楕円 137"/>
              <p:cNvSpPr/>
              <p:nvPr/>
            </p:nvSpPr>
            <p:spPr>
              <a:xfrm>
                <a:off x="3374175" y="1606908"/>
                <a:ext cx="888058"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a,b</a:t>
                </a:r>
                <a:r>
                  <a:rPr lang="en-US" altLang="ja-JP" sz="2400" dirty="0" smtClean="0">
                    <a:solidFill>
                      <a:srgbClr val="000000"/>
                    </a:solidFill>
                    <a:latin typeface="+mn-ea"/>
                  </a:rPr>
                  <a:t>} </a:t>
                </a:r>
                <a:r>
                  <a:rPr lang="en-US" altLang="ja-JP" sz="2400" baseline="-25000" dirty="0" smtClean="0">
                    <a:solidFill>
                      <a:srgbClr val="000000"/>
                    </a:solidFill>
                    <a:latin typeface="+mn-ea"/>
                  </a:rPr>
                  <a:t>4</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139" name="直線矢印コネクタ 138"/>
              <p:cNvCxnSpPr>
                <a:stCxn id="135" idx="6"/>
                <a:endCxn id="136" idx="2"/>
              </p:cNvCxnSpPr>
              <p:nvPr/>
            </p:nvCxnSpPr>
            <p:spPr>
              <a:xfrm>
                <a:off x="1692390" y="1806996"/>
                <a:ext cx="39334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0" name="直線矢印コネクタ 139"/>
              <p:cNvCxnSpPr>
                <a:stCxn id="137" idx="6"/>
                <a:endCxn id="138" idx="2"/>
              </p:cNvCxnSpPr>
              <p:nvPr/>
            </p:nvCxnSpPr>
            <p:spPr>
              <a:xfrm>
                <a:off x="3203082" y="1806996"/>
                <a:ext cx="1710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1" name="直線矢印コネクタ 140"/>
              <p:cNvCxnSpPr>
                <a:stCxn id="137" idx="2"/>
                <a:endCxn id="136" idx="6"/>
              </p:cNvCxnSpPr>
              <p:nvPr/>
            </p:nvCxnSpPr>
            <p:spPr>
              <a:xfrm rot="10800000">
                <a:off x="2479487" y="1806996"/>
                <a:ext cx="329843"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42" name="直線矢印コネクタ 118"/>
              <p:cNvCxnSpPr>
                <a:stCxn id="138" idx="0"/>
                <a:endCxn id="136" idx="0"/>
              </p:cNvCxnSpPr>
              <p:nvPr/>
            </p:nvCxnSpPr>
            <p:spPr>
              <a:xfrm rot="16200000" flipV="1">
                <a:off x="3050407" y="839111"/>
                <a:ext cx="1588" cy="1535594"/>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43" name="円弧 142"/>
              <p:cNvSpPr/>
              <p:nvPr/>
            </p:nvSpPr>
            <p:spPr>
              <a:xfrm rot="14543956">
                <a:off x="4006070" y="1268900"/>
                <a:ext cx="569475" cy="508000"/>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wipe(left)">
                                      <p:cBhvr>
                                        <p:cTn id="10" dur="500"/>
                                        <p:tgtEl>
                                          <p:spTgt spid="11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62"/>
                                        </p:tgtEl>
                                      </p:cBhvr>
                                    </p:animEffect>
                                    <p:animScale>
                                      <p:cBhvr>
                                        <p:cTn id="15" dur="250" autoRev="1" fill="hold"/>
                                        <p:tgtEl>
                                          <p:spTgt spid="62"/>
                                        </p:tgtEl>
                                      </p:cBhvr>
                                      <p:by x="105000" y="105000"/>
                                    </p:animScale>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wipe(up)">
                                      <p:cBhvr>
                                        <p:cTn id="19" dur="500"/>
                                        <p:tgtEl>
                                          <p:spTgt spid="123"/>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76"/>
                                        </p:tgtEl>
                                      </p:cBhvr>
                                    </p:animEffect>
                                    <p:animScale>
                                      <p:cBhvr>
                                        <p:cTn id="24" dur="250" autoRev="1" fill="hold"/>
                                        <p:tgtEl>
                                          <p:spTgt spid="76"/>
                                        </p:tgtEl>
                                      </p:cBhvr>
                                      <p:by x="105000" y="105000"/>
                                    </p:animScale>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31"/>
                                        </p:tgtEl>
                                        <p:attrNameLst>
                                          <p:attrName>style.visibility</p:attrName>
                                        </p:attrNameLst>
                                      </p:cBhvr>
                                      <p:to>
                                        <p:strVal val="visible"/>
                                      </p:to>
                                    </p:set>
                                    <p:animEffect transition="in" filter="wipe(left)">
                                      <p:cBhvr>
                                        <p:cTn id="28"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5" name="表 64"/>
          <p:cNvGraphicFramePr>
            <a:graphicFrameLocks noGrp="1"/>
          </p:cNvGraphicFramePr>
          <p:nvPr/>
        </p:nvGraphicFramePr>
        <p:xfrm>
          <a:off x="5697057" y="3711996"/>
          <a:ext cx="3062528" cy="3056216"/>
        </p:xfrm>
        <a:graphic>
          <a:graphicData uri="http://schemas.openxmlformats.org/drawingml/2006/table">
            <a:tbl>
              <a:tblPr/>
              <a:tblGrid>
                <a:gridCol w="315974"/>
                <a:gridCol w="449658"/>
                <a:gridCol w="315974"/>
                <a:gridCol w="449658"/>
                <a:gridCol w="315974"/>
                <a:gridCol w="449658"/>
                <a:gridCol w="315974"/>
                <a:gridCol w="449658"/>
              </a:tblGrid>
              <a:tr h="324212">
                <a:tc>
                  <a:txBody>
                    <a:bodyPr/>
                    <a:lstStyle/>
                    <a:p>
                      <a:pPr algn="ctr" fontAlgn="ctr"/>
                      <a:r>
                        <a:rPr lang="en-US" altLang="ja-JP" sz="2000" b="0" i="0" u="none" strike="noStrike" baseline="-25000" dirty="0">
                          <a:latin typeface="ＭＳ Ｐゴシック"/>
                        </a:rPr>
                        <a:t>S</a:t>
                      </a: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a:latin typeface="ＭＳ Ｐゴシック"/>
                        </a:rPr>
                        <a:t>1,1</a:t>
                      </a: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a:latin typeface="ＭＳ Ｐゴシック"/>
                        </a:rPr>
                        <a:t>1,2</a:t>
                      </a: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S</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fontAlgn="ctr"/>
                      <a:r>
                        <a:rPr lang="ja-JP" altLang="en-US" sz="2000" b="0" i="0" u="none" strike="noStrike" baseline="-2500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1</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1</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1</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1</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4212">
                <a:tc>
                  <a:txBody>
                    <a:bodyPr/>
                    <a:lstStyle/>
                    <a:p>
                      <a:pPr algn="ctr" fontAlgn="ctr"/>
                      <a:r>
                        <a:rPr lang="en-US" altLang="ja-JP" sz="2000" b="0" i="0" u="none" strike="noStrike" baseline="-25000">
                          <a:latin typeface="ＭＳ Ｐゴシック"/>
                        </a:rPr>
                        <a:t>1,1</a:t>
                      </a: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2,1</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1,2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fontAlgn="ctr"/>
                      <a:r>
                        <a:rPr lang="ja-JP" altLang="en-US" sz="2000" b="0" i="0" u="none" strike="noStrike" baseline="-2500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4212">
                <a:tc>
                  <a:txBody>
                    <a:bodyPr/>
                    <a:lstStyle/>
                    <a:p>
                      <a:pPr algn="ctr" fontAlgn="ctr"/>
                      <a:r>
                        <a:rPr lang="en-US" altLang="ja-JP" sz="2000" b="0" i="0" u="none" strike="noStrike" baseline="-25000" dirty="0" smtClean="0">
                          <a:latin typeface="ＭＳ Ｐゴシック"/>
                        </a:rPr>
                        <a:t>2,1</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2,3</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fontAlgn="ctr"/>
                      <a:r>
                        <a:rPr lang="ja-JP" altLang="en-US" sz="2000" b="0" i="0" u="none" strike="noStrike" baseline="-2500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2</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2</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3</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4212">
                <a:tc>
                  <a:txBody>
                    <a:bodyPr/>
                    <a:lstStyle/>
                    <a:p>
                      <a:pPr algn="ctr" fontAlgn="ctr"/>
                      <a:r>
                        <a:rPr lang="en-US" altLang="ja-JP" sz="2000" b="0" i="0" u="none" strike="noStrike" baseline="-25000" dirty="0" smtClean="0">
                          <a:latin typeface="ＭＳ Ｐゴシック"/>
                        </a:rPr>
                        <a:t>2,1</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2,1</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4,2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endParaRPr lang="ja-JP" altLang="en-US" dirty="0"/>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ja-JP" altLang="en-US"/>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3</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4</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ja-JP" altLang="en-US"/>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endParaRPr lang="ja-JP" altLang="en-US" dirty="0"/>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211" name="正方形/長方形 210"/>
          <p:cNvSpPr/>
          <p:nvPr/>
        </p:nvSpPr>
        <p:spPr>
          <a:xfrm>
            <a:off x="8018567" y="6021296"/>
            <a:ext cx="709685" cy="700348"/>
          </a:xfrm>
          <a:prstGeom prst="rect">
            <a:avLst/>
          </a:prstGeom>
          <a:solidFill>
            <a:schemeClr val="bg1"/>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kumimoji="1" lang="en-US" altLang="ja-JP" sz="2000" dirty="0" smtClean="0">
              <a:solidFill>
                <a:schemeClr val="tx1"/>
              </a:solidFill>
              <a:latin typeface="+mj-ea"/>
              <a:ea typeface="+mj-ea"/>
            </a:endParaRPr>
          </a:p>
          <a:p>
            <a:pPr algn="r"/>
            <a:r>
              <a:rPr kumimoji="1" lang="en-US" altLang="ja-JP" sz="2000" dirty="0" smtClean="0">
                <a:solidFill>
                  <a:schemeClr val="tx1"/>
                </a:solidFill>
                <a:latin typeface="+mj-ea"/>
                <a:ea typeface="+mj-ea"/>
              </a:rPr>
              <a:t>0</a:t>
            </a:r>
            <a:endParaRPr kumimoji="1" lang="ja-JP" altLang="en-US" sz="2000" dirty="0">
              <a:solidFill>
                <a:schemeClr val="tx1"/>
              </a:solidFill>
              <a:latin typeface="+mj-ea"/>
              <a:ea typeface="+mj-ea"/>
            </a:endParaRPr>
          </a:p>
        </p:txBody>
      </p:sp>
      <p:sp>
        <p:nvSpPr>
          <p:cNvPr id="210" name="正方形/長方形 209"/>
          <p:cNvSpPr/>
          <p:nvPr/>
        </p:nvSpPr>
        <p:spPr>
          <a:xfrm>
            <a:off x="7226910" y="6008844"/>
            <a:ext cx="745685" cy="736348"/>
          </a:xfrm>
          <a:prstGeom prst="rect">
            <a:avLst/>
          </a:prstGeom>
          <a:solidFill>
            <a:schemeClr val="bg1"/>
          </a:solid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kumimoji="1" lang="en-US" altLang="ja-JP" sz="2000" dirty="0" smtClean="0">
              <a:solidFill>
                <a:schemeClr val="tx1"/>
              </a:solidFill>
              <a:latin typeface="+mj-ea"/>
              <a:ea typeface="+mj-ea"/>
            </a:endParaRPr>
          </a:p>
          <a:p>
            <a:pPr algn="r"/>
            <a:r>
              <a:rPr kumimoji="1" lang="en-US" altLang="ja-JP" sz="2000" dirty="0" smtClean="0">
                <a:solidFill>
                  <a:schemeClr val="tx1"/>
                </a:solidFill>
                <a:latin typeface="+mj-ea"/>
                <a:ea typeface="+mj-ea"/>
              </a:rPr>
              <a:t>0</a:t>
            </a:r>
            <a:endParaRPr kumimoji="1" lang="ja-JP" altLang="en-US" sz="2000" dirty="0">
              <a:solidFill>
                <a:schemeClr val="tx1"/>
              </a:solidFill>
              <a:latin typeface="+mj-ea"/>
              <a:ea typeface="+mj-ea"/>
            </a:endParaRPr>
          </a:p>
        </p:txBody>
      </p:sp>
      <p:sp>
        <p:nvSpPr>
          <p:cNvPr id="80" name="タイトル 1"/>
          <p:cNvSpPr txBox="1">
            <a:spLocks/>
          </p:cNvSpPr>
          <p:nvPr/>
        </p:nvSpPr>
        <p:spPr>
          <a:xfrm>
            <a:off x="457200" y="10073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5000" b="0" i="0" u="none" strike="noStrike" kern="1200" cap="none" spc="0" normalizeH="0" baseline="0" noProof="0" dirty="0" smtClean="0">
                <a:ln>
                  <a:noFill/>
                </a:ln>
                <a:solidFill>
                  <a:schemeClr val="tx2"/>
                </a:solidFill>
                <a:effectLst/>
                <a:uLnTx/>
                <a:uFillTx/>
                <a:latin typeface="+mj-lt"/>
                <a:ea typeface="+mj-ea"/>
                <a:cs typeface="+mj-cs"/>
              </a:rPr>
              <a:t>Algorithm 2</a:t>
            </a:r>
            <a:endParaRPr kumimoji="1" lang="ja-JP"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77" name="テキスト ボックス 76"/>
          <p:cNvSpPr txBox="1"/>
          <p:nvPr/>
        </p:nvSpPr>
        <p:spPr>
          <a:xfrm>
            <a:off x="5274684" y="3413959"/>
            <a:ext cx="799336" cy="461665"/>
          </a:xfrm>
          <a:prstGeom prst="rect">
            <a:avLst/>
          </a:prstGeom>
          <a:noFill/>
        </p:spPr>
        <p:txBody>
          <a:bodyPr wrap="square" rtlCol="0">
            <a:spAutoFit/>
          </a:bodyPr>
          <a:lstStyle/>
          <a:p>
            <a:r>
              <a:rPr kumimoji="1" lang="en-US" altLang="ja-JP" sz="2400" i="1" dirty="0" smtClean="0">
                <a:latin typeface="Times New Roman"/>
                <a:cs typeface="Times New Roman"/>
              </a:rPr>
              <a:t>C</a:t>
            </a:r>
            <a:endParaRPr kumimoji="1" lang="ja-JP" altLang="en-US" sz="2400" i="1" dirty="0">
              <a:latin typeface="Times New Roman"/>
              <a:cs typeface="Times New Roman"/>
            </a:endParaRPr>
          </a:p>
        </p:txBody>
      </p:sp>
      <p:grpSp>
        <p:nvGrpSpPr>
          <p:cNvPr id="81" name="図形グループ 80"/>
          <p:cNvGrpSpPr/>
          <p:nvPr/>
        </p:nvGrpSpPr>
        <p:grpSpPr>
          <a:xfrm>
            <a:off x="4327084" y="3775854"/>
            <a:ext cx="1277336" cy="2962255"/>
            <a:chOff x="4327084" y="3773269"/>
            <a:chExt cx="1277336" cy="2962255"/>
          </a:xfrm>
        </p:grpSpPr>
        <p:grpSp>
          <p:nvGrpSpPr>
            <p:cNvPr id="82" name="図形グループ 177"/>
            <p:cNvGrpSpPr/>
            <p:nvPr/>
          </p:nvGrpSpPr>
          <p:grpSpPr>
            <a:xfrm>
              <a:off x="4327084" y="3773269"/>
              <a:ext cx="1277336" cy="2962255"/>
              <a:chOff x="2204825" y="1631951"/>
              <a:chExt cx="1277336" cy="2962255"/>
            </a:xfrm>
          </p:grpSpPr>
          <p:sp>
            <p:nvSpPr>
              <p:cNvPr id="85" name="円/楕円 84"/>
              <p:cNvSpPr/>
              <p:nvPr/>
            </p:nvSpPr>
            <p:spPr>
              <a:xfrm>
                <a:off x="2933046" y="1822063"/>
                <a:ext cx="387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86" name="円/楕円 85"/>
              <p:cNvSpPr/>
              <p:nvPr/>
            </p:nvSpPr>
            <p:spPr>
              <a:xfrm>
                <a:off x="2933046" y="2582167"/>
                <a:ext cx="387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87" name="円/楕円 86"/>
              <p:cNvSpPr/>
              <p:nvPr/>
            </p:nvSpPr>
            <p:spPr>
              <a:xfrm>
                <a:off x="2580796" y="4102375"/>
                <a:ext cx="901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c,d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baseline="-25000" dirty="0">
                  <a:solidFill>
                    <a:srgbClr val="000000"/>
                  </a:solidFill>
                  <a:latin typeface="+mn-ea"/>
                </a:endParaRPr>
              </a:p>
            </p:txBody>
          </p:sp>
          <p:cxnSp>
            <p:nvCxnSpPr>
              <p:cNvPr id="90" name="直線矢印コネクタ 89"/>
              <p:cNvCxnSpPr>
                <a:stCxn id="85" idx="4"/>
                <a:endCxn id="86" idx="0"/>
              </p:cNvCxnSpPr>
              <p:nvPr/>
            </p:nvCxnSpPr>
            <p:spPr>
              <a:xfrm rot="5400000">
                <a:off x="2943518" y="2398956"/>
                <a:ext cx="366422"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86" idx="4"/>
                <a:endCxn id="101" idx="0"/>
              </p:cNvCxnSpPr>
              <p:nvPr/>
            </p:nvCxnSpPr>
            <p:spPr>
              <a:xfrm rot="5400000">
                <a:off x="2943518" y="3159060"/>
                <a:ext cx="366422"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0" name="直線矢印コネクタ 162"/>
              <p:cNvCxnSpPr>
                <a:stCxn id="86" idx="2"/>
                <a:endCxn id="87" idx="1"/>
              </p:cNvCxnSpPr>
              <p:nvPr/>
            </p:nvCxnSpPr>
            <p:spPr>
              <a:xfrm rot="10800000" flipV="1">
                <a:off x="2712798" y="2779008"/>
                <a:ext cx="220248" cy="1381020"/>
              </a:xfrm>
              <a:prstGeom prst="curved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01" name="円/楕円 100"/>
              <p:cNvSpPr/>
              <p:nvPr/>
            </p:nvSpPr>
            <p:spPr>
              <a:xfrm>
                <a:off x="2933046" y="3342271"/>
                <a:ext cx="387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105" name="テキスト ボックス 104"/>
              <p:cNvSpPr txBox="1"/>
              <p:nvPr/>
            </p:nvSpPr>
            <p:spPr>
              <a:xfrm>
                <a:off x="2332692" y="1631951"/>
                <a:ext cx="601942" cy="461665"/>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baseline="-25000" dirty="0">
                  <a:latin typeface="BKM-cmmi12"/>
                  <a:cs typeface="BKM-cmmi12"/>
                </a:endParaRPr>
              </a:p>
            </p:txBody>
          </p:sp>
          <p:cxnSp>
            <p:nvCxnSpPr>
              <p:cNvPr id="114" name="直線矢印コネクタ 113"/>
              <p:cNvCxnSpPr>
                <a:stCxn id="101" idx="4"/>
              </p:cNvCxnSpPr>
              <p:nvPr/>
            </p:nvCxnSpPr>
            <p:spPr>
              <a:xfrm rot="16200000" flipH="1">
                <a:off x="2930963" y="3931719"/>
                <a:ext cx="392326" cy="79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15" name="円弧 114"/>
              <p:cNvSpPr/>
              <p:nvPr/>
            </p:nvSpPr>
            <p:spPr>
              <a:xfrm rot="6033701">
                <a:off x="2181196" y="4125090"/>
                <a:ext cx="492745" cy="445488"/>
              </a:xfrm>
              <a:prstGeom prst="arc">
                <a:avLst>
                  <a:gd name="adj1" fmla="val 16200000"/>
                  <a:gd name="adj2" fmla="val 13137458"/>
                </a:avLst>
              </a:prstGeom>
              <a:ln>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cxnSp>
          <p:nvCxnSpPr>
            <p:cNvPr id="84" name="直線矢印コネクタ 115"/>
            <p:cNvCxnSpPr>
              <a:stCxn id="85" idx="2"/>
              <a:endCxn id="101" idx="2"/>
            </p:cNvCxnSpPr>
            <p:nvPr/>
          </p:nvCxnSpPr>
          <p:spPr>
            <a:xfrm rot="10800000" flipV="1">
              <a:off x="5055305" y="4160222"/>
              <a:ext cx="1588" cy="1520208"/>
            </a:xfrm>
            <a:prstGeom prst="curvedConnector3">
              <a:avLst>
                <a:gd name="adj1" fmla="val 14395466"/>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116" name="図形グループ 115"/>
          <p:cNvGrpSpPr/>
          <p:nvPr/>
        </p:nvGrpSpPr>
        <p:grpSpPr>
          <a:xfrm>
            <a:off x="5171377" y="2738273"/>
            <a:ext cx="3910368" cy="922928"/>
            <a:chOff x="5250393" y="3235207"/>
            <a:chExt cx="3910368" cy="922928"/>
          </a:xfrm>
        </p:grpSpPr>
        <p:sp>
          <p:nvSpPr>
            <p:cNvPr id="118" name="テキスト ボックス 117"/>
            <p:cNvSpPr txBox="1"/>
            <p:nvPr/>
          </p:nvSpPr>
          <p:spPr>
            <a:xfrm>
              <a:off x="5250393" y="3235207"/>
              <a:ext cx="601942" cy="461665"/>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sp>
          <p:nvSpPr>
            <p:cNvPr id="121" name="円弧 120"/>
            <p:cNvSpPr/>
            <p:nvPr/>
          </p:nvSpPr>
          <p:spPr>
            <a:xfrm rot="10800000">
              <a:off x="5834329" y="3423097"/>
              <a:ext cx="492745" cy="445488"/>
            </a:xfrm>
            <a:prstGeom prst="arc">
              <a:avLst>
                <a:gd name="adj1" fmla="val 17589136"/>
                <a:gd name="adj2" fmla="val 13977584"/>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123" name="図形グループ 143"/>
            <p:cNvGrpSpPr/>
            <p:nvPr/>
          </p:nvGrpSpPr>
          <p:grpSpPr>
            <a:xfrm>
              <a:off x="5914590" y="3389214"/>
              <a:ext cx="3246171" cy="768921"/>
              <a:chOff x="1298637" y="1238162"/>
              <a:chExt cx="3246171" cy="768921"/>
            </a:xfrm>
          </p:grpSpPr>
          <p:sp>
            <p:nvSpPr>
              <p:cNvPr id="131" name="円/楕円 130"/>
              <p:cNvSpPr/>
              <p:nvPr/>
            </p:nvSpPr>
            <p:spPr>
              <a:xfrm>
                <a:off x="1298637"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132" name="円/楕円 131"/>
              <p:cNvSpPr/>
              <p:nvPr/>
            </p:nvSpPr>
            <p:spPr>
              <a:xfrm>
                <a:off x="2085733"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133" name="円/楕円 132"/>
              <p:cNvSpPr/>
              <p:nvPr/>
            </p:nvSpPr>
            <p:spPr>
              <a:xfrm>
                <a:off x="2809329"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134" name="円/楕円 133"/>
              <p:cNvSpPr/>
              <p:nvPr/>
            </p:nvSpPr>
            <p:spPr>
              <a:xfrm>
                <a:off x="3374175" y="1606908"/>
                <a:ext cx="888058"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a,b</a:t>
                </a:r>
                <a:r>
                  <a:rPr lang="en-US" altLang="ja-JP" sz="2400" dirty="0" smtClean="0">
                    <a:solidFill>
                      <a:srgbClr val="000000"/>
                    </a:solidFill>
                    <a:latin typeface="+mn-ea"/>
                  </a:rPr>
                  <a:t>} </a:t>
                </a:r>
                <a:r>
                  <a:rPr lang="en-US" altLang="ja-JP" sz="2400" baseline="-25000" dirty="0" smtClean="0">
                    <a:solidFill>
                      <a:srgbClr val="000000"/>
                    </a:solidFill>
                    <a:latin typeface="+mn-ea"/>
                  </a:rPr>
                  <a:t>4</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135" name="直線矢印コネクタ 134"/>
              <p:cNvCxnSpPr>
                <a:stCxn id="131" idx="6"/>
                <a:endCxn id="132" idx="2"/>
              </p:cNvCxnSpPr>
              <p:nvPr/>
            </p:nvCxnSpPr>
            <p:spPr>
              <a:xfrm>
                <a:off x="1692390" y="1806996"/>
                <a:ext cx="39334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6" name="直線矢印コネクタ 135"/>
              <p:cNvCxnSpPr>
                <a:stCxn id="133" idx="6"/>
                <a:endCxn id="134" idx="2"/>
              </p:cNvCxnSpPr>
              <p:nvPr/>
            </p:nvCxnSpPr>
            <p:spPr>
              <a:xfrm>
                <a:off x="3203082" y="1806996"/>
                <a:ext cx="1710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7" name="直線矢印コネクタ 136"/>
              <p:cNvCxnSpPr>
                <a:stCxn id="133" idx="2"/>
                <a:endCxn id="132" idx="6"/>
              </p:cNvCxnSpPr>
              <p:nvPr/>
            </p:nvCxnSpPr>
            <p:spPr>
              <a:xfrm rot="10800000">
                <a:off x="2479487" y="1806996"/>
                <a:ext cx="329843"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38" name="直線矢印コネクタ 118"/>
              <p:cNvCxnSpPr>
                <a:stCxn id="134" idx="0"/>
                <a:endCxn id="132" idx="0"/>
              </p:cNvCxnSpPr>
              <p:nvPr/>
            </p:nvCxnSpPr>
            <p:spPr>
              <a:xfrm rot="16200000" flipV="1">
                <a:off x="3050407" y="839111"/>
                <a:ext cx="1588" cy="1535594"/>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39" name="円弧 138"/>
              <p:cNvSpPr/>
              <p:nvPr/>
            </p:nvSpPr>
            <p:spPr>
              <a:xfrm rot="14543956">
                <a:off x="4006070" y="1268900"/>
                <a:ext cx="569475" cy="508000"/>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sp>
        <p:nvSpPr>
          <p:cNvPr id="141" name="角丸四角形 140"/>
          <p:cNvSpPr/>
          <p:nvPr/>
        </p:nvSpPr>
        <p:spPr>
          <a:xfrm>
            <a:off x="583626" y="1260842"/>
            <a:ext cx="8033452" cy="392378"/>
          </a:xfrm>
          <a:prstGeom prst="roundRect">
            <a:avLst/>
          </a:prstGeom>
          <a:solidFill>
            <a:schemeClr val="bg1"/>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Compute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r>
              <a:rPr lang="en-US" altLang="ja-JP" dirty="0" smtClean="0">
                <a:solidFill>
                  <a:srgbClr val="000000"/>
                </a:solidFill>
              </a:rPr>
              <a:t> using </a:t>
            </a:r>
            <a:r>
              <a:rPr lang="en-US" altLang="ja-JP" dirty="0" smtClean="0">
                <a:solidFill>
                  <a:srgbClr val="000000"/>
                </a:solidFill>
              </a:rPr>
              <a:t>dynamic </a:t>
            </a:r>
            <a:r>
              <a:rPr lang="en-US" altLang="ja-JP" dirty="0" smtClean="0">
                <a:solidFill>
                  <a:srgbClr val="000000"/>
                </a:solidFill>
              </a:rPr>
              <a:t>programing</a:t>
            </a:r>
            <a:r>
              <a:rPr lang="en-US" altLang="ja-JP" dirty="0">
                <a:solidFill>
                  <a:srgbClr val="000000"/>
                </a:solidFill>
              </a:rPr>
              <a:t> </a:t>
            </a:r>
            <a:r>
              <a:rPr lang="en-US" altLang="ja-JP" dirty="0" smtClean="0">
                <a:solidFill>
                  <a:srgbClr val="000000"/>
                </a:solidFill>
              </a:rPr>
              <a:t>for all </a:t>
            </a:r>
            <a:r>
              <a:rPr lang="en-US" altLang="ja-JP" dirty="0" smtClean="0">
                <a:solidFill>
                  <a:srgbClr val="000000"/>
                </a:solidFill>
                <a:latin typeface="Times New Roman"/>
                <a:cs typeface="Times New Roman"/>
              </a:rPr>
              <a:t>1≦ </a:t>
            </a:r>
            <a:r>
              <a:rPr lang="en-US" altLang="ja-JP" i="1" dirty="0" err="1" smtClean="0">
                <a:solidFill>
                  <a:srgbClr val="000000"/>
                </a:solidFill>
                <a:latin typeface="Times New Roman"/>
                <a:cs typeface="Times New Roman"/>
              </a:rPr>
              <a:t>i</a:t>
            </a:r>
            <a:r>
              <a:rPr lang="en-US" altLang="ja-JP" dirty="0" smtClean="0">
                <a:solidFill>
                  <a:srgbClr val="000000"/>
                </a:solidFill>
                <a:latin typeface="Times New Roman"/>
                <a:cs typeface="Times New Roman"/>
              </a:rPr>
              <a:t> ≦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dirty="0" smtClean="0">
                <a:solidFill>
                  <a:srgbClr val="000000"/>
                </a:solidFill>
                <a:latin typeface="Times New Roman"/>
                <a:cs typeface="Times New Roman"/>
              </a:rPr>
              <a:t> and </a:t>
            </a:r>
            <a:r>
              <a:rPr lang="en-US" altLang="ja-JP" dirty="0">
                <a:solidFill>
                  <a:srgbClr val="000000"/>
                </a:solidFill>
                <a:latin typeface="Times New Roman"/>
                <a:cs typeface="Times New Roman"/>
              </a:rPr>
              <a:t>1≦ </a:t>
            </a:r>
            <a:r>
              <a:rPr lang="en-US" altLang="ja-JP" i="1" dirty="0" smtClean="0">
                <a:solidFill>
                  <a:srgbClr val="000000"/>
                </a:solidFill>
                <a:latin typeface="Times New Roman"/>
                <a:cs typeface="Times New Roman"/>
              </a:rPr>
              <a:t>j</a:t>
            </a:r>
            <a:r>
              <a:rPr lang="en-US" altLang="ja-JP" dirty="0" smtClean="0">
                <a:solidFill>
                  <a:srgbClr val="000000"/>
                </a:solidFill>
                <a:latin typeface="Times New Roman"/>
                <a:cs typeface="Times New Roman"/>
              </a:rPr>
              <a:t> </a:t>
            </a:r>
            <a:r>
              <a:rPr lang="en-US" altLang="ja-JP" dirty="0">
                <a:solidFill>
                  <a:srgbClr val="000000"/>
                </a:solidFill>
                <a:latin typeface="Times New Roman"/>
                <a:cs typeface="Times New Roman"/>
              </a:rPr>
              <a:t>≦</a:t>
            </a:r>
            <a:r>
              <a:rPr lang="en-US" altLang="ja-JP" dirty="0" smtClean="0">
                <a:solidFill>
                  <a:srgbClr val="000000"/>
                </a:solidFill>
                <a:latin typeface="Times New Roman"/>
                <a:cs typeface="Times New Roman"/>
              </a:rPr>
              <a:t>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a:t>
            </a:r>
            <a:endParaRPr lang="en-US" altLang="ja-JP" i="1" dirty="0" smtClean="0">
              <a:solidFill>
                <a:srgbClr val="000000"/>
              </a:solidFill>
              <a:latin typeface="Times New Roman"/>
              <a:cs typeface="Times New Roman"/>
            </a:endParaRPr>
          </a:p>
        </p:txBody>
      </p:sp>
      <p:grpSp>
        <p:nvGrpSpPr>
          <p:cNvPr id="142" name="図形グループ 141"/>
          <p:cNvGrpSpPr/>
          <p:nvPr/>
        </p:nvGrpSpPr>
        <p:grpSpPr>
          <a:xfrm>
            <a:off x="4327084" y="4723485"/>
            <a:ext cx="1277336" cy="2012039"/>
            <a:chOff x="4327084" y="4723485"/>
            <a:chExt cx="1277336" cy="2012039"/>
          </a:xfrm>
        </p:grpSpPr>
        <p:sp>
          <p:nvSpPr>
            <p:cNvPr id="143" name="円/楕円 142"/>
            <p:cNvSpPr/>
            <p:nvPr/>
          </p:nvSpPr>
          <p:spPr>
            <a:xfrm>
              <a:off x="5055305" y="4723485"/>
              <a:ext cx="387365" cy="393682"/>
            </a:xfrm>
            <a:prstGeom prst="ellipse">
              <a:avLst/>
            </a:prstGeom>
            <a:solidFill>
              <a:srgbClr val="FF9446"/>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144" name="円/楕円 143"/>
            <p:cNvSpPr/>
            <p:nvPr/>
          </p:nvSpPr>
          <p:spPr>
            <a:xfrm>
              <a:off x="4703055" y="6243693"/>
              <a:ext cx="901365" cy="393682"/>
            </a:xfrm>
            <a:prstGeom prst="ellipse">
              <a:avLst/>
            </a:prstGeom>
            <a:solidFill>
              <a:srgbClr val="FF9446"/>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c,d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baseline="-25000" dirty="0">
                <a:solidFill>
                  <a:srgbClr val="000000"/>
                </a:solidFill>
                <a:latin typeface="+mn-ea"/>
              </a:endParaRPr>
            </a:p>
          </p:txBody>
        </p:sp>
        <p:cxnSp>
          <p:nvCxnSpPr>
            <p:cNvPr id="145" name="直線矢印コネクタ 162"/>
            <p:cNvCxnSpPr>
              <a:stCxn id="143" idx="2"/>
              <a:endCxn id="144" idx="1"/>
            </p:cNvCxnSpPr>
            <p:nvPr/>
          </p:nvCxnSpPr>
          <p:spPr>
            <a:xfrm rot="10800000" flipV="1">
              <a:off x="4835057" y="4920326"/>
              <a:ext cx="220248" cy="1381020"/>
            </a:xfrm>
            <a:prstGeom prst="curvedConnector2">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6" name="円/楕円 145"/>
            <p:cNvSpPr/>
            <p:nvPr/>
          </p:nvSpPr>
          <p:spPr>
            <a:xfrm>
              <a:off x="5055305" y="5483589"/>
              <a:ext cx="387365" cy="393682"/>
            </a:xfrm>
            <a:prstGeom prst="ellipse">
              <a:avLst/>
            </a:prstGeom>
            <a:solidFill>
              <a:srgbClr val="FF9446"/>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cxnSp>
          <p:nvCxnSpPr>
            <p:cNvPr id="147" name="直線矢印コネクタ 146"/>
            <p:cNvCxnSpPr>
              <a:stCxn id="146" idx="4"/>
            </p:cNvCxnSpPr>
            <p:nvPr/>
          </p:nvCxnSpPr>
          <p:spPr>
            <a:xfrm rot="16200000" flipH="1">
              <a:off x="5053222" y="6073037"/>
              <a:ext cx="392326" cy="79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8" name="円弧 147"/>
            <p:cNvSpPr/>
            <p:nvPr/>
          </p:nvSpPr>
          <p:spPr>
            <a:xfrm rot="6033701">
              <a:off x="4303455" y="6266408"/>
              <a:ext cx="492745" cy="445488"/>
            </a:xfrm>
            <a:prstGeom prst="arc">
              <a:avLst>
                <a:gd name="adj1" fmla="val 16200000"/>
                <a:gd name="adj2" fmla="val 13137458"/>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49" name="図形グループ 148"/>
          <p:cNvGrpSpPr/>
          <p:nvPr/>
        </p:nvGrpSpPr>
        <p:grpSpPr>
          <a:xfrm>
            <a:off x="6622670" y="3250738"/>
            <a:ext cx="723597" cy="400175"/>
            <a:chOff x="6622670" y="3248574"/>
            <a:chExt cx="723597" cy="400175"/>
          </a:xfrm>
        </p:grpSpPr>
        <p:sp>
          <p:nvSpPr>
            <p:cNvPr id="150" name="円/楕円 149"/>
            <p:cNvSpPr/>
            <p:nvPr/>
          </p:nvSpPr>
          <p:spPr>
            <a:xfrm>
              <a:off x="6622670" y="3248574"/>
              <a:ext cx="393753" cy="400175"/>
            </a:xfrm>
            <a:prstGeom prst="ellipse">
              <a:avLst/>
            </a:prstGeom>
            <a:solidFill>
              <a:srgbClr val="FF9446"/>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cxnSp>
          <p:nvCxnSpPr>
            <p:cNvPr id="151" name="直線矢印コネクタ 150"/>
            <p:cNvCxnSpPr>
              <a:endCxn id="150" idx="6"/>
            </p:cNvCxnSpPr>
            <p:nvPr/>
          </p:nvCxnSpPr>
          <p:spPr>
            <a:xfrm rot="10800000">
              <a:off x="7016424" y="3448662"/>
              <a:ext cx="329843" cy="1588"/>
            </a:xfrm>
            <a:prstGeom prst="straightConnector1">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cxnSp>
        <p:nvCxnSpPr>
          <p:cNvPr id="152" name="直線コネクタ 151"/>
          <p:cNvCxnSpPr/>
          <p:nvPr/>
        </p:nvCxnSpPr>
        <p:spPr>
          <a:xfrm rot="5400000">
            <a:off x="5254014" y="5214125"/>
            <a:ext cx="3176223" cy="1"/>
          </a:xfrm>
          <a:prstGeom prst="line">
            <a:avLst/>
          </a:prstGeom>
          <a:ln w="254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6" name="円/楕円 155"/>
          <p:cNvSpPr/>
          <p:nvPr/>
        </p:nvSpPr>
        <p:spPr>
          <a:xfrm>
            <a:off x="7358718" y="3263190"/>
            <a:ext cx="393753" cy="400175"/>
          </a:xfrm>
          <a:prstGeom prst="ellipse">
            <a:avLst/>
          </a:prstGeom>
          <a:noFill/>
          <a:ln w="508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kumimoji="1" lang="ja-JP" altLang="en-US" sz="2400" baseline="-25000" dirty="0">
              <a:noFill/>
              <a:latin typeface="+mn-ea"/>
            </a:endParaRPr>
          </a:p>
        </p:txBody>
      </p:sp>
      <p:sp>
        <p:nvSpPr>
          <p:cNvPr id="165" name="円/楕円 164"/>
          <p:cNvSpPr/>
          <p:nvPr/>
        </p:nvSpPr>
        <p:spPr>
          <a:xfrm>
            <a:off x="4712943" y="6268385"/>
            <a:ext cx="897751" cy="364174"/>
          </a:xfrm>
          <a:prstGeom prst="ellipse">
            <a:avLst/>
          </a:prstGeom>
          <a:noFill/>
          <a:ln w="508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kumimoji="1" lang="ja-JP" altLang="en-US" sz="2400" baseline="-25000" dirty="0">
              <a:noFill/>
              <a:latin typeface="+mn-ea"/>
            </a:endParaRPr>
          </a:p>
        </p:txBody>
      </p:sp>
      <p:grpSp>
        <p:nvGrpSpPr>
          <p:cNvPr id="166" name="図形グループ 165"/>
          <p:cNvGrpSpPr/>
          <p:nvPr/>
        </p:nvGrpSpPr>
        <p:grpSpPr>
          <a:xfrm>
            <a:off x="5442671" y="4901735"/>
            <a:ext cx="3363013" cy="1548736"/>
            <a:chOff x="5442670" y="4901735"/>
            <a:chExt cx="3435014" cy="1548737"/>
          </a:xfrm>
        </p:grpSpPr>
        <p:grpSp>
          <p:nvGrpSpPr>
            <p:cNvPr id="167" name="図形グループ 83"/>
            <p:cNvGrpSpPr/>
            <p:nvPr/>
          </p:nvGrpSpPr>
          <p:grpSpPr>
            <a:xfrm>
              <a:off x="5442670" y="4901735"/>
              <a:ext cx="3435014" cy="778695"/>
              <a:chOff x="4297211" y="4777799"/>
              <a:chExt cx="4282064" cy="778695"/>
            </a:xfrm>
          </p:grpSpPr>
          <p:cxnSp>
            <p:nvCxnSpPr>
              <p:cNvPr id="169" name="直線コネクタ 5"/>
              <p:cNvCxnSpPr/>
              <p:nvPr/>
            </p:nvCxnSpPr>
            <p:spPr>
              <a:xfrm flipV="1">
                <a:off x="4297211" y="5554906"/>
                <a:ext cx="4279154" cy="1588"/>
              </a:xfrm>
              <a:prstGeom prst="line">
                <a:avLst/>
              </a:prstGeom>
              <a:ln w="254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0" name="直線コネクタ 169"/>
              <p:cNvCxnSpPr/>
              <p:nvPr/>
            </p:nvCxnSpPr>
            <p:spPr>
              <a:xfrm flipV="1">
                <a:off x="4297211" y="4777799"/>
                <a:ext cx="4282064" cy="0"/>
              </a:xfrm>
              <a:prstGeom prst="line">
                <a:avLst/>
              </a:prstGeom>
              <a:ln w="254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168" name="直線コネクタ 167"/>
            <p:cNvCxnSpPr>
              <a:stCxn id="165" idx="6"/>
            </p:cNvCxnSpPr>
            <p:nvPr/>
          </p:nvCxnSpPr>
          <p:spPr>
            <a:xfrm>
              <a:off x="5610694" y="6450472"/>
              <a:ext cx="3264656" cy="0"/>
            </a:xfrm>
            <a:prstGeom prst="line">
              <a:avLst/>
            </a:prstGeom>
            <a:ln w="254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a:grpSpLocks noChangeAspect="1"/>
          </p:cNvGrpSpPr>
          <p:nvPr/>
        </p:nvGrpSpPr>
        <p:grpSpPr>
          <a:xfrm rot="5400000">
            <a:off x="5710755" y="5247897"/>
            <a:ext cx="2244072" cy="736348"/>
            <a:chOff x="2457312" y="2307120"/>
            <a:chExt cx="1476094" cy="484350"/>
          </a:xfrm>
        </p:grpSpPr>
        <p:sp>
          <p:nvSpPr>
            <p:cNvPr id="172" name="正方形/長方形 171"/>
            <p:cNvSpPr/>
            <p:nvPr/>
          </p:nvSpPr>
          <p:spPr>
            <a:xfrm>
              <a:off x="2457312" y="2307120"/>
              <a:ext cx="490493"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2950114" y="2307120"/>
              <a:ext cx="490493"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3442913" y="2307120"/>
              <a:ext cx="490493"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12" name="正方形/長方形 211"/>
          <p:cNvSpPr/>
          <p:nvPr/>
        </p:nvSpPr>
        <p:spPr>
          <a:xfrm>
            <a:off x="7226910" y="6010200"/>
            <a:ext cx="745685" cy="736348"/>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kumimoji="1" lang="en-US" altLang="ja-JP" sz="2000" dirty="0" smtClean="0">
              <a:noFill/>
              <a:latin typeface="+mj-ea"/>
              <a:ea typeface="+mj-ea"/>
            </a:endParaRPr>
          </a:p>
        </p:txBody>
      </p:sp>
      <p:grpSp>
        <p:nvGrpSpPr>
          <p:cNvPr id="176" name="図形グループ 175"/>
          <p:cNvGrpSpPr/>
          <p:nvPr/>
        </p:nvGrpSpPr>
        <p:grpSpPr>
          <a:xfrm rot="2315418" flipV="1">
            <a:off x="7012082" y="5662741"/>
            <a:ext cx="1022528" cy="736105"/>
            <a:chOff x="6374654" y="6100686"/>
            <a:chExt cx="1022528" cy="736105"/>
          </a:xfrm>
        </p:grpSpPr>
        <p:sp>
          <p:nvSpPr>
            <p:cNvPr id="177" name="上カーブ矢印 176"/>
            <p:cNvSpPr/>
            <p:nvPr/>
          </p:nvSpPr>
          <p:spPr>
            <a:xfrm rot="2126388">
              <a:off x="6374654" y="6100686"/>
              <a:ext cx="1022528" cy="422648"/>
            </a:xfrm>
            <a:prstGeom prst="curvedUpArrow">
              <a:avLst>
                <a:gd name="adj1" fmla="val 35162"/>
                <a:gd name="adj2" fmla="val 72547"/>
                <a:gd name="adj3" fmla="val 25000"/>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78" name="テキスト ボックス 177"/>
            <p:cNvSpPr txBox="1"/>
            <p:nvPr/>
          </p:nvSpPr>
          <p:spPr>
            <a:xfrm rot="13115418">
              <a:off x="6473372" y="6467459"/>
              <a:ext cx="452798" cy="369332"/>
            </a:xfrm>
            <a:prstGeom prst="rect">
              <a:avLst/>
            </a:prstGeom>
            <a:solidFill>
              <a:schemeClr val="bg1"/>
            </a:solidFill>
            <a:ln w="15875" cap="flat" cmpd="sng" algn="ctr">
              <a:solidFill>
                <a:srgbClr val="660066"/>
              </a:solidFill>
              <a:prstDash val="solid"/>
              <a:round/>
              <a:headEnd type="none" w="med" len="med"/>
              <a:tailEnd type="none" w="med" len="med"/>
            </a:ln>
          </p:spPr>
          <p:txBody>
            <a:bodyPr wrap="square" rtlCol="0">
              <a:spAutoFit/>
            </a:bodyPr>
            <a:lstStyle/>
            <a:p>
              <a:r>
                <a:rPr kumimoji="1" lang="en-US" altLang="ja-JP" dirty="0" smtClean="0">
                  <a:latin typeface="Times New Roman"/>
                  <a:cs typeface="Times New Roman"/>
                </a:rPr>
                <a:t>+1</a:t>
              </a:r>
              <a:endParaRPr kumimoji="1" lang="ja-JP" altLang="en-US" dirty="0">
                <a:latin typeface="Times New Roman"/>
                <a:cs typeface="Times New Roman"/>
              </a:endParaRPr>
            </a:p>
          </p:txBody>
        </p:sp>
      </p:grpSp>
      <p:grpSp>
        <p:nvGrpSpPr>
          <p:cNvPr id="180" name="図形グループ 179"/>
          <p:cNvGrpSpPr/>
          <p:nvPr/>
        </p:nvGrpSpPr>
        <p:grpSpPr>
          <a:xfrm>
            <a:off x="630847" y="3536600"/>
            <a:ext cx="2565011" cy="1277133"/>
            <a:chOff x="4770252" y="3569490"/>
            <a:chExt cx="2565011" cy="1277133"/>
          </a:xfrm>
        </p:grpSpPr>
        <p:grpSp>
          <p:nvGrpSpPr>
            <p:cNvPr id="181" name="図形グループ 142"/>
            <p:cNvGrpSpPr/>
            <p:nvPr/>
          </p:nvGrpSpPr>
          <p:grpSpPr>
            <a:xfrm>
              <a:off x="4770252" y="3569490"/>
              <a:ext cx="2164156" cy="1195354"/>
              <a:chOff x="383159" y="3617174"/>
              <a:chExt cx="2164156" cy="1195354"/>
            </a:xfrm>
          </p:grpSpPr>
          <p:grpSp>
            <p:nvGrpSpPr>
              <p:cNvPr id="183" name="図形グループ 80"/>
              <p:cNvGrpSpPr>
                <a:grpSpLocks noChangeAspect="1"/>
              </p:cNvGrpSpPr>
              <p:nvPr/>
            </p:nvGrpSpPr>
            <p:grpSpPr>
              <a:xfrm>
                <a:off x="383159" y="3617174"/>
                <a:ext cx="2164156" cy="1195354"/>
                <a:chOff x="-208509" y="4269537"/>
                <a:chExt cx="3313470" cy="1830165"/>
              </a:xfrm>
            </p:grpSpPr>
            <p:grpSp>
              <p:nvGrpSpPr>
                <p:cNvPr id="186" name="図形グループ 61"/>
                <p:cNvGrpSpPr/>
                <p:nvPr/>
              </p:nvGrpSpPr>
              <p:grpSpPr>
                <a:xfrm>
                  <a:off x="-208509" y="4269537"/>
                  <a:ext cx="3313470" cy="1830165"/>
                  <a:chOff x="-208509" y="4269537"/>
                  <a:chExt cx="3313470" cy="1830165"/>
                </a:xfrm>
              </p:grpSpPr>
              <p:grpSp>
                <p:nvGrpSpPr>
                  <p:cNvPr id="188" name="図形グループ 59"/>
                  <p:cNvGrpSpPr/>
                  <p:nvPr/>
                </p:nvGrpSpPr>
                <p:grpSpPr>
                  <a:xfrm>
                    <a:off x="606490" y="4269537"/>
                    <a:ext cx="2498471" cy="1830165"/>
                    <a:chOff x="606490" y="4269537"/>
                    <a:chExt cx="2498471" cy="1830165"/>
                  </a:xfrm>
                </p:grpSpPr>
                <p:sp>
                  <p:nvSpPr>
                    <p:cNvPr id="190" name="円/楕円 189"/>
                    <p:cNvSpPr/>
                    <p:nvPr/>
                  </p:nvSpPr>
                  <p:spPr>
                    <a:xfrm>
                      <a:off x="606490" y="4269537"/>
                      <a:ext cx="602863"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191" name="円/楕円 190"/>
                    <p:cNvSpPr/>
                    <p:nvPr/>
                  </p:nvSpPr>
                  <p:spPr>
                    <a:xfrm>
                      <a:off x="2114044"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192" name="円/楕円 191"/>
                    <p:cNvSpPr/>
                    <p:nvPr/>
                  </p:nvSpPr>
                  <p:spPr>
                    <a:xfrm>
                      <a:off x="606491"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193" name="円/楕円 192"/>
                    <p:cNvSpPr/>
                    <p:nvPr/>
                  </p:nvSpPr>
                  <p:spPr>
                    <a:xfrm>
                      <a:off x="1745284" y="5487008"/>
                      <a:ext cx="1359677"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c,d</a:t>
                      </a:r>
                      <a:r>
                        <a:rPr lang="en-US" altLang="ja-JP" sz="2400" dirty="0" smtClean="0">
                          <a:solidFill>
                            <a:srgbClr val="000000"/>
                          </a:solidFill>
                          <a:latin typeface="+mn-ea"/>
                        </a:rPr>
                        <a:t>} </a:t>
                      </a:r>
                      <a:r>
                        <a:rPr lang="en-US" altLang="ja-JP" sz="2400" baseline="-25000" dirty="0" smtClean="0">
                          <a:solidFill>
                            <a:srgbClr val="000000"/>
                          </a:solidFill>
                          <a:latin typeface="+mn-ea"/>
                        </a:rPr>
                        <a:t>4</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194" name="直線矢印コネクタ 193"/>
                    <p:cNvCxnSpPr>
                      <a:stCxn id="190" idx="6"/>
                      <a:endCxn id="191" idx="2"/>
                    </p:cNvCxnSpPr>
                    <p:nvPr/>
                  </p:nvCxnSpPr>
                  <p:spPr>
                    <a:xfrm>
                      <a:off x="1209353" y="457588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5" name="直線矢印コネクタ 194"/>
                    <p:cNvCxnSpPr>
                      <a:stCxn id="192" idx="6"/>
                      <a:endCxn id="193" idx="2"/>
                    </p:cNvCxnSpPr>
                    <p:nvPr/>
                  </p:nvCxnSpPr>
                  <p:spPr>
                    <a:xfrm>
                      <a:off x="1209354" y="5792145"/>
                      <a:ext cx="535930" cy="12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sp>
                <p:nvSpPr>
                  <p:cNvPr id="189" name="テキスト ボックス 188"/>
                  <p:cNvSpPr txBox="1"/>
                  <p:nvPr/>
                </p:nvSpPr>
                <p:spPr>
                  <a:xfrm>
                    <a:off x="-208509" y="4313716"/>
                    <a:ext cx="936812" cy="706839"/>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grpSp>
            <p:cxnSp>
              <p:nvCxnSpPr>
                <p:cNvPr id="187" name="直線矢印コネクタ 186"/>
                <p:cNvCxnSpPr>
                  <a:stCxn id="192" idx="7"/>
                  <a:endCxn id="191" idx="3"/>
                </p:cNvCxnSpPr>
                <p:nvPr/>
              </p:nvCxnSpPr>
              <p:spPr>
                <a:xfrm rot="5400000" flipH="1" flipV="1">
                  <a:off x="1270189" y="4643382"/>
                  <a:ext cx="783018" cy="1081266"/>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cxnSp>
            <p:nvCxnSpPr>
              <p:cNvPr id="184" name="直線矢印コネクタ 183"/>
              <p:cNvCxnSpPr>
                <a:stCxn id="193" idx="0"/>
                <a:endCxn id="191" idx="4"/>
              </p:cNvCxnSpPr>
              <p:nvPr/>
            </p:nvCxnSpPr>
            <p:spPr>
              <a:xfrm rot="16200000" flipV="1">
                <a:off x="1902634" y="4211701"/>
                <a:ext cx="395004" cy="6300"/>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85" name="直線矢印コネクタ 184"/>
              <p:cNvCxnSpPr>
                <a:stCxn id="192" idx="0"/>
                <a:endCxn id="190" idx="4"/>
              </p:cNvCxnSpPr>
              <p:nvPr/>
            </p:nvCxnSpPr>
            <p:spPr>
              <a:xfrm rot="5400000" flipH="1" flipV="1">
                <a:off x="915239" y="4214453"/>
                <a:ext cx="394212"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182" name="円弧 181"/>
            <p:cNvSpPr/>
            <p:nvPr/>
          </p:nvSpPr>
          <p:spPr>
            <a:xfrm rot="17916033">
              <a:off x="6796525" y="4307886"/>
              <a:ext cx="569475" cy="508000"/>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96" name="図形グループ 195"/>
          <p:cNvGrpSpPr/>
          <p:nvPr/>
        </p:nvGrpSpPr>
        <p:grpSpPr>
          <a:xfrm>
            <a:off x="465496" y="5243229"/>
            <a:ext cx="2965829" cy="1292576"/>
            <a:chOff x="4164077" y="5276119"/>
            <a:chExt cx="2965829" cy="1292576"/>
          </a:xfrm>
        </p:grpSpPr>
        <p:grpSp>
          <p:nvGrpSpPr>
            <p:cNvPr id="197" name="図形グループ 64"/>
            <p:cNvGrpSpPr>
              <a:grpSpLocks noChangeAspect="1"/>
            </p:cNvGrpSpPr>
            <p:nvPr/>
          </p:nvGrpSpPr>
          <p:grpSpPr>
            <a:xfrm>
              <a:off x="4164077" y="5276119"/>
              <a:ext cx="2965829" cy="1175182"/>
              <a:chOff x="3829793" y="4267949"/>
              <a:chExt cx="4615762" cy="1828954"/>
            </a:xfrm>
          </p:grpSpPr>
          <p:grpSp>
            <p:nvGrpSpPr>
              <p:cNvPr id="201" name="図形グループ 60"/>
              <p:cNvGrpSpPr/>
              <p:nvPr/>
            </p:nvGrpSpPr>
            <p:grpSpPr>
              <a:xfrm>
                <a:off x="4836485" y="4267949"/>
                <a:ext cx="3609070" cy="1828954"/>
                <a:chOff x="4836485" y="4267949"/>
                <a:chExt cx="3609070" cy="1828954"/>
              </a:xfrm>
            </p:grpSpPr>
            <p:sp>
              <p:nvSpPr>
                <p:cNvPr id="203" name="円/楕円 202"/>
                <p:cNvSpPr/>
                <p:nvPr/>
              </p:nvSpPr>
              <p:spPr>
                <a:xfrm>
                  <a:off x="4836485"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204" name="円/楕円 203"/>
                <p:cNvSpPr/>
                <p:nvPr/>
              </p:nvSpPr>
              <p:spPr>
                <a:xfrm>
                  <a:off x="6344038"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205" name="円/楕円 204"/>
                <p:cNvSpPr/>
                <p:nvPr/>
              </p:nvSpPr>
              <p:spPr>
                <a:xfrm>
                  <a:off x="6699811" y="5484210"/>
                  <a:ext cx="1402808" cy="612693"/>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a,b</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baseline="-25000" dirty="0">
                    <a:solidFill>
                      <a:srgbClr val="000000"/>
                    </a:solidFill>
                    <a:latin typeface="+mn-ea"/>
                  </a:endParaRPr>
                </a:p>
              </p:txBody>
            </p:sp>
            <p:cxnSp>
              <p:nvCxnSpPr>
                <p:cNvPr id="206" name="直線矢印コネクタ 205"/>
                <p:cNvCxnSpPr>
                  <a:stCxn id="203" idx="6"/>
                  <a:endCxn id="204" idx="2"/>
                </p:cNvCxnSpPr>
                <p:nvPr/>
              </p:nvCxnSpPr>
              <p:spPr>
                <a:xfrm>
                  <a:off x="5439347" y="4574296"/>
                  <a:ext cx="904691" cy="15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7" name="直線矢印コネクタ 206"/>
                <p:cNvCxnSpPr>
                  <a:stCxn id="204" idx="6"/>
                  <a:endCxn id="209" idx="2"/>
                </p:cNvCxnSpPr>
                <p:nvPr/>
              </p:nvCxnSpPr>
              <p:spPr>
                <a:xfrm>
                  <a:off x="6946900" y="457429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8" name="直線矢印コネクタ 207"/>
                <p:cNvCxnSpPr>
                  <a:stCxn id="204" idx="4"/>
                  <a:endCxn id="205" idx="1"/>
                </p:cNvCxnSpPr>
                <p:nvPr/>
              </p:nvCxnSpPr>
              <p:spPr>
                <a:xfrm rot="16200000" flipH="1">
                  <a:off x="6428712" y="5097398"/>
                  <a:ext cx="693293" cy="25977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09" name="円/楕円 208"/>
                <p:cNvSpPr/>
                <p:nvPr/>
              </p:nvSpPr>
              <p:spPr>
                <a:xfrm>
                  <a:off x="7842693"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grpSp>
          <p:sp>
            <p:nvSpPr>
              <p:cNvPr id="202" name="テキスト ボックス 201"/>
              <p:cNvSpPr txBox="1"/>
              <p:nvPr/>
            </p:nvSpPr>
            <p:spPr>
              <a:xfrm>
                <a:off x="3829793" y="4414954"/>
                <a:ext cx="936811"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grpSp>
        <p:cxnSp>
          <p:nvCxnSpPr>
            <p:cNvPr id="198" name="直線矢印コネクタ 197"/>
            <p:cNvCxnSpPr>
              <a:stCxn id="209" idx="4"/>
              <a:endCxn id="205" idx="7"/>
            </p:cNvCxnSpPr>
            <p:nvPr/>
          </p:nvCxnSpPr>
          <p:spPr>
            <a:xfrm rot="5400000">
              <a:off x="6634664" y="5813711"/>
              <a:ext cx="444451" cy="1586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99" name="円弧 198"/>
            <p:cNvSpPr/>
            <p:nvPr/>
          </p:nvSpPr>
          <p:spPr>
            <a:xfrm rot="1345326">
              <a:off x="4788954" y="5626052"/>
              <a:ext cx="492745" cy="445488"/>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00" name="円弧 199"/>
            <p:cNvSpPr/>
            <p:nvPr/>
          </p:nvSpPr>
          <p:spPr>
            <a:xfrm rot="6033701">
              <a:off x="5629691" y="6099579"/>
              <a:ext cx="492745" cy="445488"/>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213" name="テキスト ボックス 212"/>
          <p:cNvSpPr txBox="1"/>
          <p:nvPr/>
        </p:nvSpPr>
        <p:spPr>
          <a:xfrm>
            <a:off x="584629" y="1638199"/>
            <a:ext cx="7771306" cy="707886"/>
          </a:xfrm>
          <a:prstGeom prst="rect">
            <a:avLst/>
          </a:prstGeom>
          <a:noFill/>
        </p:spPr>
        <p:txBody>
          <a:bodyPr wrap="square" rtlCol="0">
            <a:spAutoFit/>
          </a:bodyPr>
          <a:lstStyle/>
          <a:p>
            <a:r>
              <a:rPr lang="en-US" altLang="ja-JP" sz="2000" dirty="0" smtClean="0">
                <a:latin typeface="Times New Roman"/>
                <a:cs typeface="Times New Roman"/>
              </a:rPr>
              <a:t>If</a:t>
            </a:r>
            <a:r>
              <a:rPr lang="en-US" altLang="ja-JP" sz="2000" i="1" dirty="0" smtClean="0">
                <a:latin typeface="Times New Roman"/>
                <a:cs typeface="Times New Roman"/>
              </a:rPr>
              <a:t> L’</a:t>
            </a:r>
            <a:r>
              <a:rPr lang="en-US" altLang="ja-JP" sz="2000" baseline="-25000" dirty="0" smtClean="0">
                <a:latin typeface="Times New Roman"/>
                <a:cs typeface="Times New Roman"/>
              </a:rPr>
              <a:t>1</a:t>
            </a:r>
            <a:r>
              <a:rPr lang="en-US" altLang="ja-JP" sz="2000" dirty="0" smtClean="0">
                <a:latin typeface="Times New Roman"/>
                <a:cs typeface="Times New Roman"/>
              </a:rPr>
              <a:t>(</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baseline="-25000" dirty="0" smtClean="0">
                <a:latin typeface="Times New Roman"/>
                <a:cs typeface="Times New Roman"/>
              </a:rPr>
              <a:t>,i</a:t>
            </a:r>
            <a:r>
              <a:rPr lang="en-US" altLang="ja-JP" sz="2000" dirty="0" smtClean="0">
                <a:latin typeface="Times New Roman"/>
                <a:cs typeface="Times New Roman"/>
              </a:rPr>
              <a:t>) ∩ </a:t>
            </a:r>
            <a:r>
              <a:rPr lang="en-US" altLang="ja-JP" sz="2000" i="1" dirty="0" smtClean="0">
                <a:latin typeface="Times New Roman"/>
                <a:cs typeface="Times New Roman"/>
              </a:rPr>
              <a:t>L’</a:t>
            </a:r>
            <a:r>
              <a:rPr lang="en-US" altLang="ja-JP" sz="2000" baseline="-25000" dirty="0" smtClean="0">
                <a:latin typeface="Times New Roman"/>
                <a:cs typeface="Times New Roman"/>
              </a:rPr>
              <a:t>2</a:t>
            </a:r>
            <a:r>
              <a:rPr lang="en-US" altLang="ja-JP" sz="2000" dirty="0" smtClean="0">
                <a:latin typeface="Times New Roman"/>
                <a:cs typeface="Times New Roman"/>
              </a:rPr>
              <a:t>(</a:t>
            </a:r>
            <a:r>
              <a:rPr lang="en-US" altLang="ja-JP" sz="2000" i="1" dirty="0" smtClean="0">
                <a:latin typeface="Times New Roman"/>
                <a:cs typeface="Times New Roman"/>
              </a:rPr>
              <a:t>v’</a:t>
            </a:r>
            <a:r>
              <a:rPr lang="en-US" altLang="ja-JP" sz="2000" baseline="-25000" dirty="0" smtClean="0">
                <a:latin typeface="Times New Roman"/>
                <a:cs typeface="Times New Roman"/>
              </a:rPr>
              <a:t>2</a:t>
            </a:r>
            <a:r>
              <a:rPr lang="en-US" altLang="ja-JP" sz="2000" i="1" baseline="-25000" dirty="0" smtClean="0">
                <a:latin typeface="Times New Roman"/>
                <a:cs typeface="Times New Roman"/>
              </a:rPr>
              <a:t>,j</a:t>
            </a:r>
            <a:r>
              <a:rPr lang="en-US" altLang="ja-JP" sz="2000" dirty="0" smtClean="0">
                <a:latin typeface="Times New Roman"/>
                <a:cs typeface="Times New Roman"/>
              </a:rPr>
              <a:t>) ≠ Ø then</a:t>
            </a:r>
          </a:p>
          <a:p>
            <a:r>
              <a:rPr kumimoji="1" lang="en-US" altLang="ja-JP" sz="2000" i="1" dirty="0" smtClean="0">
                <a:latin typeface="Times New Roman"/>
                <a:cs typeface="Times New Roman"/>
              </a:rPr>
              <a:t>	</a:t>
            </a:r>
            <a:r>
              <a:rPr kumimoji="1" lang="en-US" altLang="ja-JP" sz="2000" i="1" dirty="0" err="1" smtClean="0">
                <a:latin typeface="Times New Roman"/>
                <a:cs typeface="Times New Roman"/>
              </a:rPr>
              <a:t>C</a:t>
            </a:r>
            <a:r>
              <a:rPr kumimoji="1" lang="en-US" altLang="ja-JP" sz="2000" i="1" baseline="-25000" dirty="0" err="1" smtClean="0">
                <a:latin typeface="Times New Roman"/>
                <a:cs typeface="Times New Roman"/>
              </a:rPr>
              <a:t>i,j</a:t>
            </a:r>
            <a:r>
              <a:rPr lang="en-US" altLang="ja-JP" sz="2000" i="1" dirty="0" smtClean="0">
                <a:latin typeface="Times New Roman"/>
                <a:cs typeface="Times New Roman"/>
              </a:rPr>
              <a:t> </a:t>
            </a:r>
            <a:r>
              <a:rPr lang="en-US" altLang="ja-JP" sz="2000" dirty="0" smtClean="0">
                <a:latin typeface="Times New Roman"/>
                <a:cs typeface="Times New Roman"/>
              </a:rPr>
              <a:t>= 1 + max ({ </a:t>
            </a:r>
            <a:r>
              <a:rPr lang="en-US" altLang="ja-JP" sz="2000" i="1" dirty="0" smtClean="0">
                <a:latin typeface="Times New Roman"/>
                <a:cs typeface="Times New Roman"/>
              </a:rPr>
              <a:t>C</a:t>
            </a:r>
            <a:r>
              <a:rPr lang="en-US" altLang="ja-JP" sz="2000" i="1" baseline="-25000" dirty="0" smtClean="0">
                <a:latin typeface="Times New Roman"/>
                <a:cs typeface="Times New Roman"/>
              </a:rPr>
              <a:t>k</a:t>
            </a:r>
            <a:r>
              <a:rPr lang="en-US" altLang="ja-JP" sz="2000" baseline="-25000" dirty="0" smtClean="0">
                <a:latin typeface="Times New Roman"/>
                <a:cs typeface="Times New Roman"/>
              </a:rPr>
              <a:t>,ℓ</a:t>
            </a:r>
            <a:r>
              <a:rPr lang="en-US" altLang="ja-JP" sz="2000" dirty="0" smtClean="0">
                <a:latin typeface="Times New Roman"/>
                <a:cs typeface="Times New Roman"/>
              </a:rPr>
              <a:t> | (</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baseline="-25000" dirty="0" smtClean="0">
                <a:latin typeface="Times New Roman"/>
                <a:cs typeface="Times New Roman"/>
              </a:rPr>
              <a:t>k</a:t>
            </a:r>
            <a:r>
              <a:rPr lang="en-US" altLang="ja-JP" sz="2000" baseline="-25000" dirty="0" smtClean="0">
                <a:latin typeface="Times New Roman"/>
                <a:cs typeface="Times New Roman"/>
              </a:rPr>
              <a:t> </a:t>
            </a:r>
            <a:r>
              <a:rPr lang="en-US" altLang="ja-JP" sz="2000" dirty="0" smtClean="0">
                <a:latin typeface="Times New Roman"/>
                <a:cs typeface="Times New Roman"/>
              </a:rPr>
              <a:t>, </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baseline="-25000" dirty="0" smtClean="0">
                <a:latin typeface="Times New Roman"/>
                <a:cs typeface="Times New Roman"/>
              </a:rPr>
              <a:t>i</a:t>
            </a:r>
            <a:r>
              <a:rPr lang="en-US" altLang="ja-JP" sz="2000" dirty="0" smtClean="0">
                <a:latin typeface="Times New Roman"/>
                <a:cs typeface="Times New Roman"/>
              </a:rPr>
              <a:t>)∈</a:t>
            </a:r>
            <a:r>
              <a:rPr lang="en-US" altLang="ja-JP" sz="2000" i="1" dirty="0" smtClean="0">
                <a:latin typeface="Times New Roman"/>
                <a:cs typeface="Times New Roman"/>
              </a:rPr>
              <a:t>E’</a:t>
            </a:r>
            <a:r>
              <a:rPr lang="en-US" altLang="ja-JP" sz="2000" baseline="-25000" dirty="0" smtClean="0">
                <a:latin typeface="Times New Roman"/>
                <a:cs typeface="Times New Roman"/>
              </a:rPr>
              <a:t>1</a:t>
            </a:r>
            <a:r>
              <a:rPr lang="en-US" altLang="ja-JP" sz="2000" dirty="0" smtClean="0">
                <a:latin typeface="Times New Roman"/>
                <a:cs typeface="Times New Roman"/>
              </a:rPr>
              <a:t> , (</a:t>
            </a:r>
            <a:r>
              <a:rPr lang="en-US" altLang="ja-JP" sz="2000" i="1" dirty="0" smtClean="0">
                <a:latin typeface="Times New Roman"/>
                <a:cs typeface="Times New Roman"/>
              </a:rPr>
              <a:t>v’</a:t>
            </a:r>
            <a:r>
              <a:rPr lang="en-US" altLang="ja-JP" sz="2000" baseline="-25000" dirty="0" smtClean="0">
                <a:latin typeface="Times New Roman"/>
                <a:cs typeface="Times New Roman"/>
              </a:rPr>
              <a:t>2,ℓ </a:t>
            </a:r>
            <a:r>
              <a:rPr lang="en-US" altLang="ja-JP" sz="2000" dirty="0" smtClean="0">
                <a:latin typeface="Times New Roman"/>
                <a:cs typeface="Times New Roman"/>
              </a:rPr>
              <a:t>, </a:t>
            </a:r>
            <a:r>
              <a:rPr lang="en-US" altLang="ja-JP" sz="2000" i="1" dirty="0" smtClean="0">
                <a:latin typeface="Times New Roman"/>
                <a:cs typeface="Times New Roman"/>
              </a:rPr>
              <a:t>v’</a:t>
            </a:r>
            <a:r>
              <a:rPr lang="en-US" altLang="ja-JP" sz="2000" baseline="-25000" dirty="0" smtClean="0">
                <a:latin typeface="Times New Roman"/>
                <a:cs typeface="Times New Roman"/>
              </a:rPr>
              <a:t>2,</a:t>
            </a:r>
            <a:r>
              <a:rPr lang="en-US" altLang="ja-JP" sz="2000" i="1" baseline="-25000" dirty="0" smtClean="0">
                <a:latin typeface="Times New Roman"/>
                <a:cs typeface="Times New Roman"/>
              </a:rPr>
              <a:t>j</a:t>
            </a:r>
            <a:r>
              <a:rPr lang="en-US" altLang="ja-JP" sz="2000" dirty="0" smtClean="0">
                <a:latin typeface="Times New Roman"/>
                <a:cs typeface="Times New Roman"/>
              </a:rPr>
              <a:t>)∈</a:t>
            </a:r>
            <a:r>
              <a:rPr lang="en-US" altLang="ja-JP" sz="2000" i="1" dirty="0" smtClean="0">
                <a:latin typeface="Times New Roman"/>
                <a:cs typeface="Times New Roman"/>
              </a:rPr>
              <a:t>E’</a:t>
            </a:r>
            <a:r>
              <a:rPr lang="en-US" altLang="ja-JP" sz="2000" baseline="-25000" dirty="0" smtClean="0">
                <a:latin typeface="Times New Roman"/>
                <a:cs typeface="Times New Roman"/>
              </a:rPr>
              <a:t>2</a:t>
            </a:r>
            <a:r>
              <a:rPr lang="en-US" altLang="ja-JP" sz="2000" dirty="0" smtClean="0">
                <a:latin typeface="Times New Roman"/>
                <a:cs typeface="Times New Roman"/>
              </a:rPr>
              <a:t> }∪{0})</a:t>
            </a:r>
            <a:endParaRPr kumimoji="1" lang="ja-JP" altLang="en-US" sz="2000" baseline="-25000" dirty="0">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wipe(down)">
                                      <p:cBhvr>
                                        <p:cTn id="15" dur="1000"/>
                                        <p:tgtEl>
                                          <p:spTgt spid="142"/>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wipe(left)">
                                      <p:cBhvr>
                                        <p:cTn id="19" dur="500"/>
                                        <p:tgtEl>
                                          <p:spTgt spid="1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49"/>
                                        </p:tgtEl>
                                        <p:attrNameLst>
                                          <p:attrName>style.visibility</p:attrName>
                                        </p:attrNameLst>
                                      </p:cBhvr>
                                      <p:to>
                                        <p:strVal val="visible"/>
                                      </p:to>
                                    </p:set>
                                    <p:animEffect transition="in" filter="wipe(right)">
                                      <p:cBhvr>
                                        <p:cTn id="24" dur="1000"/>
                                        <p:tgtEl>
                                          <p:spTgt spid="149"/>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152"/>
                                        </p:tgtEl>
                                        <p:attrNameLst>
                                          <p:attrName>style.visibility</p:attrName>
                                        </p:attrNameLst>
                                      </p:cBhvr>
                                      <p:to>
                                        <p:strVal val="visible"/>
                                      </p:to>
                                    </p:set>
                                    <p:animEffect transition="in" filter="wipe(up)">
                                      <p:cBhvr>
                                        <p:cTn id="28" dur="500"/>
                                        <p:tgtEl>
                                          <p:spTgt spid="15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1"/>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6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5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76"/>
                                        </p:tgtEl>
                                        <p:attrNameLst>
                                          <p:attrName>style.visibility</p:attrName>
                                        </p:attrNameLst>
                                      </p:cBhvr>
                                      <p:to>
                                        <p:strVal val="visible"/>
                                      </p:to>
                                    </p:set>
                                    <p:animEffect transition="in" filter="wipe(left)">
                                      <p:cBhvr>
                                        <p:cTn id="41" dur="500"/>
                                        <p:tgtEl>
                                          <p:spTgt spid="176"/>
                                        </p:tgtEl>
                                      </p:cBhvr>
                                    </p:animEffect>
                                  </p:childTnLst>
                                </p:cTn>
                              </p:par>
                              <p:par>
                                <p:cTn id="42" presetID="22" presetClass="exit" presetSubtype="8" fill="hold" grpId="1" nodeType="withEffect">
                                  <p:stCondLst>
                                    <p:cond delay="0"/>
                                  </p:stCondLst>
                                  <p:childTnLst>
                                    <p:animEffect transition="out" filter="wipe(left)">
                                      <p:cBhvr>
                                        <p:cTn id="43" dur="500"/>
                                        <p:tgtEl>
                                          <p:spTgt spid="210"/>
                                        </p:tgtEl>
                                      </p:cBhvr>
                                    </p:animEffect>
                                    <p:set>
                                      <p:cBhvr>
                                        <p:cTn id="44" dur="1" fill="hold">
                                          <p:stCondLst>
                                            <p:cond delay="499"/>
                                          </p:stCondLst>
                                        </p:cTn>
                                        <p:tgtEl>
                                          <p:spTgt spid="210"/>
                                        </p:tgtEl>
                                        <p:attrNameLst>
                                          <p:attrName>style.visibility</p:attrName>
                                        </p:attrNameLst>
                                      </p:cBhvr>
                                      <p:to>
                                        <p:strVal val="hidden"/>
                                      </p:to>
                                    </p:set>
                                  </p:childTnLst>
                                </p:cTn>
                              </p:par>
                              <p:par>
                                <p:cTn id="45" presetID="1" presetClass="entr" presetSubtype="0" fill="hold" grpId="1" nodeType="withEffect">
                                  <p:stCondLst>
                                    <p:cond delay="0"/>
                                  </p:stCondLst>
                                  <p:childTnLst>
                                    <p:set>
                                      <p:cBhvr>
                                        <p:cTn id="46"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animBg="1"/>
      <p:bldP spid="156" grpId="0" animBg="1"/>
      <p:bldP spid="165" grpId="0" animBg="1"/>
      <p:bldP spid="212" grpId="1"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 name="タイトル 1"/>
          <p:cNvSpPr txBox="1">
            <a:spLocks/>
          </p:cNvSpPr>
          <p:nvPr/>
        </p:nvSpPr>
        <p:spPr>
          <a:xfrm>
            <a:off x="457200" y="10073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5000" b="0" i="0" u="none" strike="noStrike" kern="1200" cap="none" spc="0" normalizeH="0" baseline="0" noProof="0" dirty="0" smtClean="0">
                <a:ln>
                  <a:noFill/>
                </a:ln>
                <a:solidFill>
                  <a:schemeClr val="tx2"/>
                </a:solidFill>
                <a:effectLst/>
                <a:uLnTx/>
                <a:uFillTx/>
                <a:latin typeface="+mj-lt"/>
                <a:ea typeface="+mj-ea"/>
                <a:cs typeface="+mj-cs"/>
              </a:rPr>
              <a:t>Algorithm 2</a:t>
            </a:r>
            <a:endParaRPr kumimoji="1" lang="ja-JP" altLang="en-US" sz="5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160" name="表 159"/>
          <p:cNvGraphicFramePr>
            <a:graphicFrameLocks noGrp="1"/>
          </p:cNvGraphicFramePr>
          <p:nvPr/>
        </p:nvGraphicFramePr>
        <p:xfrm>
          <a:off x="5697057" y="3711996"/>
          <a:ext cx="3062528" cy="3056216"/>
        </p:xfrm>
        <a:graphic>
          <a:graphicData uri="http://schemas.openxmlformats.org/drawingml/2006/table">
            <a:tbl>
              <a:tblPr/>
              <a:tblGrid>
                <a:gridCol w="315974"/>
                <a:gridCol w="449658"/>
                <a:gridCol w="315974"/>
                <a:gridCol w="449658"/>
                <a:gridCol w="315974"/>
                <a:gridCol w="449658"/>
                <a:gridCol w="315974"/>
                <a:gridCol w="449658"/>
              </a:tblGrid>
              <a:tr h="324212">
                <a:tc>
                  <a:txBody>
                    <a:bodyPr/>
                    <a:lstStyle/>
                    <a:p>
                      <a:pPr algn="ctr" fontAlgn="ctr"/>
                      <a:r>
                        <a:rPr lang="en-US" altLang="ja-JP" sz="2000" b="0" i="0" u="none" strike="noStrike" baseline="-25000" dirty="0">
                          <a:latin typeface="ＭＳ Ｐゴシック"/>
                        </a:rPr>
                        <a:t>S</a:t>
                      </a: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a:latin typeface="ＭＳ Ｐゴシック"/>
                        </a:rPr>
                        <a:t>1,1</a:t>
                      </a: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a:latin typeface="ＭＳ Ｐゴシック"/>
                        </a:rPr>
                        <a:t>1,2</a:t>
                      </a: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S</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fontAlgn="ctr"/>
                      <a:r>
                        <a:rPr lang="ja-JP" altLang="en-US" sz="2000" b="0" i="0" u="none" strike="noStrike" baseline="-2500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1</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1</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1</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1</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4212">
                <a:tc>
                  <a:txBody>
                    <a:bodyPr/>
                    <a:lstStyle/>
                    <a:p>
                      <a:pPr algn="ctr" fontAlgn="ctr"/>
                      <a:r>
                        <a:rPr lang="en-US" altLang="ja-JP" sz="2000" b="0" i="0" u="none" strike="noStrike" baseline="-25000">
                          <a:latin typeface="ＭＳ Ｐゴシック"/>
                        </a:rPr>
                        <a:t>1,1</a:t>
                      </a: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2,1</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1,2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4212">
                <a:tc>
                  <a:txBody>
                    <a:bodyPr/>
                    <a:lstStyle/>
                    <a:p>
                      <a:pPr algn="ctr" fontAlgn="ctr"/>
                      <a:r>
                        <a:rPr lang="en-US" altLang="ja-JP" sz="2000" b="0" i="0" u="none" strike="noStrike" baseline="-25000" dirty="0" smtClean="0">
                          <a:latin typeface="ＭＳ Ｐゴシック"/>
                        </a:rPr>
                        <a:t>2,1</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2,3</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fontAlgn="ctr"/>
                      <a:r>
                        <a:rPr lang="ja-JP" altLang="en-US" sz="2000" b="0" i="0" u="none" strike="noStrike" baseline="-2500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2</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2</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3</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4212">
                <a:tc>
                  <a:txBody>
                    <a:bodyPr/>
                    <a:lstStyle/>
                    <a:p>
                      <a:pPr algn="ctr" fontAlgn="ctr"/>
                      <a:r>
                        <a:rPr lang="en-US" altLang="ja-JP" sz="2000" b="0" i="0" u="none" strike="noStrike" baseline="-25000" dirty="0" smtClean="0">
                          <a:latin typeface="ＭＳ Ｐゴシック"/>
                        </a:rPr>
                        <a:t>2,1</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2,1</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4,2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4,3</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3</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4</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4</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311" name="正方形/長方形 310"/>
          <p:cNvSpPr/>
          <p:nvPr/>
        </p:nvSpPr>
        <p:spPr>
          <a:xfrm>
            <a:off x="8006116" y="6008844"/>
            <a:ext cx="745685" cy="736348"/>
          </a:xfrm>
          <a:prstGeom prst="rect">
            <a:avLst/>
          </a:prstGeom>
          <a:solidFill>
            <a:schemeClr val="bg1"/>
          </a:solid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kumimoji="1" lang="en-US" altLang="ja-JP" sz="2000" dirty="0" smtClean="0">
              <a:solidFill>
                <a:schemeClr val="tx1"/>
              </a:solidFill>
              <a:latin typeface="+mj-ea"/>
              <a:ea typeface="+mj-ea"/>
            </a:endParaRPr>
          </a:p>
          <a:p>
            <a:pPr algn="r"/>
            <a:r>
              <a:rPr kumimoji="1" lang="en-US" altLang="ja-JP" sz="2000" dirty="0" smtClean="0">
                <a:solidFill>
                  <a:schemeClr val="tx1"/>
                </a:solidFill>
                <a:latin typeface="+mj-ea"/>
                <a:ea typeface="+mj-ea"/>
              </a:rPr>
              <a:t>0</a:t>
            </a:r>
            <a:endParaRPr kumimoji="1" lang="ja-JP" altLang="en-US" sz="2000" dirty="0">
              <a:solidFill>
                <a:schemeClr val="tx1"/>
              </a:solidFill>
              <a:latin typeface="+mj-ea"/>
              <a:ea typeface="+mj-ea"/>
            </a:endParaRPr>
          </a:p>
        </p:txBody>
      </p:sp>
      <p:sp>
        <p:nvSpPr>
          <p:cNvPr id="185" name="テキスト ボックス 184"/>
          <p:cNvSpPr txBox="1"/>
          <p:nvPr/>
        </p:nvSpPr>
        <p:spPr>
          <a:xfrm>
            <a:off x="5274684" y="3413959"/>
            <a:ext cx="799336" cy="461665"/>
          </a:xfrm>
          <a:prstGeom prst="rect">
            <a:avLst/>
          </a:prstGeom>
          <a:noFill/>
        </p:spPr>
        <p:txBody>
          <a:bodyPr wrap="square" rtlCol="0">
            <a:spAutoFit/>
          </a:bodyPr>
          <a:lstStyle/>
          <a:p>
            <a:r>
              <a:rPr kumimoji="1" lang="en-US" altLang="ja-JP" sz="2400" i="1" dirty="0" smtClean="0">
                <a:latin typeface="Times New Roman"/>
                <a:cs typeface="Times New Roman"/>
              </a:rPr>
              <a:t>C</a:t>
            </a:r>
            <a:endParaRPr kumimoji="1" lang="ja-JP" altLang="en-US" sz="2400" i="1" dirty="0">
              <a:latin typeface="Times New Roman"/>
              <a:cs typeface="Times New Roman"/>
            </a:endParaRPr>
          </a:p>
        </p:txBody>
      </p:sp>
      <p:grpSp>
        <p:nvGrpSpPr>
          <p:cNvPr id="229" name="図形グループ 228"/>
          <p:cNvGrpSpPr/>
          <p:nvPr/>
        </p:nvGrpSpPr>
        <p:grpSpPr>
          <a:xfrm>
            <a:off x="465496" y="5243229"/>
            <a:ext cx="2965829" cy="1292576"/>
            <a:chOff x="4164077" y="5276119"/>
            <a:chExt cx="2965829" cy="1292576"/>
          </a:xfrm>
        </p:grpSpPr>
        <p:grpSp>
          <p:nvGrpSpPr>
            <p:cNvPr id="230" name="図形グループ 64"/>
            <p:cNvGrpSpPr>
              <a:grpSpLocks noChangeAspect="1"/>
            </p:cNvGrpSpPr>
            <p:nvPr/>
          </p:nvGrpSpPr>
          <p:grpSpPr>
            <a:xfrm>
              <a:off x="4164077" y="5276119"/>
              <a:ext cx="2965829" cy="1175182"/>
              <a:chOff x="3829793" y="4267949"/>
              <a:chExt cx="4615762" cy="1828954"/>
            </a:xfrm>
          </p:grpSpPr>
          <p:grpSp>
            <p:nvGrpSpPr>
              <p:cNvPr id="234" name="図形グループ 60"/>
              <p:cNvGrpSpPr/>
              <p:nvPr/>
            </p:nvGrpSpPr>
            <p:grpSpPr>
              <a:xfrm>
                <a:off x="4836485" y="4267949"/>
                <a:ext cx="3609070" cy="1828954"/>
                <a:chOff x="4836485" y="4267949"/>
                <a:chExt cx="3609070" cy="1828954"/>
              </a:xfrm>
            </p:grpSpPr>
            <p:sp>
              <p:nvSpPr>
                <p:cNvPr id="236" name="円/楕円 235"/>
                <p:cNvSpPr/>
                <p:nvPr/>
              </p:nvSpPr>
              <p:spPr>
                <a:xfrm>
                  <a:off x="4836485"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237" name="円/楕円 236"/>
                <p:cNvSpPr/>
                <p:nvPr/>
              </p:nvSpPr>
              <p:spPr>
                <a:xfrm>
                  <a:off x="6344038"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238" name="円/楕円 237"/>
                <p:cNvSpPr/>
                <p:nvPr/>
              </p:nvSpPr>
              <p:spPr>
                <a:xfrm>
                  <a:off x="6699811" y="5484210"/>
                  <a:ext cx="1402808" cy="612693"/>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a,b</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baseline="-25000" dirty="0">
                    <a:solidFill>
                      <a:srgbClr val="000000"/>
                    </a:solidFill>
                    <a:latin typeface="+mn-ea"/>
                  </a:endParaRPr>
                </a:p>
              </p:txBody>
            </p:sp>
            <p:cxnSp>
              <p:nvCxnSpPr>
                <p:cNvPr id="239" name="直線矢印コネクタ 238"/>
                <p:cNvCxnSpPr>
                  <a:stCxn id="236" idx="6"/>
                  <a:endCxn id="237" idx="2"/>
                </p:cNvCxnSpPr>
                <p:nvPr/>
              </p:nvCxnSpPr>
              <p:spPr>
                <a:xfrm>
                  <a:off x="5439347" y="4574296"/>
                  <a:ext cx="904691" cy="15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0" name="直線矢印コネクタ 239"/>
                <p:cNvCxnSpPr>
                  <a:stCxn id="237" idx="6"/>
                  <a:endCxn id="242" idx="2"/>
                </p:cNvCxnSpPr>
                <p:nvPr/>
              </p:nvCxnSpPr>
              <p:spPr>
                <a:xfrm>
                  <a:off x="6946900" y="457429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1" name="直線矢印コネクタ 240"/>
                <p:cNvCxnSpPr>
                  <a:stCxn id="237" idx="4"/>
                  <a:endCxn id="238" idx="1"/>
                </p:cNvCxnSpPr>
                <p:nvPr/>
              </p:nvCxnSpPr>
              <p:spPr>
                <a:xfrm rot="16200000" flipH="1">
                  <a:off x="6428712" y="5097398"/>
                  <a:ext cx="693293" cy="25977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42" name="円/楕円 241"/>
                <p:cNvSpPr/>
                <p:nvPr/>
              </p:nvSpPr>
              <p:spPr>
                <a:xfrm>
                  <a:off x="7842693"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grpSp>
          <p:sp>
            <p:nvSpPr>
              <p:cNvPr id="235" name="テキスト ボックス 234"/>
              <p:cNvSpPr txBox="1"/>
              <p:nvPr/>
            </p:nvSpPr>
            <p:spPr>
              <a:xfrm>
                <a:off x="3829793" y="4414954"/>
                <a:ext cx="936811"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grpSp>
        <p:cxnSp>
          <p:nvCxnSpPr>
            <p:cNvPr id="231" name="直線矢印コネクタ 230"/>
            <p:cNvCxnSpPr>
              <a:stCxn id="242" idx="4"/>
              <a:endCxn id="238" idx="7"/>
            </p:cNvCxnSpPr>
            <p:nvPr/>
          </p:nvCxnSpPr>
          <p:spPr>
            <a:xfrm rot="5400000">
              <a:off x="6634664" y="5813711"/>
              <a:ext cx="444451" cy="1586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32" name="円弧 231"/>
            <p:cNvSpPr/>
            <p:nvPr/>
          </p:nvSpPr>
          <p:spPr>
            <a:xfrm rot="1345326">
              <a:off x="4788954" y="5626052"/>
              <a:ext cx="492745" cy="445488"/>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33" name="円弧 232"/>
            <p:cNvSpPr/>
            <p:nvPr/>
          </p:nvSpPr>
          <p:spPr>
            <a:xfrm rot="6033701">
              <a:off x="5629691" y="6099579"/>
              <a:ext cx="492745" cy="445488"/>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243" name="図形グループ 242"/>
          <p:cNvGrpSpPr/>
          <p:nvPr/>
        </p:nvGrpSpPr>
        <p:grpSpPr>
          <a:xfrm>
            <a:off x="630847" y="3536600"/>
            <a:ext cx="2565011" cy="1277133"/>
            <a:chOff x="4770252" y="3569490"/>
            <a:chExt cx="2565011" cy="1277133"/>
          </a:xfrm>
        </p:grpSpPr>
        <p:grpSp>
          <p:nvGrpSpPr>
            <p:cNvPr id="244" name="図形グループ 142"/>
            <p:cNvGrpSpPr/>
            <p:nvPr/>
          </p:nvGrpSpPr>
          <p:grpSpPr>
            <a:xfrm>
              <a:off x="4770252" y="3569490"/>
              <a:ext cx="2164156" cy="1195354"/>
              <a:chOff x="383159" y="3617174"/>
              <a:chExt cx="2164156" cy="1195354"/>
            </a:xfrm>
          </p:grpSpPr>
          <p:grpSp>
            <p:nvGrpSpPr>
              <p:cNvPr id="246" name="図形グループ 80"/>
              <p:cNvGrpSpPr>
                <a:grpSpLocks noChangeAspect="1"/>
              </p:cNvGrpSpPr>
              <p:nvPr/>
            </p:nvGrpSpPr>
            <p:grpSpPr>
              <a:xfrm>
                <a:off x="383159" y="3617174"/>
                <a:ext cx="2164156" cy="1195354"/>
                <a:chOff x="-208509" y="4269537"/>
                <a:chExt cx="3313470" cy="1830165"/>
              </a:xfrm>
            </p:grpSpPr>
            <p:grpSp>
              <p:nvGrpSpPr>
                <p:cNvPr id="249" name="図形グループ 61"/>
                <p:cNvGrpSpPr/>
                <p:nvPr/>
              </p:nvGrpSpPr>
              <p:grpSpPr>
                <a:xfrm>
                  <a:off x="-208509" y="4269537"/>
                  <a:ext cx="3313470" cy="1830165"/>
                  <a:chOff x="-208509" y="4269537"/>
                  <a:chExt cx="3313470" cy="1830165"/>
                </a:xfrm>
              </p:grpSpPr>
              <p:grpSp>
                <p:nvGrpSpPr>
                  <p:cNvPr id="251" name="図形グループ 59"/>
                  <p:cNvGrpSpPr/>
                  <p:nvPr/>
                </p:nvGrpSpPr>
                <p:grpSpPr>
                  <a:xfrm>
                    <a:off x="606490" y="4269537"/>
                    <a:ext cx="2498471" cy="1830165"/>
                    <a:chOff x="606490" y="4269537"/>
                    <a:chExt cx="2498471" cy="1830165"/>
                  </a:xfrm>
                </p:grpSpPr>
                <p:sp>
                  <p:nvSpPr>
                    <p:cNvPr id="253" name="円/楕円 252"/>
                    <p:cNvSpPr/>
                    <p:nvPr/>
                  </p:nvSpPr>
                  <p:spPr>
                    <a:xfrm>
                      <a:off x="606490" y="4269537"/>
                      <a:ext cx="602863"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254" name="円/楕円 253"/>
                    <p:cNvSpPr/>
                    <p:nvPr/>
                  </p:nvSpPr>
                  <p:spPr>
                    <a:xfrm>
                      <a:off x="2114044"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255" name="円/楕円 254"/>
                    <p:cNvSpPr/>
                    <p:nvPr/>
                  </p:nvSpPr>
                  <p:spPr>
                    <a:xfrm>
                      <a:off x="606491"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256" name="円/楕円 255"/>
                    <p:cNvSpPr/>
                    <p:nvPr/>
                  </p:nvSpPr>
                  <p:spPr>
                    <a:xfrm>
                      <a:off x="1745284" y="5487008"/>
                      <a:ext cx="1359677"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c,d</a:t>
                      </a:r>
                      <a:r>
                        <a:rPr lang="en-US" altLang="ja-JP" sz="2400" dirty="0" smtClean="0">
                          <a:solidFill>
                            <a:srgbClr val="000000"/>
                          </a:solidFill>
                          <a:latin typeface="+mn-ea"/>
                        </a:rPr>
                        <a:t>} </a:t>
                      </a:r>
                      <a:r>
                        <a:rPr lang="en-US" altLang="ja-JP" sz="2400" baseline="-25000" dirty="0" smtClean="0">
                          <a:solidFill>
                            <a:srgbClr val="000000"/>
                          </a:solidFill>
                          <a:latin typeface="+mn-ea"/>
                        </a:rPr>
                        <a:t>4</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257" name="直線矢印コネクタ 256"/>
                    <p:cNvCxnSpPr>
                      <a:stCxn id="253" idx="6"/>
                      <a:endCxn id="254" idx="2"/>
                    </p:cNvCxnSpPr>
                    <p:nvPr/>
                  </p:nvCxnSpPr>
                  <p:spPr>
                    <a:xfrm>
                      <a:off x="1209353" y="457588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8" name="直線矢印コネクタ 257"/>
                    <p:cNvCxnSpPr>
                      <a:stCxn id="255" idx="6"/>
                      <a:endCxn id="256" idx="2"/>
                    </p:cNvCxnSpPr>
                    <p:nvPr/>
                  </p:nvCxnSpPr>
                  <p:spPr>
                    <a:xfrm>
                      <a:off x="1209354" y="5792145"/>
                      <a:ext cx="535930" cy="12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sp>
                <p:nvSpPr>
                  <p:cNvPr id="252" name="テキスト ボックス 251"/>
                  <p:cNvSpPr txBox="1"/>
                  <p:nvPr/>
                </p:nvSpPr>
                <p:spPr>
                  <a:xfrm>
                    <a:off x="-208509" y="4313716"/>
                    <a:ext cx="936812" cy="706839"/>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grpSp>
            <p:cxnSp>
              <p:nvCxnSpPr>
                <p:cNvPr id="250" name="直線矢印コネクタ 249"/>
                <p:cNvCxnSpPr>
                  <a:stCxn id="255" idx="7"/>
                  <a:endCxn id="254" idx="3"/>
                </p:cNvCxnSpPr>
                <p:nvPr/>
              </p:nvCxnSpPr>
              <p:spPr>
                <a:xfrm rot="5400000" flipH="1" flipV="1">
                  <a:off x="1270189" y="4643382"/>
                  <a:ext cx="783018" cy="1081266"/>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cxnSp>
            <p:nvCxnSpPr>
              <p:cNvPr id="247" name="直線矢印コネクタ 246"/>
              <p:cNvCxnSpPr>
                <a:stCxn id="256" idx="0"/>
                <a:endCxn id="254" idx="4"/>
              </p:cNvCxnSpPr>
              <p:nvPr/>
            </p:nvCxnSpPr>
            <p:spPr>
              <a:xfrm rot="16200000" flipV="1">
                <a:off x="1902634" y="4211701"/>
                <a:ext cx="395004" cy="6300"/>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48" name="直線矢印コネクタ 247"/>
              <p:cNvCxnSpPr>
                <a:stCxn id="255" idx="0"/>
                <a:endCxn id="253" idx="4"/>
              </p:cNvCxnSpPr>
              <p:nvPr/>
            </p:nvCxnSpPr>
            <p:spPr>
              <a:xfrm rot="5400000" flipH="1" flipV="1">
                <a:off x="915239" y="4214453"/>
                <a:ext cx="394212"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45" name="円弧 244"/>
            <p:cNvSpPr/>
            <p:nvPr/>
          </p:nvSpPr>
          <p:spPr>
            <a:xfrm rot="17916033">
              <a:off x="6796525" y="4307886"/>
              <a:ext cx="569475" cy="508000"/>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259" name="図形グループ 258"/>
          <p:cNvGrpSpPr/>
          <p:nvPr/>
        </p:nvGrpSpPr>
        <p:grpSpPr>
          <a:xfrm>
            <a:off x="4327084" y="3775854"/>
            <a:ext cx="1277336" cy="2962255"/>
            <a:chOff x="4327084" y="3773269"/>
            <a:chExt cx="1277336" cy="2962255"/>
          </a:xfrm>
        </p:grpSpPr>
        <p:grpSp>
          <p:nvGrpSpPr>
            <p:cNvPr id="260" name="図形グループ 177"/>
            <p:cNvGrpSpPr/>
            <p:nvPr/>
          </p:nvGrpSpPr>
          <p:grpSpPr>
            <a:xfrm>
              <a:off x="4327084" y="3773269"/>
              <a:ext cx="1277336" cy="2962255"/>
              <a:chOff x="2204825" y="1631951"/>
              <a:chExt cx="1277336" cy="2962255"/>
            </a:xfrm>
          </p:grpSpPr>
          <p:sp>
            <p:nvSpPr>
              <p:cNvPr id="262" name="円/楕円 261"/>
              <p:cNvSpPr/>
              <p:nvPr/>
            </p:nvSpPr>
            <p:spPr>
              <a:xfrm>
                <a:off x="2933046" y="1822063"/>
                <a:ext cx="387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263" name="円/楕円 262"/>
              <p:cNvSpPr/>
              <p:nvPr/>
            </p:nvSpPr>
            <p:spPr>
              <a:xfrm>
                <a:off x="2933046" y="2582167"/>
                <a:ext cx="387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264" name="円/楕円 263"/>
              <p:cNvSpPr/>
              <p:nvPr/>
            </p:nvSpPr>
            <p:spPr>
              <a:xfrm>
                <a:off x="2580796" y="4102375"/>
                <a:ext cx="901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c,d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baseline="-25000" dirty="0">
                  <a:solidFill>
                    <a:srgbClr val="000000"/>
                  </a:solidFill>
                  <a:latin typeface="+mn-ea"/>
                </a:endParaRPr>
              </a:p>
            </p:txBody>
          </p:sp>
          <p:cxnSp>
            <p:nvCxnSpPr>
              <p:cNvPr id="265" name="直線矢印コネクタ 264"/>
              <p:cNvCxnSpPr>
                <a:stCxn id="262" idx="4"/>
                <a:endCxn id="263" idx="0"/>
              </p:cNvCxnSpPr>
              <p:nvPr/>
            </p:nvCxnSpPr>
            <p:spPr>
              <a:xfrm rot="5400000">
                <a:off x="2943518" y="2398956"/>
                <a:ext cx="366422"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66" name="直線矢印コネクタ 265"/>
              <p:cNvCxnSpPr>
                <a:stCxn id="263" idx="4"/>
                <a:endCxn id="268" idx="0"/>
              </p:cNvCxnSpPr>
              <p:nvPr/>
            </p:nvCxnSpPr>
            <p:spPr>
              <a:xfrm rot="5400000">
                <a:off x="2943518" y="3159060"/>
                <a:ext cx="366422"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67" name="直線矢印コネクタ 162"/>
              <p:cNvCxnSpPr>
                <a:stCxn id="263" idx="2"/>
                <a:endCxn id="264" idx="1"/>
              </p:cNvCxnSpPr>
              <p:nvPr/>
            </p:nvCxnSpPr>
            <p:spPr>
              <a:xfrm rot="10800000" flipV="1">
                <a:off x="2712798" y="2779008"/>
                <a:ext cx="220248" cy="1381020"/>
              </a:xfrm>
              <a:prstGeom prst="curved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68" name="円/楕円 267"/>
              <p:cNvSpPr/>
              <p:nvPr/>
            </p:nvSpPr>
            <p:spPr>
              <a:xfrm>
                <a:off x="2933046" y="3342271"/>
                <a:ext cx="387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269" name="テキスト ボックス 268"/>
              <p:cNvSpPr txBox="1"/>
              <p:nvPr/>
            </p:nvSpPr>
            <p:spPr>
              <a:xfrm>
                <a:off x="2332692" y="1631951"/>
                <a:ext cx="601942" cy="461665"/>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baseline="-25000" dirty="0">
                  <a:latin typeface="BKM-cmmi12"/>
                  <a:cs typeface="BKM-cmmi12"/>
                </a:endParaRPr>
              </a:p>
            </p:txBody>
          </p:sp>
          <p:cxnSp>
            <p:nvCxnSpPr>
              <p:cNvPr id="270" name="直線矢印コネクタ 269"/>
              <p:cNvCxnSpPr>
                <a:stCxn id="268" idx="4"/>
              </p:cNvCxnSpPr>
              <p:nvPr/>
            </p:nvCxnSpPr>
            <p:spPr>
              <a:xfrm rot="16200000" flipH="1">
                <a:off x="2930963" y="3931719"/>
                <a:ext cx="392326" cy="79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71" name="円弧 270"/>
              <p:cNvSpPr/>
              <p:nvPr/>
            </p:nvSpPr>
            <p:spPr>
              <a:xfrm rot="6033701">
                <a:off x="2181196" y="4125090"/>
                <a:ext cx="492745" cy="445488"/>
              </a:xfrm>
              <a:prstGeom prst="arc">
                <a:avLst>
                  <a:gd name="adj1" fmla="val 16200000"/>
                  <a:gd name="adj2" fmla="val 13137458"/>
                </a:avLst>
              </a:prstGeom>
              <a:ln>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cxnSp>
          <p:nvCxnSpPr>
            <p:cNvPr id="261" name="直線矢印コネクタ 115"/>
            <p:cNvCxnSpPr>
              <a:stCxn id="262" idx="2"/>
              <a:endCxn id="268" idx="2"/>
            </p:cNvCxnSpPr>
            <p:nvPr/>
          </p:nvCxnSpPr>
          <p:spPr>
            <a:xfrm rot="10800000" flipV="1">
              <a:off x="5055305" y="4160222"/>
              <a:ext cx="1588" cy="1520208"/>
            </a:xfrm>
            <a:prstGeom prst="curvedConnector3">
              <a:avLst>
                <a:gd name="adj1" fmla="val 14395466"/>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272" name="図形グループ 271"/>
          <p:cNvGrpSpPr/>
          <p:nvPr/>
        </p:nvGrpSpPr>
        <p:grpSpPr>
          <a:xfrm>
            <a:off x="5171377" y="2738273"/>
            <a:ext cx="3910368" cy="922928"/>
            <a:chOff x="5250393" y="3235207"/>
            <a:chExt cx="3910368" cy="922928"/>
          </a:xfrm>
        </p:grpSpPr>
        <p:sp>
          <p:nvSpPr>
            <p:cNvPr id="273" name="テキスト ボックス 272"/>
            <p:cNvSpPr txBox="1"/>
            <p:nvPr/>
          </p:nvSpPr>
          <p:spPr>
            <a:xfrm>
              <a:off x="5250393" y="3235207"/>
              <a:ext cx="601942" cy="461665"/>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sp>
          <p:nvSpPr>
            <p:cNvPr id="274" name="円弧 273"/>
            <p:cNvSpPr/>
            <p:nvPr/>
          </p:nvSpPr>
          <p:spPr>
            <a:xfrm rot="10800000">
              <a:off x="5834329" y="3423097"/>
              <a:ext cx="492745" cy="445488"/>
            </a:xfrm>
            <a:prstGeom prst="arc">
              <a:avLst>
                <a:gd name="adj1" fmla="val 17589136"/>
                <a:gd name="adj2" fmla="val 13977584"/>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275" name="図形グループ 143"/>
            <p:cNvGrpSpPr/>
            <p:nvPr/>
          </p:nvGrpSpPr>
          <p:grpSpPr>
            <a:xfrm>
              <a:off x="5914590" y="3389214"/>
              <a:ext cx="3246171" cy="768921"/>
              <a:chOff x="1298637" y="1238162"/>
              <a:chExt cx="3246171" cy="768921"/>
            </a:xfrm>
          </p:grpSpPr>
          <p:sp>
            <p:nvSpPr>
              <p:cNvPr id="276" name="円/楕円 275"/>
              <p:cNvSpPr/>
              <p:nvPr/>
            </p:nvSpPr>
            <p:spPr>
              <a:xfrm>
                <a:off x="1298637"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277" name="円/楕円 276"/>
              <p:cNvSpPr/>
              <p:nvPr/>
            </p:nvSpPr>
            <p:spPr>
              <a:xfrm>
                <a:off x="2085733"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278" name="円/楕円 277"/>
              <p:cNvSpPr/>
              <p:nvPr/>
            </p:nvSpPr>
            <p:spPr>
              <a:xfrm>
                <a:off x="2809329"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279" name="円/楕円 278"/>
              <p:cNvSpPr/>
              <p:nvPr/>
            </p:nvSpPr>
            <p:spPr>
              <a:xfrm>
                <a:off x="3374175" y="1606908"/>
                <a:ext cx="888058"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a,b</a:t>
                </a:r>
                <a:r>
                  <a:rPr lang="en-US" altLang="ja-JP" sz="2400" dirty="0" smtClean="0">
                    <a:solidFill>
                      <a:srgbClr val="000000"/>
                    </a:solidFill>
                    <a:latin typeface="+mn-ea"/>
                  </a:rPr>
                  <a:t>} </a:t>
                </a:r>
                <a:r>
                  <a:rPr lang="en-US" altLang="ja-JP" sz="2400" baseline="-25000" dirty="0" smtClean="0">
                    <a:solidFill>
                      <a:srgbClr val="000000"/>
                    </a:solidFill>
                    <a:latin typeface="+mn-ea"/>
                  </a:rPr>
                  <a:t>4</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280" name="直線矢印コネクタ 279"/>
              <p:cNvCxnSpPr>
                <a:stCxn id="276" idx="6"/>
                <a:endCxn id="277" idx="2"/>
              </p:cNvCxnSpPr>
              <p:nvPr/>
            </p:nvCxnSpPr>
            <p:spPr>
              <a:xfrm>
                <a:off x="1692390" y="1806996"/>
                <a:ext cx="39334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81" name="直線矢印コネクタ 280"/>
              <p:cNvCxnSpPr>
                <a:stCxn id="278" idx="6"/>
                <a:endCxn id="279" idx="2"/>
              </p:cNvCxnSpPr>
              <p:nvPr/>
            </p:nvCxnSpPr>
            <p:spPr>
              <a:xfrm>
                <a:off x="3203082" y="1806996"/>
                <a:ext cx="1710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82" name="直線矢印コネクタ 281"/>
              <p:cNvCxnSpPr>
                <a:stCxn id="278" idx="2"/>
                <a:endCxn id="277" idx="6"/>
              </p:cNvCxnSpPr>
              <p:nvPr/>
            </p:nvCxnSpPr>
            <p:spPr>
              <a:xfrm rot="10800000">
                <a:off x="2479487" y="1806996"/>
                <a:ext cx="329843"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83" name="直線矢印コネクタ 118"/>
              <p:cNvCxnSpPr>
                <a:stCxn id="279" idx="0"/>
                <a:endCxn id="277" idx="0"/>
              </p:cNvCxnSpPr>
              <p:nvPr/>
            </p:nvCxnSpPr>
            <p:spPr>
              <a:xfrm rot="16200000" flipV="1">
                <a:off x="3050407" y="839111"/>
                <a:ext cx="1588" cy="1535594"/>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84" name="円弧 283"/>
              <p:cNvSpPr/>
              <p:nvPr/>
            </p:nvSpPr>
            <p:spPr>
              <a:xfrm rot="14543956">
                <a:off x="4006070" y="1268900"/>
                <a:ext cx="569475" cy="508000"/>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grpSp>
        <p:nvGrpSpPr>
          <p:cNvPr id="291" name="図形グループ 290"/>
          <p:cNvGrpSpPr/>
          <p:nvPr/>
        </p:nvGrpSpPr>
        <p:grpSpPr>
          <a:xfrm>
            <a:off x="4327084" y="4723485"/>
            <a:ext cx="1277336" cy="2012039"/>
            <a:chOff x="4327084" y="4723485"/>
            <a:chExt cx="1277336" cy="2012039"/>
          </a:xfrm>
        </p:grpSpPr>
        <p:cxnSp>
          <p:nvCxnSpPr>
            <p:cNvPr id="292" name="直線矢印コネクタ 162"/>
            <p:cNvCxnSpPr>
              <a:stCxn id="294" idx="2"/>
              <a:endCxn id="295" idx="1"/>
            </p:cNvCxnSpPr>
            <p:nvPr/>
          </p:nvCxnSpPr>
          <p:spPr>
            <a:xfrm rot="10800000" flipV="1">
              <a:off x="4835057" y="4920326"/>
              <a:ext cx="220248" cy="1381020"/>
            </a:xfrm>
            <a:prstGeom prst="curvedConnector2">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93" name="図形グループ 78"/>
            <p:cNvGrpSpPr/>
            <p:nvPr/>
          </p:nvGrpSpPr>
          <p:grpSpPr>
            <a:xfrm>
              <a:off x="4327084" y="4723485"/>
              <a:ext cx="1277336" cy="2012039"/>
              <a:chOff x="4327084" y="4723485"/>
              <a:chExt cx="1277336" cy="2012039"/>
            </a:xfrm>
          </p:grpSpPr>
          <p:sp>
            <p:nvSpPr>
              <p:cNvPr id="294" name="円/楕円 293"/>
              <p:cNvSpPr/>
              <p:nvPr/>
            </p:nvSpPr>
            <p:spPr>
              <a:xfrm>
                <a:off x="5055305" y="4723485"/>
                <a:ext cx="387365" cy="393682"/>
              </a:xfrm>
              <a:prstGeom prst="ellipse">
                <a:avLst/>
              </a:prstGeom>
              <a:solidFill>
                <a:srgbClr val="FF9446"/>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295" name="円/楕円 294"/>
              <p:cNvSpPr/>
              <p:nvPr/>
            </p:nvSpPr>
            <p:spPr>
              <a:xfrm>
                <a:off x="4703055" y="6243693"/>
                <a:ext cx="901365" cy="393682"/>
              </a:xfrm>
              <a:prstGeom prst="ellipse">
                <a:avLst/>
              </a:prstGeom>
              <a:solidFill>
                <a:srgbClr val="FF9446"/>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c,d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baseline="-25000" dirty="0">
                  <a:solidFill>
                    <a:srgbClr val="000000"/>
                  </a:solidFill>
                  <a:latin typeface="+mn-ea"/>
                </a:endParaRPr>
              </a:p>
            </p:txBody>
          </p:sp>
          <p:sp>
            <p:nvSpPr>
              <p:cNvPr id="296" name="円/楕円 295"/>
              <p:cNvSpPr/>
              <p:nvPr/>
            </p:nvSpPr>
            <p:spPr>
              <a:xfrm>
                <a:off x="5055305" y="5483589"/>
                <a:ext cx="387365" cy="393682"/>
              </a:xfrm>
              <a:prstGeom prst="ellipse">
                <a:avLst/>
              </a:prstGeom>
              <a:solidFill>
                <a:srgbClr val="FF9446"/>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cxnSp>
            <p:nvCxnSpPr>
              <p:cNvPr id="297" name="直線矢印コネクタ 296"/>
              <p:cNvCxnSpPr>
                <a:stCxn id="296" idx="4"/>
              </p:cNvCxnSpPr>
              <p:nvPr/>
            </p:nvCxnSpPr>
            <p:spPr>
              <a:xfrm rot="16200000" flipH="1">
                <a:off x="5053222" y="6073037"/>
                <a:ext cx="392326" cy="79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98" name="円弧 297"/>
              <p:cNvSpPr/>
              <p:nvPr/>
            </p:nvSpPr>
            <p:spPr>
              <a:xfrm rot="6033701">
                <a:off x="4303455" y="6266408"/>
                <a:ext cx="492745" cy="445488"/>
              </a:xfrm>
              <a:prstGeom prst="arc">
                <a:avLst>
                  <a:gd name="adj1" fmla="val 16200000"/>
                  <a:gd name="adj2" fmla="val 13137458"/>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sp>
        <p:nvSpPr>
          <p:cNvPr id="304" name="円/楕円 303"/>
          <p:cNvSpPr/>
          <p:nvPr/>
        </p:nvSpPr>
        <p:spPr>
          <a:xfrm>
            <a:off x="7945007" y="3263190"/>
            <a:ext cx="857855" cy="400175"/>
          </a:xfrm>
          <a:prstGeom prst="ellipse">
            <a:avLst/>
          </a:prstGeom>
          <a:noFill/>
          <a:ln w="508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kumimoji="1" lang="ja-JP" altLang="en-US" sz="2400" baseline="-25000" dirty="0">
              <a:noFill/>
              <a:latin typeface="+mn-ea"/>
            </a:endParaRPr>
          </a:p>
        </p:txBody>
      </p:sp>
      <p:sp>
        <p:nvSpPr>
          <p:cNvPr id="305" name="円/楕円 304"/>
          <p:cNvSpPr/>
          <p:nvPr/>
        </p:nvSpPr>
        <p:spPr>
          <a:xfrm>
            <a:off x="4712943" y="6268385"/>
            <a:ext cx="897751" cy="364174"/>
          </a:xfrm>
          <a:prstGeom prst="ellipse">
            <a:avLst/>
          </a:prstGeom>
          <a:noFill/>
          <a:ln w="508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kumimoji="1" lang="ja-JP" altLang="en-US" sz="2400" baseline="-25000" dirty="0">
              <a:noFill/>
              <a:latin typeface="+mn-ea"/>
            </a:endParaRPr>
          </a:p>
        </p:txBody>
      </p:sp>
      <p:grpSp>
        <p:nvGrpSpPr>
          <p:cNvPr id="307" name="図形グループ 306"/>
          <p:cNvGrpSpPr>
            <a:grpSpLocks noChangeAspect="1"/>
          </p:cNvGrpSpPr>
          <p:nvPr/>
        </p:nvGrpSpPr>
        <p:grpSpPr>
          <a:xfrm rot="5400000">
            <a:off x="7256924" y="5260349"/>
            <a:ext cx="2244072" cy="736348"/>
            <a:chOff x="2457312" y="2307120"/>
            <a:chExt cx="1476094" cy="484350"/>
          </a:xfrm>
        </p:grpSpPr>
        <p:sp>
          <p:nvSpPr>
            <p:cNvPr id="308" name="正方形/長方形 307"/>
            <p:cNvSpPr/>
            <p:nvPr/>
          </p:nvSpPr>
          <p:spPr>
            <a:xfrm>
              <a:off x="2457312" y="2307120"/>
              <a:ext cx="490493"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9" name="正方形/長方形 308"/>
            <p:cNvSpPr/>
            <p:nvPr/>
          </p:nvSpPr>
          <p:spPr>
            <a:xfrm>
              <a:off x="2950114" y="2307120"/>
              <a:ext cx="490493"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0" name="正方形/長方形 309"/>
            <p:cNvSpPr/>
            <p:nvPr/>
          </p:nvSpPr>
          <p:spPr>
            <a:xfrm>
              <a:off x="3442913" y="2307120"/>
              <a:ext cx="490493"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299" name="図形グループ 298"/>
          <p:cNvGrpSpPr/>
          <p:nvPr/>
        </p:nvGrpSpPr>
        <p:grpSpPr>
          <a:xfrm>
            <a:off x="5442671" y="4901735"/>
            <a:ext cx="3363013" cy="1548736"/>
            <a:chOff x="5442670" y="4901735"/>
            <a:chExt cx="3435014" cy="1548737"/>
          </a:xfrm>
        </p:grpSpPr>
        <p:grpSp>
          <p:nvGrpSpPr>
            <p:cNvPr id="300" name="図形グループ 83"/>
            <p:cNvGrpSpPr/>
            <p:nvPr/>
          </p:nvGrpSpPr>
          <p:grpSpPr>
            <a:xfrm>
              <a:off x="5442670" y="4901735"/>
              <a:ext cx="3435014" cy="778695"/>
              <a:chOff x="4297211" y="4777799"/>
              <a:chExt cx="4282064" cy="778695"/>
            </a:xfrm>
          </p:grpSpPr>
          <p:cxnSp>
            <p:nvCxnSpPr>
              <p:cNvPr id="302" name="直線コネクタ 301"/>
              <p:cNvCxnSpPr/>
              <p:nvPr/>
            </p:nvCxnSpPr>
            <p:spPr>
              <a:xfrm flipV="1">
                <a:off x="4297211" y="5554906"/>
                <a:ext cx="4279154" cy="1588"/>
              </a:xfrm>
              <a:prstGeom prst="line">
                <a:avLst/>
              </a:prstGeom>
              <a:ln w="254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3" name="直線コネクタ 302"/>
              <p:cNvCxnSpPr/>
              <p:nvPr/>
            </p:nvCxnSpPr>
            <p:spPr>
              <a:xfrm flipV="1">
                <a:off x="4297211" y="4777799"/>
                <a:ext cx="4282064" cy="0"/>
              </a:xfrm>
              <a:prstGeom prst="line">
                <a:avLst/>
              </a:prstGeom>
              <a:ln w="254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301" name="直線コネクタ 300"/>
            <p:cNvCxnSpPr/>
            <p:nvPr/>
          </p:nvCxnSpPr>
          <p:spPr>
            <a:xfrm>
              <a:off x="5610694" y="6450472"/>
              <a:ext cx="3264656" cy="0"/>
            </a:xfrm>
            <a:prstGeom prst="line">
              <a:avLst/>
            </a:prstGeom>
            <a:ln w="254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306" name="直線コネクタ 305"/>
          <p:cNvCxnSpPr/>
          <p:nvPr/>
        </p:nvCxnSpPr>
        <p:spPr>
          <a:xfrm rot="5400000">
            <a:off x="6803825" y="5210327"/>
            <a:ext cx="3104222" cy="1"/>
          </a:xfrm>
          <a:prstGeom prst="line">
            <a:avLst/>
          </a:prstGeom>
          <a:ln w="254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2" name="テキスト ボックス 311"/>
          <p:cNvSpPr txBox="1"/>
          <p:nvPr/>
        </p:nvSpPr>
        <p:spPr>
          <a:xfrm>
            <a:off x="487632" y="1657497"/>
            <a:ext cx="7866269" cy="707886"/>
          </a:xfrm>
          <a:prstGeom prst="rect">
            <a:avLst/>
          </a:prstGeom>
          <a:noFill/>
        </p:spPr>
        <p:txBody>
          <a:bodyPr wrap="square" rtlCol="0">
            <a:spAutoFit/>
          </a:bodyPr>
          <a:lstStyle/>
          <a:p>
            <a:r>
              <a:rPr lang="en-US" altLang="ja-JP" sz="2000" dirty="0" smtClean="0">
                <a:latin typeface="Times New Roman"/>
                <a:cs typeface="Times New Roman"/>
              </a:rPr>
              <a:t>If</a:t>
            </a:r>
            <a:r>
              <a:rPr lang="en-US" altLang="ja-JP" sz="2000" i="1" dirty="0" smtClean="0">
                <a:latin typeface="Times New Roman"/>
                <a:cs typeface="Times New Roman"/>
              </a:rPr>
              <a:t> L’</a:t>
            </a:r>
            <a:r>
              <a:rPr lang="en-US" altLang="ja-JP" sz="2000" baseline="-25000" dirty="0" smtClean="0">
                <a:latin typeface="Times New Roman"/>
                <a:cs typeface="Times New Roman"/>
              </a:rPr>
              <a:t>1</a:t>
            </a:r>
            <a:r>
              <a:rPr lang="en-US" altLang="ja-JP" sz="2000" dirty="0" smtClean="0">
                <a:latin typeface="Times New Roman"/>
                <a:cs typeface="Times New Roman"/>
              </a:rPr>
              <a:t>(</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baseline="-25000" dirty="0" smtClean="0">
                <a:latin typeface="Times New Roman"/>
                <a:cs typeface="Times New Roman"/>
              </a:rPr>
              <a:t>,i</a:t>
            </a:r>
            <a:r>
              <a:rPr lang="en-US" altLang="ja-JP" sz="2000" dirty="0" smtClean="0">
                <a:latin typeface="Times New Roman"/>
                <a:cs typeface="Times New Roman"/>
              </a:rPr>
              <a:t>) ∩ </a:t>
            </a:r>
            <a:r>
              <a:rPr lang="en-US" altLang="ja-JP" sz="2000" i="1" dirty="0" smtClean="0">
                <a:latin typeface="Times New Roman"/>
                <a:cs typeface="Times New Roman"/>
              </a:rPr>
              <a:t>L’</a:t>
            </a:r>
            <a:r>
              <a:rPr lang="en-US" altLang="ja-JP" sz="2000" baseline="-25000" dirty="0" smtClean="0">
                <a:latin typeface="Times New Roman"/>
                <a:cs typeface="Times New Roman"/>
              </a:rPr>
              <a:t>2</a:t>
            </a:r>
            <a:r>
              <a:rPr lang="en-US" altLang="ja-JP" sz="2000" dirty="0" smtClean="0">
                <a:latin typeface="Times New Roman"/>
                <a:cs typeface="Times New Roman"/>
              </a:rPr>
              <a:t>(</a:t>
            </a:r>
            <a:r>
              <a:rPr lang="en-US" altLang="ja-JP" sz="2000" i="1" dirty="0" smtClean="0">
                <a:latin typeface="Times New Roman"/>
                <a:cs typeface="Times New Roman"/>
              </a:rPr>
              <a:t>v’</a:t>
            </a:r>
            <a:r>
              <a:rPr lang="en-US" altLang="ja-JP" sz="2000" baseline="-25000" dirty="0" smtClean="0">
                <a:latin typeface="Times New Roman"/>
                <a:cs typeface="Times New Roman"/>
              </a:rPr>
              <a:t>2</a:t>
            </a:r>
            <a:r>
              <a:rPr lang="en-US" altLang="ja-JP" sz="2000" i="1" baseline="-25000" dirty="0" smtClean="0">
                <a:latin typeface="Times New Roman"/>
                <a:cs typeface="Times New Roman"/>
              </a:rPr>
              <a:t>,j</a:t>
            </a:r>
            <a:r>
              <a:rPr lang="en-US" altLang="ja-JP" sz="2000" dirty="0" smtClean="0">
                <a:latin typeface="Times New Roman"/>
                <a:cs typeface="Times New Roman"/>
              </a:rPr>
              <a:t>) = Ø then</a:t>
            </a:r>
          </a:p>
          <a:p>
            <a:r>
              <a:rPr kumimoji="1" lang="en-US" altLang="ja-JP" sz="2000" i="1" dirty="0" smtClean="0">
                <a:latin typeface="Times New Roman"/>
                <a:cs typeface="Times New Roman"/>
              </a:rPr>
              <a:t>	</a:t>
            </a:r>
            <a:r>
              <a:rPr kumimoji="1" lang="en-US" altLang="ja-JP" sz="2000" i="1" dirty="0" err="1" smtClean="0">
                <a:latin typeface="Times New Roman"/>
                <a:cs typeface="Times New Roman"/>
              </a:rPr>
              <a:t>C</a:t>
            </a:r>
            <a:r>
              <a:rPr kumimoji="1" lang="en-US" altLang="ja-JP" sz="2000" i="1" baseline="-25000" dirty="0" err="1" smtClean="0">
                <a:latin typeface="Times New Roman"/>
                <a:cs typeface="Times New Roman"/>
              </a:rPr>
              <a:t>i,j</a:t>
            </a:r>
            <a:r>
              <a:rPr lang="en-US" altLang="ja-JP" sz="2000" i="1" dirty="0" smtClean="0">
                <a:latin typeface="Times New Roman"/>
                <a:cs typeface="Times New Roman"/>
              </a:rPr>
              <a:t> </a:t>
            </a:r>
            <a:r>
              <a:rPr lang="en-US" altLang="ja-JP" sz="2000" dirty="0" smtClean="0">
                <a:latin typeface="Times New Roman"/>
                <a:cs typeface="Times New Roman"/>
              </a:rPr>
              <a:t>= max ({ </a:t>
            </a:r>
            <a:r>
              <a:rPr lang="en-US" altLang="ja-JP" sz="2000" dirty="0" err="1" smtClean="0">
                <a:latin typeface="Times New Roman"/>
                <a:cs typeface="Times New Roman"/>
              </a:rPr>
              <a:t>C</a:t>
            </a:r>
            <a:r>
              <a:rPr lang="en-US" altLang="ja-JP" sz="2000" i="1" baseline="-25000" dirty="0" err="1" smtClean="0">
                <a:latin typeface="Times New Roman"/>
                <a:cs typeface="Times New Roman"/>
              </a:rPr>
              <a:t>k</a:t>
            </a:r>
            <a:r>
              <a:rPr lang="en-US" altLang="ja-JP" sz="2000" baseline="-25000" dirty="0" err="1" smtClean="0">
                <a:latin typeface="Times New Roman"/>
                <a:cs typeface="Times New Roman"/>
              </a:rPr>
              <a:t>,</a:t>
            </a:r>
            <a:r>
              <a:rPr lang="en-US" altLang="ja-JP" sz="2000" i="1" baseline="-25000" dirty="0" err="1" smtClean="0">
                <a:latin typeface="Times New Roman"/>
                <a:cs typeface="Times New Roman"/>
              </a:rPr>
              <a:t>j</a:t>
            </a:r>
            <a:r>
              <a:rPr lang="en-US" altLang="ja-JP" sz="2000" dirty="0" smtClean="0">
                <a:latin typeface="Times New Roman"/>
                <a:cs typeface="Times New Roman"/>
              </a:rPr>
              <a:t> | (</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baseline="-25000" dirty="0" smtClean="0">
                <a:latin typeface="Times New Roman"/>
                <a:cs typeface="Times New Roman"/>
              </a:rPr>
              <a:t>k</a:t>
            </a:r>
            <a:r>
              <a:rPr lang="en-US" altLang="ja-JP" sz="2000" baseline="-25000" dirty="0" smtClean="0">
                <a:latin typeface="Times New Roman"/>
                <a:cs typeface="Times New Roman"/>
              </a:rPr>
              <a:t> </a:t>
            </a:r>
            <a:r>
              <a:rPr lang="en-US" altLang="ja-JP" sz="2000" dirty="0" smtClean="0">
                <a:latin typeface="Times New Roman"/>
                <a:cs typeface="Times New Roman"/>
              </a:rPr>
              <a:t>, </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baseline="-25000" dirty="0" smtClean="0">
                <a:latin typeface="Times New Roman"/>
                <a:cs typeface="Times New Roman"/>
              </a:rPr>
              <a:t>i</a:t>
            </a:r>
            <a:r>
              <a:rPr lang="en-US" altLang="ja-JP" sz="2000" dirty="0" smtClean="0">
                <a:latin typeface="Times New Roman"/>
                <a:cs typeface="Times New Roman"/>
              </a:rPr>
              <a:t>)∈</a:t>
            </a:r>
            <a:r>
              <a:rPr lang="en-US" altLang="ja-JP" sz="2000" i="1" dirty="0" smtClean="0">
                <a:latin typeface="Times New Roman"/>
                <a:cs typeface="Times New Roman"/>
              </a:rPr>
              <a:t>E’</a:t>
            </a:r>
            <a:r>
              <a:rPr lang="en-US" altLang="ja-JP" sz="2000" baseline="-25000" dirty="0" smtClean="0">
                <a:latin typeface="Times New Roman"/>
                <a:cs typeface="Times New Roman"/>
              </a:rPr>
              <a:t>1</a:t>
            </a:r>
            <a:r>
              <a:rPr lang="en-US" altLang="ja-JP" sz="2000" dirty="0" smtClean="0">
                <a:latin typeface="Times New Roman"/>
                <a:cs typeface="Times New Roman"/>
              </a:rPr>
              <a:t>}∪{C</a:t>
            </a:r>
            <a:r>
              <a:rPr lang="en-US" altLang="ja-JP" sz="2000" i="1" baseline="-25000" dirty="0" smtClean="0">
                <a:latin typeface="Times New Roman"/>
                <a:cs typeface="Times New Roman"/>
              </a:rPr>
              <a:t>i</a:t>
            </a:r>
            <a:r>
              <a:rPr lang="en-US" altLang="ja-JP" sz="2000" baseline="-25000" dirty="0" smtClean="0">
                <a:latin typeface="Times New Roman"/>
                <a:cs typeface="Times New Roman"/>
              </a:rPr>
              <a:t>,ℓ</a:t>
            </a:r>
            <a:r>
              <a:rPr lang="en-US" altLang="ja-JP" sz="2000" dirty="0" smtClean="0">
                <a:latin typeface="Times New Roman"/>
                <a:cs typeface="Times New Roman"/>
              </a:rPr>
              <a:t> | (</a:t>
            </a:r>
            <a:r>
              <a:rPr lang="en-US" altLang="ja-JP" sz="2000" i="1" dirty="0" smtClean="0">
                <a:latin typeface="Times New Roman"/>
                <a:cs typeface="Times New Roman"/>
              </a:rPr>
              <a:t>v’</a:t>
            </a:r>
            <a:r>
              <a:rPr lang="en-US" altLang="ja-JP" sz="2000" baseline="-25000" dirty="0" smtClean="0">
                <a:latin typeface="Times New Roman"/>
                <a:cs typeface="Times New Roman"/>
              </a:rPr>
              <a:t>2,ℓ </a:t>
            </a:r>
            <a:r>
              <a:rPr lang="en-US" altLang="ja-JP" sz="2000" dirty="0" smtClean="0">
                <a:latin typeface="Times New Roman"/>
                <a:cs typeface="Times New Roman"/>
              </a:rPr>
              <a:t>, </a:t>
            </a:r>
            <a:r>
              <a:rPr lang="en-US" altLang="ja-JP" sz="2000" i="1" dirty="0" smtClean="0">
                <a:latin typeface="Times New Roman"/>
                <a:cs typeface="Times New Roman"/>
              </a:rPr>
              <a:t>v’</a:t>
            </a:r>
            <a:r>
              <a:rPr lang="en-US" altLang="ja-JP" sz="2000" baseline="-25000" dirty="0" smtClean="0">
                <a:latin typeface="Times New Roman"/>
                <a:cs typeface="Times New Roman"/>
              </a:rPr>
              <a:t>2,</a:t>
            </a:r>
            <a:r>
              <a:rPr lang="en-US" altLang="ja-JP" sz="2000" i="1" baseline="-25000" dirty="0" smtClean="0">
                <a:latin typeface="Times New Roman"/>
                <a:cs typeface="Times New Roman"/>
              </a:rPr>
              <a:t>j</a:t>
            </a:r>
            <a:r>
              <a:rPr lang="en-US" altLang="ja-JP" sz="2000" dirty="0" smtClean="0">
                <a:latin typeface="Times New Roman"/>
                <a:cs typeface="Times New Roman"/>
              </a:rPr>
              <a:t>)∈</a:t>
            </a:r>
            <a:r>
              <a:rPr lang="en-US" altLang="ja-JP" sz="2000" i="1" dirty="0" smtClean="0">
                <a:latin typeface="Times New Roman"/>
                <a:cs typeface="Times New Roman"/>
              </a:rPr>
              <a:t>E’</a:t>
            </a:r>
            <a:r>
              <a:rPr lang="en-US" altLang="ja-JP" sz="2000" baseline="-25000" dirty="0" smtClean="0">
                <a:latin typeface="Times New Roman"/>
                <a:cs typeface="Times New Roman"/>
              </a:rPr>
              <a:t>2</a:t>
            </a:r>
            <a:r>
              <a:rPr lang="en-US" altLang="ja-JP" sz="2000" dirty="0" smtClean="0">
                <a:latin typeface="Times New Roman"/>
                <a:cs typeface="Times New Roman"/>
              </a:rPr>
              <a:t>}∪{0})</a:t>
            </a:r>
            <a:endParaRPr kumimoji="1" lang="ja-JP" altLang="en-US" sz="2000" baseline="-25000" dirty="0">
              <a:latin typeface="Times New Roman"/>
              <a:cs typeface="Times New Roman"/>
            </a:endParaRPr>
          </a:p>
        </p:txBody>
      </p:sp>
      <p:sp>
        <p:nvSpPr>
          <p:cNvPr id="84" name="角丸四角形 83"/>
          <p:cNvSpPr/>
          <p:nvPr/>
        </p:nvSpPr>
        <p:spPr>
          <a:xfrm>
            <a:off x="583626" y="1260842"/>
            <a:ext cx="8033452" cy="392378"/>
          </a:xfrm>
          <a:prstGeom prst="roundRect">
            <a:avLst/>
          </a:prstGeom>
          <a:solidFill>
            <a:schemeClr val="bg1"/>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Compute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r>
              <a:rPr lang="en-US" altLang="ja-JP" dirty="0" smtClean="0">
                <a:solidFill>
                  <a:srgbClr val="000000"/>
                </a:solidFill>
              </a:rPr>
              <a:t> using </a:t>
            </a:r>
            <a:r>
              <a:rPr lang="en-US" altLang="ja-JP" dirty="0" smtClean="0">
                <a:solidFill>
                  <a:srgbClr val="000000"/>
                </a:solidFill>
              </a:rPr>
              <a:t>dynamic </a:t>
            </a:r>
            <a:r>
              <a:rPr lang="en-US" altLang="ja-JP" dirty="0" smtClean="0">
                <a:solidFill>
                  <a:srgbClr val="000000"/>
                </a:solidFill>
              </a:rPr>
              <a:t>programing</a:t>
            </a:r>
            <a:r>
              <a:rPr lang="en-US" altLang="ja-JP" dirty="0">
                <a:solidFill>
                  <a:srgbClr val="000000"/>
                </a:solidFill>
              </a:rPr>
              <a:t> </a:t>
            </a:r>
            <a:r>
              <a:rPr lang="en-US" altLang="ja-JP" dirty="0" smtClean="0">
                <a:solidFill>
                  <a:srgbClr val="000000"/>
                </a:solidFill>
              </a:rPr>
              <a:t>for all </a:t>
            </a:r>
            <a:r>
              <a:rPr lang="en-US" altLang="ja-JP" dirty="0" smtClean="0">
                <a:solidFill>
                  <a:srgbClr val="000000"/>
                </a:solidFill>
                <a:latin typeface="Times New Roman"/>
                <a:cs typeface="Times New Roman"/>
              </a:rPr>
              <a:t>1≦ </a:t>
            </a:r>
            <a:r>
              <a:rPr lang="en-US" altLang="ja-JP" i="1" dirty="0" err="1" smtClean="0">
                <a:solidFill>
                  <a:srgbClr val="000000"/>
                </a:solidFill>
                <a:latin typeface="Times New Roman"/>
                <a:cs typeface="Times New Roman"/>
              </a:rPr>
              <a:t>i</a:t>
            </a:r>
            <a:r>
              <a:rPr lang="en-US" altLang="ja-JP" dirty="0" smtClean="0">
                <a:solidFill>
                  <a:srgbClr val="000000"/>
                </a:solidFill>
                <a:latin typeface="Times New Roman"/>
                <a:cs typeface="Times New Roman"/>
              </a:rPr>
              <a:t> ≦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dirty="0" smtClean="0">
                <a:solidFill>
                  <a:srgbClr val="000000"/>
                </a:solidFill>
                <a:latin typeface="Times New Roman"/>
                <a:cs typeface="Times New Roman"/>
              </a:rPr>
              <a:t> and </a:t>
            </a:r>
            <a:r>
              <a:rPr lang="en-US" altLang="ja-JP" dirty="0">
                <a:solidFill>
                  <a:srgbClr val="000000"/>
                </a:solidFill>
                <a:latin typeface="Times New Roman"/>
                <a:cs typeface="Times New Roman"/>
              </a:rPr>
              <a:t>1≦ </a:t>
            </a:r>
            <a:r>
              <a:rPr lang="en-US" altLang="ja-JP" i="1" dirty="0" smtClean="0">
                <a:solidFill>
                  <a:srgbClr val="000000"/>
                </a:solidFill>
                <a:latin typeface="Times New Roman"/>
                <a:cs typeface="Times New Roman"/>
              </a:rPr>
              <a:t>j</a:t>
            </a:r>
            <a:r>
              <a:rPr lang="en-US" altLang="ja-JP" dirty="0" smtClean="0">
                <a:solidFill>
                  <a:srgbClr val="000000"/>
                </a:solidFill>
                <a:latin typeface="Times New Roman"/>
                <a:cs typeface="Times New Roman"/>
              </a:rPr>
              <a:t> </a:t>
            </a:r>
            <a:r>
              <a:rPr lang="en-US" altLang="ja-JP" dirty="0">
                <a:solidFill>
                  <a:srgbClr val="000000"/>
                </a:solidFill>
                <a:latin typeface="Times New Roman"/>
                <a:cs typeface="Times New Roman"/>
              </a:rPr>
              <a:t>≦</a:t>
            </a:r>
            <a:r>
              <a:rPr lang="en-US" altLang="ja-JP" dirty="0" smtClean="0">
                <a:solidFill>
                  <a:srgbClr val="000000"/>
                </a:solidFill>
                <a:latin typeface="Times New Roman"/>
                <a:cs typeface="Times New Roman"/>
              </a:rPr>
              <a:t>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a:t>
            </a:r>
            <a:endParaRPr lang="en-US" altLang="ja-JP" i="1" dirty="0" smtClean="0">
              <a:solidFill>
                <a:srgbClr val="000000"/>
              </a:solidFill>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91"/>
                                        </p:tgtEl>
                                        <p:attrNameLst>
                                          <p:attrName>style.visibility</p:attrName>
                                        </p:attrNameLst>
                                      </p:cBhvr>
                                      <p:to>
                                        <p:strVal val="visible"/>
                                      </p:to>
                                    </p:set>
                                    <p:animEffect transition="in" filter="wipe(down)">
                                      <p:cBhvr>
                                        <p:cTn id="15" dur="1000"/>
                                        <p:tgtEl>
                                          <p:spTgt spid="291"/>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299"/>
                                        </p:tgtEl>
                                        <p:attrNameLst>
                                          <p:attrName>style.visibility</p:attrName>
                                        </p:attrNameLst>
                                      </p:cBhvr>
                                      <p:to>
                                        <p:strVal val="visible"/>
                                      </p:to>
                                    </p:set>
                                    <p:animEffect transition="in" filter="wipe(left)">
                                      <p:cBhvr>
                                        <p:cTn id="19" dur="500"/>
                                        <p:tgtEl>
                                          <p:spTgt spid="29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06"/>
                                        </p:tgtEl>
                                        <p:attrNameLst>
                                          <p:attrName>style.visibility</p:attrName>
                                        </p:attrNameLst>
                                      </p:cBhvr>
                                      <p:to>
                                        <p:strVal val="visible"/>
                                      </p:to>
                                    </p:set>
                                    <p:animEffect transition="in" filter="wipe(up)">
                                      <p:cBhvr>
                                        <p:cTn id="24" dur="500"/>
                                        <p:tgtEl>
                                          <p:spTgt spid="30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0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05"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 name="タイトル 1"/>
          <p:cNvSpPr txBox="1">
            <a:spLocks/>
          </p:cNvSpPr>
          <p:nvPr/>
        </p:nvSpPr>
        <p:spPr>
          <a:xfrm>
            <a:off x="457200" y="10073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5000" b="0" i="0" u="none" strike="noStrike" kern="1200" cap="none" spc="0" normalizeH="0" baseline="0" noProof="0" dirty="0" smtClean="0">
                <a:ln>
                  <a:noFill/>
                </a:ln>
                <a:solidFill>
                  <a:schemeClr val="tx2"/>
                </a:solidFill>
                <a:effectLst/>
                <a:uLnTx/>
                <a:uFillTx/>
                <a:latin typeface="+mj-lt"/>
                <a:ea typeface="+mj-ea"/>
                <a:cs typeface="+mj-cs"/>
              </a:rPr>
              <a:t>Algorithm 2</a:t>
            </a:r>
            <a:endParaRPr kumimoji="1" lang="ja-JP" altLang="en-US" sz="5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160" name="表 159"/>
          <p:cNvGraphicFramePr>
            <a:graphicFrameLocks noGrp="1"/>
          </p:cNvGraphicFramePr>
          <p:nvPr/>
        </p:nvGraphicFramePr>
        <p:xfrm>
          <a:off x="5697057" y="3711996"/>
          <a:ext cx="3062528" cy="3056216"/>
        </p:xfrm>
        <a:graphic>
          <a:graphicData uri="http://schemas.openxmlformats.org/drawingml/2006/table">
            <a:tbl>
              <a:tblPr/>
              <a:tblGrid>
                <a:gridCol w="315974"/>
                <a:gridCol w="449658"/>
                <a:gridCol w="315974"/>
                <a:gridCol w="449658"/>
                <a:gridCol w="315974"/>
                <a:gridCol w="449658"/>
                <a:gridCol w="315974"/>
                <a:gridCol w="449658"/>
              </a:tblGrid>
              <a:tr h="324212">
                <a:tc>
                  <a:txBody>
                    <a:bodyPr/>
                    <a:lstStyle/>
                    <a:p>
                      <a:pPr algn="ctr" fontAlgn="ctr"/>
                      <a:r>
                        <a:rPr lang="en-US" altLang="ja-JP" sz="2000" b="0" i="0" u="none" strike="noStrike" baseline="-25000" dirty="0">
                          <a:latin typeface="ＭＳ Ｐゴシック"/>
                        </a:rPr>
                        <a:t>S</a:t>
                      </a: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a:latin typeface="ＭＳ Ｐゴシック"/>
                        </a:rPr>
                        <a:t>1,1</a:t>
                      </a: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a:latin typeface="ＭＳ Ｐゴシック"/>
                        </a:rPr>
                        <a:t>1,2</a:t>
                      </a: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S</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fontAlgn="ctr"/>
                      <a:r>
                        <a:rPr lang="ja-JP" altLang="en-US" sz="2000" b="0" i="0" u="none" strike="noStrike" baseline="-2500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1</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1</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1</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1</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4212">
                <a:tc>
                  <a:txBody>
                    <a:bodyPr/>
                    <a:lstStyle/>
                    <a:p>
                      <a:pPr algn="ctr" fontAlgn="ctr"/>
                      <a:r>
                        <a:rPr lang="en-US" altLang="ja-JP" sz="2000" b="0" i="0" u="none" strike="noStrike" baseline="-25000">
                          <a:latin typeface="ＭＳ Ｐゴシック"/>
                        </a:rPr>
                        <a:t>1,1</a:t>
                      </a: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2,1</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1,2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4212">
                <a:tc>
                  <a:txBody>
                    <a:bodyPr/>
                    <a:lstStyle/>
                    <a:p>
                      <a:pPr algn="ctr" fontAlgn="ctr"/>
                      <a:r>
                        <a:rPr lang="en-US" altLang="ja-JP" sz="2000" b="0" i="0" u="none" strike="noStrike" baseline="-25000" dirty="0" smtClean="0">
                          <a:latin typeface="ＭＳ Ｐゴシック"/>
                        </a:rPr>
                        <a:t>2,1</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2,3</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fontAlgn="ctr"/>
                      <a:r>
                        <a:rPr lang="ja-JP" altLang="en-US" sz="2000" b="0" i="0" u="none" strike="noStrike" baseline="-2500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2</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2</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3</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4212">
                <a:tc>
                  <a:txBody>
                    <a:bodyPr/>
                    <a:lstStyle/>
                    <a:p>
                      <a:pPr algn="ctr" fontAlgn="ctr"/>
                      <a:r>
                        <a:rPr lang="en-US" altLang="ja-JP" sz="2000" b="0" i="0" u="none" strike="noStrike" baseline="-25000" dirty="0" smtClean="0">
                          <a:latin typeface="ＭＳ Ｐゴシック"/>
                        </a:rPr>
                        <a:t>2,1</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2,1</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4,2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4,3</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3</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4</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4</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102" name="正方形/長方形 101"/>
          <p:cNvSpPr/>
          <p:nvPr/>
        </p:nvSpPr>
        <p:spPr>
          <a:xfrm>
            <a:off x="8006116" y="6008844"/>
            <a:ext cx="745685" cy="736348"/>
          </a:xfrm>
          <a:prstGeom prst="rect">
            <a:avLst/>
          </a:prstGeom>
          <a:solidFill>
            <a:schemeClr val="bg1"/>
          </a:solid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kumimoji="1" lang="en-US" altLang="ja-JP" sz="2000" dirty="0" smtClean="0">
              <a:solidFill>
                <a:schemeClr val="tx1"/>
              </a:solidFill>
              <a:latin typeface="+mj-ea"/>
              <a:ea typeface="+mj-ea"/>
            </a:endParaRPr>
          </a:p>
          <a:p>
            <a:pPr algn="r"/>
            <a:r>
              <a:rPr kumimoji="1" lang="en-US" altLang="ja-JP" sz="2000" dirty="0" smtClean="0">
                <a:solidFill>
                  <a:schemeClr val="tx1"/>
                </a:solidFill>
                <a:latin typeface="+mj-ea"/>
                <a:ea typeface="+mj-ea"/>
              </a:rPr>
              <a:t>0</a:t>
            </a:r>
            <a:endParaRPr kumimoji="1" lang="ja-JP" altLang="en-US" sz="2000" dirty="0">
              <a:solidFill>
                <a:schemeClr val="tx1"/>
              </a:solidFill>
              <a:latin typeface="+mj-ea"/>
              <a:ea typeface="+mj-ea"/>
            </a:endParaRPr>
          </a:p>
        </p:txBody>
      </p:sp>
      <p:sp>
        <p:nvSpPr>
          <p:cNvPr id="185" name="テキスト ボックス 184"/>
          <p:cNvSpPr txBox="1"/>
          <p:nvPr/>
        </p:nvSpPr>
        <p:spPr>
          <a:xfrm>
            <a:off x="5274684" y="3413959"/>
            <a:ext cx="799336" cy="461665"/>
          </a:xfrm>
          <a:prstGeom prst="rect">
            <a:avLst/>
          </a:prstGeom>
          <a:noFill/>
        </p:spPr>
        <p:txBody>
          <a:bodyPr wrap="square" rtlCol="0">
            <a:spAutoFit/>
          </a:bodyPr>
          <a:lstStyle/>
          <a:p>
            <a:r>
              <a:rPr kumimoji="1" lang="en-US" altLang="ja-JP" sz="2400" i="1" dirty="0" smtClean="0">
                <a:latin typeface="Times New Roman"/>
                <a:cs typeface="Times New Roman"/>
              </a:rPr>
              <a:t>C</a:t>
            </a:r>
            <a:endParaRPr kumimoji="1" lang="ja-JP" altLang="en-US" sz="2400" i="1" dirty="0">
              <a:latin typeface="Times New Roman"/>
              <a:cs typeface="Times New Roman"/>
            </a:endParaRPr>
          </a:p>
        </p:txBody>
      </p:sp>
      <p:grpSp>
        <p:nvGrpSpPr>
          <p:cNvPr id="2" name="図形グループ 228"/>
          <p:cNvGrpSpPr/>
          <p:nvPr/>
        </p:nvGrpSpPr>
        <p:grpSpPr>
          <a:xfrm>
            <a:off x="465496" y="5243229"/>
            <a:ext cx="2965829" cy="1292576"/>
            <a:chOff x="4164077" y="5276119"/>
            <a:chExt cx="2965829" cy="1292576"/>
          </a:xfrm>
        </p:grpSpPr>
        <p:grpSp>
          <p:nvGrpSpPr>
            <p:cNvPr id="3" name="図形グループ 64"/>
            <p:cNvGrpSpPr>
              <a:grpSpLocks noChangeAspect="1"/>
            </p:cNvGrpSpPr>
            <p:nvPr/>
          </p:nvGrpSpPr>
          <p:grpSpPr>
            <a:xfrm>
              <a:off x="4164077" y="5276119"/>
              <a:ext cx="2965829" cy="1175182"/>
              <a:chOff x="3829793" y="4267949"/>
              <a:chExt cx="4615762" cy="1828954"/>
            </a:xfrm>
          </p:grpSpPr>
          <p:grpSp>
            <p:nvGrpSpPr>
              <p:cNvPr id="4" name="図形グループ 60"/>
              <p:cNvGrpSpPr/>
              <p:nvPr/>
            </p:nvGrpSpPr>
            <p:grpSpPr>
              <a:xfrm>
                <a:off x="4836485" y="4267949"/>
                <a:ext cx="3609070" cy="1828954"/>
                <a:chOff x="4836485" y="4267949"/>
                <a:chExt cx="3609070" cy="1828954"/>
              </a:xfrm>
            </p:grpSpPr>
            <p:sp>
              <p:nvSpPr>
                <p:cNvPr id="236" name="円/楕円 235"/>
                <p:cNvSpPr/>
                <p:nvPr/>
              </p:nvSpPr>
              <p:spPr>
                <a:xfrm>
                  <a:off x="4836485"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237" name="円/楕円 236"/>
                <p:cNvSpPr/>
                <p:nvPr/>
              </p:nvSpPr>
              <p:spPr>
                <a:xfrm>
                  <a:off x="6344038"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238" name="円/楕円 237"/>
                <p:cNvSpPr/>
                <p:nvPr/>
              </p:nvSpPr>
              <p:spPr>
                <a:xfrm>
                  <a:off x="6699811" y="5484210"/>
                  <a:ext cx="1402808" cy="612693"/>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a,b</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baseline="-25000" dirty="0">
                    <a:solidFill>
                      <a:srgbClr val="000000"/>
                    </a:solidFill>
                    <a:latin typeface="+mn-ea"/>
                  </a:endParaRPr>
                </a:p>
              </p:txBody>
            </p:sp>
            <p:cxnSp>
              <p:nvCxnSpPr>
                <p:cNvPr id="239" name="直線矢印コネクタ 238"/>
                <p:cNvCxnSpPr>
                  <a:stCxn id="236" idx="6"/>
                  <a:endCxn id="237" idx="2"/>
                </p:cNvCxnSpPr>
                <p:nvPr/>
              </p:nvCxnSpPr>
              <p:spPr>
                <a:xfrm>
                  <a:off x="5439347" y="4574296"/>
                  <a:ext cx="904691" cy="15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0" name="直線矢印コネクタ 239"/>
                <p:cNvCxnSpPr>
                  <a:stCxn id="237" idx="6"/>
                  <a:endCxn id="242" idx="2"/>
                </p:cNvCxnSpPr>
                <p:nvPr/>
              </p:nvCxnSpPr>
              <p:spPr>
                <a:xfrm>
                  <a:off x="6946900" y="457429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1" name="直線矢印コネクタ 240"/>
                <p:cNvCxnSpPr>
                  <a:stCxn id="237" idx="4"/>
                  <a:endCxn id="238" idx="1"/>
                </p:cNvCxnSpPr>
                <p:nvPr/>
              </p:nvCxnSpPr>
              <p:spPr>
                <a:xfrm rot="16200000" flipH="1">
                  <a:off x="6428712" y="5097398"/>
                  <a:ext cx="693293" cy="25977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42" name="円/楕円 241"/>
                <p:cNvSpPr/>
                <p:nvPr/>
              </p:nvSpPr>
              <p:spPr>
                <a:xfrm>
                  <a:off x="7842693"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grpSp>
          <p:sp>
            <p:nvSpPr>
              <p:cNvPr id="235" name="テキスト ボックス 234"/>
              <p:cNvSpPr txBox="1"/>
              <p:nvPr/>
            </p:nvSpPr>
            <p:spPr>
              <a:xfrm>
                <a:off x="3829793" y="4414954"/>
                <a:ext cx="936811"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grpSp>
        <p:cxnSp>
          <p:nvCxnSpPr>
            <p:cNvPr id="231" name="直線矢印コネクタ 230"/>
            <p:cNvCxnSpPr>
              <a:stCxn id="242" idx="4"/>
              <a:endCxn id="238" idx="7"/>
            </p:cNvCxnSpPr>
            <p:nvPr/>
          </p:nvCxnSpPr>
          <p:spPr>
            <a:xfrm rot="5400000">
              <a:off x="6634664" y="5813711"/>
              <a:ext cx="444451" cy="1586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32" name="円弧 231"/>
            <p:cNvSpPr/>
            <p:nvPr/>
          </p:nvSpPr>
          <p:spPr>
            <a:xfrm rot="1345326">
              <a:off x="4788954" y="5626052"/>
              <a:ext cx="492745" cy="445488"/>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33" name="円弧 232"/>
            <p:cNvSpPr/>
            <p:nvPr/>
          </p:nvSpPr>
          <p:spPr>
            <a:xfrm rot="6033701">
              <a:off x="5629691" y="6099579"/>
              <a:ext cx="492745" cy="445488"/>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5" name="図形グループ 242"/>
          <p:cNvGrpSpPr/>
          <p:nvPr/>
        </p:nvGrpSpPr>
        <p:grpSpPr>
          <a:xfrm>
            <a:off x="630847" y="3536600"/>
            <a:ext cx="2565011" cy="1277133"/>
            <a:chOff x="4770252" y="3569490"/>
            <a:chExt cx="2565011" cy="1277133"/>
          </a:xfrm>
        </p:grpSpPr>
        <p:grpSp>
          <p:nvGrpSpPr>
            <p:cNvPr id="6" name="図形グループ 142"/>
            <p:cNvGrpSpPr/>
            <p:nvPr/>
          </p:nvGrpSpPr>
          <p:grpSpPr>
            <a:xfrm>
              <a:off x="4770252" y="3569490"/>
              <a:ext cx="2164156" cy="1195354"/>
              <a:chOff x="383159" y="3617174"/>
              <a:chExt cx="2164156" cy="1195354"/>
            </a:xfrm>
          </p:grpSpPr>
          <p:grpSp>
            <p:nvGrpSpPr>
              <p:cNvPr id="7" name="図形グループ 80"/>
              <p:cNvGrpSpPr>
                <a:grpSpLocks noChangeAspect="1"/>
              </p:cNvGrpSpPr>
              <p:nvPr/>
            </p:nvGrpSpPr>
            <p:grpSpPr>
              <a:xfrm>
                <a:off x="383159" y="3617174"/>
                <a:ext cx="2164156" cy="1195354"/>
                <a:chOff x="-208509" y="4269537"/>
                <a:chExt cx="3313470" cy="1830165"/>
              </a:xfrm>
            </p:grpSpPr>
            <p:grpSp>
              <p:nvGrpSpPr>
                <p:cNvPr id="8" name="図形グループ 61"/>
                <p:cNvGrpSpPr/>
                <p:nvPr/>
              </p:nvGrpSpPr>
              <p:grpSpPr>
                <a:xfrm>
                  <a:off x="-208509" y="4269537"/>
                  <a:ext cx="3313470" cy="1830165"/>
                  <a:chOff x="-208509" y="4269537"/>
                  <a:chExt cx="3313470" cy="1830165"/>
                </a:xfrm>
              </p:grpSpPr>
              <p:grpSp>
                <p:nvGrpSpPr>
                  <p:cNvPr id="9" name="図形グループ 59"/>
                  <p:cNvGrpSpPr/>
                  <p:nvPr/>
                </p:nvGrpSpPr>
                <p:grpSpPr>
                  <a:xfrm>
                    <a:off x="606490" y="4269537"/>
                    <a:ext cx="2498471" cy="1830165"/>
                    <a:chOff x="606490" y="4269537"/>
                    <a:chExt cx="2498471" cy="1830165"/>
                  </a:xfrm>
                </p:grpSpPr>
                <p:sp>
                  <p:nvSpPr>
                    <p:cNvPr id="253" name="円/楕円 252"/>
                    <p:cNvSpPr/>
                    <p:nvPr/>
                  </p:nvSpPr>
                  <p:spPr>
                    <a:xfrm>
                      <a:off x="606490" y="4269537"/>
                      <a:ext cx="602863"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254" name="円/楕円 253"/>
                    <p:cNvSpPr/>
                    <p:nvPr/>
                  </p:nvSpPr>
                  <p:spPr>
                    <a:xfrm>
                      <a:off x="2114044"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255" name="円/楕円 254"/>
                    <p:cNvSpPr/>
                    <p:nvPr/>
                  </p:nvSpPr>
                  <p:spPr>
                    <a:xfrm>
                      <a:off x="606491"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256" name="円/楕円 255"/>
                    <p:cNvSpPr/>
                    <p:nvPr/>
                  </p:nvSpPr>
                  <p:spPr>
                    <a:xfrm>
                      <a:off x="1745284" y="5487008"/>
                      <a:ext cx="1359677"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c,d</a:t>
                      </a:r>
                      <a:r>
                        <a:rPr lang="en-US" altLang="ja-JP" sz="2400" dirty="0" smtClean="0">
                          <a:solidFill>
                            <a:srgbClr val="000000"/>
                          </a:solidFill>
                          <a:latin typeface="+mn-ea"/>
                        </a:rPr>
                        <a:t>} </a:t>
                      </a:r>
                      <a:r>
                        <a:rPr lang="en-US" altLang="ja-JP" sz="2400" baseline="-25000" dirty="0" smtClean="0">
                          <a:solidFill>
                            <a:srgbClr val="000000"/>
                          </a:solidFill>
                          <a:latin typeface="+mn-ea"/>
                        </a:rPr>
                        <a:t>4</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257" name="直線矢印コネクタ 256"/>
                    <p:cNvCxnSpPr>
                      <a:stCxn id="253" idx="6"/>
                      <a:endCxn id="254" idx="2"/>
                    </p:cNvCxnSpPr>
                    <p:nvPr/>
                  </p:nvCxnSpPr>
                  <p:spPr>
                    <a:xfrm>
                      <a:off x="1209353" y="457588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8" name="直線矢印コネクタ 257"/>
                    <p:cNvCxnSpPr>
                      <a:stCxn id="255" idx="6"/>
                      <a:endCxn id="256" idx="2"/>
                    </p:cNvCxnSpPr>
                    <p:nvPr/>
                  </p:nvCxnSpPr>
                  <p:spPr>
                    <a:xfrm>
                      <a:off x="1209354" y="5792145"/>
                      <a:ext cx="535930" cy="12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sp>
                <p:nvSpPr>
                  <p:cNvPr id="252" name="テキスト ボックス 251"/>
                  <p:cNvSpPr txBox="1"/>
                  <p:nvPr/>
                </p:nvSpPr>
                <p:spPr>
                  <a:xfrm>
                    <a:off x="-208509" y="4313716"/>
                    <a:ext cx="936812" cy="706839"/>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grpSp>
            <p:cxnSp>
              <p:nvCxnSpPr>
                <p:cNvPr id="250" name="直線矢印コネクタ 249"/>
                <p:cNvCxnSpPr>
                  <a:stCxn id="255" idx="7"/>
                  <a:endCxn id="254" idx="3"/>
                </p:cNvCxnSpPr>
                <p:nvPr/>
              </p:nvCxnSpPr>
              <p:spPr>
                <a:xfrm rot="5400000" flipH="1" flipV="1">
                  <a:off x="1270189" y="4643382"/>
                  <a:ext cx="783018" cy="1081266"/>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cxnSp>
            <p:nvCxnSpPr>
              <p:cNvPr id="247" name="直線矢印コネクタ 246"/>
              <p:cNvCxnSpPr>
                <a:stCxn id="256" idx="0"/>
                <a:endCxn id="254" idx="4"/>
              </p:cNvCxnSpPr>
              <p:nvPr/>
            </p:nvCxnSpPr>
            <p:spPr>
              <a:xfrm rot="16200000" flipV="1">
                <a:off x="1902634" y="4211701"/>
                <a:ext cx="395004" cy="6300"/>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48" name="直線矢印コネクタ 247"/>
              <p:cNvCxnSpPr>
                <a:stCxn id="255" idx="0"/>
                <a:endCxn id="253" idx="4"/>
              </p:cNvCxnSpPr>
              <p:nvPr/>
            </p:nvCxnSpPr>
            <p:spPr>
              <a:xfrm rot="5400000" flipH="1" flipV="1">
                <a:off x="915239" y="4214453"/>
                <a:ext cx="394212"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45" name="円弧 244"/>
            <p:cNvSpPr/>
            <p:nvPr/>
          </p:nvSpPr>
          <p:spPr>
            <a:xfrm rot="17916033">
              <a:off x="6796525" y="4307886"/>
              <a:ext cx="569475" cy="508000"/>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0" name="図形グループ 258"/>
          <p:cNvGrpSpPr/>
          <p:nvPr/>
        </p:nvGrpSpPr>
        <p:grpSpPr>
          <a:xfrm>
            <a:off x="4327084" y="3775854"/>
            <a:ext cx="1277336" cy="2962255"/>
            <a:chOff x="4327084" y="3773269"/>
            <a:chExt cx="1277336" cy="2962255"/>
          </a:xfrm>
        </p:grpSpPr>
        <p:grpSp>
          <p:nvGrpSpPr>
            <p:cNvPr id="11" name="図形グループ 177"/>
            <p:cNvGrpSpPr/>
            <p:nvPr/>
          </p:nvGrpSpPr>
          <p:grpSpPr>
            <a:xfrm>
              <a:off x="4327084" y="3773269"/>
              <a:ext cx="1277336" cy="2962255"/>
              <a:chOff x="2204825" y="1631951"/>
              <a:chExt cx="1277336" cy="2962255"/>
            </a:xfrm>
          </p:grpSpPr>
          <p:sp>
            <p:nvSpPr>
              <p:cNvPr id="262" name="円/楕円 261"/>
              <p:cNvSpPr/>
              <p:nvPr/>
            </p:nvSpPr>
            <p:spPr>
              <a:xfrm>
                <a:off x="2933046" y="1822063"/>
                <a:ext cx="387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263" name="円/楕円 262"/>
              <p:cNvSpPr/>
              <p:nvPr/>
            </p:nvSpPr>
            <p:spPr>
              <a:xfrm>
                <a:off x="2933046" y="2582167"/>
                <a:ext cx="387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264" name="円/楕円 263"/>
              <p:cNvSpPr/>
              <p:nvPr/>
            </p:nvSpPr>
            <p:spPr>
              <a:xfrm>
                <a:off x="2580796" y="4102375"/>
                <a:ext cx="901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c,d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baseline="-25000" dirty="0">
                  <a:solidFill>
                    <a:srgbClr val="000000"/>
                  </a:solidFill>
                  <a:latin typeface="+mn-ea"/>
                </a:endParaRPr>
              </a:p>
            </p:txBody>
          </p:sp>
          <p:cxnSp>
            <p:nvCxnSpPr>
              <p:cNvPr id="265" name="直線矢印コネクタ 264"/>
              <p:cNvCxnSpPr>
                <a:stCxn id="262" idx="4"/>
                <a:endCxn id="263" idx="0"/>
              </p:cNvCxnSpPr>
              <p:nvPr/>
            </p:nvCxnSpPr>
            <p:spPr>
              <a:xfrm rot="5400000">
                <a:off x="2943518" y="2398956"/>
                <a:ext cx="366422"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66" name="直線矢印コネクタ 265"/>
              <p:cNvCxnSpPr>
                <a:stCxn id="263" idx="4"/>
                <a:endCxn id="268" idx="0"/>
              </p:cNvCxnSpPr>
              <p:nvPr/>
            </p:nvCxnSpPr>
            <p:spPr>
              <a:xfrm rot="5400000">
                <a:off x="2943518" y="3159060"/>
                <a:ext cx="366422"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67" name="直線矢印コネクタ 162"/>
              <p:cNvCxnSpPr>
                <a:stCxn id="263" idx="2"/>
                <a:endCxn id="264" idx="1"/>
              </p:cNvCxnSpPr>
              <p:nvPr/>
            </p:nvCxnSpPr>
            <p:spPr>
              <a:xfrm rot="10800000" flipV="1">
                <a:off x="2712798" y="2779008"/>
                <a:ext cx="220248" cy="1381020"/>
              </a:xfrm>
              <a:prstGeom prst="curved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68" name="円/楕円 267"/>
              <p:cNvSpPr/>
              <p:nvPr/>
            </p:nvSpPr>
            <p:spPr>
              <a:xfrm>
                <a:off x="2933046" y="3342271"/>
                <a:ext cx="387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269" name="テキスト ボックス 268"/>
              <p:cNvSpPr txBox="1"/>
              <p:nvPr/>
            </p:nvSpPr>
            <p:spPr>
              <a:xfrm>
                <a:off x="2332692" y="1631951"/>
                <a:ext cx="601942" cy="461665"/>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baseline="-25000" dirty="0">
                  <a:latin typeface="BKM-cmmi12"/>
                  <a:cs typeface="BKM-cmmi12"/>
                </a:endParaRPr>
              </a:p>
            </p:txBody>
          </p:sp>
          <p:cxnSp>
            <p:nvCxnSpPr>
              <p:cNvPr id="270" name="直線矢印コネクタ 269"/>
              <p:cNvCxnSpPr>
                <a:stCxn id="268" idx="4"/>
              </p:cNvCxnSpPr>
              <p:nvPr/>
            </p:nvCxnSpPr>
            <p:spPr>
              <a:xfrm rot="16200000" flipH="1">
                <a:off x="2930963" y="3931719"/>
                <a:ext cx="392326" cy="79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71" name="円弧 270"/>
              <p:cNvSpPr/>
              <p:nvPr/>
            </p:nvSpPr>
            <p:spPr>
              <a:xfrm rot="6033701">
                <a:off x="2181196" y="4125090"/>
                <a:ext cx="492745" cy="445488"/>
              </a:xfrm>
              <a:prstGeom prst="arc">
                <a:avLst>
                  <a:gd name="adj1" fmla="val 16200000"/>
                  <a:gd name="adj2" fmla="val 13137458"/>
                </a:avLst>
              </a:prstGeom>
              <a:ln>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cxnSp>
          <p:nvCxnSpPr>
            <p:cNvPr id="261" name="直線矢印コネクタ 115"/>
            <p:cNvCxnSpPr>
              <a:stCxn id="262" idx="2"/>
              <a:endCxn id="268" idx="2"/>
            </p:cNvCxnSpPr>
            <p:nvPr/>
          </p:nvCxnSpPr>
          <p:spPr>
            <a:xfrm rot="10800000" flipV="1">
              <a:off x="5055305" y="4160222"/>
              <a:ext cx="1588" cy="1520208"/>
            </a:xfrm>
            <a:prstGeom prst="curvedConnector3">
              <a:avLst>
                <a:gd name="adj1" fmla="val 14395466"/>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12" name="図形グループ 271"/>
          <p:cNvGrpSpPr/>
          <p:nvPr/>
        </p:nvGrpSpPr>
        <p:grpSpPr>
          <a:xfrm>
            <a:off x="5171377" y="2738273"/>
            <a:ext cx="3910368" cy="922928"/>
            <a:chOff x="5250393" y="3235207"/>
            <a:chExt cx="3910368" cy="922928"/>
          </a:xfrm>
        </p:grpSpPr>
        <p:sp>
          <p:nvSpPr>
            <p:cNvPr id="273" name="テキスト ボックス 272"/>
            <p:cNvSpPr txBox="1"/>
            <p:nvPr/>
          </p:nvSpPr>
          <p:spPr>
            <a:xfrm>
              <a:off x="5250393" y="3235207"/>
              <a:ext cx="601942" cy="461665"/>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sp>
          <p:nvSpPr>
            <p:cNvPr id="274" name="円弧 273"/>
            <p:cNvSpPr/>
            <p:nvPr/>
          </p:nvSpPr>
          <p:spPr>
            <a:xfrm rot="10800000">
              <a:off x="5834329" y="3423097"/>
              <a:ext cx="492745" cy="445488"/>
            </a:xfrm>
            <a:prstGeom prst="arc">
              <a:avLst>
                <a:gd name="adj1" fmla="val 17589136"/>
                <a:gd name="adj2" fmla="val 13977584"/>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13" name="図形グループ 143"/>
            <p:cNvGrpSpPr/>
            <p:nvPr/>
          </p:nvGrpSpPr>
          <p:grpSpPr>
            <a:xfrm>
              <a:off x="5914590" y="3389214"/>
              <a:ext cx="3246171" cy="768921"/>
              <a:chOff x="1298637" y="1238162"/>
              <a:chExt cx="3246171" cy="768921"/>
            </a:xfrm>
          </p:grpSpPr>
          <p:sp>
            <p:nvSpPr>
              <p:cNvPr id="276" name="円/楕円 275"/>
              <p:cNvSpPr/>
              <p:nvPr/>
            </p:nvSpPr>
            <p:spPr>
              <a:xfrm>
                <a:off x="1298637"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277" name="円/楕円 276"/>
              <p:cNvSpPr/>
              <p:nvPr/>
            </p:nvSpPr>
            <p:spPr>
              <a:xfrm>
                <a:off x="2085733"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278" name="円/楕円 277"/>
              <p:cNvSpPr/>
              <p:nvPr/>
            </p:nvSpPr>
            <p:spPr>
              <a:xfrm>
                <a:off x="2809329"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279" name="円/楕円 278"/>
              <p:cNvSpPr/>
              <p:nvPr/>
            </p:nvSpPr>
            <p:spPr>
              <a:xfrm>
                <a:off x="3374175" y="1606908"/>
                <a:ext cx="888058"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a,b</a:t>
                </a:r>
                <a:r>
                  <a:rPr lang="en-US" altLang="ja-JP" sz="2400" dirty="0" smtClean="0">
                    <a:solidFill>
                      <a:srgbClr val="000000"/>
                    </a:solidFill>
                    <a:latin typeface="+mn-ea"/>
                  </a:rPr>
                  <a:t>} </a:t>
                </a:r>
                <a:r>
                  <a:rPr lang="en-US" altLang="ja-JP" sz="2400" baseline="-25000" dirty="0" smtClean="0">
                    <a:solidFill>
                      <a:srgbClr val="000000"/>
                    </a:solidFill>
                    <a:latin typeface="+mn-ea"/>
                  </a:rPr>
                  <a:t>4</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280" name="直線矢印コネクタ 279"/>
              <p:cNvCxnSpPr>
                <a:stCxn id="276" idx="6"/>
                <a:endCxn id="277" idx="2"/>
              </p:cNvCxnSpPr>
              <p:nvPr/>
            </p:nvCxnSpPr>
            <p:spPr>
              <a:xfrm>
                <a:off x="1692390" y="1806996"/>
                <a:ext cx="39334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81" name="直線矢印コネクタ 280"/>
              <p:cNvCxnSpPr>
                <a:stCxn id="278" idx="6"/>
                <a:endCxn id="279" idx="2"/>
              </p:cNvCxnSpPr>
              <p:nvPr/>
            </p:nvCxnSpPr>
            <p:spPr>
              <a:xfrm>
                <a:off x="3203082" y="1806996"/>
                <a:ext cx="1710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82" name="直線矢印コネクタ 281"/>
              <p:cNvCxnSpPr>
                <a:stCxn id="278" idx="2"/>
                <a:endCxn id="277" idx="6"/>
              </p:cNvCxnSpPr>
              <p:nvPr/>
            </p:nvCxnSpPr>
            <p:spPr>
              <a:xfrm rot="10800000">
                <a:off x="2479487" y="1806996"/>
                <a:ext cx="329843"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83" name="直線矢印コネクタ 118"/>
              <p:cNvCxnSpPr>
                <a:stCxn id="279" idx="0"/>
                <a:endCxn id="277" idx="0"/>
              </p:cNvCxnSpPr>
              <p:nvPr/>
            </p:nvCxnSpPr>
            <p:spPr>
              <a:xfrm rot="16200000" flipV="1">
                <a:off x="3050407" y="839111"/>
                <a:ext cx="1588" cy="1535594"/>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84" name="円弧 283"/>
              <p:cNvSpPr/>
              <p:nvPr/>
            </p:nvSpPr>
            <p:spPr>
              <a:xfrm rot="14543956">
                <a:off x="4006070" y="1268900"/>
                <a:ext cx="569475" cy="508000"/>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grpSp>
        <p:nvGrpSpPr>
          <p:cNvPr id="63" name="図形グループ 62"/>
          <p:cNvGrpSpPr/>
          <p:nvPr/>
        </p:nvGrpSpPr>
        <p:grpSpPr>
          <a:xfrm>
            <a:off x="6622670" y="2892280"/>
            <a:ext cx="2459075" cy="768921"/>
            <a:chOff x="6622670" y="2892280"/>
            <a:chExt cx="2459075" cy="768921"/>
          </a:xfrm>
        </p:grpSpPr>
        <p:sp>
          <p:nvSpPr>
            <p:cNvPr id="64" name="円/楕円 63"/>
            <p:cNvSpPr/>
            <p:nvPr/>
          </p:nvSpPr>
          <p:spPr>
            <a:xfrm>
              <a:off x="7346266" y="3261026"/>
              <a:ext cx="393753" cy="400175"/>
            </a:xfrm>
            <a:prstGeom prst="ellipse">
              <a:avLst/>
            </a:prstGeom>
            <a:solidFill>
              <a:srgbClr val="FF9446"/>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65" name="円/楕円 64"/>
            <p:cNvSpPr/>
            <p:nvPr/>
          </p:nvSpPr>
          <p:spPr>
            <a:xfrm>
              <a:off x="7923563" y="3261026"/>
              <a:ext cx="888058" cy="400175"/>
            </a:xfrm>
            <a:prstGeom prst="ellipse">
              <a:avLst/>
            </a:prstGeom>
            <a:solidFill>
              <a:srgbClr val="FF9446"/>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a,b</a:t>
              </a:r>
              <a:r>
                <a:rPr lang="en-US" altLang="ja-JP" sz="2400" dirty="0" smtClean="0">
                  <a:solidFill>
                    <a:srgbClr val="000000"/>
                  </a:solidFill>
                  <a:latin typeface="+mn-ea"/>
                </a:rPr>
                <a:t>} </a:t>
              </a:r>
              <a:r>
                <a:rPr lang="en-US" altLang="ja-JP" sz="2400" baseline="-25000" dirty="0" smtClean="0">
                  <a:solidFill>
                    <a:srgbClr val="000000"/>
                  </a:solidFill>
                  <a:latin typeface="+mn-ea"/>
                </a:rPr>
                <a:t>4</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66" name="直線矢印コネクタ 65"/>
            <p:cNvCxnSpPr>
              <a:stCxn id="64" idx="6"/>
              <a:endCxn id="65" idx="2"/>
            </p:cNvCxnSpPr>
            <p:nvPr/>
          </p:nvCxnSpPr>
          <p:spPr>
            <a:xfrm>
              <a:off x="7740019" y="3461114"/>
              <a:ext cx="183544"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円/楕円 66"/>
            <p:cNvSpPr/>
            <p:nvPr/>
          </p:nvSpPr>
          <p:spPr>
            <a:xfrm>
              <a:off x="6622670" y="3261026"/>
              <a:ext cx="393753" cy="400175"/>
            </a:xfrm>
            <a:prstGeom prst="ellipse">
              <a:avLst/>
            </a:prstGeom>
            <a:solidFill>
              <a:srgbClr val="FF9446"/>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cxnSp>
          <p:nvCxnSpPr>
            <p:cNvPr id="68" name="直線矢印コネクタ 118"/>
            <p:cNvCxnSpPr>
              <a:stCxn id="65" idx="0"/>
              <a:endCxn id="67" idx="0"/>
            </p:cNvCxnSpPr>
            <p:nvPr/>
          </p:nvCxnSpPr>
          <p:spPr>
            <a:xfrm rot="16200000" flipV="1">
              <a:off x="7593570" y="2487003"/>
              <a:ext cx="1588" cy="1548045"/>
            </a:xfrm>
            <a:prstGeom prst="curvedConnector3">
              <a:avLst>
                <a:gd name="adj1" fmla="val 14395466"/>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69" name="円弧 68"/>
            <p:cNvSpPr/>
            <p:nvPr/>
          </p:nvSpPr>
          <p:spPr>
            <a:xfrm rot="14543956">
              <a:off x="8543007" y="2923018"/>
              <a:ext cx="569475" cy="508000"/>
            </a:xfrm>
            <a:prstGeom prst="arc">
              <a:avLst>
                <a:gd name="adj1" fmla="val 16200000"/>
                <a:gd name="adj2" fmla="val 13137458"/>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70" name="円/楕円 69"/>
          <p:cNvSpPr/>
          <p:nvPr/>
        </p:nvSpPr>
        <p:spPr>
          <a:xfrm>
            <a:off x="7945007" y="3263190"/>
            <a:ext cx="857855" cy="400175"/>
          </a:xfrm>
          <a:prstGeom prst="ellipse">
            <a:avLst/>
          </a:prstGeom>
          <a:noFill/>
          <a:ln w="508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kumimoji="1" lang="ja-JP" altLang="en-US" sz="2400" baseline="-25000" dirty="0">
              <a:noFill/>
              <a:latin typeface="+mn-ea"/>
            </a:endParaRPr>
          </a:p>
        </p:txBody>
      </p:sp>
      <p:sp>
        <p:nvSpPr>
          <p:cNvPr id="71" name="円/楕円 70"/>
          <p:cNvSpPr/>
          <p:nvPr/>
        </p:nvSpPr>
        <p:spPr>
          <a:xfrm>
            <a:off x="4712943" y="6268385"/>
            <a:ext cx="897751" cy="364174"/>
          </a:xfrm>
          <a:prstGeom prst="ellipse">
            <a:avLst/>
          </a:prstGeom>
          <a:noFill/>
          <a:ln w="508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kumimoji="1" lang="ja-JP" altLang="en-US" sz="2400" baseline="-25000" dirty="0">
              <a:noFill/>
              <a:latin typeface="+mn-ea"/>
            </a:endParaRPr>
          </a:p>
        </p:txBody>
      </p:sp>
      <p:grpSp>
        <p:nvGrpSpPr>
          <p:cNvPr id="72" name="図形グループ 71"/>
          <p:cNvGrpSpPr/>
          <p:nvPr/>
        </p:nvGrpSpPr>
        <p:grpSpPr>
          <a:xfrm>
            <a:off x="6829673" y="3658217"/>
            <a:ext cx="1526263" cy="3104222"/>
            <a:chOff x="6829673" y="3658217"/>
            <a:chExt cx="1526263" cy="3104222"/>
          </a:xfrm>
        </p:grpSpPr>
        <p:cxnSp>
          <p:nvCxnSpPr>
            <p:cNvPr id="73" name="直線コネクタ 72"/>
            <p:cNvCxnSpPr/>
            <p:nvPr/>
          </p:nvCxnSpPr>
          <p:spPr>
            <a:xfrm rot="5400000">
              <a:off x="5277563" y="5210327"/>
              <a:ext cx="3104222" cy="1"/>
            </a:xfrm>
            <a:prstGeom prst="line">
              <a:avLst/>
            </a:prstGeom>
            <a:ln w="254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rot="5400000">
              <a:off x="6005892" y="5210327"/>
              <a:ext cx="3104222" cy="1"/>
            </a:xfrm>
            <a:prstGeom prst="line">
              <a:avLst/>
            </a:prstGeom>
            <a:ln w="254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直線コネクタ 74"/>
            <p:cNvCxnSpPr/>
            <p:nvPr/>
          </p:nvCxnSpPr>
          <p:spPr>
            <a:xfrm rot="5400000">
              <a:off x="6803825" y="5210327"/>
              <a:ext cx="3104222" cy="1"/>
            </a:xfrm>
            <a:prstGeom prst="line">
              <a:avLst/>
            </a:prstGeom>
            <a:ln w="254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90" name="直線コネクタ 89"/>
          <p:cNvCxnSpPr/>
          <p:nvPr/>
        </p:nvCxnSpPr>
        <p:spPr>
          <a:xfrm>
            <a:off x="5607173" y="6450471"/>
            <a:ext cx="3196226" cy="0"/>
          </a:xfrm>
          <a:prstGeom prst="line">
            <a:avLst/>
          </a:prstGeom>
          <a:ln w="254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91" name="図形グループ 90"/>
          <p:cNvGrpSpPr>
            <a:grpSpLocks noChangeAspect="1"/>
          </p:cNvGrpSpPr>
          <p:nvPr/>
        </p:nvGrpSpPr>
        <p:grpSpPr>
          <a:xfrm rot="5400000">
            <a:off x="7256924" y="5260349"/>
            <a:ext cx="2244072" cy="736348"/>
            <a:chOff x="2457312" y="2307120"/>
            <a:chExt cx="1476094" cy="484350"/>
          </a:xfrm>
        </p:grpSpPr>
        <p:sp>
          <p:nvSpPr>
            <p:cNvPr id="92" name="正方形/長方形 91"/>
            <p:cNvSpPr/>
            <p:nvPr/>
          </p:nvSpPr>
          <p:spPr>
            <a:xfrm>
              <a:off x="2457312" y="2307120"/>
              <a:ext cx="490493"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2950114" y="2307120"/>
              <a:ext cx="490493"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3442913" y="2307120"/>
              <a:ext cx="490493"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95" name="図形グループ 94"/>
          <p:cNvGrpSpPr>
            <a:grpSpLocks noChangeAspect="1"/>
          </p:cNvGrpSpPr>
          <p:nvPr/>
        </p:nvGrpSpPr>
        <p:grpSpPr>
          <a:xfrm>
            <a:off x="6492532" y="6013512"/>
            <a:ext cx="2244072" cy="736348"/>
            <a:chOff x="2457312" y="2307120"/>
            <a:chExt cx="1476094" cy="484350"/>
          </a:xfrm>
        </p:grpSpPr>
        <p:sp>
          <p:nvSpPr>
            <p:cNvPr id="96" name="正方形/長方形 95"/>
            <p:cNvSpPr/>
            <p:nvPr/>
          </p:nvSpPr>
          <p:spPr>
            <a:xfrm>
              <a:off x="2457312" y="2307120"/>
              <a:ext cx="490493"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2950114" y="2307120"/>
              <a:ext cx="490493"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3442913" y="2307120"/>
              <a:ext cx="490493" cy="48435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00" name="上カーブ矢印 99"/>
          <p:cNvSpPr/>
          <p:nvPr/>
        </p:nvSpPr>
        <p:spPr>
          <a:xfrm rot="189030" flipV="1">
            <a:off x="7713897" y="5981109"/>
            <a:ext cx="1022528" cy="422648"/>
          </a:xfrm>
          <a:prstGeom prst="curvedUpArrow">
            <a:avLst>
              <a:gd name="adj1" fmla="val 35162"/>
              <a:gd name="adj2" fmla="val 72547"/>
              <a:gd name="adj3" fmla="val 25000"/>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6" name="テキスト ボックス 105"/>
          <p:cNvSpPr txBox="1"/>
          <p:nvPr/>
        </p:nvSpPr>
        <p:spPr>
          <a:xfrm>
            <a:off x="487632" y="1657497"/>
            <a:ext cx="7866269" cy="707886"/>
          </a:xfrm>
          <a:prstGeom prst="rect">
            <a:avLst/>
          </a:prstGeom>
          <a:noFill/>
        </p:spPr>
        <p:txBody>
          <a:bodyPr wrap="square" rtlCol="0">
            <a:spAutoFit/>
          </a:bodyPr>
          <a:lstStyle/>
          <a:p>
            <a:r>
              <a:rPr lang="en-US" altLang="ja-JP" sz="2000" dirty="0" smtClean="0">
                <a:latin typeface="Times New Roman"/>
                <a:cs typeface="Times New Roman"/>
              </a:rPr>
              <a:t>If</a:t>
            </a:r>
            <a:r>
              <a:rPr lang="en-US" altLang="ja-JP" sz="2000" i="1" dirty="0" smtClean="0">
                <a:latin typeface="Times New Roman"/>
                <a:cs typeface="Times New Roman"/>
              </a:rPr>
              <a:t> L’</a:t>
            </a:r>
            <a:r>
              <a:rPr lang="en-US" altLang="ja-JP" sz="2000" baseline="-25000" dirty="0" smtClean="0">
                <a:latin typeface="Times New Roman"/>
                <a:cs typeface="Times New Roman"/>
              </a:rPr>
              <a:t>1</a:t>
            </a:r>
            <a:r>
              <a:rPr lang="en-US" altLang="ja-JP" sz="2000" dirty="0" smtClean="0">
                <a:latin typeface="Times New Roman"/>
                <a:cs typeface="Times New Roman"/>
              </a:rPr>
              <a:t>(</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baseline="-25000" dirty="0" smtClean="0">
                <a:latin typeface="Times New Roman"/>
                <a:cs typeface="Times New Roman"/>
              </a:rPr>
              <a:t>,i</a:t>
            </a:r>
            <a:r>
              <a:rPr lang="en-US" altLang="ja-JP" sz="2000" dirty="0" smtClean="0">
                <a:latin typeface="Times New Roman"/>
                <a:cs typeface="Times New Roman"/>
              </a:rPr>
              <a:t>) ∩ </a:t>
            </a:r>
            <a:r>
              <a:rPr lang="en-US" altLang="ja-JP" sz="2000" i="1" dirty="0" smtClean="0">
                <a:latin typeface="Times New Roman"/>
                <a:cs typeface="Times New Roman"/>
              </a:rPr>
              <a:t>L’</a:t>
            </a:r>
            <a:r>
              <a:rPr lang="en-US" altLang="ja-JP" sz="2000" baseline="-25000" dirty="0" smtClean="0">
                <a:latin typeface="Times New Roman"/>
                <a:cs typeface="Times New Roman"/>
              </a:rPr>
              <a:t>2</a:t>
            </a:r>
            <a:r>
              <a:rPr lang="en-US" altLang="ja-JP" sz="2000" dirty="0" smtClean="0">
                <a:latin typeface="Times New Roman"/>
                <a:cs typeface="Times New Roman"/>
              </a:rPr>
              <a:t>(</a:t>
            </a:r>
            <a:r>
              <a:rPr lang="en-US" altLang="ja-JP" sz="2000" i="1" dirty="0" smtClean="0">
                <a:latin typeface="Times New Roman"/>
                <a:cs typeface="Times New Roman"/>
              </a:rPr>
              <a:t>v’</a:t>
            </a:r>
            <a:r>
              <a:rPr lang="en-US" altLang="ja-JP" sz="2000" baseline="-25000" dirty="0" smtClean="0">
                <a:latin typeface="Times New Roman"/>
                <a:cs typeface="Times New Roman"/>
              </a:rPr>
              <a:t>2</a:t>
            </a:r>
            <a:r>
              <a:rPr lang="en-US" altLang="ja-JP" sz="2000" i="1" baseline="-25000" dirty="0" smtClean="0">
                <a:latin typeface="Times New Roman"/>
                <a:cs typeface="Times New Roman"/>
              </a:rPr>
              <a:t>,j</a:t>
            </a:r>
            <a:r>
              <a:rPr lang="en-US" altLang="ja-JP" sz="2000" dirty="0" smtClean="0">
                <a:latin typeface="Times New Roman"/>
                <a:cs typeface="Times New Roman"/>
              </a:rPr>
              <a:t>) = Ø then</a:t>
            </a:r>
          </a:p>
          <a:p>
            <a:r>
              <a:rPr kumimoji="1" lang="en-US" altLang="ja-JP" sz="2000" i="1" dirty="0" smtClean="0">
                <a:latin typeface="Times New Roman"/>
                <a:cs typeface="Times New Roman"/>
              </a:rPr>
              <a:t>	</a:t>
            </a:r>
            <a:r>
              <a:rPr kumimoji="1" lang="en-US" altLang="ja-JP" sz="2000" i="1" dirty="0" err="1" smtClean="0">
                <a:latin typeface="Times New Roman"/>
                <a:cs typeface="Times New Roman"/>
              </a:rPr>
              <a:t>C</a:t>
            </a:r>
            <a:r>
              <a:rPr kumimoji="1" lang="en-US" altLang="ja-JP" sz="2000" i="1" baseline="-25000" dirty="0" err="1" smtClean="0">
                <a:latin typeface="Times New Roman"/>
                <a:cs typeface="Times New Roman"/>
              </a:rPr>
              <a:t>i,j</a:t>
            </a:r>
            <a:r>
              <a:rPr lang="en-US" altLang="ja-JP" sz="2000" i="1" dirty="0" smtClean="0">
                <a:latin typeface="Times New Roman"/>
                <a:cs typeface="Times New Roman"/>
              </a:rPr>
              <a:t> </a:t>
            </a:r>
            <a:r>
              <a:rPr lang="en-US" altLang="ja-JP" sz="2000" dirty="0" smtClean="0">
                <a:latin typeface="Times New Roman"/>
                <a:cs typeface="Times New Roman"/>
              </a:rPr>
              <a:t>= max ({ </a:t>
            </a:r>
            <a:r>
              <a:rPr lang="en-US" altLang="ja-JP" sz="2000" dirty="0" err="1" smtClean="0">
                <a:latin typeface="Times New Roman"/>
                <a:cs typeface="Times New Roman"/>
              </a:rPr>
              <a:t>C</a:t>
            </a:r>
            <a:r>
              <a:rPr lang="en-US" altLang="ja-JP" sz="2000" i="1" baseline="-25000" dirty="0" err="1" smtClean="0">
                <a:latin typeface="Times New Roman"/>
                <a:cs typeface="Times New Roman"/>
              </a:rPr>
              <a:t>k</a:t>
            </a:r>
            <a:r>
              <a:rPr lang="en-US" altLang="ja-JP" sz="2000" baseline="-25000" dirty="0" err="1" smtClean="0">
                <a:latin typeface="Times New Roman"/>
                <a:cs typeface="Times New Roman"/>
              </a:rPr>
              <a:t>,</a:t>
            </a:r>
            <a:r>
              <a:rPr lang="en-US" altLang="ja-JP" sz="2000" i="1" baseline="-25000" dirty="0" err="1" smtClean="0">
                <a:latin typeface="Times New Roman"/>
                <a:cs typeface="Times New Roman"/>
              </a:rPr>
              <a:t>j</a:t>
            </a:r>
            <a:r>
              <a:rPr lang="en-US" altLang="ja-JP" sz="2000" dirty="0" smtClean="0">
                <a:latin typeface="Times New Roman"/>
                <a:cs typeface="Times New Roman"/>
              </a:rPr>
              <a:t> | (</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baseline="-25000" dirty="0" smtClean="0">
                <a:latin typeface="Times New Roman"/>
                <a:cs typeface="Times New Roman"/>
              </a:rPr>
              <a:t>k</a:t>
            </a:r>
            <a:r>
              <a:rPr lang="en-US" altLang="ja-JP" sz="2000" baseline="-25000" dirty="0" smtClean="0">
                <a:latin typeface="Times New Roman"/>
                <a:cs typeface="Times New Roman"/>
              </a:rPr>
              <a:t> </a:t>
            </a:r>
            <a:r>
              <a:rPr lang="en-US" altLang="ja-JP" sz="2000" dirty="0" smtClean="0">
                <a:latin typeface="Times New Roman"/>
                <a:cs typeface="Times New Roman"/>
              </a:rPr>
              <a:t>, </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baseline="-25000" dirty="0" smtClean="0">
                <a:latin typeface="Times New Roman"/>
                <a:cs typeface="Times New Roman"/>
              </a:rPr>
              <a:t>i</a:t>
            </a:r>
            <a:r>
              <a:rPr lang="en-US" altLang="ja-JP" sz="2000" dirty="0" smtClean="0">
                <a:latin typeface="Times New Roman"/>
                <a:cs typeface="Times New Roman"/>
              </a:rPr>
              <a:t>)∈</a:t>
            </a:r>
            <a:r>
              <a:rPr lang="en-US" altLang="ja-JP" sz="2000" i="1" dirty="0" smtClean="0">
                <a:latin typeface="Times New Roman"/>
                <a:cs typeface="Times New Roman"/>
              </a:rPr>
              <a:t>E’</a:t>
            </a:r>
            <a:r>
              <a:rPr lang="en-US" altLang="ja-JP" sz="2000" baseline="-25000" dirty="0" smtClean="0">
                <a:latin typeface="Times New Roman"/>
                <a:cs typeface="Times New Roman"/>
              </a:rPr>
              <a:t>1</a:t>
            </a:r>
            <a:r>
              <a:rPr lang="en-US" altLang="ja-JP" sz="2000" dirty="0" smtClean="0">
                <a:latin typeface="Times New Roman"/>
                <a:cs typeface="Times New Roman"/>
              </a:rPr>
              <a:t>}∪{C</a:t>
            </a:r>
            <a:r>
              <a:rPr lang="en-US" altLang="ja-JP" sz="2000" i="1" baseline="-25000" dirty="0" smtClean="0">
                <a:latin typeface="Times New Roman"/>
                <a:cs typeface="Times New Roman"/>
              </a:rPr>
              <a:t>i</a:t>
            </a:r>
            <a:r>
              <a:rPr lang="en-US" altLang="ja-JP" sz="2000" baseline="-25000" dirty="0" smtClean="0">
                <a:latin typeface="Times New Roman"/>
                <a:cs typeface="Times New Roman"/>
              </a:rPr>
              <a:t>,ℓ</a:t>
            </a:r>
            <a:r>
              <a:rPr lang="en-US" altLang="ja-JP" sz="2000" dirty="0" smtClean="0">
                <a:latin typeface="Times New Roman"/>
                <a:cs typeface="Times New Roman"/>
              </a:rPr>
              <a:t> | (</a:t>
            </a:r>
            <a:r>
              <a:rPr lang="en-US" altLang="ja-JP" sz="2000" i="1" dirty="0" smtClean="0">
                <a:latin typeface="Times New Roman"/>
                <a:cs typeface="Times New Roman"/>
              </a:rPr>
              <a:t>v’</a:t>
            </a:r>
            <a:r>
              <a:rPr lang="en-US" altLang="ja-JP" sz="2000" baseline="-25000" dirty="0" smtClean="0">
                <a:latin typeface="Times New Roman"/>
                <a:cs typeface="Times New Roman"/>
              </a:rPr>
              <a:t>2,ℓ </a:t>
            </a:r>
            <a:r>
              <a:rPr lang="en-US" altLang="ja-JP" sz="2000" dirty="0" smtClean="0">
                <a:latin typeface="Times New Roman"/>
                <a:cs typeface="Times New Roman"/>
              </a:rPr>
              <a:t>, </a:t>
            </a:r>
            <a:r>
              <a:rPr lang="en-US" altLang="ja-JP" sz="2000" i="1" dirty="0" smtClean="0">
                <a:latin typeface="Times New Roman"/>
                <a:cs typeface="Times New Roman"/>
              </a:rPr>
              <a:t>v’</a:t>
            </a:r>
            <a:r>
              <a:rPr lang="en-US" altLang="ja-JP" sz="2000" baseline="-25000" dirty="0" smtClean="0">
                <a:latin typeface="Times New Roman"/>
                <a:cs typeface="Times New Roman"/>
              </a:rPr>
              <a:t>2,</a:t>
            </a:r>
            <a:r>
              <a:rPr lang="en-US" altLang="ja-JP" sz="2000" i="1" baseline="-25000" dirty="0" smtClean="0">
                <a:latin typeface="Times New Roman"/>
                <a:cs typeface="Times New Roman"/>
              </a:rPr>
              <a:t>j</a:t>
            </a:r>
            <a:r>
              <a:rPr lang="en-US" altLang="ja-JP" sz="2000" dirty="0" smtClean="0">
                <a:latin typeface="Times New Roman"/>
                <a:cs typeface="Times New Roman"/>
              </a:rPr>
              <a:t>)∈</a:t>
            </a:r>
            <a:r>
              <a:rPr lang="en-US" altLang="ja-JP" sz="2000" i="1" dirty="0" smtClean="0">
                <a:latin typeface="Times New Roman"/>
                <a:cs typeface="Times New Roman"/>
              </a:rPr>
              <a:t>E’</a:t>
            </a:r>
            <a:r>
              <a:rPr lang="en-US" altLang="ja-JP" sz="2000" baseline="-25000" dirty="0" smtClean="0">
                <a:latin typeface="Times New Roman"/>
                <a:cs typeface="Times New Roman"/>
              </a:rPr>
              <a:t>2</a:t>
            </a:r>
            <a:r>
              <a:rPr lang="en-US" altLang="ja-JP" sz="2000" dirty="0" smtClean="0">
                <a:latin typeface="Times New Roman"/>
                <a:cs typeface="Times New Roman"/>
              </a:rPr>
              <a:t>}∪{0})</a:t>
            </a:r>
            <a:endParaRPr kumimoji="1" lang="ja-JP" altLang="en-US" sz="2000" baseline="-25000" dirty="0">
              <a:latin typeface="Times New Roman"/>
              <a:cs typeface="Times New Roman"/>
            </a:endParaRPr>
          </a:p>
        </p:txBody>
      </p:sp>
      <p:sp>
        <p:nvSpPr>
          <p:cNvPr id="87" name="角丸四角形 86"/>
          <p:cNvSpPr/>
          <p:nvPr/>
        </p:nvSpPr>
        <p:spPr>
          <a:xfrm>
            <a:off x="583626" y="1260842"/>
            <a:ext cx="8033452" cy="392378"/>
          </a:xfrm>
          <a:prstGeom prst="roundRect">
            <a:avLst/>
          </a:prstGeom>
          <a:solidFill>
            <a:schemeClr val="bg1"/>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Compute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r>
              <a:rPr lang="en-US" altLang="ja-JP" dirty="0" smtClean="0">
                <a:solidFill>
                  <a:srgbClr val="000000"/>
                </a:solidFill>
              </a:rPr>
              <a:t> using </a:t>
            </a:r>
            <a:r>
              <a:rPr lang="en-US" altLang="ja-JP" dirty="0" smtClean="0">
                <a:solidFill>
                  <a:srgbClr val="000000"/>
                </a:solidFill>
              </a:rPr>
              <a:t>dynamic </a:t>
            </a:r>
            <a:r>
              <a:rPr lang="en-US" altLang="ja-JP" dirty="0" smtClean="0">
                <a:solidFill>
                  <a:srgbClr val="000000"/>
                </a:solidFill>
              </a:rPr>
              <a:t>programing</a:t>
            </a:r>
            <a:r>
              <a:rPr lang="en-US" altLang="ja-JP" dirty="0">
                <a:solidFill>
                  <a:srgbClr val="000000"/>
                </a:solidFill>
              </a:rPr>
              <a:t> </a:t>
            </a:r>
            <a:r>
              <a:rPr lang="en-US" altLang="ja-JP" dirty="0" smtClean="0">
                <a:solidFill>
                  <a:srgbClr val="000000"/>
                </a:solidFill>
              </a:rPr>
              <a:t>for all </a:t>
            </a:r>
            <a:r>
              <a:rPr lang="en-US" altLang="ja-JP" dirty="0" smtClean="0">
                <a:solidFill>
                  <a:srgbClr val="000000"/>
                </a:solidFill>
                <a:latin typeface="Times New Roman"/>
                <a:cs typeface="Times New Roman"/>
              </a:rPr>
              <a:t>1≦ </a:t>
            </a:r>
            <a:r>
              <a:rPr lang="en-US" altLang="ja-JP" i="1" dirty="0" err="1" smtClean="0">
                <a:solidFill>
                  <a:srgbClr val="000000"/>
                </a:solidFill>
                <a:latin typeface="Times New Roman"/>
                <a:cs typeface="Times New Roman"/>
              </a:rPr>
              <a:t>i</a:t>
            </a:r>
            <a:r>
              <a:rPr lang="en-US" altLang="ja-JP" dirty="0" smtClean="0">
                <a:solidFill>
                  <a:srgbClr val="000000"/>
                </a:solidFill>
                <a:latin typeface="Times New Roman"/>
                <a:cs typeface="Times New Roman"/>
              </a:rPr>
              <a:t> ≦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dirty="0" smtClean="0">
                <a:solidFill>
                  <a:srgbClr val="000000"/>
                </a:solidFill>
                <a:latin typeface="Times New Roman"/>
                <a:cs typeface="Times New Roman"/>
              </a:rPr>
              <a:t> and </a:t>
            </a:r>
            <a:r>
              <a:rPr lang="en-US" altLang="ja-JP" dirty="0">
                <a:solidFill>
                  <a:srgbClr val="000000"/>
                </a:solidFill>
                <a:latin typeface="Times New Roman"/>
                <a:cs typeface="Times New Roman"/>
              </a:rPr>
              <a:t>1≦ </a:t>
            </a:r>
            <a:r>
              <a:rPr lang="en-US" altLang="ja-JP" i="1" dirty="0" smtClean="0">
                <a:solidFill>
                  <a:srgbClr val="000000"/>
                </a:solidFill>
                <a:latin typeface="Times New Roman"/>
                <a:cs typeface="Times New Roman"/>
              </a:rPr>
              <a:t>j</a:t>
            </a:r>
            <a:r>
              <a:rPr lang="en-US" altLang="ja-JP" dirty="0" smtClean="0">
                <a:solidFill>
                  <a:srgbClr val="000000"/>
                </a:solidFill>
                <a:latin typeface="Times New Roman"/>
                <a:cs typeface="Times New Roman"/>
              </a:rPr>
              <a:t> </a:t>
            </a:r>
            <a:r>
              <a:rPr lang="en-US" altLang="ja-JP" dirty="0">
                <a:solidFill>
                  <a:srgbClr val="000000"/>
                </a:solidFill>
                <a:latin typeface="Times New Roman"/>
                <a:cs typeface="Times New Roman"/>
              </a:rPr>
              <a:t>≦</a:t>
            </a:r>
            <a:r>
              <a:rPr lang="en-US" altLang="ja-JP" dirty="0" smtClean="0">
                <a:solidFill>
                  <a:srgbClr val="000000"/>
                </a:solidFill>
                <a:latin typeface="Times New Roman"/>
                <a:cs typeface="Times New Roman"/>
              </a:rPr>
              <a:t>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a:t>
            </a:r>
            <a:endParaRPr lang="en-US" altLang="ja-JP" i="1" dirty="0" smtClean="0">
              <a:solidFill>
                <a:srgbClr val="000000"/>
              </a:solidFill>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right)">
                                      <p:cBhvr>
                                        <p:cTn id="7" dur="1000"/>
                                        <p:tgtEl>
                                          <p:spTgt spid="6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up)">
                                      <p:cBhvr>
                                        <p:cTn id="11" dur="500"/>
                                        <p:tgtEl>
                                          <p:spTgt spid="7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wipe(left)">
                                      <p:cBhvr>
                                        <p:cTn id="29" dur="500"/>
                                        <p:tgtEl>
                                          <p:spTgt spid="100"/>
                                        </p:tgtEl>
                                      </p:cBhvr>
                                    </p:animEffect>
                                  </p:childTnLst>
                                </p:cTn>
                              </p:par>
                              <p:par>
                                <p:cTn id="30" presetID="22" presetClass="exit" presetSubtype="8" fill="hold" grpId="1" nodeType="withEffect">
                                  <p:stCondLst>
                                    <p:cond delay="0"/>
                                  </p:stCondLst>
                                  <p:childTnLst>
                                    <p:animEffect transition="out" filter="wipe(left)">
                                      <p:cBhvr>
                                        <p:cTn id="31" dur="500"/>
                                        <p:tgtEl>
                                          <p:spTgt spid="102"/>
                                        </p:tgtEl>
                                      </p:cBhvr>
                                    </p:animEffect>
                                    <p:set>
                                      <p:cBhvr>
                                        <p:cTn id="32" dur="1" fill="hold">
                                          <p:stCondLst>
                                            <p:cond delay="499"/>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1" animBg="1"/>
      <p:bldP spid="100"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Outline</a:t>
            </a:r>
            <a:endParaRPr lang="ja-JP" altLang="en-US" dirty="0"/>
          </a:p>
        </p:txBody>
      </p:sp>
      <p:sp>
        <p:nvSpPr>
          <p:cNvPr id="3" name="コンテンツ プレースホルダ 2"/>
          <p:cNvSpPr>
            <a:spLocks noGrp="1"/>
          </p:cNvSpPr>
          <p:nvPr>
            <p:ph idx="1"/>
          </p:nvPr>
        </p:nvSpPr>
        <p:spPr/>
        <p:txBody>
          <a:bodyPr>
            <a:normAutofit/>
          </a:bodyPr>
          <a:lstStyle/>
          <a:p>
            <a:r>
              <a:rPr lang="en-US" altLang="ja-JP" sz="3200" dirty="0" smtClean="0"/>
              <a:t>Non-linear Text</a:t>
            </a:r>
          </a:p>
          <a:p>
            <a:r>
              <a:rPr lang="en-US" altLang="ja-JP" sz="3200" dirty="0" smtClean="0">
                <a:solidFill>
                  <a:srgbClr val="A6A6A6"/>
                </a:solidFill>
              </a:rPr>
              <a:t>Computing Longest Common Subsequence of Acyclic Non-linear Texts</a:t>
            </a:r>
          </a:p>
          <a:p>
            <a:r>
              <a:rPr lang="en-US" altLang="ja-JP" sz="3200" dirty="0" smtClean="0">
                <a:solidFill>
                  <a:srgbClr val="A6A6A6"/>
                </a:solidFill>
              </a:rPr>
              <a:t>Computing Longest Common Subsequence of Cyclic Non-linear Texts</a:t>
            </a:r>
          </a:p>
          <a:p>
            <a:r>
              <a:rPr lang="en-US" altLang="ja-JP" sz="3200" dirty="0" smtClean="0">
                <a:solidFill>
                  <a:srgbClr val="A6A6A6"/>
                </a:solidFill>
              </a:rPr>
              <a:t>Conclusions and Future works</a:t>
            </a:r>
          </a:p>
          <a:p>
            <a:endParaRPr lang="ja-JP" alt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Output</a:t>
            </a:r>
            <a:endParaRPr lang="ja-JP" altLang="en-US" dirty="0"/>
          </a:p>
        </p:txBody>
      </p:sp>
      <p:graphicFrame>
        <p:nvGraphicFramePr>
          <p:cNvPr id="4" name="表 3"/>
          <p:cNvGraphicFramePr>
            <a:graphicFrameLocks noGrp="1"/>
          </p:cNvGraphicFramePr>
          <p:nvPr/>
        </p:nvGraphicFramePr>
        <p:xfrm>
          <a:off x="5697057" y="3711996"/>
          <a:ext cx="3062528" cy="3056216"/>
        </p:xfrm>
        <a:graphic>
          <a:graphicData uri="http://schemas.openxmlformats.org/drawingml/2006/table">
            <a:tbl>
              <a:tblPr/>
              <a:tblGrid>
                <a:gridCol w="315974"/>
                <a:gridCol w="449658"/>
                <a:gridCol w="315974"/>
                <a:gridCol w="449658"/>
                <a:gridCol w="315974"/>
                <a:gridCol w="449658"/>
                <a:gridCol w="315974"/>
                <a:gridCol w="449658"/>
              </a:tblGrid>
              <a:tr h="324212">
                <a:tc>
                  <a:txBody>
                    <a:bodyPr/>
                    <a:lstStyle/>
                    <a:p>
                      <a:pPr algn="ctr" fontAlgn="ctr"/>
                      <a:r>
                        <a:rPr lang="en-US" altLang="ja-JP" sz="2000" b="0" i="0" u="none" strike="noStrike" baseline="-25000" dirty="0">
                          <a:latin typeface="ＭＳ Ｐゴシック"/>
                        </a:rPr>
                        <a:t>S</a:t>
                      </a: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a:latin typeface="ＭＳ Ｐゴシック"/>
                        </a:rPr>
                        <a:t>1,1</a:t>
                      </a: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a:latin typeface="ＭＳ Ｐゴシック"/>
                        </a:rPr>
                        <a:t>1,2</a:t>
                      </a: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S</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fontAlgn="ctr"/>
                      <a:r>
                        <a:rPr lang="ja-JP" altLang="en-US" sz="2000" b="0" i="0" u="none" strike="noStrike" baseline="-2500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1</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1</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1</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1</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4212">
                <a:tc>
                  <a:txBody>
                    <a:bodyPr/>
                    <a:lstStyle/>
                    <a:p>
                      <a:pPr algn="ctr" fontAlgn="ctr"/>
                      <a:r>
                        <a:rPr lang="en-US" altLang="ja-JP" sz="2000" b="0" i="0" u="none" strike="noStrike" baseline="-25000">
                          <a:latin typeface="ＭＳ Ｐゴシック"/>
                        </a:rPr>
                        <a:t>1,1</a:t>
                      </a: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2,1</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1,2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4212">
                <a:tc>
                  <a:txBody>
                    <a:bodyPr/>
                    <a:lstStyle/>
                    <a:p>
                      <a:pPr algn="ctr" fontAlgn="ctr"/>
                      <a:r>
                        <a:rPr lang="en-US" altLang="ja-JP" sz="2000" b="0" i="0" u="none" strike="noStrike" baseline="-25000" dirty="0" smtClean="0">
                          <a:latin typeface="ＭＳ Ｐゴシック"/>
                        </a:rPr>
                        <a:t>2,1</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2,3</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fontAlgn="ctr"/>
                      <a:r>
                        <a:rPr lang="ja-JP" altLang="en-US" sz="2000" b="0" i="0" u="none" strike="noStrike" baseline="-2500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2</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latin typeface="ＭＳ Ｐゴシック"/>
                        </a:rPr>
                        <a:t>2</a:t>
                      </a: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3</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4212">
                <a:tc>
                  <a:txBody>
                    <a:bodyPr/>
                    <a:lstStyle/>
                    <a:p>
                      <a:pPr algn="ctr" fontAlgn="ctr"/>
                      <a:r>
                        <a:rPr lang="en-US" altLang="ja-JP" sz="2000" b="0" i="0" u="none" strike="noStrike" baseline="-25000" dirty="0" smtClean="0">
                          <a:latin typeface="ＭＳ Ｐゴシック"/>
                        </a:rPr>
                        <a:t>2,1</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2,1</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4,2</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baseline="-25000" dirty="0" smtClean="0">
                          <a:latin typeface="ＭＳ Ｐゴシック"/>
                        </a:rPr>
                        <a:t>4,3</a:t>
                      </a:r>
                      <a:endParaRPr lang="en-US" altLang="ja-JP" sz="2000" b="0" i="0" u="none" strike="noStrike" baseline="-25000" dirty="0">
                        <a:latin typeface="ＭＳ Ｐゴシック"/>
                      </a:endParaRPr>
                    </a:p>
                  </a:txBody>
                  <a:tcPr marL="11774" marR="11774" marT="117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2000" b="0" i="0" u="none" strike="noStrike" dirty="0">
                          <a:latin typeface="ＭＳ Ｐゴシック"/>
                        </a:rPr>
                        <a:t>　</a:t>
                      </a:r>
                    </a:p>
                  </a:txBody>
                  <a:tcPr marL="11774" marR="11774" marT="117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9842">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3</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4</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baseline="-25000" dirty="0">
                          <a:latin typeface="ＭＳ Ｐゴシック"/>
                        </a:rPr>
                        <a:t>　</a:t>
                      </a:r>
                    </a:p>
                  </a:txBody>
                  <a:tcPr marL="11774" marR="11774" marT="11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latin typeface="ＭＳ Ｐゴシック"/>
                        </a:rPr>
                        <a:t>4</a:t>
                      </a:r>
                      <a:endParaRPr lang="en-US" altLang="ja-JP" sz="2000" b="0" i="0" u="none" strike="noStrike" dirty="0">
                        <a:latin typeface="ＭＳ Ｐゴシック"/>
                      </a:endParaRPr>
                    </a:p>
                  </a:txBody>
                  <a:tcPr marL="11774" marR="11774" marT="117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6" name="テキスト ボックス 5"/>
          <p:cNvSpPr txBox="1"/>
          <p:nvPr/>
        </p:nvSpPr>
        <p:spPr>
          <a:xfrm>
            <a:off x="5274684" y="3413959"/>
            <a:ext cx="799336" cy="461665"/>
          </a:xfrm>
          <a:prstGeom prst="rect">
            <a:avLst/>
          </a:prstGeom>
          <a:noFill/>
        </p:spPr>
        <p:txBody>
          <a:bodyPr wrap="square" rtlCol="0">
            <a:spAutoFit/>
          </a:bodyPr>
          <a:lstStyle/>
          <a:p>
            <a:r>
              <a:rPr kumimoji="1" lang="en-US" altLang="ja-JP" sz="2400" i="1" dirty="0" smtClean="0">
                <a:latin typeface="Times New Roman"/>
                <a:cs typeface="Times New Roman"/>
              </a:rPr>
              <a:t>C</a:t>
            </a:r>
            <a:endParaRPr kumimoji="1" lang="ja-JP" altLang="en-US" sz="2400" i="1" dirty="0">
              <a:latin typeface="Times New Roman"/>
              <a:cs typeface="Times New Roman"/>
            </a:endParaRPr>
          </a:p>
        </p:txBody>
      </p:sp>
      <p:grpSp>
        <p:nvGrpSpPr>
          <p:cNvPr id="7" name="図形グループ 258"/>
          <p:cNvGrpSpPr/>
          <p:nvPr/>
        </p:nvGrpSpPr>
        <p:grpSpPr>
          <a:xfrm>
            <a:off x="4327084" y="3775854"/>
            <a:ext cx="1277336" cy="2962255"/>
            <a:chOff x="4327084" y="3773269"/>
            <a:chExt cx="1277336" cy="2962255"/>
          </a:xfrm>
        </p:grpSpPr>
        <p:grpSp>
          <p:nvGrpSpPr>
            <p:cNvPr id="8" name="図形グループ 177"/>
            <p:cNvGrpSpPr/>
            <p:nvPr/>
          </p:nvGrpSpPr>
          <p:grpSpPr>
            <a:xfrm>
              <a:off x="4327084" y="3773269"/>
              <a:ext cx="1277336" cy="2962255"/>
              <a:chOff x="2204825" y="1631951"/>
              <a:chExt cx="1277336" cy="2962255"/>
            </a:xfrm>
          </p:grpSpPr>
          <p:sp>
            <p:nvSpPr>
              <p:cNvPr id="10" name="円/楕円 9"/>
              <p:cNvSpPr/>
              <p:nvPr/>
            </p:nvSpPr>
            <p:spPr>
              <a:xfrm>
                <a:off x="2933046" y="1822063"/>
                <a:ext cx="387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11" name="円/楕円 10"/>
              <p:cNvSpPr/>
              <p:nvPr/>
            </p:nvSpPr>
            <p:spPr>
              <a:xfrm>
                <a:off x="2933046" y="2582167"/>
                <a:ext cx="387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12" name="円/楕円 11"/>
              <p:cNvSpPr/>
              <p:nvPr/>
            </p:nvSpPr>
            <p:spPr>
              <a:xfrm>
                <a:off x="2580796" y="4102375"/>
                <a:ext cx="901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c,d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baseline="-25000" dirty="0">
                  <a:solidFill>
                    <a:srgbClr val="000000"/>
                  </a:solidFill>
                  <a:latin typeface="+mn-ea"/>
                </a:endParaRPr>
              </a:p>
            </p:txBody>
          </p:sp>
          <p:cxnSp>
            <p:nvCxnSpPr>
              <p:cNvPr id="13" name="直線矢印コネクタ 12"/>
              <p:cNvCxnSpPr>
                <a:stCxn id="10" idx="4"/>
                <a:endCxn id="11" idx="0"/>
              </p:cNvCxnSpPr>
              <p:nvPr/>
            </p:nvCxnSpPr>
            <p:spPr>
              <a:xfrm rot="5400000">
                <a:off x="2943518" y="2398956"/>
                <a:ext cx="366422"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a:stCxn id="11" idx="4"/>
                <a:endCxn id="16" idx="0"/>
              </p:cNvCxnSpPr>
              <p:nvPr/>
            </p:nvCxnSpPr>
            <p:spPr>
              <a:xfrm rot="5400000">
                <a:off x="2943518" y="3159060"/>
                <a:ext cx="366422"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直線矢印コネクタ 162"/>
              <p:cNvCxnSpPr>
                <a:stCxn id="11" idx="2"/>
                <a:endCxn id="12" idx="1"/>
              </p:cNvCxnSpPr>
              <p:nvPr/>
            </p:nvCxnSpPr>
            <p:spPr>
              <a:xfrm rot="10800000" flipV="1">
                <a:off x="2712798" y="2779008"/>
                <a:ext cx="220248" cy="1381020"/>
              </a:xfrm>
              <a:prstGeom prst="curved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円/楕円 15"/>
              <p:cNvSpPr/>
              <p:nvPr/>
            </p:nvSpPr>
            <p:spPr>
              <a:xfrm>
                <a:off x="2933046" y="3342271"/>
                <a:ext cx="387365" cy="39368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17" name="テキスト ボックス 16"/>
              <p:cNvSpPr txBox="1"/>
              <p:nvPr/>
            </p:nvSpPr>
            <p:spPr>
              <a:xfrm>
                <a:off x="2332692" y="1631951"/>
                <a:ext cx="601942" cy="461665"/>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baseline="-25000" dirty="0">
                  <a:latin typeface="BKM-cmmi12"/>
                  <a:cs typeface="BKM-cmmi12"/>
                </a:endParaRPr>
              </a:p>
            </p:txBody>
          </p:sp>
          <p:cxnSp>
            <p:nvCxnSpPr>
              <p:cNvPr id="18" name="直線矢印コネクタ 17"/>
              <p:cNvCxnSpPr>
                <a:stCxn id="16" idx="4"/>
              </p:cNvCxnSpPr>
              <p:nvPr/>
            </p:nvCxnSpPr>
            <p:spPr>
              <a:xfrm rot="16200000" flipH="1">
                <a:off x="2930963" y="3931719"/>
                <a:ext cx="392326" cy="79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9" name="円弧 18"/>
              <p:cNvSpPr/>
              <p:nvPr/>
            </p:nvSpPr>
            <p:spPr>
              <a:xfrm rot="6033701">
                <a:off x="2181196" y="4125090"/>
                <a:ext cx="492745" cy="445488"/>
              </a:xfrm>
              <a:prstGeom prst="arc">
                <a:avLst>
                  <a:gd name="adj1" fmla="val 16200000"/>
                  <a:gd name="adj2" fmla="val 13137458"/>
                </a:avLst>
              </a:prstGeom>
              <a:ln>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cxnSp>
          <p:nvCxnSpPr>
            <p:cNvPr id="9" name="直線矢印コネクタ 115"/>
            <p:cNvCxnSpPr>
              <a:stCxn id="10" idx="2"/>
              <a:endCxn id="16" idx="2"/>
            </p:cNvCxnSpPr>
            <p:nvPr/>
          </p:nvCxnSpPr>
          <p:spPr>
            <a:xfrm rot="10800000" flipV="1">
              <a:off x="5055305" y="4160222"/>
              <a:ext cx="1588" cy="1520208"/>
            </a:xfrm>
            <a:prstGeom prst="curvedConnector3">
              <a:avLst>
                <a:gd name="adj1" fmla="val 14395466"/>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20" name="図形グループ 271"/>
          <p:cNvGrpSpPr/>
          <p:nvPr/>
        </p:nvGrpSpPr>
        <p:grpSpPr>
          <a:xfrm>
            <a:off x="5171377" y="2738273"/>
            <a:ext cx="3910368" cy="922928"/>
            <a:chOff x="5250393" y="3235207"/>
            <a:chExt cx="3910368" cy="922928"/>
          </a:xfrm>
        </p:grpSpPr>
        <p:sp>
          <p:nvSpPr>
            <p:cNvPr id="21" name="テキスト ボックス 20"/>
            <p:cNvSpPr txBox="1"/>
            <p:nvPr/>
          </p:nvSpPr>
          <p:spPr>
            <a:xfrm>
              <a:off x="5250393" y="3235207"/>
              <a:ext cx="601942" cy="461665"/>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sp>
          <p:nvSpPr>
            <p:cNvPr id="22" name="円弧 21"/>
            <p:cNvSpPr/>
            <p:nvPr/>
          </p:nvSpPr>
          <p:spPr>
            <a:xfrm rot="10800000">
              <a:off x="5834329" y="3423097"/>
              <a:ext cx="492745" cy="445488"/>
            </a:xfrm>
            <a:prstGeom prst="arc">
              <a:avLst>
                <a:gd name="adj1" fmla="val 17589136"/>
                <a:gd name="adj2" fmla="val 13977584"/>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23" name="図形グループ 143"/>
            <p:cNvGrpSpPr/>
            <p:nvPr/>
          </p:nvGrpSpPr>
          <p:grpSpPr>
            <a:xfrm>
              <a:off x="5914590" y="3389214"/>
              <a:ext cx="3246171" cy="768921"/>
              <a:chOff x="1298637" y="1238162"/>
              <a:chExt cx="3246171" cy="768921"/>
            </a:xfrm>
          </p:grpSpPr>
          <p:sp>
            <p:nvSpPr>
              <p:cNvPr id="24" name="円/楕円 23"/>
              <p:cNvSpPr/>
              <p:nvPr/>
            </p:nvSpPr>
            <p:spPr>
              <a:xfrm>
                <a:off x="1298637"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25" name="円/楕円 24"/>
              <p:cNvSpPr/>
              <p:nvPr/>
            </p:nvSpPr>
            <p:spPr>
              <a:xfrm>
                <a:off x="2085733"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26" name="円/楕円 25"/>
              <p:cNvSpPr/>
              <p:nvPr/>
            </p:nvSpPr>
            <p:spPr>
              <a:xfrm>
                <a:off x="2809329" y="1606908"/>
                <a:ext cx="393753"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27" name="円/楕円 26"/>
              <p:cNvSpPr/>
              <p:nvPr/>
            </p:nvSpPr>
            <p:spPr>
              <a:xfrm>
                <a:off x="3374175" y="1606908"/>
                <a:ext cx="888058" cy="4001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a,b</a:t>
                </a:r>
                <a:r>
                  <a:rPr lang="en-US" altLang="ja-JP" sz="2400" dirty="0" smtClean="0">
                    <a:solidFill>
                      <a:srgbClr val="000000"/>
                    </a:solidFill>
                    <a:latin typeface="+mn-ea"/>
                  </a:rPr>
                  <a:t>} </a:t>
                </a:r>
                <a:r>
                  <a:rPr lang="en-US" altLang="ja-JP" sz="2400" baseline="-25000" dirty="0" smtClean="0">
                    <a:solidFill>
                      <a:srgbClr val="000000"/>
                    </a:solidFill>
                    <a:latin typeface="+mn-ea"/>
                  </a:rPr>
                  <a:t>4</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28" name="直線矢印コネクタ 27"/>
              <p:cNvCxnSpPr>
                <a:stCxn id="24" idx="6"/>
                <a:endCxn id="25" idx="2"/>
              </p:cNvCxnSpPr>
              <p:nvPr/>
            </p:nvCxnSpPr>
            <p:spPr>
              <a:xfrm>
                <a:off x="1692390" y="1806996"/>
                <a:ext cx="39334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a:stCxn id="26" idx="6"/>
                <a:endCxn id="27" idx="2"/>
              </p:cNvCxnSpPr>
              <p:nvPr/>
            </p:nvCxnSpPr>
            <p:spPr>
              <a:xfrm>
                <a:off x="3203082" y="1806996"/>
                <a:ext cx="1710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a:stCxn id="26" idx="2"/>
                <a:endCxn id="25" idx="6"/>
              </p:cNvCxnSpPr>
              <p:nvPr/>
            </p:nvCxnSpPr>
            <p:spPr>
              <a:xfrm rot="10800000">
                <a:off x="2479487" y="1806996"/>
                <a:ext cx="329843"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31" name="直線矢印コネクタ 118"/>
              <p:cNvCxnSpPr>
                <a:stCxn id="27" idx="0"/>
                <a:endCxn id="25" idx="0"/>
              </p:cNvCxnSpPr>
              <p:nvPr/>
            </p:nvCxnSpPr>
            <p:spPr>
              <a:xfrm rot="16200000" flipV="1">
                <a:off x="3050407" y="839111"/>
                <a:ext cx="1588" cy="1535594"/>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32" name="円弧 31"/>
              <p:cNvSpPr/>
              <p:nvPr/>
            </p:nvSpPr>
            <p:spPr>
              <a:xfrm rot="14543956">
                <a:off x="4006070" y="1268900"/>
                <a:ext cx="569475" cy="508000"/>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sp>
        <p:nvSpPr>
          <p:cNvPr id="57" name="角丸四角形 56"/>
          <p:cNvSpPr/>
          <p:nvPr/>
        </p:nvSpPr>
        <p:spPr>
          <a:xfrm>
            <a:off x="2149711" y="1390178"/>
            <a:ext cx="4571999" cy="402338"/>
          </a:xfrm>
          <a:prstGeom prst="roundRect">
            <a:avLst/>
          </a:prstGeom>
          <a:solidFill>
            <a:schemeClr val="bg1"/>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Return max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endParaRPr lang="en-US" altLang="ja-JP" i="1" dirty="0" smtClean="0">
              <a:solidFill>
                <a:srgbClr val="000000"/>
              </a:solidFill>
              <a:latin typeface="Times New Roman"/>
              <a:cs typeface="Times New Roman"/>
            </a:endParaRPr>
          </a:p>
        </p:txBody>
      </p:sp>
      <p:grpSp>
        <p:nvGrpSpPr>
          <p:cNvPr id="60" name="図形グループ 228"/>
          <p:cNvGrpSpPr/>
          <p:nvPr/>
        </p:nvGrpSpPr>
        <p:grpSpPr>
          <a:xfrm>
            <a:off x="465496" y="5243229"/>
            <a:ext cx="2965829" cy="1292576"/>
            <a:chOff x="4164077" y="5276119"/>
            <a:chExt cx="2965829" cy="1292576"/>
          </a:xfrm>
        </p:grpSpPr>
        <p:grpSp>
          <p:nvGrpSpPr>
            <p:cNvPr id="61" name="図形グループ 64"/>
            <p:cNvGrpSpPr>
              <a:grpSpLocks noChangeAspect="1"/>
            </p:cNvGrpSpPr>
            <p:nvPr/>
          </p:nvGrpSpPr>
          <p:grpSpPr>
            <a:xfrm>
              <a:off x="4164077" y="5276119"/>
              <a:ext cx="2965829" cy="1175182"/>
              <a:chOff x="3829793" y="4267949"/>
              <a:chExt cx="4615762" cy="1828954"/>
            </a:xfrm>
          </p:grpSpPr>
          <p:grpSp>
            <p:nvGrpSpPr>
              <p:cNvPr id="65" name="図形グループ 60"/>
              <p:cNvGrpSpPr/>
              <p:nvPr/>
            </p:nvGrpSpPr>
            <p:grpSpPr>
              <a:xfrm>
                <a:off x="4836485" y="4267949"/>
                <a:ext cx="3609070" cy="1828954"/>
                <a:chOff x="4836485" y="4267949"/>
                <a:chExt cx="3609070" cy="1828954"/>
              </a:xfrm>
            </p:grpSpPr>
            <p:sp>
              <p:nvSpPr>
                <p:cNvPr id="67" name="円/楕円 66"/>
                <p:cNvSpPr/>
                <p:nvPr/>
              </p:nvSpPr>
              <p:spPr>
                <a:xfrm>
                  <a:off x="4836485"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68" name="円/楕円 67"/>
                <p:cNvSpPr/>
                <p:nvPr/>
              </p:nvSpPr>
              <p:spPr>
                <a:xfrm>
                  <a:off x="6344038"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69" name="円/楕円 68"/>
                <p:cNvSpPr/>
                <p:nvPr/>
              </p:nvSpPr>
              <p:spPr>
                <a:xfrm>
                  <a:off x="6699811" y="5484210"/>
                  <a:ext cx="1402808" cy="612693"/>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a,b</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baseline="-25000" dirty="0">
                    <a:solidFill>
                      <a:srgbClr val="000000"/>
                    </a:solidFill>
                    <a:latin typeface="+mn-ea"/>
                  </a:endParaRPr>
                </a:p>
              </p:txBody>
            </p:sp>
            <p:cxnSp>
              <p:nvCxnSpPr>
                <p:cNvPr id="70" name="直線矢印コネクタ 69"/>
                <p:cNvCxnSpPr>
                  <a:stCxn id="67" idx="6"/>
                  <a:endCxn id="68" idx="2"/>
                </p:cNvCxnSpPr>
                <p:nvPr/>
              </p:nvCxnSpPr>
              <p:spPr>
                <a:xfrm>
                  <a:off x="5439347" y="4574296"/>
                  <a:ext cx="904691" cy="15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1" name="直線矢印コネクタ 70"/>
                <p:cNvCxnSpPr>
                  <a:stCxn id="68" idx="6"/>
                  <a:endCxn id="73" idx="2"/>
                </p:cNvCxnSpPr>
                <p:nvPr/>
              </p:nvCxnSpPr>
              <p:spPr>
                <a:xfrm>
                  <a:off x="6946900" y="457429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p:cNvCxnSpPr>
                  <a:stCxn id="68" idx="4"/>
                  <a:endCxn id="69" idx="1"/>
                </p:cNvCxnSpPr>
                <p:nvPr/>
              </p:nvCxnSpPr>
              <p:spPr>
                <a:xfrm rot="16200000" flipH="1">
                  <a:off x="6428712" y="5097398"/>
                  <a:ext cx="693293" cy="25977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73" name="円/楕円 72"/>
                <p:cNvSpPr/>
                <p:nvPr/>
              </p:nvSpPr>
              <p:spPr>
                <a:xfrm>
                  <a:off x="7842693"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grpSp>
          <p:sp>
            <p:nvSpPr>
              <p:cNvPr id="66" name="テキスト ボックス 65"/>
              <p:cNvSpPr txBox="1"/>
              <p:nvPr/>
            </p:nvSpPr>
            <p:spPr>
              <a:xfrm>
                <a:off x="3829793" y="4414954"/>
                <a:ext cx="936811"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grpSp>
        <p:cxnSp>
          <p:nvCxnSpPr>
            <p:cNvPr id="62" name="直線矢印コネクタ 61"/>
            <p:cNvCxnSpPr>
              <a:stCxn id="73" idx="4"/>
              <a:endCxn id="69" idx="7"/>
            </p:cNvCxnSpPr>
            <p:nvPr/>
          </p:nvCxnSpPr>
          <p:spPr>
            <a:xfrm rot="5400000">
              <a:off x="6634664" y="5813711"/>
              <a:ext cx="444451" cy="1586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3" name="円弧 62"/>
            <p:cNvSpPr/>
            <p:nvPr/>
          </p:nvSpPr>
          <p:spPr>
            <a:xfrm rot="1345326">
              <a:off x="4788954" y="5626052"/>
              <a:ext cx="492745" cy="445488"/>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4" name="円弧 63"/>
            <p:cNvSpPr/>
            <p:nvPr/>
          </p:nvSpPr>
          <p:spPr>
            <a:xfrm rot="6033701">
              <a:off x="5629691" y="6099579"/>
              <a:ext cx="492745" cy="445488"/>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74" name="図形グループ 242"/>
          <p:cNvGrpSpPr/>
          <p:nvPr/>
        </p:nvGrpSpPr>
        <p:grpSpPr>
          <a:xfrm>
            <a:off x="630847" y="3536600"/>
            <a:ext cx="2565011" cy="1277133"/>
            <a:chOff x="4770252" y="3569490"/>
            <a:chExt cx="2565011" cy="1277133"/>
          </a:xfrm>
        </p:grpSpPr>
        <p:grpSp>
          <p:nvGrpSpPr>
            <p:cNvPr id="75" name="図形グループ 142"/>
            <p:cNvGrpSpPr/>
            <p:nvPr/>
          </p:nvGrpSpPr>
          <p:grpSpPr>
            <a:xfrm>
              <a:off x="4770252" y="3569490"/>
              <a:ext cx="2164156" cy="1195354"/>
              <a:chOff x="383159" y="3617174"/>
              <a:chExt cx="2164156" cy="1195354"/>
            </a:xfrm>
          </p:grpSpPr>
          <p:grpSp>
            <p:nvGrpSpPr>
              <p:cNvPr id="77" name="図形グループ 80"/>
              <p:cNvGrpSpPr>
                <a:grpSpLocks noChangeAspect="1"/>
              </p:cNvGrpSpPr>
              <p:nvPr/>
            </p:nvGrpSpPr>
            <p:grpSpPr>
              <a:xfrm>
                <a:off x="383159" y="3617174"/>
                <a:ext cx="2164156" cy="1195354"/>
                <a:chOff x="-208509" y="4269537"/>
                <a:chExt cx="3313470" cy="1830165"/>
              </a:xfrm>
            </p:grpSpPr>
            <p:grpSp>
              <p:nvGrpSpPr>
                <p:cNvPr id="80" name="図形グループ 61"/>
                <p:cNvGrpSpPr/>
                <p:nvPr/>
              </p:nvGrpSpPr>
              <p:grpSpPr>
                <a:xfrm>
                  <a:off x="-208509" y="4269537"/>
                  <a:ext cx="3313470" cy="1830165"/>
                  <a:chOff x="-208509" y="4269537"/>
                  <a:chExt cx="3313470" cy="1830165"/>
                </a:xfrm>
              </p:grpSpPr>
              <p:grpSp>
                <p:nvGrpSpPr>
                  <p:cNvPr id="82" name="図形グループ 59"/>
                  <p:cNvGrpSpPr/>
                  <p:nvPr/>
                </p:nvGrpSpPr>
                <p:grpSpPr>
                  <a:xfrm>
                    <a:off x="606490" y="4269537"/>
                    <a:ext cx="2498471" cy="1830165"/>
                    <a:chOff x="606490" y="4269537"/>
                    <a:chExt cx="2498471" cy="1830165"/>
                  </a:xfrm>
                </p:grpSpPr>
                <p:sp>
                  <p:nvSpPr>
                    <p:cNvPr id="84" name="円/楕円 83"/>
                    <p:cNvSpPr/>
                    <p:nvPr/>
                  </p:nvSpPr>
                  <p:spPr>
                    <a:xfrm>
                      <a:off x="606490" y="4269537"/>
                      <a:ext cx="602863"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1</a:t>
                      </a:r>
                      <a:endParaRPr kumimoji="1" lang="ja-JP" altLang="en-US" sz="2400" baseline="-25000" dirty="0">
                        <a:solidFill>
                          <a:srgbClr val="000000"/>
                        </a:solidFill>
                        <a:latin typeface="+mn-ea"/>
                      </a:endParaRPr>
                    </a:p>
                  </p:txBody>
                </p:sp>
                <p:sp>
                  <p:nvSpPr>
                    <p:cNvPr id="85" name="円/楕円 84"/>
                    <p:cNvSpPr/>
                    <p:nvPr/>
                  </p:nvSpPr>
                  <p:spPr>
                    <a:xfrm>
                      <a:off x="2114044"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 </a:t>
                      </a:r>
                      <a:r>
                        <a:rPr lang="en-US" altLang="ja-JP" sz="2400" baseline="-25000" dirty="0" smtClean="0">
                          <a:solidFill>
                            <a:srgbClr val="000000"/>
                          </a:solidFill>
                          <a:latin typeface="+mn-ea"/>
                        </a:rPr>
                        <a:t>2</a:t>
                      </a:r>
                      <a:endParaRPr kumimoji="1" lang="ja-JP" altLang="en-US" sz="2400" baseline="-25000" dirty="0">
                        <a:solidFill>
                          <a:srgbClr val="000000"/>
                        </a:solidFill>
                        <a:latin typeface="+mn-ea"/>
                      </a:endParaRPr>
                    </a:p>
                  </p:txBody>
                </p:sp>
                <p:sp>
                  <p:nvSpPr>
                    <p:cNvPr id="86" name="円/楕円 85"/>
                    <p:cNvSpPr/>
                    <p:nvPr/>
                  </p:nvSpPr>
                  <p:spPr>
                    <a:xfrm>
                      <a:off x="606491"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smtClean="0">
                          <a:solidFill>
                            <a:srgbClr val="000000"/>
                          </a:solidFill>
                          <a:latin typeface="+mn-ea"/>
                        </a:rPr>
                        <a:t>  {</a:t>
                      </a:r>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baseline="-25000" dirty="0">
                        <a:solidFill>
                          <a:srgbClr val="000000"/>
                        </a:solidFill>
                        <a:latin typeface="+mn-ea"/>
                      </a:endParaRPr>
                    </a:p>
                  </p:txBody>
                </p:sp>
                <p:sp>
                  <p:nvSpPr>
                    <p:cNvPr id="87" name="円/楕円 86"/>
                    <p:cNvSpPr/>
                    <p:nvPr/>
                  </p:nvSpPr>
                  <p:spPr>
                    <a:xfrm>
                      <a:off x="1745284" y="5487008"/>
                      <a:ext cx="1359677"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t>
                      </a:r>
                      <a:r>
                        <a:rPr lang="en-US" altLang="ja-JP" sz="2400" dirty="0" err="1" smtClean="0">
                          <a:solidFill>
                            <a:srgbClr val="000000"/>
                          </a:solidFill>
                          <a:latin typeface="+mn-ea"/>
                        </a:rPr>
                        <a:t>c,d</a:t>
                      </a:r>
                      <a:r>
                        <a:rPr lang="en-US" altLang="ja-JP" sz="2400" dirty="0" smtClean="0">
                          <a:solidFill>
                            <a:srgbClr val="000000"/>
                          </a:solidFill>
                          <a:latin typeface="+mn-ea"/>
                        </a:rPr>
                        <a:t>} </a:t>
                      </a:r>
                      <a:r>
                        <a:rPr lang="en-US" altLang="ja-JP" sz="2400" baseline="-25000" dirty="0" smtClean="0">
                          <a:solidFill>
                            <a:srgbClr val="000000"/>
                          </a:solidFill>
                          <a:latin typeface="+mn-ea"/>
                        </a:rPr>
                        <a:t>4</a:t>
                      </a:r>
                      <a:r>
                        <a:rPr lang="en-US" altLang="ja-JP" sz="2400" dirty="0" smtClean="0">
                          <a:solidFill>
                            <a:srgbClr val="000000"/>
                          </a:solidFill>
                          <a:latin typeface="+mn-ea"/>
                        </a:rPr>
                        <a:t> </a:t>
                      </a:r>
                      <a:endParaRPr kumimoji="1" lang="ja-JP" altLang="en-US" sz="2400" dirty="0">
                        <a:solidFill>
                          <a:srgbClr val="000000"/>
                        </a:solidFill>
                        <a:latin typeface="+mn-ea"/>
                      </a:endParaRPr>
                    </a:p>
                  </p:txBody>
                </p:sp>
                <p:cxnSp>
                  <p:nvCxnSpPr>
                    <p:cNvPr id="88" name="直線矢印コネクタ 87"/>
                    <p:cNvCxnSpPr>
                      <a:stCxn id="84" idx="6"/>
                      <a:endCxn id="85" idx="2"/>
                    </p:cNvCxnSpPr>
                    <p:nvPr/>
                  </p:nvCxnSpPr>
                  <p:spPr>
                    <a:xfrm>
                      <a:off x="1209353" y="457588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9" name="直線矢印コネクタ 88"/>
                    <p:cNvCxnSpPr>
                      <a:stCxn id="86" idx="6"/>
                      <a:endCxn id="87" idx="2"/>
                    </p:cNvCxnSpPr>
                    <p:nvPr/>
                  </p:nvCxnSpPr>
                  <p:spPr>
                    <a:xfrm>
                      <a:off x="1209354" y="5792145"/>
                      <a:ext cx="535930" cy="12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sp>
                <p:nvSpPr>
                  <p:cNvPr id="83" name="テキスト ボックス 82"/>
                  <p:cNvSpPr txBox="1"/>
                  <p:nvPr/>
                </p:nvSpPr>
                <p:spPr>
                  <a:xfrm>
                    <a:off x="-208509" y="4313716"/>
                    <a:ext cx="936812" cy="706839"/>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grpSp>
            <p:cxnSp>
              <p:nvCxnSpPr>
                <p:cNvPr id="81" name="直線矢印コネクタ 80"/>
                <p:cNvCxnSpPr>
                  <a:stCxn id="86" idx="7"/>
                  <a:endCxn id="85" idx="3"/>
                </p:cNvCxnSpPr>
                <p:nvPr/>
              </p:nvCxnSpPr>
              <p:spPr>
                <a:xfrm rot="5400000" flipH="1" flipV="1">
                  <a:off x="1270189" y="4643382"/>
                  <a:ext cx="783018" cy="1081266"/>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cxnSp>
            <p:nvCxnSpPr>
              <p:cNvPr id="78" name="直線矢印コネクタ 77"/>
              <p:cNvCxnSpPr>
                <a:stCxn id="87" idx="0"/>
                <a:endCxn id="85" idx="4"/>
              </p:cNvCxnSpPr>
              <p:nvPr/>
            </p:nvCxnSpPr>
            <p:spPr>
              <a:xfrm rot="16200000" flipV="1">
                <a:off x="1902634" y="4211701"/>
                <a:ext cx="395004" cy="6300"/>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86" idx="0"/>
                <a:endCxn id="84" idx="4"/>
              </p:cNvCxnSpPr>
              <p:nvPr/>
            </p:nvCxnSpPr>
            <p:spPr>
              <a:xfrm rot="5400000" flipH="1" flipV="1">
                <a:off x="915239" y="4214453"/>
                <a:ext cx="394212" cy="1588"/>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76" name="円弧 75"/>
            <p:cNvSpPr/>
            <p:nvPr/>
          </p:nvSpPr>
          <p:spPr>
            <a:xfrm rot="17916033">
              <a:off x="6796525" y="4307886"/>
              <a:ext cx="569475" cy="508000"/>
            </a:xfrm>
            <a:prstGeom prst="arc">
              <a:avLst>
                <a:gd name="adj1" fmla="val 16200000"/>
                <a:gd name="adj2" fmla="val 13137458"/>
              </a:avLst>
            </a:pr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90" name="正方形/長方形 89"/>
          <p:cNvSpPr/>
          <p:nvPr/>
        </p:nvSpPr>
        <p:spPr>
          <a:xfrm>
            <a:off x="7205160" y="6006406"/>
            <a:ext cx="793669" cy="761806"/>
          </a:xfrm>
          <a:prstGeom prst="rect">
            <a:avLst/>
          </a:prstGeom>
          <a:noFill/>
          <a:ln w="698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1000" fill="hold"/>
                                        <p:tgtEl>
                                          <p:spTgt spid="90"/>
                                        </p:tgtEl>
                                        <p:attrNameLst>
                                          <p:attrName>ppt_w</p:attrName>
                                        </p:attrNameLst>
                                      </p:cBhvr>
                                      <p:tavLst>
                                        <p:tav tm="0">
                                          <p:val>
                                            <p:strVal val="#ppt_w+.3"/>
                                          </p:val>
                                        </p:tav>
                                        <p:tav tm="100000">
                                          <p:val>
                                            <p:strVal val="#ppt_w"/>
                                          </p:val>
                                        </p:tav>
                                      </p:tavLst>
                                    </p:anim>
                                    <p:anim calcmode="lin" valueType="num">
                                      <p:cBhvr>
                                        <p:cTn id="8" dur="1000" fill="hold"/>
                                        <p:tgtEl>
                                          <p:spTgt spid="90"/>
                                        </p:tgtEl>
                                        <p:attrNameLst>
                                          <p:attrName>ppt_h</p:attrName>
                                        </p:attrNameLst>
                                      </p:cBhvr>
                                      <p:tavLst>
                                        <p:tav tm="0">
                                          <p:val>
                                            <p:strVal val="#ppt_h"/>
                                          </p:val>
                                        </p:tav>
                                        <p:tav tm="100000">
                                          <p:val>
                                            <p:strVal val="#ppt_h"/>
                                          </p:val>
                                        </p:tav>
                                      </p:tavLst>
                                    </p:anim>
                                    <p:animEffect transition="in" filter="fade">
                                      <p:cBhvr>
                                        <p:cTn id="9"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Time Complexity</a:t>
            </a:r>
            <a:endParaRPr lang="ja-JP" altLang="en-US" dirty="0"/>
          </a:p>
        </p:txBody>
      </p:sp>
      <p:sp>
        <p:nvSpPr>
          <p:cNvPr id="4" name="角丸四角形 3"/>
          <p:cNvSpPr/>
          <p:nvPr/>
        </p:nvSpPr>
        <p:spPr>
          <a:xfrm>
            <a:off x="262679" y="3315676"/>
            <a:ext cx="4571999" cy="688322"/>
          </a:xfrm>
          <a:prstGeom prst="roundRect">
            <a:avLst/>
          </a:prstGeom>
          <a:solidFill>
            <a:schemeClr val="bg1"/>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Sort vertices of </a:t>
            </a:r>
            <a:r>
              <a:rPr lang="en-US" altLang="ja-JP" i="1" dirty="0" smtClean="0">
                <a:solidFill>
                  <a:srgbClr val="000000"/>
                </a:solidFill>
                <a:latin typeface="Times New Roman"/>
                <a:cs typeface="Times New Roman"/>
              </a:rPr>
              <a:t>G</a:t>
            </a:r>
            <a:r>
              <a:rPr lang="en-US" altLang="ja-JP" spc="-300" dirty="0" smtClean="0">
                <a:solidFill>
                  <a:srgbClr val="000000"/>
                </a:solidFill>
                <a:latin typeface="Times New Roman"/>
                <a:cs typeface="Times New Roman"/>
              </a:rPr>
              <a:t>’</a:t>
            </a:r>
            <a:r>
              <a:rPr lang="en-US" altLang="ja-JP" baseline="-25000" dirty="0" smtClean="0">
                <a:solidFill>
                  <a:srgbClr val="000000"/>
                </a:solidFill>
                <a:latin typeface="Times New Roman"/>
                <a:cs typeface="Times New Roman"/>
              </a:rPr>
              <a:t>1</a:t>
            </a:r>
            <a:r>
              <a:rPr lang="en-US" altLang="ja-JP" dirty="0" smtClean="0">
                <a:solidFill>
                  <a:srgbClr val="000000"/>
                </a:solidFill>
              </a:rPr>
              <a:t> and </a:t>
            </a:r>
            <a:r>
              <a:rPr lang="en-US" altLang="ja-JP" i="1" dirty="0" smtClean="0">
                <a:solidFill>
                  <a:srgbClr val="000000"/>
                </a:solidFill>
                <a:latin typeface="Times New Roman"/>
                <a:cs typeface="Times New Roman"/>
              </a:rPr>
              <a:t>G</a:t>
            </a:r>
            <a:r>
              <a:rPr lang="en-US" altLang="ja-JP" spc="-300" dirty="0" smtClean="0">
                <a:solidFill>
                  <a:srgbClr val="000000"/>
                </a:solidFill>
                <a:latin typeface="Times New Roman"/>
                <a:cs typeface="Times New Roman"/>
              </a:rPr>
              <a:t>’</a:t>
            </a:r>
            <a:r>
              <a:rPr lang="en-US" altLang="ja-JP" baseline="-25000" dirty="0" smtClean="0">
                <a:solidFill>
                  <a:srgbClr val="000000"/>
                </a:solidFill>
                <a:latin typeface="Times New Roman"/>
                <a:cs typeface="Times New Roman"/>
              </a:rPr>
              <a:t>2</a:t>
            </a:r>
            <a:r>
              <a:rPr lang="en-US" altLang="ja-JP" dirty="0" smtClean="0">
                <a:solidFill>
                  <a:srgbClr val="000000"/>
                </a:solidFill>
              </a:rPr>
              <a:t> in </a:t>
            </a:r>
          </a:p>
          <a:p>
            <a:pPr algn="ctr"/>
            <a:r>
              <a:rPr lang="en-US" altLang="ja-JP" dirty="0" smtClean="0">
                <a:solidFill>
                  <a:srgbClr val="000000"/>
                </a:solidFill>
              </a:rPr>
              <a:t>topological order</a:t>
            </a:r>
            <a:endParaRPr kumimoji="1" lang="ja-JP" altLang="en-US" dirty="0">
              <a:solidFill>
                <a:srgbClr val="000000"/>
              </a:solidFill>
            </a:endParaRPr>
          </a:p>
        </p:txBody>
      </p:sp>
      <p:sp>
        <p:nvSpPr>
          <p:cNvPr id="5" name="角丸四角形 4"/>
          <p:cNvSpPr/>
          <p:nvPr/>
        </p:nvSpPr>
        <p:spPr>
          <a:xfrm>
            <a:off x="262679" y="4189726"/>
            <a:ext cx="4571999" cy="965229"/>
          </a:xfrm>
          <a:prstGeom prst="roundRect">
            <a:avLst/>
          </a:prstGeom>
          <a:solidFill>
            <a:schemeClr val="bg1"/>
          </a:solid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Let </a:t>
            </a:r>
            <a:r>
              <a:rPr lang="en-US" altLang="ja-JP" i="1" dirty="0" smtClean="0">
                <a:solidFill>
                  <a:srgbClr val="000000"/>
                </a:solidFill>
                <a:latin typeface="Times New Roman"/>
                <a:cs typeface="Times New Roman"/>
              </a:rPr>
              <a:t>C</a:t>
            </a:r>
            <a:r>
              <a:rPr lang="en-US" altLang="ja-JP" dirty="0" smtClean="0">
                <a:solidFill>
                  <a:srgbClr val="000000"/>
                </a:solidFill>
              </a:rPr>
              <a:t> be a |</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i="1" dirty="0" smtClean="0">
                <a:solidFill>
                  <a:srgbClr val="000000"/>
                </a:solidFill>
                <a:latin typeface="Times New Roman"/>
                <a:cs typeface="Times New Roman"/>
              </a:rPr>
              <a:t>×</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 integer table</a:t>
            </a:r>
          </a:p>
          <a:p>
            <a:pPr algn="ctr"/>
            <a:r>
              <a:rPr lang="en-US" altLang="ja-JP" dirty="0" smtClean="0">
                <a:solidFill>
                  <a:srgbClr val="000000"/>
                </a:solidFill>
              </a:rPr>
              <a:t>(</a:t>
            </a:r>
            <a:r>
              <a:rPr lang="en-US" altLang="ja-JP" i="1" dirty="0" err="1" smtClean="0">
                <a:solidFill>
                  <a:srgbClr val="000000"/>
                </a:solidFill>
                <a:latin typeface="Times New Roman"/>
                <a:cs typeface="Times New Roman"/>
              </a:rPr>
              <a:t>C</a:t>
            </a:r>
            <a:r>
              <a:rPr lang="en-US" altLang="ja-JP" i="1" baseline="-25000" dirty="0" err="1" smtClean="0">
                <a:solidFill>
                  <a:srgbClr val="000000"/>
                </a:solidFill>
                <a:latin typeface="Times New Roman"/>
                <a:cs typeface="Times New Roman"/>
              </a:rPr>
              <a:t>i,j</a:t>
            </a:r>
            <a:r>
              <a:rPr lang="en-US" altLang="ja-JP" dirty="0" smtClean="0">
                <a:solidFill>
                  <a:srgbClr val="000000"/>
                </a:solidFill>
              </a:rPr>
              <a:t> : the length of  a longest string </a:t>
            </a:r>
          </a:p>
          <a:p>
            <a:pPr algn="ctr"/>
            <a:r>
              <a:rPr lang="en-US" altLang="ja-JP" dirty="0" smtClean="0">
                <a:solidFill>
                  <a:srgbClr val="000000"/>
                </a:solidFill>
              </a:rPr>
              <a:t>				in </a:t>
            </a:r>
            <a:r>
              <a:rPr lang="en-US" altLang="ja-JP" i="1" dirty="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1,i</a:t>
            </a:r>
            <a:r>
              <a:rPr lang="en-US" altLang="ja-JP" dirty="0" smtClean="0">
                <a:solidFill>
                  <a:srgbClr val="000000"/>
                </a:solidFill>
                <a:cs typeface="Times New Roman"/>
              </a:rPr>
              <a:t>))∩</a:t>
            </a:r>
            <a:r>
              <a:rPr lang="en-US" altLang="ja-JP" i="1" dirty="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2,j</a:t>
            </a:r>
            <a:r>
              <a:rPr lang="en-US" altLang="ja-JP" dirty="0" smtClean="0">
                <a:solidFill>
                  <a:srgbClr val="000000"/>
                </a:solidFill>
                <a:cs typeface="Times New Roman"/>
              </a:rPr>
              <a:t>)</a:t>
            </a:r>
            <a:r>
              <a:rPr lang="en-US" altLang="ja-JP" dirty="0" smtClean="0">
                <a:solidFill>
                  <a:srgbClr val="000000"/>
                </a:solidFill>
              </a:rPr>
              <a:t>)</a:t>
            </a:r>
          </a:p>
        </p:txBody>
      </p:sp>
      <p:sp>
        <p:nvSpPr>
          <p:cNvPr id="6" name="角丸四角形 5"/>
          <p:cNvSpPr/>
          <p:nvPr/>
        </p:nvSpPr>
        <p:spPr>
          <a:xfrm>
            <a:off x="262679" y="5340683"/>
            <a:ext cx="4571999" cy="716382"/>
          </a:xfrm>
          <a:prstGeom prst="roundRect">
            <a:avLst/>
          </a:prstGeom>
          <a:solidFill>
            <a:schemeClr val="bg1"/>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Compute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r>
              <a:rPr lang="en-US" altLang="ja-JP" dirty="0" smtClean="0">
                <a:solidFill>
                  <a:srgbClr val="000000"/>
                </a:solidFill>
              </a:rPr>
              <a:t> using </a:t>
            </a:r>
            <a:r>
              <a:rPr lang="en-US" altLang="ja-JP" dirty="0" smtClean="0">
                <a:solidFill>
                  <a:srgbClr val="000000"/>
                </a:solidFill>
              </a:rPr>
              <a:t>dynamic </a:t>
            </a:r>
            <a:r>
              <a:rPr lang="en-US" altLang="ja-JP" dirty="0" smtClean="0">
                <a:solidFill>
                  <a:srgbClr val="000000"/>
                </a:solidFill>
              </a:rPr>
              <a:t>programing</a:t>
            </a:r>
            <a:r>
              <a:rPr lang="en-US" altLang="ja-JP" dirty="0">
                <a:solidFill>
                  <a:srgbClr val="000000"/>
                </a:solidFill>
              </a:rPr>
              <a:t> </a:t>
            </a:r>
            <a:r>
              <a:rPr lang="en-US" altLang="ja-JP" dirty="0" smtClean="0">
                <a:solidFill>
                  <a:srgbClr val="000000"/>
                </a:solidFill>
              </a:rPr>
              <a:t>for all </a:t>
            </a:r>
            <a:r>
              <a:rPr lang="en-US" altLang="ja-JP" dirty="0" smtClean="0">
                <a:solidFill>
                  <a:srgbClr val="000000"/>
                </a:solidFill>
                <a:latin typeface="Times New Roman"/>
                <a:cs typeface="Times New Roman"/>
              </a:rPr>
              <a:t>1≦ </a:t>
            </a:r>
            <a:r>
              <a:rPr lang="en-US" altLang="ja-JP" i="1" dirty="0" err="1" smtClean="0">
                <a:solidFill>
                  <a:srgbClr val="000000"/>
                </a:solidFill>
                <a:latin typeface="Times New Roman"/>
                <a:cs typeface="Times New Roman"/>
              </a:rPr>
              <a:t>i</a:t>
            </a:r>
            <a:r>
              <a:rPr lang="en-US" altLang="ja-JP" dirty="0" smtClean="0">
                <a:solidFill>
                  <a:srgbClr val="000000"/>
                </a:solidFill>
                <a:latin typeface="Times New Roman"/>
                <a:cs typeface="Times New Roman"/>
              </a:rPr>
              <a:t> ≦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dirty="0" smtClean="0">
                <a:solidFill>
                  <a:srgbClr val="000000"/>
                </a:solidFill>
                <a:latin typeface="Times New Roman"/>
                <a:cs typeface="Times New Roman"/>
              </a:rPr>
              <a:t> and </a:t>
            </a:r>
            <a:r>
              <a:rPr lang="en-US" altLang="ja-JP" dirty="0">
                <a:solidFill>
                  <a:srgbClr val="000000"/>
                </a:solidFill>
                <a:latin typeface="Times New Roman"/>
                <a:cs typeface="Times New Roman"/>
              </a:rPr>
              <a:t>1≦ </a:t>
            </a:r>
            <a:r>
              <a:rPr lang="en-US" altLang="ja-JP" i="1" dirty="0" smtClean="0">
                <a:solidFill>
                  <a:srgbClr val="000000"/>
                </a:solidFill>
                <a:latin typeface="Times New Roman"/>
                <a:cs typeface="Times New Roman"/>
              </a:rPr>
              <a:t>j</a:t>
            </a:r>
            <a:r>
              <a:rPr lang="en-US" altLang="ja-JP" dirty="0" smtClean="0">
                <a:solidFill>
                  <a:srgbClr val="000000"/>
                </a:solidFill>
                <a:latin typeface="Times New Roman"/>
                <a:cs typeface="Times New Roman"/>
              </a:rPr>
              <a:t> </a:t>
            </a:r>
            <a:r>
              <a:rPr lang="en-US" altLang="ja-JP" dirty="0">
                <a:solidFill>
                  <a:srgbClr val="000000"/>
                </a:solidFill>
                <a:latin typeface="Times New Roman"/>
                <a:cs typeface="Times New Roman"/>
              </a:rPr>
              <a:t>≦</a:t>
            </a:r>
            <a:r>
              <a:rPr lang="en-US" altLang="ja-JP" dirty="0" smtClean="0">
                <a:solidFill>
                  <a:srgbClr val="000000"/>
                </a:solidFill>
                <a:latin typeface="Times New Roman"/>
                <a:cs typeface="Times New Roman"/>
              </a:rPr>
              <a:t>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a:t>
            </a:r>
            <a:endParaRPr lang="en-US" altLang="ja-JP" i="1" dirty="0" smtClean="0">
              <a:solidFill>
                <a:srgbClr val="000000"/>
              </a:solidFill>
              <a:latin typeface="Times New Roman"/>
              <a:cs typeface="Times New Roman"/>
            </a:endParaRPr>
          </a:p>
        </p:txBody>
      </p:sp>
      <p:sp>
        <p:nvSpPr>
          <p:cNvPr id="7" name="角丸四角形 6"/>
          <p:cNvSpPr/>
          <p:nvPr/>
        </p:nvSpPr>
        <p:spPr>
          <a:xfrm>
            <a:off x="262679" y="6242794"/>
            <a:ext cx="4571999" cy="402338"/>
          </a:xfrm>
          <a:prstGeom prst="roundRect">
            <a:avLst/>
          </a:prstGeom>
          <a:solidFill>
            <a:schemeClr val="bg1"/>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Return max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endParaRPr lang="en-US" altLang="ja-JP" i="1" dirty="0" smtClean="0">
              <a:solidFill>
                <a:srgbClr val="000000"/>
              </a:solidFill>
              <a:latin typeface="Times New Roman"/>
              <a:cs typeface="Times New Roman"/>
            </a:endParaRPr>
          </a:p>
        </p:txBody>
      </p:sp>
      <p:cxnSp>
        <p:nvCxnSpPr>
          <p:cNvPr id="8" name="直線矢印コネクタ 7"/>
          <p:cNvCxnSpPr>
            <a:stCxn id="4" idx="2"/>
            <a:endCxn id="5" idx="0"/>
          </p:cNvCxnSpPr>
          <p:nvPr/>
        </p:nvCxnSpPr>
        <p:spPr>
          <a:xfrm rot="5400000">
            <a:off x="2455815" y="4096862"/>
            <a:ext cx="185728"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a:stCxn id="6" idx="2"/>
            <a:endCxn id="7" idx="0"/>
          </p:cNvCxnSpPr>
          <p:nvPr/>
        </p:nvCxnSpPr>
        <p:spPr>
          <a:xfrm rot="5400000">
            <a:off x="2455815" y="6149929"/>
            <a:ext cx="185729"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a:stCxn id="5" idx="2"/>
            <a:endCxn id="6" idx="0"/>
          </p:cNvCxnSpPr>
          <p:nvPr/>
        </p:nvCxnSpPr>
        <p:spPr>
          <a:xfrm rot="5400000">
            <a:off x="2455815" y="5247819"/>
            <a:ext cx="185728"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1" name="角丸四角形 10"/>
          <p:cNvSpPr/>
          <p:nvPr/>
        </p:nvSpPr>
        <p:spPr>
          <a:xfrm>
            <a:off x="262679" y="2441626"/>
            <a:ext cx="4571999" cy="688322"/>
          </a:xfrm>
          <a:prstGeom prst="roundRect">
            <a:avLst/>
          </a:prstGeom>
          <a:solidFill>
            <a:schemeClr val="bg1"/>
          </a:solidFill>
          <a:ln w="38100" cmpd="sng">
            <a:solidFill>
              <a:srgbClr val="FF98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Check whether  </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rPr>
              <a:t>) is infinite or not</a:t>
            </a:r>
          </a:p>
        </p:txBody>
      </p:sp>
      <p:sp>
        <p:nvSpPr>
          <p:cNvPr id="12" name="角丸四角形 11"/>
          <p:cNvSpPr/>
          <p:nvPr/>
        </p:nvSpPr>
        <p:spPr>
          <a:xfrm>
            <a:off x="262679" y="1567576"/>
            <a:ext cx="4571999" cy="688322"/>
          </a:xfrm>
          <a:prstGeom prst="roundRect">
            <a:avLst/>
          </a:prstGeom>
          <a:solidFill>
            <a:schemeClr val="bg1"/>
          </a:solidFill>
          <a:ln w="38100"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Transform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rPr>
              <a:t> and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rPr>
              <a:t> into </a:t>
            </a:r>
            <a:r>
              <a:rPr lang="en-US" altLang="ja-JP" i="1" dirty="0" smtClean="0">
                <a:solidFill>
                  <a:srgbClr val="000000"/>
                </a:solidFill>
                <a:latin typeface="Times New Roman"/>
                <a:cs typeface="Times New Roman"/>
              </a:rPr>
              <a:t>G</a:t>
            </a:r>
            <a:r>
              <a:rPr lang="en-US" altLang="ja-JP" spc="-300" dirty="0" smtClean="0">
                <a:solidFill>
                  <a:srgbClr val="000000"/>
                </a:solidFill>
                <a:latin typeface="Times New Roman"/>
                <a:cs typeface="Times New Roman"/>
              </a:rPr>
              <a:t>’</a:t>
            </a:r>
            <a:r>
              <a:rPr lang="en-US" altLang="ja-JP" baseline="-25000" dirty="0" smtClean="0">
                <a:solidFill>
                  <a:srgbClr val="000000"/>
                </a:solidFill>
                <a:latin typeface="Times New Roman"/>
                <a:cs typeface="Times New Roman"/>
              </a:rPr>
              <a:t>1</a:t>
            </a:r>
            <a:r>
              <a:rPr lang="en-US" altLang="ja-JP" dirty="0" smtClean="0">
                <a:solidFill>
                  <a:srgbClr val="000000"/>
                </a:solidFill>
              </a:rPr>
              <a:t> and </a:t>
            </a:r>
            <a:r>
              <a:rPr lang="en-US" altLang="ja-JP" i="1" dirty="0" smtClean="0">
                <a:solidFill>
                  <a:srgbClr val="000000"/>
                </a:solidFill>
                <a:latin typeface="Times New Roman"/>
                <a:cs typeface="Times New Roman"/>
              </a:rPr>
              <a:t>G</a:t>
            </a:r>
            <a:r>
              <a:rPr lang="en-US" altLang="ja-JP" spc="-300" dirty="0" smtClean="0">
                <a:solidFill>
                  <a:srgbClr val="000000"/>
                </a:solidFill>
                <a:latin typeface="Times New Roman"/>
                <a:cs typeface="Times New Roman"/>
              </a:rPr>
              <a:t>’</a:t>
            </a:r>
            <a:r>
              <a:rPr lang="en-US" altLang="ja-JP" baseline="-25000" dirty="0" smtClean="0">
                <a:solidFill>
                  <a:srgbClr val="000000"/>
                </a:solidFill>
                <a:latin typeface="Times New Roman"/>
                <a:cs typeface="Times New Roman"/>
              </a:rPr>
              <a:t>2</a:t>
            </a:r>
            <a:r>
              <a:rPr lang="en-US" altLang="ja-JP" dirty="0" smtClean="0">
                <a:solidFill>
                  <a:srgbClr val="000000"/>
                </a:solidFill>
              </a:rPr>
              <a:t> based on the strongly connected components</a:t>
            </a:r>
          </a:p>
        </p:txBody>
      </p:sp>
      <p:cxnSp>
        <p:nvCxnSpPr>
          <p:cNvPr id="13" name="直線矢印コネクタ 12"/>
          <p:cNvCxnSpPr>
            <a:stCxn id="11" idx="2"/>
            <a:endCxn id="4" idx="0"/>
          </p:cNvCxnSpPr>
          <p:nvPr/>
        </p:nvCxnSpPr>
        <p:spPr>
          <a:xfrm rot="5400000">
            <a:off x="2455815" y="3222812"/>
            <a:ext cx="185728"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a:stCxn id="12" idx="2"/>
            <a:endCxn id="11" idx="0"/>
          </p:cNvCxnSpPr>
          <p:nvPr/>
        </p:nvCxnSpPr>
        <p:spPr>
          <a:xfrm rot="5400000">
            <a:off x="2455815" y="2348762"/>
            <a:ext cx="185728"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4977058" y="1567576"/>
            <a:ext cx="3900242" cy="523220"/>
          </a:xfrm>
          <a:prstGeom prst="rect">
            <a:avLst/>
          </a:prstGeom>
          <a:noFill/>
        </p:spPr>
        <p:txBody>
          <a:bodyPr wrap="square" rtlCol="0">
            <a:spAutoFit/>
          </a:bodyPr>
          <a:lstStyle/>
          <a:p>
            <a:r>
              <a:rPr lang="en-US" altLang="ja-JP" sz="2800" dirty="0" smtClean="0">
                <a:latin typeface="Times New Roman"/>
                <a:cs typeface="Times New Roman"/>
              </a:rPr>
              <a:t>Linear time</a:t>
            </a:r>
            <a:endParaRPr kumimoji="1" lang="ja-JP" altLang="en-US" sz="2800" dirty="0">
              <a:latin typeface="Times New Roman"/>
              <a:cs typeface="Times New Roman"/>
            </a:endParaRPr>
          </a:p>
        </p:txBody>
      </p:sp>
      <p:sp>
        <p:nvSpPr>
          <p:cNvPr id="16" name="テキスト ボックス 15"/>
          <p:cNvSpPr txBox="1"/>
          <p:nvPr/>
        </p:nvSpPr>
        <p:spPr>
          <a:xfrm>
            <a:off x="4977058" y="5417359"/>
            <a:ext cx="4423752" cy="461665"/>
          </a:xfrm>
          <a:prstGeom prst="rect">
            <a:avLst/>
          </a:prstGeom>
          <a:noFill/>
        </p:spPr>
        <p:txBody>
          <a:bodyPr wrap="square" rtlCol="0">
            <a:spAutoFit/>
          </a:bodyPr>
          <a:lstStyle/>
          <a:p>
            <a:r>
              <a:rPr lang="en-US" altLang="ja-JP" sz="2400" i="1" dirty="0" smtClean="0">
                <a:latin typeface="Times New Roman"/>
                <a:cs typeface="Times New Roman"/>
              </a:rPr>
              <a:t>O</a:t>
            </a:r>
            <a:r>
              <a:rPr lang="en-US" altLang="ja-JP" sz="2400" dirty="0" smtClean="0">
                <a:latin typeface="Times New Roman"/>
                <a:cs typeface="Times New Roman"/>
              </a:rPr>
              <a:t>(|</a:t>
            </a:r>
            <a:r>
              <a:rPr lang="en-US" altLang="ja-JP" sz="2400" i="1" dirty="0" smtClean="0">
                <a:latin typeface="Times New Roman"/>
                <a:cs typeface="Times New Roman"/>
              </a:rPr>
              <a:t>E’</a:t>
            </a:r>
            <a:r>
              <a:rPr lang="en-US" altLang="ja-JP" sz="2400" baseline="-25000" dirty="0" smtClean="0">
                <a:latin typeface="Times New Roman"/>
                <a:cs typeface="Times New Roman"/>
              </a:rPr>
              <a:t>1</a:t>
            </a:r>
            <a:r>
              <a:rPr lang="en-US" altLang="ja-JP" sz="2400" dirty="0" smtClean="0">
                <a:latin typeface="Times New Roman"/>
                <a:cs typeface="Times New Roman"/>
              </a:rPr>
              <a:t>||</a:t>
            </a:r>
            <a:r>
              <a:rPr lang="en-US" altLang="ja-JP" sz="2400" i="1" dirty="0" smtClean="0">
                <a:latin typeface="Times New Roman"/>
                <a:cs typeface="Times New Roman"/>
              </a:rPr>
              <a:t>E’</a:t>
            </a:r>
            <a:r>
              <a:rPr lang="en-US" altLang="ja-JP" sz="2400" baseline="-25000" dirty="0" smtClean="0">
                <a:latin typeface="Times New Roman"/>
                <a:cs typeface="Times New Roman"/>
              </a:rPr>
              <a:t>2</a:t>
            </a:r>
            <a:r>
              <a:rPr lang="en-US" altLang="ja-JP" sz="2400" dirty="0" smtClean="0">
                <a:latin typeface="Times New Roman"/>
                <a:cs typeface="Times New Roman"/>
              </a:rPr>
              <a:t>|+|</a:t>
            </a:r>
            <a:r>
              <a:rPr lang="en-US" altLang="ja-JP" sz="2400" i="1" dirty="0" smtClean="0">
                <a:solidFill>
                  <a:srgbClr val="000000"/>
                </a:solidFill>
                <a:cs typeface="Times New Roman"/>
              </a:rPr>
              <a:t>V’</a:t>
            </a:r>
            <a:r>
              <a:rPr lang="en-US" altLang="ja-JP" sz="2400" baseline="-25000" dirty="0" smtClean="0">
                <a:latin typeface="Times New Roman"/>
                <a:cs typeface="Times New Roman"/>
              </a:rPr>
              <a:t>1</a:t>
            </a:r>
            <a:r>
              <a:rPr lang="en-US" altLang="ja-JP" sz="2400" dirty="0" smtClean="0">
                <a:latin typeface="Times New Roman"/>
                <a:cs typeface="Times New Roman"/>
              </a:rPr>
              <a:t>||</a:t>
            </a:r>
            <a:r>
              <a:rPr lang="en-US" altLang="ja-JP" sz="2400" i="1" dirty="0" smtClean="0">
                <a:solidFill>
                  <a:srgbClr val="000000"/>
                </a:solidFill>
                <a:cs typeface="Times New Roman"/>
              </a:rPr>
              <a:t>V’</a:t>
            </a:r>
            <a:r>
              <a:rPr lang="en-US" altLang="ja-JP" sz="2400" baseline="-25000" dirty="0" smtClean="0">
                <a:latin typeface="Times New Roman"/>
                <a:cs typeface="Times New Roman"/>
              </a:rPr>
              <a:t>2</a:t>
            </a:r>
            <a:r>
              <a:rPr lang="en-US" altLang="ja-JP" sz="2400" dirty="0" smtClean="0">
                <a:latin typeface="Times New Roman"/>
                <a:cs typeface="Times New Roman"/>
              </a:rPr>
              <a:t>|log|Σ|) time</a:t>
            </a:r>
            <a:endParaRPr kumimoji="1" lang="ja-JP" altLang="en-US" sz="2400" dirty="0">
              <a:latin typeface="Times New Roman"/>
              <a:cs typeface="Times New Roman"/>
            </a:endParaRPr>
          </a:p>
        </p:txBody>
      </p:sp>
      <p:sp>
        <p:nvSpPr>
          <p:cNvPr id="18" name="テキスト ボックス 17"/>
          <p:cNvSpPr txBox="1"/>
          <p:nvPr/>
        </p:nvSpPr>
        <p:spPr>
          <a:xfrm>
            <a:off x="4977058" y="2441626"/>
            <a:ext cx="3900242" cy="523220"/>
          </a:xfrm>
          <a:prstGeom prst="rect">
            <a:avLst/>
          </a:prstGeom>
          <a:noFill/>
        </p:spPr>
        <p:txBody>
          <a:bodyPr wrap="square" rtlCol="0">
            <a:spAutoFit/>
          </a:bodyPr>
          <a:lstStyle/>
          <a:p>
            <a:r>
              <a:rPr lang="en-US" altLang="ja-JP" sz="2800" i="1" dirty="0" err="1" smtClean="0">
                <a:latin typeface="Times New Roman"/>
                <a:cs typeface="Times New Roman"/>
              </a:rPr>
              <a:t>O</a:t>
            </a:r>
            <a:r>
              <a:rPr lang="en-US" altLang="ja-JP" sz="2800" dirty="0" err="1" smtClean="0">
                <a:latin typeface="Times New Roman"/>
                <a:cs typeface="Times New Roman"/>
              </a:rPr>
              <a:t>(|Σ|log|Σ</a:t>
            </a:r>
            <a:r>
              <a:rPr lang="en-US" altLang="ja-JP" sz="2800" dirty="0" smtClean="0">
                <a:latin typeface="Times New Roman"/>
                <a:cs typeface="Times New Roman"/>
              </a:rPr>
              <a:t>|) time</a:t>
            </a:r>
            <a:endParaRPr kumimoji="1" lang="ja-JP" altLang="en-US" sz="2800" dirty="0">
              <a:latin typeface="Times New Roman"/>
              <a:cs typeface="Times New Roman"/>
            </a:endParaRPr>
          </a:p>
        </p:txBody>
      </p:sp>
      <p:sp>
        <p:nvSpPr>
          <p:cNvPr id="19" name="テキスト ボックス 18"/>
          <p:cNvSpPr txBox="1"/>
          <p:nvPr/>
        </p:nvSpPr>
        <p:spPr>
          <a:xfrm>
            <a:off x="4977058" y="3353826"/>
            <a:ext cx="3900242" cy="523220"/>
          </a:xfrm>
          <a:prstGeom prst="rect">
            <a:avLst/>
          </a:prstGeom>
          <a:noFill/>
        </p:spPr>
        <p:txBody>
          <a:bodyPr wrap="square" rtlCol="0">
            <a:spAutoFit/>
          </a:bodyPr>
          <a:lstStyle/>
          <a:p>
            <a:r>
              <a:rPr lang="en-US" altLang="ja-JP" sz="2800" dirty="0" smtClean="0">
                <a:latin typeface="Times New Roman"/>
                <a:cs typeface="Times New Roman"/>
              </a:rPr>
              <a:t>Linear time</a:t>
            </a:r>
            <a:endParaRPr kumimoji="1" lang="ja-JP" altLang="en-US" sz="2800" dirty="0">
              <a:latin typeface="Times New Roman"/>
              <a:cs typeface="Times New Roman"/>
            </a:endParaRPr>
          </a:p>
        </p:txBody>
      </p:sp>
      <p:cxnSp>
        <p:nvCxnSpPr>
          <p:cNvPr id="21" name="直線コネクタ 20"/>
          <p:cNvCxnSpPr/>
          <p:nvPr/>
        </p:nvCxnSpPr>
        <p:spPr>
          <a:xfrm>
            <a:off x="5364606" y="5879024"/>
            <a:ext cx="1023636"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6616468" y="5882200"/>
            <a:ext cx="1664772" cy="1588"/>
          </a:xfrm>
          <a:prstGeom prst="line">
            <a:avLst/>
          </a:prstGeom>
          <a:ln w="381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四角形吹き出し 26"/>
          <p:cNvSpPr/>
          <p:nvPr/>
        </p:nvSpPr>
        <p:spPr>
          <a:xfrm flipH="1">
            <a:off x="5137133" y="4583913"/>
            <a:ext cx="2104137" cy="474336"/>
          </a:xfrm>
          <a:prstGeom prst="wedgeRectCallout">
            <a:avLst>
              <a:gd name="adj1" fmla="val 17396"/>
              <a:gd name="adj2" fmla="val 130063"/>
            </a:avLst>
          </a:prstGeom>
          <a:solidFill>
            <a:srgbClr val="FF98D9"/>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dirty="0" smtClean="0">
                <a:solidFill>
                  <a:srgbClr val="000000"/>
                </a:solidFill>
                <a:latin typeface="Times New Roman"/>
                <a:cs typeface="Times New Roman"/>
              </a:rPr>
              <a:t>C</a:t>
            </a:r>
            <a:r>
              <a:rPr kumimoji="1" lang="en-US" altLang="ja-JP" sz="2400" dirty="0" smtClean="0">
                <a:solidFill>
                  <a:srgbClr val="000000"/>
                </a:solidFill>
                <a:latin typeface="Times New Roman"/>
                <a:cs typeface="Times New Roman"/>
              </a:rPr>
              <a:t>ompute </a:t>
            </a:r>
            <a:r>
              <a:rPr kumimoji="1" lang="en-US" altLang="ja-JP" sz="2400" i="1" dirty="0" err="1" smtClean="0">
                <a:solidFill>
                  <a:srgbClr val="000000"/>
                </a:solidFill>
                <a:latin typeface="Times New Roman"/>
                <a:cs typeface="Times New Roman"/>
              </a:rPr>
              <a:t>C</a:t>
            </a:r>
            <a:r>
              <a:rPr kumimoji="1" lang="en-US" altLang="ja-JP" sz="2400" baseline="-25000" dirty="0" err="1" smtClean="0">
                <a:solidFill>
                  <a:srgbClr val="000000"/>
                </a:solidFill>
                <a:latin typeface="Times New Roman"/>
                <a:cs typeface="Times New Roman"/>
              </a:rPr>
              <a:t>i,j</a:t>
            </a:r>
            <a:endParaRPr kumimoji="1" lang="ja-JP" altLang="en-US" sz="2400" i="1" baseline="-25000" dirty="0">
              <a:solidFill>
                <a:srgbClr val="000000"/>
              </a:solidFill>
              <a:latin typeface="Times New Roman"/>
              <a:cs typeface="Times New Roman"/>
            </a:endParaRPr>
          </a:p>
        </p:txBody>
      </p:sp>
      <p:sp>
        <p:nvSpPr>
          <p:cNvPr id="28" name="四角形吹き出し 27"/>
          <p:cNvSpPr/>
          <p:nvPr/>
        </p:nvSpPr>
        <p:spPr>
          <a:xfrm flipH="1">
            <a:off x="5137134" y="6262546"/>
            <a:ext cx="3779394" cy="474336"/>
          </a:xfrm>
          <a:prstGeom prst="wedgeRectCallout">
            <a:avLst>
              <a:gd name="adj1" fmla="val -10321"/>
              <a:gd name="adj2" fmla="val -122425"/>
            </a:avLst>
          </a:prstGeom>
          <a:solidFill>
            <a:schemeClr val="tx2">
              <a:lumMod val="60000"/>
              <a:lumOff val="40000"/>
            </a:schemeClr>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dirty="0" smtClean="0">
                <a:solidFill>
                  <a:srgbClr val="000000"/>
                </a:solidFill>
                <a:latin typeface="Times New Roman"/>
                <a:cs typeface="Times New Roman"/>
              </a:rPr>
              <a:t>C</a:t>
            </a:r>
            <a:r>
              <a:rPr kumimoji="1" lang="en-US" altLang="ja-JP" sz="2400" dirty="0" smtClean="0">
                <a:solidFill>
                  <a:srgbClr val="000000"/>
                </a:solidFill>
                <a:latin typeface="Times New Roman"/>
                <a:cs typeface="Times New Roman"/>
              </a:rPr>
              <a:t>ompare </a:t>
            </a:r>
            <a:r>
              <a:rPr kumimoji="1" lang="en-US" altLang="ja-JP" sz="2400" i="1" dirty="0" smtClean="0">
                <a:solidFill>
                  <a:srgbClr val="000000"/>
                </a:solidFill>
                <a:latin typeface="Times New Roman"/>
                <a:cs typeface="Times New Roman"/>
              </a:rPr>
              <a:t>L</a:t>
            </a:r>
            <a:r>
              <a:rPr kumimoji="1" lang="en-US" altLang="ja-JP" sz="2400" dirty="0" smtClean="0">
                <a:solidFill>
                  <a:srgbClr val="000000"/>
                </a:solidFill>
                <a:latin typeface="Times New Roman"/>
                <a:cs typeface="Times New Roman"/>
              </a:rPr>
              <a:t>’(</a:t>
            </a:r>
            <a:r>
              <a:rPr kumimoji="1" lang="en-US" altLang="ja-JP" sz="2400" i="1" dirty="0" smtClean="0">
                <a:solidFill>
                  <a:srgbClr val="000000"/>
                </a:solidFill>
                <a:latin typeface="Times New Roman"/>
                <a:cs typeface="Times New Roman"/>
              </a:rPr>
              <a:t>v</a:t>
            </a:r>
            <a:r>
              <a:rPr kumimoji="1" lang="en-US" altLang="ja-JP" sz="2400" baseline="-25000" dirty="0" smtClean="0">
                <a:solidFill>
                  <a:srgbClr val="000000"/>
                </a:solidFill>
                <a:latin typeface="Times New Roman"/>
                <a:cs typeface="Times New Roman"/>
              </a:rPr>
              <a:t>1,i</a:t>
            </a:r>
            <a:r>
              <a:rPr kumimoji="1" lang="en-US" altLang="ja-JP" sz="2400" dirty="0" smtClean="0">
                <a:solidFill>
                  <a:srgbClr val="000000"/>
                </a:solidFill>
                <a:latin typeface="Times New Roman"/>
                <a:cs typeface="Times New Roman"/>
              </a:rPr>
              <a:t>) </a:t>
            </a:r>
            <a:r>
              <a:rPr lang="en-US" altLang="ja-JP" sz="2400" dirty="0" smtClean="0">
                <a:solidFill>
                  <a:srgbClr val="000000"/>
                </a:solidFill>
                <a:latin typeface="Times New Roman"/>
                <a:cs typeface="Times New Roman"/>
              </a:rPr>
              <a:t>and </a:t>
            </a:r>
            <a:r>
              <a:rPr lang="en-US" altLang="ja-JP" sz="2400" i="1" dirty="0" smtClean="0">
                <a:solidFill>
                  <a:srgbClr val="000000"/>
                </a:solidFill>
                <a:latin typeface="Times New Roman"/>
                <a:cs typeface="Times New Roman"/>
              </a:rPr>
              <a:t>L</a:t>
            </a:r>
            <a:r>
              <a:rPr lang="en-US" altLang="ja-JP" sz="2400" dirty="0" smtClean="0">
                <a:solidFill>
                  <a:srgbClr val="000000"/>
                </a:solidFill>
                <a:latin typeface="Times New Roman"/>
                <a:cs typeface="Times New Roman"/>
              </a:rPr>
              <a:t>’(</a:t>
            </a:r>
            <a:r>
              <a:rPr lang="en-US" altLang="ja-JP" sz="2400" i="1" dirty="0" smtClean="0">
                <a:solidFill>
                  <a:srgbClr val="000000"/>
                </a:solidFill>
                <a:latin typeface="Times New Roman"/>
                <a:cs typeface="Times New Roman"/>
              </a:rPr>
              <a:t>v</a:t>
            </a:r>
            <a:r>
              <a:rPr lang="en-US" altLang="ja-JP" sz="2400" baseline="-25000" dirty="0" smtClean="0">
                <a:solidFill>
                  <a:srgbClr val="000000"/>
                </a:solidFill>
                <a:latin typeface="Times New Roman"/>
                <a:cs typeface="Times New Roman"/>
              </a:rPr>
              <a:t>2,j</a:t>
            </a:r>
            <a:r>
              <a:rPr lang="en-US" altLang="ja-JP" sz="2400" dirty="0" smtClean="0">
                <a:solidFill>
                  <a:srgbClr val="000000"/>
                </a:solidFill>
                <a:latin typeface="Times New Roman"/>
                <a:cs typeface="Times New Roman"/>
              </a:rPr>
              <a:t>)</a:t>
            </a:r>
            <a:endParaRPr kumimoji="1" lang="ja-JP" altLang="en-US" sz="2400" baseline="-25000" dirty="0">
              <a:solidFill>
                <a:srgbClr val="00000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50000" decel="5000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50000" decel="5000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checkerboard(across)">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checkerboard(across)">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7" grpId="0" animBg="1"/>
      <p:bldP spid="28"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Time Complexity</a:t>
            </a:r>
            <a:endParaRPr lang="ja-JP" altLang="en-US" dirty="0"/>
          </a:p>
        </p:txBody>
      </p:sp>
      <p:sp>
        <p:nvSpPr>
          <p:cNvPr id="4" name="角丸四角形 3"/>
          <p:cNvSpPr/>
          <p:nvPr/>
        </p:nvSpPr>
        <p:spPr>
          <a:xfrm>
            <a:off x="262679" y="3315676"/>
            <a:ext cx="4571999" cy="688322"/>
          </a:xfrm>
          <a:prstGeom prst="roundRect">
            <a:avLst/>
          </a:prstGeom>
          <a:solidFill>
            <a:schemeClr val="bg1"/>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Sort vertices of </a:t>
            </a:r>
            <a:r>
              <a:rPr lang="en-US" altLang="ja-JP" i="1" dirty="0" smtClean="0">
                <a:solidFill>
                  <a:srgbClr val="000000"/>
                </a:solidFill>
                <a:latin typeface="Times New Roman"/>
                <a:cs typeface="Times New Roman"/>
              </a:rPr>
              <a:t>G</a:t>
            </a:r>
            <a:r>
              <a:rPr lang="en-US" altLang="ja-JP" spc="-300" dirty="0" smtClean="0">
                <a:solidFill>
                  <a:srgbClr val="000000"/>
                </a:solidFill>
                <a:latin typeface="Times New Roman"/>
                <a:cs typeface="Times New Roman"/>
              </a:rPr>
              <a:t>’</a:t>
            </a:r>
            <a:r>
              <a:rPr lang="en-US" altLang="ja-JP" baseline="-25000" dirty="0" smtClean="0">
                <a:solidFill>
                  <a:srgbClr val="000000"/>
                </a:solidFill>
                <a:latin typeface="Times New Roman"/>
                <a:cs typeface="Times New Roman"/>
              </a:rPr>
              <a:t>1</a:t>
            </a:r>
            <a:r>
              <a:rPr lang="en-US" altLang="ja-JP" dirty="0" smtClean="0">
                <a:solidFill>
                  <a:srgbClr val="000000"/>
                </a:solidFill>
              </a:rPr>
              <a:t> and </a:t>
            </a:r>
            <a:r>
              <a:rPr lang="en-US" altLang="ja-JP" i="1" dirty="0" smtClean="0">
                <a:solidFill>
                  <a:srgbClr val="000000"/>
                </a:solidFill>
                <a:latin typeface="Times New Roman"/>
                <a:cs typeface="Times New Roman"/>
              </a:rPr>
              <a:t>G</a:t>
            </a:r>
            <a:r>
              <a:rPr lang="en-US" altLang="ja-JP" spc="-300" dirty="0" smtClean="0">
                <a:solidFill>
                  <a:srgbClr val="000000"/>
                </a:solidFill>
                <a:latin typeface="Times New Roman"/>
                <a:cs typeface="Times New Roman"/>
              </a:rPr>
              <a:t>’</a:t>
            </a:r>
            <a:r>
              <a:rPr lang="en-US" altLang="ja-JP" baseline="-25000" dirty="0" smtClean="0">
                <a:solidFill>
                  <a:srgbClr val="000000"/>
                </a:solidFill>
                <a:latin typeface="Times New Roman"/>
                <a:cs typeface="Times New Roman"/>
              </a:rPr>
              <a:t>2</a:t>
            </a:r>
            <a:r>
              <a:rPr lang="en-US" altLang="ja-JP" dirty="0" smtClean="0">
                <a:solidFill>
                  <a:srgbClr val="000000"/>
                </a:solidFill>
              </a:rPr>
              <a:t> in </a:t>
            </a:r>
          </a:p>
          <a:p>
            <a:pPr algn="ctr"/>
            <a:r>
              <a:rPr lang="en-US" altLang="ja-JP" dirty="0" smtClean="0">
                <a:solidFill>
                  <a:srgbClr val="000000"/>
                </a:solidFill>
              </a:rPr>
              <a:t>topological order</a:t>
            </a:r>
            <a:endParaRPr kumimoji="1" lang="ja-JP" altLang="en-US" dirty="0">
              <a:solidFill>
                <a:srgbClr val="000000"/>
              </a:solidFill>
            </a:endParaRPr>
          </a:p>
        </p:txBody>
      </p:sp>
      <p:sp>
        <p:nvSpPr>
          <p:cNvPr id="5" name="角丸四角形 4"/>
          <p:cNvSpPr/>
          <p:nvPr/>
        </p:nvSpPr>
        <p:spPr>
          <a:xfrm>
            <a:off x="262679" y="4189726"/>
            <a:ext cx="4571999" cy="965229"/>
          </a:xfrm>
          <a:prstGeom prst="roundRect">
            <a:avLst/>
          </a:prstGeom>
          <a:solidFill>
            <a:schemeClr val="bg1"/>
          </a:solid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Let </a:t>
            </a:r>
            <a:r>
              <a:rPr lang="en-US" altLang="ja-JP" i="1" dirty="0" smtClean="0">
                <a:solidFill>
                  <a:srgbClr val="000000"/>
                </a:solidFill>
                <a:latin typeface="Times New Roman"/>
                <a:cs typeface="Times New Roman"/>
              </a:rPr>
              <a:t>C</a:t>
            </a:r>
            <a:r>
              <a:rPr lang="en-US" altLang="ja-JP" dirty="0" smtClean="0">
                <a:solidFill>
                  <a:srgbClr val="000000"/>
                </a:solidFill>
              </a:rPr>
              <a:t> be a |</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i="1" dirty="0" smtClean="0">
                <a:solidFill>
                  <a:srgbClr val="000000"/>
                </a:solidFill>
                <a:latin typeface="Times New Roman"/>
                <a:cs typeface="Times New Roman"/>
              </a:rPr>
              <a:t>×</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 integer table</a:t>
            </a:r>
          </a:p>
          <a:p>
            <a:pPr algn="ctr"/>
            <a:r>
              <a:rPr lang="en-US" altLang="ja-JP" dirty="0" smtClean="0">
                <a:solidFill>
                  <a:srgbClr val="000000"/>
                </a:solidFill>
              </a:rPr>
              <a:t>(</a:t>
            </a:r>
            <a:r>
              <a:rPr lang="en-US" altLang="ja-JP" i="1" dirty="0" err="1" smtClean="0">
                <a:solidFill>
                  <a:srgbClr val="000000"/>
                </a:solidFill>
                <a:latin typeface="Times New Roman"/>
                <a:cs typeface="Times New Roman"/>
              </a:rPr>
              <a:t>C</a:t>
            </a:r>
            <a:r>
              <a:rPr lang="en-US" altLang="ja-JP" i="1" baseline="-25000" dirty="0" err="1" smtClean="0">
                <a:solidFill>
                  <a:srgbClr val="000000"/>
                </a:solidFill>
                <a:latin typeface="Times New Roman"/>
                <a:cs typeface="Times New Roman"/>
              </a:rPr>
              <a:t>i,j</a:t>
            </a:r>
            <a:r>
              <a:rPr lang="en-US" altLang="ja-JP" dirty="0" smtClean="0">
                <a:solidFill>
                  <a:srgbClr val="000000"/>
                </a:solidFill>
              </a:rPr>
              <a:t> : the length of  a longest string </a:t>
            </a:r>
          </a:p>
          <a:p>
            <a:pPr algn="ctr"/>
            <a:r>
              <a:rPr lang="en-US" altLang="ja-JP" dirty="0" smtClean="0">
                <a:solidFill>
                  <a:srgbClr val="000000"/>
                </a:solidFill>
              </a:rPr>
              <a:t>				in </a:t>
            </a:r>
            <a:r>
              <a:rPr lang="en-US" altLang="ja-JP" i="1" dirty="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1,i</a:t>
            </a:r>
            <a:r>
              <a:rPr lang="en-US" altLang="ja-JP" dirty="0" smtClean="0">
                <a:solidFill>
                  <a:srgbClr val="000000"/>
                </a:solidFill>
                <a:cs typeface="Times New Roman"/>
              </a:rPr>
              <a:t>))∩</a:t>
            </a:r>
            <a:r>
              <a:rPr lang="en-US" altLang="ja-JP" i="1" dirty="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2,j</a:t>
            </a:r>
            <a:r>
              <a:rPr lang="en-US" altLang="ja-JP" dirty="0" smtClean="0">
                <a:solidFill>
                  <a:srgbClr val="000000"/>
                </a:solidFill>
                <a:cs typeface="Times New Roman"/>
              </a:rPr>
              <a:t>)</a:t>
            </a:r>
            <a:r>
              <a:rPr lang="en-US" altLang="ja-JP" dirty="0" smtClean="0">
                <a:solidFill>
                  <a:srgbClr val="000000"/>
                </a:solidFill>
              </a:rPr>
              <a:t>)</a:t>
            </a:r>
          </a:p>
        </p:txBody>
      </p:sp>
      <p:sp>
        <p:nvSpPr>
          <p:cNvPr id="6" name="角丸四角形 5"/>
          <p:cNvSpPr/>
          <p:nvPr/>
        </p:nvSpPr>
        <p:spPr>
          <a:xfrm>
            <a:off x="262679" y="5340683"/>
            <a:ext cx="4571999" cy="716382"/>
          </a:xfrm>
          <a:prstGeom prst="roundRect">
            <a:avLst/>
          </a:prstGeom>
          <a:solidFill>
            <a:schemeClr val="bg1"/>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Compute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r>
              <a:rPr lang="en-US" altLang="ja-JP" dirty="0" smtClean="0">
                <a:solidFill>
                  <a:srgbClr val="000000"/>
                </a:solidFill>
              </a:rPr>
              <a:t> using </a:t>
            </a:r>
            <a:r>
              <a:rPr lang="en-US" altLang="ja-JP" dirty="0" smtClean="0">
                <a:solidFill>
                  <a:srgbClr val="000000"/>
                </a:solidFill>
              </a:rPr>
              <a:t>dynamic </a:t>
            </a:r>
            <a:r>
              <a:rPr lang="en-US" altLang="ja-JP" dirty="0" smtClean="0">
                <a:solidFill>
                  <a:srgbClr val="000000"/>
                </a:solidFill>
              </a:rPr>
              <a:t>programing</a:t>
            </a:r>
            <a:r>
              <a:rPr lang="en-US" altLang="ja-JP" dirty="0">
                <a:solidFill>
                  <a:srgbClr val="000000"/>
                </a:solidFill>
              </a:rPr>
              <a:t> </a:t>
            </a:r>
            <a:r>
              <a:rPr lang="en-US" altLang="ja-JP" dirty="0" smtClean="0">
                <a:solidFill>
                  <a:srgbClr val="000000"/>
                </a:solidFill>
              </a:rPr>
              <a:t>for all </a:t>
            </a:r>
            <a:r>
              <a:rPr lang="en-US" altLang="ja-JP" dirty="0" smtClean="0">
                <a:solidFill>
                  <a:srgbClr val="000000"/>
                </a:solidFill>
                <a:latin typeface="Times New Roman"/>
                <a:cs typeface="Times New Roman"/>
              </a:rPr>
              <a:t>1≦ </a:t>
            </a:r>
            <a:r>
              <a:rPr lang="en-US" altLang="ja-JP" i="1" dirty="0" err="1" smtClean="0">
                <a:solidFill>
                  <a:srgbClr val="000000"/>
                </a:solidFill>
                <a:latin typeface="Times New Roman"/>
                <a:cs typeface="Times New Roman"/>
              </a:rPr>
              <a:t>i</a:t>
            </a:r>
            <a:r>
              <a:rPr lang="en-US" altLang="ja-JP" dirty="0" smtClean="0">
                <a:solidFill>
                  <a:srgbClr val="000000"/>
                </a:solidFill>
                <a:latin typeface="Times New Roman"/>
                <a:cs typeface="Times New Roman"/>
              </a:rPr>
              <a:t> ≦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dirty="0" smtClean="0">
                <a:solidFill>
                  <a:srgbClr val="000000"/>
                </a:solidFill>
                <a:latin typeface="Times New Roman"/>
                <a:cs typeface="Times New Roman"/>
              </a:rPr>
              <a:t> and </a:t>
            </a:r>
            <a:r>
              <a:rPr lang="en-US" altLang="ja-JP" dirty="0">
                <a:solidFill>
                  <a:srgbClr val="000000"/>
                </a:solidFill>
                <a:latin typeface="Times New Roman"/>
                <a:cs typeface="Times New Roman"/>
              </a:rPr>
              <a:t>1≦ </a:t>
            </a:r>
            <a:r>
              <a:rPr lang="en-US" altLang="ja-JP" i="1" dirty="0" smtClean="0">
                <a:solidFill>
                  <a:srgbClr val="000000"/>
                </a:solidFill>
                <a:latin typeface="Times New Roman"/>
                <a:cs typeface="Times New Roman"/>
              </a:rPr>
              <a:t>j</a:t>
            </a:r>
            <a:r>
              <a:rPr lang="en-US" altLang="ja-JP" dirty="0" smtClean="0">
                <a:solidFill>
                  <a:srgbClr val="000000"/>
                </a:solidFill>
                <a:latin typeface="Times New Roman"/>
                <a:cs typeface="Times New Roman"/>
              </a:rPr>
              <a:t> </a:t>
            </a:r>
            <a:r>
              <a:rPr lang="en-US" altLang="ja-JP" dirty="0">
                <a:solidFill>
                  <a:srgbClr val="000000"/>
                </a:solidFill>
                <a:latin typeface="Times New Roman"/>
                <a:cs typeface="Times New Roman"/>
              </a:rPr>
              <a:t>≦</a:t>
            </a:r>
            <a:r>
              <a:rPr lang="en-US" altLang="ja-JP" dirty="0" smtClean="0">
                <a:solidFill>
                  <a:srgbClr val="000000"/>
                </a:solidFill>
                <a:latin typeface="Times New Roman"/>
                <a:cs typeface="Times New Roman"/>
              </a:rPr>
              <a:t>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a:t>
            </a:r>
            <a:endParaRPr lang="en-US" altLang="ja-JP" i="1" dirty="0" smtClean="0">
              <a:solidFill>
                <a:srgbClr val="000000"/>
              </a:solidFill>
              <a:latin typeface="Times New Roman"/>
              <a:cs typeface="Times New Roman"/>
            </a:endParaRPr>
          </a:p>
        </p:txBody>
      </p:sp>
      <p:sp>
        <p:nvSpPr>
          <p:cNvPr id="7" name="角丸四角形 6"/>
          <p:cNvSpPr/>
          <p:nvPr/>
        </p:nvSpPr>
        <p:spPr>
          <a:xfrm>
            <a:off x="262679" y="6242794"/>
            <a:ext cx="4571999" cy="402338"/>
          </a:xfrm>
          <a:prstGeom prst="roundRect">
            <a:avLst/>
          </a:prstGeom>
          <a:solidFill>
            <a:schemeClr val="bg1"/>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Return max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endParaRPr lang="en-US" altLang="ja-JP" i="1" dirty="0" smtClean="0">
              <a:solidFill>
                <a:srgbClr val="000000"/>
              </a:solidFill>
              <a:latin typeface="Times New Roman"/>
              <a:cs typeface="Times New Roman"/>
            </a:endParaRPr>
          </a:p>
        </p:txBody>
      </p:sp>
      <p:cxnSp>
        <p:nvCxnSpPr>
          <p:cNvPr id="8" name="直線矢印コネクタ 7"/>
          <p:cNvCxnSpPr>
            <a:stCxn id="4" idx="2"/>
            <a:endCxn id="5" idx="0"/>
          </p:cNvCxnSpPr>
          <p:nvPr/>
        </p:nvCxnSpPr>
        <p:spPr>
          <a:xfrm rot="5400000">
            <a:off x="2455815" y="4096862"/>
            <a:ext cx="185728"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a:stCxn id="6" idx="2"/>
            <a:endCxn id="7" idx="0"/>
          </p:cNvCxnSpPr>
          <p:nvPr/>
        </p:nvCxnSpPr>
        <p:spPr>
          <a:xfrm rot="5400000">
            <a:off x="2455815" y="6149929"/>
            <a:ext cx="185729"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a:stCxn id="5" idx="2"/>
            <a:endCxn id="6" idx="0"/>
          </p:cNvCxnSpPr>
          <p:nvPr/>
        </p:nvCxnSpPr>
        <p:spPr>
          <a:xfrm rot="5400000">
            <a:off x="2455815" y="5247819"/>
            <a:ext cx="185728"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1" name="角丸四角形 10"/>
          <p:cNvSpPr/>
          <p:nvPr/>
        </p:nvSpPr>
        <p:spPr>
          <a:xfrm>
            <a:off x="262679" y="2441626"/>
            <a:ext cx="4571999" cy="688322"/>
          </a:xfrm>
          <a:prstGeom prst="roundRect">
            <a:avLst/>
          </a:prstGeom>
          <a:solidFill>
            <a:schemeClr val="bg1"/>
          </a:solidFill>
          <a:ln w="38100" cmpd="sng">
            <a:solidFill>
              <a:srgbClr val="FF98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Check whether  </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rPr>
              <a:t>) is infinite or not</a:t>
            </a:r>
          </a:p>
        </p:txBody>
      </p:sp>
      <p:sp>
        <p:nvSpPr>
          <p:cNvPr id="12" name="角丸四角形 11"/>
          <p:cNvSpPr/>
          <p:nvPr/>
        </p:nvSpPr>
        <p:spPr>
          <a:xfrm>
            <a:off x="262679" y="1567576"/>
            <a:ext cx="4571999" cy="688322"/>
          </a:xfrm>
          <a:prstGeom prst="roundRect">
            <a:avLst/>
          </a:prstGeom>
          <a:solidFill>
            <a:schemeClr val="bg1"/>
          </a:solidFill>
          <a:ln w="38100"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Transform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rPr>
              <a:t> and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rPr>
              <a:t> into </a:t>
            </a:r>
            <a:r>
              <a:rPr lang="en-US" altLang="ja-JP" i="1" dirty="0" smtClean="0">
                <a:solidFill>
                  <a:srgbClr val="000000"/>
                </a:solidFill>
                <a:latin typeface="Times New Roman"/>
                <a:cs typeface="Times New Roman"/>
              </a:rPr>
              <a:t>G</a:t>
            </a:r>
            <a:r>
              <a:rPr lang="en-US" altLang="ja-JP" spc="-300" dirty="0" smtClean="0">
                <a:solidFill>
                  <a:srgbClr val="000000"/>
                </a:solidFill>
                <a:latin typeface="Times New Roman"/>
                <a:cs typeface="Times New Roman"/>
              </a:rPr>
              <a:t>’</a:t>
            </a:r>
            <a:r>
              <a:rPr lang="en-US" altLang="ja-JP" baseline="-25000" dirty="0" smtClean="0">
                <a:solidFill>
                  <a:srgbClr val="000000"/>
                </a:solidFill>
                <a:latin typeface="Times New Roman"/>
                <a:cs typeface="Times New Roman"/>
              </a:rPr>
              <a:t>1</a:t>
            </a:r>
            <a:r>
              <a:rPr lang="en-US" altLang="ja-JP" dirty="0" smtClean="0">
                <a:solidFill>
                  <a:srgbClr val="000000"/>
                </a:solidFill>
              </a:rPr>
              <a:t> and </a:t>
            </a:r>
            <a:r>
              <a:rPr lang="en-US" altLang="ja-JP" i="1" dirty="0" smtClean="0">
                <a:solidFill>
                  <a:srgbClr val="000000"/>
                </a:solidFill>
                <a:latin typeface="Times New Roman"/>
                <a:cs typeface="Times New Roman"/>
              </a:rPr>
              <a:t>G</a:t>
            </a:r>
            <a:r>
              <a:rPr lang="en-US" altLang="ja-JP" spc="-300" dirty="0" smtClean="0">
                <a:solidFill>
                  <a:srgbClr val="000000"/>
                </a:solidFill>
                <a:latin typeface="Times New Roman"/>
                <a:cs typeface="Times New Roman"/>
              </a:rPr>
              <a:t>’</a:t>
            </a:r>
            <a:r>
              <a:rPr lang="en-US" altLang="ja-JP" baseline="-25000" dirty="0" smtClean="0">
                <a:solidFill>
                  <a:srgbClr val="000000"/>
                </a:solidFill>
                <a:latin typeface="Times New Roman"/>
                <a:cs typeface="Times New Roman"/>
              </a:rPr>
              <a:t>2</a:t>
            </a:r>
            <a:r>
              <a:rPr lang="en-US" altLang="ja-JP" dirty="0" smtClean="0">
                <a:solidFill>
                  <a:srgbClr val="000000"/>
                </a:solidFill>
              </a:rPr>
              <a:t> based on the strongly connected components</a:t>
            </a:r>
          </a:p>
        </p:txBody>
      </p:sp>
      <p:cxnSp>
        <p:nvCxnSpPr>
          <p:cNvPr id="13" name="直線矢印コネクタ 12"/>
          <p:cNvCxnSpPr>
            <a:stCxn id="11" idx="2"/>
            <a:endCxn id="4" idx="0"/>
          </p:cNvCxnSpPr>
          <p:nvPr/>
        </p:nvCxnSpPr>
        <p:spPr>
          <a:xfrm rot="5400000">
            <a:off x="2455815" y="3222812"/>
            <a:ext cx="185728"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a:stCxn id="12" idx="2"/>
            <a:endCxn id="11" idx="0"/>
          </p:cNvCxnSpPr>
          <p:nvPr/>
        </p:nvCxnSpPr>
        <p:spPr>
          <a:xfrm rot="5400000">
            <a:off x="2455815" y="2348762"/>
            <a:ext cx="185728"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4977058" y="1567576"/>
            <a:ext cx="3900242" cy="523220"/>
          </a:xfrm>
          <a:prstGeom prst="rect">
            <a:avLst/>
          </a:prstGeom>
          <a:noFill/>
        </p:spPr>
        <p:txBody>
          <a:bodyPr wrap="square" rtlCol="0">
            <a:spAutoFit/>
          </a:bodyPr>
          <a:lstStyle/>
          <a:p>
            <a:r>
              <a:rPr lang="en-US" altLang="ja-JP" sz="2800" dirty="0" smtClean="0">
                <a:latin typeface="Times New Roman"/>
                <a:cs typeface="Times New Roman"/>
              </a:rPr>
              <a:t>Linear time</a:t>
            </a:r>
            <a:endParaRPr kumimoji="1" lang="ja-JP" altLang="en-US" sz="2800" dirty="0">
              <a:latin typeface="Times New Roman"/>
              <a:cs typeface="Times New Roman"/>
            </a:endParaRPr>
          </a:p>
        </p:txBody>
      </p:sp>
      <p:sp>
        <p:nvSpPr>
          <p:cNvPr id="16" name="テキスト ボックス 15"/>
          <p:cNvSpPr txBox="1"/>
          <p:nvPr/>
        </p:nvSpPr>
        <p:spPr>
          <a:xfrm>
            <a:off x="4977058" y="5417359"/>
            <a:ext cx="4423752" cy="461665"/>
          </a:xfrm>
          <a:prstGeom prst="rect">
            <a:avLst/>
          </a:prstGeom>
          <a:noFill/>
        </p:spPr>
        <p:txBody>
          <a:bodyPr wrap="square" rtlCol="0">
            <a:spAutoFit/>
          </a:bodyPr>
          <a:lstStyle/>
          <a:p>
            <a:r>
              <a:rPr lang="en-US" altLang="ja-JP" sz="2400" i="1" dirty="0" smtClean="0">
                <a:latin typeface="Times New Roman"/>
                <a:cs typeface="Times New Roman"/>
              </a:rPr>
              <a:t>O</a:t>
            </a:r>
            <a:r>
              <a:rPr lang="en-US" altLang="ja-JP" sz="2400" dirty="0" smtClean="0">
                <a:latin typeface="Times New Roman"/>
                <a:cs typeface="Times New Roman"/>
              </a:rPr>
              <a:t>(|</a:t>
            </a:r>
            <a:r>
              <a:rPr lang="en-US" altLang="ja-JP" sz="2400" i="1" dirty="0" smtClean="0">
                <a:latin typeface="Times New Roman"/>
                <a:cs typeface="Times New Roman"/>
              </a:rPr>
              <a:t>E’</a:t>
            </a:r>
            <a:r>
              <a:rPr lang="en-US" altLang="ja-JP" sz="2400" baseline="-25000" dirty="0" smtClean="0">
                <a:latin typeface="Times New Roman"/>
                <a:cs typeface="Times New Roman"/>
              </a:rPr>
              <a:t>1</a:t>
            </a:r>
            <a:r>
              <a:rPr lang="en-US" altLang="ja-JP" sz="2400" dirty="0" smtClean="0">
                <a:latin typeface="Times New Roman"/>
                <a:cs typeface="Times New Roman"/>
              </a:rPr>
              <a:t>||</a:t>
            </a:r>
            <a:r>
              <a:rPr lang="en-US" altLang="ja-JP" sz="2400" i="1" dirty="0" smtClean="0">
                <a:latin typeface="Times New Roman"/>
                <a:cs typeface="Times New Roman"/>
              </a:rPr>
              <a:t>E’</a:t>
            </a:r>
            <a:r>
              <a:rPr lang="en-US" altLang="ja-JP" sz="2400" baseline="-25000" dirty="0" smtClean="0">
                <a:latin typeface="Times New Roman"/>
                <a:cs typeface="Times New Roman"/>
              </a:rPr>
              <a:t>2</a:t>
            </a:r>
            <a:r>
              <a:rPr lang="en-US" altLang="ja-JP" sz="2400" dirty="0" smtClean="0">
                <a:latin typeface="Times New Roman"/>
                <a:cs typeface="Times New Roman"/>
              </a:rPr>
              <a:t>|+|</a:t>
            </a:r>
            <a:r>
              <a:rPr lang="en-US" altLang="ja-JP" sz="2400" i="1" dirty="0" smtClean="0">
                <a:solidFill>
                  <a:srgbClr val="000000"/>
                </a:solidFill>
                <a:cs typeface="Times New Roman"/>
              </a:rPr>
              <a:t>V’</a:t>
            </a:r>
            <a:r>
              <a:rPr lang="en-US" altLang="ja-JP" sz="2400" baseline="-25000" dirty="0" smtClean="0">
                <a:latin typeface="Times New Roman"/>
                <a:cs typeface="Times New Roman"/>
              </a:rPr>
              <a:t>1</a:t>
            </a:r>
            <a:r>
              <a:rPr lang="en-US" altLang="ja-JP" sz="2400" dirty="0" smtClean="0">
                <a:latin typeface="Times New Roman"/>
                <a:cs typeface="Times New Roman"/>
              </a:rPr>
              <a:t>||</a:t>
            </a:r>
            <a:r>
              <a:rPr lang="en-US" altLang="ja-JP" sz="2400" i="1" dirty="0" smtClean="0">
                <a:solidFill>
                  <a:srgbClr val="000000"/>
                </a:solidFill>
                <a:cs typeface="Times New Roman"/>
              </a:rPr>
              <a:t>V’</a:t>
            </a:r>
            <a:r>
              <a:rPr lang="en-US" altLang="ja-JP" sz="2400" baseline="-25000" dirty="0" smtClean="0">
                <a:latin typeface="Times New Roman"/>
                <a:cs typeface="Times New Roman"/>
              </a:rPr>
              <a:t>2</a:t>
            </a:r>
            <a:r>
              <a:rPr lang="en-US" altLang="ja-JP" sz="2400" dirty="0" smtClean="0">
                <a:latin typeface="Times New Roman"/>
                <a:cs typeface="Times New Roman"/>
              </a:rPr>
              <a:t>|log|Σ|) time</a:t>
            </a:r>
            <a:endParaRPr kumimoji="1" lang="ja-JP" altLang="en-US" sz="2400" dirty="0">
              <a:latin typeface="Times New Roman"/>
              <a:cs typeface="Times New Roman"/>
            </a:endParaRPr>
          </a:p>
        </p:txBody>
      </p:sp>
      <p:sp>
        <p:nvSpPr>
          <p:cNvPr id="17" name="テキスト ボックス 16"/>
          <p:cNvSpPr txBox="1"/>
          <p:nvPr/>
        </p:nvSpPr>
        <p:spPr>
          <a:xfrm>
            <a:off x="4977058" y="6121912"/>
            <a:ext cx="3900242" cy="523220"/>
          </a:xfrm>
          <a:prstGeom prst="rect">
            <a:avLst/>
          </a:prstGeom>
          <a:noFill/>
        </p:spPr>
        <p:txBody>
          <a:bodyPr wrap="square" rtlCol="0">
            <a:spAutoFit/>
          </a:bodyPr>
          <a:lstStyle/>
          <a:p>
            <a:r>
              <a:rPr lang="en-US" altLang="ja-JP" sz="2800" i="1" dirty="0" smtClean="0">
                <a:latin typeface="Times New Roman"/>
                <a:cs typeface="Times New Roman"/>
              </a:rPr>
              <a:t>O</a:t>
            </a:r>
            <a:r>
              <a:rPr lang="en-US" altLang="ja-JP" sz="2800" dirty="0" smtClean="0">
                <a:latin typeface="Times New Roman"/>
                <a:cs typeface="Times New Roman"/>
              </a:rPr>
              <a:t>(|</a:t>
            </a:r>
            <a:r>
              <a:rPr lang="en-US" altLang="ja-JP" sz="2800" i="1" dirty="0" smtClean="0">
                <a:solidFill>
                  <a:srgbClr val="000000"/>
                </a:solidFill>
                <a:cs typeface="Times New Roman"/>
              </a:rPr>
              <a:t>V’</a:t>
            </a:r>
            <a:r>
              <a:rPr lang="en-US" altLang="ja-JP" sz="2800" baseline="-25000" dirty="0" smtClean="0">
                <a:latin typeface="Times New Roman"/>
                <a:cs typeface="Times New Roman"/>
              </a:rPr>
              <a:t>1</a:t>
            </a:r>
            <a:r>
              <a:rPr lang="en-US" altLang="ja-JP" sz="2800" dirty="0" smtClean="0">
                <a:latin typeface="Times New Roman"/>
                <a:cs typeface="Times New Roman"/>
              </a:rPr>
              <a:t>||</a:t>
            </a:r>
            <a:r>
              <a:rPr lang="en-US" altLang="ja-JP" sz="2800" i="1" dirty="0" smtClean="0">
                <a:solidFill>
                  <a:srgbClr val="000000"/>
                </a:solidFill>
                <a:cs typeface="Times New Roman"/>
              </a:rPr>
              <a:t>V’</a:t>
            </a:r>
            <a:r>
              <a:rPr lang="en-US" altLang="ja-JP" sz="2800" baseline="-25000" dirty="0" smtClean="0">
                <a:latin typeface="Times New Roman"/>
                <a:cs typeface="Times New Roman"/>
              </a:rPr>
              <a:t>2</a:t>
            </a:r>
            <a:r>
              <a:rPr lang="en-US" altLang="ja-JP" sz="2800" dirty="0" smtClean="0">
                <a:latin typeface="Times New Roman"/>
                <a:cs typeface="Times New Roman"/>
              </a:rPr>
              <a:t>|) time</a:t>
            </a:r>
            <a:endParaRPr kumimoji="1" lang="ja-JP" altLang="en-US" sz="2800" dirty="0">
              <a:latin typeface="Times New Roman"/>
              <a:cs typeface="Times New Roman"/>
            </a:endParaRPr>
          </a:p>
        </p:txBody>
      </p:sp>
      <p:sp>
        <p:nvSpPr>
          <p:cNvPr id="18" name="テキスト ボックス 17"/>
          <p:cNvSpPr txBox="1"/>
          <p:nvPr/>
        </p:nvSpPr>
        <p:spPr>
          <a:xfrm>
            <a:off x="4977058" y="2441626"/>
            <a:ext cx="3900242" cy="523220"/>
          </a:xfrm>
          <a:prstGeom prst="rect">
            <a:avLst/>
          </a:prstGeom>
          <a:noFill/>
        </p:spPr>
        <p:txBody>
          <a:bodyPr wrap="square" rtlCol="0">
            <a:spAutoFit/>
          </a:bodyPr>
          <a:lstStyle/>
          <a:p>
            <a:r>
              <a:rPr lang="en-US" altLang="ja-JP" sz="2800" i="1" dirty="0" err="1" smtClean="0">
                <a:latin typeface="Times New Roman"/>
                <a:cs typeface="Times New Roman"/>
              </a:rPr>
              <a:t>O</a:t>
            </a:r>
            <a:r>
              <a:rPr lang="en-US" altLang="ja-JP" sz="2800" dirty="0" err="1" smtClean="0">
                <a:latin typeface="Times New Roman"/>
                <a:cs typeface="Times New Roman"/>
              </a:rPr>
              <a:t>(|Σ|log|Σ</a:t>
            </a:r>
            <a:r>
              <a:rPr lang="en-US" altLang="ja-JP" sz="2800" dirty="0" smtClean="0">
                <a:latin typeface="Times New Roman"/>
                <a:cs typeface="Times New Roman"/>
              </a:rPr>
              <a:t>|) time</a:t>
            </a:r>
            <a:endParaRPr kumimoji="1" lang="ja-JP" altLang="en-US" sz="2800" dirty="0">
              <a:latin typeface="Times New Roman"/>
              <a:cs typeface="Times New Roman"/>
            </a:endParaRPr>
          </a:p>
        </p:txBody>
      </p:sp>
      <p:sp>
        <p:nvSpPr>
          <p:cNvPr id="19" name="テキスト ボックス 18"/>
          <p:cNvSpPr txBox="1"/>
          <p:nvPr/>
        </p:nvSpPr>
        <p:spPr>
          <a:xfrm>
            <a:off x="4977058" y="3353826"/>
            <a:ext cx="3900242" cy="523220"/>
          </a:xfrm>
          <a:prstGeom prst="rect">
            <a:avLst/>
          </a:prstGeom>
          <a:noFill/>
        </p:spPr>
        <p:txBody>
          <a:bodyPr wrap="square" rtlCol="0">
            <a:spAutoFit/>
          </a:bodyPr>
          <a:lstStyle/>
          <a:p>
            <a:r>
              <a:rPr lang="en-US" altLang="ja-JP" sz="2800" dirty="0" smtClean="0">
                <a:latin typeface="Times New Roman"/>
                <a:cs typeface="Times New Roman"/>
              </a:rPr>
              <a:t>Linear time</a:t>
            </a:r>
            <a:endParaRPr kumimoji="1" lang="ja-JP" altLang="en-US" sz="2800" dirty="0">
              <a:latin typeface="Times New Roman"/>
              <a:cs typeface="Times New Roman"/>
            </a:endParaRPr>
          </a:p>
        </p:txBody>
      </p:sp>
      <p:sp>
        <p:nvSpPr>
          <p:cNvPr id="20" name="テキスト ボックス 19"/>
          <p:cNvSpPr txBox="1"/>
          <p:nvPr/>
        </p:nvSpPr>
        <p:spPr>
          <a:xfrm>
            <a:off x="59124" y="3712672"/>
            <a:ext cx="9046464" cy="954107"/>
          </a:xfrm>
          <a:prstGeom prst="rect">
            <a:avLst/>
          </a:prstGeom>
          <a:solidFill>
            <a:srgbClr val="FFFF00"/>
          </a:solidFill>
          <a:ln w="19050" cap="flat" cmpd="sng" algn="ctr">
            <a:solidFill>
              <a:srgbClr val="FF0000"/>
            </a:solidFill>
            <a:prstDash val="solid"/>
            <a:round/>
            <a:headEnd type="none" w="med" len="med"/>
            <a:tailEnd type="none" w="med" len="med"/>
          </a:ln>
        </p:spPr>
        <p:txBody>
          <a:bodyPr wrap="square" rtlCol="0" anchor="ctr">
            <a:spAutoFit/>
          </a:bodyPr>
          <a:lstStyle/>
          <a:p>
            <a:r>
              <a:rPr kumimoji="1" lang="en-US" altLang="ja-JP" sz="2800" dirty="0" smtClean="0"/>
              <a:t>The total time complexity is</a:t>
            </a:r>
            <a:r>
              <a:rPr kumimoji="1" lang="en-US" altLang="ja-JP" sz="2800" dirty="0" smtClean="0"/>
              <a:t> </a:t>
            </a:r>
            <a:r>
              <a:rPr lang="en-US" altLang="ja-JP" sz="2800" i="1" dirty="0" smtClean="0">
                <a:latin typeface="Times New Roman"/>
                <a:cs typeface="Times New Roman"/>
              </a:rPr>
              <a:t>O</a:t>
            </a:r>
            <a:r>
              <a:rPr lang="en-US" altLang="ja-JP" sz="2800" dirty="0" smtClean="0">
                <a:latin typeface="Times New Roman"/>
                <a:cs typeface="Times New Roman"/>
              </a:rPr>
              <a:t>(|</a:t>
            </a:r>
            <a:r>
              <a:rPr lang="en-US" altLang="ja-JP" sz="2800" i="1" dirty="0" smtClean="0">
                <a:latin typeface="Times New Roman"/>
                <a:cs typeface="Times New Roman"/>
              </a:rPr>
              <a:t>E</a:t>
            </a:r>
            <a:r>
              <a:rPr lang="en-US" altLang="ja-JP" sz="2800" baseline="-25000" dirty="0" smtClean="0">
                <a:latin typeface="Times New Roman"/>
                <a:cs typeface="Times New Roman"/>
              </a:rPr>
              <a:t>1</a:t>
            </a:r>
            <a:r>
              <a:rPr lang="en-US" altLang="ja-JP" sz="2800" i="1" dirty="0" smtClean="0">
                <a:latin typeface="Times New Roman"/>
                <a:cs typeface="Times New Roman"/>
              </a:rPr>
              <a:t>|</a:t>
            </a:r>
            <a:r>
              <a:rPr lang="en-US" altLang="ja-JP" sz="2800" dirty="0" smtClean="0">
                <a:latin typeface="Times New Roman"/>
                <a:cs typeface="Times New Roman"/>
              </a:rPr>
              <a:t>|</a:t>
            </a:r>
            <a:r>
              <a:rPr lang="en-US" altLang="ja-JP" sz="2800" i="1" dirty="0" smtClean="0">
                <a:latin typeface="Times New Roman"/>
                <a:cs typeface="Times New Roman"/>
              </a:rPr>
              <a:t>E</a:t>
            </a:r>
            <a:r>
              <a:rPr lang="en-US" altLang="ja-JP" sz="2800" baseline="-25000" dirty="0" smtClean="0">
                <a:latin typeface="Times New Roman"/>
                <a:cs typeface="Times New Roman"/>
              </a:rPr>
              <a:t>2</a:t>
            </a:r>
            <a:r>
              <a:rPr lang="en-US" altLang="ja-JP" sz="2800" i="1" dirty="0" smtClean="0">
                <a:latin typeface="Times New Roman"/>
                <a:cs typeface="Times New Roman"/>
              </a:rPr>
              <a:t>|+</a:t>
            </a:r>
            <a:r>
              <a:rPr lang="en-US" altLang="ja-JP" sz="2800" dirty="0" smtClean="0">
                <a:latin typeface="Times New Roman"/>
                <a:cs typeface="Times New Roman"/>
              </a:rPr>
              <a:t>|</a:t>
            </a:r>
            <a:r>
              <a:rPr lang="en-US" altLang="ja-JP" sz="2800" i="1" dirty="0" smtClean="0">
                <a:latin typeface="Times New Roman"/>
                <a:cs typeface="Times New Roman"/>
              </a:rPr>
              <a:t>V</a:t>
            </a:r>
            <a:r>
              <a:rPr lang="en-US" altLang="ja-JP" sz="2800" baseline="-25000" dirty="0" smtClean="0">
                <a:latin typeface="Times New Roman"/>
                <a:cs typeface="Times New Roman"/>
              </a:rPr>
              <a:t>1</a:t>
            </a:r>
            <a:r>
              <a:rPr lang="en-US" altLang="ja-JP" sz="2800" i="1" dirty="0" smtClean="0">
                <a:latin typeface="Times New Roman"/>
                <a:cs typeface="Times New Roman"/>
              </a:rPr>
              <a:t>|</a:t>
            </a:r>
            <a:r>
              <a:rPr lang="en-US" altLang="ja-JP" sz="2800" dirty="0" smtClean="0">
                <a:latin typeface="Times New Roman"/>
                <a:cs typeface="Times New Roman"/>
              </a:rPr>
              <a:t>|</a:t>
            </a:r>
            <a:r>
              <a:rPr lang="en-US" altLang="ja-JP" sz="2800" i="1" dirty="0" smtClean="0">
                <a:latin typeface="Times New Roman"/>
                <a:cs typeface="Times New Roman"/>
              </a:rPr>
              <a:t>V</a:t>
            </a:r>
            <a:r>
              <a:rPr lang="en-US" altLang="ja-JP" sz="2800" baseline="-25000" dirty="0" smtClean="0">
                <a:latin typeface="Times New Roman"/>
                <a:cs typeface="Times New Roman"/>
              </a:rPr>
              <a:t>2</a:t>
            </a:r>
            <a:r>
              <a:rPr lang="en-US" altLang="ja-JP" sz="2800" i="1" dirty="0" smtClean="0">
                <a:latin typeface="Times New Roman"/>
                <a:cs typeface="Times New Roman"/>
              </a:rPr>
              <a:t>|</a:t>
            </a:r>
            <a:r>
              <a:rPr lang="en-US" altLang="ja-JP" sz="2800" dirty="0" smtClean="0">
                <a:latin typeface="Times New Roman"/>
                <a:cs typeface="Times New Roman"/>
              </a:rPr>
              <a:t>log|Σ|</a:t>
            </a:r>
            <a:r>
              <a:rPr lang="en-US" altLang="ja-JP" sz="2800" dirty="0" smtClean="0">
                <a:latin typeface="Times New Roman"/>
                <a:cs typeface="Times New Roman"/>
              </a:rPr>
              <a:t>)</a:t>
            </a:r>
            <a:r>
              <a:rPr kumimoji="1" lang="en-US" altLang="ja-JP" sz="2800" dirty="0" smtClean="0"/>
              <a:t> </a:t>
            </a:r>
            <a:r>
              <a:rPr kumimoji="1" lang="en-US" altLang="ja-JP" sz="2800" dirty="0" smtClean="0"/>
              <a:t>time.</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strVal val="#ppt_w*0.05"/>
                                          </p:val>
                                        </p:tav>
                                        <p:tav tm="100000">
                                          <p:val>
                                            <p:strVal val="#ppt_w"/>
                                          </p:val>
                                        </p:tav>
                                      </p:tavLst>
                                    </p:anim>
                                    <p:anim calcmode="lin" valueType="num">
                                      <p:cBhvr>
                                        <p:cTn id="14" dur="500" fill="hold"/>
                                        <p:tgtEl>
                                          <p:spTgt spid="20"/>
                                        </p:tgtEl>
                                        <p:attrNameLst>
                                          <p:attrName>ppt_h</p:attrName>
                                        </p:attrNameLst>
                                      </p:cBhvr>
                                      <p:tavLst>
                                        <p:tav tm="0">
                                          <p:val>
                                            <p:strVal val="#ppt_h"/>
                                          </p:val>
                                        </p:tav>
                                        <p:tav tm="100000">
                                          <p:val>
                                            <p:strVal val="#ppt_h"/>
                                          </p:val>
                                        </p:tav>
                                      </p:tavLst>
                                    </p:anim>
                                    <p:anim calcmode="lin" valueType="num">
                                      <p:cBhvr>
                                        <p:cTn id="15" dur="500" fill="hold"/>
                                        <p:tgtEl>
                                          <p:spTgt spid="20"/>
                                        </p:tgtEl>
                                        <p:attrNameLst>
                                          <p:attrName>ppt_x</p:attrName>
                                        </p:attrNameLst>
                                      </p:cBhvr>
                                      <p:tavLst>
                                        <p:tav tm="0">
                                          <p:val>
                                            <p:strVal val="#ppt_x-.2"/>
                                          </p:val>
                                        </p:tav>
                                        <p:tav tm="100000">
                                          <p:val>
                                            <p:strVal val="#ppt_x"/>
                                          </p:val>
                                        </p:tav>
                                      </p:tavLst>
                                    </p:anim>
                                    <p:anim calcmode="lin" valueType="num">
                                      <p:cBhvr>
                                        <p:cTn id="16" dur="500" fill="hold"/>
                                        <p:tgtEl>
                                          <p:spTgt spid="20"/>
                                        </p:tgtEl>
                                        <p:attrNameLst>
                                          <p:attrName>ppt_y</p:attrName>
                                        </p:attrNameLst>
                                      </p:cBhvr>
                                      <p:tavLst>
                                        <p:tav tm="0">
                                          <p:val>
                                            <p:strVal val="#ppt_y"/>
                                          </p:val>
                                        </p:tav>
                                        <p:tav tm="100000">
                                          <p:val>
                                            <p:strVal val="#ppt_y"/>
                                          </p:val>
                                        </p:tav>
                                      </p:tavLst>
                                    </p:anim>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Conclusions and Future works</a:t>
            </a:r>
            <a:endParaRPr lang="ja-JP" altLang="en-US" dirty="0"/>
          </a:p>
        </p:txBody>
      </p:sp>
      <p:sp>
        <p:nvSpPr>
          <p:cNvPr id="10" name="テキスト ボックス 9"/>
          <p:cNvSpPr txBox="1"/>
          <p:nvPr/>
        </p:nvSpPr>
        <p:spPr>
          <a:xfrm>
            <a:off x="639568" y="5462734"/>
            <a:ext cx="8047232" cy="369332"/>
          </a:xfrm>
          <a:prstGeom prst="rect">
            <a:avLst/>
          </a:prstGeom>
          <a:noFill/>
        </p:spPr>
        <p:txBody>
          <a:bodyPr wrap="square" rtlCol="0">
            <a:spAutoFit/>
          </a:bodyPr>
          <a:lstStyle/>
          <a:p>
            <a:r>
              <a:rPr kumimoji="1" lang="ja-JP" altLang="en-US" dirty="0" smtClean="0"/>
              <a:t>・</a:t>
            </a:r>
            <a:r>
              <a:rPr lang="en-US" altLang="ja-JP" dirty="0" smtClean="0"/>
              <a:t>Longest Common Substring Problem on Cyclic Non-linear text</a:t>
            </a:r>
            <a:endParaRPr kumimoji="1" lang="ja-JP" altLang="en-US" dirty="0"/>
          </a:p>
        </p:txBody>
      </p:sp>
      <p:sp>
        <p:nvSpPr>
          <p:cNvPr id="11" name="テキスト ボックス 10"/>
          <p:cNvSpPr txBox="1"/>
          <p:nvPr/>
        </p:nvSpPr>
        <p:spPr>
          <a:xfrm>
            <a:off x="617209" y="6173185"/>
            <a:ext cx="8047232" cy="369332"/>
          </a:xfrm>
          <a:prstGeom prst="rect">
            <a:avLst/>
          </a:prstGeom>
          <a:noFill/>
        </p:spPr>
        <p:txBody>
          <a:bodyPr wrap="square" rtlCol="0">
            <a:spAutoFit/>
          </a:bodyPr>
          <a:lstStyle/>
          <a:p>
            <a:r>
              <a:rPr lang="ja-JP" altLang="en-US" dirty="0" smtClean="0"/>
              <a:t>・</a:t>
            </a:r>
            <a:r>
              <a:rPr lang="en-US" altLang="ja-JP" dirty="0" smtClean="0"/>
              <a:t>pattern matching with non-linear patterns</a:t>
            </a:r>
          </a:p>
        </p:txBody>
      </p:sp>
      <p:sp>
        <p:nvSpPr>
          <p:cNvPr id="12" name="テキスト ボックス 11"/>
          <p:cNvSpPr txBox="1"/>
          <p:nvPr/>
        </p:nvSpPr>
        <p:spPr>
          <a:xfrm>
            <a:off x="128290" y="4932318"/>
            <a:ext cx="2041734" cy="461665"/>
          </a:xfrm>
          <a:prstGeom prst="rect">
            <a:avLst/>
          </a:prstGeom>
          <a:noFill/>
          <a:ln>
            <a:solidFill>
              <a:srgbClr val="0000FF"/>
            </a:solidFill>
          </a:ln>
        </p:spPr>
        <p:txBody>
          <a:bodyPr wrap="square" rtlCol="0">
            <a:spAutoFit/>
          </a:bodyPr>
          <a:lstStyle/>
          <a:p>
            <a:r>
              <a:rPr kumimoji="1" lang="en-US" altLang="ja-JP" sz="2400" dirty="0" smtClean="0"/>
              <a:t>Future works</a:t>
            </a:r>
            <a:endParaRPr kumimoji="1" lang="ja-JP" altLang="en-US" sz="2400" dirty="0"/>
          </a:p>
        </p:txBody>
      </p:sp>
      <p:sp>
        <p:nvSpPr>
          <p:cNvPr id="13" name="テキスト ボックス 12"/>
          <p:cNvSpPr txBox="1"/>
          <p:nvPr/>
        </p:nvSpPr>
        <p:spPr>
          <a:xfrm>
            <a:off x="639568" y="5824374"/>
            <a:ext cx="8047232" cy="369332"/>
          </a:xfrm>
          <a:prstGeom prst="rect">
            <a:avLst/>
          </a:prstGeom>
          <a:noFill/>
        </p:spPr>
        <p:txBody>
          <a:bodyPr wrap="square" rtlCol="0">
            <a:spAutoFit/>
          </a:bodyPr>
          <a:lstStyle/>
          <a:p>
            <a:r>
              <a:rPr lang="ja-JP" altLang="en-US" dirty="0" smtClean="0"/>
              <a:t>・</a:t>
            </a:r>
            <a:r>
              <a:rPr lang="en-US" altLang="ja-JP" dirty="0" smtClean="0"/>
              <a:t>the case where the number of times a vertex can be used is bounded  </a:t>
            </a:r>
            <a:endParaRPr kumimoji="1" lang="ja-JP" altLang="en-US" dirty="0"/>
          </a:p>
        </p:txBody>
      </p:sp>
      <p:graphicFrame>
        <p:nvGraphicFramePr>
          <p:cNvPr id="14" name="表 13"/>
          <p:cNvGraphicFramePr>
            <a:graphicFrameLocks noGrp="1"/>
          </p:cNvGraphicFramePr>
          <p:nvPr/>
        </p:nvGraphicFramePr>
        <p:xfrm>
          <a:off x="128290" y="1550735"/>
          <a:ext cx="8667390" cy="3056021"/>
        </p:xfrm>
        <a:graphic>
          <a:graphicData uri="http://schemas.openxmlformats.org/drawingml/2006/table">
            <a:tbl>
              <a:tblPr firstRow="1" bandRow="1">
                <a:tableStyleId>{2A488322-F2BA-4B5B-9748-0D474271808F}</a:tableStyleId>
              </a:tblPr>
              <a:tblGrid>
                <a:gridCol w="2355696"/>
                <a:gridCol w="1772283"/>
                <a:gridCol w="1758327"/>
                <a:gridCol w="2781084"/>
              </a:tblGrid>
              <a:tr h="601380">
                <a:tc>
                  <a:txBody>
                    <a:bodyPr/>
                    <a:lstStyle/>
                    <a:p>
                      <a:pPr algn="ctr"/>
                      <a:r>
                        <a:rPr kumimoji="1" lang="en-US" altLang="ja-JP" sz="2400" dirty="0" smtClean="0"/>
                        <a:t>problem</a:t>
                      </a:r>
                      <a:endParaRPr kumimoji="1" lang="ja-JP" alt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kumimoji="1" lang="en-US" altLang="ja-JP" sz="2400" dirty="0" smtClean="0">
                          <a:latin typeface="+mn-lt"/>
                          <a:cs typeface="Times New Roman"/>
                        </a:rPr>
                        <a:t>text </a:t>
                      </a:r>
                      <a:r>
                        <a:rPr kumimoji="1" lang="en-US" altLang="ja-JP" sz="2400" dirty="0" smtClean="0">
                          <a:latin typeface="Times New Roman"/>
                          <a:cs typeface="Times New Roman"/>
                        </a:rPr>
                        <a:t>1</a:t>
                      </a:r>
                      <a:endParaRPr kumimoji="1" lang="ja-JP" altLang="en-US" sz="2400" dirty="0">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kumimoji="1" lang="en-US" altLang="ja-JP" sz="2400" b="1" dirty="0" smtClean="0">
                          <a:latin typeface="+mn-lt"/>
                          <a:cs typeface="Times New Roman"/>
                        </a:rPr>
                        <a:t>text </a:t>
                      </a:r>
                      <a:r>
                        <a:rPr kumimoji="1" lang="en-US" altLang="ja-JP" sz="2400" b="1" dirty="0" smtClean="0">
                          <a:latin typeface="Times New Roman"/>
                          <a:cs typeface="Times New Roman"/>
                        </a:rPr>
                        <a:t>2</a:t>
                      </a:r>
                      <a:endParaRPr kumimoji="1" lang="ja-JP" altLang="en-US" sz="2400" b="1" dirty="0">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kumimoji="1" lang="en-US" altLang="ja-JP" sz="2400" dirty="0" smtClean="0"/>
                        <a:t>time</a:t>
                      </a:r>
                      <a:r>
                        <a:rPr kumimoji="1" lang="en-US" altLang="ja-JP" sz="2400" baseline="0" dirty="0" smtClean="0"/>
                        <a:t> complexity</a:t>
                      </a:r>
                      <a:endParaRPr kumimoji="1" lang="ja-JP" alt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r>
              <a:tr h="60138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Longest Common Substring</a:t>
                      </a:r>
                      <a:endParaRPr kumimoji="1" lang="ja-JP" altLang="en-US" sz="2000"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sz="2000" dirty="0" smtClean="0"/>
                        <a:t>acyclic</a:t>
                      </a:r>
                      <a:r>
                        <a:rPr kumimoji="1" lang="en-US" altLang="ja-JP" sz="2000" baseline="0" dirty="0" smtClean="0"/>
                        <a:t> graph</a:t>
                      </a:r>
                      <a:endParaRPr kumimoji="1" lang="en-US" altLang="ja-JP" sz="2000"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2000" dirty="0" smtClean="0"/>
                        <a:t>acyclic graph</a:t>
                      </a:r>
                      <a:endParaRPr kumimoji="1" lang="ja-JP" altLang="en-US" sz="20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kumimoji="1" lang="en-US" altLang="ja-JP" sz="2000" i="1" dirty="0" smtClean="0">
                          <a:latin typeface="Times New Roman"/>
                          <a:cs typeface="Times New Roman"/>
                        </a:rPr>
                        <a:t>O</a:t>
                      </a:r>
                      <a:r>
                        <a:rPr kumimoji="1" lang="en-US" altLang="ja-JP" sz="2000" i="0" dirty="0" smtClean="0">
                          <a:latin typeface="Times New Roman"/>
                          <a:cs typeface="Times New Roman"/>
                        </a:rPr>
                        <a:t>(|</a:t>
                      </a:r>
                      <a:r>
                        <a:rPr kumimoji="1" lang="en-US" altLang="ja-JP" sz="2000" i="1" dirty="0" smtClean="0">
                          <a:latin typeface="Times New Roman"/>
                          <a:cs typeface="Times New Roman"/>
                        </a:rPr>
                        <a:t>E</a:t>
                      </a:r>
                      <a:r>
                        <a:rPr kumimoji="1" lang="en-US" altLang="ja-JP" sz="2000" i="0" baseline="-25000" dirty="0" smtClean="0">
                          <a:latin typeface="Times New Roman"/>
                          <a:cs typeface="Times New Roman"/>
                        </a:rPr>
                        <a:t>1</a:t>
                      </a:r>
                      <a:r>
                        <a:rPr kumimoji="1" lang="en-US" altLang="ja-JP" sz="2000" i="1" dirty="0" smtClean="0">
                          <a:latin typeface="Times New Roman"/>
                          <a:cs typeface="Times New Roman"/>
                        </a:rPr>
                        <a:t>|</a:t>
                      </a:r>
                      <a:r>
                        <a:rPr kumimoji="1" lang="en-US" altLang="ja-JP" sz="2000" i="0" dirty="0" smtClean="0">
                          <a:latin typeface="Times New Roman"/>
                          <a:cs typeface="Times New Roman"/>
                        </a:rPr>
                        <a:t>|</a:t>
                      </a:r>
                      <a:r>
                        <a:rPr kumimoji="1" lang="en-US" altLang="ja-JP" sz="2000" i="1" dirty="0" smtClean="0">
                          <a:latin typeface="Times New Roman"/>
                          <a:cs typeface="Times New Roman"/>
                        </a:rPr>
                        <a:t>E</a:t>
                      </a:r>
                      <a:r>
                        <a:rPr kumimoji="1" lang="en-US" altLang="ja-JP" sz="2000" i="0" baseline="-25000" dirty="0" smtClean="0">
                          <a:latin typeface="Times New Roman"/>
                          <a:cs typeface="Times New Roman"/>
                        </a:rPr>
                        <a:t>2</a:t>
                      </a:r>
                      <a:r>
                        <a:rPr kumimoji="1" lang="en-US" altLang="ja-JP" sz="2000" i="1" dirty="0" smtClean="0">
                          <a:latin typeface="Times New Roman"/>
                          <a:cs typeface="Times New Roman"/>
                        </a:rPr>
                        <a:t>|</a:t>
                      </a:r>
                      <a:r>
                        <a:rPr kumimoji="1" lang="en-US" altLang="ja-JP" sz="2000" i="0" dirty="0" smtClean="0">
                          <a:latin typeface="Times New Roman"/>
                          <a:cs typeface="Times New Roman"/>
                        </a:rPr>
                        <a:t>)</a:t>
                      </a:r>
                      <a:endParaRPr kumimoji="1" lang="ja-JP" altLang="en-US" sz="2000" i="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01380">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000" baseline="0" dirty="0" smtClean="0"/>
                        <a:t>graph</a:t>
                      </a:r>
                      <a:endParaRPr kumimoji="1" lang="en-US" altLang="ja-JP" sz="2000"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2000" dirty="0" smtClean="0"/>
                        <a:t>acyclic graph</a:t>
                      </a:r>
                      <a:endParaRPr kumimoji="1" lang="ja-JP" altLang="en-US" sz="20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kumimoji="1" lang="en-US" altLang="ja-JP" sz="2000" i="1" dirty="0" smtClean="0">
                          <a:latin typeface="Times New Roman"/>
                          <a:cs typeface="Times New Roman"/>
                        </a:rPr>
                        <a:t>O</a:t>
                      </a:r>
                      <a:r>
                        <a:rPr kumimoji="1" lang="en-US" altLang="ja-JP" sz="2000" i="0" dirty="0" smtClean="0">
                          <a:latin typeface="Times New Roman"/>
                          <a:cs typeface="Times New Roman"/>
                        </a:rPr>
                        <a:t>(|</a:t>
                      </a:r>
                      <a:r>
                        <a:rPr kumimoji="1" lang="en-US" altLang="ja-JP" sz="2000" i="1" dirty="0" smtClean="0">
                          <a:latin typeface="Times New Roman"/>
                          <a:cs typeface="Times New Roman"/>
                        </a:rPr>
                        <a:t>E</a:t>
                      </a:r>
                      <a:r>
                        <a:rPr kumimoji="1" lang="en-US" altLang="ja-JP" sz="2000" i="0" baseline="-25000" dirty="0" smtClean="0">
                          <a:latin typeface="Times New Roman"/>
                          <a:cs typeface="Times New Roman"/>
                        </a:rPr>
                        <a:t>1</a:t>
                      </a:r>
                      <a:r>
                        <a:rPr kumimoji="1" lang="en-US" altLang="ja-JP" sz="2000" i="1" dirty="0" smtClean="0">
                          <a:latin typeface="Times New Roman"/>
                          <a:cs typeface="Times New Roman"/>
                        </a:rPr>
                        <a:t>|</a:t>
                      </a:r>
                      <a:r>
                        <a:rPr kumimoji="1" lang="en-US" altLang="ja-JP" sz="2000" i="0" dirty="0" smtClean="0">
                          <a:latin typeface="Times New Roman"/>
                          <a:cs typeface="Times New Roman"/>
                        </a:rPr>
                        <a:t>|</a:t>
                      </a:r>
                      <a:r>
                        <a:rPr kumimoji="1" lang="en-US" altLang="ja-JP" sz="2000" i="1" dirty="0" smtClean="0">
                          <a:latin typeface="Times New Roman"/>
                          <a:cs typeface="Times New Roman"/>
                        </a:rPr>
                        <a:t>E</a:t>
                      </a:r>
                      <a:r>
                        <a:rPr kumimoji="1" lang="en-US" altLang="ja-JP" sz="2000" i="0" baseline="-25000" dirty="0" smtClean="0">
                          <a:latin typeface="Times New Roman"/>
                          <a:cs typeface="Times New Roman"/>
                        </a:rPr>
                        <a:t>2</a:t>
                      </a:r>
                      <a:r>
                        <a:rPr kumimoji="1" lang="en-US" altLang="ja-JP" sz="2000" i="1" dirty="0" smtClean="0">
                          <a:latin typeface="Times New Roman"/>
                          <a:cs typeface="Times New Roman"/>
                        </a:rPr>
                        <a:t>|</a:t>
                      </a:r>
                      <a:r>
                        <a:rPr kumimoji="1" lang="en-US" altLang="ja-JP" sz="2000" i="0" dirty="0" smtClean="0">
                          <a:latin typeface="Times New Roman"/>
                          <a:cs typeface="Times New Roman"/>
                        </a:rPr>
                        <a:t>)                  </a:t>
                      </a:r>
                      <a:endParaRPr kumimoji="1" lang="ja-JP" altLang="en-US" sz="20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0138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Longest Common Subsequence</a:t>
                      </a:r>
                      <a:endParaRPr kumimoji="1" lang="ja-JP" altLang="en-US" sz="2000"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sz="2000" dirty="0" smtClean="0"/>
                        <a:t>acyclic</a:t>
                      </a:r>
                      <a:r>
                        <a:rPr kumimoji="1" lang="en-US" altLang="ja-JP" sz="2000" baseline="0" dirty="0" smtClean="0"/>
                        <a:t> graph</a:t>
                      </a:r>
                      <a:endParaRPr kumimoji="1" lang="en-US" altLang="ja-JP" sz="2000"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2000" dirty="0" smtClean="0"/>
                        <a:t>acyclic graph</a:t>
                      </a:r>
                      <a:endParaRPr kumimoji="1" lang="ja-JP" altLang="en-US" sz="20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kumimoji="1" lang="en-US" altLang="ja-JP" sz="2000" i="1" dirty="0" smtClean="0">
                          <a:latin typeface="Times New Roman"/>
                          <a:cs typeface="Times New Roman"/>
                        </a:rPr>
                        <a:t>O</a:t>
                      </a:r>
                      <a:r>
                        <a:rPr kumimoji="1" lang="en-US" altLang="ja-JP" sz="2000" i="0" dirty="0" smtClean="0">
                          <a:latin typeface="Times New Roman"/>
                          <a:cs typeface="Times New Roman"/>
                        </a:rPr>
                        <a:t>(|</a:t>
                      </a:r>
                      <a:r>
                        <a:rPr kumimoji="1" lang="en-US" altLang="ja-JP" sz="2000" i="1" dirty="0" smtClean="0">
                          <a:latin typeface="Times New Roman"/>
                          <a:cs typeface="Times New Roman"/>
                        </a:rPr>
                        <a:t>E</a:t>
                      </a:r>
                      <a:r>
                        <a:rPr kumimoji="1" lang="en-US" altLang="ja-JP" sz="2000" i="0" baseline="-25000" dirty="0" smtClean="0">
                          <a:latin typeface="Times New Roman"/>
                          <a:cs typeface="Times New Roman"/>
                        </a:rPr>
                        <a:t>1</a:t>
                      </a:r>
                      <a:r>
                        <a:rPr kumimoji="1" lang="en-US" altLang="ja-JP" sz="2000" i="1" dirty="0" smtClean="0">
                          <a:latin typeface="Times New Roman"/>
                          <a:cs typeface="Times New Roman"/>
                        </a:rPr>
                        <a:t>|</a:t>
                      </a:r>
                      <a:r>
                        <a:rPr kumimoji="1" lang="en-US" altLang="ja-JP" sz="2000" i="0" dirty="0" smtClean="0">
                          <a:latin typeface="Times New Roman"/>
                          <a:cs typeface="Times New Roman"/>
                        </a:rPr>
                        <a:t>|</a:t>
                      </a:r>
                      <a:r>
                        <a:rPr kumimoji="1" lang="en-US" altLang="ja-JP" sz="2000" i="1" dirty="0" smtClean="0">
                          <a:latin typeface="Times New Roman"/>
                          <a:cs typeface="Times New Roman"/>
                        </a:rPr>
                        <a:t>E</a:t>
                      </a:r>
                      <a:r>
                        <a:rPr kumimoji="1" lang="en-US" altLang="ja-JP" sz="2000" i="0" baseline="-25000" dirty="0" smtClean="0">
                          <a:latin typeface="Times New Roman"/>
                          <a:cs typeface="Times New Roman"/>
                        </a:rPr>
                        <a:t>2</a:t>
                      </a:r>
                      <a:r>
                        <a:rPr kumimoji="1" lang="en-US" altLang="ja-JP" sz="2000" i="1" dirty="0" smtClean="0">
                          <a:latin typeface="Times New Roman"/>
                          <a:cs typeface="Times New Roman"/>
                        </a:rPr>
                        <a:t>|</a:t>
                      </a:r>
                      <a:r>
                        <a:rPr kumimoji="1" lang="en-US" altLang="ja-JP" sz="2000" i="0" dirty="0" smtClean="0">
                          <a:latin typeface="Times New Roman"/>
                          <a:cs typeface="Times New Roman"/>
                        </a:rPr>
                        <a:t>)                  </a:t>
                      </a:r>
                      <a:endParaRPr kumimoji="1" lang="ja-JP" altLang="en-US" sz="20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50501">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sz="2000" baseline="0" dirty="0" smtClean="0"/>
                        <a:t>graph</a:t>
                      </a:r>
                      <a:endParaRPr kumimoji="1" lang="en-US" altLang="ja-JP" sz="2000"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2000" dirty="0" smtClean="0"/>
                        <a:t>graph</a:t>
                      </a:r>
                      <a:endParaRPr kumimoji="1" lang="ja-JP" altLang="en-US" sz="20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kumimoji="1" lang="en-US" altLang="ja-JP" sz="2000" i="1" dirty="0" smtClean="0">
                          <a:latin typeface="Times New Roman"/>
                          <a:cs typeface="Times New Roman"/>
                        </a:rPr>
                        <a:t>O</a:t>
                      </a:r>
                      <a:r>
                        <a:rPr kumimoji="1" lang="en-US" altLang="ja-JP" sz="2000" i="0" dirty="0" smtClean="0">
                          <a:latin typeface="Times New Roman"/>
                          <a:cs typeface="Times New Roman"/>
                        </a:rPr>
                        <a:t>(|</a:t>
                      </a:r>
                      <a:r>
                        <a:rPr kumimoji="1" lang="en-US" altLang="ja-JP" sz="2000" i="1" dirty="0" smtClean="0">
                          <a:latin typeface="Times New Roman"/>
                          <a:cs typeface="Times New Roman"/>
                        </a:rPr>
                        <a:t>E</a:t>
                      </a:r>
                      <a:r>
                        <a:rPr kumimoji="1" lang="en-US" altLang="ja-JP" sz="2000" i="0" baseline="-25000" dirty="0" smtClean="0">
                          <a:latin typeface="Times New Roman"/>
                          <a:cs typeface="Times New Roman"/>
                        </a:rPr>
                        <a:t>1</a:t>
                      </a:r>
                      <a:r>
                        <a:rPr kumimoji="1" lang="en-US" altLang="ja-JP" sz="2000" i="1" dirty="0" smtClean="0">
                          <a:latin typeface="Times New Roman"/>
                          <a:cs typeface="Times New Roman"/>
                        </a:rPr>
                        <a:t>|</a:t>
                      </a:r>
                      <a:r>
                        <a:rPr kumimoji="1" lang="en-US" altLang="ja-JP" sz="2000" i="0" dirty="0" smtClean="0">
                          <a:latin typeface="Times New Roman"/>
                          <a:cs typeface="Times New Roman"/>
                        </a:rPr>
                        <a:t>|</a:t>
                      </a:r>
                      <a:r>
                        <a:rPr kumimoji="1" lang="en-US" altLang="ja-JP" sz="2000" i="1" dirty="0" smtClean="0">
                          <a:latin typeface="Times New Roman"/>
                          <a:cs typeface="Times New Roman"/>
                        </a:rPr>
                        <a:t>E</a:t>
                      </a:r>
                      <a:r>
                        <a:rPr kumimoji="1" lang="en-US" altLang="ja-JP" sz="2000" i="0" baseline="-25000" dirty="0" smtClean="0">
                          <a:latin typeface="Times New Roman"/>
                          <a:cs typeface="Times New Roman"/>
                        </a:rPr>
                        <a:t>2</a:t>
                      </a:r>
                      <a:r>
                        <a:rPr kumimoji="1" lang="en-US" altLang="ja-JP" sz="2000" i="1" dirty="0" smtClean="0">
                          <a:latin typeface="Times New Roman"/>
                          <a:cs typeface="Times New Roman"/>
                        </a:rPr>
                        <a:t>|+</a:t>
                      </a:r>
                      <a:r>
                        <a:rPr kumimoji="1" lang="en-US" altLang="ja-JP" sz="2000" i="0" dirty="0" smtClean="0">
                          <a:latin typeface="Times New Roman"/>
                          <a:cs typeface="Times New Roman"/>
                        </a:rPr>
                        <a:t>|</a:t>
                      </a:r>
                      <a:r>
                        <a:rPr kumimoji="1" lang="en-US" altLang="ja-JP" sz="2000" i="1" dirty="0" smtClean="0">
                          <a:latin typeface="Times New Roman"/>
                          <a:cs typeface="Times New Roman"/>
                        </a:rPr>
                        <a:t>V</a:t>
                      </a:r>
                      <a:r>
                        <a:rPr kumimoji="1" lang="en-US" altLang="ja-JP" sz="2000" i="0" baseline="-25000" dirty="0" smtClean="0">
                          <a:latin typeface="Times New Roman"/>
                          <a:cs typeface="Times New Roman"/>
                        </a:rPr>
                        <a:t>1</a:t>
                      </a:r>
                      <a:r>
                        <a:rPr kumimoji="1" lang="en-US" altLang="ja-JP" sz="2000" i="1" dirty="0" smtClean="0">
                          <a:latin typeface="Times New Roman"/>
                          <a:cs typeface="Times New Roman"/>
                        </a:rPr>
                        <a:t>|</a:t>
                      </a:r>
                      <a:r>
                        <a:rPr kumimoji="1" lang="en-US" altLang="ja-JP" sz="2000" i="0" dirty="0" smtClean="0">
                          <a:latin typeface="Times New Roman"/>
                          <a:cs typeface="Times New Roman"/>
                        </a:rPr>
                        <a:t>|</a:t>
                      </a:r>
                      <a:r>
                        <a:rPr kumimoji="1" lang="en-US" altLang="ja-JP" sz="2000" i="1" dirty="0" smtClean="0">
                          <a:latin typeface="Times New Roman"/>
                          <a:cs typeface="Times New Roman"/>
                        </a:rPr>
                        <a:t>V</a:t>
                      </a:r>
                      <a:r>
                        <a:rPr kumimoji="1" lang="en-US" altLang="ja-JP" sz="2000" i="0" baseline="-25000" dirty="0" smtClean="0">
                          <a:latin typeface="Times New Roman"/>
                          <a:cs typeface="Times New Roman"/>
                        </a:rPr>
                        <a:t>2</a:t>
                      </a:r>
                      <a:r>
                        <a:rPr kumimoji="1" lang="en-US" altLang="ja-JP" sz="2000" i="1" dirty="0" smtClean="0">
                          <a:latin typeface="Times New Roman"/>
                          <a:cs typeface="Times New Roman"/>
                        </a:rPr>
                        <a:t>|</a:t>
                      </a:r>
                      <a:r>
                        <a:rPr kumimoji="1" lang="en-US" altLang="ja-JP" sz="2000" i="0" dirty="0" smtClean="0">
                          <a:latin typeface="Times New Roman"/>
                          <a:cs typeface="Times New Roman"/>
                        </a:rPr>
                        <a:t>log|Σ|) </a:t>
                      </a:r>
                      <a:endParaRPr kumimoji="1" lang="ja-JP" altLang="en-US" sz="20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340" y="5023829"/>
            <a:ext cx="8243699" cy="1143000"/>
          </a:xfrm>
        </p:spPr>
        <p:txBody>
          <a:bodyPr>
            <a:noAutofit/>
          </a:bodyPr>
          <a:lstStyle/>
          <a:p>
            <a:r>
              <a:rPr lang="en-US" altLang="ja-JP" sz="5400" dirty="0" smtClean="0"/>
              <a:t>Thank You For Listening </a:t>
            </a:r>
            <a:endParaRPr lang="ja-JP" altLang="en-US" sz="5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8" name="テキスト ボックス 57"/>
          <p:cNvSpPr txBox="1"/>
          <p:nvPr/>
        </p:nvSpPr>
        <p:spPr>
          <a:xfrm>
            <a:off x="857870" y="3647706"/>
            <a:ext cx="7745227" cy="461665"/>
          </a:xfrm>
          <a:prstGeom prst="rect">
            <a:avLst/>
          </a:prstGeom>
          <a:noFill/>
        </p:spPr>
        <p:txBody>
          <a:bodyPr wrap="square" rtlCol="0">
            <a:spAutoFit/>
          </a:bodyPr>
          <a:lstStyle/>
          <a:p>
            <a:r>
              <a:rPr kumimoji="1" lang="en-US" altLang="ja-JP" sz="2400" dirty="0" smtClean="0">
                <a:latin typeface="BKM-cmmi12"/>
                <a:cs typeface="BKM-cmmi12"/>
              </a:rPr>
              <a:t>V</a:t>
            </a:r>
            <a:r>
              <a:rPr lang="en-US" altLang="ja-JP" sz="2400" dirty="0" smtClean="0">
                <a:latin typeface="+mn-ea"/>
                <a:cs typeface="BKM-cmmi12"/>
              </a:rPr>
              <a:t> = </a:t>
            </a:r>
            <a:r>
              <a:rPr kumimoji="1" lang="ja-JP" altLang="en-US" sz="2400" dirty="0" smtClean="0">
                <a:latin typeface="+mn-ea"/>
                <a:cs typeface="BKM-cmmi12"/>
              </a:rPr>
              <a:t>｛</a:t>
            </a:r>
            <a:r>
              <a:rPr kumimoji="1" lang="en-US" altLang="ja-JP" sz="2400" dirty="0" smtClean="0">
                <a:latin typeface="+mn-ea"/>
                <a:cs typeface="BKM-cmmi12"/>
              </a:rPr>
              <a:t> </a:t>
            </a:r>
            <a:r>
              <a:rPr lang="en-US" altLang="ja-JP" sz="2400" i="1" dirty="0" smtClean="0">
                <a:latin typeface="Times New Roman"/>
                <a:cs typeface="Times New Roman"/>
              </a:rPr>
              <a:t>v</a:t>
            </a:r>
            <a:r>
              <a:rPr lang="en-US" altLang="ja-JP" sz="2400" baseline="-25000" dirty="0" smtClean="0">
                <a:latin typeface="Times New Roman"/>
                <a:cs typeface="Times New Roman"/>
              </a:rPr>
              <a:t>1</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2</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3</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4</a:t>
            </a:r>
            <a:r>
              <a:rPr lang="en-US" altLang="ja-JP" sz="2400" dirty="0" smtClean="0">
                <a:latin typeface="+mn-ea"/>
                <a:cs typeface="BKM-cmmi12"/>
              </a:rPr>
              <a:t> </a:t>
            </a:r>
            <a:r>
              <a:rPr kumimoji="1" lang="ja-JP" altLang="en-US" sz="2400" dirty="0" smtClean="0">
                <a:latin typeface="BKM-cmmi12"/>
                <a:cs typeface="BKM-cmmi12"/>
              </a:rPr>
              <a:t>｝</a:t>
            </a:r>
            <a:endParaRPr kumimoji="1" lang="ja-JP" altLang="en-US" sz="2400" dirty="0">
              <a:latin typeface="BKM-cmmi12"/>
              <a:cs typeface="BKM-cmmi12"/>
            </a:endParaRPr>
          </a:p>
        </p:txBody>
      </p:sp>
      <p:sp>
        <p:nvSpPr>
          <p:cNvPr id="59" name="テキスト ボックス 58"/>
          <p:cNvSpPr txBox="1"/>
          <p:nvPr/>
        </p:nvSpPr>
        <p:spPr>
          <a:xfrm>
            <a:off x="854296" y="4138204"/>
            <a:ext cx="7832504" cy="461665"/>
          </a:xfrm>
          <a:prstGeom prst="rect">
            <a:avLst/>
          </a:prstGeom>
          <a:noFill/>
        </p:spPr>
        <p:txBody>
          <a:bodyPr wrap="square" rtlCol="0">
            <a:spAutoFit/>
          </a:bodyPr>
          <a:lstStyle/>
          <a:p>
            <a:r>
              <a:rPr kumimoji="1" lang="en-US" altLang="ja-JP" sz="2400" dirty="0" smtClean="0">
                <a:latin typeface="BKM-cmmi12"/>
                <a:cs typeface="BKM-cmmi12"/>
              </a:rPr>
              <a:t>E</a:t>
            </a:r>
            <a:r>
              <a:rPr lang="en-US" altLang="ja-JP" sz="2400" dirty="0" smtClean="0">
                <a:latin typeface="+mn-ea"/>
                <a:cs typeface="BKM-cmmi12"/>
              </a:rPr>
              <a:t> = </a:t>
            </a:r>
            <a:r>
              <a:rPr kumimoji="1" lang="ja-JP" altLang="en-US" sz="2400" dirty="0" smtClean="0">
                <a:latin typeface="BKM-cmmi12"/>
                <a:cs typeface="BKM-cmmi12"/>
              </a:rPr>
              <a:t>｛</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1</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2</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1</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3</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2</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3</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2</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4</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3</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4</a:t>
            </a:r>
            <a:r>
              <a:rPr kumimoji="1" lang="en-US" altLang="ja-JP" sz="2400" dirty="0" smtClean="0">
                <a:latin typeface="+mn-ea"/>
                <a:cs typeface="BKM-cmmi12"/>
              </a:rPr>
              <a:t>)</a:t>
            </a:r>
            <a:r>
              <a:rPr kumimoji="1" lang="ja-JP" altLang="en-US" sz="2400" dirty="0" smtClean="0">
                <a:latin typeface="BKM-cmmi12"/>
                <a:cs typeface="BKM-cmmi12"/>
              </a:rPr>
              <a:t>｝</a:t>
            </a:r>
            <a:r>
              <a:rPr kumimoji="1" lang="en-US" altLang="ja-JP" sz="2400" dirty="0" smtClean="0">
                <a:latin typeface="BKM-cmmi12"/>
                <a:cs typeface="BKM-cmmi12"/>
              </a:rPr>
              <a:t> </a:t>
            </a:r>
            <a:endParaRPr kumimoji="1" lang="ja-JP" altLang="en-US" sz="2400" dirty="0">
              <a:latin typeface="BKM-cmmi12"/>
              <a:cs typeface="BKM-cmmi12"/>
            </a:endParaRPr>
          </a:p>
        </p:txBody>
      </p:sp>
      <p:sp>
        <p:nvSpPr>
          <p:cNvPr id="21" name="タイトル 1"/>
          <p:cNvSpPr>
            <a:spLocks noGrp="1"/>
          </p:cNvSpPr>
          <p:nvPr>
            <p:ph type="title"/>
          </p:nvPr>
        </p:nvSpPr>
        <p:spPr/>
        <p:txBody>
          <a:bodyPr/>
          <a:lstStyle/>
          <a:p>
            <a:r>
              <a:rPr lang="en-US" altLang="ja-JP" dirty="0" smtClean="0"/>
              <a:t>Non-linear Text </a:t>
            </a:r>
            <a:endParaRPr lang="ja-JP" altLang="en-US" dirty="0"/>
          </a:p>
        </p:txBody>
      </p:sp>
      <p:grpSp>
        <p:nvGrpSpPr>
          <p:cNvPr id="3" name="図形グループ 34"/>
          <p:cNvGrpSpPr/>
          <p:nvPr/>
        </p:nvGrpSpPr>
        <p:grpSpPr>
          <a:xfrm>
            <a:off x="393651" y="1417639"/>
            <a:ext cx="8086993" cy="1631837"/>
            <a:chOff x="393651" y="1417639"/>
            <a:chExt cx="8086993" cy="1631837"/>
          </a:xfrm>
        </p:grpSpPr>
        <p:sp>
          <p:nvSpPr>
            <p:cNvPr id="31" name="角丸四角形 30"/>
            <p:cNvSpPr/>
            <p:nvPr/>
          </p:nvSpPr>
          <p:spPr>
            <a:xfrm>
              <a:off x="407962" y="1545124"/>
              <a:ext cx="8072682" cy="1504352"/>
            </a:xfrm>
            <a:prstGeom prst="roundRect">
              <a:avLst/>
            </a:prstGeom>
            <a:solidFill>
              <a:srgbClr val="FFCFE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002603" y="1781816"/>
              <a:ext cx="6883400" cy="369332"/>
            </a:xfrm>
            <a:prstGeom prst="rect">
              <a:avLst/>
            </a:prstGeom>
            <a:noFill/>
          </p:spPr>
          <p:txBody>
            <a:bodyPr wrap="square" rtlCol="0">
              <a:spAutoFit/>
            </a:bodyPr>
            <a:lstStyle/>
            <a:p>
              <a:r>
                <a:rPr lang="en-US" altLang="ja-JP" dirty="0" smtClean="0"/>
                <a:t>A directed graph with vertices labeled by strings.</a:t>
              </a:r>
              <a:endParaRPr kumimoji="1" lang="ja-JP" altLang="en-US" dirty="0"/>
            </a:p>
          </p:txBody>
        </p:sp>
        <p:sp>
          <p:nvSpPr>
            <p:cNvPr id="19" name="タイトル 1"/>
            <p:cNvSpPr txBox="1">
              <a:spLocks/>
            </p:cNvSpPr>
            <p:nvPr/>
          </p:nvSpPr>
          <p:spPr>
            <a:xfrm>
              <a:off x="393651" y="1417639"/>
              <a:ext cx="2909901" cy="402660"/>
            </a:xfrm>
            <a:prstGeom prst="rect">
              <a:avLst/>
            </a:prstGeom>
            <a:solidFill>
              <a:schemeClr val="bg1"/>
            </a:solidFill>
            <a:ln>
              <a:solidFill>
                <a:srgbClr val="4F81BD"/>
              </a:solidFill>
            </a:ln>
          </p:spPr>
          <p:txBody>
            <a:bodyPr vert="horz" lIns="91440" tIns="45720" rIns="91440" bIns="45720" rtlCol="0" anchor="ctr">
              <a:normAutofit fontScale="77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ja-JP" sz="2000" dirty="0" smtClean="0">
                  <a:latin typeface="+mj-lt"/>
                  <a:ea typeface="+mj-ea"/>
                  <a:cs typeface="+mj-cs"/>
                </a:rPr>
                <a:t>Non-linear Text</a:t>
              </a: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  </a:t>
              </a:r>
              <a:r>
                <a:rPr lang="en-US" altLang="ja-JP" sz="2000" dirty="0">
                  <a:latin typeface="BKM-cmmi12"/>
                  <a:ea typeface="+mj-ea"/>
                  <a:cs typeface="BKM-cmmi12"/>
                </a:rPr>
                <a:t>G</a:t>
              </a: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 </a:t>
              </a:r>
              <a:r>
                <a:rPr kumimoji="1" lang="en-US" altLang="ja-JP" sz="2000" b="0" i="0" u="none" strike="noStrike" kern="1200" cap="none" spc="0" normalizeH="0" baseline="0" noProof="0" dirty="0" smtClean="0">
                  <a:ln>
                    <a:noFill/>
                  </a:ln>
                  <a:solidFill>
                    <a:schemeClr val="tx1"/>
                  </a:solidFill>
                  <a:effectLst/>
                  <a:uLnTx/>
                  <a:uFillTx/>
                  <a:latin typeface="BKM-cmmi12"/>
                  <a:ea typeface="+mj-ea"/>
                  <a:cs typeface="BKM-cmmi12"/>
                </a:rPr>
                <a:t> =</a:t>
              </a: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 </a:t>
              </a:r>
              <a:r>
                <a:rPr kumimoji="1" lang="en-US" altLang="ja-JP" sz="2000" b="0" i="0" u="none" strike="noStrike" kern="1200" cap="none" spc="300" normalizeH="0" baseline="0" noProof="0" dirty="0" smtClean="0">
                  <a:ln>
                    <a:noFill/>
                  </a:ln>
                  <a:solidFill>
                    <a:schemeClr val="tx1"/>
                  </a:solidFill>
                  <a:effectLst/>
                  <a:uLnTx/>
                  <a:uFillTx/>
                  <a:latin typeface="BKM-cmmi12"/>
                  <a:ea typeface="+mj-ea"/>
                  <a:cs typeface="BKM-cmmi12"/>
                </a:rPr>
                <a:t>(V,E,L</a:t>
              </a:r>
              <a:r>
                <a:rPr kumimoji="1" lang="ja-JP" altLang="en-US" sz="2000" b="0" i="0" u="none" strike="noStrike" kern="1200" cap="none" spc="300" normalizeH="0" baseline="0" noProof="0" dirty="0" smtClean="0">
                  <a:ln>
                    <a:noFill/>
                  </a:ln>
                  <a:solidFill>
                    <a:schemeClr val="tx1"/>
                  </a:solidFill>
                  <a:effectLst/>
                  <a:uLnTx/>
                  <a:uFillTx/>
                  <a:latin typeface="BKM-cmmi12"/>
                  <a:ea typeface="+mj-ea"/>
                  <a:cs typeface="BKM-cmmi12"/>
                </a:rPr>
                <a:t>）</a:t>
              </a:r>
              <a:endParaRPr kumimoji="1" lang="ja-JP" altLang="en-US" sz="2000" b="0" i="0" u="none" strike="noStrike" kern="1200" cap="none" spc="300" normalizeH="0" baseline="0" noProof="0" dirty="0">
                <a:ln>
                  <a:noFill/>
                </a:ln>
                <a:solidFill>
                  <a:schemeClr val="tx1"/>
                </a:solidFill>
                <a:effectLst/>
                <a:uLnTx/>
                <a:uFillTx/>
                <a:latin typeface="+mj-lt"/>
                <a:ea typeface="+mj-ea"/>
                <a:cs typeface="+mj-cs"/>
              </a:endParaRPr>
            </a:p>
          </p:txBody>
        </p:sp>
        <p:sp>
          <p:nvSpPr>
            <p:cNvPr id="32" name="テキスト ボックス 31"/>
            <p:cNvSpPr txBox="1"/>
            <p:nvPr/>
          </p:nvSpPr>
          <p:spPr>
            <a:xfrm>
              <a:off x="1906294" y="2082551"/>
              <a:ext cx="4466595" cy="646331"/>
            </a:xfrm>
            <a:prstGeom prst="rect">
              <a:avLst/>
            </a:prstGeom>
            <a:noFill/>
          </p:spPr>
          <p:txBody>
            <a:bodyPr wrap="square" rtlCol="0">
              <a:spAutoFit/>
            </a:bodyPr>
            <a:lstStyle/>
            <a:p>
              <a:r>
                <a:rPr lang="en-US" altLang="ja-JP" dirty="0" smtClean="0">
                  <a:latin typeface="BKM-cmmi12"/>
                  <a:cs typeface="BKM-cmmi12"/>
                </a:rPr>
                <a:t>V</a:t>
              </a:r>
              <a:r>
                <a:rPr lang="en-US" altLang="ja-JP" dirty="0" smtClean="0"/>
                <a:t>  :</a:t>
              </a:r>
              <a:r>
                <a:rPr kumimoji="1" lang="en-US" altLang="ja-JP" dirty="0" smtClean="0"/>
                <a:t> the set of vertices.</a:t>
              </a:r>
            </a:p>
            <a:p>
              <a:r>
                <a:rPr lang="en-US" altLang="ja-JP" dirty="0" smtClean="0">
                  <a:latin typeface="BKM-cmmi12"/>
                  <a:cs typeface="BKM-cmmi12"/>
                </a:rPr>
                <a:t>E</a:t>
              </a:r>
              <a:r>
                <a:rPr lang="en-US" altLang="ja-JP" dirty="0" smtClean="0"/>
                <a:t> : the set of arcs.</a:t>
              </a:r>
              <a:endParaRPr kumimoji="1" lang="ja-JP" altLang="en-US" dirty="0"/>
            </a:p>
          </p:txBody>
        </p:sp>
        <p:sp>
          <p:nvSpPr>
            <p:cNvPr id="33" name="テキスト ボックス 32"/>
            <p:cNvSpPr txBox="1"/>
            <p:nvPr/>
          </p:nvSpPr>
          <p:spPr>
            <a:xfrm>
              <a:off x="1931952" y="2628832"/>
              <a:ext cx="4466595" cy="369332"/>
            </a:xfrm>
            <a:prstGeom prst="rect">
              <a:avLst/>
            </a:prstGeom>
            <a:noFill/>
          </p:spPr>
          <p:txBody>
            <a:bodyPr wrap="square" rtlCol="0">
              <a:spAutoFit/>
            </a:bodyPr>
            <a:lstStyle/>
            <a:p>
              <a:r>
                <a:rPr kumimoji="1" lang="en-US" altLang="ja-JP" i="1" dirty="0" smtClean="0">
                  <a:latin typeface="Times New Roman"/>
                  <a:cs typeface="Times New Roman"/>
                </a:rPr>
                <a:t>L</a:t>
              </a:r>
              <a:r>
                <a:rPr kumimoji="1" lang="en-US" altLang="ja-JP" dirty="0" smtClean="0">
                  <a:latin typeface="Times New Roman"/>
                  <a:cs typeface="Times New Roman"/>
                </a:rPr>
                <a:t> : </a:t>
              </a:r>
              <a:r>
                <a:rPr kumimoji="1" lang="en-US" altLang="ja-JP" dirty="0" smtClean="0">
                  <a:latin typeface="BKM-cmmi12"/>
                  <a:cs typeface="BKM-cmmi12"/>
                </a:rPr>
                <a:t>V</a:t>
              </a:r>
              <a:r>
                <a:rPr kumimoji="1" lang="en-US" altLang="ja-JP" i="1" dirty="0" smtClean="0">
                  <a:latin typeface="Times New Roman"/>
                  <a:cs typeface="Times New Roman"/>
                </a:rPr>
                <a:t> → </a:t>
              </a:r>
              <a:r>
                <a:rPr lang="en-US" altLang="ja-JP" dirty="0" err="1" smtClean="0">
                  <a:cs typeface="BKM-cmmi12"/>
                </a:rPr>
                <a:t>Σ</a:t>
              </a:r>
              <a:r>
                <a:rPr lang="en-US" altLang="ja-JP" baseline="30000" dirty="0" smtClean="0">
                  <a:cs typeface="BKM-cmmi12"/>
                </a:rPr>
                <a:t>+</a:t>
              </a:r>
              <a:r>
                <a:rPr lang="en-US" altLang="ja-JP" dirty="0" smtClean="0"/>
                <a:t> </a:t>
              </a:r>
              <a:r>
                <a:rPr kumimoji="1" lang="ja-JP" altLang="en-US" dirty="0" smtClean="0"/>
                <a:t>：</a:t>
              </a:r>
              <a:r>
                <a:rPr lang="en-US" altLang="ja-JP" dirty="0" smtClean="0"/>
                <a:t> a labeling function.</a:t>
              </a:r>
              <a:endParaRPr kumimoji="1" lang="ja-JP" altLang="en-US" dirty="0"/>
            </a:p>
          </p:txBody>
        </p:sp>
      </p:grpSp>
      <p:sp>
        <p:nvSpPr>
          <p:cNvPr id="30" name="円/楕円 29"/>
          <p:cNvSpPr/>
          <p:nvPr/>
        </p:nvSpPr>
        <p:spPr>
          <a:xfrm>
            <a:off x="176383" y="3184362"/>
            <a:ext cx="739086" cy="432809"/>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chemeClr val="tx1"/>
                </a:solidFill>
              </a:rPr>
              <a:t>e.g.</a:t>
            </a:r>
            <a:endParaRPr kumimoji="1" lang="ja-JP" altLang="en-US" dirty="0">
              <a:solidFill>
                <a:schemeClr val="tx1"/>
              </a:solidFill>
            </a:endParaRPr>
          </a:p>
        </p:txBody>
      </p:sp>
      <p:sp>
        <p:nvSpPr>
          <p:cNvPr id="39" name="テキスト ボックス 38"/>
          <p:cNvSpPr txBox="1"/>
          <p:nvPr/>
        </p:nvSpPr>
        <p:spPr>
          <a:xfrm>
            <a:off x="854296" y="4599869"/>
            <a:ext cx="7745227" cy="461665"/>
          </a:xfrm>
          <a:prstGeom prst="rect">
            <a:avLst/>
          </a:prstGeom>
          <a:noFill/>
        </p:spPr>
        <p:txBody>
          <a:bodyPr wrap="square" rtlCol="0">
            <a:spAutoFit/>
          </a:bodyPr>
          <a:lstStyle/>
          <a:p>
            <a:r>
              <a:rPr lang="en-US" altLang="ja-JP" sz="2400" dirty="0" smtClean="0">
                <a:latin typeface="BKM-cmmi12"/>
                <a:cs typeface="BKM-cmmi12"/>
              </a:rPr>
              <a:t>L  </a:t>
            </a:r>
            <a:r>
              <a:rPr lang="en-US" altLang="ja-JP" sz="2400" dirty="0" smtClean="0">
                <a:latin typeface="+mn-ea"/>
                <a:cs typeface="BKM-cmmi12"/>
              </a:rPr>
              <a:t> </a:t>
            </a:r>
            <a:r>
              <a:rPr lang="en-US" altLang="ja-JP" sz="2400" dirty="0" smtClean="0">
                <a:latin typeface="BKM-cmmi12"/>
                <a:cs typeface="BKM-cmmi12"/>
              </a:rPr>
              <a:t>=  </a:t>
            </a:r>
            <a:r>
              <a:rPr lang="en-US" altLang="ja-JP" sz="2400" dirty="0" smtClean="0">
                <a:latin typeface="+mn-ea"/>
                <a:cs typeface="BKM-cmmi12"/>
              </a:rPr>
              <a:t> </a:t>
            </a:r>
            <a:r>
              <a:rPr kumimoji="1" lang="ja-JP" altLang="en-US" sz="2400" dirty="0" smtClean="0">
                <a:latin typeface="+mn-ea"/>
                <a:cs typeface="BKM-cmmi12"/>
              </a:rPr>
              <a:t>｛</a:t>
            </a:r>
            <a:r>
              <a:rPr kumimoji="1" lang="en-US" altLang="ja-JP" sz="2400" dirty="0" smtClean="0">
                <a:latin typeface="+mn-ea"/>
                <a:cs typeface="BKM-cmmi12"/>
              </a:rPr>
              <a:t> </a:t>
            </a:r>
            <a:r>
              <a:rPr kumimoji="1" lang="en-US" altLang="ja-JP" sz="2400" i="1" dirty="0" smtClean="0">
                <a:latin typeface="Times New Roman"/>
                <a:cs typeface="Times New Roman"/>
              </a:rPr>
              <a:t>v</a:t>
            </a:r>
            <a:r>
              <a:rPr kumimoji="1" lang="en-US" altLang="ja-JP" sz="2400" baseline="-25000" dirty="0" smtClean="0">
                <a:latin typeface="Times New Roman"/>
                <a:cs typeface="Times New Roman"/>
              </a:rPr>
              <a:t>1</a:t>
            </a:r>
            <a:r>
              <a:rPr kumimoji="1" lang="en-US" altLang="ja-JP" sz="2400" dirty="0" smtClean="0">
                <a:latin typeface="+mn-ea"/>
                <a:cs typeface="BKM-cmmi12"/>
              </a:rPr>
              <a:t>→</a:t>
            </a:r>
            <a:r>
              <a:rPr lang="en-US" altLang="ja-JP" sz="2400" dirty="0" smtClean="0">
                <a:latin typeface="+mn-ea"/>
                <a:cs typeface="BKM-cmmi12"/>
              </a:rPr>
              <a:t> </a:t>
            </a:r>
            <a:r>
              <a:rPr lang="en-US" altLang="ja-JP" sz="2400" dirty="0" err="1" smtClean="0">
                <a:latin typeface="+mn-ea"/>
                <a:cs typeface="BKM-cmmi12"/>
              </a:rPr>
              <a:t>ab</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2</a:t>
            </a:r>
            <a:r>
              <a:rPr lang="en-US" altLang="ja-JP" sz="2400" dirty="0" smtClean="0">
                <a:latin typeface="+mn-ea"/>
                <a:cs typeface="BKM-cmmi12"/>
              </a:rPr>
              <a:t>→ </a:t>
            </a:r>
            <a:r>
              <a:rPr lang="en-US" altLang="ja-JP" sz="2400" dirty="0" err="1" smtClean="0">
                <a:latin typeface="+mn-ea"/>
                <a:cs typeface="BKM-cmmi12"/>
              </a:rPr>
              <a:t>caab</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3</a:t>
            </a:r>
            <a:r>
              <a:rPr lang="en-US" altLang="ja-JP" sz="2400" dirty="0" smtClean="0">
                <a:latin typeface="+mn-ea"/>
                <a:cs typeface="BKM-cmmi12"/>
              </a:rPr>
              <a:t>→ </a:t>
            </a:r>
            <a:r>
              <a:rPr lang="en-US" altLang="ja-JP" sz="2400" dirty="0" err="1" smtClean="0">
                <a:latin typeface="+mn-ea"/>
                <a:cs typeface="BKM-cmmi12"/>
              </a:rPr>
              <a:t>b</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4</a:t>
            </a:r>
            <a:r>
              <a:rPr lang="en-US" altLang="ja-JP" sz="2400" dirty="0" smtClean="0">
                <a:latin typeface="+mn-ea"/>
                <a:cs typeface="BKM-cmmi12"/>
              </a:rPr>
              <a:t>→ ac </a:t>
            </a:r>
            <a:r>
              <a:rPr kumimoji="1" lang="ja-JP" altLang="en-US" sz="2400" dirty="0" smtClean="0">
                <a:latin typeface="BKM-cmmi12"/>
                <a:cs typeface="BKM-cmmi12"/>
              </a:rPr>
              <a:t>｝</a:t>
            </a:r>
            <a:endParaRPr kumimoji="1" lang="ja-JP" altLang="en-US" sz="2400" dirty="0">
              <a:latin typeface="BKM-cmmi12"/>
              <a:cs typeface="BKM-cmmi12"/>
            </a:endParaRPr>
          </a:p>
        </p:txBody>
      </p:sp>
      <p:grpSp>
        <p:nvGrpSpPr>
          <p:cNvPr id="34" name="図形グループ 29"/>
          <p:cNvGrpSpPr>
            <a:grpSpLocks noChangeAspect="1"/>
          </p:cNvGrpSpPr>
          <p:nvPr/>
        </p:nvGrpSpPr>
        <p:grpSpPr>
          <a:xfrm>
            <a:off x="457200" y="5368267"/>
            <a:ext cx="3326217" cy="1409566"/>
            <a:chOff x="772679" y="1561332"/>
            <a:chExt cx="3818939" cy="1901842"/>
          </a:xfrm>
          <a:solidFill>
            <a:schemeClr val="accent1">
              <a:lumMod val="60000"/>
              <a:lumOff val="40000"/>
            </a:schemeClr>
          </a:solidFill>
        </p:grpSpPr>
        <p:sp>
          <p:nvSpPr>
            <p:cNvPr id="35" name="円/楕円 34"/>
            <p:cNvSpPr/>
            <p:nvPr/>
          </p:nvSpPr>
          <p:spPr>
            <a:xfrm>
              <a:off x="1812952" y="1561332"/>
              <a:ext cx="1790166" cy="612000"/>
            </a:xfrm>
            <a:prstGeom prst="ellipse">
              <a:avLst/>
            </a:prstGeom>
            <a:grpFill/>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cs typeface="Century"/>
                </a:rPr>
                <a:t>  </a:t>
              </a:r>
              <a:r>
                <a:rPr lang="en-US" altLang="ja-JP" sz="2000" dirty="0" err="1" smtClean="0">
                  <a:solidFill>
                    <a:srgbClr val="000000"/>
                  </a:solidFill>
                  <a:latin typeface="+mn-ea"/>
                  <a:cs typeface="Century"/>
                </a:rPr>
                <a:t>c</a:t>
              </a:r>
              <a:r>
                <a:rPr lang="en-US" altLang="ja-JP" sz="2000" dirty="0" smtClean="0">
                  <a:solidFill>
                    <a:srgbClr val="000000"/>
                  </a:solidFill>
                  <a:latin typeface="+mn-ea"/>
                  <a:cs typeface="Century"/>
                </a:rPr>
                <a:t> a a </a:t>
              </a:r>
              <a:r>
                <a:rPr lang="en-US" altLang="ja-JP" sz="2000" dirty="0" err="1" smtClean="0">
                  <a:solidFill>
                    <a:srgbClr val="000000"/>
                  </a:solidFill>
                  <a:latin typeface="+mn-ea"/>
                  <a:cs typeface="Century"/>
                </a:rPr>
                <a:t>b</a:t>
              </a:r>
              <a:r>
                <a:rPr lang="en-US" altLang="ja-JP" sz="2000" dirty="0" smtClean="0">
                  <a:solidFill>
                    <a:srgbClr val="000000"/>
                  </a:solidFill>
                  <a:latin typeface="+mn-ea"/>
                  <a:cs typeface="Century"/>
                </a:rPr>
                <a:t>     </a:t>
              </a:r>
              <a:r>
                <a:rPr lang="en-US" altLang="ja-JP" sz="2000" baseline="-25000" dirty="0" smtClean="0">
                  <a:solidFill>
                    <a:srgbClr val="000000"/>
                  </a:solidFill>
                  <a:latin typeface="+mn-ea"/>
                  <a:cs typeface="Century"/>
                </a:rPr>
                <a:t>2</a:t>
              </a:r>
              <a:endParaRPr kumimoji="1" lang="ja-JP" altLang="en-US" sz="2000" baseline="-25000" dirty="0">
                <a:solidFill>
                  <a:srgbClr val="000000"/>
                </a:solidFill>
                <a:latin typeface="+mn-ea"/>
                <a:cs typeface="Century"/>
              </a:endParaRPr>
            </a:p>
          </p:txBody>
        </p:sp>
        <p:sp>
          <p:nvSpPr>
            <p:cNvPr id="36" name="円/楕円 35"/>
            <p:cNvSpPr/>
            <p:nvPr/>
          </p:nvSpPr>
          <p:spPr>
            <a:xfrm>
              <a:off x="772679" y="2157189"/>
              <a:ext cx="994537" cy="612000"/>
            </a:xfrm>
            <a:prstGeom prst="ellipse">
              <a:avLst/>
            </a:prstGeom>
            <a:grpFill/>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 a </a:t>
              </a:r>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1</a:t>
              </a:r>
              <a:endParaRPr kumimoji="1" lang="ja-JP" altLang="en-US" sz="2000" baseline="-25000" dirty="0">
                <a:solidFill>
                  <a:srgbClr val="000000"/>
                </a:solidFill>
                <a:latin typeface="+mn-ea"/>
              </a:endParaRPr>
            </a:p>
          </p:txBody>
        </p:sp>
        <p:sp>
          <p:nvSpPr>
            <p:cNvPr id="37" name="円/楕円 36"/>
            <p:cNvSpPr/>
            <p:nvPr/>
          </p:nvSpPr>
          <p:spPr>
            <a:xfrm>
              <a:off x="3676151" y="2174126"/>
              <a:ext cx="915467" cy="612000"/>
            </a:xfrm>
            <a:prstGeom prst="ellipse">
              <a:avLst/>
            </a:prstGeom>
            <a:grpFill/>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 a </a:t>
              </a:r>
              <a:r>
                <a:rPr lang="en-US" altLang="ja-JP" sz="2000" dirty="0" err="1" smtClean="0">
                  <a:solidFill>
                    <a:srgbClr val="000000"/>
                  </a:solidFill>
                  <a:latin typeface="+mn-ea"/>
                </a:rPr>
                <a:t>c</a:t>
              </a:r>
              <a:r>
                <a:rPr lang="en-US" altLang="ja-JP" sz="2000" dirty="0" smtClean="0">
                  <a:solidFill>
                    <a:srgbClr val="000000"/>
                  </a:solidFill>
                  <a:latin typeface="+mn-ea"/>
                </a:rPr>
                <a:t>   </a:t>
              </a:r>
              <a:r>
                <a:rPr lang="en-US" altLang="ja-JP" sz="2000" baseline="-25000" dirty="0" smtClean="0">
                  <a:solidFill>
                    <a:srgbClr val="000000"/>
                  </a:solidFill>
                  <a:latin typeface="+mn-ea"/>
                </a:rPr>
                <a:t>4</a:t>
              </a:r>
              <a:endParaRPr kumimoji="1" lang="ja-JP" altLang="en-US" sz="2000" baseline="-25000" dirty="0">
                <a:solidFill>
                  <a:srgbClr val="000000"/>
                </a:solidFill>
                <a:latin typeface="+mn-ea"/>
              </a:endParaRPr>
            </a:p>
          </p:txBody>
        </p:sp>
        <p:sp>
          <p:nvSpPr>
            <p:cNvPr id="38" name="円/楕円 37"/>
            <p:cNvSpPr/>
            <p:nvPr/>
          </p:nvSpPr>
          <p:spPr>
            <a:xfrm>
              <a:off x="2356122" y="2851174"/>
              <a:ext cx="703826" cy="612000"/>
            </a:xfrm>
            <a:prstGeom prst="ellipse">
              <a:avLst/>
            </a:prstGeom>
            <a:grpFill/>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 </a:t>
              </a:r>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3</a:t>
              </a:r>
              <a:endParaRPr kumimoji="1" lang="ja-JP" altLang="en-US" sz="2000" baseline="-25000" dirty="0">
                <a:solidFill>
                  <a:srgbClr val="000000"/>
                </a:solidFill>
                <a:latin typeface="+mn-ea"/>
              </a:endParaRPr>
            </a:p>
          </p:txBody>
        </p:sp>
        <p:cxnSp>
          <p:nvCxnSpPr>
            <p:cNvPr id="40" name="直線矢印コネクタ 39"/>
            <p:cNvCxnSpPr>
              <a:stCxn id="36" idx="7"/>
              <a:endCxn id="35" idx="3"/>
            </p:cNvCxnSpPr>
            <p:nvPr/>
          </p:nvCxnSpPr>
          <p:spPr>
            <a:xfrm rot="5400000" flipH="1" flipV="1">
              <a:off x="1766789" y="1938487"/>
              <a:ext cx="163107" cy="453547"/>
            </a:xfrm>
            <a:prstGeom prst="straightConnector1">
              <a:avLst/>
            </a:prstGeom>
            <a:grpFill/>
            <a:ln>
              <a:tailEnd type="arrow"/>
            </a:ln>
            <a:effectLst/>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a:stCxn id="35" idx="4"/>
              <a:endCxn id="38" idx="0"/>
            </p:cNvCxnSpPr>
            <p:nvPr/>
          </p:nvCxnSpPr>
          <p:spPr>
            <a:xfrm rot="5400000">
              <a:off x="2369114" y="2512371"/>
              <a:ext cx="677842" cy="1351"/>
            </a:xfrm>
            <a:prstGeom prst="straightConnector1">
              <a:avLst/>
            </a:prstGeom>
            <a:grpFill/>
            <a:ln>
              <a:tailEnd type="arrow"/>
            </a:ln>
            <a:effectLst/>
          </p:spPr>
          <p:style>
            <a:lnRef idx="2">
              <a:schemeClr val="accent1"/>
            </a:lnRef>
            <a:fillRef idx="0">
              <a:schemeClr val="accent1"/>
            </a:fillRef>
            <a:effectRef idx="1">
              <a:schemeClr val="accent1"/>
            </a:effectRef>
            <a:fontRef idx="minor">
              <a:schemeClr val="tx1"/>
            </a:fontRef>
          </p:style>
        </p:cxnSp>
        <p:cxnSp>
          <p:nvCxnSpPr>
            <p:cNvPr id="42" name="直線矢印コネクタ 41"/>
            <p:cNvCxnSpPr>
              <a:stCxn id="38" idx="7"/>
              <a:endCxn id="37" idx="3"/>
            </p:cNvCxnSpPr>
            <p:nvPr/>
          </p:nvCxnSpPr>
          <p:spPr>
            <a:xfrm rot="5400000" flipH="1" flipV="1">
              <a:off x="3261398" y="2391979"/>
              <a:ext cx="244298" cy="853343"/>
            </a:xfrm>
            <a:prstGeom prst="straightConnector1">
              <a:avLst/>
            </a:prstGeom>
            <a:grpFill/>
            <a:ln>
              <a:tailEnd type="arrow"/>
            </a:ln>
            <a:effectLst/>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a:stCxn id="35" idx="5"/>
              <a:endCxn id="37" idx="1"/>
            </p:cNvCxnSpPr>
            <p:nvPr/>
          </p:nvCxnSpPr>
          <p:spPr>
            <a:xfrm rot="16200000" flipH="1">
              <a:off x="3485564" y="1939096"/>
              <a:ext cx="180044" cy="469265"/>
            </a:xfrm>
            <a:prstGeom prst="straightConnector1">
              <a:avLst/>
            </a:prstGeom>
            <a:grpFill/>
            <a:ln>
              <a:tailEnd type="arrow"/>
            </a:ln>
            <a:effectLst/>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a:stCxn id="36" idx="5"/>
              <a:endCxn id="38" idx="1"/>
            </p:cNvCxnSpPr>
            <p:nvPr/>
          </p:nvCxnSpPr>
          <p:spPr>
            <a:xfrm rot="16200000" flipH="1">
              <a:off x="1909765" y="2391368"/>
              <a:ext cx="261235" cy="837626"/>
            </a:xfrm>
            <a:prstGeom prst="straightConnector1">
              <a:avLst/>
            </a:prstGeom>
            <a:grpFill/>
            <a:ln>
              <a:tailEnd type="arrow"/>
            </a:ln>
            <a:effectLst/>
          </p:spPr>
          <p:style>
            <a:lnRef idx="2">
              <a:schemeClr val="accent1"/>
            </a:lnRef>
            <a:fillRef idx="0">
              <a:schemeClr val="accent1"/>
            </a:fillRef>
            <a:effectRef idx="1">
              <a:schemeClr val="accent1"/>
            </a:effectRef>
            <a:fontRef idx="minor">
              <a:schemeClr val="tx1"/>
            </a:fontRef>
          </p:style>
        </p:cxnSp>
      </p:grpSp>
      <p:sp>
        <p:nvSpPr>
          <p:cNvPr id="45" name="テキスト ボックス 44"/>
          <p:cNvSpPr txBox="1"/>
          <p:nvPr/>
        </p:nvSpPr>
        <p:spPr>
          <a:xfrm>
            <a:off x="584697" y="5137434"/>
            <a:ext cx="611868" cy="461665"/>
          </a:xfrm>
          <a:prstGeom prst="rect">
            <a:avLst/>
          </a:prstGeom>
          <a:noFill/>
        </p:spPr>
        <p:txBody>
          <a:bodyPr wrap="square" rtlCol="0">
            <a:spAutoFit/>
          </a:bodyPr>
          <a:lstStyle/>
          <a:p>
            <a:r>
              <a:rPr lang="en-US" altLang="ja-JP" sz="2400" i="1" dirty="0" smtClean="0">
                <a:latin typeface="Times New Roman"/>
                <a:cs typeface="Times New Roman"/>
              </a:rPr>
              <a:t>G</a:t>
            </a:r>
            <a:endParaRPr kumimoji="1" lang="ja-JP" altLang="en-US" sz="2400" dirty="0">
              <a:latin typeface="BKM-cmmi12"/>
              <a:cs typeface="BKM-cmmi1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1" name="タイトル 1"/>
          <p:cNvSpPr>
            <a:spLocks noGrp="1"/>
          </p:cNvSpPr>
          <p:nvPr>
            <p:ph type="title"/>
          </p:nvPr>
        </p:nvSpPr>
        <p:spPr/>
        <p:txBody>
          <a:bodyPr/>
          <a:lstStyle/>
          <a:p>
            <a:r>
              <a:rPr lang="en-US" altLang="ja-JP" dirty="0" smtClean="0"/>
              <a:t>Non-linear Text </a:t>
            </a:r>
            <a:endParaRPr lang="ja-JP" altLang="en-US" dirty="0"/>
          </a:p>
        </p:txBody>
      </p:sp>
      <p:grpSp>
        <p:nvGrpSpPr>
          <p:cNvPr id="2" name="図形グループ 77"/>
          <p:cNvGrpSpPr>
            <a:grpSpLocks noChangeAspect="1"/>
          </p:cNvGrpSpPr>
          <p:nvPr/>
        </p:nvGrpSpPr>
        <p:grpSpPr>
          <a:xfrm>
            <a:off x="4778096" y="5215713"/>
            <a:ext cx="4309760" cy="1614186"/>
            <a:chOff x="1792509" y="4662436"/>
            <a:chExt cx="5101444" cy="1910705"/>
          </a:xfrm>
        </p:grpSpPr>
        <p:sp>
          <p:nvSpPr>
            <p:cNvPr id="61" name="円/楕円 60"/>
            <p:cNvSpPr/>
            <p:nvPr/>
          </p:nvSpPr>
          <p:spPr>
            <a:xfrm>
              <a:off x="2839885" y="4662436"/>
              <a:ext cx="3214650" cy="825528"/>
            </a:xfrm>
            <a:prstGeom prst="ellipse">
              <a:avLst/>
            </a:prstGeom>
            <a:noFill/>
            <a:ln w="539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rtlCol="0" anchor="ctr"/>
            <a:lstStyle/>
            <a:p>
              <a:endParaRPr kumimoji="1" lang="ja-JP" altLang="en-US" sz="2000">
                <a:solidFill>
                  <a:srgbClr val="000000"/>
                </a:solidFill>
              </a:endParaRPr>
            </a:p>
          </p:txBody>
        </p:sp>
        <p:sp>
          <p:nvSpPr>
            <p:cNvPr id="62" name="円/楕円 61"/>
            <p:cNvSpPr/>
            <p:nvPr/>
          </p:nvSpPr>
          <p:spPr>
            <a:xfrm>
              <a:off x="5493898" y="5550333"/>
              <a:ext cx="1400055" cy="739229"/>
            </a:xfrm>
            <a:prstGeom prst="ellipse">
              <a:avLst/>
            </a:prstGeom>
            <a:noFill/>
            <a:ln w="539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rtlCol="0" anchor="ctr"/>
            <a:lstStyle/>
            <a:p>
              <a:endParaRPr kumimoji="1" lang="ja-JP" altLang="en-US" sz="2000">
                <a:solidFill>
                  <a:srgbClr val="000000"/>
                </a:solidFill>
              </a:endParaRPr>
            </a:p>
          </p:txBody>
        </p:sp>
        <p:sp>
          <p:nvSpPr>
            <p:cNvPr id="63" name="円/楕円 62"/>
            <p:cNvSpPr/>
            <p:nvPr/>
          </p:nvSpPr>
          <p:spPr>
            <a:xfrm>
              <a:off x="1792509" y="5496061"/>
              <a:ext cx="1419303" cy="675539"/>
            </a:xfrm>
            <a:prstGeom prst="ellipse">
              <a:avLst/>
            </a:prstGeom>
            <a:noFill/>
            <a:ln w="539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rtlCol="0" anchor="ctr"/>
            <a:lstStyle/>
            <a:p>
              <a:endParaRPr kumimoji="1" lang="ja-JP" altLang="en-US" sz="2000">
                <a:solidFill>
                  <a:srgbClr val="000000"/>
                </a:solidFill>
              </a:endParaRPr>
            </a:p>
          </p:txBody>
        </p:sp>
        <p:sp>
          <p:nvSpPr>
            <p:cNvPr id="37" name="円/楕円 36"/>
            <p:cNvSpPr/>
            <p:nvPr/>
          </p:nvSpPr>
          <p:spPr>
            <a:xfrm>
              <a:off x="6301643" y="5650815"/>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c</a:t>
              </a:r>
              <a:r>
                <a:rPr lang="en-US" altLang="ja-JP" sz="2000" dirty="0" smtClean="0">
                  <a:solidFill>
                    <a:srgbClr val="000000"/>
                  </a:solidFill>
                  <a:latin typeface="+mn-ea"/>
                </a:rPr>
                <a:t>  </a:t>
              </a:r>
              <a:r>
                <a:rPr lang="en-US" altLang="ja-JP" sz="2000" baseline="-25000" dirty="0" smtClean="0">
                  <a:solidFill>
                    <a:srgbClr val="000000"/>
                  </a:solidFill>
                  <a:latin typeface="+mn-ea"/>
                </a:rPr>
                <a:t>9</a:t>
              </a:r>
              <a:endParaRPr kumimoji="1" lang="ja-JP" altLang="en-US" sz="2000" baseline="-25000" dirty="0">
                <a:solidFill>
                  <a:srgbClr val="000000"/>
                </a:solidFill>
                <a:latin typeface="+mn-ea"/>
              </a:endParaRPr>
            </a:p>
          </p:txBody>
        </p:sp>
        <p:sp>
          <p:nvSpPr>
            <p:cNvPr id="38" name="円/楕円 37"/>
            <p:cNvSpPr/>
            <p:nvPr/>
          </p:nvSpPr>
          <p:spPr>
            <a:xfrm>
              <a:off x="5610658" y="5650815"/>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a  </a:t>
              </a:r>
              <a:r>
                <a:rPr lang="en-US" altLang="ja-JP" sz="2000" baseline="-25000" dirty="0" smtClean="0">
                  <a:solidFill>
                    <a:srgbClr val="000000"/>
                  </a:solidFill>
                  <a:latin typeface="+mn-ea"/>
                </a:rPr>
                <a:t>8</a:t>
              </a:r>
              <a:endParaRPr kumimoji="1" lang="ja-JP" altLang="en-US" sz="2000" dirty="0">
                <a:solidFill>
                  <a:srgbClr val="000000"/>
                </a:solidFill>
                <a:latin typeface="+mn-ea"/>
              </a:endParaRPr>
            </a:p>
          </p:txBody>
        </p:sp>
        <p:sp>
          <p:nvSpPr>
            <p:cNvPr id="39" name="円/楕円 38"/>
            <p:cNvSpPr/>
            <p:nvPr/>
          </p:nvSpPr>
          <p:spPr>
            <a:xfrm>
              <a:off x="3985282" y="6050768"/>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7</a:t>
              </a:r>
              <a:endParaRPr kumimoji="1" lang="ja-JP" altLang="en-US" sz="2000" dirty="0">
                <a:solidFill>
                  <a:srgbClr val="000000"/>
                </a:solidFill>
                <a:latin typeface="+mn-ea"/>
              </a:endParaRPr>
            </a:p>
          </p:txBody>
        </p:sp>
        <p:sp>
          <p:nvSpPr>
            <p:cNvPr id="40" name="円/楕円 39"/>
            <p:cNvSpPr/>
            <p:nvPr/>
          </p:nvSpPr>
          <p:spPr>
            <a:xfrm>
              <a:off x="5256175"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6</a:t>
              </a:r>
              <a:endParaRPr kumimoji="1" lang="ja-JP" altLang="en-US" sz="2000" dirty="0">
                <a:solidFill>
                  <a:srgbClr val="000000"/>
                </a:solidFill>
                <a:latin typeface="+mn-ea"/>
              </a:endParaRPr>
            </a:p>
          </p:txBody>
        </p:sp>
        <p:sp>
          <p:nvSpPr>
            <p:cNvPr id="41" name="円/楕円 40"/>
            <p:cNvSpPr/>
            <p:nvPr/>
          </p:nvSpPr>
          <p:spPr>
            <a:xfrm>
              <a:off x="4520502"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a  </a:t>
              </a:r>
              <a:r>
                <a:rPr lang="en-US" altLang="ja-JP" sz="2000" baseline="-25000" dirty="0" smtClean="0">
                  <a:solidFill>
                    <a:srgbClr val="000000"/>
                  </a:solidFill>
                  <a:latin typeface="+mn-ea"/>
                </a:rPr>
                <a:t>5</a:t>
              </a:r>
              <a:endParaRPr kumimoji="1" lang="ja-JP" altLang="en-US" sz="2000" baseline="-25000" dirty="0">
                <a:solidFill>
                  <a:srgbClr val="000000"/>
                </a:solidFill>
                <a:latin typeface="+mn-ea"/>
              </a:endParaRPr>
            </a:p>
          </p:txBody>
        </p:sp>
        <p:sp>
          <p:nvSpPr>
            <p:cNvPr id="42" name="円/楕円 41"/>
            <p:cNvSpPr/>
            <p:nvPr/>
          </p:nvSpPr>
          <p:spPr>
            <a:xfrm>
              <a:off x="3784829"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a  </a:t>
              </a:r>
              <a:r>
                <a:rPr lang="en-US" altLang="ja-JP" sz="2000" baseline="-25000" dirty="0" smtClean="0">
                  <a:solidFill>
                    <a:srgbClr val="000000"/>
                  </a:solidFill>
                  <a:latin typeface="+mn-ea"/>
                </a:rPr>
                <a:t>4</a:t>
              </a:r>
              <a:endParaRPr kumimoji="1" lang="ja-JP" altLang="en-US" sz="2000" dirty="0">
                <a:solidFill>
                  <a:srgbClr val="000000"/>
                </a:solidFill>
                <a:latin typeface="+mn-ea"/>
              </a:endParaRPr>
            </a:p>
          </p:txBody>
        </p:sp>
        <p:sp>
          <p:nvSpPr>
            <p:cNvPr id="43" name="円/楕円 42"/>
            <p:cNvSpPr/>
            <p:nvPr/>
          </p:nvSpPr>
          <p:spPr>
            <a:xfrm>
              <a:off x="3049157"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c</a:t>
              </a:r>
              <a:r>
                <a:rPr lang="en-US" altLang="ja-JP" sz="2000" dirty="0" smtClean="0">
                  <a:solidFill>
                    <a:srgbClr val="000000"/>
                  </a:solidFill>
                  <a:latin typeface="+mn-ea"/>
                </a:rPr>
                <a:t>  </a:t>
              </a:r>
              <a:r>
                <a:rPr lang="en-US" altLang="ja-JP" sz="2000" baseline="-25000" dirty="0" smtClean="0">
                  <a:solidFill>
                    <a:srgbClr val="000000"/>
                  </a:solidFill>
                  <a:latin typeface="+mn-ea"/>
                </a:rPr>
                <a:t>3</a:t>
              </a:r>
              <a:endParaRPr kumimoji="1" lang="ja-JP" altLang="en-US" sz="2000" dirty="0">
                <a:solidFill>
                  <a:srgbClr val="000000"/>
                </a:solidFill>
                <a:latin typeface="+mn-ea"/>
              </a:endParaRPr>
            </a:p>
          </p:txBody>
        </p:sp>
        <p:sp>
          <p:nvSpPr>
            <p:cNvPr id="44" name="円/楕円 43"/>
            <p:cNvSpPr/>
            <p:nvPr/>
          </p:nvSpPr>
          <p:spPr>
            <a:xfrm>
              <a:off x="2599014" y="5572728"/>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2</a:t>
              </a:r>
              <a:r>
                <a:rPr lang="en-US" altLang="ja-JP" sz="2000" dirty="0" smtClean="0">
                  <a:solidFill>
                    <a:srgbClr val="000000"/>
                  </a:solidFill>
                  <a:latin typeface="+mn-ea"/>
                </a:rPr>
                <a:t>  </a:t>
              </a:r>
              <a:endParaRPr kumimoji="1" lang="ja-JP" altLang="en-US" sz="2000" dirty="0">
                <a:solidFill>
                  <a:srgbClr val="000000"/>
                </a:solidFill>
                <a:latin typeface="+mn-ea"/>
              </a:endParaRPr>
            </a:p>
          </p:txBody>
        </p:sp>
        <p:sp>
          <p:nvSpPr>
            <p:cNvPr id="45" name="円/楕円 44"/>
            <p:cNvSpPr/>
            <p:nvPr/>
          </p:nvSpPr>
          <p:spPr>
            <a:xfrm>
              <a:off x="1925265" y="5572728"/>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kumimoji="1" lang="en-US" altLang="ja-JP" sz="2000" dirty="0" smtClean="0">
                  <a:solidFill>
                    <a:srgbClr val="000000"/>
                  </a:solidFill>
                  <a:latin typeface="+mn-ea"/>
                </a:rPr>
                <a:t>a  </a:t>
              </a:r>
              <a:r>
                <a:rPr kumimoji="1" lang="en-US" altLang="ja-JP" sz="2000" baseline="-25000" dirty="0" smtClean="0">
                  <a:solidFill>
                    <a:srgbClr val="000000"/>
                  </a:solidFill>
                  <a:latin typeface="+mn-ea"/>
                </a:rPr>
                <a:t>1</a:t>
              </a:r>
              <a:endParaRPr kumimoji="1" lang="ja-JP" altLang="en-US" sz="2000" baseline="-25000" dirty="0">
                <a:solidFill>
                  <a:srgbClr val="000000"/>
                </a:solidFill>
                <a:latin typeface="+mn-ea"/>
              </a:endParaRPr>
            </a:p>
          </p:txBody>
        </p:sp>
        <p:cxnSp>
          <p:nvCxnSpPr>
            <p:cNvPr id="46" name="直線矢印コネクタ 45"/>
            <p:cNvCxnSpPr>
              <a:stCxn id="45" idx="6"/>
              <a:endCxn id="44" idx="2"/>
            </p:cNvCxnSpPr>
            <p:nvPr/>
          </p:nvCxnSpPr>
          <p:spPr>
            <a:xfrm>
              <a:off x="2440982" y="5833915"/>
              <a:ext cx="158032"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7" name="直線矢印コネクタ 46"/>
            <p:cNvCxnSpPr>
              <a:stCxn id="42" idx="6"/>
              <a:endCxn id="41" idx="2"/>
            </p:cNvCxnSpPr>
            <p:nvPr/>
          </p:nvCxnSpPr>
          <p:spPr>
            <a:xfrm>
              <a:off x="4300547" y="5104201"/>
              <a:ext cx="219956"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41" idx="6"/>
              <a:endCxn id="40" idx="2"/>
            </p:cNvCxnSpPr>
            <p:nvPr/>
          </p:nvCxnSpPr>
          <p:spPr>
            <a:xfrm>
              <a:off x="5036220" y="5104201"/>
              <a:ext cx="219956"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a:stCxn id="44" idx="6"/>
              <a:endCxn id="39" idx="2"/>
            </p:cNvCxnSpPr>
            <p:nvPr/>
          </p:nvCxnSpPr>
          <p:spPr>
            <a:xfrm>
              <a:off x="3114731" y="5833915"/>
              <a:ext cx="870551" cy="47804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0" name="直線矢印コネクタ 49"/>
            <p:cNvCxnSpPr>
              <a:stCxn id="44" idx="7"/>
              <a:endCxn id="43" idx="3"/>
            </p:cNvCxnSpPr>
            <p:nvPr/>
          </p:nvCxnSpPr>
          <p:spPr>
            <a:xfrm rot="5400000" flipH="1" flipV="1">
              <a:off x="2901773" y="5426320"/>
              <a:ext cx="360341" cy="854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38" idx="6"/>
              <a:endCxn id="37" idx="2"/>
            </p:cNvCxnSpPr>
            <p:nvPr/>
          </p:nvCxnSpPr>
          <p:spPr>
            <a:xfrm>
              <a:off x="6126375" y="5912002"/>
              <a:ext cx="175267"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39" idx="6"/>
              <a:endCxn id="38" idx="2"/>
            </p:cNvCxnSpPr>
            <p:nvPr/>
          </p:nvCxnSpPr>
          <p:spPr>
            <a:xfrm flipV="1">
              <a:off x="4501000" y="5912002"/>
              <a:ext cx="1109658" cy="39995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a:stCxn id="40" idx="4"/>
              <a:endCxn id="39" idx="7"/>
            </p:cNvCxnSpPr>
            <p:nvPr/>
          </p:nvCxnSpPr>
          <p:spPr>
            <a:xfrm rot="5400000">
              <a:off x="4588815" y="5202048"/>
              <a:ext cx="761881" cy="108855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43" idx="6"/>
              <a:endCxn id="42" idx="2"/>
            </p:cNvCxnSpPr>
            <p:nvPr/>
          </p:nvCxnSpPr>
          <p:spPr>
            <a:xfrm>
              <a:off x="3564874" y="5104201"/>
              <a:ext cx="219956"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a:stCxn id="40" idx="5"/>
              <a:endCxn id="38" idx="0"/>
            </p:cNvCxnSpPr>
            <p:nvPr/>
          </p:nvCxnSpPr>
          <p:spPr>
            <a:xfrm rot="16200000" flipH="1">
              <a:off x="5601478" y="5383775"/>
              <a:ext cx="361928" cy="17214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3" name="図形グループ 57"/>
          <p:cNvGrpSpPr/>
          <p:nvPr/>
        </p:nvGrpSpPr>
        <p:grpSpPr>
          <a:xfrm>
            <a:off x="393651" y="1417639"/>
            <a:ext cx="8086993" cy="1631837"/>
            <a:chOff x="393651" y="1417639"/>
            <a:chExt cx="8086993" cy="1631837"/>
          </a:xfrm>
        </p:grpSpPr>
        <p:sp>
          <p:nvSpPr>
            <p:cNvPr id="59" name="角丸四角形 58"/>
            <p:cNvSpPr/>
            <p:nvPr/>
          </p:nvSpPr>
          <p:spPr>
            <a:xfrm>
              <a:off x="407962" y="1545124"/>
              <a:ext cx="8072682" cy="1504352"/>
            </a:xfrm>
            <a:prstGeom prst="roundRect">
              <a:avLst/>
            </a:prstGeom>
            <a:solidFill>
              <a:srgbClr val="FFCFE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1002603" y="1781816"/>
              <a:ext cx="6883400" cy="369332"/>
            </a:xfrm>
            <a:prstGeom prst="rect">
              <a:avLst/>
            </a:prstGeom>
            <a:noFill/>
          </p:spPr>
          <p:txBody>
            <a:bodyPr wrap="square" rtlCol="0">
              <a:spAutoFit/>
            </a:bodyPr>
            <a:lstStyle/>
            <a:p>
              <a:r>
                <a:rPr lang="en-US" altLang="ja-JP" dirty="0" smtClean="0"/>
                <a:t>A directed graph with vertices labeled by characters.</a:t>
              </a:r>
              <a:endParaRPr kumimoji="1" lang="ja-JP" altLang="en-US" dirty="0"/>
            </a:p>
          </p:txBody>
        </p:sp>
        <p:sp>
          <p:nvSpPr>
            <p:cNvPr id="64" name="タイトル 1"/>
            <p:cNvSpPr txBox="1">
              <a:spLocks/>
            </p:cNvSpPr>
            <p:nvPr/>
          </p:nvSpPr>
          <p:spPr>
            <a:xfrm>
              <a:off x="393651" y="1417639"/>
              <a:ext cx="2909901" cy="402660"/>
            </a:xfrm>
            <a:prstGeom prst="rect">
              <a:avLst/>
            </a:prstGeom>
            <a:solidFill>
              <a:schemeClr val="bg1"/>
            </a:solidFill>
            <a:ln>
              <a:solidFill>
                <a:srgbClr val="4F81BD"/>
              </a:solidFill>
            </a:ln>
          </p:spPr>
          <p:txBody>
            <a:bodyPr vert="horz" lIns="91440" tIns="45720" rIns="91440" bIns="45720" rtlCol="0" anchor="ctr">
              <a:normAutofit fontScale="77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ja-JP" sz="2000" dirty="0" smtClean="0">
                  <a:latin typeface="+mj-lt"/>
                  <a:ea typeface="+mj-ea"/>
                  <a:cs typeface="+mj-cs"/>
                </a:rPr>
                <a:t>Non-linear Text</a:t>
              </a: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  </a:t>
              </a:r>
              <a:r>
                <a:rPr lang="en-US" altLang="ja-JP" sz="2000" dirty="0">
                  <a:latin typeface="BKM-cmmi12"/>
                  <a:ea typeface="+mj-ea"/>
                  <a:cs typeface="BKM-cmmi12"/>
                </a:rPr>
                <a:t>G</a:t>
              </a: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 </a:t>
              </a:r>
              <a:r>
                <a:rPr kumimoji="1" lang="en-US" altLang="ja-JP" sz="2000" b="0" i="0" u="none" strike="noStrike" kern="1200" cap="none" spc="0" normalizeH="0" baseline="0" noProof="0" dirty="0" smtClean="0">
                  <a:ln>
                    <a:noFill/>
                  </a:ln>
                  <a:solidFill>
                    <a:schemeClr val="tx1"/>
                  </a:solidFill>
                  <a:effectLst/>
                  <a:uLnTx/>
                  <a:uFillTx/>
                  <a:latin typeface="BKM-cmmi12"/>
                  <a:ea typeface="+mj-ea"/>
                  <a:cs typeface="BKM-cmmi12"/>
                </a:rPr>
                <a:t> =</a:t>
              </a: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 </a:t>
              </a:r>
              <a:r>
                <a:rPr kumimoji="1" lang="en-US" altLang="ja-JP" sz="2000" b="0" i="0" u="none" strike="noStrike" kern="1200" cap="none" spc="300" normalizeH="0" baseline="0" noProof="0" dirty="0" smtClean="0">
                  <a:ln>
                    <a:noFill/>
                  </a:ln>
                  <a:solidFill>
                    <a:schemeClr val="tx1"/>
                  </a:solidFill>
                  <a:effectLst/>
                  <a:uLnTx/>
                  <a:uFillTx/>
                  <a:latin typeface="BKM-cmmi12"/>
                  <a:ea typeface="+mj-ea"/>
                  <a:cs typeface="BKM-cmmi12"/>
                </a:rPr>
                <a:t>(V,E,L</a:t>
              </a:r>
              <a:r>
                <a:rPr kumimoji="1" lang="ja-JP" altLang="en-US" sz="2000" b="0" i="0" u="none" strike="noStrike" kern="1200" cap="none" spc="300" normalizeH="0" baseline="0" noProof="0" dirty="0" smtClean="0">
                  <a:ln>
                    <a:noFill/>
                  </a:ln>
                  <a:solidFill>
                    <a:schemeClr val="tx1"/>
                  </a:solidFill>
                  <a:effectLst/>
                  <a:uLnTx/>
                  <a:uFillTx/>
                  <a:latin typeface="BKM-cmmi12"/>
                  <a:ea typeface="+mj-ea"/>
                  <a:cs typeface="BKM-cmmi12"/>
                </a:rPr>
                <a:t>）</a:t>
              </a:r>
              <a:endParaRPr kumimoji="1" lang="ja-JP" altLang="en-US" sz="2000" b="0" i="0" u="none" strike="noStrike" kern="1200" cap="none" spc="300" normalizeH="0" baseline="0" noProof="0" dirty="0">
                <a:ln>
                  <a:noFill/>
                </a:ln>
                <a:solidFill>
                  <a:schemeClr val="tx1"/>
                </a:solidFill>
                <a:effectLst/>
                <a:uLnTx/>
                <a:uFillTx/>
                <a:latin typeface="+mj-lt"/>
                <a:ea typeface="+mj-ea"/>
                <a:cs typeface="+mj-cs"/>
              </a:endParaRPr>
            </a:p>
          </p:txBody>
        </p:sp>
        <p:sp>
          <p:nvSpPr>
            <p:cNvPr id="65" name="テキスト ボックス 64"/>
            <p:cNvSpPr txBox="1"/>
            <p:nvPr/>
          </p:nvSpPr>
          <p:spPr>
            <a:xfrm>
              <a:off x="1906294" y="2082551"/>
              <a:ext cx="4466595" cy="646331"/>
            </a:xfrm>
            <a:prstGeom prst="rect">
              <a:avLst/>
            </a:prstGeom>
            <a:noFill/>
          </p:spPr>
          <p:txBody>
            <a:bodyPr wrap="square" rtlCol="0">
              <a:spAutoFit/>
            </a:bodyPr>
            <a:lstStyle/>
            <a:p>
              <a:r>
                <a:rPr lang="en-US" altLang="ja-JP" dirty="0" smtClean="0">
                  <a:latin typeface="BKM-cmmi12"/>
                  <a:cs typeface="BKM-cmmi12"/>
                </a:rPr>
                <a:t>V</a:t>
              </a:r>
              <a:r>
                <a:rPr lang="en-US" altLang="ja-JP" dirty="0" smtClean="0"/>
                <a:t>  :</a:t>
              </a:r>
              <a:r>
                <a:rPr kumimoji="1" lang="en-US" altLang="ja-JP" dirty="0" smtClean="0"/>
                <a:t> the set of vertices.</a:t>
              </a:r>
            </a:p>
            <a:p>
              <a:r>
                <a:rPr lang="en-US" altLang="ja-JP" dirty="0" smtClean="0">
                  <a:latin typeface="BKM-cmmi12"/>
                  <a:cs typeface="BKM-cmmi12"/>
                </a:rPr>
                <a:t>E</a:t>
              </a:r>
              <a:r>
                <a:rPr lang="en-US" altLang="ja-JP" dirty="0" smtClean="0"/>
                <a:t> : the set of arcs.</a:t>
              </a:r>
              <a:endParaRPr kumimoji="1" lang="ja-JP" altLang="en-US" dirty="0"/>
            </a:p>
          </p:txBody>
        </p:sp>
        <p:sp>
          <p:nvSpPr>
            <p:cNvPr id="67" name="テキスト ボックス 66"/>
            <p:cNvSpPr txBox="1"/>
            <p:nvPr/>
          </p:nvSpPr>
          <p:spPr>
            <a:xfrm>
              <a:off x="1957610" y="2641660"/>
              <a:ext cx="4466595" cy="369332"/>
            </a:xfrm>
            <a:prstGeom prst="rect">
              <a:avLst/>
            </a:prstGeom>
            <a:noFill/>
          </p:spPr>
          <p:txBody>
            <a:bodyPr wrap="square" rtlCol="0">
              <a:spAutoFit/>
            </a:bodyPr>
            <a:lstStyle/>
            <a:p>
              <a:r>
                <a:rPr kumimoji="1" lang="en-US" altLang="ja-JP" i="1" dirty="0" smtClean="0"/>
                <a:t>L</a:t>
              </a:r>
              <a:r>
                <a:rPr kumimoji="1" lang="en-US" altLang="ja-JP" dirty="0" smtClean="0"/>
                <a:t> : </a:t>
              </a:r>
              <a:r>
                <a:rPr kumimoji="1" lang="en-US" altLang="ja-JP" i="1" dirty="0" smtClean="0"/>
                <a:t>V</a:t>
              </a:r>
              <a:r>
                <a:rPr kumimoji="1" lang="en-US" altLang="ja-JP" dirty="0" smtClean="0"/>
                <a:t> →</a:t>
              </a:r>
              <a:r>
                <a:rPr lang="en-US" altLang="ja-JP" dirty="0" smtClean="0"/>
                <a:t> </a:t>
              </a:r>
              <a:r>
                <a:rPr lang="en-US" altLang="ja-JP" dirty="0" err="1" smtClean="0"/>
                <a:t>Σ</a:t>
              </a:r>
              <a:r>
                <a:rPr lang="en-US" altLang="ja-JP" dirty="0" smtClean="0"/>
                <a:t> </a:t>
              </a:r>
              <a:r>
                <a:rPr kumimoji="1" lang="ja-JP" altLang="en-US" dirty="0" smtClean="0"/>
                <a:t>：</a:t>
              </a:r>
              <a:r>
                <a:rPr lang="en-US" altLang="ja-JP" dirty="0" smtClean="0"/>
                <a:t> a labeling function.</a:t>
              </a:r>
              <a:endParaRPr kumimoji="1" lang="ja-JP" altLang="en-US" dirty="0"/>
            </a:p>
          </p:txBody>
        </p:sp>
      </p:grpSp>
      <p:sp>
        <p:nvSpPr>
          <p:cNvPr id="57" name="円/楕円 56"/>
          <p:cNvSpPr/>
          <p:nvPr/>
        </p:nvSpPr>
        <p:spPr>
          <a:xfrm>
            <a:off x="176383" y="3184362"/>
            <a:ext cx="739086" cy="432809"/>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chemeClr val="tx1"/>
                </a:solidFill>
              </a:rPr>
              <a:t>e.g.</a:t>
            </a:r>
            <a:endParaRPr kumimoji="1" lang="ja-JP" altLang="en-US" dirty="0">
              <a:solidFill>
                <a:schemeClr val="tx1"/>
              </a:solidFill>
            </a:endParaRPr>
          </a:p>
        </p:txBody>
      </p:sp>
      <p:sp>
        <p:nvSpPr>
          <p:cNvPr id="77" name="テキスト ボックス 76"/>
          <p:cNvSpPr txBox="1"/>
          <p:nvPr/>
        </p:nvSpPr>
        <p:spPr>
          <a:xfrm>
            <a:off x="1005830" y="3339481"/>
            <a:ext cx="7745227" cy="461665"/>
          </a:xfrm>
          <a:prstGeom prst="rect">
            <a:avLst/>
          </a:prstGeom>
          <a:noFill/>
        </p:spPr>
        <p:txBody>
          <a:bodyPr wrap="square" rtlCol="0">
            <a:spAutoFit/>
          </a:bodyPr>
          <a:lstStyle/>
          <a:p>
            <a:r>
              <a:rPr kumimoji="1" lang="en-US" altLang="ja-JP" sz="2400" dirty="0" smtClean="0">
                <a:latin typeface="BKM-cmmi12"/>
                <a:cs typeface="BKM-cmmi12"/>
              </a:rPr>
              <a:t>V</a:t>
            </a:r>
            <a:r>
              <a:rPr lang="en-US" altLang="ja-JP" sz="2400" dirty="0" smtClean="0">
                <a:latin typeface="+mn-ea"/>
                <a:cs typeface="BKM-cmmi12"/>
              </a:rPr>
              <a:t> = </a:t>
            </a:r>
            <a:r>
              <a:rPr kumimoji="1" lang="ja-JP" altLang="en-US" sz="2400" dirty="0" smtClean="0">
                <a:latin typeface="+mn-ea"/>
                <a:cs typeface="BKM-cmmi12"/>
              </a:rPr>
              <a:t>｛</a:t>
            </a:r>
            <a:r>
              <a:rPr kumimoji="1" lang="en-US" altLang="ja-JP" sz="2400" dirty="0" smtClean="0">
                <a:latin typeface="+mn-ea"/>
                <a:cs typeface="BKM-cmmi12"/>
              </a:rPr>
              <a:t> </a:t>
            </a:r>
            <a:r>
              <a:rPr lang="en-US" altLang="ja-JP" sz="2400" i="1" dirty="0" smtClean="0">
                <a:latin typeface="Times New Roman"/>
                <a:cs typeface="Times New Roman"/>
              </a:rPr>
              <a:t>v</a:t>
            </a:r>
            <a:r>
              <a:rPr lang="en-US" altLang="ja-JP" sz="2400" baseline="-25000" dirty="0" smtClean="0">
                <a:latin typeface="Times New Roman"/>
                <a:cs typeface="Times New Roman"/>
              </a:rPr>
              <a:t>1</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2</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3</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4</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5</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6</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7</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8</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9</a:t>
            </a:r>
            <a:r>
              <a:rPr lang="en-US" altLang="ja-JP" sz="2400" dirty="0" smtClean="0">
                <a:latin typeface="Times New Roman"/>
                <a:cs typeface="Times New Roman"/>
              </a:rPr>
              <a:t> </a:t>
            </a:r>
            <a:r>
              <a:rPr kumimoji="1" lang="ja-JP" altLang="en-US" sz="2400" dirty="0" smtClean="0">
                <a:latin typeface="BKM-cmmi12"/>
                <a:cs typeface="BKM-cmmi12"/>
              </a:rPr>
              <a:t>｝</a:t>
            </a:r>
            <a:endParaRPr kumimoji="1" lang="ja-JP" altLang="en-US" sz="2400" dirty="0">
              <a:latin typeface="BKM-cmmi12"/>
              <a:cs typeface="BKM-cmmi12"/>
            </a:endParaRPr>
          </a:p>
        </p:txBody>
      </p:sp>
      <p:sp>
        <p:nvSpPr>
          <p:cNvPr id="79" name="テキスト ボックス 78"/>
          <p:cNvSpPr txBox="1"/>
          <p:nvPr/>
        </p:nvSpPr>
        <p:spPr>
          <a:xfrm>
            <a:off x="952936" y="3719018"/>
            <a:ext cx="7832504" cy="830997"/>
          </a:xfrm>
          <a:prstGeom prst="rect">
            <a:avLst/>
          </a:prstGeom>
          <a:noFill/>
        </p:spPr>
        <p:txBody>
          <a:bodyPr wrap="square" rtlCol="0">
            <a:spAutoFit/>
          </a:bodyPr>
          <a:lstStyle/>
          <a:p>
            <a:r>
              <a:rPr kumimoji="1" lang="en-US" altLang="ja-JP" sz="2400" dirty="0" smtClean="0">
                <a:latin typeface="BKM-cmmi12"/>
                <a:cs typeface="BKM-cmmi12"/>
              </a:rPr>
              <a:t>E</a:t>
            </a:r>
            <a:r>
              <a:rPr lang="en-US" altLang="ja-JP" sz="2400" dirty="0" smtClean="0">
                <a:latin typeface="+mn-ea"/>
                <a:cs typeface="BKM-cmmi12"/>
              </a:rPr>
              <a:t> = </a:t>
            </a:r>
            <a:r>
              <a:rPr kumimoji="1" lang="ja-JP" altLang="en-US" sz="2400" dirty="0" smtClean="0">
                <a:latin typeface="BKM-cmmi12"/>
                <a:cs typeface="BKM-cmmi12"/>
              </a:rPr>
              <a:t>｛</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1</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2</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2</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3</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2</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7</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3</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4</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4</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5</a:t>
            </a:r>
            <a:r>
              <a:rPr lang="en-US" altLang="ja-JP" sz="2400" dirty="0" smtClean="0">
                <a:latin typeface="+mn-ea"/>
                <a:cs typeface="BKM-cmmi12"/>
              </a:rPr>
              <a:t>),</a:t>
            </a:r>
          </a:p>
          <a:p>
            <a:r>
              <a:rPr lang="en-US" altLang="ja-JP" sz="2400" dirty="0" smtClean="0">
                <a:latin typeface="+mn-ea"/>
                <a:cs typeface="BKM-cmmi12"/>
              </a:rPr>
              <a:t>	   (</a:t>
            </a:r>
            <a:r>
              <a:rPr lang="en-US" altLang="ja-JP" sz="2400" i="1" dirty="0" smtClean="0">
                <a:latin typeface="Times New Roman"/>
                <a:cs typeface="Times New Roman"/>
              </a:rPr>
              <a:t>v</a:t>
            </a:r>
            <a:r>
              <a:rPr lang="en-US" altLang="ja-JP" sz="2400" baseline="-25000" dirty="0" smtClean="0">
                <a:latin typeface="Times New Roman"/>
                <a:cs typeface="Times New Roman"/>
              </a:rPr>
              <a:t>5</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6</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6</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7</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6</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8</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7</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8</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8</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9</a:t>
            </a:r>
            <a:r>
              <a:rPr lang="en-US" altLang="ja-JP" sz="2400" dirty="0" smtClean="0">
                <a:latin typeface="+mn-ea"/>
                <a:cs typeface="BKM-cmmi12"/>
              </a:rPr>
              <a:t>)</a:t>
            </a:r>
            <a:r>
              <a:rPr kumimoji="1" lang="ja-JP" altLang="en-US" sz="2400" dirty="0" smtClean="0">
                <a:latin typeface="BKM-cmmi12"/>
                <a:cs typeface="BKM-cmmi12"/>
              </a:rPr>
              <a:t>｝</a:t>
            </a:r>
            <a:r>
              <a:rPr kumimoji="1" lang="en-US" altLang="ja-JP" sz="2400" dirty="0" smtClean="0">
                <a:latin typeface="BKM-cmmi12"/>
                <a:cs typeface="BKM-cmmi12"/>
              </a:rPr>
              <a:t> </a:t>
            </a:r>
            <a:endParaRPr kumimoji="1" lang="ja-JP" altLang="en-US" sz="2400" dirty="0">
              <a:latin typeface="BKM-cmmi12"/>
              <a:cs typeface="BKM-cmmi12"/>
            </a:endParaRPr>
          </a:p>
        </p:txBody>
      </p:sp>
      <p:sp>
        <p:nvSpPr>
          <p:cNvPr id="81" name="テキスト ボックス 80"/>
          <p:cNvSpPr txBox="1"/>
          <p:nvPr/>
        </p:nvSpPr>
        <p:spPr>
          <a:xfrm>
            <a:off x="992543" y="4428888"/>
            <a:ext cx="6318962" cy="830997"/>
          </a:xfrm>
          <a:prstGeom prst="rect">
            <a:avLst/>
          </a:prstGeom>
          <a:noFill/>
        </p:spPr>
        <p:txBody>
          <a:bodyPr wrap="square" rtlCol="0">
            <a:spAutoFit/>
          </a:bodyPr>
          <a:lstStyle/>
          <a:p>
            <a:r>
              <a:rPr lang="en-US" altLang="ja-JP" sz="2400" dirty="0" smtClean="0">
                <a:latin typeface="BKM-cmmi12"/>
                <a:cs typeface="BKM-cmmi12"/>
              </a:rPr>
              <a:t>L</a:t>
            </a:r>
            <a:r>
              <a:rPr lang="en-US" altLang="ja-JP" sz="2400" dirty="0" smtClean="0">
                <a:latin typeface="+mn-ea"/>
                <a:cs typeface="BKM-cmmi12"/>
              </a:rPr>
              <a:t> = </a:t>
            </a:r>
            <a:r>
              <a:rPr kumimoji="1" lang="ja-JP" altLang="en-US" sz="2400" dirty="0" smtClean="0">
                <a:latin typeface="+mn-ea"/>
                <a:cs typeface="BKM-cmmi12"/>
              </a:rPr>
              <a:t>｛</a:t>
            </a:r>
            <a:r>
              <a:rPr kumimoji="1" lang="en-US" altLang="ja-JP" sz="2400" dirty="0" smtClean="0">
                <a:latin typeface="+mn-ea"/>
                <a:cs typeface="BKM-cmmi12"/>
              </a:rPr>
              <a:t> </a:t>
            </a:r>
            <a:r>
              <a:rPr lang="en-US" altLang="ja-JP" sz="2400" i="1" dirty="0" smtClean="0">
                <a:latin typeface="Times New Roman"/>
                <a:cs typeface="Times New Roman"/>
              </a:rPr>
              <a:t>v</a:t>
            </a:r>
            <a:r>
              <a:rPr lang="en-US" altLang="ja-JP" sz="2400" baseline="-25000" dirty="0" smtClean="0">
                <a:latin typeface="Times New Roman"/>
                <a:cs typeface="Times New Roman"/>
              </a:rPr>
              <a:t>1</a:t>
            </a:r>
            <a:r>
              <a:rPr lang="en-US" altLang="ja-JP" sz="2400" dirty="0" smtClean="0">
                <a:latin typeface="+mn-ea"/>
                <a:cs typeface="BKM-cmmi12"/>
              </a:rPr>
              <a:t> → a, </a:t>
            </a:r>
            <a:r>
              <a:rPr lang="en-US" altLang="ja-JP" sz="2400" i="1" dirty="0" smtClean="0">
                <a:latin typeface="Times New Roman"/>
                <a:cs typeface="Times New Roman"/>
              </a:rPr>
              <a:t>v</a:t>
            </a:r>
            <a:r>
              <a:rPr lang="en-US" altLang="ja-JP" sz="2400" baseline="-25000" dirty="0" smtClean="0">
                <a:latin typeface="Times New Roman"/>
                <a:cs typeface="Times New Roman"/>
              </a:rPr>
              <a:t>2</a:t>
            </a:r>
            <a:r>
              <a:rPr lang="en-US" altLang="ja-JP" sz="2400" dirty="0" smtClean="0">
                <a:latin typeface="+mn-ea"/>
                <a:cs typeface="BKM-cmmi12"/>
              </a:rPr>
              <a:t> → </a:t>
            </a:r>
            <a:r>
              <a:rPr lang="en-US" altLang="ja-JP" sz="2400" dirty="0" err="1" smtClean="0">
                <a:latin typeface="+mn-ea"/>
                <a:cs typeface="BKM-cmmi12"/>
              </a:rPr>
              <a:t>b</a:t>
            </a:r>
            <a:r>
              <a:rPr lang="en-US" altLang="ja-JP" sz="2400" dirty="0" smtClean="0">
                <a:latin typeface="+mn-ea"/>
                <a:cs typeface="BKM-cmmi12"/>
              </a:rPr>
              <a:t>, </a:t>
            </a:r>
            <a:r>
              <a:rPr lang="en-US" altLang="ja-JP" sz="2400" i="1" dirty="0" smtClean="0">
                <a:latin typeface="Times New Roman"/>
                <a:cs typeface="Times New Roman"/>
              </a:rPr>
              <a:t>v</a:t>
            </a:r>
            <a:r>
              <a:rPr lang="en-US" altLang="ja-JP" sz="2400" baseline="-25000" dirty="0" smtClean="0">
                <a:latin typeface="Times New Roman"/>
                <a:cs typeface="Times New Roman"/>
              </a:rPr>
              <a:t>3</a:t>
            </a:r>
            <a:r>
              <a:rPr lang="en-US" altLang="ja-JP" sz="2400" dirty="0" smtClean="0">
                <a:latin typeface="+mn-ea"/>
                <a:cs typeface="BKM-cmmi12"/>
              </a:rPr>
              <a:t> → </a:t>
            </a:r>
            <a:r>
              <a:rPr lang="en-US" altLang="ja-JP" sz="2400" dirty="0" err="1" smtClean="0">
                <a:latin typeface="+mn-ea"/>
                <a:cs typeface="BKM-cmmi12"/>
              </a:rPr>
              <a:t>c</a:t>
            </a:r>
            <a:r>
              <a:rPr lang="en-US" altLang="ja-JP" sz="2400" dirty="0" smtClean="0">
                <a:latin typeface="+mn-ea"/>
                <a:cs typeface="BKM-cmmi12"/>
              </a:rPr>
              <a:t>, </a:t>
            </a:r>
            <a:r>
              <a:rPr lang="en-US" altLang="ja-JP" sz="2400" i="1" dirty="0" smtClean="0">
                <a:latin typeface="Times New Roman"/>
                <a:cs typeface="Times New Roman"/>
              </a:rPr>
              <a:t>v</a:t>
            </a:r>
            <a:r>
              <a:rPr lang="en-US" altLang="ja-JP" sz="2400" baseline="-25000" dirty="0" smtClean="0">
                <a:latin typeface="Times New Roman"/>
                <a:cs typeface="Times New Roman"/>
              </a:rPr>
              <a:t>4</a:t>
            </a:r>
            <a:r>
              <a:rPr lang="en-US" altLang="ja-JP" sz="2400" dirty="0" smtClean="0">
                <a:latin typeface="+mn-ea"/>
                <a:cs typeface="BKM-cmmi12"/>
              </a:rPr>
              <a:t> → a, </a:t>
            </a:r>
            <a:r>
              <a:rPr lang="en-US" altLang="ja-JP" sz="2400" i="1" dirty="0" smtClean="0">
                <a:latin typeface="Times New Roman"/>
                <a:cs typeface="Times New Roman"/>
              </a:rPr>
              <a:t>v</a:t>
            </a:r>
            <a:r>
              <a:rPr lang="en-US" altLang="ja-JP" sz="2400" baseline="-25000" dirty="0" smtClean="0">
                <a:latin typeface="Times New Roman"/>
                <a:cs typeface="Times New Roman"/>
              </a:rPr>
              <a:t>5</a:t>
            </a:r>
            <a:r>
              <a:rPr lang="en-US" altLang="ja-JP" sz="2400" dirty="0" smtClean="0">
                <a:latin typeface="+mn-ea"/>
                <a:cs typeface="BKM-cmmi12"/>
              </a:rPr>
              <a:t> → a,</a:t>
            </a:r>
          </a:p>
          <a:p>
            <a:r>
              <a:rPr lang="en-US" altLang="ja-JP" sz="2400" dirty="0" smtClean="0">
                <a:latin typeface="+mn-ea"/>
                <a:cs typeface="BKM-cmmi12"/>
              </a:rPr>
              <a:t>	   </a:t>
            </a:r>
            <a:r>
              <a:rPr lang="en-US" altLang="ja-JP" sz="2400" i="1" dirty="0" smtClean="0">
                <a:latin typeface="Times New Roman"/>
                <a:cs typeface="Times New Roman"/>
              </a:rPr>
              <a:t>v</a:t>
            </a:r>
            <a:r>
              <a:rPr lang="en-US" altLang="ja-JP" sz="2400" baseline="-25000" dirty="0" smtClean="0">
                <a:latin typeface="Times New Roman"/>
                <a:cs typeface="Times New Roman"/>
              </a:rPr>
              <a:t>6</a:t>
            </a:r>
            <a:r>
              <a:rPr lang="en-US" altLang="ja-JP" sz="2400" dirty="0" smtClean="0">
                <a:latin typeface="+mn-ea"/>
                <a:cs typeface="BKM-cmmi12"/>
              </a:rPr>
              <a:t> → </a:t>
            </a:r>
            <a:r>
              <a:rPr lang="en-US" altLang="ja-JP" sz="2400" dirty="0" err="1" smtClean="0">
                <a:latin typeface="+mn-ea"/>
                <a:cs typeface="BKM-cmmi12"/>
              </a:rPr>
              <a:t>b</a:t>
            </a:r>
            <a:r>
              <a:rPr lang="en-US" altLang="ja-JP" sz="2400" dirty="0" smtClean="0">
                <a:latin typeface="+mn-ea"/>
                <a:cs typeface="BKM-cmmi12"/>
              </a:rPr>
              <a:t>, </a:t>
            </a:r>
            <a:r>
              <a:rPr lang="en-US" altLang="ja-JP" sz="2400" i="1" dirty="0" smtClean="0">
                <a:latin typeface="Times New Roman"/>
                <a:cs typeface="Times New Roman"/>
              </a:rPr>
              <a:t>v</a:t>
            </a:r>
            <a:r>
              <a:rPr lang="en-US" altLang="ja-JP" sz="2400" baseline="-25000" dirty="0" smtClean="0">
                <a:latin typeface="Times New Roman"/>
                <a:cs typeface="Times New Roman"/>
              </a:rPr>
              <a:t>7</a:t>
            </a:r>
            <a:r>
              <a:rPr lang="en-US" altLang="ja-JP" sz="2400" dirty="0" smtClean="0">
                <a:latin typeface="+mn-ea"/>
                <a:cs typeface="BKM-cmmi12"/>
              </a:rPr>
              <a:t> → </a:t>
            </a:r>
            <a:r>
              <a:rPr lang="en-US" altLang="ja-JP" sz="2400" dirty="0" err="1" smtClean="0">
                <a:latin typeface="+mn-ea"/>
                <a:cs typeface="BKM-cmmi12"/>
              </a:rPr>
              <a:t>b</a:t>
            </a:r>
            <a:r>
              <a:rPr lang="en-US" altLang="ja-JP" sz="2400" dirty="0" smtClean="0">
                <a:latin typeface="+mn-ea"/>
                <a:cs typeface="BKM-cmmi12"/>
              </a:rPr>
              <a:t>, </a:t>
            </a:r>
            <a:r>
              <a:rPr lang="en-US" altLang="ja-JP" sz="2400" i="1" dirty="0" smtClean="0">
                <a:latin typeface="Times New Roman"/>
                <a:cs typeface="Times New Roman"/>
              </a:rPr>
              <a:t>v</a:t>
            </a:r>
            <a:r>
              <a:rPr lang="en-US" altLang="ja-JP" sz="2400" baseline="-25000" dirty="0" smtClean="0">
                <a:latin typeface="Times New Roman"/>
                <a:cs typeface="Times New Roman"/>
              </a:rPr>
              <a:t>8</a:t>
            </a:r>
            <a:r>
              <a:rPr lang="en-US" altLang="ja-JP" sz="2400" dirty="0" smtClean="0">
                <a:latin typeface="+mn-ea"/>
                <a:cs typeface="BKM-cmmi12"/>
              </a:rPr>
              <a:t> → a, </a:t>
            </a:r>
            <a:r>
              <a:rPr lang="en-US" altLang="ja-JP" sz="2400" i="1" dirty="0" smtClean="0">
                <a:latin typeface="Times New Roman"/>
                <a:cs typeface="Times New Roman"/>
              </a:rPr>
              <a:t>v</a:t>
            </a:r>
            <a:r>
              <a:rPr lang="en-US" altLang="ja-JP" sz="2400" baseline="-25000" dirty="0" smtClean="0">
                <a:latin typeface="Times New Roman"/>
                <a:cs typeface="Times New Roman"/>
              </a:rPr>
              <a:t>9</a:t>
            </a:r>
            <a:r>
              <a:rPr lang="en-US" altLang="ja-JP" sz="2400" dirty="0" smtClean="0">
                <a:latin typeface="+mn-ea"/>
                <a:cs typeface="BKM-cmmi12"/>
              </a:rPr>
              <a:t> → </a:t>
            </a:r>
            <a:r>
              <a:rPr lang="en-US" altLang="ja-JP" sz="2400" dirty="0" err="1" smtClean="0">
                <a:latin typeface="+mn-ea"/>
                <a:cs typeface="BKM-cmmi12"/>
              </a:rPr>
              <a:t>c</a:t>
            </a:r>
            <a:r>
              <a:rPr lang="en-US" altLang="ja-JP" sz="2400" dirty="0" smtClean="0">
                <a:latin typeface="Times New Roman"/>
                <a:cs typeface="Times New Roman"/>
              </a:rPr>
              <a:t> </a:t>
            </a:r>
            <a:r>
              <a:rPr kumimoji="1" lang="ja-JP" altLang="en-US" sz="2400" dirty="0" smtClean="0">
                <a:latin typeface="BKM-cmmi12"/>
                <a:cs typeface="BKM-cmmi12"/>
              </a:rPr>
              <a:t>｝</a:t>
            </a:r>
            <a:endParaRPr kumimoji="1" lang="ja-JP" altLang="en-US" sz="2400" dirty="0">
              <a:latin typeface="BKM-cmmi12"/>
              <a:cs typeface="BKM-cmmi12"/>
            </a:endParaRPr>
          </a:p>
        </p:txBody>
      </p:sp>
      <p:grpSp>
        <p:nvGrpSpPr>
          <p:cNvPr id="4" name="図形グループ 29"/>
          <p:cNvGrpSpPr>
            <a:grpSpLocks noChangeAspect="1"/>
          </p:cNvGrpSpPr>
          <p:nvPr/>
        </p:nvGrpSpPr>
        <p:grpSpPr>
          <a:xfrm>
            <a:off x="457200" y="5368267"/>
            <a:ext cx="3326217" cy="1409566"/>
            <a:chOff x="772679" y="1561332"/>
            <a:chExt cx="3818939" cy="1901842"/>
          </a:xfrm>
          <a:solidFill>
            <a:schemeClr val="accent1">
              <a:lumMod val="60000"/>
              <a:lumOff val="40000"/>
            </a:schemeClr>
          </a:solidFill>
        </p:grpSpPr>
        <p:sp>
          <p:nvSpPr>
            <p:cNvPr id="66" name="円/楕円 65"/>
            <p:cNvSpPr/>
            <p:nvPr/>
          </p:nvSpPr>
          <p:spPr>
            <a:xfrm>
              <a:off x="1812952" y="1561332"/>
              <a:ext cx="1790166" cy="612000"/>
            </a:xfrm>
            <a:prstGeom prst="ellipse">
              <a:avLst/>
            </a:prstGeom>
            <a:grpFill/>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cs typeface="Century"/>
                </a:rPr>
                <a:t>  </a:t>
              </a:r>
              <a:r>
                <a:rPr lang="en-US" altLang="ja-JP" sz="2000" dirty="0" err="1" smtClean="0">
                  <a:solidFill>
                    <a:srgbClr val="000000"/>
                  </a:solidFill>
                  <a:latin typeface="+mn-ea"/>
                  <a:cs typeface="Century"/>
                </a:rPr>
                <a:t>c</a:t>
              </a:r>
              <a:r>
                <a:rPr lang="en-US" altLang="ja-JP" sz="2000" dirty="0" smtClean="0">
                  <a:solidFill>
                    <a:srgbClr val="000000"/>
                  </a:solidFill>
                  <a:latin typeface="+mn-ea"/>
                  <a:cs typeface="Century"/>
                </a:rPr>
                <a:t> a a </a:t>
              </a:r>
              <a:r>
                <a:rPr lang="en-US" altLang="ja-JP" sz="2000" dirty="0" err="1" smtClean="0">
                  <a:solidFill>
                    <a:srgbClr val="000000"/>
                  </a:solidFill>
                  <a:latin typeface="+mn-ea"/>
                  <a:cs typeface="Century"/>
                </a:rPr>
                <a:t>b</a:t>
              </a:r>
              <a:r>
                <a:rPr lang="en-US" altLang="ja-JP" sz="2000" dirty="0" smtClean="0">
                  <a:solidFill>
                    <a:srgbClr val="000000"/>
                  </a:solidFill>
                  <a:latin typeface="+mn-ea"/>
                  <a:cs typeface="Century"/>
                </a:rPr>
                <a:t>     </a:t>
              </a:r>
              <a:r>
                <a:rPr lang="en-US" altLang="ja-JP" sz="2000" baseline="-25000" dirty="0" smtClean="0">
                  <a:solidFill>
                    <a:srgbClr val="000000"/>
                  </a:solidFill>
                  <a:latin typeface="+mn-ea"/>
                  <a:cs typeface="Century"/>
                </a:rPr>
                <a:t>2</a:t>
              </a:r>
              <a:endParaRPr kumimoji="1" lang="ja-JP" altLang="en-US" sz="2000" baseline="-25000" dirty="0">
                <a:solidFill>
                  <a:srgbClr val="000000"/>
                </a:solidFill>
                <a:latin typeface="+mn-ea"/>
                <a:cs typeface="Century"/>
              </a:endParaRPr>
            </a:p>
          </p:txBody>
        </p:sp>
        <p:sp>
          <p:nvSpPr>
            <p:cNvPr id="68" name="円/楕円 67"/>
            <p:cNvSpPr/>
            <p:nvPr/>
          </p:nvSpPr>
          <p:spPr>
            <a:xfrm>
              <a:off x="772679" y="2157189"/>
              <a:ext cx="994537" cy="612000"/>
            </a:xfrm>
            <a:prstGeom prst="ellipse">
              <a:avLst/>
            </a:prstGeom>
            <a:grpFill/>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 a </a:t>
              </a:r>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1</a:t>
              </a:r>
              <a:endParaRPr kumimoji="1" lang="ja-JP" altLang="en-US" sz="2000" baseline="-25000" dirty="0">
                <a:solidFill>
                  <a:srgbClr val="000000"/>
                </a:solidFill>
                <a:latin typeface="+mn-ea"/>
              </a:endParaRPr>
            </a:p>
          </p:txBody>
        </p:sp>
        <p:sp>
          <p:nvSpPr>
            <p:cNvPr id="69" name="円/楕円 68"/>
            <p:cNvSpPr/>
            <p:nvPr/>
          </p:nvSpPr>
          <p:spPr>
            <a:xfrm>
              <a:off x="3676151" y="2174126"/>
              <a:ext cx="915467" cy="612000"/>
            </a:xfrm>
            <a:prstGeom prst="ellipse">
              <a:avLst/>
            </a:prstGeom>
            <a:grpFill/>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 a </a:t>
              </a:r>
              <a:r>
                <a:rPr lang="en-US" altLang="ja-JP" sz="2000" dirty="0" err="1" smtClean="0">
                  <a:solidFill>
                    <a:srgbClr val="000000"/>
                  </a:solidFill>
                  <a:latin typeface="+mn-ea"/>
                </a:rPr>
                <a:t>c</a:t>
              </a:r>
              <a:r>
                <a:rPr lang="en-US" altLang="ja-JP" sz="2000" dirty="0" smtClean="0">
                  <a:solidFill>
                    <a:srgbClr val="000000"/>
                  </a:solidFill>
                  <a:latin typeface="+mn-ea"/>
                </a:rPr>
                <a:t>   </a:t>
              </a:r>
              <a:r>
                <a:rPr lang="en-US" altLang="ja-JP" sz="2000" baseline="-25000" dirty="0" smtClean="0">
                  <a:solidFill>
                    <a:srgbClr val="000000"/>
                  </a:solidFill>
                  <a:latin typeface="+mn-ea"/>
                </a:rPr>
                <a:t>4</a:t>
              </a:r>
              <a:endParaRPr kumimoji="1" lang="ja-JP" altLang="en-US" sz="2000" baseline="-25000" dirty="0">
                <a:solidFill>
                  <a:srgbClr val="000000"/>
                </a:solidFill>
                <a:latin typeface="+mn-ea"/>
              </a:endParaRPr>
            </a:p>
          </p:txBody>
        </p:sp>
        <p:sp>
          <p:nvSpPr>
            <p:cNvPr id="70" name="円/楕円 69"/>
            <p:cNvSpPr/>
            <p:nvPr/>
          </p:nvSpPr>
          <p:spPr>
            <a:xfrm>
              <a:off x="2356122" y="2851174"/>
              <a:ext cx="703826" cy="612000"/>
            </a:xfrm>
            <a:prstGeom prst="ellipse">
              <a:avLst/>
            </a:prstGeom>
            <a:grpFill/>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 </a:t>
              </a:r>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3</a:t>
              </a:r>
              <a:endParaRPr kumimoji="1" lang="ja-JP" altLang="en-US" sz="2000" baseline="-25000" dirty="0">
                <a:solidFill>
                  <a:srgbClr val="000000"/>
                </a:solidFill>
                <a:latin typeface="+mn-ea"/>
              </a:endParaRPr>
            </a:p>
          </p:txBody>
        </p:sp>
        <p:cxnSp>
          <p:nvCxnSpPr>
            <p:cNvPr id="71" name="直線矢印コネクタ 70"/>
            <p:cNvCxnSpPr>
              <a:stCxn id="68" idx="7"/>
              <a:endCxn id="66" idx="3"/>
            </p:cNvCxnSpPr>
            <p:nvPr/>
          </p:nvCxnSpPr>
          <p:spPr>
            <a:xfrm rot="5400000" flipH="1" flipV="1">
              <a:off x="1766789" y="1938487"/>
              <a:ext cx="163107" cy="453547"/>
            </a:xfrm>
            <a:prstGeom prst="straightConnector1">
              <a:avLst/>
            </a:prstGeom>
            <a:grpFill/>
            <a:ln>
              <a:tailEnd type="arrow"/>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p:cNvCxnSpPr>
              <a:stCxn id="66" idx="4"/>
              <a:endCxn id="70" idx="0"/>
            </p:cNvCxnSpPr>
            <p:nvPr/>
          </p:nvCxnSpPr>
          <p:spPr>
            <a:xfrm rot="5400000">
              <a:off x="2369114" y="2512371"/>
              <a:ext cx="677842" cy="1351"/>
            </a:xfrm>
            <a:prstGeom prst="straightConnector1">
              <a:avLst/>
            </a:prstGeom>
            <a:grpFill/>
            <a:ln>
              <a:tailEnd type="arrow"/>
            </a:ln>
            <a:effectLst/>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a:stCxn id="70" idx="7"/>
              <a:endCxn id="69" idx="3"/>
            </p:cNvCxnSpPr>
            <p:nvPr/>
          </p:nvCxnSpPr>
          <p:spPr>
            <a:xfrm rot="5400000" flipH="1" flipV="1">
              <a:off x="3261398" y="2391979"/>
              <a:ext cx="244298" cy="853343"/>
            </a:xfrm>
            <a:prstGeom prst="straightConnector1">
              <a:avLst/>
            </a:prstGeom>
            <a:grpFill/>
            <a:ln>
              <a:tailEnd type="arrow"/>
            </a:ln>
            <a:effectLst/>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66" idx="5"/>
              <a:endCxn id="69" idx="1"/>
            </p:cNvCxnSpPr>
            <p:nvPr/>
          </p:nvCxnSpPr>
          <p:spPr>
            <a:xfrm rot="16200000" flipH="1">
              <a:off x="3485564" y="1939096"/>
              <a:ext cx="180044" cy="469265"/>
            </a:xfrm>
            <a:prstGeom prst="straightConnector1">
              <a:avLst/>
            </a:prstGeom>
            <a:grpFill/>
            <a:ln>
              <a:tailEnd type="arrow"/>
            </a:ln>
            <a:effectLst/>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68" idx="5"/>
              <a:endCxn id="70" idx="1"/>
            </p:cNvCxnSpPr>
            <p:nvPr/>
          </p:nvCxnSpPr>
          <p:spPr>
            <a:xfrm rot="16200000" flipH="1">
              <a:off x="1909765" y="2391368"/>
              <a:ext cx="261235" cy="837626"/>
            </a:xfrm>
            <a:prstGeom prst="straightConnector1">
              <a:avLst/>
            </a:prstGeom>
            <a:grpFill/>
            <a:ln>
              <a:tailEnd type="arrow"/>
            </a:ln>
            <a:effectLst/>
          </p:spPr>
          <p:style>
            <a:lnRef idx="2">
              <a:schemeClr val="accent1"/>
            </a:lnRef>
            <a:fillRef idx="0">
              <a:schemeClr val="accent1"/>
            </a:fillRef>
            <a:effectRef idx="1">
              <a:schemeClr val="accent1"/>
            </a:effectRef>
            <a:fontRef idx="minor">
              <a:schemeClr val="tx1"/>
            </a:fontRef>
          </p:style>
        </p:cxnSp>
      </p:grpSp>
      <p:sp>
        <p:nvSpPr>
          <p:cNvPr id="76" name="テキスト ボックス 75"/>
          <p:cNvSpPr txBox="1"/>
          <p:nvPr/>
        </p:nvSpPr>
        <p:spPr>
          <a:xfrm>
            <a:off x="584697" y="5137434"/>
            <a:ext cx="611868" cy="461665"/>
          </a:xfrm>
          <a:prstGeom prst="rect">
            <a:avLst/>
          </a:prstGeom>
          <a:noFill/>
        </p:spPr>
        <p:txBody>
          <a:bodyPr wrap="square" rtlCol="0">
            <a:spAutoFit/>
          </a:bodyPr>
          <a:lstStyle/>
          <a:p>
            <a:r>
              <a:rPr lang="en-US" altLang="ja-JP" sz="2400" i="1" dirty="0" smtClean="0">
                <a:latin typeface="Times New Roman"/>
                <a:cs typeface="Times New Roman"/>
              </a:rPr>
              <a:t>G</a:t>
            </a:r>
            <a:endParaRPr kumimoji="1" lang="ja-JP" altLang="en-US" sz="2400" dirty="0">
              <a:latin typeface="BKM-cmmi12"/>
              <a:cs typeface="BKM-cmmi12"/>
            </a:endParaRPr>
          </a:p>
        </p:txBody>
      </p:sp>
      <p:sp>
        <p:nvSpPr>
          <p:cNvPr id="80" name="テキスト ボックス 79"/>
          <p:cNvSpPr txBox="1"/>
          <p:nvPr/>
        </p:nvSpPr>
        <p:spPr>
          <a:xfrm>
            <a:off x="4847573" y="5313873"/>
            <a:ext cx="611868" cy="461665"/>
          </a:xfrm>
          <a:prstGeom prst="rect">
            <a:avLst/>
          </a:prstGeom>
          <a:noFill/>
        </p:spPr>
        <p:txBody>
          <a:bodyPr wrap="square" rtlCol="0">
            <a:spAutoFit/>
          </a:bodyPr>
          <a:lstStyle/>
          <a:p>
            <a:r>
              <a:rPr lang="en-US" altLang="ja-JP" sz="2400" i="1" dirty="0" smtClean="0">
                <a:latin typeface="Times New Roman"/>
                <a:cs typeface="Times New Roman"/>
              </a:rPr>
              <a:t>G’</a:t>
            </a:r>
            <a:endParaRPr kumimoji="1" lang="ja-JP" altLang="en-US" sz="2400" dirty="0">
              <a:latin typeface="BKM-cmmi12"/>
              <a:cs typeface="BKM-cmmi12"/>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1" name="タイトル 1"/>
          <p:cNvSpPr>
            <a:spLocks noGrp="1"/>
          </p:cNvSpPr>
          <p:nvPr>
            <p:ph type="title"/>
          </p:nvPr>
        </p:nvSpPr>
        <p:spPr/>
        <p:txBody>
          <a:bodyPr/>
          <a:lstStyle/>
          <a:p>
            <a:r>
              <a:rPr lang="en-US" altLang="ja-JP" dirty="0" smtClean="0"/>
              <a:t>Non-linear Text </a:t>
            </a:r>
            <a:endParaRPr lang="ja-JP" altLang="en-US" dirty="0"/>
          </a:p>
        </p:txBody>
      </p:sp>
      <p:sp>
        <p:nvSpPr>
          <p:cNvPr id="40" name="テキスト ボックス 39"/>
          <p:cNvSpPr txBox="1"/>
          <p:nvPr/>
        </p:nvSpPr>
        <p:spPr>
          <a:xfrm>
            <a:off x="346452" y="1243730"/>
            <a:ext cx="8517195" cy="400110"/>
          </a:xfrm>
          <a:prstGeom prst="rect">
            <a:avLst/>
          </a:prstGeom>
          <a:noFill/>
        </p:spPr>
        <p:txBody>
          <a:bodyPr wrap="square" rtlCol="0">
            <a:spAutoFit/>
          </a:bodyPr>
          <a:lstStyle/>
          <a:p>
            <a:r>
              <a:rPr kumimoji="1" lang="en-US" altLang="ja-JP" sz="2000" i="1" dirty="0" err="1" smtClean="0">
                <a:latin typeface="Times New Roman"/>
                <a:cs typeface="Times New Roman"/>
              </a:rPr>
              <a:t>L</a:t>
            </a:r>
            <a:r>
              <a:rPr kumimoji="1" lang="en-US" altLang="ja-JP" sz="2000" dirty="0" err="1" smtClean="0"/>
              <a:t>(</a:t>
            </a:r>
            <a:r>
              <a:rPr kumimoji="1" lang="en-US" altLang="ja-JP" sz="2000" i="1" dirty="0" err="1" smtClean="0">
                <a:latin typeface="Times New Roman"/>
                <a:cs typeface="Times New Roman"/>
              </a:rPr>
              <a:t>v</a:t>
            </a:r>
            <a:r>
              <a:rPr kumimoji="1" lang="en-US" altLang="ja-JP" sz="2000" dirty="0" smtClean="0"/>
              <a:t>) : the string label of vertex </a:t>
            </a:r>
            <a:r>
              <a:rPr kumimoji="1" lang="en-US" altLang="ja-JP" sz="2000" i="1" dirty="0" err="1" smtClean="0">
                <a:latin typeface="Times New Roman"/>
                <a:cs typeface="Times New Roman"/>
              </a:rPr>
              <a:t>v</a:t>
            </a:r>
            <a:endParaRPr kumimoji="1" lang="en-US" altLang="ja-JP" sz="2000" i="1" dirty="0" smtClean="0">
              <a:latin typeface="Times New Roman"/>
              <a:cs typeface="Times New Roman"/>
            </a:endParaRPr>
          </a:p>
        </p:txBody>
      </p:sp>
      <p:sp>
        <p:nvSpPr>
          <p:cNvPr id="44" name="テキスト ボックス 43"/>
          <p:cNvSpPr txBox="1"/>
          <p:nvPr/>
        </p:nvSpPr>
        <p:spPr>
          <a:xfrm>
            <a:off x="346452" y="2198923"/>
            <a:ext cx="8736038" cy="400110"/>
          </a:xfrm>
          <a:prstGeom prst="rect">
            <a:avLst/>
          </a:prstGeom>
          <a:noFill/>
        </p:spPr>
        <p:txBody>
          <a:bodyPr wrap="square" rtlCol="0">
            <a:spAutoFit/>
          </a:bodyPr>
          <a:lstStyle/>
          <a:p>
            <a:r>
              <a:rPr lang="en-US" altLang="ja-JP" sz="2000" i="1" dirty="0" err="1" smtClean="0">
                <a:latin typeface="Times New Roman"/>
                <a:cs typeface="Times New Roman"/>
              </a:rPr>
              <a:t>substr</a:t>
            </a:r>
            <a:r>
              <a:rPr lang="en-US" altLang="ja-JP" sz="2000" dirty="0" err="1" smtClean="0">
                <a:latin typeface="Times New Roman"/>
                <a:cs typeface="Times New Roman"/>
              </a:rPr>
              <a:t>(</a:t>
            </a:r>
            <a:r>
              <a:rPr lang="en-US" altLang="ja-JP" sz="2000" i="1" dirty="0" err="1" smtClean="0">
                <a:latin typeface="Times New Roman"/>
                <a:cs typeface="Times New Roman"/>
              </a:rPr>
              <a:t>G</a:t>
            </a:r>
            <a:r>
              <a:rPr lang="en-US" altLang="ja-JP" sz="2000" dirty="0" smtClean="0">
                <a:latin typeface="Times New Roman"/>
                <a:cs typeface="Times New Roman"/>
              </a:rPr>
              <a:t>) : the set of substrings of non-linear text </a:t>
            </a:r>
            <a:r>
              <a:rPr lang="en-US" altLang="ja-JP" sz="2000" i="1" dirty="0" smtClean="0">
                <a:latin typeface="Times New Roman"/>
                <a:cs typeface="Times New Roman"/>
              </a:rPr>
              <a:t>G</a:t>
            </a:r>
            <a:endParaRPr lang="ja-JP" altLang="en-US" sz="2000" i="1" dirty="0" smtClean="0">
              <a:latin typeface="Times New Roman"/>
              <a:cs typeface="Times New Roman"/>
            </a:endParaRPr>
          </a:p>
        </p:txBody>
      </p:sp>
      <p:grpSp>
        <p:nvGrpSpPr>
          <p:cNvPr id="14" name="図形グループ 13"/>
          <p:cNvGrpSpPr>
            <a:grpSpLocks noChangeAspect="1"/>
          </p:cNvGrpSpPr>
          <p:nvPr/>
        </p:nvGrpSpPr>
        <p:grpSpPr>
          <a:xfrm>
            <a:off x="4890250" y="5368269"/>
            <a:ext cx="4132899" cy="1461632"/>
            <a:chOff x="1925265" y="4843014"/>
            <a:chExt cx="4892095" cy="1730127"/>
          </a:xfrm>
        </p:grpSpPr>
        <p:sp>
          <p:nvSpPr>
            <p:cNvPr id="20" name="円/楕円 19"/>
            <p:cNvSpPr/>
            <p:nvPr/>
          </p:nvSpPr>
          <p:spPr>
            <a:xfrm>
              <a:off x="6301643" y="5650815"/>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c</a:t>
              </a:r>
              <a:r>
                <a:rPr lang="en-US" altLang="ja-JP" sz="2000" dirty="0" smtClean="0">
                  <a:solidFill>
                    <a:srgbClr val="000000"/>
                  </a:solidFill>
                  <a:latin typeface="+mn-ea"/>
                </a:rPr>
                <a:t>  </a:t>
              </a:r>
              <a:r>
                <a:rPr lang="en-US" altLang="ja-JP" sz="2000" baseline="-25000" dirty="0" smtClean="0">
                  <a:solidFill>
                    <a:srgbClr val="000000"/>
                  </a:solidFill>
                  <a:latin typeface="+mn-ea"/>
                </a:rPr>
                <a:t>9</a:t>
              </a:r>
              <a:endParaRPr kumimoji="1" lang="ja-JP" altLang="en-US" sz="2000" baseline="-25000" dirty="0">
                <a:solidFill>
                  <a:srgbClr val="000000"/>
                </a:solidFill>
                <a:latin typeface="+mn-ea"/>
              </a:endParaRPr>
            </a:p>
          </p:txBody>
        </p:sp>
        <p:sp>
          <p:nvSpPr>
            <p:cNvPr id="22" name="円/楕円 21"/>
            <p:cNvSpPr/>
            <p:nvPr/>
          </p:nvSpPr>
          <p:spPr>
            <a:xfrm>
              <a:off x="5610658" y="5650815"/>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a  </a:t>
              </a:r>
              <a:r>
                <a:rPr lang="en-US" altLang="ja-JP" sz="2000" baseline="-25000" dirty="0" smtClean="0">
                  <a:solidFill>
                    <a:srgbClr val="000000"/>
                  </a:solidFill>
                  <a:latin typeface="+mn-ea"/>
                </a:rPr>
                <a:t>8</a:t>
              </a:r>
              <a:endParaRPr kumimoji="1" lang="ja-JP" altLang="en-US" sz="2000" dirty="0">
                <a:solidFill>
                  <a:srgbClr val="000000"/>
                </a:solidFill>
                <a:latin typeface="+mn-ea"/>
              </a:endParaRPr>
            </a:p>
          </p:txBody>
        </p:sp>
        <p:sp>
          <p:nvSpPr>
            <p:cNvPr id="23" name="円/楕円 22"/>
            <p:cNvSpPr/>
            <p:nvPr/>
          </p:nvSpPr>
          <p:spPr>
            <a:xfrm>
              <a:off x="3985282" y="6050768"/>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7</a:t>
              </a:r>
              <a:endParaRPr kumimoji="1" lang="ja-JP" altLang="en-US" sz="2000" dirty="0">
                <a:solidFill>
                  <a:srgbClr val="000000"/>
                </a:solidFill>
                <a:latin typeface="+mn-ea"/>
              </a:endParaRPr>
            </a:p>
          </p:txBody>
        </p:sp>
        <p:sp>
          <p:nvSpPr>
            <p:cNvPr id="24" name="円/楕円 23"/>
            <p:cNvSpPr/>
            <p:nvPr/>
          </p:nvSpPr>
          <p:spPr>
            <a:xfrm>
              <a:off x="5256175"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6</a:t>
              </a:r>
              <a:endParaRPr kumimoji="1" lang="ja-JP" altLang="en-US" sz="2000" dirty="0">
                <a:solidFill>
                  <a:srgbClr val="000000"/>
                </a:solidFill>
                <a:latin typeface="+mn-ea"/>
              </a:endParaRPr>
            </a:p>
          </p:txBody>
        </p:sp>
        <p:sp>
          <p:nvSpPr>
            <p:cNvPr id="25" name="円/楕円 24"/>
            <p:cNvSpPr/>
            <p:nvPr/>
          </p:nvSpPr>
          <p:spPr>
            <a:xfrm>
              <a:off x="4520502"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a  </a:t>
              </a:r>
              <a:r>
                <a:rPr lang="en-US" altLang="ja-JP" sz="2000" baseline="-25000" dirty="0" smtClean="0">
                  <a:solidFill>
                    <a:srgbClr val="000000"/>
                  </a:solidFill>
                  <a:latin typeface="+mn-ea"/>
                </a:rPr>
                <a:t>5</a:t>
              </a:r>
              <a:endParaRPr kumimoji="1" lang="ja-JP" altLang="en-US" sz="2000" baseline="-25000" dirty="0">
                <a:solidFill>
                  <a:srgbClr val="000000"/>
                </a:solidFill>
                <a:latin typeface="+mn-ea"/>
              </a:endParaRPr>
            </a:p>
          </p:txBody>
        </p:sp>
        <p:sp>
          <p:nvSpPr>
            <p:cNvPr id="26" name="円/楕円 25"/>
            <p:cNvSpPr/>
            <p:nvPr/>
          </p:nvSpPr>
          <p:spPr>
            <a:xfrm>
              <a:off x="3784829"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a  </a:t>
              </a:r>
              <a:r>
                <a:rPr lang="en-US" altLang="ja-JP" sz="2000" baseline="-25000" dirty="0" smtClean="0">
                  <a:solidFill>
                    <a:srgbClr val="000000"/>
                  </a:solidFill>
                  <a:latin typeface="+mn-ea"/>
                </a:rPr>
                <a:t>4</a:t>
              </a:r>
              <a:endParaRPr kumimoji="1" lang="ja-JP" altLang="en-US" sz="2000" dirty="0">
                <a:solidFill>
                  <a:srgbClr val="000000"/>
                </a:solidFill>
                <a:latin typeface="+mn-ea"/>
              </a:endParaRPr>
            </a:p>
          </p:txBody>
        </p:sp>
        <p:sp>
          <p:nvSpPr>
            <p:cNvPr id="27" name="円/楕円 26"/>
            <p:cNvSpPr/>
            <p:nvPr/>
          </p:nvSpPr>
          <p:spPr>
            <a:xfrm>
              <a:off x="3049157"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c</a:t>
              </a:r>
              <a:r>
                <a:rPr lang="en-US" altLang="ja-JP" sz="2000" dirty="0" smtClean="0">
                  <a:solidFill>
                    <a:srgbClr val="000000"/>
                  </a:solidFill>
                  <a:latin typeface="+mn-ea"/>
                </a:rPr>
                <a:t>  </a:t>
              </a:r>
              <a:r>
                <a:rPr lang="en-US" altLang="ja-JP" sz="2000" baseline="-25000" dirty="0" smtClean="0">
                  <a:solidFill>
                    <a:srgbClr val="000000"/>
                  </a:solidFill>
                  <a:latin typeface="+mn-ea"/>
                </a:rPr>
                <a:t>3</a:t>
              </a:r>
              <a:endParaRPr kumimoji="1" lang="ja-JP" altLang="en-US" sz="2000" dirty="0">
                <a:solidFill>
                  <a:srgbClr val="000000"/>
                </a:solidFill>
                <a:latin typeface="+mn-ea"/>
              </a:endParaRPr>
            </a:p>
          </p:txBody>
        </p:sp>
        <p:sp>
          <p:nvSpPr>
            <p:cNvPr id="28" name="円/楕円 27"/>
            <p:cNvSpPr/>
            <p:nvPr/>
          </p:nvSpPr>
          <p:spPr>
            <a:xfrm>
              <a:off x="2599014" y="5572728"/>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2</a:t>
              </a:r>
              <a:r>
                <a:rPr lang="en-US" altLang="ja-JP" sz="2000" dirty="0" smtClean="0">
                  <a:solidFill>
                    <a:srgbClr val="000000"/>
                  </a:solidFill>
                  <a:latin typeface="+mn-ea"/>
                </a:rPr>
                <a:t>  </a:t>
              </a:r>
              <a:endParaRPr kumimoji="1" lang="ja-JP" altLang="en-US" sz="2000" dirty="0">
                <a:solidFill>
                  <a:srgbClr val="000000"/>
                </a:solidFill>
                <a:latin typeface="+mn-ea"/>
              </a:endParaRPr>
            </a:p>
          </p:txBody>
        </p:sp>
        <p:sp>
          <p:nvSpPr>
            <p:cNvPr id="29" name="円/楕円 28"/>
            <p:cNvSpPr/>
            <p:nvPr/>
          </p:nvSpPr>
          <p:spPr>
            <a:xfrm>
              <a:off x="1925265" y="5572728"/>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kumimoji="1" lang="en-US" altLang="ja-JP" sz="2000" dirty="0" smtClean="0">
                  <a:solidFill>
                    <a:srgbClr val="000000"/>
                  </a:solidFill>
                  <a:latin typeface="+mn-ea"/>
                </a:rPr>
                <a:t>a  </a:t>
              </a:r>
              <a:r>
                <a:rPr kumimoji="1" lang="en-US" altLang="ja-JP" sz="2000" baseline="-25000" dirty="0" smtClean="0">
                  <a:solidFill>
                    <a:srgbClr val="000000"/>
                  </a:solidFill>
                  <a:latin typeface="+mn-ea"/>
                </a:rPr>
                <a:t>1</a:t>
              </a:r>
              <a:endParaRPr kumimoji="1" lang="ja-JP" altLang="en-US" sz="2000" baseline="-25000" dirty="0">
                <a:solidFill>
                  <a:srgbClr val="000000"/>
                </a:solidFill>
                <a:latin typeface="+mn-ea"/>
              </a:endParaRPr>
            </a:p>
          </p:txBody>
        </p:sp>
        <p:cxnSp>
          <p:nvCxnSpPr>
            <p:cNvPr id="30" name="直線矢印コネクタ 29"/>
            <p:cNvCxnSpPr>
              <a:stCxn id="29" idx="6"/>
              <a:endCxn id="28" idx="2"/>
            </p:cNvCxnSpPr>
            <p:nvPr/>
          </p:nvCxnSpPr>
          <p:spPr>
            <a:xfrm>
              <a:off x="2440982" y="5833915"/>
              <a:ext cx="158032"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26" idx="6"/>
              <a:endCxn id="25" idx="2"/>
            </p:cNvCxnSpPr>
            <p:nvPr/>
          </p:nvCxnSpPr>
          <p:spPr>
            <a:xfrm>
              <a:off x="4300547" y="5104201"/>
              <a:ext cx="219956"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a:stCxn id="25" idx="6"/>
              <a:endCxn id="24" idx="2"/>
            </p:cNvCxnSpPr>
            <p:nvPr/>
          </p:nvCxnSpPr>
          <p:spPr>
            <a:xfrm>
              <a:off x="5036220" y="5104201"/>
              <a:ext cx="219956"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28" idx="6"/>
              <a:endCxn id="23" idx="2"/>
            </p:cNvCxnSpPr>
            <p:nvPr/>
          </p:nvCxnSpPr>
          <p:spPr>
            <a:xfrm>
              <a:off x="3114731" y="5833915"/>
              <a:ext cx="870551" cy="47804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a:stCxn id="28" idx="7"/>
              <a:endCxn id="27" idx="3"/>
            </p:cNvCxnSpPr>
            <p:nvPr/>
          </p:nvCxnSpPr>
          <p:spPr>
            <a:xfrm rot="5400000" flipH="1" flipV="1">
              <a:off x="2901773" y="5426320"/>
              <a:ext cx="360341" cy="854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stCxn id="22" idx="6"/>
              <a:endCxn id="20" idx="2"/>
            </p:cNvCxnSpPr>
            <p:nvPr/>
          </p:nvCxnSpPr>
          <p:spPr>
            <a:xfrm>
              <a:off x="6126375" y="5912002"/>
              <a:ext cx="175267"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a:stCxn id="23" idx="6"/>
              <a:endCxn id="22" idx="2"/>
            </p:cNvCxnSpPr>
            <p:nvPr/>
          </p:nvCxnSpPr>
          <p:spPr>
            <a:xfrm flipV="1">
              <a:off x="4501000" y="5912002"/>
              <a:ext cx="1109658" cy="39995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a:stCxn id="24" idx="4"/>
              <a:endCxn id="23" idx="7"/>
            </p:cNvCxnSpPr>
            <p:nvPr/>
          </p:nvCxnSpPr>
          <p:spPr>
            <a:xfrm rot="5400000">
              <a:off x="4588815" y="5202048"/>
              <a:ext cx="761881" cy="108855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7" name="直線矢印コネクタ 46"/>
            <p:cNvCxnSpPr>
              <a:stCxn id="27" idx="6"/>
              <a:endCxn id="26" idx="2"/>
            </p:cNvCxnSpPr>
            <p:nvPr/>
          </p:nvCxnSpPr>
          <p:spPr>
            <a:xfrm>
              <a:off x="3564874" y="5104201"/>
              <a:ext cx="219956"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24" idx="5"/>
              <a:endCxn id="22" idx="0"/>
            </p:cNvCxnSpPr>
            <p:nvPr/>
          </p:nvCxnSpPr>
          <p:spPr>
            <a:xfrm rot="16200000" flipH="1">
              <a:off x="5601478" y="5383775"/>
              <a:ext cx="361928" cy="17214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sp>
        <p:nvSpPr>
          <p:cNvPr id="31" name="テキスト ボックス 30"/>
          <p:cNvSpPr txBox="1"/>
          <p:nvPr/>
        </p:nvSpPr>
        <p:spPr>
          <a:xfrm>
            <a:off x="5825156" y="3909502"/>
            <a:ext cx="2694873" cy="400110"/>
          </a:xfrm>
          <a:prstGeom prst="rect">
            <a:avLst/>
          </a:prstGeom>
          <a:noFill/>
        </p:spPr>
        <p:txBody>
          <a:bodyPr wrap="square" rtlCol="0">
            <a:spAutoFit/>
          </a:bodyPr>
          <a:lstStyle/>
          <a:p>
            <a:r>
              <a:rPr kumimoji="1" lang="en-US" altLang="ja-JP" sz="2000" i="1" dirty="0" smtClean="0">
                <a:latin typeface="Times New Roman"/>
                <a:cs typeface="Times New Roman"/>
              </a:rPr>
              <a:t>L</a:t>
            </a:r>
            <a:r>
              <a:rPr kumimoji="1" lang="en-US" altLang="ja-JP" sz="2000" dirty="0" smtClean="0"/>
              <a:t>(</a:t>
            </a:r>
            <a:r>
              <a:rPr kumimoji="1" lang="en-US" altLang="ja-JP" sz="2000" i="1" dirty="0" smtClean="0">
                <a:latin typeface="Times New Roman"/>
                <a:cs typeface="Times New Roman"/>
              </a:rPr>
              <a:t>v’</a:t>
            </a:r>
            <a:r>
              <a:rPr kumimoji="1" lang="en-US" altLang="ja-JP" sz="2000" i="1" baseline="-25000" dirty="0" smtClean="0">
                <a:latin typeface="Times New Roman"/>
                <a:cs typeface="Times New Roman"/>
              </a:rPr>
              <a:t>4</a:t>
            </a:r>
            <a:r>
              <a:rPr kumimoji="1" lang="en-US" altLang="ja-JP" sz="2000" dirty="0" smtClean="0"/>
              <a:t>) = a </a:t>
            </a:r>
            <a:endParaRPr kumimoji="1" lang="en-US" altLang="ja-JP" sz="2000" i="1" dirty="0" smtClean="0">
              <a:latin typeface="Times New Roman"/>
              <a:cs typeface="Times New Roman"/>
            </a:endParaRPr>
          </a:p>
        </p:txBody>
      </p:sp>
      <p:sp>
        <p:nvSpPr>
          <p:cNvPr id="49" name="テキスト ボックス 48"/>
          <p:cNvSpPr txBox="1"/>
          <p:nvPr/>
        </p:nvSpPr>
        <p:spPr>
          <a:xfrm>
            <a:off x="5825156" y="4690478"/>
            <a:ext cx="2694873" cy="400110"/>
          </a:xfrm>
          <a:prstGeom prst="rect">
            <a:avLst/>
          </a:prstGeom>
          <a:noFill/>
        </p:spPr>
        <p:txBody>
          <a:bodyPr wrap="square" rtlCol="0">
            <a:spAutoFit/>
          </a:bodyPr>
          <a:lstStyle/>
          <a:p>
            <a:r>
              <a:rPr lang="en-US" altLang="ja-JP" sz="2000" i="1" dirty="0" err="1" smtClean="0">
                <a:latin typeface="Times New Roman"/>
                <a:cs typeface="Times New Roman"/>
              </a:rPr>
              <a:t>aca</a:t>
            </a:r>
            <a:r>
              <a:rPr lang="en-US" altLang="ja-JP" sz="2000" i="1" dirty="0" smtClean="0">
                <a:latin typeface="Times New Roman"/>
                <a:cs typeface="Times New Roman"/>
              </a:rPr>
              <a:t> </a:t>
            </a:r>
            <a:r>
              <a:rPr lang="en-US" altLang="ja-JP" sz="2000" dirty="0" smtClean="0">
                <a:latin typeface="Times New Roman"/>
                <a:cs typeface="Times New Roman"/>
              </a:rPr>
              <a:t>∈</a:t>
            </a:r>
            <a:r>
              <a:rPr lang="en-US" altLang="ja-JP" sz="2000" i="1" dirty="0" smtClean="0">
                <a:latin typeface="Times New Roman"/>
                <a:cs typeface="Times New Roman"/>
              </a:rPr>
              <a:t> </a:t>
            </a:r>
            <a:r>
              <a:rPr lang="en-US" altLang="ja-JP" sz="2000" i="1" dirty="0" err="1" smtClean="0">
                <a:latin typeface="Times New Roman"/>
                <a:cs typeface="Times New Roman"/>
              </a:rPr>
              <a:t>subseq</a:t>
            </a:r>
            <a:r>
              <a:rPr lang="en-US" altLang="ja-JP" sz="2000" dirty="0" err="1" smtClean="0">
                <a:latin typeface="Times New Roman"/>
                <a:cs typeface="Times New Roman"/>
              </a:rPr>
              <a:t>(</a:t>
            </a:r>
            <a:r>
              <a:rPr lang="en-US" altLang="ja-JP" sz="2000" i="1" dirty="0" err="1" smtClean="0">
                <a:latin typeface="Times New Roman"/>
                <a:cs typeface="Times New Roman"/>
              </a:rPr>
              <a:t>G</a:t>
            </a:r>
            <a:r>
              <a:rPr lang="en-US" altLang="ja-JP" sz="2000" i="1" dirty="0" smtClean="0">
                <a:latin typeface="Times New Roman"/>
                <a:cs typeface="Times New Roman"/>
              </a:rPr>
              <a:t>’</a:t>
            </a:r>
            <a:r>
              <a:rPr lang="en-US" altLang="ja-JP" sz="2000" dirty="0" smtClean="0">
                <a:latin typeface="Times New Roman"/>
                <a:cs typeface="Times New Roman"/>
              </a:rPr>
              <a:t>)  </a:t>
            </a:r>
            <a:endParaRPr lang="ja-JP" altLang="en-US" sz="2000" dirty="0" smtClean="0">
              <a:latin typeface="Times New Roman"/>
              <a:cs typeface="Times New Roman"/>
            </a:endParaRPr>
          </a:p>
        </p:txBody>
      </p:sp>
      <p:grpSp>
        <p:nvGrpSpPr>
          <p:cNvPr id="74" name="図形グループ 73"/>
          <p:cNvGrpSpPr/>
          <p:nvPr/>
        </p:nvGrpSpPr>
        <p:grpSpPr>
          <a:xfrm>
            <a:off x="2633643" y="2474835"/>
            <a:ext cx="4729155" cy="369332"/>
            <a:chOff x="2633643" y="2998891"/>
            <a:chExt cx="4729155" cy="369332"/>
          </a:xfrm>
        </p:grpSpPr>
        <p:cxnSp>
          <p:nvCxnSpPr>
            <p:cNvPr id="51" name="直線コネクタ 50"/>
            <p:cNvCxnSpPr/>
            <p:nvPr/>
          </p:nvCxnSpPr>
          <p:spPr>
            <a:xfrm>
              <a:off x="2633643" y="3056180"/>
              <a:ext cx="3052409"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5" name="テキスト ボックス 54"/>
            <p:cNvSpPr txBox="1"/>
            <p:nvPr/>
          </p:nvSpPr>
          <p:spPr>
            <a:xfrm>
              <a:off x="3636715" y="2998891"/>
              <a:ext cx="3726083" cy="369332"/>
            </a:xfrm>
            <a:prstGeom prst="rect">
              <a:avLst/>
            </a:prstGeom>
            <a:noFill/>
          </p:spPr>
          <p:txBody>
            <a:bodyPr wrap="square" rtlCol="0">
              <a:spAutoFit/>
            </a:bodyPr>
            <a:lstStyle/>
            <a:p>
              <a:r>
                <a:rPr kumimoji="1" lang="en-US" altLang="ja-JP" dirty="0" smtClean="0">
                  <a:solidFill>
                    <a:srgbClr val="FF0000"/>
                  </a:solidFill>
                </a:rPr>
                <a:t>substrings of strings in </a:t>
              </a:r>
              <a:r>
                <a:rPr kumimoji="1" lang="en-US" altLang="ja-JP" i="1" dirty="0" smtClean="0">
                  <a:solidFill>
                    <a:srgbClr val="FF0000"/>
                  </a:solidFill>
                </a:rPr>
                <a:t>L</a:t>
              </a:r>
              <a:r>
                <a:rPr kumimoji="1" lang="en-US" altLang="ja-JP" dirty="0" smtClean="0">
                  <a:solidFill>
                    <a:srgbClr val="FF0000"/>
                  </a:solidFill>
                </a:rPr>
                <a:t>(</a:t>
              </a:r>
              <a:r>
                <a:rPr kumimoji="1" lang="en-US" altLang="ja-JP" i="1" dirty="0" smtClean="0">
                  <a:solidFill>
                    <a:srgbClr val="FF0000"/>
                  </a:solidFill>
                </a:rPr>
                <a:t>G</a:t>
              </a:r>
              <a:r>
                <a:rPr kumimoji="1" lang="en-US" altLang="ja-JP" dirty="0" smtClean="0">
                  <a:solidFill>
                    <a:srgbClr val="FF0000"/>
                  </a:solidFill>
                </a:rPr>
                <a:t>)</a:t>
              </a:r>
              <a:endParaRPr kumimoji="1" lang="ja-JP" altLang="en-US" dirty="0">
                <a:solidFill>
                  <a:srgbClr val="FF0000"/>
                </a:solidFill>
                <a:latin typeface="Times New Roman"/>
                <a:cs typeface="Times New Roman"/>
              </a:endParaRPr>
            </a:p>
          </p:txBody>
        </p:sp>
      </p:grpSp>
      <p:sp>
        <p:nvSpPr>
          <p:cNvPr id="56" name="テキスト ボックス 55"/>
          <p:cNvSpPr txBox="1"/>
          <p:nvPr/>
        </p:nvSpPr>
        <p:spPr>
          <a:xfrm>
            <a:off x="295936" y="1724464"/>
            <a:ext cx="8727214" cy="400110"/>
          </a:xfrm>
          <a:prstGeom prst="rect">
            <a:avLst/>
          </a:prstGeom>
          <a:noFill/>
        </p:spPr>
        <p:txBody>
          <a:bodyPr wrap="square" rtlCol="0">
            <a:spAutoFit/>
          </a:bodyPr>
          <a:lstStyle/>
          <a:p>
            <a:r>
              <a:rPr kumimoji="1" lang="en-US" altLang="ja-JP" sz="2000" i="1" dirty="0" smtClean="0">
                <a:latin typeface="Times New Roman"/>
                <a:cs typeface="Times New Roman"/>
              </a:rPr>
              <a:t>L</a:t>
            </a:r>
            <a:r>
              <a:rPr kumimoji="1" lang="en-US" altLang="ja-JP" sz="2000" dirty="0" smtClean="0"/>
              <a:t>(</a:t>
            </a:r>
            <a:r>
              <a:rPr lang="en-US" altLang="ja-JP" sz="2000" i="1" dirty="0" smtClean="0">
                <a:latin typeface="Times New Roman"/>
                <a:cs typeface="Times New Roman"/>
              </a:rPr>
              <a:t>G</a:t>
            </a:r>
            <a:r>
              <a:rPr kumimoji="1" lang="en-US" altLang="ja-JP" sz="2000" dirty="0" smtClean="0"/>
              <a:t>) : the set of strings </a:t>
            </a:r>
            <a:r>
              <a:rPr lang="en-US" altLang="ja-JP" sz="2000" dirty="0" smtClean="0"/>
              <a:t>spelled by paths on </a:t>
            </a:r>
            <a:r>
              <a:rPr lang="en-US" altLang="ja-JP" sz="2000" i="1" dirty="0" smtClean="0"/>
              <a:t>G</a:t>
            </a:r>
            <a:endParaRPr kumimoji="1" lang="en-US" altLang="ja-JP" sz="2000" i="1" dirty="0" smtClean="0">
              <a:latin typeface="Times New Roman"/>
              <a:cs typeface="Times New Roman"/>
            </a:endParaRPr>
          </a:p>
        </p:txBody>
      </p:sp>
      <p:grpSp>
        <p:nvGrpSpPr>
          <p:cNvPr id="57" name="図形グループ 29"/>
          <p:cNvGrpSpPr>
            <a:grpSpLocks noChangeAspect="1"/>
          </p:cNvGrpSpPr>
          <p:nvPr/>
        </p:nvGrpSpPr>
        <p:grpSpPr>
          <a:xfrm>
            <a:off x="457200" y="5368267"/>
            <a:ext cx="3326217" cy="1409566"/>
            <a:chOff x="772679" y="1561332"/>
            <a:chExt cx="3818939" cy="1901842"/>
          </a:xfrm>
          <a:solidFill>
            <a:schemeClr val="accent1">
              <a:lumMod val="60000"/>
              <a:lumOff val="40000"/>
            </a:schemeClr>
          </a:solidFill>
        </p:grpSpPr>
        <p:sp>
          <p:nvSpPr>
            <p:cNvPr id="58" name="円/楕円 57"/>
            <p:cNvSpPr/>
            <p:nvPr/>
          </p:nvSpPr>
          <p:spPr>
            <a:xfrm>
              <a:off x="1812952" y="1561332"/>
              <a:ext cx="1790166" cy="612000"/>
            </a:xfrm>
            <a:prstGeom prst="ellipse">
              <a:avLst/>
            </a:prstGeom>
            <a:grpFill/>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cs typeface="Century"/>
                </a:rPr>
                <a:t>  </a:t>
              </a:r>
              <a:r>
                <a:rPr lang="en-US" altLang="ja-JP" sz="2000" dirty="0" err="1" smtClean="0">
                  <a:solidFill>
                    <a:srgbClr val="000000"/>
                  </a:solidFill>
                  <a:latin typeface="+mn-ea"/>
                  <a:cs typeface="Century"/>
                </a:rPr>
                <a:t>c</a:t>
              </a:r>
              <a:r>
                <a:rPr lang="en-US" altLang="ja-JP" sz="2000" dirty="0" smtClean="0">
                  <a:solidFill>
                    <a:srgbClr val="000000"/>
                  </a:solidFill>
                  <a:latin typeface="+mn-ea"/>
                  <a:cs typeface="Century"/>
                </a:rPr>
                <a:t> a a </a:t>
              </a:r>
              <a:r>
                <a:rPr lang="en-US" altLang="ja-JP" sz="2000" dirty="0" err="1" smtClean="0">
                  <a:solidFill>
                    <a:srgbClr val="000000"/>
                  </a:solidFill>
                  <a:latin typeface="+mn-ea"/>
                  <a:cs typeface="Century"/>
                </a:rPr>
                <a:t>b</a:t>
              </a:r>
              <a:r>
                <a:rPr lang="en-US" altLang="ja-JP" sz="2000" dirty="0" smtClean="0">
                  <a:solidFill>
                    <a:srgbClr val="000000"/>
                  </a:solidFill>
                  <a:latin typeface="+mn-ea"/>
                  <a:cs typeface="Century"/>
                </a:rPr>
                <a:t>     </a:t>
              </a:r>
              <a:r>
                <a:rPr lang="en-US" altLang="ja-JP" sz="2000" baseline="-25000" dirty="0" smtClean="0">
                  <a:solidFill>
                    <a:srgbClr val="000000"/>
                  </a:solidFill>
                  <a:latin typeface="+mn-ea"/>
                  <a:cs typeface="Century"/>
                </a:rPr>
                <a:t>2</a:t>
              </a:r>
              <a:endParaRPr kumimoji="1" lang="ja-JP" altLang="en-US" sz="2000" baseline="-25000" dirty="0">
                <a:solidFill>
                  <a:srgbClr val="000000"/>
                </a:solidFill>
                <a:latin typeface="+mn-ea"/>
                <a:cs typeface="Century"/>
              </a:endParaRPr>
            </a:p>
          </p:txBody>
        </p:sp>
        <p:sp>
          <p:nvSpPr>
            <p:cNvPr id="59" name="円/楕円 58"/>
            <p:cNvSpPr/>
            <p:nvPr/>
          </p:nvSpPr>
          <p:spPr>
            <a:xfrm>
              <a:off x="772679" y="2157189"/>
              <a:ext cx="994537" cy="612000"/>
            </a:xfrm>
            <a:prstGeom prst="ellipse">
              <a:avLst/>
            </a:prstGeom>
            <a:grpFill/>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 a </a:t>
              </a:r>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1</a:t>
              </a:r>
              <a:endParaRPr kumimoji="1" lang="ja-JP" altLang="en-US" sz="2000" baseline="-25000" dirty="0">
                <a:solidFill>
                  <a:srgbClr val="000000"/>
                </a:solidFill>
                <a:latin typeface="+mn-ea"/>
              </a:endParaRPr>
            </a:p>
          </p:txBody>
        </p:sp>
        <p:sp>
          <p:nvSpPr>
            <p:cNvPr id="60" name="円/楕円 59"/>
            <p:cNvSpPr/>
            <p:nvPr/>
          </p:nvSpPr>
          <p:spPr>
            <a:xfrm>
              <a:off x="3676151" y="2174126"/>
              <a:ext cx="915467" cy="612000"/>
            </a:xfrm>
            <a:prstGeom prst="ellipse">
              <a:avLst/>
            </a:prstGeom>
            <a:grpFill/>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 a </a:t>
              </a:r>
              <a:r>
                <a:rPr lang="en-US" altLang="ja-JP" sz="2000" dirty="0" err="1" smtClean="0">
                  <a:solidFill>
                    <a:srgbClr val="000000"/>
                  </a:solidFill>
                  <a:latin typeface="+mn-ea"/>
                </a:rPr>
                <a:t>c</a:t>
              </a:r>
              <a:r>
                <a:rPr lang="en-US" altLang="ja-JP" sz="2000" dirty="0" smtClean="0">
                  <a:solidFill>
                    <a:srgbClr val="000000"/>
                  </a:solidFill>
                  <a:latin typeface="+mn-ea"/>
                </a:rPr>
                <a:t>   </a:t>
              </a:r>
              <a:r>
                <a:rPr lang="en-US" altLang="ja-JP" sz="2000" baseline="-25000" dirty="0" smtClean="0">
                  <a:solidFill>
                    <a:srgbClr val="000000"/>
                  </a:solidFill>
                  <a:latin typeface="+mn-ea"/>
                </a:rPr>
                <a:t>4</a:t>
              </a:r>
              <a:endParaRPr kumimoji="1" lang="ja-JP" altLang="en-US" sz="2000" baseline="-25000" dirty="0">
                <a:solidFill>
                  <a:srgbClr val="000000"/>
                </a:solidFill>
                <a:latin typeface="+mn-ea"/>
              </a:endParaRPr>
            </a:p>
          </p:txBody>
        </p:sp>
        <p:sp>
          <p:nvSpPr>
            <p:cNvPr id="61" name="円/楕円 60"/>
            <p:cNvSpPr/>
            <p:nvPr/>
          </p:nvSpPr>
          <p:spPr>
            <a:xfrm>
              <a:off x="2356122" y="2851174"/>
              <a:ext cx="703826" cy="612000"/>
            </a:xfrm>
            <a:prstGeom prst="ellipse">
              <a:avLst/>
            </a:prstGeom>
            <a:grpFill/>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 </a:t>
              </a:r>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3</a:t>
              </a:r>
              <a:endParaRPr kumimoji="1" lang="ja-JP" altLang="en-US" sz="2000" baseline="-25000" dirty="0">
                <a:solidFill>
                  <a:srgbClr val="000000"/>
                </a:solidFill>
                <a:latin typeface="+mn-ea"/>
              </a:endParaRPr>
            </a:p>
          </p:txBody>
        </p:sp>
        <p:cxnSp>
          <p:nvCxnSpPr>
            <p:cNvPr id="62" name="直線矢印コネクタ 61"/>
            <p:cNvCxnSpPr>
              <a:stCxn id="59" idx="7"/>
              <a:endCxn id="58" idx="3"/>
            </p:cNvCxnSpPr>
            <p:nvPr/>
          </p:nvCxnSpPr>
          <p:spPr>
            <a:xfrm rot="5400000" flipH="1" flipV="1">
              <a:off x="1766789" y="1938487"/>
              <a:ext cx="163107" cy="453547"/>
            </a:xfrm>
            <a:prstGeom prst="straightConnector1">
              <a:avLst/>
            </a:prstGeom>
            <a:grpFill/>
            <a:ln>
              <a:tailEnd type="arrow"/>
            </a:ln>
            <a:effectLst/>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stCxn id="58" idx="4"/>
              <a:endCxn id="61" idx="0"/>
            </p:cNvCxnSpPr>
            <p:nvPr/>
          </p:nvCxnSpPr>
          <p:spPr>
            <a:xfrm rot="5400000">
              <a:off x="2369114" y="2512371"/>
              <a:ext cx="677842" cy="1351"/>
            </a:xfrm>
            <a:prstGeom prst="straightConnector1">
              <a:avLst/>
            </a:prstGeom>
            <a:grpFill/>
            <a:ln>
              <a:tailEnd type="arrow"/>
            </a:ln>
            <a:effectLst/>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a:stCxn id="61" idx="7"/>
              <a:endCxn id="60" idx="3"/>
            </p:cNvCxnSpPr>
            <p:nvPr/>
          </p:nvCxnSpPr>
          <p:spPr>
            <a:xfrm rot="5400000" flipH="1" flipV="1">
              <a:off x="3261398" y="2391979"/>
              <a:ext cx="244298" cy="853343"/>
            </a:xfrm>
            <a:prstGeom prst="straightConnector1">
              <a:avLst/>
            </a:prstGeom>
            <a:grpFill/>
            <a:ln>
              <a:tailEnd type="arrow"/>
            </a:ln>
            <a:effectLst/>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stCxn id="58" idx="5"/>
              <a:endCxn id="60" idx="1"/>
            </p:cNvCxnSpPr>
            <p:nvPr/>
          </p:nvCxnSpPr>
          <p:spPr>
            <a:xfrm rot="16200000" flipH="1">
              <a:off x="3485564" y="1939096"/>
              <a:ext cx="180044" cy="469265"/>
            </a:xfrm>
            <a:prstGeom prst="straightConnector1">
              <a:avLst/>
            </a:prstGeom>
            <a:grpFill/>
            <a:ln>
              <a:tailEnd type="arrow"/>
            </a:ln>
            <a:effectLst/>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59" idx="5"/>
              <a:endCxn id="61" idx="1"/>
            </p:cNvCxnSpPr>
            <p:nvPr/>
          </p:nvCxnSpPr>
          <p:spPr>
            <a:xfrm rot="16200000" flipH="1">
              <a:off x="1909765" y="2391368"/>
              <a:ext cx="261235" cy="837626"/>
            </a:xfrm>
            <a:prstGeom prst="straightConnector1">
              <a:avLst/>
            </a:prstGeom>
            <a:grpFill/>
            <a:ln>
              <a:tailEnd type="arrow"/>
            </a:ln>
            <a:effectLst/>
          </p:spPr>
          <p:style>
            <a:lnRef idx="2">
              <a:schemeClr val="accent1"/>
            </a:lnRef>
            <a:fillRef idx="0">
              <a:schemeClr val="accent1"/>
            </a:fillRef>
            <a:effectRef idx="1">
              <a:schemeClr val="accent1"/>
            </a:effectRef>
            <a:fontRef idx="minor">
              <a:schemeClr val="tx1"/>
            </a:fontRef>
          </p:style>
        </p:cxnSp>
      </p:grpSp>
      <p:sp>
        <p:nvSpPr>
          <p:cNvPr id="67" name="テキスト ボックス 66"/>
          <p:cNvSpPr txBox="1"/>
          <p:nvPr/>
        </p:nvSpPr>
        <p:spPr>
          <a:xfrm>
            <a:off x="1163266" y="3909502"/>
            <a:ext cx="2694873" cy="400110"/>
          </a:xfrm>
          <a:prstGeom prst="rect">
            <a:avLst/>
          </a:prstGeom>
          <a:noFill/>
        </p:spPr>
        <p:txBody>
          <a:bodyPr wrap="square" rtlCol="0">
            <a:spAutoFit/>
          </a:bodyPr>
          <a:lstStyle/>
          <a:p>
            <a:r>
              <a:rPr kumimoji="1" lang="en-US" altLang="ja-JP" sz="2000" i="1" dirty="0" smtClean="0">
                <a:latin typeface="Times New Roman"/>
                <a:cs typeface="Times New Roman"/>
              </a:rPr>
              <a:t>L</a:t>
            </a:r>
            <a:r>
              <a:rPr kumimoji="1" lang="en-US" altLang="ja-JP" sz="2000" dirty="0" smtClean="0"/>
              <a:t>(</a:t>
            </a:r>
            <a:r>
              <a:rPr kumimoji="1" lang="en-US" altLang="ja-JP" sz="2000" i="1" dirty="0" smtClean="0">
                <a:latin typeface="Times New Roman"/>
                <a:cs typeface="Times New Roman"/>
              </a:rPr>
              <a:t>v</a:t>
            </a:r>
            <a:r>
              <a:rPr lang="en-US" altLang="ja-JP" sz="2000" i="1" baseline="-25000" dirty="0" smtClean="0">
                <a:latin typeface="Times New Roman"/>
                <a:cs typeface="Times New Roman"/>
              </a:rPr>
              <a:t>2</a:t>
            </a:r>
            <a:r>
              <a:rPr kumimoji="1" lang="en-US" altLang="ja-JP" sz="2000" dirty="0" smtClean="0"/>
              <a:t>) = </a:t>
            </a:r>
            <a:r>
              <a:rPr kumimoji="1" lang="en-US" altLang="ja-JP" sz="2000" dirty="0" err="1" smtClean="0"/>
              <a:t>caab</a:t>
            </a:r>
            <a:r>
              <a:rPr kumimoji="1" lang="en-US" altLang="ja-JP" sz="2000" dirty="0" smtClean="0"/>
              <a:t> </a:t>
            </a:r>
            <a:endParaRPr kumimoji="1" lang="en-US" altLang="ja-JP" sz="2000" i="1" dirty="0" smtClean="0">
              <a:latin typeface="Times New Roman"/>
              <a:cs typeface="Times New Roman"/>
            </a:endParaRPr>
          </a:p>
        </p:txBody>
      </p:sp>
      <p:sp>
        <p:nvSpPr>
          <p:cNvPr id="68" name="テキスト ボックス 67"/>
          <p:cNvSpPr txBox="1"/>
          <p:nvPr/>
        </p:nvSpPr>
        <p:spPr>
          <a:xfrm>
            <a:off x="1154123" y="4690478"/>
            <a:ext cx="2694873" cy="400110"/>
          </a:xfrm>
          <a:prstGeom prst="rect">
            <a:avLst/>
          </a:prstGeom>
          <a:noFill/>
        </p:spPr>
        <p:txBody>
          <a:bodyPr wrap="square" rtlCol="0">
            <a:spAutoFit/>
          </a:bodyPr>
          <a:lstStyle/>
          <a:p>
            <a:r>
              <a:rPr lang="en-US" altLang="ja-JP" sz="2000" i="1" dirty="0" err="1" smtClean="0">
                <a:latin typeface="Times New Roman"/>
                <a:cs typeface="Times New Roman"/>
              </a:rPr>
              <a:t>aca</a:t>
            </a:r>
            <a:r>
              <a:rPr lang="en-US" altLang="ja-JP" sz="2000" i="1" dirty="0" smtClean="0">
                <a:latin typeface="Times New Roman"/>
                <a:cs typeface="Times New Roman"/>
              </a:rPr>
              <a:t> </a:t>
            </a:r>
            <a:r>
              <a:rPr lang="en-US" altLang="ja-JP" sz="2000" dirty="0" smtClean="0">
                <a:latin typeface="Times New Roman"/>
                <a:cs typeface="Times New Roman"/>
              </a:rPr>
              <a:t>∈</a:t>
            </a:r>
            <a:r>
              <a:rPr lang="en-US" altLang="ja-JP" sz="2000" i="1" dirty="0" smtClean="0">
                <a:latin typeface="Times New Roman"/>
                <a:cs typeface="Times New Roman"/>
              </a:rPr>
              <a:t> </a:t>
            </a:r>
            <a:r>
              <a:rPr lang="en-US" altLang="ja-JP" sz="2000" i="1" dirty="0" err="1" smtClean="0">
                <a:latin typeface="Times New Roman"/>
                <a:cs typeface="Times New Roman"/>
              </a:rPr>
              <a:t>subseq</a:t>
            </a:r>
            <a:r>
              <a:rPr lang="en-US" altLang="ja-JP" sz="2000" dirty="0" err="1" smtClean="0">
                <a:latin typeface="Times New Roman"/>
                <a:cs typeface="Times New Roman"/>
              </a:rPr>
              <a:t>(</a:t>
            </a:r>
            <a:r>
              <a:rPr lang="en-US" altLang="ja-JP" sz="2000" i="1" dirty="0" err="1" smtClean="0">
                <a:latin typeface="Times New Roman"/>
                <a:cs typeface="Times New Roman"/>
              </a:rPr>
              <a:t>G</a:t>
            </a:r>
            <a:r>
              <a:rPr lang="en-US" altLang="ja-JP" sz="2000" dirty="0" smtClean="0">
                <a:latin typeface="Times New Roman"/>
                <a:cs typeface="Times New Roman"/>
              </a:rPr>
              <a:t>)  </a:t>
            </a:r>
            <a:endParaRPr lang="ja-JP" altLang="en-US" sz="2000" dirty="0" smtClean="0">
              <a:latin typeface="Times New Roman"/>
              <a:cs typeface="Times New Roman"/>
            </a:endParaRPr>
          </a:p>
        </p:txBody>
      </p:sp>
      <p:sp>
        <p:nvSpPr>
          <p:cNvPr id="69" name="テキスト ボックス 68"/>
          <p:cNvSpPr txBox="1"/>
          <p:nvPr/>
        </p:nvSpPr>
        <p:spPr>
          <a:xfrm>
            <a:off x="346452" y="2859719"/>
            <a:ext cx="8736038" cy="400110"/>
          </a:xfrm>
          <a:prstGeom prst="rect">
            <a:avLst/>
          </a:prstGeom>
          <a:noFill/>
        </p:spPr>
        <p:txBody>
          <a:bodyPr wrap="square" rtlCol="0">
            <a:spAutoFit/>
          </a:bodyPr>
          <a:lstStyle/>
          <a:p>
            <a:r>
              <a:rPr lang="en-US" altLang="ja-JP" sz="2000" i="1" dirty="0" err="1" smtClean="0">
                <a:latin typeface="Times New Roman"/>
                <a:cs typeface="Times New Roman"/>
              </a:rPr>
              <a:t>subseq</a:t>
            </a:r>
            <a:r>
              <a:rPr lang="en-US" altLang="ja-JP" sz="2000" dirty="0" err="1" smtClean="0">
                <a:latin typeface="Times New Roman"/>
                <a:cs typeface="Times New Roman"/>
              </a:rPr>
              <a:t>(</a:t>
            </a:r>
            <a:r>
              <a:rPr lang="en-US" altLang="ja-JP" sz="2000" i="1" dirty="0" err="1" smtClean="0">
                <a:latin typeface="Times New Roman"/>
                <a:cs typeface="Times New Roman"/>
              </a:rPr>
              <a:t>G</a:t>
            </a:r>
            <a:r>
              <a:rPr lang="en-US" altLang="ja-JP" sz="2000" dirty="0" smtClean="0">
                <a:latin typeface="Times New Roman"/>
                <a:cs typeface="Times New Roman"/>
              </a:rPr>
              <a:t>) : the set of subsequences of non-linear text </a:t>
            </a:r>
            <a:r>
              <a:rPr lang="en-US" altLang="ja-JP" sz="2000" i="1" dirty="0" smtClean="0">
                <a:latin typeface="Times New Roman"/>
                <a:cs typeface="Times New Roman"/>
              </a:rPr>
              <a:t>G</a:t>
            </a:r>
            <a:endParaRPr lang="ja-JP" altLang="en-US" sz="2000" i="1" dirty="0" smtClean="0">
              <a:latin typeface="Times New Roman"/>
              <a:cs typeface="Times New Roman"/>
            </a:endParaRPr>
          </a:p>
        </p:txBody>
      </p:sp>
      <p:grpSp>
        <p:nvGrpSpPr>
          <p:cNvPr id="73" name="図形グループ 72"/>
          <p:cNvGrpSpPr/>
          <p:nvPr/>
        </p:nvGrpSpPr>
        <p:grpSpPr>
          <a:xfrm>
            <a:off x="2633640" y="3132452"/>
            <a:ext cx="4898504" cy="369332"/>
            <a:chOff x="2633640" y="3878224"/>
            <a:chExt cx="4898504" cy="369332"/>
          </a:xfrm>
        </p:grpSpPr>
        <p:cxnSp>
          <p:nvCxnSpPr>
            <p:cNvPr id="70" name="直線コネクタ 69"/>
            <p:cNvCxnSpPr/>
            <p:nvPr/>
          </p:nvCxnSpPr>
          <p:spPr>
            <a:xfrm>
              <a:off x="2633640" y="3938692"/>
              <a:ext cx="3484415"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1" name="テキスト ボックス 70"/>
            <p:cNvSpPr txBox="1"/>
            <p:nvPr/>
          </p:nvSpPr>
          <p:spPr>
            <a:xfrm>
              <a:off x="3636715" y="3878224"/>
              <a:ext cx="3895429" cy="369332"/>
            </a:xfrm>
            <a:prstGeom prst="rect">
              <a:avLst/>
            </a:prstGeom>
            <a:noFill/>
          </p:spPr>
          <p:txBody>
            <a:bodyPr wrap="square" rtlCol="0">
              <a:spAutoFit/>
            </a:bodyPr>
            <a:lstStyle/>
            <a:p>
              <a:r>
                <a:rPr kumimoji="1" lang="en-US" altLang="ja-JP" dirty="0" smtClean="0">
                  <a:solidFill>
                    <a:srgbClr val="FF0000"/>
                  </a:solidFill>
                </a:rPr>
                <a:t>subsequences of strings </a:t>
              </a:r>
              <a:r>
                <a:rPr lang="en-US" altLang="ja-JP" dirty="0" smtClean="0">
                  <a:solidFill>
                    <a:srgbClr val="FF0000"/>
                  </a:solidFill>
                </a:rPr>
                <a:t>in </a:t>
              </a:r>
              <a:r>
                <a:rPr lang="en-US" altLang="ja-JP" i="1" dirty="0" smtClean="0">
                  <a:solidFill>
                    <a:srgbClr val="FF0000"/>
                  </a:solidFill>
                </a:rPr>
                <a:t>L</a:t>
              </a:r>
              <a:r>
                <a:rPr lang="en-US" altLang="ja-JP" dirty="0" smtClean="0">
                  <a:solidFill>
                    <a:srgbClr val="FF0000"/>
                  </a:solidFill>
                </a:rPr>
                <a:t>(</a:t>
              </a:r>
              <a:r>
                <a:rPr lang="en-US" altLang="ja-JP" i="1" dirty="0" smtClean="0">
                  <a:solidFill>
                    <a:srgbClr val="FF0000"/>
                  </a:solidFill>
                </a:rPr>
                <a:t>G</a:t>
              </a:r>
              <a:r>
                <a:rPr lang="en-US" altLang="ja-JP" dirty="0" smtClean="0">
                  <a:solidFill>
                    <a:srgbClr val="FF0000"/>
                  </a:solidFill>
                </a:rPr>
                <a:t>)</a:t>
              </a:r>
              <a:endParaRPr kumimoji="1" lang="ja-JP" altLang="en-US" i="1" dirty="0">
                <a:solidFill>
                  <a:srgbClr val="FF0000"/>
                </a:solidFill>
                <a:latin typeface="Times New Roman"/>
                <a:cs typeface="Times New Roman"/>
              </a:endParaRPr>
            </a:p>
          </p:txBody>
        </p:sp>
      </p:grpSp>
      <p:sp>
        <p:nvSpPr>
          <p:cNvPr id="75" name="テキスト ボックス 74"/>
          <p:cNvSpPr txBox="1"/>
          <p:nvPr/>
        </p:nvSpPr>
        <p:spPr>
          <a:xfrm>
            <a:off x="1163266" y="4309612"/>
            <a:ext cx="2694873" cy="400110"/>
          </a:xfrm>
          <a:prstGeom prst="rect">
            <a:avLst/>
          </a:prstGeom>
          <a:noFill/>
        </p:spPr>
        <p:txBody>
          <a:bodyPr wrap="square" rtlCol="0">
            <a:spAutoFit/>
          </a:bodyPr>
          <a:lstStyle/>
          <a:p>
            <a:r>
              <a:rPr lang="en-US" altLang="ja-JP" sz="2000" i="1" dirty="0" err="1" smtClean="0">
                <a:latin typeface="Times New Roman"/>
                <a:cs typeface="Times New Roman"/>
              </a:rPr>
              <a:t>bcaa</a:t>
            </a:r>
            <a:r>
              <a:rPr lang="en-US" altLang="ja-JP" sz="2000" i="1" dirty="0" smtClean="0">
                <a:latin typeface="Times New Roman"/>
                <a:cs typeface="Times New Roman"/>
              </a:rPr>
              <a:t> </a:t>
            </a:r>
            <a:r>
              <a:rPr lang="en-US" altLang="ja-JP" sz="2000" dirty="0" smtClean="0">
                <a:latin typeface="Times New Roman"/>
                <a:cs typeface="Times New Roman"/>
              </a:rPr>
              <a:t>∈</a:t>
            </a:r>
            <a:r>
              <a:rPr lang="en-US" altLang="ja-JP" sz="2000" i="1" dirty="0" smtClean="0">
                <a:latin typeface="Times New Roman"/>
                <a:cs typeface="Times New Roman"/>
              </a:rPr>
              <a:t> </a:t>
            </a:r>
            <a:r>
              <a:rPr lang="en-US" altLang="ja-JP" sz="2000" i="1" dirty="0" err="1" smtClean="0">
                <a:latin typeface="Times New Roman"/>
                <a:cs typeface="Times New Roman"/>
              </a:rPr>
              <a:t>substr</a:t>
            </a:r>
            <a:r>
              <a:rPr lang="en-US" altLang="ja-JP" sz="2000" dirty="0" err="1" smtClean="0">
                <a:latin typeface="Times New Roman"/>
                <a:cs typeface="Times New Roman"/>
              </a:rPr>
              <a:t>(</a:t>
            </a:r>
            <a:r>
              <a:rPr lang="en-US" altLang="ja-JP" sz="2000" i="1" dirty="0" err="1" smtClean="0">
                <a:latin typeface="Times New Roman"/>
                <a:cs typeface="Times New Roman"/>
              </a:rPr>
              <a:t>G</a:t>
            </a:r>
            <a:r>
              <a:rPr lang="en-US" altLang="ja-JP" sz="2000" dirty="0" smtClean="0">
                <a:latin typeface="Times New Roman"/>
                <a:cs typeface="Times New Roman"/>
              </a:rPr>
              <a:t>)  </a:t>
            </a:r>
            <a:endParaRPr lang="ja-JP" altLang="en-US" sz="2000" dirty="0" smtClean="0">
              <a:latin typeface="Times New Roman"/>
              <a:cs typeface="Times New Roman"/>
            </a:endParaRPr>
          </a:p>
        </p:txBody>
      </p:sp>
      <p:sp>
        <p:nvSpPr>
          <p:cNvPr id="76" name="テキスト ボックス 75"/>
          <p:cNvSpPr txBox="1"/>
          <p:nvPr/>
        </p:nvSpPr>
        <p:spPr>
          <a:xfrm>
            <a:off x="5718823" y="4309612"/>
            <a:ext cx="2694873" cy="400110"/>
          </a:xfrm>
          <a:prstGeom prst="rect">
            <a:avLst/>
          </a:prstGeom>
          <a:noFill/>
        </p:spPr>
        <p:txBody>
          <a:bodyPr wrap="square" rtlCol="0">
            <a:spAutoFit/>
          </a:bodyPr>
          <a:lstStyle/>
          <a:p>
            <a:r>
              <a:rPr lang="en-US" altLang="ja-JP" sz="2000" i="1" dirty="0" err="1" smtClean="0">
                <a:latin typeface="Times New Roman"/>
                <a:cs typeface="Times New Roman"/>
              </a:rPr>
              <a:t>bcaa</a:t>
            </a:r>
            <a:r>
              <a:rPr lang="en-US" altLang="ja-JP" sz="2000" i="1" dirty="0" smtClean="0">
                <a:latin typeface="Times New Roman"/>
                <a:cs typeface="Times New Roman"/>
              </a:rPr>
              <a:t> </a:t>
            </a:r>
            <a:r>
              <a:rPr lang="en-US" altLang="ja-JP" sz="2000" dirty="0" smtClean="0">
                <a:latin typeface="Times New Roman"/>
                <a:cs typeface="Times New Roman"/>
              </a:rPr>
              <a:t>∈</a:t>
            </a:r>
            <a:r>
              <a:rPr lang="en-US" altLang="ja-JP" sz="2000" i="1" dirty="0" smtClean="0">
                <a:latin typeface="Times New Roman"/>
                <a:cs typeface="Times New Roman"/>
              </a:rPr>
              <a:t> </a:t>
            </a:r>
            <a:r>
              <a:rPr lang="en-US" altLang="ja-JP" sz="2000" i="1" dirty="0" err="1" smtClean="0">
                <a:latin typeface="Times New Roman"/>
                <a:cs typeface="Times New Roman"/>
              </a:rPr>
              <a:t>substr</a:t>
            </a:r>
            <a:r>
              <a:rPr lang="en-US" altLang="ja-JP" sz="2000" dirty="0" err="1" smtClean="0">
                <a:latin typeface="Times New Roman"/>
                <a:cs typeface="Times New Roman"/>
              </a:rPr>
              <a:t>(</a:t>
            </a:r>
            <a:r>
              <a:rPr lang="en-US" altLang="ja-JP" sz="2000" i="1" dirty="0" err="1" smtClean="0">
                <a:latin typeface="Times New Roman"/>
                <a:cs typeface="Times New Roman"/>
              </a:rPr>
              <a:t>G</a:t>
            </a:r>
            <a:r>
              <a:rPr lang="en-US" altLang="ja-JP" sz="2000" i="1" dirty="0" smtClean="0">
                <a:latin typeface="Times New Roman"/>
                <a:cs typeface="Times New Roman"/>
              </a:rPr>
              <a:t>’</a:t>
            </a:r>
            <a:r>
              <a:rPr lang="en-US" altLang="ja-JP" sz="2000" dirty="0" smtClean="0">
                <a:latin typeface="Times New Roman"/>
                <a:cs typeface="Times New Roman"/>
              </a:rPr>
              <a:t>)  </a:t>
            </a:r>
            <a:endParaRPr lang="ja-JP" altLang="en-US" sz="2000" dirty="0" smtClean="0">
              <a:latin typeface="Times New Roman"/>
              <a:cs typeface="Times New Roman"/>
            </a:endParaRPr>
          </a:p>
        </p:txBody>
      </p:sp>
      <p:sp>
        <p:nvSpPr>
          <p:cNvPr id="77" name="円/楕円 76"/>
          <p:cNvSpPr/>
          <p:nvPr/>
        </p:nvSpPr>
        <p:spPr>
          <a:xfrm>
            <a:off x="216699" y="3647950"/>
            <a:ext cx="739086" cy="432809"/>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chemeClr val="tx1"/>
                </a:solidFill>
              </a:rPr>
              <a:t>e.g.</a:t>
            </a:r>
            <a:endParaRPr kumimoji="1" lang="ja-JP" altLang="en-US" dirty="0">
              <a:solidFill>
                <a:schemeClr val="tx1"/>
              </a:solidFill>
            </a:endParaRPr>
          </a:p>
        </p:txBody>
      </p:sp>
      <p:sp>
        <p:nvSpPr>
          <p:cNvPr id="78" name="角丸四角形 77"/>
          <p:cNvSpPr/>
          <p:nvPr/>
        </p:nvSpPr>
        <p:spPr>
          <a:xfrm>
            <a:off x="216699" y="2742851"/>
            <a:ext cx="8603833" cy="1166651"/>
          </a:xfrm>
          <a:prstGeom prst="roundRect">
            <a:avLst/>
          </a:prstGeom>
          <a:solidFill>
            <a:srgbClr val="FFD6ED"/>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3200" i="1" dirty="0" err="1" smtClean="0">
                <a:solidFill>
                  <a:schemeClr val="tx1"/>
                </a:solidFill>
                <a:latin typeface="Times New Roman"/>
                <a:cs typeface="Times New Roman"/>
              </a:rPr>
              <a:t>subseq</a:t>
            </a:r>
            <a:r>
              <a:rPr lang="en-US" altLang="ja-JP" sz="3200" i="1" dirty="0" smtClean="0">
                <a:solidFill>
                  <a:schemeClr val="tx1"/>
                </a:solidFill>
                <a:latin typeface="Times New Roman"/>
                <a:cs typeface="Times New Roman"/>
              </a:rPr>
              <a:t> </a:t>
            </a:r>
            <a:r>
              <a:rPr lang="en-US" altLang="ja-JP" sz="3200" dirty="0" smtClean="0">
                <a:solidFill>
                  <a:schemeClr val="tx1"/>
                </a:solidFill>
                <a:latin typeface="Times New Roman"/>
                <a:cs typeface="Times New Roman"/>
              </a:rPr>
              <a:t>(</a:t>
            </a:r>
            <a:r>
              <a:rPr lang="en-US" altLang="ja-JP" sz="3200" i="1" dirty="0" smtClean="0">
                <a:solidFill>
                  <a:schemeClr val="tx1"/>
                </a:solidFill>
                <a:latin typeface="Times New Roman"/>
                <a:cs typeface="Times New Roman"/>
              </a:rPr>
              <a:t>G</a:t>
            </a:r>
            <a:r>
              <a:rPr lang="en-US" altLang="ja-JP" sz="3200" dirty="0" smtClean="0">
                <a:solidFill>
                  <a:schemeClr val="tx1"/>
                </a:solidFill>
                <a:latin typeface="Times New Roman"/>
                <a:cs typeface="Times New Roman"/>
              </a:rPr>
              <a:t>) = </a:t>
            </a:r>
            <a:r>
              <a:rPr lang="en-US" altLang="ja-JP" sz="3200" i="1" dirty="0" err="1" smtClean="0">
                <a:solidFill>
                  <a:schemeClr val="tx1"/>
                </a:solidFill>
                <a:latin typeface="Times New Roman"/>
                <a:cs typeface="Times New Roman"/>
              </a:rPr>
              <a:t>subseq</a:t>
            </a:r>
            <a:r>
              <a:rPr lang="en-US" altLang="ja-JP" sz="3200" i="1" dirty="0" smtClean="0">
                <a:solidFill>
                  <a:schemeClr val="tx1"/>
                </a:solidFill>
                <a:latin typeface="Times New Roman"/>
                <a:cs typeface="Times New Roman"/>
              </a:rPr>
              <a:t> </a:t>
            </a:r>
            <a:r>
              <a:rPr lang="en-US" altLang="ja-JP" sz="3200" dirty="0" smtClean="0">
                <a:solidFill>
                  <a:schemeClr val="tx1"/>
                </a:solidFill>
                <a:latin typeface="Times New Roman"/>
                <a:cs typeface="Times New Roman"/>
              </a:rPr>
              <a:t>(</a:t>
            </a:r>
            <a:r>
              <a:rPr lang="en-US" altLang="ja-JP" sz="3200" i="1" dirty="0" smtClean="0">
                <a:solidFill>
                  <a:schemeClr val="tx1"/>
                </a:solidFill>
                <a:latin typeface="Times New Roman"/>
                <a:cs typeface="Times New Roman"/>
              </a:rPr>
              <a:t>G’</a:t>
            </a:r>
            <a:r>
              <a:rPr lang="en-US" altLang="ja-JP" sz="3200" dirty="0" smtClean="0">
                <a:solidFill>
                  <a:schemeClr val="tx1"/>
                </a:solidFill>
                <a:latin typeface="Times New Roman"/>
                <a:cs typeface="Times New Roman"/>
              </a:rPr>
              <a:t>) , </a:t>
            </a:r>
            <a:r>
              <a:rPr lang="en-US" altLang="ja-JP" sz="3200" i="1" dirty="0" err="1" smtClean="0">
                <a:solidFill>
                  <a:schemeClr val="tx1"/>
                </a:solidFill>
                <a:latin typeface="Times New Roman"/>
                <a:cs typeface="Times New Roman"/>
              </a:rPr>
              <a:t>substr</a:t>
            </a:r>
            <a:r>
              <a:rPr lang="en-US" altLang="ja-JP" sz="3200" i="1" dirty="0" smtClean="0">
                <a:solidFill>
                  <a:schemeClr val="tx1"/>
                </a:solidFill>
                <a:latin typeface="Times New Roman"/>
                <a:cs typeface="Times New Roman"/>
              </a:rPr>
              <a:t> </a:t>
            </a:r>
            <a:r>
              <a:rPr lang="en-US" altLang="ja-JP" sz="3200" dirty="0" smtClean="0">
                <a:solidFill>
                  <a:schemeClr val="tx1"/>
                </a:solidFill>
                <a:latin typeface="Times New Roman"/>
                <a:cs typeface="Times New Roman"/>
              </a:rPr>
              <a:t>(</a:t>
            </a:r>
            <a:r>
              <a:rPr lang="en-US" altLang="ja-JP" sz="3200" i="1" dirty="0" smtClean="0">
                <a:solidFill>
                  <a:schemeClr val="tx1"/>
                </a:solidFill>
                <a:latin typeface="Times New Roman"/>
                <a:cs typeface="Times New Roman"/>
              </a:rPr>
              <a:t>G</a:t>
            </a:r>
            <a:r>
              <a:rPr lang="en-US" altLang="ja-JP" sz="3200" dirty="0" smtClean="0">
                <a:solidFill>
                  <a:schemeClr val="tx1"/>
                </a:solidFill>
                <a:latin typeface="Times New Roman"/>
                <a:cs typeface="Times New Roman"/>
              </a:rPr>
              <a:t>) = </a:t>
            </a:r>
            <a:r>
              <a:rPr lang="en-US" altLang="ja-JP" sz="3200" i="1" dirty="0" err="1" smtClean="0">
                <a:solidFill>
                  <a:schemeClr val="tx1"/>
                </a:solidFill>
                <a:latin typeface="Times New Roman"/>
                <a:cs typeface="Times New Roman"/>
              </a:rPr>
              <a:t>substr</a:t>
            </a:r>
            <a:r>
              <a:rPr lang="en-US" altLang="ja-JP" sz="3200" i="1" dirty="0" smtClean="0">
                <a:solidFill>
                  <a:schemeClr val="tx1"/>
                </a:solidFill>
                <a:latin typeface="Times New Roman"/>
                <a:cs typeface="Times New Roman"/>
              </a:rPr>
              <a:t> </a:t>
            </a:r>
            <a:r>
              <a:rPr lang="en-US" altLang="ja-JP" sz="3200" dirty="0" smtClean="0">
                <a:solidFill>
                  <a:schemeClr val="tx1"/>
                </a:solidFill>
                <a:latin typeface="Times New Roman"/>
                <a:cs typeface="Times New Roman"/>
              </a:rPr>
              <a:t>(</a:t>
            </a:r>
            <a:r>
              <a:rPr lang="en-US" altLang="ja-JP" sz="3200" i="1" dirty="0" smtClean="0">
                <a:solidFill>
                  <a:schemeClr val="tx1"/>
                </a:solidFill>
                <a:latin typeface="Times New Roman"/>
                <a:cs typeface="Times New Roman"/>
              </a:rPr>
              <a:t>G’</a:t>
            </a:r>
            <a:r>
              <a:rPr lang="en-US" altLang="ja-JP" sz="3200" dirty="0" smtClean="0">
                <a:solidFill>
                  <a:schemeClr val="tx1"/>
                </a:solidFill>
                <a:latin typeface="Times New Roman"/>
                <a:cs typeface="Times New Roman"/>
              </a:rPr>
              <a:t>)</a:t>
            </a:r>
            <a:endParaRPr lang="ja-JP" altLang="en-US" sz="3200" dirty="0" smtClean="0">
              <a:solidFill>
                <a:schemeClr val="tx1"/>
              </a:solidFill>
              <a:latin typeface="Times New Roman"/>
              <a:cs typeface="Times New Roman"/>
            </a:endParaRPr>
          </a:p>
        </p:txBody>
      </p:sp>
      <p:sp>
        <p:nvSpPr>
          <p:cNvPr id="79" name="テキスト ボックス 78"/>
          <p:cNvSpPr txBox="1"/>
          <p:nvPr/>
        </p:nvSpPr>
        <p:spPr>
          <a:xfrm>
            <a:off x="584697" y="5137434"/>
            <a:ext cx="611868" cy="461665"/>
          </a:xfrm>
          <a:prstGeom prst="rect">
            <a:avLst/>
          </a:prstGeom>
          <a:noFill/>
        </p:spPr>
        <p:txBody>
          <a:bodyPr wrap="square" rtlCol="0">
            <a:spAutoFit/>
          </a:bodyPr>
          <a:lstStyle/>
          <a:p>
            <a:r>
              <a:rPr lang="en-US" altLang="ja-JP" sz="2400" i="1" dirty="0" smtClean="0">
                <a:latin typeface="Times New Roman"/>
                <a:cs typeface="Times New Roman"/>
              </a:rPr>
              <a:t>G</a:t>
            </a:r>
            <a:endParaRPr kumimoji="1" lang="ja-JP" altLang="en-US" sz="2400" dirty="0">
              <a:latin typeface="BKM-cmmi12"/>
              <a:cs typeface="BKM-cmmi12"/>
            </a:endParaRPr>
          </a:p>
        </p:txBody>
      </p:sp>
      <p:sp>
        <p:nvSpPr>
          <p:cNvPr id="80" name="テキスト ボックス 79"/>
          <p:cNvSpPr txBox="1"/>
          <p:nvPr/>
        </p:nvSpPr>
        <p:spPr>
          <a:xfrm>
            <a:off x="4847573" y="5313873"/>
            <a:ext cx="611868" cy="461665"/>
          </a:xfrm>
          <a:prstGeom prst="rect">
            <a:avLst/>
          </a:prstGeom>
          <a:noFill/>
        </p:spPr>
        <p:txBody>
          <a:bodyPr wrap="square" rtlCol="0">
            <a:spAutoFit/>
          </a:bodyPr>
          <a:lstStyle/>
          <a:p>
            <a:r>
              <a:rPr lang="en-US" altLang="ja-JP" sz="2400" i="1" dirty="0" smtClean="0">
                <a:latin typeface="Times New Roman"/>
                <a:cs typeface="Times New Roman"/>
              </a:rPr>
              <a:t>G’</a:t>
            </a:r>
            <a:endParaRPr kumimoji="1" lang="ja-JP" altLang="en-US" sz="2400" dirty="0">
              <a:latin typeface="BKM-cmmi12"/>
              <a:cs typeface="BKM-cmmi1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1" name="タイトル 1"/>
          <p:cNvSpPr>
            <a:spLocks noGrp="1"/>
          </p:cNvSpPr>
          <p:nvPr>
            <p:ph type="title"/>
          </p:nvPr>
        </p:nvSpPr>
        <p:spPr/>
        <p:txBody>
          <a:bodyPr/>
          <a:lstStyle/>
          <a:p>
            <a:r>
              <a:rPr lang="en-US" altLang="ja-JP" dirty="0" smtClean="0"/>
              <a:t>Non-linear Text </a:t>
            </a:r>
            <a:endParaRPr lang="ja-JP" altLang="en-US" dirty="0"/>
          </a:p>
        </p:txBody>
      </p:sp>
      <p:sp>
        <p:nvSpPr>
          <p:cNvPr id="40" name="テキスト ボックス 39"/>
          <p:cNvSpPr txBox="1"/>
          <p:nvPr/>
        </p:nvSpPr>
        <p:spPr>
          <a:xfrm>
            <a:off x="346452" y="1243730"/>
            <a:ext cx="8517195" cy="400110"/>
          </a:xfrm>
          <a:prstGeom prst="rect">
            <a:avLst/>
          </a:prstGeom>
          <a:noFill/>
        </p:spPr>
        <p:txBody>
          <a:bodyPr wrap="square" rtlCol="0">
            <a:spAutoFit/>
          </a:bodyPr>
          <a:lstStyle/>
          <a:p>
            <a:r>
              <a:rPr kumimoji="1" lang="en-US" altLang="ja-JP" sz="2000" i="1" dirty="0" err="1" smtClean="0">
                <a:latin typeface="Times New Roman"/>
                <a:cs typeface="Times New Roman"/>
              </a:rPr>
              <a:t>L</a:t>
            </a:r>
            <a:r>
              <a:rPr kumimoji="1" lang="en-US" altLang="ja-JP" sz="2000" dirty="0" err="1" smtClean="0"/>
              <a:t>(</a:t>
            </a:r>
            <a:r>
              <a:rPr kumimoji="1" lang="en-US" altLang="ja-JP" sz="2000" i="1" dirty="0" err="1" smtClean="0">
                <a:latin typeface="Times New Roman"/>
                <a:cs typeface="Times New Roman"/>
              </a:rPr>
              <a:t>v</a:t>
            </a:r>
            <a:r>
              <a:rPr kumimoji="1" lang="en-US" altLang="ja-JP" sz="2000" dirty="0" smtClean="0"/>
              <a:t>) : the string label of vertex </a:t>
            </a:r>
            <a:r>
              <a:rPr kumimoji="1" lang="en-US" altLang="ja-JP" sz="2000" i="1" dirty="0" err="1" smtClean="0">
                <a:latin typeface="Times New Roman"/>
                <a:cs typeface="Times New Roman"/>
              </a:rPr>
              <a:t>v</a:t>
            </a:r>
            <a:endParaRPr kumimoji="1" lang="en-US" altLang="ja-JP" sz="2000" i="1" dirty="0" smtClean="0">
              <a:latin typeface="Times New Roman"/>
              <a:cs typeface="Times New Roman"/>
            </a:endParaRPr>
          </a:p>
        </p:txBody>
      </p:sp>
      <p:sp>
        <p:nvSpPr>
          <p:cNvPr id="41" name="テキスト ボックス 40"/>
          <p:cNvSpPr txBox="1"/>
          <p:nvPr/>
        </p:nvSpPr>
        <p:spPr>
          <a:xfrm>
            <a:off x="2351887" y="1601800"/>
            <a:ext cx="7103285" cy="400110"/>
          </a:xfrm>
          <a:prstGeom prst="rect">
            <a:avLst/>
          </a:prstGeom>
          <a:noFill/>
        </p:spPr>
        <p:txBody>
          <a:bodyPr wrap="square" rtlCol="0">
            <a:spAutoFit/>
          </a:bodyPr>
          <a:lstStyle/>
          <a:p>
            <a:r>
              <a:rPr lang="en-US" altLang="ja-JP" sz="2000" i="1" dirty="0" err="1" smtClean="0">
                <a:latin typeface="Times New Roman"/>
                <a:cs typeface="Times New Roman"/>
              </a:rPr>
              <a:t>P</a:t>
            </a:r>
            <a:r>
              <a:rPr lang="en-US" altLang="ja-JP" sz="2000" dirty="0" err="1" smtClean="0"/>
              <a:t>(</a:t>
            </a:r>
            <a:r>
              <a:rPr lang="en-US" altLang="ja-JP" sz="2000" i="1" dirty="0" err="1" smtClean="0">
                <a:latin typeface="Times New Roman"/>
                <a:cs typeface="Times New Roman"/>
              </a:rPr>
              <a:t>v</a:t>
            </a:r>
            <a:r>
              <a:rPr lang="en-US" altLang="ja-JP" sz="2000" dirty="0" smtClean="0"/>
              <a:t>) : the set of all paths that end at vertex </a:t>
            </a:r>
            <a:r>
              <a:rPr lang="en-US" altLang="ja-JP" sz="2000" i="1" dirty="0" err="1" smtClean="0">
                <a:latin typeface="Times New Roman"/>
                <a:cs typeface="Times New Roman"/>
              </a:rPr>
              <a:t>v</a:t>
            </a:r>
            <a:endParaRPr kumimoji="1" lang="ja-JP" altLang="en-US" sz="2000" i="1" dirty="0">
              <a:latin typeface="Times New Roman"/>
              <a:cs typeface="Times New Roman"/>
            </a:endParaRPr>
          </a:p>
        </p:txBody>
      </p:sp>
      <p:sp>
        <p:nvSpPr>
          <p:cNvPr id="42" name="テキスト ボックス 41"/>
          <p:cNvSpPr txBox="1"/>
          <p:nvPr/>
        </p:nvSpPr>
        <p:spPr>
          <a:xfrm>
            <a:off x="2351887" y="1992860"/>
            <a:ext cx="7103285" cy="400110"/>
          </a:xfrm>
          <a:prstGeom prst="rect">
            <a:avLst/>
          </a:prstGeom>
          <a:noFill/>
        </p:spPr>
        <p:txBody>
          <a:bodyPr wrap="square" rtlCol="0">
            <a:spAutoFit/>
          </a:bodyPr>
          <a:lstStyle/>
          <a:p>
            <a:r>
              <a:rPr lang="en-US" altLang="ja-JP" sz="2000" i="1" dirty="0" smtClean="0">
                <a:latin typeface="Times New Roman"/>
                <a:cs typeface="Times New Roman"/>
              </a:rPr>
              <a:t>P</a:t>
            </a:r>
            <a:r>
              <a:rPr lang="en-US" altLang="ja-JP" sz="2000" dirty="0" smtClean="0"/>
              <a:t>(</a:t>
            </a:r>
            <a:r>
              <a:rPr lang="en-US" altLang="ja-JP" sz="2000" i="1" dirty="0" smtClean="0">
                <a:latin typeface="Times New Roman"/>
                <a:cs typeface="Times New Roman"/>
              </a:rPr>
              <a:t>G</a:t>
            </a:r>
            <a:r>
              <a:rPr lang="en-US" altLang="ja-JP" sz="2000" dirty="0" smtClean="0"/>
              <a:t>) : the set of all paths in </a:t>
            </a:r>
            <a:r>
              <a:rPr lang="en-US" altLang="ja-JP" sz="2000" i="1" dirty="0" smtClean="0">
                <a:latin typeface="Times New Roman"/>
                <a:cs typeface="Times New Roman"/>
              </a:rPr>
              <a:t>G   </a:t>
            </a:r>
            <a:r>
              <a:rPr lang="en-US" altLang="ja-JP" sz="2000" dirty="0" smtClean="0">
                <a:latin typeface="Times New Roman"/>
                <a:cs typeface="Times New Roman"/>
              </a:rPr>
              <a:t>(i.e. </a:t>
            </a:r>
            <a:r>
              <a:rPr lang="en-US" altLang="ja-JP" sz="2000" i="1" dirty="0" smtClean="0">
                <a:latin typeface="Times New Roman"/>
                <a:cs typeface="Times New Roman"/>
              </a:rPr>
              <a:t>P</a:t>
            </a:r>
            <a:r>
              <a:rPr lang="en-US" altLang="ja-JP" sz="2000" dirty="0" smtClean="0">
                <a:latin typeface="Times New Roman"/>
                <a:cs typeface="Times New Roman"/>
              </a:rPr>
              <a:t>(</a:t>
            </a:r>
            <a:r>
              <a:rPr lang="en-US" altLang="ja-JP" sz="2000" i="1" dirty="0" smtClean="0">
                <a:latin typeface="Times New Roman"/>
                <a:cs typeface="Times New Roman"/>
              </a:rPr>
              <a:t>G</a:t>
            </a:r>
            <a:r>
              <a:rPr lang="en-US" altLang="ja-JP" sz="2000" dirty="0" smtClean="0">
                <a:latin typeface="Times New Roman"/>
                <a:cs typeface="Times New Roman"/>
              </a:rPr>
              <a:t>) = {</a:t>
            </a:r>
            <a:r>
              <a:rPr lang="en-US" altLang="ja-JP" sz="2000" i="1" dirty="0" err="1" smtClean="0">
                <a:latin typeface="Times New Roman"/>
                <a:cs typeface="Times New Roman"/>
              </a:rPr>
              <a:t>P</a:t>
            </a:r>
            <a:r>
              <a:rPr lang="en-US" altLang="ja-JP" sz="2000" dirty="0" err="1" smtClean="0">
                <a:latin typeface="Times New Roman"/>
                <a:cs typeface="Times New Roman"/>
              </a:rPr>
              <a:t>(</a:t>
            </a:r>
            <a:r>
              <a:rPr lang="en-US" altLang="ja-JP" sz="2000" i="1" dirty="0" err="1" smtClean="0">
                <a:latin typeface="Times New Roman"/>
                <a:cs typeface="Times New Roman"/>
              </a:rPr>
              <a:t>v</a:t>
            </a:r>
            <a:r>
              <a:rPr lang="en-US" altLang="ja-JP" sz="2000" dirty="0" smtClean="0">
                <a:latin typeface="Times New Roman"/>
                <a:cs typeface="Times New Roman"/>
              </a:rPr>
              <a:t>) | </a:t>
            </a:r>
            <a:r>
              <a:rPr lang="en-US" altLang="ja-JP" sz="2000" i="1" dirty="0" err="1" smtClean="0">
                <a:latin typeface="Times New Roman"/>
                <a:cs typeface="Times New Roman"/>
              </a:rPr>
              <a:t>v</a:t>
            </a:r>
            <a:r>
              <a:rPr lang="en-US" altLang="ja-JP" sz="2000" i="1" dirty="0" smtClean="0">
                <a:latin typeface="Times New Roman"/>
                <a:cs typeface="Times New Roman"/>
              </a:rPr>
              <a:t> </a:t>
            </a:r>
            <a:r>
              <a:rPr lang="en-US" altLang="ja-JP" sz="2000" dirty="0" smtClean="0">
                <a:latin typeface="Times New Roman"/>
                <a:cs typeface="Times New Roman"/>
              </a:rPr>
              <a:t>∈</a:t>
            </a:r>
            <a:r>
              <a:rPr lang="en-US" altLang="ja-JP" sz="2000" i="1" dirty="0" smtClean="0">
                <a:latin typeface="+mn-ea"/>
                <a:cs typeface="Times New Roman"/>
              </a:rPr>
              <a:t>V</a:t>
            </a:r>
            <a:r>
              <a:rPr lang="en-US" altLang="ja-JP" sz="2000" dirty="0" smtClean="0">
                <a:latin typeface="Times New Roman"/>
                <a:cs typeface="Times New Roman"/>
              </a:rPr>
              <a:t> } )</a:t>
            </a:r>
            <a:endParaRPr kumimoji="1" lang="ja-JP" altLang="en-US" sz="2000" dirty="0">
              <a:latin typeface="Times New Roman"/>
              <a:cs typeface="Times New Roman"/>
            </a:endParaRPr>
          </a:p>
        </p:txBody>
      </p:sp>
      <p:sp>
        <p:nvSpPr>
          <p:cNvPr id="43" name="テキスト ボックス 42"/>
          <p:cNvSpPr txBox="1"/>
          <p:nvPr/>
        </p:nvSpPr>
        <p:spPr>
          <a:xfrm>
            <a:off x="2351887" y="2383920"/>
            <a:ext cx="7103285" cy="400110"/>
          </a:xfrm>
          <a:prstGeom prst="rect">
            <a:avLst/>
          </a:prstGeom>
          <a:noFill/>
        </p:spPr>
        <p:txBody>
          <a:bodyPr wrap="square" rtlCol="0">
            <a:spAutoFit/>
          </a:bodyPr>
          <a:lstStyle/>
          <a:p>
            <a:r>
              <a:rPr lang="en-US" altLang="ja-JP" sz="2000" i="1" dirty="0" err="1" smtClean="0">
                <a:latin typeface="Times New Roman"/>
                <a:cs typeface="Times New Roman"/>
              </a:rPr>
              <a:t>L</a:t>
            </a:r>
            <a:r>
              <a:rPr lang="en-US" altLang="ja-JP" sz="2000" dirty="0" err="1" smtClean="0">
                <a:latin typeface="Times New Roman"/>
                <a:cs typeface="Times New Roman"/>
              </a:rPr>
              <a:t>(</a:t>
            </a:r>
            <a:r>
              <a:rPr lang="en-US" altLang="ja-JP" sz="2000" i="1" dirty="0" err="1" smtClean="0">
                <a:latin typeface="Times New Roman"/>
                <a:cs typeface="Times New Roman"/>
              </a:rPr>
              <a:t>p</a:t>
            </a:r>
            <a:r>
              <a:rPr lang="en-US" altLang="ja-JP" sz="2000" dirty="0" smtClean="0">
                <a:latin typeface="Times New Roman"/>
                <a:cs typeface="Times New Roman"/>
              </a:rPr>
              <a:t>)</a:t>
            </a:r>
            <a:r>
              <a:rPr lang="en-US" altLang="ja-JP" sz="2000" dirty="0" smtClean="0"/>
              <a:t> : the string spelled out by </a:t>
            </a:r>
            <a:r>
              <a:rPr lang="en-US" altLang="ja-JP" sz="2000" i="1" dirty="0" err="1" smtClean="0">
                <a:latin typeface="Times New Roman"/>
                <a:cs typeface="Times New Roman"/>
              </a:rPr>
              <a:t>p</a:t>
            </a:r>
            <a:r>
              <a:rPr lang="en-US" altLang="ja-JP" sz="2000" dirty="0" smtClean="0"/>
              <a:t> ∈</a:t>
            </a:r>
            <a:r>
              <a:rPr lang="en-US" altLang="ja-JP" sz="2000" i="1" dirty="0" smtClean="0">
                <a:latin typeface="Times New Roman"/>
                <a:cs typeface="Times New Roman"/>
              </a:rPr>
              <a:t>P</a:t>
            </a:r>
            <a:r>
              <a:rPr lang="en-US" altLang="ja-JP" sz="2000" dirty="0" smtClean="0">
                <a:latin typeface="Times New Roman"/>
                <a:cs typeface="Times New Roman"/>
              </a:rPr>
              <a:t>(</a:t>
            </a:r>
            <a:r>
              <a:rPr lang="en-US" altLang="ja-JP" sz="2000" i="1" dirty="0" smtClean="0">
                <a:latin typeface="Times New Roman"/>
                <a:cs typeface="Times New Roman"/>
              </a:rPr>
              <a:t>G</a:t>
            </a:r>
            <a:r>
              <a:rPr lang="en-US" altLang="ja-JP" sz="2000" dirty="0" smtClean="0">
                <a:latin typeface="Times New Roman"/>
                <a:cs typeface="Times New Roman"/>
              </a:rPr>
              <a:t>) </a:t>
            </a:r>
            <a:endParaRPr kumimoji="1" lang="ja-JP" altLang="en-US" sz="2000" dirty="0">
              <a:latin typeface="Times New Roman"/>
              <a:cs typeface="Times New Roman"/>
            </a:endParaRPr>
          </a:p>
        </p:txBody>
      </p:sp>
      <p:sp>
        <p:nvSpPr>
          <p:cNvPr id="44" name="テキスト ボックス 43"/>
          <p:cNvSpPr txBox="1"/>
          <p:nvPr/>
        </p:nvSpPr>
        <p:spPr>
          <a:xfrm>
            <a:off x="346452" y="2784031"/>
            <a:ext cx="8736038" cy="400110"/>
          </a:xfrm>
          <a:prstGeom prst="rect">
            <a:avLst/>
          </a:prstGeom>
          <a:noFill/>
        </p:spPr>
        <p:txBody>
          <a:bodyPr wrap="square" rtlCol="0">
            <a:spAutoFit/>
          </a:bodyPr>
          <a:lstStyle/>
          <a:p>
            <a:r>
              <a:rPr lang="en-US" altLang="ja-JP" sz="2000" i="1" dirty="0" err="1" smtClean="0">
                <a:latin typeface="Times New Roman"/>
                <a:cs typeface="Times New Roman"/>
              </a:rPr>
              <a:t>subseq</a:t>
            </a:r>
            <a:r>
              <a:rPr lang="en-US" altLang="ja-JP" sz="2000" dirty="0" err="1" smtClean="0">
                <a:latin typeface="Times New Roman"/>
                <a:cs typeface="Times New Roman"/>
              </a:rPr>
              <a:t>(</a:t>
            </a:r>
            <a:r>
              <a:rPr lang="en-US" altLang="ja-JP" sz="2000" i="1" dirty="0" err="1" smtClean="0">
                <a:latin typeface="Times New Roman"/>
                <a:cs typeface="Times New Roman"/>
              </a:rPr>
              <a:t>G</a:t>
            </a:r>
            <a:r>
              <a:rPr lang="en-US" altLang="ja-JP" sz="2000" dirty="0" smtClean="0">
                <a:latin typeface="Times New Roman"/>
                <a:cs typeface="Times New Roman"/>
              </a:rPr>
              <a:t>) = {</a:t>
            </a:r>
            <a:r>
              <a:rPr lang="en-US" altLang="ja-JP" sz="2000" i="1" dirty="0" err="1" smtClean="0">
                <a:latin typeface="Times New Roman"/>
                <a:cs typeface="Times New Roman"/>
              </a:rPr>
              <a:t>subseq</a:t>
            </a:r>
            <a:r>
              <a:rPr lang="en-US" altLang="ja-JP" sz="2000" dirty="0" err="1" smtClean="0">
                <a:latin typeface="Times New Roman"/>
                <a:cs typeface="Times New Roman"/>
              </a:rPr>
              <a:t>(</a:t>
            </a:r>
            <a:r>
              <a:rPr lang="en-US" altLang="ja-JP" sz="2000" i="1" dirty="0" err="1" smtClean="0">
                <a:latin typeface="Times New Roman"/>
                <a:cs typeface="Times New Roman"/>
              </a:rPr>
              <a:t>L</a:t>
            </a:r>
            <a:r>
              <a:rPr lang="en-US" altLang="ja-JP" sz="2000" dirty="0" err="1" smtClean="0">
                <a:latin typeface="Times New Roman"/>
                <a:cs typeface="Times New Roman"/>
              </a:rPr>
              <a:t>(</a:t>
            </a:r>
            <a:r>
              <a:rPr lang="en-US" altLang="ja-JP" sz="2000" i="1" dirty="0" err="1" smtClean="0">
                <a:latin typeface="Times New Roman"/>
                <a:cs typeface="Times New Roman"/>
              </a:rPr>
              <a:t>p</a:t>
            </a:r>
            <a:r>
              <a:rPr lang="en-US" altLang="ja-JP" sz="2000" dirty="0" smtClean="0">
                <a:latin typeface="Times New Roman"/>
                <a:cs typeface="Times New Roman"/>
              </a:rPr>
              <a:t>)) | </a:t>
            </a:r>
            <a:r>
              <a:rPr lang="en-US" altLang="ja-JP" sz="2000" i="1" dirty="0" err="1" smtClean="0">
                <a:latin typeface="Times New Roman"/>
                <a:cs typeface="Times New Roman"/>
              </a:rPr>
              <a:t>p</a:t>
            </a:r>
            <a:r>
              <a:rPr lang="en-US" altLang="ja-JP" sz="2000" dirty="0" err="1" smtClean="0">
                <a:latin typeface="Times New Roman"/>
                <a:cs typeface="Times New Roman"/>
              </a:rPr>
              <a:t>∈</a:t>
            </a:r>
            <a:r>
              <a:rPr lang="en-US" altLang="ja-JP" sz="2000" i="1" dirty="0" err="1" smtClean="0">
                <a:latin typeface="Times New Roman"/>
                <a:cs typeface="Times New Roman"/>
              </a:rPr>
              <a:t>P</a:t>
            </a:r>
            <a:r>
              <a:rPr lang="en-US" altLang="ja-JP" sz="2000" dirty="0" err="1" smtClean="0">
                <a:latin typeface="Times New Roman"/>
                <a:cs typeface="Times New Roman"/>
              </a:rPr>
              <a:t>(</a:t>
            </a:r>
            <a:r>
              <a:rPr lang="en-US" altLang="ja-JP" sz="2000" i="1" dirty="0" err="1" smtClean="0">
                <a:latin typeface="Times New Roman"/>
                <a:cs typeface="Times New Roman"/>
              </a:rPr>
              <a:t>G</a:t>
            </a:r>
            <a:r>
              <a:rPr lang="en-US" altLang="ja-JP" sz="2000" dirty="0" smtClean="0">
                <a:latin typeface="Times New Roman"/>
                <a:cs typeface="Times New Roman"/>
              </a:rPr>
              <a:t>)} : the set of subsequences of a non-linear text</a:t>
            </a:r>
            <a:endParaRPr lang="ja-JP" altLang="en-US" sz="2000" dirty="0" smtClean="0">
              <a:latin typeface="Times New Roman"/>
              <a:cs typeface="Times New Roman"/>
            </a:endParaRPr>
          </a:p>
        </p:txBody>
      </p:sp>
      <p:grpSp>
        <p:nvGrpSpPr>
          <p:cNvPr id="2" name="図形グループ 13"/>
          <p:cNvGrpSpPr>
            <a:grpSpLocks noChangeAspect="1"/>
          </p:cNvGrpSpPr>
          <p:nvPr/>
        </p:nvGrpSpPr>
        <p:grpSpPr>
          <a:xfrm>
            <a:off x="4890250" y="5368269"/>
            <a:ext cx="4132899" cy="1461632"/>
            <a:chOff x="1925265" y="4843014"/>
            <a:chExt cx="4892095" cy="1730127"/>
          </a:xfrm>
        </p:grpSpPr>
        <p:sp>
          <p:nvSpPr>
            <p:cNvPr id="20" name="円/楕円 19"/>
            <p:cNvSpPr/>
            <p:nvPr/>
          </p:nvSpPr>
          <p:spPr>
            <a:xfrm>
              <a:off x="6301643" y="5650815"/>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c</a:t>
              </a:r>
              <a:r>
                <a:rPr lang="en-US" altLang="ja-JP" sz="2000" dirty="0" smtClean="0">
                  <a:solidFill>
                    <a:srgbClr val="000000"/>
                  </a:solidFill>
                  <a:latin typeface="+mn-ea"/>
                </a:rPr>
                <a:t>  </a:t>
              </a:r>
              <a:r>
                <a:rPr lang="en-US" altLang="ja-JP" sz="2000" baseline="-25000" dirty="0" smtClean="0">
                  <a:solidFill>
                    <a:srgbClr val="000000"/>
                  </a:solidFill>
                  <a:latin typeface="+mn-ea"/>
                </a:rPr>
                <a:t>9</a:t>
              </a:r>
              <a:endParaRPr kumimoji="1" lang="ja-JP" altLang="en-US" sz="2000" baseline="-25000" dirty="0">
                <a:solidFill>
                  <a:srgbClr val="000000"/>
                </a:solidFill>
                <a:latin typeface="+mn-ea"/>
              </a:endParaRPr>
            </a:p>
          </p:txBody>
        </p:sp>
        <p:sp>
          <p:nvSpPr>
            <p:cNvPr id="22" name="円/楕円 21"/>
            <p:cNvSpPr/>
            <p:nvPr/>
          </p:nvSpPr>
          <p:spPr>
            <a:xfrm>
              <a:off x="5610658" y="5650815"/>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a  </a:t>
              </a:r>
              <a:r>
                <a:rPr lang="en-US" altLang="ja-JP" sz="2000" baseline="-25000" dirty="0" smtClean="0">
                  <a:solidFill>
                    <a:srgbClr val="000000"/>
                  </a:solidFill>
                  <a:latin typeface="+mn-ea"/>
                </a:rPr>
                <a:t>8</a:t>
              </a:r>
              <a:endParaRPr kumimoji="1" lang="ja-JP" altLang="en-US" sz="2000" dirty="0">
                <a:solidFill>
                  <a:srgbClr val="000000"/>
                </a:solidFill>
                <a:latin typeface="+mn-ea"/>
              </a:endParaRPr>
            </a:p>
          </p:txBody>
        </p:sp>
        <p:sp>
          <p:nvSpPr>
            <p:cNvPr id="23" name="円/楕円 22"/>
            <p:cNvSpPr/>
            <p:nvPr/>
          </p:nvSpPr>
          <p:spPr>
            <a:xfrm>
              <a:off x="3985282" y="6050768"/>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7</a:t>
              </a:r>
              <a:endParaRPr kumimoji="1" lang="ja-JP" altLang="en-US" sz="2000" dirty="0">
                <a:solidFill>
                  <a:srgbClr val="000000"/>
                </a:solidFill>
                <a:latin typeface="+mn-ea"/>
              </a:endParaRPr>
            </a:p>
          </p:txBody>
        </p:sp>
        <p:sp>
          <p:nvSpPr>
            <p:cNvPr id="24" name="円/楕円 23"/>
            <p:cNvSpPr/>
            <p:nvPr/>
          </p:nvSpPr>
          <p:spPr>
            <a:xfrm>
              <a:off x="5256175"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6</a:t>
              </a:r>
              <a:endParaRPr kumimoji="1" lang="ja-JP" altLang="en-US" sz="2000" dirty="0">
                <a:solidFill>
                  <a:srgbClr val="000000"/>
                </a:solidFill>
                <a:latin typeface="+mn-ea"/>
              </a:endParaRPr>
            </a:p>
          </p:txBody>
        </p:sp>
        <p:sp>
          <p:nvSpPr>
            <p:cNvPr id="25" name="円/楕円 24"/>
            <p:cNvSpPr/>
            <p:nvPr/>
          </p:nvSpPr>
          <p:spPr>
            <a:xfrm>
              <a:off x="4520502"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a  </a:t>
              </a:r>
              <a:r>
                <a:rPr lang="en-US" altLang="ja-JP" sz="2000" baseline="-25000" dirty="0" smtClean="0">
                  <a:solidFill>
                    <a:srgbClr val="000000"/>
                  </a:solidFill>
                  <a:latin typeface="+mn-ea"/>
                </a:rPr>
                <a:t>5</a:t>
              </a:r>
              <a:endParaRPr kumimoji="1" lang="ja-JP" altLang="en-US" sz="2000" baseline="-25000" dirty="0">
                <a:solidFill>
                  <a:srgbClr val="000000"/>
                </a:solidFill>
                <a:latin typeface="+mn-ea"/>
              </a:endParaRPr>
            </a:p>
          </p:txBody>
        </p:sp>
        <p:sp>
          <p:nvSpPr>
            <p:cNvPr id="26" name="円/楕円 25"/>
            <p:cNvSpPr/>
            <p:nvPr/>
          </p:nvSpPr>
          <p:spPr>
            <a:xfrm>
              <a:off x="3784829"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a  </a:t>
              </a:r>
              <a:r>
                <a:rPr lang="en-US" altLang="ja-JP" sz="2000" baseline="-25000" dirty="0" smtClean="0">
                  <a:solidFill>
                    <a:srgbClr val="000000"/>
                  </a:solidFill>
                  <a:latin typeface="+mn-ea"/>
                </a:rPr>
                <a:t>4</a:t>
              </a:r>
              <a:endParaRPr kumimoji="1" lang="ja-JP" altLang="en-US" sz="2000" dirty="0">
                <a:solidFill>
                  <a:srgbClr val="000000"/>
                </a:solidFill>
                <a:latin typeface="+mn-ea"/>
              </a:endParaRPr>
            </a:p>
          </p:txBody>
        </p:sp>
        <p:sp>
          <p:nvSpPr>
            <p:cNvPr id="27" name="円/楕円 26"/>
            <p:cNvSpPr/>
            <p:nvPr/>
          </p:nvSpPr>
          <p:spPr>
            <a:xfrm>
              <a:off x="3049157"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c</a:t>
              </a:r>
              <a:r>
                <a:rPr lang="en-US" altLang="ja-JP" sz="2000" dirty="0" smtClean="0">
                  <a:solidFill>
                    <a:srgbClr val="000000"/>
                  </a:solidFill>
                  <a:latin typeface="+mn-ea"/>
                </a:rPr>
                <a:t>  </a:t>
              </a:r>
              <a:r>
                <a:rPr lang="en-US" altLang="ja-JP" sz="2000" baseline="-25000" dirty="0" smtClean="0">
                  <a:solidFill>
                    <a:srgbClr val="000000"/>
                  </a:solidFill>
                  <a:latin typeface="+mn-ea"/>
                </a:rPr>
                <a:t>3</a:t>
              </a:r>
              <a:endParaRPr kumimoji="1" lang="ja-JP" altLang="en-US" sz="2000" dirty="0">
                <a:solidFill>
                  <a:srgbClr val="000000"/>
                </a:solidFill>
                <a:latin typeface="+mn-ea"/>
              </a:endParaRPr>
            </a:p>
          </p:txBody>
        </p:sp>
        <p:sp>
          <p:nvSpPr>
            <p:cNvPr id="28" name="円/楕円 27"/>
            <p:cNvSpPr/>
            <p:nvPr/>
          </p:nvSpPr>
          <p:spPr>
            <a:xfrm>
              <a:off x="2599014" y="5572728"/>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2</a:t>
              </a:r>
              <a:r>
                <a:rPr lang="en-US" altLang="ja-JP" sz="2000" dirty="0" smtClean="0">
                  <a:solidFill>
                    <a:srgbClr val="000000"/>
                  </a:solidFill>
                  <a:latin typeface="+mn-ea"/>
                </a:rPr>
                <a:t>  </a:t>
              </a:r>
              <a:endParaRPr kumimoji="1" lang="ja-JP" altLang="en-US" sz="2000" dirty="0">
                <a:solidFill>
                  <a:srgbClr val="000000"/>
                </a:solidFill>
                <a:latin typeface="+mn-ea"/>
              </a:endParaRPr>
            </a:p>
          </p:txBody>
        </p:sp>
        <p:sp>
          <p:nvSpPr>
            <p:cNvPr id="29" name="円/楕円 28"/>
            <p:cNvSpPr/>
            <p:nvPr/>
          </p:nvSpPr>
          <p:spPr>
            <a:xfrm>
              <a:off x="1925265" y="5572728"/>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kumimoji="1" lang="en-US" altLang="ja-JP" sz="2000" dirty="0" smtClean="0">
                  <a:solidFill>
                    <a:srgbClr val="000000"/>
                  </a:solidFill>
                  <a:latin typeface="+mn-ea"/>
                </a:rPr>
                <a:t>a  </a:t>
              </a:r>
              <a:r>
                <a:rPr kumimoji="1" lang="en-US" altLang="ja-JP" sz="2000" baseline="-25000" dirty="0" smtClean="0">
                  <a:solidFill>
                    <a:srgbClr val="000000"/>
                  </a:solidFill>
                  <a:latin typeface="+mn-ea"/>
                </a:rPr>
                <a:t>1</a:t>
              </a:r>
              <a:endParaRPr kumimoji="1" lang="ja-JP" altLang="en-US" sz="2000" baseline="-25000" dirty="0">
                <a:solidFill>
                  <a:srgbClr val="000000"/>
                </a:solidFill>
                <a:latin typeface="+mn-ea"/>
              </a:endParaRPr>
            </a:p>
          </p:txBody>
        </p:sp>
        <p:cxnSp>
          <p:nvCxnSpPr>
            <p:cNvPr id="30" name="直線矢印コネクタ 29"/>
            <p:cNvCxnSpPr>
              <a:stCxn id="29" idx="6"/>
              <a:endCxn id="28" idx="2"/>
            </p:cNvCxnSpPr>
            <p:nvPr/>
          </p:nvCxnSpPr>
          <p:spPr>
            <a:xfrm>
              <a:off x="2440982" y="5833915"/>
              <a:ext cx="158032"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26" idx="6"/>
              <a:endCxn id="25" idx="2"/>
            </p:cNvCxnSpPr>
            <p:nvPr/>
          </p:nvCxnSpPr>
          <p:spPr>
            <a:xfrm>
              <a:off x="4300547" y="5104201"/>
              <a:ext cx="219956"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a:stCxn id="25" idx="6"/>
              <a:endCxn id="24" idx="2"/>
            </p:cNvCxnSpPr>
            <p:nvPr/>
          </p:nvCxnSpPr>
          <p:spPr>
            <a:xfrm>
              <a:off x="5036220" y="5104201"/>
              <a:ext cx="219956"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28" idx="6"/>
              <a:endCxn id="23" idx="2"/>
            </p:cNvCxnSpPr>
            <p:nvPr/>
          </p:nvCxnSpPr>
          <p:spPr>
            <a:xfrm>
              <a:off x="3114731" y="5833915"/>
              <a:ext cx="870551" cy="47804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a:stCxn id="28" idx="7"/>
              <a:endCxn id="27" idx="3"/>
            </p:cNvCxnSpPr>
            <p:nvPr/>
          </p:nvCxnSpPr>
          <p:spPr>
            <a:xfrm rot="5400000" flipH="1" flipV="1">
              <a:off x="2901773" y="5426320"/>
              <a:ext cx="360341" cy="854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stCxn id="22" idx="6"/>
              <a:endCxn id="20" idx="2"/>
            </p:cNvCxnSpPr>
            <p:nvPr/>
          </p:nvCxnSpPr>
          <p:spPr>
            <a:xfrm>
              <a:off x="6126375" y="5912002"/>
              <a:ext cx="175267"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a:stCxn id="23" idx="6"/>
              <a:endCxn id="22" idx="2"/>
            </p:cNvCxnSpPr>
            <p:nvPr/>
          </p:nvCxnSpPr>
          <p:spPr>
            <a:xfrm flipV="1">
              <a:off x="4501000" y="5912002"/>
              <a:ext cx="1109658" cy="39995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a:stCxn id="24" idx="4"/>
              <a:endCxn id="23" idx="7"/>
            </p:cNvCxnSpPr>
            <p:nvPr/>
          </p:nvCxnSpPr>
          <p:spPr>
            <a:xfrm rot="5400000">
              <a:off x="4588815" y="5202048"/>
              <a:ext cx="761881" cy="108855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7" name="直線矢印コネクタ 46"/>
            <p:cNvCxnSpPr>
              <a:stCxn id="27" idx="6"/>
              <a:endCxn id="26" idx="2"/>
            </p:cNvCxnSpPr>
            <p:nvPr/>
          </p:nvCxnSpPr>
          <p:spPr>
            <a:xfrm>
              <a:off x="3564874" y="5104201"/>
              <a:ext cx="219956"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24" idx="5"/>
              <a:endCxn id="22" idx="0"/>
            </p:cNvCxnSpPr>
            <p:nvPr/>
          </p:nvCxnSpPr>
          <p:spPr>
            <a:xfrm rot="16200000" flipH="1">
              <a:off x="5601478" y="5383775"/>
              <a:ext cx="361928" cy="17214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sp>
        <p:nvSpPr>
          <p:cNvPr id="31" name="テキスト ボックス 30"/>
          <p:cNvSpPr txBox="1"/>
          <p:nvPr/>
        </p:nvSpPr>
        <p:spPr>
          <a:xfrm>
            <a:off x="407962" y="3427856"/>
            <a:ext cx="8517195" cy="400110"/>
          </a:xfrm>
          <a:prstGeom prst="rect">
            <a:avLst/>
          </a:prstGeom>
          <a:noFill/>
        </p:spPr>
        <p:txBody>
          <a:bodyPr wrap="square" rtlCol="0">
            <a:spAutoFit/>
          </a:bodyPr>
          <a:lstStyle/>
          <a:p>
            <a:r>
              <a:rPr kumimoji="1" lang="en-US" altLang="ja-JP" sz="2000" i="1" dirty="0" smtClean="0">
                <a:latin typeface="Times New Roman"/>
                <a:cs typeface="Times New Roman"/>
              </a:rPr>
              <a:t>L</a:t>
            </a:r>
            <a:r>
              <a:rPr kumimoji="1" lang="en-US" altLang="ja-JP" sz="2000" dirty="0" smtClean="0"/>
              <a:t>(</a:t>
            </a:r>
            <a:r>
              <a:rPr kumimoji="1" lang="en-US" altLang="ja-JP" sz="2000" i="1" dirty="0" smtClean="0">
                <a:latin typeface="Times New Roman"/>
                <a:cs typeface="Times New Roman"/>
              </a:rPr>
              <a:t>v</a:t>
            </a:r>
            <a:r>
              <a:rPr kumimoji="1" lang="en-US" altLang="ja-JP" sz="2000" i="1" baseline="-25000" dirty="0" smtClean="0">
                <a:latin typeface="Times New Roman"/>
                <a:cs typeface="Times New Roman"/>
              </a:rPr>
              <a:t>4</a:t>
            </a:r>
            <a:r>
              <a:rPr kumimoji="1" lang="en-US" altLang="ja-JP" sz="2000" dirty="0" smtClean="0"/>
              <a:t>) = a </a:t>
            </a:r>
            <a:endParaRPr kumimoji="1" lang="en-US" altLang="ja-JP" sz="2000" i="1" dirty="0" smtClean="0">
              <a:latin typeface="Times New Roman"/>
              <a:cs typeface="Times New Roman"/>
            </a:endParaRPr>
          </a:p>
        </p:txBody>
      </p:sp>
      <p:sp>
        <p:nvSpPr>
          <p:cNvPr id="49" name="テキスト ボックス 48"/>
          <p:cNvSpPr txBox="1"/>
          <p:nvPr/>
        </p:nvSpPr>
        <p:spPr>
          <a:xfrm>
            <a:off x="407962" y="3808722"/>
            <a:ext cx="8736038" cy="400110"/>
          </a:xfrm>
          <a:prstGeom prst="rect">
            <a:avLst/>
          </a:prstGeom>
          <a:noFill/>
        </p:spPr>
        <p:txBody>
          <a:bodyPr wrap="square" rtlCol="0">
            <a:spAutoFit/>
          </a:bodyPr>
          <a:lstStyle/>
          <a:p>
            <a:r>
              <a:rPr lang="en-US" altLang="ja-JP" sz="2000" i="1" dirty="0" err="1" smtClean="0">
                <a:latin typeface="Times New Roman"/>
                <a:cs typeface="Times New Roman"/>
              </a:rPr>
              <a:t>aca</a:t>
            </a:r>
            <a:r>
              <a:rPr lang="en-US" altLang="ja-JP" sz="2000" i="1" dirty="0" smtClean="0">
                <a:latin typeface="Times New Roman"/>
                <a:cs typeface="Times New Roman"/>
              </a:rPr>
              <a:t> ∈ </a:t>
            </a:r>
            <a:r>
              <a:rPr lang="en-US" altLang="ja-JP" sz="2000" i="1" dirty="0" err="1" smtClean="0">
                <a:latin typeface="Times New Roman"/>
                <a:cs typeface="Times New Roman"/>
              </a:rPr>
              <a:t>subseq</a:t>
            </a:r>
            <a:r>
              <a:rPr lang="en-US" altLang="ja-JP" sz="2000" dirty="0" err="1" smtClean="0">
                <a:latin typeface="Times New Roman"/>
                <a:cs typeface="Times New Roman"/>
              </a:rPr>
              <a:t>(</a:t>
            </a:r>
            <a:r>
              <a:rPr lang="en-US" altLang="ja-JP" sz="2000" i="1" dirty="0" err="1" smtClean="0">
                <a:latin typeface="Times New Roman"/>
                <a:cs typeface="Times New Roman"/>
              </a:rPr>
              <a:t>G</a:t>
            </a:r>
            <a:r>
              <a:rPr lang="en-US" altLang="ja-JP" sz="2000" dirty="0" smtClean="0">
                <a:latin typeface="Times New Roman"/>
                <a:cs typeface="Times New Roman"/>
              </a:rPr>
              <a:t>)  </a:t>
            </a:r>
            <a:endParaRPr lang="ja-JP" altLang="en-US" sz="2000" dirty="0" smtClean="0">
              <a:latin typeface="Times New Roman"/>
              <a:cs typeface="Times New Roman"/>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Related studies</a:t>
            </a:r>
            <a:endParaRPr lang="ja-JP" altLang="en-US" dirty="0"/>
          </a:p>
        </p:txBody>
      </p:sp>
      <p:graphicFrame>
        <p:nvGraphicFramePr>
          <p:cNvPr id="12" name="表 11"/>
          <p:cNvGraphicFramePr>
            <a:graphicFrameLocks noGrp="1"/>
          </p:cNvGraphicFramePr>
          <p:nvPr/>
        </p:nvGraphicFramePr>
        <p:xfrm>
          <a:off x="128290" y="1376108"/>
          <a:ext cx="8852138" cy="4141012"/>
        </p:xfrm>
        <a:graphic>
          <a:graphicData uri="http://schemas.openxmlformats.org/drawingml/2006/table">
            <a:tbl>
              <a:tblPr firstRow="1" bandRow="1">
                <a:tableStyleId>{2A488322-F2BA-4B5B-9748-0D474271808F}</a:tableStyleId>
              </a:tblPr>
              <a:tblGrid>
                <a:gridCol w="2065498"/>
                <a:gridCol w="1725526"/>
                <a:gridCol w="1725526"/>
                <a:gridCol w="3335588"/>
              </a:tblGrid>
              <a:tr h="434365">
                <a:tc>
                  <a:txBody>
                    <a:bodyPr/>
                    <a:lstStyle/>
                    <a:p>
                      <a:pPr algn="ctr"/>
                      <a:r>
                        <a:rPr kumimoji="1" lang="en-US" altLang="ja-JP" dirty="0" smtClean="0"/>
                        <a:t>problem</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kumimoji="1" lang="en-US" altLang="ja-JP" dirty="0" smtClean="0"/>
                        <a:t>text</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kumimoji="1" lang="en-US" altLang="ja-JP" dirty="0" smtClean="0"/>
                        <a:t>pattern</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kumimoji="1" lang="en-US" altLang="ja-JP" dirty="0" smtClean="0"/>
                        <a:t>time</a:t>
                      </a:r>
                      <a:r>
                        <a:rPr kumimoji="1" lang="en-US" altLang="ja-JP" baseline="0" dirty="0" smtClean="0"/>
                        <a:t> complexity</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r>
              <a:tr h="439213">
                <a:tc rowSpan="3">
                  <a:txBody>
                    <a:bodyPr/>
                    <a:lstStyle/>
                    <a:p>
                      <a:pPr algn="ctr"/>
                      <a:r>
                        <a:rPr kumimoji="1" lang="en-US" altLang="ja-JP" dirty="0" smtClean="0"/>
                        <a:t>Substring</a:t>
                      </a:r>
                      <a:r>
                        <a:rPr kumimoji="1" lang="en-US" altLang="ja-JP" baseline="0" dirty="0" smtClean="0"/>
                        <a:t> Matching</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smtClean="0"/>
                        <a:t>acyclic</a:t>
                      </a:r>
                      <a:r>
                        <a:rPr kumimoji="1" lang="en-US" altLang="ja-JP" baseline="0" dirty="0" smtClean="0"/>
                        <a:t> graph</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smtClean="0"/>
                        <a:t>linear</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r"/>
                      <a:r>
                        <a:rPr kumimoji="1" lang="en-US" altLang="ja-JP" i="1" dirty="0" err="1" smtClean="0">
                          <a:latin typeface="Times New Roman"/>
                          <a:cs typeface="Times New Roman"/>
                        </a:rPr>
                        <a:t>O</a:t>
                      </a:r>
                      <a:r>
                        <a:rPr kumimoji="1" lang="en-US" altLang="ja-JP" i="0" dirty="0" err="1" smtClean="0">
                          <a:latin typeface="Times New Roman"/>
                          <a:cs typeface="Times New Roman"/>
                        </a:rPr>
                        <a:t>(</a:t>
                      </a:r>
                      <a:r>
                        <a:rPr kumimoji="1" lang="en-US" altLang="ja-JP" i="1" dirty="0" err="1" smtClean="0">
                          <a:latin typeface="Times New Roman"/>
                          <a:cs typeface="Times New Roman"/>
                        </a:rPr>
                        <a:t>n+m</a:t>
                      </a:r>
                      <a:r>
                        <a:rPr kumimoji="1" lang="en-US" altLang="ja-JP" i="0" dirty="0" err="1" smtClean="0">
                          <a:latin typeface="Times New Roman"/>
                          <a:cs typeface="Times New Roman"/>
                        </a:rPr>
                        <a:t>|</a:t>
                      </a:r>
                      <a:r>
                        <a:rPr kumimoji="1" lang="en-US" altLang="ja-JP" i="1" dirty="0" err="1" smtClean="0">
                          <a:latin typeface="Times New Roman"/>
                          <a:cs typeface="Times New Roman"/>
                        </a:rPr>
                        <a:t>E</a:t>
                      </a:r>
                      <a:r>
                        <a:rPr kumimoji="1" lang="en-US" altLang="ja-JP" i="1" dirty="0" smtClean="0">
                          <a:latin typeface="Times New Roman"/>
                          <a:cs typeface="Times New Roman"/>
                        </a:rPr>
                        <a:t>|</a:t>
                      </a:r>
                      <a:r>
                        <a:rPr kumimoji="1" lang="en-US" altLang="ja-JP" i="0" dirty="0" smtClean="0">
                          <a:latin typeface="Times New Roman"/>
                          <a:cs typeface="Times New Roman"/>
                        </a:rPr>
                        <a:t>)    </a:t>
                      </a:r>
                      <a:r>
                        <a:rPr kumimoji="1" lang="en-US" altLang="ja-JP" dirty="0" smtClean="0"/>
                        <a:t>[Park </a:t>
                      </a:r>
                      <a:r>
                        <a:rPr kumimoji="1" lang="ja-JP" altLang="en-US" dirty="0" smtClean="0"/>
                        <a:t>＆</a:t>
                      </a:r>
                      <a:r>
                        <a:rPr kumimoji="1" lang="en-US" altLang="ja-JP" dirty="0" smtClean="0"/>
                        <a:t> Kim, 1995]</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39213">
                <a:tc vMerge="1">
                  <a:txBody>
                    <a:bodyPr/>
                    <a:lstStyle/>
                    <a:p>
                      <a:pPr algn="ctr"/>
                      <a:endParaRPr kumimoji="1" lang="ja-JP" altLang="en-US" dirty="0"/>
                    </a:p>
                  </a:txBody>
                  <a:tcPr anchor="ctr"/>
                </a:tc>
                <a:tc>
                  <a:txBody>
                    <a:bodyPr/>
                    <a:lstStyle/>
                    <a:p>
                      <a:pPr algn="ctr"/>
                      <a:r>
                        <a:rPr kumimoji="1" lang="en-US" altLang="ja-JP" dirty="0" smtClean="0"/>
                        <a:t>tree</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smtClean="0"/>
                        <a:t>linear</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kumimoji="1" lang="en-US" altLang="ja-JP" b="0" i="1" dirty="0" err="1" smtClean="0">
                          <a:latin typeface="Times New Roman"/>
                          <a:cs typeface="Times New Roman"/>
                        </a:rPr>
                        <a:t>O</a:t>
                      </a:r>
                      <a:r>
                        <a:rPr kumimoji="1" lang="en-US" altLang="ja-JP" b="0" i="0" dirty="0" err="1" smtClean="0">
                          <a:latin typeface="Times New Roman"/>
                          <a:cs typeface="Times New Roman"/>
                        </a:rPr>
                        <a:t>(</a:t>
                      </a:r>
                      <a:r>
                        <a:rPr kumimoji="1" lang="en-US" altLang="ja-JP" b="0" i="1" dirty="0" err="1" smtClean="0">
                          <a:latin typeface="Times New Roman"/>
                          <a:cs typeface="Times New Roman"/>
                        </a:rPr>
                        <a:t>n</a:t>
                      </a:r>
                      <a:r>
                        <a:rPr kumimoji="1" lang="en-US" altLang="ja-JP" b="0" i="0" dirty="0" smtClean="0">
                          <a:latin typeface="Times New Roman"/>
                          <a:cs typeface="Times New Roman"/>
                        </a:rPr>
                        <a:t>)                       </a:t>
                      </a:r>
                      <a:r>
                        <a:rPr kumimoji="1" lang="en-US" altLang="ja-JP" dirty="0" smtClean="0"/>
                        <a:t>[</a:t>
                      </a:r>
                      <a:r>
                        <a:rPr kumimoji="1" lang="en-US" altLang="ja-JP" dirty="0" err="1" smtClean="0"/>
                        <a:t>Akutsu</a:t>
                      </a:r>
                      <a:r>
                        <a:rPr kumimoji="1" lang="en-US" altLang="ja-JP" dirty="0" smtClean="0"/>
                        <a:t>, 1993]</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39213">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dirty="0" smtClean="0"/>
                        <a:t>graph</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smtClean="0"/>
                        <a:t>linear</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kumimoji="1" lang="en-US" altLang="ja-JP" i="1" dirty="0" err="1" smtClean="0">
                          <a:latin typeface="Times New Roman"/>
                          <a:cs typeface="Times New Roman"/>
                        </a:rPr>
                        <a:t>O</a:t>
                      </a:r>
                      <a:r>
                        <a:rPr kumimoji="1" lang="en-US" altLang="ja-JP" i="0" dirty="0" err="1" smtClean="0">
                          <a:latin typeface="Times New Roman"/>
                          <a:cs typeface="Times New Roman"/>
                        </a:rPr>
                        <a:t>(</a:t>
                      </a:r>
                      <a:r>
                        <a:rPr kumimoji="1" lang="en-US" altLang="ja-JP" i="1" dirty="0" err="1" smtClean="0">
                          <a:latin typeface="Times New Roman"/>
                          <a:cs typeface="Times New Roman"/>
                        </a:rPr>
                        <a:t>n+m</a:t>
                      </a:r>
                      <a:r>
                        <a:rPr kumimoji="1" lang="en-US" altLang="ja-JP" i="0" dirty="0" err="1" smtClean="0">
                          <a:latin typeface="Times New Roman"/>
                          <a:cs typeface="Times New Roman"/>
                        </a:rPr>
                        <a:t>|</a:t>
                      </a:r>
                      <a:r>
                        <a:rPr kumimoji="1" lang="en-US" altLang="ja-JP" i="1" dirty="0" err="1" smtClean="0">
                          <a:latin typeface="Times New Roman"/>
                          <a:cs typeface="Times New Roman"/>
                        </a:rPr>
                        <a:t>E</a:t>
                      </a:r>
                      <a:r>
                        <a:rPr kumimoji="1" lang="en-US" altLang="ja-JP" i="1" dirty="0" smtClean="0">
                          <a:latin typeface="Times New Roman"/>
                          <a:cs typeface="Times New Roman"/>
                        </a:rPr>
                        <a:t>|</a:t>
                      </a:r>
                      <a:r>
                        <a:rPr kumimoji="1" lang="en-US" altLang="ja-JP" i="0" dirty="0" smtClean="0">
                          <a:latin typeface="Times New Roman"/>
                          <a:cs typeface="Times New Roman"/>
                        </a:rPr>
                        <a:t>)        </a:t>
                      </a:r>
                      <a:r>
                        <a:rPr kumimoji="1" lang="en-US" altLang="ja-JP" dirty="0" smtClean="0"/>
                        <a:t>[Amir et al, 1997]</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60139">
                <a:tc rowSpan="2">
                  <a:txBody>
                    <a:bodyPr/>
                    <a:lstStyle/>
                    <a:p>
                      <a:pPr algn="ctr"/>
                      <a:r>
                        <a:rPr kumimoji="1" lang="en-US" altLang="ja-JP" dirty="0" smtClean="0"/>
                        <a:t>Approximate</a:t>
                      </a:r>
                    </a:p>
                    <a:p>
                      <a:pPr algn="ctr"/>
                      <a:r>
                        <a:rPr kumimoji="1" lang="en-US" altLang="ja-JP" dirty="0" smtClean="0"/>
                        <a:t>Matching</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spcAft>
                          <a:spcPts val="600"/>
                        </a:spcAft>
                      </a:pPr>
                      <a:r>
                        <a:rPr kumimoji="1" lang="en-US" altLang="ja-JP" dirty="0" smtClean="0"/>
                        <a:t>graph</a:t>
                      </a:r>
                      <a:r>
                        <a:rPr kumimoji="1" lang="en-US" altLang="ja-JP" baseline="0" dirty="0" smtClean="0"/>
                        <a:t> with edit operations</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dirty="0" smtClean="0"/>
                        <a:t>linear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kumimoji="1" lang="en-US" altLang="ja-JP" dirty="0" smtClean="0"/>
                        <a:t>NP-complete  </a:t>
                      </a:r>
                      <a:r>
                        <a:rPr kumimoji="1" lang="en-US" altLang="ja-JP" baseline="0" dirty="0" smtClean="0"/>
                        <a:t>[Amir et al, 1997]</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60139">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dirty="0" smtClean="0"/>
                        <a:t>graph</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smtClean="0"/>
                        <a:t>linear with edit operations</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r"/>
                      <a:r>
                        <a:rPr kumimoji="1" lang="en-US" altLang="ja-JP" i="1" dirty="0" err="1" smtClean="0">
                          <a:latin typeface="Times New Roman"/>
                          <a:cs typeface="Times New Roman"/>
                        </a:rPr>
                        <a:t>O</a:t>
                      </a:r>
                      <a:r>
                        <a:rPr kumimoji="1" lang="en-US" altLang="ja-JP" i="0" dirty="0" err="1" smtClean="0">
                          <a:latin typeface="Times New Roman"/>
                          <a:cs typeface="Times New Roman"/>
                        </a:rPr>
                        <a:t>(</a:t>
                      </a:r>
                      <a:r>
                        <a:rPr kumimoji="1" lang="en-US" altLang="ja-JP" i="1" dirty="0" err="1" smtClean="0">
                          <a:latin typeface="Times New Roman"/>
                          <a:cs typeface="Times New Roman"/>
                        </a:rPr>
                        <a:t>m</a:t>
                      </a:r>
                      <a:r>
                        <a:rPr kumimoji="1" lang="en-US" altLang="ja-JP" i="0" dirty="0" err="1" smtClean="0">
                          <a:latin typeface="Times New Roman"/>
                          <a:cs typeface="Times New Roman"/>
                        </a:rPr>
                        <a:t>(</a:t>
                      </a:r>
                      <a:r>
                        <a:rPr kumimoji="1" lang="en-US" altLang="ja-JP" i="1" dirty="0" err="1" smtClean="0">
                          <a:latin typeface="Times New Roman"/>
                          <a:cs typeface="Times New Roman"/>
                        </a:rPr>
                        <a:t>n+e</a:t>
                      </a:r>
                      <a:r>
                        <a:rPr kumimoji="1" lang="en-US" altLang="ja-JP" i="0" dirty="0" smtClean="0">
                          <a:latin typeface="Times New Roman"/>
                          <a:cs typeface="Times New Roman"/>
                        </a:rPr>
                        <a:t>))          </a:t>
                      </a:r>
                      <a:r>
                        <a:rPr kumimoji="1" lang="en-US" altLang="ja-JP" dirty="0" smtClean="0"/>
                        <a:t>[Navarro, 2000]</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34365">
                <a:tc rowSpan="2">
                  <a:txBody>
                    <a:bodyPr/>
                    <a:lstStyle/>
                    <a:p>
                      <a:pPr algn="ctr"/>
                      <a:r>
                        <a:rPr kumimoji="1" lang="en-US" altLang="ja-JP" dirty="0" smtClean="0"/>
                        <a:t>Longest Common Subsequence</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b="1" dirty="0" smtClean="0">
                          <a:solidFill>
                            <a:schemeClr val="bg1"/>
                          </a:solidFill>
                        </a:rPr>
                        <a:t>text </a:t>
                      </a:r>
                      <a:r>
                        <a:rPr kumimoji="1" lang="en-US" altLang="ja-JP" b="1" dirty="0" smtClean="0">
                          <a:solidFill>
                            <a:schemeClr val="bg1"/>
                          </a:solidFill>
                          <a:latin typeface="Times New Roman"/>
                          <a:ea typeface="+mn-ea"/>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kumimoji="1" lang="en-US" altLang="ja-JP" b="1" dirty="0" smtClean="0">
                          <a:solidFill>
                            <a:schemeClr val="bg1"/>
                          </a:solidFill>
                        </a:rPr>
                        <a:t>text </a:t>
                      </a:r>
                      <a:r>
                        <a:rPr kumimoji="1" lang="en-US" altLang="ja-JP" b="1" dirty="0" smtClean="0">
                          <a:solidFill>
                            <a:schemeClr val="bg1"/>
                          </a:solidFill>
                          <a:latin typeface="Times New Roman"/>
                          <a:ea typeface="+mn-ea"/>
                          <a:cs typeface="Times New Roman"/>
                        </a:rPr>
                        <a:t>2</a:t>
                      </a:r>
                      <a:endParaRPr kumimoji="1" lang="ja-JP" altLang="en-US" b="1" dirty="0">
                        <a:solidFill>
                          <a:schemeClr val="bg1"/>
                        </a:solidFill>
                        <a:latin typeface="Times New Roman"/>
                        <a:ea typeface="+mn-ea"/>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rowSpan="2">
                  <a:txBody>
                    <a:bodyPr/>
                    <a:lstStyle/>
                    <a:p>
                      <a:pPr algn="r"/>
                      <a:r>
                        <a:rPr kumimoji="1" lang="en-US" altLang="ja-JP" i="1" dirty="0" smtClean="0">
                          <a:latin typeface="Times New Roman"/>
                          <a:cs typeface="Times New Roman"/>
                        </a:rPr>
                        <a:t>O</a:t>
                      </a:r>
                      <a:r>
                        <a:rPr kumimoji="1" lang="en-US" altLang="ja-JP" i="0" dirty="0" smtClean="0">
                          <a:latin typeface="Times New Roman"/>
                          <a:cs typeface="Times New Roman"/>
                        </a:rPr>
                        <a:t>(|Σ|</a:t>
                      </a:r>
                      <a:r>
                        <a:rPr kumimoji="1" lang="en-US" altLang="ja-JP" i="0" baseline="30000" dirty="0" smtClean="0">
                          <a:latin typeface="Times New Roman"/>
                          <a:cs typeface="Times New Roman"/>
                        </a:rPr>
                        <a:t>2</a:t>
                      </a:r>
                      <a:r>
                        <a:rPr kumimoji="1" lang="en-US" altLang="ja-JP" i="0" dirty="0" smtClean="0">
                          <a:latin typeface="Times New Roman"/>
                          <a:cs typeface="Times New Roman"/>
                        </a:rPr>
                        <a:t>|</a:t>
                      </a:r>
                      <a:r>
                        <a:rPr kumimoji="1" lang="en-US" altLang="ja-JP" i="1" dirty="0" smtClean="0">
                          <a:latin typeface="Times New Roman"/>
                          <a:cs typeface="Times New Roman"/>
                        </a:rPr>
                        <a:t>E</a:t>
                      </a:r>
                      <a:r>
                        <a:rPr kumimoji="1" lang="en-US" altLang="ja-JP" i="0" baseline="-25000" dirty="0" smtClean="0">
                          <a:latin typeface="Times New Roman"/>
                          <a:cs typeface="Times New Roman"/>
                        </a:rPr>
                        <a:t>1</a:t>
                      </a:r>
                      <a:r>
                        <a:rPr kumimoji="1" lang="en-US" altLang="ja-JP" i="1" dirty="0" smtClean="0">
                          <a:latin typeface="Times New Roman"/>
                          <a:cs typeface="Times New Roman"/>
                        </a:rPr>
                        <a:t>|</a:t>
                      </a:r>
                      <a:r>
                        <a:rPr kumimoji="1" lang="en-US" altLang="ja-JP" i="0" dirty="0" smtClean="0">
                          <a:latin typeface="Times New Roman"/>
                          <a:cs typeface="Times New Roman"/>
                        </a:rPr>
                        <a:t>|</a:t>
                      </a:r>
                      <a:r>
                        <a:rPr kumimoji="1" lang="en-US" altLang="ja-JP" i="1" dirty="0" smtClean="0">
                          <a:latin typeface="Times New Roman"/>
                          <a:cs typeface="Times New Roman"/>
                        </a:rPr>
                        <a:t>E</a:t>
                      </a:r>
                      <a:r>
                        <a:rPr kumimoji="1" lang="en-US" altLang="ja-JP" i="0" baseline="-25000" dirty="0" smtClean="0">
                          <a:latin typeface="Times New Roman"/>
                          <a:cs typeface="Times New Roman"/>
                        </a:rPr>
                        <a:t>2</a:t>
                      </a:r>
                      <a:r>
                        <a:rPr kumimoji="1" lang="en-US" altLang="ja-JP" i="1" dirty="0" smtClean="0">
                          <a:latin typeface="Times New Roman"/>
                          <a:cs typeface="Times New Roman"/>
                        </a:rPr>
                        <a:t>|</a:t>
                      </a:r>
                      <a:r>
                        <a:rPr kumimoji="1" lang="en-US" altLang="ja-JP" i="0" dirty="0" smtClean="0">
                          <a:latin typeface="Times New Roman"/>
                          <a:cs typeface="Times New Roman"/>
                        </a:rPr>
                        <a:t>)          </a:t>
                      </a:r>
                      <a:r>
                        <a:rPr kumimoji="1" lang="en-US" altLang="ja-JP" dirty="0" smtClean="0"/>
                        <a:t>[</a:t>
                      </a:r>
                      <a:r>
                        <a:rPr kumimoji="1" lang="en-US" altLang="ja-JP" dirty="0" err="1" smtClean="0"/>
                        <a:t>Thang</a:t>
                      </a:r>
                      <a:r>
                        <a:rPr kumimoji="1" lang="en-US" altLang="ja-JP" dirty="0" smtClean="0"/>
                        <a:t>, 2011]</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4365">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dirty="0" smtClean="0"/>
                        <a:t>acyclic</a:t>
                      </a:r>
                      <a:r>
                        <a:rPr kumimoji="1" lang="en-US" altLang="ja-JP" baseline="0" dirty="0" smtClean="0"/>
                        <a:t> graph</a:t>
                      </a:r>
                      <a:endParaRPr kumimoji="1" lang="en-US" altLang="ja-JP"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smtClean="0"/>
                        <a:t>acyclic graph</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vMerge="1">
                  <a:txBody>
                    <a:bodyPr/>
                    <a:lstStyle/>
                    <a:p>
                      <a:pPr algn="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5" name="テキスト ボックス 24"/>
          <p:cNvSpPr txBox="1"/>
          <p:nvPr/>
        </p:nvSpPr>
        <p:spPr>
          <a:xfrm>
            <a:off x="266700" y="5658935"/>
            <a:ext cx="8978900" cy="923330"/>
          </a:xfrm>
          <a:prstGeom prst="rect">
            <a:avLst/>
          </a:prstGeom>
          <a:noFill/>
        </p:spPr>
        <p:txBody>
          <a:bodyPr wrap="square" rtlCol="0">
            <a:spAutoFit/>
          </a:bodyPr>
          <a:lstStyle/>
          <a:p>
            <a:r>
              <a:rPr kumimoji="1" lang="en-US" altLang="ja-JP" i="1" dirty="0" err="1" smtClean="0">
                <a:latin typeface="Times New Roman"/>
                <a:cs typeface="Times New Roman"/>
              </a:rPr>
              <a:t>n</a:t>
            </a:r>
            <a:r>
              <a:rPr kumimoji="1" lang="en-US" altLang="ja-JP" dirty="0" smtClean="0"/>
              <a:t> :</a:t>
            </a:r>
            <a:r>
              <a:rPr lang="en-US" altLang="ja-JP" dirty="0" smtClean="0"/>
              <a:t> the total length of string labels vertices</a:t>
            </a:r>
            <a:r>
              <a:rPr kumimoji="1" lang="ja-JP" altLang="en-US" dirty="0" smtClean="0"/>
              <a:t>，</a:t>
            </a:r>
            <a:r>
              <a:rPr kumimoji="1" lang="en-US" altLang="ja-JP" i="1" dirty="0" err="1" smtClean="0">
                <a:latin typeface="Times New Roman"/>
                <a:cs typeface="Times New Roman"/>
              </a:rPr>
              <a:t>m</a:t>
            </a:r>
            <a:r>
              <a:rPr kumimoji="1" lang="en-US" altLang="ja-JP" dirty="0" smtClean="0"/>
              <a:t> :</a:t>
            </a:r>
            <a:r>
              <a:rPr lang="en-US" altLang="ja-JP" dirty="0" smtClean="0"/>
              <a:t> the pattern length</a:t>
            </a:r>
            <a:r>
              <a:rPr lang="ja-JP" altLang="en-US" dirty="0" smtClean="0"/>
              <a:t>，</a:t>
            </a:r>
            <a:endParaRPr lang="en-US" altLang="ja-JP" dirty="0" smtClean="0"/>
          </a:p>
          <a:p>
            <a:r>
              <a:rPr lang="en-US" altLang="ja-JP" dirty="0" smtClean="0">
                <a:latin typeface="BKM-cmmi12"/>
                <a:cs typeface="BKM-cmmi12"/>
              </a:rPr>
              <a:t>|</a:t>
            </a:r>
            <a:r>
              <a:rPr lang="en-US" altLang="ja-JP" i="1" dirty="0" smtClean="0">
                <a:latin typeface="Times New Roman"/>
                <a:cs typeface="Times New Roman"/>
              </a:rPr>
              <a:t>E</a:t>
            </a:r>
            <a:r>
              <a:rPr lang="en-US" altLang="ja-JP" dirty="0" smtClean="0">
                <a:latin typeface="BKM-cmmi12"/>
                <a:cs typeface="BKM-cmmi12"/>
              </a:rPr>
              <a:t>|</a:t>
            </a:r>
            <a:r>
              <a:rPr lang="en-US" altLang="ja-JP" dirty="0" smtClean="0"/>
              <a:t> </a:t>
            </a:r>
            <a:r>
              <a:rPr lang="en-US" altLang="ja-JP" dirty="0" smtClean="0">
                <a:sym typeface="Wingdings"/>
              </a:rPr>
              <a:t>: the number of arcs</a:t>
            </a:r>
            <a:r>
              <a:rPr lang="ja-JP" altLang="en-US" dirty="0" smtClean="0">
                <a:sym typeface="Wingdings"/>
              </a:rPr>
              <a:t>，</a:t>
            </a:r>
            <a:r>
              <a:rPr lang="en-US" altLang="ja-JP" i="1" dirty="0" err="1" smtClean="0">
                <a:latin typeface="Times New Roman"/>
                <a:cs typeface="Times New Roman"/>
                <a:sym typeface="Wingdings"/>
              </a:rPr>
              <a:t>e</a:t>
            </a:r>
            <a:r>
              <a:rPr lang="en-US" altLang="ja-JP" dirty="0" smtClean="0">
                <a:sym typeface="Wingdings"/>
              </a:rPr>
              <a:t> : the number of arcs when the graph is converted,</a:t>
            </a:r>
          </a:p>
          <a:p>
            <a:r>
              <a:rPr lang="en-US" altLang="ja-JP" dirty="0" smtClean="0">
                <a:latin typeface="Times New Roman"/>
                <a:cs typeface="Times New Roman"/>
                <a:sym typeface="Wingdings"/>
              </a:rPr>
              <a:t>|</a:t>
            </a:r>
            <a:r>
              <a:rPr lang="en-US" altLang="ja-JP" dirty="0" err="1" smtClean="0">
                <a:latin typeface="Times New Roman"/>
                <a:cs typeface="Times New Roman"/>
                <a:sym typeface="Wingdings"/>
              </a:rPr>
              <a:t>Σ</a:t>
            </a:r>
            <a:r>
              <a:rPr lang="en-US" altLang="ja-JP" dirty="0" smtClean="0">
                <a:latin typeface="Times New Roman"/>
                <a:cs typeface="Times New Roman"/>
                <a:sym typeface="Wingdings"/>
              </a:rPr>
              <a:t>| : the alphabet size.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タイトル 1"/>
          <p:cNvSpPr>
            <a:spLocks noGrp="1"/>
          </p:cNvSpPr>
          <p:nvPr>
            <p:ph type="title"/>
          </p:nvPr>
        </p:nvSpPr>
        <p:spPr/>
        <p:txBody>
          <a:bodyPr/>
          <a:lstStyle/>
          <a:p>
            <a:r>
              <a:rPr lang="en-US" altLang="ja-JP" dirty="0" smtClean="0"/>
              <a:t>Non-linear Text </a:t>
            </a:r>
            <a:endParaRPr lang="ja-JP" altLang="en-US" dirty="0"/>
          </a:p>
        </p:txBody>
      </p:sp>
      <p:grpSp>
        <p:nvGrpSpPr>
          <p:cNvPr id="58" name="図形グループ 57"/>
          <p:cNvGrpSpPr/>
          <p:nvPr/>
        </p:nvGrpSpPr>
        <p:grpSpPr>
          <a:xfrm>
            <a:off x="393651" y="1417639"/>
            <a:ext cx="8086993" cy="1631837"/>
            <a:chOff x="393651" y="1417639"/>
            <a:chExt cx="8086993" cy="1631837"/>
          </a:xfrm>
        </p:grpSpPr>
        <p:sp>
          <p:nvSpPr>
            <p:cNvPr id="59" name="角丸四角形 58"/>
            <p:cNvSpPr/>
            <p:nvPr/>
          </p:nvSpPr>
          <p:spPr>
            <a:xfrm>
              <a:off x="407962" y="1545124"/>
              <a:ext cx="8072682" cy="1504352"/>
            </a:xfrm>
            <a:prstGeom prst="roundRect">
              <a:avLst/>
            </a:prstGeom>
            <a:solidFill>
              <a:srgbClr val="FFCFE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1002603" y="1781816"/>
              <a:ext cx="6883400" cy="369332"/>
            </a:xfrm>
            <a:prstGeom prst="rect">
              <a:avLst/>
            </a:prstGeom>
            <a:noFill/>
          </p:spPr>
          <p:txBody>
            <a:bodyPr wrap="square" rtlCol="0">
              <a:spAutoFit/>
            </a:bodyPr>
            <a:lstStyle/>
            <a:p>
              <a:r>
                <a:rPr lang="en-US" altLang="ja-JP" dirty="0" smtClean="0"/>
                <a:t>A directed graph with vertices labeled by characters.</a:t>
              </a:r>
              <a:endParaRPr kumimoji="1" lang="ja-JP" altLang="en-US" dirty="0"/>
            </a:p>
          </p:txBody>
        </p:sp>
        <p:sp>
          <p:nvSpPr>
            <p:cNvPr id="64" name="タイトル 1"/>
            <p:cNvSpPr txBox="1">
              <a:spLocks/>
            </p:cNvSpPr>
            <p:nvPr/>
          </p:nvSpPr>
          <p:spPr>
            <a:xfrm>
              <a:off x="393651" y="1417639"/>
              <a:ext cx="2909901" cy="402660"/>
            </a:xfrm>
            <a:prstGeom prst="rect">
              <a:avLst/>
            </a:prstGeom>
            <a:solidFill>
              <a:schemeClr val="bg1"/>
            </a:solidFill>
            <a:ln>
              <a:solidFill>
                <a:srgbClr val="4F81BD"/>
              </a:solidFill>
            </a:ln>
          </p:spPr>
          <p:txBody>
            <a:bodyPr vert="horz" lIns="91440" tIns="45720" rIns="91440" bIns="45720" rtlCol="0" anchor="ctr">
              <a:normAutofit fontScale="77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ja-JP" sz="2000" dirty="0" smtClean="0">
                  <a:latin typeface="+mj-lt"/>
                  <a:ea typeface="+mj-ea"/>
                  <a:cs typeface="+mj-cs"/>
                </a:rPr>
                <a:t>Non-linear Text</a:t>
              </a: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  </a:t>
              </a:r>
              <a:r>
                <a:rPr lang="en-US" altLang="ja-JP" sz="2000" dirty="0">
                  <a:latin typeface="BKM-cmmi12"/>
                  <a:ea typeface="+mj-ea"/>
                  <a:cs typeface="BKM-cmmi12"/>
                </a:rPr>
                <a:t>G</a:t>
              </a: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 </a:t>
              </a:r>
              <a:r>
                <a:rPr kumimoji="1" lang="en-US" altLang="ja-JP" sz="2000" b="0" i="0" u="none" strike="noStrike" kern="1200" cap="none" spc="0" normalizeH="0" baseline="0" noProof="0" dirty="0" smtClean="0">
                  <a:ln>
                    <a:noFill/>
                  </a:ln>
                  <a:solidFill>
                    <a:schemeClr val="tx1"/>
                  </a:solidFill>
                  <a:effectLst/>
                  <a:uLnTx/>
                  <a:uFillTx/>
                  <a:latin typeface="BKM-cmmi12"/>
                  <a:ea typeface="+mj-ea"/>
                  <a:cs typeface="BKM-cmmi12"/>
                </a:rPr>
                <a:t> =</a:t>
              </a: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 </a:t>
              </a:r>
              <a:r>
                <a:rPr kumimoji="1" lang="en-US" altLang="ja-JP" sz="2000" b="0" i="0" u="none" strike="noStrike" kern="1200" cap="none" spc="300" normalizeH="0" baseline="0" noProof="0" dirty="0" smtClean="0">
                  <a:ln>
                    <a:noFill/>
                  </a:ln>
                  <a:solidFill>
                    <a:schemeClr val="tx1"/>
                  </a:solidFill>
                  <a:effectLst/>
                  <a:uLnTx/>
                  <a:uFillTx/>
                  <a:latin typeface="BKM-cmmi12"/>
                  <a:ea typeface="+mj-ea"/>
                  <a:cs typeface="BKM-cmmi12"/>
                </a:rPr>
                <a:t>(V,E,L</a:t>
              </a:r>
              <a:r>
                <a:rPr kumimoji="1" lang="ja-JP" altLang="en-US" sz="2000" b="0" i="0" u="none" strike="noStrike" kern="1200" cap="none" spc="300" normalizeH="0" baseline="0" noProof="0" dirty="0" smtClean="0">
                  <a:ln>
                    <a:noFill/>
                  </a:ln>
                  <a:solidFill>
                    <a:schemeClr val="tx1"/>
                  </a:solidFill>
                  <a:effectLst/>
                  <a:uLnTx/>
                  <a:uFillTx/>
                  <a:latin typeface="BKM-cmmi12"/>
                  <a:ea typeface="+mj-ea"/>
                  <a:cs typeface="BKM-cmmi12"/>
                </a:rPr>
                <a:t>）</a:t>
              </a:r>
              <a:endParaRPr kumimoji="1" lang="ja-JP" altLang="en-US" sz="2000" b="0" i="0" u="none" strike="noStrike" kern="1200" cap="none" spc="300" normalizeH="0" baseline="0" noProof="0" dirty="0">
                <a:ln>
                  <a:noFill/>
                </a:ln>
                <a:solidFill>
                  <a:schemeClr val="tx1"/>
                </a:solidFill>
                <a:effectLst/>
                <a:uLnTx/>
                <a:uFillTx/>
                <a:latin typeface="+mj-lt"/>
                <a:ea typeface="+mj-ea"/>
                <a:cs typeface="+mj-cs"/>
              </a:endParaRPr>
            </a:p>
          </p:txBody>
        </p:sp>
        <p:sp>
          <p:nvSpPr>
            <p:cNvPr id="65" name="テキスト ボックス 64"/>
            <p:cNvSpPr txBox="1"/>
            <p:nvPr/>
          </p:nvSpPr>
          <p:spPr>
            <a:xfrm>
              <a:off x="1906294" y="2082551"/>
              <a:ext cx="4466595" cy="646331"/>
            </a:xfrm>
            <a:prstGeom prst="rect">
              <a:avLst/>
            </a:prstGeom>
            <a:noFill/>
          </p:spPr>
          <p:txBody>
            <a:bodyPr wrap="square" rtlCol="0">
              <a:spAutoFit/>
            </a:bodyPr>
            <a:lstStyle/>
            <a:p>
              <a:r>
                <a:rPr lang="en-US" altLang="ja-JP" dirty="0" smtClean="0">
                  <a:latin typeface="BKM-cmmi12"/>
                  <a:cs typeface="BKM-cmmi12"/>
                </a:rPr>
                <a:t>V</a:t>
              </a:r>
              <a:r>
                <a:rPr lang="en-US" altLang="ja-JP" dirty="0" smtClean="0"/>
                <a:t>  :</a:t>
              </a:r>
              <a:r>
                <a:rPr kumimoji="1" lang="en-US" altLang="ja-JP" dirty="0" smtClean="0"/>
                <a:t> the set of vertices.</a:t>
              </a:r>
            </a:p>
            <a:p>
              <a:r>
                <a:rPr lang="en-US" altLang="ja-JP" dirty="0" smtClean="0">
                  <a:latin typeface="BKM-cmmi12"/>
                  <a:cs typeface="BKM-cmmi12"/>
                </a:rPr>
                <a:t>E</a:t>
              </a:r>
              <a:r>
                <a:rPr lang="en-US" altLang="ja-JP" dirty="0" smtClean="0"/>
                <a:t> : the set of arcs.</a:t>
              </a:r>
              <a:endParaRPr kumimoji="1" lang="ja-JP" altLang="en-US" dirty="0"/>
            </a:p>
          </p:txBody>
        </p:sp>
        <p:sp>
          <p:nvSpPr>
            <p:cNvPr id="67" name="テキスト ボックス 66"/>
            <p:cNvSpPr txBox="1"/>
            <p:nvPr/>
          </p:nvSpPr>
          <p:spPr>
            <a:xfrm>
              <a:off x="1957610" y="2641660"/>
              <a:ext cx="4466595" cy="369332"/>
            </a:xfrm>
            <a:prstGeom prst="rect">
              <a:avLst/>
            </a:prstGeom>
            <a:noFill/>
          </p:spPr>
          <p:txBody>
            <a:bodyPr wrap="square" rtlCol="0">
              <a:spAutoFit/>
            </a:bodyPr>
            <a:lstStyle/>
            <a:p>
              <a:r>
                <a:rPr kumimoji="1" lang="en-US" altLang="ja-JP" i="1" dirty="0" smtClean="0"/>
                <a:t>L</a:t>
              </a:r>
              <a:r>
                <a:rPr kumimoji="1" lang="en-US" altLang="ja-JP" dirty="0" smtClean="0"/>
                <a:t> : </a:t>
              </a:r>
              <a:r>
                <a:rPr kumimoji="1" lang="en-US" altLang="ja-JP" i="1" dirty="0" smtClean="0"/>
                <a:t>V</a:t>
              </a:r>
              <a:r>
                <a:rPr kumimoji="1" lang="en-US" altLang="ja-JP" dirty="0" smtClean="0"/>
                <a:t> →</a:t>
              </a:r>
              <a:r>
                <a:rPr lang="en-US" altLang="ja-JP" dirty="0" smtClean="0"/>
                <a:t> </a:t>
              </a:r>
              <a:r>
                <a:rPr lang="en-US" altLang="ja-JP" dirty="0" err="1" smtClean="0"/>
                <a:t>Σ</a:t>
              </a:r>
              <a:r>
                <a:rPr lang="en-US" altLang="ja-JP" dirty="0" smtClean="0"/>
                <a:t> </a:t>
              </a:r>
              <a:r>
                <a:rPr kumimoji="1" lang="ja-JP" altLang="en-US" dirty="0" smtClean="0"/>
                <a:t>：</a:t>
              </a:r>
              <a:r>
                <a:rPr lang="en-US" altLang="ja-JP" dirty="0" smtClean="0"/>
                <a:t> a labeling function.</a:t>
              </a:r>
              <a:endParaRPr kumimoji="1" lang="ja-JP" altLang="en-US" dirty="0"/>
            </a:p>
          </p:txBody>
        </p:sp>
      </p:grpSp>
      <p:sp>
        <p:nvSpPr>
          <p:cNvPr id="57" name="円/楕円 56"/>
          <p:cNvSpPr/>
          <p:nvPr/>
        </p:nvSpPr>
        <p:spPr>
          <a:xfrm>
            <a:off x="176383" y="3184362"/>
            <a:ext cx="739086" cy="432809"/>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chemeClr val="tx1"/>
                </a:solidFill>
              </a:rPr>
              <a:t>e.g.</a:t>
            </a:r>
            <a:endParaRPr kumimoji="1" lang="ja-JP" altLang="en-US" dirty="0">
              <a:solidFill>
                <a:schemeClr val="tx1"/>
              </a:solidFill>
            </a:endParaRPr>
          </a:p>
        </p:txBody>
      </p:sp>
      <p:sp>
        <p:nvSpPr>
          <p:cNvPr id="77" name="テキスト ボックス 76"/>
          <p:cNvSpPr txBox="1"/>
          <p:nvPr/>
        </p:nvSpPr>
        <p:spPr>
          <a:xfrm>
            <a:off x="1005830" y="3339481"/>
            <a:ext cx="7745227" cy="461665"/>
          </a:xfrm>
          <a:prstGeom prst="rect">
            <a:avLst/>
          </a:prstGeom>
          <a:noFill/>
        </p:spPr>
        <p:txBody>
          <a:bodyPr wrap="square" rtlCol="0">
            <a:spAutoFit/>
          </a:bodyPr>
          <a:lstStyle/>
          <a:p>
            <a:r>
              <a:rPr kumimoji="1" lang="en-US" altLang="ja-JP" sz="2400" dirty="0" smtClean="0">
                <a:latin typeface="BKM-cmmi12"/>
                <a:cs typeface="BKM-cmmi12"/>
              </a:rPr>
              <a:t>V</a:t>
            </a:r>
            <a:r>
              <a:rPr lang="en-US" altLang="ja-JP" sz="2400" dirty="0" smtClean="0">
                <a:latin typeface="+mn-ea"/>
                <a:cs typeface="BKM-cmmi12"/>
              </a:rPr>
              <a:t> = </a:t>
            </a:r>
            <a:r>
              <a:rPr kumimoji="1" lang="ja-JP" altLang="en-US" sz="2400" dirty="0" smtClean="0">
                <a:latin typeface="+mn-ea"/>
                <a:cs typeface="BKM-cmmi12"/>
              </a:rPr>
              <a:t>｛</a:t>
            </a:r>
            <a:r>
              <a:rPr kumimoji="1" lang="en-US" altLang="ja-JP" sz="2400" dirty="0" smtClean="0">
                <a:latin typeface="+mn-ea"/>
                <a:cs typeface="BKM-cmmi12"/>
              </a:rPr>
              <a:t> </a:t>
            </a:r>
            <a:r>
              <a:rPr lang="en-US" altLang="ja-JP" sz="2400" i="1" dirty="0" smtClean="0">
                <a:latin typeface="Times New Roman"/>
                <a:cs typeface="Times New Roman"/>
              </a:rPr>
              <a:t>v</a:t>
            </a:r>
            <a:r>
              <a:rPr lang="en-US" altLang="ja-JP" sz="2400" baseline="-25000" dirty="0" smtClean="0">
                <a:latin typeface="Times New Roman"/>
                <a:cs typeface="Times New Roman"/>
              </a:rPr>
              <a:t>1</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2</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3</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4</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5</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6</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7</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8</a:t>
            </a:r>
            <a:r>
              <a:rPr lang="en-US" altLang="ja-JP" sz="2400" dirty="0" smtClean="0">
                <a:latin typeface="+mn-ea"/>
                <a:cs typeface="BKM-cmmi12"/>
              </a:rPr>
              <a:t> , </a:t>
            </a:r>
            <a:r>
              <a:rPr lang="en-US" altLang="ja-JP" sz="2400" i="1" dirty="0" smtClean="0">
                <a:latin typeface="Times New Roman"/>
                <a:cs typeface="Times New Roman"/>
              </a:rPr>
              <a:t>v</a:t>
            </a:r>
            <a:r>
              <a:rPr lang="en-US" altLang="ja-JP" sz="2400" baseline="-25000" dirty="0" smtClean="0">
                <a:latin typeface="Times New Roman"/>
                <a:cs typeface="Times New Roman"/>
              </a:rPr>
              <a:t>9</a:t>
            </a:r>
            <a:r>
              <a:rPr lang="en-US" altLang="ja-JP" sz="2400" dirty="0" smtClean="0">
                <a:latin typeface="Times New Roman"/>
                <a:cs typeface="Times New Roman"/>
              </a:rPr>
              <a:t> </a:t>
            </a:r>
            <a:r>
              <a:rPr kumimoji="1" lang="ja-JP" altLang="en-US" sz="2400" dirty="0" smtClean="0">
                <a:latin typeface="BKM-cmmi12"/>
                <a:cs typeface="BKM-cmmi12"/>
              </a:rPr>
              <a:t>｝</a:t>
            </a:r>
            <a:endParaRPr kumimoji="1" lang="ja-JP" altLang="en-US" sz="2400" dirty="0">
              <a:latin typeface="BKM-cmmi12"/>
              <a:cs typeface="BKM-cmmi12"/>
            </a:endParaRPr>
          </a:p>
        </p:txBody>
      </p:sp>
      <p:sp>
        <p:nvSpPr>
          <p:cNvPr id="79" name="テキスト ボックス 78"/>
          <p:cNvSpPr txBox="1"/>
          <p:nvPr/>
        </p:nvSpPr>
        <p:spPr>
          <a:xfrm>
            <a:off x="952936" y="3719018"/>
            <a:ext cx="7832504" cy="830997"/>
          </a:xfrm>
          <a:prstGeom prst="rect">
            <a:avLst/>
          </a:prstGeom>
          <a:noFill/>
        </p:spPr>
        <p:txBody>
          <a:bodyPr wrap="square" rtlCol="0">
            <a:spAutoFit/>
          </a:bodyPr>
          <a:lstStyle/>
          <a:p>
            <a:r>
              <a:rPr kumimoji="1" lang="en-US" altLang="ja-JP" sz="2400" dirty="0" smtClean="0">
                <a:latin typeface="BKM-cmmi12"/>
                <a:cs typeface="BKM-cmmi12"/>
              </a:rPr>
              <a:t>E</a:t>
            </a:r>
            <a:r>
              <a:rPr lang="en-US" altLang="ja-JP" sz="2400" dirty="0" smtClean="0">
                <a:latin typeface="+mn-ea"/>
                <a:cs typeface="BKM-cmmi12"/>
              </a:rPr>
              <a:t> = </a:t>
            </a:r>
            <a:r>
              <a:rPr kumimoji="1" lang="ja-JP" altLang="en-US" sz="2400" dirty="0" smtClean="0">
                <a:latin typeface="BKM-cmmi12"/>
                <a:cs typeface="BKM-cmmi12"/>
              </a:rPr>
              <a:t>｛</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1</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2</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2</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3</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2</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7</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3</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4</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4</a:t>
            </a:r>
            <a:r>
              <a:rPr kumimoji="1"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5</a:t>
            </a:r>
            <a:r>
              <a:rPr lang="en-US" altLang="ja-JP" sz="2400" dirty="0" smtClean="0">
                <a:latin typeface="+mn-ea"/>
                <a:cs typeface="BKM-cmmi12"/>
              </a:rPr>
              <a:t>),</a:t>
            </a:r>
          </a:p>
          <a:p>
            <a:r>
              <a:rPr lang="en-US" altLang="ja-JP" sz="2400" dirty="0" smtClean="0">
                <a:latin typeface="+mn-ea"/>
                <a:cs typeface="BKM-cmmi12"/>
              </a:rPr>
              <a:t>	   (</a:t>
            </a:r>
            <a:r>
              <a:rPr lang="en-US" altLang="ja-JP" sz="2400" i="1" dirty="0" smtClean="0">
                <a:latin typeface="Times New Roman"/>
                <a:cs typeface="Times New Roman"/>
              </a:rPr>
              <a:t>v</a:t>
            </a:r>
            <a:r>
              <a:rPr lang="en-US" altLang="ja-JP" sz="2400" baseline="-25000" dirty="0" smtClean="0">
                <a:latin typeface="Times New Roman"/>
                <a:cs typeface="Times New Roman"/>
              </a:rPr>
              <a:t>5</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6</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6</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7</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6</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8</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7</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8</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8</a:t>
            </a:r>
            <a:r>
              <a:rPr lang="en-US" altLang="ja-JP" sz="2400" dirty="0" smtClean="0">
                <a:latin typeface="+mn-ea"/>
                <a:cs typeface="BKM-cmmi12"/>
              </a:rPr>
              <a:t>,</a:t>
            </a:r>
            <a:r>
              <a:rPr lang="en-US" altLang="ja-JP" sz="2400" i="1" dirty="0" smtClean="0">
                <a:latin typeface="Times New Roman"/>
                <a:cs typeface="Times New Roman"/>
              </a:rPr>
              <a:t>v</a:t>
            </a:r>
            <a:r>
              <a:rPr lang="en-US" altLang="ja-JP" sz="2400" baseline="-25000" dirty="0" smtClean="0">
                <a:latin typeface="Times New Roman"/>
                <a:cs typeface="Times New Roman"/>
              </a:rPr>
              <a:t>9</a:t>
            </a:r>
            <a:r>
              <a:rPr lang="en-US" altLang="ja-JP" sz="2400" dirty="0" smtClean="0">
                <a:latin typeface="+mn-ea"/>
                <a:cs typeface="BKM-cmmi12"/>
              </a:rPr>
              <a:t>)</a:t>
            </a:r>
            <a:r>
              <a:rPr kumimoji="1" lang="ja-JP" altLang="en-US" sz="2400" dirty="0" smtClean="0">
                <a:latin typeface="BKM-cmmi12"/>
                <a:cs typeface="BKM-cmmi12"/>
              </a:rPr>
              <a:t>｝</a:t>
            </a:r>
            <a:r>
              <a:rPr kumimoji="1" lang="en-US" altLang="ja-JP" sz="2400" dirty="0" smtClean="0">
                <a:latin typeface="BKM-cmmi12"/>
                <a:cs typeface="BKM-cmmi12"/>
              </a:rPr>
              <a:t> </a:t>
            </a:r>
            <a:endParaRPr kumimoji="1" lang="ja-JP" altLang="en-US" sz="2400" dirty="0">
              <a:latin typeface="BKM-cmmi12"/>
              <a:cs typeface="BKM-cmmi12"/>
            </a:endParaRPr>
          </a:p>
        </p:txBody>
      </p:sp>
      <p:sp>
        <p:nvSpPr>
          <p:cNvPr id="81" name="テキスト ボックス 80"/>
          <p:cNvSpPr txBox="1"/>
          <p:nvPr/>
        </p:nvSpPr>
        <p:spPr>
          <a:xfrm>
            <a:off x="992543" y="4428888"/>
            <a:ext cx="6318962" cy="830997"/>
          </a:xfrm>
          <a:prstGeom prst="rect">
            <a:avLst/>
          </a:prstGeom>
          <a:noFill/>
        </p:spPr>
        <p:txBody>
          <a:bodyPr wrap="square" rtlCol="0">
            <a:spAutoFit/>
          </a:bodyPr>
          <a:lstStyle/>
          <a:p>
            <a:r>
              <a:rPr lang="en-US" altLang="ja-JP" sz="2400" dirty="0" smtClean="0">
                <a:latin typeface="BKM-cmmi12"/>
                <a:cs typeface="BKM-cmmi12"/>
              </a:rPr>
              <a:t>L</a:t>
            </a:r>
            <a:r>
              <a:rPr lang="en-US" altLang="ja-JP" sz="2400" dirty="0" smtClean="0">
                <a:latin typeface="+mn-ea"/>
                <a:cs typeface="BKM-cmmi12"/>
              </a:rPr>
              <a:t> = </a:t>
            </a:r>
            <a:r>
              <a:rPr kumimoji="1" lang="ja-JP" altLang="en-US" sz="2400" dirty="0" smtClean="0">
                <a:latin typeface="+mn-ea"/>
                <a:cs typeface="BKM-cmmi12"/>
              </a:rPr>
              <a:t>｛</a:t>
            </a:r>
            <a:r>
              <a:rPr kumimoji="1" lang="en-US" altLang="ja-JP" sz="2400" dirty="0" smtClean="0">
                <a:latin typeface="+mn-ea"/>
                <a:cs typeface="BKM-cmmi12"/>
              </a:rPr>
              <a:t> </a:t>
            </a:r>
            <a:r>
              <a:rPr lang="en-US" altLang="ja-JP" sz="2400" i="1" dirty="0" smtClean="0">
                <a:latin typeface="Times New Roman"/>
                <a:cs typeface="Times New Roman"/>
              </a:rPr>
              <a:t>v</a:t>
            </a:r>
            <a:r>
              <a:rPr lang="en-US" altLang="ja-JP" sz="2400" baseline="-25000" dirty="0" smtClean="0">
                <a:latin typeface="Times New Roman"/>
                <a:cs typeface="Times New Roman"/>
              </a:rPr>
              <a:t>1</a:t>
            </a:r>
            <a:r>
              <a:rPr lang="en-US" altLang="ja-JP" sz="2400" dirty="0" smtClean="0">
                <a:latin typeface="+mn-ea"/>
                <a:cs typeface="BKM-cmmi12"/>
              </a:rPr>
              <a:t> → a, </a:t>
            </a:r>
            <a:r>
              <a:rPr lang="en-US" altLang="ja-JP" sz="2400" i="1" dirty="0" smtClean="0">
                <a:latin typeface="Times New Roman"/>
                <a:cs typeface="Times New Roman"/>
              </a:rPr>
              <a:t>v</a:t>
            </a:r>
            <a:r>
              <a:rPr lang="en-US" altLang="ja-JP" sz="2400" baseline="-25000" dirty="0" smtClean="0">
                <a:latin typeface="Times New Roman"/>
                <a:cs typeface="Times New Roman"/>
              </a:rPr>
              <a:t>2</a:t>
            </a:r>
            <a:r>
              <a:rPr lang="en-US" altLang="ja-JP" sz="2400" dirty="0" smtClean="0">
                <a:latin typeface="+mn-ea"/>
                <a:cs typeface="BKM-cmmi12"/>
              </a:rPr>
              <a:t> → </a:t>
            </a:r>
            <a:r>
              <a:rPr lang="en-US" altLang="ja-JP" sz="2400" dirty="0" err="1" smtClean="0">
                <a:latin typeface="+mn-ea"/>
                <a:cs typeface="BKM-cmmi12"/>
              </a:rPr>
              <a:t>b</a:t>
            </a:r>
            <a:r>
              <a:rPr lang="en-US" altLang="ja-JP" sz="2400" dirty="0" smtClean="0">
                <a:latin typeface="+mn-ea"/>
                <a:cs typeface="BKM-cmmi12"/>
              </a:rPr>
              <a:t>, </a:t>
            </a:r>
            <a:r>
              <a:rPr lang="en-US" altLang="ja-JP" sz="2400" i="1" dirty="0" smtClean="0">
                <a:latin typeface="Times New Roman"/>
                <a:cs typeface="Times New Roman"/>
              </a:rPr>
              <a:t>v</a:t>
            </a:r>
            <a:r>
              <a:rPr lang="en-US" altLang="ja-JP" sz="2400" baseline="-25000" dirty="0" smtClean="0">
                <a:latin typeface="Times New Roman"/>
                <a:cs typeface="Times New Roman"/>
              </a:rPr>
              <a:t>3</a:t>
            </a:r>
            <a:r>
              <a:rPr lang="en-US" altLang="ja-JP" sz="2400" dirty="0" smtClean="0">
                <a:latin typeface="+mn-ea"/>
                <a:cs typeface="BKM-cmmi12"/>
              </a:rPr>
              <a:t> → </a:t>
            </a:r>
            <a:r>
              <a:rPr lang="en-US" altLang="ja-JP" sz="2400" dirty="0" err="1" smtClean="0">
                <a:latin typeface="+mn-ea"/>
                <a:cs typeface="BKM-cmmi12"/>
              </a:rPr>
              <a:t>c</a:t>
            </a:r>
            <a:r>
              <a:rPr lang="en-US" altLang="ja-JP" sz="2400" dirty="0" smtClean="0">
                <a:latin typeface="+mn-ea"/>
                <a:cs typeface="BKM-cmmi12"/>
              </a:rPr>
              <a:t>, </a:t>
            </a:r>
            <a:r>
              <a:rPr lang="en-US" altLang="ja-JP" sz="2400" i="1" dirty="0" smtClean="0">
                <a:latin typeface="Times New Roman"/>
                <a:cs typeface="Times New Roman"/>
              </a:rPr>
              <a:t>v</a:t>
            </a:r>
            <a:r>
              <a:rPr lang="en-US" altLang="ja-JP" sz="2400" baseline="-25000" dirty="0" smtClean="0">
                <a:latin typeface="Times New Roman"/>
                <a:cs typeface="Times New Roman"/>
              </a:rPr>
              <a:t>4</a:t>
            </a:r>
            <a:r>
              <a:rPr lang="en-US" altLang="ja-JP" sz="2400" dirty="0" smtClean="0">
                <a:latin typeface="+mn-ea"/>
                <a:cs typeface="BKM-cmmi12"/>
              </a:rPr>
              <a:t> → a, </a:t>
            </a:r>
            <a:r>
              <a:rPr lang="en-US" altLang="ja-JP" sz="2400" i="1" dirty="0" smtClean="0">
                <a:latin typeface="Times New Roman"/>
                <a:cs typeface="Times New Roman"/>
              </a:rPr>
              <a:t>v</a:t>
            </a:r>
            <a:r>
              <a:rPr lang="en-US" altLang="ja-JP" sz="2400" baseline="-25000" dirty="0" smtClean="0">
                <a:latin typeface="Times New Roman"/>
                <a:cs typeface="Times New Roman"/>
              </a:rPr>
              <a:t>5</a:t>
            </a:r>
            <a:r>
              <a:rPr lang="en-US" altLang="ja-JP" sz="2400" dirty="0" smtClean="0">
                <a:latin typeface="+mn-ea"/>
                <a:cs typeface="BKM-cmmi12"/>
              </a:rPr>
              <a:t> → a,</a:t>
            </a:r>
          </a:p>
          <a:p>
            <a:r>
              <a:rPr lang="en-US" altLang="ja-JP" sz="2400" dirty="0" smtClean="0">
                <a:latin typeface="+mn-ea"/>
                <a:cs typeface="BKM-cmmi12"/>
              </a:rPr>
              <a:t>	   </a:t>
            </a:r>
            <a:r>
              <a:rPr lang="en-US" altLang="ja-JP" sz="2400" i="1" dirty="0" smtClean="0">
                <a:latin typeface="Times New Roman"/>
                <a:cs typeface="Times New Roman"/>
              </a:rPr>
              <a:t>v</a:t>
            </a:r>
            <a:r>
              <a:rPr lang="en-US" altLang="ja-JP" sz="2400" baseline="-25000" dirty="0" smtClean="0">
                <a:latin typeface="Times New Roman"/>
                <a:cs typeface="Times New Roman"/>
              </a:rPr>
              <a:t>6</a:t>
            </a:r>
            <a:r>
              <a:rPr lang="en-US" altLang="ja-JP" sz="2400" dirty="0" smtClean="0">
                <a:latin typeface="+mn-ea"/>
                <a:cs typeface="BKM-cmmi12"/>
              </a:rPr>
              <a:t> → </a:t>
            </a:r>
            <a:r>
              <a:rPr lang="en-US" altLang="ja-JP" sz="2400" dirty="0" err="1" smtClean="0">
                <a:latin typeface="+mn-ea"/>
                <a:cs typeface="BKM-cmmi12"/>
              </a:rPr>
              <a:t>b</a:t>
            </a:r>
            <a:r>
              <a:rPr lang="en-US" altLang="ja-JP" sz="2400" dirty="0" smtClean="0">
                <a:latin typeface="+mn-ea"/>
                <a:cs typeface="BKM-cmmi12"/>
              </a:rPr>
              <a:t>, </a:t>
            </a:r>
            <a:r>
              <a:rPr lang="en-US" altLang="ja-JP" sz="2400" i="1" dirty="0" smtClean="0">
                <a:latin typeface="Times New Roman"/>
                <a:cs typeface="Times New Roman"/>
              </a:rPr>
              <a:t>v</a:t>
            </a:r>
            <a:r>
              <a:rPr lang="en-US" altLang="ja-JP" sz="2400" baseline="-25000" dirty="0" smtClean="0">
                <a:latin typeface="Times New Roman"/>
                <a:cs typeface="Times New Roman"/>
              </a:rPr>
              <a:t>7</a:t>
            </a:r>
            <a:r>
              <a:rPr lang="en-US" altLang="ja-JP" sz="2400" dirty="0" smtClean="0">
                <a:latin typeface="+mn-ea"/>
                <a:cs typeface="BKM-cmmi12"/>
              </a:rPr>
              <a:t> → </a:t>
            </a:r>
            <a:r>
              <a:rPr lang="en-US" altLang="ja-JP" sz="2400" dirty="0" err="1" smtClean="0">
                <a:latin typeface="+mn-ea"/>
                <a:cs typeface="BKM-cmmi12"/>
              </a:rPr>
              <a:t>b</a:t>
            </a:r>
            <a:r>
              <a:rPr lang="en-US" altLang="ja-JP" sz="2400" dirty="0" smtClean="0">
                <a:latin typeface="+mn-ea"/>
                <a:cs typeface="BKM-cmmi12"/>
              </a:rPr>
              <a:t>, </a:t>
            </a:r>
            <a:r>
              <a:rPr lang="en-US" altLang="ja-JP" sz="2400" i="1" dirty="0" smtClean="0">
                <a:latin typeface="Times New Roman"/>
                <a:cs typeface="Times New Roman"/>
              </a:rPr>
              <a:t>v</a:t>
            </a:r>
            <a:r>
              <a:rPr lang="en-US" altLang="ja-JP" sz="2400" baseline="-25000" dirty="0" smtClean="0">
                <a:latin typeface="Times New Roman"/>
                <a:cs typeface="Times New Roman"/>
              </a:rPr>
              <a:t>8</a:t>
            </a:r>
            <a:r>
              <a:rPr lang="en-US" altLang="ja-JP" sz="2400" dirty="0" smtClean="0">
                <a:latin typeface="+mn-ea"/>
                <a:cs typeface="BKM-cmmi12"/>
              </a:rPr>
              <a:t> → a, </a:t>
            </a:r>
            <a:r>
              <a:rPr lang="en-US" altLang="ja-JP" sz="2400" i="1" dirty="0" smtClean="0">
                <a:latin typeface="Times New Roman"/>
                <a:cs typeface="Times New Roman"/>
              </a:rPr>
              <a:t>v</a:t>
            </a:r>
            <a:r>
              <a:rPr lang="en-US" altLang="ja-JP" sz="2400" baseline="-25000" dirty="0" smtClean="0">
                <a:latin typeface="Times New Roman"/>
                <a:cs typeface="Times New Roman"/>
              </a:rPr>
              <a:t>9</a:t>
            </a:r>
            <a:r>
              <a:rPr lang="en-US" altLang="ja-JP" sz="2400" dirty="0" smtClean="0">
                <a:latin typeface="+mn-ea"/>
                <a:cs typeface="BKM-cmmi12"/>
              </a:rPr>
              <a:t> → </a:t>
            </a:r>
            <a:r>
              <a:rPr lang="en-US" altLang="ja-JP" sz="2400" dirty="0" err="1" smtClean="0">
                <a:latin typeface="+mn-ea"/>
                <a:cs typeface="BKM-cmmi12"/>
              </a:rPr>
              <a:t>c</a:t>
            </a:r>
            <a:r>
              <a:rPr lang="en-US" altLang="ja-JP" sz="2400" dirty="0" smtClean="0">
                <a:latin typeface="Times New Roman"/>
                <a:cs typeface="Times New Roman"/>
              </a:rPr>
              <a:t> </a:t>
            </a:r>
            <a:r>
              <a:rPr kumimoji="1" lang="ja-JP" altLang="en-US" sz="2400" dirty="0" smtClean="0">
                <a:latin typeface="BKM-cmmi12"/>
                <a:cs typeface="BKM-cmmi12"/>
              </a:rPr>
              <a:t>｝</a:t>
            </a:r>
            <a:endParaRPr kumimoji="1" lang="ja-JP" altLang="en-US" sz="2400" dirty="0">
              <a:latin typeface="BKM-cmmi12"/>
              <a:cs typeface="BKM-cmmi12"/>
            </a:endParaRPr>
          </a:p>
        </p:txBody>
      </p:sp>
      <p:grpSp>
        <p:nvGrpSpPr>
          <p:cNvPr id="82" name="図形グループ 81"/>
          <p:cNvGrpSpPr/>
          <p:nvPr/>
        </p:nvGrpSpPr>
        <p:grpSpPr>
          <a:xfrm>
            <a:off x="2095698" y="5259885"/>
            <a:ext cx="4175576" cy="1516028"/>
            <a:chOff x="4847573" y="5313873"/>
            <a:chExt cx="4175576" cy="1516028"/>
          </a:xfrm>
        </p:grpSpPr>
        <p:grpSp>
          <p:nvGrpSpPr>
            <p:cNvPr id="78" name="図形グループ 77"/>
            <p:cNvGrpSpPr>
              <a:grpSpLocks noChangeAspect="1"/>
            </p:cNvGrpSpPr>
            <p:nvPr/>
          </p:nvGrpSpPr>
          <p:grpSpPr>
            <a:xfrm>
              <a:off x="4890250" y="5368269"/>
              <a:ext cx="4132899" cy="1461632"/>
              <a:chOff x="1925265" y="4843014"/>
              <a:chExt cx="4892095" cy="1730127"/>
            </a:xfrm>
          </p:grpSpPr>
          <p:sp>
            <p:nvSpPr>
              <p:cNvPr id="37" name="円/楕円 36"/>
              <p:cNvSpPr/>
              <p:nvPr/>
            </p:nvSpPr>
            <p:spPr>
              <a:xfrm>
                <a:off x="6301643" y="5650815"/>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c</a:t>
                </a:r>
                <a:r>
                  <a:rPr lang="en-US" altLang="ja-JP" sz="2000" dirty="0" smtClean="0">
                    <a:solidFill>
                      <a:srgbClr val="000000"/>
                    </a:solidFill>
                    <a:latin typeface="+mn-ea"/>
                  </a:rPr>
                  <a:t>  </a:t>
                </a:r>
                <a:r>
                  <a:rPr lang="en-US" altLang="ja-JP" sz="2000" baseline="-25000" dirty="0" smtClean="0">
                    <a:solidFill>
                      <a:srgbClr val="000000"/>
                    </a:solidFill>
                    <a:latin typeface="+mn-ea"/>
                  </a:rPr>
                  <a:t>9</a:t>
                </a:r>
                <a:endParaRPr kumimoji="1" lang="ja-JP" altLang="en-US" sz="2000" baseline="-25000" dirty="0">
                  <a:solidFill>
                    <a:srgbClr val="000000"/>
                  </a:solidFill>
                  <a:latin typeface="+mn-ea"/>
                </a:endParaRPr>
              </a:p>
            </p:txBody>
          </p:sp>
          <p:sp>
            <p:nvSpPr>
              <p:cNvPr id="38" name="円/楕円 37"/>
              <p:cNvSpPr/>
              <p:nvPr/>
            </p:nvSpPr>
            <p:spPr>
              <a:xfrm>
                <a:off x="5610658" y="5650815"/>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a  </a:t>
                </a:r>
                <a:r>
                  <a:rPr lang="en-US" altLang="ja-JP" sz="2000" baseline="-25000" dirty="0" smtClean="0">
                    <a:solidFill>
                      <a:srgbClr val="000000"/>
                    </a:solidFill>
                    <a:latin typeface="+mn-ea"/>
                  </a:rPr>
                  <a:t>8</a:t>
                </a:r>
                <a:endParaRPr kumimoji="1" lang="ja-JP" altLang="en-US" sz="2000" dirty="0">
                  <a:solidFill>
                    <a:srgbClr val="000000"/>
                  </a:solidFill>
                  <a:latin typeface="+mn-ea"/>
                </a:endParaRPr>
              </a:p>
            </p:txBody>
          </p:sp>
          <p:sp>
            <p:nvSpPr>
              <p:cNvPr id="39" name="円/楕円 38"/>
              <p:cNvSpPr/>
              <p:nvPr/>
            </p:nvSpPr>
            <p:spPr>
              <a:xfrm>
                <a:off x="3985282" y="6050768"/>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7</a:t>
                </a:r>
                <a:endParaRPr kumimoji="1" lang="ja-JP" altLang="en-US" sz="2000" dirty="0">
                  <a:solidFill>
                    <a:srgbClr val="000000"/>
                  </a:solidFill>
                  <a:latin typeface="+mn-ea"/>
                </a:endParaRPr>
              </a:p>
            </p:txBody>
          </p:sp>
          <p:sp>
            <p:nvSpPr>
              <p:cNvPr id="40" name="円/楕円 39"/>
              <p:cNvSpPr/>
              <p:nvPr/>
            </p:nvSpPr>
            <p:spPr>
              <a:xfrm>
                <a:off x="5256175"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6</a:t>
                </a:r>
                <a:endParaRPr kumimoji="1" lang="ja-JP" altLang="en-US" sz="2000" dirty="0">
                  <a:solidFill>
                    <a:srgbClr val="000000"/>
                  </a:solidFill>
                  <a:latin typeface="+mn-ea"/>
                </a:endParaRPr>
              </a:p>
            </p:txBody>
          </p:sp>
          <p:sp>
            <p:nvSpPr>
              <p:cNvPr id="41" name="円/楕円 40"/>
              <p:cNvSpPr/>
              <p:nvPr/>
            </p:nvSpPr>
            <p:spPr>
              <a:xfrm>
                <a:off x="4520502"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a  </a:t>
                </a:r>
                <a:r>
                  <a:rPr lang="en-US" altLang="ja-JP" sz="2000" baseline="-25000" dirty="0" smtClean="0">
                    <a:solidFill>
                      <a:srgbClr val="000000"/>
                    </a:solidFill>
                    <a:latin typeface="+mn-ea"/>
                  </a:rPr>
                  <a:t>5</a:t>
                </a:r>
                <a:endParaRPr kumimoji="1" lang="ja-JP" altLang="en-US" sz="2000" baseline="-25000" dirty="0">
                  <a:solidFill>
                    <a:srgbClr val="000000"/>
                  </a:solidFill>
                  <a:latin typeface="+mn-ea"/>
                </a:endParaRPr>
              </a:p>
            </p:txBody>
          </p:sp>
          <p:sp>
            <p:nvSpPr>
              <p:cNvPr id="42" name="円/楕円 41"/>
              <p:cNvSpPr/>
              <p:nvPr/>
            </p:nvSpPr>
            <p:spPr>
              <a:xfrm>
                <a:off x="3784829"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a  </a:t>
                </a:r>
                <a:r>
                  <a:rPr lang="en-US" altLang="ja-JP" sz="2000" baseline="-25000" dirty="0" smtClean="0">
                    <a:solidFill>
                      <a:srgbClr val="000000"/>
                    </a:solidFill>
                    <a:latin typeface="+mn-ea"/>
                  </a:rPr>
                  <a:t>4</a:t>
                </a:r>
                <a:endParaRPr kumimoji="1" lang="ja-JP" altLang="en-US" sz="2000" dirty="0">
                  <a:solidFill>
                    <a:srgbClr val="000000"/>
                  </a:solidFill>
                  <a:latin typeface="+mn-ea"/>
                </a:endParaRPr>
              </a:p>
            </p:txBody>
          </p:sp>
          <p:sp>
            <p:nvSpPr>
              <p:cNvPr id="43" name="円/楕円 42"/>
              <p:cNvSpPr/>
              <p:nvPr/>
            </p:nvSpPr>
            <p:spPr>
              <a:xfrm>
                <a:off x="3049157"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c</a:t>
                </a:r>
                <a:r>
                  <a:rPr lang="en-US" altLang="ja-JP" sz="2000" dirty="0" smtClean="0">
                    <a:solidFill>
                      <a:srgbClr val="000000"/>
                    </a:solidFill>
                    <a:latin typeface="+mn-ea"/>
                  </a:rPr>
                  <a:t>  </a:t>
                </a:r>
                <a:r>
                  <a:rPr lang="en-US" altLang="ja-JP" sz="2000" baseline="-25000" dirty="0" smtClean="0">
                    <a:solidFill>
                      <a:srgbClr val="000000"/>
                    </a:solidFill>
                    <a:latin typeface="+mn-ea"/>
                  </a:rPr>
                  <a:t>3</a:t>
                </a:r>
                <a:endParaRPr kumimoji="1" lang="ja-JP" altLang="en-US" sz="2000" dirty="0">
                  <a:solidFill>
                    <a:srgbClr val="000000"/>
                  </a:solidFill>
                  <a:latin typeface="+mn-ea"/>
                </a:endParaRPr>
              </a:p>
            </p:txBody>
          </p:sp>
          <p:sp>
            <p:nvSpPr>
              <p:cNvPr id="44" name="円/楕円 43"/>
              <p:cNvSpPr/>
              <p:nvPr/>
            </p:nvSpPr>
            <p:spPr>
              <a:xfrm>
                <a:off x="2599014" y="5572728"/>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2</a:t>
                </a:r>
                <a:r>
                  <a:rPr lang="en-US" altLang="ja-JP" sz="2000" dirty="0" smtClean="0">
                    <a:solidFill>
                      <a:srgbClr val="000000"/>
                    </a:solidFill>
                    <a:latin typeface="+mn-ea"/>
                  </a:rPr>
                  <a:t>  </a:t>
                </a:r>
                <a:endParaRPr kumimoji="1" lang="ja-JP" altLang="en-US" sz="2000" dirty="0">
                  <a:solidFill>
                    <a:srgbClr val="000000"/>
                  </a:solidFill>
                  <a:latin typeface="+mn-ea"/>
                </a:endParaRPr>
              </a:p>
            </p:txBody>
          </p:sp>
          <p:sp>
            <p:nvSpPr>
              <p:cNvPr id="45" name="円/楕円 44"/>
              <p:cNvSpPr/>
              <p:nvPr/>
            </p:nvSpPr>
            <p:spPr>
              <a:xfrm>
                <a:off x="1925265" y="5572728"/>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kumimoji="1" lang="en-US" altLang="ja-JP" sz="2000" dirty="0" smtClean="0">
                    <a:solidFill>
                      <a:srgbClr val="000000"/>
                    </a:solidFill>
                    <a:latin typeface="+mn-ea"/>
                  </a:rPr>
                  <a:t>a  </a:t>
                </a:r>
                <a:r>
                  <a:rPr kumimoji="1" lang="en-US" altLang="ja-JP" sz="2000" baseline="-25000" dirty="0" smtClean="0">
                    <a:solidFill>
                      <a:srgbClr val="000000"/>
                    </a:solidFill>
                    <a:latin typeface="+mn-ea"/>
                  </a:rPr>
                  <a:t>1</a:t>
                </a:r>
                <a:endParaRPr kumimoji="1" lang="ja-JP" altLang="en-US" sz="2000" baseline="-25000" dirty="0">
                  <a:solidFill>
                    <a:srgbClr val="000000"/>
                  </a:solidFill>
                  <a:latin typeface="+mn-ea"/>
                </a:endParaRPr>
              </a:p>
            </p:txBody>
          </p:sp>
          <p:cxnSp>
            <p:nvCxnSpPr>
              <p:cNvPr id="46" name="直線矢印コネクタ 45"/>
              <p:cNvCxnSpPr>
                <a:stCxn id="45" idx="6"/>
                <a:endCxn id="44" idx="2"/>
              </p:cNvCxnSpPr>
              <p:nvPr/>
            </p:nvCxnSpPr>
            <p:spPr>
              <a:xfrm>
                <a:off x="2440982" y="5833915"/>
                <a:ext cx="158032"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7" name="直線矢印コネクタ 46"/>
              <p:cNvCxnSpPr>
                <a:stCxn id="42" idx="6"/>
                <a:endCxn id="41" idx="2"/>
              </p:cNvCxnSpPr>
              <p:nvPr/>
            </p:nvCxnSpPr>
            <p:spPr>
              <a:xfrm>
                <a:off x="4300547" y="5104201"/>
                <a:ext cx="219956"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41" idx="6"/>
                <a:endCxn id="40" idx="2"/>
              </p:cNvCxnSpPr>
              <p:nvPr/>
            </p:nvCxnSpPr>
            <p:spPr>
              <a:xfrm>
                <a:off x="5036220" y="5104201"/>
                <a:ext cx="219956"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a:stCxn id="44" idx="6"/>
                <a:endCxn id="39" idx="2"/>
              </p:cNvCxnSpPr>
              <p:nvPr/>
            </p:nvCxnSpPr>
            <p:spPr>
              <a:xfrm>
                <a:off x="3114731" y="5833915"/>
                <a:ext cx="870551" cy="47804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0" name="直線矢印コネクタ 49"/>
              <p:cNvCxnSpPr>
                <a:stCxn id="44" idx="7"/>
                <a:endCxn id="43" idx="3"/>
              </p:cNvCxnSpPr>
              <p:nvPr/>
            </p:nvCxnSpPr>
            <p:spPr>
              <a:xfrm rot="5400000" flipH="1" flipV="1">
                <a:off x="2901773" y="5426320"/>
                <a:ext cx="360341" cy="854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38" idx="6"/>
                <a:endCxn id="37" idx="2"/>
              </p:cNvCxnSpPr>
              <p:nvPr/>
            </p:nvCxnSpPr>
            <p:spPr>
              <a:xfrm>
                <a:off x="6126375" y="5912002"/>
                <a:ext cx="175267"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39" idx="6"/>
                <a:endCxn id="38" idx="2"/>
              </p:cNvCxnSpPr>
              <p:nvPr/>
            </p:nvCxnSpPr>
            <p:spPr>
              <a:xfrm flipV="1">
                <a:off x="4501000" y="5912002"/>
                <a:ext cx="1109658" cy="39995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a:stCxn id="40" idx="4"/>
                <a:endCxn id="39" idx="7"/>
              </p:cNvCxnSpPr>
              <p:nvPr/>
            </p:nvCxnSpPr>
            <p:spPr>
              <a:xfrm rot="5400000">
                <a:off x="4588815" y="5202048"/>
                <a:ext cx="761881" cy="108855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43" idx="6"/>
                <a:endCxn id="42" idx="2"/>
              </p:cNvCxnSpPr>
              <p:nvPr/>
            </p:nvCxnSpPr>
            <p:spPr>
              <a:xfrm>
                <a:off x="3564874" y="5104201"/>
                <a:ext cx="219956"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a:stCxn id="40" idx="5"/>
                <a:endCxn id="38" idx="0"/>
              </p:cNvCxnSpPr>
              <p:nvPr/>
            </p:nvCxnSpPr>
            <p:spPr>
              <a:xfrm rot="16200000" flipH="1">
                <a:off x="5601478" y="5383775"/>
                <a:ext cx="361928" cy="17214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sp>
          <p:nvSpPr>
            <p:cNvPr id="80" name="テキスト ボックス 79"/>
            <p:cNvSpPr txBox="1"/>
            <p:nvPr/>
          </p:nvSpPr>
          <p:spPr>
            <a:xfrm>
              <a:off x="4847573" y="5313873"/>
              <a:ext cx="611868" cy="461665"/>
            </a:xfrm>
            <a:prstGeom prst="rect">
              <a:avLst/>
            </a:prstGeom>
            <a:noFill/>
          </p:spPr>
          <p:txBody>
            <a:bodyPr wrap="square" rtlCol="0">
              <a:spAutoFit/>
            </a:bodyPr>
            <a:lstStyle/>
            <a:p>
              <a:r>
                <a:rPr lang="en-US" altLang="ja-JP" sz="2400" i="1" dirty="0" smtClean="0">
                  <a:latin typeface="Times New Roman"/>
                  <a:cs typeface="Times New Roman"/>
                </a:rPr>
                <a:t>G</a:t>
              </a:r>
              <a:endParaRPr kumimoji="1" lang="ja-JP" altLang="en-US" sz="2400" dirty="0">
                <a:latin typeface="BKM-cmmi12"/>
                <a:cs typeface="BKM-cmmi12"/>
              </a:endParaRPr>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4500" y="274638"/>
            <a:ext cx="8229600" cy="867026"/>
          </a:xfrm>
        </p:spPr>
        <p:txBody>
          <a:bodyPr/>
          <a:lstStyle/>
          <a:p>
            <a:r>
              <a:rPr lang="en-US" altLang="ja-JP" dirty="0" smtClean="0"/>
              <a:t>Our result</a:t>
            </a:r>
            <a:endParaRPr lang="ja-JP" altLang="en-US" dirty="0"/>
          </a:p>
        </p:txBody>
      </p:sp>
      <p:sp>
        <p:nvSpPr>
          <p:cNvPr id="14" name="テキスト ボックス 13"/>
          <p:cNvSpPr txBox="1"/>
          <p:nvPr/>
        </p:nvSpPr>
        <p:spPr>
          <a:xfrm>
            <a:off x="5702432" y="5144411"/>
            <a:ext cx="3782579" cy="1754327"/>
          </a:xfrm>
          <a:prstGeom prst="rect">
            <a:avLst/>
          </a:prstGeom>
          <a:noFill/>
        </p:spPr>
        <p:txBody>
          <a:bodyPr wrap="square" rtlCol="0">
            <a:spAutoFit/>
          </a:bodyPr>
          <a:lstStyle/>
          <a:p>
            <a:r>
              <a:rPr kumimoji="1" lang="en-US" altLang="ja-JP" i="1" dirty="0" smtClean="0">
                <a:latin typeface="Times New Roman"/>
                <a:cs typeface="Times New Roman"/>
              </a:rPr>
              <a:t>|E</a:t>
            </a:r>
            <a:r>
              <a:rPr kumimoji="1" lang="en-US" altLang="ja-JP" baseline="-25000" dirty="0" smtClean="0">
                <a:latin typeface="Times New Roman"/>
                <a:cs typeface="Times New Roman"/>
              </a:rPr>
              <a:t>1</a:t>
            </a:r>
            <a:r>
              <a:rPr kumimoji="1" lang="en-US" altLang="ja-JP" dirty="0" smtClean="0">
                <a:latin typeface="Times New Roman"/>
                <a:cs typeface="Times New Roman"/>
              </a:rPr>
              <a:t>|</a:t>
            </a:r>
            <a:r>
              <a:rPr kumimoji="1" lang="en-US" altLang="ja-JP" dirty="0" smtClean="0"/>
              <a:t> : the number of arcs in </a:t>
            </a:r>
            <a:r>
              <a:rPr lang="en-US" altLang="ja-JP" i="1" dirty="0" smtClean="0">
                <a:latin typeface="Times New Roman"/>
                <a:cs typeface="Times New Roman"/>
              </a:rPr>
              <a:t>G</a:t>
            </a:r>
            <a:r>
              <a:rPr lang="en-US" altLang="ja-JP" baseline="-25000" dirty="0" smtClean="0">
                <a:latin typeface="Times New Roman"/>
                <a:cs typeface="Times New Roman"/>
              </a:rPr>
              <a:t>1</a:t>
            </a:r>
            <a:r>
              <a:rPr lang="en-US" altLang="ja-JP" dirty="0" smtClean="0">
                <a:latin typeface="Times New Roman"/>
                <a:cs typeface="Times New Roman"/>
              </a:rPr>
              <a:t>,</a:t>
            </a:r>
          </a:p>
          <a:p>
            <a:r>
              <a:rPr lang="en-US" altLang="ja-JP" i="1" dirty="0" smtClean="0">
                <a:latin typeface="Times New Roman"/>
                <a:cs typeface="Times New Roman"/>
              </a:rPr>
              <a:t>|E</a:t>
            </a:r>
            <a:r>
              <a:rPr lang="en-US" altLang="ja-JP" baseline="-25000" dirty="0" smtClean="0">
                <a:latin typeface="Times New Roman"/>
                <a:cs typeface="Times New Roman"/>
              </a:rPr>
              <a:t>2</a:t>
            </a:r>
            <a:r>
              <a:rPr lang="en-US" altLang="ja-JP" dirty="0" smtClean="0">
                <a:latin typeface="Times New Roman"/>
                <a:cs typeface="Times New Roman"/>
              </a:rPr>
              <a:t>|</a:t>
            </a:r>
            <a:r>
              <a:rPr lang="en-US" altLang="ja-JP" dirty="0" smtClean="0"/>
              <a:t> : the number of arcs in </a:t>
            </a:r>
            <a:r>
              <a:rPr lang="en-US" altLang="ja-JP" i="1" dirty="0" smtClean="0">
                <a:latin typeface="Times New Roman"/>
                <a:cs typeface="Times New Roman"/>
              </a:rPr>
              <a:t>G</a:t>
            </a:r>
            <a:r>
              <a:rPr lang="en-US" altLang="ja-JP" baseline="-25000" dirty="0" smtClean="0">
                <a:latin typeface="Times New Roman"/>
                <a:cs typeface="Times New Roman"/>
              </a:rPr>
              <a:t>2</a:t>
            </a:r>
            <a:r>
              <a:rPr lang="en-US" altLang="ja-JP" dirty="0" smtClean="0">
                <a:latin typeface="Times New Roman"/>
                <a:cs typeface="Times New Roman"/>
              </a:rPr>
              <a:t>,</a:t>
            </a:r>
          </a:p>
          <a:p>
            <a:r>
              <a:rPr lang="en-US" altLang="ja-JP" i="1" dirty="0" smtClean="0">
                <a:latin typeface="Times New Roman"/>
                <a:cs typeface="Times New Roman"/>
              </a:rPr>
              <a:t>|V</a:t>
            </a:r>
            <a:r>
              <a:rPr lang="en-US" altLang="ja-JP" baseline="-25000" dirty="0" smtClean="0">
                <a:latin typeface="Times New Roman"/>
                <a:cs typeface="Times New Roman"/>
              </a:rPr>
              <a:t>1</a:t>
            </a:r>
            <a:r>
              <a:rPr lang="en-US" altLang="ja-JP" dirty="0" smtClean="0">
                <a:latin typeface="Times New Roman"/>
                <a:cs typeface="Times New Roman"/>
              </a:rPr>
              <a:t>|</a:t>
            </a:r>
            <a:r>
              <a:rPr lang="en-US" altLang="ja-JP" dirty="0" smtClean="0"/>
              <a:t> : the number of vertices in </a:t>
            </a:r>
            <a:r>
              <a:rPr lang="en-US" altLang="ja-JP" i="1" dirty="0" smtClean="0">
                <a:latin typeface="Times New Roman"/>
                <a:cs typeface="Times New Roman"/>
              </a:rPr>
              <a:t>G</a:t>
            </a:r>
            <a:r>
              <a:rPr lang="en-US" altLang="ja-JP" baseline="-25000" dirty="0" smtClean="0">
                <a:latin typeface="Times New Roman"/>
                <a:cs typeface="Times New Roman"/>
              </a:rPr>
              <a:t>1</a:t>
            </a:r>
            <a:r>
              <a:rPr lang="en-US" altLang="ja-JP" dirty="0" smtClean="0">
                <a:latin typeface="Times New Roman"/>
                <a:cs typeface="Times New Roman"/>
              </a:rPr>
              <a:t>, </a:t>
            </a:r>
          </a:p>
          <a:p>
            <a:r>
              <a:rPr lang="en-US" altLang="ja-JP" i="1" dirty="0" smtClean="0">
                <a:latin typeface="Times New Roman"/>
                <a:cs typeface="Times New Roman"/>
              </a:rPr>
              <a:t>|V</a:t>
            </a:r>
            <a:r>
              <a:rPr lang="en-US" altLang="ja-JP" baseline="-25000" dirty="0" smtClean="0">
                <a:latin typeface="Times New Roman"/>
                <a:cs typeface="Times New Roman"/>
              </a:rPr>
              <a:t>2</a:t>
            </a:r>
            <a:r>
              <a:rPr lang="en-US" altLang="ja-JP" dirty="0" smtClean="0">
                <a:latin typeface="Times New Roman"/>
                <a:cs typeface="Times New Roman"/>
              </a:rPr>
              <a:t>|</a:t>
            </a:r>
            <a:r>
              <a:rPr lang="en-US" altLang="ja-JP" dirty="0" smtClean="0"/>
              <a:t> : the number of vertices in </a:t>
            </a:r>
            <a:r>
              <a:rPr lang="en-US" altLang="ja-JP" i="1" dirty="0" smtClean="0">
                <a:latin typeface="Times New Roman"/>
                <a:cs typeface="Times New Roman"/>
              </a:rPr>
              <a:t>G</a:t>
            </a:r>
            <a:r>
              <a:rPr lang="en-US" altLang="ja-JP" baseline="-25000" dirty="0" smtClean="0">
                <a:latin typeface="Times New Roman"/>
                <a:cs typeface="Times New Roman"/>
              </a:rPr>
              <a:t>2</a:t>
            </a:r>
            <a:r>
              <a:rPr lang="en-US" altLang="ja-JP" dirty="0" smtClean="0">
                <a:latin typeface="Times New Roman"/>
                <a:cs typeface="Times New Roman"/>
              </a:rPr>
              <a:t>,</a:t>
            </a:r>
          </a:p>
          <a:p>
            <a:r>
              <a:rPr lang="en-US" altLang="ja-JP" dirty="0" smtClean="0">
                <a:latin typeface="Times New Roman"/>
                <a:cs typeface="Times New Roman"/>
              </a:rPr>
              <a:t>|</a:t>
            </a:r>
            <a:r>
              <a:rPr lang="en-US" altLang="ja-JP" dirty="0" err="1" smtClean="0">
                <a:latin typeface="Times New Roman"/>
                <a:cs typeface="Times New Roman"/>
              </a:rPr>
              <a:t>Σ</a:t>
            </a:r>
            <a:r>
              <a:rPr lang="en-US" altLang="ja-JP" dirty="0" smtClean="0">
                <a:latin typeface="Times New Roman"/>
                <a:cs typeface="Times New Roman"/>
              </a:rPr>
              <a:t>| :  the </a:t>
            </a:r>
            <a:r>
              <a:rPr lang="en-US" altLang="ja-JP" dirty="0" smtClean="0">
                <a:cs typeface="Times New Roman"/>
              </a:rPr>
              <a:t>alphabet size.</a:t>
            </a:r>
          </a:p>
          <a:p>
            <a:endParaRPr kumimoji="1" lang="ja-JP" altLang="en-US" dirty="0"/>
          </a:p>
        </p:txBody>
      </p:sp>
      <p:grpSp>
        <p:nvGrpSpPr>
          <p:cNvPr id="3" name="図形グループ 62"/>
          <p:cNvGrpSpPr/>
          <p:nvPr/>
        </p:nvGrpSpPr>
        <p:grpSpPr>
          <a:xfrm>
            <a:off x="377831" y="1242875"/>
            <a:ext cx="8445501" cy="1176577"/>
            <a:chOff x="457199" y="1679027"/>
            <a:chExt cx="8445501" cy="1176577"/>
          </a:xfrm>
        </p:grpSpPr>
        <p:sp>
          <p:nvSpPr>
            <p:cNvPr id="4" name="角丸四角形 3"/>
            <p:cNvSpPr/>
            <p:nvPr/>
          </p:nvSpPr>
          <p:spPr>
            <a:xfrm>
              <a:off x="457200" y="1953484"/>
              <a:ext cx="8445500" cy="902120"/>
            </a:xfrm>
            <a:prstGeom prst="roundRect">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dirty="0" smtClean="0">
                  <a:solidFill>
                    <a:schemeClr val="tx1"/>
                  </a:solidFill>
                </a:rPr>
                <a:t>If at least one of </a:t>
              </a:r>
              <a:r>
                <a:rPr lang="en-US" altLang="ja-JP" sz="2000" i="1" dirty="0" smtClean="0">
                  <a:solidFill>
                    <a:schemeClr val="tx1"/>
                  </a:solidFill>
                  <a:latin typeface="Times New Roman"/>
                  <a:cs typeface="Times New Roman"/>
                </a:rPr>
                <a:t>G</a:t>
              </a:r>
              <a:r>
                <a:rPr lang="en-US" altLang="ja-JP" sz="2000" baseline="-25000" dirty="0" smtClean="0">
                  <a:solidFill>
                    <a:schemeClr val="tx1"/>
                  </a:solidFill>
                  <a:latin typeface="Times New Roman"/>
                  <a:cs typeface="Times New Roman"/>
                </a:rPr>
                <a:t>1</a:t>
              </a:r>
              <a:r>
                <a:rPr lang="en-US" altLang="ja-JP" sz="2000" dirty="0" smtClean="0">
                  <a:solidFill>
                    <a:schemeClr val="tx1"/>
                  </a:solidFill>
                  <a:cs typeface="Times New Roman"/>
                </a:rPr>
                <a:t> and </a:t>
              </a:r>
              <a:r>
                <a:rPr lang="en-US" altLang="ja-JP" sz="2000" i="1" dirty="0" smtClean="0">
                  <a:solidFill>
                    <a:schemeClr val="tx1"/>
                  </a:solidFill>
                  <a:latin typeface="Times New Roman"/>
                  <a:cs typeface="Times New Roman"/>
                </a:rPr>
                <a:t>G</a:t>
              </a:r>
              <a:r>
                <a:rPr lang="en-US" altLang="ja-JP" sz="2000" baseline="-25000" dirty="0" smtClean="0">
                  <a:solidFill>
                    <a:schemeClr val="tx1"/>
                  </a:solidFill>
                  <a:latin typeface="Times New Roman"/>
                  <a:cs typeface="Times New Roman"/>
                </a:rPr>
                <a:t>2</a:t>
              </a:r>
              <a:r>
                <a:rPr lang="en-US" altLang="ja-JP" sz="2000" dirty="0" smtClean="0">
                  <a:solidFill>
                    <a:schemeClr val="tx1"/>
                  </a:solidFill>
                  <a:cs typeface="Times New Roman"/>
                </a:rPr>
                <a:t> is acyclic, then the Longest Common Substring problem can be solved in </a:t>
              </a:r>
              <a:r>
                <a:rPr lang="en-US" altLang="ja-JP" sz="2000" i="1" dirty="0" smtClean="0">
                  <a:solidFill>
                    <a:schemeClr val="tx1"/>
                  </a:solidFill>
                  <a:latin typeface="Times New Roman"/>
                  <a:cs typeface="Times New Roman"/>
                </a:rPr>
                <a:t>O</a:t>
              </a:r>
              <a:r>
                <a:rPr lang="en-US" altLang="ja-JP" sz="2000" dirty="0" smtClean="0">
                  <a:solidFill>
                    <a:schemeClr val="tx1"/>
                  </a:solidFill>
                  <a:latin typeface="Times New Roman"/>
                  <a:cs typeface="Times New Roman"/>
                </a:rPr>
                <a:t>(</a:t>
              </a:r>
              <a:r>
                <a:rPr lang="en-US" altLang="ja-JP" sz="2000" i="1" dirty="0" smtClean="0">
                  <a:solidFill>
                    <a:schemeClr val="tx1"/>
                  </a:solidFill>
                  <a:latin typeface="Times New Roman"/>
                  <a:cs typeface="Times New Roman"/>
                </a:rPr>
                <a:t>|E</a:t>
              </a:r>
              <a:r>
                <a:rPr lang="en-US" altLang="ja-JP" sz="2000" i="1" baseline="-25000" dirty="0" smtClean="0">
                  <a:solidFill>
                    <a:schemeClr val="tx1"/>
                  </a:solidFill>
                  <a:latin typeface="Times New Roman"/>
                  <a:cs typeface="Times New Roman"/>
                </a:rPr>
                <a:t>1</a:t>
              </a:r>
              <a:r>
                <a:rPr lang="en-US" altLang="ja-JP" sz="2000" i="1" dirty="0" smtClean="0">
                  <a:solidFill>
                    <a:schemeClr val="tx1"/>
                  </a:solidFill>
                  <a:latin typeface="Times New Roman"/>
                  <a:cs typeface="Times New Roman"/>
                </a:rPr>
                <a:t>||E</a:t>
              </a:r>
              <a:r>
                <a:rPr lang="en-US" altLang="ja-JP" sz="2000" i="1" baseline="-25000" dirty="0" smtClean="0">
                  <a:solidFill>
                    <a:schemeClr val="tx1"/>
                  </a:solidFill>
                  <a:latin typeface="Times New Roman"/>
                  <a:cs typeface="Times New Roman"/>
                </a:rPr>
                <a:t>2</a:t>
              </a:r>
              <a:r>
                <a:rPr lang="en-US" altLang="ja-JP" sz="2000" i="1" dirty="0" smtClean="0">
                  <a:solidFill>
                    <a:schemeClr val="tx1"/>
                  </a:solidFill>
                  <a:latin typeface="Times New Roman"/>
                  <a:cs typeface="Times New Roman"/>
                </a:rPr>
                <a:t>|</a:t>
              </a:r>
              <a:r>
                <a:rPr lang="en-US" altLang="ja-JP" sz="2000" dirty="0" smtClean="0">
                  <a:solidFill>
                    <a:schemeClr val="tx1"/>
                  </a:solidFill>
                  <a:latin typeface="Times New Roman"/>
                  <a:cs typeface="Times New Roman"/>
                </a:rPr>
                <a:t>) </a:t>
              </a:r>
              <a:r>
                <a:rPr lang="en-US" altLang="ja-JP" sz="2000" dirty="0" smtClean="0">
                  <a:solidFill>
                    <a:schemeClr val="tx1"/>
                  </a:solidFill>
                  <a:cs typeface="Times New Roman"/>
                </a:rPr>
                <a:t>time and </a:t>
              </a:r>
              <a:r>
                <a:rPr lang="en-US" altLang="ja-JP" sz="2000" i="1" dirty="0" smtClean="0">
                  <a:solidFill>
                    <a:schemeClr val="tx1"/>
                  </a:solidFill>
                  <a:latin typeface="Times New Roman"/>
                  <a:cs typeface="Times New Roman"/>
                </a:rPr>
                <a:t>O</a:t>
              </a:r>
              <a:r>
                <a:rPr lang="en-US" altLang="ja-JP" sz="2000" dirty="0" smtClean="0">
                  <a:solidFill>
                    <a:schemeClr val="tx1"/>
                  </a:solidFill>
                  <a:latin typeface="Times New Roman"/>
                  <a:cs typeface="Times New Roman"/>
                </a:rPr>
                <a:t>(</a:t>
              </a:r>
              <a:r>
                <a:rPr lang="en-US" altLang="ja-JP" sz="2000" i="1" dirty="0" smtClean="0">
                  <a:solidFill>
                    <a:schemeClr val="tx1"/>
                  </a:solidFill>
                  <a:latin typeface="Times New Roman"/>
                  <a:cs typeface="Times New Roman"/>
                </a:rPr>
                <a:t>|V</a:t>
              </a:r>
              <a:r>
                <a:rPr lang="en-US" altLang="ja-JP" sz="2000" i="1" baseline="-25000" dirty="0" smtClean="0">
                  <a:solidFill>
                    <a:schemeClr val="tx1"/>
                  </a:solidFill>
                  <a:latin typeface="Times New Roman"/>
                  <a:cs typeface="Times New Roman"/>
                </a:rPr>
                <a:t>1</a:t>
              </a:r>
              <a:r>
                <a:rPr lang="en-US" altLang="ja-JP" sz="2000" i="1" dirty="0" smtClean="0">
                  <a:solidFill>
                    <a:schemeClr val="tx1"/>
                  </a:solidFill>
                  <a:latin typeface="Times New Roman"/>
                  <a:cs typeface="Times New Roman"/>
                </a:rPr>
                <a:t>||V</a:t>
              </a:r>
              <a:r>
                <a:rPr lang="en-US" altLang="ja-JP" sz="2000" i="1" baseline="-25000" dirty="0" smtClean="0">
                  <a:solidFill>
                    <a:schemeClr val="tx1"/>
                  </a:solidFill>
                  <a:latin typeface="Times New Roman"/>
                  <a:cs typeface="Times New Roman"/>
                </a:rPr>
                <a:t>2</a:t>
              </a:r>
              <a:r>
                <a:rPr lang="en-US" altLang="ja-JP" sz="2000" i="1" dirty="0" smtClean="0">
                  <a:solidFill>
                    <a:schemeClr val="tx1"/>
                  </a:solidFill>
                  <a:latin typeface="Times New Roman"/>
                  <a:cs typeface="Times New Roman"/>
                </a:rPr>
                <a:t>|</a:t>
              </a:r>
              <a:r>
                <a:rPr lang="en-US" altLang="ja-JP" sz="2000" dirty="0" smtClean="0">
                  <a:solidFill>
                    <a:schemeClr val="tx1"/>
                  </a:solidFill>
                  <a:latin typeface="Times New Roman"/>
                  <a:cs typeface="Times New Roman"/>
                </a:rPr>
                <a:t>)</a:t>
              </a:r>
              <a:r>
                <a:rPr lang="en-US" altLang="ja-JP" sz="2000" dirty="0" smtClean="0">
                  <a:solidFill>
                    <a:schemeClr val="tx1"/>
                  </a:solidFill>
                  <a:cs typeface="Times New Roman"/>
                </a:rPr>
                <a:t> space.</a:t>
              </a:r>
              <a:endParaRPr kumimoji="1" lang="ja-JP" altLang="en-US" sz="2000" baseline="-25000" dirty="0">
                <a:solidFill>
                  <a:schemeClr val="tx1"/>
                </a:solidFill>
                <a:latin typeface="Times New Roman"/>
                <a:cs typeface="Times New Roman"/>
              </a:endParaRPr>
            </a:p>
          </p:txBody>
        </p:sp>
        <p:sp>
          <p:nvSpPr>
            <p:cNvPr id="33" name="テキスト ボックス 32"/>
            <p:cNvSpPr txBox="1"/>
            <p:nvPr/>
          </p:nvSpPr>
          <p:spPr>
            <a:xfrm>
              <a:off x="457199" y="1679027"/>
              <a:ext cx="1244402" cy="394327"/>
            </a:xfrm>
            <a:prstGeom prst="rect">
              <a:avLst/>
            </a:prstGeom>
            <a:solidFill>
              <a:schemeClr val="bg1"/>
            </a:solidFill>
            <a:ln w="19050" cap="flat" cmpd="sng" algn="ctr">
              <a:solidFill>
                <a:srgbClr val="4F81BD"/>
              </a:solidFill>
              <a:prstDash val="solid"/>
              <a:round/>
              <a:headEnd type="none" w="med" len="med"/>
              <a:tailEnd type="none" w="med" len="med"/>
            </a:ln>
          </p:spPr>
          <p:txBody>
            <a:bodyPr wrap="square" rtlCol="0">
              <a:spAutoFit/>
            </a:bodyPr>
            <a:lstStyle/>
            <a:p>
              <a:pPr algn="ctr"/>
              <a:r>
                <a:rPr lang="en-US" altLang="ja-JP" dirty="0" smtClean="0"/>
                <a:t>Theorem</a:t>
              </a:r>
              <a:r>
                <a:rPr lang="ja-JP" altLang="en-US" dirty="0" smtClean="0"/>
                <a:t>１</a:t>
              </a:r>
              <a:endParaRPr kumimoji="1" lang="ja-JP" altLang="en-US" dirty="0"/>
            </a:p>
          </p:txBody>
        </p:sp>
      </p:grpSp>
      <p:grpSp>
        <p:nvGrpSpPr>
          <p:cNvPr id="7" name="図形グループ 70"/>
          <p:cNvGrpSpPr/>
          <p:nvPr/>
        </p:nvGrpSpPr>
        <p:grpSpPr>
          <a:xfrm>
            <a:off x="313678" y="5124095"/>
            <a:ext cx="5321602" cy="1708249"/>
            <a:chOff x="3554147" y="145446"/>
            <a:chExt cx="5321602" cy="1708249"/>
          </a:xfrm>
        </p:grpSpPr>
        <p:sp>
          <p:nvSpPr>
            <p:cNvPr id="69" name="角丸四角形 68"/>
            <p:cNvSpPr/>
            <p:nvPr/>
          </p:nvSpPr>
          <p:spPr>
            <a:xfrm>
              <a:off x="3554147" y="145446"/>
              <a:ext cx="5264530" cy="1692934"/>
            </a:xfrm>
            <a:prstGeom prst="roundRect">
              <a:avLst/>
            </a:prstGeom>
            <a:solidFill>
              <a:srgbClr val="FFBEDE"/>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8" name="図形グループ 65"/>
            <p:cNvGrpSpPr/>
            <p:nvPr/>
          </p:nvGrpSpPr>
          <p:grpSpPr>
            <a:xfrm>
              <a:off x="3858854" y="196760"/>
              <a:ext cx="2092690" cy="1369345"/>
              <a:chOff x="3961486" y="94136"/>
              <a:chExt cx="2092690" cy="1369345"/>
            </a:xfrm>
          </p:grpSpPr>
          <p:sp>
            <p:nvSpPr>
              <p:cNvPr id="72" name="円/楕円 71"/>
              <p:cNvSpPr/>
              <p:nvPr/>
            </p:nvSpPr>
            <p:spPr>
              <a:xfrm>
                <a:off x="5648109" y="1065031"/>
                <a:ext cx="406067" cy="39845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err="1" smtClean="0">
                    <a:solidFill>
                      <a:schemeClr val="tx1"/>
                    </a:solidFill>
                    <a:latin typeface="+mn-ea"/>
                  </a:rPr>
                  <a:t>f</a:t>
                </a:r>
                <a:endParaRPr kumimoji="1" lang="ja-JP" altLang="en-US" sz="1600" dirty="0">
                  <a:solidFill>
                    <a:schemeClr val="tx1"/>
                  </a:solidFill>
                  <a:latin typeface="+mn-ea"/>
                </a:endParaRPr>
              </a:p>
            </p:txBody>
          </p:sp>
          <p:sp>
            <p:nvSpPr>
              <p:cNvPr id="73" name="円/楕円 72"/>
              <p:cNvSpPr/>
              <p:nvPr/>
            </p:nvSpPr>
            <p:spPr>
              <a:xfrm>
                <a:off x="4793302" y="1065031"/>
                <a:ext cx="406067" cy="39845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smtClean="0">
                    <a:solidFill>
                      <a:schemeClr val="tx1"/>
                    </a:solidFill>
                    <a:latin typeface="+mn-ea"/>
                  </a:rPr>
                  <a:t>e</a:t>
                </a:r>
                <a:endParaRPr kumimoji="1" lang="ja-JP" altLang="en-US" sz="1600" dirty="0">
                  <a:solidFill>
                    <a:schemeClr val="tx1"/>
                  </a:solidFill>
                  <a:latin typeface="+mn-ea"/>
                </a:endParaRPr>
              </a:p>
            </p:txBody>
          </p:sp>
          <p:sp>
            <p:nvSpPr>
              <p:cNvPr id="74" name="円/楕円 73"/>
              <p:cNvSpPr/>
              <p:nvPr/>
            </p:nvSpPr>
            <p:spPr>
              <a:xfrm>
                <a:off x="3961486" y="1063819"/>
                <a:ext cx="406067" cy="39845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smtClean="0">
                    <a:solidFill>
                      <a:schemeClr val="tx1"/>
                    </a:solidFill>
                    <a:latin typeface="+mn-ea"/>
                  </a:rPr>
                  <a:t>d</a:t>
                </a:r>
                <a:endParaRPr kumimoji="1" lang="ja-JP" altLang="en-US" sz="1600" dirty="0">
                  <a:solidFill>
                    <a:schemeClr val="tx1"/>
                  </a:solidFill>
                  <a:latin typeface="+mn-ea"/>
                </a:endParaRPr>
              </a:p>
            </p:txBody>
          </p:sp>
          <p:sp>
            <p:nvSpPr>
              <p:cNvPr id="75" name="円/楕円 74"/>
              <p:cNvSpPr/>
              <p:nvPr/>
            </p:nvSpPr>
            <p:spPr>
              <a:xfrm>
                <a:off x="5648109" y="94136"/>
                <a:ext cx="406067" cy="39845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smtClean="0">
                    <a:solidFill>
                      <a:schemeClr val="tx1"/>
                    </a:solidFill>
                    <a:latin typeface="+mn-ea"/>
                  </a:rPr>
                  <a:t>c</a:t>
                </a:r>
                <a:endParaRPr kumimoji="1" lang="ja-JP" altLang="en-US" sz="1600" dirty="0">
                  <a:solidFill>
                    <a:schemeClr val="tx1"/>
                  </a:solidFill>
                  <a:latin typeface="+mn-ea"/>
                </a:endParaRPr>
              </a:p>
            </p:txBody>
          </p:sp>
          <p:sp>
            <p:nvSpPr>
              <p:cNvPr id="76" name="円/楕円 75"/>
              <p:cNvSpPr/>
              <p:nvPr/>
            </p:nvSpPr>
            <p:spPr>
              <a:xfrm>
                <a:off x="4793303" y="94136"/>
                <a:ext cx="406067" cy="39845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smtClean="0">
                    <a:solidFill>
                      <a:schemeClr val="tx1"/>
                    </a:solidFill>
                    <a:latin typeface="+mn-ea"/>
                    <a:cs typeface="Constantia (本文)"/>
                  </a:rPr>
                  <a:t>b</a:t>
                </a:r>
                <a:endParaRPr kumimoji="1" lang="ja-JP" altLang="en-US" sz="1600" dirty="0">
                  <a:solidFill>
                    <a:schemeClr val="tx1"/>
                  </a:solidFill>
                  <a:latin typeface="+mn-ea"/>
                  <a:cs typeface="Constantia (本文)"/>
                </a:endParaRPr>
              </a:p>
            </p:txBody>
          </p:sp>
          <p:sp>
            <p:nvSpPr>
              <p:cNvPr id="77" name="円/楕円 76"/>
              <p:cNvSpPr/>
              <p:nvPr/>
            </p:nvSpPr>
            <p:spPr>
              <a:xfrm>
                <a:off x="3961486" y="94136"/>
                <a:ext cx="406067" cy="398450"/>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chemeClr val="tx1"/>
                    </a:solidFill>
                    <a:latin typeface="+mn-ea"/>
                  </a:rPr>
                  <a:t>a</a:t>
                </a:r>
                <a:endParaRPr kumimoji="1" lang="ja-JP" altLang="en-US" sz="1600" dirty="0">
                  <a:solidFill>
                    <a:schemeClr val="tx1"/>
                  </a:solidFill>
                  <a:latin typeface="+mn-ea"/>
                </a:endParaRPr>
              </a:p>
            </p:txBody>
          </p:sp>
          <p:cxnSp>
            <p:nvCxnSpPr>
              <p:cNvPr id="78" name="直線矢印コネクタ 77"/>
              <p:cNvCxnSpPr>
                <a:stCxn id="77" idx="6"/>
                <a:endCxn id="76" idx="2"/>
              </p:cNvCxnSpPr>
              <p:nvPr/>
            </p:nvCxnSpPr>
            <p:spPr>
              <a:xfrm>
                <a:off x="4367553" y="293361"/>
                <a:ext cx="425750" cy="12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74" idx="6"/>
                <a:endCxn id="73" idx="2"/>
              </p:cNvCxnSpPr>
              <p:nvPr/>
            </p:nvCxnSpPr>
            <p:spPr>
              <a:xfrm>
                <a:off x="4367553" y="1263044"/>
                <a:ext cx="425750" cy="121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0" name="直線矢印コネクタ 79"/>
              <p:cNvCxnSpPr>
                <a:stCxn id="73" idx="6"/>
                <a:endCxn id="72" idx="2"/>
              </p:cNvCxnSpPr>
              <p:nvPr/>
            </p:nvCxnSpPr>
            <p:spPr>
              <a:xfrm>
                <a:off x="5199369" y="1264256"/>
                <a:ext cx="448740" cy="12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a:stCxn id="76" idx="6"/>
                <a:endCxn id="75" idx="2"/>
              </p:cNvCxnSpPr>
              <p:nvPr/>
            </p:nvCxnSpPr>
            <p:spPr>
              <a:xfrm>
                <a:off x="5199370" y="293361"/>
                <a:ext cx="448740" cy="12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stCxn id="76" idx="4"/>
                <a:endCxn id="73" idx="0"/>
              </p:cNvCxnSpPr>
              <p:nvPr/>
            </p:nvCxnSpPr>
            <p:spPr>
              <a:xfrm rot="5400000">
                <a:off x="4710115" y="778808"/>
                <a:ext cx="572445"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3" name="直線矢印コネクタ 82"/>
              <p:cNvCxnSpPr>
                <a:stCxn id="74" idx="7"/>
                <a:endCxn id="76" idx="3"/>
              </p:cNvCxnSpPr>
              <p:nvPr/>
            </p:nvCxnSpPr>
            <p:spPr>
              <a:xfrm rot="5400000" flipH="1" flipV="1">
                <a:off x="4236459" y="505860"/>
                <a:ext cx="687937" cy="54468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4" name="直線矢印コネクタ 83"/>
              <p:cNvCxnSpPr>
                <a:stCxn id="75" idx="4"/>
                <a:endCxn id="72" idx="0"/>
              </p:cNvCxnSpPr>
              <p:nvPr/>
            </p:nvCxnSpPr>
            <p:spPr>
              <a:xfrm rot="5400000">
                <a:off x="5564921" y="778789"/>
                <a:ext cx="572445" cy="125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9" name="図形グループ 67"/>
            <p:cNvGrpSpPr/>
            <p:nvPr/>
          </p:nvGrpSpPr>
          <p:grpSpPr>
            <a:xfrm>
              <a:off x="6548272" y="196760"/>
              <a:ext cx="2092693" cy="1424166"/>
              <a:chOff x="6618250" y="63019"/>
              <a:chExt cx="2092693" cy="1424166"/>
            </a:xfrm>
          </p:grpSpPr>
          <p:grpSp>
            <p:nvGrpSpPr>
              <p:cNvPr id="10" name="図形グループ 66"/>
              <p:cNvGrpSpPr/>
              <p:nvPr/>
            </p:nvGrpSpPr>
            <p:grpSpPr>
              <a:xfrm>
                <a:off x="6618250" y="63019"/>
                <a:ext cx="2092693" cy="1424166"/>
                <a:chOff x="6638641" y="39315"/>
                <a:chExt cx="2092693" cy="1424166"/>
              </a:xfrm>
            </p:grpSpPr>
            <p:sp>
              <p:nvSpPr>
                <p:cNvPr id="89" name="円/楕円 88"/>
                <p:cNvSpPr/>
                <p:nvPr/>
              </p:nvSpPr>
              <p:spPr>
                <a:xfrm>
                  <a:off x="8325267" y="1049079"/>
                  <a:ext cx="406067" cy="41440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err="1" smtClean="0">
                      <a:solidFill>
                        <a:schemeClr val="tx1"/>
                      </a:solidFill>
                      <a:latin typeface="+mn-ea"/>
                    </a:rPr>
                    <a:t>f</a:t>
                  </a:r>
                  <a:endParaRPr kumimoji="1" lang="ja-JP" altLang="en-US" sz="1600" dirty="0">
                    <a:solidFill>
                      <a:schemeClr val="tx1"/>
                    </a:solidFill>
                    <a:latin typeface="+mn-ea"/>
                  </a:endParaRPr>
                </a:p>
              </p:txBody>
            </p:sp>
            <p:sp>
              <p:nvSpPr>
                <p:cNvPr id="90" name="円/楕円 89"/>
                <p:cNvSpPr/>
                <p:nvPr/>
              </p:nvSpPr>
              <p:spPr>
                <a:xfrm>
                  <a:off x="7470458" y="1049079"/>
                  <a:ext cx="406067" cy="41440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smtClean="0">
                      <a:solidFill>
                        <a:schemeClr val="tx1"/>
                      </a:solidFill>
                      <a:latin typeface="+mn-ea"/>
                    </a:rPr>
                    <a:t>e</a:t>
                  </a:r>
                  <a:endParaRPr kumimoji="1" lang="ja-JP" altLang="en-US" sz="1600" dirty="0">
                    <a:solidFill>
                      <a:schemeClr val="tx1"/>
                    </a:solidFill>
                    <a:latin typeface="+mn-ea"/>
                  </a:endParaRPr>
                </a:p>
              </p:txBody>
            </p:sp>
            <p:sp>
              <p:nvSpPr>
                <p:cNvPr id="91" name="円/楕円 90"/>
                <p:cNvSpPr/>
                <p:nvPr/>
              </p:nvSpPr>
              <p:spPr>
                <a:xfrm>
                  <a:off x="6638641" y="1047819"/>
                  <a:ext cx="406067" cy="41440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smtClean="0">
                      <a:solidFill>
                        <a:schemeClr val="tx1"/>
                      </a:solidFill>
                      <a:latin typeface="+mn-ea"/>
                    </a:rPr>
                    <a:t>d</a:t>
                  </a:r>
                  <a:endParaRPr kumimoji="1" lang="ja-JP" altLang="en-US" sz="1600" dirty="0">
                    <a:solidFill>
                      <a:schemeClr val="tx1"/>
                    </a:solidFill>
                    <a:latin typeface="+mn-ea"/>
                  </a:endParaRPr>
                </a:p>
              </p:txBody>
            </p:sp>
            <p:sp>
              <p:nvSpPr>
                <p:cNvPr id="92" name="円/楕円 91"/>
                <p:cNvSpPr/>
                <p:nvPr/>
              </p:nvSpPr>
              <p:spPr>
                <a:xfrm>
                  <a:off x="8325267" y="39315"/>
                  <a:ext cx="406067" cy="41440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smtClean="0">
                      <a:solidFill>
                        <a:schemeClr val="tx1"/>
                      </a:solidFill>
                      <a:latin typeface="+mn-ea"/>
                    </a:rPr>
                    <a:t>c</a:t>
                  </a:r>
                  <a:endParaRPr kumimoji="1" lang="ja-JP" altLang="en-US" sz="1600" dirty="0">
                    <a:solidFill>
                      <a:schemeClr val="tx1"/>
                    </a:solidFill>
                    <a:latin typeface="+mn-ea"/>
                  </a:endParaRPr>
                </a:p>
              </p:txBody>
            </p:sp>
            <p:sp>
              <p:nvSpPr>
                <p:cNvPr id="93" name="円/楕円 92"/>
                <p:cNvSpPr/>
                <p:nvPr/>
              </p:nvSpPr>
              <p:spPr>
                <a:xfrm>
                  <a:off x="7470459" y="39315"/>
                  <a:ext cx="406067" cy="41440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smtClean="0">
                      <a:solidFill>
                        <a:schemeClr val="tx1"/>
                      </a:solidFill>
                      <a:latin typeface="+mn-ea"/>
                    </a:rPr>
                    <a:t>b</a:t>
                  </a:r>
                  <a:endParaRPr kumimoji="1" lang="ja-JP" altLang="en-US" sz="1600" dirty="0">
                    <a:solidFill>
                      <a:schemeClr val="tx1"/>
                    </a:solidFill>
                    <a:latin typeface="+mn-ea"/>
                  </a:endParaRPr>
                </a:p>
              </p:txBody>
            </p:sp>
            <p:sp>
              <p:nvSpPr>
                <p:cNvPr id="94" name="円/楕円 93"/>
                <p:cNvSpPr/>
                <p:nvPr/>
              </p:nvSpPr>
              <p:spPr>
                <a:xfrm>
                  <a:off x="6638641" y="39315"/>
                  <a:ext cx="406067" cy="41440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chemeClr val="tx1"/>
                      </a:solidFill>
                      <a:latin typeface="+mn-ea"/>
                    </a:rPr>
                    <a:t>a</a:t>
                  </a:r>
                  <a:endParaRPr kumimoji="1" lang="ja-JP" altLang="en-US" sz="1600" dirty="0">
                    <a:solidFill>
                      <a:schemeClr val="tx1"/>
                    </a:solidFill>
                    <a:latin typeface="+mn-ea"/>
                  </a:endParaRPr>
                </a:p>
              </p:txBody>
            </p:sp>
            <p:cxnSp>
              <p:nvCxnSpPr>
                <p:cNvPr id="95" name="直線矢印コネクタ 94"/>
                <p:cNvCxnSpPr>
                  <a:stCxn id="94" idx="6"/>
                  <a:endCxn id="93" idx="2"/>
                </p:cNvCxnSpPr>
                <p:nvPr/>
              </p:nvCxnSpPr>
              <p:spPr>
                <a:xfrm>
                  <a:off x="7044708" y="246516"/>
                  <a:ext cx="425751" cy="126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6" name="直線矢印コネクタ 95"/>
                <p:cNvCxnSpPr>
                  <a:stCxn id="91" idx="6"/>
                  <a:endCxn id="90" idx="2"/>
                </p:cNvCxnSpPr>
                <p:nvPr/>
              </p:nvCxnSpPr>
              <p:spPr>
                <a:xfrm>
                  <a:off x="7044708" y="1255020"/>
                  <a:ext cx="425750" cy="1261"/>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97" name="直線矢印コネクタ 96"/>
                <p:cNvCxnSpPr>
                  <a:stCxn id="90" idx="6"/>
                  <a:endCxn id="89" idx="2"/>
                </p:cNvCxnSpPr>
                <p:nvPr/>
              </p:nvCxnSpPr>
              <p:spPr>
                <a:xfrm>
                  <a:off x="7876526" y="1256281"/>
                  <a:ext cx="448741" cy="126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8" name="直線矢印コネクタ 97"/>
                <p:cNvCxnSpPr>
                  <a:stCxn id="93" idx="6"/>
                  <a:endCxn id="92" idx="2"/>
                </p:cNvCxnSpPr>
                <p:nvPr/>
              </p:nvCxnSpPr>
              <p:spPr>
                <a:xfrm>
                  <a:off x="7876526" y="246516"/>
                  <a:ext cx="448740" cy="1260"/>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99" name="直線矢印コネクタ 98"/>
                <p:cNvCxnSpPr>
                  <a:stCxn id="93" idx="4"/>
                  <a:endCxn id="90" idx="0"/>
                </p:cNvCxnSpPr>
                <p:nvPr/>
              </p:nvCxnSpPr>
              <p:spPr>
                <a:xfrm rot="5400000">
                  <a:off x="7375812" y="751398"/>
                  <a:ext cx="595363"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0" name="直線矢印コネクタ 99"/>
                <p:cNvCxnSpPr>
                  <a:stCxn id="91" idx="7"/>
                  <a:endCxn id="93" idx="3"/>
                </p:cNvCxnSpPr>
                <p:nvPr/>
              </p:nvCxnSpPr>
              <p:spPr>
                <a:xfrm rot="5400000" flipH="1" flipV="1">
                  <a:off x="6899845" y="478425"/>
                  <a:ext cx="715478" cy="54468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1" name="直線矢印コネクタ 100"/>
                <p:cNvCxnSpPr>
                  <a:stCxn id="92" idx="4"/>
                  <a:endCxn id="89" idx="0"/>
                </p:cNvCxnSpPr>
                <p:nvPr/>
              </p:nvCxnSpPr>
              <p:spPr>
                <a:xfrm rot="5400000">
                  <a:off x="8230620" y="751402"/>
                  <a:ext cx="595363" cy="1250"/>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87" name="フリーフォーム 86"/>
              <p:cNvSpPr/>
              <p:nvPr/>
            </p:nvSpPr>
            <p:spPr>
              <a:xfrm>
                <a:off x="7784088" y="386814"/>
                <a:ext cx="638582" cy="733530"/>
              </a:xfrm>
              <a:custGeom>
                <a:avLst/>
                <a:gdLst>
                  <a:gd name="connsiteX0" fmla="*/ 33421 w 811018"/>
                  <a:gd name="connsiteY0" fmla="*/ 238403 h 924649"/>
                  <a:gd name="connsiteX1" fmla="*/ 113632 w 811018"/>
                  <a:gd name="connsiteY1" fmla="*/ 839982 h 924649"/>
                  <a:gd name="connsiteX2" fmla="*/ 715211 w 811018"/>
                  <a:gd name="connsiteY2" fmla="*/ 746403 h 924649"/>
                  <a:gd name="connsiteX3" fmla="*/ 688474 w 811018"/>
                  <a:gd name="connsiteY3" fmla="*/ 104719 h 924649"/>
                  <a:gd name="connsiteX4" fmla="*/ 153737 w 811018"/>
                  <a:gd name="connsiteY4" fmla="*/ 118087 h 924649"/>
                  <a:gd name="connsiteX5" fmla="*/ 153737 w 811018"/>
                  <a:gd name="connsiteY5" fmla="*/ 118087 h 924649"/>
                  <a:gd name="connsiteX6" fmla="*/ 153737 w 811018"/>
                  <a:gd name="connsiteY6" fmla="*/ 118087 h 92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018" h="924649">
                    <a:moveTo>
                      <a:pt x="33421" y="238403"/>
                    </a:moveTo>
                    <a:cubicBezTo>
                      <a:pt x="16710" y="496859"/>
                      <a:pt x="0" y="755315"/>
                      <a:pt x="113632" y="839982"/>
                    </a:cubicBezTo>
                    <a:cubicBezTo>
                      <a:pt x="227264" y="924649"/>
                      <a:pt x="619404" y="868947"/>
                      <a:pt x="715211" y="746403"/>
                    </a:cubicBezTo>
                    <a:cubicBezTo>
                      <a:pt x="811018" y="623859"/>
                      <a:pt x="782053" y="209438"/>
                      <a:pt x="688474" y="104719"/>
                    </a:cubicBezTo>
                    <a:cubicBezTo>
                      <a:pt x="594895" y="0"/>
                      <a:pt x="153737" y="118087"/>
                      <a:pt x="153737" y="118087"/>
                    </a:cubicBezTo>
                    <a:lnTo>
                      <a:pt x="153737" y="118087"/>
                    </a:lnTo>
                    <a:lnTo>
                      <a:pt x="153737" y="118087"/>
                    </a:lnTo>
                  </a:path>
                </a:pathLst>
              </a:custGeom>
              <a:ln w="444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600">
                  <a:latin typeface="+mn-ea"/>
                </a:endParaRPr>
              </a:p>
            </p:txBody>
          </p:sp>
          <p:sp>
            <p:nvSpPr>
              <p:cNvPr id="88" name="フリーフォーム 87"/>
              <p:cNvSpPr/>
              <p:nvPr/>
            </p:nvSpPr>
            <p:spPr>
              <a:xfrm>
                <a:off x="7136735" y="650177"/>
                <a:ext cx="457884" cy="487841"/>
              </a:xfrm>
              <a:custGeom>
                <a:avLst/>
                <a:gdLst>
                  <a:gd name="connsiteX0" fmla="*/ 0 w 581526"/>
                  <a:gd name="connsiteY0" fmla="*/ 534737 h 614947"/>
                  <a:gd name="connsiteX1" fmla="*/ 441157 w 581526"/>
                  <a:gd name="connsiteY1" fmla="*/ 13368 h 614947"/>
                  <a:gd name="connsiteX2" fmla="*/ 521368 w 581526"/>
                  <a:gd name="connsiteY2" fmla="*/ 454526 h 614947"/>
                  <a:gd name="connsiteX3" fmla="*/ 80210 w 581526"/>
                  <a:gd name="connsiteY3" fmla="*/ 614947 h 614947"/>
                  <a:gd name="connsiteX4" fmla="*/ 80210 w 581526"/>
                  <a:gd name="connsiteY4" fmla="*/ 614947 h 614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526" h="614947">
                    <a:moveTo>
                      <a:pt x="0" y="534737"/>
                    </a:moveTo>
                    <a:cubicBezTo>
                      <a:pt x="177131" y="280737"/>
                      <a:pt x="354262" y="26737"/>
                      <a:pt x="441157" y="13368"/>
                    </a:cubicBezTo>
                    <a:cubicBezTo>
                      <a:pt x="528052" y="0"/>
                      <a:pt x="581526" y="354263"/>
                      <a:pt x="521368" y="454526"/>
                    </a:cubicBezTo>
                    <a:cubicBezTo>
                      <a:pt x="461210" y="554789"/>
                      <a:pt x="80210" y="614947"/>
                      <a:pt x="80210" y="614947"/>
                    </a:cubicBezTo>
                    <a:lnTo>
                      <a:pt x="80210" y="614947"/>
                    </a:lnTo>
                  </a:path>
                </a:pathLst>
              </a:cu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600">
                  <a:latin typeface="+mn-ea"/>
                </a:endParaRPr>
              </a:p>
            </p:txBody>
          </p:sp>
        </p:grpSp>
        <p:sp>
          <p:nvSpPr>
            <p:cNvPr id="102" name="テキスト ボックス 101"/>
            <p:cNvSpPr txBox="1"/>
            <p:nvPr/>
          </p:nvSpPr>
          <p:spPr>
            <a:xfrm>
              <a:off x="6618250" y="1545918"/>
              <a:ext cx="2257499" cy="307777"/>
            </a:xfrm>
            <a:prstGeom prst="rect">
              <a:avLst/>
            </a:prstGeom>
            <a:noFill/>
          </p:spPr>
          <p:txBody>
            <a:bodyPr wrap="square" rtlCol="0">
              <a:spAutoFit/>
            </a:bodyPr>
            <a:lstStyle/>
            <a:p>
              <a:r>
                <a:rPr lang="en-US" altLang="ja-JP" sz="1400" dirty="0" smtClean="0"/>
                <a:t>Cyclic non-linear text</a:t>
              </a:r>
              <a:endParaRPr kumimoji="1" lang="ja-JP" altLang="en-US" sz="1400" dirty="0"/>
            </a:p>
          </p:txBody>
        </p:sp>
        <p:sp>
          <p:nvSpPr>
            <p:cNvPr id="103" name="テキスト ボックス 102"/>
            <p:cNvSpPr txBox="1"/>
            <p:nvPr/>
          </p:nvSpPr>
          <p:spPr>
            <a:xfrm>
              <a:off x="3886779" y="1527621"/>
              <a:ext cx="2359182" cy="307777"/>
            </a:xfrm>
            <a:prstGeom prst="rect">
              <a:avLst/>
            </a:prstGeom>
            <a:noFill/>
          </p:spPr>
          <p:txBody>
            <a:bodyPr wrap="square" rtlCol="0">
              <a:spAutoFit/>
            </a:bodyPr>
            <a:lstStyle/>
            <a:p>
              <a:r>
                <a:rPr lang="en-US" altLang="ja-JP" sz="1400" dirty="0" smtClean="0"/>
                <a:t>Acyclic non-Linear text</a:t>
              </a:r>
              <a:endParaRPr kumimoji="1" lang="ja-JP" altLang="en-US" sz="1400" dirty="0"/>
            </a:p>
          </p:txBody>
        </p:sp>
      </p:grpSp>
      <p:grpSp>
        <p:nvGrpSpPr>
          <p:cNvPr id="11" name="図形グループ 62"/>
          <p:cNvGrpSpPr/>
          <p:nvPr/>
        </p:nvGrpSpPr>
        <p:grpSpPr>
          <a:xfrm>
            <a:off x="377831" y="3842128"/>
            <a:ext cx="8445500" cy="1148347"/>
            <a:chOff x="457200" y="4711061"/>
            <a:chExt cx="8445500" cy="1148347"/>
          </a:xfrm>
        </p:grpSpPr>
        <p:sp>
          <p:nvSpPr>
            <p:cNvPr id="6" name="角丸四角形 5"/>
            <p:cNvSpPr/>
            <p:nvPr/>
          </p:nvSpPr>
          <p:spPr>
            <a:xfrm>
              <a:off x="457200" y="4966310"/>
              <a:ext cx="8445500" cy="893098"/>
            </a:xfrm>
            <a:prstGeom prst="roundRect">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dirty="0" smtClean="0">
                  <a:solidFill>
                    <a:schemeClr val="tx1"/>
                  </a:solidFill>
                </a:rPr>
                <a:t>If </a:t>
              </a:r>
              <a:r>
                <a:rPr lang="en-US" altLang="ja-JP" sz="2000" i="1" dirty="0" smtClean="0">
                  <a:solidFill>
                    <a:schemeClr val="tx1"/>
                  </a:solidFill>
                  <a:latin typeface="Times New Roman"/>
                  <a:cs typeface="Times New Roman"/>
                </a:rPr>
                <a:t>G</a:t>
              </a:r>
              <a:r>
                <a:rPr lang="en-US" altLang="ja-JP" sz="2000" baseline="-25000" dirty="0" smtClean="0">
                  <a:solidFill>
                    <a:schemeClr val="tx1"/>
                  </a:solidFill>
                  <a:latin typeface="Times New Roman"/>
                  <a:cs typeface="Times New Roman"/>
                </a:rPr>
                <a:t>1</a:t>
              </a:r>
              <a:r>
                <a:rPr lang="en-US" altLang="ja-JP" sz="2000" dirty="0" smtClean="0">
                  <a:solidFill>
                    <a:schemeClr val="tx1"/>
                  </a:solidFill>
                  <a:cs typeface="Times New Roman"/>
                </a:rPr>
                <a:t> and/or </a:t>
              </a:r>
              <a:r>
                <a:rPr lang="en-US" altLang="ja-JP" sz="2000" i="1" dirty="0" smtClean="0">
                  <a:solidFill>
                    <a:schemeClr val="tx1"/>
                  </a:solidFill>
                  <a:latin typeface="Times New Roman"/>
                  <a:cs typeface="Times New Roman"/>
                </a:rPr>
                <a:t>G</a:t>
              </a:r>
              <a:r>
                <a:rPr lang="en-US" altLang="ja-JP" sz="2000" baseline="-25000" dirty="0" smtClean="0">
                  <a:solidFill>
                    <a:schemeClr val="tx1"/>
                  </a:solidFill>
                  <a:latin typeface="Times New Roman"/>
                  <a:cs typeface="Times New Roman"/>
                </a:rPr>
                <a:t>2</a:t>
              </a:r>
              <a:r>
                <a:rPr lang="en-US" altLang="ja-JP" sz="2000" dirty="0" smtClean="0">
                  <a:solidFill>
                    <a:schemeClr val="tx1"/>
                  </a:solidFill>
                  <a:cs typeface="Times New Roman"/>
                </a:rPr>
                <a:t> is cyclic, then the Longest Common Subsequence problem can be solved in </a:t>
              </a:r>
              <a:r>
                <a:rPr lang="en-US" altLang="ja-JP" sz="2000" i="1" dirty="0" smtClean="0">
                  <a:solidFill>
                    <a:schemeClr val="tx1"/>
                  </a:solidFill>
                  <a:latin typeface="Times New Roman"/>
                  <a:cs typeface="Times New Roman"/>
                </a:rPr>
                <a:t>O</a:t>
              </a:r>
              <a:r>
                <a:rPr lang="en-US" altLang="ja-JP" sz="2000" dirty="0" smtClean="0">
                  <a:solidFill>
                    <a:schemeClr val="tx1"/>
                  </a:solidFill>
                  <a:latin typeface="Times New Roman"/>
                  <a:cs typeface="Times New Roman"/>
                </a:rPr>
                <a:t>(</a:t>
              </a:r>
              <a:r>
                <a:rPr lang="en-US" altLang="ja-JP" sz="2000" i="1" dirty="0" smtClean="0">
                  <a:solidFill>
                    <a:schemeClr val="tx1"/>
                  </a:solidFill>
                  <a:latin typeface="Times New Roman"/>
                  <a:cs typeface="Times New Roman"/>
                </a:rPr>
                <a:t>|E</a:t>
              </a:r>
              <a:r>
                <a:rPr lang="en-US" altLang="ja-JP" sz="2000" i="1" baseline="-25000" dirty="0" smtClean="0">
                  <a:solidFill>
                    <a:schemeClr val="tx1"/>
                  </a:solidFill>
                  <a:latin typeface="Times New Roman"/>
                  <a:cs typeface="Times New Roman"/>
                </a:rPr>
                <a:t>1</a:t>
              </a:r>
              <a:r>
                <a:rPr lang="en-US" altLang="ja-JP" sz="2000" i="1" dirty="0" smtClean="0">
                  <a:solidFill>
                    <a:schemeClr val="tx1"/>
                  </a:solidFill>
                  <a:latin typeface="Times New Roman"/>
                  <a:cs typeface="Times New Roman"/>
                </a:rPr>
                <a:t>||E</a:t>
              </a:r>
              <a:r>
                <a:rPr lang="en-US" altLang="ja-JP" sz="2000" i="1" baseline="-25000" dirty="0" smtClean="0">
                  <a:solidFill>
                    <a:schemeClr val="tx1"/>
                  </a:solidFill>
                  <a:latin typeface="Times New Roman"/>
                  <a:cs typeface="Times New Roman"/>
                </a:rPr>
                <a:t>2</a:t>
              </a:r>
              <a:r>
                <a:rPr lang="en-US" altLang="ja-JP" sz="2000" i="1" dirty="0" smtClean="0">
                  <a:solidFill>
                    <a:schemeClr val="tx1"/>
                  </a:solidFill>
                  <a:latin typeface="Times New Roman"/>
                  <a:cs typeface="Times New Roman"/>
                </a:rPr>
                <a:t>|+|V</a:t>
              </a:r>
              <a:r>
                <a:rPr lang="en-US" altLang="ja-JP" sz="2000" i="1" baseline="-25000" dirty="0" smtClean="0">
                  <a:solidFill>
                    <a:schemeClr val="tx1"/>
                  </a:solidFill>
                  <a:latin typeface="Times New Roman"/>
                  <a:cs typeface="Times New Roman"/>
                </a:rPr>
                <a:t>1</a:t>
              </a:r>
              <a:r>
                <a:rPr lang="en-US" altLang="ja-JP" sz="2000" i="1" dirty="0" smtClean="0">
                  <a:solidFill>
                    <a:schemeClr val="tx1"/>
                  </a:solidFill>
                  <a:latin typeface="Times New Roman"/>
                  <a:cs typeface="Times New Roman"/>
                </a:rPr>
                <a:t>||V</a:t>
              </a:r>
              <a:r>
                <a:rPr lang="en-US" altLang="ja-JP" sz="2000" i="1" baseline="-25000" dirty="0" smtClean="0">
                  <a:solidFill>
                    <a:schemeClr val="tx1"/>
                  </a:solidFill>
                  <a:latin typeface="Times New Roman"/>
                  <a:cs typeface="Times New Roman"/>
                </a:rPr>
                <a:t>2</a:t>
              </a:r>
              <a:r>
                <a:rPr lang="en-US" altLang="ja-JP" sz="2000" i="1" dirty="0" smtClean="0">
                  <a:solidFill>
                    <a:schemeClr val="tx1"/>
                  </a:solidFill>
                  <a:latin typeface="Times New Roman"/>
                  <a:cs typeface="Times New Roman"/>
                </a:rPr>
                <a:t>|</a:t>
              </a:r>
              <a:r>
                <a:rPr lang="en-US" altLang="ja-JP" sz="2000" dirty="0" smtClean="0">
                  <a:solidFill>
                    <a:schemeClr val="tx1"/>
                  </a:solidFill>
                  <a:cs typeface="Times New Roman"/>
                </a:rPr>
                <a:t>log</a:t>
              </a:r>
              <a:r>
                <a:rPr lang="en-US" altLang="ja-JP" sz="2000" dirty="0" smtClean="0">
                  <a:solidFill>
                    <a:schemeClr val="tx1"/>
                  </a:solidFill>
                  <a:latin typeface="Times New Roman"/>
                  <a:cs typeface="Times New Roman"/>
                </a:rPr>
                <a:t>|Σ|) </a:t>
              </a:r>
              <a:r>
                <a:rPr lang="en-US" altLang="ja-JP" sz="2000" dirty="0" smtClean="0">
                  <a:solidFill>
                    <a:schemeClr val="tx1"/>
                  </a:solidFill>
                  <a:cs typeface="Times New Roman"/>
                </a:rPr>
                <a:t>time and </a:t>
              </a:r>
              <a:r>
                <a:rPr lang="en-US" altLang="ja-JP" sz="2000" i="1" dirty="0" smtClean="0">
                  <a:solidFill>
                    <a:schemeClr val="tx1"/>
                  </a:solidFill>
                  <a:latin typeface="Times New Roman"/>
                  <a:cs typeface="Times New Roman"/>
                </a:rPr>
                <a:t>O</a:t>
              </a:r>
              <a:r>
                <a:rPr lang="en-US" altLang="ja-JP" sz="2000" dirty="0" smtClean="0">
                  <a:solidFill>
                    <a:schemeClr val="tx1"/>
                  </a:solidFill>
                  <a:latin typeface="Times New Roman"/>
                  <a:cs typeface="Times New Roman"/>
                </a:rPr>
                <a:t>(</a:t>
              </a:r>
              <a:r>
                <a:rPr lang="en-US" altLang="ja-JP" sz="2000" i="1" dirty="0" smtClean="0">
                  <a:solidFill>
                    <a:schemeClr val="tx1"/>
                  </a:solidFill>
                  <a:latin typeface="Times New Roman"/>
                  <a:cs typeface="Times New Roman"/>
                </a:rPr>
                <a:t>|V</a:t>
              </a:r>
              <a:r>
                <a:rPr lang="en-US" altLang="ja-JP" sz="2000" i="1" baseline="-25000" dirty="0" smtClean="0">
                  <a:solidFill>
                    <a:schemeClr val="tx1"/>
                  </a:solidFill>
                  <a:latin typeface="Times New Roman"/>
                  <a:cs typeface="Times New Roman"/>
                </a:rPr>
                <a:t>1</a:t>
              </a:r>
              <a:r>
                <a:rPr lang="en-US" altLang="ja-JP" sz="2000" i="1" dirty="0" smtClean="0">
                  <a:solidFill>
                    <a:schemeClr val="tx1"/>
                  </a:solidFill>
                  <a:latin typeface="Times New Roman"/>
                  <a:cs typeface="Times New Roman"/>
                </a:rPr>
                <a:t>||V</a:t>
              </a:r>
              <a:r>
                <a:rPr lang="en-US" altLang="ja-JP" sz="2000" i="1" baseline="-25000" dirty="0" smtClean="0">
                  <a:solidFill>
                    <a:schemeClr val="tx1"/>
                  </a:solidFill>
                  <a:latin typeface="Times New Roman"/>
                  <a:cs typeface="Times New Roman"/>
                </a:rPr>
                <a:t>2</a:t>
              </a:r>
              <a:r>
                <a:rPr lang="en-US" altLang="ja-JP" sz="2000" i="1" dirty="0" smtClean="0">
                  <a:solidFill>
                    <a:schemeClr val="tx1"/>
                  </a:solidFill>
                  <a:latin typeface="Times New Roman"/>
                  <a:cs typeface="Times New Roman"/>
                </a:rPr>
                <a:t>|</a:t>
              </a:r>
              <a:r>
                <a:rPr lang="en-US" altLang="ja-JP" sz="2000" dirty="0" smtClean="0">
                  <a:solidFill>
                    <a:schemeClr val="tx1"/>
                  </a:solidFill>
                  <a:latin typeface="Times New Roman"/>
                  <a:cs typeface="Times New Roman"/>
                </a:rPr>
                <a:t>)</a:t>
              </a:r>
              <a:r>
                <a:rPr lang="en-US" altLang="ja-JP" sz="2000" dirty="0" smtClean="0">
                  <a:solidFill>
                    <a:schemeClr val="tx1"/>
                  </a:solidFill>
                  <a:cs typeface="Times New Roman"/>
                </a:rPr>
                <a:t> space</a:t>
              </a:r>
              <a:r>
                <a:rPr lang="en-US" altLang="ja-JP" sz="2000" dirty="0">
                  <a:solidFill>
                    <a:schemeClr val="tx1"/>
                  </a:solidFill>
                </a:rPr>
                <a:t>.</a:t>
              </a:r>
              <a:endParaRPr lang="ja-JP" altLang="en-US" sz="2000" baseline="-25000" dirty="0" smtClean="0">
                <a:solidFill>
                  <a:schemeClr val="tx1"/>
                </a:solidFill>
                <a:latin typeface="Times New Roman"/>
                <a:cs typeface="Times New Roman"/>
              </a:endParaRPr>
            </a:p>
          </p:txBody>
        </p:sp>
        <p:sp>
          <p:nvSpPr>
            <p:cNvPr id="35" name="テキスト ボックス 34"/>
            <p:cNvSpPr txBox="1"/>
            <p:nvPr/>
          </p:nvSpPr>
          <p:spPr>
            <a:xfrm>
              <a:off x="457200" y="4711061"/>
              <a:ext cx="1256819" cy="369331"/>
            </a:xfrm>
            <a:prstGeom prst="rect">
              <a:avLst/>
            </a:prstGeom>
            <a:solidFill>
              <a:schemeClr val="bg1"/>
            </a:solidFill>
            <a:ln w="19050" cap="flat" cmpd="sng" algn="ctr">
              <a:solidFill>
                <a:srgbClr val="4F81BD"/>
              </a:solidFill>
              <a:prstDash val="solid"/>
              <a:round/>
              <a:headEnd type="none" w="med" len="med"/>
              <a:tailEnd type="none" w="med" len="med"/>
            </a:ln>
          </p:spPr>
          <p:txBody>
            <a:bodyPr wrap="square" rtlCol="0">
              <a:spAutoFit/>
            </a:bodyPr>
            <a:lstStyle/>
            <a:p>
              <a:pPr algn="ctr"/>
              <a:r>
                <a:rPr lang="en-US" altLang="ja-JP" dirty="0" smtClean="0"/>
                <a:t>Theorem</a:t>
              </a:r>
              <a:r>
                <a:rPr lang="ja-JP" altLang="en-US" dirty="0" smtClean="0"/>
                <a:t>３</a:t>
              </a:r>
              <a:endParaRPr kumimoji="1" lang="ja-JP" altLang="en-US" dirty="0"/>
            </a:p>
          </p:txBody>
        </p:sp>
      </p:grpSp>
      <p:grpSp>
        <p:nvGrpSpPr>
          <p:cNvPr id="12" name="図形グループ 63"/>
          <p:cNvGrpSpPr/>
          <p:nvPr/>
        </p:nvGrpSpPr>
        <p:grpSpPr>
          <a:xfrm>
            <a:off x="377831" y="2539540"/>
            <a:ext cx="8445501" cy="1182500"/>
            <a:chOff x="457199" y="3166600"/>
            <a:chExt cx="8445501" cy="1182500"/>
          </a:xfrm>
        </p:grpSpPr>
        <p:sp>
          <p:nvSpPr>
            <p:cNvPr id="5" name="角丸四角形 4"/>
            <p:cNvSpPr/>
            <p:nvPr/>
          </p:nvSpPr>
          <p:spPr>
            <a:xfrm>
              <a:off x="457200" y="3456001"/>
              <a:ext cx="8445500" cy="893099"/>
            </a:xfrm>
            <a:prstGeom prst="roundRect">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dirty="0" smtClean="0">
                  <a:solidFill>
                    <a:schemeClr val="tx1"/>
                  </a:solidFill>
                </a:rPr>
                <a:t>If </a:t>
              </a:r>
              <a:r>
                <a:rPr lang="en-US" altLang="ja-JP" sz="2000" i="1" dirty="0" smtClean="0">
                  <a:solidFill>
                    <a:schemeClr val="tx1"/>
                  </a:solidFill>
                  <a:latin typeface="Times New Roman"/>
                  <a:cs typeface="Times New Roman"/>
                </a:rPr>
                <a:t>G</a:t>
              </a:r>
              <a:r>
                <a:rPr lang="en-US" altLang="ja-JP" sz="2000" baseline="-25000" dirty="0" smtClean="0">
                  <a:solidFill>
                    <a:schemeClr val="tx1"/>
                  </a:solidFill>
                  <a:latin typeface="Times New Roman"/>
                  <a:cs typeface="Times New Roman"/>
                </a:rPr>
                <a:t>1</a:t>
              </a:r>
              <a:r>
                <a:rPr lang="en-US" altLang="ja-JP" sz="2000" dirty="0" smtClean="0">
                  <a:solidFill>
                    <a:schemeClr val="tx1"/>
                  </a:solidFill>
                  <a:cs typeface="Times New Roman"/>
                </a:rPr>
                <a:t> and </a:t>
              </a:r>
              <a:r>
                <a:rPr lang="en-US" altLang="ja-JP" sz="2000" i="1" dirty="0" smtClean="0">
                  <a:solidFill>
                    <a:schemeClr val="tx1"/>
                  </a:solidFill>
                  <a:latin typeface="Times New Roman"/>
                  <a:cs typeface="Times New Roman"/>
                </a:rPr>
                <a:t>G</a:t>
              </a:r>
              <a:r>
                <a:rPr lang="en-US" altLang="ja-JP" sz="2000" baseline="-25000" dirty="0" smtClean="0">
                  <a:solidFill>
                    <a:schemeClr val="tx1"/>
                  </a:solidFill>
                  <a:latin typeface="Times New Roman"/>
                  <a:cs typeface="Times New Roman"/>
                </a:rPr>
                <a:t>2</a:t>
              </a:r>
              <a:r>
                <a:rPr lang="en-US" altLang="ja-JP" sz="2000" dirty="0" smtClean="0">
                  <a:solidFill>
                    <a:schemeClr val="tx1"/>
                  </a:solidFill>
                  <a:cs typeface="Times New Roman"/>
                </a:rPr>
                <a:t> are acyclic, then the Longest Common </a:t>
              </a:r>
              <a:r>
                <a:rPr lang="en-US" altLang="ja-JP" sz="2000" dirty="0" err="1" smtClean="0">
                  <a:solidFill>
                    <a:schemeClr val="tx1"/>
                  </a:solidFill>
                  <a:cs typeface="Times New Roman"/>
                </a:rPr>
                <a:t>Subseqence</a:t>
              </a:r>
              <a:r>
                <a:rPr lang="en-US" altLang="ja-JP" sz="2000" dirty="0" smtClean="0">
                  <a:solidFill>
                    <a:schemeClr val="tx1"/>
                  </a:solidFill>
                  <a:cs typeface="Times New Roman"/>
                </a:rPr>
                <a:t> problem can be solved in </a:t>
              </a:r>
              <a:r>
                <a:rPr lang="en-US" altLang="ja-JP" sz="2000" i="1" dirty="0" smtClean="0">
                  <a:solidFill>
                    <a:schemeClr val="tx1"/>
                  </a:solidFill>
                  <a:latin typeface="Times New Roman"/>
                  <a:cs typeface="Times New Roman"/>
                </a:rPr>
                <a:t>O</a:t>
              </a:r>
              <a:r>
                <a:rPr lang="en-US" altLang="ja-JP" sz="2000" dirty="0" smtClean="0">
                  <a:solidFill>
                    <a:schemeClr val="tx1"/>
                  </a:solidFill>
                  <a:latin typeface="Times New Roman"/>
                  <a:cs typeface="Times New Roman"/>
                </a:rPr>
                <a:t>(</a:t>
              </a:r>
              <a:r>
                <a:rPr lang="en-US" altLang="ja-JP" sz="2000" i="1" dirty="0" smtClean="0">
                  <a:solidFill>
                    <a:schemeClr val="tx1"/>
                  </a:solidFill>
                  <a:latin typeface="Times New Roman"/>
                  <a:cs typeface="Times New Roman"/>
                </a:rPr>
                <a:t>|E</a:t>
              </a:r>
              <a:r>
                <a:rPr lang="en-US" altLang="ja-JP" sz="2000" i="1" baseline="-25000" dirty="0" smtClean="0">
                  <a:solidFill>
                    <a:schemeClr val="tx1"/>
                  </a:solidFill>
                  <a:latin typeface="Times New Roman"/>
                  <a:cs typeface="Times New Roman"/>
                </a:rPr>
                <a:t>1</a:t>
              </a:r>
              <a:r>
                <a:rPr lang="en-US" altLang="ja-JP" sz="2000" i="1" dirty="0" smtClean="0">
                  <a:solidFill>
                    <a:schemeClr val="tx1"/>
                  </a:solidFill>
                  <a:latin typeface="Times New Roman"/>
                  <a:cs typeface="Times New Roman"/>
                </a:rPr>
                <a:t>||E</a:t>
              </a:r>
              <a:r>
                <a:rPr lang="en-US" altLang="ja-JP" sz="2000" i="1" baseline="-25000" dirty="0" smtClean="0">
                  <a:solidFill>
                    <a:schemeClr val="tx1"/>
                  </a:solidFill>
                  <a:latin typeface="Times New Roman"/>
                  <a:cs typeface="Times New Roman"/>
                </a:rPr>
                <a:t>2</a:t>
              </a:r>
              <a:r>
                <a:rPr lang="en-US" altLang="ja-JP" sz="2000" i="1" dirty="0" smtClean="0">
                  <a:solidFill>
                    <a:schemeClr val="tx1"/>
                  </a:solidFill>
                  <a:latin typeface="Times New Roman"/>
                  <a:cs typeface="Times New Roman"/>
                </a:rPr>
                <a:t>|</a:t>
              </a:r>
              <a:r>
                <a:rPr lang="en-US" altLang="ja-JP" sz="2000" dirty="0" smtClean="0">
                  <a:solidFill>
                    <a:schemeClr val="tx1"/>
                  </a:solidFill>
                  <a:latin typeface="Times New Roman"/>
                  <a:cs typeface="Times New Roman"/>
                </a:rPr>
                <a:t>) </a:t>
              </a:r>
              <a:r>
                <a:rPr lang="en-US" altLang="ja-JP" sz="2000" dirty="0" smtClean="0">
                  <a:solidFill>
                    <a:schemeClr val="tx1"/>
                  </a:solidFill>
                  <a:cs typeface="Times New Roman"/>
                </a:rPr>
                <a:t>time and </a:t>
              </a:r>
              <a:r>
                <a:rPr lang="en-US" altLang="ja-JP" sz="2000" i="1" dirty="0" smtClean="0">
                  <a:solidFill>
                    <a:schemeClr val="tx1"/>
                  </a:solidFill>
                  <a:latin typeface="Times New Roman"/>
                  <a:cs typeface="Times New Roman"/>
                </a:rPr>
                <a:t>O</a:t>
              </a:r>
              <a:r>
                <a:rPr lang="en-US" altLang="ja-JP" sz="2000" dirty="0" smtClean="0">
                  <a:solidFill>
                    <a:schemeClr val="tx1"/>
                  </a:solidFill>
                  <a:latin typeface="Times New Roman"/>
                  <a:cs typeface="Times New Roman"/>
                </a:rPr>
                <a:t>(</a:t>
              </a:r>
              <a:r>
                <a:rPr lang="en-US" altLang="ja-JP" sz="2000" i="1" dirty="0" smtClean="0">
                  <a:solidFill>
                    <a:schemeClr val="tx1"/>
                  </a:solidFill>
                  <a:latin typeface="Times New Roman"/>
                  <a:cs typeface="Times New Roman"/>
                </a:rPr>
                <a:t>|V</a:t>
              </a:r>
              <a:r>
                <a:rPr lang="en-US" altLang="ja-JP" sz="2000" i="1" baseline="-25000" dirty="0" smtClean="0">
                  <a:solidFill>
                    <a:schemeClr val="tx1"/>
                  </a:solidFill>
                  <a:latin typeface="Times New Roman"/>
                  <a:cs typeface="Times New Roman"/>
                </a:rPr>
                <a:t>1</a:t>
              </a:r>
              <a:r>
                <a:rPr lang="en-US" altLang="ja-JP" sz="2000" i="1" dirty="0" smtClean="0">
                  <a:solidFill>
                    <a:schemeClr val="tx1"/>
                  </a:solidFill>
                  <a:latin typeface="Times New Roman"/>
                  <a:cs typeface="Times New Roman"/>
                </a:rPr>
                <a:t>||V</a:t>
              </a:r>
              <a:r>
                <a:rPr lang="en-US" altLang="ja-JP" sz="2000" i="1" baseline="-25000" dirty="0" smtClean="0">
                  <a:solidFill>
                    <a:schemeClr val="tx1"/>
                  </a:solidFill>
                  <a:latin typeface="Times New Roman"/>
                  <a:cs typeface="Times New Roman"/>
                </a:rPr>
                <a:t>2</a:t>
              </a:r>
              <a:r>
                <a:rPr lang="en-US" altLang="ja-JP" sz="2000" i="1" dirty="0" smtClean="0">
                  <a:solidFill>
                    <a:schemeClr val="tx1"/>
                  </a:solidFill>
                  <a:latin typeface="Times New Roman"/>
                  <a:cs typeface="Times New Roman"/>
                </a:rPr>
                <a:t>|</a:t>
              </a:r>
              <a:r>
                <a:rPr lang="en-US" altLang="ja-JP" sz="2000" dirty="0" smtClean="0">
                  <a:solidFill>
                    <a:schemeClr val="tx1"/>
                  </a:solidFill>
                  <a:latin typeface="Times New Roman"/>
                  <a:cs typeface="Times New Roman"/>
                </a:rPr>
                <a:t>)</a:t>
              </a:r>
              <a:r>
                <a:rPr lang="en-US" altLang="ja-JP" sz="2000" dirty="0" smtClean="0">
                  <a:solidFill>
                    <a:schemeClr val="tx1"/>
                  </a:solidFill>
                  <a:cs typeface="Times New Roman"/>
                </a:rPr>
                <a:t> space.</a:t>
              </a:r>
              <a:endParaRPr lang="ja-JP" altLang="en-US" sz="2000" baseline="-25000" dirty="0" smtClean="0">
                <a:solidFill>
                  <a:schemeClr val="tx1"/>
                </a:solidFill>
                <a:latin typeface="Times New Roman"/>
                <a:cs typeface="Times New Roman"/>
              </a:endParaRPr>
            </a:p>
          </p:txBody>
        </p:sp>
        <p:sp>
          <p:nvSpPr>
            <p:cNvPr id="34" name="テキスト ボックス 33"/>
            <p:cNvSpPr txBox="1"/>
            <p:nvPr/>
          </p:nvSpPr>
          <p:spPr>
            <a:xfrm>
              <a:off x="457199" y="3166600"/>
              <a:ext cx="1252165" cy="394327"/>
            </a:xfrm>
            <a:prstGeom prst="rect">
              <a:avLst/>
            </a:prstGeom>
            <a:solidFill>
              <a:schemeClr val="bg1"/>
            </a:solidFill>
            <a:ln w="19050" cap="flat" cmpd="sng" algn="ctr">
              <a:solidFill>
                <a:srgbClr val="4F81BD"/>
              </a:solidFill>
              <a:prstDash val="solid"/>
              <a:round/>
              <a:headEnd type="none" w="med" len="med"/>
              <a:tailEnd type="none" w="med" len="med"/>
            </a:ln>
          </p:spPr>
          <p:txBody>
            <a:bodyPr wrap="square" rtlCol="0">
              <a:spAutoFit/>
            </a:bodyPr>
            <a:lstStyle/>
            <a:p>
              <a:pPr algn="ctr"/>
              <a:r>
                <a:rPr lang="en-US" altLang="ja-JP" dirty="0" smtClean="0"/>
                <a:t>Theorem</a:t>
              </a:r>
              <a:r>
                <a:rPr lang="ja-JP" altLang="en-US" dirty="0" smtClean="0"/>
                <a:t>２</a:t>
              </a:r>
              <a:endParaRPr kumimoji="1" lang="ja-JP" altLang="en-US" dirty="0"/>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dirty="0"/>
          </a:p>
        </p:txBody>
      </p:sp>
      <p:sp>
        <p:nvSpPr>
          <p:cNvPr id="3" name="コンテンツ プレースホルダ 2"/>
          <p:cNvSpPr>
            <a:spLocks noGrp="1"/>
          </p:cNvSpPr>
          <p:nvPr>
            <p:ph idx="1"/>
          </p:nvPr>
        </p:nvSpPr>
        <p:spPr/>
        <p:txBody>
          <a:bodyPr/>
          <a:lstStyle/>
          <a:p>
            <a:r>
              <a:rPr lang="ja-JP" altLang="en-US" dirty="0" smtClean="0"/>
              <a:t>普通なら、一つ前の要素だけだけど、非線形ではこうだよ！（ドーン）</a:t>
            </a:r>
            <a:r>
              <a:rPr lang="en-US" altLang="ja-JP" dirty="0" smtClean="0"/>
              <a:t/>
            </a:r>
            <a:br>
              <a:rPr lang="en-US" altLang="ja-JP" dirty="0" smtClean="0"/>
            </a:br>
            <a:r>
              <a:rPr lang="en-US" altLang="ja-JP" dirty="0" smtClean="0"/>
              <a:t/>
            </a:r>
            <a:br>
              <a:rPr lang="en-US" altLang="ja-JP" dirty="0" smtClean="0"/>
            </a:br>
            <a:r>
              <a:rPr lang="ja-JP" altLang="en-US" dirty="0" smtClean="0"/>
              <a:t>（予定地）</a:t>
            </a:r>
            <a:endParaRPr lang="ja-JP" alt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本当のフォント</a:t>
            </a:r>
            <a:endParaRPr lang="ja-JP" altLang="en-US" dirty="0"/>
          </a:p>
        </p:txBody>
      </p:sp>
      <p:sp>
        <p:nvSpPr>
          <p:cNvPr id="3" name="コンテンツ プレースホルダ 2"/>
          <p:cNvSpPr>
            <a:spLocks noGrp="1"/>
          </p:cNvSpPr>
          <p:nvPr>
            <p:ph idx="1"/>
          </p:nvPr>
        </p:nvSpPr>
        <p:spPr/>
        <p:txBody>
          <a:bodyPr/>
          <a:lstStyle/>
          <a:p>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cs typeface="Times New Roman"/>
              </a:rPr>
              <a:t> </a:t>
            </a:r>
            <a:r>
              <a:rPr lang="en-US" altLang="ja-JP" i="1" dirty="0" smtClean="0">
                <a:solidFill>
                  <a:srgbClr val="000000"/>
                </a:solidFill>
                <a:latin typeface="Times New Roman"/>
                <a:cs typeface="Times New Roman"/>
              </a:rPr>
              <a:t>E</a:t>
            </a:r>
            <a:r>
              <a:rPr lang="en-US" altLang="ja-JP" baseline="-25000" dirty="0" smtClean="0">
                <a:solidFill>
                  <a:srgbClr val="000000"/>
                </a:solidFill>
                <a:latin typeface="Times New Roman"/>
                <a:cs typeface="Times New Roman"/>
              </a:rPr>
              <a:t>1</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 L</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 and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a:t>
            </a:r>
            <a:r>
              <a:rPr lang="en-US" altLang="ja-JP" i="1" dirty="0" smtClean="0">
                <a:solidFill>
                  <a:srgbClr val="000000"/>
                </a:solidFill>
                <a:cs typeface="Times New Roman"/>
              </a:rPr>
              <a:t> </a:t>
            </a:r>
            <a:r>
              <a:rPr lang="en-US" altLang="ja-JP" i="1" dirty="0" smtClean="0">
                <a:solidFill>
                  <a:srgbClr val="000000"/>
                </a:solidFill>
                <a:latin typeface="Times New Roman"/>
                <a:cs typeface="Times New Roman"/>
              </a:rPr>
              <a:t>E</a:t>
            </a:r>
            <a:r>
              <a:rPr lang="en-US" altLang="ja-JP" baseline="-25000" dirty="0" smtClean="0">
                <a:solidFill>
                  <a:srgbClr val="000000"/>
                </a:solidFill>
                <a:latin typeface="Times New Roman"/>
                <a:cs typeface="Times New Roman"/>
              </a:rPr>
              <a:t>2</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 L</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a:t>
            </a:r>
          </a:p>
          <a:p>
            <a:r>
              <a:rPr lang="en-US" altLang="ja-JP" dirty="0" smtClean="0">
                <a:solidFill>
                  <a:srgbClr val="000000"/>
                </a:solidFill>
                <a:cs typeface="Times New Roman"/>
              </a:rPr>
              <a:t> </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a:t>
            </a:r>
            <a:endParaRPr lang="ja-JP" altLang="en-US" dirty="0"/>
          </a:p>
        </p:txBody>
      </p:sp>
      <p:sp>
        <p:nvSpPr>
          <p:cNvPr id="4" name="テキスト ボックス 3"/>
          <p:cNvSpPr txBox="1"/>
          <p:nvPr/>
        </p:nvSpPr>
        <p:spPr>
          <a:xfrm>
            <a:off x="896035" y="3200332"/>
            <a:ext cx="7226908" cy="707886"/>
          </a:xfrm>
          <a:prstGeom prst="rect">
            <a:avLst/>
          </a:prstGeom>
          <a:noFill/>
        </p:spPr>
        <p:txBody>
          <a:bodyPr wrap="square" rtlCol="0">
            <a:spAutoFit/>
          </a:bodyPr>
          <a:lstStyle/>
          <a:p>
            <a:r>
              <a:rPr lang="en-US" altLang="ja-JP" sz="2000" dirty="0" smtClean="0">
                <a:latin typeface="Times New Roman"/>
                <a:cs typeface="Times New Roman"/>
              </a:rPr>
              <a:t>If</a:t>
            </a:r>
            <a:r>
              <a:rPr lang="en-US" altLang="ja-JP" sz="2000" i="1" dirty="0" smtClean="0">
                <a:latin typeface="Times New Roman"/>
                <a:cs typeface="Times New Roman"/>
              </a:rPr>
              <a:t> L</a:t>
            </a:r>
            <a:r>
              <a:rPr lang="en-US" altLang="ja-JP" sz="2000" baseline="-25000" dirty="0" smtClean="0">
                <a:latin typeface="Times New Roman"/>
                <a:cs typeface="Times New Roman"/>
              </a:rPr>
              <a:t>1</a:t>
            </a:r>
            <a:r>
              <a:rPr lang="en-US" altLang="ja-JP" sz="2000" dirty="0" smtClean="0">
                <a:latin typeface="Times New Roman"/>
                <a:cs typeface="Times New Roman"/>
              </a:rPr>
              <a:t>(</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baseline="-25000" dirty="0" smtClean="0">
                <a:latin typeface="Times New Roman"/>
                <a:cs typeface="Times New Roman"/>
              </a:rPr>
              <a:t>,i</a:t>
            </a:r>
            <a:r>
              <a:rPr lang="en-US" altLang="ja-JP" sz="2000" dirty="0" smtClean="0">
                <a:latin typeface="Times New Roman"/>
                <a:cs typeface="Times New Roman"/>
              </a:rPr>
              <a:t>) = </a:t>
            </a:r>
            <a:r>
              <a:rPr lang="en-US" altLang="ja-JP" sz="2000" i="1" dirty="0" smtClean="0">
                <a:latin typeface="Times New Roman"/>
                <a:cs typeface="Times New Roman"/>
              </a:rPr>
              <a:t>L</a:t>
            </a:r>
            <a:r>
              <a:rPr lang="en-US" altLang="ja-JP" sz="2000" baseline="-25000" dirty="0" smtClean="0">
                <a:latin typeface="Times New Roman"/>
                <a:cs typeface="Times New Roman"/>
              </a:rPr>
              <a:t>2</a:t>
            </a:r>
            <a:r>
              <a:rPr lang="en-US" altLang="ja-JP" sz="2000" dirty="0" smtClean="0">
                <a:latin typeface="Times New Roman"/>
                <a:cs typeface="Times New Roman"/>
              </a:rPr>
              <a:t>(</a:t>
            </a:r>
            <a:r>
              <a:rPr lang="en-US" altLang="ja-JP" sz="2000" i="1" dirty="0" smtClean="0">
                <a:latin typeface="Times New Roman"/>
                <a:cs typeface="Times New Roman"/>
              </a:rPr>
              <a:t>v</a:t>
            </a:r>
            <a:r>
              <a:rPr lang="en-US" altLang="ja-JP" sz="2000" baseline="-25000" dirty="0" smtClean="0">
                <a:latin typeface="Times New Roman"/>
                <a:cs typeface="Times New Roman"/>
              </a:rPr>
              <a:t>2</a:t>
            </a:r>
            <a:r>
              <a:rPr lang="en-US" altLang="ja-JP" sz="2000" i="1" baseline="-25000" dirty="0" smtClean="0">
                <a:latin typeface="Times New Roman"/>
                <a:cs typeface="Times New Roman"/>
              </a:rPr>
              <a:t>,j</a:t>
            </a:r>
            <a:r>
              <a:rPr lang="en-US" altLang="ja-JP" sz="2000" dirty="0" smtClean="0">
                <a:latin typeface="Times New Roman"/>
                <a:cs typeface="Times New Roman"/>
              </a:rPr>
              <a:t>) then</a:t>
            </a:r>
          </a:p>
          <a:p>
            <a:r>
              <a:rPr kumimoji="1" lang="en-US" altLang="ja-JP" sz="2000" i="1" dirty="0" smtClean="0">
                <a:latin typeface="Times New Roman"/>
                <a:cs typeface="Times New Roman"/>
              </a:rPr>
              <a:t>	</a:t>
            </a:r>
            <a:r>
              <a:rPr kumimoji="1" lang="en-US" altLang="ja-JP" sz="2000" i="1" dirty="0" err="1" smtClean="0">
                <a:latin typeface="Times New Roman"/>
                <a:cs typeface="Times New Roman"/>
              </a:rPr>
              <a:t>C</a:t>
            </a:r>
            <a:r>
              <a:rPr kumimoji="1" lang="en-US" altLang="ja-JP" sz="2000" i="1" baseline="-25000" dirty="0" err="1" smtClean="0">
                <a:latin typeface="Times New Roman"/>
                <a:cs typeface="Times New Roman"/>
              </a:rPr>
              <a:t>i,j</a:t>
            </a:r>
            <a:r>
              <a:rPr lang="en-US" altLang="ja-JP" sz="2000" i="1" dirty="0" smtClean="0">
                <a:latin typeface="Times New Roman"/>
                <a:cs typeface="Times New Roman"/>
              </a:rPr>
              <a:t> </a:t>
            </a:r>
            <a:r>
              <a:rPr lang="en-US" altLang="ja-JP" sz="2000" dirty="0" smtClean="0">
                <a:latin typeface="Times New Roman"/>
                <a:cs typeface="Times New Roman"/>
              </a:rPr>
              <a:t>= 1 + max{ </a:t>
            </a:r>
            <a:r>
              <a:rPr lang="en-US" altLang="ja-JP" sz="2000" dirty="0" err="1" smtClean="0">
                <a:latin typeface="Times New Roman"/>
                <a:cs typeface="Times New Roman"/>
              </a:rPr>
              <a:t>C</a:t>
            </a:r>
            <a:r>
              <a:rPr lang="en-US" altLang="ja-JP" sz="2000" i="1" baseline="-25000" dirty="0" err="1" smtClean="0">
                <a:latin typeface="Times New Roman"/>
                <a:cs typeface="Times New Roman"/>
              </a:rPr>
              <a:t>k</a:t>
            </a:r>
            <a:r>
              <a:rPr lang="en-US" altLang="ja-JP" sz="2000" baseline="-25000" dirty="0" smtClean="0">
                <a:latin typeface="Times New Roman"/>
                <a:cs typeface="Times New Roman"/>
              </a:rPr>
              <a:t>,ℓ</a:t>
            </a:r>
            <a:r>
              <a:rPr lang="en-US" altLang="ja-JP" sz="2000" dirty="0" smtClean="0">
                <a:latin typeface="Times New Roman"/>
                <a:cs typeface="Times New Roman"/>
              </a:rPr>
              <a:t> | (</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baseline="-25000" dirty="0" smtClean="0">
                <a:latin typeface="Times New Roman"/>
                <a:cs typeface="Times New Roman"/>
              </a:rPr>
              <a:t>k</a:t>
            </a:r>
            <a:r>
              <a:rPr lang="en-US" altLang="ja-JP" sz="2000" baseline="-25000" dirty="0" smtClean="0">
                <a:latin typeface="Times New Roman"/>
                <a:cs typeface="Times New Roman"/>
              </a:rPr>
              <a:t> </a:t>
            </a:r>
            <a:r>
              <a:rPr lang="en-US" altLang="ja-JP" sz="2000" dirty="0" smtClean="0">
                <a:latin typeface="Times New Roman"/>
                <a:cs typeface="Times New Roman"/>
              </a:rPr>
              <a:t>, </a:t>
            </a:r>
            <a:r>
              <a:rPr lang="en-US" altLang="ja-JP" sz="2000" i="1" dirty="0" smtClean="0">
                <a:latin typeface="Times New Roman"/>
                <a:cs typeface="Times New Roman"/>
              </a:rPr>
              <a:t>v</a:t>
            </a:r>
            <a:r>
              <a:rPr lang="en-US" altLang="ja-JP" sz="2000" baseline="-25000" dirty="0" smtClean="0">
                <a:latin typeface="Times New Roman"/>
                <a:cs typeface="Times New Roman"/>
              </a:rPr>
              <a:t>2,</a:t>
            </a:r>
            <a:r>
              <a:rPr lang="en-US" altLang="ja-JP" sz="2000" i="1" baseline="-25000" dirty="0" smtClean="0">
                <a:latin typeface="Times New Roman"/>
                <a:cs typeface="Times New Roman"/>
              </a:rPr>
              <a:t>i</a:t>
            </a:r>
            <a:r>
              <a:rPr lang="en-US" altLang="ja-JP" sz="2000" dirty="0" smtClean="0">
                <a:latin typeface="Times New Roman"/>
                <a:cs typeface="Times New Roman"/>
              </a:rPr>
              <a:t>)∈</a:t>
            </a:r>
            <a:r>
              <a:rPr lang="en-US" altLang="ja-JP" sz="2000" i="1" dirty="0" smtClean="0">
                <a:latin typeface="Times New Roman"/>
                <a:cs typeface="Times New Roman"/>
              </a:rPr>
              <a:t>E</a:t>
            </a:r>
            <a:r>
              <a:rPr lang="en-US" altLang="ja-JP" sz="2000" baseline="-25000" dirty="0" smtClean="0">
                <a:latin typeface="Times New Roman"/>
                <a:cs typeface="Times New Roman"/>
              </a:rPr>
              <a:t>1</a:t>
            </a:r>
            <a:r>
              <a:rPr lang="en-US" altLang="ja-JP" sz="2000" dirty="0" smtClean="0">
                <a:latin typeface="Times New Roman"/>
                <a:cs typeface="Times New Roman"/>
              </a:rPr>
              <a:t> , (</a:t>
            </a:r>
            <a:r>
              <a:rPr lang="en-US" altLang="ja-JP" sz="2000" i="1" dirty="0" smtClean="0">
                <a:latin typeface="Times New Roman"/>
                <a:cs typeface="Times New Roman"/>
              </a:rPr>
              <a:t>v</a:t>
            </a:r>
            <a:r>
              <a:rPr lang="en-US" altLang="ja-JP" sz="2000" baseline="-25000" dirty="0" smtClean="0">
                <a:latin typeface="Times New Roman"/>
                <a:cs typeface="Times New Roman"/>
              </a:rPr>
              <a:t>1,ℓ </a:t>
            </a:r>
            <a:r>
              <a:rPr lang="en-US" altLang="ja-JP" sz="2000" dirty="0" smtClean="0">
                <a:latin typeface="Times New Roman"/>
                <a:cs typeface="Times New Roman"/>
              </a:rPr>
              <a:t>, </a:t>
            </a:r>
            <a:r>
              <a:rPr lang="en-US" altLang="ja-JP" sz="2000" i="1" dirty="0" smtClean="0">
                <a:latin typeface="Times New Roman"/>
                <a:cs typeface="Times New Roman"/>
              </a:rPr>
              <a:t>v</a:t>
            </a:r>
            <a:r>
              <a:rPr lang="en-US" altLang="ja-JP" sz="2000" baseline="-25000" dirty="0" smtClean="0">
                <a:latin typeface="Times New Roman"/>
                <a:cs typeface="Times New Roman"/>
              </a:rPr>
              <a:t>2,</a:t>
            </a:r>
            <a:r>
              <a:rPr lang="en-US" altLang="ja-JP" sz="2000" i="1" baseline="-25000" dirty="0" smtClean="0">
                <a:latin typeface="Times New Roman"/>
                <a:cs typeface="Times New Roman"/>
              </a:rPr>
              <a:t>j</a:t>
            </a:r>
            <a:r>
              <a:rPr lang="en-US" altLang="ja-JP" sz="2000" dirty="0" smtClean="0">
                <a:latin typeface="Times New Roman"/>
                <a:cs typeface="Times New Roman"/>
              </a:rPr>
              <a:t>)∈</a:t>
            </a:r>
            <a:r>
              <a:rPr lang="en-US" altLang="ja-JP" sz="2000" i="1" dirty="0" smtClean="0">
                <a:latin typeface="Times New Roman"/>
                <a:cs typeface="Times New Roman"/>
              </a:rPr>
              <a:t>E</a:t>
            </a:r>
            <a:r>
              <a:rPr lang="en-US" altLang="ja-JP" sz="2000" baseline="-25000" dirty="0" smtClean="0">
                <a:latin typeface="Times New Roman"/>
                <a:cs typeface="Times New Roman"/>
              </a:rPr>
              <a:t>2</a:t>
            </a:r>
            <a:r>
              <a:rPr lang="en-US" altLang="ja-JP" sz="2000" dirty="0" smtClean="0">
                <a:latin typeface="Times New Roman"/>
                <a:cs typeface="Times New Roman"/>
              </a:rPr>
              <a:t> }</a:t>
            </a:r>
            <a:endParaRPr kumimoji="1" lang="ja-JP" altLang="en-US" sz="2000" baseline="-25000" dirty="0">
              <a:latin typeface="Times New Roman"/>
              <a:cs typeface="Times New Roman"/>
            </a:endParaRPr>
          </a:p>
        </p:txBody>
      </p:sp>
      <p:sp>
        <p:nvSpPr>
          <p:cNvPr id="6" name="テキスト ボックス 5"/>
          <p:cNvSpPr txBox="1"/>
          <p:nvPr/>
        </p:nvSpPr>
        <p:spPr>
          <a:xfrm>
            <a:off x="346452" y="4262161"/>
            <a:ext cx="8736038" cy="1015663"/>
          </a:xfrm>
          <a:prstGeom prst="rect">
            <a:avLst/>
          </a:prstGeom>
          <a:noFill/>
        </p:spPr>
        <p:txBody>
          <a:bodyPr wrap="square" rtlCol="0">
            <a:spAutoFit/>
          </a:bodyPr>
          <a:lstStyle/>
          <a:p>
            <a:r>
              <a:rPr lang="en-US" altLang="ja-JP" sz="2000" i="1" dirty="0" err="1" smtClean="0">
                <a:latin typeface="Times New Roman"/>
                <a:cs typeface="Times New Roman"/>
              </a:rPr>
              <a:t>substr</a:t>
            </a:r>
            <a:r>
              <a:rPr lang="en-US" altLang="ja-JP" sz="2000" dirty="0" err="1" smtClean="0">
                <a:latin typeface="Times New Roman"/>
                <a:cs typeface="Times New Roman"/>
              </a:rPr>
              <a:t>(</a:t>
            </a:r>
            <a:r>
              <a:rPr lang="en-US" altLang="ja-JP" sz="2000" i="1" dirty="0" err="1" smtClean="0">
                <a:latin typeface="Times New Roman"/>
                <a:cs typeface="Times New Roman"/>
              </a:rPr>
              <a:t>G</a:t>
            </a:r>
            <a:r>
              <a:rPr lang="en-US" altLang="ja-JP" sz="2000" dirty="0" smtClean="0">
                <a:latin typeface="Times New Roman"/>
                <a:cs typeface="Times New Roman"/>
              </a:rPr>
              <a:t>) = {</a:t>
            </a:r>
            <a:r>
              <a:rPr lang="en-US" altLang="ja-JP" sz="2000" i="1" dirty="0" err="1" smtClean="0">
                <a:latin typeface="Times New Roman"/>
                <a:cs typeface="Times New Roman"/>
              </a:rPr>
              <a:t>substr</a:t>
            </a:r>
            <a:r>
              <a:rPr lang="en-US" altLang="ja-JP" sz="2000" dirty="0" err="1" smtClean="0">
                <a:latin typeface="Times New Roman"/>
                <a:cs typeface="Times New Roman"/>
              </a:rPr>
              <a:t>(</a:t>
            </a:r>
            <a:r>
              <a:rPr lang="en-US" altLang="ja-JP" sz="2000" i="1" dirty="0" err="1" smtClean="0">
                <a:latin typeface="Times New Roman"/>
                <a:cs typeface="Times New Roman"/>
              </a:rPr>
              <a:t>L</a:t>
            </a:r>
            <a:r>
              <a:rPr lang="en-US" altLang="ja-JP" sz="2000" dirty="0" err="1" smtClean="0">
                <a:latin typeface="Times New Roman"/>
                <a:cs typeface="Times New Roman"/>
              </a:rPr>
              <a:t>(</a:t>
            </a:r>
            <a:r>
              <a:rPr lang="en-US" altLang="ja-JP" sz="2000" i="1" dirty="0" err="1" smtClean="0">
                <a:latin typeface="Times New Roman"/>
                <a:cs typeface="Times New Roman"/>
              </a:rPr>
              <a:t>p</a:t>
            </a:r>
            <a:r>
              <a:rPr lang="en-US" altLang="ja-JP" sz="2000" dirty="0" smtClean="0">
                <a:latin typeface="Times New Roman"/>
                <a:cs typeface="Times New Roman"/>
              </a:rPr>
              <a:t>)) | </a:t>
            </a:r>
            <a:r>
              <a:rPr lang="en-US" altLang="ja-JP" sz="2000" i="1" dirty="0" err="1" smtClean="0">
                <a:latin typeface="Times New Roman"/>
                <a:cs typeface="Times New Roman"/>
              </a:rPr>
              <a:t>p</a:t>
            </a:r>
            <a:r>
              <a:rPr lang="en-US" altLang="ja-JP" sz="2000" dirty="0" err="1" smtClean="0">
                <a:latin typeface="Times New Roman"/>
                <a:cs typeface="Times New Roman"/>
              </a:rPr>
              <a:t>∈</a:t>
            </a:r>
            <a:r>
              <a:rPr lang="en-US" altLang="ja-JP" sz="2000" i="1" dirty="0" err="1" smtClean="0">
                <a:latin typeface="Times New Roman"/>
                <a:cs typeface="Times New Roman"/>
              </a:rPr>
              <a:t>P</a:t>
            </a:r>
            <a:r>
              <a:rPr lang="en-US" altLang="ja-JP" sz="2000" dirty="0" err="1" smtClean="0">
                <a:latin typeface="Times New Roman"/>
                <a:cs typeface="Times New Roman"/>
              </a:rPr>
              <a:t>(</a:t>
            </a:r>
            <a:r>
              <a:rPr lang="en-US" altLang="ja-JP" sz="2000" i="1" dirty="0" err="1" smtClean="0">
                <a:latin typeface="Times New Roman"/>
                <a:cs typeface="Times New Roman"/>
              </a:rPr>
              <a:t>G</a:t>
            </a:r>
            <a:r>
              <a:rPr lang="en-US" altLang="ja-JP" sz="2000" dirty="0" smtClean="0">
                <a:latin typeface="Times New Roman"/>
                <a:cs typeface="Times New Roman"/>
              </a:rPr>
              <a:t>)} : the set of substrings of a non-linear text</a:t>
            </a:r>
            <a:endParaRPr kumimoji="1" lang="en-US" altLang="ja-JP" sz="2000" i="1" dirty="0" smtClean="0">
              <a:latin typeface="Times New Roman"/>
              <a:cs typeface="Times New Roman"/>
            </a:endParaRPr>
          </a:p>
          <a:p>
            <a:r>
              <a:rPr kumimoji="1" lang="en-US" altLang="ja-JP" sz="2000" i="1" dirty="0" err="1" smtClean="0">
                <a:latin typeface="Times New Roman"/>
                <a:cs typeface="Times New Roman"/>
              </a:rPr>
              <a:t>suffix</a:t>
            </a:r>
            <a:r>
              <a:rPr kumimoji="1" lang="en-US" altLang="ja-JP" sz="2000" dirty="0" err="1" smtClean="0">
                <a:latin typeface="Times New Roman"/>
                <a:cs typeface="Times New Roman"/>
              </a:rPr>
              <a:t>(</a:t>
            </a:r>
            <a:r>
              <a:rPr kumimoji="1" lang="en-US" altLang="ja-JP" sz="2000" i="1" dirty="0" err="1" smtClean="0">
                <a:latin typeface="Times New Roman"/>
                <a:cs typeface="Times New Roman"/>
              </a:rPr>
              <a:t>G</a:t>
            </a:r>
            <a:r>
              <a:rPr kumimoji="1" lang="en-US" altLang="ja-JP" sz="2000" dirty="0" smtClean="0">
                <a:latin typeface="Times New Roman"/>
                <a:cs typeface="Times New Roman"/>
              </a:rPr>
              <a:t>) = {</a:t>
            </a:r>
            <a:r>
              <a:rPr kumimoji="1" lang="en-US" altLang="ja-JP" sz="2000" i="1" dirty="0" err="1" smtClean="0">
                <a:latin typeface="Times New Roman"/>
                <a:cs typeface="Times New Roman"/>
              </a:rPr>
              <a:t>suffix</a:t>
            </a:r>
            <a:r>
              <a:rPr kumimoji="1" lang="en-US" altLang="ja-JP" sz="2000" dirty="0" err="1" smtClean="0">
                <a:latin typeface="Times New Roman"/>
                <a:cs typeface="Times New Roman"/>
              </a:rPr>
              <a:t>(</a:t>
            </a:r>
            <a:r>
              <a:rPr kumimoji="1" lang="en-US" altLang="ja-JP" sz="2000" i="1" dirty="0" err="1" smtClean="0">
                <a:latin typeface="Times New Roman"/>
                <a:cs typeface="Times New Roman"/>
              </a:rPr>
              <a:t>L</a:t>
            </a:r>
            <a:r>
              <a:rPr kumimoji="1" lang="en-US" altLang="ja-JP" sz="2000" dirty="0" err="1" smtClean="0">
                <a:latin typeface="Times New Roman"/>
                <a:cs typeface="Times New Roman"/>
              </a:rPr>
              <a:t>(</a:t>
            </a:r>
            <a:r>
              <a:rPr kumimoji="1" lang="en-US" altLang="ja-JP" sz="2000" i="1" dirty="0" err="1" smtClean="0">
                <a:latin typeface="Times New Roman"/>
                <a:cs typeface="Times New Roman"/>
              </a:rPr>
              <a:t>p</a:t>
            </a:r>
            <a:r>
              <a:rPr kumimoji="1" lang="en-US" altLang="ja-JP" sz="2000" dirty="0" smtClean="0">
                <a:latin typeface="Times New Roman"/>
                <a:cs typeface="Times New Roman"/>
              </a:rPr>
              <a:t>)) | </a:t>
            </a:r>
            <a:r>
              <a:rPr kumimoji="1" lang="en-US" altLang="ja-JP" sz="2000" i="1" dirty="0" err="1" smtClean="0">
                <a:latin typeface="Times New Roman"/>
                <a:cs typeface="Times New Roman"/>
              </a:rPr>
              <a:t>p</a:t>
            </a:r>
            <a:r>
              <a:rPr kumimoji="1" lang="en-US" altLang="ja-JP" sz="2000" dirty="0" err="1" smtClean="0">
                <a:latin typeface="Times New Roman"/>
                <a:cs typeface="Times New Roman"/>
              </a:rPr>
              <a:t>∈</a:t>
            </a:r>
            <a:r>
              <a:rPr kumimoji="1" lang="en-US" altLang="ja-JP" sz="2000" i="1" dirty="0" err="1" smtClean="0">
                <a:latin typeface="Times New Roman"/>
                <a:cs typeface="Times New Roman"/>
              </a:rPr>
              <a:t>P</a:t>
            </a:r>
            <a:r>
              <a:rPr kumimoji="1" lang="en-US" altLang="ja-JP" sz="2000" dirty="0" err="1" smtClean="0">
                <a:latin typeface="Times New Roman"/>
                <a:cs typeface="Times New Roman"/>
              </a:rPr>
              <a:t>(</a:t>
            </a:r>
            <a:r>
              <a:rPr kumimoji="1" lang="en-US" altLang="ja-JP" sz="2000" i="1" dirty="0" err="1" smtClean="0">
                <a:latin typeface="Times New Roman"/>
                <a:cs typeface="Times New Roman"/>
              </a:rPr>
              <a:t>G</a:t>
            </a:r>
            <a:r>
              <a:rPr kumimoji="1" lang="en-US" altLang="ja-JP" sz="2000" dirty="0" smtClean="0">
                <a:latin typeface="Times New Roman"/>
                <a:cs typeface="Times New Roman"/>
              </a:rPr>
              <a:t>)} </a:t>
            </a:r>
            <a:r>
              <a:rPr lang="en-US" altLang="ja-JP" sz="2000" dirty="0" smtClean="0">
                <a:latin typeface="Times New Roman"/>
                <a:cs typeface="Times New Roman"/>
              </a:rPr>
              <a:t>: the set of suffices of a non-linear text</a:t>
            </a:r>
            <a:endParaRPr kumimoji="1" lang="en-US" altLang="ja-JP" sz="2000" dirty="0" smtClean="0">
              <a:latin typeface="Times New Roman"/>
              <a:cs typeface="Times New Roman"/>
            </a:endParaRPr>
          </a:p>
          <a:p>
            <a:r>
              <a:rPr lang="en-US" altLang="ja-JP" sz="2000" i="1" dirty="0" err="1" smtClean="0">
                <a:latin typeface="Times New Roman"/>
                <a:cs typeface="Times New Roman"/>
              </a:rPr>
              <a:t>subseq</a:t>
            </a:r>
            <a:r>
              <a:rPr lang="en-US" altLang="ja-JP" sz="2000" dirty="0" err="1" smtClean="0">
                <a:latin typeface="Times New Roman"/>
                <a:cs typeface="Times New Roman"/>
              </a:rPr>
              <a:t>(</a:t>
            </a:r>
            <a:r>
              <a:rPr lang="en-US" altLang="ja-JP" sz="2000" i="1" dirty="0" err="1" smtClean="0">
                <a:latin typeface="Times New Roman"/>
                <a:cs typeface="Times New Roman"/>
              </a:rPr>
              <a:t>G</a:t>
            </a:r>
            <a:r>
              <a:rPr lang="en-US" altLang="ja-JP" sz="2000" dirty="0" smtClean="0">
                <a:latin typeface="Times New Roman"/>
                <a:cs typeface="Times New Roman"/>
              </a:rPr>
              <a:t>) = {</a:t>
            </a:r>
            <a:r>
              <a:rPr lang="en-US" altLang="ja-JP" sz="2000" i="1" dirty="0" err="1" smtClean="0">
                <a:latin typeface="Times New Roman"/>
                <a:cs typeface="Times New Roman"/>
              </a:rPr>
              <a:t>subseq</a:t>
            </a:r>
            <a:r>
              <a:rPr lang="en-US" altLang="ja-JP" sz="2000" dirty="0" err="1" smtClean="0">
                <a:latin typeface="Times New Roman"/>
                <a:cs typeface="Times New Roman"/>
              </a:rPr>
              <a:t>(</a:t>
            </a:r>
            <a:r>
              <a:rPr lang="en-US" altLang="ja-JP" sz="2000" i="1" dirty="0" err="1" smtClean="0">
                <a:latin typeface="Times New Roman"/>
                <a:cs typeface="Times New Roman"/>
              </a:rPr>
              <a:t>L</a:t>
            </a:r>
            <a:r>
              <a:rPr lang="en-US" altLang="ja-JP" sz="2000" dirty="0" err="1" smtClean="0">
                <a:latin typeface="Times New Roman"/>
                <a:cs typeface="Times New Roman"/>
              </a:rPr>
              <a:t>(</a:t>
            </a:r>
            <a:r>
              <a:rPr lang="en-US" altLang="ja-JP" sz="2000" i="1" dirty="0" err="1" smtClean="0">
                <a:latin typeface="Times New Roman"/>
                <a:cs typeface="Times New Roman"/>
              </a:rPr>
              <a:t>p</a:t>
            </a:r>
            <a:r>
              <a:rPr lang="en-US" altLang="ja-JP" sz="2000" dirty="0" smtClean="0">
                <a:latin typeface="Times New Roman"/>
                <a:cs typeface="Times New Roman"/>
              </a:rPr>
              <a:t>)) | </a:t>
            </a:r>
            <a:r>
              <a:rPr lang="en-US" altLang="ja-JP" sz="2000" i="1" dirty="0" err="1" smtClean="0">
                <a:latin typeface="Times New Roman"/>
                <a:cs typeface="Times New Roman"/>
              </a:rPr>
              <a:t>p</a:t>
            </a:r>
            <a:r>
              <a:rPr lang="en-US" altLang="ja-JP" sz="2000" dirty="0" err="1" smtClean="0">
                <a:latin typeface="Times New Roman"/>
                <a:cs typeface="Times New Roman"/>
              </a:rPr>
              <a:t>∈</a:t>
            </a:r>
            <a:r>
              <a:rPr lang="en-US" altLang="ja-JP" sz="2000" i="1" dirty="0" err="1" smtClean="0">
                <a:latin typeface="Times New Roman"/>
                <a:cs typeface="Times New Roman"/>
              </a:rPr>
              <a:t>P</a:t>
            </a:r>
            <a:r>
              <a:rPr lang="en-US" altLang="ja-JP" sz="2000" dirty="0" err="1" smtClean="0">
                <a:latin typeface="Times New Roman"/>
                <a:cs typeface="Times New Roman"/>
              </a:rPr>
              <a:t>(</a:t>
            </a:r>
            <a:r>
              <a:rPr lang="en-US" altLang="ja-JP" sz="2000" i="1" dirty="0" err="1" smtClean="0">
                <a:latin typeface="Times New Roman"/>
                <a:cs typeface="Times New Roman"/>
              </a:rPr>
              <a:t>G</a:t>
            </a:r>
            <a:r>
              <a:rPr lang="en-US" altLang="ja-JP" sz="2000" dirty="0" smtClean="0">
                <a:latin typeface="Times New Roman"/>
                <a:cs typeface="Times New Roman"/>
              </a:rPr>
              <a:t>)} : the set of subsequences of a non-linear text</a:t>
            </a:r>
            <a:endParaRPr lang="ja-JP" altLang="en-US" sz="2000" dirty="0" smtClean="0">
              <a:latin typeface="Times New Roman"/>
              <a:cs typeface="Times New Roman"/>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記号</a:t>
            </a:r>
            <a:endParaRPr lang="ja-JP" altLang="en-US" dirty="0"/>
          </a:p>
        </p:txBody>
      </p:sp>
      <p:sp>
        <p:nvSpPr>
          <p:cNvPr id="4" name="テキスト ボックス 3"/>
          <p:cNvSpPr txBox="1"/>
          <p:nvPr/>
        </p:nvSpPr>
        <p:spPr>
          <a:xfrm>
            <a:off x="457200" y="2354837"/>
            <a:ext cx="8229600" cy="369332"/>
          </a:xfrm>
          <a:prstGeom prst="rect">
            <a:avLst/>
          </a:prstGeom>
          <a:noFill/>
        </p:spPr>
        <p:txBody>
          <a:bodyPr wrap="square" rtlCol="0">
            <a:spAutoFit/>
          </a:bodyPr>
          <a:lstStyle/>
          <a:p>
            <a:r>
              <a:rPr kumimoji="1" lang="en-US" altLang="ja-JP" dirty="0" err="1" smtClean="0"/>
              <a:t>Ω≈ç√∫˜µ</a:t>
            </a:r>
            <a:r>
              <a:rPr lang="en-US" altLang="ja-JP" dirty="0" err="1" smtClean="0"/>
              <a:t>≤≥÷`åß∂ƒ©˙∆˚</a:t>
            </a:r>
            <a:r>
              <a:rPr lang="en-US" altLang="ja-JP" dirty="0" smtClean="0"/>
              <a:t>¬…</a:t>
            </a:r>
            <a:r>
              <a:rPr lang="en-US" altLang="ja-JP" dirty="0" err="1" smtClean="0"/>
              <a:t>æ«œ∑´®†¥¨ˆøπ</a:t>
            </a:r>
            <a:r>
              <a:rPr lang="en-US" altLang="ja-JP" dirty="0" smtClean="0"/>
              <a:t>“‘¡™£¢∞§¶•ªº–≠\</a:t>
            </a:r>
            <a:endParaRPr kumimoji="1" lang="ja-JP" altLang="en-US" dirty="0"/>
          </a:p>
        </p:txBody>
      </p:sp>
      <p:sp>
        <p:nvSpPr>
          <p:cNvPr id="5" name="テキスト ボックス 4"/>
          <p:cNvSpPr txBox="1"/>
          <p:nvPr/>
        </p:nvSpPr>
        <p:spPr>
          <a:xfrm>
            <a:off x="457200" y="1985505"/>
            <a:ext cx="8229600" cy="369332"/>
          </a:xfrm>
          <a:prstGeom prst="rect">
            <a:avLst/>
          </a:prstGeom>
          <a:noFill/>
        </p:spPr>
        <p:txBody>
          <a:bodyPr wrap="square" rtlCol="0">
            <a:spAutoFit/>
          </a:bodyPr>
          <a:lstStyle/>
          <a:p>
            <a:r>
              <a:rPr lang="en-US" altLang="ja-JP" dirty="0" smtClean="0"/>
              <a:t>zxcvbnm,./_asdfghjkl;:]qwertyuiop@[1234567890-^¥</a:t>
            </a:r>
            <a:endParaRPr kumimoji="1" lang="ja-JP" altLang="en-US" dirty="0"/>
          </a:p>
        </p:txBody>
      </p:sp>
      <p:sp>
        <p:nvSpPr>
          <p:cNvPr id="6" name="テキスト ボックス 5"/>
          <p:cNvSpPr txBox="1"/>
          <p:nvPr/>
        </p:nvSpPr>
        <p:spPr>
          <a:xfrm>
            <a:off x="457200" y="2724169"/>
            <a:ext cx="8229600" cy="369332"/>
          </a:xfrm>
          <a:prstGeom prst="rect">
            <a:avLst/>
          </a:prstGeom>
          <a:noFill/>
        </p:spPr>
        <p:txBody>
          <a:bodyPr wrap="square" rtlCol="0">
            <a:spAutoFit/>
          </a:bodyPr>
          <a:lstStyle/>
          <a:p>
            <a:r>
              <a:rPr lang="en-US" altLang="ja-JP" dirty="0" smtClean="0"/>
              <a:t>ÇVBÂ¯˘¿`Ï˝ÓÔÒÚÆ»Œ´ˇ¨ˆØ∏”’⁄€‹›ﬁﬂ‡°·‚—±| </a:t>
            </a:r>
            <a:endParaRPr kumimoji="1" lang="ja-JP" altLang="en-US" dirty="0">
              <a:latin typeface="Times New Roman"/>
              <a:cs typeface="Times New Roman"/>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作業</a:t>
            </a:r>
            <a:endParaRPr lang="ja-JP" altLang="en-US" dirty="0"/>
          </a:p>
        </p:txBody>
      </p:sp>
      <p:sp>
        <p:nvSpPr>
          <p:cNvPr id="37" name="テキスト ボックス 36"/>
          <p:cNvSpPr txBox="1"/>
          <p:nvPr/>
        </p:nvSpPr>
        <p:spPr>
          <a:xfrm>
            <a:off x="4146704" y="5170305"/>
            <a:ext cx="4148671" cy="1631216"/>
          </a:xfrm>
          <a:prstGeom prst="rect">
            <a:avLst/>
          </a:prstGeom>
          <a:noFill/>
        </p:spPr>
        <p:txBody>
          <a:bodyPr wrap="square" rtlCol="0">
            <a:spAutoFit/>
          </a:bodyPr>
          <a:lstStyle/>
          <a:p>
            <a:r>
              <a:rPr kumimoji="1" lang="en-US" altLang="ja-JP" sz="2000" i="1" dirty="0" smtClean="0">
                <a:latin typeface="Times New Roman"/>
                <a:cs typeface="Times New Roman"/>
              </a:rPr>
              <a:t>subseq</a:t>
            </a:r>
            <a:r>
              <a:rPr kumimoji="1" lang="en-US" altLang="ja-JP" sz="2000" dirty="0" smtClean="0">
                <a:latin typeface="+mn-ea"/>
              </a:rPr>
              <a:t>(</a:t>
            </a:r>
            <a:r>
              <a:rPr kumimoji="1" lang="en-US" altLang="ja-JP" sz="2000" i="1" dirty="0" smtClean="0">
                <a:latin typeface="Times New Roman"/>
                <a:cs typeface="Times New Roman"/>
              </a:rPr>
              <a:t>G</a:t>
            </a:r>
            <a:r>
              <a:rPr kumimoji="1" lang="en-US" altLang="ja-JP" sz="2000" baseline="-25000" dirty="0" smtClean="0">
                <a:latin typeface="+mn-ea"/>
              </a:rPr>
              <a:t>1</a:t>
            </a:r>
            <a:r>
              <a:rPr kumimoji="1" lang="en-US" altLang="ja-JP" sz="2000" dirty="0" smtClean="0">
                <a:latin typeface="+mn-ea"/>
              </a:rPr>
              <a:t>) </a:t>
            </a:r>
            <a:r>
              <a:rPr lang="en-US" altLang="ja-JP" sz="2000" dirty="0" smtClean="0">
                <a:latin typeface="+mn-ea"/>
              </a:rPr>
              <a:t>= </a:t>
            </a:r>
            <a:r>
              <a:rPr kumimoji="1" lang="en-US" altLang="ja-JP" sz="2000" dirty="0" smtClean="0">
                <a:latin typeface="+mn-ea"/>
              </a:rPr>
              <a:t>{ a ,</a:t>
            </a:r>
            <a:r>
              <a:rPr kumimoji="1" lang="en-US" altLang="ja-JP" sz="2000" dirty="0" err="1" smtClean="0">
                <a:latin typeface="+mn-ea"/>
              </a:rPr>
              <a:t>b</a:t>
            </a:r>
            <a:r>
              <a:rPr kumimoji="1" lang="en-US" altLang="ja-JP" sz="2000" dirty="0" smtClean="0">
                <a:latin typeface="+mn-ea"/>
              </a:rPr>
              <a:t>, </a:t>
            </a:r>
            <a:r>
              <a:rPr kumimoji="1" lang="en-US" altLang="ja-JP" sz="2000" dirty="0" err="1" smtClean="0">
                <a:latin typeface="+mn-ea"/>
              </a:rPr>
              <a:t>c</a:t>
            </a:r>
            <a:r>
              <a:rPr kumimoji="1" lang="en-US" altLang="ja-JP" sz="2000" dirty="0" smtClean="0">
                <a:latin typeface="+mn-ea"/>
              </a:rPr>
              <a:t>, </a:t>
            </a:r>
            <a:r>
              <a:rPr kumimoji="1" lang="en-US" altLang="ja-JP" sz="2000" dirty="0" err="1" smtClean="0">
                <a:latin typeface="+mn-ea"/>
              </a:rPr>
              <a:t>d</a:t>
            </a:r>
            <a:r>
              <a:rPr kumimoji="1" lang="en-US" altLang="ja-JP" sz="2000" dirty="0" smtClean="0">
                <a:latin typeface="+mn-ea"/>
              </a:rPr>
              <a:t>,</a:t>
            </a:r>
            <a:r>
              <a:rPr lang="en-US" altLang="ja-JP" sz="2000" dirty="0" smtClean="0">
                <a:latin typeface="+mn-ea"/>
              </a:rPr>
              <a:t> </a:t>
            </a:r>
            <a:r>
              <a:rPr lang="en-US" altLang="ja-JP" sz="2000" dirty="0" err="1" smtClean="0">
                <a:latin typeface="+mn-ea"/>
              </a:rPr>
              <a:t>ab</a:t>
            </a:r>
            <a:r>
              <a:rPr lang="en-US" altLang="ja-JP" sz="2000" dirty="0" smtClean="0">
                <a:latin typeface="+mn-ea"/>
              </a:rPr>
              <a:t>, ac, ad, 	bb, </a:t>
            </a:r>
            <a:r>
              <a:rPr lang="en-US" altLang="ja-JP" sz="2000" dirty="0" err="1" smtClean="0">
                <a:latin typeface="+mn-ea"/>
              </a:rPr>
              <a:t>bc</a:t>
            </a:r>
            <a:r>
              <a:rPr lang="en-US" altLang="ja-JP" sz="2000" dirty="0" smtClean="0">
                <a:latin typeface="+mn-ea"/>
              </a:rPr>
              <a:t>, </a:t>
            </a:r>
            <a:r>
              <a:rPr lang="en-US" altLang="ja-JP" sz="2000" dirty="0" err="1" smtClean="0">
                <a:latin typeface="+mn-ea"/>
              </a:rPr>
              <a:t>bd</a:t>
            </a:r>
            <a:r>
              <a:rPr lang="en-US" altLang="ja-JP" sz="2000" dirty="0" smtClean="0">
                <a:latin typeface="+mn-ea"/>
              </a:rPr>
              <a:t>, </a:t>
            </a:r>
            <a:r>
              <a:rPr lang="en-US" altLang="ja-JP" sz="2000" dirty="0" err="1" smtClean="0">
                <a:latin typeface="+mn-ea"/>
              </a:rPr>
              <a:t>cb</a:t>
            </a:r>
            <a:r>
              <a:rPr lang="en-US" altLang="ja-JP" sz="2000" dirty="0" smtClean="0">
                <a:latin typeface="+mn-ea"/>
              </a:rPr>
              <a:t>, </a:t>
            </a:r>
            <a:r>
              <a:rPr lang="en-US" altLang="ja-JP" sz="2000" dirty="0" err="1" smtClean="0">
                <a:latin typeface="+mn-ea"/>
              </a:rPr>
              <a:t>cd</a:t>
            </a:r>
            <a:r>
              <a:rPr lang="en-US" altLang="ja-JP" sz="2000" dirty="0" smtClean="0">
                <a:latin typeface="+mn-ea"/>
              </a:rPr>
              <a:t>, db, </a:t>
            </a:r>
            <a:r>
              <a:rPr lang="en-US" altLang="ja-JP" sz="2000" dirty="0" err="1" smtClean="0">
                <a:latin typeface="+mn-ea"/>
              </a:rPr>
              <a:t>abb</a:t>
            </a:r>
            <a:r>
              <a:rPr lang="en-US" altLang="ja-JP" sz="2000" dirty="0" smtClean="0">
                <a:latin typeface="+mn-ea"/>
              </a:rPr>
              <a:t>, </a:t>
            </a:r>
            <a:r>
              <a:rPr lang="en-US" altLang="ja-JP" sz="2000" dirty="0" err="1" smtClean="0">
                <a:latin typeface="+mn-ea"/>
              </a:rPr>
              <a:t>abc</a:t>
            </a:r>
            <a:r>
              <a:rPr lang="en-US" altLang="ja-JP" sz="2000" dirty="0" smtClean="0">
                <a:latin typeface="+mn-ea"/>
              </a:rPr>
              <a:t>, 	</a:t>
            </a:r>
            <a:r>
              <a:rPr lang="en-US" altLang="ja-JP" sz="2000" dirty="0" err="1" smtClean="0">
                <a:latin typeface="+mn-ea"/>
              </a:rPr>
              <a:t>abd</a:t>
            </a:r>
            <a:r>
              <a:rPr lang="en-US" altLang="ja-JP" sz="2000" dirty="0" smtClean="0">
                <a:latin typeface="+mn-ea"/>
              </a:rPr>
              <a:t>, </a:t>
            </a:r>
            <a:r>
              <a:rPr lang="en-US" altLang="ja-JP" sz="2000" dirty="0" err="1" smtClean="0">
                <a:latin typeface="+mn-ea"/>
              </a:rPr>
              <a:t>acb</a:t>
            </a:r>
            <a:r>
              <a:rPr lang="en-US" altLang="ja-JP" sz="2000" dirty="0" smtClean="0">
                <a:latin typeface="+mn-ea"/>
              </a:rPr>
              <a:t>, </a:t>
            </a:r>
            <a:r>
              <a:rPr lang="en-US" altLang="ja-JP" sz="2000" dirty="0" err="1" smtClean="0">
                <a:latin typeface="+mn-ea"/>
              </a:rPr>
              <a:t>acd</a:t>
            </a:r>
            <a:r>
              <a:rPr lang="en-US" altLang="ja-JP" sz="2000" dirty="0" smtClean="0">
                <a:latin typeface="+mn-ea"/>
              </a:rPr>
              <a:t>, </a:t>
            </a:r>
            <a:r>
              <a:rPr lang="en-US" altLang="ja-JP" sz="2000" dirty="0" err="1" smtClean="0">
                <a:latin typeface="+mn-ea"/>
              </a:rPr>
              <a:t>adb</a:t>
            </a:r>
            <a:r>
              <a:rPr lang="en-US" altLang="ja-JP" sz="2000" dirty="0" smtClean="0">
                <a:latin typeface="+mn-ea"/>
              </a:rPr>
              <a:t>, </a:t>
            </a:r>
            <a:r>
              <a:rPr lang="en-US" altLang="ja-JP" sz="2000" dirty="0" err="1" smtClean="0">
                <a:latin typeface="+mn-ea"/>
              </a:rPr>
              <a:t>bcb</a:t>
            </a:r>
            <a:r>
              <a:rPr lang="en-US" altLang="ja-JP" sz="2000" dirty="0" smtClean="0">
                <a:latin typeface="+mn-ea"/>
              </a:rPr>
              <a:t>, </a:t>
            </a:r>
            <a:r>
              <a:rPr lang="en-US" altLang="ja-JP" sz="2000" dirty="0" err="1" smtClean="0">
                <a:latin typeface="+mn-ea"/>
              </a:rPr>
              <a:t>bcd</a:t>
            </a:r>
            <a:r>
              <a:rPr lang="en-US" altLang="ja-JP" sz="2000" dirty="0" smtClean="0">
                <a:latin typeface="+mn-ea"/>
              </a:rPr>
              <a:t>, 	</a:t>
            </a:r>
            <a:r>
              <a:rPr lang="en-US" altLang="ja-JP" sz="2000" dirty="0" err="1" smtClean="0">
                <a:latin typeface="+mn-ea"/>
              </a:rPr>
              <a:t>bdb</a:t>
            </a:r>
            <a:r>
              <a:rPr lang="en-US" altLang="ja-JP" sz="2000" dirty="0" smtClean="0">
                <a:latin typeface="+mn-ea"/>
              </a:rPr>
              <a:t>, </a:t>
            </a:r>
            <a:r>
              <a:rPr lang="en-US" altLang="ja-JP" sz="2000" dirty="0" err="1" smtClean="0">
                <a:latin typeface="+mn-ea"/>
              </a:rPr>
              <a:t>cdb</a:t>
            </a:r>
            <a:r>
              <a:rPr lang="en-US" altLang="ja-JP" sz="2000" dirty="0" smtClean="0">
                <a:latin typeface="+mn-ea"/>
              </a:rPr>
              <a:t>, </a:t>
            </a:r>
            <a:r>
              <a:rPr lang="en-US" altLang="ja-JP" sz="2000" dirty="0" err="1" smtClean="0">
                <a:latin typeface="+mn-ea"/>
              </a:rPr>
              <a:t>abcb</a:t>
            </a:r>
            <a:r>
              <a:rPr lang="en-US" altLang="ja-JP" sz="2000" dirty="0" smtClean="0">
                <a:latin typeface="+mn-ea"/>
              </a:rPr>
              <a:t>, </a:t>
            </a:r>
            <a:r>
              <a:rPr lang="en-US" altLang="ja-JP" sz="2000" dirty="0" err="1" smtClean="0">
                <a:latin typeface="+mn-ea"/>
              </a:rPr>
              <a:t>abcd</a:t>
            </a:r>
            <a:r>
              <a:rPr lang="en-US" altLang="ja-JP" sz="2000" dirty="0" smtClean="0">
                <a:latin typeface="+mn-ea"/>
              </a:rPr>
              <a:t>, </a:t>
            </a:r>
            <a:r>
              <a:rPr lang="en-US" altLang="ja-JP" sz="2000" dirty="0" err="1" smtClean="0">
                <a:latin typeface="+mn-ea"/>
              </a:rPr>
              <a:t>abdb</a:t>
            </a:r>
            <a:r>
              <a:rPr lang="en-US" altLang="ja-JP" sz="2000" dirty="0" smtClean="0">
                <a:latin typeface="+mn-ea"/>
              </a:rPr>
              <a:t>, 	</a:t>
            </a:r>
            <a:r>
              <a:rPr lang="en-US" altLang="ja-JP" sz="2000" dirty="0" err="1" smtClean="0">
                <a:latin typeface="+mn-ea"/>
              </a:rPr>
              <a:t>acdb</a:t>
            </a:r>
            <a:r>
              <a:rPr lang="en-US" altLang="ja-JP" sz="2000" dirty="0" smtClean="0">
                <a:latin typeface="+mn-ea"/>
              </a:rPr>
              <a:t>, </a:t>
            </a:r>
            <a:r>
              <a:rPr lang="en-US" altLang="ja-JP" sz="2000" dirty="0" err="1" smtClean="0">
                <a:latin typeface="+mn-ea"/>
              </a:rPr>
              <a:t>bcdb</a:t>
            </a:r>
            <a:r>
              <a:rPr lang="en-US" altLang="ja-JP" sz="2000" dirty="0" smtClean="0">
                <a:latin typeface="+mn-ea"/>
              </a:rPr>
              <a:t>,</a:t>
            </a:r>
            <a:r>
              <a:rPr kumimoji="1" lang="en-US" altLang="ja-JP" sz="2000" dirty="0" smtClean="0">
                <a:latin typeface="+mn-ea"/>
              </a:rPr>
              <a:t> </a:t>
            </a:r>
            <a:r>
              <a:rPr kumimoji="1" lang="en-US" altLang="ja-JP" sz="2000" dirty="0" err="1" smtClean="0">
                <a:latin typeface="+mn-ea"/>
              </a:rPr>
              <a:t>abcdb</a:t>
            </a:r>
            <a:r>
              <a:rPr kumimoji="1" lang="en-US" altLang="ja-JP" sz="2000" dirty="0" smtClean="0">
                <a:latin typeface="+mn-ea"/>
              </a:rPr>
              <a:t> }</a:t>
            </a:r>
            <a:endParaRPr kumimoji="1" lang="ja-JP" altLang="en-US" sz="2000" dirty="0">
              <a:latin typeface="+mn-ea"/>
            </a:endParaRPr>
          </a:p>
        </p:txBody>
      </p:sp>
      <p:sp>
        <p:nvSpPr>
          <p:cNvPr id="38" name="テキスト ボックス 37"/>
          <p:cNvSpPr txBox="1"/>
          <p:nvPr/>
        </p:nvSpPr>
        <p:spPr>
          <a:xfrm>
            <a:off x="4146704" y="5171325"/>
            <a:ext cx="4148671" cy="1631216"/>
          </a:xfrm>
          <a:prstGeom prst="rect">
            <a:avLst/>
          </a:prstGeom>
          <a:noFill/>
        </p:spPr>
        <p:txBody>
          <a:bodyPr wrap="square" rtlCol="0">
            <a:spAutoFit/>
          </a:bodyPr>
          <a:lstStyle/>
          <a:p>
            <a:r>
              <a:rPr lang="en-US" altLang="ja-JP" sz="2000" i="1" dirty="0" smtClean="0">
                <a:latin typeface="Times New Roman"/>
                <a:cs typeface="Times New Roman"/>
              </a:rPr>
              <a:t>subseq</a:t>
            </a:r>
            <a:r>
              <a:rPr lang="en-US" altLang="ja-JP" sz="2000" dirty="0" smtClean="0">
                <a:latin typeface="+mn-ea"/>
              </a:rPr>
              <a:t>(</a:t>
            </a:r>
            <a:r>
              <a:rPr lang="en-US" altLang="ja-JP" sz="2000" i="1" dirty="0" smtClean="0">
                <a:latin typeface="Times New Roman"/>
                <a:cs typeface="Times New Roman"/>
              </a:rPr>
              <a:t>G</a:t>
            </a:r>
            <a:r>
              <a:rPr lang="en-US" altLang="ja-JP" sz="2000" baseline="-25000" dirty="0" smtClean="0">
                <a:latin typeface="+mn-ea"/>
              </a:rPr>
              <a:t>2</a:t>
            </a:r>
            <a:r>
              <a:rPr lang="en-US" altLang="ja-JP" sz="2000" dirty="0" smtClean="0">
                <a:latin typeface="+mn-ea"/>
              </a:rPr>
              <a:t>) = </a:t>
            </a:r>
            <a:r>
              <a:rPr kumimoji="1" lang="en-US" altLang="ja-JP" sz="2000" dirty="0" smtClean="0">
                <a:latin typeface="+mn-ea"/>
              </a:rPr>
              <a:t>{ a, </a:t>
            </a:r>
            <a:r>
              <a:rPr kumimoji="1" lang="en-US" altLang="ja-JP" sz="2000" dirty="0" err="1" smtClean="0">
                <a:latin typeface="+mn-ea"/>
              </a:rPr>
              <a:t>b</a:t>
            </a:r>
            <a:r>
              <a:rPr kumimoji="1" lang="en-US" altLang="ja-JP" sz="2000" dirty="0" smtClean="0">
                <a:latin typeface="+mn-ea"/>
              </a:rPr>
              <a:t>, </a:t>
            </a:r>
            <a:r>
              <a:rPr kumimoji="1" lang="en-US" altLang="ja-JP" sz="2000" dirty="0" err="1" smtClean="0">
                <a:latin typeface="+mn-ea"/>
              </a:rPr>
              <a:t>c</a:t>
            </a:r>
            <a:r>
              <a:rPr kumimoji="1" lang="en-US" altLang="ja-JP" sz="2000" dirty="0" smtClean="0">
                <a:latin typeface="+mn-ea"/>
              </a:rPr>
              <a:t>, </a:t>
            </a:r>
            <a:r>
              <a:rPr kumimoji="1" lang="en-US" altLang="ja-JP" sz="2000" dirty="0" err="1" smtClean="0">
                <a:latin typeface="+mn-ea"/>
              </a:rPr>
              <a:t>d</a:t>
            </a:r>
            <a:r>
              <a:rPr kumimoji="1" lang="en-US" altLang="ja-JP" sz="2000" dirty="0" smtClean="0">
                <a:latin typeface="+mn-ea"/>
              </a:rPr>
              <a:t>,</a:t>
            </a:r>
            <a:r>
              <a:rPr lang="en-US" altLang="ja-JP" sz="2000" dirty="0" smtClean="0">
                <a:latin typeface="+mn-ea"/>
              </a:rPr>
              <a:t> </a:t>
            </a:r>
            <a:r>
              <a:rPr lang="en-US" altLang="ja-JP" sz="2000" dirty="0" err="1" smtClean="0">
                <a:latin typeface="+mn-ea"/>
              </a:rPr>
              <a:t>ab</a:t>
            </a:r>
            <a:r>
              <a:rPr lang="en-US" altLang="ja-JP" sz="2000" dirty="0" smtClean="0">
                <a:latin typeface="+mn-ea"/>
              </a:rPr>
              <a:t>, ac, ad, 	</a:t>
            </a:r>
            <a:r>
              <a:rPr lang="en-US" altLang="ja-JP" sz="2000" dirty="0" err="1" smtClean="0">
                <a:latin typeface="+mn-ea"/>
              </a:rPr>
              <a:t>ba</a:t>
            </a:r>
            <a:r>
              <a:rPr lang="en-US" altLang="ja-JP" sz="2000" dirty="0" smtClean="0">
                <a:latin typeface="+mn-ea"/>
              </a:rPr>
              <a:t>, ca, </a:t>
            </a:r>
            <a:r>
              <a:rPr lang="en-US" altLang="ja-JP" sz="2000" dirty="0" err="1" smtClean="0">
                <a:latin typeface="+mn-ea"/>
              </a:rPr>
              <a:t>cb</a:t>
            </a:r>
            <a:r>
              <a:rPr lang="en-US" altLang="ja-JP" sz="2000" dirty="0" smtClean="0">
                <a:latin typeface="+mn-ea"/>
              </a:rPr>
              <a:t>, </a:t>
            </a:r>
            <a:r>
              <a:rPr lang="en-US" altLang="ja-JP" sz="2000" dirty="0" err="1" smtClean="0">
                <a:latin typeface="+mn-ea"/>
              </a:rPr>
              <a:t>cd</a:t>
            </a:r>
            <a:r>
              <a:rPr lang="en-US" altLang="ja-JP" sz="2000" dirty="0" smtClean="0">
                <a:latin typeface="+mn-ea"/>
              </a:rPr>
              <a:t>, </a:t>
            </a:r>
            <a:r>
              <a:rPr lang="en-US" altLang="ja-JP" sz="2000" dirty="0" err="1" smtClean="0">
                <a:latin typeface="+mn-ea"/>
              </a:rPr>
              <a:t>da</a:t>
            </a:r>
            <a:r>
              <a:rPr lang="en-US" altLang="ja-JP" sz="2000" dirty="0" smtClean="0">
                <a:latin typeface="+mn-ea"/>
              </a:rPr>
              <a:t>, db,</a:t>
            </a:r>
            <a:r>
              <a:rPr kumimoji="1" lang="en-US" altLang="ja-JP" sz="2000" dirty="0" smtClean="0">
                <a:latin typeface="+mn-ea"/>
              </a:rPr>
              <a:t> </a:t>
            </a:r>
            <a:r>
              <a:rPr kumimoji="1" lang="en-US" altLang="ja-JP" sz="2000" dirty="0" err="1" smtClean="0">
                <a:latin typeface="+mn-ea"/>
              </a:rPr>
              <a:t>aba</a:t>
            </a:r>
            <a:r>
              <a:rPr lang="en-US" altLang="ja-JP" sz="2000" dirty="0" smtClean="0">
                <a:latin typeface="+mn-ea"/>
              </a:rPr>
              <a:t>, </a:t>
            </a:r>
            <a:r>
              <a:rPr lang="en-US" altLang="ja-JP" sz="2000" dirty="0" err="1" smtClean="0">
                <a:latin typeface="+mn-ea"/>
              </a:rPr>
              <a:t>aca</a:t>
            </a:r>
            <a:r>
              <a:rPr lang="en-US" altLang="ja-JP" sz="2000" dirty="0" smtClean="0">
                <a:latin typeface="+mn-ea"/>
              </a:rPr>
              <a:t>, 	</a:t>
            </a:r>
            <a:r>
              <a:rPr lang="en-US" altLang="ja-JP" sz="2000" dirty="0" err="1" smtClean="0">
                <a:latin typeface="+mn-ea"/>
              </a:rPr>
              <a:t>acb</a:t>
            </a:r>
            <a:r>
              <a:rPr kumimoji="1" lang="en-US" altLang="ja-JP" sz="2000" dirty="0" smtClean="0">
                <a:latin typeface="+mn-ea"/>
              </a:rPr>
              <a:t>, </a:t>
            </a:r>
            <a:r>
              <a:rPr kumimoji="1" lang="en-US" altLang="ja-JP" sz="2000" dirty="0" err="1" smtClean="0">
                <a:latin typeface="+mn-ea"/>
              </a:rPr>
              <a:t>acd</a:t>
            </a:r>
            <a:r>
              <a:rPr kumimoji="1" lang="en-US" altLang="ja-JP" sz="2000" dirty="0" smtClean="0">
                <a:latin typeface="+mn-ea"/>
              </a:rPr>
              <a:t>, </a:t>
            </a:r>
            <a:r>
              <a:rPr kumimoji="1" lang="en-US" altLang="ja-JP" sz="2000" dirty="0" err="1" smtClean="0">
                <a:latin typeface="+mn-ea"/>
              </a:rPr>
              <a:t>ada</a:t>
            </a:r>
            <a:r>
              <a:rPr kumimoji="1" lang="en-US" altLang="ja-JP" sz="2000" dirty="0" smtClean="0">
                <a:latin typeface="+mn-ea"/>
              </a:rPr>
              <a:t>, </a:t>
            </a:r>
            <a:r>
              <a:rPr kumimoji="1" lang="en-US" altLang="ja-JP" sz="2000" dirty="0" err="1" smtClean="0">
                <a:latin typeface="+mn-ea"/>
              </a:rPr>
              <a:t>adb</a:t>
            </a:r>
            <a:r>
              <a:rPr kumimoji="1" lang="en-US" altLang="ja-JP" sz="2000" dirty="0" smtClean="0">
                <a:latin typeface="+mn-ea"/>
              </a:rPr>
              <a:t>, </a:t>
            </a:r>
            <a:r>
              <a:rPr lang="en-US" altLang="ja-JP" sz="2000" dirty="0" err="1" smtClean="0">
                <a:latin typeface="+mn-ea"/>
              </a:rPr>
              <a:t>cba</a:t>
            </a:r>
            <a:r>
              <a:rPr kumimoji="1" lang="en-US" altLang="ja-JP" sz="2000" dirty="0" smtClean="0">
                <a:latin typeface="+mn-ea"/>
              </a:rPr>
              <a:t>, </a:t>
            </a:r>
            <a:r>
              <a:rPr kumimoji="1" lang="en-US" altLang="ja-JP" sz="2000" dirty="0" err="1" smtClean="0">
                <a:latin typeface="+mn-ea"/>
              </a:rPr>
              <a:t>cda</a:t>
            </a:r>
            <a:r>
              <a:rPr kumimoji="1" lang="en-US" altLang="ja-JP" sz="2000" dirty="0" smtClean="0">
                <a:latin typeface="+mn-ea"/>
              </a:rPr>
              <a:t>, 	</a:t>
            </a:r>
            <a:r>
              <a:rPr kumimoji="1" lang="en-US" altLang="ja-JP" sz="2000" dirty="0" err="1" smtClean="0">
                <a:latin typeface="+mn-ea"/>
              </a:rPr>
              <a:t>cdb</a:t>
            </a:r>
            <a:r>
              <a:rPr kumimoji="1" lang="en-US" altLang="ja-JP" sz="2000" dirty="0" smtClean="0">
                <a:latin typeface="+mn-ea"/>
              </a:rPr>
              <a:t>, </a:t>
            </a:r>
            <a:r>
              <a:rPr kumimoji="1" lang="en-US" altLang="ja-JP" sz="2000" dirty="0" err="1" smtClean="0">
                <a:latin typeface="+mn-ea"/>
              </a:rPr>
              <a:t>dba</a:t>
            </a:r>
            <a:r>
              <a:rPr lang="en-US" altLang="ja-JP" sz="2000" dirty="0" smtClean="0">
                <a:latin typeface="+mn-ea"/>
              </a:rPr>
              <a:t>, </a:t>
            </a:r>
            <a:r>
              <a:rPr lang="en-US" altLang="ja-JP" sz="2000" dirty="0" err="1" smtClean="0">
                <a:latin typeface="+mn-ea"/>
              </a:rPr>
              <a:t>acba</a:t>
            </a:r>
            <a:r>
              <a:rPr lang="en-US" altLang="ja-JP" sz="2000" dirty="0" smtClean="0">
                <a:latin typeface="+mn-ea"/>
              </a:rPr>
              <a:t>, </a:t>
            </a:r>
            <a:r>
              <a:rPr lang="en-US" altLang="ja-JP" sz="2000" dirty="0" err="1" smtClean="0">
                <a:latin typeface="+mn-ea"/>
              </a:rPr>
              <a:t>acda</a:t>
            </a:r>
            <a:r>
              <a:rPr lang="en-US" altLang="ja-JP" sz="2000" dirty="0" smtClean="0">
                <a:latin typeface="+mn-ea"/>
              </a:rPr>
              <a:t>, </a:t>
            </a:r>
            <a:r>
              <a:rPr lang="en-US" altLang="ja-JP" sz="2000" dirty="0" err="1" smtClean="0">
                <a:latin typeface="+mn-ea"/>
              </a:rPr>
              <a:t>acdb</a:t>
            </a:r>
            <a:r>
              <a:rPr lang="en-US" altLang="ja-JP" sz="2000" dirty="0" smtClean="0">
                <a:latin typeface="+mn-ea"/>
              </a:rPr>
              <a:t>, </a:t>
            </a:r>
            <a:r>
              <a:rPr lang="en-US" altLang="ja-JP" sz="2000" dirty="0" err="1" smtClean="0">
                <a:latin typeface="+mn-ea"/>
              </a:rPr>
              <a:t>adba</a:t>
            </a:r>
            <a:r>
              <a:rPr lang="en-US" altLang="ja-JP" sz="2000" dirty="0" smtClean="0">
                <a:latin typeface="+mn-ea"/>
              </a:rPr>
              <a:t>, 	</a:t>
            </a:r>
            <a:r>
              <a:rPr lang="en-US" altLang="ja-JP" sz="2000" dirty="0" err="1" smtClean="0">
                <a:latin typeface="+mn-ea"/>
              </a:rPr>
              <a:t>cdba</a:t>
            </a:r>
            <a:r>
              <a:rPr lang="en-US" altLang="ja-JP" sz="2000" dirty="0" smtClean="0">
                <a:latin typeface="+mn-ea"/>
              </a:rPr>
              <a:t>,</a:t>
            </a:r>
            <a:r>
              <a:rPr kumimoji="1" lang="en-US" altLang="ja-JP" sz="2000" dirty="0" smtClean="0">
                <a:latin typeface="+mn-ea"/>
              </a:rPr>
              <a:t> </a:t>
            </a:r>
            <a:r>
              <a:rPr kumimoji="1" lang="en-US" altLang="ja-JP" sz="2000" dirty="0" err="1" smtClean="0">
                <a:latin typeface="+mn-ea"/>
              </a:rPr>
              <a:t>acdba</a:t>
            </a:r>
            <a:r>
              <a:rPr kumimoji="1" lang="en-US" altLang="ja-JP" sz="2000" dirty="0" smtClean="0">
                <a:latin typeface="+mn-ea"/>
              </a:rPr>
              <a:t> }</a:t>
            </a:r>
            <a:endParaRPr kumimoji="1" lang="ja-JP" altLang="en-US" sz="2000" dirty="0">
              <a:latin typeface="+mn-ea"/>
            </a:endParaRPr>
          </a:p>
        </p:txBody>
      </p:sp>
      <p:grpSp>
        <p:nvGrpSpPr>
          <p:cNvPr id="179" name="図形グループ 178"/>
          <p:cNvGrpSpPr>
            <a:grpSpLocks noChangeAspect="1"/>
          </p:cNvGrpSpPr>
          <p:nvPr/>
        </p:nvGrpSpPr>
        <p:grpSpPr>
          <a:xfrm>
            <a:off x="-92200" y="2581419"/>
            <a:ext cx="987062" cy="3098894"/>
            <a:chOff x="3873762" y="4267948"/>
            <a:chExt cx="1536180" cy="4822856"/>
          </a:xfrm>
        </p:grpSpPr>
        <p:grpSp>
          <p:nvGrpSpPr>
            <p:cNvPr id="180" name="図形グループ 60"/>
            <p:cNvGrpSpPr/>
            <p:nvPr/>
          </p:nvGrpSpPr>
          <p:grpSpPr>
            <a:xfrm>
              <a:off x="4807079" y="4267948"/>
              <a:ext cx="602863" cy="4822856"/>
              <a:chOff x="4807079" y="4267948"/>
              <a:chExt cx="602863" cy="4822856"/>
            </a:xfrm>
          </p:grpSpPr>
          <p:sp>
            <p:nvSpPr>
              <p:cNvPr id="182" name="円/楕円 181"/>
              <p:cNvSpPr/>
              <p:nvPr/>
            </p:nvSpPr>
            <p:spPr>
              <a:xfrm>
                <a:off x="4807079" y="4267948"/>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183" name="円/楕円 182"/>
              <p:cNvSpPr/>
              <p:nvPr/>
            </p:nvSpPr>
            <p:spPr>
              <a:xfrm>
                <a:off x="4807079" y="5109981"/>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184" name="円/楕円 183"/>
              <p:cNvSpPr/>
              <p:nvPr/>
            </p:nvSpPr>
            <p:spPr>
              <a:xfrm>
                <a:off x="4807080" y="6794048"/>
                <a:ext cx="602861"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185" name="円/楕円 184"/>
              <p:cNvSpPr/>
              <p:nvPr/>
            </p:nvSpPr>
            <p:spPr>
              <a:xfrm>
                <a:off x="4807080" y="7636082"/>
                <a:ext cx="602861"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sp>
            <p:nvSpPr>
              <p:cNvPr id="186" name="円/楕円 185"/>
              <p:cNvSpPr/>
              <p:nvPr/>
            </p:nvSpPr>
            <p:spPr>
              <a:xfrm>
                <a:off x="4807079" y="8478112"/>
                <a:ext cx="602862"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b </a:t>
                </a:r>
                <a:r>
                  <a:rPr lang="en-US" altLang="ja-JP" sz="2400" baseline="-25000" dirty="0">
                    <a:solidFill>
                      <a:srgbClr val="000000"/>
                    </a:solidFill>
                    <a:latin typeface="+mn-ea"/>
                  </a:rPr>
                  <a:t>6</a:t>
                </a:r>
                <a:endParaRPr kumimoji="1" lang="ja-JP" altLang="en-US" sz="2400" dirty="0">
                  <a:solidFill>
                    <a:srgbClr val="000000"/>
                  </a:solidFill>
                  <a:latin typeface="+mn-ea"/>
                </a:endParaRPr>
              </a:p>
            </p:txBody>
          </p:sp>
          <p:cxnSp>
            <p:nvCxnSpPr>
              <p:cNvPr id="187" name="直線矢印コネクタ 186"/>
              <p:cNvCxnSpPr>
                <a:stCxn id="182" idx="4"/>
                <a:endCxn id="183" idx="0"/>
              </p:cNvCxnSpPr>
              <p:nvPr/>
            </p:nvCxnSpPr>
            <p:spPr>
              <a:xfrm rot="5400000">
                <a:off x="4993840" y="4995311"/>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8" name="直線矢印コネクタ 55"/>
              <p:cNvCxnSpPr>
                <a:stCxn id="182" idx="2"/>
                <a:endCxn id="184" idx="2"/>
              </p:cNvCxnSpPr>
              <p:nvPr/>
            </p:nvCxnSpPr>
            <p:spPr>
              <a:xfrm rot="10800000" flipV="1">
                <a:off x="4807080" y="4574293"/>
                <a:ext cx="2471" cy="2526100"/>
              </a:xfrm>
              <a:prstGeom prst="curvedConnector3">
                <a:avLst>
                  <a:gd name="adj1" fmla="val 14395466"/>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9" name="直線矢印コネクタ 188"/>
              <p:cNvCxnSpPr>
                <a:stCxn id="183" idx="4"/>
                <a:endCxn id="193" idx="0"/>
              </p:cNvCxnSpPr>
              <p:nvPr/>
            </p:nvCxnSpPr>
            <p:spPr>
              <a:xfrm rot="5400000">
                <a:off x="4993840" y="5837344"/>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0" name="直線矢印コネクタ 189"/>
              <p:cNvCxnSpPr>
                <a:stCxn id="184" idx="4"/>
                <a:endCxn id="185" idx="0"/>
              </p:cNvCxnSpPr>
              <p:nvPr/>
            </p:nvCxnSpPr>
            <p:spPr>
              <a:xfrm rot="5400000">
                <a:off x="4993843" y="7521411"/>
                <a:ext cx="229342"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1" name="直線矢印コネクタ 190"/>
              <p:cNvCxnSpPr>
                <a:stCxn id="185" idx="4"/>
                <a:endCxn id="186" idx="0"/>
              </p:cNvCxnSpPr>
              <p:nvPr/>
            </p:nvCxnSpPr>
            <p:spPr>
              <a:xfrm rot="5400000">
                <a:off x="4993844" y="8363443"/>
                <a:ext cx="229339" cy="2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2" name="直線矢印コネクタ 59"/>
              <p:cNvCxnSpPr>
                <a:stCxn id="183" idx="2"/>
                <a:endCxn id="185" idx="2"/>
              </p:cNvCxnSpPr>
              <p:nvPr/>
            </p:nvCxnSpPr>
            <p:spPr>
              <a:xfrm rot="10800000" flipV="1">
                <a:off x="4807082" y="5416327"/>
                <a:ext cx="2471" cy="2526100"/>
              </a:xfrm>
              <a:prstGeom prst="curvedConnector3">
                <a:avLst>
                  <a:gd name="adj1" fmla="val 16724748"/>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93" name="円/楕円 192"/>
              <p:cNvSpPr/>
              <p:nvPr/>
            </p:nvSpPr>
            <p:spPr>
              <a:xfrm>
                <a:off x="4807079" y="5952015"/>
                <a:ext cx="602863" cy="612692"/>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194" name="直線矢印コネクタ 61"/>
              <p:cNvCxnSpPr>
                <a:stCxn id="185" idx="2"/>
                <a:endCxn id="193" idx="2"/>
              </p:cNvCxnSpPr>
              <p:nvPr/>
            </p:nvCxnSpPr>
            <p:spPr>
              <a:xfrm rot="10800000">
                <a:off x="4807082" y="6258362"/>
                <a:ext cx="2471" cy="1684067"/>
              </a:xfrm>
              <a:prstGeom prst="curvedConnector3">
                <a:avLst>
                  <a:gd name="adj1" fmla="val 10513350"/>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181" name="テキスト ボックス 180"/>
            <p:cNvSpPr txBox="1"/>
            <p:nvPr/>
          </p:nvSpPr>
          <p:spPr>
            <a:xfrm>
              <a:off x="3873762" y="4414951"/>
              <a:ext cx="936812"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baseline="-25000" dirty="0">
                <a:latin typeface="BKM-cmmi12"/>
                <a:cs typeface="BKM-cmmi12"/>
              </a:endParaRPr>
            </a:p>
          </p:txBody>
        </p:sp>
      </p:grpSp>
      <p:grpSp>
        <p:nvGrpSpPr>
          <p:cNvPr id="195" name="図形グループ 194"/>
          <p:cNvGrpSpPr>
            <a:grpSpLocks noChangeAspect="1"/>
          </p:cNvGrpSpPr>
          <p:nvPr/>
        </p:nvGrpSpPr>
        <p:grpSpPr>
          <a:xfrm>
            <a:off x="1030953" y="1656153"/>
            <a:ext cx="3129662" cy="826634"/>
            <a:chOff x="2059720" y="3583580"/>
            <a:chExt cx="4791724" cy="1265634"/>
          </a:xfrm>
        </p:grpSpPr>
        <p:grpSp>
          <p:nvGrpSpPr>
            <p:cNvPr id="196" name="図形グループ 61"/>
            <p:cNvGrpSpPr/>
            <p:nvPr/>
          </p:nvGrpSpPr>
          <p:grpSpPr>
            <a:xfrm>
              <a:off x="2059720" y="3583580"/>
              <a:ext cx="4791724" cy="1265634"/>
              <a:chOff x="2059720" y="3583580"/>
              <a:chExt cx="4791724" cy="1265634"/>
            </a:xfrm>
          </p:grpSpPr>
          <p:grpSp>
            <p:nvGrpSpPr>
              <p:cNvPr id="198" name="図形グループ 59"/>
              <p:cNvGrpSpPr/>
              <p:nvPr/>
            </p:nvGrpSpPr>
            <p:grpSpPr>
              <a:xfrm>
                <a:off x="2114044" y="4290422"/>
                <a:ext cx="4737400" cy="558792"/>
                <a:chOff x="2114044" y="4290422"/>
                <a:chExt cx="4737400" cy="558792"/>
              </a:xfrm>
            </p:grpSpPr>
            <p:sp>
              <p:nvSpPr>
                <p:cNvPr id="200" name="円/楕円 199"/>
                <p:cNvSpPr/>
                <p:nvPr/>
              </p:nvSpPr>
              <p:spPr>
                <a:xfrm>
                  <a:off x="2114044" y="4291639"/>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201" name="円/楕円 200"/>
                <p:cNvSpPr/>
                <p:nvPr/>
              </p:nvSpPr>
              <p:spPr>
                <a:xfrm>
                  <a:off x="2940952"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202" name="円/楕円 201"/>
                <p:cNvSpPr/>
                <p:nvPr/>
              </p:nvSpPr>
              <p:spPr>
                <a:xfrm>
                  <a:off x="4594765"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203" name="円/楕円 202"/>
                <p:cNvSpPr/>
                <p:nvPr/>
              </p:nvSpPr>
              <p:spPr>
                <a:xfrm>
                  <a:off x="542167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204" name="円/楕円 203"/>
                <p:cNvSpPr/>
                <p:nvPr/>
              </p:nvSpPr>
              <p:spPr>
                <a:xfrm>
                  <a:off x="624858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6</a:t>
                  </a:r>
                  <a:endParaRPr kumimoji="1" lang="ja-JP" altLang="en-US" sz="2400" dirty="0">
                    <a:solidFill>
                      <a:srgbClr val="000000"/>
                    </a:solidFill>
                    <a:latin typeface="+mn-ea"/>
                  </a:endParaRPr>
                </a:p>
              </p:txBody>
            </p:sp>
            <p:cxnSp>
              <p:nvCxnSpPr>
                <p:cNvPr id="205" name="直線矢印コネクタ 204"/>
                <p:cNvCxnSpPr>
                  <a:stCxn id="200" idx="6"/>
                  <a:endCxn id="201" idx="2"/>
                </p:cNvCxnSpPr>
                <p:nvPr/>
              </p:nvCxnSpPr>
              <p:spPr>
                <a:xfrm>
                  <a:off x="2716906" y="4570424"/>
                  <a:ext cx="224046"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6" name="直線矢印コネクタ 205"/>
                <p:cNvCxnSpPr>
                  <a:stCxn id="201" idx="6"/>
                  <a:endCxn id="210" idx="2"/>
                </p:cNvCxnSpPr>
                <p:nvPr/>
              </p:nvCxnSpPr>
              <p:spPr>
                <a:xfrm>
                  <a:off x="3543815" y="4570427"/>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7" name="直線矢印コネクタ 206"/>
                <p:cNvCxnSpPr>
                  <a:stCxn id="202" idx="6"/>
                  <a:endCxn id="203" idx="2"/>
                </p:cNvCxnSpPr>
                <p:nvPr/>
              </p:nvCxnSpPr>
              <p:spPr>
                <a:xfrm>
                  <a:off x="5197628" y="4570425"/>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8" name="直線矢印コネクタ 207"/>
                <p:cNvCxnSpPr>
                  <a:stCxn id="203" idx="6"/>
                  <a:endCxn id="204" idx="2"/>
                </p:cNvCxnSpPr>
                <p:nvPr/>
              </p:nvCxnSpPr>
              <p:spPr>
                <a:xfrm>
                  <a:off x="6024534" y="4570425"/>
                  <a:ext cx="224047"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9" name="直線矢印コネクタ 76"/>
                <p:cNvCxnSpPr>
                  <a:stCxn id="210" idx="7"/>
                  <a:endCxn id="204" idx="0"/>
                </p:cNvCxnSpPr>
                <p:nvPr/>
              </p:nvCxnSpPr>
              <p:spPr>
                <a:xfrm rot="5400000" flipH="1" flipV="1">
                  <a:off x="5375395" y="3198676"/>
                  <a:ext cx="81655" cy="2267580"/>
                </a:xfrm>
                <a:prstGeom prst="curvedConnector3">
                  <a:avLst>
                    <a:gd name="adj1" fmla="val 436158"/>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10" name="円/楕円 209"/>
                <p:cNvSpPr/>
                <p:nvPr/>
              </p:nvSpPr>
              <p:spPr>
                <a:xfrm>
                  <a:off x="3767859"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211" name="直線矢印コネクタ 78"/>
                <p:cNvCxnSpPr>
                  <a:stCxn id="203" idx="0"/>
                  <a:endCxn id="210" idx="0"/>
                </p:cNvCxnSpPr>
                <p:nvPr/>
              </p:nvCxnSpPr>
              <p:spPr>
                <a:xfrm rot="16200000" flipV="1">
                  <a:off x="4896197" y="3464731"/>
                  <a:ext cx="2431" cy="1653813"/>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199" name="テキスト ボックス 198"/>
              <p:cNvSpPr txBox="1"/>
              <p:nvPr/>
            </p:nvSpPr>
            <p:spPr>
              <a:xfrm>
                <a:off x="2059720" y="3583580"/>
                <a:ext cx="936811" cy="706841"/>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dirty="0">
                  <a:latin typeface="BKM-cmmi12"/>
                  <a:cs typeface="BKM-cmmi12"/>
                </a:endParaRPr>
              </a:p>
            </p:txBody>
          </p:sp>
        </p:grpSp>
        <p:cxnSp>
          <p:nvCxnSpPr>
            <p:cNvPr id="197" name="直線矢印コネクタ 64"/>
            <p:cNvCxnSpPr>
              <a:stCxn id="203" idx="1"/>
              <a:endCxn id="200" idx="7"/>
            </p:cNvCxnSpPr>
            <p:nvPr/>
          </p:nvCxnSpPr>
          <p:spPr>
            <a:xfrm rot="16200000" flipH="1" flipV="1">
              <a:off x="4069288" y="2932623"/>
              <a:ext cx="2" cy="2881340"/>
            </a:xfrm>
            <a:prstGeom prst="curvedConnector3">
              <a:avLst>
                <a:gd name="adj1" fmla="val -28193200000"/>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graphicFrame>
        <p:nvGraphicFramePr>
          <p:cNvPr id="212" name="表 211"/>
          <p:cNvGraphicFramePr>
            <a:graphicFrameLocks noGrp="1"/>
          </p:cNvGraphicFramePr>
          <p:nvPr/>
        </p:nvGraphicFramePr>
        <p:xfrm>
          <a:off x="1044479" y="2540256"/>
          <a:ext cx="3172380" cy="3184140"/>
        </p:xfrm>
        <a:graphic>
          <a:graphicData uri="http://schemas.openxmlformats.org/drawingml/2006/table">
            <a:tbl>
              <a:tblPr/>
              <a:tblGrid>
                <a:gridCol w="220305"/>
                <a:gridCol w="308425"/>
                <a:gridCol w="220305"/>
                <a:gridCol w="308425"/>
                <a:gridCol w="220305"/>
                <a:gridCol w="308425"/>
                <a:gridCol w="220305"/>
                <a:gridCol w="308425"/>
                <a:gridCol w="220305"/>
                <a:gridCol w="308425"/>
                <a:gridCol w="220305"/>
                <a:gridCol w="308425"/>
              </a:tblGrid>
              <a:tr h="208922">
                <a:tc>
                  <a:txBody>
                    <a:bodyPr/>
                    <a:lstStyle/>
                    <a:p>
                      <a:pPr algn="ctr" fontAlgn="ctr"/>
                      <a:r>
                        <a:rPr lang="en-US" altLang="ja-JP" sz="1800" b="0" i="0" u="none" strike="noStrike" baseline="-25000" dirty="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1,4</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2,1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dirty="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2,4</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2,5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2,6</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S</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4,5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0</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0</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1,1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latin typeface="ＭＳ Ｐゴシック"/>
                      </a:endParaRP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8922">
                <a:tc>
                  <a:txBody>
                    <a:bodyPr/>
                    <a:lstStyle/>
                    <a:p>
                      <a:pPr algn="ctr" fontAlgn="ctr"/>
                      <a:r>
                        <a:rPr lang="en-US" altLang="ja-JP" sz="1800" b="0" i="0" u="none" strike="noStrike" baseline="-25000">
                          <a:latin typeface="ＭＳ Ｐゴシック"/>
                        </a:rPr>
                        <a:t>3,1</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3,2</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a:latin typeface="ＭＳ Ｐゴシック"/>
                        </a:rPr>
                        <a:t>5,4</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dirty="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5,3</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800" b="0" i="0" u="none" strike="noStrike" baseline="-25000" dirty="0">
                        <a:latin typeface="ＭＳ Ｐゴシック"/>
                      </a:endParaRP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baseline="-25000" dirty="0">
                          <a:latin typeface="ＭＳ Ｐゴシック"/>
                        </a:rPr>
                        <a:t>6,5</a:t>
                      </a:r>
                    </a:p>
                  </a:txBody>
                  <a:tcPr marL="12590" marR="12590" marT="125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800" b="0" i="0" u="none" strike="noStrike" baseline="-25000" dirty="0">
                          <a:latin typeface="ＭＳ Ｐゴシック"/>
                        </a:rPr>
                        <a:t>　</a:t>
                      </a:r>
                    </a:p>
                  </a:txBody>
                  <a:tcPr marL="12590" marR="12590" marT="125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1768">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1</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3</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2</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latin typeface="ＭＳ Ｐゴシック"/>
                        </a:rPr>
                        <a:t>4</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　</a:t>
                      </a:r>
                    </a:p>
                  </a:txBody>
                  <a:tcPr marL="12590" marR="12590" marT="1259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latin typeface="ＭＳ Ｐゴシック"/>
                        </a:rPr>
                        <a:t>4</a:t>
                      </a:r>
                    </a:p>
                  </a:txBody>
                  <a:tcPr marL="12590" marR="12590" marT="1259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75" name="円/楕円 74"/>
          <p:cNvSpPr/>
          <p:nvPr/>
        </p:nvSpPr>
        <p:spPr>
          <a:xfrm>
            <a:off x="5187738" y="2270576"/>
            <a:ext cx="387366" cy="393681"/>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76" name="円/楕円 75"/>
          <p:cNvSpPr/>
          <p:nvPr/>
        </p:nvSpPr>
        <p:spPr>
          <a:xfrm>
            <a:off x="5187738" y="2811619"/>
            <a:ext cx="387366" cy="393681"/>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77" name="円/楕円 76"/>
          <p:cNvSpPr/>
          <p:nvPr/>
        </p:nvSpPr>
        <p:spPr>
          <a:xfrm>
            <a:off x="5187739" y="3893705"/>
            <a:ext cx="387365" cy="393681"/>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79" name="円/楕円 78"/>
          <p:cNvSpPr/>
          <p:nvPr/>
        </p:nvSpPr>
        <p:spPr>
          <a:xfrm>
            <a:off x="5187738" y="4975789"/>
            <a:ext cx="387365" cy="393681"/>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b </a:t>
            </a:r>
            <a:r>
              <a:rPr lang="en-US" altLang="ja-JP" sz="2400" baseline="-25000" dirty="0">
                <a:solidFill>
                  <a:srgbClr val="000000"/>
                </a:solidFill>
                <a:latin typeface="+mn-ea"/>
              </a:rPr>
              <a:t>6</a:t>
            </a:r>
            <a:endParaRPr kumimoji="1" lang="ja-JP" altLang="en-US" sz="2400" dirty="0">
              <a:solidFill>
                <a:srgbClr val="000000"/>
              </a:solidFill>
              <a:latin typeface="+mn-ea"/>
            </a:endParaRPr>
          </a:p>
        </p:txBody>
      </p:sp>
      <p:cxnSp>
        <p:nvCxnSpPr>
          <p:cNvPr id="80" name="直線矢印コネクタ 79"/>
          <p:cNvCxnSpPr>
            <a:stCxn id="75" idx="4"/>
            <a:endCxn id="76" idx="0"/>
          </p:cNvCxnSpPr>
          <p:nvPr/>
        </p:nvCxnSpPr>
        <p:spPr>
          <a:xfrm rot="5400000">
            <a:off x="5307740" y="2737938"/>
            <a:ext cx="147362"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stCxn id="76" idx="4"/>
            <a:endCxn id="86" idx="0"/>
          </p:cNvCxnSpPr>
          <p:nvPr/>
        </p:nvCxnSpPr>
        <p:spPr>
          <a:xfrm rot="5400000">
            <a:off x="5307740" y="3278981"/>
            <a:ext cx="147362"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3" name="直線矢印コネクタ 82"/>
          <p:cNvCxnSpPr>
            <a:stCxn id="77" idx="4"/>
            <a:endCxn id="78" idx="0"/>
          </p:cNvCxnSpPr>
          <p:nvPr/>
        </p:nvCxnSpPr>
        <p:spPr>
          <a:xfrm rot="5400000">
            <a:off x="5307742" y="4361067"/>
            <a:ext cx="147362"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5" name="直線矢印コネクタ 59"/>
          <p:cNvCxnSpPr>
            <a:endCxn id="78" idx="2"/>
          </p:cNvCxnSpPr>
          <p:nvPr/>
        </p:nvCxnSpPr>
        <p:spPr>
          <a:xfrm rot="10800000" flipV="1">
            <a:off x="5187740" y="2466117"/>
            <a:ext cx="4693" cy="2165472"/>
          </a:xfrm>
          <a:prstGeom prst="curvedConnector3">
            <a:avLst>
              <a:gd name="adj1" fmla="val 4971085"/>
            </a:avLst>
          </a:prstGeom>
          <a:ln>
            <a:tailEnd type="arrow"/>
          </a:ln>
          <a:effectLst/>
        </p:spPr>
        <p:style>
          <a:lnRef idx="2">
            <a:schemeClr val="accent1"/>
          </a:lnRef>
          <a:fillRef idx="0">
            <a:schemeClr val="accent1"/>
          </a:fillRef>
          <a:effectRef idx="1">
            <a:schemeClr val="accent1"/>
          </a:effectRef>
          <a:fontRef idx="minor">
            <a:schemeClr val="tx1"/>
          </a:fontRef>
        </p:style>
      </p:cxnSp>
      <p:grpSp>
        <p:nvGrpSpPr>
          <p:cNvPr id="5" name="図形グループ 4"/>
          <p:cNvGrpSpPr/>
          <p:nvPr/>
        </p:nvGrpSpPr>
        <p:grpSpPr>
          <a:xfrm>
            <a:off x="5187738" y="3352662"/>
            <a:ext cx="387366" cy="1819967"/>
            <a:chOff x="5187738" y="3352662"/>
            <a:chExt cx="387366" cy="1819967"/>
          </a:xfrm>
        </p:grpSpPr>
        <p:sp>
          <p:nvSpPr>
            <p:cNvPr id="78" name="円/楕円 77"/>
            <p:cNvSpPr/>
            <p:nvPr/>
          </p:nvSpPr>
          <p:spPr>
            <a:xfrm>
              <a:off x="5187739" y="4434748"/>
              <a:ext cx="387365" cy="393681"/>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cxnSp>
          <p:nvCxnSpPr>
            <p:cNvPr id="81" name="直線矢印コネクタ 55"/>
            <p:cNvCxnSpPr>
              <a:endCxn id="79" idx="2"/>
            </p:cNvCxnSpPr>
            <p:nvPr/>
          </p:nvCxnSpPr>
          <p:spPr>
            <a:xfrm rot="10800000" flipV="1">
              <a:off x="5187738" y="3551488"/>
              <a:ext cx="5486" cy="1621141"/>
            </a:xfrm>
            <a:prstGeom prst="curvedConnector3">
              <a:avLst>
                <a:gd name="adj1" fmla="val 4266970"/>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直線矢印コネクタ 83"/>
            <p:cNvCxnSpPr>
              <a:stCxn id="78" idx="4"/>
              <a:endCxn id="79" idx="0"/>
            </p:cNvCxnSpPr>
            <p:nvPr/>
          </p:nvCxnSpPr>
          <p:spPr>
            <a:xfrm rot="5400000">
              <a:off x="5307743" y="4902109"/>
              <a:ext cx="147360"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86" name="円/楕円 85"/>
            <p:cNvSpPr/>
            <p:nvPr/>
          </p:nvSpPr>
          <p:spPr>
            <a:xfrm>
              <a:off x="5187738" y="3352662"/>
              <a:ext cx="387366" cy="393681"/>
            </a:xfrm>
            <a:prstGeom prst="ellipse">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grpSp>
      <p:cxnSp>
        <p:nvCxnSpPr>
          <p:cNvPr id="87" name="直線矢印コネクタ 61"/>
          <p:cNvCxnSpPr>
            <a:stCxn id="78" idx="2"/>
            <a:endCxn id="86" idx="2"/>
          </p:cNvCxnSpPr>
          <p:nvPr/>
        </p:nvCxnSpPr>
        <p:spPr>
          <a:xfrm rot="10800000">
            <a:off x="5187740" y="3549503"/>
            <a:ext cx="1588" cy="1082086"/>
          </a:xfrm>
          <a:prstGeom prst="curvedConnector3">
            <a:avLst>
              <a:gd name="adj1" fmla="val 7714232"/>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74" name="テキスト ボックス 73"/>
          <p:cNvSpPr txBox="1"/>
          <p:nvPr/>
        </p:nvSpPr>
        <p:spPr>
          <a:xfrm>
            <a:off x="4588042" y="2365032"/>
            <a:ext cx="601942" cy="461665"/>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baseline="-25000" dirty="0">
              <a:latin typeface="BKM-cmmi12"/>
              <a:cs typeface="BKM-cmmi12"/>
            </a:endParaRPr>
          </a:p>
        </p:txBody>
      </p:sp>
      <p:grpSp>
        <p:nvGrpSpPr>
          <p:cNvPr id="88" name="図形グループ 87"/>
          <p:cNvGrpSpPr>
            <a:grpSpLocks noChangeAspect="1"/>
          </p:cNvGrpSpPr>
          <p:nvPr/>
        </p:nvGrpSpPr>
        <p:grpSpPr>
          <a:xfrm>
            <a:off x="5711195" y="1345310"/>
            <a:ext cx="3129662" cy="826634"/>
            <a:chOff x="2059720" y="3583580"/>
            <a:chExt cx="4791724" cy="1265634"/>
          </a:xfrm>
        </p:grpSpPr>
        <p:grpSp>
          <p:nvGrpSpPr>
            <p:cNvPr id="89" name="図形グループ 61"/>
            <p:cNvGrpSpPr/>
            <p:nvPr/>
          </p:nvGrpSpPr>
          <p:grpSpPr>
            <a:xfrm>
              <a:off x="2059720" y="3583580"/>
              <a:ext cx="4791724" cy="1265634"/>
              <a:chOff x="2059720" y="3583580"/>
              <a:chExt cx="4791724" cy="1265634"/>
            </a:xfrm>
          </p:grpSpPr>
          <p:grpSp>
            <p:nvGrpSpPr>
              <p:cNvPr id="91" name="図形グループ 59"/>
              <p:cNvGrpSpPr/>
              <p:nvPr/>
            </p:nvGrpSpPr>
            <p:grpSpPr>
              <a:xfrm>
                <a:off x="2114044" y="4290422"/>
                <a:ext cx="4737400" cy="558792"/>
                <a:chOff x="2114044" y="4290422"/>
                <a:chExt cx="4737400" cy="558792"/>
              </a:xfrm>
            </p:grpSpPr>
            <p:sp>
              <p:nvSpPr>
                <p:cNvPr id="93" name="円/楕円 92"/>
                <p:cNvSpPr/>
                <p:nvPr/>
              </p:nvSpPr>
              <p:spPr>
                <a:xfrm>
                  <a:off x="2114044" y="4291639"/>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94" name="円/楕円 93"/>
                <p:cNvSpPr/>
                <p:nvPr/>
              </p:nvSpPr>
              <p:spPr>
                <a:xfrm>
                  <a:off x="2940952"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95" name="円/楕円 94"/>
                <p:cNvSpPr/>
                <p:nvPr/>
              </p:nvSpPr>
              <p:spPr>
                <a:xfrm>
                  <a:off x="4594765"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96" name="円/楕円 95"/>
                <p:cNvSpPr/>
                <p:nvPr/>
              </p:nvSpPr>
              <p:spPr>
                <a:xfrm>
                  <a:off x="542167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97" name="円/楕円 96"/>
                <p:cNvSpPr/>
                <p:nvPr/>
              </p:nvSpPr>
              <p:spPr>
                <a:xfrm>
                  <a:off x="6248582" y="4291637"/>
                  <a:ext cx="602862" cy="557576"/>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6</a:t>
                  </a:r>
                  <a:endParaRPr kumimoji="1" lang="ja-JP" altLang="en-US" sz="2400" dirty="0">
                    <a:solidFill>
                      <a:srgbClr val="000000"/>
                    </a:solidFill>
                    <a:latin typeface="+mn-ea"/>
                  </a:endParaRPr>
                </a:p>
              </p:txBody>
            </p:sp>
            <p:cxnSp>
              <p:nvCxnSpPr>
                <p:cNvPr id="98" name="直線矢印コネクタ 97"/>
                <p:cNvCxnSpPr>
                  <a:stCxn id="93" idx="6"/>
                  <a:endCxn id="94" idx="2"/>
                </p:cNvCxnSpPr>
                <p:nvPr/>
              </p:nvCxnSpPr>
              <p:spPr>
                <a:xfrm>
                  <a:off x="2716906" y="4570424"/>
                  <a:ext cx="224046"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9" name="直線矢印コネクタ 98"/>
                <p:cNvCxnSpPr>
                  <a:stCxn id="94" idx="6"/>
                  <a:endCxn id="103" idx="2"/>
                </p:cNvCxnSpPr>
                <p:nvPr/>
              </p:nvCxnSpPr>
              <p:spPr>
                <a:xfrm>
                  <a:off x="3543815" y="4570427"/>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0" name="直線矢印コネクタ 99"/>
                <p:cNvCxnSpPr>
                  <a:stCxn id="95" idx="6"/>
                  <a:endCxn id="96" idx="2"/>
                </p:cNvCxnSpPr>
                <p:nvPr/>
              </p:nvCxnSpPr>
              <p:spPr>
                <a:xfrm>
                  <a:off x="5197628" y="4570425"/>
                  <a:ext cx="224044"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1" name="直線矢印コネクタ 100"/>
                <p:cNvCxnSpPr>
                  <a:stCxn id="96" idx="6"/>
                  <a:endCxn id="97" idx="2"/>
                </p:cNvCxnSpPr>
                <p:nvPr/>
              </p:nvCxnSpPr>
              <p:spPr>
                <a:xfrm>
                  <a:off x="6024534" y="4570425"/>
                  <a:ext cx="224047" cy="24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2" name="直線矢印コネクタ 76"/>
                <p:cNvCxnSpPr>
                  <a:endCxn id="96" idx="1"/>
                </p:cNvCxnSpPr>
                <p:nvPr/>
              </p:nvCxnSpPr>
              <p:spPr>
                <a:xfrm rot="16200000" flipH="1">
                  <a:off x="4475850" y="3339184"/>
                  <a:ext cx="13786" cy="2054432"/>
                </a:xfrm>
                <a:prstGeom prst="curvedConnector3">
                  <a:avLst>
                    <a:gd name="adj1" fmla="val -3131186"/>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03" name="円/楕円 102"/>
                <p:cNvSpPr/>
                <p:nvPr/>
              </p:nvSpPr>
              <p:spPr>
                <a:xfrm>
                  <a:off x="3767859" y="4291638"/>
                  <a:ext cx="602862" cy="557575"/>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104" name="直線矢印コネクタ 78"/>
                <p:cNvCxnSpPr>
                  <a:stCxn id="96" idx="0"/>
                  <a:endCxn id="103" idx="0"/>
                </p:cNvCxnSpPr>
                <p:nvPr/>
              </p:nvCxnSpPr>
              <p:spPr>
                <a:xfrm rot="16200000" flipV="1">
                  <a:off x="4896197" y="3464731"/>
                  <a:ext cx="2431" cy="1653813"/>
                </a:xfrm>
                <a:prstGeom prst="curvedConnector3">
                  <a:avLst>
                    <a:gd name="adj1" fmla="val 14395466"/>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92" name="テキスト ボックス 91"/>
              <p:cNvSpPr txBox="1"/>
              <p:nvPr/>
            </p:nvSpPr>
            <p:spPr>
              <a:xfrm>
                <a:off x="2059720" y="3583580"/>
                <a:ext cx="936811" cy="706841"/>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dirty="0">
                  <a:latin typeface="BKM-cmmi12"/>
                  <a:cs typeface="BKM-cmmi12"/>
                </a:endParaRPr>
              </a:p>
            </p:txBody>
          </p:sp>
        </p:grpSp>
        <p:cxnSp>
          <p:nvCxnSpPr>
            <p:cNvPr id="90" name="直線矢印コネクタ 64"/>
            <p:cNvCxnSpPr>
              <a:endCxn id="93" idx="7"/>
            </p:cNvCxnSpPr>
            <p:nvPr/>
          </p:nvCxnSpPr>
          <p:spPr>
            <a:xfrm rot="16200000" flipV="1">
              <a:off x="3658517" y="3343398"/>
              <a:ext cx="3039" cy="2062833"/>
            </a:xfrm>
            <a:prstGeom prst="curvedConnector3">
              <a:avLst>
                <a:gd name="adj1" fmla="val 14303123"/>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作業</a:t>
            </a:r>
            <a:endParaRPr kumimoji="1" lang="ja-JP" altLang="en-US" dirty="0"/>
          </a:p>
        </p:txBody>
      </p:sp>
      <p:grpSp>
        <p:nvGrpSpPr>
          <p:cNvPr id="4" name="図形グループ 3"/>
          <p:cNvGrpSpPr>
            <a:grpSpLocks noChangeAspect="1"/>
          </p:cNvGrpSpPr>
          <p:nvPr/>
        </p:nvGrpSpPr>
        <p:grpSpPr>
          <a:xfrm>
            <a:off x="141491" y="5218758"/>
            <a:ext cx="2743890" cy="1175182"/>
            <a:chOff x="4175195" y="4267949"/>
            <a:chExt cx="4270360" cy="1828954"/>
          </a:xfrm>
        </p:grpSpPr>
        <p:grpSp>
          <p:nvGrpSpPr>
            <p:cNvPr id="5" name="図形グループ 60"/>
            <p:cNvGrpSpPr/>
            <p:nvPr/>
          </p:nvGrpSpPr>
          <p:grpSpPr>
            <a:xfrm>
              <a:off x="4836485" y="4267949"/>
              <a:ext cx="3609070" cy="1828954"/>
              <a:chOff x="4836485" y="4267949"/>
              <a:chExt cx="3609070" cy="1828954"/>
            </a:xfrm>
          </p:grpSpPr>
          <p:sp>
            <p:nvSpPr>
              <p:cNvPr id="7" name="円/楕円 6"/>
              <p:cNvSpPr/>
              <p:nvPr/>
            </p:nvSpPr>
            <p:spPr>
              <a:xfrm>
                <a:off x="4836485"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8" name="円/楕円 7"/>
              <p:cNvSpPr/>
              <p:nvPr/>
            </p:nvSpPr>
            <p:spPr>
              <a:xfrm>
                <a:off x="6344038"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9" name="円/楕円 8"/>
              <p:cNvSpPr/>
              <p:nvPr/>
            </p:nvSpPr>
            <p:spPr>
              <a:xfrm>
                <a:off x="4836485"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10" name="円/楕円 9"/>
              <p:cNvSpPr/>
              <p:nvPr/>
            </p:nvSpPr>
            <p:spPr>
              <a:xfrm>
                <a:off x="6344038"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sp>
            <p:nvSpPr>
              <p:cNvPr id="11" name="円/楕円 10"/>
              <p:cNvSpPr/>
              <p:nvPr/>
            </p:nvSpPr>
            <p:spPr>
              <a:xfrm>
                <a:off x="7842693"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 </a:t>
                </a:r>
                <a:r>
                  <a:rPr lang="en-US" altLang="ja-JP" sz="2400" baseline="-25000" dirty="0">
                    <a:solidFill>
                      <a:srgbClr val="000000"/>
                    </a:solidFill>
                    <a:latin typeface="+mn-ea"/>
                  </a:rPr>
                  <a:t>6</a:t>
                </a:r>
                <a:endParaRPr kumimoji="1" lang="ja-JP" altLang="en-US" sz="2400" dirty="0">
                  <a:solidFill>
                    <a:srgbClr val="000000"/>
                  </a:solidFill>
                  <a:latin typeface="+mn-ea"/>
                </a:endParaRPr>
              </a:p>
            </p:txBody>
          </p:sp>
          <p:cxnSp>
            <p:nvCxnSpPr>
              <p:cNvPr id="12" name="直線矢印コネクタ 11"/>
              <p:cNvCxnSpPr>
                <a:stCxn id="7" idx="6"/>
                <a:endCxn id="8" idx="2"/>
              </p:cNvCxnSpPr>
              <p:nvPr/>
            </p:nvCxnSpPr>
            <p:spPr>
              <a:xfrm>
                <a:off x="5439347" y="4574296"/>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a:stCxn id="7" idx="4"/>
                <a:endCxn id="9" idx="0"/>
              </p:cNvCxnSpPr>
              <p:nvPr/>
            </p:nvCxnSpPr>
            <p:spPr>
              <a:xfrm rot="5400000">
                <a:off x="4836133" y="5182426"/>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a:stCxn id="8" idx="6"/>
                <a:endCxn id="18" idx="2"/>
              </p:cNvCxnSpPr>
              <p:nvPr/>
            </p:nvCxnSpPr>
            <p:spPr>
              <a:xfrm>
                <a:off x="6946900" y="457429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a:stCxn id="9" idx="6"/>
                <a:endCxn id="10" idx="2"/>
              </p:cNvCxnSpPr>
              <p:nvPr/>
            </p:nvCxnSpPr>
            <p:spPr>
              <a:xfrm>
                <a:off x="5439347" y="5790556"/>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a:stCxn id="10" idx="6"/>
                <a:endCxn id="11" idx="2"/>
              </p:cNvCxnSpPr>
              <p:nvPr/>
            </p:nvCxnSpPr>
            <p:spPr>
              <a:xfrm>
                <a:off x="6946900" y="579055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a:stCxn id="8" idx="4"/>
                <a:endCxn id="10" idx="0"/>
              </p:cNvCxnSpPr>
              <p:nvPr/>
            </p:nvCxnSpPr>
            <p:spPr>
              <a:xfrm rot="5400000">
                <a:off x="6343686" y="5182426"/>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8" name="円/楕円 17"/>
              <p:cNvSpPr/>
              <p:nvPr/>
            </p:nvSpPr>
            <p:spPr>
              <a:xfrm>
                <a:off x="7842693"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19" name="直線矢印コネクタ 18"/>
              <p:cNvCxnSpPr>
                <a:endCxn id="18" idx="3"/>
              </p:cNvCxnSpPr>
              <p:nvPr/>
            </p:nvCxnSpPr>
            <p:spPr>
              <a:xfrm flipV="1">
                <a:off x="6861114" y="4792504"/>
                <a:ext cx="1069866" cy="756537"/>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6" name="テキスト ボックス 5"/>
            <p:cNvSpPr txBox="1"/>
            <p:nvPr/>
          </p:nvSpPr>
          <p:spPr>
            <a:xfrm>
              <a:off x="4175195" y="4414954"/>
              <a:ext cx="936812"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grpSp>
      <p:grpSp>
        <p:nvGrpSpPr>
          <p:cNvPr id="20" name="図形グループ 19"/>
          <p:cNvGrpSpPr>
            <a:grpSpLocks noChangeAspect="1"/>
          </p:cNvGrpSpPr>
          <p:nvPr/>
        </p:nvGrpSpPr>
        <p:grpSpPr>
          <a:xfrm>
            <a:off x="110998" y="3593139"/>
            <a:ext cx="2815554" cy="1194562"/>
            <a:chOff x="-95241" y="4269537"/>
            <a:chExt cx="4310802" cy="1828954"/>
          </a:xfrm>
        </p:grpSpPr>
        <p:grpSp>
          <p:nvGrpSpPr>
            <p:cNvPr id="21" name="図形グループ 61"/>
            <p:cNvGrpSpPr/>
            <p:nvPr/>
          </p:nvGrpSpPr>
          <p:grpSpPr>
            <a:xfrm>
              <a:off x="-95241" y="4269537"/>
              <a:ext cx="4310802" cy="1828954"/>
              <a:chOff x="-95241" y="4269537"/>
              <a:chExt cx="4310802" cy="1828954"/>
            </a:xfrm>
          </p:grpSpPr>
          <p:grpSp>
            <p:nvGrpSpPr>
              <p:cNvPr id="23" name="図形グループ 59"/>
              <p:cNvGrpSpPr/>
              <p:nvPr/>
            </p:nvGrpSpPr>
            <p:grpSpPr>
              <a:xfrm>
                <a:off x="606491" y="4269537"/>
                <a:ext cx="3609070" cy="1828954"/>
                <a:chOff x="606491" y="4269537"/>
                <a:chExt cx="3609070" cy="1828954"/>
              </a:xfrm>
            </p:grpSpPr>
            <p:sp>
              <p:nvSpPr>
                <p:cNvPr id="25" name="円/楕円 24"/>
                <p:cNvSpPr/>
                <p:nvPr/>
              </p:nvSpPr>
              <p:spPr>
                <a:xfrm>
                  <a:off x="606491"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26" name="円/楕円 25"/>
                <p:cNvSpPr/>
                <p:nvPr/>
              </p:nvSpPr>
              <p:spPr>
                <a:xfrm>
                  <a:off x="2114044"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27" name="円/楕円 26"/>
                <p:cNvSpPr/>
                <p:nvPr/>
              </p:nvSpPr>
              <p:spPr>
                <a:xfrm>
                  <a:off x="606491"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28" name="円/楕円 27"/>
                <p:cNvSpPr/>
                <p:nvPr/>
              </p:nvSpPr>
              <p:spPr>
                <a:xfrm>
                  <a:off x="2114044"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29" name="円/楕円 28"/>
                <p:cNvSpPr/>
                <p:nvPr/>
              </p:nvSpPr>
              <p:spPr>
                <a:xfrm>
                  <a:off x="3612699"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6</a:t>
                  </a:r>
                  <a:endParaRPr kumimoji="1" lang="ja-JP" altLang="en-US" sz="2400" dirty="0">
                    <a:solidFill>
                      <a:srgbClr val="000000"/>
                    </a:solidFill>
                    <a:latin typeface="+mn-ea"/>
                  </a:endParaRPr>
                </a:p>
              </p:txBody>
            </p:sp>
            <p:cxnSp>
              <p:nvCxnSpPr>
                <p:cNvPr id="30" name="直線矢印コネクタ 29"/>
                <p:cNvCxnSpPr>
                  <a:stCxn id="25" idx="6"/>
                  <a:endCxn id="26" idx="2"/>
                </p:cNvCxnSpPr>
                <p:nvPr/>
              </p:nvCxnSpPr>
              <p:spPr>
                <a:xfrm>
                  <a:off x="1209353" y="457588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a:stCxn id="26" idx="6"/>
                  <a:endCxn id="35" idx="2"/>
                </p:cNvCxnSpPr>
                <p:nvPr/>
              </p:nvCxnSpPr>
              <p:spPr>
                <a:xfrm>
                  <a:off x="2716906" y="4575884"/>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a:stCxn id="27" idx="6"/>
                  <a:endCxn id="28" idx="2"/>
                </p:cNvCxnSpPr>
                <p:nvPr/>
              </p:nvCxnSpPr>
              <p:spPr>
                <a:xfrm>
                  <a:off x="1209353" y="579214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a:stCxn id="28" idx="6"/>
                  <a:endCxn id="29" idx="2"/>
                </p:cNvCxnSpPr>
                <p:nvPr/>
              </p:nvCxnSpPr>
              <p:spPr>
                <a:xfrm>
                  <a:off x="2716906" y="5792144"/>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35" idx="4"/>
                  <a:endCxn id="29" idx="0"/>
                </p:cNvCxnSpPr>
                <p:nvPr/>
              </p:nvCxnSpPr>
              <p:spPr>
                <a:xfrm rot="5400000">
                  <a:off x="3612347" y="5184014"/>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5" name="円/楕円 34"/>
                <p:cNvSpPr/>
                <p:nvPr/>
              </p:nvSpPr>
              <p:spPr>
                <a:xfrm>
                  <a:off x="3612699"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36" name="直線矢印コネクタ 35"/>
                <p:cNvCxnSpPr>
                  <a:stCxn id="28" idx="7"/>
                  <a:endCxn id="35" idx="3"/>
                </p:cNvCxnSpPr>
                <p:nvPr/>
              </p:nvCxnSpPr>
              <p:spPr>
                <a:xfrm rot="5400000" flipH="1" flipV="1">
                  <a:off x="2773292" y="4647831"/>
                  <a:ext cx="783020" cy="1072367"/>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24" name="テキスト ボックス 23"/>
              <p:cNvSpPr txBox="1"/>
              <p:nvPr/>
            </p:nvSpPr>
            <p:spPr>
              <a:xfrm>
                <a:off x="-95241" y="4313716"/>
                <a:ext cx="936811" cy="706840"/>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grpSp>
        <p:cxnSp>
          <p:nvCxnSpPr>
            <p:cNvPr id="22" name="直線矢印コネクタ 21"/>
            <p:cNvCxnSpPr>
              <a:stCxn id="28" idx="1"/>
              <a:endCxn id="25" idx="5"/>
            </p:cNvCxnSpPr>
            <p:nvPr/>
          </p:nvCxnSpPr>
          <p:spPr>
            <a:xfrm rot="16200000" flipV="1">
              <a:off x="1270189" y="4643381"/>
              <a:ext cx="783020" cy="1081265"/>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1828991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0560" y="1757393"/>
            <a:ext cx="7542880" cy="2067752"/>
          </a:xfrm>
        </p:spPr>
        <p:txBody>
          <a:bodyPr>
            <a:normAutofit fontScale="90000"/>
          </a:bodyPr>
          <a:lstStyle/>
          <a:p>
            <a:r>
              <a:rPr lang="ja-JP" altLang="en-US" dirty="0" smtClean="0"/>
              <a:t>非線形テキストにおける</a:t>
            </a:r>
            <a:r>
              <a:rPr lang="en-US" altLang="ja-JP" dirty="0" smtClean="0"/>
              <a:t/>
            </a:r>
            <a:br>
              <a:rPr lang="en-US" altLang="ja-JP" dirty="0" smtClean="0"/>
            </a:br>
            <a:r>
              <a:rPr lang="ja-JP" altLang="en-US" dirty="0" smtClean="0"/>
              <a:t>最長共通部分文字列</a:t>
            </a:r>
            <a:r>
              <a:rPr lang="en-US" altLang="ja-JP" dirty="0" smtClean="0"/>
              <a:t>/</a:t>
            </a:r>
            <a:r>
              <a:rPr lang="ja-JP" altLang="en-US" dirty="0" smtClean="0"/>
              <a:t>部分列</a:t>
            </a:r>
            <a:r>
              <a:rPr lang="en-US" altLang="ja-JP" dirty="0" smtClean="0"/>
              <a:t/>
            </a:r>
            <a:br>
              <a:rPr lang="en-US" altLang="ja-JP" dirty="0" smtClean="0"/>
            </a:br>
            <a:r>
              <a:rPr lang="ja-JP" altLang="en-US" dirty="0" smtClean="0"/>
              <a:t>アルゴリズム</a:t>
            </a:r>
            <a:endParaRPr lang="ja-JP" altLang="en-US" dirty="0"/>
          </a:p>
        </p:txBody>
      </p:sp>
      <p:sp>
        <p:nvSpPr>
          <p:cNvPr id="4" name="テキスト ボックス 3"/>
          <p:cNvSpPr txBox="1"/>
          <p:nvPr/>
        </p:nvSpPr>
        <p:spPr>
          <a:xfrm flipH="1">
            <a:off x="4374751" y="5002796"/>
            <a:ext cx="4361922" cy="1431161"/>
          </a:xfrm>
          <a:prstGeom prst="rect">
            <a:avLst/>
          </a:prstGeom>
          <a:noFill/>
        </p:spPr>
        <p:txBody>
          <a:bodyPr wrap="square" rtlCol="0">
            <a:spAutoFit/>
          </a:bodyPr>
          <a:lstStyle/>
          <a:p>
            <a:pPr algn="r"/>
            <a:r>
              <a:rPr kumimoji="1" lang="ja-JP" altLang="en-US" sz="2900" dirty="0" smtClean="0"/>
              <a:t>九州大学</a:t>
            </a:r>
            <a:endParaRPr kumimoji="1" lang="en-US" altLang="ja-JP" sz="2900" dirty="0" smtClean="0"/>
          </a:p>
          <a:p>
            <a:pPr algn="r"/>
            <a:r>
              <a:rPr kumimoji="1" lang="ja-JP" altLang="en-US" sz="2900" dirty="0" smtClean="0"/>
              <a:t>　　</a:t>
            </a:r>
            <a:r>
              <a:rPr kumimoji="1" lang="ja-JP" altLang="en-US" sz="2900" u="sng" dirty="0" smtClean="0"/>
              <a:t>下平浩二</a:t>
            </a:r>
            <a:r>
              <a:rPr lang="ja-JP" altLang="en-US" sz="2900" dirty="0" smtClean="0"/>
              <a:t>　稲永俊介</a:t>
            </a:r>
            <a:endParaRPr lang="en-US" altLang="ja-JP" sz="2900" dirty="0" smtClean="0"/>
          </a:p>
          <a:p>
            <a:pPr algn="r"/>
            <a:r>
              <a:rPr kumimoji="1" lang="ja-JP" altLang="en-US" sz="2900" dirty="0" smtClean="0"/>
              <a:t>坂内英夫　竹田正幸</a:t>
            </a:r>
            <a:endParaRPr kumimoji="1" lang="en-US" altLang="ja-JP" sz="2900"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目次</a:t>
            </a:r>
            <a:endParaRPr lang="ja-JP" altLang="en-US" dirty="0"/>
          </a:p>
        </p:txBody>
      </p:sp>
      <p:sp>
        <p:nvSpPr>
          <p:cNvPr id="3" name="コンテンツ プレースホルダ 2"/>
          <p:cNvSpPr>
            <a:spLocks noGrp="1"/>
          </p:cNvSpPr>
          <p:nvPr>
            <p:ph idx="1"/>
          </p:nvPr>
        </p:nvSpPr>
        <p:spPr>
          <a:xfrm>
            <a:off x="457200" y="1600200"/>
            <a:ext cx="8686800" cy="4525963"/>
          </a:xfrm>
        </p:spPr>
        <p:txBody>
          <a:bodyPr/>
          <a:lstStyle/>
          <a:p>
            <a:r>
              <a:rPr lang="ja-JP" altLang="en-US" dirty="0" smtClean="0"/>
              <a:t>研究背景</a:t>
            </a:r>
            <a:endParaRPr lang="en-US" altLang="ja-JP" dirty="0" smtClean="0"/>
          </a:p>
          <a:p>
            <a:r>
              <a:rPr lang="en-US" altLang="en-US" dirty="0" smtClean="0"/>
              <a:t>非線形テキスト</a:t>
            </a:r>
            <a:endParaRPr lang="en-US" altLang="ja-JP" dirty="0" smtClean="0"/>
          </a:p>
          <a:p>
            <a:r>
              <a:rPr lang="ja-JP" altLang="en-US" dirty="0" smtClean="0"/>
              <a:t>関連研究</a:t>
            </a:r>
            <a:endParaRPr lang="en-US" altLang="ja-JP" dirty="0" smtClean="0"/>
          </a:p>
          <a:p>
            <a:r>
              <a:rPr lang="ja-JP" altLang="en-US" dirty="0" smtClean="0"/>
              <a:t>非線形テキストにおける最長共通部分列問題</a:t>
            </a:r>
            <a:endParaRPr lang="en-US" altLang="ja-JP" dirty="0" smtClean="0"/>
          </a:p>
          <a:p>
            <a:r>
              <a:rPr lang="en-US" altLang="en-US" dirty="0" smtClean="0"/>
              <a:t>サイクルを含む場合の最長共通部分列問題</a:t>
            </a:r>
          </a:p>
          <a:p>
            <a:r>
              <a:rPr lang="en-US" altLang="en-US" dirty="0" smtClean="0"/>
              <a:t>まとめ</a:t>
            </a:r>
          </a:p>
          <a:p>
            <a:endParaRPr lang="ja-JP" alt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研究背景</a:t>
            </a:r>
            <a:endParaRPr lang="ja-JP" altLang="en-US" dirty="0"/>
          </a:p>
        </p:txBody>
      </p:sp>
      <p:sp>
        <p:nvSpPr>
          <p:cNvPr id="7" name="円/楕円 6"/>
          <p:cNvSpPr/>
          <p:nvPr/>
        </p:nvSpPr>
        <p:spPr>
          <a:xfrm>
            <a:off x="387200" y="1357663"/>
            <a:ext cx="8432800" cy="1320800"/>
          </a:xfrm>
          <a:prstGeom prst="ellipse">
            <a:avLst/>
          </a:prstGeom>
          <a:solidFill>
            <a:srgbClr val="68F9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D0D0D"/>
                </a:solidFill>
              </a:rPr>
              <a:t>世の中のすべてのものは文字列で表すことができる</a:t>
            </a:r>
            <a:endParaRPr kumimoji="1" lang="ja-JP" altLang="en-US" dirty="0">
              <a:solidFill>
                <a:srgbClr val="0D0D0D"/>
              </a:solidFill>
            </a:endParaRPr>
          </a:p>
        </p:txBody>
      </p:sp>
      <p:sp>
        <p:nvSpPr>
          <p:cNvPr id="8" name="テキスト ボックス 7"/>
          <p:cNvSpPr txBox="1"/>
          <p:nvPr/>
        </p:nvSpPr>
        <p:spPr>
          <a:xfrm rot="616769">
            <a:off x="7207100" y="1603413"/>
            <a:ext cx="622300" cy="338554"/>
          </a:xfrm>
          <a:prstGeom prst="rect">
            <a:avLst/>
          </a:prstGeom>
          <a:noFill/>
        </p:spPr>
        <p:txBody>
          <a:bodyPr wrap="square" rtlCol="0">
            <a:spAutoFit/>
          </a:bodyPr>
          <a:lstStyle/>
          <a:p>
            <a:r>
              <a:rPr lang="en-US" altLang="ja-JP" sz="1600" dirty="0" smtClean="0">
                <a:solidFill>
                  <a:srgbClr val="FF6600"/>
                </a:solidFill>
              </a:rPr>
              <a:t>DNA</a:t>
            </a:r>
            <a:endParaRPr kumimoji="1" lang="ja-JP" altLang="en-US" sz="1600" dirty="0">
              <a:solidFill>
                <a:srgbClr val="FF6600"/>
              </a:solidFill>
            </a:endParaRPr>
          </a:p>
        </p:txBody>
      </p:sp>
      <p:sp>
        <p:nvSpPr>
          <p:cNvPr id="9" name="テキスト ボックス 8"/>
          <p:cNvSpPr txBox="1"/>
          <p:nvPr/>
        </p:nvSpPr>
        <p:spPr>
          <a:xfrm rot="19635528">
            <a:off x="951153" y="1711990"/>
            <a:ext cx="800100" cy="338554"/>
          </a:xfrm>
          <a:prstGeom prst="rect">
            <a:avLst/>
          </a:prstGeom>
          <a:noFill/>
        </p:spPr>
        <p:txBody>
          <a:bodyPr wrap="square" rtlCol="0">
            <a:spAutoFit/>
          </a:bodyPr>
          <a:lstStyle/>
          <a:p>
            <a:r>
              <a:rPr kumimoji="1" lang="ja-JP" altLang="en-US" sz="1600" dirty="0" smtClean="0">
                <a:solidFill>
                  <a:srgbClr val="FF6600"/>
                </a:solidFill>
              </a:rPr>
              <a:t>メール</a:t>
            </a:r>
            <a:endParaRPr kumimoji="1" lang="ja-JP" altLang="en-US" sz="1600" dirty="0">
              <a:solidFill>
                <a:srgbClr val="FF6600"/>
              </a:solidFill>
            </a:endParaRPr>
          </a:p>
        </p:txBody>
      </p:sp>
      <p:sp>
        <p:nvSpPr>
          <p:cNvPr id="10" name="テキスト ボックス 9"/>
          <p:cNvSpPr txBox="1"/>
          <p:nvPr/>
        </p:nvSpPr>
        <p:spPr>
          <a:xfrm rot="1545837">
            <a:off x="2231196" y="2234793"/>
            <a:ext cx="624862" cy="338554"/>
          </a:xfrm>
          <a:prstGeom prst="rect">
            <a:avLst/>
          </a:prstGeom>
          <a:noFill/>
        </p:spPr>
        <p:txBody>
          <a:bodyPr wrap="square" rtlCol="0">
            <a:spAutoFit/>
          </a:bodyPr>
          <a:lstStyle/>
          <a:p>
            <a:r>
              <a:rPr lang="ja-JP" altLang="en-US" sz="1600" dirty="0" smtClean="0">
                <a:solidFill>
                  <a:srgbClr val="FF6600"/>
                </a:solidFill>
              </a:rPr>
              <a:t>写真</a:t>
            </a:r>
            <a:endParaRPr kumimoji="1" lang="ja-JP" altLang="en-US" sz="1600" dirty="0">
              <a:solidFill>
                <a:srgbClr val="FF6600"/>
              </a:solidFill>
            </a:endParaRPr>
          </a:p>
        </p:txBody>
      </p:sp>
      <p:sp>
        <p:nvSpPr>
          <p:cNvPr id="11" name="テキスト ボックス 10"/>
          <p:cNvSpPr txBox="1"/>
          <p:nvPr/>
        </p:nvSpPr>
        <p:spPr>
          <a:xfrm>
            <a:off x="3897526" y="2370686"/>
            <a:ext cx="629874" cy="338554"/>
          </a:xfrm>
          <a:prstGeom prst="rect">
            <a:avLst/>
          </a:prstGeom>
          <a:noFill/>
        </p:spPr>
        <p:txBody>
          <a:bodyPr wrap="square" rtlCol="0">
            <a:spAutoFit/>
          </a:bodyPr>
          <a:lstStyle/>
          <a:p>
            <a:r>
              <a:rPr lang="ja-JP" altLang="en-US" sz="1600" dirty="0" smtClean="0">
                <a:solidFill>
                  <a:srgbClr val="FF6600"/>
                </a:solidFill>
              </a:rPr>
              <a:t>論文</a:t>
            </a:r>
            <a:endParaRPr kumimoji="1" lang="ja-JP" altLang="en-US" sz="1600" dirty="0">
              <a:solidFill>
                <a:srgbClr val="FF6600"/>
              </a:solidFill>
            </a:endParaRPr>
          </a:p>
        </p:txBody>
      </p:sp>
      <p:sp>
        <p:nvSpPr>
          <p:cNvPr id="12" name="テキスト ボックス 11"/>
          <p:cNvSpPr txBox="1"/>
          <p:nvPr/>
        </p:nvSpPr>
        <p:spPr>
          <a:xfrm rot="1202414">
            <a:off x="2457897" y="1480341"/>
            <a:ext cx="1086315" cy="338554"/>
          </a:xfrm>
          <a:prstGeom prst="rect">
            <a:avLst/>
          </a:prstGeom>
          <a:noFill/>
        </p:spPr>
        <p:txBody>
          <a:bodyPr wrap="square" rtlCol="0">
            <a:spAutoFit/>
          </a:bodyPr>
          <a:lstStyle/>
          <a:p>
            <a:r>
              <a:rPr lang="ja-JP" altLang="en-US" sz="1600" dirty="0" smtClean="0">
                <a:solidFill>
                  <a:srgbClr val="FF6600"/>
                </a:solidFill>
              </a:rPr>
              <a:t>タンパク質</a:t>
            </a:r>
            <a:endParaRPr kumimoji="1" lang="ja-JP" altLang="en-US" sz="1600" dirty="0">
              <a:solidFill>
                <a:srgbClr val="FF6600"/>
              </a:solidFill>
            </a:endParaRPr>
          </a:p>
        </p:txBody>
      </p:sp>
      <p:sp>
        <p:nvSpPr>
          <p:cNvPr id="16" name="テキスト ボックス 15"/>
          <p:cNvSpPr txBox="1"/>
          <p:nvPr/>
        </p:nvSpPr>
        <p:spPr>
          <a:xfrm rot="8868140">
            <a:off x="7788122" y="1960399"/>
            <a:ext cx="800100" cy="338554"/>
          </a:xfrm>
          <a:prstGeom prst="rect">
            <a:avLst/>
          </a:prstGeom>
          <a:noFill/>
        </p:spPr>
        <p:txBody>
          <a:bodyPr wrap="square" rtlCol="0">
            <a:spAutoFit/>
          </a:bodyPr>
          <a:lstStyle/>
          <a:p>
            <a:r>
              <a:rPr lang="ja-JP" altLang="en-US" sz="1600" dirty="0" smtClean="0">
                <a:solidFill>
                  <a:srgbClr val="FF6600"/>
                </a:solidFill>
              </a:rPr>
              <a:t>暗号</a:t>
            </a:r>
            <a:endParaRPr kumimoji="1" lang="ja-JP" altLang="en-US" sz="1600" dirty="0">
              <a:solidFill>
                <a:srgbClr val="FF6600"/>
              </a:solidFill>
            </a:endParaRPr>
          </a:p>
        </p:txBody>
      </p:sp>
      <p:sp>
        <p:nvSpPr>
          <p:cNvPr id="17" name="テキスト ボックス 16"/>
          <p:cNvSpPr txBox="1"/>
          <p:nvPr/>
        </p:nvSpPr>
        <p:spPr>
          <a:xfrm>
            <a:off x="3825310" y="1434713"/>
            <a:ext cx="1241123" cy="338554"/>
          </a:xfrm>
          <a:prstGeom prst="rect">
            <a:avLst/>
          </a:prstGeom>
          <a:noFill/>
        </p:spPr>
        <p:txBody>
          <a:bodyPr wrap="square" rtlCol="0">
            <a:spAutoFit/>
          </a:bodyPr>
          <a:lstStyle/>
          <a:p>
            <a:r>
              <a:rPr lang="ja-JP" altLang="en-US" sz="1600" dirty="0" smtClean="0">
                <a:solidFill>
                  <a:srgbClr val="FF6600"/>
                </a:solidFill>
              </a:rPr>
              <a:t>プログラム</a:t>
            </a:r>
            <a:endParaRPr kumimoji="1" lang="ja-JP" altLang="en-US" sz="1600" dirty="0">
              <a:solidFill>
                <a:srgbClr val="FF6600"/>
              </a:solidFill>
            </a:endParaRPr>
          </a:p>
        </p:txBody>
      </p:sp>
      <p:sp>
        <p:nvSpPr>
          <p:cNvPr id="18" name="テキスト ボックス 17"/>
          <p:cNvSpPr txBox="1"/>
          <p:nvPr/>
        </p:nvSpPr>
        <p:spPr>
          <a:xfrm rot="20373440">
            <a:off x="5594444" y="1392375"/>
            <a:ext cx="800100" cy="338554"/>
          </a:xfrm>
          <a:prstGeom prst="rect">
            <a:avLst/>
          </a:prstGeom>
          <a:noFill/>
        </p:spPr>
        <p:txBody>
          <a:bodyPr wrap="square" rtlCol="0">
            <a:spAutoFit/>
          </a:bodyPr>
          <a:lstStyle/>
          <a:p>
            <a:r>
              <a:rPr lang="ja-JP" altLang="en-US" sz="1600" dirty="0" smtClean="0">
                <a:solidFill>
                  <a:srgbClr val="FF6600"/>
                </a:solidFill>
              </a:rPr>
              <a:t>書籍</a:t>
            </a:r>
            <a:endParaRPr kumimoji="1" lang="ja-JP" altLang="en-US" sz="1600" dirty="0">
              <a:solidFill>
                <a:srgbClr val="FF6600"/>
              </a:solidFill>
            </a:endParaRPr>
          </a:p>
        </p:txBody>
      </p:sp>
      <p:sp>
        <p:nvSpPr>
          <p:cNvPr id="19" name="テキスト ボックス 18"/>
          <p:cNvSpPr txBox="1"/>
          <p:nvPr/>
        </p:nvSpPr>
        <p:spPr>
          <a:xfrm rot="844945">
            <a:off x="5282698" y="2217182"/>
            <a:ext cx="1358501" cy="338554"/>
          </a:xfrm>
          <a:prstGeom prst="rect">
            <a:avLst/>
          </a:prstGeom>
          <a:noFill/>
        </p:spPr>
        <p:txBody>
          <a:bodyPr wrap="square" rtlCol="0">
            <a:spAutoFit/>
          </a:bodyPr>
          <a:lstStyle/>
          <a:p>
            <a:r>
              <a:rPr lang="ja-JP" altLang="en-US" sz="1600" dirty="0" smtClean="0">
                <a:solidFill>
                  <a:srgbClr val="FF6600"/>
                </a:solidFill>
              </a:rPr>
              <a:t>電子マネー</a:t>
            </a:r>
            <a:endParaRPr kumimoji="1" lang="ja-JP" altLang="en-US" sz="1600" dirty="0">
              <a:solidFill>
                <a:srgbClr val="FF6600"/>
              </a:solidFill>
            </a:endParaRPr>
          </a:p>
        </p:txBody>
      </p:sp>
      <p:grpSp>
        <p:nvGrpSpPr>
          <p:cNvPr id="3" name="図形グループ 34"/>
          <p:cNvGrpSpPr/>
          <p:nvPr/>
        </p:nvGrpSpPr>
        <p:grpSpPr>
          <a:xfrm>
            <a:off x="457200" y="2692323"/>
            <a:ext cx="8432800" cy="1778077"/>
            <a:chOff x="457200" y="2692323"/>
            <a:chExt cx="8432800" cy="1778077"/>
          </a:xfrm>
        </p:grpSpPr>
        <p:sp>
          <p:nvSpPr>
            <p:cNvPr id="20" name="下矢印 19"/>
            <p:cNvSpPr/>
            <p:nvPr/>
          </p:nvSpPr>
          <p:spPr>
            <a:xfrm>
              <a:off x="2843731" y="2692323"/>
              <a:ext cx="3584743" cy="801977"/>
            </a:xfrm>
            <a:prstGeom prst="downArrow">
              <a:avLst>
                <a:gd name="adj1" fmla="val 50000"/>
                <a:gd name="adj2" fmla="val 6730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57200" y="3517900"/>
              <a:ext cx="8432800" cy="952500"/>
            </a:xfrm>
            <a:prstGeom prst="roundRect">
              <a:avLst/>
            </a:prstGeom>
            <a:solidFill>
              <a:srgbClr val="68F9FF"/>
            </a:solidFill>
          </p:spPr>
          <p:style>
            <a:lnRef idx="1">
              <a:schemeClr val="accent1"/>
            </a:lnRef>
            <a:fillRef idx="3">
              <a:schemeClr val="accent1"/>
            </a:fillRef>
            <a:effectRef idx="2">
              <a:schemeClr val="accent1"/>
            </a:effectRef>
            <a:fontRef idx="minor">
              <a:schemeClr val="lt1"/>
            </a:fontRef>
          </p:style>
          <p:txBody>
            <a:bodyPr rtlCol="0" anchor="t"/>
            <a:lstStyle/>
            <a:p>
              <a:endParaRPr kumimoji="1" lang="en-US" altLang="ja-JP" dirty="0" smtClean="0">
                <a:solidFill>
                  <a:srgbClr val="0D0D0D"/>
                </a:solidFill>
              </a:endParaRPr>
            </a:p>
            <a:p>
              <a:r>
                <a:rPr lang="ja-JP" altLang="en-US" dirty="0" smtClean="0">
                  <a:solidFill>
                    <a:srgbClr val="0D0D0D"/>
                  </a:solidFill>
                </a:rPr>
                <a:t>パターン照合，文字列圧縮，最長共通部分列問題，符号化，</a:t>
              </a:r>
              <a:r>
                <a:rPr lang="en-US" altLang="ja-JP" dirty="0" smtClean="0">
                  <a:solidFill>
                    <a:srgbClr val="0D0D0D"/>
                  </a:solidFill>
                </a:rPr>
                <a:t>‥‥‥‥‥‥‥‥</a:t>
              </a:r>
              <a:endParaRPr kumimoji="1" lang="ja-JP" altLang="en-US" dirty="0">
                <a:solidFill>
                  <a:srgbClr val="0D0D0D"/>
                </a:solidFill>
              </a:endParaRPr>
            </a:p>
          </p:txBody>
        </p:sp>
        <p:sp>
          <p:nvSpPr>
            <p:cNvPr id="23" name="テキスト ボックス 22"/>
            <p:cNvSpPr txBox="1"/>
            <p:nvPr/>
          </p:nvSpPr>
          <p:spPr>
            <a:xfrm>
              <a:off x="457200" y="3270766"/>
              <a:ext cx="2620399" cy="369332"/>
            </a:xfrm>
            <a:prstGeom prst="rect">
              <a:avLst/>
            </a:prstGeom>
            <a:solidFill>
              <a:schemeClr val="bg1"/>
            </a:solidFill>
            <a:ln w="12700" cap="flat" cmpd="sng" algn="ctr">
              <a:solidFill>
                <a:srgbClr val="FF6600"/>
              </a:solidFill>
              <a:prstDash val="solid"/>
              <a:round/>
              <a:headEnd type="none" w="med" len="med"/>
              <a:tailEnd type="none" w="med" len="med"/>
            </a:ln>
          </p:spPr>
          <p:txBody>
            <a:bodyPr wrap="square" rtlCol="0">
              <a:spAutoFit/>
            </a:bodyPr>
            <a:lstStyle/>
            <a:p>
              <a:r>
                <a:rPr kumimoji="1" lang="ja-JP" altLang="en-US" dirty="0" smtClean="0"/>
                <a:t>文字列に対し様々な研究</a:t>
              </a:r>
              <a:endParaRPr kumimoji="1" lang="ja-JP" altLang="en-US" dirty="0"/>
            </a:p>
          </p:txBody>
        </p:sp>
      </p:grpSp>
      <p:grpSp>
        <p:nvGrpSpPr>
          <p:cNvPr id="4" name="図形グループ 35"/>
          <p:cNvGrpSpPr/>
          <p:nvPr/>
        </p:nvGrpSpPr>
        <p:grpSpPr>
          <a:xfrm>
            <a:off x="-12829" y="4678386"/>
            <a:ext cx="3569333" cy="1686917"/>
            <a:chOff x="0" y="4686657"/>
            <a:chExt cx="3569333" cy="1991101"/>
          </a:xfrm>
        </p:grpSpPr>
        <p:sp>
          <p:nvSpPr>
            <p:cNvPr id="24" name="角丸四角形 23"/>
            <p:cNvSpPr/>
            <p:nvPr/>
          </p:nvSpPr>
          <p:spPr>
            <a:xfrm>
              <a:off x="218974" y="5153000"/>
              <a:ext cx="3350359" cy="1524758"/>
            </a:xfrm>
            <a:prstGeom prst="roundRect">
              <a:avLst/>
            </a:prstGeom>
            <a:solidFill>
              <a:srgbClr val="68F9FF"/>
            </a:solidFill>
          </p:spPr>
          <p:style>
            <a:lnRef idx="1">
              <a:schemeClr val="accent1"/>
            </a:lnRef>
            <a:fillRef idx="3">
              <a:schemeClr val="accent1"/>
            </a:fillRef>
            <a:effectRef idx="2">
              <a:schemeClr val="accent1"/>
            </a:effectRef>
            <a:fontRef idx="minor">
              <a:schemeClr val="lt1"/>
            </a:fontRef>
          </p:style>
          <p:txBody>
            <a:bodyPr rtlCol="0" anchor="t"/>
            <a:lstStyle/>
            <a:p>
              <a:r>
                <a:rPr lang="en-US" altLang="ja-JP" dirty="0" smtClean="0">
                  <a:solidFill>
                    <a:srgbClr val="0D0D0D"/>
                  </a:solidFill>
                </a:rPr>
                <a:t>               Wikipedia</a:t>
              </a:r>
              <a:r>
                <a:rPr lang="ja-JP" altLang="en-US" dirty="0" smtClean="0">
                  <a:solidFill>
                    <a:srgbClr val="0D0D0D"/>
                  </a:solidFill>
                </a:rPr>
                <a:t>やバージョン管理システムソフト（</a:t>
              </a:r>
              <a:r>
                <a:rPr lang="en-US" altLang="ja-JP" dirty="0" smtClean="0">
                  <a:solidFill>
                    <a:srgbClr val="0D0D0D"/>
                  </a:solidFill>
                </a:rPr>
                <a:t>SVN</a:t>
              </a:r>
              <a:r>
                <a:rPr lang="ja-JP" altLang="en-US" dirty="0" smtClean="0">
                  <a:solidFill>
                    <a:srgbClr val="0D0D0D"/>
                  </a:solidFill>
                </a:rPr>
                <a:t>など）で編集中の文章をそのまま書き表すと大変．</a:t>
              </a:r>
              <a:endParaRPr kumimoji="1" lang="en-US" altLang="ja-JP" dirty="0" smtClean="0">
                <a:solidFill>
                  <a:srgbClr val="0D0D0D"/>
                </a:solidFill>
              </a:endParaRPr>
            </a:p>
            <a:p>
              <a:endParaRPr kumimoji="1" lang="en-US" altLang="ja-JP" dirty="0" smtClean="0">
                <a:solidFill>
                  <a:srgbClr val="0D0D0D"/>
                </a:solidFill>
              </a:endParaRPr>
            </a:p>
          </p:txBody>
        </p:sp>
        <p:sp>
          <p:nvSpPr>
            <p:cNvPr id="25" name="爆発 1 24"/>
            <p:cNvSpPr/>
            <p:nvPr/>
          </p:nvSpPr>
          <p:spPr>
            <a:xfrm>
              <a:off x="0" y="4686657"/>
              <a:ext cx="1354144" cy="818878"/>
            </a:xfrm>
            <a:prstGeom prst="irregularSeal1">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D0D0D"/>
                  </a:solidFill>
                </a:rPr>
                <a:t>しかし</a:t>
              </a:r>
              <a:endParaRPr kumimoji="1" lang="ja-JP" altLang="en-US" dirty="0">
                <a:solidFill>
                  <a:srgbClr val="0D0D0D"/>
                </a:solidFill>
              </a:endParaRPr>
            </a:p>
          </p:txBody>
        </p:sp>
      </p:grpSp>
      <p:grpSp>
        <p:nvGrpSpPr>
          <p:cNvPr id="5" name="図形グループ 36"/>
          <p:cNvGrpSpPr/>
          <p:nvPr/>
        </p:nvGrpSpPr>
        <p:grpSpPr>
          <a:xfrm>
            <a:off x="3732389" y="5582245"/>
            <a:ext cx="4554360" cy="428559"/>
            <a:chOff x="859555" y="5195213"/>
            <a:chExt cx="4554360" cy="428559"/>
          </a:xfrm>
        </p:grpSpPr>
        <p:cxnSp>
          <p:nvCxnSpPr>
            <p:cNvPr id="38" name="直線矢印コネクタ 37"/>
            <p:cNvCxnSpPr>
              <a:stCxn id="42" idx="3"/>
              <a:endCxn id="43" idx="1"/>
            </p:cNvCxnSpPr>
            <p:nvPr/>
          </p:nvCxnSpPr>
          <p:spPr>
            <a:xfrm>
              <a:off x="2977273" y="5409493"/>
              <a:ext cx="286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stCxn id="43" idx="3"/>
              <a:endCxn id="44" idx="1"/>
            </p:cNvCxnSpPr>
            <p:nvPr/>
          </p:nvCxnSpPr>
          <p:spPr>
            <a:xfrm>
              <a:off x="4047156" y="5409493"/>
              <a:ext cx="26581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stCxn id="41" idx="3"/>
              <a:endCxn id="42" idx="1"/>
            </p:cNvCxnSpPr>
            <p:nvPr/>
          </p:nvCxnSpPr>
          <p:spPr>
            <a:xfrm>
              <a:off x="1960503" y="5407905"/>
              <a:ext cx="1756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正方形/長方形 40"/>
            <p:cNvSpPr/>
            <p:nvPr/>
          </p:nvSpPr>
          <p:spPr>
            <a:xfrm>
              <a:off x="859555" y="5195213"/>
              <a:ext cx="1100948" cy="4253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わたしは</a:t>
              </a:r>
              <a:endParaRPr kumimoji="1" lang="ja-JP" altLang="en-US" dirty="0"/>
            </a:p>
          </p:txBody>
        </p:sp>
        <p:sp>
          <p:nvSpPr>
            <p:cNvPr id="42" name="正方形/長方形 41"/>
            <p:cNvSpPr/>
            <p:nvPr/>
          </p:nvSpPr>
          <p:spPr>
            <a:xfrm>
              <a:off x="2136140" y="5196801"/>
              <a:ext cx="841133" cy="4253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今年</a:t>
              </a:r>
              <a:endParaRPr kumimoji="1" lang="ja-JP" altLang="en-US" dirty="0"/>
            </a:p>
          </p:txBody>
        </p:sp>
        <p:sp>
          <p:nvSpPr>
            <p:cNvPr id="43" name="正方形/長方形 42"/>
            <p:cNvSpPr/>
            <p:nvPr/>
          </p:nvSpPr>
          <p:spPr>
            <a:xfrm>
              <a:off x="3263673" y="5196801"/>
              <a:ext cx="783483" cy="4253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卒業</a:t>
              </a:r>
              <a:endParaRPr kumimoji="1" lang="ja-JP" altLang="en-US" dirty="0"/>
            </a:p>
          </p:txBody>
        </p:sp>
        <p:sp>
          <p:nvSpPr>
            <p:cNvPr id="44" name="正方形/長方形 43"/>
            <p:cNvSpPr/>
            <p:nvPr/>
          </p:nvSpPr>
          <p:spPr>
            <a:xfrm>
              <a:off x="4312967" y="5198389"/>
              <a:ext cx="1100948" cy="4253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します</a:t>
              </a:r>
              <a:endParaRPr kumimoji="1" lang="ja-JP" altLang="en-US" dirty="0"/>
            </a:p>
          </p:txBody>
        </p:sp>
      </p:grpSp>
      <p:grpSp>
        <p:nvGrpSpPr>
          <p:cNvPr id="6" name="図形グループ 44"/>
          <p:cNvGrpSpPr/>
          <p:nvPr/>
        </p:nvGrpSpPr>
        <p:grpSpPr>
          <a:xfrm>
            <a:off x="6528249" y="4774099"/>
            <a:ext cx="1758500" cy="796906"/>
            <a:chOff x="6528249" y="4863895"/>
            <a:chExt cx="1758500" cy="796906"/>
          </a:xfrm>
        </p:grpSpPr>
        <p:cxnSp>
          <p:nvCxnSpPr>
            <p:cNvPr id="46" name="直線矢印コネクタ 45"/>
            <p:cNvCxnSpPr>
              <a:stCxn id="43" idx="0"/>
              <a:endCxn id="47" idx="1"/>
            </p:cNvCxnSpPr>
            <p:nvPr/>
          </p:nvCxnSpPr>
          <p:spPr>
            <a:xfrm rot="5400000" flipH="1" flipV="1">
              <a:off x="6564918" y="5039918"/>
              <a:ext cx="584214" cy="6575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正方形/長方形 46"/>
            <p:cNvSpPr/>
            <p:nvPr/>
          </p:nvSpPr>
          <p:spPr>
            <a:xfrm>
              <a:off x="7185801" y="4863895"/>
              <a:ext cx="1100948" cy="4253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したい。</a:t>
              </a:r>
              <a:endParaRPr kumimoji="1" lang="ja-JP" altLang="en-US" dirty="0"/>
            </a:p>
          </p:txBody>
        </p:sp>
      </p:grpSp>
      <p:grpSp>
        <p:nvGrpSpPr>
          <p:cNvPr id="13" name="図形グループ 47"/>
          <p:cNvGrpSpPr/>
          <p:nvPr/>
        </p:nvGrpSpPr>
        <p:grpSpPr>
          <a:xfrm>
            <a:off x="4282863" y="4774099"/>
            <a:ext cx="1146679" cy="809733"/>
            <a:chOff x="4282863" y="4863895"/>
            <a:chExt cx="1146679" cy="809733"/>
          </a:xfrm>
        </p:grpSpPr>
        <p:cxnSp>
          <p:nvCxnSpPr>
            <p:cNvPr id="49" name="直線矢印コネクタ 48"/>
            <p:cNvCxnSpPr>
              <a:stCxn id="41" idx="0"/>
            </p:cNvCxnSpPr>
            <p:nvPr/>
          </p:nvCxnSpPr>
          <p:spPr>
            <a:xfrm rot="5400000" flipH="1" flipV="1">
              <a:off x="4207986" y="5364156"/>
              <a:ext cx="382763" cy="2330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正方形/長方形 49"/>
            <p:cNvSpPr/>
            <p:nvPr/>
          </p:nvSpPr>
          <p:spPr>
            <a:xfrm>
              <a:off x="4312967" y="4863895"/>
              <a:ext cx="1064948" cy="4253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できれば</a:t>
              </a:r>
              <a:endParaRPr kumimoji="1" lang="ja-JP" altLang="en-US" dirty="0"/>
            </a:p>
          </p:txBody>
        </p:sp>
        <p:cxnSp>
          <p:nvCxnSpPr>
            <p:cNvPr id="51" name="直線矢印コネクタ 50"/>
            <p:cNvCxnSpPr>
              <a:endCxn id="42" idx="0"/>
            </p:cNvCxnSpPr>
            <p:nvPr/>
          </p:nvCxnSpPr>
          <p:spPr>
            <a:xfrm rot="16200000" flipH="1">
              <a:off x="5126921" y="5371008"/>
              <a:ext cx="384349" cy="2208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4" name="図形グループ 55"/>
          <p:cNvGrpSpPr/>
          <p:nvPr/>
        </p:nvGrpSpPr>
        <p:grpSpPr>
          <a:xfrm>
            <a:off x="8043052" y="6007628"/>
            <a:ext cx="776948" cy="757400"/>
            <a:chOff x="8043052" y="6097424"/>
            <a:chExt cx="776948" cy="757400"/>
          </a:xfrm>
        </p:grpSpPr>
        <p:sp>
          <p:nvSpPr>
            <p:cNvPr id="57" name="正方形/長方形 56"/>
            <p:cNvSpPr/>
            <p:nvPr/>
          </p:nvSpPr>
          <p:spPr>
            <a:xfrm>
              <a:off x="8043052" y="6429441"/>
              <a:ext cx="776948" cy="4253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（笑）</a:t>
              </a:r>
              <a:endParaRPr kumimoji="1" lang="ja-JP" altLang="en-US" dirty="0"/>
            </a:p>
          </p:txBody>
        </p:sp>
        <p:cxnSp>
          <p:nvCxnSpPr>
            <p:cNvPr id="59" name="直線矢印コネクタ 58"/>
            <p:cNvCxnSpPr>
              <a:endCxn id="57" idx="0"/>
            </p:cNvCxnSpPr>
            <p:nvPr/>
          </p:nvCxnSpPr>
          <p:spPr>
            <a:xfrm>
              <a:off x="8043052" y="6097424"/>
              <a:ext cx="388474" cy="3320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5" name="図形グループ 62"/>
          <p:cNvGrpSpPr/>
          <p:nvPr/>
        </p:nvGrpSpPr>
        <p:grpSpPr>
          <a:xfrm>
            <a:off x="4282863" y="6007628"/>
            <a:ext cx="3760189" cy="757400"/>
            <a:chOff x="4282863" y="6097424"/>
            <a:chExt cx="3760189" cy="757400"/>
          </a:xfrm>
        </p:grpSpPr>
        <p:grpSp>
          <p:nvGrpSpPr>
            <p:cNvPr id="22" name="図形グループ 51"/>
            <p:cNvGrpSpPr/>
            <p:nvPr/>
          </p:nvGrpSpPr>
          <p:grpSpPr>
            <a:xfrm>
              <a:off x="4282863" y="6097424"/>
              <a:ext cx="2445369" cy="757400"/>
              <a:chOff x="5284888" y="6097424"/>
              <a:chExt cx="1354099" cy="757400"/>
            </a:xfrm>
          </p:grpSpPr>
          <p:sp>
            <p:nvSpPr>
              <p:cNvPr id="53" name="正方形/長方形 52"/>
              <p:cNvSpPr/>
              <p:nvPr/>
            </p:nvSpPr>
            <p:spPr>
              <a:xfrm>
                <a:off x="5413915" y="6429441"/>
                <a:ext cx="1225072" cy="4253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おなかが空きました</a:t>
                </a:r>
                <a:endParaRPr kumimoji="1" lang="ja-JP" altLang="en-US" dirty="0"/>
              </a:p>
            </p:txBody>
          </p:sp>
          <p:cxnSp>
            <p:nvCxnSpPr>
              <p:cNvPr id="54" name="直線矢印コネクタ 53"/>
              <p:cNvCxnSpPr>
                <a:stCxn id="41" idx="2"/>
              </p:cNvCxnSpPr>
              <p:nvPr/>
            </p:nvCxnSpPr>
            <p:spPr>
              <a:xfrm rot="16200000" flipH="1">
                <a:off x="5271289" y="6111023"/>
                <a:ext cx="332019" cy="3048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62" name="直線矢印コネクタ 61"/>
            <p:cNvCxnSpPr>
              <a:stCxn id="53" idx="3"/>
              <a:endCxn id="57" idx="1"/>
            </p:cNvCxnSpPr>
            <p:nvPr/>
          </p:nvCxnSpPr>
          <p:spPr>
            <a:xfrm flipV="1">
              <a:off x="6728232" y="6629305"/>
              <a:ext cx="1314820" cy="12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strips(down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1" name="角丸四角形 30"/>
          <p:cNvSpPr/>
          <p:nvPr/>
        </p:nvSpPr>
        <p:spPr>
          <a:xfrm>
            <a:off x="614118" y="1645366"/>
            <a:ext cx="8072682" cy="1504352"/>
          </a:xfrm>
          <a:prstGeom prst="roundRect">
            <a:avLst/>
          </a:prstGeom>
          <a:solidFill>
            <a:srgbClr val="FFCFE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614119" y="3149718"/>
            <a:ext cx="7745227" cy="553998"/>
          </a:xfrm>
          <a:prstGeom prst="rect">
            <a:avLst/>
          </a:prstGeom>
          <a:noFill/>
        </p:spPr>
        <p:txBody>
          <a:bodyPr wrap="square" rtlCol="0">
            <a:spAutoFit/>
          </a:bodyPr>
          <a:lstStyle/>
          <a:p>
            <a:r>
              <a:rPr kumimoji="1" lang="en-US" altLang="ja-JP" sz="3000" dirty="0" smtClean="0">
                <a:latin typeface="BKM-cmmi12"/>
                <a:cs typeface="BKM-cmmi12"/>
              </a:rPr>
              <a:t>V</a:t>
            </a:r>
            <a:r>
              <a:rPr kumimoji="1" lang="ja-JP" altLang="en-US" sz="3000" dirty="0" smtClean="0">
                <a:latin typeface="BKM-cmmi12"/>
                <a:cs typeface="BKM-cmmi12"/>
              </a:rPr>
              <a:t>　＝｛</a:t>
            </a:r>
            <a:r>
              <a:rPr kumimoji="1" lang="en-US" altLang="ja-JP" sz="3000" dirty="0" smtClean="0">
                <a:latin typeface="BKM-cmmi12"/>
                <a:cs typeface="BKM-cmmi12"/>
              </a:rPr>
              <a:t> </a:t>
            </a:r>
            <a:r>
              <a:rPr lang="en-US" altLang="ja-JP" sz="3000" dirty="0" err="1" smtClean="0">
                <a:latin typeface="+mj-ea"/>
                <a:ea typeface="+mj-ea"/>
                <a:cs typeface="BKM-cmmi12"/>
              </a:rPr>
              <a:t>ab</a:t>
            </a:r>
            <a:r>
              <a:rPr lang="en-US" altLang="ja-JP" sz="3000" dirty="0" smtClean="0">
                <a:latin typeface="+mj-ea"/>
                <a:ea typeface="+mj-ea"/>
                <a:cs typeface="BKM-cmmi12"/>
              </a:rPr>
              <a:t> , </a:t>
            </a:r>
            <a:r>
              <a:rPr lang="en-US" altLang="ja-JP" sz="3000" dirty="0" err="1" smtClean="0">
                <a:latin typeface="+mj-ea"/>
                <a:ea typeface="+mj-ea"/>
                <a:cs typeface="BKM-cmmi12"/>
              </a:rPr>
              <a:t>cdef</a:t>
            </a:r>
            <a:r>
              <a:rPr lang="en-US" altLang="ja-JP" sz="3000" dirty="0" smtClean="0">
                <a:latin typeface="+mj-ea"/>
                <a:ea typeface="+mj-ea"/>
                <a:cs typeface="BKM-cmmi12"/>
              </a:rPr>
              <a:t> , </a:t>
            </a:r>
            <a:r>
              <a:rPr lang="en-US" altLang="ja-JP" sz="3000" dirty="0" err="1" smtClean="0">
                <a:latin typeface="+mj-ea"/>
                <a:ea typeface="+mj-ea"/>
                <a:cs typeface="BKM-cmmi12"/>
              </a:rPr>
              <a:t>g</a:t>
            </a:r>
            <a:r>
              <a:rPr lang="en-US" altLang="ja-JP" sz="3000" dirty="0" smtClean="0">
                <a:latin typeface="+mj-ea"/>
                <a:ea typeface="+mj-ea"/>
                <a:cs typeface="BKM-cmmi12"/>
              </a:rPr>
              <a:t> , </a:t>
            </a:r>
            <a:r>
              <a:rPr lang="en-US" altLang="ja-JP" sz="3000" dirty="0" err="1" smtClean="0">
                <a:latin typeface="+mj-ea"/>
                <a:ea typeface="+mj-ea"/>
                <a:cs typeface="BKM-cmmi12"/>
              </a:rPr>
              <a:t>hi</a:t>
            </a:r>
            <a:r>
              <a:rPr lang="en-US" altLang="ja-JP" sz="3000" dirty="0" err="1" smtClean="0">
                <a:latin typeface="+mn-ea"/>
                <a:cs typeface="BKM-cmmi12"/>
              </a:rPr>
              <a:t>j</a:t>
            </a:r>
            <a:r>
              <a:rPr lang="en-US" altLang="ja-JP" sz="3000" dirty="0" smtClean="0">
                <a:latin typeface="+mj-ea"/>
                <a:ea typeface="+mj-ea"/>
                <a:cs typeface="BKM-cmmi12"/>
              </a:rPr>
              <a:t> </a:t>
            </a:r>
            <a:r>
              <a:rPr kumimoji="1" lang="ja-JP" altLang="en-US" sz="3000" dirty="0" smtClean="0">
                <a:latin typeface="BKM-cmmi12"/>
                <a:cs typeface="BKM-cmmi12"/>
              </a:rPr>
              <a:t>｝</a:t>
            </a:r>
            <a:endParaRPr kumimoji="1" lang="ja-JP" altLang="en-US" sz="3000" dirty="0">
              <a:latin typeface="BKM-cmmi12"/>
              <a:cs typeface="BKM-cmmi12"/>
            </a:endParaRPr>
          </a:p>
        </p:txBody>
      </p:sp>
      <p:sp>
        <p:nvSpPr>
          <p:cNvPr id="59" name="テキスト ボックス 58"/>
          <p:cNvSpPr txBox="1"/>
          <p:nvPr/>
        </p:nvSpPr>
        <p:spPr>
          <a:xfrm>
            <a:off x="610545" y="3640216"/>
            <a:ext cx="7745227" cy="553998"/>
          </a:xfrm>
          <a:prstGeom prst="rect">
            <a:avLst/>
          </a:prstGeom>
          <a:noFill/>
        </p:spPr>
        <p:txBody>
          <a:bodyPr wrap="square" rtlCol="0">
            <a:spAutoFit/>
          </a:bodyPr>
          <a:lstStyle/>
          <a:p>
            <a:r>
              <a:rPr kumimoji="1" lang="en-US" altLang="ja-JP" sz="3000" dirty="0" smtClean="0">
                <a:latin typeface="BKM-cmmi12"/>
                <a:cs typeface="BKM-cmmi12"/>
              </a:rPr>
              <a:t>E</a:t>
            </a:r>
            <a:r>
              <a:rPr kumimoji="1" lang="ja-JP" altLang="en-US" sz="3000" dirty="0" smtClean="0">
                <a:latin typeface="BKM-cmmi12"/>
                <a:cs typeface="BKM-cmmi12"/>
              </a:rPr>
              <a:t>　＝｛</a:t>
            </a:r>
            <a:r>
              <a:rPr kumimoji="1" lang="en-US" altLang="ja-JP" sz="3000" dirty="0" smtClean="0">
                <a:latin typeface="+mn-ea"/>
                <a:cs typeface="BKM-cmmi12"/>
              </a:rPr>
              <a:t> (</a:t>
            </a:r>
            <a:r>
              <a:rPr kumimoji="1" lang="en-US" altLang="ja-JP" sz="3000" dirty="0" err="1" smtClean="0">
                <a:latin typeface="+mn-ea"/>
                <a:cs typeface="BKM-cmmi12"/>
              </a:rPr>
              <a:t>ab,cdef),(ab,g),(cdef,g),(cdef,hij),(g,hij</a:t>
            </a:r>
            <a:r>
              <a:rPr kumimoji="1" lang="en-US" altLang="ja-JP" sz="3000" dirty="0" smtClean="0">
                <a:latin typeface="+mn-ea"/>
                <a:cs typeface="BKM-cmmi12"/>
              </a:rPr>
              <a:t>)</a:t>
            </a:r>
            <a:r>
              <a:rPr kumimoji="1" lang="ja-JP" altLang="en-US" sz="3000" dirty="0" smtClean="0">
                <a:latin typeface="BKM-cmmi12"/>
                <a:cs typeface="BKM-cmmi12"/>
              </a:rPr>
              <a:t>｝</a:t>
            </a:r>
            <a:r>
              <a:rPr kumimoji="1" lang="en-US" altLang="ja-JP" sz="3000" dirty="0" smtClean="0">
                <a:latin typeface="BKM-cmmi12"/>
                <a:cs typeface="BKM-cmmi12"/>
              </a:rPr>
              <a:t> </a:t>
            </a:r>
            <a:endParaRPr kumimoji="1" lang="ja-JP" altLang="en-US" sz="3000" dirty="0">
              <a:latin typeface="BKM-cmmi12"/>
              <a:cs typeface="BKM-cmmi12"/>
            </a:endParaRPr>
          </a:p>
        </p:txBody>
      </p:sp>
      <p:sp>
        <p:nvSpPr>
          <p:cNvPr id="21" name="タイトル 1"/>
          <p:cNvSpPr>
            <a:spLocks noGrp="1"/>
          </p:cNvSpPr>
          <p:nvPr>
            <p:ph type="title"/>
          </p:nvPr>
        </p:nvSpPr>
        <p:spPr/>
        <p:txBody>
          <a:bodyPr/>
          <a:lstStyle/>
          <a:p>
            <a:r>
              <a:rPr lang="ja-JP" altLang="en-US" dirty="0" smtClean="0"/>
              <a:t>非線形テキスト</a:t>
            </a:r>
            <a:r>
              <a:rPr lang="en-US" altLang="ja-JP" dirty="0" smtClean="0"/>
              <a:t> </a:t>
            </a:r>
            <a:endParaRPr lang="ja-JP" altLang="en-US" dirty="0"/>
          </a:p>
        </p:txBody>
      </p:sp>
      <p:grpSp>
        <p:nvGrpSpPr>
          <p:cNvPr id="2" name="図形グループ 29"/>
          <p:cNvGrpSpPr/>
          <p:nvPr/>
        </p:nvGrpSpPr>
        <p:grpSpPr>
          <a:xfrm>
            <a:off x="2016920" y="4194214"/>
            <a:ext cx="4836784" cy="2425010"/>
            <a:chOff x="772679" y="1254539"/>
            <a:chExt cx="4115854" cy="2425010"/>
          </a:xfrm>
        </p:grpSpPr>
        <p:sp>
          <p:nvSpPr>
            <p:cNvPr id="20" name="円/楕円 19"/>
            <p:cNvSpPr/>
            <p:nvPr/>
          </p:nvSpPr>
          <p:spPr>
            <a:xfrm>
              <a:off x="1966124" y="1254539"/>
              <a:ext cx="1790166" cy="61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t> </a:t>
              </a:r>
              <a:r>
                <a:rPr lang="en-US" altLang="ja-JP" sz="2800" dirty="0" err="1" smtClean="0"/>
                <a:t>c</a:t>
              </a:r>
              <a:r>
                <a:rPr lang="en-US" altLang="ja-JP" sz="2800" dirty="0" smtClean="0"/>
                <a:t> </a:t>
              </a:r>
              <a:r>
                <a:rPr lang="en-US" altLang="ja-JP" sz="2800" dirty="0" err="1" smtClean="0"/>
                <a:t>d</a:t>
              </a:r>
              <a:r>
                <a:rPr lang="en-US" altLang="ja-JP" sz="2800" dirty="0" smtClean="0"/>
                <a:t> </a:t>
              </a:r>
              <a:r>
                <a:rPr lang="en-US" altLang="ja-JP" sz="2800" dirty="0" err="1" smtClean="0"/>
                <a:t>e</a:t>
              </a:r>
              <a:r>
                <a:rPr lang="en-US" altLang="ja-JP" sz="2800" dirty="0" smtClean="0"/>
                <a:t> </a:t>
              </a:r>
              <a:r>
                <a:rPr lang="en-US" altLang="ja-JP" sz="2800" dirty="0" err="1" smtClean="0"/>
                <a:t>f</a:t>
              </a:r>
              <a:endParaRPr kumimoji="1" lang="ja-JP" altLang="en-US" sz="2800" dirty="0"/>
            </a:p>
          </p:txBody>
        </p:sp>
        <p:sp>
          <p:nvSpPr>
            <p:cNvPr id="22" name="円/楕円 21"/>
            <p:cNvSpPr/>
            <p:nvPr/>
          </p:nvSpPr>
          <p:spPr>
            <a:xfrm>
              <a:off x="772679" y="2157189"/>
              <a:ext cx="994537" cy="61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t>a </a:t>
              </a:r>
              <a:r>
                <a:rPr lang="en-US" altLang="ja-JP" sz="2800" dirty="0" err="1" smtClean="0"/>
                <a:t>b</a:t>
              </a:r>
              <a:endParaRPr kumimoji="1" lang="ja-JP" altLang="en-US" sz="2800" dirty="0"/>
            </a:p>
          </p:txBody>
        </p:sp>
        <p:sp>
          <p:nvSpPr>
            <p:cNvPr id="23" name="円/楕円 22"/>
            <p:cNvSpPr/>
            <p:nvPr/>
          </p:nvSpPr>
          <p:spPr>
            <a:xfrm>
              <a:off x="3542083" y="2157189"/>
              <a:ext cx="1346450" cy="61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err="1" smtClean="0"/>
                <a:t>h</a:t>
              </a:r>
              <a:r>
                <a:rPr lang="en-US" altLang="ja-JP" sz="2800" dirty="0" smtClean="0"/>
                <a:t> </a:t>
              </a:r>
              <a:r>
                <a:rPr lang="en-US" altLang="ja-JP" sz="2800" dirty="0" err="1" smtClean="0"/>
                <a:t>i</a:t>
              </a:r>
              <a:r>
                <a:rPr lang="en-US" altLang="ja-JP" sz="2800" dirty="0" smtClean="0"/>
                <a:t> </a:t>
              </a:r>
              <a:r>
                <a:rPr lang="en-US" altLang="ja-JP" sz="2800" dirty="0" err="1" smtClean="0"/>
                <a:t>j</a:t>
              </a:r>
              <a:endParaRPr kumimoji="1" lang="ja-JP" altLang="en-US" sz="2800" dirty="0"/>
            </a:p>
          </p:txBody>
        </p:sp>
        <p:sp>
          <p:nvSpPr>
            <p:cNvPr id="24" name="円/楕円 23"/>
            <p:cNvSpPr/>
            <p:nvPr/>
          </p:nvSpPr>
          <p:spPr>
            <a:xfrm>
              <a:off x="2486344" y="3067549"/>
              <a:ext cx="703826" cy="61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err="1" smtClean="0"/>
                <a:t>g</a:t>
              </a:r>
              <a:endParaRPr kumimoji="1" lang="ja-JP" altLang="en-US" sz="2800" dirty="0"/>
            </a:p>
          </p:txBody>
        </p:sp>
        <p:cxnSp>
          <p:nvCxnSpPr>
            <p:cNvPr id="25" name="直線矢印コネクタ 24"/>
            <p:cNvCxnSpPr>
              <a:stCxn id="22" idx="7"/>
              <a:endCxn id="20" idx="3"/>
            </p:cNvCxnSpPr>
            <p:nvPr/>
          </p:nvCxnSpPr>
          <p:spPr>
            <a:xfrm rot="5400000" flipH="1" flipV="1">
              <a:off x="1689978" y="1708505"/>
              <a:ext cx="469900" cy="6067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stCxn id="20" idx="4"/>
              <a:endCxn id="24" idx="0"/>
            </p:cNvCxnSpPr>
            <p:nvPr/>
          </p:nvCxnSpPr>
          <p:spPr>
            <a:xfrm rot="5400000">
              <a:off x="2249227" y="2455569"/>
              <a:ext cx="1201010" cy="22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a:stCxn id="24" idx="7"/>
              <a:endCxn id="23" idx="3"/>
            </p:cNvCxnSpPr>
            <p:nvPr/>
          </p:nvCxnSpPr>
          <p:spPr>
            <a:xfrm rot="5400000" flipH="1" flipV="1">
              <a:off x="3174376" y="2592285"/>
              <a:ext cx="477610" cy="6521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a:stCxn id="20" idx="5"/>
              <a:endCxn id="23" idx="1"/>
            </p:cNvCxnSpPr>
            <p:nvPr/>
          </p:nvCxnSpPr>
          <p:spPr>
            <a:xfrm rot="16200000" flipH="1">
              <a:off x="3381746" y="1889294"/>
              <a:ext cx="469900" cy="2451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a:stCxn id="22" idx="5"/>
              <a:endCxn id="24" idx="1"/>
            </p:cNvCxnSpPr>
            <p:nvPr/>
          </p:nvCxnSpPr>
          <p:spPr>
            <a:xfrm rot="16200000" flipH="1">
              <a:off x="1866688" y="2434445"/>
              <a:ext cx="477610" cy="96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8" name="テキスト ボックス 17"/>
          <p:cNvSpPr txBox="1"/>
          <p:nvPr/>
        </p:nvSpPr>
        <p:spPr>
          <a:xfrm>
            <a:off x="1002603" y="1820300"/>
            <a:ext cx="6883400" cy="369332"/>
          </a:xfrm>
          <a:prstGeom prst="rect">
            <a:avLst/>
          </a:prstGeom>
          <a:noFill/>
        </p:spPr>
        <p:txBody>
          <a:bodyPr wrap="square" rtlCol="0">
            <a:spAutoFit/>
          </a:bodyPr>
          <a:lstStyle/>
          <a:p>
            <a:r>
              <a:rPr kumimoji="1" lang="ja-JP" altLang="en-US" dirty="0" smtClean="0"/>
              <a:t>各頂点に文字列を保持する有向グラフ</a:t>
            </a:r>
            <a:endParaRPr kumimoji="1" lang="ja-JP" altLang="en-US" dirty="0"/>
          </a:p>
        </p:txBody>
      </p:sp>
      <p:sp>
        <p:nvSpPr>
          <p:cNvPr id="19" name="タイトル 1"/>
          <p:cNvSpPr txBox="1">
            <a:spLocks/>
          </p:cNvSpPr>
          <p:nvPr/>
        </p:nvSpPr>
        <p:spPr>
          <a:xfrm>
            <a:off x="329503" y="1417639"/>
            <a:ext cx="2856155" cy="402661"/>
          </a:xfrm>
          <a:prstGeom prst="rect">
            <a:avLst/>
          </a:prstGeom>
          <a:solidFill>
            <a:schemeClr val="bg1"/>
          </a:solidFill>
          <a:ln>
            <a:solidFill>
              <a:srgbClr val="4F81BD"/>
            </a:solidFill>
          </a:ln>
        </p:spPr>
        <p:txBody>
          <a:bodyPr vert="horz" lIns="91440" tIns="45720" rIns="91440" bIns="45720" rtlCol="0" anchor="t">
            <a:normAutofit fontScale="925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smtClean="0">
                <a:ln>
                  <a:noFill/>
                </a:ln>
                <a:solidFill>
                  <a:schemeClr val="tx1"/>
                </a:solidFill>
                <a:effectLst/>
                <a:uLnTx/>
                <a:uFillTx/>
                <a:latin typeface="+mj-lt"/>
                <a:ea typeface="+mj-ea"/>
                <a:cs typeface="+mj-cs"/>
              </a:rPr>
              <a:t>非線形テキスト</a:t>
            </a: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 </a:t>
            </a:r>
            <a:r>
              <a:rPr kumimoji="1" lang="en-US" altLang="ja-JP" sz="2000" b="0" i="0" u="none" strike="noStrike" kern="1200" cap="none" spc="0" normalizeH="0" baseline="0" noProof="0" dirty="0" smtClean="0">
                <a:ln>
                  <a:noFill/>
                </a:ln>
                <a:solidFill>
                  <a:schemeClr val="tx1"/>
                </a:solidFill>
                <a:effectLst/>
                <a:uLnTx/>
                <a:uFillTx/>
                <a:latin typeface="BKM-cmmi12"/>
                <a:ea typeface="+mj-ea"/>
                <a:cs typeface="BKM-cmmi12"/>
              </a:rPr>
              <a:t>T</a:t>
            </a: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 </a:t>
            </a:r>
            <a:r>
              <a:rPr kumimoji="1" lang="en-US" altLang="ja-JP" sz="2000" b="0" i="0" u="none" strike="noStrike" kern="1200" cap="none" spc="0" normalizeH="0" baseline="0" noProof="0" dirty="0" smtClean="0">
                <a:ln>
                  <a:noFill/>
                </a:ln>
                <a:solidFill>
                  <a:schemeClr val="tx1"/>
                </a:solidFill>
                <a:effectLst/>
                <a:uLnTx/>
                <a:uFillTx/>
                <a:latin typeface="BKM-cmmi12"/>
                <a:ea typeface="+mj-ea"/>
                <a:cs typeface="BKM-cmmi12"/>
              </a:rPr>
              <a:t> =</a:t>
            </a: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 </a:t>
            </a:r>
            <a:r>
              <a:rPr kumimoji="1" lang="en-US" altLang="ja-JP" sz="2000" b="0" i="0" u="none" strike="noStrike" kern="1200" cap="none" spc="0" normalizeH="0" baseline="0" noProof="0" dirty="0" smtClean="0">
                <a:ln>
                  <a:noFill/>
                </a:ln>
                <a:solidFill>
                  <a:schemeClr val="tx1"/>
                </a:solidFill>
                <a:effectLst/>
                <a:uLnTx/>
                <a:uFillTx/>
                <a:latin typeface="BKM-cmmi12"/>
                <a:ea typeface="+mj-ea"/>
                <a:cs typeface="BKM-cmmi12"/>
              </a:rPr>
              <a:t>(G,</a:t>
            </a: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 </a:t>
            </a:r>
            <a:r>
              <a:rPr kumimoji="1" lang="en-US" altLang="ja-JP" sz="2000" b="0" i="0" u="none" strike="noStrike" kern="1200" cap="none" spc="0" normalizeH="0" baseline="0" noProof="0" dirty="0" err="1" smtClean="0">
                <a:ln>
                  <a:noFill/>
                </a:ln>
                <a:solidFill>
                  <a:schemeClr val="tx1"/>
                </a:solidFill>
                <a:effectLst/>
                <a:uLnTx/>
                <a:uFillTx/>
                <a:latin typeface="BKM-cmmi12"/>
                <a:ea typeface="+mj-ea"/>
                <a:cs typeface="BKM-cmmi12"/>
              </a:rPr>
              <a:t>f</a:t>
            </a:r>
            <a:r>
              <a:rPr kumimoji="1" lang="ja-JP" altLang="en-US" sz="2000" b="0" i="0" u="none" strike="noStrike" kern="1200" cap="none" spc="0" normalizeH="0" baseline="0" noProof="0" dirty="0" smtClean="0">
                <a:ln>
                  <a:noFill/>
                </a:ln>
                <a:solidFill>
                  <a:schemeClr val="tx1"/>
                </a:solidFill>
                <a:effectLst/>
                <a:uLnTx/>
                <a:uFillTx/>
                <a:latin typeface="BKM-cmmi12"/>
                <a:ea typeface="+mj-ea"/>
                <a:cs typeface="BKM-cmmi12"/>
              </a:rPr>
              <a:t>）</a:t>
            </a:r>
            <a:endParaRPr kumimoji="1" lang="ja-JP" altLang="en-US" sz="2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3" name="図形グループ 33"/>
          <p:cNvGrpSpPr/>
          <p:nvPr/>
        </p:nvGrpSpPr>
        <p:grpSpPr>
          <a:xfrm>
            <a:off x="1846400" y="2212590"/>
            <a:ext cx="5799455" cy="369332"/>
            <a:chOff x="1846400" y="2212590"/>
            <a:chExt cx="5799455" cy="369332"/>
          </a:xfrm>
        </p:grpSpPr>
        <p:pic>
          <p:nvPicPr>
            <p:cNvPr id="16" name="図 15"/>
            <p:cNvPicPr>
              <a:picLocks noChangeAspect="1"/>
            </p:cNvPicPr>
            <p:nvPr/>
          </p:nvPicPr>
          <p:blipFill>
            <a:blip r:embed="rId3"/>
            <a:stretch>
              <a:fillRect/>
            </a:stretch>
          </p:blipFill>
          <p:spPr>
            <a:xfrm>
              <a:off x="1846400" y="2297300"/>
              <a:ext cx="1332860" cy="284622"/>
            </a:xfrm>
            <a:prstGeom prst="rect">
              <a:avLst/>
            </a:prstGeom>
          </p:spPr>
        </p:pic>
        <p:sp>
          <p:nvSpPr>
            <p:cNvPr id="32" name="テキスト ボックス 31"/>
            <p:cNvSpPr txBox="1"/>
            <p:nvPr/>
          </p:nvSpPr>
          <p:spPr>
            <a:xfrm>
              <a:off x="3179260" y="2212590"/>
              <a:ext cx="4466595" cy="369332"/>
            </a:xfrm>
            <a:prstGeom prst="rect">
              <a:avLst/>
            </a:prstGeom>
            <a:noFill/>
          </p:spPr>
          <p:txBody>
            <a:bodyPr wrap="square" rtlCol="0">
              <a:spAutoFit/>
            </a:bodyPr>
            <a:lstStyle/>
            <a:p>
              <a:r>
                <a:rPr kumimoji="1" lang="ja-JP" altLang="en-US" dirty="0" smtClean="0"/>
                <a:t>：有向グラフ</a:t>
              </a:r>
              <a:endParaRPr kumimoji="1" lang="ja-JP" altLang="en-US" dirty="0"/>
            </a:p>
          </p:txBody>
        </p:sp>
      </p:grpSp>
      <p:grpSp>
        <p:nvGrpSpPr>
          <p:cNvPr id="4" name="図形グループ 34"/>
          <p:cNvGrpSpPr/>
          <p:nvPr/>
        </p:nvGrpSpPr>
        <p:grpSpPr>
          <a:xfrm>
            <a:off x="1846400" y="2613932"/>
            <a:ext cx="5793154" cy="369332"/>
            <a:chOff x="1846400" y="2613932"/>
            <a:chExt cx="5793154" cy="369332"/>
          </a:xfrm>
        </p:grpSpPr>
        <p:pic>
          <p:nvPicPr>
            <p:cNvPr id="17" name="図 16"/>
            <p:cNvPicPr>
              <a:picLocks noChangeAspect="1"/>
            </p:cNvPicPr>
            <p:nvPr/>
          </p:nvPicPr>
          <p:blipFill>
            <a:blip r:embed="rId4"/>
            <a:stretch>
              <a:fillRect/>
            </a:stretch>
          </p:blipFill>
          <p:spPr>
            <a:xfrm>
              <a:off x="1846400" y="2688615"/>
              <a:ext cx="1339254" cy="281948"/>
            </a:xfrm>
            <a:prstGeom prst="rect">
              <a:avLst/>
            </a:prstGeom>
          </p:spPr>
        </p:pic>
        <p:sp>
          <p:nvSpPr>
            <p:cNvPr id="33" name="テキスト ボックス 32"/>
            <p:cNvSpPr txBox="1"/>
            <p:nvPr/>
          </p:nvSpPr>
          <p:spPr>
            <a:xfrm>
              <a:off x="3172959" y="2613932"/>
              <a:ext cx="4466595" cy="369332"/>
            </a:xfrm>
            <a:prstGeom prst="rect">
              <a:avLst/>
            </a:prstGeom>
            <a:noFill/>
          </p:spPr>
          <p:txBody>
            <a:bodyPr wrap="square" rtlCol="0">
              <a:spAutoFit/>
            </a:bodyPr>
            <a:lstStyle/>
            <a:p>
              <a:r>
                <a:rPr kumimoji="1" lang="ja-JP" altLang="en-US" dirty="0" smtClean="0"/>
                <a:t>：頂点に文字列を与える関数</a:t>
              </a:r>
              <a:endParaRPr kumimoji="1" lang="ja-JP" altLang="en-US" dirty="0"/>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タイトル 1"/>
          <p:cNvSpPr>
            <a:spLocks noGrp="1"/>
          </p:cNvSpPr>
          <p:nvPr>
            <p:ph type="title"/>
          </p:nvPr>
        </p:nvSpPr>
        <p:spPr/>
        <p:txBody>
          <a:bodyPr/>
          <a:lstStyle/>
          <a:p>
            <a:r>
              <a:rPr lang="en-US" altLang="ja-JP" dirty="0" smtClean="0"/>
              <a:t>Non-linear Text </a:t>
            </a:r>
            <a:endParaRPr lang="ja-JP" altLang="en-US" dirty="0"/>
          </a:p>
        </p:txBody>
      </p:sp>
      <p:sp>
        <p:nvSpPr>
          <p:cNvPr id="40" name="テキスト ボックス 39"/>
          <p:cNvSpPr txBox="1"/>
          <p:nvPr/>
        </p:nvSpPr>
        <p:spPr>
          <a:xfrm>
            <a:off x="568054" y="1243730"/>
            <a:ext cx="7513486" cy="400110"/>
          </a:xfrm>
          <a:prstGeom prst="rect">
            <a:avLst/>
          </a:prstGeom>
          <a:noFill/>
        </p:spPr>
        <p:txBody>
          <a:bodyPr wrap="square" rtlCol="0">
            <a:spAutoFit/>
          </a:bodyPr>
          <a:lstStyle/>
          <a:p>
            <a:r>
              <a:rPr kumimoji="1" lang="en-US" altLang="ja-JP" sz="2000" i="1" dirty="0" err="1" smtClean="0">
                <a:latin typeface="Times New Roman"/>
                <a:cs typeface="Times New Roman"/>
              </a:rPr>
              <a:t>L</a:t>
            </a:r>
            <a:r>
              <a:rPr kumimoji="1" lang="en-US" altLang="ja-JP" sz="2000" dirty="0" err="1" smtClean="0"/>
              <a:t>(</a:t>
            </a:r>
            <a:r>
              <a:rPr kumimoji="1" lang="en-US" altLang="ja-JP" sz="2000" i="1" dirty="0" err="1" smtClean="0">
                <a:latin typeface="Times New Roman"/>
                <a:cs typeface="Times New Roman"/>
              </a:rPr>
              <a:t>v</a:t>
            </a:r>
            <a:r>
              <a:rPr kumimoji="1" lang="en-US" altLang="ja-JP" sz="2000" dirty="0" smtClean="0"/>
              <a:t>) : the character label of vertex </a:t>
            </a:r>
            <a:r>
              <a:rPr kumimoji="1" lang="en-US" altLang="ja-JP" sz="2000" i="1" dirty="0" err="1" smtClean="0">
                <a:latin typeface="Times New Roman"/>
                <a:cs typeface="Times New Roman"/>
              </a:rPr>
              <a:t>v</a:t>
            </a:r>
            <a:endParaRPr kumimoji="1" lang="en-US" altLang="ja-JP" sz="2000" i="1" dirty="0" smtClean="0">
              <a:latin typeface="Times New Roman"/>
              <a:cs typeface="Times New Roman"/>
            </a:endParaRPr>
          </a:p>
        </p:txBody>
      </p:sp>
      <p:sp>
        <p:nvSpPr>
          <p:cNvPr id="44" name="テキスト ボックス 43"/>
          <p:cNvSpPr txBox="1"/>
          <p:nvPr/>
        </p:nvSpPr>
        <p:spPr>
          <a:xfrm>
            <a:off x="568053" y="3510025"/>
            <a:ext cx="7706539" cy="400110"/>
          </a:xfrm>
          <a:prstGeom prst="rect">
            <a:avLst/>
          </a:prstGeom>
          <a:noFill/>
        </p:spPr>
        <p:txBody>
          <a:bodyPr wrap="square" rtlCol="0">
            <a:spAutoFit/>
          </a:bodyPr>
          <a:lstStyle/>
          <a:p>
            <a:r>
              <a:rPr lang="en-US" altLang="ja-JP" sz="2000" i="1" dirty="0" err="1" smtClean="0">
                <a:latin typeface="Times New Roman"/>
                <a:cs typeface="Times New Roman"/>
              </a:rPr>
              <a:t>substr</a:t>
            </a:r>
            <a:r>
              <a:rPr lang="en-US" altLang="ja-JP" sz="2000" dirty="0" err="1" smtClean="0">
                <a:latin typeface="Times New Roman"/>
                <a:cs typeface="Times New Roman"/>
              </a:rPr>
              <a:t>(</a:t>
            </a:r>
            <a:r>
              <a:rPr lang="en-US" altLang="ja-JP" sz="2000" i="1" dirty="0" err="1" smtClean="0">
                <a:latin typeface="Times New Roman"/>
                <a:cs typeface="Times New Roman"/>
              </a:rPr>
              <a:t>L</a:t>
            </a:r>
            <a:r>
              <a:rPr lang="en-US" altLang="ja-JP" sz="2000" dirty="0" err="1" smtClean="0">
                <a:latin typeface="Times New Roman"/>
                <a:cs typeface="Times New Roman"/>
              </a:rPr>
              <a:t>(</a:t>
            </a:r>
            <a:r>
              <a:rPr lang="en-US" altLang="ja-JP" sz="2000" i="1" dirty="0" err="1" smtClean="0">
                <a:latin typeface="Times New Roman"/>
                <a:cs typeface="Times New Roman"/>
              </a:rPr>
              <a:t>G</a:t>
            </a:r>
            <a:r>
              <a:rPr lang="en-US" altLang="ja-JP" sz="2000" dirty="0" smtClean="0">
                <a:latin typeface="Times New Roman"/>
                <a:cs typeface="Times New Roman"/>
              </a:rPr>
              <a:t>)) : the set of substrings of strings in </a:t>
            </a:r>
            <a:r>
              <a:rPr lang="en-US" altLang="ja-JP" sz="2000" i="1" dirty="0" smtClean="0">
                <a:latin typeface="Times New Roman"/>
                <a:cs typeface="Times New Roman"/>
              </a:rPr>
              <a:t>L</a:t>
            </a:r>
            <a:r>
              <a:rPr lang="en-US" altLang="ja-JP" sz="2000" dirty="0" smtClean="0">
                <a:latin typeface="Times New Roman"/>
                <a:cs typeface="Times New Roman"/>
              </a:rPr>
              <a:t>(</a:t>
            </a:r>
            <a:r>
              <a:rPr lang="en-US" altLang="ja-JP" sz="2000" i="1" dirty="0" smtClean="0">
                <a:latin typeface="Times New Roman"/>
                <a:cs typeface="Times New Roman"/>
              </a:rPr>
              <a:t>G</a:t>
            </a:r>
            <a:r>
              <a:rPr lang="en-US" altLang="ja-JP" sz="2000" dirty="0" smtClean="0">
                <a:latin typeface="Times New Roman"/>
                <a:cs typeface="Times New Roman"/>
              </a:rPr>
              <a:t>)</a:t>
            </a:r>
            <a:endParaRPr lang="ja-JP" altLang="en-US" sz="2000" dirty="0" smtClean="0">
              <a:latin typeface="Times New Roman"/>
              <a:cs typeface="Times New Roman"/>
            </a:endParaRPr>
          </a:p>
        </p:txBody>
      </p:sp>
      <p:sp>
        <p:nvSpPr>
          <p:cNvPr id="31" name="テキスト ボックス 30"/>
          <p:cNvSpPr txBox="1"/>
          <p:nvPr/>
        </p:nvSpPr>
        <p:spPr>
          <a:xfrm>
            <a:off x="5579718" y="4787900"/>
            <a:ext cx="2694873" cy="400110"/>
          </a:xfrm>
          <a:prstGeom prst="rect">
            <a:avLst/>
          </a:prstGeom>
          <a:noFill/>
        </p:spPr>
        <p:txBody>
          <a:bodyPr wrap="square" rtlCol="0">
            <a:spAutoFit/>
          </a:bodyPr>
          <a:lstStyle/>
          <a:p>
            <a:r>
              <a:rPr kumimoji="1" lang="en-US" altLang="ja-JP" sz="2000" i="1" dirty="0" err="1" smtClean="0">
                <a:latin typeface="Times New Roman"/>
                <a:cs typeface="Times New Roman"/>
              </a:rPr>
              <a:t>L</a:t>
            </a:r>
            <a:r>
              <a:rPr kumimoji="1" lang="en-US" altLang="ja-JP" sz="2000" dirty="0" err="1" smtClean="0"/>
              <a:t>(</a:t>
            </a:r>
            <a:r>
              <a:rPr kumimoji="1" lang="en-US" altLang="ja-JP" sz="2000" i="1" dirty="0" err="1" smtClean="0">
                <a:latin typeface="Times New Roman"/>
                <a:cs typeface="Times New Roman"/>
              </a:rPr>
              <a:t>v</a:t>
            </a:r>
            <a:r>
              <a:rPr lang="ja-JP" altLang="en-US" sz="2000" i="1" baseline="-25000" dirty="0" smtClean="0">
                <a:latin typeface="Times New Roman"/>
                <a:cs typeface="Times New Roman"/>
              </a:rPr>
              <a:t>７</a:t>
            </a:r>
            <a:r>
              <a:rPr kumimoji="1" lang="en-US" altLang="ja-JP" sz="2000" dirty="0" smtClean="0"/>
              <a:t>) = </a:t>
            </a:r>
            <a:r>
              <a:rPr kumimoji="1" lang="en-US" altLang="ja-JP" sz="2000" dirty="0" err="1" smtClean="0"/>
              <a:t>b</a:t>
            </a:r>
            <a:r>
              <a:rPr kumimoji="1" lang="en-US" altLang="ja-JP" sz="2000" dirty="0" smtClean="0"/>
              <a:t> </a:t>
            </a:r>
            <a:endParaRPr kumimoji="1" lang="en-US" altLang="ja-JP" sz="2000" i="1" dirty="0" smtClean="0">
              <a:latin typeface="Times New Roman"/>
              <a:cs typeface="Times New Roman"/>
            </a:endParaRPr>
          </a:p>
        </p:txBody>
      </p:sp>
      <p:sp>
        <p:nvSpPr>
          <p:cNvPr id="49" name="テキスト ボックス 48"/>
          <p:cNvSpPr txBox="1"/>
          <p:nvPr/>
        </p:nvSpPr>
        <p:spPr>
          <a:xfrm>
            <a:off x="5579718" y="6366153"/>
            <a:ext cx="2694873" cy="400110"/>
          </a:xfrm>
          <a:prstGeom prst="rect">
            <a:avLst/>
          </a:prstGeom>
          <a:noFill/>
        </p:spPr>
        <p:txBody>
          <a:bodyPr wrap="square" rtlCol="0">
            <a:spAutoFit/>
          </a:bodyPr>
          <a:lstStyle/>
          <a:p>
            <a:r>
              <a:rPr lang="en-US" altLang="ja-JP" sz="2000" i="1" dirty="0" err="1" smtClean="0">
                <a:latin typeface="Times New Roman"/>
                <a:cs typeface="Times New Roman"/>
              </a:rPr>
              <a:t>aca</a:t>
            </a:r>
            <a:r>
              <a:rPr lang="en-US" altLang="ja-JP" sz="2000" i="1" dirty="0" smtClean="0">
                <a:latin typeface="Times New Roman"/>
                <a:cs typeface="Times New Roman"/>
              </a:rPr>
              <a:t> </a:t>
            </a:r>
            <a:r>
              <a:rPr lang="en-US" altLang="ja-JP" sz="2000" dirty="0" smtClean="0">
                <a:latin typeface="Times New Roman"/>
                <a:cs typeface="Times New Roman"/>
              </a:rPr>
              <a:t>∈</a:t>
            </a:r>
            <a:r>
              <a:rPr lang="en-US" altLang="ja-JP" sz="2000" i="1" dirty="0" smtClean="0">
                <a:latin typeface="Times New Roman"/>
                <a:cs typeface="Times New Roman"/>
              </a:rPr>
              <a:t> </a:t>
            </a:r>
            <a:r>
              <a:rPr lang="en-US" altLang="ja-JP" sz="2000" i="1" dirty="0" err="1" smtClean="0">
                <a:latin typeface="Times New Roman"/>
                <a:cs typeface="Times New Roman"/>
              </a:rPr>
              <a:t>subseq</a:t>
            </a:r>
            <a:r>
              <a:rPr lang="en-US" altLang="ja-JP" sz="2000" dirty="0" err="1" smtClean="0">
                <a:latin typeface="Times New Roman"/>
                <a:cs typeface="Times New Roman"/>
              </a:rPr>
              <a:t>(</a:t>
            </a:r>
            <a:r>
              <a:rPr lang="en-US" altLang="ja-JP" sz="2000" i="1" dirty="0" err="1" smtClean="0">
                <a:latin typeface="Times New Roman"/>
                <a:cs typeface="Times New Roman"/>
              </a:rPr>
              <a:t>L</a:t>
            </a:r>
            <a:r>
              <a:rPr lang="en-US" altLang="ja-JP" sz="2000" dirty="0" err="1" smtClean="0">
                <a:latin typeface="Times New Roman"/>
                <a:cs typeface="Times New Roman"/>
              </a:rPr>
              <a:t>(</a:t>
            </a:r>
            <a:r>
              <a:rPr lang="en-US" altLang="ja-JP" sz="2000" i="1" dirty="0" err="1" smtClean="0">
                <a:latin typeface="Times New Roman"/>
                <a:cs typeface="Times New Roman"/>
              </a:rPr>
              <a:t>G</a:t>
            </a:r>
            <a:r>
              <a:rPr lang="en-US" altLang="ja-JP" sz="2000" dirty="0" smtClean="0">
                <a:latin typeface="Times New Roman"/>
                <a:cs typeface="Times New Roman"/>
              </a:rPr>
              <a:t>))  </a:t>
            </a:r>
            <a:endParaRPr lang="ja-JP" altLang="en-US" sz="2000" dirty="0" smtClean="0">
              <a:latin typeface="Times New Roman"/>
              <a:cs typeface="Times New Roman"/>
            </a:endParaRPr>
          </a:p>
        </p:txBody>
      </p:sp>
      <p:sp>
        <p:nvSpPr>
          <p:cNvPr id="56" name="テキスト ボックス 55"/>
          <p:cNvSpPr txBox="1"/>
          <p:nvPr/>
        </p:nvSpPr>
        <p:spPr>
          <a:xfrm>
            <a:off x="568053" y="3056766"/>
            <a:ext cx="7698755" cy="400110"/>
          </a:xfrm>
          <a:prstGeom prst="rect">
            <a:avLst/>
          </a:prstGeom>
          <a:noFill/>
        </p:spPr>
        <p:txBody>
          <a:bodyPr wrap="square" rtlCol="0">
            <a:spAutoFit/>
          </a:bodyPr>
          <a:lstStyle/>
          <a:p>
            <a:r>
              <a:rPr kumimoji="1" lang="en-US" altLang="ja-JP" sz="2000" i="1" dirty="0" smtClean="0">
                <a:latin typeface="Times New Roman"/>
                <a:cs typeface="Times New Roman"/>
              </a:rPr>
              <a:t>L</a:t>
            </a:r>
            <a:r>
              <a:rPr kumimoji="1" lang="en-US" altLang="ja-JP" sz="2000" dirty="0" smtClean="0"/>
              <a:t>(P(</a:t>
            </a:r>
            <a:r>
              <a:rPr lang="en-US" altLang="ja-JP" sz="2000" i="1" dirty="0" smtClean="0">
                <a:latin typeface="Times New Roman"/>
                <a:cs typeface="Times New Roman"/>
              </a:rPr>
              <a:t>G</a:t>
            </a:r>
            <a:r>
              <a:rPr kumimoji="1" lang="en-US" altLang="ja-JP" sz="2000" dirty="0" smtClean="0"/>
              <a:t>)) : the set of strings </a:t>
            </a:r>
            <a:r>
              <a:rPr lang="en-US" altLang="ja-JP" sz="2000" dirty="0" smtClean="0"/>
              <a:t>spelled by paths in P(</a:t>
            </a:r>
            <a:r>
              <a:rPr lang="en-US" altLang="ja-JP" sz="2000" i="1" dirty="0" smtClean="0"/>
              <a:t>G</a:t>
            </a:r>
            <a:r>
              <a:rPr lang="en-US" altLang="ja-JP" sz="2000" dirty="0" smtClean="0"/>
              <a:t>) (= </a:t>
            </a:r>
            <a:r>
              <a:rPr lang="en-US" altLang="ja-JP" sz="2000" i="1" dirty="0" smtClean="0"/>
              <a:t>L</a:t>
            </a:r>
            <a:r>
              <a:rPr lang="en-US" altLang="ja-JP" sz="2000" dirty="0" smtClean="0"/>
              <a:t>(</a:t>
            </a:r>
            <a:r>
              <a:rPr lang="en-US" altLang="ja-JP" sz="2000" i="1" dirty="0" smtClean="0"/>
              <a:t>G</a:t>
            </a:r>
            <a:r>
              <a:rPr lang="en-US" altLang="ja-JP" sz="2000" dirty="0" smtClean="0"/>
              <a:t>))</a:t>
            </a:r>
            <a:endParaRPr kumimoji="1" lang="en-US" altLang="ja-JP" sz="2000" dirty="0" smtClean="0">
              <a:latin typeface="Times New Roman"/>
              <a:cs typeface="Times New Roman"/>
            </a:endParaRPr>
          </a:p>
        </p:txBody>
      </p:sp>
      <p:sp>
        <p:nvSpPr>
          <p:cNvPr id="69" name="テキスト ボックス 68"/>
          <p:cNvSpPr txBox="1"/>
          <p:nvPr/>
        </p:nvSpPr>
        <p:spPr>
          <a:xfrm>
            <a:off x="568053" y="3963281"/>
            <a:ext cx="7706539" cy="400110"/>
          </a:xfrm>
          <a:prstGeom prst="rect">
            <a:avLst/>
          </a:prstGeom>
          <a:noFill/>
        </p:spPr>
        <p:txBody>
          <a:bodyPr wrap="square" rtlCol="0">
            <a:spAutoFit/>
          </a:bodyPr>
          <a:lstStyle/>
          <a:p>
            <a:r>
              <a:rPr lang="en-US" altLang="ja-JP" sz="2000" i="1" dirty="0" err="1" smtClean="0">
                <a:latin typeface="Times New Roman"/>
                <a:cs typeface="Times New Roman"/>
              </a:rPr>
              <a:t>subseq</a:t>
            </a:r>
            <a:r>
              <a:rPr lang="en-US" altLang="ja-JP" sz="2000" dirty="0" err="1" smtClean="0">
                <a:latin typeface="Times New Roman"/>
                <a:cs typeface="Times New Roman"/>
              </a:rPr>
              <a:t>(</a:t>
            </a:r>
            <a:r>
              <a:rPr lang="en-US" altLang="ja-JP" sz="2000" i="1" dirty="0" err="1" smtClean="0">
                <a:latin typeface="Times New Roman"/>
                <a:cs typeface="Times New Roman"/>
              </a:rPr>
              <a:t>L</a:t>
            </a:r>
            <a:r>
              <a:rPr lang="en-US" altLang="ja-JP" sz="2000" dirty="0" err="1" smtClean="0">
                <a:latin typeface="Times New Roman"/>
                <a:cs typeface="Times New Roman"/>
              </a:rPr>
              <a:t>(</a:t>
            </a:r>
            <a:r>
              <a:rPr lang="en-US" altLang="ja-JP" sz="2000" i="1" dirty="0" err="1" smtClean="0">
                <a:latin typeface="Times New Roman"/>
                <a:cs typeface="Times New Roman"/>
              </a:rPr>
              <a:t>G</a:t>
            </a:r>
            <a:r>
              <a:rPr lang="en-US" altLang="ja-JP" sz="2000" dirty="0" smtClean="0">
                <a:latin typeface="Times New Roman"/>
                <a:cs typeface="Times New Roman"/>
              </a:rPr>
              <a:t>)) : the set of </a:t>
            </a:r>
            <a:r>
              <a:rPr lang="en-US" altLang="ja-JP" sz="2000" dirty="0" err="1" smtClean="0">
                <a:latin typeface="Times New Roman"/>
                <a:cs typeface="Times New Roman"/>
              </a:rPr>
              <a:t>subseqences</a:t>
            </a:r>
            <a:r>
              <a:rPr lang="en-US" altLang="ja-JP" sz="2000" dirty="0" smtClean="0">
                <a:latin typeface="Times New Roman"/>
                <a:cs typeface="Times New Roman"/>
              </a:rPr>
              <a:t> </a:t>
            </a:r>
            <a:r>
              <a:rPr lang="en-US" altLang="ja-JP" sz="2000" dirty="0" smtClean="0">
                <a:latin typeface="Times New Roman"/>
                <a:cs typeface="Times New Roman"/>
              </a:rPr>
              <a:t>of strings in </a:t>
            </a:r>
            <a:r>
              <a:rPr lang="en-US" altLang="ja-JP" sz="2000" i="1" dirty="0" smtClean="0">
                <a:latin typeface="Times New Roman"/>
                <a:cs typeface="Times New Roman"/>
              </a:rPr>
              <a:t>L</a:t>
            </a:r>
            <a:r>
              <a:rPr lang="en-US" altLang="ja-JP" sz="2000" dirty="0" smtClean="0">
                <a:latin typeface="Times New Roman"/>
                <a:cs typeface="Times New Roman"/>
              </a:rPr>
              <a:t>(</a:t>
            </a:r>
            <a:r>
              <a:rPr lang="en-US" altLang="ja-JP" sz="2000" i="1" dirty="0" smtClean="0">
                <a:latin typeface="Times New Roman"/>
                <a:cs typeface="Times New Roman"/>
              </a:rPr>
              <a:t>G</a:t>
            </a:r>
            <a:r>
              <a:rPr lang="en-US" altLang="ja-JP" sz="2000" dirty="0" smtClean="0">
                <a:latin typeface="Times New Roman"/>
                <a:cs typeface="Times New Roman"/>
              </a:rPr>
              <a:t>)</a:t>
            </a:r>
            <a:endParaRPr lang="ja-JP" altLang="en-US" sz="2000" dirty="0" smtClean="0">
              <a:latin typeface="Times New Roman"/>
              <a:cs typeface="Times New Roman"/>
            </a:endParaRPr>
          </a:p>
        </p:txBody>
      </p:sp>
      <p:sp>
        <p:nvSpPr>
          <p:cNvPr id="76" name="テキスト ボックス 75"/>
          <p:cNvSpPr txBox="1"/>
          <p:nvPr/>
        </p:nvSpPr>
        <p:spPr>
          <a:xfrm>
            <a:off x="5579718" y="5971589"/>
            <a:ext cx="2694873" cy="400110"/>
          </a:xfrm>
          <a:prstGeom prst="rect">
            <a:avLst/>
          </a:prstGeom>
          <a:noFill/>
        </p:spPr>
        <p:txBody>
          <a:bodyPr wrap="square" rtlCol="0">
            <a:spAutoFit/>
          </a:bodyPr>
          <a:lstStyle/>
          <a:p>
            <a:r>
              <a:rPr lang="en-US" altLang="ja-JP" sz="2000" i="1" dirty="0" err="1" smtClean="0">
                <a:latin typeface="Times New Roman"/>
                <a:cs typeface="Times New Roman"/>
              </a:rPr>
              <a:t>bcaa</a:t>
            </a:r>
            <a:r>
              <a:rPr lang="en-US" altLang="ja-JP" sz="2000" i="1" dirty="0" smtClean="0">
                <a:latin typeface="Times New Roman"/>
                <a:cs typeface="Times New Roman"/>
              </a:rPr>
              <a:t> </a:t>
            </a:r>
            <a:r>
              <a:rPr lang="en-US" altLang="ja-JP" sz="2000" dirty="0" smtClean="0">
                <a:latin typeface="Times New Roman"/>
                <a:cs typeface="Times New Roman"/>
              </a:rPr>
              <a:t>∈</a:t>
            </a:r>
            <a:r>
              <a:rPr lang="en-US" altLang="ja-JP" sz="2000" i="1" dirty="0" smtClean="0">
                <a:latin typeface="Times New Roman"/>
                <a:cs typeface="Times New Roman"/>
              </a:rPr>
              <a:t> </a:t>
            </a:r>
            <a:r>
              <a:rPr lang="en-US" altLang="ja-JP" sz="2000" i="1" dirty="0" err="1" smtClean="0">
                <a:latin typeface="Times New Roman"/>
                <a:cs typeface="Times New Roman"/>
              </a:rPr>
              <a:t>substr</a:t>
            </a:r>
            <a:r>
              <a:rPr lang="en-US" altLang="ja-JP" sz="2000" dirty="0" err="1" smtClean="0">
                <a:latin typeface="Times New Roman"/>
                <a:cs typeface="Times New Roman"/>
              </a:rPr>
              <a:t>(</a:t>
            </a:r>
            <a:r>
              <a:rPr lang="en-US" altLang="ja-JP" sz="2000" i="1" dirty="0" err="1" smtClean="0">
                <a:latin typeface="Times New Roman"/>
                <a:cs typeface="Times New Roman"/>
              </a:rPr>
              <a:t>L</a:t>
            </a:r>
            <a:r>
              <a:rPr lang="en-US" altLang="ja-JP" sz="2000" dirty="0" err="1" smtClean="0">
                <a:latin typeface="Times New Roman"/>
                <a:cs typeface="Times New Roman"/>
              </a:rPr>
              <a:t>(</a:t>
            </a:r>
            <a:r>
              <a:rPr lang="en-US" altLang="ja-JP" sz="2000" i="1" dirty="0" err="1" smtClean="0">
                <a:latin typeface="Times New Roman"/>
                <a:cs typeface="Times New Roman"/>
              </a:rPr>
              <a:t>G</a:t>
            </a:r>
            <a:r>
              <a:rPr lang="en-US" altLang="ja-JP" sz="2000" dirty="0" smtClean="0">
                <a:latin typeface="Times New Roman"/>
                <a:cs typeface="Times New Roman"/>
              </a:rPr>
              <a:t>))  </a:t>
            </a:r>
            <a:endParaRPr lang="ja-JP" altLang="en-US" sz="2000" dirty="0" smtClean="0">
              <a:latin typeface="Times New Roman"/>
              <a:cs typeface="Times New Roman"/>
            </a:endParaRPr>
          </a:p>
        </p:txBody>
      </p:sp>
      <p:sp>
        <p:nvSpPr>
          <p:cNvPr id="77" name="円/楕円 76"/>
          <p:cNvSpPr/>
          <p:nvPr/>
        </p:nvSpPr>
        <p:spPr>
          <a:xfrm>
            <a:off x="545740" y="4491211"/>
            <a:ext cx="739086" cy="432809"/>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chemeClr val="tx1"/>
                </a:solidFill>
              </a:rPr>
              <a:t>e.g.</a:t>
            </a:r>
            <a:endParaRPr kumimoji="1" lang="ja-JP" altLang="en-US" dirty="0">
              <a:solidFill>
                <a:schemeClr val="tx1"/>
              </a:solidFill>
            </a:endParaRPr>
          </a:p>
        </p:txBody>
      </p:sp>
      <p:grpSp>
        <p:nvGrpSpPr>
          <p:cNvPr id="53" name="図形グループ 52"/>
          <p:cNvGrpSpPr/>
          <p:nvPr/>
        </p:nvGrpSpPr>
        <p:grpSpPr>
          <a:xfrm>
            <a:off x="707004" y="4926652"/>
            <a:ext cx="4175576" cy="1516028"/>
            <a:chOff x="4847573" y="5313873"/>
            <a:chExt cx="4175576" cy="1516028"/>
          </a:xfrm>
        </p:grpSpPr>
        <p:grpSp>
          <p:nvGrpSpPr>
            <p:cNvPr id="2" name="図形グループ 13"/>
            <p:cNvGrpSpPr>
              <a:grpSpLocks noChangeAspect="1"/>
            </p:cNvGrpSpPr>
            <p:nvPr/>
          </p:nvGrpSpPr>
          <p:grpSpPr>
            <a:xfrm>
              <a:off x="4890250" y="5368269"/>
              <a:ext cx="4132899" cy="1461632"/>
              <a:chOff x="1925265" y="4843014"/>
              <a:chExt cx="4892095" cy="1730127"/>
            </a:xfrm>
          </p:grpSpPr>
          <p:sp>
            <p:nvSpPr>
              <p:cNvPr id="20" name="円/楕円 19"/>
              <p:cNvSpPr/>
              <p:nvPr/>
            </p:nvSpPr>
            <p:spPr>
              <a:xfrm>
                <a:off x="6301643" y="5650815"/>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c</a:t>
                </a:r>
                <a:r>
                  <a:rPr lang="en-US" altLang="ja-JP" sz="2000" dirty="0" smtClean="0">
                    <a:solidFill>
                      <a:srgbClr val="000000"/>
                    </a:solidFill>
                    <a:latin typeface="+mn-ea"/>
                  </a:rPr>
                  <a:t>  </a:t>
                </a:r>
                <a:r>
                  <a:rPr lang="en-US" altLang="ja-JP" sz="2000" baseline="-25000" dirty="0" smtClean="0">
                    <a:solidFill>
                      <a:srgbClr val="000000"/>
                    </a:solidFill>
                    <a:latin typeface="+mn-ea"/>
                  </a:rPr>
                  <a:t>9</a:t>
                </a:r>
                <a:endParaRPr kumimoji="1" lang="ja-JP" altLang="en-US" sz="2000" baseline="-25000" dirty="0">
                  <a:solidFill>
                    <a:srgbClr val="000000"/>
                  </a:solidFill>
                  <a:latin typeface="+mn-ea"/>
                </a:endParaRPr>
              </a:p>
            </p:txBody>
          </p:sp>
          <p:sp>
            <p:nvSpPr>
              <p:cNvPr id="22" name="円/楕円 21"/>
              <p:cNvSpPr/>
              <p:nvPr/>
            </p:nvSpPr>
            <p:spPr>
              <a:xfrm>
                <a:off x="5610658" y="5650815"/>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a  </a:t>
                </a:r>
                <a:r>
                  <a:rPr lang="en-US" altLang="ja-JP" sz="2000" baseline="-25000" dirty="0" smtClean="0">
                    <a:solidFill>
                      <a:srgbClr val="000000"/>
                    </a:solidFill>
                    <a:latin typeface="+mn-ea"/>
                  </a:rPr>
                  <a:t>8</a:t>
                </a:r>
                <a:endParaRPr kumimoji="1" lang="ja-JP" altLang="en-US" sz="2000" dirty="0">
                  <a:solidFill>
                    <a:srgbClr val="000000"/>
                  </a:solidFill>
                  <a:latin typeface="+mn-ea"/>
                </a:endParaRPr>
              </a:p>
            </p:txBody>
          </p:sp>
          <p:sp>
            <p:nvSpPr>
              <p:cNvPr id="23" name="円/楕円 22"/>
              <p:cNvSpPr/>
              <p:nvPr/>
            </p:nvSpPr>
            <p:spPr>
              <a:xfrm>
                <a:off x="3985282" y="6050768"/>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7</a:t>
                </a:r>
                <a:endParaRPr kumimoji="1" lang="ja-JP" altLang="en-US" sz="2000" dirty="0">
                  <a:solidFill>
                    <a:srgbClr val="000000"/>
                  </a:solidFill>
                  <a:latin typeface="+mn-ea"/>
                </a:endParaRPr>
              </a:p>
            </p:txBody>
          </p:sp>
          <p:sp>
            <p:nvSpPr>
              <p:cNvPr id="24" name="円/楕円 23"/>
              <p:cNvSpPr/>
              <p:nvPr/>
            </p:nvSpPr>
            <p:spPr>
              <a:xfrm>
                <a:off x="5256175"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6</a:t>
                </a:r>
                <a:endParaRPr kumimoji="1" lang="ja-JP" altLang="en-US" sz="2000" dirty="0">
                  <a:solidFill>
                    <a:srgbClr val="000000"/>
                  </a:solidFill>
                  <a:latin typeface="+mn-ea"/>
                </a:endParaRPr>
              </a:p>
            </p:txBody>
          </p:sp>
          <p:sp>
            <p:nvSpPr>
              <p:cNvPr id="25" name="円/楕円 24"/>
              <p:cNvSpPr/>
              <p:nvPr/>
            </p:nvSpPr>
            <p:spPr>
              <a:xfrm>
                <a:off x="4520502"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a  </a:t>
                </a:r>
                <a:r>
                  <a:rPr lang="en-US" altLang="ja-JP" sz="2000" baseline="-25000" dirty="0" smtClean="0">
                    <a:solidFill>
                      <a:srgbClr val="000000"/>
                    </a:solidFill>
                    <a:latin typeface="+mn-ea"/>
                  </a:rPr>
                  <a:t>5</a:t>
                </a:r>
                <a:endParaRPr kumimoji="1" lang="ja-JP" altLang="en-US" sz="2000" baseline="-25000" dirty="0">
                  <a:solidFill>
                    <a:srgbClr val="000000"/>
                  </a:solidFill>
                  <a:latin typeface="+mn-ea"/>
                </a:endParaRPr>
              </a:p>
            </p:txBody>
          </p:sp>
          <p:sp>
            <p:nvSpPr>
              <p:cNvPr id="26" name="円/楕円 25"/>
              <p:cNvSpPr/>
              <p:nvPr/>
            </p:nvSpPr>
            <p:spPr>
              <a:xfrm>
                <a:off x="3784829"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smtClean="0">
                    <a:solidFill>
                      <a:srgbClr val="000000"/>
                    </a:solidFill>
                    <a:latin typeface="+mn-ea"/>
                  </a:rPr>
                  <a:t>a  </a:t>
                </a:r>
                <a:r>
                  <a:rPr lang="en-US" altLang="ja-JP" sz="2000" baseline="-25000" dirty="0" smtClean="0">
                    <a:solidFill>
                      <a:srgbClr val="000000"/>
                    </a:solidFill>
                    <a:latin typeface="+mn-ea"/>
                  </a:rPr>
                  <a:t>4</a:t>
                </a:r>
                <a:endParaRPr kumimoji="1" lang="ja-JP" altLang="en-US" sz="2000" dirty="0">
                  <a:solidFill>
                    <a:srgbClr val="000000"/>
                  </a:solidFill>
                  <a:latin typeface="+mn-ea"/>
                </a:endParaRPr>
              </a:p>
            </p:txBody>
          </p:sp>
          <p:sp>
            <p:nvSpPr>
              <p:cNvPr id="27" name="円/楕円 26"/>
              <p:cNvSpPr/>
              <p:nvPr/>
            </p:nvSpPr>
            <p:spPr>
              <a:xfrm>
                <a:off x="3049157" y="4843014"/>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c</a:t>
                </a:r>
                <a:r>
                  <a:rPr lang="en-US" altLang="ja-JP" sz="2000" dirty="0" smtClean="0">
                    <a:solidFill>
                      <a:srgbClr val="000000"/>
                    </a:solidFill>
                    <a:latin typeface="+mn-ea"/>
                  </a:rPr>
                  <a:t>  </a:t>
                </a:r>
                <a:r>
                  <a:rPr lang="en-US" altLang="ja-JP" sz="2000" baseline="-25000" dirty="0" smtClean="0">
                    <a:solidFill>
                      <a:srgbClr val="000000"/>
                    </a:solidFill>
                    <a:latin typeface="+mn-ea"/>
                  </a:rPr>
                  <a:t>3</a:t>
                </a:r>
                <a:endParaRPr kumimoji="1" lang="ja-JP" altLang="en-US" sz="2000" dirty="0">
                  <a:solidFill>
                    <a:srgbClr val="000000"/>
                  </a:solidFill>
                  <a:latin typeface="+mn-ea"/>
                </a:endParaRPr>
              </a:p>
            </p:txBody>
          </p:sp>
          <p:sp>
            <p:nvSpPr>
              <p:cNvPr id="28" name="円/楕円 27"/>
              <p:cNvSpPr/>
              <p:nvPr/>
            </p:nvSpPr>
            <p:spPr>
              <a:xfrm>
                <a:off x="2599014" y="5572728"/>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altLang="ja-JP" sz="2000" dirty="0" err="1" smtClean="0">
                    <a:solidFill>
                      <a:srgbClr val="000000"/>
                    </a:solidFill>
                    <a:latin typeface="+mn-ea"/>
                  </a:rPr>
                  <a:t>b</a:t>
                </a:r>
                <a:r>
                  <a:rPr lang="en-US" altLang="ja-JP" sz="2000" dirty="0" smtClean="0">
                    <a:solidFill>
                      <a:srgbClr val="000000"/>
                    </a:solidFill>
                    <a:latin typeface="+mn-ea"/>
                  </a:rPr>
                  <a:t>  </a:t>
                </a:r>
                <a:r>
                  <a:rPr lang="en-US" altLang="ja-JP" sz="2000" baseline="-25000" dirty="0" smtClean="0">
                    <a:solidFill>
                      <a:srgbClr val="000000"/>
                    </a:solidFill>
                    <a:latin typeface="+mn-ea"/>
                  </a:rPr>
                  <a:t>2</a:t>
                </a:r>
                <a:r>
                  <a:rPr lang="en-US" altLang="ja-JP" sz="2000" dirty="0" smtClean="0">
                    <a:solidFill>
                      <a:srgbClr val="000000"/>
                    </a:solidFill>
                    <a:latin typeface="+mn-ea"/>
                  </a:rPr>
                  <a:t>  </a:t>
                </a:r>
                <a:endParaRPr kumimoji="1" lang="ja-JP" altLang="en-US" sz="2000" dirty="0">
                  <a:solidFill>
                    <a:srgbClr val="000000"/>
                  </a:solidFill>
                  <a:latin typeface="+mn-ea"/>
                </a:endParaRPr>
              </a:p>
            </p:txBody>
          </p:sp>
          <p:sp>
            <p:nvSpPr>
              <p:cNvPr id="29" name="円/楕円 28"/>
              <p:cNvSpPr/>
              <p:nvPr/>
            </p:nvSpPr>
            <p:spPr>
              <a:xfrm>
                <a:off x="1925265" y="5572728"/>
                <a:ext cx="515717" cy="522373"/>
              </a:xfrm>
              <a:prstGeom prst="ellipse">
                <a:avLst/>
              </a:prstGeom>
              <a:solidFill>
                <a:srgbClr val="009DD9"/>
              </a:solidFill>
              <a:ln>
                <a:solidFill>
                  <a:srgbClr val="0F6FC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kumimoji="1" lang="en-US" altLang="ja-JP" sz="2000" dirty="0" smtClean="0">
                    <a:solidFill>
                      <a:srgbClr val="000000"/>
                    </a:solidFill>
                    <a:latin typeface="+mn-ea"/>
                  </a:rPr>
                  <a:t>a  </a:t>
                </a:r>
                <a:r>
                  <a:rPr kumimoji="1" lang="en-US" altLang="ja-JP" sz="2000" baseline="-25000" dirty="0" smtClean="0">
                    <a:solidFill>
                      <a:srgbClr val="000000"/>
                    </a:solidFill>
                    <a:latin typeface="+mn-ea"/>
                  </a:rPr>
                  <a:t>1</a:t>
                </a:r>
                <a:endParaRPr kumimoji="1" lang="ja-JP" altLang="en-US" sz="2000" baseline="-25000" dirty="0">
                  <a:solidFill>
                    <a:srgbClr val="000000"/>
                  </a:solidFill>
                  <a:latin typeface="+mn-ea"/>
                </a:endParaRPr>
              </a:p>
            </p:txBody>
          </p:sp>
          <p:cxnSp>
            <p:nvCxnSpPr>
              <p:cNvPr id="30" name="直線矢印コネクタ 29"/>
              <p:cNvCxnSpPr>
                <a:stCxn id="29" idx="6"/>
                <a:endCxn id="28" idx="2"/>
              </p:cNvCxnSpPr>
              <p:nvPr/>
            </p:nvCxnSpPr>
            <p:spPr>
              <a:xfrm>
                <a:off x="2440982" y="5833915"/>
                <a:ext cx="158032"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26" idx="6"/>
                <a:endCxn id="25" idx="2"/>
              </p:cNvCxnSpPr>
              <p:nvPr/>
            </p:nvCxnSpPr>
            <p:spPr>
              <a:xfrm>
                <a:off x="4300547" y="5104201"/>
                <a:ext cx="219956"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a:stCxn id="25" idx="6"/>
                <a:endCxn id="24" idx="2"/>
              </p:cNvCxnSpPr>
              <p:nvPr/>
            </p:nvCxnSpPr>
            <p:spPr>
              <a:xfrm>
                <a:off x="5036220" y="5104201"/>
                <a:ext cx="219956"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28" idx="6"/>
                <a:endCxn id="23" idx="2"/>
              </p:cNvCxnSpPr>
              <p:nvPr/>
            </p:nvCxnSpPr>
            <p:spPr>
              <a:xfrm>
                <a:off x="3114731" y="5833915"/>
                <a:ext cx="870551" cy="47804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a:stCxn id="28" idx="7"/>
                <a:endCxn id="27" idx="3"/>
              </p:cNvCxnSpPr>
              <p:nvPr/>
            </p:nvCxnSpPr>
            <p:spPr>
              <a:xfrm rot="5400000" flipH="1" flipV="1">
                <a:off x="2901773" y="5426320"/>
                <a:ext cx="360341" cy="854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stCxn id="22" idx="6"/>
                <a:endCxn id="20" idx="2"/>
              </p:cNvCxnSpPr>
              <p:nvPr/>
            </p:nvCxnSpPr>
            <p:spPr>
              <a:xfrm>
                <a:off x="6126375" y="5912002"/>
                <a:ext cx="175267"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a:stCxn id="23" idx="6"/>
                <a:endCxn id="22" idx="2"/>
              </p:cNvCxnSpPr>
              <p:nvPr/>
            </p:nvCxnSpPr>
            <p:spPr>
              <a:xfrm flipV="1">
                <a:off x="4501000" y="5912002"/>
                <a:ext cx="1109658" cy="39995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a:stCxn id="24" idx="4"/>
                <a:endCxn id="23" idx="7"/>
              </p:cNvCxnSpPr>
              <p:nvPr/>
            </p:nvCxnSpPr>
            <p:spPr>
              <a:xfrm rot="5400000">
                <a:off x="4588815" y="5202048"/>
                <a:ext cx="761881" cy="108855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7" name="直線矢印コネクタ 46"/>
              <p:cNvCxnSpPr>
                <a:stCxn id="27" idx="6"/>
                <a:endCxn id="26" idx="2"/>
              </p:cNvCxnSpPr>
              <p:nvPr/>
            </p:nvCxnSpPr>
            <p:spPr>
              <a:xfrm>
                <a:off x="3564874" y="5104201"/>
                <a:ext cx="219956" cy="18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24" idx="5"/>
                <a:endCxn id="22" idx="0"/>
              </p:cNvCxnSpPr>
              <p:nvPr/>
            </p:nvCxnSpPr>
            <p:spPr>
              <a:xfrm rot="16200000" flipH="1">
                <a:off x="5601478" y="5383775"/>
                <a:ext cx="361928" cy="17214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sp>
          <p:nvSpPr>
            <p:cNvPr id="80" name="テキスト ボックス 79"/>
            <p:cNvSpPr txBox="1"/>
            <p:nvPr/>
          </p:nvSpPr>
          <p:spPr>
            <a:xfrm>
              <a:off x="4847573" y="5313873"/>
              <a:ext cx="611868" cy="461665"/>
            </a:xfrm>
            <a:prstGeom prst="rect">
              <a:avLst/>
            </a:prstGeom>
            <a:noFill/>
          </p:spPr>
          <p:txBody>
            <a:bodyPr wrap="square" rtlCol="0">
              <a:spAutoFit/>
            </a:bodyPr>
            <a:lstStyle/>
            <a:p>
              <a:r>
                <a:rPr lang="en-US" altLang="ja-JP" sz="2400" i="1" dirty="0" smtClean="0">
                  <a:latin typeface="Times New Roman"/>
                  <a:cs typeface="Times New Roman"/>
                </a:rPr>
                <a:t>G’</a:t>
              </a:r>
              <a:endParaRPr kumimoji="1" lang="ja-JP" altLang="en-US" sz="2400" dirty="0">
                <a:latin typeface="BKM-cmmi12"/>
                <a:cs typeface="BKM-cmmi12"/>
              </a:endParaRPr>
            </a:p>
          </p:txBody>
        </p:sp>
      </p:grpSp>
      <p:sp>
        <p:nvSpPr>
          <p:cNvPr id="54" name="テキスト ボックス 53"/>
          <p:cNvSpPr txBox="1"/>
          <p:nvPr/>
        </p:nvSpPr>
        <p:spPr>
          <a:xfrm>
            <a:off x="568053" y="2603507"/>
            <a:ext cx="7698755" cy="400110"/>
          </a:xfrm>
          <a:prstGeom prst="rect">
            <a:avLst/>
          </a:prstGeom>
          <a:noFill/>
        </p:spPr>
        <p:txBody>
          <a:bodyPr wrap="square" rtlCol="0">
            <a:spAutoFit/>
          </a:bodyPr>
          <a:lstStyle/>
          <a:p>
            <a:r>
              <a:rPr lang="en-US" altLang="ja-JP" sz="2000" i="1" dirty="0" smtClean="0">
                <a:latin typeface="Times New Roman"/>
                <a:cs typeface="Times New Roman"/>
              </a:rPr>
              <a:t>P</a:t>
            </a:r>
            <a:r>
              <a:rPr kumimoji="1" lang="en-US" altLang="ja-JP" sz="2000" dirty="0" smtClean="0"/>
              <a:t>(</a:t>
            </a:r>
            <a:r>
              <a:rPr lang="en-US" altLang="ja-JP" sz="2000" i="1" dirty="0" smtClean="0">
                <a:latin typeface="Times New Roman"/>
                <a:cs typeface="Times New Roman"/>
              </a:rPr>
              <a:t>G</a:t>
            </a:r>
            <a:r>
              <a:rPr kumimoji="1" lang="en-US" altLang="ja-JP" sz="2000" dirty="0" smtClean="0"/>
              <a:t>) : the set of </a:t>
            </a:r>
            <a:r>
              <a:rPr lang="en-US" altLang="ja-JP" sz="2000" dirty="0" smtClean="0"/>
              <a:t>paths</a:t>
            </a:r>
            <a:r>
              <a:rPr kumimoji="1" lang="en-US" altLang="ja-JP" sz="2000" dirty="0" smtClean="0"/>
              <a:t> </a:t>
            </a:r>
            <a:r>
              <a:rPr lang="en-US" altLang="ja-JP" sz="2000" dirty="0" smtClean="0"/>
              <a:t>in </a:t>
            </a:r>
            <a:r>
              <a:rPr lang="en-US" altLang="ja-JP" sz="2000" i="1" dirty="0" smtClean="0"/>
              <a:t>G.    </a:t>
            </a:r>
            <a:r>
              <a:rPr lang="en-US" altLang="ja-JP" sz="2000" dirty="0" smtClean="0"/>
              <a:t>( </a:t>
            </a:r>
            <a:r>
              <a:rPr lang="en-US" altLang="ja-JP" sz="2000" i="1" dirty="0" smtClean="0"/>
              <a:t>P</a:t>
            </a:r>
            <a:r>
              <a:rPr lang="en-US" altLang="ja-JP" sz="2000" dirty="0" smtClean="0"/>
              <a:t>(</a:t>
            </a:r>
            <a:r>
              <a:rPr lang="en-US" altLang="ja-JP" sz="2000" i="1" dirty="0" smtClean="0"/>
              <a:t>G</a:t>
            </a:r>
            <a:r>
              <a:rPr lang="en-US" altLang="ja-JP" sz="2000" dirty="0" smtClean="0"/>
              <a:t>) = {</a:t>
            </a:r>
            <a:r>
              <a:rPr lang="en-US" altLang="ja-JP" sz="2000" i="1" dirty="0" err="1" smtClean="0"/>
              <a:t>P</a:t>
            </a:r>
            <a:r>
              <a:rPr lang="en-US" altLang="ja-JP" sz="2000" dirty="0" err="1" smtClean="0"/>
              <a:t>(</a:t>
            </a:r>
            <a:r>
              <a:rPr lang="en-US" altLang="ja-JP" sz="2000" i="1" dirty="0" err="1" smtClean="0"/>
              <a:t>v</a:t>
            </a:r>
            <a:r>
              <a:rPr lang="en-US" altLang="ja-JP" sz="2000" dirty="0" smtClean="0"/>
              <a:t>) | </a:t>
            </a:r>
            <a:r>
              <a:rPr lang="en-US" altLang="ja-JP" sz="2000" i="1" dirty="0" err="1" smtClean="0"/>
              <a:t>v</a:t>
            </a:r>
            <a:r>
              <a:rPr lang="en-US" altLang="ja-JP" sz="2000" dirty="0" err="1" smtClean="0"/>
              <a:t>∈</a:t>
            </a:r>
            <a:r>
              <a:rPr lang="en-US" altLang="ja-JP" sz="2000" i="1" dirty="0" err="1" smtClean="0"/>
              <a:t>V</a:t>
            </a:r>
            <a:r>
              <a:rPr lang="en-US" altLang="ja-JP" sz="2000" i="1" dirty="0" smtClean="0"/>
              <a:t> </a:t>
            </a:r>
            <a:r>
              <a:rPr lang="en-US" altLang="ja-JP" sz="2000" dirty="0" smtClean="0"/>
              <a:t>} )</a:t>
            </a:r>
            <a:endParaRPr kumimoji="1" lang="en-US" altLang="ja-JP" sz="2000" dirty="0" smtClean="0">
              <a:latin typeface="Times New Roman"/>
              <a:cs typeface="Times New Roman"/>
            </a:endParaRPr>
          </a:p>
        </p:txBody>
      </p:sp>
      <p:sp>
        <p:nvSpPr>
          <p:cNvPr id="57" name="テキスト ボックス 56"/>
          <p:cNvSpPr txBox="1"/>
          <p:nvPr/>
        </p:nvSpPr>
        <p:spPr>
          <a:xfrm>
            <a:off x="568053" y="1696989"/>
            <a:ext cx="7698755" cy="400110"/>
          </a:xfrm>
          <a:prstGeom prst="rect">
            <a:avLst/>
          </a:prstGeom>
          <a:noFill/>
        </p:spPr>
        <p:txBody>
          <a:bodyPr wrap="square" rtlCol="0">
            <a:spAutoFit/>
          </a:bodyPr>
          <a:lstStyle/>
          <a:p>
            <a:r>
              <a:rPr lang="en-US" altLang="ja-JP" sz="2000" i="1" dirty="0" err="1" smtClean="0">
                <a:latin typeface="Times New Roman"/>
                <a:cs typeface="Times New Roman"/>
              </a:rPr>
              <a:t>P</a:t>
            </a:r>
            <a:r>
              <a:rPr kumimoji="1" lang="en-US" altLang="ja-JP" sz="2000" dirty="0" err="1" smtClean="0"/>
              <a:t>(</a:t>
            </a:r>
            <a:r>
              <a:rPr lang="en-US" altLang="ja-JP" sz="2000" i="1" dirty="0" err="1" smtClean="0">
                <a:latin typeface="Times New Roman"/>
                <a:cs typeface="Times New Roman"/>
              </a:rPr>
              <a:t>v</a:t>
            </a:r>
            <a:r>
              <a:rPr kumimoji="1" lang="en-US" altLang="ja-JP" sz="2000" dirty="0" smtClean="0"/>
              <a:t>) : the set of </a:t>
            </a:r>
            <a:r>
              <a:rPr lang="en-US" altLang="ja-JP" sz="2000" dirty="0" smtClean="0"/>
              <a:t>paths</a:t>
            </a:r>
            <a:r>
              <a:rPr kumimoji="1" lang="en-US" altLang="ja-JP" sz="2000" dirty="0" smtClean="0"/>
              <a:t> </a:t>
            </a:r>
            <a:r>
              <a:rPr lang="en-US" altLang="ja-JP" sz="2000" dirty="0" smtClean="0"/>
              <a:t>that end at </a:t>
            </a:r>
            <a:r>
              <a:rPr lang="en-US" altLang="ja-JP" sz="2000" dirty="0" err="1" smtClean="0"/>
              <a:t>vartex</a:t>
            </a:r>
            <a:r>
              <a:rPr lang="en-US" altLang="ja-JP" sz="2000" dirty="0" smtClean="0"/>
              <a:t> </a:t>
            </a:r>
            <a:r>
              <a:rPr lang="en-US" altLang="ja-JP" sz="2000" i="1" dirty="0" err="1" smtClean="0">
                <a:latin typeface="Times New Roman"/>
                <a:cs typeface="Times New Roman"/>
              </a:rPr>
              <a:t>v</a:t>
            </a:r>
            <a:r>
              <a:rPr lang="en-US" altLang="ja-JP" sz="2000" i="1" dirty="0" smtClean="0"/>
              <a:t>.</a:t>
            </a:r>
            <a:endParaRPr kumimoji="1" lang="en-US" altLang="ja-JP" sz="2000" i="1" dirty="0" smtClean="0">
              <a:latin typeface="Times New Roman"/>
              <a:cs typeface="Times New Roman"/>
            </a:endParaRPr>
          </a:p>
        </p:txBody>
      </p:sp>
      <p:sp>
        <p:nvSpPr>
          <p:cNvPr id="72" name="テキスト ボックス 71"/>
          <p:cNvSpPr txBox="1"/>
          <p:nvPr/>
        </p:nvSpPr>
        <p:spPr>
          <a:xfrm>
            <a:off x="5579718" y="5182463"/>
            <a:ext cx="3564281" cy="400110"/>
          </a:xfrm>
          <a:prstGeom prst="rect">
            <a:avLst/>
          </a:prstGeom>
          <a:noFill/>
        </p:spPr>
        <p:txBody>
          <a:bodyPr wrap="square" rtlCol="0">
            <a:spAutoFit/>
          </a:bodyPr>
          <a:lstStyle/>
          <a:p>
            <a:r>
              <a:rPr lang="en-US" altLang="ja-JP" sz="2000" i="1" dirty="0" err="1" smtClean="0">
                <a:latin typeface="Times New Roman"/>
                <a:cs typeface="Times New Roman"/>
              </a:rPr>
              <a:t>P</a:t>
            </a:r>
            <a:r>
              <a:rPr kumimoji="1" lang="en-US" altLang="ja-JP" sz="2000" dirty="0" err="1" smtClean="0"/>
              <a:t>(</a:t>
            </a:r>
            <a:r>
              <a:rPr kumimoji="1" lang="en-US" altLang="ja-JP" sz="2000" i="1" dirty="0" err="1" smtClean="0">
                <a:latin typeface="Times New Roman"/>
                <a:cs typeface="Times New Roman"/>
              </a:rPr>
              <a:t>v</a:t>
            </a:r>
            <a:r>
              <a:rPr lang="ja-JP" altLang="en-US" sz="2000" i="1" baseline="-25000" dirty="0" smtClean="0">
                <a:latin typeface="Times New Roman"/>
                <a:cs typeface="Times New Roman"/>
              </a:rPr>
              <a:t>７</a:t>
            </a:r>
            <a:r>
              <a:rPr kumimoji="1" lang="en-US" altLang="ja-JP" sz="2000" dirty="0" smtClean="0"/>
              <a:t>) = {</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dirty="0" smtClean="0">
                <a:latin typeface="Times New Roman"/>
                <a:cs typeface="Times New Roman"/>
              </a:rPr>
              <a:t>v</a:t>
            </a:r>
            <a:r>
              <a:rPr lang="en-US" altLang="ja-JP" sz="2000" baseline="-25000" dirty="0" smtClean="0">
                <a:latin typeface="Times New Roman"/>
                <a:cs typeface="Times New Roman"/>
              </a:rPr>
              <a:t>2</a:t>
            </a:r>
            <a:r>
              <a:rPr lang="en-US" altLang="ja-JP" sz="2000" i="1" dirty="0" smtClean="0">
                <a:latin typeface="Times New Roman"/>
                <a:cs typeface="Times New Roman"/>
              </a:rPr>
              <a:t>v</a:t>
            </a:r>
            <a:r>
              <a:rPr lang="en-US" altLang="ja-JP" sz="2000" baseline="-25000" dirty="0" smtClean="0">
                <a:latin typeface="Times New Roman"/>
                <a:cs typeface="Times New Roman"/>
              </a:rPr>
              <a:t>3</a:t>
            </a:r>
            <a:r>
              <a:rPr lang="en-US" altLang="ja-JP" sz="2000" i="1" dirty="0" smtClean="0">
                <a:latin typeface="Times New Roman"/>
                <a:cs typeface="Times New Roman"/>
              </a:rPr>
              <a:t>v</a:t>
            </a:r>
            <a:r>
              <a:rPr lang="en-US" altLang="ja-JP" sz="2000" baseline="-25000" dirty="0" smtClean="0">
                <a:latin typeface="Times New Roman"/>
                <a:cs typeface="Times New Roman"/>
              </a:rPr>
              <a:t>4</a:t>
            </a:r>
            <a:r>
              <a:rPr lang="en-US" altLang="ja-JP" sz="2000" i="1" dirty="0" smtClean="0">
                <a:latin typeface="Times New Roman"/>
                <a:cs typeface="Times New Roman"/>
              </a:rPr>
              <a:t>v</a:t>
            </a:r>
            <a:r>
              <a:rPr lang="en-US" altLang="ja-JP" sz="2000" baseline="-25000" dirty="0" smtClean="0">
                <a:latin typeface="Times New Roman"/>
                <a:cs typeface="Times New Roman"/>
              </a:rPr>
              <a:t>5</a:t>
            </a:r>
            <a:r>
              <a:rPr lang="en-US" altLang="ja-JP" sz="2000" i="1" dirty="0" smtClean="0">
                <a:latin typeface="Times New Roman"/>
                <a:cs typeface="Times New Roman"/>
              </a:rPr>
              <a:t>v</a:t>
            </a:r>
            <a:r>
              <a:rPr lang="en-US" altLang="ja-JP" sz="2000" baseline="-25000" dirty="0" smtClean="0">
                <a:latin typeface="Times New Roman"/>
                <a:cs typeface="Times New Roman"/>
              </a:rPr>
              <a:t>6</a:t>
            </a:r>
            <a:r>
              <a:rPr lang="en-US" altLang="ja-JP" sz="2000" i="1" dirty="0" smtClean="0">
                <a:latin typeface="Times New Roman"/>
                <a:cs typeface="Times New Roman"/>
              </a:rPr>
              <a:t>v</a:t>
            </a:r>
            <a:r>
              <a:rPr lang="en-US" altLang="ja-JP" sz="2000" baseline="-25000" dirty="0" smtClean="0">
                <a:latin typeface="Times New Roman"/>
                <a:cs typeface="Times New Roman"/>
              </a:rPr>
              <a:t>7</a:t>
            </a:r>
            <a:r>
              <a:rPr lang="en-US" altLang="ja-JP" sz="2000" dirty="0" smtClean="0">
                <a:latin typeface="+mn-ea"/>
                <a:cs typeface="BKM-cmmi12"/>
              </a:rPr>
              <a:t> , </a:t>
            </a:r>
            <a:r>
              <a:rPr lang="en-US" altLang="ja-JP" sz="2000" i="1" dirty="0" smtClean="0">
                <a:latin typeface="Times New Roman"/>
                <a:cs typeface="Times New Roman"/>
              </a:rPr>
              <a:t>v</a:t>
            </a:r>
            <a:r>
              <a:rPr lang="en-US" altLang="ja-JP" sz="2000" baseline="-25000" dirty="0" smtClean="0">
                <a:latin typeface="Times New Roman"/>
                <a:cs typeface="Times New Roman"/>
              </a:rPr>
              <a:t>1</a:t>
            </a:r>
            <a:r>
              <a:rPr lang="en-US" altLang="ja-JP" sz="2000" i="1" dirty="0" smtClean="0">
                <a:latin typeface="Times New Roman"/>
                <a:cs typeface="Times New Roman"/>
              </a:rPr>
              <a:t>v</a:t>
            </a:r>
            <a:r>
              <a:rPr lang="en-US" altLang="ja-JP" sz="2000" baseline="-25000" dirty="0" smtClean="0">
                <a:latin typeface="Times New Roman"/>
                <a:cs typeface="Times New Roman"/>
              </a:rPr>
              <a:t>2</a:t>
            </a:r>
            <a:r>
              <a:rPr lang="en-US" altLang="ja-JP" sz="2000" i="1" dirty="0" smtClean="0">
                <a:latin typeface="Times New Roman"/>
                <a:cs typeface="Times New Roman"/>
              </a:rPr>
              <a:t>v</a:t>
            </a:r>
            <a:r>
              <a:rPr lang="en-US" altLang="ja-JP" sz="2000" baseline="-25000" dirty="0" smtClean="0">
                <a:latin typeface="Times New Roman"/>
                <a:cs typeface="Times New Roman"/>
              </a:rPr>
              <a:t>7</a:t>
            </a:r>
            <a:r>
              <a:rPr lang="en-US" altLang="ja-JP" sz="2000" dirty="0" smtClean="0">
                <a:latin typeface="Times New Roman"/>
                <a:cs typeface="Times New Roman"/>
              </a:rPr>
              <a:t> </a:t>
            </a:r>
            <a:r>
              <a:rPr kumimoji="1" lang="en-US" altLang="ja-JP" sz="2000" dirty="0" smtClean="0"/>
              <a:t>} </a:t>
            </a:r>
            <a:endParaRPr kumimoji="1" lang="en-US" altLang="ja-JP" sz="2000" i="1" dirty="0" smtClean="0">
              <a:latin typeface="Times New Roman"/>
              <a:cs typeface="Times New Roman"/>
            </a:endParaRPr>
          </a:p>
        </p:txBody>
      </p:sp>
      <p:sp>
        <p:nvSpPr>
          <p:cNvPr id="41" name="テキスト ボックス 40"/>
          <p:cNvSpPr txBox="1"/>
          <p:nvPr/>
        </p:nvSpPr>
        <p:spPr>
          <a:xfrm>
            <a:off x="568053" y="2150248"/>
            <a:ext cx="7698755" cy="400110"/>
          </a:xfrm>
          <a:prstGeom prst="rect">
            <a:avLst/>
          </a:prstGeom>
          <a:noFill/>
        </p:spPr>
        <p:txBody>
          <a:bodyPr wrap="square" rtlCol="0">
            <a:spAutoFit/>
          </a:bodyPr>
          <a:lstStyle/>
          <a:p>
            <a:r>
              <a:rPr lang="en-US" altLang="ja-JP" sz="2000" i="1" dirty="0" err="1" smtClean="0">
                <a:latin typeface="Times New Roman"/>
                <a:cs typeface="Times New Roman"/>
              </a:rPr>
              <a:t>L</a:t>
            </a:r>
            <a:r>
              <a:rPr lang="en-US" altLang="ja-JP" sz="2000" dirty="0" err="1" smtClean="0">
                <a:latin typeface="Times New Roman"/>
                <a:cs typeface="Times New Roman"/>
              </a:rPr>
              <a:t>(</a:t>
            </a:r>
            <a:r>
              <a:rPr lang="en-US" altLang="ja-JP" sz="2000" i="1" dirty="0" err="1" smtClean="0">
                <a:latin typeface="Times New Roman"/>
                <a:cs typeface="Times New Roman"/>
              </a:rPr>
              <a:t>P</a:t>
            </a:r>
            <a:r>
              <a:rPr kumimoji="1" lang="en-US" altLang="ja-JP" sz="2000" dirty="0" err="1" smtClean="0"/>
              <a:t>(</a:t>
            </a:r>
            <a:r>
              <a:rPr lang="en-US" altLang="ja-JP" sz="2000" i="1" dirty="0" err="1" smtClean="0">
                <a:latin typeface="Times New Roman"/>
                <a:cs typeface="Times New Roman"/>
              </a:rPr>
              <a:t>v</a:t>
            </a:r>
            <a:r>
              <a:rPr kumimoji="1" lang="en-US" altLang="ja-JP" sz="2000" dirty="0" smtClean="0"/>
              <a:t>)) : the set of </a:t>
            </a:r>
            <a:r>
              <a:rPr lang="en-US" altLang="ja-JP" sz="2000" dirty="0" smtClean="0"/>
              <a:t>strings</a:t>
            </a:r>
            <a:r>
              <a:rPr kumimoji="1" lang="en-US" altLang="ja-JP" sz="2000" dirty="0" smtClean="0"/>
              <a:t> </a:t>
            </a:r>
            <a:r>
              <a:rPr lang="en-US" altLang="ja-JP" sz="2000" dirty="0" smtClean="0"/>
              <a:t>spelled by paths in </a:t>
            </a:r>
            <a:r>
              <a:rPr lang="en-US" altLang="ja-JP" sz="2000" i="1" dirty="0" err="1" smtClean="0"/>
              <a:t>P</a:t>
            </a:r>
            <a:r>
              <a:rPr lang="en-US" altLang="ja-JP" sz="2000" dirty="0" err="1" smtClean="0"/>
              <a:t>(</a:t>
            </a:r>
            <a:r>
              <a:rPr lang="en-US" altLang="ja-JP" sz="2000" i="1" dirty="0" err="1" smtClean="0"/>
              <a:t>v</a:t>
            </a:r>
            <a:r>
              <a:rPr lang="en-US" altLang="ja-JP" sz="2000" dirty="0" smtClean="0"/>
              <a:t>)</a:t>
            </a:r>
            <a:endParaRPr kumimoji="1" lang="en-US" altLang="ja-JP" sz="2000" i="1" dirty="0" smtClean="0">
              <a:latin typeface="Times New Roman"/>
              <a:cs typeface="Times New Roman"/>
            </a:endParaRPr>
          </a:p>
        </p:txBody>
      </p:sp>
      <p:sp>
        <p:nvSpPr>
          <p:cNvPr id="42" name="テキスト ボックス 41"/>
          <p:cNvSpPr txBox="1"/>
          <p:nvPr/>
        </p:nvSpPr>
        <p:spPr>
          <a:xfrm>
            <a:off x="5579718" y="5577026"/>
            <a:ext cx="3564281" cy="400110"/>
          </a:xfrm>
          <a:prstGeom prst="rect">
            <a:avLst/>
          </a:prstGeom>
          <a:noFill/>
        </p:spPr>
        <p:txBody>
          <a:bodyPr wrap="square" rtlCol="0">
            <a:spAutoFit/>
          </a:bodyPr>
          <a:lstStyle/>
          <a:p>
            <a:r>
              <a:rPr lang="en-US" altLang="ja-JP" sz="2000" i="1" dirty="0" err="1" smtClean="0">
                <a:latin typeface="Times New Roman"/>
                <a:cs typeface="Times New Roman"/>
              </a:rPr>
              <a:t>L</a:t>
            </a:r>
            <a:r>
              <a:rPr lang="en-US" altLang="ja-JP" sz="2000" dirty="0" err="1" smtClean="0">
                <a:latin typeface="Times New Roman"/>
                <a:cs typeface="Times New Roman"/>
              </a:rPr>
              <a:t>(</a:t>
            </a:r>
            <a:r>
              <a:rPr lang="en-US" altLang="ja-JP" sz="2000" i="1" dirty="0" err="1" smtClean="0">
                <a:latin typeface="Times New Roman"/>
                <a:cs typeface="Times New Roman"/>
              </a:rPr>
              <a:t>P</a:t>
            </a:r>
            <a:r>
              <a:rPr kumimoji="1" lang="en-US" altLang="ja-JP" sz="2000" dirty="0" err="1" smtClean="0"/>
              <a:t>(</a:t>
            </a:r>
            <a:r>
              <a:rPr kumimoji="1" lang="en-US" altLang="ja-JP" sz="2000" i="1" dirty="0" err="1" smtClean="0">
                <a:latin typeface="Times New Roman"/>
                <a:cs typeface="Times New Roman"/>
              </a:rPr>
              <a:t>v</a:t>
            </a:r>
            <a:r>
              <a:rPr lang="ja-JP" altLang="en-US" sz="2000" i="1" baseline="-25000" dirty="0" smtClean="0">
                <a:latin typeface="Times New Roman"/>
                <a:cs typeface="Times New Roman"/>
              </a:rPr>
              <a:t>７</a:t>
            </a:r>
            <a:r>
              <a:rPr kumimoji="1" lang="en-US" altLang="ja-JP" sz="2000" dirty="0" smtClean="0"/>
              <a:t>)) = {</a:t>
            </a:r>
            <a:r>
              <a:rPr lang="en-US" altLang="ja-JP" sz="2000" dirty="0" err="1" smtClean="0">
                <a:latin typeface="Times New Roman"/>
                <a:cs typeface="Times New Roman"/>
              </a:rPr>
              <a:t>abcaabb</a:t>
            </a:r>
            <a:r>
              <a:rPr lang="en-US" altLang="ja-JP" sz="2000" dirty="0" smtClean="0">
                <a:latin typeface="+mn-ea"/>
                <a:cs typeface="BKM-cmmi12"/>
              </a:rPr>
              <a:t> , </a:t>
            </a:r>
            <a:r>
              <a:rPr lang="en-US" altLang="ja-JP" sz="2000" dirty="0" err="1" smtClean="0">
                <a:latin typeface="Times New Roman"/>
                <a:cs typeface="Times New Roman"/>
              </a:rPr>
              <a:t>abb</a:t>
            </a:r>
            <a:r>
              <a:rPr lang="en-US" altLang="ja-JP" sz="2000" dirty="0" smtClean="0">
                <a:latin typeface="Times New Roman"/>
                <a:cs typeface="Times New Roman"/>
              </a:rPr>
              <a:t> </a:t>
            </a:r>
            <a:r>
              <a:rPr kumimoji="1" lang="en-US" altLang="ja-JP" sz="2000" dirty="0" smtClean="0"/>
              <a:t>} </a:t>
            </a:r>
            <a:endParaRPr kumimoji="1" lang="en-US" altLang="ja-JP" sz="2000" i="1" dirty="0" smtClean="0">
              <a:latin typeface="Times New Roman"/>
              <a:cs typeface="Times New Roman"/>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1" name="円/楕円 60"/>
          <p:cNvSpPr/>
          <p:nvPr/>
        </p:nvSpPr>
        <p:spPr>
          <a:xfrm>
            <a:off x="2805397" y="4508500"/>
            <a:ext cx="3342490" cy="825528"/>
          </a:xfrm>
          <a:prstGeom prst="ellipse">
            <a:avLst/>
          </a:prstGeom>
          <a:noFill/>
          <a:ln w="539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5450367" y="5572726"/>
            <a:ext cx="2664933" cy="739229"/>
          </a:xfrm>
          <a:prstGeom prst="ellipse">
            <a:avLst/>
          </a:prstGeom>
          <a:noFill/>
          <a:ln w="539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1449858" y="5496061"/>
            <a:ext cx="1545376" cy="675539"/>
          </a:xfrm>
          <a:prstGeom prst="ellipse">
            <a:avLst/>
          </a:prstGeom>
          <a:noFill/>
          <a:ln w="539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614118" y="1645366"/>
            <a:ext cx="8072682" cy="1504352"/>
          </a:xfrm>
          <a:prstGeom prst="roundRect">
            <a:avLst/>
          </a:prstGeom>
          <a:solidFill>
            <a:srgbClr val="FFCFE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タイトル 1"/>
          <p:cNvSpPr>
            <a:spLocks noGrp="1"/>
          </p:cNvSpPr>
          <p:nvPr>
            <p:ph type="title"/>
          </p:nvPr>
        </p:nvSpPr>
        <p:spPr/>
        <p:txBody>
          <a:bodyPr/>
          <a:lstStyle/>
          <a:p>
            <a:r>
              <a:rPr lang="ja-JP" altLang="en-US" dirty="0" smtClean="0"/>
              <a:t>非線形テキスト</a:t>
            </a:r>
            <a:r>
              <a:rPr lang="en-US" altLang="ja-JP" dirty="0" smtClean="0"/>
              <a:t> </a:t>
            </a:r>
            <a:endParaRPr lang="ja-JP" altLang="en-US" dirty="0"/>
          </a:p>
        </p:txBody>
      </p:sp>
      <p:sp>
        <p:nvSpPr>
          <p:cNvPr id="18" name="テキスト ボックス 17"/>
          <p:cNvSpPr txBox="1"/>
          <p:nvPr/>
        </p:nvSpPr>
        <p:spPr>
          <a:xfrm>
            <a:off x="1002603" y="1820300"/>
            <a:ext cx="6883400" cy="369332"/>
          </a:xfrm>
          <a:prstGeom prst="rect">
            <a:avLst/>
          </a:prstGeom>
          <a:noFill/>
        </p:spPr>
        <p:txBody>
          <a:bodyPr wrap="square" rtlCol="0">
            <a:spAutoFit/>
          </a:bodyPr>
          <a:lstStyle/>
          <a:p>
            <a:r>
              <a:rPr kumimoji="1" lang="ja-JP" altLang="en-US" dirty="0" smtClean="0"/>
              <a:t>各頂点に文字を保持する有向グラフ</a:t>
            </a:r>
            <a:endParaRPr kumimoji="1" lang="ja-JP" altLang="en-US" dirty="0"/>
          </a:p>
        </p:txBody>
      </p:sp>
      <p:sp>
        <p:nvSpPr>
          <p:cNvPr id="19" name="タイトル 1"/>
          <p:cNvSpPr txBox="1">
            <a:spLocks/>
          </p:cNvSpPr>
          <p:nvPr/>
        </p:nvSpPr>
        <p:spPr>
          <a:xfrm>
            <a:off x="329503" y="1417639"/>
            <a:ext cx="2856155" cy="402661"/>
          </a:xfrm>
          <a:prstGeom prst="rect">
            <a:avLst/>
          </a:prstGeom>
          <a:solidFill>
            <a:schemeClr val="bg1"/>
          </a:solidFill>
          <a:ln>
            <a:solidFill>
              <a:srgbClr val="4F81BD"/>
            </a:solidFill>
          </a:ln>
        </p:spPr>
        <p:txBody>
          <a:bodyPr vert="horz" lIns="91440" tIns="45720" rIns="91440" bIns="45720" rtlCol="0" anchor="t">
            <a:normAutofit fontScale="925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smtClean="0">
                <a:ln>
                  <a:noFill/>
                </a:ln>
                <a:solidFill>
                  <a:schemeClr val="tx1"/>
                </a:solidFill>
                <a:effectLst/>
                <a:uLnTx/>
                <a:uFillTx/>
                <a:latin typeface="+mj-lt"/>
                <a:ea typeface="+mj-ea"/>
                <a:cs typeface="+mj-cs"/>
              </a:rPr>
              <a:t>非線形テキスト</a:t>
            </a: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 </a:t>
            </a:r>
            <a:r>
              <a:rPr kumimoji="1" lang="en-US" altLang="ja-JP" sz="2000" b="0" i="0" u="none" strike="noStrike" kern="1200" cap="none" spc="0" normalizeH="0" baseline="0" noProof="0" dirty="0" smtClean="0">
                <a:ln>
                  <a:noFill/>
                </a:ln>
                <a:solidFill>
                  <a:schemeClr val="tx1"/>
                </a:solidFill>
                <a:effectLst/>
                <a:uLnTx/>
                <a:uFillTx/>
                <a:latin typeface="BKM-cmmi12"/>
                <a:ea typeface="+mj-ea"/>
                <a:cs typeface="BKM-cmmi12"/>
              </a:rPr>
              <a:t>T</a:t>
            </a: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 </a:t>
            </a:r>
            <a:r>
              <a:rPr kumimoji="1" lang="en-US" altLang="ja-JP" sz="2000" b="0" i="0" u="none" strike="noStrike" kern="1200" cap="none" spc="0" normalizeH="0" baseline="0" noProof="0" dirty="0" smtClean="0">
                <a:ln>
                  <a:noFill/>
                </a:ln>
                <a:solidFill>
                  <a:schemeClr val="tx1"/>
                </a:solidFill>
                <a:effectLst/>
                <a:uLnTx/>
                <a:uFillTx/>
                <a:latin typeface="BKM-cmmi12"/>
                <a:ea typeface="+mj-ea"/>
                <a:cs typeface="BKM-cmmi12"/>
              </a:rPr>
              <a:t> =</a:t>
            </a: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 </a:t>
            </a:r>
            <a:r>
              <a:rPr kumimoji="1" lang="en-US" altLang="ja-JP" sz="2000" b="0" i="0" u="none" strike="noStrike" kern="1200" cap="none" spc="0" normalizeH="0" baseline="0" noProof="0" dirty="0" smtClean="0">
                <a:ln>
                  <a:noFill/>
                </a:ln>
                <a:solidFill>
                  <a:schemeClr val="tx1"/>
                </a:solidFill>
                <a:effectLst/>
                <a:uLnTx/>
                <a:uFillTx/>
                <a:latin typeface="BKM-cmmi12"/>
                <a:ea typeface="+mj-ea"/>
                <a:cs typeface="BKM-cmmi12"/>
              </a:rPr>
              <a:t>(G,</a:t>
            </a: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 </a:t>
            </a:r>
            <a:r>
              <a:rPr kumimoji="1" lang="en-US" altLang="ja-JP" sz="2000" b="0" i="0" u="none" strike="noStrike" kern="1200" cap="none" spc="0" normalizeH="0" baseline="0" noProof="0" dirty="0" err="1" smtClean="0">
                <a:ln>
                  <a:noFill/>
                </a:ln>
                <a:solidFill>
                  <a:schemeClr val="tx1"/>
                </a:solidFill>
                <a:effectLst/>
                <a:uLnTx/>
                <a:uFillTx/>
                <a:latin typeface="BKM-cmmi12"/>
                <a:ea typeface="+mj-ea"/>
                <a:cs typeface="BKM-cmmi12"/>
              </a:rPr>
              <a:t>f</a:t>
            </a:r>
            <a:r>
              <a:rPr kumimoji="1" lang="ja-JP" altLang="en-US" sz="2000" b="0" i="0" u="none" strike="noStrike" kern="1200" cap="none" spc="0" normalizeH="0" baseline="0" noProof="0" dirty="0" smtClean="0">
                <a:ln>
                  <a:noFill/>
                </a:ln>
                <a:solidFill>
                  <a:schemeClr val="tx1"/>
                </a:solidFill>
                <a:effectLst/>
                <a:uLnTx/>
                <a:uFillTx/>
                <a:latin typeface="BKM-cmmi12"/>
                <a:ea typeface="+mj-ea"/>
                <a:cs typeface="BKM-cmmi12"/>
              </a:rPr>
              <a:t>）</a:t>
            </a:r>
            <a:endParaRPr kumimoji="1" lang="ja-JP" altLang="en-US" sz="2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図形グループ 33"/>
          <p:cNvGrpSpPr/>
          <p:nvPr/>
        </p:nvGrpSpPr>
        <p:grpSpPr>
          <a:xfrm>
            <a:off x="1846400" y="2212590"/>
            <a:ext cx="5799455" cy="369332"/>
            <a:chOff x="1846400" y="2212590"/>
            <a:chExt cx="5799455" cy="369332"/>
          </a:xfrm>
        </p:grpSpPr>
        <p:pic>
          <p:nvPicPr>
            <p:cNvPr id="16" name="図 15"/>
            <p:cNvPicPr>
              <a:picLocks noChangeAspect="1"/>
            </p:cNvPicPr>
            <p:nvPr/>
          </p:nvPicPr>
          <p:blipFill>
            <a:blip r:embed="rId3"/>
            <a:stretch>
              <a:fillRect/>
            </a:stretch>
          </p:blipFill>
          <p:spPr>
            <a:xfrm>
              <a:off x="1846400" y="2297300"/>
              <a:ext cx="1332860" cy="284622"/>
            </a:xfrm>
            <a:prstGeom prst="rect">
              <a:avLst/>
            </a:prstGeom>
          </p:spPr>
        </p:pic>
        <p:sp>
          <p:nvSpPr>
            <p:cNvPr id="32" name="テキスト ボックス 31"/>
            <p:cNvSpPr txBox="1"/>
            <p:nvPr/>
          </p:nvSpPr>
          <p:spPr>
            <a:xfrm>
              <a:off x="3179260" y="2212590"/>
              <a:ext cx="4466595" cy="369332"/>
            </a:xfrm>
            <a:prstGeom prst="rect">
              <a:avLst/>
            </a:prstGeom>
            <a:noFill/>
          </p:spPr>
          <p:txBody>
            <a:bodyPr wrap="square" rtlCol="0">
              <a:spAutoFit/>
            </a:bodyPr>
            <a:lstStyle/>
            <a:p>
              <a:r>
                <a:rPr kumimoji="1" lang="ja-JP" altLang="en-US" dirty="0" smtClean="0"/>
                <a:t>：有向グラフ</a:t>
              </a:r>
              <a:endParaRPr kumimoji="1" lang="ja-JP" altLang="en-US" dirty="0"/>
            </a:p>
          </p:txBody>
        </p:sp>
      </p:grpSp>
      <p:sp>
        <p:nvSpPr>
          <p:cNvPr id="30" name="テキスト ボックス 29"/>
          <p:cNvSpPr txBox="1"/>
          <p:nvPr/>
        </p:nvSpPr>
        <p:spPr>
          <a:xfrm>
            <a:off x="618687" y="3151211"/>
            <a:ext cx="7745227" cy="553998"/>
          </a:xfrm>
          <a:prstGeom prst="rect">
            <a:avLst/>
          </a:prstGeom>
          <a:noFill/>
        </p:spPr>
        <p:txBody>
          <a:bodyPr wrap="square" rtlCol="0">
            <a:spAutoFit/>
          </a:bodyPr>
          <a:lstStyle/>
          <a:p>
            <a:r>
              <a:rPr kumimoji="1" lang="en-US" altLang="ja-JP" sz="3000" dirty="0" smtClean="0">
                <a:latin typeface="BKM-cmmi12"/>
                <a:cs typeface="BKM-cmmi12"/>
              </a:rPr>
              <a:t>V</a:t>
            </a:r>
            <a:r>
              <a:rPr kumimoji="1" lang="ja-JP" altLang="en-US" sz="3000" dirty="0" smtClean="0">
                <a:latin typeface="BKM-cmmi12"/>
                <a:cs typeface="BKM-cmmi12"/>
              </a:rPr>
              <a:t>　＝｛</a:t>
            </a:r>
            <a:r>
              <a:rPr kumimoji="1" lang="en-US" altLang="ja-JP" sz="3000" dirty="0" smtClean="0">
                <a:latin typeface="BKM-cmmi12"/>
                <a:cs typeface="BKM-cmmi12"/>
              </a:rPr>
              <a:t> </a:t>
            </a:r>
            <a:r>
              <a:rPr lang="en-US" altLang="ja-JP" sz="3000" dirty="0" smtClean="0">
                <a:latin typeface="+mj-ea"/>
                <a:ea typeface="+mj-ea"/>
                <a:cs typeface="BKM-cmmi12"/>
              </a:rPr>
              <a:t>a , </a:t>
            </a:r>
            <a:r>
              <a:rPr lang="en-US" altLang="ja-JP" sz="3000" dirty="0" err="1" smtClean="0">
                <a:latin typeface="+mj-ea"/>
                <a:ea typeface="+mj-ea"/>
                <a:cs typeface="BKM-cmmi12"/>
              </a:rPr>
              <a:t>b</a:t>
            </a:r>
            <a:r>
              <a:rPr lang="en-US" altLang="ja-JP" sz="3000" dirty="0" smtClean="0">
                <a:latin typeface="+mj-ea"/>
                <a:ea typeface="+mj-ea"/>
                <a:cs typeface="BKM-cmmi12"/>
              </a:rPr>
              <a:t> , </a:t>
            </a:r>
            <a:r>
              <a:rPr lang="en-US" altLang="ja-JP" sz="3000" dirty="0" err="1" smtClean="0">
                <a:latin typeface="+mj-ea"/>
                <a:ea typeface="+mj-ea"/>
                <a:cs typeface="BKM-cmmi12"/>
              </a:rPr>
              <a:t>c</a:t>
            </a:r>
            <a:r>
              <a:rPr lang="en-US" altLang="ja-JP" sz="3000" dirty="0" smtClean="0">
                <a:latin typeface="+mj-ea"/>
                <a:ea typeface="+mj-ea"/>
                <a:cs typeface="BKM-cmmi12"/>
              </a:rPr>
              <a:t> , </a:t>
            </a:r>
            <a:r>
              <a:rPr lang="en-US" altLang="ja-JP" sz="3000" dirty="0" err="1" smtClean="0">
                <a:latin typeface="+mj-ea"/>
                <a:ea typeface="+mj-ea"/>
                <a:cs typeface="BKM-cmmi12"/>
              </a:rPr>
              <a:t>d</a:t>
            </a:r>
            <a:r>
              <a:rPr lang="en-US" altLang="ja-JP" sz="3000" dirty="0" smtClean="0">
                <a:latin typeface="+mj-ea"/>
                <a:ea typeface="+mj-ea"/>
                <a:cs typeface="BKM-cmmi12"/>
              </a:rPr>
              <a:t> , </a:t>
            </a:r>
            <a:r>
              <a:rPr lang="en-US" altLang="ja-JP" sz="3000" dirty="0" err="1" smtClean="0">
                <a:latin typeface="+mj-ea"/>
                <a:ea typeface="+mj-ea"/>
                <a:cs typeface="BKM-cmmi12"/>
              </a:rPr>
              <a:t>e</a:t>
            </a:r>
            <a:r>
              <a:rPr lang="en-US" altLang="ja-JP" sz="3000" dirty="0" smtClean="0">
                <a:latin typeface="+mj-ea"/>
                <a:ea typeface="+mj-ea"/>
                <a:cs typeface="BKM-cmmi12"/>
              </a:rPr>
              <a:t> , </a:t>
            </a:r>
            <a:r>
              <a:rPr lang="en-US" altLang="ja-JP" sz="3000" dirty="0" err="1" smtClean="0">
                <a:latin typeface="+mj-ea"/>
                <a:ea typeface="+mj-ea"/>
                <a:cs typeface="BKM-cmmi12"/>
              </a:rPr>
              <a:t>f</a:t>
            </a:r>
            <a:r>
              <a:rPr lang="en-US" altLang="ja-JP" sz="3000" dirty="0" smtClean="0">
                <a:latin typeface="+mj-ea"/>
                <a:ea typeface="+mj-ea"/>
                <a:cs typeface="BKM-cmmi12"/>
              </a:rPr>
              <a:t> , </a:t>
            </a:r>
            <a:r>
              <a:rPr lang="en-US" altLang="ja-JP" sz="3000" dirty="0" err="1" smtClean="0">
                <a:latin typeface="+mj-ea"/>
                <a:ea typeface="+mj-ea"/>
                <a:cs typeface="BKM-cmmi12"/>
              </a:rPr>
              <a:t>g</a:t>
            </a:r>
            <a:r>
              <a:rPr lang="en-US" altLang="ja-JP" sz="3000" dirty="0" smtClean="0">
                <a:latin typeface="+mj-ea"/>
                <a:ea typeface="+mj-ea"/>
                <a:cs typeface="BKM-cmmi12"/>
              </a:rPr>
              <a:t> , </a:t>
            </a:r>
            <a:r>
              <a:rPr lang="en-US" altLang="ja-JP" sz="3000" dirty="0" err="1" smtClean="0">
                <a:latin typeface="+mj-ea"/>
                <a:ea typeface="+mj-ea"/>
                <a:cs typeface="BKM-cmmi12"/>
              </a:rPr>
              <a:t>h</a:t>
            </a:r>
            <a:r>
              <a:rPr lang="en-US" altLang="ja-JP" sz="3000" dirty="0" smtClean="0">
                <a:latin typeface="+mj-ea"/>
                <a:ea typeface="+mj-ea"/>
                <a:cs typeface="BKM-cmmi12"/>
              </a:rPr>
              <a:t> , </a:t>
            </a:r>
            <a:r>
              <a:rPr lang="en-US" altLang="ja-JP" sz="3000" dirty="0" err="1" smtClean="0">
                <a:latin typeface="+mj-ea"/>
                <a:ea typeface="+mj-ea"/>
                <a:cs typeface="BKM-cmmi12"/>
              </a:rPr>
              <a:t>i</a:t>
            </a:r>
            <a:r>
              <a:rPr lang="en-US" altLang="ja-JP" sz="3000" dirty="0" smtClean="0">
                <a:latin typeface="+mj-ea"/>
                <a:ea typeface="+mj-ea"/>
                <a:cs typeface="BKM-cmmi12"/>
              </a:rPr>
              <a:t> , </a:t>
            </a:r>
            <a:r>
              <a:rPr lang="en-US" altLang="ja-JP" sz="3000" dirty="0" err="1" smtClean="0">
                <a:latin typeface="+mn-ea"/>
                <a:cs typeface="BKM-cmmi12"/>
              </a:rPr>
              <a:t>j</a:t>
            </a:r>
            <a:r>
              <a:rPr lang="en-US" altLang="ja-JP" sz="3000" dirty="0" smtClean="0">
                <a:latin typeface="+mn-ea"/>
                <a:cs typeface="BKM-cmmi12"/>
              </a:rPr>
              <a:t> </a:t>
            </a:r>
            <a:r>
              <a:rPr kumimoji="1" lang="ja-JP" altLang="en-US" sz="3000" dirty="0" smtClean="0">
                <a:latin typeface="BKM-cmmi12"/>
                <a:cs typeface="BKM-cmmi12"/>
              </a:rPr>
              <a:t>｝</a:t>
            </a:r>
            <a:endParaRPr kumimoji="1" lang="ja-JP" altLang="en-US" sz="3000" dirty="0">
              <a:latin typeface="BKM-cmmi12"/>
              <a:cs typeface="BKM-cmmi12"/>
            </a:endParaRPr>
          </a:p>
        </p:txBody>
      </p:sp>
      <p:sp>
        <p:nvSpPr>
          <p:cNvPr id="34" name="テキスト ボックス 33"/>
          <p:cNvSpPr txBox="1"/>
          <p:nvPr/>
        </p:nvSpPr>
        <p:spPr>
          <a:xfrm>
            <a:off x="602413" y="3641709"/>
            <a:ext cx="9163887" cy="1015663"/>
          </a:xfrm>
          <a:prstGeom prst="rect">
            <a:avLst/>
          </a:prstGeom>
          <a:noFill/>
        </p:spPr>
        <p:txBody>
          <a:bodyPr wrap="square" rtlCol="0">
            <a:spAutoFit/>
          </a:bodyPr>
          <a:lstStyle/>
          <a:p>
            <a:r>
              <a:rPr kumimoji="1" lang="en-US" altLang="ja-JP" sz="3000" dirty="0" smtClean="0">
                <a:latin typeface="BKM-cmmi12"/>
                <a:cs typeface="BKM-cmmi12"/>
              </a:rPr>
              <a:t>E</a:t>
            </a:r>
            <a:r>
              <a:rPr kumimoji="1" lang="ja-JP" altLang="en-US" sz="3000" dirty="0" smtClean="0">
                <a:latin typeface="BKM-cmmi12"/>
                <a:cs typeface="BKM-cmmi12"/>
              </a:rPr>
              <a:t>　＝｛</a:t>
            </a:r>
            <a:r>
              <a:rPr kumimoji="1" lang="en-US" altLang="ja-JP" sz="3000" dirty="0" smtClean="0">
                <a:latin typeface="+mn-ea"/>
                <a:cs typeface="BKM-cmmi12"/>
              </a:rPr>
              <a:t> (</a:t>
            </a:r>
            <a:r>
              <a:rPr kumimoji="1" lang="en-US" altLang="ja-JP" sz="3000" dirty="0" err="1" smtClean="0">
                <a:latin typeface="+mn-ea"/>
                <a:cs typeface="BKM-cmmi12"/>
              </a:rPr>
              <a:t>a,b),(b,c),(b,g)</a:t>
            </a:r>
            <a:r>
              <a:rPr lang="en-US" altLang="ja-JP" sz="3000" dirty="0" err="1" smtClean="0">
                <a:latin typeface="+mn-ea"/>
                <a:cs typeface="BKM-cmmi12"/>
              </a:rPr>
              <a:t>,(c,d),(d,e),(e,f),(f,g),(f,h</a:t>
            </a:r>
            <a:r>
              <a:rPr lang="en-US" altLang="ja-JP" sz="3000" dirty="0" smtClean="0">
                <a:latin typeface="+mn-ea"/>
                <a:cs typeface="BKM-cmmi12"/>
              </a:rPr>
              <a:t>),</a:t>
            </a:r>
          </a:p>
          <a:p>
            <a:r>
              <a:rPr lang="ja-JP" altLang="ja-JP" sz="3000" dirty="0" smtClean="0">
                <a:latin typeface="+mn-ea"/>
                <a:cs typeface="BKM-cmmi12"/>
              </a:rPr>
              <a:t>　</a:t>
            </a:r>
            <a:r>
              <a:rPr lang="ja-JP" altLang="en-US" sz="3000" dirty="0" smtClean="0">
                <a:latin typeface="+mn-ea"/>
                <a:cs typeface="BKM-cmmi12"/>
              </a:rPr>
              <a:t>　　　　</a:t>
            </a:r>
            <a:r>
              <a:rPr lang="en-US" altLang="ja-JP" sz="3000" dirty="0" smtClean="0">
                <a:latin typeface="+mn-ea"/>
                <a:cs typeface="BKM-cmmi12"/>
              </a:rPr>
              <a:t>(</a:t>
            </a:r>
            <a:r>
              <a:rPr lang="en-US" altLang="ja-JP" sz="3000" dirty="0" err="1" smtClean="0">
                <a:latin typeface="+mn-ea"/>
                <a:cs typeface="BKM-cmmi12"/>
              </a:rPr>
              <a:t>g,h),</a:t>
            </a:r>
            <a:r>
              <a:rPr kumimoji="1" lang="en-US" altLang="ja-JP" sz="3000" dirty="0" err="1" smtClean="0">
                <a:latin typeface="+mn-ea"/>
                <a:cs typeface="BKM-cmmi12"/>
              </a:rPr>
              <a:t>(</a:t>
            </a:r>
            <a:r>
              <a:rPr lang="en-US" altLang="ja-JP" sz="3000" dirty="0" err="1" smtClean="0">
                <a:latin typeface="+mn-ea"/>
                <a:cs typeface="BKM-cmmi12"/>
              </a:rPr>
              <a:t>h</a:t>
            </a:r>
            <a:r>
              <a:rPr kumimoji="1" lang="en-US" altLang="ja-JP" sz="3000" dirty="0" err="1" smtClean="0">
                <a:latin typeface="+mn-ea"/>
                <a:cs typeface="BKM-cmmi12"/>
              </a:rPr>
              <a:t>,i),(</a:t>
            </a:r>
            <a:r>
              <a:rPr lang="en-US" altLang="ja-JP" sz="3000" dirty="0" err="1" smtClean="0">
                <a:latin typeface="+mn-ea"/>
                <a:cs typeface="BKM-cmmi12"/>
              </a:rPr>
              <a:t>i</a:t>
            </a:r>
            <a:r>
              <a:rPr lang="en-US" altLang="ja-JP" sz="3000" dirty="0" smtClean="0">
                <a:latin typeface="+mn-ea"/>
                <a:cs typeface="BKM-cmmi12"/>
              </a:rPr>
              <a:t>, </a:t>
            </a:r>
            <a:r>
              <a:rPr lang="en-US" altLang="ja-JP" sz="3000" dirty="0" err="1" smtClean="0">
                <a:latin typeface="+mn-ea"/>
                <a:cs typeface="BKM-cmmi12"/>
              </a:rPr>
              <a:t>j</a:t>
            </a:r>
            <a:r>
              <a:rPr kumimoji="1" lang="en-US" altLang="ja-JP" sz="3000" dirty="0" smtClean="0">
                <a:latin typeface="+mn-ea"/>
                <a:cs typeface="BKM-cmmi12"/>
              </a:rPr>
              <a:t>)</a:t>
            </a:r>
            <a:r>
              <a:rPr kumimoji="1" lang="ja-JP" altLang="en-US" sz="3000" dirty="0" smtClean="0">
                <a:latin typeface="BKM-cmmi12"/>
                <a:cs typeface="BKM-cmmi12"/>
              </a:rPr>
              <a:t>｝</a:t>
            </a:r>
            <a:r>
              <a:rPr kumimoji="1" lang="en-US" altLang="ja-JP" sz="3000" dirty="0" smtClean="0">
                <a:latin typeface="BKM-cmmi12"/>
                <a:cs typeface="BKM-cmmi12"/>
              </a:rPr>
              <a:t> </a:t>
            </a:r>
            <a:endParaRPr kumimoji="1" lang="ja-JP" altLang="en-US" sz="3000" dirty="0">
              <a:latin typeface="BKM-cmmi12"/>
              <a:cs typeface="BKM-cmmi12"/>
            </a:endParaRPr>
          </a:p>
        </p:txBody>
      </p:sp>
      <p:grpSp>
        <p:nvGrpSpPr>
          <p:cNvPr id="3" name="図形グループ 34"/>
          <p:cNvGrpSpPr/>
          <p:nvPr/>
        </p:nvGrpSpPr>
        <p:grpSpPr>
          <a:xfrm>
            <a:off x="1567791" y="4658327"/>
            <a:ext cx="6318212" cy="1959146"/>
            <a:chOff x="772679" y="3919176"/>
            <a:chExt cx="6318212" cy="1959146"/>
          </a:xfrm>
        </p:grpSpPr>
        <p:sp>
          <p:nvSpPr>
            <p:cNvPr id="36" name="円/楕円 35"/>
            <p:cNvSpPr/>
            <p:nvPr/>
          </p:nvSpPr>
          <p:spPr>
            <a:xfrm>
              <a:off x="6575174" y="4925370"/>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t>j</a:t>
              </a:r>
              <a:endParaRPr kumimoji="1" lang="ja-JP" altLang="en-US" sz="2800" dirty="0"/>
            </a:p>
          </p:txBody>
        </p:sp>
        <p:sp>
          <p:nvSpPr>
            <p:cNvPr id="37" name="円/楕円 36"/>
            <p:cNvSpPr/>
            <p:nvPr/>
          </p:nvSpPr>
          <p:spPr>
            <a:xfrm>
              <a:off x="5754657" y="4925370"/>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t>i</a:t>
              </a:r>
              <a:endParaRPr kumimoji="1" lang="ja-JP" altLang="en-US" sz="2800" dirty="0"/>
            </a:p>
          </p:txBody>
        </p:sp>
        <p:sp>
          <p:nvSpPr>
            <p:cNvPr id="38" name="円/楕円 37"/>
            <p:cNvSpPr/>
            <p:nvPr/>
          </p:nvSpPr>
          <p:spPr>
            <a:xfrm>
              <a:off x="4888533" y="4925370"/>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err="1" smtClean="0"/>
                <a:t>h</a:t>
              </a:r>
              <a:endParaRPr kumimoji="1" lang="ja-JP" altLang="en-US" sz="2800" dirty="0"/>
            </a:p>
          </p:txBody>
        </p:sp>
        <p:sp>
          <p:nvSpPr>
            <p:cNvPr id="39" name="円/楕円 38"/>
            <p:cNvSpPr/>
            <p:nvPr/>
          </p:nvSpPr>
          <p:spPr>
            <a:xfrm>
              <a:off x="3190170" y="5355949"/>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err="1" smtClean="0"/>
                <a:t>g</a:t>
              </a:r>
              <a:endParaRPr kumimoji="1" lang="ja-JP" altLang="en-US" sz="2800" dirty="0"/>
            </a:p>
          </p:txBody>
        </p:sp>
        <p:sp>
          <p:nvSpPr>
            <p:cNvPr id="40" name="円/楕円 39"/>
            <p:cNvSpPr/>
            <p:nvPr/>
          </p:nvSpPr>
          <p:spPr>
            <a:xfrm>
              <a:off x="4655255" y="3919176"/>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err="1" smtClean="0"/>
                <a:t>f</a:t>
              </a:r>
              <a:endParaRPr kumimoji="1" lang="ja-JP" altLang="en-US" sz="2800" dirty="0"/>
            </a:p>
          </p:txBody>
        </p:sp>
        <p:sp>
          <p:nvSpPr>
            <p:cNvPr id="41" name="円/楕円 40"/>
            <p:cNvSpPr/>
            <p:nvPr/>
          </p:nvSpPr>
          <p:spPr>
            <a:xfrm>
              <a:off x="3898485" y="3919176"/>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t>e</a:t>
              </a:r>
              <a:endParaRPr kumimoji="1" lang="ja-JP" altLang="en-US" sz="2800" dirty="0"/>
            </a:p>
          </p:txBody>
        </p:sp>
        <p:sp>
          <p:nvSpPr>
            <p:cNvPr id="42" name="円/楕円 41"/>
            <p:cNvSpPr/>
            <p:nvPr/>
          </p:nvSpPr>
          <p:spPr>
            <a:xfrm>
              <a:off x="3067752" y="3919176"/>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t>d</a:t>
              </a:r>
              <a:endParaRPr kumimoji="1" lang="ja-JP" altLang="en-US" sz="2800" dirty="0"/>
            </a:p>
          </p:txBody>
        </p:sp>
        <p:sp>
          <p:nvSpPr>
            <p:cNvPr id="43" name="円/楕円 42"/>
            <p:cNvSpPr/>
            <p:nvPr/>
          </p:nvSpPr>
          <p:spPr>
            <a:xfrm>
              <a:off x="2200122" y="3919176"/>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t>c</a:t>
              </a:r>
              <a:endParaRPr kumimoji="1" lang="ja-JP" altLang="en-US" sz="2800" dirty="0"/>
            </a:p>
          </p:txBody>
        </p:sp>
        <p:sp>
          <p:nvSpPr>
            <p:cNvPr id="44" name="円/楕円 43"/>
            <p:cNvSpPr/>
            <p:nvPr/>
          </p:nvSpPr>
          <p:spPr>
            <a:xfrm>
              <a:off x="1621568" y="4833576"/>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t>b</a:t>
              </a:r>
              <a:endParaRPr kumimoji="1" lang="ja-JP" altLang="en-US" sz="2800" dirty="0"/>
            </a:p>
          </p:txBody>
        </p:sp>
        <p:sp>
          <p:nvSpPr>
            <p:cNvPr id="45" name="円/楕円 44"/>
            <p:cNvSpPr/>
            <p:nvPr/>
          </p:nvSpPr>
          <p:spPr>
            <a:xfrm>
              <a:off x="772679" y="4833576"/>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smtClean="0"/>
                <a:t>a</a:t>
              </a:r>
              <a:endParaRPr kumimoji="1" lang="ja-JP" altLang="en-US" sz="2800" dirty="0"/>
            </a:p>
          </p:txBody>
        </p:sp>
        <p:cxnSp>
          <p:nvCxnSpPr>
            <p:cNvPr id="46" name="直線矢印コネクタ 45"/>
            <p:cNvCxnSpPr>
              <a:stCxn id="45" idx="6"/>
              <a:endCxn id="44" idx="2"/>
            </p:cNvCxnSpPr>
            <p:nvPr/>
          </p:nvCxnSpPr>
          <p:spPr>
            <a:xfrm>
              <a:off x="1288396" y="5094763"/>
              <a:ext cx="33317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直線矢印コネクタ 46"/>
            <p:cNvCxnSpPr>
              <a:stCxn id="42" idx="6"/>
              <a:endCxn id="41" idx="2"/>
            </p:cNvCxnSpPr>
            <p:nvPr/>
          </p:nvCxnSpPr>
          <p:spPr>
            <a:xfrm>
              <a:off x="3583469" y="4180363"/>
              <a:ext cx="31501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41" idx="6"/>
              <a:endCxn id="40" idx="2"/>
            </p:cNvCxnSpPr>
            <p:nvPr/>
          </p:nvCxnSpPr>
          <p:spPr>
            <a:xfrm>
              <a:off x="4414202" y="4180363"/>
              <a:ext cx="24105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a:stCxn id="44" idx="6"/>
              <a:endCxn id="39" idx="2"/>
            </p:cNvCxnSpPr>
            <p:nvPr/>
          </p:nvCxnSpPr>
          <p:spPr>
            <a:xfrm>
              <a:off x="2137285" y="5094763"/>
              <a:ext cx="1052885" cy="522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直線矢印コネクタ 49"/>
            <p:cNvCxnSpPr>
              <a:stCxn id="44" idx="7"/>
              <a:endCxn id="43" idx="3"/>
            </p:cNvCxnSpPr>
            <p:nvPr/>
          </p:nvCxnSpPr>
          <p:spPr>
            <a:xfrm rot="5400000" flipH="1" flipV="1">
              <a:off x="1896190" y="4530620"/>
              <a:ext cx="545027" cy="2138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38" idx="6"/>
            </p:cNvCxnSpPr>
            <p:nvPr/>
          </p:nvCxnSpPr>
          <p:spPr>
            <a:xfrm>
              <a:off x="5404250" y="5186557"/>
              <a:ext cx="35040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37" idx="6"/>
              <a:endCxn id="36" idx="2"/>
            </p:cNvCxnSpPr>
            <p:nvPr/>
          </p:nvCxnSpPr>
          <p:spPr>
            <a:xfrm>
              <a:off x="6270374" y="5186557"/>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39" idx="6"/>
              <a:endCxn id="38" idx="2"/>
            </p:cNvCxnSpPr>
            <p:nvPr/>
          </p:nvCxnSpPr>
          <p:spPr>
            <a:xfrm flipV="1">
              <a:off x="3705887" y="5186557"/>
              <a:ext cx="1182646" cy="430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a:stCxn id="40" idx="4"/>
              <a:endCxn id="39" idx="7"/>
            </p:cNvCxnSpPr>
            <p:nvPr/>
          </p:nvCxnSpPr>
          <p:spPr>
            <a:xfrm rot="5400000">
              <a:off x="3776288" y="4295623"/>
              <a:ext cx="990900" cy="12827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43" idx="6"/>
              <a:endCxn id="42" idx="2"/>
            </p:cNvCxnSpPr>
            <p:nvPr/>
          </p:nvCxnSpPr>
          <p:spPr>
            <a:xfrm>
              <a:off x="2715839" y="4180363"/>
              <a:ext cx="3519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a:stCxn id="40" idx="5"/>
              <a:endCxn id="38" idx="0"/>
            </p:cNvCxnSpPr>
            <p:nvPr/>
          </p:nvCxnSpPr>
          <p:spPr>
            <a:xfrm rot="16200000" flipH="1">
              <a:off x="4840759" y="4619736"/>
              <a:ext cx="560321" cy="509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 name="図形グループ 59"/>
          <p:cNvGrpSpPr/>
          <p:nvPr/>
        </p:nvGrpSpPr>
        <p:grpSpPr>
          <a:xfrm>
            <a:off x="1850809" y="2613932"/>
            <a:ext cx="5788745" cy="369332"/>
            <a:chOff x="1850809" y="2613932"/>
            <a:chExt cx="5788745" cy="369332"/>
          </a:xfrm>
        </p:grpSpPr>
        <p:sp>
          <p:nvSpPr>
            <p:cNvPr id="33" name="テキスト ボックス 32"/>
            <p:cNvSpPr txBox="1"/>
            <p:nvPr/>
          </p:nvSpPr>
          <p:spPr>
            <a:xfrm>
              <a:off x="3172959" y="2613932"/>
              <a:ext cx="4466595" cy="369332"/>
            </a:xfrm>
            <a:prstGeom prst="rect">
              <a:avLst/>
            </a:prstGeom>
            <a:noFill/>
          </p:spPr>
          <p:txBody>
            <a:bodyPr wrap="square" rtlCol="0">
              <a:spAutoFit/>
            </a:bodyPr>
            <a:lstStyle/>
            <a:p>
              <a:r>
                <a:rPr kumimoji="1" lang="ja-JP" altLang="en-US" dirty="0" smtClean="0"/>
                <a:t>：頂点に文字を与える関数</a:t>
              </a:r>
              <a:endParaRPr kumimoji="1" lang="ja-JP" altLang="en-US" dirty="0"/>
            </a:p>
          </p:txBody>
        </p:sp>
        <p:pic>
          <p:nvPicPr>
            <p:cNvPr id="57" name="図 56"/>
            <p:cNvPicPr>
              <a:picLocks noChangeAspect="1"/>
            </p:cNvPicPr>
            <p:nvPr/>
          </p:nvPicPr>
          <p:blipFill>
            <a:blip r:embed="rId4"/>
            <a:stretch>
              <a:fillRect/>
            </a:stretch>
          </p:blipFill>
          <p:spPr>
            <a:xfrm>
              <a:off x="1850809" y="2721622"/>
              <a:ext cx="1258487" cy="254448"/>
            </a:xfrm>
            <a:prstGeom prst="rect">
              <a:avLst/>
            </a:prstGeom>
          </p:spPr>
        </p:pic>
      </p:gr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関連研究</a:t>
            </a:r>
            <a:endParaRPr lang="ja-JP" altLang="en-US" dirty="0"/>
          </a:p>
        </p:txBody>
      </p:sp>
      <p:sp>
        <p:nvSpPr>
          <p:cNvPr id="11" name="テキスト ボックス 10"/>
          <p:cNvSpPr txBox="1"/>
          <p:nvPr/>
        </p:nvSpPr>
        <p:spPr>
          <a:xfrm>
            <a:off x="304801" y="6121976"/>
            <a:ext cx="8674099" cy="584776"/>
          </a:xfrm>
          <a:prstGeom prst="rect">
            <a:avLst/>
          </a:prstGeom>
          <a:noFill/>
        </p:spPr>
        <p:txBody>
          <a:bodyPr wrap="square" rtlCol="0">
            <a:spAutoFit/>
          </a:bodyPr>
          <a:lstStyle/>
          <a:p>
            <a:r>
              <a:rPr kumimoji="1" lang="ja-JP" altLang="en-US" sz="3200" dirty="0" smtClean="0">
                <a:solidFill>
                  <a:srgbClr val="FF6600"/>
                </a:solidFill>
              </a:rPr>
              <a:t>本研究では，非線形テキスト</a:t>
            </a:r>
            <a:r>
              <a:rPr lang="ja-JP" altLang="en-US" sz="3200" dirty="0" smtClean="0">
                <a:solidFill>
                  <a:srgbClr val="FF6600"/>
                </a:solidFill>
              </a:rPr>
              <a:t>間</a:t>
            </a:r>
            <a:r>
              <a:rPr kumimoji="1" lang="ja-JP" altLang="en-US" sz="3200" dirty="0" smtClean="0">
                <a:solidFill>
                  <a:srgbClr val="FF6600"/>
                </a:solidFill>
              </a:rPr>
              <a:t>の類似性</a:t>
            </a:r>
            <a:r>
              <a:rPr lang="ja-JP" altLang="en-US" sz="3200" dirty="0" smtClean="0">
                <a:solidFill>
                  <a:srgbClr val="FF6600"/>
                </a:solidFill>
              </a:rPr>
              <a:t>を考える</a:t>
            </a:r>
            <a:endParaRPr kumimoji="1" lang="ja-JP" altLang="en-US" sz="3200" dirty="0">
              <a:solidFill>
                <a:srgbClr val="FF6600"/>
              </a:solidFill>
            </a:endParaRPr>
          </a:p>
        </p:txBody>
      </p:sp>
      <p:graphicFrame>
        <p:nvGraphicFramePr>
          <p:cNvPr id="12" name="表 11"/>
          <p:cNvGraphicFramePr>
            <a:graphicFrameLocks noGrp="1"/>
          </p:cNvGraphicFramePr>
          <p:nvPr/>
        </p:nvGraphicFramePr>
        <p:xfrm>
          <a:off x="304799" y="1397000"/>
          <a:ext cx="8674101" cy="4254786"/>
        </p:xfrm>
        <a:graphic>
          <a:graphicData uri="http://schemas.openxmlformats.org/drawingml/2006/table">
            <a:tbl>
              <a:tblPr firstRow="1" bandRow="1">
                <a:tableStyleId>{2A488322-F2BA-4B5B-9748-0D474271808F}</a:tableStyleId>
              </a:tblPr>
              <a:tblGrid>
                <a:gridCol w="2286001"/>
                <a:gridCol w="2072917"/>
                <a:gridCol w="1035061"/>
                <a:gridCol w="3280122"/>
              </a:tblGrid>
              <a:tr h="709131">
                <a:tc>
                  <a:txBody>
                    <a:bodyPr/>
                    <a:lstStyle/>
                    <a:p>
                      <a:pPr algn="ctr"/>
                      <a:r>
                        <a:rPr kumimoji="1" lang="ja-JP" altLang="en-US" dirty="0" smtClean="0"/>
                        <a:t>問題</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テキスト</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パターン</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時間計算量</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9131">
                <a:tc rowSpan="3">
                  <a:txBody>
                    <a:bodyPr/>
                    <a:lstStyle/>
                    <a:p>
                      <a:pPr algn="ctr"/>
                      <a:r>
                        <a:rPr kumimoji="1" lang="ja-JP" altLang="en-US" dirty="0" smtClean="0"/>
                        <a:t>パターン照合問題</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木構造</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文字列</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9131">
                <a:tc vMerge="1">
                  <a:txBody>
                    <a:bodyPr/>
                    <a:lstStyle/>
                    <a:p>
                      <a:pPr algn="ctr"/>
                      <a:endParaRPr kumimoji="1" lang="ja-JP" altLang="en-US" dirty="0"/>
                    </a:p>
                  </a:txBody>
                  <a:tcPr anchor="ctr"/>
                </a:tc>
                <a:tc>
                  <a:txBody>
                    <a:bodyPr/>
                    <a:lstStyle/>
                    <a:p>
                      <a:pPr algn="ctr"/>
                      <a:r>
                        <a:rPr kumimoji="1" lang="ja-JP" altLang="en-US" dirty="0" smtClean="0"/>
                        <a:t>非循環有向グラフ</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文字列</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9131">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一般の有向グラフ</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文字列</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9131">
                <a:tc rowSpan="2">
                  <a:txBody>
                    <a:bodyPr/>
                    <a:lstStyle/>
                    <a:p>
                      <a:pPr algn="ctr"/>
                      <a:r>
                        <a:rPr kumimoji="1" lang="ja-JP" altLang="en-US" dirty="0" smtClean="0"/>
                        <a:t>近似文字列照合問題</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spcAft>
                          <a:spcPts val="600"/>
                        </a:spcAft>
                      </a:pPr>
                      <a:r>
                        <a:rPr kumimoji="1" lang="ja-JP" altLang="en-US" dirty="0" smtClean="0"/>
                        <a:t>一般の有向グラフ（編集操作あり）</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文字列</a:t>
                      </a:r>
                      <a:endParaRPr kumimoji="1" lang="en-US" altLang="ja-JP"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kumimoji="1" lang="en-US" altLang="ja-JP" dirty="0" smtClean="0"/>
                        <a:t>    NP-</a:t>
                      </a:r>
                      <a:r>
                        <a:rPr kumimoji="1" lang="ja-JP" altLang="en-US" dirty="0" smtClean="0"/>
                        <a:t>完全</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9131">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一般の有向グラフ</a:t>
                      </a:r>
                      <a:endParaRPr kumimoji="1" lang="en-US" altLang="ja-JP" dirty="0" smtClean="0"/>
                    </a:p>
                    <a:p>
                      <a:pPr algn="ctr"/>
                      <a:r>
                        <a:rPr kumimoji="1" lang="ja-JP" altLang="en-US" dirty="0" smtClean="0"/>
                        <a:t>（編集操作なし）</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文字列</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5" name="テキスト ボックス 14"/>
          <p:cNvSpPr txBox="1"/>
          <p:nvPr/>
        </p:nvSpPr>
        <p:spPr>
          <a:xfrm>
            <a:off x="7161605" y="2984628"/>
            <a:ext cx="2171700" cy="369332"/>
          </a:xfrm>
          <a:prstGeom prst="rect">
            <a:avLst/>
          </a:prstGeom>
          <a:noFill/>
        </p:spPr>
        <p:txBody>
          <a:bodyPr wrap="square" rtlCol="0">
            <a:spAutoFit/>
          </a:bodyPr>
          <a:lstStyle/>
          <a:p>
            <a:r>
              <a:rPr lang="en-US" altLang="ja-JP" dirty="0" smtClean="0"/>
              <a:t>[Park &amp; Kim,1995]</a:t>
            </a:r>
            <a:endParaRPr kumimoji="1" lang="ja-JP" altLang="en-US" dirty="0"/>
          </a:p>
        </p:txBody>
      </p:sp>
      <p:pic>
        <p:nvPicPr>
          <p:cNvPr id="17" name="図 16"/>
          <p:cNvPicPr>
            <a:picLocks noChangeAspect="1"/>
          </p:cNvPicPr>
          <p:nvPr/>
        </p:nvPicPr>
        <p:blipFill>
          <a:blip r:embed="rId3"/>
          <a:stretch>
            <a:fillRect/>
          </a:stretch>
        </p:blipFill>
        <p:spPr>
          <a:xfrm>
            <a:off x="6247591" y="2334649"/>
            <a:ext cx="533400" cy="266700"/>
          </a:xfrm>
          <a:prstGeom prst="rect">
            <a:avLst/>
          </a:prstGeom>
        </p:spPr>
      </p:pic>
      <p:pic>
        <p:nvPicPr>
          <p:cNvPr id="18" name="図 17"/>
          <p:cNvPicPr>
            <a:picLocks noChangeAspect="1"/>
          </p:cNvPicPr>
          <p:nvPr/>
        </p:nvPicPr>
        <p:blipFill>
          <a:blip r:embed="rId4"/>
          <a:stretch>
            <a:fillRect/>
          </a:stretch>
        </p:blipFill>
        <p:spPr>
          <a:xfrm>
            <a:off x="5752292" y="3074432"/>
            <a:ext cx="1447800" cy="266700"/>
          </a:xfrm>
          <a:prstGeom prst="rect">
            <a:avLst/>
          </a:prstGeom>
        </p:spPr>
      </p:pic>
      <p:sp>
        <p:nvSpPr>
          <p:cNvPr id="19" name="テキスト ボックス 18"/>
          <p:cNvSpPr txBox="1"/>
          <p:nvPr/>
        </p:nvSpPr>
        <p:spPr>
          <a:xfrm>
            <a:off x="7187391" y="2257673"/>
            <a:ext cx="2222499" cy="369332"/>
          </a:xfrm>
          <a:prstGeom prst="rect">
            <a:avLst/>
          </a:prstGeom>
          <a:noFill/>
        </p:spPr>
        <p:txBody>
          <a:bodyPr wrap="square" rtlCol="0">
            <a:spAutoFit/>
          </a:bodyPr>
          <a:lstStyle/>
          <a:p>
            <a:r>
              <a:rPr kumimoji="1" lang="en-US" altLang="ja-JP" dirty="0" smtClean="0"/>
              <a:t>[Akutsu,1993]</a:t>
            </a:r>
            <a:endParaRPr kumimoji="1" lang="ja-JP" altLang="en-US" dirty="0"/>
          </a:p>
        </p:txBody>
      </p:sp>
      <p:pic>
        <p:nvPicPr>
          <p:cNvPr id="20" name="図 19"/>
          <p:cNvPicPr>
            <a:picLocks noChangeAspect="1"/>
          </p:cNvPicPr>
          <p:nvPr/>
        </p:nvPicPr>
        <p:blipFill>
          <a:blip r:embed="rId5"/>
          <a:stretch>
            <a:fillRect/>
          </a:stretch>
        </p:blipFill>
        <p:spPr>
          <a:xfrm>
            <a:off x="5828491" y="3759200"/>
            <a:ext cx="1219200" cy="266700"/>
          </a:xfrm>
          <a:prstGeom prst="rect">
            <a:avLst/>
          </a:prstGeom>
        </p:spPr>
      </p:pic>
      <p:sp>
        <p:nvSpPr>
          <p:cNvPr id="21" name="テキスト ボックス 20"/>
          <p:cNvSpPr txBox="1"/>
          <p:nvPr/>
        </p:nvSpPr>
        <p:spPr>
          <a:xfrm>
            <a:off x="7187391" y="3669268"/>
            <a:ext cx="2222499" cy="369332"/>
          </a:xfrm>
          <a:prstGeom prst="rect">
            <a:avLst/>
          </a:prstGeom>
          <a:noFill/>
        </p:spPr>
        <p:txBody>
          <a:bodyPr wrap="square" rtlCol="0">
            <a:spAutoFit/>
          </a:bodyPr>
          <a:lstStyle/>
          <a:p>
            <a:r>
              <a:rPr kumimoji="1" lang="en-US" altLang="ja-JP" dirty="0" smtClean="0"/>
              <a:t>[Amir et al,1997]</a:t>
            </a:r>
            <a:endParaRPr kumimoji="1" lang="ja-JP" altLang="en-US" dirty="0"/>
          </a:p>
        </p:txBody>
      </p:sp>
      <p:sp>
        <p:nvSpPr>
          <p:cNvPr id="22" name="テキスト ボックス 21"/>
          <p:cNvSpPr txBox="1"/>
          <p:nvPr/>
        </p:nvSpPr>
        <p:spPr>
          <a:xfrm>
            <a:off x="7200092" y="4406900"/>
            <a:ext cx="2222499" cy="369332"/>
          </a:xfrm>
          <a:prstGeom prst="rect">
            <a:avLst/>
          </a:prstGeom>
          <a:noFill/>
        </p:spPr>
        <p:txBody>
          <a:bodyPr wrap="square" rtlCol="0">
            <a:spAutoFit/>
          </a:bodyPr>
          <a:lstStyle/>
          <a:p>
            <a:r>
              <a:rPr kumimoji="1" lang="en-US" altLang="ja-JP" dirty="0" smtClean="0"/>
              <a:t>[Amir et al,1997]</a:t>
            </a:r>
            <a:endParaRPr kumimoji="1" lang="ja-JP" altLang="en-US" dirty="0"/>
          </a:p>
        </p:txBody>
      </p:sp>
      <p:sp>
        <p:nvSpPr>
          <p:cNvPr id="23" name="テキスト ボックス 22"/>
          <p:cNvSpPr txBox="1"/>
          <p:nvPr/>
        </p:nvSpPr>
        <p:spPr>
          <a:xfrm>
            <a:off x="7208134" y="5118100"/>
            <a:ext cx="2222499" cy="369332"/>
          </a:xfrm>
          <a:prstGeom prst="rect">
            <a:avLst/>
          </a:prstGeom>
          <a:noFill/>
        </p:spPr>
        <p:txBody>
          <a:bodyPr wrap="square" rtlCol="0">
            <a:spAutoFit/>
          </a:bodyPr>
          <a:lstStyle/>
          <a:p>
            <a:r>
              <a:rPr kumimoji="1" lang="en-US" altLang="ja-JP" dirty="0" smtClean="0"/>
              <a:t>[Navarro,2000]</a:t>
            </a:r>
            <a:endParaRPr kumimoji="1" lang="ja-JP" altLang="en-US" dirty="0"/>
          </a:p>
        </p:txBody>
      </p:sp>
      <p:pic>
        <p:nvPicPr>
          <p:cNvPr id="24" name="図 23"/>
          <p:cNvPicPr>
            <a:picLocks noChangeAspect="1"/>
          </p:cNvPicPr>
          <p:nvPr/>
        </p:nvPicPr>
        <p:blipFill>
          <a:blip r:embed="rId6"/>
          <a:stretch>
            <a:fillRect/>
          </a:stretch>
        </p:blipFill>
        <p:spPr>
          <a:xfrm>
            <a:off x="5828491" y="5168900"/>
            <a:ext cx="1409700" cy="266700"/>
          </a:xfrm>
          <a:prstGeom prst="rect">
            <a:avLst/>
          </a:prstGeom>
        </p:spPr>
      </p:pic>
      <p:sp>
        <p:nvSpPr>
          <p:cNvPr id="25" name="テキスト ボックス 24"/>
          <p:cNvSpPr txBox="1"/>
          <p:nvPr/>
        </p:nvSpPr>
        <p:spPr>
          <a:xfrm>
            <a:off x="266700" y="5658935"/>
            <a:ext cx="8978900" cy="369332"/>
          </a:xfrm>
          <a:prstGeom prst="rect">
            <a:avLst/>
          </a:prstGeom>
          <a:noFill/>
        </p:spPr>
        <p:txBody>
          <a:bodyPr wrap="square" rtlCol="0">
            <a:spAutoFit/>
          </a:bodyPr>
          <a:lstStyle/>
          <a:p>
            <a:r>
              <a:rPr kumimoji="1" lang="en-US" altLang="ja-JP" dirty="0" err="1" smtClean="0">
                <a:latin typeface="BKM-cmmi12"/>
                <a:cs typeface="BKM-cmmi12"/>
              </a:rPr>
              <a:t>n</a:t>
            </a:r>
            <a:r>
              <a:rPr kumimoji="1" lang="en-US" altLang="ja-JP" dirty="0" smtClean="0"/>
              <a:t> :</a:t>
            </a:r>
            <a:r>
              <a:rPr lang="ja-JP" altLang="en-US" dirty="0" smtClean="0"/>
              <a:t>テキスト長の総和</a:t>
            </a:r>
            <a:r>
              <a:rPr kumimoji="1" lang="ja-JP" altLang="en-US" dirty="0" smtClean="0"/>
              <a:t>，</a:t>
            </a:r>
            <a:r>
              <a:rPr kumimoji="1" lang="en-US" altLang="ja-JP" dirty="0" err="1" smtClean="0">
                <a:latin typeface="BKM-cmmi12"/>
                <a:cs typeface="BKM-cmmi12"/>
              </a:rPr>
              <a:t>m</a:t>
            </a:r>
            <a:r>
              <a:rPr kumimoji="1" lang="en-US" altLang="ja-JP" dirty="0" smtClean="0"/>
              <a:t> :</a:t>
            </a:r>
            <a:r>
              <a:rPr lang="ja-JP" altLang="en-US" dirty="0" smtClean="0"/>
              <a:t>パターン長，</a:t>
            </a:r>
            <a:r>
              <a:rPr lang="en-US" altLang="ja-JP" dirty="0" smtClean="0">
                <a:latin typeface="BKM-cmmi12"/>
                <a:cs typeface="BKM-cmmi12"/>
              </a:rPr>
              <a:t>|E</a:t>
            </a:r>
            <a:r>
              <a:rPr lang="en-US" altLang="ja-JP" dirty="0" smtClean="0">
                <a:cs typeface="BKM-cmmi12"/>
              </a:rPr>
              <a:t> </a:t>
            </a:r>
            <a:r>
              <a:rPr lang="en-US" altLang="ja-JP" dirty="0" smtClean="0">
                <a:latin typeface="BKM-cmmi12"/>
                <a:cs typeface="BKM-cmmi12"/>
              </a:rPr>
              <a:t>|</a:t>
            </a:r>
            <a:r>
              <a:rPr lang="en-US" altLang="ja-JP" dirty="0" smtClean="0"/>
              <a:t> </a:t>
            </a:r>
            <a:r>
              <a:rPr lang="en-US" altLang="ja-JP" dirty="0" smtClean="0">
                <a:sym typeface="Wingdings"/>
              </a:rPr>
              <a:t>:</a:t>
            </a:r>
            <a:r>
              <a:rPr lang="ja-JP" altLang="en-US" dirty="0" smtClean="0">
                <a:sym typeface="Wingdings"/>
              </a:rPr>
              <a:t>辺の数，</a:t>
            </a:r>
            <a:r>
              <a:rPr lang="en-US" altLang="ja-JP" dirty="0" err="1" smtClean="0">
                <a:latin typeface="BKM-cmmi12"/>
                <a:cs typeface="BKM-cmmi12"/>
                <a:sym typeface="Wingdings"/>
              </a:rPr>
              <a:t>e</a:t>
            </a:r>
            <a:r>
              <a:rPr lang="en-US" altLang="ja-JP" dirty="0" smtClean="0">
                <a:sym typeface="Wingdings"/>
              </a:rPr>
              <a:t> :</a:t>
            </a:r>
            <a:r>
              <a:rPr lang="ja-JP" altLang="en-US" dirty="0" smtClean="0">
                <a:sym typeface="Wingdings"/>
              </a:rPr>
              <a:t>頂点を一文字に分解した後の辺の数</a:t>
            </a:r>
            <a:endParaRPr lang="en-US" altLang="ja-JP" dirty="0" smtClean="0">
              <a:sym typeface="Wingdings"/>
            </a:endParaRPr>
          </a:p>
        </p:txBody>
      </p:sp>
      <p:sp>
        <p:nvSpPr>
          <p:cNvPr id="10" name="正方形/長方形 9"/>
          <p:cNvSpPr/>
          <p:nvPr/>
        </p:nvSpPr>
        <p:spPr>
          <a:xfrm>
            <a:off x="1044708" y="274638"/>
            <a:ext cx="7264400" cy="90140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000" dirty="0" smtClean="0">
                <a:solidFill>
                  <a:schemeClr val="tx1"/>
                </a:solidFill>
              </a:rPr>
              <a:t>すべて、テキストが非線形テキスト、</a:t>
            </a:r>
            <a:endParaRPr kumimoji="1" lang="en-US" altLang="ja-JP" sz="3000" dirty="0" smtClean="0">
              <a:solidFill>
                <a:schemeClr val="tx1"/>
              </a:solidFill>
            </a:endParaRPr>
          </a:p>
          <a:p>
            <a:pPr algn="ctr"/>
            <a:r>
              <a:rPr lang="ja-JP" altLang="en-US" sz="3000" dirty="0" smtClean="0">
                <a:solidFill>
                  <a:schemeClr val="tx1"/>
                </a:solidFill>
              </a:rPr>
              <a:t>パターンが</a:t>
            </a:r>
            <a:r>
              <a:rPr kumimoji="1" lang="ja-JP" altLang="en-US" sz="3000" dirty="0" smtClean="0">
                <a:solidFill>
                  <a:schemeClr val="tx1"/>
                </a:solidFill>
              </a:rPr>
              <a:t>文字列の場合のみ</a:t>
            </a:r>
            <a:endParaRPr kumimoji="1" lang="ja-JP" altLang="en-US" sz="30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50000" decel="5000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4500" y="274638"/>
            <a:ext cx="8229600" cy="1143000"/>
          </a:xfrm>
        </p:spPr>
        <p:txBody>
          <a:bodyPr/>
          <a:lstStyle/>
          <a:p>
            <a:r>
              <a:rPr lang="ja-JP" altLang="en-US" dirty="0" smtClean="0"/>
              <a:t>研究内容</a:t>
            </a:r>
            <a:endParaRPr lang="ja-JP" altLang="en-US" dirty="0"/>
          </a:p>
        </p:txBody>
      </p:sp>
      <p:grpSp>
        <p:nvGrpSpPr>
          <p:cNvPr id="3" name="図形グループ 18"/>
          <p:cNvGrpSpPr/>
          <p:nvPr/>
        </p:nvGrpSpPr>
        <p:grpSpPr>
          <a:xfrm>
            <a:off x="5040712" y="2952451"/>
            <a:ext cx="3861988" cy="369332"/>
            <a:chOff x="1116412" y="3262868"/>
            <a:chExt cx="3861988" cy="369332"/>
          </a:xfrm>
        </p:grpSpPr>
        <p:sp>
          <p:nvSpPr>
            <p:cNvPr id="14" name="テキスト ボックス 13"/>
            <p:cNvSpPr txBox="1"/>
            <p:nvPr/>
          </p:nvSpPr>
          <p:spPr>
            <a:xfrm>
              <a:off x="1155700" y="3262868"/>
              <a:ext cx="3822700" cy="369332"/>
            </a:xfrm>
            <a:prstGeom prst="rect">
              <a:avLst/>
            </a:prstGeom>
            <a:noFill/>
          </p:spPr>
          <p:txBody>
            <a:bodyPr wrap="square" rtlCol="0">
              <a:spAutoFit/>
            </a:bodyPr>
            <a:lstStyle/>
            <a:p>
              <a:r>
                <a:rPr kumimoji="1" lang="en-US" altLang="ja-JP" dirty="0" smtClean="0"/>
                <a:t> </a:t>
              </a:r>
              <a:r>
                <a:rPr kumimoji="1" lang="ja-JP" altLang="en-US" dirty="0" smtClean="0"/>
                <a:t>　</a:t>
              </a:r>
              <a:r>
                <a:rPr kumimoji="1" lang="en-US" altLang="ja-JP" dirty="0" smtClean="0"/>
                <a:t> : </a:t>
              </a:r>
              <a:r>
                <a:rPr kumimoji="1" lang="ja-JP" altLang="en-US" dirty="0" smtClean="0"/>
                <a:t>　</a:t>
              </a:r>
              <a:r>
                <a:rPr kumimoji="1" lang="en-US" altLang="ja-JP" dirty="0" smtClean="0"/>
                <a:t> </a:t>
              </a:r>
              <a:r>
                <a:rPr kumimoji="1" lang="ja-JP" altLang="en-US" dirty="0" smtClean="0"/>
                <a:t>　の辺の数，　　</a:t>
              </a:r>
              <a:r>
                <a:rPr kumimoji="1" lang="en-US" altLang="ja-JP" dirty="0" smtClean="0"/>
                <a:t> : </a:t>
              </a:r>
              <a:r>
                <a:rPr kumimoji="1" lang="ja-JP" altLang="en-US" dirty="0" smtClean="0"/>
                <a:t>　</a:t>
              </a:r>
              <a:r>
                <a:rPr kumimoji="1" lang="en-US" altLang="ja-JP" dirty="0" smtClean="0"/>
                <a:t> </a:t>
              </a:r>
              <a:r>
                <a:rPr lang="en-US" altLang="ja-JP" dirty="0" smtClean="0"/>
                <a:t>  </a:t>
              </a:r>
              <a:r>
                <a:rPr kumimoji="1" lang="ja-JP" altLang="en-US" dirty="0" smtClean="0"/>
                <a:t>の辺の数</a:t>
              </a:r>
              <a:endParaRPr kumimoji="1" lang="ja-JP" altLang="en-US" dirty="0"/>
            </a:p>
          </p:txBody>
        </p:sp>
        <p:pic>
          <p:nvPicPr>
            <p:cNvPr id="15" name="図 14"/>
            <p:cNvPicPr>
              <a:picLocks noChangeAspect="1"/>
            </p:cNvPicPr>
            <p:nvPr/>
          </p:nvPicPr>
          <p:blipFill>
            <a:blip r:embed="rId3"/>
            <a:stretch>
              <a:fillRect/>
            </a:stretch>
          </p:blipFill>
          <p:spPr>
            <a:xfrm>
              <a:off x="1116412" y="3354953"/>
              <a:ext cx="287317" cy="228547"/>
            </a:xfrm>
            <a:prstGeom prst="rect">
              <a:avLst/>
            </a:prstGeom>
          </p:spPr>
        </p:pic>
        <p:pic>
          <p:nvPicPr>
            <p:cNvPr id="16" name="図 15"/>
            <p:cNvPicPr>
              <a:picLocks noChangeAspect="1"/>
            </p:cNvPicPr>
            <p:nvPr/>
          </p:nvPicPr>
          <p:blipFill>
            <a:blip r:embed="rId4"/>
            <a:stretch>
              <a:fillRect/>
            </a:stretch>
          </p:blipFill>
          <p:spPr>
            <a:xfrm>
              <a:off x="3073400" y="3367653"/>
              <a:ext cx="279400" cy="228600"/>
            </a:xfrm>
            <a:prstGeom prst="rect">
              <a:avLst/>
            </a:prstGeom>
          </p:spPr>
        </p:pic>
        <p:pic>
          <p:nvPicPr>
            <p:cNvPr id="17" name="図 16"/>
            <p:cNvPicPr>
              <a:picLocks noChangeAspect="1"/>
            </p:cNvPicPr>
            <p:nvPr/>
          </p:nvPicPr>
          <p:blipFill>
            <a:blip r:embed="rId5"/>
            <a:stretch>
              <a:fillRect/>
            </a:stretch>
          </p:blipFill>
          <p:spPr>
            <a:xfrm>
              <a:off x="3543300" y="3354900"/>
              <a:ext cx="279400" cy="228600"/>
            </a:xfrm>
            <a:prstGeom prst="rect">
              <a:avLst/>
            </a:prstGeom>
          </p:spPr>
        </p:pic>
        <p:pic>
          <p:nvPicPr>
            <p:cNvPr id="18" name="図 17"/>
            <p:cNvPicPr>
              <a:picLocks noChangeAspect="1"/>
            </p:cNvPicPr>
            <p:nvPr/>
          </p:nvPicPr>
          <p:blipFill>
            <a:blip r:embed="rId6"/>
            <a:stretch>
              <a:fillRect/>
            </a:stretch>
          </p:blipFill>
          <p:spPr>
            <a:xfrm>
              <a:off x="1644271" y="3354900"/>
              <a:ext cx="279400" cy="228600"/>
            </a:xfrm>
            <a:prstGeom prst="rect">
              <a:avLst/>
            </a:prstGeom>
          </p:spPr>
        </p:pic>
      </p:grpSp>
      <p:grpSp>
        <p:nvGrpSpPr>
          <p:cNvPr id="9" name="図形グループ 62"/>
          <p:cNvGrpSpPr/>
          <p:nvPr/>
        </p:nvGrpSpPr>
        <p:grpSpPr>
          <a:xfrm>
            <a:off x="415189" y="1768819"/>
            <a:ext cx="8445500" cy="1221766"/>
            <a:chOff x="457200" y="1768819"/>
            <a:chExt cx="8445500" cy="1221766"/>
          </a:xfrm>
        </p:grpSpPr>
        <p:grpSp>
          <p:nvGrpSpPr>
            <p:cNvPr id="10" name="図形グループ 11"/>
            <p:cNvGrpSpPr/>
            <p:nvPr/>
          </p:nvGrpSpPr>
          <p:grpSpPr>
            <a:xfrm>
              <a:off x="457200" y="1953485"/>
              <a:ext cx="8445500" cy="1037100"/>
              <a:chOff x="457200" y="1600200"/>
              <a:chExt cx="8445500" cy="1037100"/>
            </a:xfrm>
          </p:grpSpPr>
          <p:sp>
            <p:nvSpPr>
              <p:cNvPr id="4" name="角丸四角形 3"/>
              <p:cNvSpPr/>
              <p:nvPr/>
            </p:nvSpPr>
            <p:spPr>
              <a:xfrm>
                <a:off x="457200" y="1600200"/>
                <a:ext cx="8445500" cy="103710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solidFill>
                      <a:schemeClr val="tx1"/>
                    </a:solidFill>
                  </a:rPr>
                  <a:t>サイクルを含まない非線形テキストにおける</a:t>
                </a:r>
                <a:endParaRPr lang="en-US" altLang="ja-JP" sz="2400" dirty="0" smtClean="0">
                  <a:solidFill>
                    <a:schemeClr val="tx1"/>
                  </a:solidFill>
                </a:endParaRPr>
              </a:p>
              <a:p>
                <a:pPr algn="ctr"/>
                <a:r>
                  <a:rPr lang="ja-JP" altLang="en-US" sz="2400" dirty="0" smtClean="0">
                    <a:solidFill>
                      <a:schemeClr val="tx1"/>
                    </a:solidFill>
                  </a:rPr>
                  <a:t>最長共通部分文字列問題は　　　　</a:t>
                </a:r>
                <a:r>
                  <a:rPr lang="en-US" altLang="ja-JP" sz="2400" dirty="0" smtClean="0">
                    <a:solidFill>
                      <a:schemeClr val="tx1"/>
                    </a:solidFill>
                  </a:rPr>
                  <a:t>        </a:t>
                </a:r>
                <a:r>
                  <a:rPr kumimoji="1" lang="ja-JP" altLang="en-US" sz="2400" dirty="0" smtClean="0">
                    <a:solidFill>
                      <a:schemeClr val="tx1"/>
                    </a:solidFill>
                  </a:rPr>
                  <a:t>時間で計算可能である</a:t>
                </a:r>
                <a:endParaRPr kumimoji="1" lang="ja-JP" altLang="en-US" sz="2400" dirty="0">
                  <a:solidFill>
                    <a:schemeClr val="tx1"/>
                  </a:solidFill>
                </a:endParaRPr>
              </a:p>
            </p:txBody>
          </p:sp>
          <p:pic>
            <p:nvPicPr>
              <p:cNvPr id="7" name="図 6"/>
              <p:cNvPicPr>
                <a:picLocks noChangeAspect="1"/>
              </p:cNvPicPr>
              <p:nvPr/>
            </p:nvPicPr>
            <p:blipFill>
              <a:blip r:embed="rId7"/>
              <a:stretch>
                <a:fillRect/>
              </a:stretch>
            </p:blipFill>
            <p:spPr>
              <a:xfrm>
                <a:off x="4331093" y="2174226"/>
                <a:ext cx="1449122" cy="291245"/>
              </a:xfrm>
              <a:prstGeom prst="rect">
                <a:avLst/>
              </a:prstGeom>
            </p:spPr>
          </p:pic>
        </p:grpSp>
        <p:sp>
          <p:nvSpPr>
            <p:cNvPr id="33" name="テキスト ボックス 32"/>
            <p:cNvSpPr txBox="1"/>
            <p:nvPr/>
          </p:nvSpPr>
          <p:spPr>
            <a:xfrm>
              <a:off x="654050" y="1768819"/>
              <a:ext cx="903553" cy="369332"/>
            </a:xfrm>
            <a:prstGeom prst="rect">
              <a:avLst/>
            </a:prstGeom>
            <a:solidFill>
              <a:schemeClr val="bg1"/>
            </a:solidFill>
            <a:ln w="19050" cap="flat" cmpd="sng" algn="ctr">
              <a:solidFill>
                <a:srgbClr val="4F81BD"/>
              </a:solidFill>
              <a:prstDash val="solid"/>
              <a:round/>
              <a:headEnd type="none" w="med" len="med"/>
              <a:tailEnd type="none" w="med" len="med"/>
            </a:ln>
          </p:spPr>
          <p:txBody>
            <a:bodyPr wrap="square" rtlCol="0">
              <a:spAutoFit/>
            </a:bodyPr>
            <a:lstStyle/>
            <a:p>
              <a:pPr algn="ctr"/>
              <a:r>
                <a:rPr lang="ja-JP" altLang="en-US" dirty="0" smtClean="0"/>
                <a:t>定理１</a:t>
              </a:r>
              <a:endParaRPr kumimoji="1" lang="ja-JP" altLang="en-US" dirty="0"/>
            </a:p>
          </p:txBody>
        </p:sp>
      </p:grpSp>
      <p:grpSp>
        <p:nvGrpSpPr>
          <p:cNvPr id="11" name="図形グループ 70"/>
          <p:cNvGrpSpPr/>
          <p:nvPr/>
        </p:nvGrpSpPr>
        <p:grpSpPr>
          <a:xfrm>
            <a:off x="654049" y="79862"/>
            <a:ext cx="2092690" cy="1369345"/>
            <a:chOff x="772679" y="2386722"/>
            <a:chExt cx="2657780" cy="1795229"/>
          </a:xfrm>
        </p:grpSpPr>
        <p:sp>
          <p:nvSpPr>
            <p:cNvPr id="72" name="円/楕円 71"/>
            <p:cNvSpPr/>
            <p:nvPr/>
          </p:nvSpPr>
          <p:spPr>
            <a:xfrm>
              <a:off x="2914742" y="3659578"/>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err="1" smtClean="0"/>
                <a:t>f</a:t>
              </a:r>
              <a:endParaRPr kumimoji="1" lang="ja-JP" altLang="en-US" sz="1600" dirty="0"/>
            </a:p>
          </p:txBody>
        </p:sp>
        <p:sp>
          <p:nvSpPr>
            <p:cNvPr id="73" name="円/楕円 72"/>
            <p:cNvSpPr/>
            <p:nvPr/>
          </p:nvSpPr>
          <p:spPr>
            <a:xfrm>
              <a:off x="1829111" y="3659578"/>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smtClean="0"/>
                <a:t>e</a:t>
              </a:r>
              <a:endParaRPr kumimoji="1" lang="ja-JP" altLang="en-US" sz="1600" dirty="0"/>
            </a:p>
          </p:txBody>
        </p:sp>
        <p:sp>
          <p:nvSpPr>
            <p:cNvPr id="74" name="円/楕円 73"/>
            <p:cNvSpPr/>
            <p:nvPr/>
          </p:nvSpPr>
          <p:spPr>
            <a:xfrm>
              <a:off x="772679" y="3657989"/>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smtClean="0"/>
                <a:t>d</a:t>
              </a:r>
              <a:endParaRPr kumimoji="1" lang="ja-JP" altLang="en-US" sz="1600" dirty="0"/>
            </a:p>
          </p:txBody>
        </p:sp>
        <p:sp>
          <p:nvSpPr>
            <p:cNvPr id="75" name="円/楕円 74"/>
            <p:cNvSpPr/>
            <p:nvPr/>
          </p:nvSpPr>
          <p:spPr>
            <a:xfrm>
              <a:off x="2914742" y="2386722"/>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smtClean="0"/>
                <a:t>c</a:t>
              </a:r>
              <a:endParaRPr kumimoji="1" lang="ja-JP" altLang="en-US" sz="1600" dirty="0"/>
            </a:p>
          </p:txBody>
        </p:sp>
        <p:sp>
          <p:nvSpPr>
            <p:cNvPr id="76" name="円/楕円 75"/>
            <p:cNvSpPr/>
            <p:nvPr/>
          </p:nvSpPr>
          <p:spPr>
            <a:xfrm>
              <a:off x="1829112" y="2386722"/>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smtClean="0"/>
                <a:t>b</a:t>
              </a:r>
              <a:endParaRPr kumimoji="1" lang="ja-JP" altLang="en-US" sz="1600" dirty="0"/>
            </a:p>
          </p:txBody>
        </p:sp>
        <p:sp>
          <p:nvSpPr>
            <p:cNvPr id="77" name="円/楕円 76"/>
            <p:cNvSpPr/>
            <p:nvPr/>
          </p:nvSpPr>
          <p:spPr>
            <a:xfrm>
              <a:off x="772679" y="2386722"/>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t>a</a:t>
              </a:r>
              <a:endParaRPr kumimoji="1" lang="ja-JP" altLang="en-US" sz="1600" dirty="0"/>
            </a:p>
          </p:txBody>
        </p:sp>
        <p:cxnSp>
          <p:nvCxnSpPr>
            <p:cNvPr id="78" name="直線矢印コネクタ 77"/>
            <p:cNvCxnSpPr>
              <a:stCxn id="77" idx="6"/>
              <a:endCxn id="76" idx="2"/>
            </p:cNvCxnSpPr>
            <p:nvPr/>
          </p:nvCxnSpPr>
          <p:spPr>
            <a:xfrm>
              <a:off x="1288396" y="2647909"/>
              <a:ext cx="54071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74" idx="6"/>
              <a:endCxn id="73" idx="2"/>
            </p:cNvCxnSpPr>
            <p:nvPr/>
          </p:nvCxnSpPr>
          <p:spPr>
            <a:xfrm>
              <a:off x="1288396" y="3919176"/>
              <a:ext cx="540715" cy="1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直線矢印コネクタ 79"/>
            <p:cNvCxnSpPr>
              <a:stCxn id="73" idx="6"/>
              <a:endCxn id="72" idx="2"/>
            </p:cNvCxnSpPr>
            <p:nvPr/>
          </p:nvCxnSpPr>
          <p:spPr>
            <a:xfrm>
              <a:off x="2344828" y="3920765"/>
              <a:ext cx="56991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a:stCxn id="76" idx="6"/>
              <a:endCxn id="75" idx="2"/>
            </p:cNvCxnSpPr>
            <p:nvPr/>
          </p:nvCxnSpPr>
          <p:spPr>
            <a:xfrm>
              <a:off x="2344829" y="2647909"/>
              <a:ext cx="5699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stCxn id="76" idx="4"/>
              <a:endCxn id="73" idx="0"/>
            </p:cNvCxnSpPr>
            <p:nvPr/>
          </p:nvCxnSpPr>
          <p:spPr>
            <a:xfrm rot="5400000">
              <a:off x="1711730" y="3284336"/>
              <a:ext cx="750483"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直線矢印コネクタ 82"/>
            <p:cNvCxnSpPr>
              <a:stCxn id="74" idx="7"/>
              <a:endCxn id="76" idx="3"/>
            </p:cNvCxnSpPr>
            <p:nvPr/>
          </p:nvCxnSpPr>
          <p:spPr>
            <a:xfrm rot="5400000" flipH="1" flipV="1">
              <a:off x="1107807" y="2937659"/>
              <a:ext cx="901894" cy="6917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直線矢印コネクタ 83"/>
            <p:cNvCxnSpPr>
              <a:stCxn id="75" idx="4"/>
              <a:endCxn id="72" idx="0"/>
            </p:cNvCxnSpPr>
            <p:nvPr/>
          </p:nvCxnSpPr>
          <p:spPr>
            <a:xfrm rot="5400000">
              <a:off x="2797360" y="3284336"/>
              <a:ext cx="75048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2" name="図形グループ 84"/>
          <p:cNvGrpSpPr/>
          <p:nvPr/>
        </p:nvGrpSpPr>
        <p:grpSpPr>
          <a:xfrm>
            <a:off x="6638641" y="39315"/>
            <a:ext cx="2092693" cy="1424166"/>
            <a:chOff x="463618" y="1823453"/>
            <a:chExt cx="2657780" cy="1795229"/>
          </a:xfrm>
        </p:grpSpPr>
        <p:grpSp>
          <p:nvGrpSpPr>
            <p:cNvPr id="13" name="図形グループ 43"/>
            <p:cNvGrpSpPr/>
            <p:nvPr/>
          </p:nvGrpSpPr>
          <p:grpSpPr>
            <a:xfrm>
              <a:off x="463618" y="1823453"/>
              <a:ext cx="2657780" cy="1795229"/>
              <a:chOff x="772679" y="2386722"/>
              <a:chExt cx="2657780" cy="1795229"/>
            </a:xfrm>
          </p:grpSpPr>
          <p:sp>
            <p:nvSpPr>
              <p:cNvPr id="89" name="円/楕円 88"/>
              <p:cNvSpPr/>
              <p:nvPr/>
            </p:nvSpPr>
            <p:spPr>
              <a:xfrm>
                <a:off x="2914742" y="3659578"/>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err="1" smtClean="0"/>
                  <a:t>f</a:t>
                </a:r>
                <a:endParaRPr kumimoji="1" lang="ja-JP" altLang="en-US" sz="1600" dirty="0"/>
              </a:p>
            </p:txBody>
          </p:sp>
          <p:sp>
            <p:nvSpPr>
              <p:cNvPr id="90" name="円/楕円 89"/>
              <p:cNvSpPr/>
              <p:nvPr/>
            </p:nvSpPr>
            <p:spPr>
              <a:xfrm>
                <a:off x="1829111" y="3659578"/>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smtClean="0"/>
                  <a:t>e</a:t>
                </a:r>
                <a:endParaRPr kumimoji="1" lang="ja-JP" altLang="en-US" sz="1600" dirty="0"/>
              </a:p>
            </p:txBody>
          </p:sp>
          <p:sp>
            <p:nvSpPr>
              <p:cNvPr id="91" name="円/楕円 90"/>
              <p:cNvSpPr/>
              <p:nvPr/>
            </p:nvSpPr>
            <p:spPr>
              <a:xfrm>
                <a:off x="772679" y="3657989"/>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smtClean="0"/>
                  <a:t>d</a:t>
                </a:r>
                <a:endParaRPr kumimoji="1" lang="ja-JP" altLang="en-US" sz="1600" dirty="0"/>
              </a:p>
            </p:txBody>
          </p:sp>
          <p:sp>
            <p:nvSpPr>
              <p:cNvPr id="92" name="円/楕円 91"/>
              <p:cNvSpPr/>
              <p:nvPr/>
            </p:nvSpPr>
            <p:spPr>
              <a:xfrm>
                <a:off x="2914742" y="2386722"/>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smtClean="0"/>
                  <a:t>c</a:t>
                </a:r>
                <a:endParaRPr kumimoji="1" lang="ja-JP" altLang="en-US" sz="1600" dirty="0"/>
              </a:p>
            </p:txBody>
          </p:sp>
          <p:sp>
            <p:nvSpPr>
              <p:cNvPr id="93" name="円/楕円 92"/>
              <p:cNvSpPr/>
              <p:nvPr/>
            </p:nvSpPr>
            <p:spPr>
              <a:xfrm>
                <a:off x="1829112" y="2386722"/>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smtClean="0"/>
                  <a:t>b</a:t>
                </a:r>
                <a:endParaRPr kumimoji="1" lang="ja-JP" altLang="en-US" sz="1600" dirty="0"/>
              </a:p>
            </p:txBody>
          </p:sp>
          <p:sp>
            <p:nvSpPr>
              <p:cNvPr id="94" name="円/楕円 93"/>
              <p:cNvSpPr/>
              <p:nvPr/>
            </p:nvSpPr>
            <p:spPr>
              <a:xfrm>
                <a:off x="772679" y="2386722"/>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t>a</a:t>
                </a:r>
                <a:endParaRPr kumimoji="1" lang="ja-JP" altLang="en-US" sz="1600" dirty="0"/>
              </a:p>
            </p:txBody>
          </p:sp>
          <p:cxnSp>
            <p:nvCxnSpPr>
              <p:cNvPr id="95" name="直線矢印コネクタ 94"/>
              <p:cNvCxnSpPr>
                <a:stCxn id="94" idx="6"/>
                <a:endCxn id="93" idx="2"/>
              </p:cNvCxnSpPr>
              <p:nvPr/>
            </p:nvCxnSpPr>
            <p:spPr>
              <a:xfrm>
                <a:off x="1288396" y="2647909"/>
                <a:ext cx="54071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6" name="直線矢印コネクタ 95"/>
              <p:cNvCxnSpPr>
                <a:stCxn id="91" idx="6"/>
                <a:endCxn id="90" idx="2"/>
              </p:cNvCxnSpPr>
              <p:nvPr/>
            </p:nvCxnSpPr>
            <p:spPr>
              <a:xfrm>
                <a:off x="1288396" y="3919176"/>
                <a:ext cx="540715" cy="1589"/>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97" name="直線矢印コネクタ 96"/>
              <p:cNvCxnSpPr>
                <a:stCxn id="90" idx="6"/>
                <a:endCxn id="89" idx="2"/>
              </p:cNvCxnSpPr>
              <p:nvPr/>
            </p:nvCxnSpPr>
            <p:spPr>
              <a:xfrm>
                <a:off x="2344828" y="3920765"/>
                <a:ext cx="56991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直線矢印コネクタ 97"/>
              <p:cNvCxnSpPr>
                <a:stCxn id="93" idx="6"/>
                <a:endCxn id="92" idx="2"/>
              </p:cNvCxnSpPr>
              <p:nvPr/>
            </p:nvCxnSpPr>
            <p:spPr>
              <a:xfrm>
                <a:off x="2344829" y="2647909"/>
                <a:ext cx="569913"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99" name="直線矢印コネクタ 98"/>
              <p:cNvCxnSpPr>
                <a:stCxn id="93" idx="4"/>
                <a:endCxn id="90" idx="0"/>
              </p:cNvCxnSpPr>
              <p:nvPr/>
            </p:nvCxnSpPr>
            <p:spPr>
              <a:xfrm rot="5400000">
                <a:off x="1711730" y="3284336"/>
                <a:ext cx="750483"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直線矢印コネクタ 99"/>
              <p:cNvCxnSpPr>
                <a:stCxn id="91" idx="7"/>
                <a:endCxn id="93" idx="3"/>
              </p:cNvCxnSpPr>
              <p:nvPr/>
            </p:nvCxnSpPr>
            <p:spPr>
              <a:xfrm rot="5400000" flipH="1" flipV="1">
                <a:off x="1107807" y="2937659"/>
                <a:ext cx="901894" cy="6917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直線矢印コネクタ 100"/>
              <p:cNvCxnSpPr>
                <a:stCxn id="92" idx="4"/>
                <a:endCxn id="89" idx="0"/>
              </p:cNvCxnSpPr>
              <p:nvPr/>
            </p:nvCxnSpPr>
            <p:spPr>
              <a:xfrm rot="5400000">
                <a:off x="2797360" y="3284336"/>
                <a:ext cx="750483"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sp>
          <p:nvSpPr>
            <p:cNvPr id="87" name="フリーフォーム 86"/>
            <p:cNvSpPr/>
            <p:nvPr/>
          </p:nvSpPr>
          <p:spPr>
            <a:xfrm>
              <a:off x="1918368" y="2261492"/>
              <a:ext cx="811018" cy="924649"/>
            </a:xfrm>
            <a:custGeom>
              <a:avLst/>
              <a:gdLst>
                <a:gd name="connsiteX0" fmla="*/ 33421 w 811018"/>
                <a:gd name="connsiteY0" fmla="*/ 238403 h 924649"/>
                <a:gd name="connsiteX1" fmla="*/ 113632 w 811018"/>
                <a:gd name="connsiteY1" fmla="*/ 839982 h 924649"/>
                <a:gd name="connsiteX2" fmla="*/ 715211 w 811018"/>
                <a:gd name="connsiteY2" fmla="*/ 746403 h 924649"/>
                <a:gd name="connsiteX3" fmla="*/ 688474 w 811018"/>
                <a:gd name="connsiteY3" fmla="*/ 104719 h 924649"/>
                <a:gd name="connsiteX4" fmla="*/ 153737 w 811018"/>
                <a:gd name="connsiteY4" fmla="*/ 118087 h 924649"/>
                <a:gd name="connsiteX5" fmla="*/ 153737 w 811018"/>
                <a:gd name="connsiteY5" fmla="*/ 118087 h 924649"/>
                <a:gd name="connsiteX6" fmla="*/ 153737 w 811018"/>
                <a:gd name="connsiteY6" fmla="*/ 118087 h 92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018" h="924649">
                  <a:moveTo>
                    <a:pt x="33421" y="238403"/>
                  </a:moveTo>
                  <a:cubicBezTo>
                    <a:pt x="16710" y="496859"/>
                    <a:pt x="0" y="755315"/>
                    <a:pt x="113632" y="839982"/>
                  </a:cubicBezTo>
                  <a:cubicBezTo>
                    <a:pt x="227264" y="924649"/>
                    <a:pt x="619404" y="868947"/>
                    <a:pt x="715211" y="746403"/>
                  </a:cubicBezTo>
                  <a:cubicBezTo>
                    <a:pt x="811018" y="623859"/>
                    <a:pt x="782053" y="209438"/>
                    <a:pt x="688474" y="104719"/>
                  </a:cubicBezTo>
                  <a:cubicBezTo>
                    <a:pt x="594895" y="0"/>
                    <a:pt x="153737" y="118087"/>
                    <a:pt x="153737" y="118087"/>
                  </a:cubicBezTo>
                  <a:lnTo>
                    <a:pt x="153737" y="118087"/>
                  </a:lnTo>
                  <a:lnTo>
                    <a:pt x="153737" y="118087"/>
                  </a:lnTo>
                </a:path>
              </a:pathLst>
            </a:custGeom>
            <a:ln w="444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600"/>
            </a:p>
          </p:txBody>
        </p:sp>
        <p:sp>
          <p:nvSpPr>
            <p:cNvPr id="88" name="フリーフォーム 87"/>
            <p:cNvSpPr/>
            <p:nvPr/>
          </p:nvSpPr>
          <p:spPr>
            <a:xfrm>
              <a:off x="1096211" y="2593474"/>
              <a:ext cx="581526" cy="614947"/>
            </a:xfrm>
            <a:custGeom>
              <a:avLst/>
              <a:gdLst>
                <a:gd name="connsiteX0" fmla="*/ 0 w 581526"/>
                <a:gd name="connsiteY0" fmla="*/ 534737 h 614947"/>
                <a:gd name="connsiteX1" fmla="*/ 441157 w 581526"/>
                <a:gd name="connsiteY1" fmla="*/ 13368 h 614947"/>
                <a:gd name="connsiteX2" fmla="*/ 521368 w 581526"/>
                <a:gd name="connsiteY2" fmla="*/ 454526 h 614947"/>
                <a:gd name="connsiteX3" fmla="*/ 80210 w 581526"/>
                <a:gd name="connsiteY3" fmla="*/ 614947 h 614947"/>
                <a:gd name="connsiteX4" fmla="*/ 80210 w 581526"/>
                <a:gd name="connsiteY4" fmla="*/ 614947 h 614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526" h="614947">
                  <a:moveTo>
                    <a:pt x="0" y="534737"/>
                  </a:moveTo>
                  <a:cubicBezTo>
                    <a:pt x="177131" y="280737"/>
                    <a:pt x="354262" y="26737"/>
                    <a:pt x="441157" y="13368"/>
                  </a:cubicBezTo>
                  <a:cubicBezTo>
                    <a:pt x="528052" y="0"/>
                    <a:pt x="581526" y="354263"/>
                    <a:pt x="521368" y="454526"/>
                  </a:cubicBezTo>
                  <a:cubicBezTo>
                    <a:pt x="461210" y="554789"/>
                    <a:pt x="80210" y="614947"/>
                    <a:pt x="80210" y="614947"/>
                  </a:cubicBezTo>
                  <a:lnTo>
                    <a:pt x="80210" y="614947"/>
                  </a:lnTo>
                </a:path>
              </a:pathLst>
            </a:cu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600"/>
            </a:p>
          </p:txBody>
        </p:sp>
      </p:grpSp>
      <p:sp>
        <p:nvSpPr>
          <p:cNvPr id="102" name="テキスト ボックス 101"/>
          <p:cNvSpPr txBox="1"/>
          <p:nvPr/>
        </p:nvSpPr>
        <p:spPr>
          <a:xfrm>
            <a:off x="6416601" y="1416938"/>
            <a:ext cx="2789819" cy="307777"/>
          </a:xfrm>
          <a:prstGeom prst="rect">
            <a:avLst/>
          </a:prstGeom>
          <a:noFill/>
        </p:spPr>
        <p:txBody>
          <a:bodyPr wrap="square" rtlCol="0">
            <a:spAutoFit/>
          </a:bodyPr>
          <a:lstStyle/>
          <a:p>
            <a:r>
              <a:rPr lang="ja-JP" altLang="en-US" sz="1400" dirty="0" smtClean="0"/>
              <a:t>サイクルを含む非線形テキスト</a:t>
            </a:r>
            <a:endParaRPr kumimoji="1" lang="ja-JP" altLang="en-US" sz="1400" dirty="0"/>
          </a:p>
        </p:txBody>
      </p:sp>
      <p:sp>
        <p:nvSpPr>
          <p:cNvPr id="103" name="テキスト ボックス 102"/>
          <p:cNvSpPr txBox="1"/>
          <p:nvPr/>
        </p:nvSpPr>
        <p:spPr>
          <a:xfrm>
            <a:off x="346991" y="1390750"/>
            <a:ext cx="3008750" cy="307777"/>
          </a:xfrm>
          <a:prstGeom prst="rect">
            <a:avLst/>
          </a:prstGeom>
          <a:noFill/>
        </p:spPr>
        <p:txBody>
          <a:bodyPr wrap="square" rtlCol="0">
            <a:spAutoFit/>
          </a:bodyPr>
          <a:lstStyle/>
          <a:p>
            <a:r>
              <a:rPr lang="ja-JP" altLang="en-US" sz="1400" dirty="0" smtClean="0"/>
              <a:t>サイクルを含まない非線形テキスト</a:t>
            </a:r>
            <a:endParaRPr kumimoji="1" lang="ja-JP" altLang="en-US" sz="1400" dirty="0"/>
          </a:p>
        </p:txBody>
      </p:sp>
      <p:grpSp>
        <p:nvGrpSpPr>
          <p:cNvPr id="19" name="図形グループ 62"/>
          <p:cNvGrpSpPr/>
          <p:nvPr/>
        </p:nvGrpSpPr>
        <p:grpSpPr>
          <a:xfrm>
            <a:off x="373177" y="4788624"/>
            <a:ext cx="8445500" cy="1264211"/>
            <a:chOff x="457200" y="4775200"/>
            <a:chExt cx="8445500" cy="1264211"/>
          </a:xfrm>
        </p:grpSpPr>
        <p:sp>
          <p:nvSpPr>
            <p:cNvPr id="6" name="角丸四角形 5"/>
            <p:cNvSpPr/>
            <p:nvPr/>
          </p:nvSpPr>
          <p:spPr>
            <a:xfrm>
              <a:off x="457200" y="4966311"/>
              <a:ext cx="8445500" cy="107310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solidFill>
                    <a:schemeClr val="tx1"/>
                  </a:solidFill>
                </a:rPr>
                <a:t>サイクルを含む非線形テキストにおける最長共通部分列問題は</a:t>
              </a:r>
              <a:endParaRPr lang="en-US" altLang="ja-JP" sz="2400" dirty="0" smtClean="0">
                <a:solidFill>
                  <a:schemeClr val="tx1"/>
                </a:solidFill>
              </a:endParaRPr>
            </a:p>
            <a:p>
              <a:pPr algn="ctr"/>
              <a:r>
                <a:rPr lang="en-US" altLang="ja-JP" sz="2400" dirty="0" smtClean="0">
                  <a:solidFill>
                    <a:schemeClr val="tx1"/>
                  </a:solidFill>
                </a:rPr>
                <a:t>　</a:t>
              </a:r>
              <a:r>
                <a:rPr lang="ja-JP" altLang="en-US" sz="2400" dirty="0" smtClean="0">
                  <a:solidFill>
                    <a:schemeClr val="tx1"/>
                  </a:solidFill>
                </a:rPr>
                <a:t>　　　　　　　　　　　　　　　　　　　　　　　</a:t>
              </a:r>
              <a:r>
                <a:rPr kumimoji="1" lang="ja-JP" altLang="en-US" sz="2400" dirty="0" smtClean="0">
                  <a:solidFill>
                    <a:schemeClr val="tx1"/>
                  </a:solidFill>
                </a:rPr>
                <a:t>時間で計算可能である</a:t>
              </a:r>
              <a:endParaRPr kumimoji="1" lang="ja-JP" altLang="en-US" sz="2400" dirty="0">
                <a:solidFill>
                  <a:schemeClr val="tx1"/>
                </a:solidFill>
              </a:endParaRPr>
            </a:p>
          </p:txBody>
        </p:sp>
        <p:sp>
          <p:nvSpPr>
            <p:cNvPr id="35" name="テキスト ボックス 34"/>
            <p:cNvSpPr txBox="1"/>
            <p:nvPr/>
          </p:nvSpPr>
          <p:spPr>
            <a:xfrm>
              <a:off x="654050" y="4775200"/>
              <a:ext cx="903553" cy="369332"/>
            </a:xfrm>
            <a:prstGeom prst="rect">
              <a:avLst/>
            </a:prstGeom>
            <a:solidFill>
              <a:schemeClr val="bg1"/>
            </a:solidFill>
            <a:ln w="19050" cap="flat" cmpd="sng" algn="ctr">
              <a:solidFill>
                <a:srgbClr val="4F81BD"/>
              </a:solidFill>
              <a:prstDash val="solid"/>
              <a:round/>
              <a:headEnd type="none" w="med" len="med"/>
              <a:tailEnd type="none" w="med" len="med"/>
            </a:ln>
          </p:spPr>
          <p:txBody>
            <a:bodyPr wrap="square" rtlCol="0">
              <a:spAutoFit/>
            </a:bodyPr>
            <a:lstStyle/>
            <a:p>
              <a:pPr algn="ctr"/>
              <a:r>
                <a:rPr lang="ja-JP" altLang="en-US" dirty="0" smtClean="0"/>
                <a:t>定理３</a:t>
              </a:r>
              <a:endParaRPr kumimoji="1" lang="ja-JP" altLang="en-US" dirty="0"/>
            </a:p>
          </p:txBody>
        </p:sp>
        <p:pic>
          <p:nvPicPr>
            <p:cNvPr id="62" name="図 61"/>
            <p:cNvPicPr>
              <a:picLocks noChangeAspect="1"/>
            </p:cNvPicPr>
            <p:nvPr/>
          </p:nvPicPr>
          <p:blipFill>
            <a:blip r:embed="rId8"/>
            <a:stretch>
              <a:fillRect/>
            </a:stretch>
          </p:blipFill>
          <p:spPr>
            <a:xfrm>
              <a:off x="664883" y="5610092"/>
              <a:ext cx="4903688" cy="229718"/>
            </a:xfrm>
            <a:prstGeom prst="rect">
              <a:avLst/>
            </a:prstGeom>
          </p:spPr>
        </p:pic>
      </p:grpSp>
      <p:grpSp>
        <p:nvGrpSpPr>
          <p:cNvPr id="20" name="図形グループ 65"/>
          <p:cNvGrpSpPr/>
          <p:nvPr/>
        </p:nvGrpSpPr>
        <p:grpSpPr>
          <a:xfrm>
            <a:off x="1122097" y="6041871"/>
            <a:ext cx="7943850" cy="666139"/>
            <a:chOff x="1122097" y="6172811"/>
            <a:chExt cx="7943850" cy="666139"/>
          </a:xfrm>
        </p:grpSpPr>
        <p:grpSp>
          <p:nvGrpSpPr>
            <p:cNvPr id="22" name="図形グループ 31"/>
            <p:cNvGrpSpPr/>
            <p:nvPr/>
          </p:nvGrpSpPr>
          <p:grpSpPr>
            <a:xfrm>
              <a:off x="1884097" y="6172811"/>
              <a:ext cx="7181850" cy="646331"/>
              <a:chOff x="2203450" y="6172811"/>
              <a:chExt cx="7181850" cy="646331"/>
            </a:xfrm>
          </p:grpSpPr>
          <p:sp>
            <p:nvSpPr>
              <p:cNvPr id="21" name="テキスト ボックス 20"/>
              <p:cNvSpPr txBox="1"/>
              <p:nvPr/>
            </p:nvSpPr>
            <p:spPr>
              <a:xfrm>
                <a:off x="2559050" y="6172811"/>
                <a:ext cx="6826250" cy="646331"/>
              </a:xfrm>
              <a:prstGeom prst="rect">
                <a:avLst/>
              </a:prstGeom>
              <a:noFill/>
            </p:spPr>
            <p:txBody>
              <a:bodyPr wrap="square" rtlCol="0">
                <a:spAutoFit/>
              </a:bodyPr>
              <a:lstStyle/>
              <a:p>
                <a:r>
                  <a:rPr kumimoji="1" lang="ja-JP" altLang="en-US" dirty="0" smtClean="0"/>
                  <a:t>　　</a:t>
                </a:r>
                <a:r>
                  <a:rPr lang="ja-JP" altLang="en-US" dirty="0" smtClean="0"/>
                  <a:t>：</a:t>
                </a:r>
                <a:r>
                  <a:rPr kumimoji="1" lang="ja-JP" altLang="en-US" dirty="0" smtClean="0"/>
                  <a:t>　</a:t>
                </a:r>
                <a:r>
                  <a:rPr kumimoji="1" lang="en-US" altLang="ja-JP" dirty="0" smtClean="0"/>
                  <a:t>          </a:t>
                </a:r>
                <a:r>
                  <a:rPr kumimoji="1" lang="ja-JP" altLang="en-US" dirty="0" smtClean="0"/>
                  <a:t>の頂点数，　　</a:t>
                </a:r>
                <a:r>
                  <a:rPr lang="ja-JP" altLang="en-US" dirty="0" smtClean="0"/>
                  <a:t>：</a:t>
                </a:r>
                <a:r>
                  <a:rPr kumimoji="1" lang="ja-JP" altLang="en-US" dirty="0" smtClean="0"/>
                  <a:t>アルファベットサイズ，</a:t>
                </a:r>
                <a:endParaRPr kumimoji="1" lang="en-US" altLang="ja-JP" dirty="0" smtClean="0"/>
              </a:p>
              <a:p>
                <a:r>
                  <a:rPr kumimoji="1" lang="ja-JP" altLang="en-US" dirty="0" smtClean="0"/>
                  <a:t>　　</a:t>
                </a:r>
                <a:r>
                  <a:rPr lang="ja-JP" altLang="en-US" dirty="0" smtClean="0"/>
                  <a:t>：</a:t>
                </a:r>
                <a:r>
                  <a:rPr kumimoji="1" lang="ja-JP" altLang="en-US" dirty="0" smtClean="0"/>
                  <a:t>　　</a:t>
                </a:r>
                <a:r>
                  <a:rPr kumimoji="1" lang="en-US" altLang="ja-JP" dirty="0" smtClean="0"/>
                  <a:t>        </a:t>
                </a:r>
                <a:r>
                  <a:rPr lang="ja-JP" altLang="en-US" dirty="0" smtClean="0"/>
                  <a:t>のサイクルを一つの頂点と見なし変形した後の頂点と辺</a:t>
                </a:r>
                <a:endParaRPr kumimoji="1" lang="ja-JP" altLang="en-US" dirty="0"/>
              </a:p>
            </p:txBody>
          </p:sp>
          <p:pic>
            <p:nvPicPr>
              <p:cNvPr id="27" name="図 26"/>
              <p:cNvPicPr>
                <a:picLocks noChangeAspect="1"/>
              </p:cNvPicPr>
              <p:nvPr/>
            </p:nvPicPr>
            <p:blipFill>
              <a:blip r:embed="rId9"/>
              <a:stretch>
                <a:fillRect/>
              </a:stretch>
            </p:blipFill>
            <p:spPr>
              <a:xfrm>
                <a:off x="5040712" y="6280150"/>
                <a:ext cx="165100" cy="177800"/>
              </a:xfrm>
              <a:prstGeom prst="rect">
                <a:avLst/>
              </a:prstGeom>
            </p:spPr>
          </p:pic>
          <p:pic>
            <p:nvPicPr>
              <p:cNvPr id="28" name="図 27"/>
              <p:cNvPicPr>
                <a:picLocks noChangeAspect="1"/>
              </p:cNvPicPr>
              <p:nvPr/>
            </p:nvPicPr>
            <p:blipFill>
              <a:blip r:embed="rId10"/>
              <a:stretch>
                <a:fillRect/>
              </a:stretch>
            </p:blipFill>
            <p:spPr>
              <a:xfrm>
                <a:off x="3149600" y="6280150"/>
                <a:ext cx="723900" cy="228600"/>
              </a:xfrm>
              <a:prstGeom prst="rect">
                <a:avLst/>
              </a:prstGeom>
            </p:spPr>
          </p:pic>
          <p:pic>
            <p:nvPicPr>
              <p:cNvPr id="29" name="図 28"/>
              <p:cNvPicPr>
                <a:picLocks noChangeAspect="1"/>
              </p:cNvPicPr>
              <p:nvPr/>
            </p:nvPicPr>
            <p:blipFill>
              <a:blip r:embed="rId11"/>
              <a:stretch>
                <a:fillRect/>
              </a:stretch>
            </p:blipFill>
            <p:spPr>
              <a:xfrm>
                <a:off x="2203450" y="6527042"/>
                <a:ext cx="711200" cy="292100"/>
              </a:xfrm>
              <a:prstGeom prst="rect">
                <a:avLst/>
              </a:prstGeom>
            </p:spPr>
          </p:pic>
          <p:pic>
            <p:nvPicPr>
              <p:cNvPr id="30" name="図 29"/>
              <p:cNvPicPr>
                <a:picLocks noChangeAspect="1"/>
              </p:cNvPicPr>
              <p:nvPr/>
            </p:nvPicPr>
            <p:blipFill>
              <a:blip r:embed="rId12"/>
              <a:stretch>
                <a:fillRect/>
              </a:stretch>
            </p:blipFill>
            <p:spPr>
              <a:xfrm>
                <a:off x="2311400" y="6343650"/>
                <a:ext cx="495300" cy="165100"/>
              </a:xfrm>
              <a:prstGeom prst="rect">
                <a:avLst/>
              </a:prstGeom>
            </p:spPr>
          </p:pic>
          <p:pic>
            <p:nvPicPr>
              <p:cNvPr id="31" name="図 30"/>
              <p:cNvPicPr>
                <a:picLocks noChangeAspect="1"/>
              </p:cNvPicPr>
              <p:nvPr/>
            </p:nvPicPr>
            <p:blipFill>
              <a:blip r:embed="rId10"/>
              <a:stretch>
                <a:fillRect/>
              </a:stretch>
            </p:blipFill>
            <p:spPr>
              <a:xfrm>
                <a:off x="3149600" y="6527042"/>
                <a:ext cx="723900" cy="228600"/>
              </a:xfrm>
              <a:prstGeom prst="rect">
                <a:avLst/>
              </a:prstGeom>
            </p:spPr>
          </p:pic>
        </p:grpSp>
        <p:pic>
          <p:nvPicPr>
            <p:cNvPr id="65" name="図 64"/>
            <p:cNvPicPr>
              <a:picLocks noChangeAspect="1"/>
            </p:cNvPicPr>
            <p:nvPr/>
          </p:nvPicPr>
          <p:blipFill>
            <a:blip r:embed="rId13"/>
            <a:stretch>
              <a:fillRect/>
            </a:stretch>
          </p:blipFill>
          <p:spPr>
            <a:xfrm>
              <a:off x="1122097" y="6546850"/>
              <a:ext cx="723900" cy="292100"/>
            </a:xfrm>
            <a:prstGeom prst="rect">
              <a:avLst/>
            </a:prstGeom>
          </p:spPr>
        </p:pic>
      </p:grpSp>
      <p:grpSp>
        <p:nvGrpSpPr>
          <p:cNvPr id="23" name="図形グループ 63"/>
          <p:cNvGrpSpPr/>
          <p:nvPr/>
        </p:nvGrpSpPr>
        <p:grpSpPr>
          <a:xfrm>
            <a:off x="377832" y="3303322"/>
            <a:ext cx="8445500" cy="1172566"/>
            <a:chOff x="457200" y="3320534"/>
            <a:chExt cx="8445500" cy="1172566"/>
          </a:xfrm>
        </p:grpSpPr>
        <p:grpSp>
          <p:nvGrpSpPr>
            <p:cNvPr id="24" name="図形グループ 12"/>
            <p:cNvGrpSpPr/>
            <p:nvPr/>
          </p:nvGrpSpPr>
          <p:grpSpPr>
            <a:xfrm>
              <a:off x="457200" y="3456001"/>
              <a:ext cx="8445500" cy="1037099"/>
              <a:chOff x="457200" y="2781300"/>
              <a:chExt cx="8445500" cy="1037099"/>
            </a:xfrm>
          </p:grpSpPr>
          <p:sp>
            <p:nvSpPr>
              <p:cNvPr id="5" name="角丸四角形 4"/>
              <p:cNvSpPr/>
              <p:nvPr/>
            </p:nvSpPr>
            <p:spPr>
              <a:xfrm>
                <a:off x="457200" y="2781300"/>
                <a:ext cx="8445500" cy="1037099"/>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solidFill>
                      <a:schemeClr val="tx1"/>
                    </a:solidFill>
                  </a:rPr>
                  <a:t>サイクルを含まない非線形テキストにおける</a:t>
                </a:r>
                <a:endParaRPr lang="en-US" altLang="ja-JP" sz="2400" dirty="0" smtClean="0">
                  <a:solidFill>
                    <a:schemeClr val="tx1"/>
                  </a:solidFill>
                </a:endParaRPr>
              </a:p>
              <a:p>
                <a:pPr algn="ctr"/>
                <a:r>
                  <a:rPr lang="ja-JP" altLang="en-US" sz="2400" dirty="0" smtClean="0">
                    <a:solidFill>
                      <a:schemeClr val="tx1"/>
                    </a:solidFill>
                  </a:rPr>
                  <a:t>最長共通部分列問題は　　　　　　　</a:t>
                </a:r>
                <a:r>
                  <a:rPr lang="en-US" altLang="ja-JP" sz="2400" dirty="0" smtClean="0">
                    <a:solidFill>
                      <a:schemeClr val="tx1"/>
                    </a:solidFill>
                  </a:rPr>
                  <a:t>  </a:t>
                </a:r>
                <a:r>
                  <a:rPr kumimoji="1" lang="ja-JP" altLang="en-US" sz="2400" dirty="0" smtClean="0">
                    <a:solidFill>
                      <a:schemeClr val="tx1"/>
                    </a:solidFill>
                  </a:rPr>
                  <a:t>時間で計算可能である</a:t>
                </a:r>
                <a:endParaRPr kumimoji="1" lang="ja-JP" altLang="en-US" sz="2400" dirty="0">
                  <a:solidFill>
                    <a:schemeClr val="tx1"/>
                  </a:solidFill>
                </a:endParaRPr>
              </a:p>
            </p:txBody>
          </p:sp>
          <p:pic>
            <p:nvPicPr>
              <p:cNvPr id="8" name="図 7"/>
              <p:cNvPicPr>
                <a:picLocks noChangeAspect="1"/>
              </p:cNvPicPr>
              <p:nvPr/>
            </p:nvPicPr>
            <p:blipFill>
              <a:blip r:embed="rId7"/>
              <a:stretch>
                <a:fillRect/>
              </a:stretch>
            </p:blipFill>
            <p:spPr>
              <a:xfrm>
                <a:off x="4040854" y="3357674"/>
                <a:ext cx="1449122" cy="291245"/>
              </a:xfrm>
              <a:prstGeom prst="rect">
                <a:avLst/>
              </a:prstGeom>
            </p:spPr>
          </p:pic>
        </p:grpSp>
        <p:sp>
          <p:nvSpPr>
            <p:cNvPr id="34" name="テキスト ボックス 33"/>
            <p:cNvSpPr txBox="1"/>
            <p:nvPr/>
          </p:nvSpPr>
          <p:spPr>
            <a:xfrm>
              <a:off x="654050" y="3320534"/>
              <a:ext cx="903553" cy="369332"/>
            </a:xfrm>
            <a:prstGeom prst="rect">
              <a:avLst/>
            </a:prstGeom>
            <a:solidFill>
              <a:schemeClr val="bg1"/>
            </a:solidFill>
            <a:ln w="19050" cap="flat" cmpd="sng" algn="ctr">
              <a:solidFill>
                <a:srgbClr val="4F81BD"/>
              </a:solidFill>
              <a:prstDash val="solid"/>
              <a:round/>
              <a:headEnd type="none" w="med" len="med"/>
              <a:tailEnd type="none" w="med" len="med"/>
            </a:ln>
          </p:spPr>
          <p:txBody>
            <a:bodyPr wrap="square" rtlCol="0">
              <a:spAutoFit/>
            </a:bodyPr>
            <a:lstStyle/>
            <a:p>
              <a:pPr algn="ctr"/>
              <a:r>
                <a:rPr lang="ja-JP" altLang="en-US" dirty="0" smtClean="0"/>
                <a:t>定理２</a:t>
              </a:r>
              <a:endParaRPr kumimoji="1" lang="ja-JP" altLang="en-US" dirty="0"/>
            </a:p>
          </p:txBody>
        </p:sp>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9" name="正方形/長方形 28"/>
          <p:cNvSpPr/>
          <p:nvPr/>
        </p:nvSpPr>
        <p:spPr>
          <a:xfrm>
            <a:off x="127000" y="5223596"/>
            <a:ext cx="4584700" cy="1609004"/>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3"/>
          <a:stretch>
            <a:fillRect/>
          </a:stretch>
        </p:blipFill>
        <p:spPr>
          <a:xfrm>
            <a:off x="5053836" y="2197345"/>
            <a:ext cx="4027425" cy="4519324"/>
          </a:xfrm>
          <a:prstGeom prst="rect">
            <a:avLst/>
          </a:prstGeom>
        </p:spPr>
      </p:pic>
      <p:sp>
        <p:nvSpPr>
          <p:cNvPr id="2" name="タイトル 1"/>
          <p:cNvSpPr>
            <a:spLocks noGrp="1"/>
          </p:cNvSpPr>
          <p:nvPr>
            <p:ph type="title"/>
          </p:nvPr>
        </p:nvSpPr>
        <p:spPr/>
        <p:txBody>
          <a:bodyPr>
            <a:normAutofit/>
          </a:bodyPr>
          <a:lstStyle/>
          <a:p>
            <a:r>
              <a:rPr lang="ja-JP" altLang="en-US" dirty="0" smtClean="0"/>
              <a:t>最長共通部分文字列問題</a:t>
            </a:r>
            <a:endParaRPr lang="ja-JP" altLang="en-US" dirty="0"/>
          </a:p>
        </p:txBody>
      </p:sp>
      <p:sp>
        <p:nvSpPr>
          <p:cNvPr id="10" name="テキスト ボックス 9"/>
          <p:cNvSpPr txBox="1"/>
          <p:nvPr/>
        </p:nvSpPr>
        <p:spPr>
          <a:xfrm>
            <a:off x="4783722" y="4664220"/>
            <a:ext cx="540227" cy="584776"/>
          </a:xfrm>
          <a:prstGeom prst="rect">
            <a:avLst/>
          </a:prstGeom>
          <a:noFill/>
        </p:spPr>
        <p:txBody>
          <a:bodyPr wrap="square" rtlCol="0">
            <a:spAutoFit/>
          </a:bodyPr>
          <a:lstStyle/>
          <a:p>
            <a:r>
              <a:rPr lang="en-US" altLang="ja-JP" sz="3200" dirty="0" smtClean="0">
                <a:latin typeface="BKM-cmmi12"/>
                <a:cs typeface="BKM-cmmi12"/>
              </a:rPr>
              <a:t>x</a:t>
            </a:r>
            <a:endParaRPr kumimoji="1" lang="ja-JP" altLang="en-US" sz="3200" dirty="0">
              <a:latin typeface="BKM-cmmi12"/>
              <a:cs typeface="BKM-cmmi12"/>
            </a:endParaRPr>
          </a:p>
        </p:txBody>
      </p:sp>
      <p:sp>
        <p:nvSpPr>
          <p:cNvPr id="11" name="テキスト ボックス 10"/>
          <p:cNvSpPr txBox="1"/>
          <p:nvPr/>
        </p:nvSpPr>
        <p:spPr>
          <a:xfrm>
            <a:off x="7179482" y="1710026"/>
            <a:ext cx="540227" cy="584776"/>
          </a:xfrm>
          <a:prstGeom prst="rect">
            <a:avLst/>
          </a:prstGeom>
          <a:noFill/>
        </p:spPr>
        <p:txBody>
          <a:bodyPr wrap="square" rtlCol="0">
            <a:spAutoFit/>
          </a:bodyPr>
          <a:lstStyle/>
          <a:p>
            <a:r>
              <a:rPr lang="en-US" altLang="ja-JP" sz="3200" dirty="0">
                <a:latin typeface="BKM-cmmi12"/>
                <a:cs typeface="BKM-cmmi12"/>
              </a:rPr>
              <a:t>y</a:t>
            </a:r>
            <a:endParaRPr kumimoji="1" lang="ja-JP" altLang="en-US" sz="3200" dirty="0">
              <a:latin typeface="BKM-cmmi12"/>
              <a:cs typeface="BKM-cmmi12"/>
            </a:endParaRPr>
          </a:p>
        </p:txBody>
      </p:sp>
      <p:pic>
        <p:nvPicPr>
          <p:cNvPr id="12" name="図 11"/>
          <p:cNvPicPr>
            <a:picLocks noChangeAspect="1"/>
          </p:cNvPicPr>
          <p:nvPr/>
        </p:nvPicPr>
        <p:blipFill>
          <a:blip r:embed="rId4"/>
          <a:stretch>
            <a:fillRect/>
          </a:stretch>
        </p:blipFill>
        <p:spPr>
          <a:xfrm>
            <a:off x="203200" y="5368536"/>
            <a:ext cx="2108200" cy="318953"/>
          </a:xfrm>
          <a:prstGeom prst="rect">
            <a:avLst/>
          </a:prstGeom>
        </p:spPr>
      </p:pic>
      <p:sp>
        <p:nvSpPr>
          <p:cNvPr id="17" name="テキスト ボックス 16"/>
          <p:cNvSpPr txBox="1"/>
          <p:nvPr/>
        </p:nvSpPr>
        <p:spPr>
          <a:xfrm>
            <a:off x="426863" y="2197345"/>
            <a:ext cx="3996325" cy="954107"/>
          </a:xfrm>
          <a:prstGeom prst="rect">
            <a:avLst/>
          </a:prstGeom>
          <a:noFill/>
        </p:spPr>
        <p:txBody>
          <a:bodyPr wrap="square" rtlCol="0">
            <a:spAutoFit/>
          </a:bodyPr>
          <a:lstStyle/>
          <a:p>
            <a:r>
              <a:rPr lang="ja-JP" altLang="en-US" sz="2800" dirty="0" smtClean="0"/>
              <a:t>入力：</a:t>
            </a:r>
            <a:r>
              <a:rPr lang="ja-JP" altLang="ja-JP" sz="2800" dirty="0" smtClean="0"/>
              <a:t>　</a:t>
            </a:r>
            <a:r>
              <a:rPr lang="en-US" altLang="ja-JP" sz="2800" dirty="0">
                <a:latin typeface="BKM-cmmi12"/>
                <a:cs typeface="BKM-cmmi12"/>
              </a:rPr>
              <a:t>x</a:t>
            </a:r>
            <a:r>
              <a:rPr lang="en-US" altLang="ja-JP" sz="2800" dirty="0" smtClean="0"/>
              <a:t> </a:t>
            </a:r>
            <a:r>
              <a:rPr lang="en-US" altLang="ja-JP" sz="2800" dirty="0"/>
              <a:t>=</a:t>
            </a:r>
            <a:r>
              <a:rPr lang="en-US" altLang="ja-JP" sz="2800" dirty="0" smtClean="0"/>
              <a:t> a </a:t>
            </a:r>
            <a:r>
              <a:rPr lang="en-US" altLang="ja-JP" sz="2800" dirty="0"/>
              <a:t>a</a:t>
            </a:r>
            <a:r>
              <a:rPr lang="en-US" altLang="ja-JP" sz="2800" dirty="0" smtClean="0"/>
              <a:t> </a:t>
            </a:r>
            <a:r>
              <a:rPr lang="en-US" altLang="ja-JP" sz="2800" dirty="0"/>
              <a:t>b</a:t>
            </a:r>
            <a:r>
              <a:rPr lang="en-US" altLang="ja-JP" sz="2800" dirty="0" smtClean="0"/>
              <a:t> a a </a:t>
            </a:r>
            <a:r>
              <a:rPr lang="en-US" altLang="ja-JP" sz="2800" dirty="0" err="1" smtClean="0"/>
              <a:t>b</a:t>
            </a:r>
            <a:r>
              <a:rPr lang="en-US" altLang="ja-JP" sz="2800" dirty="0" smtClean="0"/>
              <a:t> </a:t>
            </a:r>
            <a:r>
              <a:rPr lang="en-US" altLang="ja-JP" sz="2800" dirty="0"/>
              <a:t>a</a:t>
            </a:r>
            <a:r>
              <a:rPr lang="en-US" altLang="ja-JP" sz="2800" dirty="0" smtClean="0"/>
              <a:t> </a:t>
            </a:r>
          </a:p>
          <a:p>
            <a:r>
              <a:rPr kumimoji="1" lang="ja-JP" altLang="en-US" sz="2800" dirty="0" smtClean="0"/>
              <a:t>　　　　</a:t>
            </a:r>
            <a:r>
              <a:rPr kumimoji="1" lang="en-US" altLang="ja-JP" sz="2800" dirty="0" smtClean="0"/>
              <a:t>  </a:t>
            </a:r>
            <a:r>
              <a:rPr kumimoji="1" lang="en-US" altLang="ja-JP" sz="2800" dirty="0" err="1" smtClean="0">
                <a:latin typeface="BKM-cmmi12"/>
                <a:cs typeface="BKM-cmmi12"/>
              </a:rPr>
              <a:t>y</a:t>
            </a:r>
            <a:r>
              <a:rPr kumimoji="1" lang="en-US" altLang="ja-JP" sz="2800" dirty="0" smtClean="0"/>
              <a:t> = </a:t>
            </a:r>
            <a:r>
              <a:rPr kumimoji="1" lang="en-US" altLang="ja-JP" sz="2800" dirty="0" err="1" smtClean="0"/>
              <a:t>b</a:t>
            </a:r>
            <a:r>
              <a:rPr kumimoji="1" lang="en-US" altLang="ja-JP" sz="2800" dirty="0" smtClean="0"/>
              <a:t> </a:t>
            </a:r>
            <a:r>
              <a:rPr lang="en-US" altLang="ja-JP" sz="2800" dirty="0"/>
              <a:t>a</a:t>
            </a:r>
            <a:r>
              <a:rPr kumimoji="1" lang="en-US" altLang="ja-JP" sz="2800" dirty="0" smtClean="0"/>
              <a:t> </a:t>
            </a:r>
            <a:r>
              <a:rPr lang="en-US" altLang="ja-JP" sz="2800" dirty="0"/>
              <a:t>a</a:t>
            </a:r>
            <a:r>
              <a:rPr kumimoji="1" lang="en-US" altLang="ja-JP" sz="2800" dirty="0" smtClean="0"/>
              <a:t> </a:t>
            </a:r>
            <a:r>
              <a:rPr kumimoji="1" lang="en-US" altLang="ja-JP" sz="2800" dirty="0" err="1" smtClean="0"/>
              <a:t>b</a:t>
            </a:r>
            <a:r>
              <a:rPr kumimoji="1" lang="en-US" altLang="ja-JP" sz="2800" dirty="0" smtClean="0"/>
              <a:t> </a:t>
            </a:r>
            <a:r>
              <a:rPr kumimoji="1" lang="en-US" altLang="ja-JP" sz="2800" dirty="0" err="1" smtClean="0"/>
              <a:t>b</a:t>
            </a:r>
            <a:r>
              <a:rPr kumimoji="1" lang="en-US" altLang="ja-JP" sz="2800" dirty="0" smtClean="0"/>
              <a:t> a</a:t>
            </a:r>
            <a:endParaRPr kumimoji="1" lang="ja-JP" altLang="en-US" sz="2800" dirty="0"/>
          </a:p>
        </p:txBody>
      </p:sp>
      <p:pic>
        <p:nvPicPr>
          <p:cNvPr id="20" name="図 19"/>
          <p:cNvPicPr>
            <a:picLocks noChangeAspect="1"/>
          </p:cNvPicPr>
          <p:nvPr/>
        </p:nvPicPr>
        <p:blipFill>
          <a:blip r:embed="rId5"/>
          <a:stretch>
            <a:fillRect/>
          </a:stretch>
        </p:blipFill>
        <p:spPr>
          <a:xfrm>
            <a:off x="203200" y="5905499"/>
            <a:ext cx="4346988" cy="668767"/>
          </a:xfrm>
          <a:prstGeom prst="rect">
            <a:avLst/>
          </a:prstGeom>
        </p:spPr>
      </p:pic>
      <p:grpSp>
        <p:nvGrpSpPr>
          <p:cNvPr id="3" name="図形グループ 27"/>
          <p:cNvGrpSpPr/>
          <p:nvPr/>
        </p:nvGrpSpPr>
        <p:grpSpPr>
          <a:xfrm>
            <a:off x="76200" y="4319032"/>
            <a:ext cx="5121875" cy="723275"/>
            <a:chOff x="202074" y="3949700"/>
            <a:chExt cx="5121875" cy="723275"/>
          </a:xfrm>
        </p:grpSpPr>
        <p:grpSp>
          <p:nvGrpSpPr>
            <p:cNvPr id="4" name="図形グループ 24"/>
            <p:cNvGrpSpPr/>
            <p:nvPr/>
          </p:nvGrpSpPr>
          <p:grpSpPr>
            <a:xfrm>
              <a:off x="202074" y="3949700"/>
              <a:ext cx="5121875" cy="723275"/>
              <a:chOff x="202074" y="3949700"/>
              <a:chExt cx="5105411" cy="723275"/>
            </a:xfrm>
          </p:grpSpPr>
          <p:sp>
            <p:nvSpPr>
              <p:cNvPr id="22" name="テキスト ボックス 21"/>
              <p:cNvSpPr txBox="1"/>
              <p:nvPr/>
            </p:nvSpPr>
            <p:spPr>
              <a:xfrm>
                <a:off x="904245" y="3949700"/>
                <a:ext cx="4403240" cy="723275"/>
              </a:xfrm>
              <a:prstGeom prst="rect">
                <a:avLst/>
              </a:prstGeom>
              <a:noFill/>
            </p:spPr>
            <p:txBody>
              <a:bodyPr wrap="square" rtlCol="0">
                <a:spAutoFit/>
              </a:bodyPr>
              <a:lstStyle/>
              <a:p>
                <a:pPr>
                  <a:spcAft>
                    <a:spcPts val="600"/>
                  </a:spcAft>
                </a:pPr>
                <a:r>
                  <a:rPr kumimoji="1" lang="ja-JP" altLang="en-US" dirty="0" smtClean="0"/>
                  <a:t>：</a:t>
                </a:r>
                <a:r>
                  <a:rPr kumimoji="1" lang="en-US" altLang="ja-JP" dirty="0" smtClean="0"/>
                  <a:t>  </a:t>
                </a:r>
                <a:r>
                  <a:rPr kumimoji="1" lang="ja-JP" altLang="en-US" dirty="0" smtClean="0"/>
                  <a:t>　　　　　　　</a:t>
                </a:r>
                <a:r>
                  <a:rPr kumimoji="1" lang="en-US" altLang="ja-JP" dirty="0" smtClean="0"/>
                  <a:t> </a:t>
                </a:r>
                <a:r>
                  <a:rPr kumimoji="1" lang="ja-JP" altLang="en-US" dirty="0" smtClean="0"/>
                  <a:t>　　　と</a:t>
                </a:r>
                <a:r>
                  <a:rPr kumimoji="1" lang="en-US" altLang="ja-JP" dirty="0" smtClean="0"/>
                  <a:t> </a:t>
                </a:r>
                <a:r>
                  <a:rPr kumimoji="1" lang="ja-JP" altLang="en-US" dirty="0" smtClean="0"/>
                  <a:t>　　　　　</a:t>
                </a:r>
                <a:r>
                  <a:rPr kumimoji="1" lang="en-US" altLang="ja-JP" dirty="0" smtClean="0"/>
                  <a:t> </a:t>
                </a:r>
                <a:r>
                  <a:rPr kumimoji="1" lang="ja-JP" altLang="en-US" dirty="0" smtClean="0"/>
                  <a:t>　　　　　　　　</a:t>
                </a:r>
                <a:endParaRPr kumimoji="1" lang="en-US" altLang="ja-JP" dirty="0" smtClean="0"/>
              </a:p>
              <a:p>
                <a:pPr>
                  <a:spcAft>
                    <a:spcPts val="600"/>
                  </a:spcAft>
                </a:pPr>
                <a:r>
                  <a:rPr kumimoji="1" lang="ja-JP" altLang="en-US" dirty="0" smtClean="0"/>
                  <a:t>　の共通の接尾辞の長さ</a:t>
                </a:r>
                <a:endParaRPr kumimoji="1" lang="ja-JP" altLang="en-US" dirty="0"/>
              </a:p>
            </p:txBody>
          </p:sp>
          <p:pic>
            <p:nvPicPr>
              <p:cNvPr id="23" name="図 22"/>
              <p:cNvPicPr>
                <a:picLocks noChangeAspect="1"/>
              </p:cNvPicPr>
              <p:nvPr/>
            </p:nvPicPr>
            <p:blipFill>
              <a:blip r:embed="rId6"/>
              <a:stretch>
                <a:fillRect/>
              </a:stretch>
            </p:blipFill>
            <p:spPr>
              <a:xfrm>
                <a:off x="202074" y="3949700"/>
                <a:ext cx="576519" cy="369332"/>
              </a:xfrm>
              <a:prstGeom prst="rect">
                <a:avLst/>
              </a:prstGeom>
            </p:spPr>
          </p:pic>
        </p:grpSp>
        <p:pic>
          <p:nvPicPr>
            <p:cNvPr id="26" name="図 25"/>
            <p:cNvPicPr>
              <a:picLocks noChangeAspect="1"/>
            </p:cNvPicPr>
            <p:nvPr/>
          </p:nvPicPr>
          <p:blipFill>
            <a:blip r:embed="rId7"/>
            <a:stretch>
              <a:fillRect/>
            </a:stretch>
          </p:blipFill>
          <p:spPr>
            <a:xfrm>
              <a:off x="1184981" y="4022837"/>
              <a:ext cx="1516237" cy="296195"/>
            </a:xfrm>
            <a:prstGeom prst="rect">
              <a:avLst/>
            </a:prstGeom>
          </p:spPr>
        </p:pic>
        <p:pic>
          <p:nvPicPr>
            <p:cNvPr id="27" name="図 26"/>
            <p:cNvPicPr>
              <a:picLocks noChangeAspect="1"/>
            </p:cNvPicPr>
            <p:nvPr/>
          </p:nvPicPr>
          <p:blipFill>
            <a:blip r:embed="rId8"/>
            <a:stretch>
              <a:fillRect/>
            </a:stretch>
          </p:blipFill>
          <p:spPr>
            <a:xfrm>
              <a:off x="3124200" y="4013200"/>
              <a:ext cx="1422400" cy="274041"/>
            </a:xfrm>
            <a:prstGeom prst="rect">
              <a:avLst/>
            </a:prstGeom>
          </p:spPr>
        </p:pic>
      </p:grpSp>
      <p:sp>
        <p:nvSpPr>
          <p:cNvPr id="30" name="テキスト ボックス 29"/>
          <p:cNvSpPr txBox="1"/>
          <p:nvPr/>
        </p:nvSpPr>
        <p:spPr>
          <a:xfrm>
            <a:off x="5248875" y="2268210"/>
            <a:ext cx="799336" cy="523220"/>
          </a:xfrm>
          <a:prstGeom prst="rect">
            <a:avLst/>
          </a:prstGeom>
          <a:noFill/>
        </p:spPr>
        <p:txBody>
          <a:bodyPr wrap="square" rtlCol="0">
            <a:spAutoFit/>
          </a:bodyPr>
          <a:lstStyle/>
          <a:p>
            <a:r>
              <a:rPr kumimoji="1" lang="en-US" altLang="ja-JP" sz="2800" dirty="0" smtClean="0">
                <a:latin typeface="BKM-cmmi12"/>
                <a:cs typeface="BKM-cmmi12"/>
              </a:rPr>
              <a:t>C</a:t>
            </a:r>
            <a:endParaRPr kumimoji="1" lang="ja-JP" altLang="en-US" sz="2800" dirty="0">
              <a:latin typeface="BKM-cmmi12"/>
              <a:cs typeface="BKM-cmmi12"/>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テキスト ボックス 3"/>
          <p:cNvSpPr txBox="1"/>
          <p:nvPr/>
        </p:nvSpPr>
        <p:spPr>
          <a:xfrm>
            <a:off x="463629" y="1879600"/>
            <a:ext cx="8229600" cy="1384995"/>
          </a:xfrm>
          <a:prstGeom prst="rect">
            <a:avLst/>
          </a:prstGeom>
          <a:noFill/>
          <a:ln>
            <a:solidFill>
              <a:srgbClr val="3366FF"/>
            </a:solidFill>
          </a:ln>
        </p:spPr>
        <p:txBody>
          <a:bodyPr wrap="square" rtlCol="0">
            <a:spAutoFit/>
          </a:bodyPr>
          <a:lstStyle/>
          <a:p>
            <a:r>
              <a:rPr kumimoji="1" lang="ja-JP" altLang="en-US" sz="2800" dirty="0" smtClean="0">
                <a:latin typeface="+mn-ea"/>
              </a:rPr>
              <a:t>入力：２つのハイパーテキスト</a:t>
            </a:r>
            <a:endParaRPr kumimoji="1" lang="en-US" altLang="ja-JP" sz="2800" dirty="0" smtClean="0">
              <a:latin typeface="+mn-ea"/>
            </a:endParaRPr>
          </a:p>
          <a:p>
            <a:r>
              <a:rPr lang="ja-JP" altLang="en-US" sz="2800" dirty="0" smtClean="0">
                <a:latin typeface="+mn-ea"/>
              </a:rPr>
              <a:t>出力：最長共通部分文字列</a:t>
            </a:r>
            <a:endParaRPr lang="en-US" altLang="ja-JP" sz="2800" dirty="0" smtClean="0">
              <a:latin typeface="+mn-ea"/>
            </a:endParaRPr>
          </a:p>
          <a:p>
            <a:r>
              <a:rPr lang="en-US" altLang="ja-JP" sz="2800" dirty="0" smtClean="0">
                <a:latin typeface="+mn-ea"/>
              </a:rPr>
              <a:t>				 (Longest Common Substring)</a:t>
            </a:r>
          </a:p>
        </p:txBody>
      </p:sp>
      <p:grpSp>
        <p:nvGrpSpPr>
          <p:cNvPr id="2" name="図形グループ 88"/>
          <p:cNvGrpSpPr/>
          <p:nvPr/>
        </p:nvGrpSpPr>
        <p:grpSpPr>
          <a:xfrm>
            <a:off x="801814" y="4389936"/>
            <a:ext cx="3609070" cy="1828954"/>
            <a:chOff x="1344399" y="873288"/>
            <a:chExt cx="3609070" cy="1828954"/>
          </a:xfrm>
        </p:grpSpPr>
        <p:sp>
          <p:nvSpPr>
            <p:cNvPr id="6" name="円/楕円 5"/>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baseline="-25000" dirty="0">
                  <a:solidFill>
                    <a:srgbClr val="000000"/>
                  </a:solidFill>
                </a:rPr>
                <a:t>1</a:t>
              </a:r>
              <a:endParaRPr kumimoji="1" lang="ja-JP" altLang="en-US" sz="3200" dirty="0">
                <a:solidFill>
                  <a:srgbClr val="000000"/>
                </a:solidFill>
              </a:endParaRPr>
            </a:p>
          </p:txBody>
        </p:sp>
        <p:sp>
          <p:nvSpPr>
            <p:cNvPr id="7" name="円/楕円 6"/>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a:solidFill>
                    <a:srgbClr val="000000"/>
                  </a:solidFill>
                </a:rPr>
                <a:t> </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sp>
          <p:nvSpPr>
            <p:cNvPr id="8" name="円/楕円 7"/>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a:solidFill>
                    <a:srgbClr val="000000"/>
                  </a:solidFill>
                </a:rPr>
                <a:t> </a:t>
              </a:r>
              <a:r>
                <a:rPr lang="en-US" altLang="ja-JP" sz="3200" dirty="0" smtClean="0">
                  <a:solidFill>
                    <a:srgbClr val="000000"/>
                  </a:solidFill>
                </a:rPr>
                <a:t> </a:t>
              </a:r>
              <a:r>
                <a:rPr lang="en-US" altLang="ja-JP" sz="3200" baseline="-25000" dirty="0" smtClean="0">
                  <a:solidFill>
                    <a:srgbClr val="000000"/>
                  </a:solidFill>
                </a:rPr>
                <a:t>2</a:t>
              </a:r>
              <a:endParaRPr kumimoji="1" lang="ja-JP" altLang="en-US" sz="3200" dirty="0">
                <a:solidFill>
                  <a:srgbClr val="000000"/>
                </a:solidFill>
              </a:endParaRPr>
            </a:p>
          </p:txBody>
        </p:sp>
        <p:sp>
          <p:nvSpPr>
            <p:cNvPr id="9" name="円/楕円 8"/>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r>
                <a:rPr lang="en-US" altLang="ja-JP" sz="3200" baseline="-25000" dirty="0">
                  <a:solidFill>
                    <a:srgbClr val="000000"/>
                  </a:solidFill>
                </a:rPr>
                <a:t>4</a:t>
              </a:r>
              <a:endParaRPr kumimoji="1" lang="ja-JP" altLang="en-US" sz="3200" dirty="0">
                <a:solidFill>
                  <a:srgbClr val="000000"/>
                </a:solidFill>
              </a:endParaRPr>
            </a:p>
          </p:txBody>
        </p:sp>
        <p:sp>
          <p:nvSpPr>
            <p:cNvPr id="10" name="円/楕円 9"/>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a:solidFill>
                    <a:srgbClr val="000000"/>
                  </a:solidFill>
                </a:rPr>
                <a:t>6</a:t>
              </a:r>
              <a:endParaRPr kumimoji="1" lang="ja-JP" altLang="en-US" sz="3200" dirty="0">
                <a:solidFill>
                  <a:srgbClr val="000000"/>
                </a:solidFill>
              </a:endParaRPr>
            </a:p>
          </p:txBody>
        </p:sp>
        <p:cxnSp>
          <p:nvCxnSpPr>
            <p:cNvPr id="11" name="直線矢印コネクタ 10"/>
            <p:cNvCxnSpPr/>
            <p:nvPr/>
          </p:nvCxnSpPr>
          <p:spPr>
            <a:xfrm>
              <a:off x="1947261" y="1178047"/>
              <a:ext cx="904691" cy="25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a:endCxn id="8" idx="0"/>
            </p:cNvCxnSpPr>
            <p:nvPr/>
          </p:nvCxnSpPr>
          <p:spPr>
            <a:xfrm rot="16200000" flipH="1">
              <a:off x="1343650" y="1787368"/>
              <a:ext cx="603566"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a:stCxn id="7"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a:off x="1947261" y="236804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a:stCxn id="9" idx="6"/>
              <a:endCxn id="10" idx="2"/>
            </p:cNvCxnSpPr>
            <p:nvPr/>
          </p:nvCxnSpPr>
          <p:spPr>
            <a:xfrm>
              <a:off x="3454814" y="2395895"/>
              <a:ext cx="89579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a:endCxn id="10" idx="0"/>
            </p:cNvCxnSpPr>
            <p:nvPr/>
          </p:nvCxnSpPr>
          <p:spPr>
            <a:xfrm rot="5400000">
              <a:off x="4360828" y="1777192"/>
              <a:ext cx="603566" cy="211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円/楕円 16"/>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b</a:t>
              </a:r>
              <a:r>
                <a:rPr lang="en-US" altLang="ja-JP" sz="3200" dirty="0" smtClean="0">
                  <a:solidFill>
                    <a:srgbClr val="000000"/>
                  </a:solidFill>
                </a:rPr>
                <a:t>  </a:t>
              </a:r>
              <a:r>
                <a:rPr lang="en-US" altLang="ja-JP" sz="3200" baseline="-25000" dirty="0">
                  <a:solidFill>
                    <a:srgbClr val="000000"/>
                  </a:solidFill>
                </a:rPr>
                <a:t>5</a:t>
              </a:r>
              <a:endParaRPr kumimoji="1" lang="ja-JP" altLang="en-US" sz="3200" dirty="0">
                <a:solidFill>
                  <a:srgbClr val="000000"/>
                </a:solidFill>
              </a:endParaRPr>
            </a:p>
          </p:txBody>
        </p:sp>
        <p:cxnSp>
          <p:nvCxnSpPr>
            <p:cNvPr id="18" name="直線矢印コネクタ 17"/>
            <p:cNvCxnSpPr>
              <a:endCxn id="17" idx="3"/>
            </p:cNvCxnSpPr>
            <p:nvPr/>
          </p:nvCxnSpPr>
          <p:spPr>
            <a:xfrm flipV="1">
              <a:off x="3369028" y="1396255"/>
              <a:ext cx="1069866" cy="756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 name="図形グループ 89"/>
          <p:cNvGrpSpPr/>
          <p:nvPr/>
        </p:nvGrpSpPr>
        <p:grpSpPr>
          <a:xfrm>
            <a:off x="5084159" y="4389936"/>
            <a:ext cx="3609070" cy="1828954"/>
            <a:chOff x="1344399" y="873288"/>
            <a:chExt cx="3609070" cy="1828954"/>
          </a:xfrm>
        </p:grpSpPr>
        <p:sp>
          <p:nvSpPr>
            <p:cNvPr id="20" name="円/楕円 19"/>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baseline="-25000" dirty="0">
                  <a:solidFill>
                    <a:srgbClr val="000000"/>
                  </a:solidFill>
                </a:rPr>
                <a:t>1</a:t>
              </a:r>
              <a:endParaRPr kumimoji="1" lang="ja-JP" altLang="en-US" sz="3200" dirty="0">
                <a:solidFill>
                  <a:srgbClr val="000000"/>
                </a:solidFill>
              </a:endParaRPr>
            </a:p>
          </p:txBody>
        </p:sp>
        <p:sp>
          <p:nvSpPr>
            <p:cNvPr id="21" name="円/楕円 20"/>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c</a:t>
              </a:r>
              <a:r>
                <a:rPr lang="en-US" altLang="ja-JP" sz="3200" dirty="0" smtClean="0">
                  <a:solidFill>
                    <a:srgbClr val="000000"/>
                  </a:solidFill>
                </a:rPr>
                <a:t>  </a:t>
              </a:r>
              <a:r>
                <a:rPr lang="en-US" altLang="ja-JP" sz="3200" baseline="-25000" dirty="0">
                  <a:solidFill>
                    <a:srgbClr val="000000"/>
                  </a:solidFill>
                </a:rPr>
                <a:t>3</a:t>
              </a:r>
              <a:endParaRPr kumimoji="1" lang="ja-JP" altLang="en-US" sz="3200" dirty="0">
                <a:solidFill>
                  <a:srgbClr val="000000"/>
                </a:solidFill>
              </a:endParaRPr>
            </a:p>
          </p:txBody>
        </p:sp>
        <p:sp>
          <p:nvSpPr>
            <p:cNvPr id="22" name="円/楕円 21"/>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a:solidFill>
                    <a:srgbClr val="000000"/>
                  </a:solidFill>
                </a:rPr>
                <a:t> </a:t>
              </a:r>
              <a:r>
                <a:rPr lang="en-US" altLang="ja-JP" sz="3200" dirty="0" smtClean="0">
                  <a:solidFill>
                    <a:srgbClr val="000000"/>
                  </a:solidFill>
                </a:rPr>
                <a:t> </a:t>
              </a:r>
              <a:r>
                <a:rPr lang="en-US" altLang="ja-JP" sz="3200" baseline="-25000" dirty="0" smtClean="0">
                  <a:solidFill>
                    <a:srgbClr val="000000"/>
                  </a:solidFill>
                </a:rPr>
                <a:t>2</a:t>
              </a:r>
              <a:endParaRPr kumimoji="1" lang="ja-JP" altLang="en-US" sz="3200" dirty="0">
                <a:solidFill>
                  <a:srgbClr val="000000"/>
                </a:solidFill>
              </a:endParaRPr>
            </a:p>
          </p:txBody>
        </p:sp>
        <p:sp>
          <p:nvSpPr>
            <p:cNvPr id="23" name="円/楕円 22"/>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b</a:t>
              </a:r>
              <a:r>
                <a:rPr lang="en-US" altLang="ja-JP" sz="3200" dirty="0" smtClean="0">
                  <a:solidFill>
                    <a:srgbClr val="000000"/>
                  </a:solidFill>
                </a:rPr>
                <a:t>  </a:t>
              </a:r>
              <a:r>
                <a:rPr lang="en-US" altLang="ja-JP" sz="3200" baseline="-25000" dirty="0">
                  <a:solidFill>
                    <a:srgbClr val="000000"/>
                  </a:solidFill>
                </a:rPr>
                <a:t>4</a:t>
              </a:r>
              <a:endParaRPr kumimoji="1" lang="ja-JP" altLang="en-US" sz="3200" dirty="0">
                <a:solidFill>
                  <a:srgbClr val="000000"/>
                </a:solidFill>
              </a:endParaRPr>
            </a:p>
          </p:txBody>
        </p:sp>
        <p:sp>
          <p:nvSpPr>
            <p:cNvPr id="24" name="円/楕円 23"/>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a:solidFill>
                    <a:srgbClr val="000000"/>
                  </a:solidFill>
                </a:rPr>
                <a:t>6</a:t>
              </a:r>
              <a:endParaRPr kumimoji="1" lang="ja-JP" altLang="en-US" sz="3200" dirty="0">
                <a:solidFill>
                  <a:srgbClr val="000000"/>
                </a:solidFill>
              </a:endParaRPr>
            </a:p>
          </p:txBody>
        </p:sp>
        <p:cxnSp>
          <p:nvCxnSpPr>
            <p:cNvPr id="25" name="直線矢印コネクタ 24"/>
            <p:cNvCxnSpPr/>
            <p:nvPr/>
          </p:nvCxnSpPr>
          <p:spPr>
            <a:xfrm>
              <a:off x="1947261" y="1178047"/>
              <a:ext cx="904691" cy="25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stCxn id="20" idx="5"/>
              <a:endCxn id="23" idx="1"/>
            </p:cNvCxnSpPr>
            <p:nvPr/>
          </p:nvCxnSpPr>
          <p:spPr>
            <a:xfrm rot="16200000" flipH="1">
              <a:off x="2008096" y="1247132"/>
              <a:ext cx="783020" cy="1081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a:stCxn id="21"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a:off x="1947261" y="236804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a:stCxn id="23" idx="6"/>
              <a:endCxn id="24" idx="2"/>
            </p:cNvCxnSpPr>
            <p:nvPr/>
          </p:nvCxnSpPr>
          <p:spPr>
            <a:xfrm>
              <a:off x="3454814" y="2395895"/>
              <a:ext cx="89579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a:endCxn id="24" idx="0"/>
            </p:cNvCxnSpPr>
            <p:nvPr/>
          </p:nvCxnSpPr>
          <p:spPr>
            <a:xfrm rot="5400000">
              <a:off x="4360828" y="1777192"/>
              <a:ext cx="603566" cy="211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円/楕円 30"/>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c  </a:t>
              </a:r>
              <a:r>
                <a:rPr lang="en-US" altLang="ja-JP" sz="3200" baseline="-25000" dirty="0">
                  <a:solidFill>
                    <a:srgbClr val="000000"/>
                  </a:solidFill>
                </a:rPr>
                <a:t>5</a:t>
              </a:r>
              <a:endParaRPr kumimoji="1" lang="ja-JP" altLang="en-US" sz="3200" dirty="0">
                <a:solidFill>
                  <a:srgbClr val="000000"/>
                </a:solidFill>
              </a:endParaRPr>
            </a:p>
          </p:txBody>
        </p:sp>
        <p:cxnSp>
          <p:nvCxnSpPr>
            <p:cNvPr id="32" name="直線矢印コネクタ 31"/>
            <p:cNvCxnSpPr>
              <a:endCxn id="31" idx="3"/>
            </p:cNvCxnSpPr>
            <p:nvPr/>
          </p:nvCxnSpPr>
          <p:spPr>
            <a:xfrm flipV="1">
              <a:off x="3369028" y="1396255"/>
              <a:ext cx="1069866" cy="756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3" name="テキスト ボックス 32"/>
          <p:cNvSpPr txBox="1"/>
          <p:nvPr/>
        </p:nvSpPr>
        <p:spPr>
          <a:xfrm>
            <a:off x="166432" y="3805160"/>
            <a:ext cx="936813" cy="584776"/>
          </a:xfrm>
          <a:prstGeom prst="rect">
            <a:avLst/>
          </a:prstGeom>
          <a:noFill/>
        </p:spPr>
        <p:txBody>
          <a:bodyPr wrap="square" rtlCol="0">
            <a:spAutoFit/>
          </a:bodyPr>
          <a:lstStyle/>
          <a:p>
            <a:r>
              <a:rPr kumimoji="1" lang="en-US" altLang="ja-JP" sz="3200" dirty="0" smtClean="0">
                <a:latin typeface="BKM-cmmi12"/>
                <a:cs typeface="BKM-cmmi12"/>
              </a:rPr>
              <a:t>G</a:t>
            </a:r>
            <a:r>
              <a:rPr kumimoji="1" lang="en-US" altLang="ja-JP" dirty="0" smtClean="0">
                <a:latin typeface="BKM-cmmi12"/>
                <a:cs typeface="BKM-cmmi12"/>
              </a:rPr>
              <a:t>1</a:t>
            </a:r>
            <a:endParaRPr kumimoji="1" lang="ja-JP" altLang="en-US" sz="3200" dirty="0">
              <a:latin typeface="BKM-cmmi12"/>
              <a:cs typeface="BKM-cmmi12"/>
            </a:endParaRPr>
          </a:p>
        </p:txBody>
      </p:sp>
      <p:sp>
        <p:nvSpPr>
          <p:cNvPr id="34" name="テキスト ボックス 33"/>
          <p:cNvSpPr txBox="1"/>
          <p:nvPr/>
        </p:nvSpPr>
        <p:spPr>
          <a:xfrm>
            <a:off x="4750208" y="3747186"/>
            <a:ext cx="936813" cy="584776"/>
          </a:xfrm>
          <a:prstGeom prst="rect">
            <a:avLst/>
          </a:prstGeom>
          <a:noFill/>
        </p:spPr>
        <p:txBody>
          <a:bodyPr wrap="square" rtlCol="0">
            <a:spAutoFit/>
          </a:bodyPr>
          <a:lstStyle/>
          <a:p>
            <a:r>
              <a:rPr kumimoji="1" lang="en-US" altLang="ja-JP" sz="3200" dirty="0" smtClean="0">
                <a:latin typeface="BKM-cmmi12"/>
                <a:cs typeface="BKM-cmmi12"/>
              </a:rPr>
              <a:t>G</a:t>
            </a:r>
            <a:r>
              <a:rPr kumimoji="1" lang="en-US" altLang="ja-JP" dirty="0" smtClean="0">
                <a:latin typeface="BKM-cmmi12"/>
                <a:cs typeface="BKM-cmmi12"/>
              </a:rPr>
              <a:t>2</a:t>
            </a:r>
            <a:endParaRPr kumimoji="1" lang="ja-JP" altLang="en-US" sz="3200" dirty="0">
              <a:latin typeface="BKM-cmmi12"/>
              <a:cs typeface="BKM-cmmi12"/>
            </a:endParaRPr>
          </a:p>
        </p:txBody>
      </p:sp>
      <p:cxnSp>
        <p:nvCxnSpPr>
          <p:cNvPr id="35" name="直線矢印コネクタ 34"/>
          <p:cNvCxnSpPr/>
          <p:nvPr/>
        </p:nvCxnSpPr>
        <p:spPr>
          <a:xfrm rot="16200000" flipH="1">
            <a:off x="5753493" y="4746664"/>
            <a:ext cx="783020" cy="1081265"/>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p:nvPr/>
        </p:nvCxnSpPr>
        <p:spPr>
          <a:xfrm rot="5400000">
            <a:off x="8106225" y="5276724"/>
            <a:ext cx="603566" cy="21146"/>
          </a:xfrm>
          <a:prstGeom prst="straightConnector1">
            <a:avLst/>
          </a:prstGeom>
          <a:ln w="444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flipV="1">
            <a:off x="7114425" y="4895787"/>
            <a:ext cx="1069866" cy="756537"/>
          </a:xfrm>
          <a:prstGeom prst="straightConnector1">
            <a:avLst/>
          </a:prstGeom>
          <a:ln w="444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p:nvPr/>
        </p:nvCxnSpPr>
        <p:spPr>
          <a:xfrm rot="16200000" flipH="1">
            <a:off x="806702" y="5310864"/>
            <a:ext cx="603566" cy="794"/>
          </a:xfrm>
          <a:prstGeom prst="straightConnector1">
            <a:avLst/>
          </a:prstGeom>
          <a:ln w="444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p:nvPr/>
        </p:nvCxnSpPr>
        <p:spPr>
          <a:xfrm>
            <a:off x="1410313" y="5891541"/>
            <a:ext cx="904691" cy="1588"/>
          </a:xfrm>
          <a:prstGeom prst="straightConnector1">
            <a:avLst/>
          </a:prstGeom>
          <a:ln w="444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a:off x="2917866" y="5919391"/>
            <a:ext cx="895793" cy="1588"/>
          </a:xfrm>
          <a:prstGeom prst="straightConnector1">
            <a:avLst/>
          </a:prstGeom>
          <a:ln w="444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a:xfrm>
            <a:off x="1" y="456718"/>
            <a:ext cx="9144000" cy="861774"/>
          </a:xfrm>
          <a:prstGeom prst="rect">
            <a:avLst/>
          </a:prstGeom>
          <a:noFill/>
        </p:spPr>
        <p:txBody>
          <a:bodyPr wrap="square" rtlCol="0">
            <a:spAutoFit/>
          </a:bodyPr>
          <a:lstStyle/>
          <a:p>
            <a:r>
              <a:rPr kumimoji="1" lang="ja-JP" altLang="en-US" sz="3000" dirty="0" smtClean="0"/>
              <a:t>ハイパーテキスト間における最長共通部分文字列問題</a:t>
            </a:r>
            <a:endParaRPr kumimoji="1" lang="en-US" altLang="ja-JP" sz="3000" dirty="0" smtClean="0"/>
          </a:p>
          <a:p>
            <a:r>
              <a:rPr lang="en-US" altLang="ja-JP" sz="2000" dirty="0" smtClean="0"/>
              <a:t>											</a:t>
            </a:r>
            <a:r>
              <a:rPr lang="ja-JP" altLang="en-US" sz="2000" dirty="0" smtClean="0"/>
              <a:t>（サイクルなし、１頂点に１文字）</a:t>
            </a:r>
            <a:endParaRPr lang="en-US" altLang="ja-JP"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0" y="1149350"/>
            <a:ext cx="6070600" cy="4457700"/>
          </a:xfrm>
          <a:prstGeom prst="rect">
            <a:avLst/>
          </a:prstGeom>
        </p:spPr>
      </p:pic>
      <p:sp>
        <p:nvSpPr>
          <p:cNvPr id="2" name="タイトル 1"/>
          <p:cNvSpPr>
            <a:spLocks noGrp="1"/>
          </p:cNvSpPr>
          <p:nvPr>
            <p:ph type="title"/>
          </p:nvPr>
        </p:nvSpPr>
        <p:spPr>
          <a:xfrm>
            <a:off x="457200" y="6350"/>
            <a:ext cx="8229600" cy="1143000"/>
          </a:xfrm>
        </p:spPr>
        <p:txBody>
          <a:bodyPr>
            <a:normAutofit fontScale="90000"/>
          </a:bodyPr>
          <a:lstStyle/>
          <a:p>
            <a:r>
              <a:rPr lang="ja-JP" altLang="en-US" dirty="0" smtClean="0"/>
              <a:t>非線形テキストにおける</a:t>
            </a:r>
            <a:r>
              <a:rPr lang="en-US" altLang="ja-JP" dirty="0" smtClean="0"/>
              <a:t/>
            </a:r>
            <a:br>
              <a:rPr lang="en-US" altLang="ja-JP" dirty="0" smtClean="0"/>
            </a:br>
            <a:r>
              <a:rPr lang="ja-JP" altLang="en-US" dirty="0" smtClean="0"/>
              <a:t>最長共通部分文字列問題の解法</a:t>
            </a:r>
            <a:endParaRPr lang="ja-JP" altLang="en-US" dirty="0"/>
          </a:p>
        </p:txBody>
      </p:sp>
      <p:pic>
        <p:nvPicPr>
          <p:cNvPr id="8" name="図 7"/>
          <p:cNvPicPr>
            <a:picLocks noChangeAspect="1"/>
          </p:cNvPicPr>
          <p:nvPr/>
        </p:nvPicPr>
        <p:blipFill>
          <a:blip r:embed="rId4"/>
          <a:stretch>
            <a:fillRect/>
          </a:stretch>
        </p:blipFill>
        <p:spPr>
          <a:xfrm>
            <a:off x="692150" y="5607050"/>
            <a:ext cx="6445250" cy="1142375"/>
          </a:xfrm>
          <a:prstGeom prst="rect">
            <a:avLst/>
          </a:prstGeom>
          <a:ln w="22225" cap="flat" cmpd="sng" algn="ctr">
            <a:solidFill>
              <a:srgbClr val="68F9FF"/>
            </a:solidFill>
            <a:prstDash val="solid"/>
            <a:round/>
            <a:headEnd type="none" w="med" len="med"/>
            <a:tailEnd type="none" w="med" len="med"/>
          </a:ln>
        </p:spPr>
      </p:pic>
      <p:grpSp>
        <p:nvGrpSpPr>
          <p:cNvPr id="3" name="図形グループ 8"/>
          <p:cNvGrpSpPr/>
          <p:nvPr/>
        </p:nvGrpSpPr>
        <p:grpSpPr>
          <a:xfrm>
            <a:off x="4576092" y="1742844"/>
            <a:ext cx="4504408" cy="3583052"/>
            <a:chOff x="4626893" y="2565400"/>
            <a:chExt cx="4504408" cy="3583052"/>
          </a:xfrm>
        </p:grpSpPr>
        <p:grpSp>
          <p:nvGrpSpPr>
            <p:cNvPr id="4" name="図形グループ 12"/>
            <p:cNvGrpSpPr/>
            <p:nvPr/>
          </p:nvGrpSpPr>
          <p:grpSpPr>
            <a:xfrm>
              <a:off x="4626893" y="2565400"/>
              <a:ext cx="4504408" cy="3583052"/>
              <a:chOff x="4626893" y="2565400"/>
              <a:chExt cx="4504408" cy="3583052"/>
            </a:xfrm>
          </p:grpSpPr>
          <p:pic>
            <p:nvPicPr>
              <p:cNvPr id="17" name="図 6"/>
              <p:cNvPicPr>
                <a:picLocks noChangeAspect="1"/>
              </p:cNvPicPr>
              <p:nvPr/>
            </p:nvPicPr>
            <p:blipFill>
              <a:blip r:embed="rId5"/>
              <a:stretch>
                <a:fillRect/>
              </a:stretch>
            </p:blipFill>
            <p:spPr>
              <a:xfrm>
                <a:off x="4626893" y="2565400"/>
                <a:ext cx="4504408" cy="3583052"/>
              </a:xfrm>
              <a:prstGeom prst="rect">
                <a:avLst/>
              </a:prstGeom>
              <a:ln>
                <a:solidFill>
                  <a:srgbClr val="0000FF"/>
                </a:solidFill>
              </a:ln>
            </p:spPr>
          </p:pic>
          <p:pic>
            <p:nvPicPr>
              <p:cNvPr id="18" name="図 17"/>
              <p:cNvPicPr>
                <a:picLocks noChangeAspect="1"/>
              </p:cNvPicPr>
              <p:nvPr/>
            </p:nvPicPr>
            <p:blipFill>
              <a:blip r:embed="rId6"/>
              <a:stretch>
                <a:fillRect/>
              </a:stretch>
            </p:blipFill>
            <p:spPr>
              <a:xfrm>
                <a:off x="5001741" y="4838700"/>
                <a:ext cx="493200" cy="287700"/>
              </a:xfrm>
              <a:prstGeom prst="rect">
                <a:avLst/>
              </a:prstGeom>
              <a:solidFill>
                <a:srgbClr val="FFFFFF"/>
              </a:solidFill>
            </p:spPr>
          </p:pic>
          <p:pic>
            <p:nvPicPr>
              <p:cNvPr id="19" name="図 18"/>
              <p:cNvPicPr>
                <a:picLocks noChangeAspect="1"/>
              </p:cNvPicPr>
              <p:nvPr/>
            </p:nvPicPr>
            <p:blipFill>
              <a:blip r:embed="rId7"/>
              <a:stretch>
                <a:fillRect/>
              </a:stretch>
            </p:blipFill>
            <p:spPr>
              <a:xfrm>
                <a:off x="5139341" y="4178300"/>
                <a:ext cx="355600" cy="203200"/>
              </a:xfrm>
              <a:prstGeom prst="rect">
                <a:avLst/>
              </a:prstGeom>
              <a:solidFill>
                <a:srgbClr val="FFFFFF"/>
              </a:solidFill>
            </p:spPr>
          </p:pic>
          <p:pic>
            <p:nvPicPr>
              <p:cNvPr id="20" name="図 19"/>
              <p:cNvPicPr>
                <a:picLocks noChangeAspect="1"/>
              </p:cNvPicPr>
              <p:nvPr/>
            </p:nvPicPr>
            <p:blipFill>
              <a:blip r:embed="rId8"/>
              <a:stretch>
                <a:fillRect/>
              </a:stretch>
            </p:blipFill>
            <p:spPr>
              <a:xfrm>
                <a:off x="5113941" y="4521200"/>
                <a:ext cx="381000" cy="203200"/>
              </a:xfrm>
              <a:prstGeom prst="rect">
                <a:avLst/>
              </a:prstGeom>
              <a:solidFill>
                <a:srgbClr val="FFFFFF"/>
              </a:solidFill>
            </p:spPr>
          </p:pic>
        </p:grpSp>
        <p:grpSp>
          <p:nvGrpSpPr>
            <p:cNvPr id="5" name="図形グループ 17"/>
            <p:cNvGrpSpPr/>
            <p:nvPr/>
          </p:nvGrpSpPr>
          <p:grpSpPr>
            <a:xfrm>
              <a:off x="5406041" y="5161622"/>
              <a:ext cx="3725260" cy="923330"/>
              <a:chOff x="5507641" y="1562100"/>
              <a:chExt cx="3899494" cy="863916"/>
            </a:xfrm>
            <a:solidFill>
              <a:srgbClr val="FFFFFF"/>
            </a:solidFill>
          </p:grpSpPr>
          <p:sp>
            <p:nvSpPr>
              <p:cNvPr id="13" name="テキスト ボックス 12"/>
              <p:cNvSpPr txBox="1"/>
              <p:nvPr/>
            </p:nvSpPr>
            <p:spPr>
              <a:xfrm>
                <a:off x="5507641" y="1562100"/>
                <a:ext cx="3899494" cy="863916"/>
              </a:xfrm>
              <a:prstGeom prst="rect">
                <a:avLst/>
              </a:prstGeom>
              <a:grpFill/>
            </p:spPr>
            <p:txBody>
              <a:bodyPr wrap="square" rtlCol="0">
                <a:spAutoFit/>
              </a:bodyPr>
              <a:lstStyle/>
              <a:p>
                <a:r>
                  <a:rPr lang="ja-JP" altLang="en-US" dirty="0" smtClean="0">
                    <a:latin typeface="BKM-cmmi12"/>
                    <a:cs typeface="BKM-cmmi12"/>
                  </a:rPr>
                  <a:t>：</a:t>
                </a:r>
                <a:r>
                  <a:rPr lang="ja-JP" altLang="ja-JP" dirty="0" smtClean="0">
                    <a:latin typeface="BKM-cmmi12"/>
                    <a:cs typeface="BKM-cmmi12"/>
                  </a:rPr>
                  <a:t>　</a:t>
                </a:r>
                <a:r>
                  <a:rPr lang="ja-JP" altLang="en-US" dirty="0" smtClean="0">
                    <a:latin typeface="BKM-cmmi12"/>
                    <a:cs typeface="BKM-cmmi12"/>
                  </a:rPr>
                  <a:t>　　で終わる文字列と</a:t>
                </a:r>
                <a:endParaRPr lang="en-US" altLang="ja-JP" dirty="0" smtClean="0">
                  <a:latin typeface="BKM-cmmi12"/>
                  <a:cs typeface="BKM-cmmi12"/>
                </a:endParaRPr>
              </a:p>
              <a:p>
                <a:r>
                  <a:rPr kumimoji="1" lang="ja-JP" altLang="ja-JP" dirty="0" smtClean="0">
                    <a:latin typeface="BKM-cmmi12"/>
                    <a:cs typeface="BKM-cmmi12"/>
                  </a:rPr>
                  <a:t>　</a:t>
                </a:r>
                <a:r>
                  <a:rPr kumimoji="1" lang="ja-JP" altLang="en-US" dirty="0" smtClean="0">
                    <a:latin typeface="BKM-cmmi12"/>
                    <a:cs typeface="BKM-cmmi12"/>
                  </a:rPr>
                  <a:t>　　　で終わる文字列の</a:t>
                </a:r>
                <a:endParaRPr kumimoji="1" lang="en-US" altLang="ja-JP" dirty="0" smtClean="0">
                  <a:latin typeface="BKM-cmmi12"/>
                  <a:cs typeface="BKM-cmmi12"/>
                </a:endParaRPr>
              </a:p>
              <a:p>
                <a:r>
                  <a:rPr lang="ja-JP" altLang="ja-JP" dirty="0" smtClean="0">
                    <a:latin typeface="BKM-cmmi12"/>
                    <a:cs typeface="BKM-cmmi12"/>
                  </a:rPr>
                  <a:t>　</a:t>
                </a:r>
                <a:r>
                  <a:rPr lang="ja-JP" altLang="en-US" dirty="0" smtClean="0">
                    <a:latin typeface="BKM-cmmi12"/>
                    <a:cs typeface="BKM-cmmi12"/>
                  </a:rPr>
                  <a:t>最長共通接尾辞の長さ</a:t>
                </a:r>
                <a:endParaRPr kumimoji="1" lang="ja-JP" altLang="en-US" dirty="0">
                  <a:latin typeface="BKM-cmmi12"/>
                  <a:cs typeface="BKM-cmmi12"/>
                </a:endParaRPr>
              </a:p>
            </p:txBody>
          </p:sp>
          <p:grpSp>
            <p:nvGrpSpPr>
              <p:cNvPr id="7" name="図形グループ 16"/>
              <p:cNvGrpSpPr/>
              <p:nvPr/>
            </p:nvGrpSpPr>
            <p:grpSpPr>
              <a:xfrm>
                <a:off x="5765800" y="1701800"/>
                <a:ext cx="381000" cy="431800"/>
                <a:chOff x="5765800" y="1701800"/>
                <a:chExt cx="381000" cy="431800"/>
              </a:xfrm>
              <a:grpFill/>
            </p:grpSpPr>
            <p:pic>
              <p:nvPicPr>
                <p:cNvPr id="15" name="図 14"/>
                <p:cNvPicPr>
                  <a:picLocks noChangeAspect="1"/>
                </p:cNvPicPr>
                <p:nvPr/>
              </p:nvPicPr>
              <p:blipFill>
                <a:blip r:embed="rId8"/>
                <a:stretch>
                  <a:fillRect/>
                </a:stretch>
              </p:blipFill>
              <p:spPr>
                <a:xfrm>
                  <a:off x="5765800" y="1930400"/>
                  <a:ext cx="381000" cy="203200"/>
                </a:xfrm>
                <a:prstGeom prst="rect">
                  <a:avLst/>
                </a:prstGeom>
                <a:grpFill/>
              </p:spPr>
            </p:pic>
            <p:pic>
              <p:nvPicPr>
                <p:cNvPr id="16" name="図 15"/>
                <p:cNvPicPr>
                  <a:picLocks noChangeAspect="1"/>
                </p:cNvPicPr>
                <p:nvPr/>
              </p:nvPicPr>
              <p:blipFill>
                <a:blip r:embed="rId7"/>
                <a:stretch>
                  <a:fillRect/>
                </a:stretch>
              </p:blipFill>
              <p:spPr>
                <a:xfrm>
                  <a:off x="5778500" y="1701800"/>
                  <a:ext cx="355600" cy="203200"/>
                </a:xfrm>
                <a:prstGeom prst="rect">
                  <a:avLst/>
                </a:prstGeom>
                <a:grpFill/>
              </p:spPr>
            </p:pic>
          </p:grpSp>
        </p:grpSp>
        <p:pic>
          <p:nvPicPr>
            <p:cNvPr id="12" name="図 11"/>
            <p:cNvPicPr>
              <a:picLocks noChangeAspect="1"/>
            </p:cNvPicPr>
            <p:nvPr/>
          </p:nvPicPr>
          <p:blipFill>
            <a:blip r:embed="rId9"/>
            <a:stretch>
              <a:fillRect/>
            </a:stretch>
          </p:blipFill>
          <p:spPr>
            <a:xfrm>
              <a:off x="5027141" y="5261405"/>
              <a:ext cx="406400" cy="266700"/>
            </a:xfrm>
            <a:prstGeom prst="rect">
              <a:avLst/>
            </a:prstGeom>
            <a:solidFill>
              <a:srgbClr val="FFFFFF"/>
            </a:solidFill>
          </p:spPr>
        </p:pic>
      </p:gr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89" name="図 88"/>
          <p:cNvPicPr>
            <a:picLocks noChangeAspect="1"/>
          </p:cNvPicPr>
          <p:nvPr/>
        </p:nvPicPr>
        <p:blipFill>
          <a:blip r:embed="rId3"/>
          <a:stretch>
            <a:fillRect/>
          </a:stretch>
        </p:blipFill>
        <p:spPr>
          <a:xfrm>
            <a:off x="3380598" y="226318"/>
            <a:ext cx="5598030" cy="992211"/>
          </a:xfrm>
          <a:prstGeom prst="rect">
            <a:avLst/>
          </a:prstGeom>
          <a:noFill/>
          <a:ln w="22225" cap="flat" cmpd="sng" algn="ctr">
            <a:solidFill>
              <a:srgbClr val="68F9FF"/>
            </a:solidFill>
            <a:prstDash val="solid"/>
            <a:round/>
            <a:headEnd type="none" w="med" len="med"/>
            <a:tailEnd type="none" w="med" len="med"/>
          </a:ln>
        </p:spPr>
      </p:pic>
      <p:pic>
        <p:nvPicPr>
          <p:cNvPr id="88" name="図 87"/>
          <p:cNvPicPr>
            <a:picLocks noChangeAspect="1"/>
          </p:cNvPicPr>
          <p:nvPr/>
        </p:nvPicPr>
        <p:blipFill>
          <a:blip r:embed="rId4"/>
          <a:stretch>
            <a:fillRect/>
          </a:stretch>
        </p:blipFill>
        <p:spPr>
          <a:xfrm>
            <a:off x="0" y="3661507"/>
            <a:ext cx="4353059" cy="3196493"/>
          </a:xfrm>
          <a:prstGeom prst="rect">
            <a:avLst/>
          </a:prstGeom>
        </p:spPr>
      </p:pic>
      <p:grpSp>
        <p:nvGrpSpPr>
          <p:cNvPr id="2" name="図形グループ 48"/>
          <p:cNvGrpSpPr/>
          <p:nvPr/>
        </p:nvGrpSpPr>
        <p:grpSpPr>
          <a:xfrm>
            <a:off x="111033" y="147655"/>
            <a:ext cx="2959047" cy="1610328"/>
            <a:chOff x="2326064" y="1058533"/>
            <a:chExt cx="3609070" cy="1828954"/>
          </a:xfrm>
        </p:grpSpPr>
        <p:grpSp>
          <p:nvGrpSpPr>
            <p:cNvPr id="3" name="図形グループ 88"/>
            <p:cNvGrpSpPr/>
            <p:nvPr/>
          </p:nvGrpSpPr>
          <p:grpSpPr>
            <a:xfrm>
              <a:off x="2326064" y="1058533"/>
              <a:ext cx="3609070" cy="1828954"/>
              <a:chOff x="1344399" y="873288"/>
              <a:chExt cx="3609070" cy="1828954"/>
            </a:xfrm>
          </p:grpSpPr>
          <p:sp>
            <p:nvSpPr>
              <p:cNvPr id="5" name="円/楕円 4"/>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dirty="0" smtClean="0">
                    <a:solidFill>
                      <a:srgbClr val="000000"/>
                    </a:solidFill>
                  </a:rPr>
                  <a:t> </a:t>
                </a:r>
                <a:r>
                  <a:rPr lang="en-US" altLang="ja-JP" sz="3200" baseline="-25000" dirty="0">
                    <a:solidFill>
                      <a:srgbClr val="000000"/>
                    </a:solidFill>
                  </a:rPr>
                  <a:t>1</a:t>
                </a:r>
                <a:endParaRPr kumimoji="1" lang="ja-JP" altLang="en-US" sz="3200" dirty="0">
                  <a:solidFill>
                    <a:srgbClr val="000000"/>
                  </a:solidFill>
                </a:endParaRPr>
              </a:p>
            </p:txBody>
          </p:sp>
          <p:sp>
            <p:nvSpPr>
              <p:cNvPr id="6" name="円/楕円 5"/>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a:solidFill>
                      <a:srgbClr val="000000"/>
                    </a:solidFill>
                  </a:rPr>
                  <a:t> </a:t>
                </a:r>
                <a:r>
                  <a:rPr lang="en-US" altLang="ja-JP" sz="3200" dirty="0" smtClean="0">
                    <a:solidFill>
                      <a:srgbClr val="000000"/>
                    </a:solidFill>
                  </a:rPr>
                  <a:t> </a:t>
                </a:r>
                <a:r>
                  <a:rPr lang="en-US" altLang="ja-JP" sz="3200" baseline="-25000" dirty="0" smtClean="0">
                    <a:solidFill>
                      <a:srgbClr val="000000"/>
                    </a:solidFill>
                  </a:rPr>
                  <a:t>2</a:t>
                </a:r>
                <a:endParaRPr kumimoji="1" lang="ja-JP" altLang="en-US" sz="3200" dirty="0">
                  <a:solidFill>
                    <a:srgbClr val="000000"/>
                  </a:solidFill>
                </a:endParaRPr>
              </a:p>
            </p:txBody>
          </p:sp>
          <p:sp>
            <p:nvSpPr>
              <p:cNvPr id="7" name="円/楕円 6"/>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a:solidFill>
                      <a:srgbClr val="000000"/>
                    </a:solidFill>
                  </a:rPr>
                  <a:t> </a:t>
                </a:r>
                <a:r>
                  <a:rPr lang="en-US" altLang="ja-JP" sz="3200" dirty="0" smtClean="0">
                    <a:solidFill>
                      <a:srgbClr val="000000"/>
                    </a:solidFill>
                  </a:rPr>
                  <a:t> </a:t>
                </a:r>
                <a:r>
                  <a:rPr lang="en-US" altLang="ja-JP" sz="3200" baseline="-25000" dirty="0" smtClean="0">
                    <a:solidFill>
                      <a:srgbClr val="000000"/>
                    </a:solidFill>
                  </a:rPr>
                  <a:t>4</a:t>
                </a:r>
                <a:endParaRPr kumimoji="1" lang="ja-JP" altLang="en-US" sz="3200" dirty="0">
                  <a:solidFill>
                    <a:srgbClr val="000000"/>
                  </a:solidFill>
                </a:endParaRPr>
              </a:p>
            </p:txBody>
          </p:sp>
          <p:sp>
            <p:nvSpPr>
              <p:cNvPr id="8" name="円/楕円 7"/>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r>
                  <a:rPr lang="en-US" altLang="ja-JP" sz="3200" baseline="-25000" dirty="0" smtClean="0">
                    <a:solidFill>
                      <a:srgbClr val="000000"/>
                    </a:solidFill>
                  </a:rPr>
                  <a:t>5</a:t>
                </a:r>
                <a:endParaRPr kumimoji="1" lang="ja-JP" altLang="en-US" sz="3200" dirty="0">
                  <a:solidFill>
                    <a:srgbClr val="000000"/>
                  </a:solidFill>
                </a:endParaRPr>
              </a:p>
            </p:txBody>
          </p:sp>
          <p:sp>
            <p:nvSpPr>
              <p:cNvPr id="9" name="円/楕円 8"/>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a:solidFill>
                      <a:srgbClr val="000000"/>
                    </a:solidFill>
                  </a:rPr>
                  <a:t>6</a:t>
                </a:r>
                <a:endParaRPr kumimoji="1" lang="ja-JP" altLang="en-US" sz="3200" dirty="0">
                  <a:solidFill>
                    <a:srgbClr val="000000"/>
                  </a:solidFill>
                </a:endParaRPr>
              </a:p>
            </p:txBody>
          </p:sp>
          <p:cxnSp>
            <p:nvCxnSpPr>
              <p:cNvPr id="10" name="直線矢印コネクタ 9"/>
              <p:cNvCxnSpPr/>
              <p:nvPr/>
            </p:nvCxnSpPr>
            <p:spPr>
              <a:xfrm>
                <a:off x="1947261" y="1178047"/>
                <a:ext cx="904691" cy="25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a:endCxn id="7" idx="0"/>
              </p:cNvCxnSpPr>
              <p:nvPr/>
            </p:nvCxnSpPr>
            <p:spPr>
              <a:xfrm rot="16200000" flipH="1">
                <a:off x="1343650" y="1787368"/>
                <a:ext cx="603566"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a:stCxn id="6"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a:off x="1947261" y="236804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a:stCxn id="8" idx="6"/>
                <a:endCxn id="9" idx="2"/>
              </p:cNvCxnSpPr>
              <p:nvPr/>
            </p:nvCxnSpPr>
            <p:spPr>
              <a:xfrm>
                <a:off x="3454814" y="2395895"/>
                <a:ext cx="89579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a:endCxn id="9" idx="0"/>
              </p:cNvCxnSpPr>
              <p:nvPr/>
            </p:nvCxnSpPr>
            <p:spPr>
              <a:xfrm rot="5400000">
                <a:off x="4360828" y="1777192"/>
                <a:ext cx="603566" cy="211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円/楕円 15"/>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cxnSp>
            <p:nvCxnSpPr>
              <p:cNvPr id="17" name="直線矢印コネクタ 16"/>
              <p:cNvCxnSpPr>
                <a:stCxn id="9" idx="1"/>
                <a:endCxn id="6" idx="5"/>
              </p:cNvCxnSpPr>
              <p:nvPr/>
            </p:nvCxnSpPr>
            <p:spPr>
              <a:xfrm rot="16200000" flipV="1">
                <a:off x="3511201" y="1251581"/>
                <a:ext cx="783020" cy="107236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sp>
          <p:nvSpPr>
            <p:cNvPr id="32" name="テキスト ボックス 31"/>
            <p:cNvSpPr txBox="1"/>
            <p:nvPr/>
          </p:nvSpPr>
          <p:spPr>
            <a:xfrm>
              <a:off x="3134190" y="1607155"/>
              <a:ext cx="936813" cy="664168"/>
            </a:xfrm>
            <a:prstGeom prst="rect">
              <a:avLst/>
            </a:prstGeom>
            <a:noFill/>
          </p:spPr>
          <p:txBody>
            <a:bodyPr wrap="square" rtlCol="0">
              <a:spAutoFit/>
            </a:bodyPr>
            <a:lstStyle/>
            <a:p>
              <a:r>
                <a:rPr kumimoji="1" lang="en-US" altLang="ja-JP" sz="3200" dirty="0" smtClean="0">
                  <a:latin typeface="BKM-cmmi12"/>
                  <a:cs typeface="BKM-cmmi12"/>
                </a:rPr>
                <a:t>G</a:t>
              </a:r>
              <a:r>
                <a:rPr kumimoji="1" lang="en-US" altLang="ja-JP" dirty="0" smtClean="0">
                  <a:latin typeface="BKM-cmmi12"/>
                  <a:cs typeface="BKM-cmmi12"/>
                </a:rPr>
                <a:t>1</a:t>
              </a:r>
              <a:endParaRPr kumimoji="1" lang="ja-JP" altLang="en-US" sz="3200" dirty="0">
                <a:latin typeface="BKM-cmmi12"/>
                <a:cs typeface="BKM-cmmi12"/>
              </a:endParaRPr>
            </a:p>
          </p:txBody>
        </p:sp>
      </p:grpSp>
      <p:grpSp>
        <p:nvGrpSpPr>
          <p:cNvPr id="4" name="図形グループ 51"/>
          <p:cNvGrpSpPr/>
          <p:nvPr/>
        </p:nvGrpSpPr>
        <p:grpSpPr>
          <a:xfrm>
            <a:off x="115332" y="1974124"/>
            <a:ext cx="2959047" cy="1537023"/>
            <a:chOff x="741622" y="4389936"/>
            <a:chExt cx="3609071" cy="1841782"/>
          </a:xfrm>
        </p:grpSpPr>
        <p:grpSp>
          <p:nvGrpSpPr>
            <p:cNvPr id="18" name="図形グループ 89"/>
            <p:cNvGrpSpPr/>
            <p:nvPr/>
          </p:nvGrpSpPr>
          <p:grpSpPr>
            <a:xfrm>
              <a:off x="741623" y="4389936"/>
              <a:ext cx="3609070" cy="1841782"/>
              <a:chOff x="1344399" y="873288"/>
              <a:chExt cx="3609070" cy="1841782"/>
            </a:xfrm>
          </p:grpSpPr>
          <p:sp>
            <p:nvSpPr>
              <p:cNvPr id="19" name="円/楕円 18"/>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dirty="0" smtClean="0">
                    <a:solidFill>
                      <a:srgbClr val="000000"/>
                    </a:solidFill>
                  </a:rPr>
                  <a:t> </a:t>
                </a:r>
                <a:r>
                  <a:rPr lang="en-US" altLang="ja-JP" sz="3200" baseline="-25000" dirty="0" smtClean="0">
                    <a:solidFill>
                      <a:srgbClr val="000000"/>
                    </a:solidFill>
                  </a:rPr>
                  <a:t>1</a:t>
                </a:r>
                <a:endParaRPr kumimoji="1" lang="ja-JP" altLang="en-US" sz="3200" dirty="0">
                  <a:solidFill>
                    <a:srgbClr val="000000"/>
                  </a:solidFill>
                </a:endParaRPr>
              </a:p>
            </p:txBody>
          </p:sp>
          <p:sp>
            <p:nvSpPr>
              <p:cNvPr id="20" name="円/楕円 19"/>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c</a:t>
                </a:r>
                <a:r>
                  <a:rPr lang="en-US" altLang="ja-JP" sz="3200" dirty="0" smtClean="0">
                    <a:solidFill>
                      <a:srgbClr val="000000"/>
                    </a:solidFill>
                  </a:rPr>
                  <a:t>  </a:t>
                </a:r>
                <a:r>
                  <a:rPr lang="en-US" altLang="ja-JP" sz="3200" baseline="-25000" dirty="0">
                    <a:solidFill>
                      <a:srgbClr val="000000"/>
                    </a:solidFill>
                  </a:rPr>
                  <a:t>2</a:t>
                </a:r>
                <a:endParaRPr kumimoji="1" lang="ja-JP" altLang="en-US" sz="3200" dirty="0">
                  <a:solidFill>
                    <a:srgbClr val="000000"/>
                  </a:solidFill>
                </a:endParaRPr>
              </a:p>
            </p:txBody>
          </p:sp>
          <p:sp>
            <p:nvSpPr>
              <p:cNvPr id="21" name="円/楕円 20"/>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a:solidFill>
                      <a:srgbClr val="000000"/>
                    </a:solidFill>
                  </a:rPr>
                  <a:t> </a:t>
                </a:r>
                <a:r>
                  <a:rPr lang="en-US" altLang="ja-JP" sz="3200" dirty="0" smtClean="0">
                    <a:solidFill>
                      <a:srgbClr val="000000"/>
                    </a:solidFill>
                  </a:rPr>
                  <a:t> </a:t>
                </a:r>
                <a:r>
                  <a:rPr lang="en-US" altLang="ja-JP" sz="3200" baseline="-25000" dirty="0" smtClean="0">
                    <a:solidFill>
                      <a:srgbClr val="000000"/>
                    </a:solidFill>
                  </a:rPr>
                  <a:t>4</a:t>
                </a:r>
                <a:endParaRPr kumimoji="1" lang="ja-JP" altLang="en-US" sz="3200" dirty="0">
                  <a:solidFill>
                    <a:srgbClr val="000000"/>
                  </a:solidFill>
                </a:endParaRPr>
              </a:p>
            </p:txBody>
          </p:sp>
          <p:sp>
            <p:nvSpPr>
              <p:cNvPr id="22" name="円/楕円 21"/>
              <p:cNvSpPr/>
              <p:nvPr/>
            </p:nvSpPr>
            <p:spPr>
              <a:xfrm>
                <a:off x="2851952" y="210237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b</a:t>
                </a:r>
                <a:r>
                  <a:rPr lang="en-US" altLang="ja-JP" sz="3200" dirty="0" smtClean="0">
                    <a:solidFill>
                      <a:srgbClr val="000000"/>
                    </a:solidFill>
                  </a:rPr>
                  <a:t>  </a:t>
                </a:r>
                <a:r>
                  <a:rPr lang="en-US" altLang="ja-JP" sz="3200" baseline="-25000" dirty="0">
                    <a:solidFill>
                      <a:srgbClr val="000000"/>
                    </a:solidFill>
                  </a:rPr>
                  <a:t>5</a:t>
                </a:r>
                <a:endParaRPr kumimoji="1" lang="ja-JP" altLang="en-US" sz="3200" dirty="0">
                  <a:solidFill>
                    <a:srgbClr val="000000"/>
                  </a:solidFill>
                </a:endParaRPr>
              </a:p>
            </p:txBody>
          </p:sp>
          <p:sp>
            <p:nvSpPr>
              <p:cNvPr id="23" name="円/楕円 22"/>
              <p:cNvSpPr/>
              <p:nvPr/>
            </p:nvSpPr>
            <p:spPr>
              <a:xfrm>
                <a:off x="4350607" y="210237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a:solidFill>
                      <a:srgbClr val="000000"/>
                    </a:solidFill>
                  </a:rPr>
                  <a:t>6</a:t>
                </a:r>
                <a:endParaRPr kumimoji="1" lang="ja-JP" altLang="en-US" sz="3200" dirty="0">
                  <a:solidFill>
                    <a:srgbClr val="000000"/>
                  </a:solidFill>
                </a:endParaRPr>
              </a:p>
            </p:txBody>
          </p:sp>
          <p:cxnSp>
            <p:nvCxnSpPr>
              <p:cNvPr id="24" name="直線矢印コネクタ 23"/>
              <p:cNvCxnSpPr/>
              <p:nvPr/>
            </p:nvCxnSpPr>
            <p:spPr>
              <a:xfrm>
                <a:off x="1947261" y="1178047"/>
                <a:ext cx="904691" cy="25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a:stCxn id="19" idx="5"/>
                <a:endCxn id="22" idx="1"/>
              </p:cNvCxnSpPr>
              <p:nvPr/>
            </p:nvCxnSpPr>
            <p:spPr>
              <a:xfrm rot="16200000" flipH="1">
                <a:off x="2001682" y="1253546"/>
                <a:ext cx="795848" cy="1081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stCxn id="20"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a:stCxn id="21" idx="6"/>
                <a:endCxn id="22" idx="2"/>
              </p:cNvCxnSpPr>
              <p:nvPr/>
            </p:nvCxnSpPr>
            <p:spPr>
              <a:xfrm>
                <a:off x="1947261" y="2395895"/>
                <a:ext cx="904691" cy="12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a:stCxn id="22" idx="6"/>
                <a:endCxn id="23" idx="2"/>
              </p:cNvCxnSpPr>
              <p:nvPr/>
            </p:nvCxnSpPr>
            <p:spPr>
              <a:xfrm>
                <a:off x="3454814" y="2408723"/>
                <a:ext cx="89579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a:stCxn id="30" idx="4"/>
                <a:endCxn id="23" idx="0"/>
              </p:cNvCxnSpPr>
              <p:nvPr/>
            </p:nvCxnSpPr>
            <p:spPr>
              <a:xfrm rot="5400000">
                <a:off x="4343841" y="1794179"/>
                <a:ext cx="6163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円/楕円 29"/>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r>
                  <a:rPr lang="en-US" altLang="ja-JP" sz="3200" baseline="-25000" dirty="0">
                    <a:solidFill>
                      <a:srgbClr val="000000"/>
                    </a:solidFill>
                  </a:rPr>
                  <a:t>3</a:t>
                </a:r>
                <a:endParaRPr kumimoji="1" lang="ja-JP" altLang="en-US" sz="3200" dirty="0">
                  <a:solidFill>
                    <a:srgbClr val="000000"/>
                  </a:solidFill>
                </a:endParaRPr>
              </a:p>
            </p:txBody>
          </p:sp>
          <p:cxnSp>
            <p:nvCxnSpPr>
              <p:cNvPr id="31" name="直線矢印コネクタ 30"/>
              <p:cNvCxnSpPr>
                <a:stCxn id="22" idx="7"/>
                <a:endCxn id="30" idx="3"/>
              </p:cNvCxnSpPr>
              <p:nvPr/>
            </p:nvCxnSpPr>
            <p:spPr>
              <a:xfrm rot="5400000" flipH="1" flipV="1">
                <a:off x="3504786" y="1257996"/>
                <a:ext cx="795848" cy="10723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3" name="テキスト ボックス 32"/>
            <p:cNvSpPr txBox="1"/>
            <p:nvPr/>
          </p:nvSpPr>
          <p:spPr>
            <a:xfrm>
              <a:off x="741622" y="5002630"/>
              <a:ext cx="936813" cy="700725"/>
            </a:xfrm>
            <a:prstGeom prst="rect">
              <a:avLst/>
            </a:prstGeom>
            <a:noFill/>
          </p:spPr>
          <p:txBody>
            <a:bodyPr wrap="square" rtlCol="0">
              <a:spAutoFit/>
            </a:bodyPr>
            <a:lstStyle/>
            <a:p>
              <a:r>
                <a:rPr kumimoji="1" lang="en-US" altLang="ja-JP" sz="3200" dirty="0" smtClean="0">
                  <a:latin typeface="BKM-cmmi12"/>
                  <a:cs typeface="BKM-cmmi12"/>
                </a:rPr>
                <a:t>G</a:t>
              </a:r>
              <a:r>
                <a:rPr kumimoji="1" lang="en-US" altLang="ja-JP" dirty="0" smtClean="0">
                  <a:latin typeface="BKM-cmmi12"/>
                  <a:cs typeface="BKM-cmmi12"/>
                </a:rPr>
                <a:t>2</a:t>
              </a:r>
              <a:endParaRPr kumimoji="1" lang="ja-JP" altLang="en-US" sz="3200" dirty="0">
                <a:latin typeface="BKM-cmmi12"/>
                <a:cs typeface="BKM-cmmi12"/>
              </a:endParaRPr>
            </a:p>
          </p:txBody>
        </p:sp>
        <p:cxnSp>
          <p:nvCxnSpPr>
            <p:cNvPr id="42" name="直線矢印コネクタ 41"/>
            <p:cNvCxnSpPr>
              <a:stCxn id="20" idx="4"/>
              <a:endCxn id="22" idx="0"/>
            </p:cNvCxnSpPr>
            <p:nvPr/>
          </p:nvCxnSpPr>
          <p:spPr>
            <a:xfrm rot="5400000">
              <a:off x="2242410" y="5310827"/>
              <a:ext cx="6163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4" name="図形グループ 55"/>
          <p:cNvGrpSpPr/>
          <p:nvPr/>
        </p:nvGrpSpPr>
        <p:grpSpPr>
          <a:xfrm>
            <a:off x="3593575" y="2742636"/>
            <a:ext cx="1234676" cy="3849360"/>
            <a:chOff x="1376718" y="2411608"/>
            <a:chExt cx="1234676" cy="3849360"/>
          </a:xfrm>
        </p:grpSpPr>
        <p:sp>
          <p:nvSpPr>
            <p:cNvPr id="57" name="円/楕円 56"/>
            <p:cNvSpPr/>
            <p:nvPr/>
          </p:nvSpPr>
          <p:spPr>
            <a:xfrm>
              <a:off x="2143395" y="2411608"/>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 </a:t>
              </a:r>
              <a:endParaRPr kumimoji="1" lang="ja-JP" altLang="en-US" sz="3200" dirty="0">
                <a:solidFill>
                  <a:srgbClr val="000000"/>
                </a:solidFill>
              </a:endParaRPr>
            </a:p>
          </p:txBody>
        </p:sp>
        <p:sp>
          <p:nvSpPr>
            <p:cNvPr id="58" name="円/楕円 57"/>
            <p:cNvSpPr/>
            <p:nvPr/>
          </p:nvSpPr>
          <p:spPr>
            <a:xfrm>
              <a:off x="2143395" y="3091474"/>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endParaRPr kumimoji="1" lang="ja-JP" altLang="en-US" sz="3200" dirty="0">
                <a:solidFill>
                  <a:srgbClr val="000000"/>
                </a:solidFill>
              </a:endParaRPr>
            </a:p>
          </p:txBody>
        </p:sp>
        <p:sp>
          <p:nvSpPr>
            <p:cNvPr id="59" name="円/楕円 58"/>
            <p:cNvSpPr/>
            <p:nvPr/>
          </p:nvSpPr>
          <p:spPr>
            <a:xfrm>
              <a:off x="2143395" y="4412725"/>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b</a:t>
              </a:r>
              <a:r>
                <a:rPr lang="en-US" altLang="ja-JP" sz="3200" dirty="0" smtClean="0">
                  <a:solidFill>
                    <a:srgbClr val="000000"/>
                  </a:solidFill>
                </a:rPr>
                <a:t>  </a:t>
              </a:r>
              <a:endParaRPr kumimoji="1" lang="ja-JP" altLang="en-US" sz="3200" dirty="0">
                <a:solidFill>
                  <a:srgbClr val="000000"/>
                </a:solidFill>
              </a:endParaRPr>
            </a:p>
          </p:txBody>
        </p:sp>
        <p:sp>
          <p:nvSpPr>
            <p:cNvPr id="60" name="円/楕円 59"/>
            <p:cNvSpPr/>
            <p:nvPr/>
          </p:nvSpPr>
          <p:spPr>
            <a:xfrm>
              <a:off x="2143395" y="5092590"/>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sp>
          <p:nvSpPr>
            <p:cNvPr id="61" name="円/楕円 60"/>
            <p:cNvSpPr/>
            <p:nvPr/>
          </p:nvSpPr>
          <p:spPr>
            <a:xfrm>
              <a:off x="2143395" y="5792969"/>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endParaRPr kumimoji="1" lang="ja-JP" altLang="en-US" sz="3200" dirty="0">
                <a:solidFill>
                  <a:srgbClr val="000000"/>
                </a:solidFill>
              </a:endParaRPr>
            </a:p>
          </p:txBody>
        </p:sp>
        <p:sp>
          <p:nvSpPr>
            <p:cNvPr id="62" name="円/楕円 61"/>
            <p:cNvSpPr/>
            <p:nvPr/>
          </p:nvSpPr>
          <p:spPr>
            <a:xfrm>
              <a:off x="2143395" y="3745685"/>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endParaRPr kumimoji="1" lang="ja-JP" altLang="en-US" sz="3200" dirty="0">
                <a:solidFill>
                  <a:srgbClr val="000000"/>
                </a:solidFill>
              </a:endParaRPr>
            </a:p>
          </p:txBody>
        </p:sp>
        <p:sp>
          <p:nvSpPr>
            <p:cNvPr id="63" name="テキスト ボックス 62"/>
            <p:cNvSpPr txBox="1"/>
            <p:nvPr/>
          </p:nvSpPr>
          <p:spPr>
            <a:xfrm>
              <a:off x="1376718" y="3789849"/>
              <a:ext cx="936813" cy="584776"/>
            </a:xfrm>
            <a:prstGeom prst="rect">
              <a:avLst/>
            </a:prstGeom>
            <a:noFill/>
          </p:spPr>
          <p:txBody>
            <a:bodyPr wrap="square" rtlCol="0">
              <a:spAutoFit/>
            </a:bodyPr>
            <a:lstStyle/>
            <a:p>
              <a:r>
                <a:rPr kumimoji="1" lang="en-US" altLang="ja-JP" sz="3200" dirty="0" smtClean="0">
                  <a:latin typeface="BKM-cmmi12"/>
                  <a:cs typeface="BKM-cmmi12"/>
                </a:rPr>
                <a:t>G</a:t>
              </a:r>
              <a:r>
                <a:rPr kumimoji="1" lang="en-US" altLang="ja-JP" dirty="0" smtClean="0">
                  <a:latin typeface="BKM-cmmi12"/>
                  <a:cs typeface="BKM-cmmi12"/>
                </a:rPr>
                <a:t>1</a:t>
              </a:r>
              <a:endParaRPr kumimoji="1" lang="ja-JP" altLang="en-US" sz="3200" dirty="0">
                <a:latin typeface="BKM-cmmi12"/>
                <a:cs typeface="BKM-cmmi12"/>
              </a:endParaRPr>
            </a:p>
          </p:txBody>
        </p:sp>
        <p:cxnSp>
          <p:nvCxnSpPr>
            <p:cNvPr id="64" name="曲線コネクタ 63"/>
            <p:cNvCxnSpPr>
              <a:stCxn id="57" idx="2"/>
              <a:endCxn id="59" idx="2"/>
            </p:cNvCxnSpPr>
            <p:nvPr/>
          </p:nvCxnSpPr>
          <p:spPr>
            <a:xfrm rot="10800000" flipV="1">
              <a:off x="2143395" y="2645607"/>
              <a:ext cx="1588" cy="2001117"/>
            </a:xfrm>
            <a:prstGeom prst="curvedConnector3">
              <a:avLst>
                <a:gd name="adj1" fmla="val 1439546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曲線コネクタ 64"/>
            <p:cNvCxnSpPr>
              <a:stCxn id="58" idx="2"/>
              <a:endCxn id="61" idx="2"/>
            </p:cNvCxnSpPr>
            <p:nvPr/>
          </p:nvCxnSpPr>
          <p:spPr>
            <a:xfrm rot="10800000" flipV="1">
              <a:off x="2143395" y="3325473"/>
              <a:ext cx="1588" cy="2701495"/>
            </a:xfrm>
            <a:prstGeom prst="curvedConnector3">
              <a:avLst>
                <a:gd name="adj1" fmla="val 1439546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曲線コネクタ 76"/>
            <p:cNvCxnSpPr>
              <a:stCxn id="62" idx="2"/>
              <a:endCxn id="61" idx="1"/>
            </p:cNvCxnSpPr>
            <p:nvPr/>
          </p:nvCxnSpPr>
          <p:spPr>
            <a:xfrm rot="10800000" flipH="1" flipV="1">
              <a:off x="2143394" y="3979684"/>
              <a:ext cx="68537" cy="1881821"/>
            </a:xfrm>
            <a:prstGeom prst="curvedConnector4">
              <a:avLst>
                <a:gd name="adj1" fmla="val -183794"/>
                <a:gd name="adj2" fmla="val 9597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直線矢印コネクタ 66"/>
            <p:cNvCxnSpPr>
              <a:stCxn id="57" idx="4"/>
              <a:endCxn id="58" idx="0"/>
            </p:cNvCxnSpPr>
            <p:nvPr/>
          </p:nvCxnSpPr>
          <p:spPr>
            <a:xfrm rot="5400000">
              <a:off x="2271462" y="2985540"/>
              <a:ext cx="21186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58" idx="4"/>
              <a:endCxn id="62" idx="0"/>
            </p:cNvCxnSpPr>
            <p:nvPr/>
          </p:nvCxnSpPr>
          <p:spPr>
            <a:xfrm rot="5400000">
              <a:off x="2284289" y="3652579"/>
              <a:ext cx="1862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59" idx="4"/>
              <a:endCxn id="60" idx="0"/>
            </p:cNvCxnSpPr>
            <p:nvPr/>
          </p:nvCxnSpPr>
          <p:spPr>
            <a:xfrm rot="5400000">
              <a:off x="2271462" y="4986657"/>
              <a:ext cx="2118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60" idx="4"/>
              <a:endCxn id="61" idx="0"/>
            </p:cNvCxnSpPr>
            <p:nvPr/>
          </p:nvCxnSpPr>
          <p:spPr>
            <a:xfrm rot="5400000">
              <a:off x="2261205" y="5676779"/>
              <a:ext cx="232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aphicFrame>
        <p:nvGraphicFramePr>
          <p:cNvPr id="71" name="表 70"/>
          <p:cNvGraphicFramePr>
            <a:graphicFrameLocks noGrp="1"/>
          </p:cNvGraphicFramePr>
          <p:nvPr/>
        </p:nvGraphicFramePr>
        <p:xfrm>
          <a:off x="4646363" y="2256324"/>
          <a:ext cx="4332264" cy="4347544"/>
        </p:xfrm>
        <a:graphic>
          <a:graphicData uri="http://schemas.openxmlformats.org/drawingml/2006/table">
            <a:tbl>
              <a:tblPr/>
              <a:tblGrid>
                <a:gridCol w="383874"/>
                <a:gridCol w="274191"/>
                <a:gridCol w="383874"/>
                <a:gridCol w="274191"/>
                <a:gridCol w="383874"/>
                <a:gridCol w="274191"/>
                <a:gridCol w="383874"/>
                <a:gridCol w="274191"/>
                <a:gridCol w="383874"/>
                <a:gridCol w="274191"/>
                <a:gridCol w="383874"/>
                <a:gridCol w="274191"/>
                <a:gridCol w="383874"/>
              </a:tblGrid>
              <a:tr h="355150">
                <a:tc>
                  <a:txBody>
                    <a:bodyPr/>
                    <a:lstStyle/>
                    <a:p>
                      <a:pPr algn="r" fontAlgn="b"/>
                      <a:endParaRPr lang="ja-JP" altLang="en-US" sz="1500" b="0" i="0" u="none" strike="noStrike" dirty="0">
                        <a:latin typeface="ＭＳ Ｐゴシック"/>
                      </a:endParaRPr>
                    </a:p>
                  </a:txBody>
                  <a:tcPr marL="11869" marR="11869" marT="11869" marB="0" anchor="b">
                    <a:lnL>
                      <a:noFill/>
                    </a:lnL>
                    <a:lnR>
                      <a:noFill/>
                    </a:lnR>
                    <a:lnT>
                      <a:noFill/>
                    </a:lnT>
                    <a:lnB>
                      <a:noFill/>
                    </a:lnB>
                  </a:tcPr>
                </a:tc>
                <a:tc>
                  <a:txBody>
                    <a:bodyPr/>
                    <a:lstStyle/>
                    <a:p>
                      <a:pPr algn="r" fontAlgn="b"/>
                      <a:endParaRPr lang="ja-JP" altLang="en-US" sz="1500" b="0" i="0" u="none" strike="noStrike" dirty="0">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dirty="0">
                          <a:latin typeface="ＭＳ Ｐゴシック"/>
                        </a:rPr>
                        <a:t>1</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1500" b="0" i="0" u="none" strike="noStrike">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a:latin typeface="ＭＳ Ｐゴシック"/>
                        </a:rPr>
                        <a:t>2</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1500" b="0" i="0" u="none" strike="noStrike">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a:latin typeface="ＭＳ Ｐゴシック"/>
                        </a:rPr>
                        <a:t>3</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1500" b="0" i="0" u="none" strike="noStrike">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a:latin typeface="ＭＳ Ｐゴシック"/>
                        </a:rPr>
                        <a:t>4</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1500" b="0" i="0" u="none" strike="noStrike">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dirty="0">
                          <a:latin typeface="ＭＳ Ｐゴシック"/>
                        </a:rPr>
                        <a:t>5</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1500" b="0" i="0" u="none" strike="noStrike">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a:latin typeface="ＭＳ Ｐゴシック"/>
                        </a:rPr>
                        <a:t>6</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r>
              <a:tr h="256976">
                <a:tc>
                  <a:txBody>
                    <a:bodyPr/>
                    <a:lstStyle/>
                    <a:p>
                      <a:pPr algn="r" fontAlgn="b"/>
                      <a:endParaRPr lang="ja-JP" altLang="en-US" sz="1500" b="0" i="0" u="none" strike="noStrike" dirty="0">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300" b="0" i="0" u="none" strike="noStrike" dirty="0">
                          <a:latin typeface="ＭＳ Ｐゴシック"/>
                        </a:rPr>
                        <a:t>S</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dirty="0">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dirty="0">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S</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8423">
                <a:tc>
                  <a:txBody>
                    <a:bodyPr/>
                    <a:lstStyle/>
                    <a:p>
                      <a:pPr algn="r" fontAlgn="b"/>
                      <a:r>
                        <a:rPr lang="en-US" altLang="ja-JP" sz="1500" b="0" i="0" u="none" strike="noStrike">
                          <a:latin typeface="ＭＳ Ｐゴシック"/>
                        </a:rPr>
                        <a:t>1</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6976">
                <a:tc>
                  <a:txBody>
                    <a:bodyPr/>
                    <a:lstStyle/>
                    <a:p>
                      <a:pPr algn="r" fontAlgn="b"/>
                      <a:endParaRPr lang="ja-JP" altLang="en-US" sz="1500" b="0" i="0" u="none" strike="noStrike">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S</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8423">
                <a:tc>
                  <a:txBody>
                    <a:bodyPr/>
                    <a:lstStyle/>
                    <a:p>
                      <a:pPr algn="r" fontAlgn="b"/>
                      <a:r>
                        <a:rPr lang="en-US" altLang="ja-JP" sz="1500" b="0" i="0" u="none" strike="noStrike">
                          <a:latin typeface="ＭＳ Ｐゴシック"/>
                        </a:rPr>
                        <a:t>2</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6976">
                <a:tc>
                  <a:txBody>
                    <a:bodyPr/>
                    <a:lstStyle/>
                    <a:p>
                      <a:pPr algn="r" fontAlgn="b"/>
                      <a:endParaRPr lang="ja-JP" altLang="en-US" sz="1500" b="0" i="0" u="none" strike="noStrike">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S</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2,4</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8423">
                <a:tc>
                  <a:txBody>
                    <a:bodyPr/>
                    <a:lstStyle/>
                    <a:p>
                      <a:pPr algn="r" fontAlgn="b"/>
                      <a:r>
                        <a:rPr lang="en-US" altLang="ja-JP" sz="1500" b="0" i="0" u="none" strike="noStrike">
                          <a:latin typeface="ＭＳ Ｐゴシック"/>
                        </a:rPr>
                        <a:t>3</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6976">
                <a:tc>
                  <a:txBody>
                    <a:bodyPr/>
                    <a:lstStyle/>
                    <a:p>
                      <a:pPr algn="r" fontAlgn="b"/>
                      <a:endParaRPr lang="ja-JP" altLang="en-US" sz="1500" b="0" i="0" u="none" strike="noStrike">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S</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8423">
                <a:tc>
                  <a:txBody>
                    <a:bodyPr/>
                    <a:lstStyle/>
                    <a:p>
                      <a:pPr algn="r" fontAlgn="b"/>
                      <a:r>
                        <a:rPr lang="en-US" altLang="ja-JP" sz="1500" b="0" i="0" u="none" strike="noStrike">
                          <a:latin typeface="ＭＳ Ｐゴシック"/>
                        </a:rPr>
                        <a:t>4</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6976">
                <a:tc>
                  <a:txBody>
                    <a:bodyPr/>
                    <a:lstStyle/>
                    <a:p>
                      <a:pPr algn="r" fontAlgn="b"/>
                      <a:endParaRPr lang="ja-JP" altLang="en-US" sz="1500" b="0" i="0" u="none" strike="noStrike">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4,1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4,5</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8423">
                <a:tc>
                  <a:txBody>
                    <a:bodyPr/>
                    <a:lstStyle/>
                    <a:p>
                      <a:pPr algn="r" fontAlgn="b"/>
                      <a:r>
                        <a:rPr lang="en-US" altLang="ja-JP" sz="1500" b="0" i="0" u="none" strike="noStrike">
                          <a:latin typeface="ＭＳ Ｐゴシック"/>
                        </a:rPr>
                        <a:t>5</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3</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6976">
                <a:tc>
                  <a:txBody>
                    <a:bodyPr/>
                    <a:lstStyle/>
                    <a:p>
                      <a:pPr algn="r" fontAlgn="b"/>
                      <a:endParaRPr lang="ja-JP" altLang="en-US" sz="1500" b="0" i="0" u="none" strike="noStrike">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5,3</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8423">
                <a:tc>
                  <a:txBody>
                    <a:bodyPr/>
                    <a:lstStyle/>
                    <a:p>
                      <a:pPr algn="r" fontAlgn="b"/>
                      <a:r>
                        <a:rPr lang="en-US" altLang="ja-JP" sz="1500" b="0" i="0" u="none" strike="noStrike">
                          <a:latin typeface="ＭＳ Ｐゴシック"/>
                        </a:rPr>
                        <a:t>6</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latin typeface="ＭＳ Ｐゴシック"/>
                        </a:rPr>
                        <a:t>4</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pSp>
        <p:nvGrpSpPr>
          <p:cNvPr id="35" name="図形グループ 71"/>
          <p:cNvGrpSpPr/>
          <p:nvPr/>
        </p:nvGrpSpPr>
        <p:grpSpPr>
          <a:xfrm>
            <a:off x="5114007" y="1055941"/>
            <a:ext cx="3801796" cy="1278941"/>
            <a:chOff x="2897150" y="724913"/>
            <a:chExt cx="3801796" cy="1278941"/>
          </a:xfrm>
        </p:grpSpPr>
        <p:cxnSp>
          <p:nvCxnSpPr>
            <p:cNvPr id="73" name="曲線コネクタ 72"/>
            <p:cNvCxnSpPr>
              <a:stCxn id="77" idx="4"/>
              <a:endCxn id="82" idx="4"/>
            </p:cNvCxnSpPr>
            <p:nvPr/>
          </p:nvCxnSpPr>
          <p:spPr>
            <a:xfrm rot="5400000">
              <a:off x="5142883" y="1361615"/>
              <a:ext cx="1589" cy="1282888"/>
            </a:xfrm>
            <a:prstGeom prst="curvedConnector3">
              <a:avLst>
                <a:gd name="adj1" fmla="val 7220768"/>
              </a:avLst>
            </a:prstGeom>
            <a:ln>
              <a:tailEnd type="arrow"/>
            </a:ln>
          </p:spPr>
          <p:style>
            <a:lnRef idx="2">
              <a:schemeClr val="accent1"/>
            </a:lnRef>
            <a:fillRef idx="0">
              <a:schemeClr val="accent1"/>
            </a:fillRef>
            <a:effectRef idx="1">
              <a:schemeClr val="accent1"/>
            </a:effectRef>
            <a:fontRef idx="minor">
              <a:schemeClr val="tx1"/>
            </a:fontRef>
          </p:style>
        </p:cxnSp>
        <p:sp>
          <p:nvSpPr>
            <p:cNvPr id="74" name="円/楕円 73"/>
            <p:cNvSpPr/>
            <p:nvPr/>
          </p:nvSpPr>
          <p:spPr>
            <a:xfrm>
              <a:off x="2897150" y="1535855"/>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dirty="0" smtClean="0">
                  <a:solidFill>
                    <a:srgbClr val="000000"/>
                  </a:solidFill>
                </a:rPr>
                <a:t> </a:t>
              </a:r>
              <a:endParaRPr kumimoji="1" lang="ja-JP" altLang="en-US" sz="3200" dirty="0">
                <a:solidFill>
                  <a:srgbClr val="000000"/>
                </a:solidFill>
              </a:endParaRPr>
            </a:p>
          </p:txBody>
        </p:sp>
        <p:sp>
          <p:nvSpPr>
            <p:cNvPr id="75" name="円/楕円 74"/>
            <p:cNvSpPr/>
            <p:nvPr/>
          </p:nvSpPr>
          <p:spPr>
            <a:xfrm>
              <a:off x="3585322" y="15342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sp>
          <p:nvSpPr>
            <p:cNvPr id="76" name="円/楕円 75"/>
            <p:cNvSpPr/>
            <p:nvPr/>
          </p:nvSpPr>
          <p:spPr>
            <a:xfrm>
              <a:off x="4894733" y="1535855"/>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a:solidFill>
                    <a:srgbClr val="000000"/>
                  </a:solidFill>
                </a:rPr>
                <a:t> </a:t>
              </a:r>
              <a:r>
                <a:rPr lang="en-US" altLang="ja-JP" sz="3200" dirty="0" smtClean="0">
                  <a:solidFill>
                    <a:srgbClr val="000000"/>
                  </a:solidFill>
                </a:rPr>
                <a:t> </a:t>
              </a:r>
              <a:endParaRPr kumimoji="1" lang="ja-JP" altLang="en-US" sz="3200" dirty="0">
                <a:solidFill>
                  <a:srgbClr val="000000"/>
                </a:solidFill>
              </a:endParaRPr>
            </a:p>
          </p:txBody>
        </p:sp>
        <p:sp>
          <p:nvSpPr>
            <p:cNvPr id="77" name="円/楕円 76"/>
            <p:cNvSpPr/>
            <p:nvPr/>
          </p:nvSpPr>
          <p:spPr>
            <a:xfrm>
              <a:off x="5551121" y="15342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b</a:t>
              </a:r>
              <a:r>
                <a:rPr lang="en-US" altLang="ja-JP" sz="3200" dirty="0" smtClean="0">
                  <a:solidFill>
                    <a:srgbClr val="000000"/>
                  </a:solidFill>
                </a:rPr>
                <a:t> </a:t>
              </a:r>
              <a:endParaRPr kumimoji="1" lang="ja-JP" altLang="en-US" sz="3200" dirty="0">
                <a:solidFill>
                  <a:srgbClr val="000000"/>
                </a:solidFill>
              </a:endParaRPr>
            </a:p>
          </p:txBody>
        </p:sp>
        <p:sp>
          <p:nvSpPr>
            <p:cNvPr id="78" name="円/楕円 77"/>
            <p:cNvSpPr/>
            <p:nvPr/>
          </p:nvSpPr>
          <p:spPr>
            <a:xfrm>
              <a:off x="6230947" y="15342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endParaRPr lang="en-US" altLang="ja-JP" sz="3200" baseline="-25000" dirty="0" smtClean="0">
                <a:solidFill>
                  <a:srgbClr val="000000"/>
                </a:solidFill>
              </a:endParaRPr>
            </a:p>
          </p:txBody>
        </p:sp>
        <p:cxnSp>
          <p:nvCxnSpPr>
            <p:cNvPr id="79" name="直線矢印コネクタ 78"/>
            <p:cNvCxnSpPr>
              <a:stCxn id="74" idx="6"/>
              <a:endCxn id="75" idx="2"/>
            </p:cNvCxnSpPr>
            <p:nvPr/>
          </p:nvCxnSpPr>
          <p:spPr>
            <a:xfrm flipV="1">
              <a:off x="3365149" y="1768266"/>
              <a:ext cx="220173" cy="1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直線矢印コネクタ 79"/>
            <p:cNvCxnSpPr>
              <a:stCxn id="76" idx="6"/>
              <a:endCxn id="77" idx="2"/>
            </p:cNvCxnSpPr>
            <p:nvPr/>
          </p:nvCxnSpPr>
          <p:spPr>
            <a:xfrm flipV="1">
              <a:off x="5362732" y="1768266"/>
              <a:ext cx="188389" cy="1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a:stCxn id="77" idx="6"/>
              <a:endCxn id="78" idx="2"/>
            </p:cNvCxnSpPr>
            <p:nvPr/>
          </p:nvCxnSpPr>
          <p:spPr>
            <a:xfrm>
              <a:off x="6019120" y="1768266"/>
              <a:ext cx="21182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2" name="円/楕円 81"/>
            <p:cNvSpPr/>
            <p:nvPr/>
          </p:nvSpPr>
          <p:spPr>
            <a:xfrm>
              <a:off x="4268233" y="1535855"/>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cxnSp>
          <p:nvCxnSpPr>
            <p:cNvPr id="83" name="直線矢印コネクタ 82"/>
            <p:cNvCxnSpPr>
              <a:stCxn id="75" idx="6"/>
              <a:endCxn id="82" idx="2"/>
            </p:cNvCxnSpPr>
            <p:nvPr/>
          </p:nvCxnSpPr>
          <p:spPr>
            <a:xfrm>
              <a:off x="4053321" y="1768266"/>
              <a:ext cx="214912" cy="1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曲線コネクタ 83"/>
            <p:cNvCxnSpPr>
              <a:stCxn id="74" idx="7"/>
              <a:endCxn id="77" idx="0"/>
            </p:cNvCxnSpPr>
            <p:nvPr/>
          </p:nvCxnSpPr>
          <p:spPr>
            <a:xfrm rot="5400000" flipH="1" flipV="1">
              <a:off x="4505803" y="325075"/>
              <a:ext cx="70126" cy="2488509"/>
            </a:xfrm>
            <a:prstGeom prst="curvedConnector3">
              <a:avLst>
                <a:gd name="adj1" fmla="val 42598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曲線コネクタ 84"/>
            <p:cNvCxnSpPr>
              <a:stCxn id="75" idx="0"/>
              <a:endCxn id="77" idx="1"/>
            </p:cNvCxnSpPr>
            <p:nvPr/>
          </p:nvCxnSpPr>
          <p:spPr>
            <a:xfrm rot="16200000" flipH="1">
              <a:off x="4685221" y="668366"/>
              <a:ext cx="68537" cy="1800336"/>
            </a:xfrm>
            <a:prstGeom prst="curvedConnector3">
              <a:avLst>
                <a:gd name="adj1" fmla="val -258678"/>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曲線コネクタ 85"/>
            <p:cNvCxnSpPr>
              <a:stCxn id="82" idx="7"/>
              <a:endCxn id="78" idx="0"/>
            </p:cNvCxnSpPr>
            <p:nvPr/>
          </p:nvCxnSpPr>
          <p:spPr>
            <a:xfrm rot="5400000" flipH="1" flipV="1">
              <a:off x="5531258" y="670703"/>
              <a:ext cx="70126" cy="1797252"/>
            </a:xfrm>
            <a:prstGeom prst="curvedConnector3">
              <a:avLst>
                <a:gd name="adj1" fmla="val 425985"/>
              </a:avLst>
            </a:prstGeom>
            <a:ln>
              <a:tailEnd type="arrow"/>
            </a:ln>
          </p:spPr>
          <p:style>
            <a:lnRef idx="2">
              <a:schemeClr val="accent1"/>
            </a:lnRef>
            <a:fillRef idx="0">
              <a:schemeClr val="accent1"/>
            </a:fillRef>
            <a:effectRef idx="1">
              <a:schemeClr val="accent1"/>
            </a:effectRef>
            <a:fontRef idx="minor">
              <a:schemeClr val="tx1"/>
            </a:fontRef>
          </p:style>
        </p:cxnSp>
        <p:sp>
          <p:nvSpPr>
            <p:cNvPr id="87" name="テキスト ボックス 86"/>
            <p:cNvSpPr txBox="1"/>
            <p:nvPr/>
          </p:nvSpPr>
          <p:spPr>
            <a:xfrm>
              <a:off x="4667695" y="724913"/>
              <a:ext cx="936813" cy="584776"/>
            </a:xfrm>
            <a:prstGeom prst="rect">
              <a:avLst/>
            </a:prstGeom>
            <a:noFill/>
          </p:spPr>
          <p:txBody>
            <a:bodyPr wrap="square" rtlCol="0">
              <a:spAutoFit/>
            </a:bodyPr>
            <a:lstStyle/>
            <a:p>
              <a:r>
                <a:rPr kumimoji="1" lang="en-US" altLang="ja-JP" sz="3200" dirty="0" smtClean="0">
                  <a:latin typeface="BKM-cmmi12"/>
                  <a:cs typeface="BKM-cmmi12"/>
                </a:rPr>
                <a:t>G</a:t>
              </a:r>
              <a:r>
                <a:rPr kumimoji="1" lang="en-US" altLang="ja-JP" dirty="0" smtClean="0">
                  <a:latin typeface="BKM-cmmi12"/>
                  <a:cs typeface="BKM-cmmi12"/>
                </a:rPr>
                <a:t>2</a:t>
              </a:r>
              <a:endParaRPr kumimoji="1" lang="ja-JP" altLang="en-US" sz="3200" dirty="0">
                <a:latin typeface="BKM-cmmi12"/>
                <a:cs typeface="BKM-cmmi12"/>
              </a:endParaRPr>
            </a:p>
          </p:txBody>
        </p:sp>
      </p:grpSp>
      <p:sp>
        <p:nvSpPr>
          <p:cNvPr id="96" name="テキスト ボックス 95"/>
          <p:cNvSpPr txBox="1"/>
          <p:nvPr/>
        </p:nvSpPr>
        <p:spPr>
          <a:xfrm>
            <a:off x="4530388" y="2148947"/>
            <a:ext cx="799336" cy="523220"/>
          </a:xfrm>
          <a:prstGeom prst="rect">
            <a:avLst/>
          </a:prstGeom>
          <a:noFill/>
        </p:spPr>
        <p:txBody>
          <a:bodyPr wrap="square" rtlCol="0">
            <a:spAutoFit/>
          </a:bodyPr>
          <a:lstStyle/>
          <a:p>
            <a:r>
              <a:rPr kumimoji="1" lang="en-US" altLang="ja-JP" sz="2800" dirty="0" smtClean="0">
                <a:latin typeface="BKM-cmmi12"/>
                <a:cs typeface="BKM-cmmi12"/>
              </a:rPr>
              <a:t>C</a:t>
            </a:r>
            <a:endParaRPr kumimoji="1" lang="ja-JP" altLang="en-US" sz="2800" dirty="0">
              <a:latin typeface="BKM-cmmi12"/>
              <a:cs typeface="BKM-cmmi12"/>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20" name="図 19"/>
          <p:cNvPicPr>
            <a:picLocks noChangeAspect="1"/>
          </p:cNvPicPr>
          <p:nvPr/>
        </p:nvPicPr>
        <p:blipFill>
          <a:blip r:embed="rId3"/>
          <a:stretch>
            <a:fillRect/>
          </a:stretch>
        </p:blipFill>
        <p:spPr>
          <a:xfrm>
            <a:off x="0" y="1149350"/>
            <a:ext cx="6070600" cy="4457700"/>
          </a:xfrm>
          <a:prstGeom prst="rect">
            <a:avLst/>
          </a:prstGeom>
        </p:spPr>
      </p:pic>
      <p:sp>
        <p:nvSpPr>
          <p:cNvPr id="2" name="タイトル 1"/>
          <p:cNvSpPr>
            <a:spLocks noGrp="1"/>
          </p:cNvSpPr>
          <p:nvPr>
            <p:ph type="title"/>
          </p:nvPr>
        </p:nvSpPr>
        <p:spPr/>
        <p:txBody>
          <a:bodyPr/>
          <a:lstStyle/>
          <a:p>
            <a:r>
              <a:rPr lang="ja-JP" altLang="en-US" dirty="0" smtClean="0"/>
              <a:t>計算量</a:t>
            </a:r>
            <a:endParaRPr lang="ja-JP" altLang="en-US" dirty="0"/>
          </a:p>
        </p:txBody>
      </p:sp>
      <p:grpSp>
        <p:nvGrpSpPr>
          <p:cNvPr id="3" name="図形グループ 8"/>
          <p:cNvGrpSpPr/>
          <p:nvPr/>
        </p:nvGrpSpPr>
        <p:grpSpPr>
          <a:xfrm>
            <a:off x="4253077" y="3589575"/>
            <a:ext cx="3047069" cy="477838"/>
            <a:chOff x="4729745" y="3086100"/>
            <a:chExt cx="3047069" cy="477838"/>
          </a:xfrm>
        </p:grpSpPr>
        <p:sp>
          <p:nvSpPr>
            <p:cNvPr id="11" name="右矢印 10"/>
            <p:cNvSpPr/>
            <p:nvPr/>
          </p:nvSpPr>
          <p:spPr>
            <a:xfrm>
              <a:off x="4729745" y="3086100"/>
              <a:ext cx="642355" cy="4778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4"/>
            <a:stretch>
              <a:fillRect/>
            </a:stretch>
          </p:blipFill>
          <p:spPr>
            <a:xfrm>
              <a:off x="6264000" y="3151386"/>
              <a:ext cx="1512814" cy="304046"/>
            </a:xfrm>
            <a:prstGeom prst="rect">
              <a:avLst/>
            </a:prstGeom>
          </p:spPr>
        </p:pic>
        <p:sp>
          <p:nvSpPr>
            <p:cNvPr id="13" name="テキスト ボックス 12"/>
            <p:cNvSpPr txBox="1"/>
            <p:nvPr/>
          </p:nvSpPr>
          <p:spPr>
            <a:xfrm>
              <a:off x="5383953" y="3098800"/>
              <a:ext cx="1308416" cy="369332"/>
            </a:xfrm>
            <a:prstGeom prst="rect">
              <a:avLst/>
            </a:prstGeom>
            <a:noFill/>
          </p:spPr>
          <p:txBody>
            <a:bodyPr wrap="square" rtlCol="0">
              <a:spAutoFit/>
            </a:bodyPr>
            <a:lstStyle/>
            <a:p>
              <a:r>
                <a:rPr lang="ja-JP" altLang="en-US" dirty="0" smtClean="0"/>
                <a:t>全体で</a:t>
              </a:r>
              <a:endParaRPr kumimoji="1" lang="ja-JP" altLang="en-US" dirty="0"/>
            </a:p>
          </p:txBody>
        </p:sp>
      </p:grpSp>
      <p:grpSp>
        <p:nvGrpSpPr>
          <p:cNvPr id="4" name="図形グループ 22"/>
          <p:cNvGrpSpPr/>
          <p:nvPr/>
        </p:nvGrpSpPr>
        <p:grpSpPr>
          <a:xfrm>
            <a:off x="4194421" y="2197100"/>
            <a:ext cx="2290788" cy="286453"/>
            <a:chOff x="3670300" y="1695450"/>
            <a:chExt cx="2290788" cy="286453"/>
          </a:xfrm>
        </p:grpSpPr>
        <p:sp>
          <p:nvSpPr>
            <p:cNvPr id="24" name="右矢印 23"/>
            <p:cNvSpPr/>
            <p:nvPr/>
          </p:nvSpPr>
          <p:spPr>
            <a:xfrm>
              <a:off x="3670300" y="1695450"/>
              <a:ext cx="560900" cy="266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5"/>
            <a:stretch>
              <a:fillRect/>
            </a:stretch>
          </p:blipFill>
          <p:spPr>
            <a:xfrm>
              <a:off x="4514850" y="1695450"/>
              <a:ext cx="1446238" cy="286453"/>
            </a:xfrm>
            <a:prstGeom prst="rect">
              <a:avLst/>
            </a:prstGeom>
          </p:spPr>
        </p:pic>
      </p:grpSp>
      <p:grpSp>
        <p:nvGrpSpPr>
          <p:cNvPr id="5" name="図形グループ 27"/>
          <p:cNvGrpSpPr/>
          <p:nvPr/>
        </p:nvGrpSpPr>
        <p:grpSpPr>
          <a:xfrm>
            <a:off x="2482376" y="5646420"/>
            <a:ext cx="5810724" cy="1127144"/>
            <a:chOff x="2482376" y="5646420"/>
            <a:chExt cx="5810724" cy="1127144"/>
          </a:xfrm>
        </p:grpSpPr>
        <p:grpSp>
          <p:nvGrpSpPr>
            <p:cNvPr id="6" name="図形グループ 20"/>
            <p:cNvGrpSpPr/>
            <p:nvPr/>
          </p:nvGrpSpPr>
          <p:grpSpPr>
            <a:xfrm>
              <a:off x="2482376" y="5646420"/>
              <a:ext cx="5810724" cy="1127144"/>
              <a:chOff x="2482376" y="5646420"/>
              <a:chExt cx="5810724" cy="1127144"/>
            </a:xfrm>
          </p:grpSpPr>
          <p:sp>
            <p:nvSpPr>
              <p:cNvPr id="15" name="右矢印 14"/>
              <p:cNvSpPr/>
              <p:nvPr/>
            </p:nvSpPr>
            <p:spPr>
              <a:xfrm>
                <a:off x="2482376" y="5646420"/>
                <a:ext cx="806924" cy="665479"/>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4"/>
              <a:stretch>
                <a:fillRect/>
              </a:stretch>
            </p:blipFill>
            <p:spPr>
              <a:xfrm>
                <a:off x="4019219" y="5657850"/>
                <a:ext cx="2320670" cy="466409"/>
              </a:xfrm>
              <a:prstGeom prst="rect">
                <a:avLst/>
              </a:prstGeom>
            </p:spPr>
          </p:pic>
          <p:sp>
            <p:nvSpPr>
              <p:cNvPr id="18" name="テキスト ボックス 17"/>
              <p:cNvSpPr txBox="1"/>
              <p:nvPr/>
            </p:nvSpPr>
            <p:spPr>
              <a:xfrm>
                <a:off x="6485209" y="5657850"/>
                <a:ext cx="1807891" cy="461665"/>
              </a:xfrm>
              <a:prstGeom prst="rect">
                <a:avLst/>
              </a:prstGeom>
              <a:noFill/>
            </p:spPr>
            <p:txBody>
              <a:bodyPr wrap="square" rtlCol="0">
                <a:spAutoFit/>
              </a:bodyPr>
              <a:lstStyle/>
              <a:p>
                <a:r>
                  <a:rPr kumimoji="1" lang="ja-JP" altLang="en-US" sz="2400" dirty="0" smtClean="0"/>
                  <a:t>時間</a:t>
                </a:r>
                <a:endParaRPr kumimoji="1" lang="ja-JP" altLang="en-US" sz="2400" dirty="0"/>
              </a:p>
            </p:txBody>
          </p:sp>
          <p:sp>
            <p:nvSpPr>
              <p:cNvPr id="19" name="テキスト ボックス 18"/>
              <p:cNvSpPr txBox="1"/>
              <p:nvPr/>
            </p:nvSpPr>
            <p:spPr>
              <a:xfrm>
                <a:off x="5961088" y="6311899"/>
                <a:ext cx="1807891" cy="461665"/>
              </a:xfrm>
              <a:prstGeom prst="rect">
                <a:avLst/>
              </a:prstGeom>
              <a:noFill/>
            </p:spPr>
            <p:txBody>
              <a:bodyPr wrap="square" rtlCol="0">
                <a:spAutoFit/>
              </a:bodyPr>
              <a:lstStyle/>
              <a:p>
                <a:r>
                  <a:rPr lang="ja-JP" altLang="en-US" sz="2400" dirty="0" smtClean="0"/>
                  <a:t>領域</a:t>
                </a:r>
                <a:endParaRPr kumimoji="1" lang="ja-JP" altLang="en-US" sz="2400" dirty="0"/>
              </a:p>
            </p:txBody>
          </p:sp>
        </p:grpSp>
        <p:pic>
          <p:nvPicPr>
            <p:cNvPr id="27" name="図 26"/>
            <p:cNvPicPr>
              <a:picLocks noChangeAspect="1"/>
            </p:cNvPicPr>
            <p:nvPr/>
          </p:nvPicPr>
          <p:blipFill>
            <a:blip r:embed="rId6"/>
            <a:stretch>
              <a:fillRect/>
            </a:stretch>
          </p:blipFill>
          <p:spPr>
            <a:xfrm>
              <a:off x="4514850" y="6311899"/>
              <a:ext cx="1261762" cy="431102"/>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最長共通部分列問題</a:t>
            </a:r>
            <a:endParaRPr lang="ja-JP" altLang="en-US" dirty="0"/>
          </a:p>
        </p:txBody>
      </p:sp>
      <p:sp>
        <p:nvSpPr>
          <p:cNvPr id="4" name="テキスト ボックス 3"/>
          <p:cNvSpPr txBox="1"/>
          <p:nvPr/>
        </p:nvSpPr>
        <p:spPr>
          <a:xfrm>
            <a:off x="703437" y="1434936"/>
            <a:ext cx="7815437" cy="1754327"/>
          </a:xfrm>
          <a:prstGeom prst="rect">
            <a:avLst/>
          </a:prstGeom>
          <a:solidFill>
            <a:schemeClr val="accent2">
              <a:lumMod val="40000"/>
              <a:lumOff val="60000"/>
            </a:schemeClr>
          </a:solidFill>
          <a:ln>
            <a:solidFill>
              <a:srgbClr val="0000FF"/>
            </a:solidFill>
          </a:ln>
        </p:spPr>
        <p:txBody>
          <a:bodyPr wrap="square" rtlCol="0">
            <a:spAutoFit/>
          </a:bodyPr>
          <a:lstStyle/>
          <a:p>
            <a:r>
              <a:rPr lang="ja-JP" altLang="en-US" sz="3600" dirty="0" smtClean="0"/>
              <a:t>入力：長さ</a:t>
            </a:r>
            <a:r>
              <a:rPr lang="en-US" altLang="ja-JP" sz="3600" dirty="0" smtClean="0"/>
              <a:t> </a:t>
            </a:r>
            <a:r>
              <a:rPr lang="en-US" altLang="ja-JP" sz="3600" dirty="0" err="1" smtClean="0">
                <a:latin typeface="BKM-cmmi12"/>
                <a:cs typeface="BKM-cmmi12"/>
              </a:rPr>
              <a:t>n</a:t>
            </a:r>
            <a:r>
              <a:rPr lang="en-US" altLang="ja-JP" sz="3600" dirty="0" smtClean="0"/>
              <a:t> </a:t>
            </a:r>
            <a:r>
              <a:rPr lang="ja-JP" altLang="en-US" sz="3600" dirty="0" smtClean="0"/>
              <a:t>の文字列</a:t>
            </a:r>
            <a:r>
              <a:rPr lang="en-US" altLang="ja-JP" sz="3600" dirty="0" smtClean="0"/>
              <a:t> </a:t>
            </a:r>
            <a:r>
              <a:rPr lang="en-US" altLang="ja-JP" sz="3600" dirty="0" err="1" smtClean="0">
                <a:latin typeface="BKM-cmmi12"/>
                <a:cs typeface="BKM-cmmi12"/>
              </a:rPr>
              <a:t>x</a:t>
            </a:r>
            <a:endParaRPr lang="en-US" altLang="ja-JP" sz="3600" dirty="0" smtClean="0"/>
          </a:p>
          <a:p>
            <a:r>
              <a:rPr lang="ja-JP" altLang="ja-JP" sz="3600" dirty="0" smtClean="0"/>
              <a:t>　</a:t>
            </a:r>
            <a:r>
              <a:rPr lang="en-US" altLang="ja-JP" sz="3600" dirty="0" smtClean="0"/>
              <a:t>      </a:t>
            </a:r>
            <a:r>
              <a:rPr lang="ja-JP" altLang="en-US" sz="3600" dirty="0" smtClean="0"/>
              <a:t>長さ</a:t>
            </a:r>
            <a:r>
              <a:rPr lang="en-US" altLang="ja-JP" sz="3600" dirty="0" smtClean="0"/>
              <a:t> </a:t>
            </a:r>
            <a:r>
              <a:rPr lang="en-US" altLang="ja-JP" sz="3600" dirty="0" err="1" smtClean="0">
                <a:latin typeface="BKM-cmmi12"/>
                <a:cs typeface="BKM-cmmi12"/>
              </a:rPr>
              <a:t>m</a:t>
            </a:r>
            <a:r>
              <a:rPr lang="en-US" altLang="ja-JP" sz="3600" dirty="0" smtClean="0"/>
              <a:t> </a:t>
            </a:r>
            <a:r>
              <a:rPr lang="ja-JP" altLang="en-US" sz="3600" dirty="0" smtClean="0"/>
              <a:t>の文字列</a:t>
            </a:r>
            <a:r>
              <a:rPr lang="en-US" altLang="ja-JP" sz="3600" dirty="0" smtClean="0"/>
              <a:t> </a:t>
            </a:r>
            <a:r>
              <a:rPr lang="en-US" altLang="ja-JP" sz="3600" dirty="0" err="1" smtClean="0">
                <a:latin typeface="BKM-cmmi12"/>
                <a:cs typeface="BKM-cmmi12"/>
              </a:rPr>
              <a:t>y</a:t>
            </a:r>
            <a:endParaRPr kumimoji="1" lang="en-US" altLang="ja-JP" sz="3600" dirty="0" smtClean="0"/>
          </a:p>
          <a:p>
            <a:r>
              <a:rPr lang="ja-JP" altLang="en-US" sz="3600" dirty="0" smtClean="0"/>
              <a:t>出力：　最長共通部分列の長さ</a:t>
            </a:r>
            <a:endParaRPr kumimoji="1" lang="ja-JP" altLang="en-US" sz="3600" dirty="0"/>
          </a:p>
        </p:txBody>
      </p:sp>
      <p:sp>
        <p:nvSpPr>
          <p:cNvPr id="14" name="テキスト ボックス 13"/>
          <p:cNvSpPr txBox="1"/>
          <p:nvPr/>
        </p:nvSpPr>
        <p:spPr>
          <a:xfrm>
            <a:off x="703437" y="3862175"/>
            <a:ext cx="7815437" cy="954107"/>
          </a:xfrm>
          <a:prstGeom prst="rect">
            <a:avLst/>
          </a:prstGeom>
          <a:noFill/>
        </p:spPr>
        <p:txBody>
          <a:bodyPr wrap="square" rtlCol="0">
            <a:spAutoFit/>
          </a:bodyPr>
          <a:lstStyle/>
          <a:p>
            <a:r>
              <a:rPr lang="ja-JP" altLang="en-US" sz="2800" dirty="0" smtClean="0"/>
              <a:t>入力：</a:t>
            </a:r>
            <a:r>
              <a:rPr lang="ja-JP" altLang="ja-JP" sz="2800" dirty="0" smtClean="0"/>
              <a:t>　</a:t>
            </a:r>
            <a:r>
              <a:rPr lang="en-US" altLang="ja-JP" sz="2800" dirty="0">
                <a:latin typeface="BKM-cmmi12"/>
                <a:cs typeface="BKM-cmmi12"/>
              </a:rPr>
              <a:t>x</a:t>
            </a:r>
            <a:r>
              <a:rPr lang="en-US" altLang="ja-JP" sz="2800" dirty="0" smtClean="0"/>
              <a:t> </a:t>
            </a:r>
            <a:r>
              <a:rPr lang="en-US" altLang="ja-JP" sz="2800" dirty="0"/>
              <a:t>=</a:t>
            </a:r>
            <a:r>
              <a:rPr lang="en-US" altLang="ja-JP" sz="2800" dirty="0" smtClean="0"/>
              <a:t> a </a:t>
            </a:r>
            <a:r>
              <a:rPr lang="en-US" altLang="ja-JP" sz="2800" dirty="0" err="1" smtClean="0"/>
              <a:t>b</a:t>
            </a:r>
            <a:r>
              <a:rPr lang="en-US" altLang="ja-JP" sz="2800" dirty="0" smtClean="0"/>
              <a:t> </a:t>
            </a:r>
            <a:r>
              <a:rPr lang="en-US" altLang="ja-JP" sz="2800" dirty="0" err="1" smtClean="0"/>
              <a:t>c</a:t>
            </a:r>
            <a:r>
              <a:rPr lang="en-US" altLang="ja-JP" sz="2800" dirty="0" smtClean="0"/>
              <a:t> </a:t>
            </a:r>
            <a:r>
              <a:rPr lang="en-US" altLang="ja-JP" sz="2800" dirty="0" err="1" smtClean="0"/>
              <a:t>b</a:t>
            </a:r>
            <a:r>
              <a:rPr lang="en-US" altLang="ja-JP" sz="2800" dirty="0" smtClean="0"/>
              <a:t> </a:t>
            </a:r>
            <a:r>
              <a:rPr lang="en-US" altLang="ja-JP" sz="2800" dirty="0" err="1" smtClean="0"/>
              <a:t>d</a:t>
            </a:r>
            <a:r>
              <a:rPr lang="en-US" altLang="ja-JP" sz="2800" dirty="0" smtClean="0"/>
              <a:t> a </a:t>
            </a:r>
            <a:r>
              <a:rPr lang="en-US" altLang="ja-JP" sz="2800" dirty="0" err="1" smtClean="0"/>
              <a:t>b</a:t>
            </a:r>
            <a:r>
              <a:rPr lang="en-US" altLang="ja-JP" sz="2800" dirty="0" smtClean="0"/>
              <a:t> </a:t>
            </a:r>
          </a:p>
          <a:p>
            <a:r>
              <a:rPr kumimoji="1" lang="ja-JP" altLang="en-US" sz="2800" dirty="0" smtClean="0"/>
              <a:t>　　　　</a:t>
            </a:r>
            <a:r>
              <a:rPr kumimoji="1" lang="en-US" altLang="ja-JP" sz="2800" dirty="0" smtClean="0"/>
              <a:t>  </a:t>
            </a:r>
            <a:r>
              <a:rPr kumimoji="1" lang="en-US" altLang="ja-JP" sz="2800" dirty="0" err="1" smtClean="0">
                <a:latin typeface="BKM-cmmi12"/>
                <a:cs typeface="BKM-cmmi12"/>
              </a:rPr>
              <a:t>y</a:t>
            </a:r>
            <a:r>
              <a:rPr kumimoji="1" lang="en-US" altLang="ja-JP" sz="2800" dirty="0" smtClean="0"/>
              <a:t> = </a:t>
            </a:r>
            <a:r>
              <a:rPr kumimoji="1" lang="en-US" altLang="ja-JP" sz="2800" dirty="0" err="1" smtClean="0"/>
              <a:t>b</a:t>
            </a:r>
            <a:r>
              <a:rPr kumimoji="1" lang="en-US" altLang="ja-JP" sz="2800" dirty="0" smtClean="0"/>
              <a:t> </a:t>
            </a:r>
            <a:r>
              <a:rPr kumimoji="1" lang="en-US" altLang="ja-JP" sz="2800" dirty="0" err="1" smtClean="0"/>
              <a:t>d</a:t>
            </a:r>
            <a:r>
              <a:rPr kumimoji="1" lang="en-US" altLang="ja-JP" sz="2800" dirty="0" smtClean="0"/>
              <a:t> </a:t>
            </a:r>
            <a:r>
              <a:rPr kumimoji="1" lang="en-US" altLang="ja-JP" sz="2800" dirty="0" err="1" smtClean="0"/>
              <a:t>c</a:t>
            </a:r>
            <a:r>
              <a:rPr kumimoji="1" lang="en-US" altLang="ja-JP" sz="2800" dirty="0" smtClean="0"/>
              <a:t> a </a:t>
            </a:r>
            <a:r>
              <a:rPr kumimoji="1" lang="en-US" altLang="ja-JP" sz="2800" dirty="0" err="1" smtClean="0"/>
              <a:t>b</a:t>
            </a:r>
            <a:r>
              <a:rPr kumimoji="1" lang="en-US" altLang="ja-JP" sz="2800" dirty="0" smtClean="0"/>
              <a:t> a</a:t>
            </a:r>
          </a:p>
        </p:txBody>
      </p:sp>
      <p:grpSp>
        <p:nvGrpSpPr>
          <p:cNvPr id="3" name="図形グループ 23"/>
          <p:cNvGrpSpPr/>
          <p:nvPr/>
        </p:nvGrpSpPr>
        <p:grpSpPr>
          <a:xfrm>
            <a:off x="2372074" y="4281275"/>
            <a:ext cx="1549400" cy="442912"/>
            <a:chOff x="2095500" y="4241800"/>
            <a:chExt cx="1549400" cy="442912"/>
          </a:xfrm>
        </p:grpSpPr>
        <p:cxnSp>
          <p:nvCxnSpPr>
            <p:cNvPr id="16" name="直線コネクタ 15"/>
            <p:cNvCxnSpPr/>
            <p:nvPr/>
          </p:nvCxnSpPr>
          <p:spPr>
            <a:xfrm>
              <a:off x="2400300" y="4241800"/>
              <a:ext cx="228600" cy="1588"/>
            </a:xfrm>
            <a:prstGeom prst="line">
              <a:avLst/>
            </a:prstGeom>
            <a:ln w="508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2654300" y="4241800"/>
              <a:ext cx="228600" cy="1588"/>
            </a:xfrm>
            <a:prstGeom prst="line">
              <a:avLst/>
            </a:prstGeom>
            <a:ln w="508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3416300" y="4243388"/>
              <a:ext cx="228600" cy="1588"/>
            </a:xfrm>
            <a:prstGeom prst="line">
              <a:avLst/>
            </a:prstGeom>
            <a:ln w="508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2095500" y="4673600"/>
              <a:ext cx="228600" cy="1588"/>
            </a:xfrm>
            <a:prstGeom prst="line">
              <a:avLst/>
            </a:prstGeom>
            <a:ln w="508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2641600" y="4672012"/>
              <a:ext cx="228600" cy="1588"/>
            </a:xfrm>
            <a:prstGeom prst="line">
              <a:avLst/>
            </a:prstGeom>
            <a:ln w="508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3403600" y="4683124"/>
              <a:ext cx="228600" cy="1588"/>
            </a:xfrm>
            <a:prstGeom prst="line">
              <a:avLst/>
            </a:prstGeom>
            <a:ln w="508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3124200" y="4678364"/>
              <a:ext cx="228600" cy="1588"/>
            </a:xfrm>
            <a:prstGeom prst="line">
              <a:avLst/>
            </a:prstGeom>
            <a:ln w="508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2895600" y="4246564"/>
              <a:ext cx="228600" cy="1588"/>
            </a:xfrm>
            <a:prstGeom prst="line">
              <a:avLst/>
            </a:prstGeom>
            <a:ln w="508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5" name="図形グループ 26"/>
          <p:cNvGrpSpPr/>
          <p:nvPr/>
        </p:nvGrpSpPr>
        <p:grpSpPr>
          <a:xfrm>
            <a:off x="4988274" y="4554672"/>
            <a:ext cx="3130550" cy="523220"/>
            <a:chOff x="647700" y="5038417"/>
            <a:chExt cx="3130550" cy="523220"/>
          </a:xfrm>
        </p:grpSpPr>
        <p:sp>
          <p:nvSpPr>
            <p:cNvPr id="25" name="テキスト ボックス 24"/>
            <p:cNvSpPr txBox="1"/>
            <p:nvPr/>
          </p:nvSpPr>
          <p:spPr>
            <a:xfrm>
              <a:off x="1987550" y="5038417"/>
              <a:ext cx="1790700" cy="523220"/>
            </a:xfrm>
            <a:prstGeom prst="rect">
              <a:avLst/>
            </a:prstGeom>
            <a:noFill/>
          </p:spPr>
          <p:txBody>
            <a:bodyPr wrap="square" rtlCol="0">
              <a:spAutoFit/>
            </a:bodyPr>
            <a:lstStyle/>
            <a:p>
              <a:r>
                <a:rPr lang="ja-JP" altLang="en-US" sz="2800" dirty="0" smtClean="0"/>
                <a:t>出力：</a:t>
              </a:r>
              <a:r>
                <a:rPr lang="ja-JP" altLang="ja-JP" sz="2800" dirty="0" smtClean="0"/>
                <a:t>　</a:t>
              </a:r>
              <a:r>
                <a:rPr lang="ja-JP" altLang="en-US" sz="2800" dirty="0" smtClean="0"/>
                <a:t>４</a:t>
              </a:r>
              <a:endParaRPr lang="en-US" altLang="ja-JP" sz="2800" dirty="0" smtClean="0"/>
            </a:p>
          </p:txBody>
        </p:sp>
        <p:sp>
          <p:nvSpPr>
            <p:cNvPr id="26" name="右矢印 25"/>
            <p:cNvSpPr/>
            <p:nvPr/>
          </p:nvSpPr>
          <p:spPr>
            <a:xfrm>
              <a:off x="647700" y="5038417"/>
              <a:ext cx="990600" cy="5232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1" name="テキスト ボックス 30"/>
          <p:cNvSpPr txBox="1"/>
          <p:nvPr/>
        </p:nvSpPr>
        <p:spPr>
          <a:xfrm>
            <a:off x="1165574" y="3263900"/>
            <a:ext cx="7353300" cy="369332"/>
          </a:xfrm>
          <a:prstGeom prst="rect">
            <a:avLst/>
          </a:prstGeom>
          <a:noFill/>
        </p:spPr>
        <p:txBody>
          <a:bodyPr wrap="square" rtlCol="0">
            <a:spAutoFit/>
          </a:bodyPr>
          <a:lstStyle/>
          <a:p>
            <a:r>
              <a:rPr lang="ja-JP" altLang="en-US" dirty="0" smtClean="0"/>
              <a:t>部分列：文字列から任意の</a:t>
            </a:r>
            <a:r>
              <a:rPr lang="en-US" altLang="ja-JP" dirty="0" smtClean="0"/>
              <a:t> 0 </a:t>
            </a:r>
            <a:r>
              <a:rPr lang="ja-JP" altLang="en-US" dirty="0" smtClean="0"/>
              <a:t>個以上の文字を取り除いた文字列</a:t>
            </a:r>
            <a:endParaRPr lang="en-US" altLang="ja-JP" dirty="0" smtClean="0"/>
          </a:p>
        </p:txBody>
      </p:sp>
      <p:grpSp>
        <p:nvGrpSpPr>
          <p:cNvPr id="6" name="図形グループ 35"/>
          <p:cNvGrpSpPr/>
          <p:nvPr/>
        </p:nvGrpSpPr>
        <p:grpSpPr>
          <a:xfrm>
            <a:off x="307268" y="5717559"/>
            <a:ext cx="8562269" cy="830997"/>
            <a:chOff x="703437" y="5892800"/>
            <a:chExt cx="8562269" cy="830997"/>
          </a:xfrm>
        </p:grpSpPr>
        <p:sp>
          <p:nvSpPr>
            <p:cNvPr id="34" name="テキスト ボックス 33"/>
            <p:cNvSpPr txBox="1"/>
            <p:nvPr/>
          </p:nvSpPr>
          <p:spPr>
            <a:xfrm>
              <a:off x="703437" y="5892800"/>
              <a:ext cx="8562269" cy="830997"/>
            </a:xfrm>
            <a:prstGeom prst="rect">
              <a:avLst/>
            </a:prstGeom>
            <a:noFill/>
            <a:ln>
              <a:solidFill>
                <a:srgbClr val="008000"/>
              </a:solidFill>
            </a:ln>
          </p:spPr>
          <p:txBody>
            <a:bodyPr wrap="square" rtlCol="0">
              <a:spAutoFit/>
            </a:bodyPr>
            <a:lstStyle/>
            <a:p>
              <a:r>
                <a:rPr kumimoji="1" lang="ja-JP" altLang="en-US" sz="2400" dirty="0" smtClean="0"/>
                <a:t>この問題を解く手法として、</a:t>
              </a:r>
              <a:endParaRPr kumimoji="1" lang="en-US" altLang="ja-JP" sz="2400" dirty="0" smtClean="0"/>
            </a:p>
            <a:p>
              <a:r>
                <a:rPr lang="ja-JP" altLang="en-US" sz="2400" dirty="0" smtClean="0"/>
                <a:t>動的計画法に基づく</a:t>
              </a:r>
              <a:r>
                <a:rPr lang="en-US" altLang="ja-JP" sz="2400" dirty="0" smtClean="0"/>
                <a:t>              </a:t>
              </a:r>
              <a:r>
                <a:rPr lang="ja-JP" altLang="en-US" sz="2400" dirty="0" smtClean="0"/>
                <a:t>時間</a:t>
              </a:r>
              <a:r>
                <a:rPr kumimoji="1" lang="ja-JP" altLang="en-US" sz="2400" dirty="0" smtClean="0"/>
                <a:t>アルゴリズムが知られている</a:t>
              </a:r>
              <a:endParaRPr kumimoji="1" lang="ja-JP" altLang="en-US" sz="2400" dirty="0"/>
            </a:p>
          </p:txBody>
        </p:sp>
        <p:pic>
          <p:nvPicPr>
            <p:cNvPr id="35" name="図 34"/>
            <p:cNvPicPr>
              <a:picLocks noChangeAspect="1"/>
            </p:cNvPicPr>
            <p:nvPr/>
          </p:nvPicPr>
          <p:blipFill>
            <a:blip r:embed="rId3"/>
            <a:stretch>
              <a:fillRect/>
            </a:stretch>
          </p:blipFill>
          <p:spPr>
            <a:xfrm>
              <a:off x="3629374" y="6355021"/>
              <a:ext cx="860076" cy="306129"/>
            </a:xfrm>
            <a:prstGeom prst="rect">
              <a:avLst/>
            </a:prstGeom>
          </p:spPr>
        </p:pic>
      </p:grpSp>
      <p:sp>
        <p:nvSpPr>
          <p:cNvPr id="37" name="テキスト ボックス 36"/>
          <p:cNvSpPr txBox="1"/>
          <p:nvPr/>
        </p:nvSpPr>
        <p:spPr>
          <a:xfrm>
            <a:off x="1752600" y="4908034"/>
            <a:ext cx="2755899" cy="400110"/>
          </a:xfrm>
          <a:prstGeom prst="rect">
            <a:avLst/>
          </a:prstGeom>
          <a:noFill/>
        </p:spPr>
        <p:txBody>
          <a:bodyPr wrap="square" rtlCol="0">
            <a:spAutoFit/>
          </a:bodyPr>
          <a:lstStyle/>
          <a:p>
            <a:r>
              <a:rPr kumimoji="1" lang="ja-JP" altLang="en-US" dirty="0" smtClean="0"/>
              <a:t>最長共通部分列</a:t>
            </a:r>
            <a:r>
              <a:rPr kumimoji="1" lang="en-US" altLang="ja-JP" dirty="0" smtClean="0"/>
              <a:t> </a:t>
            </a:r>
            <a:r>
              <a:rPr kumimoji="1" lang="en-US" altLang="ja-JP" sz="2000" dirty="0" smtClean="0"/>
              <a:t>: </a:t>
            </a:r>
            <a:r>
              <a:rPr kumimoji="1" lang="en-US" altLang="ja-JP" sz="2000" dirty="0" err="1" smtClean="0"/>
              <a:t>b</a:t>
            </a:r>
            <a:r>
              <a:rPr kumimoji="1" lang="en-US" altLang="ja-JP" sz="2000" dirty="0" smtClean="0"/>
              <a:t> </a:t>
            </a:r>
            <a:r>
              <a:rPr kumimoji="1" lang="en-US" altLang="ja-JP" sz="2000" dirty="0" err="1" smtClean="0"/>
              <a:t>c</a:t>
            </a:r>
            <a:r>
              <a:rPr kumimoji="1" lang="en-US" altLang="ja-JP" sz="2000" dirty="0" smtClean="0"/>
              <a:t> </a:t>
            </a:r>
            <a:r>
              <a:rPr kumimoji="1" lang="en-US" altLang="ja-JP" sz="2000" dirty="0" err="1" smtClean="0"/>
              <a:t>b</a:t>
            </a:r>
            <a:r>
              <a:rPr kumimoji="1" lang="en-US" altLang="ja-JP" sz="2000" dirty="0" smtClean="0"/>
              <a:t> a</a:t>
            </a:r>
            <a:endParaRPr kumimoji="1" lang="ja-JP" alt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accel="50000" decel="5000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a:off x="5232400" y="2306650"/>
            <a:ext cx="3886200" cy="4360850"/>
          </a:xfrm>
          <a:prstGeom prst="rect">
            <a:avLst/>
          </a:prstGeom>
        </p:spPr>
      </p:pic>
      <p:sp>
        <p:nvSpPr>
          <p:cNvPr id="29" name="正方形/長方形 28"/>
          <p:cNvSpPr/>
          <p:nvPr/>
        </p:nvSpPr>
        <p:spPr>
          <a:xfrm>
            <a:off x="50800" y="5223596"/>
            <a:ext cx="5219700" cy="1609004"/>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8229600" cy="1452562"/>
          </a:xfrm>
        </p:spPr>
        <p:txBody>
          <a:bodyPr>
            <a:normAutofit fontScale="90000"/>
          </a:bodyPr>
          <a:lstStyle/>
          <a:p>
            <a:r>
              <a:rPr lang="ja-JP" altLang="en-US" dirty="0" smtClean="0"/>
              <a:t>最長共通部分列問題の</a:t>
            </a:r>
            <a:r>
              <a:rPr lang="en-US" altLang="ja-JP" dirty="0" smtClean="0"/>
              <a:t/>
            </a:r>
            <a:br>
              <a:rPr lang="en-US" altLang="ja-JP" dirty="0" smtClean="0"/>
            </a:br>
            <a:r>
              <a:rPr lang="ja-JP" altLang="en-US" dirty="0" smtClean="0"/>
              <a:t>動的計画法に基づいた解法</a:t>
            </a:r>
            <a:endParaRPr lang="ja-JP" altLang="en-US" dirty="0"/>
          </a:p>
        </p:txBody>
      </p:sp>
      <p:sp>
        <p:nvSpPr>
          <p:cNvPr id="10" name="テキスト ボックス 9"/>
          <p:cNvSpPr txBox="1"/>
          <p:nvPr/>
        </p:nvSpPr>
        <p:spPr>
          <a:xfrm>
            <a:off x="5030887" y="4381500"/>
            <a:ext cx="540227" cy="584776"/>
          </a:xfrm>
          <a:prstGeom prst="rect">
            <a:avLst/>
          </a:prstGeom>
          <a:noFill/>
        </p:spPr>
        <p:txBody>
          <a:bodyPr wrap="square" rtlCol="0">
            <a:spAutoFit/>
          </a:bodyPr>
          <a:lstStyle/>
          <a:p>
            <a:r>
              <a:rPr lang="en-US" altLang="ja-JP" sz="3200" dirty="0" err="1" smtClean="0">
                <a:latin typeface="BKM-cmmi12"/>
                <a:cs typeface="BKM-cmmi12"/>
              </a:rPr>
              <a:t>x</a:t>
            </a:r>
            <a:endParaRPr kumimoji="1" lang="ja-JP" altLang="en-US" sz="3200" dirty="0">
              <a:latin typeface="BKM-cmmi12"/>
              <a:cs typeface="BKM-cmmi12"/>
            </a:endParaRPr>
          </a:p>
        </p:txBody>
      </p:sp>
      <p:pic>
        <p:nvPicPr>
          <p:cNvPr id="12" name="図 11"/>
          <p:cNvPicPr>
            <a:picLocks noChangeAspect="1"/>
          </p:cNvPicPr>
          <p:nvPr/>
        </p:nvPicPr>
        <p:blipFill>
          <a:blip r:embed="rId4"/>
          <a:stretch>
            <a:fillRect/>
          </a:stretch>
        </p:blipFill>
        <p:spPr>
          <a:xfrm>
            <a:off x="50832" y="5470423"/>
            <a:ext cx="2222500" cy="336246"/>
          </a:xfrm>
          <a:prstGeom prst="rect">
            <a:avLst/>
          </a:prstGeom>
        </p:spPr>
      </p:pic>
      <p:sp>
        <p:nvSpPr>
          <p:cNvPr id="17" name="テキスト ボックス 16"/>
          <p:cNvSpPr txBox="1"/>
          <p:nvPr/>
        </p:nvSpPr>
        <p:spPr>
          <a:xfrm>
            <a:off x="7613173" y="1912662"/>
            <a:ext cx="540227" cy="584776"/>
          </a:xfrm>
          <a:prstGeom prst="rect">
            <a:avLst/>
          </a:prstGeom>
          <a:noFill/>
        </p:spPr>
        <p:txBody>
          <a:bodyPr wrap="square" rtlCol="0">
            <a:spAutoFit/>
          </a:bodyPr>
          <a:lstStyle/>
          <a:p>
            <a:r>
              <a:rPr lang="en-US" altLang="ja-JP" sz="3200" dirty="0">
                <a:latin typeface="BKM-cmmi12"/>
                <a:cs typeface="BKM-cmmi12"/>
              </a:rPr>
              <a:t>y</a:t>
            </a:r>
            <a:endParaRPr kumimoji="1" lang="ja-JP" altLang="en-US" sz="3200" dirty="0">
              <a:latin typeface="BKM-cmmi12"/>
              <a:cs typeface="BKM-cmmi12"/>
            </a:endParaRPr>
          </a:p>
        </p:txBody>
      </p:sp>
      <p:sp>
        <p:nvSpPr>
          <p:cNvPr id="18" name="テキスト ボックス 17"/>
          <p:cNvSpPr txBox="1"/>
          <p:nvPr/>
        </p:nvSpPr>
        <p:spPr>
          <a:xfrm>
            <a:off x="426863" y="2635265"/>
            <a:ext cx="3996325" cy="954107"/>
          </a:xfrm>
          <a:prstGeom prst="rect">
            <a:avLst/>
          </a:prstGeom>
          <a:noFill/>
        </p:spPr>
        <p:txBody>
          <a:bodyPr wrap="square" rtlCol="0">
            <a:spAutoFit/>
          </a:bodyPr>
          <a:lstStyle/>
          <a:p>
            <a:r>
              <a:rPr lang="ja-JP" altLang="en-US" sz="2800" dirty="0" smtClean="0"/>
              <a:t>入力：</a:t>
            </a:r>
            <a:r>
              <a:rPr lang="ja-JP" altLang="ja-JP" sz="2800" dirty="0" smtClean="0"/>
              <a:t>　</a:t>
            </a:r>
            <a:r>
              <a:rPr lang="en-US" altLang="ja-JP" sz="2800" dirty="0">
                <a:latin typeface="BKM-cmmi12"/>
                <a:cs typeface="BKM-cmmi12"/>
              </a:rPr>
              <a:t>x</a:t>
            </a:r>
            <a:r>
              <a:rPr lang="en-US" altLang="ja-JP" sz="2800" dirty="0" smtClean="0"/>
              <a:t> </a:t>
            </a:r>
            <a:r>
              <a:rPr lang="en-US" altLang="ja-JP" sz="2800" dirty="0"/>
              <a:t>=</a:t>
            </a:r>
            <a:r>
              <a:rPr lang="en-US" altLang="ja-JP" sz="2800" dirty="0" smtClean="0"/>
              <a:t> a </a:t>
            </a:r>
            <a:r>
              <a:rPr lang="en-US" altLang="ja-JP" sz="2800" dirty="0" err="1" smtClean="0"/>
              <a:t>b</a:t>
            </a:r>
            <a:r>
              <a:rPr lang="en-US" altLang="ja-JP" sz="2800" dirty="0" smtClean="0"/>
              <a:t> </a:t>
            </a:r>
            <a:r>
              <a:rPr lang="en-US" altLang="ja-JP" sz="2800" dirty="0" err="1" smtClean="0"/>
              <a:t>c</a:t>
            </a:r>
            <a:r>
              <a:rPr lang="en-US" altLang="ja-JP" sz="2800" dirty="0" smtClean="0"/>
              <a:t> </a:t>
            </a:r>
            <a:r>
              <a:rPr lang="en-US" altLang="ja-JP" sz="2800" dirty="0" err="1" smtClean="0"/>
              <a:t>b</a:t>
            </a:r>
            <a:r>
              <a:rPr lang="en-US" altLang="ja-JP" sz="2800" dirty="0" smtClean="0"/>
              <a:t> </a:t>
            </a:r>
            <a:r>
              <a:rPr lang="en-US" altLang="ja-JP" sz="2800" dirty="0" err="1" smtClean="0"/>
              <a:t>d</a:t>
            </a:r>
            <a:r>
              <a:rPr lang="en-US" altLang="ja-JP" sz="2800" dirty="0" smtClean="0"/>
              <a:t> a </a:t>
            </a:r>
            <a:r>
              <a:rPr lang="en-US" altLang="ja-JP" sz="2800" dirty="0" err="1" smtClean="0"/>
              <a:t>b</a:t>
            </a:r>
            <a:r>
              <a:rPr lang="en-US" altLang="ja-JP" sz="2800" dirty="0" smtClean="0"/>
              <a:t> </a:t>
            </a:r>
          </a:p>
          <a:p>
            <a:r>
              <a:rPr kumimoji="1" lang="ja-JP" altLang="en-US" sz="2800" dirty="0" smtClean="0"/>
              <a:t>　　　　</a:t>
            </a:r>
            <a:r>
              <a:rPr kumimoji="1" lang="en-US" altLang="ja-JP" sz="2800" dirty="0" smtClean="0"/>
              <a:t>  </a:t>
            </a:r>
            <a:r>
              <a:rPr kumimoji="1" lang="en-US" altLang="ja-JP" sz="2800" dirty="0" err="1" smtClean="0">
                <a:latin typeface="BKM-cmmi12"/>
                <a:cs typeface="BKM-cmmi12"/>
              </a:rPr>
              <a:t>y</a:t>
            </a:r>
            <a:r>
              <a:rPr lang="en-US" altLang="ja-JP" sz="2800" dirty="0" smtClean="0"/>
              <a:t> </a:t>
            </a:r>
            <a:r>
              <a:rPr kumimoji="1" lang="en-US" altLang="ja-JP" sz="2800" dirty="0" smtClean="0"/>
              <a:t>= </a:t>
            </a:r>
            <a:r>
              <a:rPr kumimoji="1" lang="en-US" altLang="ja-JP" sz="2800" dirty="0" err="1" smtClean="0"/>
              <a:t>b</a:t>
            </a:r>
            <a:r>
              <a:rPr kumimoji="1" lang="en-US" altLang="ja-JP" sz="2800" dirty="0" smtClean="0"/>
              <a:t> </a:t>
            </a:r>
            <a:r>
              <a:rPr kumimoji="1" lang="en-US" altLang="ja-JP" sz="2800" dirty="0" err="1" smtClean="0"/>
              <a:t>d</a:t>
            </a:r>
            <a:r>
              <a:rPr kumimoji="1" lang="en-US" altLang="ja-JP" sz="2800" dirty="0" smtClean="0"/>
              <a:t> </a:t>
            </a:r>
            <a:r>
              <a:rPr kumimoji="1" lang="en-US" altLang="ja-JP" sz="2800" dirty="0" err="1" smtClean="0"/>
              <a:t>c</a:t>
            </a:r>
            <a:r>
              <a:rPr kumimoji="1" lang="en-US" altLang="ja-JP" sz="2800" dirty="0" smtClean="0"/>
              <a:t> a </a:t>
            </a:r>
            <a:r>
              <a:rPr kumimoji="1" lang="en-US" altLang="ja-JP" sz="2800" dirty="0" err="1" smtClean="0"/>
              <a:t>b</a:t>
            </a:r>
            <a:r>
              <a:rPr kumimoji="1" lang="en-US" altLang="ja-JP" sz="2800" dirty="0" smtClean="0"/>
              <a:t> a</a:t>
            </a:r>
            <a:endParaRPr kumimoji="1" lang="ja-JP" altLang="en-US" sz="2800" dirty="0"/>
          </a:p>
        </p:txBody>
      </p:sp>
      <p:pic>
        <p:nvPicPr>
          <p:cNvPr id="21" name="図 20"/>
          <p:cNvPicPr>
            <a:picLocks noChangeAspect="1"/>
          </p:cNvPicPr>
          <p:nvPr/>
        </p:nvPicPr>
        <p:blipFill>
          <a:blip r:embed="rId5"/>
          <a:stretch>
            <a:fillRect/>
          </a:stretch>
        </p:blipFill>
        <p:spPr>
          <a:xfrm>
            <a:off x="50800" y="5844769"/>
            <a:ext cx="5219700" cy="664930"/>
          </a:xfrm>
          <a:prstGeom prst="rect">
            <a:avLst/>
          </a:prstGeom>
        </p:spPr>
      </p:pic>
      <p:sp>
        <p:nvSpPr>
          <p:cNvPr id="30" name="テキスト ボックス 29"/>
          <p:cNvSpPr txBox="1"/>
          <p:nvPr/>
        </p:nvSpPr>
        <p:spPr>
          <a:xfrm>
            <a:off x="5270500" y="2373655"/>
            <a:ext cx="799336" cy="523220"/>
          </a:xfrm>
          <a:prstGeom prst="rect">
            <a:avLst/>
          </a:prstGeom>
          <a:noFill/>
        </p:spPr>
        <p:txBody>
          <a:bodyPr wrap="square" rtlCol="0">
            <a:spAutoFit/>
          </a:bodyPr>
          <a:lstStyle/>
          <a:p>
            <a:r>
              <a:rPr kumimoji="1" lang="en-US" altLang="ja-JP" sz="2800" dirty="0" smtClean="0">
                <a:latin typeface="BKM-cmmi12"/>
                <a:cs typeface="BKM-cmmi12"/>
              </a:rPr>
              <a:t>C</a:t>
            </a:r>
            <a:endParaRPr kumimoji="1" lang="ja-JP" altLang="en-US" sz="2800" dirty="0">
              <a:latin typeface="BKM-cmmi12"/>
              <a:cs typeface="BKM-cmmi12"/>
            </a:endParaRPr>
          </a:p>
        </p:txBody>
      </p:sp>
      <p:grpSp>
        <p:nvGrpSpPr>
          <p:cNvPr id="3" name="図形グループ 27"/>
          <p:cNvGrpSpPr/>
          <p:nvPr/>
        </p:nvGrpSpPr>
        <p:grpSpPr>
          <a:xfrm>
            <a:off x="76200" y="4319032"/>
            <a:ext cx="5121875" cy="735975"/>
            <a:chOff x="76200" y="4319032"/>
            <a:chExt cx="5121875" cy="735975"/>
          </a:xfrm>
        </p:grpSpPr>
        <p:grpSp>
          <p:nvGrpSpPr>
            <p:cNvPr id="4" name="図形グループ 24"/>
            <p:cNvGrpSpPr/>
            <p:nvPr/>
          </p:nvGrpSpPr>
          <p:grpSpPr>
            <a:xfrm>
              <a:off x="76200" y="4319032"/>
              <a:ext cx="5121875" cy="735975"/>
              <a:chOff x="202074" y="3949700"/>
              <a:chExt cx="5105411" cy="735975"/>
            </a:xfrm>
          </p:grpSpPr>
          <p:sp>
            <p:nvSpPr>
              <p:cNvPr id="26" name="テキスト ボックス 25"/>
              <p:cNvSpPr txBox="1"/>
              <p:nvPr/>
            </p:nvSpPr>
            <p:spPr>
              <a:xfrm>
                <a:off x="904245" y="3962400"/>
                <a:ext cx="4403240" cy="723275"/>
              </a:xfrm>
              <a:prstGeom prst="rect">
                <a:avLst/>
              </a:prstGeom>
              <a:noFill/>
            </p:spPr>
            <p:txBody>
              <a:bodyPr wrap="square" rtlCol="0">
                <a:spAutoFit/>
              </a:bodyPr>
              <a:lstStyle/>
              <a:p>
                <a:pPr>
                  <a:spcAft>
                    <a:spcPts val="600"/>
                  </a:spcAft>
                </a:pPr>
                <a:r>
                  <a:rPr kumimoji="1" lang="ja-JP" altLang="en-US" dirty="0" smtClean="0"/>
                  <a:t>：</a:t>
                </a:r>
                <a:r>
                  <a:rPr kumimoji="1" lang="en-US" altLang="ja-JP" dirty="0" smtClean="0"/>
                  <a:t>  </a:t>
                </a:r>
                <a:r>
                  <a:rPr kumimoji="1" lang="ja-JP" altLang="en-US" dirty="0" smtClean="0"/>
                  <a:t>　　　　　　　</a:t>
                </a:r>
                <a:r>
                  <a:rPr kumimoji="1" lang="en-US" altLang="ja-JP" dirty="0" smtClean="0"/>
                  <a:t> </a:t>
                </a:r>
                <a:r>
                  <a:rPr kumimoji="1" lang="ja-JP" altLang="en-US" dirty="0" smtClean="0"/>
                  <a:t>と</a:t>
                </a:r>
                <a:r>
                  <a:rPr kumimoji="1" lang="en-US" altLang="ja-JP" dirty="0" smtClean="0"/>
                  <a:t> </a:t>
                </a:r>
                <a:r>
                  <a:rPr kumimoji="1" lang="ja-JP" altLang="en-US" dirty="0" smtClean="0"/>
                  <a:t>　　　　　</a:t>
                </a:r>
                <a:r>
                  <a:rPr kumimoji="1" lang="en-US" altLang="ja-JP" dirty="0" smtClean="0"/>
                  <a:t> </a:t>
                </a:r>
                <a:r>
                  <a:rPr kumimoji="1" lang="ja-JP" altLang="en-US" dirty="0" smtClean="0"/>
                  <a:t>　　　の</a:t>
                </a:r>
                <a:endParaRPr kumimoji="1" lang="en-US" altLang="ja-JP" dirty="0" smtClean="0"/>
              </a:p>
              <a:p>
                <a:pPr>
                  <a:spcAft>
                    <a:spcPts val="600"/>
                  </a:spcAft>
                </a:pPr>
                <a:r>
                  <a:rPr lang="en-US" altLang="ja-JP" dirty="0" smtClean="0"/>
                  <a:t>     </a:t>
                </a:r>
                <a:r>
                  <a:rPr kumimoji="1" lang="ja-JP" altLang="en-US" dirty="0" smtClean="0"/>
                  <a:t>最長共通部分列の長さ</a:t>
                </a:r>
                <a:endParaRPr kumimoji="1" lang="ja-JP" altLang="en-US" dirty="0"/>
              </a:p>
            </p:txBody>
          </p:sp>
          <p:pic>
            <p:nvPicPr>
              <p:cNvPr id="27" name="図 26"/>
              <p:cNvPicPr>
                <a:picLocks noChangeAspect="1"/>
              </p:cNvPicPr>
              <p:nvPr/>
            </p:nvPicPr>
            <p:blipFill>
              <a:blip r:embed="rId6"/>
              <a:stretch>
                <a:fillRect/>
              </a:stretch>
            </p:blipFill>
            <p:spPr>
              <a:xfrm>
                <a:off x="202074" y="3949700"/>
                <a:ext cx="576519" cy="369332"/>
              </a:xfrm>
              <a:prstGeom prst="rect">
                <a:avLst/>
              </a:prstGeom>
            </p:spPr>
          </p:pic>
        </p:grpSp>
        <p:pic>
          <p:nvPicPr>
            <p:cNvPr id="19" name="図 18"/>
            <p:cNvPicPr>
              <a:picLocks noChangeAspect="1"/>
            </p:cNvPicPr>
            <p:nvPr/>
          </p:nvPicPr>
          <p:blipFill>
            <a:blip r:embed="rId7"/>
            <a:stretch>
              <a:fillRect/>
            </a:stretch>
          </p:blipFill>
          <p:spPr>
            <a:xfrm>
              <a:off x="1085883" y="4381500"/>
              <a:ext cx="1072287" cy="324000"/>
            </a:xfrm>
            <a:prstGeom prst="rect">
              <a:avLst/>
            </a:prstGeom>
          </p:spPr>
        </p:pic>
        <p:pic>
          <p:nvPicPr>
            <p:cNvPr id="20" name="図 19"/>
            <p:cNvPicPr>
              <a:picLocks noChangeAspect="1"/>
            </p:cNvPicPr>
            <p:nvPr/>
          </p:nvPicPr>
          <p:blipFill>
            <a:blip r:embed="rId8"/>
            <a:stretch>
              <a:fillRect/>
            </a:stretch>
          </p:blipFill>
          <p:spPr>
            <a:xfrm>
              <a:off x="2578100" y="4381500"/>
              <a:ext cx="1095430" cy="324000"/>
            </a:xfrm>
            <a:prstGeom prst="rect">
              <a:avLst/>
            </a:prstGeom>
          </p:spPr>
        </p:pic>
      </p:grpSp>
      <p:sp>
        <p:nvSpPr>
          <p:cNvPr id="22" name="正方形/長方形 21"/>
          <p:cNvSpPr/>
          <p:nvPr/>
        </p:nvSpPr>
        <p:spPr>
          <a:xfrm>
            <a:off x="5816600" y="4787576"/>
            <a:ext cx="3302000" cy="414638"/>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8153400" y="5234196"/>
            <a:ext cx="490493" cy="45584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rot="5400000">
            <a:off x="6542780" y="4540988"/>
            <a:ext cx="3734000" cy="468225"/>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8175667" y="4787576"/>
            <a:ext cx="490493" cy="455844"/>
          </a:xfrm>
          <a:prstGeom prst="rect">
            <a:avLst/>
          </a:prstGeom>
          <a:noFill/>
          <a:ln w="38100" cap="flat" cmpd="sng" algn="ctr">
            <a:solidFill>
              <a:srgbClr val="4F81BD"/>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816600" y="5243420"/>
            <a:ext cx="3302000" cy="452738"/>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rot="5400000">
            <a:off x="6074554" y="4529763"/>
            <a:ext cx="3734000" cy="468225"/>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7685174" y="5243420"/>
            <a:ext cx="490493" cy="455844"/>
          </a:xfrm>
          <a:prstGeom prst="rect">
            <a:avLst/>
          </a:prstGeom>
          <a:noFill/>
          <a:ln w="38100" cap="flat" cmpd="sng" algn="ctr">
            <a:solidFill>
              <a:srgbClr val="4F81BD"/>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500"/>
                                        <p:tgtEl>
                                          <p:spTgt spid="33"/>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2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dissolve">
                                      <p:cBhvr>
                                        <p:cTn id="41" dur="500"/>
                                        <p:tgtEl>
                                          <p:spTgt spid="28"/>
                                        </p:tgtEl>
                                      </p:cBhvr>
                                    </p:animEffect>
                                  </p:childTnLst>
                                </p:cTn>
                              </p:par>
                              <p:par>
                                <p:cTn id="42" presetID="1" presetClass="exit" presetSubtype="0" fill="hold" grpId="1" nodeType="withEffect">
                                  <p:stCondLst>
                                    <p:cond delay="0"/>
                                  </p:stCondLst>
                                  <p:childTnLst>
                                    <p:set>
                                      <p:cBhvr>
                                        <p:cTn id="43" dur="1" fill="hold">
                                          <p:stCondLst>
                                            <p:cond delay="0"/>
                                          </p:stCondLst>
                                        </p:cTn>
                                        <p:tgtEl>
                                          <p:spTgt spid="23"/>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5" grpId="0" animBg="1"/>
      <p:bldP spid="32" grpId="0" animBg="1"/>
      <p:bldP spid="32" grpId="1" animBg="1"/>
      <p:bldP spid="33" grpId="0" animBg="1"/>
      <p:bldP spid="23" grpId="0" animBg="1"/>
      <p:bldP spid="23" grpId="1" animBg="1"/>
      <p:bldP spid="24" grpId="0" animBg="1"/>
      <p:bldP spid="24" grpId="1" animBg="1"/>
      <p:bldP spid="28"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4500" y="274638"/>
            <a:ext cx="8229600" cy="867026"/>
          </a:xfrm>
        </p:spPr>
        <p:txBody>
          <a:bodyPr/>
          <a:lstStyle/>
          <a:p>
            <a:r>
              <a:rPr lang="en-US" altLang="ja-JP" dirty="0" smtClean="0"/>
              <a:t>Algorithms on Non-linear Text</a:t>
            </a:r>
            <a:endParaRPr lang="ja-JP" altLang="en-US" dirty="0"/>
          </a:p>
        </p:txBody>
      </p:sp>
      <p:sp>
        <p:nvSpPr>
          <p:cNvPr id="14" name="テキスト ボックス 13"/>
          <p:cNvSpPr txBox="1"/>
          <p:nvPr/>
        </p:nvSpPr>
        <p:spPr>
          <a:xfrm>
            <a:off x="98363" y="6171059"/>
            <a:ext cx="9485011" cy="923330"/>
          </a:xfrm>
          <a:prstGeom prst="rect">
            <a:avLst/>
          </a:prstGeom>
          <a:noFill/>
        </p:spPr>
        <p:txBody>
          <a:bodyPr wrap="square" rtlCol="0">
            <a:spAutoFit/>
          </a:bodyPr>
          <a:lstStyle/>
          <a:p>
            <a:r>
              <a:rPr kumimoji="1" lang="en-US" altLang="ja-JP" i="1" dirty="0" smtClean="0">
                <a:latin typeface="Times New Roman"/>
                <a:cs typeface="Times New Roman"/>
              </a:rPr>
              <a:t>|E</a:t>
            </a:r>
            <a:r>
              <a:rPr kumimoji="1" lang="en-US" altLang="ja-JP" baseline="-25000" dirty="0" smtClean="0">
                <a:latin typeface="Times New Roman"/>
                <a:cs typeface="Times New Roman"/>
              </a:rPr>
              <a:t>1</a:t>
            </a:r>
            <a:r>
              <a:rPr kumimoji="1" lang="en-US" altLang="ja-JP" dirty="0" smtClean="0">
                <a:latin typeface="Times New Roman"/>
                <a:cs typeface="Times New Roman"/>
              </a:rPr>
              <a:t>|</a:t>
            </a:r>
            <a:r>
              <a:rPr kumimoji="1" lang="en-US" altLang="ja-JP" dirty="0" smtClean="0"/>
              <a:t> : the number of arcs in </a:t>
            </a:r>
            <a:r>
              <a:rPr lang="en-US" altLang="ja-JP" dirty="0" smtClean="0">
                <a:latin typeface="Times New Roman"/>
                <a:cs typeface="Times New Roman"/>
              </a:rPr>
              <a:t>text 1,  </a:t>
            </a:r>
            <a:r>
              <a:rPr lang="en-US" altLang="ja-JP" i="1" dirty="0" smtClean="0">
                <a:latin typeface="Times New Roman"/>
                <a:cs typeface="Times New Roman"/>
              </a:rPr>
              <a:t>|E</a:t>
            </a:r>
            <a:r>
              <a:rPr lang="en-US" altLang="ja-JP" baseline="-25000" dirty="0" smtClean="0">
                <a:latin typeface="Times New Roman"/>
                <a:cs typeface="Times New Roman"/>
              </a:rPr>
              <a:t>2</a:t>
            </a:r>
            <a:r>
              <a:rPr lang="en-US" altLang="ja-JP" dirty="0" smtClean="0">
                <a:latin typeface="Times New Roman"/>
                <a:cs typeface="Times New Roman"/>
              </a:rPr>
              <a:t>|</a:t>
            </a:r>
            <a:r>
              <a:rPr lang="en-US" altLang="ja-JP" dirty="0" smtClean="0"/>
              <a:t> : the number of arcs in </a:t>
            </a:r>
            <a:r>
              <a:rPr lang="en-US" altLang="ja-JP" dirty="0" smtClean="0">
                <a:latin typeface="Times New Roman"/>
                <a:cs typeface="Times New Roman"/>
              </a:rPr>
              <a:t>text 2,  |</a:t>
            </a:r>
            <a:r>
              <a:rPr lang="en-US" altLang="ja-JP" dirty="0" err="1" smtClean="0">
                <a:latin typeface="Times New Roman"/>
                <a:cs typeface="Times New Roman"/>
              </a:rPr>
              <a:t>Σ</a:t>
            </a:r>
            <a:r>
              <a:rPr lang="en-US" altLang="ja-JP" dirty="0" smtClean="0">
                <a:latin typeface="Times New Roman"/>
                <a:cs typeface="Times New Roman"/>
              </a:rPr>
              <a:t>| : the </a:t>
            </a:r>
            <a:r>
              <a:rPr lang="en-US" altLang="ja-JP" dirty="0" smtClean="0">
                <a:cs typeface="Times New Roman"/>
              </a:rPr>
              <a:t>alphabet size,</a:t>
            </a:r>
            <a:r>
              <a:rPr lang="en-US" altLang="ja-JP" dirty="0" smtClean="0">
                <a:latin typeface="Times New Roman"/>
                <a:cs typeface="Times New Roman"/>
              </a:rPr>
              <a:t> </a:t>
            </a:r>
          </a:p>
          <a:p>
            <a:r>
              <a:rPr lang="en-US" altLang="ja-JP" i="1" dirty="0" smtClean="0">
                <a:latin typeface="Times New Roman"/>
                <a:cs typeface="Times New Roman"/>
              </a:rPr>
              <a:t>|V</a:t>
            </a:r>
            <a:r>
              <a:rPr lang="en-US" altLang="ja-JP" baseline="-25000" dirty="0" smtClean="0">
                <a:latin typeface="Times New Roman"/>
                <a:cs typeface="Times New Roman"/>
              </a:rPr>
              <a:t>1</a:t>
            </a:r>
            <a:r>
              <a:rPr lang="en-US" altLang="ja-JP" dirty="0" smtClean="0">
                <a:latin typeface="Times New Roman"/>
                <a:cs typeface="Times New Roman"/>
              </a:rPr>
              <a:t>|</a:t>
            </a:r>
            <a:r>
              <a:rPr lang="en-US" altLang="ja-JP" dirty="0" smtClean="0"/>
              <a:t> : the number of vertices in </a:t>
            </a:r>
            <a:r>
              <a:rPr lang="en-US" altLang="ja-JP" dirty="0" smtClean="0">
                <a:latin typeface="Times New Roman"/>
                <a:cs typeface="Times New Roman"/>
              </a:rPr>
              <a:t>text 1,   </a:t>
            </a:r>
            <a:r>
              <a:rPr lang="en-US" altLang="ja-JP" i="1" dirty="0" smtClean="0">
                <a:latin typeface="Times New Roman"/>
                <a:cs typeface="Times New Roman"/>
              </a:rPr>
              <a:t>|V</a:t>
            </a:r>
            <a:r>
              <a:rPr lang="en-US" altLang="ja-JP" baseline="-25000" dirty="0" smtClean="0">
                <a:latin typeface="Times New Roman"/>
                <a:cs typeface="Times New Roman"/>
              </a:rPr>
              <a:t>2</a:t>
            </a:r>
            <a:r>
              <a:rPr lang="en-US" altLang="ja-JP" dirty="0" smtClean="0">
                <a:latin typeface="Times New Roman"/>
                <a:cs typeface="Times New Roman"/>
              </a:rPr>
              <a:t>|</a:t>
            </a:r>
            <a:r>
              <a:rPr lang="en-US" altLang="ja-JP" dirty="0" smtClean="0"/>
              <a:t> : the number of vertices in </a:t>
            </a:r>
            <a:r>
              <a:rPr lang="en-US" altLang="ja-JP" dirty="0" smtClean="0">
                <a:latin typeface="Times New Roman"/>
                <a:cs typeface="Times New Roman"/>
              </a:rPr>
              <a:t>text 2.</a:t>
            </a:r>
            <a:endParaRPr lang="en-US" altLang="ja-JP" dirty="0" smtClean="0">
              <a:cs typeface="Times New Roman"/>
            </a:endParaRPr>
          </a:p>
          <a:p>
            <a:endParaRPr kumimoji="1" lang="ja-JP" altLang="en-US" dirty="0"/>
          </a:p>
        </p:txBody>
      </p:sp>
      <p:graphicFrame>
        <p:nvGraphicFramePr>
          <p:cNvPr id="48" name="表 47"/>
          <p:cNvGraphicFramePr>
            <a:graphicFrameLocks noGrp="1"/>
          </p:cNvGraphicFramePr>
          <p:nvPr/>
        </p:nvGraphicFramePr>
        <p:xfrm>
          <a:off x="128290" y="1233235"/>
          <a:ext cx="8888137" cy="4937760"/>
        </p:xfrm>
        <a:graphic>
          <a:graphicData uri="http://schemas.openxmlformats.org/drawingml/2006/table">
            <a:tbl>
              <a:tblPr firstRow="1" bandRow="1">
                <a:tableStyleId>{2A488322-F2BA-4B5B-9748-0D474271808F}</a:tableStyleId>
              </a:tblPr>
              <a:tblGrid>
                <a:gridCol w="2006822"/>
                <a:gridCol w="1730417"/>
                <a:gridCol w="1702508"/>
                <a:gridCol w="3448390"/>
              </a:tblGrid>
              <a:tr h="363093">
                <a:tc>
                  <a:txBody>
                    <a:bodyPr/>
                    <a:lstStyle/>
                    <a:p>
                      <a:pPr algn="ctr"/>
                      <a:r>
                        <a:rPr kumimoji="1" lang="en-US" altLang="ja-JP" dirty="0" smtClean="0"/>
                        <a:t>problem</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kumimoji="1" lang="en-US" altLang="ja-JP" dirty="0" smtClean="0"/>
                        <a:t>text</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kumimoji="1" lang="en-US" altLang="ja-JP" dirty="0" smtClean="0"/>
                        <a:t>pattern</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kumimoji="1" lang="en-US" altLang="ja-JP" dirty="0" smtClean="0"/>
                        <a:t>time</a:t>
                      </a:r>
                      <a:r>
                        <a:rPr kumimoji="1" lang="en-US" altLang="ja-JP" baseline="0" dirty="0" smtClean="0"/>
                        <a:t> complexity</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r>
              <a:tr h="363093">
                <a:tc rowSpan="3">
                  <a:txBody>
                    <a:bodyPr/>
                    <a:lstStyle/>
                    <a:p>
                      <a:pPr algn="ctr"/>
                      <a:r>
                        <a:rPr kumimoji="1" lang="en-US" altLang="ja-JP" dirty="0" smtClean="0"/>
                        <a:t>Substring</a:t>
                      </a:r>
                      <a:r>
                        <a:rPr kumimoji="1" lang="en-US" altLang="ja-JP" baseline="0" dirty="0" smtClean="0"/>
                        <a:t> Matching</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smtClean="0"/>
                        <a:t>acyclic</a:t>
                      </a:r>
                      <a:r>
                        <a:rPr kumimoji="1" lang="en-US" altLang="ja-JP" baseline="0" dirty="0" smtClean="0"/>
                        <a:t> graph</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smtClean="0"/>
                        <a:t>linear</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r"/>
                      <a:r>
                        <a:rPr kumimoji="1" lang="en-US" altLang="ja-JP" i="1" dirty="0" err="1" smtClean="0">
                          <a:latin typeface="Times New Roman"/>
                          <a:cs typeface="Times New Roman"/>
                        </a:rPr>
                        <a:t>O</a:t>
                      </a:r>
                      <a:r>
                        <a:rPr kumimoji="1" lang="en-US" altLang="ja-JP" i="0" dirty="0" err="1" smtClean="0">
                          <a:latin typeface="Times New Roman"/>
                          <a:cs typeface="Times New Roman"/>
                        </a:rPr>
                        <a:t>(</a:t>
                      </a:r>
                      <a:r>
                        <a:rPr kumimoji="1" lang="en-US" altLang="ja-JP" i="1" dirty="0" err="1" smtClean="0">
                          <a:latin typeface="Times New Roman"/>
                          <a:cs typeface="Times New Roman"/>
                        </a:rPr>
                        <a:t>n+m</a:t>
                      </a:r>
                      <a:r>
                        <a:rPr kumimoji="1" lang="en-US" altLang="ja-JP" i="0" dirty="0" err="1" smtClean="0">
                          <a:latin typeface="Times New Roman"/>
                          <a:cs typeface="Times New Roman"/>
                        </a:rPr>
                        <a:t>|</a:t>
                      </a:r>
                      <a:r>
                        <a:rPr kumimoji="1" lang="en-US" altLang="ja-JP" i="1" dirty="0" err="1" smtClean="0">
                          <a:latin typeface="Times New Roman"/>
                          <a:cs typeface="Times New Roman"/>
                        </a:rPr>
                        <a:t>E</a:t>
                      </a:r>
                      <a:r>
                        <a:rPr kumimoji="1" lang="en-US" altLang="ja-JP" i="1" dirty="0" smtClean="0">
                          <a:latin typeface="Times New Roman"/>
                          <a:cs typeface="Times New Roman"/>
                        </a:rPr>
                        <a:t>|</a:t>
                      </a:r>
                      <a:r>
                        <a:rPr kumimoji="1" lang="en-US" altLang="ja-JP" i="0" dirty="0" smtClean="0">
                          <a:latin typeface="Times New Roman"/>
                          <a:cs typeface="Times New Roman"/>
                        </a:rPr>
                        <a:t>)    </a:t>
                      </a:r>
                      <a:r>
                        <a:rPr kumimoji="1" lang="en-US" altLang="ja-JP" dirty="0" smtClean="0"/>
                        <a:t>[Park </a:t>
                      </a:r>
                      <a:r>
                        <a:rPr kumimoji="1" lang="ja-JP" altLang="en-US" dirty="0" smtClean="0"/>
                        <a:t>＆</a:t>
                      </a:r>
                      <a:r>
                        <a:rPr kumimoji="1" lang="en-US" altLang="ja-JP" dirty="0" smtClean="0"/>
                        <a:t> Kim, 1995]</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63093">
                <a:tc vMerge="1">
                  <a:txBody>
                    <a:bodyPr/>
                    <a:lstStyle/>
                    <a:p>
                      <a:pPr algn="ctr"/>
                      <a:endParaRPr kumimoji="1" lang="ja-JP" altLang="en-US" dirty="0"/>
                    </a:p>
                  </a:txBody>
                  <a:tcPr anchor="ctr"/>
                </a:tc>
                <a:tc>
                  <a:txBody>
                    <a:bodyPr/>
                    <a:lstStyle/>
                    <a:p>
                      <a:pPr algn="ctr"/>
                      <a:r>
                        <a:rPr kumimoji="1" lang="en-US" altLang="ja-JP" dirty="0" smtClean="0"/>
                        <a:t>tree</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smtClean="0"/>
                        <a:t>linear</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r"/>
                      <a:r>
                        <a:rPr kumimoji="1" lang="en-US" altLang="ja-JP" b="0" i="1" dirty="0" err="1" smtClean="0">
                          <a:latin typeface="Times New Roman"/>
                          <a:cs typeface="Times New Roman"/>
                        </a:rPr>
                        <a:t>O</a:t>
                      </a:r>
                      <a:r>
                        <a:rPr kumimoji="1" lang="en-US" altLang="ja-JP" b="0" i="0" dirty="0" err="1" smtClean="0">
                          <a:latin typeface="Times New Roman"/>
                          <a:cs typeface="Times New Roman"/>
                        </a:rPr>
                        <a:t>(</a:t>
                      </a:r>
                      <a:r>
                        <a:rPr kumimoji="1" lang="en-US" altLang="ja-JP" b="0" i="1" dirty="0" err="1" smtClean="0">
                          <a:latin typeface="Times New Roman"/>
                          <a:cs typeface="Times New Roman"/>
                        </a:rPr>
                        <a:t>n</a:t>
                      </a:r>
                      <a:r>
                        <a:rPr kumimoji="1" lang="en-US" altLang="ja-JP" b="0" i="0" dirty="0" smtClean="0">
                          <a:latin typeface="Times New Roman"/>
                          <a:cs typeface="Times New Roman"/>
                        </a:rPr>
                        <a:t>)                       </a:t>
                      </a:r>
                      <a:r>
                        <a:rPr kumimoji="1" lang="en-US" altLang="ja-JP" dirty="0" smtClean="0"/>
                        <a:t>[</a:t>
                      </a:r>
                      <a:r>
                        <a:rPr kumimoji="1" lang="en-US" altLang="ja-JP" dirty="0" err="1" smtClean="0"/>
                        <a:t>Akutsu</a:t>
                      </a:r>
                      <a:r>
                        <a:rPr kumimoji="1" lang="en-US" altLang="ja-JP" dirty="0" smtClean="0"/>
                        <a:t>, 1993]</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63093">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dirty="0" smtClean="0"/>
                        <a:t>graph</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smtClean="0"/>
                        <a:t>linear</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r"/>
                      <a:r>
                        <a:rPr kumimoji="1" lang="en-US" altLang="ja-JP" i="1" dirty="0" err="1" smtClean="0">
                          <a:latin typeface="Times New Roman"/>
                          <a:cs typeface="Times New Roman"/>
                        </a:rPr>
                        <a:t>O</a:t>
                      </a:r>
                      <a:r>
                        <a:rPr kumimoji="1" lang="en-US" altLang="ja-JP" i="0" dirty="0" err="1" smtClean="0">
                          <a:latin typeface="Times New Roman"/>
                          <a:cs typeface="Times New Roman"/>
                        </a:rPr>
                        <a:t>(</a:t>
                      </a:r>
                      <a:r>
                        <a:rPr kumimoji="1" lang="en-US" altLang="ja-JP" i="1" dirty="0" err="1" smtClean="0">
                          <a:latin typeface="Times New Roman"/>
                          <a:cs typeface="Times New Roman"/>
                        </a:rPr>
                        <a:t>n+m</a:t>
                      </a:r>
                      <a:r>
                        <a:rPr kumimoji="1" lang="en-US" altLang="ja-JP" i="0" dirty="0" err="1" smtClean="0">
                          <a:latin typeface="Times New Roman"/>
                          <a:cs typeface="Times New Roman"/>
                        </a:rPr>
                        <a:t>|</a:t>
                      </a:r>
                      <a:r>
                        <a:rPr kumimoji="1" lang="en-US" altLang="ja-JP" i="1" dirty="0" err="1" smtClean="0">
                          <a:latin typeface="Times New Roman"/>
                          <a:cs typeface="Times New Roman"/>
                        </a:rPr>
                        <a:t>E</a:t>
                      </a:r>
                      <a:r>
                        <a:rPr kumimoji="1" lang="en-US" altLang="ja-JP" i="1" dirty="0" smtClean="0">
                          <a:latin typeface="Times New Roman"/>
                          <a:cs typeface="Times New Roman"/>
                        </a:rPr>
                        <a:t>|</a:t>
                      </a:r>
                      <a:r>
                        <a:rPr kumimoji="1" lang="en-US" altLang="ja-JP" i="0" dirty="0" smtClean="0">
                          <a:latin typeface="Times New Roman"/>
                          <a:cs typeface="Times New Roman"/>
                        </a:rPr>
                        <a:t>)        </a:t>
                      </a:r>
                      <a:r>
                        <a:rPr kumimoji="1" lang="en-US" altLang="ja-JP" dirty="0" smtClean="0"/>
                        <a:t>[Amir et al, 1997]</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635413">
                <a:tc rowSpan="2">
                  <a:txBody>
                    <a:bodyPr/>
                    <a:lstStyle/>
                    <a:p>
                      <a:pPr algn="ctr"/>
                      <a:r>
                        <a:rPr kumimoji="1" lang="en-US" altLang="ja-JP" dirty="0" smtClean="0"/>
                        <a:t>Approximate</a:t>
                      </a:r>
                    </a:p>
                    <a:p>
                      <a:pPr algn="ctr"/>
                      <a:r>
                        <a:rPr kumimoji="1" lang="en-US" altLang="ja-JP" dirty="0" smtClean="0"/>
                        <a:t>Matching</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spcAft>
                          <a:spcPts val="600"/>
                        </a:spcAft>
                      </a:pPr>
                      <a:r>
                        <a:rPr kumimoji="1" lang="en-US" altLang="ja-JP" dirty="0" smtClean="0"/>
                        <a:t>graph</a:t>
                      </a:r>
                      <a:r>
                        <a:rPr kumimoji="1" lang="en-US" altLang="ja-JP" baseline="0" dirty="0" smtClean="0"/>
                        <a:t> with edit operations</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smtClean="0"/>
                        <a:t>linear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r"/>
                      <a:r>
                        <a:rPr kumimoji="1" lang="en-US" altLang="ja-JP" dirty="0" smtClean="0"/>
                        <a:t>NP-complete  </a:t>
                      </a:r>
                      <a:r>
                        <a:rPr kumimoji="1" lang="en-US" altLang="ja-JP" baseline="0" dirty="0" smtClean="0"/>
                        <a:t>[Amir et al, 1997]</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635413">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dirty="0" smtClean="0"/>
                        <a:t>graph</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smtClean="0"/>
                        <a:t>linear with edit operations</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r"/>
                      <a:r>
                        <a:rPr kumimoji="1" lang="en-US" altLang="ja-JP" i="1" dirty="0" err="1" smtClean="0">
                          <a:latin typeface="Times New Roman"/>
                          <a:cs typeface="Times New Roman"/>
                        </a:rPr>
                        <a:t>O</a:t>
                      </a:r>
                      <a:r>
                        <a:rPr kumimoji="1" lang="en-US" altLang="ja-JP" i="0" dirty="0" err="1" smtClean="0">
                          <a:latin typeface="Times New Roman"/>
                          <a:cs typeface="Times New Roman"/>
                        </a:rPr>
                        <a:t>(</a:t>
                      </a:r>
                      <a:r>
                        <a:rPr kumimoji="1" lang="en-US" altLang="ja-JP" i="1" dirty="0" err="1" smtClean="0">
                          <a:latin typeface="Times New Roman"/>
                          <a:cs typeface="Times New Roman"/>
                        </a:rPr>
                        <a:t>m</a:t>
                      </a:r>
                      <a:r>
                        <a:rPr kumimoji="1" lang="en-US" altLang="ja-JP" i="0" dirty="0" err="1" smtClean="0">
                          <a:latin typeface="Times New Roman"/>
                          <a:cs typeface="Times New Roman"/>
                        </a:rPr>
                        <a:t>(</a:t>
                      </a:r>
                      <a:r>
                        <a:rPr kumimoji="1" lang="en-US" altLang="ja-JP" i="1" dirty="0" err="1" smtClean="0">
                          <a:latin typeface="Times New Roman"/>
                          <a:cs typeface="Times New Roman"/>
                        </a:rPr>
                        <a:t>n+e</a:t>
                      </a:r>
                      <a:r>
                        <a:rPr kumimoji="1" lang="en-US" altLang="ja-JP" i="0" dirty="0" smtClean="0">
                          <a:latin typeface="Times New Roman"/>
                          <a:cs typeface="Times New Roman"/>
                        </a:rPr>
                        <a:t>))          </a:t>
                      </a:r>
                      <a:r>
                        <a:rPr kumimoji="1" lang="en-US" altLang="ja-JP" dirty="0" smtClean="0"/>
                        <a:t>[Navarro, 2000]</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63093">
                <a:tc>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b="1" dirty="0" smtClean="0">
                          <a:solidFill>
                            <a:schemeClr val="bg1"/>
                          </a:solidFill>
                        </a:rPr>
                        <a:t>text </a:t>
                      </a:r>
                      <a:r>
                        <a:rPr kumimoji="1" lang="en-US" altLang="ja-JP" b="1" dirty="0" smtClean="0">
                          <a:solidFill>
                            <a:schemeClr val="bg1"/>
                          </a:solidFill>
                          <a:latin typeface="Times New Roman"/>
                          <a:ea typeface="+mn-ea"/>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kumimoji="1" lang="en-US" altLang="ja-JP" b="1" dirty="0" smtClean="0">
                          <a:solidFill>
                            <a:schemeClr val="bg1"/>
                          </a:solidFill>
                        </a:rPr>
                        <a:t>text </a:t>
                      </a:r>
                      <a:r>
                        <a:rPr kumimoji="1" lang="en-US" altLang="ja-JP" b="1" dirty="0" smtClean="0">
                          <a:solidFill>
                            <a:schemeClr val="bg1"/>
                          </a:solidFill>
                          <a:latin typeface="Times New Roman"/>
                          <a:ea typeface="+mn-ea"/>
                          <a:cs typeface="Times New Roman"/>
                        </a:rPr>
                        <a:t>2</a:t>
                      </a:r>
                      <a:endParaRPr kumimoji="1" lang="ja-JP" altLang="en-US" b="1" dirty="0">
                        <a:solidFill>
                          <a:schemeClr val="bg1"/>
                        </a:solidFill>
                        <a:latin typeface="Times New Roman"/>
                        <a:ea typeface="+mn-ea"/>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093">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Longest Common Substring</a:t>
                      </a:r>
                      <a:endParaRPr kumimoji="1" lang="ja-JP" altLang="en-US"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smtClean="0"/>
                        <a:t>acyclic</a:t>
                      </a:r>
                      <a:r>
                        <a:rPr kumimoji="1" lang="en-US" altLang="ja-JP" baseline="0" dirty="0" smtClean="0"/>
                        <a:t> graph</a:t>
                      </a:r>
                      <a:endParaRPr kumimoji="1" lang="en-US" altLang="ja-JP"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98D9"/>
                    </a:solidFill>
                  </a:tcPr>
                </a:tc>
                <a:tc>
                  <a:txBody>
                    <a:bodyPr/>
                    <a:lstStyle/>
                    <a:p>
                      <a:pPr algn="ctr"/>
                      <a:r>
                        <a:rPr kumimoji="1" lang="en-US" altLang="ja-JP" dirty="0" smtClean="0"/>
                        <a:t>acyclic graph</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98D9"/>
                    </a:solidFill>
                  </a:tcPr>
                </a:tc>
                <a:tc>
                  <a:txBody>
                    <a:bodyPr/>
                    <a:lstStyle/>
                    <a:p>
                      <a:pPr algn="r"/>
                      <a:r>
                        <a:rPr kumimoji="1" lang="en-US" altLang="ja-JP" i="1" dirty="0" smtClean="0">
                          <a:latin typeface="Times New Roman"/>
                          <a:cs typeface="Times New Roman"/>
                        </a:rPr>
                        <a:t>O</a:t>
                      </a:r>
                      <a:r>
                        <a:rPr kumimoji="1" lang="en-US" altLang="ja-JP" i="0" dirty="0" smtClean="0">
                          <a:latin typeface="Times New Roman"/>
                          <a:cs typeface="Times New Roman"/>
                        </a:rPr>
                        <a:t>(|</a:t>
                      </a:r>
                      <a:r>
                        <a:rPr kumimoji="1" lang="en-US" altLang="ja-JP" i="1" dirty="0" smtClean="0">
                          <a:latin typeface="Times New Roman"/>
                          <a:cs typeface="Times New Roman"/>
                        </a:rPr>
                        <a:t>E</a:t>
                      </a:r>
                      <a:r>
                        <a:rPr kumimoji="1" lang="en-US" altLang="ja-JP" i="0" baseline="-25000" dirty="0" smtClean="0">
                          <a:latin typeface="Times New Roman"/>
                          <a:cs typeface="Times New Roman"/>
                        </a:rPr>
                        <a:t>1</a:t>
                      </a:r>
                      <a:r>
                        <a:rPr kumimoji="1" lang="en-US" altLang="ja-JP" i="1" dirty="0" smtClean="0">
                          <a:latin typeface="Times New Roman"/>
                          <a:cs typeface="Times New Roman"/>
                        </a:rPr>
                        <a:t>|</a:t>
                      </a:r>
                      <a:r>
                        <a:rPr kumimoji="1" lang="en-US" altLang="ja-JP" i="0" dirty="0" smtClean="0">
                          <a:latin typeface="Times New Roman"/>
                          <a:cs typeface="Times New Roman"/>
                        </a:rPr>
                        <a:t>|</a:t>
                      </a:r>
                      <a:r>
                        <a:rPr kumimoji="1" lang="en-US" altLang="ja-JP" i="1" dirty="0" smtClean="0">
                          <a:latin typeface="Times New Roman"/>
                          <a:cs typeface="Times New Roman"/>
                        </a:rPr>
                        <a:t>E</a:t>
                      </a:r>
                      <a:r>
                        <a:rPr kumimoji="1" lang="en-US" altLang="ja-JP" i="0" baseline="-25000" dirty="0" smtClean="0">
                          <a:latin typeface="Times New Roman"/>
                          <a:cs typeface="Times New Roman"/>
                        </a:rPr>
                        <a:t>2</a:t>
                      </a:r>
                      <a:r>
                        <a:rPr kumimoji="1" lang="en-US" altLang="ja-JP" i="1" dirty="0" smtClean="0">
                          <a:latin typeface="Times New Roman"/>
                          <a:cs typeface="Times New Roman"/>
                        </a:rPr>
                        <a:t>|</a:t>
                      </a:r>
                      <a:r>
                        <a:rPr kumimoji="1" lang="en-US" altLang="ja-JP" i="0" dirty="0" smtClean="0">
                          <a:latin typeface="Times New Roman"/>
                          <a:cs typeface="Times New Roman"/>
                        </a:rPr>
                        <a:t>)                   </a:t>
                      </a:r>
                      <a:r>
                        <a:rPr kumimoji="1" lang="en-US" altLang="ja-JP" i="0" dirty="0" smtClean="0">
                          <a:latin typeface="+mn-lt"/>
                          <a:cs typeface="+mn-cs"/>
                        </a:rPr>
                        <a:t>(this work)</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98D9"/>
                    </a:solidFill>
                  </a:tcPr>
                </a:tc>
              </a:tr>
              <a:tr h="363093">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baseline="0" dirty="0" smtClean="0"/>
                        <a:t>graph</a:t>
                      </a:r>
                      <a:endParaRPr kumimoji="1" lang="en-US" altLang="ja-JP"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98D9"/>
                    </a:solidFill>
                  </a:tcPr>
                </a:tc>
                <a:tc>
                  <a:txBody>
                    <a:bodyPr/>
                    <a:lstStyle/>
                    <a:p>
                      <a:pPr algn="ctr"/>
                      <a:r>
                        <a:rPr kumimoji="1" lang="en-US" altLang="ja-JP" dirty="0" smtClean="0"/>
                        <a:t>acyclic graph</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98D9"/>
                    </a:solidFill>
                  </a:tcPr>
                </a:tc>
                <a:tc>
                  <a:txBody>
                    <a:bodyPr/>
                    <a:lstStyle/>
                    <a:p>
                      <a:pPr algn="r"/>
                      <a:r>
                        <a:rPr kumimoji="1" lang="en-US" altLang="ja-JP" i="1" dirty="0" smtClean="0">
                          <a:latin typeface="Times New Roman"/>
                          <a:cs typeface="Times New Roman"/>
                        </a:rPr>
                        <a:t>O</a:t>
                      </a:r>
                      <a:r>
                        <a:rPr kumimoji="1" lang="en-US" altLang="ja-JP" i="0" dirty="0" smtClean="0">
                          <a:latin typeface="Times New Roman"/>
                          <a:cs typeface="Times New Roman"/>
                        </a:rPr>
                        <a:t>(|</a:t>
                      </a:r>
                      <a:r>
                        <a:rPr kumimoji="1" lang="en-US" altLang="ja-JP" i="1" dirty="0" smtClean="0">
                          <a:latin typeface="Times New Roman"/>
                          <a:cs typeface="Times New Roman"/>
                        </a:rPr>
                        <a:t>E</a:t>
                      </a:r>
                      <a:r>
                        <a:rPr kumimoji="1" lang="en-US" altLang="ja-JP" i="0" baseline="-25000" dirty="0" smtClean="0">
                          <a:latin typeface="Times New Roman"/>
                          <a:cs typeface="Times New Roman"/>
                        </a:rPr>
                        <a:t>1</a:t>
                      </a:r>
                      <a:r>
                        <a:rPr kumimoji="1" lang="en-US" altLang="ja-JP" i="1" dirty="0" smtClean="0">
                          <a:latin typeface="Times New Roman"/>
                          <a:cs typeface="Times New Roman"/>
                        </a:rPr>
                        <a:t>|</a:t>
                      </a:r>
                      <a:r>
                        <a:rPr kumimoji="1" lang="en-US" altLang="ja-JP" i="0" dirty="0" smtClean="0">
                          <a:latin typeface="Times New Roman"/>
                          <a:cs typeface="Times New Roman"/>
                        </a:rPr>
                        <a:t>|</a:t>
                      </a:r>
                      <a:r>
                        <a:rPr kumimoji="1" lang="en-US" altLang="ja-JP" i="1" dirty="0" smtClean="0">
                          <a:latin typeface="Times New Roman"/>
                          <a:cs typeface="Times New Roman"/>
                        </a:rPr>
                        <a:t>E</a:t>
                      </a:r>
                      <a:r>
                        <a:rPr kumimoji="1" lang="en-US" altLang="ja-JP" i="0" baseline="-25000" dirty="0" smtClean="0">
                          <a:latin typeface="Times New Roman"/>
                          <a:cs typeface="Times New Roman"/>
                        </a:rPr>
                        <a:t>2</a:t>
                      </a:r>
                      <a:r>
                        <a:rPr kumimoji="1" lang="en-US" altLang="ja-JP" i="1" dirty="0" smtClean="0">
                          <a:latin typeface="Times New Roman"/>
                          <a:cs typeface="Times New Roman"/>
                        </a:rPr>
                        <a:t>|</a:t>
                      </a:r>
                      <a:r>
                        <a:rPr kumimoji="1" lang="en-US" altLang="ja-JP" i="0" dirty="0" smtClean="0">
                          <a:latin typeface="Times New Roman"/>
                          <a:cs typeface="Times New Roman"/>
                        </a:rPr>
                        <a:t>)                   </a:t>
                      </a:r>
                      <a:r>
                        <a:rPr kumimoji="1" lang="en-US" altLang="ja-JP" i="0" dirty="0" smtClean="0">
                          <a:latin typeface="+mn-lt"/>
                          <a:cs typeface="+mn-cs"/>
                        </a:rPr>
                        <a:t>(this work)</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98D9"/>
                    </a:solidFill>
                  </a:tcPr>
                </a:tc>
              </a:tr>
              <a:tr h="363093">
                <a:tc rowSpan="3">
                  <a:txBody>
                    <a:bodyPr/>
                    <a:lstStyle/>
                    <a:p>
                      <a:pPr algn="ctr"/>
                      <a:r>
                        <a:rPr kumimoji="1" lang="en-US" altLang="ja-JP" dirty="0" smtClean="0"/>
                        <a:t>Longest Common Subsequence</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smtClean="0"/>
                        <a:t>acyclic</a:t>
                      </a:r>
                      <a:r>
                        <a:rPr kumimoji="1" lang="en-US" altLang="ja-JP" baseline="0" dirty="0" smtClean="0"/>
                        <a:t> graph</a:t>
                      </a:r>
                      <a:endParaRPr kumimoji="1" lang="en-US" altLang="ja-JP"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smtClean="0"/>
                        <a:t>acyclic graph</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kumimoji="1" lang="en-US" altLang="ja-JP" i="1" dirty="0" smtClean="0">
                          <a:latin typeface="Times New Roman"/>
                          <a:cs typeface="Times New Roman"/>
                        </a:rPr>
                        <a:t>O</a:t>
                      </a:r>
                      <a:r>
                        <a:rPr kumimoji="1" lang="en-US" altLang="ja-JP" i="0" dirty="0" smtClean="0">
                          <a:latin typeface="Times New Roman"/>
                          <a:cs typeface="Times New Roman"/>
                        </a:rPr>
                        <a:t>(|Σ|</a:t>
                      </a:r>
                      <a:r>
                        <a:rPr kumimoji="1" lang="en-US" altLang="ja-JP" i="0" baseline="30000" dirty="0" smtClean="0">
                          <a:latin typeface="Times New Roman"/>
                          <a:cs typeface="Times New Roman"/>
                        </a:rPr>
                        <a:t>2</a:t>
                      </a:r>
                      <a:r>
                        <a:rPr kumimoji="1" lang="en-US" altLang="ja-JP" i="0" dirty="0" smtClean="0">
                          <a:latin typeface="Times New Roman"/>
                          <a:cs typeface="Times New Roman"/>
                        </a:rPr>
                        <a:t>|</a:t>
                      </a:r>
                      <a:r>
                        <a:rPr kumimoji="1" lang="en-US" altLang="ja-JP" i="1" dirty="0" smtClean="0">
                          <a:latin typeface="Times New Roman"/>
                          <a:cs typeface="Times New Roman"/>
                        </a:rPr>
                        <a:t>E</a:t>
                      </a:r>
                      <a:r>
                        <a:rPr kumimoji="1" lang="en-US" altLang="ja-JP" i="0" baseline="-25000" dirty="0" smtClean="0">
                          <a:latin typeface="Times New Roman"/>
                          <a:cs typeface="Times New Roman"/>
                        </a:rPr>
                        <a:t>1</a:t>
                      </a:r>
                      <a:r>
                        <a:rPr kumimoji="1" lang="en-US" altLang="ja-JP" i="1" dirty="0" smtClean="0">
                          <a:latin typeface="Times New Roman"/>
                          <a:cs typeface="Times New Roman"/>
                        </a:rPr>
                        <a:t>|</a:t>
                      </a:r>
                      <a:r>
                        <a:rPr kumimoji="1" lang="en-US" altLang="ja-JP" i="0" dirty="0" smtClean="0">
                          <a:latin typeface="Times New Roman"/>
                          <a:cs typeface="Times New Roman"/>
                        </a:rPr>
                        <a:t>|</a:t>
                      </a:r>
                      <a:r>
                        <a:rPr kumimoji="1" lang="en-US" altLang="ja-JP" i="1" dirty="0" smtClean="0">
                          <a:latin typeface="Times New Roman"/>
                          <a:cs typeface="Times New Roman"/>
                        </a:rPr>
                        <a:t>E</a:t>
                      </a:r>
                      <a:r>
                        <a:rPr kumimoji="1" lang="en-US" altLang="ja-JP" i="0" baseline="-25000" dirty="0" smtClean="0">
                          <a:latin typeface="Times New Roman"/>
                          <a:cs typeface="Times New Roman"/>
                        </a:rPr>
                        <a:t>2</a:t>
                      </a:r>
                      <a:r>
                        <a:rPr kumimoji="1" lang="en-US" altLang="ja-JP" i="1" dirty="0" smtClean="0">
                          <a:latin typeface="Times New Roman"/>
                          <a:cs typeface="Times New Roman"/>
                        </a:rPr>
                        <a:t>|</a:t>
                      </a:r>
                      <a:r>
                        <a:rPr kumimoji="1" lang="en-US" altLang="ja-JP" i="0" dirty="0" smtClean="0">
                          <a:latin typeface="Times New Roman"/>
                          <a:cs typeface="Times New Roman"/>
                        </a:rPr>
                        <a:t>)           </a:t>
                      </a:r>
                      <a:r>
                        <a:rPr kumimoji="1" lang="en-US" altLang="ja-JP" dirty="0" smtClean="0"/>
                        <a:t>[</a:t>
                      </a:r>
                      <a:r>
                        <a:rPr kumimoji="1" lang="en-US" altLang="ja-JP" dirty="0" err="1" smtClean="0"/>
                        <a:t>Thang</a:t>
                      </a:r>
                      <a:r>
                        <a:rPr kumimoji="1" lang="en-US" altLang="ja-JP" dirty="0" smtClean="0"/>
                        <a:t>, 2011]</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63093">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dirty="0" smtClean="0"/>
                        <a:t>acyclic</a:t>
                      </a:r>
                      <a:r>
                        <a:rPr kumimoji="1" lang="en-US" altLang="ja-JP" baseline="0" dirty="0" smtClean="0"/>
                        <a:t> graph</a:t>
                      </a:r>
                      <a:endParaRPr kumimoji="1" lang="en-US" altLang="ja-JP"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98D9"/>
                    </a:solidFill>
                  </a:tcPr>
                </a:tc>
                <a:tc>
                  <a:txBody>
                    <a:bodyPr/>
                    <a:lstStyle/>
                    <a:p>
                      <a:pPr algn="ctr"/>
                      <a:r>
                        <a:rPr kumimoji="1" lang="en-US" altLang="ja-JP" dirty="0" smtClean="0"/>
                        <a:t>acyclic graph</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98D9"/>
                    </a:solidFill>
                  </a:tcPr>
                </a:tc>
                <a:tc>
                  <a:txBody>
                    <a:bodyPr/>
                    <a:lstStyle/>
                    <a:p>
                      <a:pPr algn="r"/>
                      <a:r>
                        <a:rPr kumimoji="1" lang="en-US" altLang="ja-JP" i="1" dirty="0" smtClean="0">
                          <a:latin typeface="Times New Roman"/>
                          <a:cs typeface="Times New Roman"/>
                        </a:rPr>
                        <a:t>O</a:t>
                      </a:r>
                      <a:r>
                        <a:rPr kumimoji="1" lang="en-US" altLang="ja-JP" i="0" dirty="0" smtClean="0">
                          <a:latin typeface="Times New Roman"/>
                          <a:cs typeface="Times New Roman"/>
                        </a:rPr>
                        <a:t>(|</a:t>
                      </a:r>
                      <a:r>
                        <a:rPr kumimoji="1" lang="en-US" altLang="ja-JP" i="1" dirty="0" smtClean="0">
                          <a:latin typeface="Times New Roman"/>
                          <a:cs typeface="Times New Roman"/>
                        </a:rPr>
                        <a:t>E</a:t>
                      </a:r>
                      <a:r>
                        <a:rPr kumimoji="1" lang="en-US" altLang="ja-JP" i="0" baseline="-25000" dirty="0" smtClean="0">
                          <a:latin typeface="Times New Roman"/>
                          <a:cs typeface="Times New Roman"/>
                        </a:rPr>
                        <a:t>1</a:t>
                      </a:r>
                      <a:r>
                        <a:rPr kumimoji="1" lang="en-US" altLang="ja-JP" i="1" dirty="0" smtClean="0">
                          <a:latin typeface="Times New Roman"/>
                          <a:cs typeface="Times New Roman"/>
                        </a:rPr>
                        <a:t>|</a:t>
                      </a:r>
                      <a:r>
                        <a:rPr kumimoji="1" lang="en-US" altLang="ja-JP" i="0" dirty="0" smtClean="0">
                          <a:latin typeface="Times New Roman"/>
                          <a:cs typeface="Times New Roman"/>
                        </a:rPr>
                        <a:t>|</a:t>
                      </a:r>
                      <a:r>
                        <a:rPr kumimoji="1" lang="en-US" altLang="ja-JP" i="1" dirty="0" smtClean="0">
                          <a:latin typeface="Times New Roman"/>
                          <a:cs typeface="Times New Roman"/>
                        </a:rPr>
                        <a:t>E</a:t>
                      </a:r>
                      <a:r>
                        <a:rPr kumimoji="1" lang="en-US" altLang="ja-JP" i="0" baseline="-25000" dirty="0" smtClean="0">
                          <a:latin typeface="Times New Roman"/>
                          <a:cs typeface="Times New Roman"/>
                        </a:rPr>
                        <a:t>2</a:t>
                      </a:r>
                      <a:r>
                        <a:rPr kumimoji="1" lang="en-US" altLang="ja-JP" i="1" dirty="0" smtClean="0">
                          <a:latin typeface="Times New Roman"/>
                          <a:cs typeface="Times New Roman"/>
                        </a:rPr>
                        <a:t>|</a:t>
                      </a:r>
                      <a:r>
                        <a:rPr kumimoji="1" lang="en-US" altLang="ja-JP" i="0" dirty="0" smtClean="0">
                          <a:latin typeface="Times New Roman"/>
                          <a:cs typeface="Times New Roman"/>
                        </a:rPr>
                        <a:t>)                    </a:t>
                      </a:r>
                      <a:r>
                        <a:rPr kumimoji="1" lang="en-US" altLang="ja-JP" i="0" dirty="0" smtClean="0">
                          <a:latin typeface="+mn-lt"/>
                          <a:cs typeface="+mn-cs"/>
                        </a:rPr>
                        <a:t>(this work)</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98D9"/>
                    </a:solidFill>
                  </a:tcPr>
                </a:tc>
              </a:tr>
              <a:tr h="363093">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baseline="0" dirty="0" smtClean="0"/>
                        <a:t>graph</a:t>
                      </a:r>
                      <a:endParaRPr kumimoji="1" lang="en-US" altLang="ja-JP"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98D9"/>
                    </a:solidFill>
                  </a:tcPr>
                </a:tc>
                <a:tc>
                  <a:txBody>
                    <a:bodyPr/>
                    <a:lstStyle/>
                    <a:p>
                      <a:pPr algn="ctr"/>
                      <a:r>
                        <a:rPr kumimoji="1" lang="en-US" altLang="ja-JP" dirty="0" smtClean="0"/>
                        <a:t>graph</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98D9"/>
                    </a:solidFill>
                  </a:tcPr>
                </a:tc>
                <a:tc>
                  <a:txBody>
                    <a:bodyPr/>
                    <a:lstStyle/>
                    <a:p>
                      <a:pPr algn="r"/>
                      <a:r>
                        <a:rPr kumimoji="1" lang="en-US" altLang="ja-JP" sz="1600" i="1" dirty="0" smtClean="0">
                          <a:latin typeface="Times New Roman"/>
                          <a:cs typeface="Times New Roman"/>
                        </a:rPr>
                        <a:t>O</a:t>
                      </a:r>
                      <a:r>
                        <a:rPr kumimoji="1" lang="en-US" altLang="ja-JP" sz="1600" i="0" dirty="0" smtClean="0">
                          <a:latin typeface="Times New Roman"/>
                          <a:cs typeface="Times New Roman"/>
                        </a:rPr>
                        <a:t>(|</a:t>
                      </a:r>
                      <a:r>
                        <a:rPr kumimoji="1" lang="en-US" altLang="ja-JP" sz="1600" i="1" dirty="0" smtClean="0">
                          <a:latin typeface="Times New Roman"/>
                          <a:cs typeface="Times New Roman"/>
                        </a:rPr>
                        <a:t>E</a:t>
                      </a:r>
                      <a:r>
                        <a:rPr kumimoji="1" lang="en-US" altLang="ja-JP" sz="1600" i="0" baseline="-25000" dirty="0" smtClean="0">
                          <a:latin typeface="Times New Roman"/>
                          <a:cs typeface="Times New Roman"/>
                        </a:rPr>
                        <a:t>1</a:t>
                      </a:r>
                      <a:r>
                        <a:rPr kumimoji="1" lang="en-US" altLang="ja-JP" sz="1600" i="1" dirty="0" smtClean="0">
                          <a:latin typeface="Times New Roman"/>
                          <a:cs typeface="Times New Roman"/>
                        </a:rPr>
                        <a:t>|</a:t>
                      </a:r>
                      <a:r>
                        <a:rPr kumimoji="1" lang="en-US" altLang="ja-JP" sz="1600" i="0" dirty="0" smtClean="0">
                          <a:latin typeface="Times New Roman"/>
                          <a:cs typeface="Times New Roman"/>
                        </a:rPr>
                        <a:t>|</a:t>
                      </a:r>
                      <a:r>
                        <a:rPr kumimoji="1" lang="en-US" altLang="ja-JP" sz="1600" i="1" dirty="0" smtClean="0">
                          <a:latin typeface="Times New Roman"/>
                          <a:cs typeface="Times New Roman"/>
                        </a:rPr>
                        <a:t>E</a:t>
                      </a:r>
                      <a:r>
                        <a:rPr kumimoji="1" lang="en-US" altLang="ja-JP" sz="1600" i="0" baseline="-25000" dirty="0" smtClean="0">
                          <a:latin typeface="Times New Roman"/>
                          <a:cs typeface="Times New Roman"/>
                        </a:rPr>
                        <a:t>2</a:t>
                      </a:r>
                      <a:r>
                        <a:rPr kumimoji="1" lang="en-US" altLang="ja-JP" sz="1600" i="1" dirty="0" smtClean="0">
                          <a:latin typeface="Times New Roman"/>
                          <a:cs typeface="Times New Roman"/>
                        </a:rPr>
                        <a:t>|+</a:t>
                      </a:r>
                      <a:r>
                        <a:rPr kumimoji="1" lang="en-US" altLang="ja-JP" sz="1600" i="0" dirty="0" smtClean="0">
                          <a:latin typeface="Times New Roman"/>
                          <a:cs typeface="Times New Roman"/>
                        </a:rPr>
                        <a:t>|</a:t>
                      </a:r>
                      <a:r>
                        <a:rPr kumimoji="1" lang="en-US" altLang="ja-JP" sz="1600" i="1" dirty="0" smtClean="0">
                          <a:latin typeface="Times New Roman"/>
                          <a:cs typeface="Times New Roman"/>
                        </a:rPr>
                        <a:t>V</a:t>
                      </a:r>
                      <a:r>
                        <a:rPr kumimoji="1" lang="en-US" altLang="ja-JP" sz="1600" i="0" baseline="-25000" dirty="0" smtClean="0">
                          <a:latin typeface="Times New Roman"/>
                          <a:cs typeface="Times New Roman"/>
                        </a:rPr>
                        <a:t>1</a:t>
                      </a:r>
                      <a:r>
                        <a:rPr kumimoji="1" lang="en-US" altLang="ja-JP" sz="1600" i="1" dirty="0" smtClean="0">
                          <a:latin typeface="Times New Roman"/>
                          <a:cs typeface="Times New Roman"/>
                        </a:rPr>
                        <a:t>|</a:t>
                      </a:r>
                      <a:r>
                        <a:rPr kumimoji="1" lang="en-US" altLang="ja-JP" sz="1600" i="0" dirty="0" smtClean="0">
                          <a:latin typeface="Times New Roman"/>
                          <a:cs typeface="Times New Roman"/>
                        </a:rPr>
                        <a:t>|</a:t>
                      </a:r>
                      <a:r>
                        <a:rPr kumimoji="1" lang="en-US" altLang="ja-JP" sz="1600" i="1" dirty="0" smtClean="0">
                          <a:latin typeface="Times New Roman"/>
                          <a:cs typeface="Times New Roman"/>
                        </a:rPr>
                        <a:t>V</a:t>
                      </a:r>
                      <a:r>
                        <a:rPr kumimoji="1" lang="en-US" altLang="ja-JP" sz="1600" i="0" baseline="-25000" dirty="0" smtClean="0">
                          <a:latin typeface="Times New Roman"/>
                          <a:cs typeface="Times New Roman"/>
                        </a:rPr>
                        <a:t>2</a:t>
                      </a:r>
                      <a:r>
                        <a:rPr kumimoji="1" lang="en-US" altLang="ja-JP" sz="1600" i="1" dirty="0" smtClean="0">
                          <a:latin typeface="Times New Roman"/>
                          <a:cs typeface="Times New Roman"/>
                        </a:rPr>
                        <a:t>|</a:t>
                      </a:r>
                      <a:r>
                        <a:rPr kumimoji="1" lang="en-US" altLang="ja-JP" sz="1600" i="0" dirty="0" smtClean="0">
                          <a:latin typeface="Times New Roman"/>
                          <a:cs typeface="Times New Roman"/>
                        </a:rPr>
                        <a:t>log|Σ|)  </a:t>
                      </a:r>
                      <a:r>
                        <a:rPr kumimoji="1" lang="en-US" altLang="ja-JP" i="0" dirty="0" smtClean="0">
                          <a:latin typeface="+mn-lt"/>
                          <a:cs typeface="+mn-cs"/>
                        </a:rPr>
                        <a:t>(</a:t>
                      </a:r>
                      <a:r>
                        <a:rPr kumimoji="1" lang="en-US" altLang="ja-JP" i="0" baseline="0" dirty="0" smtClean="0">
                          <a:latin typeface="+mn-lt"/>
                          <a:cs typeface="+mn-cs"/>
                        </a:rPr>
                        <a:t>this work</a:t>
                      </a:r>
                      <a:r>
                        <a:rPr kumimoji="1" lang="en-US" altLang="ja-JP" i="0" dirty="0" smtClean="0">
                          <a:latin typeface="+mn-lt"/>
                          <a:cs typeface="+mn-cs"/>
                        </a:rPr>
                        <a:t>)</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98D9"/>
                    </a:solidFill>
                  </a:tcPr>
                </a:tc>
              </a:tr>
            </a:tbl>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a:off x="5232400" y="2306650"/>
            <a:ext cx="3886200" cy="4360850"/>
          </a:xfrm>
          <a:prstGeom prst="rect">
            <a:avLst/>
          </a:prstGeom>
        </p:spPr>
      </p:pic>
      <p:sp>
        <p:nvSpPr>
          <p:cNvPr id="29" name="正方形/長方形 28"/>
          <p:cNvSpPr/>
          <p:nvPr/>
        </p:nvSpPr>
        <p:spPr>
          <a:xfrm>
            <a:off x="50800" y="5223596"/>
            <a:ext cx="5219700" cy="1609004"/>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8229600" cy="1452562"/>
          </a:xfrm>
        </p:spPr>
        <p:txBody>
          <a:bodyPr>
            <a:normAutofit fontScale="90000"/>
          </a:bodyPr>
          <a:lstStyle/>
          <a:p>
            <a:r>
              <a:rPr lang="ja-JP" altLang="en-US" dirty="0" smtClean="0"/>
              <a:t>最長共通部分列問題の</a:t>
            </a:r>
            <a:r>
              <a:rPr lang="en-US" altLang="ja-JP" dirty="0" smtClean="0"/>
              <a:t/>
            </a:r>
            <a:br>
              <a:rPr lang="en-US" altLang="ja-JP" dirty="0" smtClean="0"/>
            </a:br>
            <a:r>
              <a:rPr lang="ja-JP" altLang="en-US" dirty="0" smtClean="0"/>
              <a:t>動的計画法に基づいた解法</a:t>
            </a:r>
            <a:endParaRPr lang="ja-JP" altLang="en-US" dirty="0"/>
          </a:p>
        </p:txBody>
      </p:sp>
      <p:sp>
        <p:nvSpPr>
          <p:cNvPr id="10" name="テキスト ボックス 9"/>
          <p:cNvSpPr txBox="1"/>
          <p:nvPr/>
        </p:nvSpPr>
        <p:spPr>
          <a:xfrm>
            <a:off x="5030887" y="4381500"/>
            <a:ext cx="540227" cy="584776"/>
          </a:xfrm>
          <a:prstGeom prst="rect">
            <a:avLst/>
          </a:prstGeom>
          <a:noFill/>
        </p:spPr>
        <p:txBody>
          <a:bodyPr wrap="square" rtlCol="0">
            <a:spAutoFit/>
          </a:bodyPr>
          <a:lstStyle/>
          <a:p>
            <a:r>
              <a:rPr lang="en-US" altLang="ja-JP" sz="3200" dirty="0" err="1" smtClean="0">
                <a:latin typeface="BKM-cmmi12"/>
                <a:cs typeface="BKM-cmmi12"/>
              </a:rPr>
              <a:t>x</a:t>
            </a:r>
            <a:endParaRPr kumimoji="1" lang="ja-JP" altLang="en-US" sz="3200" dirty="0">
              <a:latin typeface="BKM-cmmi12"/>
              <a:cs typeface="BKM-cmmi12"/>
            </a:endParaRPr>
          </a:p>
        </p:txBody>
      </p:sp>
      <p:pic>
        <p:nvPicPr>
          <p:cNvPr id="12" name="図 11"/>
          <p:cNvPicPr>
            <a:picLocks noChangeAspect="1"/>
          </p:cNvPicPr>
          <p:nvPr/>
        </p:nvPicPr>
        <p:blipFill>
          <a:blip r:embed="rId4"/>
          <a:stretch>
            <a:fillRect/>
          </a:stretch>
        </p:blipFill>
        <p:spPr>
          <a:xfrm>
            <a:off x="50832" y="5470423"/>
            <a:ext cx="2222500" cy="336246"/>
          </a:xfrm>
          <a:prstGeom prst="rect">
            <a:avLst/>
          </a:prstGeom>
        </p:spPr>
      </p:pic>
      <p:sp>
        <p:nvSpPr>
          <p:cNvPr id="17" name="テキスト ボックス 16"/>
          <p:cNvSpPr txBox="1"/>
          <p:nvPr/>
        </p:nvSpPr>
        <p:spPr>
          <a:xfrm>
            <a:off x="7613173" y="1912662"/>
            <a:ext cx="540227" cy="584776"/>
          </a:xfrm>
          <a:prstGeom prst="rect">
            <a:avLst/>
          </a:prstGeom>
          <a:noFill/>
        </p:spPr>
        <p:txBody>
          <a:bodyPr wrap="square" rtlCol="0">
            <a:spAutoFit/>
          </a:bodyPr>
          <a:lstStyle/>
          <a:p>
            <a:r>
              <a:rPr lang="en-US" altLang="ja-JP" sz="3200" dirty="0">
                <a:latin typeface="BKM-cmmi12"/>
                <a:cs typeface="BKM-cmmi12"/>
              </a:rPr>
              <a:t>y</a:t>
            </a:r>
            <a:endParaRPr kumimoji="1" lang="ja-JP" altLang="en-US" sz="3200" dirty="0">
              <a:latin typeface="BKM-cmmi12"/>
              <a:cs typeface="BKM-cmmi12"/>
            </a:endParaRPr>
          </a:p>
        </p:txBody>
      </p:sp>
      <p:sp>
        <p:nvSpPr>
          <p:cNvPr id="18" name="テキスト ボックス 17"/>
          <p:cNvSpPr txBox="1"/>
          <p:nvPr/>
        </p:nvSpPr>
        <p:spPr>
          <a:xfrm>
            <a:off x="426863" y="2635265"/>
            <a:ext cx="3996325" cy="954107"/>
          </a:xfrm>
          <a:prstGeom prst="rect">
            <a:avLst/>
          </a:prstGeom>
          <a:noFill/>
        </p:spPr>
        <p:txBody>
          <a:bodyPr wrap="square" rtlCol="0">
            <a:spAutoFit/>
          </a:bodyPr>
          <a:lstStyle/>
          <a:p>
            <a:r>
              <a:rPr lang="ja-JP" altLang="en-US" sz="2800" dirty="0" smtClean="0"/>
              <a:t>入力：</a:t>
            </a:r>
            <a:r>
              <a:rPr lang="ja-JP" altLang="ja-JP" sz="2800" dirty="0" smtClean="0"/>
              <a:t>　</a:t>
            </a:r>
            <a:r>
              <a:rPr lang="en-US" altLang="ja-JP" sz="2800" dirty="0">
                <a:latin typeface="BKM-cmmi12"/>
                <a:cs typeface="BKM-cmmi12"/>
              </a:rPr>
              <a:t>x</a:t>
            </a:r>
            <a:r>
              <a:rPr lang="en-US" altLang="ja-JP" sz="2800" dirty="0" smtClean="0"/>
              <a:t> </a:t>
            </a:r>
            <a:r>
              <a:rPr lang="en-US" altLang="ja-JP" sz="2800" dirty="0"/>
              <a:t>=</a:t>
            </a:r>
            <a:r>
              <a:rPr lang="en-US" altLang="ja-JP" sz="2800" dirty="0" smtClean="0"/>
              <a:t> a </a:t>
            </a:r>
            <a:r>
              <a:rPr lang="en-US" altLang="ja-JP" sz="2800" dirty="0" err="1" smtClean="0"/>
              <a:t>b</a:t>
            </a:r>
            <a:r>
              <a:rPr lang="en-US" altLang="ja-JP" sz="2800" dirty="0" smtClean="0"/>
              <a:t> </a:t>
            </a:r>
            <a:r>
              <a:rPr lang="en-US" altLang="ja-JP" sz="2800" dirty="0" err="1" smtClean="0"/>
              <a:t>c</a:t>
            </a:r>
            <a:r>
              <a:rPr lang="en-US" altLang="ja-JP" sz="2800" dirty="0" smtClean="0"/>
              <a:t> </a:t>
            </a:r>
            <a:r>
              <a:rPr lang="en-US" altLang="ja-JP" sz="2800" dirty="0" err="1" smtClean="0"/>
              <a:t>b</a:t>
            </a:r>
            <a:r>
              <a:rPr lang="en-US" altLang="ja-JP" sz="2800" dirty="0" smtClean="0"/>
              <a:t> </a:t>
            </a:r>
            <a:r>
              <a:rPr lang="en-US" altLang="ja-JP" sz="2800" dirty="0" err="1" smtClean="0"/>
              <a:t>d</a:t>
            </a:r>
            <a:r>
              <a:rPr lang="en-US" altLang="ja-JP" sz="2800" dirty="0" smtClean="0"/>
              <a:t> a </a:t>
            </a:r>
            <a:r>
              <a:rPr lang="en-US" altLang="ja-JP" sz="2800" dirty="0" err="1" smtClean="0"/>
              <a:t>b</a:t>
            </a:r>
            <a:r>
              <a:rPr lang="en-US" altLang="ja-JP" sz="2800" dirty="0" smtClean="0"/>
              <a:t> </a:t>
            </a:r>
          </a:p>
          <a:p>
            <a:r>
              <a:rPr kumimoji="1" lang="ja-JP" altLang="en-US" sz="2800" dirty="0" smtClean="0"/>
              <a:t>　　　　</a:t>
            </a:r>
            <a:r>
              <a:rPr kumimoji="1" lang="en-US" altLang="ja-JP" sz="2800" dirty="0" smtClean="0"/>
              <a:t>  </a:t>
            </a:r>
            <a:r>
              <a:rPr kumimoji="1" lang="en-US" altLang="ja-JP" sz="2800" dirty="0" err="1" smtClean="0">
                <a:latin typeface="BKM-cmmi12"/>
                <a:cs typeface="BKM-cmmi12"/>
              </a:rPr>
              <a:t>y</a:t>
            </a:r>
            <a:r>
              <a:rPr lang="en-US" altLang="ja-JP" sz="2800" dirty="0" smtClean="0"/>
              <a:t> </a:t>
            </a:r>
            <a:r>
              <a:rPr kumimoji="1" lang="en-US" altLang="ja-JP" sz="2800" dirty="0" smtClean="0"/>
              <a:t>= </a:t>
            </a:r>
            <a:r>
              <a:rPr kumimoji="1" lang="en-US" altLang="ja-JP" sz="2800" dirty="0" err="1" smtClean="0"/>
              <a:t>b</a:t>
            </a:r>
            <a:r>
              <a:rPr kumimoji="1" lang="en-US" altLang="ja-JP" sz="2800" dirty="0" smtClean="0"/>
              <a:t> </a:t>
            </a:r>
            <a:r>
              <a:rPr kumimoji="1" lang="en-US" altLang="ja-JP" sz="2800" dirty="0" err="1" smtClean="0"/>
              <a:t>d</a:t>
            </a:r>
            <a:r>
              <a:rPr kumimoji="1" lang="en-US" altLang="ja-JP" sz="2800" dirty="0" smtClean="0"/>
              <a:t> </a:t>
            </a:r>
            <a:r>
              <a:rPr kumimoji="1" lang="en-US" altLang="ja-JP" sz="2800" dirty="0" err="1" smtClean="0"/>
              <a:t>c</a:t>
            </a:r>
            <a:r>
              <a:rPr kumimoji="1" lang="en-US" altLang="ja-JP" sz="2800" dirty="0" smtClean="0"/>
              <a:t> a </a:t>
            </a:r>
            <a:r>
              <a:rPr kumimoji="1" lang="en-US" altLang="ja-JP" sz="2800" dirty="0" err="1" smtClean="0"/>
              <a:t>b</a:t>
            </a:r>
            <a:r>
              <a:rPr kumimoji="1" lang="en-US" altLang="ja-JP" sz="2800" dirty="0" smtClean="0"/>
              <a:t> a</a:t>
            </a:r>
            <a:endParaRPr kumimoji="1" lang="ja-JP" altLang="en-US" sz="2800" dirty="0"/>
          </a:p>
        </p:txBody>
      </p:sp>
      <p:pic>
        <p:nvPicPr>
          <p:cNvPr id="21" name="図 20"/>
          <p:cNvPicPr>
            <a:picLocks noChangeAspect="1"/>
          </p:cNvPicPr>
          <p:nvPr/>
        </p:nvPicPr>
        <p:blipFill>
          <a:blip r:embed="rId5"/>
          <a:stretch>
            <a:fillRect/>
          </a:stretch>
        </p:blipFill>
        <p:spPr>
          <a:xfrm>
            <a:off x="50800" y="5844769"/>
            <a:ext cx="5219700" cy="664930"/>
          </a:xfrm>
          <a:prstGeom prst="rect">
            <a:avLst/>
          </a:prstGeom>
        </p:spPr>
      </p:pic>
      <p:sp>
        <p:nvSpPr>
          <p:cNvPr id="30" name="テキスト ボックス 29"/>
          <p:cNvSpPr txBox="1"/>
          <p:nvPr/>
        </p:nvSpPr>
        <p:spPr>
          <a:xfrm>
            <a:off x="5270500" y="2373655"/>
            <a:ext cx="799336" cy="523220"/>
          </a:xfrm>
          <a:prstGeom prst="rect">
            <a:avLst/>
          </a:prstGeom>
          <a:noFill/>
        </p:spPr>
        <p:txBody>
          <a:bodyPr wrap="square" rtlCol="0">
            <a:spAutoFit/>
          </a:bodyPr>
          <a:lstStyle/>
          <a:p>
            <a:r>
              <a:rPr kumimoji="1" lang="en-US" altLang="ja-JP" sz="2800" dirty="0" smtClean="0">
                <a:latin typeface="BKM-cmmi12"/>
                <a:cs typeface="BKM-cmmi12"/>
              </a:rPr>
              <a:t>C</a:t>
            </a:r>
            <a:endParaRPr kumimoji="1" lang="ja-JP" altLang="en-US" sz="2800" dirty="0">
              <a:latin typeface="BKM-cmmi12"/>
              <a:cs typeface="BKM-cmmi12"/>
            </a:endParaRPr>
          </a:p>
        </p:txBody>
      </p:sp>
      <p:grpSp>
        <p:nvGrpSpPr>
          <p:cNvPr id="3" name="図形グループ 27"/>
          <p:cNvGrpSpPr/>
          <p:nvPr/>
        </p:nvGrpSpPr>
        <p:grpSpPr>
          <a:xfrm>
            <a:off x="80662" y="4319032"/>
            <a:ext cx="5121875" cy="735975"/>
            <a:chOff x="76200" y="4319032"/>
            <a:chExt cx="5121875" cy="735975"/>
          </a:xfrm>
        </p:grpSpPr>
        <p:grpSp>
          <p:nvGrpSpPr>
            <p:cNvPr id="4" name="図形グループ 24"/>
            <p:cNvGrpSpPr/>
            <p:nvPr/>
          </p:nvGrpSpPr>
          <p:grpSpPr>
            <a:xfrm>
              <a:off x="76200" y="4319032"/>
              <a:ext cx="5121875" cy="735975"/>
              <a:chOff x="202074" y="3949700"/>
              <a:chExt cx="5105411" cy="735975"/>
            </a:xfrm>
          </p:grpSpPr>
          <p:sp>
            <p:nvSpPr>
              <p:cNvPr id="26" name="テキスト ボックス 25"/>
              <p:cNvSpPr txBox="1"/>
              <p:nvPr/>
            </p:nvSpPr>
            <p:spPr>
              <a:xfrm>
                <a:off x="904245" y="3962400"/>
                <a:ext cx="4403240" cy="723275"/>
              </a:xfrm>
              <a:prstGeom prst="rect">
                <a:avLst/>
              </a:prstGeom>
              <a:noFill/>
            </p:spPr>
            <p:txBody>
              <a:bodyPr wrap="square" rtlCol="0">
                <a:spAutoFit/>
              </a:bodyPr>
              <a:lstStyle/>
              <a:p>
                <a:pPr>
                  <a:spcAft>
                    <a:spcPts val="600"/>
                  </a:spcAft>
                </a:pPr>
                <a:r>
                  <a:rPr kumimoji="1" lang="ja-JP" altLang="en-US" dirty="0" smtClean="0"/>
                  <a:t>：</a:t>
                </a:r>
                <a:r>
                  <a:rPr kumimoji="1" lang="en-US" altLang="ja-JP" dirty="0" smtClean="0"/>
                  <a:t>  </a:t>
                </a:r>
                <a:r>
                  <a:rPr kumimoji="1" lang="ja-JP" altLang="en-US" dirty="0" smtClean="0"/>
                  <a:t>　　　　　　　</a:t>
                </a:r>
                <a:r>
                  <a:rPr kumimoji="1" lang="en-US" altLang="ja-JP" dirty="0" smtClean="0"/>
                  <a:t> </a:t>
                </a:r>
                <a:r>
                  <a:rPr kumimoji="1" lang="ja-JP" altLang="en-US" dirty="0" smtClean="0"/>
                  <a:t>と</a:t>
                </a:r>
                <a:r>
                  <a:rPr kumimoji="1" lang="en-US" altLang="ja-JP" dirty="0" smtClean="0"/>
                  <a:t> </a:t>
                </a:r>
                <a:r>
                  <a:rPr kumimoji="1" lang="ja-JP" altLang="en-US" dirty="0" smtClean="0"/>
                  <a:t>　　　　　</a:t>
                </a:r>
                <a:r>
                  <a:rPr kumimoji="1" lang="en-US" altLang="ja-JP" dirty="0" smtClean="0"/>
                  <a:t> </a:t>
                </a:r>
                <a:r>
                  <a:rPr kumimoji="1" lang="ja-JP" altLang="en-US" dirty="0" smtClean="0"/>
                  <a:t>　　　の</a:t>
                </a:r>
                <a:endParaRPr kumimoji="1" lang="en-US" altLang="ja-JP" dirty="0" smtClean="0"/>
              </a:p>
              <a:p>
                <a:pPr>
                  <a:spcAft>
                    <a:spcPts val="600"/>
                  </a:spcAft>
                </a:pPr>
                <a:r>
                  <a:rPr lang="en-US" altLang="ja-JP" dirty="0" smtClean="0"/>
                  <a:t>     </a:t>
                </a:r>
                <a:r>
                  <a:rPr kumimoji="1" lang="ja-JP" altLang="en-US" dirty="0" smtClean="0"/>
                  <a:t>最長共通部分列の長さ</a:t>
                </a:r>
                <a:endParaRPr kumimoji="1" lang="ja-JP" altLang="en-US" dirty="0"/>
              </a:p>
            </p:txBody>
          </p:sp>
          <p:pic>
            <p:nvPicPr>
              <p:cNvPr id="27" name="図 26"/>
              <p:cNvPicPr>
                <a:picLocks noChangeAspect="1"/>
              </p:cNvPicPr>
              <p:nvPr/>
            </p:nvPicPr>
            <p:blipFill>
              <a:blip r:embed="rId6"/>
              <a:stretch>
                <a:fillRect/>
              </a:stretch>
            </p:blipFill>
            <p:spPr>
              <a:xfrm>
                <a:off x="202074" y="3949700"/>
                <a:ext cx="576519" cy="369332"/>
              </a:xfrm>
              <a:prstGeom prst="rect">
                <a:avLst/>
              </a:prstGeom>
            </p:spPr>
          </p:pic>
        </p:grpSp>
        <p:pic>
          <p:nvPicPr>
            <p:cNvPr id="19" name="図 18"/>
            <p:cNvPicPr>
              <a:picLocks noChangeAspect="1"/>
            </p:cNvPicPr>
            <p:nvPr/>
          </p:nvPicPr>
          <p:blipFill>
            <a:blip r:embed="rId7"/>
            <a:stretch>
              <a:fillRect/>
            </a:stretch>
          </p:blipFill>
          <p:spPr>
            <a:xfrm>
              <a:off x="1085883" y="4381500"/>
              <a:ext cx="1072287" cy="324000"/>
            </a:xfrm>
            <a:prstGeom prst="rect">
              <a:avLst/>
            </a:prstGeom>
          </p:spPr>
        </p:pic>
        <p:pic>
          <p:nvPicPr>
            <p:cNvPr id="20" name="図 19"/>
            <p:cNvPicPr>
              <a:picLocks noChangeAspect="1"/>
            </p:cNvPicPr>
            <p:nvPr/>
          </p:nvPicPr>
          <p:blipFill>
            <a:blip r:embed="rId8"/>
            <a:stretch>
              <a:fillRect/>
            </a:stretch>
          </p:blipFill>
          <p:spPr>
            <a:xfrm>
              <a:off x="2578100" y="4381500"/>
              <a:ext cx="1095430" cy="324000"/>
            </a:xfrm>
            <a:prstGeom prst="rect">
              <a:avLst/>
            </a:prstGeom>
          </p:spPr>
        </p:pic>
      </p:grpSp>
      <p:sp>
        <p:nvSpPr>
          <p:cNvPr id="22" name="正方形/長方形 21"/>
          <p:cNvSpPr/>
          <p:nvPr/>
        </p:nvSpPr>
        <p:spPr>
          <a:xfrm>
            <a:off x="5816600" y="4319032"/>
            <a:ext cx="3302000" cy="414638"/>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8153400" y="4778352"/>
            <a:ext cx="490493" cy="45584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rot="5400000">
            <a:off x="6052287" y="4529762"/>
            <a:ext cx="3734000" cy="468225"/>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7675607" y="4306332"/>
            <a:ext cx="490493" cy="455844"/>
          </a:xfrm>
          <a:prstGeom prst="rect">
            <a:avLst/>
          </a:prstGeom>
          <a:noFill/>
          <a:ln w="38100" cap="flat" cmpd="sng" algn="ctr">
            <a:solidFill>
              <a:srgbClr val="4F81BD"/>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5981700" y="3543300"/>
            <a:ext cx="2908300" cy="2908300"/>
          </a:xfrm>
          <a:custGeom>
            <a:avLst/>
            <a:gdLst>
              <a:gd name="connsiteX0" fmla="*/ 2908300 w 2908300"/>
              <a:gd name="connsiteY0" fmla="*/ 2908300 h 2908300"/>
              <a:gd name="connsiteX1" fmla="*/ 2908300 w 2908300"/>
              <a:gd name="connsiteY1" fmla="*/ 2400300 h 2908300"/>
              <a:gd name="connsiteX2" fmla="*/ 2400300 w 2908300"/>
              <a:gd name="connsiteY2" fmla="*/ 1892300 h 2908300"/>
              <a:gd name="connsiteX3" fmla="*/ 2400300 w 2908300"/>
              <a:gd name="connsiteY3" fmla="*/ 1460500 h 2908300"/>
              <a:gd name="connsiteX4" fmla="*/ 1917700 w 2908300"/>
              <a:gd name="connsiteY4" fmla="*/ 952500 h 2908300"/>
              <a:gd name="connsiteX5" fmla="*/ 1447800 w 2908300"/>
              <a:gd name="connsiteY5" fmla="*/ 965200 h 2908300"/>
              <a:gd name="connsiteX6" fmla="*/ 977900 w 2908300"/>
              <a:gd name="connsiteY6" fmla="*/ 508000 h 2908300"/>
              <a:gd name="connsiteX7" fmla="*/ 508000 w 2908300"/>
              <a:gd name="connsiteY7" fmla="*/ 495300 h 2908300"/>
              <a:gd name="connsiteX8" fmla="*/ 0 w 2908300"/>
              <a:gd name="connsiteY8" fmla="*/ 0 h 2908300"/>
              <a:gd name="connsiteX9" fmla="*/ 0 w 2908300"/>
              <a:gd name="connsiteY9" fmla="*/ 0 h 29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300" h="2908300">
                <a:moveTo>
                  <a:pt x="2908300" y="2908300"/>
                </a:moveTo>
                <a:lnTo>
                  <a:pt x="2908300" y="2400300"/>
                </a:lnTo>
                <a:lnTo>
                  <a:pt x="2400300" y="1892300"/>
                </a:lnTo>
                <a:lnTo>
                  <a:pt x="2400300" y="1460500"/>
                </a:lnTo>
                <a:lnTo>
                  <a:pt x="1917700" y="952500"/>
                </a:lnTo>
                <a:lnTo>
                  <a:pt x="1447800" y="965200"/>
                </a:lnTo>
                <a:lnTo>
                  <a:pt x="977900" y="508000"/>
                </a:lnTo>
                <a:lnTo>
                  <a:pt x="508000" y="495300"/>
                </a:lnTo>
                <a:lnTo>
                  <a:pt x="0" y="0"/>
                </a:lnTo>
                <a:lnTo>
                  <a:pt x="0" y="0"/>
                </a:lnTo>
              </a:path>
            </a:pathLst>
          </a:custGeom>
          <a:ln w="444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500"/>
                                        <p:tgtEl>
                                          <p:spTgt spid="33"/>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5" grpId="0" animBg="1"/>
      <p:bldP spid="25" grpId="1" animBg="1"/>
      <p:bldP spid="32" grpId="0" animBg="1"/>
      <p:bldP spid="32" grpId="1" animBg="1"/>
      <p:bldP spid="33" grpId="0" animBg="1"/>
      <p:bldP spid="33" grpId="1" animBg="1"/>
      <p:bldP spid="36" grpId="0" animBg="1"/>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テキスト ボックス 3"/>
          <p:cNvSpPr txBox="1"/>
          <p:nvPr/>
        </p:nvSpPr>
        <p:spPr>
          <a:xfrm>
            <a:off x="457200" y="2195656"/>
            <a:ext cx="8229600" cy="1077218"/>
          </a:xfrm>
          <a:prstGeom prst="rect">
            <a:avLst/>
          </a:prstGeom>
          <a:noFill/>
          <a:ln>
            <a:solidFill>
              <a:srgbClr val="3366FF"/>
            </a:solidFill>
          </a:ln>
        </p:spPr>
        <p:txBody>
          <a:bodyPr wrap="square" rtlCol="0">
            <a:spAutoFit/>
          </a:bodyPr>
          <a:lstStyle/>
          <a:p>
            <a:r>
              <a:rPr kumimoji="1" lang="ja-JP" altLang="en-US" sz="3200" dirty="0" smtClean="0">
                <a:latin typeface="+mn-ea"/>
              </a:rPr>
              <a:t>入力：</a:t>
            </a:r>
            <a:r>
              <a:rPr lang="ja-JP" altLang="en-US" sz="3200" dirty="0" smtClean="0">
                <a:latin typeface="+mn-ea"/>
              </a:rPr>
              <a:t>非線形</a:t>
            </a:r>
            <a:r>
              <a:rPr kumimoji="1" lang="ja-JP" altLang="en-US" sz="3200" dirty="0" smtClean="0">
                <a:latin typeface="+mn-ea"/>
              </a:rPr>
              <a:t>テキスト</a:t>
            </a:r>
            <a:r>
              <a:rPr kumimoji="1" lang="en-US" altLang="ja-JP" sz="3200" dirty="0" smtClean="0">
                <a:latin typeface="+mn-ea"/>
              </a:rPr>
              <a:t> </a:t>
            </a:r>
            <a:r>
              <a:rPr kumimoji="1" lang="en-US" altLang="ja-JP" sz="3200" dirty="0" smtClean="0">
                <a:latin typeface="BKM-cmmi12"/>
                <a:cs typeface="BKM-cmmi12"/>
              </a:rPr>
              <a:t>T</a:t>
            </a:r>
            <a:r>
              <a:rPr kumimoji="1" lang="en-US" altLang="ja-JP" sz="3200" baseline="-25000" dirty="0" smtClean="0">
                <a:latin typeface="BKM-cmmi12"/>
                <a:cs typeface="BKM-cmmi12"/>
              </a:rPr>
              <a:t>1</a:t>
            </a:r>
            <a:r>
              <a:rPr kumimoji="1" lang="en-US" altLang="ja-JP" sz="3200" dirty="0" smtClean="0">
                <a:latin typeface="BKM-cmmi12"/>
                <a:cs typeface="BKM-cmmi12"/>
              </a:rPr>
              <a:t>,  T</a:t>
            </a:r>
            <a:r>
              <a:rPr kumimoji="1" lang="en-US" altLang="ja-JP" sz="3200" baseline="-25000" dirty="0" smtClean="0">
                <a:latin typeface="BKM-cmmi12"/>
                <a:cs typeface="BKM-cmmi12"/>
              </a:rPr>
              <a:t>2</a:t>
            </a:r>
            <a:endParaRPr kumimoji="1" lang="en-US" altLang="ja-JP" sz="3200" dirty="0" smtClean="0">
              <a:latin typeface="+mn-ea"/>
            </a:endParaRPr>
          </a:p>
          <a:p>
            <a:r>
              <a:rPr lang="ja-JP" altLang="en-US" sz="3200" dirty="0" smtClean="0">
                <a:latin typeface="+mn-ea"/>
              </a:rPr>
              <a:t>出力：</a:t>
            </a:r>
            <a:r>
              <a:rPr lang="en-US" altLang="ja-JP" sz="3200" dirty="0" smtClean="0">
                <a:latin typeface="BKM-cmmi12"/>
                <a:cs typeface="BKM-cmmi12"/>
              </a:rPr>
              <a:t>T</a:t>
            </a:r>
            <a:r>
              <a:rPr lang="en-US" altLang="ja-JP" sz="3200" baseline="-25000" dirty="0" smtClean="0">
                <a:latin typeface="BKM-cmmi12"/>
                <a:cs typeface="BKM-cmmi12"/>
              </a:rPr>
              <a:t>1</a:t>
            </a:r>
            <a:r>
              <a:rPr lang="en-US" altLang="ja-JP" sz="3200" dirty="0" smtClean="0">
                <a:latin typeface="BKM-cmmi12"/>
                <a:cs typeface="BKM-cmmi12"/>
              </a:rPr>
              <a:t>,  T</a:t>
            </a:r>
            <a:r>
              <a:rPr lang="en-US" altLang="ja-JP" sz="3200" baseline="-25000" dirty="0" smtClean="0">
                <a:latin typeface="BKM-cmmi12"/>
                <a:cs typeface="BKM-cmmi12"/>
              </a:rPr>
              <a:t>2  </a:t>
            </a:r>
            <a:r>
              <a:rPr lang="en-US" altLang="ja-JP" sz="3200" dirty="0" smtClean="0">
                <a:latin typeface="BKM-cmmi12"/>
                <a:cs typeface="BKM-cmmi12"/>
              </a:rPr>
              <a:t> </a:t>
            </a:r>
            <a:r>
              <a:rPr lang="ja-JP" altLang="en-US" sz="3200" dirty="0" smtClean="0">
                <a:latin typeface="BKM-cmmi12"/>
                <a:cs typeface="BKM-cmmi12"/>
              </a:rPr>
              <a:t>の</a:t>
            </a:r>
            <a:r>
              <a:rPr lang="ja-JP" altLang="en-US" sz="3200" dirty="0" smtClean="0">
                <a:latin typeface="+mn-ea"/>
              </a:rPr>
              <a:t>最長共通部分列の長さ</a:t>
            </a:r>
            <a:endParaRPr lang="en-US" altLang="ja-JP" sz="3200" dirty="0" smtClean="0">
              <a:latin typeface="+mn-ea"/>
            </a:endParaRPr>
          </a:p>
        </p:txBody>
      </p:sp>
      <p:sp>
        <p:nvSpPr>
          <p:cNvPr id="85" name="テキスト ボックス 84"/>
          <p:cNvSpPr txBox="1"/>
          <p:nvPr/>
        </p:nvSpPr>
        <p:spPr>
          <a:xfrm>
            <a:off x="178191" y="425940"/>
            <a:ext cx="8758559" cy="892552"/>
          </a:xfrm>
          <a:prstGeom prst="rect">
            <a:avLst/>
          </a:prstGeom>
          <a:noFill/>
        </p:spPr>
        <p:txBody>
          <a:bodyPr wrap="square" rtlCol="0">
            <a:spAutoFit/>
          </a:bodyPr>
          <a:lstStyle/>
          <a:p>
            <a:r>
              <a:rPr lang="ja-JP" altLang="en-US" sz="3200" dirty="0" smtClean="0"/>
              <a:t>非線形</a:t>
            </a:r>
            <a:r>
              <a:rPr kumimoji="1" lang="ja-JP" altLang="en-US" sz="3200" dirty="0" smtClean="0"/>
              <a:t>テキストにおける最長共通部分列問題</a:t>
            </a:r>
            <a:endParaRPr kumimoji="1" lang="en-US" altLang="ja-JP" sz="3200" dirty="0" smtClean="0"/>
          </a:p>
          <a:p>
            <a:r>
              <a:rPr lang="en-US" altLang="ja-JP" sz="2000" dirty="0" smtClean="0"/>
              <a:t>											</a:t>
            </a:r>
            <a:r>
              <a:rPr lang="ja-JP" altLang="en-US" sz="2000" dirty="0" smtClean="0"/>
              <a:t>（サイクルなし、１頂点に１文字）</a:t>
            </a:r>
            <a:endParaRPr lang="en-US" altLang="ja-JP" sz="2000" dirty="0" smtClean="0"/>
          </a:p>
        </p:txBody>
      </p:sp>
      <p:grpSp>
        <p:nvGrpSpPr>
          <p:cNvPr id="2" name="図形グループ 55"/>
          <p:cNvGrpSpPr/>
          <p:nvPr/>
        </p:nvGrpSpPr>
        <p:grpSpPr>
          <a:xfrm>
            <a:off x="4836485" y="3695700"/>
            <a:ext cx="3609070" cy="2401203"/>
            <a:chOff x="300611" y="4192379"/>
            <a:chExt cx="3609070" cy="2401203"/>
          </a:xfrm>
        </p:grpSpPr>
        <p:grpSp>
          <p:nvGrpSpPr>
            <p:cNvPr id="3" name="図形グループ 88"/>
            <p:cNvGrpSpPr/>
            <p:nvPr/>
          </p:nvGrpSpPr>
          <p:grpSpPr>
            <a:xfrm>
              <a:off x="300611" y="4764628"/>
              <a:ext cx="3609070" cy="1828954"/>
              <a:chOff x="1344399" y="873288"/>
              <a:chExt cx="3609070" cy="1828954"/>
            </a:xfrm>
          </p:grpSpPr>
          <p:sp>
            <p:nvSpPr>
              <p:cNvPr id="83" name="円/楕円 82"/>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baseline="-25000" dirty="0">
                    <a:solidFill>
                      <a:srgbClr val="000000"/>
                    </a:solidFill>
                  </a:rPr>
                  <a:t>1</a:t>
                </a:r>
                <a:endParaRPr kumimoji="1" lang="ja-JP" altLang="en-US" sz="3200" dirty="0">
                  <a:solidFill>
                    <a:srgbClr val="000000"/>
                  </a:solidFill>
                </a:endParaRPr>
              </a:p>
            </p:txBody>
          </p:sp>
          <p:sp>
            <p:nvSpPr>
              <p:cNvPr id="84" name="円/楕円 83"/>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c</a:t>
                </a:r>
                <a:r>
                  <a:rPr lang="en-US" altLang="ja-JP" sz="3200" dirty="0" smtClean="0">
                    <a:solidFill>
                      <a:srgbClr val="000000"/>
                    </a:solidFill>
                  </a:rPr>
                  <a:t>  </a:t>
                </a:r>
                <a:r>
                  <a:rPr lang="en-US" altLang="ja-JP" sz="3200" baseline="-25000" dirty="0" smtClean="0">
                    <a:solidFill>
                      <a:srgbClr val="000000"/>
                    </a:solidFill>
                  </a:rPr>
                  <a:t>2</a:t>
                </a:r>
                <a:endParaRPr kumimoji="1" lang="ja-JP" altLang="en-US" sz="3200" dirty="0">
                  <a:solidFill>
                    <a:srgbClr val="000000"/>
                  </a:solidFill>
                </a:endParaRPr>
              </a:p>
            </p:txBody>
          </p:sp>
          <p:sp>
            <p:nvSpPr>
              <p:cNvPr id="86" name="円/楕円 85"/>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d</a:t>
                </a:r>
                <a:r>
                  <a:rPr lang="en-US" altLang="ja-JP" sz="3200" dirty="0" smtClean="0">
                    <a:solidFill>
                      <a:srgbClr val="000000"/>
                    </a:solidFill>
                  </a:rPr>
                  <a:t>  </a:t>
                </a:r>
                <a:r>
                  <a:rPr lang="en-US" altLang="ja-JP" sz="3200" baseline="-25000" dirty="0" smtClean="0">
                    <a:solidFill>
                      <a:srgbClr val="000000"/>
                    </a:solidFill>
                  </a:rPr>
                  <a:t>4</a:t>
                </a:r>
                <a:endParaRPr kumimoji="1" lang="ja-JP" altLang="en-US" sz="3200" dirty="0">
                  <a:solidFill>
                    <a:srgbClr val="000000"/>
                  </a:solidFill>
                </a:endParaRPr>
              </a:p>
            </p:txBody>
          </p:sp>
          <p:sp>
            <p:nvSpPr>
              <p:cNvPr id="87" name="円/楕円 86"/>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b</a:t>
                </a:r>
                <a:r>
                  <a:rPr lang="en-US" altLang="ja-JP" sz="3200" dirty="0" smtClean="0">
                    <a:solidFill>
                      <a:srgbClr val="000000"/>
                    </a:solidFill>
                  </a:rPr>
                  <a:t>  </a:t>
                </a:r>
                <a:r>
                  <a:rPr lang="en-US" altLang="ja-JP" sz="3200" baseline="-25000" dirty="0">
                    <a:solidFill>
                      <a:srgbClr val="000000"/>
                    </a:solidFill>
                  </a:rPr>
                  <a:t>5</a:t>
                </a:r>
                <a:endParaRPr kumimoji="1" lang="ja-JP" altLang="en-US" sz="3200" dirty="0">
                  <a:solidFill>
                    <a:srgbClr val="000000"/>
                  </a:solidFill>
                </a:endParaRPr>
              </a:p>
            </p:txBody>
          </p:sp>
          <p:sp>
            <p:nvSpPr>
              <p:cNvPr id="88" name="円/楕円 87"/>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a:solidFill>
                      <a:srgbClr val="000000"/>
                    </a:solidFill>
                  </a:rPr>
                  <a:t>6</a:t>
                </a:r>
                <a:endParaRPr kumimoji="1" lang="ja-JP" altLang="en-US" sz="3200" dirty="0">
                  <a:solidFill>
                    <a:srgbClr val="000000"/>
                  </a:solidFill>
                </a:endParaRPr>
              </a:p>
            </p:txBody>
          </p:sp>
          <p:cxnSp>
            <p:nvCxnSpPr>
              <p:cNvPr id="89" name="直線矢印コネクタ 88"/>
              <p:cNvCxnSpPr>
                <a:stCxn id="83" idx="6"/>
                <a:endCxn id="84" idx="2"/>
              </p:cNvCxnSpPr>
              <p:nvPr/>
            </p:nvCxnSpPr>
            <p:spPr>
              <a:xfrm>
                <a:off x="1947261" y="117963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直線矢印コネクタ 89"/>
              <p:cNvCxnSpPr>
                <a:stCxn id="83" idx="4"/>
                <a:endCxn id="86" idx="0"/>
              </p:cNvCxnSpPr>
              <p:nvPr/>
            </p:nvCxnSpPr>
            <p:spPr>
              <a:xfrm rot="5400000">
                <a:off x="1344047" y="1787765"/>
                <a:ext cx="6035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直線矢印コネクタ 90"/>
              <p:cNvCxnSpPr>
                <a:stCxn id="84" idx="6"/>
                <a:endCxn id="95" idx="2"/>
              </p:cNvCxnSpPr>
              <p:nvPr/>
            </p:nvCxnSpPr>
            <p:spPr>
              <a:xfrm>
                <a:off x="3454814" y="1179635"/>
                <a:ext cx="89579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86" idx="6"/>
                <a:endCxn id="87" idx="2"/>
              </p:cNvCxnSpPr>
              <p:nvPr/>
            </p:nvCxnSpPr>
            <p:spPr>
              <a:xfrm>
                <a:off x="1947261" y="239589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3" name="直線矢印コネクタ 92"/>
              <p:cNvCxnSpPr>
                <a:stCxn id="87" idx="6"/>
                <a:endCxn id="88" idx="2"/>
              </p:cNvCxnSpPr>
              <p:nvPr/>
            </p:nvCxnSpPr>
            <p:spPr>
              <a:xfrm>
                <a:off x="3454814" y="2395895"/>
                <a:ext cx="89579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4" name="直線矢印コネクタ 93"/>
              <p:cNvCxnSpPr>
                <a:stCxn id="84" idx="4"/>
                <a:endCxn id="87" idx="0"/>
              </p:cNvCxnSpPr>
              <p:nvPr/>
            </p:nvCxnSpPr>
            <p:spPr>
              <a:xfrm rot="5400000">
                <a:off x="2851600" y="1787765"/>
                <a:ext cx="6035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5" name="円/楕円 94"/>
              <p:cNvSpPr/>
              <p:nvPr/>
            </p:nvSpPr>
            <p:spPr>
              <a:xfrm>
                <a:off x="4350607" y="87487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cxnSp>
            <p:nvCxnSpPr>
              <p:cNvPr id="96" name="直線矢印コネクタ 95"/>
              <p:cNvCxnSpPr>
                <a:endCxn id="95" idx="3"/>
              </p:cNvCxnSpPr>
              <p:nvPr/>
            </p:nvCxnSpPr>
            <p:spPr>
              <a:xfrm flipV="1">
                <a:off x="3369028" y="1397843"/>
                <a:ext cx="1069866" cy="75653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sp>
          <p:nvSpPr>
            <p:cNvPr id="82" name="テキスト ボックス 81"/>
            <p:cNvSpPr txBox="1"/>
            <p:nvPr/>
          </p:nvSpPr>
          <p:spPr>
            <a:xfrm>
              <a:off x="300611" y="4192379"/>
              <a:ext cx="936813" cy="584776"/>
            </a:xfrm>
            <a:prstGeom prst="rect">
              <a:avLst/>
            </a:prstGeom>
            <a:noFill/>
          </p:spPr>
          <p:txBody>
            <a:bodyPr wrap="square" rtlCol="0">
              <a:spAutoFit/>
            </a:bodyPr>
            <a:lstStyle/>
            <a:p>
              <a:r>
                <a:rPr kumimoji="1" lang="en-US" altLang="ja-JP" sz="3200" dirty="0" smtClean="0">
                  <a:latin typeface="BKM-cmmi12"/>
                  <a:cs typeface="BKM-cmmi12"/>
                </a:rPr>
                <a:t>T</a:t>
              </a:r>
              <a:r>
                <a:rPr kumimoji="1" lang="en-US" altLang="ja-JP" dirty="0" smtClean="0">
                  <a:latin typeface="BKM-cmmi12"/>
                  <a:cs typeface="BKM-cmmi12"/>
                </a:rPr>
                <a:t>2</a:t>
              </a:r>
              <a:endParaRPr kumimoji="1" lang="ja-JP" altLang="en-US" sz="3200" dirty="0">
                <a:latin typeface="BKM-cmmi12"/>
                <a:cs typeface="BKM-cmmi12"/>
              </a:endParaRPr>
            </a:p>
          </p:txBody>
        </p:sp>
      </p:grpSp>
      <p:grpSp>
        <p:nvGrpSpPr>
          <p:cNvPr id="5" name="図形グループ 96"/>
          <p:cNvGrpSpPr/>
          <p:nvPr/>
        </p:nvGrpSpPr>
        <p:grpSpPr>
          <a:xfrm>
            <a:off x="606491" y="3695700"/>
            <a:ext cx="3609070" cy="2402791"/>
            <a:chOff x="300611" y="2171505"/>
            <a:chExt cx="3609070" cy="2402791"/>
          </a:xfrm>
        </p:grpSpPr>
        <p:grpSp>
          <p:nvGrpSpPr>
            <p:cNvPr id="6" name="図形グループ 89"/>
            <p:cNvGrpSpPr/>
            <p:nvPr/>
          </p:nvGrpSpPr>
          <p:grpSpPr>
            <a:xfrm>
              <a:off x="300611" y="2745342"/>
              <a:ext cx="3609070" cy="1828954"/>
              <a:chOff x="1344399" y="873288"/>
              <a:chExt cx="3609070" cy="1828954"/>
            </a:xfrm>
          </p:grpSpPr>
          <p:sp>
            <p:nvSpPr>
              <p:cNvPr id="101" name="円/楕円 100"/>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baseline="-25000" dirty="0">
                    <a:solidFill>
                      <a:srgbClr val="000000"/>
                    </a:solidFill>
                  </a:rPr>
                  <a:t>1</a:t>
                </a:r>
                <a:endParaRPr kumimoji="1" lang="ja-JP" altLang="en-US" sz="3200" dirty="0">
                  <a:solidFill>
                    <a:srgbClr val="000000"/>
                  </a:solidFill>
                </a:endParaRPr>
              </a:p>
            </p:txBody>
          </p:sp>
          <p:sp>
            <p:nvSpPr>
              <p:cNvPr id="102" name="円/楕円 101"/>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r>
                  <a:rPr lang="en-US" altLang="ja-JP" sz="3200" baseline="-25000" dirty="0">
                    <a:solidFill>
                      <a:srgbClr val="000000"/>
                    </a:solidFill>
                  </a:rPr>
                  <a:t>2</a:t>
                </a:r>
                <a:endParaRPr kumimoji="1" lang="ja-JP" altLang="en-US" sz="3200" dirty="0">
                  <a:solidFill>
                    <a:srgbClr val="000000"/>
                  </a:solidFill>
                </a:endParaRPr>
              </a:p>
            </p:txBody>
          </p:sp>
          <p:sp>
            <p:nvSpPr>
              <p:cNvPr id="103" name="円/楕円 102"/>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c</a:t>
                </a:r>
                <a:r>
                  <a:rPr lang="en-US" altLang="ja-JP" sz="3200" dirty="0" smtClean="0">
                    <a:solidFill>
                      <a:srgbClr val="000000"/>
                    </a:solidFill>
                  </a:rPr>
                  <a:t>  </a:t>
                </a:r>
                <a:r>
                  <a:rPr lang="en-US" altLang="ja-JP" sz="3200" baseline="-25000" dirty="0" smtClean="0">
                    <a:solidFill>
                      <a:srgbClr val="000000"/>
                    </a:solidFill>
                  </a:rPr>
                  <a:t>4</a:t>
                </a:r>
                <a:endParaRPr kumimoji="1" lang="ja-JP" altLang="en-US" sz="3200" dirty="0">
                  <a:solidFill>
                    <a:srgbClr val="000000"/>
                  </a:solidFill>
                </a:endParaRPr>
              </a:p>
            </p:txBody>
          </p:sp>
          <p:sp>
            <p:nvSpPr>
              <p:cNvPr id="104" name="円/楕円 103"/>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r>
                  <a:rPr lang="en-US" altLang="ja-JP" sz="3200" baseline="-25000" dirty="0">
                    <a:solidFill>
                      <a:srgbClr val="000000"/>
                    </a:solidFill>
                  </a:rPr>
                  <a:t>5</a:t>
                </a:r>
                <a:endParaRPr kumimoji="1" lang="ja-JP" altLang="en-US" sz="3200" dirty="0">
                  <a:solidFill>
                    <a:srgbClr val="000000"/>
                  </a:solidFill>
                </a:endParaRPr>
              </a:p>
            </p:txBody>
          </p:sp>
          <p:sp>
            <p:nvSpPr>
              <p:cNvPr id="105" name="円/楕円 104"/>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b</a:t>
                </a:r>
                <a:r>
                  <a:rPr lang="en-US" altLang="ja-JP" sz="3200" dirty="0" smtClean="0">
                    <a:solidFill>
                      <a:srgbClr val="000000"/>
                    </a:solidFill>
                  </a:rPr>
                  <a:t>  </a:t>
                </a:r>
                <a:r>
                  <a:rPr lang="en-US" altLang="ja-JP" sz="3200" baseline="-25000" dirty="0">
                    <a:solidFill>
                      <a:srgbClr val="000000"/>
                    </a:solidFill>
                  </a:rPr>
                  <a:t>6</a:t>
                </a:r>
                <a:endParaRPr kumimoji="1" lang="ja-JP" altLang="en-US" sz="3200" dirty="0">
                  <a:solidFill>
                    <a:srgbClr val="000000"/>
                  </a:solidFill>
                </a:endParaRPr>
              </a:p>
            </p:txBody>
          </p:sp>
          <p:cxnSp>
            <p:nvCxnSpPr>
              <p:cNvPr id="106" name="直線矢印コネクタ 105"/>
              <p:cNvCxnSpPr>
                <a:stCxn id="101" idx="6"/>
                <a:endCxn id="102" idx="2"/>
              </p:cNvCxnSpPr>
              <p:nvPr/>
            </p:nvCxnSpPr>
            <p:spPr>
              <a:xfrm>
                <a:off x="1947261" y="117963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7" name="直線矢印コネクタ 106"/>
              <p:cNvCxnSpPr>
                <a:stCxn id="102" idx="6"/>
                <a:endCxn id="111" idx="2"/>
              </p:cNvCxnSpPr>
              <p:nvPr/>
            </p:nvCxnSpPr>
            <p:spPr>
              <a:xfrm>
                <a:off x="3454814" y="1179635"/>
                <a:ext cx="89579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直線矢印コネクタ 107"/>
              <p:cNvCxnSpPr>
                <a:stCxn id="103" idx="6"/>
                <a:endCxn id="104" idx="2"/>
              </p:cNvCxnSpPr>
              <p:nvPr/>
            </p:nvCxnSpPr>
            <p:spPr>
              <a:xfrm>
                <a:off x="1947261" y="239589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a:stCxn id="104" idx="6"/>
                <a:endCxn id="105" idx="2"/>
              </p:cNvCxnSpPr>
              <p:nvPr/>
            </p:nvCxnSpPr>
            <p:spPr>
              <a:xfrm>
                <a:off x="3454814" y="2395895"/>
                <a:ext cx="89579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直線矢印コネクタ 109"/>
              <p:cNvCxnSpPr>
                <a:stCxn id="111" idx="4"/>
                <a:endCxn id="105" idx="0"/>
              </p:cNvCxnSpPr>
              <p:nvPr/>
            </p:nvCxnSpPr>
            <p:spPr>
              <a:xfrm rot="5400000">
                <a:off x="4350255" y="1787765"/>
                <a:ext cx="6035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1" name="円/楕円 110"/>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r>
                  <a:rPr lang="en-US" altLang="ja-JP" sz="3200" baseline="-25000" dirty="0">
                    <a:solidFill>
                      <a:srgbClr val="000000"/>
                    </a:solidFill>
                  </a:rPr>
                  <a:t>3</a:t>
                </a:r>
                <a:endParaRPr kumimoji="1" lang="ja-JP" altLang="en-US" sz="3200" dirty="0">
                  <a:solidFill>
                    <a:srgbClr val="000000"/>
                  </a:solidFill>
                </a:endParaRPr>
              </a:p>
            </p:txBody>
          </p:sp>
          <p:cxnSp>
            <p:nvCxnSpPr>
              <p:cNvPr id="112" name="直線矢印コネクタ 111"/>
              <p:cNvCxnSpPr>
                <a:stCxn id="104" idx="7"/>
                <a:endCxn id="111" idx="3"/>
              </p:cNvCxnSpPr>
              <p:nvPr/>
            </p:nvCxnSpPr>
            <p:spPr>
              <a:xfrm rot="5400000" flipH="1" flipV="1">
                <a:off x="3511200" y="1251582"/>
                <a:ext cx="783020" cy="107236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sp>
          <p:nvSpPr>
            <p:cNvPr id="99" name="テキスト ボックス 98"/>
            <p:cNvSpPr txBox="1"/>
            <p:nvPr/>
          </p:nvSpPr>
          <p:spPr>
            <a:xfrm>
              <a:off x="300611" y="2171505"/>
              <a:ext cx="936813" cy="584776"/>
            </a:xfrm>
            <a:prstGeom prst="rect">
              <a:avLst/>
            </a:prstGeom>
            <a:noFill/>
          </p:spPr>
          <p:txBody>
            <a:bodyPr wrap="square" rtlCol="0">
              <a:spAutoFit/>
            </a:bodyPr>
            <a:lstStyle/>
            <a:p>
              <a:r>
                <a:rPr kumimoji="1" lang="en-US" altLang="ja-JP" sz="3200" dirty="0" smtClean="0">
                  <a:latin typeface="BKM-cmmi12"/>
                  <a:cs typeface="BKM-cmmi12"/>
                </a:rPr>
                <a:t>T</a:t>
              </a:r>
              <a:r>
                <a:rPr kumimoji="1" lang="en-US" altLang="ja-JP" dirty="0" smtClean="0">
                  <a:latin typeface="BKM-cmmi12"/>
                  <a:cs typeface="BKM-cmmi12"/>
                </a:rPr>
                <a:t>1</a:t>
              </a:r>
              <a:endParaRPr kumimoji="1" lang="ja-JP" altLang="en-US" sz="3200" dirty="0">
                <a:latin typeface="BKM-cmmi12"/>
                <a:cs typeface="BKM-cmmi12"/>
              </a:endParaRPr>
            </a:p>
          </p:txBody>
        </p:sp>
        <p:cxnSp>
          <p:nvCxnSpPr>
            <p:cNvPr id="100" name="直線矢印コネクタ 99"/>
            <p:cNvCxnSpPr>
              <a:stCxn id="104" idx="1"/>
              <a:endCxn id="101" idx="5"/>
            </p:cNvCxnSpPr>
            <p:nvPr/>
          </p:nvCxnSpPr>
          <p:spPr>
            <a:xfrm rot="16200000" flipV="1">
              <a:off x="964309" y="3119186"/>
              <a:ext cx="783020" cy="1081265"/>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7" name="図形グループ 120"/>
          <p:cNvGrpSpPr/>
          <p:nvPr/>
        </p:nvGrpSpPr>
        <p:grpSpPr>
          <a:xfrm>
            <a:off x="568391" y="1622270"/>
            <a:ext cx="7839064" cy="1830542"/>
            <a:chOff x="606491" y="4267949"/>
            <a:chExt cx="7839064" cy="1830542"/>
          </a:xfrm>
        </p:grpSpPr>
        <p:sp>
          <p:nvSpPr>
            <p:cNvPr id="113" name="円/楕円 112"/>
            <p:cNvSpPr/>
            <p:nvPr/>
          </p:nvSpPr>
          <p:spPr>
            <a:xfrm>
              <a:off x="4836485" y="4267949"/>
              <a:ext cx="602862" cy="612694"/>
            </a:xfrm>
            <a:prstGeom prst="ellipse">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baseline="-25000" dirty="0">
                  <a:solidFill>
                    <a:srgbClr val="000000"/>
                  </a:solidFill>
                </a:rPr>
                <a:t>1</a:t>
              </a:r>
              <a:endParaRPr kumimoji="1" lang="ja-JP" altLang="en-US" sz="3200" dirty="0">
                <a:solidFill>
                  <a:srgbClr val="000000"/>
                </a:solidFill>
              </a:endParaRPr>
            </a:p>
          </p:txBody>
        </p:sp>
        <p:sp>
          <p:nvSpPr>
            <p:cNvPr id="114" name="円/楕円 113"/>
            <p:cNvSpPr/>
            <p:nvPr/>
          </p:nvSpPr>
          <p:spPr>
            <a:xfrm>
              <a:off x="6344038" y="4267949"/>
              <a:ext cx="602862" cy="612694"/>
            </a:xfrm>
            <a:prstGeom prst="ellipse">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c</a:t>
              </a:r>
              <a:r>
                <a:rPr lang="en-US" altLang="ja-JP" sz="3200" dirty="0" smtClean="0">
                  <a:solidFill>
                    <a:srgbClr val="000000"/>
                  </a:solidFill>
                </a:rPr>
                <a:t>  </a:t>
              </a:r>
              <a:r>
                <a:rPr lang="en-US" altLang="ja-JP" sz="3200" baseline="-25000" dirty="0" smtClean="0">
                  <a:solidFill>
                    <a:srgbClr val="000000"/>
                  </a:solidFill>
                </a:rPr>
                <a:t>2</a:t>
              </a:r>
              <a:endParaRPr kumimoji="1" lang="ja-JP" altLang="en-US" sz="3200" dirty="0">
                <a:solidFill>
                  <a:srgbClr val="000000"/>
                </a:solidFill>
              </a:endParaRPr>
            </a:p>
          </p:txBody>
        </p:sp>
        <p:sp>
          <p:nvSpPr>
            <p:cNvPr id="115" name="円/楕円 114"/>
            <p:cNvSpPr/>
            <p:nvPr/>
          </p:nvSpPr>
          <p:spPr>
            <a:xfrm>
              <a:off x="6344038" y="5484209"/>
              <a:ext cx="602862" cy="612694"/>
            </a:xfrm>
            <a:prstGeom prst="ellipse">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b</a:t>
              </a:r>
              <a:r>
                <a:rPr lang="en-US" altLang="ja-JP" sz="3200" dirty="0" smtClean="0">
                  <a:solidFill>
                    <a:srgbClr val="000000"/>
                  </a:solidFill>
                </a:rPr>
                <a:t>  </a:t>
              </a:r>
              <a:r>
                <a:rPr lang="en-US" altLang="ja-JP" sz="3200" baseline="-25000" dirty="0">
                  <a:solidFill>
                    <a:srgbClr val="000000"/>
                  </a:solidFill>
                </a:rPr>
                <a:t>5</a:t>
              </a:r>
              <a:endParaRPr kumimoji="1" lang="ja-JP" altLang="en-US" sz="3200" dirty="0">
                <a:solidFill>
                  <a:srgbClr val="000000"/>
                </a:solidFill>
              </a:endParaRPr>
            </a:p>
          </p:txBody>
        </p:sp>
        <p:sp>
          <p:nvSpPr>
            <p:cNvPr id="116" name="円/楕円 115"/>
            <p:cNvSpPr/>
            <p:nvPr/>
          </p:nvSpPr>
          <p:spPr>
            <a:xfrm>
              <a:off x="7842693" y="4269537"/>
              <a:ext cx="602862" cy="612694"/>
            </a:xfrm>
            <a:prstGeom prst="ellipse">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sp>
          <p:nvSpPr>
            <p:cNvPr id="117" name="円/楕円 116"/>
            <p:cNvSpPr/>
            <p:nvPr/>
          </p:nvSpPr>
          <p:spPr>
            <a:xfrm>
              <a:off x="606491" y="4269537"/>
              <a:ext cx="602862" cy="612694"/>
            </a:xfrm>
            <a:prstGeom prst="ellipse">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baseline="-25000" dirty="0">
                  <a:solidFill>
                    <a:srgbClr val="000000"/>
                  </a:solidFill>
                </a:rPr>
                <a:t>1</a:t>
              </a:r>
              <a:endParaRPr kumimoji="1" lang="ja-JP" altLang="en-US" sz="3200" dirty="0">
                <a:solidFill>
                  <a:srgbClr val="000000"/>
                </a:solidFill>
              </a:endParaRPr>
            </a:p>
          </p:txBody>
        </p:sp>
        <p:sp>
          <p:nvSpPr>
            <p:cNvPr id="118" name="円/楕円 117"/>
            <p:cNvSpPr/>
            <p:nvPr/>
          </p:nvSpPr>
          <p:spPr>
            <a:xfrm>
              <a:off x="2114044" y="5485797"/>
              <a:ext cx="602862" cy="612694"/>
            </a:xfrm>
            <a:prstGeom prst="ellipse">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r>
                <a:rPr lang="en-US" altLang="ja-JP" sz="3200" baseline="-25000" dirty="0">
                  <a:solidFill>
                    <a:srgbClr val="000000"/>
                  </a:solidFill>
                </a:rPr>
                <a:t>5</a:t>
              </a:r>
              <a:endParaRPr kumimoji="1" lang="ja-JP" altLang="en-US" sz="3200" dirty="0">
                <a:solidFill>
                  <a:srgbClr val="000000"/>
                </a:solidFill>
              </a:endParaRPr>
            </a:p>
          </p:txBody>
        </p:sp>
        <p:sp>
          <p:nvSpPr>
            <p:cNvPr id="119" name="円/楕円 118"/>
            <p:cNvSpPr/>
            <p:nvPr/>
          </p:nvSpPr>
          <p:spPr>
            <a:xfrm>
              <a:off x="3612699" y="5485797"/>
              <a:ext cx="602862" cy="612694"/>
            </a:xfrm>
            <a:prstGeom prst="ellipse">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b</a:t>
              </a:r>
              <a:r>
                <a:rPr lang="en-US" altLang="ja-JP" sz="3200" dirty="0" smtClean="0">
                  <a:solidFill>
                    <a:srgbClr val="000000"/>
                  </a:solidFill>
                </a:rPr>
                <a:t>  </a:t>
              </a:r>
              <a:r>
                <a:rPr lang="en-US" altLang="ja-JP" sz="3200" baseline="-25000" dirty="0">
                  <a:solidFill>
                    <a:srgbClr val="000000"/>
                  </a:solidFill>
                </a:rPr>
                <a:t>6</a:t>
              </a:r>
              <a:endParaRPr kumimoji="1" lang="ja-JP" altLang="en-US" sz="3200" dirty="0">
                <a:solidFill>
                  <a:srgbClr val="000000"/>
                </a:solidFill>
              </a:endParaRPr>
            </a:p>
          </p:txBody>
        </p:sp>
        <p:sp>
          <p:nvSpPr>
            <p:cNvPr id="120" name="円/楕円 119"/>
            <p:cNvSpPr/>
            <p:nvPr/>
          </p:nvSpPr>
          <p:spPr>
            <a:xfrm>
              <a:off x="3612699" y="4269537"/>
              <a:ext cx="602862" cy="612694"/>
            </a:xfrm>
            <a:prstGeom prst="ellipse">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r>
                <a:rPr lang="en-US" altLang="ja-JP" sz="3200" baseline="-25000" dirty="0">
                  <a:solidFill>
                    <a:srgbClr val="000000"/>
                  </a:solidFill>
                </a:rPr>
                <a:t>3</a:t>
              </a:r>
              <a:endParaRPr kumimoji="1" lang="ja-JP" altLang="en-US" sz="3200" dirty="0">
                <a:solidFill>
                  <a:srgbClr val="000000"/>
                </a:solidFill>
              </a:endParaRPr>
            </a:p>
          </p:txBody>
        </p:sp>
      </p:grpSp>
      <p:grpSp>
        <p:nvGrpSpPr>
          <p:cNvPr id="8" name="図形グループ 56"/>
          <p:cNvGrpSpPr/>
          <p:nvPr/>
        </p:nvGrpSpPr>
        <p:grpSpPr>
          <a:xfrm>
            <a:off x="4648651" y="3906991"/>
            <a:ext cx="4711249" cy="2246769"/>
            <a:chOff x="4648651" y="3906991"/>
            <a:chExt cx="4711249" cy="2246769"/>
          </a:xfrm>
        </p:grpSpPr>
        <p:sp>
          <p:nvSpPr>
            <p:cNvPr id="48" name="テキスト ボックス 47"/>
            <p:cNvSpPr txBox="1"/>
            <p:nvPr/>
          </p:nvSpPr>
          <p:spPr>
            <a:xfrm>
              <a:off x="4848679" y="3906991"/>
              <a:ext cx="4511221" cy="2246769"/>
            </a:xfrm>
            <a:prstGeom prst="rect">
              <a:avLst/>
            </a:prstGeom>
            <a:noFill/>
          </p:spPr>
          <p:txBody>
            <a:bodyPr wrap="square" rtlCol="0">
              <a:spAutoFit/>
            </a:bodyPr>
            <a:lstStyle/>
            <a:p>
              <a:r>
                <a:rPr kumimoji="1" lang="en-US" altLang="ja-JP" sz="2800" dirty="0" smtClean="0"/>
                <a:t>          { a ,</a:t>
              </a:r>
              <a:r>
                <a:rPr kumimoji="1" lang="en-US" altLang="ja-JP" sz="2800" dirty="0" err="1" smtClean="0"/>
                <a:t>b</a:t>
              </a:r>
              <a:r>
                <a:rPr kumimoji="1" lang="en-US" altLang="ja-JP" sz="2800" dirty="0" smtClean="0"/>
                <a:t>, </a:t>
              </a:r>
              <a:r>
                <a:rPr kumimoji="1" lang="en-US" altLang="ja-JP" sz="2800" dirty="0" err="1" smtClean="0"/>
                <a:t>c</a:t>
              </a:r>
              <a:r>
                <a:rPr kumimoji="1" lang="en-US" altLang="ja-JP" sz="2800" dirty="0" smtClean="0"/>
                <a:t>, </a:t>
              </a:r>
              <a:r>
                <a:rPr kumimoji="1" lang="en-US" altLang="ja-JP" sz="2800" dirty="0" err="1" smtClean="0"/>
                <a:t>d</a:t>
              </a:r>
              <a:r>
                <a:rPr kumimoji="1" lang="en-US" altLang="ja-JP" sz="2800" dirty="0" smtClean="0"/>
                <a:t>,</a:t>
              </a:r>
            </a:p>
            <a:p>
              <a:r>
                <a:rPr lang="en-US" altLang="ja-JP" sz="2800" dirty="0" smtClean="0"/>
                <a:t>  ac, ad, </a:t>
              </a:r>
              <a:r>
                <a:rPr lang="en-US" altLang="ja-JP" sz="2800" dirty="0" err="1" smtClean="0"/>
                <a:t>ba</a:t>
              </a:r>
              <a:r>
                <a:rPr lang="en-US" altLang="ja-JP" sz="2800" dirty="0" smtClean="0"/>
                <a:t>, </a:t>
              </a:r>
              <a:r>
                <a:rPr lang="en-US" altLang="ja-JP" sz="2800" dirty="0" err="1" smtClean="0"/>
                <a:t>cb</a:t>
              </a:r>
              <a:r>
                <a:rPr lang="en-US" altLang="ja-JP" sz="2800" dirty="0" smtClean="0"/>
                <a:t>, </a:t>
              </a:r>
              <a:r>
                <a:rPr lang="en-US" altLang="ja-JP" sz="2800" dirty="0" err="1" smtClean="0"/>
                <a:t>cd</a:t>
              </a:r>
              <a:r>
                <a:rPr lang="en-US" altLang="ja-JP" sz="2800" dirty="0" smtClean="0"/>
                <a:t>, db,</a:t>
              </a:r>
            </a:p>
            <a:p>
              <a:r>
                <a:rPr kumimoji="1" lang="en-US" altLang="ja-JP" sz="2800" dirty="0" smtClean="0"/>
                <a:t>  </a:t>
              </a:r>
              <a:r>
                <a:rPr kumimoji="1" lang="en-US" altLang="ja-JP" sz="2800" dirty="0" err="1" smtClean="0"/>
                <a:t>acb</a:t>
              </a:r>
              <a:r>
                <a:rPr kumimoji="1" lang="en-US" altLang="ja-JP" sz="2800" dirty="0" smtClean="0"/>
                <a:t>, </a:t>
              </a:r>
              <a:r>
                <a:rPr kumimoji="1" lang="en-US" altLang="ja-JP" sz="2800" dirty="0" err="1" smtClean="0"/>
                <a:t>acd</a:t>
              </a:r>
              <a:r>
                <a:rPr kumimoji="1" lang="en-US" altLang="ja-JP" sz="2800" dirty="0" smtClean="0"/>
                <a:t>, </a:t>
              </a:r>
              <a:r>
                <a:rPr kumimoji="1" lang="en-US" altLang="ja-JP" sz="2800" dirty="0" err="1" smtClean="0"/>
                <a:t>adb</a:t>
              </a:r>
              <a:r>
                <a:rPr kumimoji="1" lang="en-US" altLang="ja-JP" sz="2800" dirty="0" smtClean="0"/>
                <a:t>, </a:t>
              </a:r>
              <a:r>
                <a:rPr lang="en-US" altLang="ja-JP" sz="2800" dirty="0" err="1" smtClean="0"/>
                <a:t>cba</a:t>
              </a:r>
              <a:r>
                <a:rPr kumimoji="1" lang="en-US" altLang="ja-JP" sz="2800" dirty="0" smtClean="0"/>
                <a:t>, </a:t>
              </a:r>
              <a:r>
                <a:rPr kumimoji="1" lang="en-US" altLang="ja-JP" sz="2800" dirty="0" err="1" smtClean="0"/>
                <a:t>cdb</a:t>
              </a:r>
              <a:r>
                <a:rPr kumimoji="1" lang="en-US" altLang="ja-JP" sz="2800" dirty="0" smtClean="0"/>
                <a:t>, </a:t>
              </a:r>
              <a:r>
                <a:rPr kumimoji="1" lang="en-US" altLang="ja-JP" sz="2800" dirty="0" err="1" smtClean="0"/>
                <a:t>dba</a:t>
              </a:r>
              <a:endParaRPr kumimoji="1" lang="en-US" altLang="ja-JP" sz="2800" dirty="0" smtClean="0"/>
            </a:p>
            <a:p>
              <a:r>
                <a:rPr lang="en-US" altLang="ja-JP" sz="2800" dirty="0" smtClean="0"/>
                <a:t>  </a:t>
              </a:r>
              <a:r>
                <a:rPr lang="en-US" altLang="ja-JP" sz="2800" dirty="0" err="1" smtClean="0"/>
                <a:t>acba</a:t>
              </a:r>
              <a:r>
                <a:rPr lang="en-US" altLang="ja-JP" sz="2800" dirty="0" smtClean="0"/>
                <a:t>, </a:t>
              </a:r>
              <a:r>
                <a:rPr lang="en-US" altLang="ja-JP" sz="2800" dirty="0" err="1" smtClean="0"/>
                <a:t>acdb</a:t>
              </a:r>
              <a:r>
                <a:rPr lang="en-US" altLang="ja-JP" sz="2800" dirty="0" smtClean="0"/>
                <a:t>, </a:t>
              </a:r>
              <a:r>
                <a:rPr lang="en-US" altLang="ja-JP" sz="2800" dirty="0" err="1" smtClean="0"/>
                <a:t>adba</a:t>
              </a:r>
              <a:r>
                <a:rPr lang="en-US" altLang="ja-JP" sz="2800" dirty="0" smtClean="0"/>
                <a:t>, </a:t>
              </a:r>
              <a:r>
                <a:rPr lang="en-US" altLang="ja-JP" sz="2800" dirty="0" err="1" smtClean="0"/>
                <a:t>cdba</a:t>
              </a:r>
              <a:r>
                <a:rPr lang="en-US" altLang="ja-JP" sz="2800" dirty="0" smtClean="0"/>
                <a:t>,</a:t>
              </a:r>
            </a:p>
            <a:p>
              <a:r>
                <a:rPr kumimoji="1" lang="en-US" altLang="ja-JP" sz="2800" dirty="0" smtClean="0"/>
                <a:t>  </a:t>
              </a:r>
              <a:r>
                <a:rPr kumimoji="1" lang="en-US" altLang="ja-JP" sz="2800" dirty="0" err="1" smtClean="0"/>
                <a:t>acdba</a:t>
              </a:r>
              <a:r>
                <a:rPr kumimoji="1" lang="en-US" altLang="ja-JP" sz="2800" dirty="0" smtClean="0"/>
                <a:t> }</a:t>
              </a:r>
              <a:endParaRPr kumimoji="1" lang="ja-JP" altLang="en-US" sz="2800" dirty="0"/>
            </a:p>
          </p:txBody>
        </p:sp>
        <p:pic>
          <p:nvPicPr>
            <p:cNvPr id="53" name="図 52"/>
            <p:cNvPicPr>
              <a:picLocks noChangeAspect="1"/>
            </p:cNvPicPr>
            <p:nvPr/>
          </p:nvPicPr>
          <p:blipFill>
            <a:blip r:embed="rId3"/>
            <a:stretch>
              <a:fillRect/>
            </a:stretch>
          </p:blipFill>
          <p:spPr>
            <a:xfrm>
              <a:off x="4648651" y="4077275"/>
              <a:ext cx="980117" cy="279061"/>
            </a:xfrm>
            <a:prstGeom prst="rect">
              <a:avLst/>
            </a:prstGeom>
          </p:spPr>
        </p:pic>
      </p:grpSp>
      <p:grpSp>
        <p:nvGrpSpPr>
          <p:cNvPr id="9" name="図形グループ 54"/>
          <p:cNvGrpSpPr/>
          <p:nvPr/>
        </p:nvGrpSpPr>
        <p:grpSpPr>
          <a:xfrm>
            <a:off x="402494" y="3906991"/>
            <a:ext cx="4055215" cy="2246769"/>
            <a:chOff x="402494" y="3906991"/>
            <a:chExt cx="4055215" cy="2246769"/>
          </a:xfrm>
        </p:grpSpPr>
        <p:sp>
          <p:nvSpPr>
            <p:cNvPr id="47" name="テキスト ボックス 46"/>
            <p:cNvSpPr txBox="1"/>
            <p:nvPr/>
          </p:nvSpPr>
          <p:spPr>
            <a:xfrm>
              <a:off x="673100" y="3906991"/>
              <a:ext cx="3784609" cy="2246769"/>
            </a:xfrm>
            <a:prstGeom prst="rect">
              <a:avLst/>
            </a:prstGeom>
            <a:noFill/>
          </p:spPr>
          <p:txBody>
            <a:bodyPr wrap="square" rtlCol="0">
              <a:spAutoFit/>
            </a:bodyPr>
            <a:lstStyle/>
            <a:p>
              <a:r>
                <a:rPr kumimoji="1" lang="en-US" altLang="ja-JP" sz="2800" dirty="0" smtClean="0"/>
                <a:t>        { a ,</a:t>
              </a:r>
              <a:r>
                <a:rPr kumimoji="1" lang="en-US" altLang="ja-JP" sz="2800" dirty="0" err="1" smtClean="0"/>
                <a:t>b</a:t>
              </a:r>
              <a:r>
                <a:rPr kumimoji="1" lang="en-US" altLang="ja-JP" sz="2800" dirty="0" smtClean="0"/>
                <a:t>, </a:t>
              </a:r>
              <a:r>
                <a:rPr kumimoji="1" lang="en-US" altLang="ja-JP" sz="2800" dirty="0" err="1" smtClean="0"/>
                <a:t>c</a:t>
              </a:r>
              <a:r>
                <a:rPr kumimoji="1" lang="en-US" altLang="ja-JP" sz="2800" dirty="0" smtClean="0"/>
                <a:t>, </a:t>
              </a:r>
              <a:r>
                <a:rPr kumimoji="1" lang="en-US" altLang="ja-JP" sz="2800" dirty="0" err="1" smtClean="0"/>
                <a:t>d</a:t>
              </a:r>
              <a:r>
                <a:rPr kumimoji="1" lang="en-US" altLang="ja-JP" sz="2800" dirty="0" smtClean="0"/>
                <a:t>,</a:t>
              </a:r>
            </a:p>
            <a:p>
              <a:r>
                <a:rPr lang="en-US" altLang="ja-JP" sz="2800" dirty="0" smtClean="0"/>
                <a:t>  </a:t>
              </a:r>
              <a:r>
                <a:rPr lang="en-US" altLang="ja-JP" sz="2800" dirty="0" err="1" smtClean="0"/>
                <a:t>ab</a:t>
              </a:r>
              <a:r>
                <a:rPr lang="en-US" altLang="ja-JP" sz="2800" dirty="0" smtClean="0"/>
                <a:t>, ad, </a:t>
              </a:r>
              <a:r>
                <a:rPr lang="en-US" altLang="ja-JP" sz="2800" dirty="0" err="1" smtClean="0"/>
                <a:t>bc</a:t>
              </a:r>
              <a:r>
                <a:rPr lang="en-US" altLang="ja-JP" sz="2800" dirty="0" smtClean="0"/>
                <a:t>, </a:t>
              </a:r>
              <a:r>
                <a:rPr lang="en-US" altLang="ja-JP" sz="2800" dirty="0" err="1" smtClean="0"/>
                <a:t>cb</a:t>
              </a:r>
              <a:r>
                <a:rPr lang="en-US" altLang="ja-JP" sz="2800" dirty="0" smtClean="0"/>
                <a:t>, </a:t>
              </a:r>
              <a:r>
                <a:rPr lang="en-US" altLang="ja-JP" sz="2800" dirty="0" err="1" smtClean="0"/>
                <a:t>cd</a:t>
              </a:r>
              <a:r>
                <a:rPr lang="en-US" altLang="ja-JP" sz="2800" dirty="0" smtClean="0"/>
                <a:t>, db,</a:t>
              </a:r>
            </a:p>
            <a:p>
              <a:r>
                <a:rPr kumimoji="1" lang="en-US" altLang="ja-JP" sz="2800" dirty="0" smtClean="0"/>
                <a:t>  </a:t>
              </a:r>
              <a:r>
                <a:rPr kumimoji="1" lang="en-US" altLang="ja-JP" sz="2800" dirty="0" err="1" smtClean="0"/>
                <a:t>abc</a:t>
              </a:r>
              <a:r>
                <a:rPr kumimoji="1" lang="en-US" altLang="ja-JP" sz="2800" dirty="0" smtClean="0"/>
                <a:t>, </a:t>
              </a:r>
              <a:r>
                <a:rPr kumimoji="1" lang="en-US" altLang="ja-JP" sz="2800" dirty="0" err="1" smtClean="0"/>
                <a:t>adb</a:t>
              </a:r>
              <a:r>
                <a:rPr kumimoji="1" lang="en-US" altLang="ja-JP" sz="2800" dirty="0" smtClean="0"/>
                <a:t>, </a:t>
              </a:r>
              <a:r>
                <a:rPr kumimoji="1" lang="en-US" altLang="ja-JP" sz="2800" dirty="0" err="1" smtClean="0"/>
                <a:t>bcb</a:t>
              </a:r>
              <a:r>
                <a:rPr kumimoji="1" lang="en-US" altLang="ja-JP" sz="2800" dirty="0" smtClean="0"/>
                <a:t>, </a:t>
              </a:r>
              <a:r>
                <a:rPr kumimoji="1" lang="en-US" altLang="ja-JP" sz="2800" dirty="0" err="1" smtClean="0"/>
                <a:t>bcd</a:t>
              </a:r>
              <a:r>
                <a:rPr kumimoji="1" lang="en-US" altLang="ja-JP" sz="2800" dirty="0" smtClean="0"/>
                <a:t>, </a:t>
              </a:r>
              <a:r>
                <a:rPr kumimoji="1" lang="en-US" altLang="ja-JP" sz="2800" dirty="0" err="1" smtClean="0"/>
                <a:t>cdb</a:t>
              </a:r>
              <a:r>
                <a:rPr kumimoji="1" lang="en-US" altLang="ja-JP" sz="2800" dirty="0" smtClean="0"/>
                <a:t>,</a:t>
              </a:r>
            </a:p>
            <a:p>
              <a:r>
                <a:rPr lang="en-US" altLang="ja-JP" sz="2800" dirty="0" smtClean="0"/>
                <a:t>  </a:t>
              </a:r>
              <a:r>
                <a:rPr lang="en-US" altLang="ja-JP" sz="2800" dirty="0" err="1" smtClean="0"/>
                <a:t>abcb</a:t>
              </a:r>
              <a:r>
                <a:rPr lang="en-US" altLang="ja-JP" sz="2800" dirty="0" smtClean="0"/>
                <a:t>, </a:t>
              </a:r>
              <a:r>
                <a:rPr lang="en-US" altLang="ja-JP" sz="2800" dirty="0" err="1" smtClean="0"/>
                <a:t>abcd</a:t>
              </a:r>
              <a:r>
                <a:rPr lang="en-US" altLang="ja-JP" sz="2800" dirty="0" smtClean="0"/>
                <a:t>, </a:t>
              </a:r>
              <a:r>
                <a:rPr lang="en-US" altLang="ja-JP" sz="2800" dirty="0" err="1" smtClean="0"/>
                <a:t>bcdb</a:t>
              </a:r>
              <a:r>
                <a:rPr lang="en-US" altLang="ja-JP" sz="2800" dirty="0" smtClean="0"/>
                <a:t>,</a:t>
              </a:r>
            </a:p>
            <a:p>
              <a:r>
                <a:rPr kumimoji="1" lang="en-US" altLang="ja-JP" sz="2800" dirty="0" smtClean="0"/>
                <a:t>  </a:t>
              </a:r>
              <a:r>
                <a:rPr kumimoji="1" lang="en-US" altLang="ja-JP" sz="2800" dirty="0" err="1" smtClean="0"/>
                <a:t>abcdb</a:t>
              </a:r>
              <a:r>
                <a:rPr kumimoji="1" lang="en-US" altLang="ja-JP" sz="2800" dirty="0" smtClean="0"/>
                <a:t> }</a:t>
              </a:r>
              <a:endParaRPr kumimoji="1" lang="ja-JP" altLang="en-US" sz="2800" dirty="0"/>
            </a:p>
          </p:txBody>
        </p:sp>
        <p:pic>
          <p:nvPicPr>
            <p:cNvPr id="54" name="図 53"/>
            <p:cNvPicPr>
              <a:picLocks noChangeAspect="1"/>
            </p:cNvPicPr>
            <p:nvPr/>
          </p:nvPicPr>
          <p:blipFill>
            <a:blip r:embed="rId4"/>
            <a:stretch>
              <a:fillRect/>
            </a:stretch>
          </p:blipFill>
          <p:spPr>
            <a:xfrm>
              <a:off x="402494" y="4133601"/>
              <a:ext cx="943709" cy="268695"/>
            </a:xfrm>
            <a:prstGeom prst="rect">
              <a:avLst/>
            </a:prstGeom>
          </p:spPr>
        </p:pic>
      </p:grpSp>
      <p:grpSp>
        <p:nvGrpSpPr>
          <p:cNvPr id="10" name="図形グループ 59"/>
          <p:cNvGrpSpPr/>
          <p:nvPr/>
        </p:nvGrpSpPr>
        <p:grpSpPr>
          <a:xfrm>
            <a:off x="4215561" y="6408185"/>
            <a:ext cx="6764760" cy="369332"/>
            <a:chOff x="829840" y="6332948"/>
            <a:chExt cx="6764760" cy="369332"/>
          </a:xfrm>
        </p:grpSpPr>
        <p:pic>
          <p:nvPicPr>
            <p:cNvPr id="58" name="図 57"/>
            <p:cNvPicPr>
              <a:picLocks noChangeAspect="1"/>
            </p:cNvPicPr>
            <p:nvPr/>
          </p:nvPicPr>
          <p:blipFill>
            <a:blip r:embed="rId5"/>
            <a:stretch>
              <a:fillRect/>
            </a:stretch>
          </p:blipFill>
          <p:spPr>
            <a:xfrm>
              <a:off x="829840" y="6420885"/>
              <a:ext cx="557052" cy="268695"/>
            </a:xfrm>
            <a:prstGeom prst="rect">
              <a:avLst/>
            </a:prstGeom>
          </p:spPr>
        </p:pic>
        <p:sp>
          <p:nvSpPr>
            <p:cNvPr id="59" name="テキスト ボックス 58"/>
            <p:cNvSpPr txBox="1"/>
            <p:nvPr/>
          </p:nvSpPr>
          <p:spPr>
            <a:xfrm>
              <a:off x="1346203" y="6332948"/>
              <a:ext cx="6248397" cy="369332"/>
            </a:xfrm>
            <a:prstGeom prst="rect">
              <a:avLst/>
            </a:prstGeom>
            <a:noFill/>
          </p:spPr>
          <p:txBody>
            <a:bodyPr wrap="square" rtlCol="0">
              <a:spAutoFit/>
            </a:bodyPr>
            <a:lstStyle/>
            <a:p>
              <a:r>
                <a:rPr lang="ja-JP" altLang="en-US" dirty="0" smtClean="0"/>
                <a:t>：非線形テキスト</a:t>
              </a:r>
              <a:r>
                <a:rPr lang="en-US" altLang="ja-JP" dirty="0" smtClean="0"/>
                <a:t> </a:t>
              </a:r>
              <a:r>
                <a:rPr lang="en-US" altLang="ja-JP" dirty="0" smtClean="0">
                  <a:latin typeface="BKM-cmmi12"/>
                  <a:cs typeface="BKM-cmmi12"/>
                </a:rPr>
                <a:t>T </a:t>
              </a:r>
              <a:r>
                <a:rPr lang="en-US" altLang="ja-JP" baseline="-25000" dirty="0" smtClean="0">
                  <a:latin typeface="+mn-ea"/>
                  <a:cs typeface="BKM-cmmi12"/>
                </a:rPr>
                <a:t>  </a:t>
              </a:r>
              <a:r>
                <a:rPr lang="ja-JP" altLang="en-US" dirty="0" smtClean="0">
                  <a:latin typeface="+mn-ea"/>
                  <a:cs typeface="BKM-cmmi12"/>
                </a:rPr>
                <a:t>が表す文字列の集合</a:t>
              </a:r>
              <a:endParaRPr kumimoji="1" lang="ja-JP" altLang="en-US" dirty="0"/>
            </a:p>
          </p:txBody>
        </p:sp>
      </p:grpSp>
      <p:grpSp>
        <p:nvGrpSpPr>
          <p:cNvPr id="11" name="図形グループ 69"/>
          <p:cNvGrpSpPr/>
          <p:nvPr/>
        </p:nvGrpSpPr>
        <p:grpSpPr>
          <a:xfrm>
            <a:off x="927100" y="5639025"/>
            <a:ext cx="5717575" cy="421366"/>
            <a:chOff x="927100" y="5639025"/>
            <a:chExt cx="5717575" cy="421366"/>
          </a:xfrm>
        </p:grpSpPr>
        <p:cxnSp>
          <p:nvCxnSpPr>
            <p:cNvPr id="62" name="直線コネクタ 61"/>
            <p:cNvCxnSpPr/>
            <p:nvPr/>
          </p:nvCxnSpPr>
          <p:spPr>
            <a:xfrm>
              <a:off x="927100" y="6058803"/>
              <a:ext cx="155866" cy="1588"/>
            </a:xfrm>
            <a:prstGeom prst="line">
              <a:avLst/>
            </a:prstGeom>
            <a:ln w="508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a:off x="1295403" y="6057215"/>
              <a:ext cx="508251" cy="3176"/>
            </a:xfrm>
            <a:prstGeom prst="line">
              <a:avLst/>
            </a:prstGeom>
            <a:ln w="508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a:off x="5920521" y="5639025"/>
              <a:ext cx="724154" cy="1588"/>
            </a:xfrm>
            <a:prstGeom prst="line">
              <a:avLst/>
            </a:prstGeom>
            <a:ln w="508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138 -1.85185E-6 L -0.00556 -0.38518 " pathEditMode="relative" rAng="0" ptsTypes="AA">
                                      <p:cBhvr>
                                        <p:cTn id="11" dur="2000" fill="hold"/>
                                        <p:tgtEl>
                                          <p:spTgt spid="2"/>
                                        </p:tgtEl>
                                        <p:attrNameLst>
                                          <p:attrName>ppt_x</p:attrName>
                                          <p:attrName>ppt_y</p:attrName>
                                        </p:attrNameLst>
                                      </p:cBhvr>
                                      <p:rCtr x="-300" y="-19300"/>
                                    </p:animMotion>
                                  </p:childTnLst>
                                </p:cTn>
                              </p:par>
                              <p:par>
                                <p:cTn id="12" presetID="0" presetClass="path" presetSubtype="0" accel="50000" decel="50000" fill="hold" nodeType="withEffect">
                                  <p:stCondLst>
                                    <p:cond delay="0"/>
                                  </p:stCondLst>
                                  <p:childTnLst>
                                    <p:animMotion origin="layout" path="M 0.00278 -0.00023 L -0.00416 -0.38541 " pathEditMode="relative" rAng="0" ptsTypes="AA">
                                      <p:cBhvr>
                                        <p:cTn id="13" dur="2000" fill="hold"/>
                                        <p:tgtEl>
                                          <p:spTgt spid="5"/>
                                        </p:tgtEl>
                                        <p:attrNameLst>
                                          <p:attrName>ppt_x</p:attrName>
                                          <p:attrName>ppt_y</p:attrName>
                                        </p:attrNameLst>
                                      </p:cBhvr>
                                      <p:rCtr x="-300" y="-19300"/>
                                    </p:animMotion>
                                  </p:childTnLst>
                                </p:cTn>
                              </p:par>
                              <p:par>
                                <p:cTn id="14" presetID="2" presetClass="entr" presetSubtype="4" accel="50000" decel="5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000" fill="hold"/>
                                        <p:tgtEl>
                                          <p:spTgt spid="8"/>
                                        </p:tgtEl>
                                        <p:attrNameLst>
                                          <p:attrName>ppt_x</p:attrName>
                                        </p:attrNameLst>
                                      </p:cBhvr>
                                      <p:tavLst>
                                        <p:tav tm="0">
                                          <p:val>
                                            <p:strVal val="#ppt_x"/>
                                          </p:val>
                                        </p:tav>
                                        <p:tav tm="100000">
                                          <p:val>
                                            <p:strVal val="#ppt_x"/>
                                          </p:val>
                                        </p:tav>
                                      </p:tavLst>
                                    </p:anim>
                                    <p:anim calcmode="lin" valueType="num">
                                      <p:cBhvr additive="base">
                                        <p:cTn id="17" dur="20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accel="50000" decel="5000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000" fill="hold"/>
                                        <p:tgtEl>
                                          <p:spTgt spid="9"/>
                                        </p:tgtEl>
                                        <p:attrNameLst>
                                          <p:attrName>ppt_x</p:attrName>
                                        </p:attrNameLst>
                                      </p:cBhvr>
                                      <p:tavLst>
                                        <p:tav tm="0">
                                          <p:val>
                                            <p:strVal val="#ppt_x"/>
                                          </p:val>
                                        </p:tav>
                                        <p:tav tm="100000">
                                          <p:val>
                                            <p:strVal val="#ppt_x"/>
                                          </p:val>
                                        </p:tav>
                                      </p:tavLst>
                                    </p:anim>
                                    <p:anim calcmode="lin" valueType="num">
                                      <p:cBhvr additive="base">
                                        <p:cTn id="21" dur="2000" fill="hold"/>
                                        <p:tgtEl>
                                          <p:spTgt spid="9"/>
                                        </p:tgtEl>
                                        <p:attrNameLst>
                                          <p:attrName>ppt_y</p:attrName>
                                        </p:attrNameLst>
                                      </p:cBhvr>
                                      <p:tavLst>
                                        <p:tav tm="0">
                                          <p:val>
                                            <p:strVal val="1+#ppt_h/2"/>
                                          </p:val>
                                        </p:tav>
                                        <p:tav tm="100000">
                                          <p:val>
                                            <p:strVal val="#ppt_y"/>
                                          </p:val>
                                        </p:tav>
                                      </p:tavLst>
                                    </p:anim>
                                  </p:childTnLst>
                                </p:cTn>
                              </p:par>
                              <p:par>
                                <p:cTn id="22" presetID="1" presetClass="exit"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Horizontal)">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提案手法</a:t>
            </a:r>
            <a:endParaRPr lang="ja-JP" altLang="en-US" dirty="0"/>
          </a:p>
        </p:txBody>
      </p:sp>
      <p:pic>
        <p:nvPicPr>
          <p:cNvPr id="8" name="図 7"/>
          <p:cNvPicPr>
            <a:picLocks noChangeAspect="1"/>
          </p:cNvPicPr>
          <p:nvPr/>
        </p:nvPicPr>
        <p:blipFill>
          <a:blip r:embed="rId3"/>
          <a:stretch>
            <a:fillRect/>
          </a:stretch>
        </p:blipFill>
        <p:spPr>
          <a:xfrm>
            <a:off x="184152" y="1417638"/>
            <a:ext cx="4982689" cy="5400000"/>
          </a:xfrm>
          <a:prstGeom prst="rect">
            <a:avLst/>
          </a:prstGeom>
        </p:spPr>
      </p:pic>
      <p:grpSp>
        <p:nvGrpSpPr>
          <p:cNvPr id="3" name="図形グループ 19"/>
          <p:cNvGrpSpPr/>
          <p:nvPr/>
        </p:nvGrpSpPr>
        <p:grpSpPr>
          <a:xfrm>
            <a:off x="4626893" y="2565400"/>
            <a:ext cx="4504408" cy="3583052"/>
            <a:chOff x="4626893" y="2565400"/>
            <a:chExt cx="4504408" cy="3583052"/>
          </a:xfrm>
        </p:grpSpPr>
        <p:grpSp>
          <p:nvGrpSpPr>
            <p:cNvPr id="4" name="図形グループ 12"/>
            <p:cNvGrpSpPr/>
            <p:nvPr/>
          </p:nvGrpSpPr>
          <p:grpSpPr>
            <a:xfrm>
              <a:off x="4626893" y="2565400"/>
              <a:ext cx="4504408" cy="3583052"/>
              <a:chOff x="4626893" y="2565400"/>
              <a:chExt cx="4504408" cy="3583052"/>
            </a:xfrm>
          </p:grpSpPr>
          <p:pic>
            <p:nvPicPr>
              <p:cNvPr id="7" name="図 6"/>
              <p:cNvPicPr>
                <a:picLocks noChangeAspect="1"/>
              </p:cNvPicPr>
              <p:nvPr/>
            </p:nvPicPr>
            <p:blipFill>
              <a:blip r:embed="rId4"/>
              <a:stretch>
                <a:fillRect/>
              </a:stretch>
            </p:blipFill>
            <p:spPr>
              <a:xfrm>
                <a:off x="4626893" y="2565400"/>
                <a:ext cx="4504408" cy="3583052"/>
              </a:xfrm>
              <a:prstGeom prst="rect">
                <a:avLst/>
              </a:prstGeom>
              <a:ln>
                <a:solidFill>
                  <a:srgbClr val="0000FF"/>
                </a:solidFill>
              </a:ln>
            </p:spPr>
          </p:pic>
          <p:pic>
            <p:nvPicPr>
              <p:cNvPr id="10" name="図 9"/>
              <p:cNvPicPr>
                <a:picLocks noChangeAspect="1"/>
              </p:cNvPicPr>
              <p:nvPr/>
            </p:nvPicPr>
            <p:blipFill>
              <a:blip r:embed="rId5"/>
              <a:stretch>
                <a:fillRect/>
              </a:stretch>
            </p:blipFill>
            <p:spPr>
              <a:xfrm>
                <a:off x="5001741" y="4838700"/>
                <a:ext cx="493200" cy="287700"/>
              </a:xfrm>
              <a:prstGeom prst="rect">
                <a:avLst/>
              </a:prstGeom>
              <a:solidFill>
                <a:srgbClr val="FFFFFF"/>
              </a:solidFill>
            </p:spPr>
          </p:pic>
          <p:pic>
            <p:nvPicPr>
              <p:cNvPr id="11" name="図 10"/>
              <p:cNvPicPr>
                <a:picLocks noChangeAspect="1"/>
              </p:cNvPicPr>
              <p:nvPr/>
            </p:nvPicPr>
            <p:blipFill>
              <a:blip r:embed="rId6"/>
              <a:stretch>
                <a:fillRect/>
              </a:stretch>
            </p:blipFill>
            <p:spPr>
              <a:xfrm>
                <a:off x="5139341" y="4178300"/>
                <a:ext cx="355600" cy="203200"/>
              </a:xfrm>
              <a:prstGeom prst="rect">
                <a:avLst/>
              </a:prstGeom>
              <a:solidFill>
                <a:srgbClr val="FFFFFF"/>
              </a:solidFill>
            </p:spPr>
          </p:pic>
          <p:pic>
            <p:nvPicPr>
              <p:cNvPr id="12" name="図 11"/>
              <p:cNvPicPr>
                <a:picLocks noChangeAspect="1"/>
              </p:cNvPicPr>
              <p:nvPr/>
            </p:nvPicPr>
            <p:blipFill>
              <a:blip r:embed="rId7"/>
              <a:stretch>
                <a:fillRect/>
              </a:stretch>
            </p:blipFill>
            <p:spPr>
              <a:xfrm>
                <a:off x="5113941" y="4521200"/>
                <a:ext cx="381000" cy="203200"/>
              </a:xfrm>
              <a:prstGeom prst="rect">
                <a:avLst/>
              </a:prstGeom>
              <a:solidFill>
                <a:srgbClr val="FFFFFF"/>
              </a:solidFill>
            </p:spPr>
          </p:pic>
        </p:grpSp>
        <p:grpSp>
          <p:nvGrpSpPr>
            <p:cNvPr id="5" name="図形グループ 17"/>
            <p:cNvGrpSpPr/>
            <p:nvPr/>
          </p:nvGrpSpPr>
          <p:grpSpPr>
            <a:xfrm>
              <a:off x="5406041" y="5161622"/>
              <a:ext cx="3725260" cy="923330"/>
              <a:chOff x="5507641" y="1562100"/>
              <a:chExt cx="3899494" cy="863916"/>
            </a:xfrm>
            <a:solidFill>
              <a:srgbClr val="FFFFFF"/>
            </a:solidFill>
          </p:grpSpPr>
          <p:sp>
            <p:nvSpPr>
              <p:cNvPr id="14" name="テキスト ボックス 13"/>
              <p:cNvSpPr txBox="1"/>
              <p:nvPr/>
            </p:nvSpPr>
            <p:spPr>
              <a:xfrm>
                <a:off x="5507641" y="1562100"/>
                <a:ext cx="3899494" cy="863916"/>
              </a:xfrm>
              <a:prstGeom prst="rect">
                <a:avLst/>
              </a:prstGeom>
              <a:grpFill/>
            </p:spPr>
            <p:txBody>
              <a:bodyPr wrap="square" rtlCol="0">
                <a:spAutoFit/>
              </a:bodyPr>
              <a:lstStyle/>
              <a:p>
                <a:r>
                  <a:rPr lang="ja-JP" altLang="en-US" dirty="0" smtClean="0">
                    <a:latin typeface="BKM-cmmi12"/>
                    <a:cs typeface="BKM-cmmi12"/>
                  </a:rPr>
                  <a:t>：</a:t>
                </a:r>
                <a:r>
                  <a:rPr lang="ja-JP" altLang="ja-JP" dirty="0" smtClean="0">
                    <a:latin typeface="BKM-cmmi12"/>
                    <a:cs typeface="BKM-cmmi12"/>
                  </a:rPr>
                  <a:t>　</a:t>
                </a:r>
                <a:r>
                  <a:rPr lang="ja-JP" altLang="en-US" dirty="0" smtClean="0">
                    <a:latin typeface="BKM-cmmi12"/>
                    <a:cs typeface="BKM-cmmi12"/>
                  </a:rPr>
                  <a:t>　　で終わる文字列と</a:t>
                </a:r>
                <a:endParaRPr lang="en-US" altLang="ja-JP" dirty="0" smtClean="0">
                  <a:latin typeface="BKM-cmmi12"/>
                  <a:cs typeface="BKM-cmmi12"/>
                </a:endParaRPr>
              </a:p>
              <a:p>
                <a:r>
                  <a:rPr kumimoji="1" lang="ja-JP" altLang="ja-JP" dirty="0" smtClean="0">
                    <a:latin typeface="BKM-cmmi12"/>
                    <a:cs typeface="BKM-cmmi12"/>
                  </a:rPr>
                  <a:t>　</a:t>
                </a:r>
                <a:r>
                  <a:rPr kumimoji="1" lang="ja-JP" altLang="en-US" dirty="0" smtClean="0">
                    <a:latin typeface="BKM-cmmi12"/>
                    <a:cs typeface="BKM-cmmi12"/>
                  </a:rPr>
                  <a:t>　　　で終わる文字列の</a:t>
                </a:r>
                <a:endParaRPr kumimoji="1" lang="en-US" altLang="ja-JP" dirty="0" smtClean="0">
                  <a:latin typeface="BKM-cmmi12"/>
                  <a:cs typeface="BKM-cmmi12"/>
                </a:endParaRPr>
              </a:p>
              <a:p>
                <a:r>
                  <a:rPr lang="ja-JP" altLang="ja-JP" dirty="0" smtClean="0">
                    <a:latin typeface="BKM-cmmi12"/>
                    <a:cs typeface="BKM-cmmi12"/>
                  </a:rPr>
                  <a:t>　</a:t>
                </a:r>
                <a:r>
                  <a:rPr lang="ja-JP" altLang="en-US" dirty="0" smtClean="0">
                    <a:latin typeface="BKM-cmmi12"/>
                    <a:cs typeface="BKM-cmmi12"/>
                  </a:rPr>
                  <a:t>最長共通部分列の長さ</a:t>
                </a:r>
                <a:endParaRPr kumimoji="1" lang="ja-JP" altLang="en-US" dirty="0">
                  <a:latin typeface="BKM-cmmi12"/>
                  <a:cs typeface="BKM-cmmi12"/>
                </a:endParaRPr>
              </a:p>
            </p:txBody>
          </p:sp>
          <p:grpSp>
            <p:nvGrpSpPr>
              <p:cNvPr id="6" name="図形グループ 16"/>
              <p:cNvGrpSpPr/>
              <p:nvPr/>
            </p:nvGrpSpPr>
            <p:grpSpPr>
              <a:xfrm>
                <a:off x="5765800" y="1701800"/>
                <a:ext cx="381000" cy="431800"/>
                <a:chOff x="5765800" y="1701800"/>
                <a:chExt cx="381000" cy="431800"/>
              </a:xfrm>
              <a:grpFill/>
            </p:grpSpPr>
            <p:pic>
              <p:nvPicPr>
                <p:cNvPr id="15" name="図 14"/>
                <p:cNvPicPr>
                  <a:picLocks noChangeAspect="1"/>
                </p:cNvPicPr>
                <p:nvPr/>
              </p:nvPicPr>
              <p:blipFill>
                <a:blip r:embed="rId7"/>
                <a:stretch>
                  <a:fillRect/>
                </a:stretch>
              </p:blipFill>
              <p:spPr>
                <a:xfrm>
                  <a:off x="5765800" y="1930400"/>
                  <a:ext cx="381000" cy="203200"/>
                </a:xfrm>
                <a:prstGeom prst="rect">
                  <a:avLst/>
                </a:prstGeom>
                <a:grpFill/>
              </p:spPr>
            </p:pic>
            <p:pic>
              <p:nvPicPr>
                <p:cNvPr id="16" name="図 15"/>
                <p:cNvPicPr>
                  <a:picLocks noChangeAspect="1"/>
                </p:cNvPicPr>
                <p:nvPr/>
              </p:nvPicPr>
              <p:blipFill>
                <a:blip r:embed="rId6"/>
                <a:stretch>
                  <a:fillRect/>
                </a:stretch>
              </p:blipFill>
              <p:spPr>
                <a:xfrm>
                  <a:off x="5778500" y="1701800"/>
                  <a:ext cx="355600" cy="203200"/>
                </a:xfrm>
                <a:prstGeom prst="rect">
                  <a:avLst/>
                </a:prstGeom>
                <a:grpFill/>
              </p:spPr>
            </p:pic>
          </p:grpSp>
        </p:grpSp>
        <p:pic>
          <p:nvPicPr>
            <p:cNvPr id="19" name="図 18"/>
            <p:cNvPicPr>
              <a:picLocks noChangeAspect="1"/>
            </p:cNvPicPr>
            <p:nvPr/>
          </p:nvPicPr>
          <p:blipFill>
            <a:blip r:embed="rId8"/>
            <a:stretch>
              <a:fillRect/>
            </a:stretch>
          </p:blipFill>
          <p:spPr>
            <a:xfrm>
              <a:off x="5027141" y="5261405"/>
              <a:ext cx="406400" cy="266700"/>
            </a:xfrm>
            <a:prstGeom prst="rect">
              <a:avLst/>
            </a:prstGeom>
            <a:solidFill>
              <a:srgbClr val="FFFFFF"/>
            </a:solidFill>
          </p:spPr>
        </p:pic>
      </p:grpSp>
      <p:sp>
        <p:nvSpPr>
          <p:cNvPr id="23" name="正方形/長方形 22"/>
          <p:cNvSpPr/>
          <p:nvPr/>
        </p:nvSpPr>
        <p:spPr>
          <a:xfrm>
            <a:off x="184152" y="2197101"/>
            <a:ext cx="2419348" cy="448698"/>
          </a:xfrm>
          <a:prstGeom prst="rect">
            <a:avLst/>
          </a:prstGeom>
          <a:noFill/>
          <a:ln w="3175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84152" y="2603884"/>
            <a:ext cx="2419348" cy="232799"/>
          </a:xfrm>
          <a:prstGeom prst="rect">
            <a:avLst/>
          </a:prstGeom>
          <a:noFill/>
          <a:ln w="3175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3"/>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17" grpId="0" animBg="1"/>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9" name="角丸四角形 48"/>
          <p:cNvSpPr/>
          <p:nvPr/>
        </p:nvSpPr>
        <p:spPr>
          <a:xfrm>
            <a:off x="266700" y="1676400"/>
            <a:ext cx="8420099" cy="1533555"/>
          </a:xfrm>
          <a:prstGeom prst="roundRect">
            <a:avLst/>
          </a:prstGeom>
          <a:solidFill>
            <a:srgbClr val="FFCFE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トポロジカルソート</a:t>
            </a:r>
            <a:endParaRPr lang="ja-JP" altLang="en-US" dirty="0"/>
          </a:p>
        </p:txBody>
      </p:sp>
      <p:grpSp>
        <p:nvGrpSpPr>
          <p:cNvPr id="3" name="図形グループ 3"/>
          <p:cNvGrpSpPr/>
          <p:nvPr/>
        </p:nvGrpSpPr>
        <p:grpSpPr>
          <a:xfrm>
            <a:off x="463618" y="3995674"/>
            <a:ext cx="2657780" cy="1795229"/>
            <a:chOff x="772679" y="2386722"/>
            <a:chExt cx="2657780" cy="1795229"/>
          </a:xfrm>
        </p:grpSpPr>
        <p:sp>
          <p:nvSpPr>
            <p:cNvPr id="5" name="円/楕円 4"/>
            <p:cNvSpPr/>
            <p:nvPr/>
          </p:nvSpPr>
          <p:spPr>
            <a:xfrm>
              <a:off x="2914742" y="3659578"/>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err="1" smtClean="0"/>
                <a:t>f</a:t>
              </a:r>
              <a:endParaRPr kumimoji="1" lang="ja-JP" altLang="en-US" sz="2800" dirty="0"/>
            </a:p>
          </p:txBody>
        </p:sp>
        <p:sp>
          <p:nvSpPr>
            <p:cNvPr id="6" name="円/楕円 5"/>
            <p:cNvSpPr/>
            <p:nvPr/>
          </p:nvSpPr>
          <p:spPr>
            <a:xfrm>
              <a:off x="1829111" y="3659578"/>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t>e</a:t>
              </a:r>
              <a:endParaRPr kumimoji="1" lang="ja-JP" altLang="en-US" sz="2800" dirty="0"/>
            </a:p>
          </p:txBody>
        </p:sp>
        <p:sp>
          <p:nvSpPr>
            <p:cNvPr id="7" name="円/楕円 6"/>
            <p:cNvSpPr/>
            <p:nvPr/>
          </p:nvSpPr>
          <p:spPr>
            <a:xfrm>
              <a:off x="772679" y="3657989"/>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t>d</a:t>
              </a:r>
              <a:endParaRPr kumimoji="1" lang="ja-JP" altLang="en-US" sz="2800" dirty="0"/>
            </a:p>
          </p:txBody>
        </p:sp>
        <p:sp>
          <p:nvSpPr>
            <p:cNvPr id="8" name="円/楕円 7"/>
            <p:cNvSpPr/>
            <p:nvPr/>
          </p:nvSpPr>
          <p:spPr>
            <a:xfrm>
              <a:off x="2914742" y="2386722"/>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t>c</a:t>
              </a:r>
              <a:endParaRPr kumimoji="1" lang="ja-JP" altLang="en-US" sz="2800" dirty="0"/>
            </a:p>
          </p:txBody>
        </p:sp>
        <p:sp>
          <p:nvSpPr>
            <p:cNvPr id="9" name="円/楕円 8"/>
            <p:cNvSpPr/>
            <p:nvPr/>
          </p:nvSpPr>
          <p:spPr>
            <a:xfrm>
              <a:off x="1829112" y="2386722"/>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t>b</a:t>
              </a:r>
              <a:endParaRPr kumimoji="1" lang="ja-JP" altLang="en-US" sz="2800" dirty="0"/>
            </a:p>
          </p:txBody>
        </p:sp>
        <p:sp>
          <p:nvSpPr>
            <p:cNvPr id="10" name="円/楕円 9"/>
            <p:cNvSpPr/>
            <p:nvPr/>
          </p:nvSpPr>
          <p:spPr>
            <a:xfrm>
              <a:off x="772679" y="2386722"/>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smtClean="0"/>
                <a:t>a</a:t>
              </a:r>
              <a:endParaRPr kumimoji="1" lang="ja-JP" altLang="en-US" sz="2800" dirty="0"/>
            </a:p>
          </p:txBody>
        </p:sp>
        <p:cxnSp>
          <p:nvCxnSpPr>
            <p:cNvPr id="11" name="直線矢印コネクタ 10"/>
            <p:cNvCxnSpPr>
              <a:stCxn id="10" idx="6"/>
              <a:endCxn id="9" idx="2"/>
            </p:cNvCxnSpPr>
            <p:nvPr/>
          </p:nvCxnSpPr>
          <p:spPr>
            <a:xfrm>
              <a:off x="1288396" y="2647909"/>
              <a:ext cx="54071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a:stCxn id="7" idx="6"/>
              <a:endCxn id="6" idx="2"/>
            </p:cNvCxnSpPr>
            <p:nvPr/>
          </p:nvCxnSpPr>
          <p:spPr>
            <a:xfrm>
              <a:off x="1288396" y="3919176"/>
              <a:ext cx="540715" cy="1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a:stCxn id="6" idx="6"/>
              <a:endCxn id="5" idx="2"/>
            </p:cNvCxnSpPr>
            <p:nvPr/>
          </p:nvCxnSpPr>
          <p:spPr>
            <a:xfrm>
              <a:off x="2344828" y="3920765"/>
              <a:ext cx="56991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a:stCxn id="9" idx="6"/>
              <a:endCxn id="8" idx="2"/>
            </p:cNvCxnSpPr>
            <p:nvPr/>
          </p:nvCxnSpPr>
          <p:spPr>
            <a:xfrm>
              <a:off x="2344829" y="2647909"/>
              <a:ext cx="5699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a:stCxn id="9" idx="4"/>
              <a:endCxn id="6" idx="0"/>
            </p:cNvCxnSpPr>
            <p:nvPr/>
          </p:nvCxnSpPr>
          <p:spPr>
            <a:xfrm rot="5400000">
              <a:off x="1711730" y="3284336"/>
              <a:ext cx="750483"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a:stCxn id="7" idx="7"/>
              <a:endCxn id="9" idx="3"/>
            </p:cNvCxnSpPr>
            <p:nvPr/>
          </p:nvCxnSpPr>
          <p:spPr>
            <a:xfrm rot="5400000" flipH="1" flipV="1">
              <a:off x="1107807" y="2937659"/>
              <a:ext cx="901894" cy="6917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a:stCxn id="8" idx="4"/>
              <a:endCxn id="5" idx="0"/>
            </p:cNvCxnSpPr>
            <p:nvPr/>
          </p:nvCxnSpPr>
          <p:spPr>
            <a:xfrm rot="5400000">
              <a:off x="2797360" y="3284336"/>
              <a:ext cx="75048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 name="図形グループ 51"/>
          <p:cNvGrpSpPr/>
          <p:nvPr/>
        </p:nvGrpSpPr>
        <p:grpSpPr>
          <a:xfrm>
            <a:off x="4557453" y="4836340"/>
            <a:ext cx="4358065" cy="528728"/>
            <a:chOff x="4405053" y="4518840"/>
            <a:chExt cx="4358065" cy="528728"/>
          </a:xfrm>
        </p:grpSpPr>
        <p:sp>
          <p:nvSpPr>
            <p:cNvPr id="31" name="円/楕円 30"/>
            <p:cNvSpPr/>
            <p:nvPr/>
          </p:nvSpPr>
          <p:spPr>
            <a:xfrm>
              <a:off x="8247401" y="4523606"/>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err="1" smtClean="0"/>
                <a:t>f</a:t>
              </a:r>
              <a:endParaRPr kumimoji="1" lang="ja-JP" altLang="en-US" sz="2800" dirty="0"/>
            </a:p>
          </p:txBody>
        </p:sp>
        <p:sp>
          <p:nvSpPr>
            <p:cNvPr id="32" name="円/楕円 31"/>
            <p:cNvSpPr/>
            <p:nvPr/>
          </p:nvSpPr>
          <p:spPr>
            <a:xfrm>
              <a:off x="7503448" y="4523606"/>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t>e</a:t>
              </a:r>
              <a:endParaRPr kumimoji="1" lang="ja-JP" altLang="en-US" sz="2800" dirty="0"/>
            </a:p>
          </p:txBody>
        </p:sp>
        <p:sp>
          <p:nvSpPr>
            <p:cNvPr id="33" name="円/楕円 32"/>
            <p:cNvSpPr/>
            <p:nvPr/>
          </p:nvSpPr>
          <p:spPr>
            <a:xfrm>
              <a:off x="6742980" y="4525195"/>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err="1" smtClean="0"/>
                <a:t>c</a:t>
              </a:r>
              <a:endParaRPr kumimoji="1" lang="ja-JP" altLang="en-US" sz="2800" dirty="0"/>
            </a:p>
          </p:txBody>
        </p:sp>
        <p:sp>
          <p:nvSpPr>
            <p:cNvPr id="34" name="円/楕円 33"/>
            <p:cNvSpPr/>
            <p:nvPr/>
          </p:nvSpPr>
          <p:spPr>
            <a:xfrm>
              <a:off x="5977202" y="4520428"/>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err="1" smtClean="0"/>
                <a:t>b</a:t>
              </a:r>
              <a:endParaRPr kumimoji="1" lang="ja-JP" altLang="en-US" sz="2800" dirty="0"/>
            </a:p>
          </p:txBody>
        </p:sp>
        <p:sp>
          <p:nvSpPr>
            <p:cNvPr id="35" name="円/楕円 34"/>
            <p:cNvSpPr/>
            <p:nvPr/>
          </p:nvSpPr>
          <p:spPr>
            <a:xfrm>
              <a:off x="5203626" y="4518840"/>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err="1" smtClean="0"/>
                <a:t>d</a:t>
              </a:r>
              <a:endParaRPr kumimoji="1" lang="ja-JP" altLang="en-US" sz="2800" dirty="0"/>
            </a:p>
          </p:txBody>
        </p:sp>
        <p:sp>
          <p:nvSpPr>
            <p:cNvPr id="36" name="円/楕円 35"/>
            <p:cNvSpPr/>
            <p:nvPr/>
          </p:nvSpPr>
          <p:spPr>
            <a:xfrm>
              <a:off x="4405053" y="4520428"/>
              <a:ext cx="515717" cy="5223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smtClean="0"/>
                <a:t>a</a:t>
              </a:r>
              <a:endParaRPr kumimoji="1" lang="ja-JP" altLang="en-US" sz="2800" dirty="0"/>
            </a:p>
          </p:txBody>
        </p:sp>
      </p:grpSp>
      <p:grpSp>
        <p:nvGrpSpPr>
          <p:cNvPr id="18" name="図形グループ 50"/>
          <p:cNvGrpSpPr/>
          <p:nvPr/>
        </p:nvGrpSpPr>
        <p:grpSpPr>
          <a:xfrm>
            <a:off x="4985739" y="4837928"/>
            <a:ext cx="3659221" cy="265954"/>
            <a:chOff x="4833339" y="4520428"/>
            <a:chExt cx="3659221" cy="265954"/>
          </a:xfrm>
        </p:grpSpPr>
        <p:cxnSp>
          <p:nvCxnSpPr>
            <p:cNvPr id="37" name="直線矢印コネクタ 112"/>
            <p:cNvCxnSpPr>
              <a:stCxn id="36" idx="7"/>
              <a:endCxn id="34" idx="1"/>
            </p:cNvCxnSpPr>
            <p:nvPr/>
          </p:nvCxnSpPr>
          <p:spPr>
            <a:xfrm rot="5400000" flipH="1" flipV="1">
              <a:off x="5436286" y="3993187"/>
              <a:ext cx="1588" cy="1207482"/>
            </a:xfrm>
            <a:prstGeom prst="curvedConnector3">
              <a:avLst>
                <a:gd name="adj1" fmla="val 1921284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113"/>
            <p:cNvCxnSpPr>
              <a:stCxn id="35" idx="7"/>
              <a:endCxn id="32" idx="1"/>
            </p:cNvCxnSpPr>
            <p:nvPr/>
          </p:nvCxnSpPr>
          <p:spPr>
            <a:xfrm rot="16200000" flipH="1">
              <a:off x="6596312" y="3630146"/>
              <a:ext cx="4766" cy="1935155"/>
            </a:xfrm>
            <a:prstGeom prst="curvedConnector3">
              <a:avLst>
                <a:gd name="adj1" fmla="val -640159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stCxn id="32" idx="6"/>
              <a:endCxn id="31" idx="2"/>
            </p:cNvCxnSpPr>
            <p:nvPr/>
          </p:nvCxnSpPr>
          <p:spPr>
            <a:xfrm>
              <a:off x="8006465" y="4784793"/>
              <a:ext cx="22823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stCxn id="35" idx="6"/>
              <a:endCxn id="34" idx="2"/>
            </p:cNvCxnSpPr>
            <p:nvPr/>
          </p:nvCxnSpPr>
          <p:spPr>
            <a:xfrm>
              <a:off x="5706643" y="4780027"/>
              <a:ext cx="25785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直線矢印コネクタ 78"/>
            <p:cNvCxnSpPr>
              <a:stCxn id="34" idx="0"/>
              <a:endCxn id="32" idx="0"/>
            </p:cNvCxnSpPr>
            <p:nvPr/>
          </p:nvCxnSpPr>
          <p:spPr>
            <a:xfrm rot="16200000" flipH="1">
              <a:off x="6983895" y="3758894"/>
              <a:ext cx="3178" cy="1526246"/>
            </a:xfrm>
            <a:prstGeom prst="curvedConnector3">
              <a:avLst>
                <a:gd name="adj1" fmla="val -719320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直線矢印コネクタ 79"/>
            <p:cNvCxnSpPr>
              <a:stCxn id="34" idx="6"/>
              <a:endCxn id="33" idx="2"/>
            </p:cNvCxnSpPr>
            <p:nvPr/>
          </p:nvCxnSpPr>
          <p:spPr>
            <a:xfrm>
              <a:off x="6480219" y="4781615"/>
              <a:ext cx="250061" cy="476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直線矢印コネクタ 80"/>
            <p:cNvCxnSpPr>
              <a:stCxn id="33" idx="0"/>
              <a:endCxn id="31" idx="0"/>
            </p:cNvCxnSpPr>
            <p:nvPr/>
          </p:nvCxnSpPr>
          <p:spPr>
            <a:xfrm rot="5400000" flipH="1" flipV="1">
              <a:off x="7739555" y="3772191"/>
              <a:ext cx="1589" cy="1504421"/>
            </a:xfrm>
            <a:prstGeom prst="curvedConnector3">
              <a:avLst>
                <a:gd name="adj1" fmla="val 14486407"/>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6" name="テキスト ボックス 45"/>
          <p:cNvSpPr txBox="1"/>
          <p:nvPr/>
        </p:nvSpPr>
        <p:spPr>
          <a:xfrm>
            <a:off x="457200" y="2809845"/>
            <a:ext cx="7713882" cy="400110"/>
          </a:xfrm>
          <a:prstGeom prst="rect">
            <a:avLst/>
          </a:prstGeom>
          <a:noFill/>
        </p:spPr>
        <p:txBody>
          <a:bodyPr wrap="square" rtlCol="0">
            <a:spAutoFit/>
          </a:bodyPr>
          <a:lstStyle/>
          <a:p>
            <a:r>
              <a:rPr kumimoji="1" lang="ja-JP" altLang="en-US" sz="2000" dirty="0" smtClean="0"/>
              <a:t>任意の非循環グラフに対し，頂点数と辺の数に線形な時間で計算可能</a:t>
            </a:r>
            <a:endParaRPr kumimoji="1" lang="ja-JP" altLang="en-US" sz="2000" dirty="0"/>
          </a:p>
        </p:txBody>
      </p:sp>
      <p:grpSp>
        <p:nvGrpSpPr>
          <p:cNvPr id="19" name="図形グループ 47"/>
          <p:cNvGrpSpPr/>
          <p:nvPr/>
        </p:nvGrpSpPr>
        <p:grpSpPr>
          <a:xfrm>
            <a:off x="457201" y="1833136"/>
            <a:ext cx="7713882" cy="830997"/>
            <a:chOff x="457201" y="1833136"/>
            <a:chExt cx="7713882" cy="830997"/>
          </a:xfrm>
        </p:grpSpPr>
        <p:sp>
          <p:nvSpPr>
            <p:cNvPr id="45" name="テキスト ボックス 44"/>
            <p:cNvSpPr txBox="1"/>
            <p:nvPr/>
          </p:nvSpPr>
          <p:spPr>
            <a:xfrm>
              <a:off x="457201" y="1833136"/>
              <a:ext cx="7713882" cy="830997"/>
            </a:xfrm>
            <a:prstGeom prst="rect">
              <a:avLst/>
            </a:prstGeom>
            <a:noFill/>
          </p:spPr>
          <p:txBody>
            <a:bodyPr wrap="square" rtlCol="0">
              <a:spAutoFit/>
            </a:bodyPr>
            <a:lstStyle/>
            <a:p>
              <a:r>
                <a:rPr lang="ja-JP" altLang="en-US" sz="2400" dirty="0" smtClean="0"/>
                <a:t>非循環有向グラフ　　　　　</a:t>
              </a:r>
              <a:r>
                <a:rPr lang="en-US" altLang="ja-JP" sz="2400" dirty="0" smtClean="0"/>
                <a:t> </a:t>
              </a:r>
              <a:r>
                <a:rPr lang="ja-JP" altLang="en-US" sz="2400" dirty="0" smtClean="0"/>
                <a:t>の頂点を有向辺の向きに</a:t>
              </a:r>
              <a:endParaRPr lang="en-US" altLang="ja-JP" sz="2400" dirty="0" smtClean="0"/>
            </a:p>
            <a:p>
              <a:r>
                <a:rPr lang="ja-JP" altLang="en-US" sz="2400" dirty="0" smtClean="0"/>
                <a:t>矛盾がないように並べること</a:t>
              </a:r>
              <a:endParaRPr kumimoji="1" lang="ja-JP" altLang="en-US" sz="2400" dirty="0"/>
            </a:p>
          </p:txBody>
        </p:sp>
        <p:pic>
          <p:nvPicPr>
            <p:cNvPr id="47" name="図 46"/>
            <p:cNvPicPr>
              <a:picLocks noChangeAspect="1"/>
            </p:cNvPicPr>
            <p:nvPr/>
          </p:nvPicPr>
          <p:blipFill>
            <a:blip r:embed="rId3"/>
            <a:stretch>
              <a:fillRect/>
            </a:stretch>
          </p:blipFill>
          <p:spPr>
            <a:xfrm>
              <a:off x="2915135" y="1947624"/>
              <a:ext cx="982426" cy="294011"/>
            </a:xfrm>
            <a:prstGeom prst="rect">
              <a:avLst/>
            </a:prstGeom>
          </p:spPr>
        </p:pic>
      </p:grpSp>
      <p:sp>
        <p:nvSpPr>
          <p:cNvPr id="50" name="テキスト ボックス 49"/>
          <p:cNvSpPr txBox="1"/>
          <p:nvPr/>
        </p:nvSpPr>
        <p:spPr>
          <a:xfrm>
            <a:off x="463618" y="1392238"/>
            <a:ext cx="3433943" cy="461665"/>
          </a:xfrm>
          <a:prstGeom prst="rect">
            <a:avLst/>
          </a:prstGeom>
          <a:solidFill>
            <a:schemeClr val="bg1"/>
          </a:solidFill>
          <a:ln>
            <a:solidFill>
              <a:srgbClr val="FF6600"/>
            </a:solidFill>
          </a:ln>
        </p:spPr>
        <p:txBody>
          <a:bodyPr wrap="square" rtlCol="0">
            <a:spAutoFit/>
          </a:bodyPr>
          <a:lstStyle/>
          <a:p>
            <a:r>
              <a:rPr lang="ja-JP" altLang="en-US" sz="2400" dirty="0" smtClean="0"/>
              <a:t>トポロジカルソートとは</a:t>
            </a:r>
            <a:endParaRPr kumimoji="1" lang="ja-JP" altLang="en-US" sz="2400" dirty="0"/>
          </a:p>
        </p:txBody>
      </p:sp>
      <p:sp>
        <p:nvSpPr>
          <p:cNvPr id="53" name="右矢印 52"/>
          <p:cNvSpPr/>
          <p:nvPr/>
        </p:nvSpPr>
        <p:spPr>
          <a:xfrm>
            <a:off x="3121398" y="4625086"/>
            <a:ext cx="1183902" cy="585042"/>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dirty="0" smtClean="0"/>
              <a:t>ソート</a:t>
            </a:r>
            <a:endParaRPr kumimoji="1" lang="ja-JP"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提案手法</a:t>
            </a:r>
            <a:endParaRPr lang="ja-JP" altLang="en-US" dirty="0"/>
          </a:p>
        </p:txBody>
      </p:sp>
      <p:pic>
        <p:nvPicPr>
          <p:cNvPr id="8" name="図 7"/>
          <p:cNvPicPr>
            <a:picLocks noChangeAspect="1"/>
          </p:cNvPicPr>
          <p:nvPr/>
        </p:nvPicPr>
        <p:blipFill>
          <a:blip r:embed="rId3"/>
          <a:stretch>
            <a:fillRect/>
          </a:stretch>
        </p:blipFill>
        <p:spPr>
          <a:xfrm>
            <a:off x="184152" y="1417638"/>
            <a:ext cx="4982689" cy="5400000"/>
          </a:xfrm>
          <a:prstGeom prst="rect">
            <a:avLst/>
          </a:prstGeom>
        </p:spPr>
      </p:pic>
      <p:grpSp>
        <p:nvGrpSpPr>
          <p:cNvPr id="3" name="図形グループ 19"/>
          <p:cNvGrpSpPr/>
          <p:nvPr/>
        </p:nvGrpSpPr>
        <p:grpSpPr>
          <a:xfrm>
            <a:off x="4626893" y="2565400"/>
            <a:ext cx="4504408" cy="3583052"/>
            <a:chOff x="4626893" y="2565400"/>
            <a:chExt cx="4504408" cy="3583052"/>
          </a:xfrm>
        </p:grpSpPr>
        <p:grpSp>
          <p:nvGrpSpPr>
            <p:cNvPr id="4" name="図形グループ 12"/>
            <p:cNvGrpSpPr/>
            <p:nvPr/>
          </p:nvGrpSpPr>
          <p:grpSpPr>
            <a:xfrm>
              <a:off x="4626893" y="2565400"/>
              <a:ext cx="4504408" cy="3583052"/>
              <a:chOff x="4626893" y="2565400"/>
              <a:chExt cx="4504408" cy="3583052"/>
            </a:xfrm>
          </p:grpSpPr>
          <p:pic>
            <p:nvPicPr>
              <p:cNvPr id="7" name="図 6"/>
              <p:cNvPicPr>
                <a:picLocks noChangeAspect="1"/>
              </p:cNvPicPr>
              <p:nvPr/>
            </p:nvPicPr>
            <p:blipFill>
              <a:blip r:embed="rId4"/>
              <a:stretch>
                <a:fillRect/>
              </a:stretch>
            </p:blipFill>
            <p:spPr>
              <a:xfrm>
                <a:off x="4626893" y="2565400"/>
                <a:ext cx="4504408" cy="3583052"/>
              </a:xfrm>
              <a:prstGeom prst="rect">
                <a:avLst/>
              </a:prstGeom>
              <a:ln>
                <a:solidFill>
                  <a:srgbClr val="0000FF"/>
                </a:solidFill>
              </a:ln>
            </p:spPr>
          </p:pic>
          <p:pic>
            <p:nvPicPr>
              <p:cNvPr id="10" name="図 9"/>
              <p:cNvPicPr>
                <a:picLocks noChangeAspect="1"/>
              </p:cNvPicPr>
              <p:nvPr/>
            </p:nvPicPr>
            <p:blipFill>
              <a:blip r:embed="rId5"/>
              <a:stretch>
                <a:fillRect/>
              </a:stretch>
            </p:blipFill>
            <p:spPr>
              <a:xfrm>
                <a:off x="5001741" y="4838700"/>
                <a:ext cx="493200" cy="287700"/>
              </a:xfrm>
              <a:prstGeom prst="rect">
                <a:avLst/>
              </a:prstGeom>
              <a:solidFill>
                <a:srgbClr val="FFFFFF"/>
              </a:solidFill>
            </p:spPr>
          </p:pic>
          <p:pic>
            <p:nvPicPr>
              <p:cNvPr id="11" name="図 10"/>
              <p:cNvPicPr>
                <a:picLocks noChangeAspect="1"/>
              </p:cNvPicPr>
              <p:nvPr/>
            </p:nvPicPr>
            <p:blipFill>
              <a:blip r:embed="rId6"/>
              <a:stretch>
                <a:fillRect/>
              </a:stretch>
            </p:blipFill>
            <p:spPr>
              <a:xfrm>
                <a:off x="5139341" y="4178300"/>
                <a:ext cx="355600" cy="203200"/>
              </a:xfrm>
              <a:prstGeom prst="rect">
                <a:avLst/>
              </a:prstGeom>
              <a:solidFill>
                <a:srgbClr val="FFFFFF"/>
              </a:solidFill>
            </p:spPr>
          </p:pic>
          <p:pic>
            <p:nvPicPr>
              <p:cNvPr id="12" name="図 11"/>
              <p:cNvPicPr>
                <a:picLocks noChangeAspect="1"/>
              </p:cNvPicPr>
              <p:nvPr/>
            </p:nvPicPr>
            <p:blipFill>
              <a:blip r:embed="rId7"/>
              <a:stretch>
                <a:fillRect/>
              </a:stretch>
            </p:blipFill>
            <p:spPr>
              <a:xfrm>
                <a:off x="5113941" y="4521200"/>
                <a:ext cx="381000" cy="203200"/>
              </a:xfrm>
              <a:prstGeom prst="rect">
                <a:avLst/>
              </a:prstGeom>
              <a:solidFill>
                <a:srgbClr val="FFFFFF"/>
              </a:solidFill>
            </p:spPr>
          </p:pic>
        </p:grpSp>
        <p:grpSp>
          <p:nvGrpSpPr>
            <p:cNvPr id="5" name="図形グループ 17"/>
            <p:cNvGrpSpPr/>
            <p:nvPr/>
          </p:nvGrpSpPr>
          <p:grpSpPr>
            <a:xfrm>
              <a:off x="5406041" y="5161622"/>
              <a:ext cx="3725260" cy="923330"/>
              <a:chOff x="5507641" y="1562100"/>
              <a:chExt cx="3899494" cy="863916"/>
            </a:xfrm>
            <a:solidFill>
              <a:srgbClr val="FFFFFF"/>
            </a:solidFill>
          </p:grpSpPr>
          <p:sp>
            <p:nvSpPr>
              <p:cNvPr id="14" name="テキスト ボックス 13"/>
              <p:cNvSpPr txBox="1"/>
              <p:nvPr/>
            </p:nvSpPr>
            <p:spPr>
              <a:xfrm>
                <a:off x="5507641" y="1562100"/>
                <a:ext cx="3899494" cy="863916"/>
              </a:xfrm>
              <a:prstGeom prst="rect">
                <a:avLst/>
              </a:prstGeom>
              <a:grpFill/>
            </p:spPr>
            <p:txBody>
              <a:bodyPr wrap="square" rtlCol="0">
                <a:spAutoFit/>
              </a:bodyPr>
              <a:lstStyle/>
              <a:p>
                <a:r>
                  <a:rPr lang="ja-JP" altLang="en-US" dirty="0" smtClean="0">
                    <a:latin typeface="BKM-cmmi12"/>
                    <a:cs typeface="BKM-cmmi12"/>
                  </a:rPr>
                  <a:t>：</a:t>
                </a:r>
                <a:r>
                  <a:rPr lang="ja-JP" altLang="ja-JP" dirty="0" smtClean="0">
                    <a:latin typeface="BKM-cmmi12"/>
                    <a:cs typeface="BKM-cmmi12"/>
                  </a:rPr>
                  <a:t>　</a:t>
                </a:r>
                <a:r>
                  <a:rPr lang="ja-JP" altLang="en-US" dirty="0" smtClean="0">
                    <a:latin typeface="BKM-cmmi12"/>
                    <a:cs typeface="BKM-cmmi12"/>
                  </a:rPr>
                  <a:t>　　で終わる文字列と</a:t>
                </a:r>
                <a:endParaRPr lang="en-US" altLang="ja-JP" dirty="0" smtClean="0">
                  <a:latin typeface="BKM-cmmi12"/>
                  <a:cs typeface="BKM-cmmi12"/>
                </a:endParaRPr>
              </a:p>
              <a:p>
                <a:r>
                  <a:rPr kumimoji="1" lang="ja-JP" altLang="ja-JP" dirty="0" smtClean="0">
                    <a:latin typeface="BKM-cmmi12"/>
                    <a:cs typeface="BKM-cmmi12"/>
                  </a:rPr>
                  <a:t>　</a:t>
                </a:r>
                <a:r>
                  <a:rPr kumimoji="1" lang="ja-JP" altLang="en-US" dirty="0" smtClean="0">
                    <a:latin typeface="BKM-cmmi12"/>
                    <a:cs typeface="BKM-cmmi12"/>
                  </a:rPr>
                  <a:t>　　　で終わる文字列の</a:t>
                </a:r>
                <a:endParaRPr kumimoji="1" lang="en-US" altLang="ja-JP" dirty="0" smtClean="0">
                  <a:latin typeface="BKM-cmmi12"/>
                  <a:cs typeface="BKM-cmmi12"/>
                </a:endParaRPr>
              </a:p>
              <a:p>
                <a:r>
                  <a:rPr lang="ja-JP" altLang="ja-JP" dirty="0" smtClean="0">
                    <a:latin typeface="BKM-cmmi12"/>
                    <a:cs typeface="BKM-cmmi12"/>
                  </a:rPr>
                  <a:t>　</a:t>
                </a:r>
                <a:r>
                  <a:rPr lang="ja-JP" altLang="en-US" dirty="0" smtClean="0">
                    <a:latin typeface="BKM-cmmi12"/>
                    <a:cs typeface="BKM-cmmi12"/>
                  </a:rPr>
                  <a:t>最長共通部分列の長さ</a:t>
                </a:r>
                <a:endParaRPr kumimoji="1" lang="ja-JP" altLang="en-US" dirty="0">
                  <a:latin typeface="BKM-cmmi12"/>
                  <a:cs typeface="BKM-cmmi12"/>
                </a:endParaRPr>
              </a:p>
            </p:txBody>
          </p:sp>
          <p:grpSp>
            <p:nvGrpSpPr>
              <p:cNvPr id="6" name="図形グループ 16"/>
              <p:cNvGrpSpPr/>
              <p:nvPr/>
            </p:nvGrpSpPr>
            <p:grpSpPr>
              <a:xfrm>
                <a:off x="5765800" y="1701800"/>
                <a:ext cx="381000" cy="431800"/>
                <a:chOff x="5765800" y="1701800"/>
                <a:chExt cx="381000" cy="431800"/>
              </a:xfrm>
              <a:grpFill/>
            </p:grpSpPr>
            <p:pic>
              <p:nvPicPr>
                <p:cNvPr id="15" name="図 14"/>
                <p:cNvPicPr>
                  <a:picLocks noChangeAspect="1"/>
                </p:cNvPicPr>
                <p:nvPr/>
              </p:nvPicPr>
              <p:blipFill>
                <a:blip r:embed="rId7"/>
                <a:stretch>
                  <a:fillRect/>
                </a:stretch>
              </p:blipFill>
              <p:spPr>
                <a:xfrm>
                  <a:off x="5765800" y="1930400"/>
                  <a:ext cx="381000" cy="203200"/>
                </a:xfrm>
                <a:prstGeom prst="rect">
                  <a:avLst/>
                </a:prstGeom>
                <a:grpFill/>
              </p:spPr>
            </p:pic>
            <p:pic>
              <p:nvPicPr>
                <p:cNvPr id="16" name="図 15"/>
                <p:cNvPicPr>
                  <a:picLocks noChangeAspect="1"/>
                </p:cNvPicPr>
                <p:nvPr/>
              </p:nvPicPr>
              <p:blipFill>
                <a:blip r:embed="rId6"/>
                <a:stretch>
                  <a:fillRect/>
                </a:stretch>
              </p:blipFill>
              <p:spPr>
                <a:xfrm>
                  <a:off x="5778500" y="1701800"/>
                  <a:ext cx="355600" cy="203200"/>
                </a:xfrm>
                <a:prstGeom prst="rect">
                  <a:avLst/>
                </a:prstGeom>
                <a:grpFill/>
              </p:spPr>
            </p:pic>
          </p:grpSp>
        </p:grpSp>
        <p:pic>
          <p:nvPicPr>
            <p:cNvPr id="19" name="図 18"/>
            <p:cNvPicPr>
              <a:picLocks noChangeAspect="1"/>
            </p:cNvPicPr>
            <p:nvPr/>
          </p:nvPicPr>
          <p:blipFill>
            <a:blip r:embed="rId8"/>
            <a:stretch>
              <a:fillRect/>
            </a:stretch>
          </p:blipFill>
          <p:spPr>
            <a:xfrm>
              <a:off x="5027141" y="5261405"/>
              <a:ext cx="406400" cy="266700"/>
            </a:xfrm>
            <a:prstGeom prst="rect">
              <a:avLst/>
            </a:prstGeom>
            <a:solidFill>
              <a:srgbClr val="FFFFFF"/>
            </a:solidFill>
          </p:spPr>
        </p:pic>
      </p:grpSp>
      <p:pic>
        <p:nvPicPr>
          <p:cNvPr id="21" name="図 20"/>
          <p:cNvPicPr>
            <a:picLocks noChangeAspect="1"/>
          </p:cNvPicPr>
          <p:nvPr/>
        </p:nvPicPr>
        <p:blipFill>
          <a:blip r:embed="rId9"/>
          <a:stretch>
            <a:fillRect/>
          </a:stretch>
        </p:blipFill>
        <p:spPr>
          <a:xfrm>
            <a:off x="641350" y="109538"/>
            <a:ext cx="7861300" cy="1295400"/>
          </a:xfrm>
          <a:prstGeom prst="rect">
            <a:avLst/>
          </a:prstGeom>
          <a:ln>
            <a:solidFill>
              <a:srgbClr val="03FF04"/>
            </a:solidFill>
          </a:ln>
        </p:spPr>
      </p:pic>
      <p:sp>
        <p:nvSpPr>
          <p:cNvPr id="17" name="右大かっこ 16"/>
          <p:cNvSpPr/>
          <p:nvPr/>
        </p:nvSpPr>
        <p:spPr>
          <a:xfrm>
            <a:off x="3238500" y="3187700"/>
            <a:ext cx="114300" cy="1333500"/>
          </a:xfrm>
          <a:prstGeom prst="rightBracket">
            <a:avLst/>
          </a:prstGeom>
          <a:noFill/>
          <a:ln w="66675"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0" name="直線コネクタ 19"/>
          <p:cNvCxnSpPr/>
          <p:nvPr/>
        </p:nvCxnSpPr>
        <p:spPr>
          <a:xfrm>
            <a:off x="1841500" y="736600"/>
            <a:ext cx="6451600" cy="1588"/>
          </a:xfrm>
          <a:prstGeom prst="line">
            <a:avLst/>
          </a:prstGeom>
          <a:ln w="47625"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2" name="右大かっこ 21"/>
          <p:cNvSpPr/>
          <p:nvPr/>
        </p:nvSpPr>
        <p:spPr>
          <a:xfrm>
            <a:off x="3225800" y="4622800"/>
            <a:ext cx="127000" cy="1758950"/>
          </a:xfrm>
          <a:prstGeom prst="rightBracket">
            <a:avLst/>
          </a:prstGeom>
          <a:noFill/>
          <a:ln w="666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3" name="直線コネクタ 22"/>
          <p:cNvCxnSpPr/>
          <p:nvPr/>
        </p:nvCxnSpPr>
        <p:spPr>
          <a:xfrm>
            <a:off x="1879600" y="1263650"/>
            <a:ext cx="6451600" cy="1588"/>
          </a:xfrm>
          <a:prstGeom prst="line">
            <a:avLst/>
          </a:prstGeom>
          <a:ln w="4762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184152" y="2768047"/>
            <a:ext cx="3294107" cy="3961520"/>
          </a:xfrm>
          <a:prstGeom prst="rect">
            <a:avLst/>
          </a:prstGeom>
          <a:noFill/>
          <a:ln w="3175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grpSp>
        <p:nvGrpSpPr>
          <p:cNvPr id="2" name="図形グループ 66"/>
          <p:cNvGrpSpPr/>
          <p:nvPr/>
        </p:nvGrpSpPr>
        <p:grpSpPr>
          <a:xfrm>
            <a:off x="5441123" y="1956923"/>
            <a:ext cx="3636940" cy="468793"/>
            <a:chOff x="4673600" y="1774972"/>
            <a:chExt cx="3636940" cy="468793"/>
          </a:xfrm>
        </p:grpSpPr>
        <p:cxnSp>
          <p:nvCxnSpPr>
            <p:cNvPr id="71" name="直線矢印コネクタ 70"/>
            <p:cNvCxnSpPr>
              <a:stCxn id="72" idx="6"/>
              <a:endCxn id="74" idx="2"/>
            </p:cNvCxnSpPr>
            <p:nvPr/>
          </p:nvCxnSpPr>
          <p:spPr>
            <a:xfrm>
              <a:off x="5141599" y="2009766"/>
              <a:ext cx="16578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円/楕円 71"/>
            <p:cNvSpPr/>
            <p:nvPr/>
          </p:nvSpPr>
          <p:spPr>
            <a:xfrm>
              <a:off x="4673600" y="17757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a:solidFill>
                    <a:srgbClr val="000000"/>
                  </a:solidFill>
                </a:rPr>
                <a:t>a </a:t>
              </a:r>
              <a:r>
                <a:rPr lang="en-US" altLang="ja-JP" sz="3200" dirty="0" smtClean="0">
                  <a:solidFill>
                    <a:srgbClr val="000000"/>
                  </a:solidFill>
                </a:rPr>
                <a:t> </a:t>
              </a:r>
              <a:endParaRPr kumimoji="1" lang="ja-JP" altLang="en-US" sz="3200" dirty="0">
                <a:solidFill>
                  <a:srgbClr val="000000"/>
                </a:solidFill>
              </a:endParaRPr>
            </a:p>
          </p:txBody>
        </p:sp>
        <p:sp>
          <p:nvSpPr>
            <p:cNvPr id="74" name="円/楕円 73"/>
            <p:cNvSpPr/>
            <p:nvPr/>
          </p:nvSpPr>
          <p:spPr>
            <a:xfrm>
              <a:off x="5307388" y="17757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err="1">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sp>
          <p:nvSpPr>
            <p:cNvPr id="76" name="円/楕円 75"/>
            <p:cNvSpPr/>
            <p:nvPr/>
          </p:nvSpPr>
          <p:spPr>
            <a:xfrm>
              <a:off x="6574964" y="17757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err="1">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sp>
          <p:nvSpPr>
            <p:cNvPr id="78" name="円/楕円 77"/>
            <p:cNvSpPr/>
            <p:nvPr/>
          </p:nvSpPr>
          <p:spPr>
            <a:xfrm>
              <a:off x="7208752" y="17757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err="1" smtClean="0">
                  <a:solidFill>
                    <a:srgbClr val="000000"/>
                  </a:solidFill>
                </a:rPr>
                <a:t>b</a:t>
              </a:r>
              <a:r>
                <a:rPr lang="en-US" altLang="ja-JP" sz="3200" dirty="0" smtClean="0">
                  <a:solidFill>
                    <a:srgbClr val="000000"/>
                  </a:solidFill>
                </a:rPr>
                <a:t>  </a:t>
              </a:r>
              <a:endParaRPr kumimoji="1" lang="ja-JP" altLang="en-US" sz="3200" dirty="0">
                <a:solidFill>
                  <a:srgbClr val="000000"/>
                </a:solidFill>
              </a:endParaRPr>
            </a:p>
          </p:txBody>
        </p:sp>
        <p:sp>
          <p:nvSpPr>
            <p:cNvPr id="80" name="円/楕円 79"/>
            <p:cNvSpPr/>
            <p:nvPr/>
          </p:nvSpPr>
          <p:spPr>
            <a:xfrm>
              <a:off x="7842541" y="17757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smtClean="0">
                  <a:solidFill>
                    <a:srgbClr val="000000"/>
                  </a:solidFill>
                </a:rPr>
                <a:t>a  </a:t>
              </a:r>
              <a:endParaRPr kumimoji="1" lang="ja-JP" altLang="en-US" sz="3200" dirty="0">
                <a:solidFill>
                  <a:srgbClr val="000000"/>
                </a:solidFill>
              </a:endParaRPr>
            </a:p>
          </p:txBody>
        </p:sp>
        <p:sp>
          <p:nvSpPr>
            <p:cNvPr id="81" name="円/楕円 80"/>
            <p:cNvSpPr/>
            <p:nvPr/>
          </p:nvSpPr>
          <p:spPr>
            <a:xfrm>
              <a:off x="5941176" y="17757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err="1" smtClean="0">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cxnSp>
          <p:nvCxnSpPr>
            <p:cNvPr id="83" name="直線矢印コネクタ 82"/>
            <p:cNvCxnSpPr>
              <a:stCxn id="74" idx="6"/>
              <a:endCxn id="81" idx="2"/>
            </p:cNvCxnSpPr>
            <p:nvPr/>
          </p:nvCxnSpPr>
          <p:spPr>
            <a:xfrm>
              <a:off x="5775387" y="2009766"/>
              <a:ext cx="16578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直線矢印コネクタ 83"/>
            <p:cNvCxnSpPr>
              <a:stCxn id="76" idx="6"/>
              <a:endCxn id="78" idx="2"/>
            </p:cNvCxnSpPr>
            <p:nvPr/>
          </p:nvCxnSpPr>
          <p:spPr>
            <a:xfrm>
              <a:off x="7042963" y="2009766"/>
              <a:ext cx="16578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直線矢印コネクタ 84"/>
            <p:cNvCxnSpPr>
              <a:stCxn id="78" idx="6"/>
              <a:endCxn id="80" idx="2"/>
            </p:cNvCxnSpPr>
            <p:nvPr/>
          </p:nvCxnSpPr>
          <p:spPr>
            <a:xfrm>
              <a:off x="7676751" y="2009766"/>
              <a:ext cx="1657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曲線コネクタ 85"/>
            <p:cNvCxnSpPr>
              <a:stCxn id="74" idx="0"/>
              <a:endCxn id="78" idx="0"/>
            </p:cNvCxnSpPr>
            <p:nvPr/>
          </p:nvCxnSpPr>
          <p:spPr>
            <a:xfrm rot="5400000" flipH="1" flipV="1">
              <a:off x="6492070" y="825084"/>
              <a:ext cx="1588" cy="1901364"/>
            </a:xfrm>
            <a:prstGeom prst="curvedConnector3">
              <a:avLst>
                <a:gd name="adj1" fmla="val 1919395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曲線コネクタ 86"/>
            <p:cNvCxnSpPr>
              <a:stCxn id="81" idx="0"/>
              <a:endCxn id="78" idx="0"/>
            </p:cNvCxnSpPr>
            <p:nvPr/>
          </p:nvCxnSpPr>
          <p:spPr>
            <a:xfrm rot="5400000" flipH="1" flipV="1">
              <a:off x="6808964" y="1141978"/>
              <a:ext cx="1588" cy="1267576"/>
            </a:xfrm>
            <a:prstGeom prst="curvedConnector3">
              <a:avLst>
                <a:gd name="adj1" fmla="val 10541688"/>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hape 64"/>
            <p:cNvCxnSpPr>
              <a:stCxn id="72" idx="7"/>
              <a:endCxn id="76" idx="1"/>
            </p:cNvCxnSpPr>
            <p:nvPr/>
          </p:nvCxnSpPr>
          <p:spPr>
            <a:xfrm rot="5400000" flipH="1" flipV="1">
              <a:off x="5858281" y="1059084"/>
              <a:ext cx="1588" cy="1570439"/>
            </a:xfrm>
            <a:prstGeom prst="curvedConnector3">
              <a:avLst>
                <a:gd name="adj1" fmla="val 18711398"/>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 name="図形グループ 72"/>
          <p:cNvGrpSpPr/>
          <p:nvPr/>
        </p:nvGrpSpPr>
        <p:grpSpPr>
          <a:xfrm>
            <a:off x="4764131" y="2745342"/>
            <a:ext cx="467999" cy="3848240"/>
            <a:chOff x="3829341" y="2654774"/>
            <a:chExt cx="467999" cy="3848240"/>
          </a:xfrm>
        </p:grpSpPr>
        <p:sp>
          <p:nvSpPr>
            <p:cNvPr id="90" name="円/楕円 89"/>
            <p:cNvSpPr/>
            <p:nvPr/>
          </p:nvSpPr>
          <p:spPr>
            <a:xfrm>
              <a:off x="3829341" y="2654774"/>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endParaRPr kumimoji="1" lang="ja-JP" altLang="en-US" sz="3200" dirty="0">
                <a:solidFill>
                  <a:srgbClr val="000000"/>
                </a:solidFill>
              </a:endParaRPr>
            </a:p>
          </p:txBody>
        </p:sp>
        <p:sp>
          <p:nvSpPr>
            <p:cNvPr id="91" name="円/楕円 90"/>
            <p:cNvSpPr/>
            <p:nvPr/>
          </p:nvSpPr>
          <p:spPr>
            <a:xfrm>
              <a:off x="3829341" y="3330822"/>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a:solidFill>
                    <a:srgbClr val="000000"/>
                  </a:solidFill>
                </a:rPr>
                <a:t> </a:t>
              </a:r>
              <a:r>
                <a:rPr lang="en-US" altLang="ja-JP" sz="3200" dirty="0" smtClean="0">
                  <a:solidFill>
                    <a:srgbClr val="000000"/>
                  </a:solidFill>
                </a:rPr>
                <a:t> </a:t>
              </a:r>
              <a:endParaRPr kumimoji="1" lang="ja-JP" altLang="en-US" sz="3200" dirty="0">
                <a:solidFill>
                  <a:srgbClr val="000000"/>
                </a:solidFill>
              </a:endParaRPr>
            </a:p>
          </p:txBody>
        </p:sp>
        <p:sp>
          <p:nvSpPr>
            <p:cNvPr id="92" name="円/楕円 91"/>
            <p:cNvSpPr/>
            <p:nvPr/>
          </p:nvSpPr>
          <p:spPr>
            <a:xfrm>
              <a:off x="3829341" y="4682918"/>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sp>
          <p:nvSpPr>
            <p:cNvPr id="93" name="円/楕円 92"/>
            <p:cNvSpPr/>
            <p:nvPr/>
          </p:nvSpPr>
          <p:spPr>
            <a:xfrm>
              <a:off x="3829341" y="53589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sp>
          <p:nvSpPr>
            <p:cNvPr id="94" name="円/楕円 93"/>
            <p:cNvSpPr/>
            <p:nvPr/>
          </p:nvSpPr>
          <p:spPr>
            <a:xfrm>
              <a:off x="3829341" y="6035015"/>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endParaRPr kumimoji="1" lang="ja-JP" altLang="en-US" sz="3200" dirty="0">
                <a:solidFill>
                  <a:srgbClr val="000000"/>
                </a:solidFill>
              </a:endParaRPr>
            </a:p>
          </p:txBody>
        </p:sp>
        <p:cxnSp>
          <p:nvCxnSpPr>
            <p:cNvPr id="95" name="直線矢印コネクタ 94"/>
            <p:cNvCxnSpPr>
              <a:stCxn id="90" idx="4"/>
              <a:endCxn id="91" idx="0"/>
            </p:cNvCxnSpPr>
            <p:nvPr/>
          </p:nvCxnSpPr>
          <p:spPr>
            <a:xfrm rot="5400000">
              <a:off x="3959317" y="3226797"/>
              <a:ext cx="20804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6" name="直線矢印コネクタ 95"/>
            <p:cNvCxnSpPr>
              <a:stCxn id="91" idx="4"/>
              <a:endCxn id="97" idx="0"/>
            </p:cNvCxnSpPr>
            <p:nvPr/>
          </p:nvCxnSpPr>
          <p:spPr>
            <a:xfrm rot="5400000">
              <a:off x="3959317" y="3902845"/>
              <a:ext cx="20804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7" name="円/楕円 96"/>
            <p:cNvSpPr/>
            <p:nvPr/>
          </p:nvSpPr>
          <p:spPr>
            <a:xfrm>
              <a:off x="3829341" y="4006870"/>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cxnSp>
          <p:nvCxnSpPr>
            <p:cNvPr id="99" name="直線矢印コネクタ 98"/>
            <p:cNvCxnSpPr>
              <a:stCxn id="92" idx="4"/>
              <a:endCxn id="93" idx="0"/>
            </p:cNvCxnSpPr>
            <p:nvPr/>
          </p:nvCxnSpPr>
          <p:spPr>
            <a:xfrm rot="5400000">
              <a:off x="3959317" y="5254941"/>
              <a:ext cx="20804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直線矢印コネクタ 99"/>
            <p:cNvCxnSpPr>
              <a:stCxn id="93" idx="4"/>
              <a:endCxn id="94" idx="0"/>
            </p:cNvCxnSpPr>
            <p:nvPr/>
          </p:nvCxnSpPr>
          <p:spPr>
            <a:xfrm rot="5400000">
              <a:off x="3959316" y="5930990"/>
              <a:ext cx="2080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曲線コネクタ 100"/>
            <p:cNvCxnSpPr>
              <a:stCxn id="90" idx="2"/>
              <a:endCxn id="93" idx="2"/>
            </p:cNvCxnSpPr>
            <p:nvPr/>
          </p:nvCxnSpPr>
          <p:spPr>
            <a:xfrm rot="10800000" flipV="1">
              <a:off x="3829341" y="2888774"/>
              <a:ext cx="1588" cy="2704192"/>
            </a:xfrm>
            <a:prstGeom prst="curvedConnector3">
              <a:avLst>
                <a:gd name="adj1" fmla="val 1728602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 name="曲線コネクタ 72"/>
            <p:cNvCxnSpPr>
              <a:stCxn id="97" idx="2"/>
              <a:endCxn id="93" idx="2"/>
            </p:cNvCxnSpPr>
            <p:nvPr/>
          </p:nvCxnSpPr>
          <p:spPr>
            <a:xfrm rot="10800000" flipV="1">
              <a:off x="3829341" y="4240870"/>
              <a:ext cx="1588" cy="1352096"/>
            </a:xfrm>
            <a:prstGeom prst="curvedConnector3">
              <a:avLst>
                <a:gd name="adj1" fmla="val 861442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曲線コネクタ 102"/>
            <p:cNvCxnSpPr>
              <a:stCxn id="97" idx="2"/>
              <a:endCxn id="94" idx="2"/>
            </p:cNvCxnSpPr>
            <p:nvPr/>
          </p:nvCxnSpPr>
          <p:spPr>
            <a:xfrm rot="10800000" flipV="1">
              <a:off x="3829341" y="4240869"/>
              <a:ext cx="1588" cy="2028145"/>
            </a:xfrm>
            <a:prstGeom prst="curvedConnector3">
              <a:avLst>
                <a:gd name="adj1" fmla="val 17247859"/>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04" name="テキスト ボックス 103"/>
          <p:cNvSpPr txBox="1"/>
          <p:nvPr/>
        </p:nvSpPr>
        <p:spPr>
          <a:xfrm>
            <a:off x="4998926" y="2193305"/>
            <a:ext cx="799336" cy="523220"/>
          </a:xfrm>
          <a:prstGeom prst="rect">
            <a:avLst/>
          </a:prstGeom>
          <a:noFill/>
        </p:spPr>
        <p:txBody>
          <a:bodyPr wrap="square" rtlCol="0">
            <a:spAutoFit/>
          </a:bodyPr>
          <a:lstStyle/>
          <a:p>
            <a:r>
              <a:rPr kumimoji="1" lang="en-US" altLang="ja-JP" sz="2800" dirty="0" smtClean="0">
                <a:latin typeface="BKM-cmmi12"/>
                <a:cs typeface="BKM-cmmi12"/>
              </a:rPr>
              <a:t>C</a:t>
            </a:r>
            <a:endParaRPr kumimoji="1" lang="ja-JP" altLang="en-US" sz="2800" dirty="0">
              <a:latin typeface="BKM-cmmi12"/>
              <a:cs typeface="BKM-cmmi12"/>
            </a:endParaRPr>
          </a:p>
        </p:txBody>
      </p:sp>
      <p:graphicFrame>
        <p:nvGraphicFramePr>
          <p:cNvPr id="105" name="表 104"/>
          <p:cNvGraphicFramePr>
            <a:graphicFrameLocks noGrp="1"/>
          </p:cNvGraphicFramePr>
          <p:nvPr/>
        </p:nvGraphicFramePr>
        <p:xfrm>
          <a:off x="5068167" y="2297302"/>
          <a:ext cx="4009895" cy="4296280"/>
        </p:xfrm>
        <a:graphic>
          <a:graphicData uri="http://schemas.openxmlformats.org/drawingml/2006/table">
            <a:tbl>
              <a:tblPr/>
              <a:tblGrid>
                <a:gridCol w="355307"/>
                <a:gridCol w="253791"/>
                <a:gridCol w="355307"/>
                <a:gridCol w="253791"/>
                <a:gridCol w="355307"/>
                <a:gridCol w="253791"/>
                <a:gridCol w="355307"/>
                <a:gridCol w="253791"/>
                <a:gridCol w="355307"/>
                <a:gridCol w="253791"/>
                <a:gridCol w="355307"/>
                <a:gridCol w="253791"/>
                <a:gridCol w="355307"/>
              </a:tblGrid>
              <a:tr h="350962">
                <a:tc>
                  <a:txBody>
                    <a:bodyPr/>
                    <a:lstStyle/>
                    <a:p>
                      <a:pPr algn="r" fontAlgn="b"/>
                      <a:endParaRPr lang="ja-JP" altLang="en-US" sz="1500" b="0" i="0" u="none" strike="noStrike">
                        <a:latin typeface="ＭＳ Ｐゴシック"/>
                      </a:endParaRPr>
                    </a:p>
                  </a:txBody>
                  <a:tcPr marL="11869" marR="11869" marT="11869" marB="0" anchor="b">
                    <a:lnL>
                      <a:noFill/>
                    </a:lnL>
                    <a:lnR>
                      <a:noFill/>
                    </a:lnR>
                    <a:lnT>
                      <a:noFill/>
                    </a:lnT>
                    <a:lnB>
                      <a:noFill/>
                    </a:lnB>
                  </a:tcPr>
                </a:tc>
                <a:tc>
                  <a:txBody>
                    <a:bodyPr/>
                    <a:lstStyle/>
                    <a:p>
                      <a:pPr algn="r" fontAlgn="b"/>
                      <a:endParaRPr lang="ja-JP" altLang="en-US" sz="1500" b="0" i="0" u="none" strike="noStrike" dirty="0">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a:latin typeface="ＭＳ Ｐゴシック"/>
                        </a:rPr>
                        <a:t>1</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1500" b="0" i="0" u="none" strike="noStrike">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a:latin typeface="ＭＳ Ｐゴシック"/>
                        </a:rPr>
                        <a:t>2</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1500" b="0" i="0" u="none" strike="noStrike">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a:latin typeface="ＭＳ Ｐゴシック"/>
                        </a:rPr>
                        <a:t>3</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1500" b="0" i="0" u="none" strike="noStrike">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a:latin typeface="ＭＳ Ｐゴシック"/>
                        </a:rPr>
                        <a:t>4</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1500" b="0" i="0" u="none" strike="noStrike">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a:latin typeface="ＭＳ Ｐゴシック"/>
                        </a:rPr>
                        <a:t>5</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1500" b="0" i="0" u="none" strike="noStrike">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dirty="0">
                          <a:latin typeface="ＭＳ Ｐゴシック"/>
                        </a:rPr>
                        <a:t>6</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r>
              <a:tr h="253946">
                <a:tc>
                  <a:txBody>
                    <a:bodyPr/>
                    <a:lstStyle/>
                    <a:p>
                      <a:pPr algn="r" fontAlgn="b"/>
                      <a:endParaRPr lang="ja-JP" altLang="en-US" sz="1500" b="0" i="0" u="none" strike="noStrike">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300" b="0" i="0" u="none" strike="noStrike">
                          <a:latin typeface="ＭＳ Ｐゴシック"/>
                        </a:rPr>
                        <a:t>S</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S</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3607">
                <a:tc>
                  <a:txBody>
                    <a:bodyPr/>
                    <a:lstStyle/>
                    <a:p>
                      <a:pPr algn="r" fontAlgn="b"/>
                      <a:r>
                        <a:rPr lang="en-US" altLang="ja-JP" sz="1500" b="0" i="0" u="none" strike="noStrike">
                          <a:latin typeface="ＭＳ Ｐゴシック"/>
                        </a:rPr>
                        <a:t>1</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946">
                <a:tc>
                  <a:txBody>
                    <a:bodyPr/>
                    <a:lstStyle/>
                    <a:p>
                      <a:pPr algn="r" fontAlgn="b"/>
                      <a:endParaRPr lang="ja-JP" altLang="en-US" sz="1500" b="0" i="0" u="none" strike="noStrike">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300" b="0" i="0" u="none" strike="noStrike">
                          <a:latin typeface="ＭＳ Ｐゴシック"/>
                        </a:rPr>
                        <a:t>1,1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1,3</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1,4</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dirty="0">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2,5</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3607">
                <a:tc>
                  <a:txBody>
                    <a:bodyPr/>
                    <a:lstStyle/>
                    <a:p>
                      <a:pPr algn="r" fontAlgn="b"/>
                      <a:r>
                        <a:rPr lang="en-US" altLang="ja-JP" sz="1500" b="0" i="0" u="none" strike="noStrike">
                          <a:latin typeface="ＭＳ Ｐゴシック"/>
                        </a:rPr>
                        <a:t>2</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946">
                <a:tc>
                  <a:txBody>
                    <a:bodyPr/>
                    <a:lstStyle/>
                    <a:p>
                      <a:pPr algn="r" fontAlgn="b"/>
                      <a:endParaRPr lang="ja-JP" altLang="en-US" sz="1500" b="0" i="0" u="none" strike="noStrike">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300" b="0" i="0" u="none" strike="noStrike">
                          <a:latin typeface="ＭＳ Ｐゴシック"/>
                        </a:rPr>
                        <a:t>2,1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dirty="0">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2,1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3,2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2,4</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2,5</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dirty="0">
                          <a:latin typeface="ＭＳ Ｐゴシック"/>
                        </a:rPr>
                        <a:t>2,6</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dirty="0">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3607">
                <a:tc>
                  <a:txBody>
                    <a:bodyPr/>
                    <a:lstStyle/>
                    <a:p>
                      <a:pPr algn="r" fontAlgn="b"/>
                      <a:r>
                        <a:rPr lang="en-US" altLang="ja-JP" sz="1500" b="0" i="0" u="none" strike="noStrike">
                          <a:latin typeface="ＭＳ Ｐゴシック"/>
                        </a:rPr>
                        <a:t>3</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dirty="0">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946">
                <a:tc>
                  <a:txBody>
                    <a:bodyPr/>
                    <a:lstStyle/>
                    <a:p>
                      <a:pPr algn="r" fontAlgn="b"/>
                      <a:endParaRPr lang="ja-JP" altLang="en-US" sz="1500" b="0" i="0" u="none" strike="noStrike">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300" b="0" i="0" u="none" strike="noStrike">
                          <a:latin typeface="ＭＳ Ｐゴシック"/>
                        </a:rPr>
                        <a:t>S</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S</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4,3</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4,1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4,2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4,5</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3607">
                <a:tc>
                  <a:txBody>
                    <a:bodyPr/>
                    <a:lstStyle/>
                    <a:p>
                      <a:pPr algn="r" fontAlgn="b"/>
                      <a:r>
                        <a:rPr lang="en-US" altLang="ja-JP" sz="1500" b="0" i="0" u="none" strike="noStrike">
                          <a:latin typeface="ＭＳ Ｐゴシック"/>
                        </a:rPr>
                        <a:t>4</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946">
                <a:tc>
                  <a:txBody>
                    <a:bodyPr/>
                    <a:lstStyle/>
                    <a:p>
                      <a:pPr algn="r" fontAlgn="b"/>
                      <a:endParaRPr lang="ja-JP" altLang="en-US" sz="1500" b="0" i="0" u="none" strike="noStrike">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300" b="0" i="0" u="none" strike="noStrike">
                          <a:latin typeface="ＭＳ Ｐゴシック"/>
                        </a:rPr>
                        <a:t>1,1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3,2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3,2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5,3</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5,5</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3607">
                <a:tc>
                  <a:txBody>
                    <a:bodyPr/>
                    <a:lstStyle/>
                    <a:p>
                      <a:pPr algn="r" fontAlgn="b"/>
                      <a:r>
                        <a:rPr lang="en-US" altLang="ja-JP" sz="1500" b="0" i="0" u="none" strike="noStrike">
                          <a:latin typeface="ＭＳ Ｐゴシック"/>
                        </a:rPr>
                        <a:t>5</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3</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3</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3</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946">
                <a:tc>
                  <a:txBody>
                    <a:bodyPr/>
                    <a:lstStyle/>
                    <a:p>
                      <a:pPr algn="r" fontAlgn="b"/>
                      <a:endParaRPr lang="ja-JP" altLang="en-US" sz="1500" b="0" i="0" u="none" strike="noStrike">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300" b="0" i="0" u="none" strike="noStrike">
                          <a:latin typeface="ＭＳ Ｐゴシック"/>
                        </a:rPr>
                        <a:t>3,1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3,2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5,3</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5,4</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5,3</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6,5</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3607">
                <a:tc>
                  <a:txBody>
                    <a:bodyPr/>
                    <a:lstStyle/>
                    <a:p>
                      <a:pPr algn="r" fontAlgn="b"/>
                      <a:r>
                        <a:rPr lang="en-US" altLang="ja-JP" sz="1500" b="0" i="0" u="none" strike="noStrike">
                          <a:latin typeface="ＭＳ Ｐゴシック"/>
                        </a:rPr>
                        <a:t>6</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3</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4</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latin typeface="ＭＳ Ｐゴシック"/>
                        </a:rPr>
                        <a:t>4</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pSp>
        <p:nvGrpSpPr>
          <p:cNvPr id="4" name="図形グループ 88"/>
          <p:cNvGrpSpPr/>
          <p:nvPr/>
        </p:nvGrpSpPr>
        <p:grpSpPr>
          <a:xfrm>
            <a:off x="300611" y="4764628"/>
            <a:ext cx="3609070" cy="1828954"/>
            <a:chOff x="1344399" y="873288"/>
            <a:chExt cx="3609070" cy="1828954"/>
          </a:xfrm>
        </p:grpSpPr>
        <p:sp>
          <p:nvSpPr>
            <p:cNvPr id="109" name="円/楕円 108"/>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baseline="-25000" dirty="0">
                  <a:solidFill>
                    <a:srgbClr val="000000"/>
                  </a:solidFill>
                </a:rPr>
                <a:t>1</a:t>
              </a:r>
              <a:endParaRPr kumimoji="1" lang="ja-JP" altLang="en-US" sz="3200" dirty="0">
                <a:solidFill>
                  <a:srgbClr val="000000"/>
                </a:solidFill>
              </a:endParaRPr>
            </a:p>
          </p:txBody>
        </p:sp>
        <p:sp>
          <p:nvSpPr>
            <p:cNvPr id="110" name="円/楕円 109"/>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c</a:t>
              </a:r>
              <a:r>
                <a:rPr lang="en-US" altLang="ja-JP" sz="3200" dirty="0" smtClean="0">
                  <a:solidFill>
                    <a:srgbClr val="000000"/>
                  </a:solidFill>
                </a:rPr>
                <a:t>  </a:t>
              </a:r>
              <a:r>
                <a:rPr lang="en-US" altLang="ja-JP" sz="3200" baseline="-25000" dirty="0" smtClean="0">
                  <a:solidFill>
                    <a:srgbClr val="000000"/>
                  </a:solidFill>
                </a:rPr>
                <a:t>2</a:t>
              </a:r>
              <a:endParaRPr kumimoji="1" lang="ja-JP" altLang="en-US" sz="3200" dirty="0">
                <a:solidFill>
                  <a:srgbClr val="000000"/>
                </a:solidFill>
              </a:endParaRPr>
            </a:p>
          </p:txBody>
        </p:sp>
        <p:sp>
          <p:nvSpPr>
            <p:cNvPr id="111" name="円/楕円 110"/>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d</a:t>
              </a:r>
              <a:r>
                <a:rPr lang="en-US" altLang="ja-JP" sz="3200" dirty="0" smtClean="0">
                  <a:solidFill>
                    <a:srgbClr val="000000"/>
                  </a:solidFill>
                </a:rPr>
                <a:t>  </a:t>
              </a:r>
              <a:r>
                <a:rPr lang="en-US" altLang="ja-JP" sz="3200" baseline="-25000" dirty="0" smtClean="0">
                  <a:solidFill>
                    <a:srgbClr val="000000"/>
                  </a:solidFill>
                </a:rPr>
                <a:t>4</a:t>
              </a:r>
              <a:endParaRPr kumimoji="1" lang="ja-JP" altLang="en-US" sz="3200" dirty="0">
                <a:solidFill>
                  <a:srgbClr val="000000"/>
                </a:solidFill>
              </a:endParaRPr>
            </a:p>
          </p:txBody>
        </p:sp>
        <p:sp>
          <p:nvSpPr>
            <p:cNvPr id="112" name="円/楕円 111"/>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b</a:t>
              </a:r>
              <a:r>
                <a:rPr lang="en-US" altLang="ja-JP" sz="3200" dirty="0" smtClean="0">
                  <a:solidFill>
                    <a:srgbClr val="000000"/>
                  </a:solidFill>
                </a:rPr>
                <a:t>  </a:t>
              </a:r>
              <a:r>
                <a:rPr lang="en-US" altLang="ja-JP" sz="3200" baseline="-25000" dirty="0">
                  <a:solidFill>
                    <a:srgbClr val="000000"/>
                  </a:solidFill>
                </a:rPr>
                <a:t>5</a:t>
              </a:r>
              <a:endParaRPr kumimoji="1" lang="ja-JP" altLang="en-US" sz="3200" dirty="0">
                <a:solidFill>
                  <a:srgbClr val="000000"/>
                </a:solidFill>
              </a:endParaRPr>
            </a:p>
          </p:txBody>
        </p:sp>
        <p:sp>
          <p:nvSpPr>
            <p:cNvPr id="113" name="円/楕円 112"/>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a:solidFill>
                    <a:srgbClr val="000000"/>
                  </a:solidFill>
                </a:rPr>
                <a:t>6</a:t>
              </a:r>
              <a:endParaRPr kumimoji="1" lang="ja-JP" altLang="en-US" sz="3200" dirty="0">
                <a:solidFill>
                  <a:srgbClr val="000000"/>
                </a:solidFill>
              </a:endParaRPr>
            </a:p>
          </p:txBody>
        </p:sp>
        <p:cxnSp>
          <p:nvCxnSpPr>
            <p:cNvPr id="114" name="直線矢印コネクタ 113"/>
            <p:cNvCxnSpPr>
              <a:stCxn id="109" idx="6"/>
              <a:endCxn id="110" idx="2"/>
            </p:cNvCxnSpPr>
            <p:nvPr/>
          </p:nvCxnSpPr>
          <p:spPr>
            <a:xfrm>
              <a:off x="1947261" y="117963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5" name="直線矢印コネクタ 114"/>
            <p:cNvCxnSpPr>
              <a:stCxn id="109" idx="4"/>
              <a:endCxn id="111" idx="0"/>
            </p:cNvCxnSpPr>
            <p:nvPr/>
          </p:nvCxnSpPr>
          <p:spPr>
            <a:xfrm rot="5400000">
              <a:off x="1344047" y="1787765"/>
              <a:ext cx="6035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6" name="直線矢印コネクタ 115"/>
            <p:cNvCxnSpPr>
              <a:stCxn id="110" idx="6"/>
              <a:endCxn id="120" idx="2"/>
            </p:cNvCxnSpPr>
            <p:nvPr/>
          </p:nvCxnSpPr>
          <p:spPr>
            <a:xfrm>
              <a:off x="3454814" y="1179635"/>
              <a:ext cx="89579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直線矢印コネクタ 116"/>
            <p:cNvCxnSpPr>
              <a:stCxn id="111" idx="6"/>
              <a:endCxn id="112" idx="2"/>
            </p:cNvCxnSpPr>
            <p:nvPr/>
          </p:nvCxnSpPr>
          <p:spPr>
            <a:xfrm>
              <a:off x="1947261" y="239589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8" name="直線矢印コネクタ 117"/>
            <p:cNvCxnSpPr>
              <a:stCxn id="112" idx="6"/>
              <a:endCxn id="113" idx="2"/>
            </p:cNvCxnSpPr>
            <p:nvPr/>
          </p:nvCxnSpPr>
          <p:spPr>
            <a:xfrm>
              <a:off x="3454814" y="2395895"/>
              <a:ext cx="89579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直線矢印コネクタ 118"/>
            <p:cNvCxnSpPr>
              <a:stCxn id="110" idx="4"/>
              <a:endCxn id="112" idx="0"/>
            </p:cNvCxnSpPr>
            <p:nvPr/>
          </p:nvCxnSpPr>
          <p:spPr>
            <a:xfrm rot="5400000">
              <a:off x="2851600" y="1787765"/>
              <a:ext cx="6035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0" name="円/楕円 119"/>
            <p:cNvSpPr/>
            <p:nvPr/>
          </p:nvSpPr>
          <p:spPr>
            <a:xfrm>
              <a:off x="4350607" y="87487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cxnSp>
          <p:nvCxnSpPr>
            <p:cNvPr id="121" name="直線矢印コネクタ 120"/>
            <p:cNvCxnSpPr>
              <a:endCxn id="120" idx="3"/>
            </p:cNvCxnSpPr>
            <p:nvPr/>
          </p:nvCxnSpPr>
          <p:spPr>
            <a:xfrm flipV="1">
              <a:off x="3369028" y="1397843"/>
              <a:ext cx="1069866" cy="75653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5" name="図形グループ 121"/>
          <p:cNvGrpSpPr/>
          <p:nvPr/>
        </p:nvGrpSpPr>
        <p:grpSpPr>
          <a:xfrm>
            <a:off x="300611" y="2745342"/>
            <a:ext cx="3609070" cy="1828954"/>
            <a:chOff x="300611" y="2745342"/>
            <a:chExt cx="3609070" cy="1828954"/>
          </a:xfrm>
        </p:grpSpPr>
        <p:grpSp>
          <p:nvGrpSpPr>
            <p:cNvPr id="6" name="図形グループ 89"/>
            <p:cNvGrpSpPr/>
            <p:nvPr/>
          </p:nvGrpSpPr>
          <p:grpSpPr>
            <a:xfrm>
              <a:off x="300611" y="2745342"/>
              <a:ext cx="3609070" cy="1828954"/>
              <a:chOff x="1344399" y="873288"/>
              <a:chExt cx="3609070" cy="1828954"/>
            </a:xfrm>
          </p:grpSpPr>
          <p:sp>
            <p:nvSpPr>
              <p:cNvPr id="126" name="円/楕円 125"/>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baseline="-25000" dirty="0">
                    <a:solidFill>
                      <a:srgbClr val="000000"/>
                    </a:solidFill>
                  </a:rPr>
                  <a:t>1</a:t>
                </a:r>
                <a:endParaRPr kumimoji="1" lang="ja-JP" altLang="en-US" sz="3200" dirty="0">
                  <a:solidFill>
                    <a:srgbClr val="000000"/>
                  </a:solidFill>
                </a:endParaRPr>
              </a:p>
            </p:txBody>
          </p:sp>
          <p:sp>
            <p:nvSpPr>
              <p:cNvPr id="127" name="円/楕円 126"/>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r>
                  <a:rPr lang="en-US" altLang="ja-JP" sz="3200" baseline="-25000" dirty="0">
                    <a:solidFill>
                      <a:srgbClr val="000000"/>
                    </a:solidFill>
                  </a:rPr>
                  <a:t>2</a:t>
                </a:r>
                <a:endParaRPr kumimoji="1" lang="ja-JP" altLang="en-US" sz="3200" dirty="0">
                  <a:solidFill>
                    <a:srgbClr val="000000"/>
                  </a:solidFill>
                </a:endParaRPr>
              </a:p>
            </p:txBody>
          </p:sp>
          <p:sp>
            <p:nvSpPr>
              <p:cNvPr id="128" name="円/楕円 127"/>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c</a:t>
                </a:r>
                <a:r>
                  <a:rPr lang="en-US" altLang="ja-JP" sz="3200" dirty="0" smtClean="0">
                    <a:solidFill>
                      <a:srgbClr val="000000"/>
                    </a:solidFill>
                  </a:rPr>
                  <a:t>  </a:t>
                </a:r>
                <a:r>
                  <a:rPr lang="en-US" altLang="ja-JP" sz="3200" baseline="-25000" dirty="0" smtClean="0">
                    <a:solidFill>
                      <a:srgbClr val="000000"/>
                    </a:solidFill>
                  </a:rPr>
                  <a:t>4</a:t>
                </a:r>
                <a:endParaRPr kumimoji="1" lang="ja-JP" altLang="en-US" sz="3200" dirty="0">
                  <a:solidFill>
                    <a:srgbClr val="000000"/>
                  </a:solidFill>
                </a:endParaRPr>
              </a:p>
            </p:txBody>
          </p:sp>
          <p:sp>
            <p:nvSpPr>
              <p:cNvPr id="129" name="円/楕円 128"/>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r>
                  <a:rPr lang="en-US" altLang="ja-JP" sz="3200" baseline="-25000" dirty="0">
                    <a:solidFill>
                      <a:srgbClr val="000000"/>
                    </a:solidFill>
                  </a:rPr>
                  <a:t>5</a:t>
                </a:r>
                <a:endParaRPr kumimoji="1" lang="ja-JP" altLang="en-US" sz="3200" dirty="0">
                  <a:solidFill>
                    <a:srgbClr val="000000"/>
                  </a:solidFill>
                </a:endParaRPr>
              </a:p>
            </p:txBody>
          </p:sp>
          <p:sp>
            <p:nvSpPr>
              <p:cNvPr id="130" name="円/楕円 129"/>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b</a:t>
                </a:r>
                <a:r>
                  <a:rPr lang="en-US" altLang="ja-JP" sz="3200" dirty="0" smtClean="0">
                    <a:solidFill>
                      <a:srgbClr val="000000"/>
                    </a:solidFill>
                  </a:rPr>
                  <a:t>  </a:t>
                </a:r>
                <a:r>
                  <a:rPr lang="en-US" altLang="ja-JP" sz="3200" baseline="-25000" dirty="0">
                    <a:solidFill>
                      <a:srgbClr val="000000"/>
                    </a:solidFill>
                  </a:rPr>
                  <a:t>6</a:t>
                </a:r>
                <a:endParaRPr kumimoji="1" lang="ja-JP" altLang="en-US" sz="3200" dirty="0">
                  <a:solidFill>
                    <a:srgbClr val="000000"/>
                  </a:solidFill>
                </a:endParaRPr>
              </a:p>
            </p:txBody>
          </p:sp>
          <p:cxnSp>
            <p:nvCxnSpPr>
              <p:cNvPr id="131" name="直線矢印コネクタ 130"/>
              <p:cNvCxnSpPr>
                <a:stCxn id="126" idx="6"/>
                <a:endCxn id="127" idx="2"/>
              </p:cNvCxnSpPr>
              <p:nvPr/>
            </p:nvCxnSpPr>
            <p:spPr>
              <a:xfrm>
                <a:off x="1947261" y="117963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2" name="直線矢印コネクタ 131"/>
              <p:cNvCxnSpPr>
                <a:stCxn id="127" idx="6"/>
                <a:endCxn id="136" idx="2"/>
              </p:cNvCxnSpPr>
              <p:nvPr/>
            </p:nvCxnSpPr>
            <p:spPr>
              <a:xfrm>
                <a:off x="3454814" y="1179635"/>
                <a:ext cx="89579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3" name="直線矢印コネクタ 132"/>
              <p:cNvCxnSpPr>
                <a:stCxn id="128" idx="6"/>
                <a:endCxn id="129" idx="2"/>
              </p:cNvCxnSpPr>
              <p:nvPr/>
            </p:nvCxnSpPr>
            <p:spPr>
              <a:xfrm>
                <a:off x="1947261" y="239589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4" name="直線矢印コネクタ 133"/>
              <p:cNvCxnSpPr>
                <a:stCxn id="129" idx="6"/>
                <a:endCxn id="130" idx="2"/>
              </p:cNvCxnSpPr>
              <p:nvPr/>
            </p:nvCxnSpPr>
            <p:spPr>
              <a:xfrm>
                <a:off x="3454814" y="2395895"/>
                <a:ext cx="89579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5" name="直線矢印コネクタ 134"/>
              <p:cNvCxnSpPr>
                <a:stCxn id="136" idx="4"/>
                <a:endCxn id="130" idx="0"/>
              </p:cNvCxnSpPr>
              <p:nvPr/>
            </p:nvCxnSpPr>
            <p:spPr>
              <a:xfrm rot="5400000">
                <a:off x="4350255" y="1787765"/>
                <a:ext cx="6035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6" name="円/楕円 135"/>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r>
                  <a:rPr lang="en-US" altLang="ja-JP" sz="3200" baseline="-25000" dirty="0">
                    <a:solidFill>
                      <a:srgbClr val="000000"/>
                    </a:solidFill>
                  </a:rPr>
                  <a:t>3</a:t>
                </a:r>
                <a:endParaRPr kumimoji="1" lang="ja-JP" altLang="en-US" sz="3200" dirty="0">
                  <a:solidFill>
                    <a:srgbClr val="000000"/>
                  </a:solidFill>
                </a:endParaRPr>
              </a:p>
            </p:txBody>
          </p:sp>
          <p:cxnSp>
            <p:nvCxnSpPr>
              <p:cNvPr id="137" name="直線矢印コネクタ 136"/>
              <p:cNvCxnSpPr>
                <a:stCxn id="129" idx="7"/>
                <a:endCxn id="136" idx="3"/>
              </p:cNvCxnSpPr>
              <p:nvPr/>
            </p:nvCxnSpPr>
            <p:spPr>
              <a:xfrm rot="5400000" flipH="1" flipV="1">
                <a:off x="3511200" y="1251582"/>
                <a:ext cx="783020" cy="107236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cxnSp>
          <p:nvCxnSpPr>
            <p:cNvPr id="125" name="直線矢印コネクタ 124"/>
            <p:cNvCxnSpPr>
              <a:stCxn id="129" idx="1"/>
              <a:endCxn id="126" idx="5"/>
            </p:cNvCxnSpPr>
            <p:nvPr/>
          </p:nvCxnSpPr>
          <p:spPr>
            <a:xfrm rot="16200000" flipV="1">
              <a:off x="964309" y="3119186"/>
              <a:ext cx="783020" cy="1081265"/>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sp>
        <p:nvSpPr>
          <p:cNvPr id="138" name="正方形/長方形 137"/>
          <p:cNvSpPr/>
          <p:nvPr/>
        </p:nvSpPr>
        <p:spPr>
          <a:xfrm>
            <a:off x="7858481" y="5289183"/>
            <a:ext cx="598493" cy="62835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3" name="正方形/長方形 142"/>
          <p:cNvSpPr/>
          <p:nvPr/>
        </p:nvSpPr>
        <p:spPr>
          <a:xfrm>
            <a:off x="7871181" y="3962396"/>
            <a:ext cx="598493" cy="628350"/>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a:off x="7871181" y="2665725"/>
            <a:ext cx="598493" cy="628350"/>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152"/>
          <p:cNvGrpSpPr/>
          <p:nvPr/>
        </p:nvGrpSpPr>
        <p:grpSpPr>
          <a:xfrm>
            <a:off x="6010458" y="5289183"/>
            <a:ext cx="1826290" cy="629144"/>
            <a:chOff x="6010458" y="5289183"/>
            <a:chExt cx="1826290" cy="629144"/>
          </a:xfrm>
        </p:grpSpPr>
        <p:sp>
          <p:nvSpPr>
            <p:cNvPr id="150" name="正方形/長方形 149"/>
            <p:cNvSpPr/>
            <p:nvPr/>
          </p:nvSpPr>
          <p:spPr>
            <a:xfrm>
              <a:off x="6010458" y="5289183"/>
              <a:ext cx="598493" cy="628350"/>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1" name="正方形/長方形 150"/>
            <p:cNvSpPr/>
            <p:nvPr/>
          </p:nvSpPr>
          <p:spPr>
            <a:xfrm>
              <a:off x="6639762" y="5289977"/>
              <a:ext cx="598493" cy="628350"/>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a:off x="7238255" y="5289183"/>
              <a:ext cx="598493" cy="628350"/>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6" name="正方形/長方形 155"/>
          <p:cNvSpPr/>
          <p:nvPr/>
        </p:nvSpPr>
        <p:spPr>
          <a:xfrm>
            <a:off x="7871181" y="4648927"/>
            <a:ext cx="598493" cy="628350"/>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57" name="図 156"/>
          <p:cNvPicPr>
            <a:picLocks noChangeAspect="1"/>
          </p:cNvPicPr>
          <p:nvPr/>
        </p:nvPicPr>
        <p:blipFill>
          <a:blip r:embed="rId3"/>
          <a:stretch>
            <a:fillRect/>
          </a:stretch>
        </p:blipFill>
        <p:spPr>
          <a:xfrm>
            <a:off x="29912" y="76200"/>
            <a:ext cx="7205887" cy="1187400"/>
          </a:xfrm>
          <a:prstGeom prst="rect">
            <a:avLst/>
          </a:prstGeom>
          <a:ln>
            <a:solidFill>
              <a:srgbClr val="FF0000"/>
            </a:solidFill>
          </a:ln>
        </p:spPr>
      </p:pic>
      <p:grpSp>
        <p:nvGrpSpPr>
          <p:cNvPr id="8" name="図形グループ 88"/>
          <p:cNvGrpSpPr/>
          <p:nvPr/>
        </p:nvGrpSpPr>
        <p:grpSpPr>
          <a:xfrm>
            <a:off x="6074911" y="1956923"/>
            <a:ext cx="2136158" cy="468793"/>
            <a:chOff x="6074911" y="1956923"/>
            <a:chExt cx="2136158" cy="468793"/>
          </a:xfrm>
        </p:grpSpPr>
        <p:grpSp>
          <p:nvGrpSpPr>
            <p:cNvPr id="9" name="図形グループ 58"/>
            <p:cNvGrpSpPr/>
            <p:nvPr/>
          </p:nvGrpSpPr>
          <p:grpSpPr>
            <a:xfrm>
              <a:off x="6074911" y="1957717"/>
              <a:ext cx="1735575" cy="467999"/>
              <a:chOff x="6074911" y="1957717"/>
              <a:chExt cx="1735575" cy="467999"/>
            </a:xfrm>
          </p:grpSpPr>
          <p:sp>
            <p:nvSpPr>
              <p:cNvPr id="149" name="円/楕円 148"/>
              <p:cNvSpPr/>
              <p:nvPr/>
            </p:nvSpPr>
            <p:spPr>
              <a:xfrm>
                <a:off x="6074911" y="1957717"/>
                <a:ext cx="467999" cy="467999"/>
              </a:xfrm>
              <a:prstGeom prst="ellipse">
                <a:avLst/>
              </a:prstGeom>
              <a:solidFill>
                <a:srgbClr val="FFB06E"/>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err="1">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sp>
            <p:nvSpPr>
              <p:cNvPr id="153" name="円/楕円 152"/>
              <p:cNvSpPr/>
              <p:nvPr/>
            </p:nvSpPr>
            <p:spPr>
              <a:xfrm>
                <a:off x="7342487" y="1957717"/>
                <a:ext cx="467999" cy="467999"/>
              </a:xfrm>
              <a:prstGeom prst="ellipse">
                <a:avLst/>
              </a:prstGeom>
              <a:solidFill>
                <a:srgbClr val="FFB06E"/>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err="1">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sp>
            <p:nvSpPr>
              <p:cNvPr id="155" name="円/楕円 154"/>
              <p:cNvSpPr/>
              <p:nvPr/>
            </p:nvSpPr>
            <p:spPr>
              <a:xfrm>
                <a:off x="6708699" y="1957717"/>
                <a:ext cx="467999" cy="467999"/>
              </a:xfrm>
              <a:prstGeom prst="ellipse">
                <a:avLst/>
              </a:prstGeom>
              <a:solidFill>
                <a:srgbClr val="FFB06E"/>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err="1" smtClean="0">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grpSp>
        <p:grpSp>
          <p:nvGrpSpPr>
            <p:cNvPr id="10" name="図形グループ 59"/>
            <p:cNvGrpSpPr/>
            <p:nvPr/>
          </p:nvGrpSpPr>
          <p:grpSpPr>
            <a:xfrm>
              <a:off x="6309705" y="1956923"/>
              <a:ext cx="1901364" cy="236382"/>
              <a:chOff x="6309705" y="1956923"/>
              <a:chExt cx="1901364" cy="236382"/>
            </a:xfrm>
          </p:grpSpPr>
          <p:cxnSp>
            <p:nvCxnSpPr>
              <p:cNvPr id="122" name="直線矢印コネクタ 121"/>
              <p:cNvCxnSpPr>
                <a:stCxn id="153" idx="6"/>
              </p:cNvCxnSpPr>
              <p:nvPr/>
            </p:nvCxnSpPr>
            <p:spPr>
              <a:xfrm>
                <a:off x="7810486" y="2191717"/>
                <a:ext cx="165789" cy="1588"/>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3" name="曲線コネクタ 122"/>
              <p:cNvCxnSpPr>
                <a:stCxn id="149" idx="0"/>
              </p:cNvCxnSpPr>
              <p:nvPr/>
            </p:nvCxnSpPr>
            <p:spPr>
              <a:xfrm rot="5400000" flipH="1" flipV="1">
                <a:off x="7259593" y="1007035"/>
                <a:ext cx="1588" cy="1901364"/>
              </a:xfrm>
              <a:prstGeom prst="curvedConnector3">
                <a:avLst>
                  <a:gd name="adj1" fmla="val 19193955"/>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2" name="曲線コネクタ 141"/>
              <p:cNvCxnSpPr>
                <a:stCxn id="155" idx="0"/>
              </p:cNvCxnSpPr>
              <p:nvPr/>
            </p:nvCxnSpPr>
            <p:spPr>
              <a:xfrm rot="5400000" flipH="1" flipV="1">
                <a:off x="7576487" y="1323929"/>
                <a:ext cx="1588" cy="1267576"/>
              </a:xfrm>
              <a:prstGeom prst="curvedConnector3">
                <a:avLst>
                  <a:gd name="adj1" fmla="val 10541688"/>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grpSp>
        <p:nvGrpSpPr>
          <p:cNvPr id="11" name="図形グループ 157"/>
          <p:cNvGrpSpPr/>
          <p:nvPr/>
        </p:nvGrpSpPr>
        <p:grpSpPr>
          <a:xfrm>
            <a:off x="4764131" y="2745342"/>
            <a:ext cx="467999" cy="2938192"/>
            <a:chOff x="4764131" y="2745342"/>
            <a:chExt cx="467999" cy="2938192"/>
          </a:xfrm>
        </p:grpSpPr>
        <p:sp>
          <p:nvSpPr>
            <p:cNvPr id="159" name="円/楕円 158"/>
            <p:cNvSpPr/>
            <p:nvPr/>
          </p:nvSpPr>
          <p:spPr>
            <a:xfrm>
              <a:off x="4764131" y="2745342"/>
              <a:ext cx="467999" cy="467999"/>
            </a:xfrm>
            <a:prstGeom prst="ellipse">
              <a:avLst/>
            </a:prstGeom>
            <a:solidFill>
              <a:srgbClr val="FFB06E"/>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endParaRPr kumimoji="1" lang="ja-JP" altLang="en-US" sz="3200" dirty="0">
                <a:solidFill>
                  <a:srgbClr val="000000"/>
                </a:solidFill>
              </a:endParaRPr>
            </a:p>
          </p:txBody>
        </p:sp>
        <p:sp>
          <p:nvSpPr>
            <p:cNvPr id="160" name="円/楕円 159"/>
            <p:cNvSpPr/>
            <p:nvPr/>
          </p:nvSpPr>
          <p:spPr>
            <a:xfrm>
              <a:off x="4764131" y="4773486"/>
              <a:ext cx="467999" cy="467999"/>
            </a:xfrm>
            <a:prstGeom prst="ellipse">
              <a:avLst/>
            </a:prstGeom>
            <a:solidFill>
              <a:srgbClr val="FFB06E"/>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sp>
          <p:nvSpPr>
            <p:cNvPr id="161" name="円/楕円 160"/>
            <p:cNvSpPr/>
            <p:nvPr/>
          </p:nvSpPr>
          <p:spPr>
            <a:xfrm>
              <a:off x="4764131" y="4097438"/>
              <a:ext cx="467999" cy="467999"/>
            </a:xfrm>
            <a:prstGeom prst="ellipse">
              <a:avLst/>
            </a:prstGeom>
            <a:solidFill>
              <a:srgbClr val="FFB06E"/>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grpSp>
          <p:nvGrpSpPr>
            <p:cNvPr id="12" name="図形グループ 56"/>
            <p:cNvGrpSpPr/>
            <p:nvPr/>
          </p:nvGrpSpPr>
          <p:grpSpPr>
            <a:xfrm>
              <a:off x="4764131" y="2979342"/>
              <a:ext cx="234795" cy="2704192"/>
              <a:chOff x="4764131" y="2979342"/>
              <a:chExt cx="234795" cy="2704192"/>
            </a:xfrm>
          </p:grpSpPr>
          <p:cxnSp>
            <p:nvCxnSpPr>
              <p:cNvPr id="163" name="直線矢印コネクタ 162"/>
              <p:cNvCxnSpPr>
                <a:stCxn id="160" idx="4"/>
              </p:cNvCxnSpPr>
              <p:nvPr/>
            </p:nvCxnSpPr>
            <p:spPr>
              <a:xfrm rot="5400000">
                <a:off x="4894107" y="5345509"/>
                <a:ext cx="208049" cy="1588"/>
              </a:xfrm>
              <a:prstGeom prst="straightConnector1">
                <a:avLst/>
              </a:prstGeom>
              <a:ln w="317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64" name="曲線コネクタ 163"/>
              <p:cNvCxnSpPr>
                <a:stCxn id="159" idx="2"/>
              </p:cNvCxnSpPr>
              <p:nvPr/>
            </p:nvCxnSpPr>
            <p:spPr>
              <a:xfrm rot="10800000" flipV="1">
                <a:off x="4764131" y="2979342"/>
                <a:ext cx="1588" cy="2704192"/>
              </a:xfrm>
              <a:prstGeom prst="curvedConnector3">
                <a:avLst>
                  <a:gd name="adj1" fmla="val 17286020"/>
                </a:avLst>
              </a:prstGeom>
              <a:ln w="317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65" name="曲線コネクタ 72"/>
              <p:cNvCxnSpPr>
                <a:stCxn id="161" idx="2"/>
              </p:cNvCxnSpPr>
              <p:nvPr/>
            </p:nvCxnSpPr>
            <p:spPr>
              <a:xfrm rot="10800000" flipV="1">
                <a:off x="4764131" y="4331438"/>
                <a:ext cx="1588" cy="1352096"/>
              </a:xfrm>
              <a:prstGeom prst="curvedConnector3">
                <a:avLst>
                  <a:gd name="adj1" fmla="val 8614421"/>
                </a:avLst>
              </a:prstGeom>
              <a:ln w="317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sp>
        <p:nvSpPr>
          <p:cNvPr id="166" name="円/楕円 165"/>
          <p:cNvSpPr/>
          <p:nvPr/>
        </p:nvSpPr>
        <p:spPr>
          <a:xfrm>
            <a:off x="7976275" y="1956923"/>
            <a:ext cx="467999" cy="468793"/>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4738173" y="5450328"/>
            <a:ext cx="467999" cy="468793"/>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6" name="テキスト ボックス 105"/>
          <p:cNvSpPr txBox="1"/>
          <p:nvPr/>
        </p:nvSpPr>
        <p:spPr>
          <a:xfrm>
            <a:off x="435066" y="3358036"/>
            <a:ext cx="936813" cy="584776"/>
          </a:xfrm>
          <a:prstGeom prst="rect">
            <a:avLst/>
          </a:prstGeom>
          <a:noFill/>
        </p:spPr>
        <p:txBody>
          <a:bodyPr wrap="square" rtlCol="0">
            <a:spAutoFit/>
          </a:bodyPr>
          <a:lstStyle/>
          <a:p>
            <a:r>
              <a:rPr kumimoji="1" lang="en-US" altLang="ja-JP" sz="3200" dirty="0" smtClean="0">
                <a:latin typeface="BKM-cmmi12"/>
                <a:cs typeface="BKM-cmmi12"/>
              </a:rPr>
              <a:t>T</a:t>
            </a:r>
            <a:r>
              <a:rPr kumimoji="1" lang="en-US" altLang="ja-JP" dirty="0" smtClean="0">
                <a:latin typeface="BKM-cmmi12"/>
                <a:cs typeface="BKM-cmmi12"/>
              </a:rPr>
              <a:t>1</a:t>
            </a:r>
            <a:endParaRPr kumimoji="1" lang="ja-JP" altLang="en-US" sz="3200" dirty="0">
              <a:latin typeface="BKM-cmmi12"/>
              <a:cs typeface="BKM-cmmi12"/>
            </a:endParaRPr>
          </a:p>
        </p:txBody>
      </p:sp>
      <p:sp>
        <p:nvSpPr>
          <p:cNvPr id="107" name="テキスト ボックス 106"/>
          <p:cNvSpPr txBox="1"/>
          <p:nvPr/>
        </p:nvSpPr>
        <p:spPr>
          <a:xfrm>
            <a:off x="3997024" y="4346940"/>
            <a:ext cx="936813" cy="584776"/>
          </a:xfrm>
          <a:prstGeom prst="rect">
            <a:avLst/>
          </a:prstGeom>
          <a:noFill/>
        </p:spPr>
        <p:txBody>
          <a:bodyPr wrap="square" rtlCol="0">
            <a:spAutoFit/>
          </a:bodyPr>
          <a:lstStyle/>
          <a:p>
            <a:r>
              <a:rPr kumimoji="1" lang="en-US" altLang="ja-JP" sz="3200" dirty="0" smtClean="0">
                <a:latin typeface="BKM-cmmi12"/>
                <a:cs typeface="BKM-cmmi12"/>
              </a:rPr>
              <a:t>T</a:t>
            </a:r>
            <a:r>
              <a:rPr kumimoji="1" lang="en-US" altLang="ja-JP" dirty="0" smtClean="0">
                <a:latin typeface="BKM-cmmi12"/>
                <a:cs typeface="BKM-cmmi12"/>
              </a:rPr>
              <a:t>1</a:t>
            </a:r>
            <a:endParaRPr kumimoji="1" lang="ja-JP" altLang="en-US" sz="3200" dirty="0">
              <a:latin typeface="BKM-cmmi12"/>
              <a:cs typeface="BKM-cmmi12"/>
            </a:endParaRPr>
          </a:p>
        </p:txBody>
      </p:sp>
      <p:sp>
        <p:nvSpPr>
          <p:cNvPr id="158" name="テキスト ボックス 157"/>
          <p:cNvSpPr txBox="1"/>
          <p:nvPr/>
        </p:nvSpPr>
        <p:spPr>
          <a:xfrm>
            <a:off x="959639" y="5449534"/>
            <a:ext cx="936813" cy="584776"/>
          </a:xfrm>
          <a:prstGeom prst="rect">
            <a:avLst/>
          </a:prstGeom>
          <a:noFill/>
        </p:spPr>
        <p:txBody>
          <a:bodyPr wrap="square" rtlCol="0">
            <a:spAutoFit/>
          </a:bodyPr>
          <a:lstStyle/>
          <a:p>
            <a:r>
              <a:rPr kumimoji="1" lang="en-US" altLang="ja-JP" sz="3200" dirty="0" smtClean="0">
                <a:latin typeface="BKM-cmmi12"/>
                <a:cs typeface="BKM-cmmi12"/>
              </a:rPr>
              <a:t>T</a:t>
            </a:r>
            <a:r>
              <a:rPr kumimoji="1" lang="en-US" altLang="ja-JP" dirty="0" smtClean="0">
                <a:latin typeface="BKM-cmmi12"/>
                <a:cs typeface="BKM-cmmi12"/>
              </a:rPr>
              <a:t>2</a:t>
            </a:r>
            <a:endParaRPr kumimoji="1" lang="ja-JP" altLang="en-US" sz="3200" dirty="0">
              <a:latin typeface="BKM-cmmi12"/>
              <a:cs typeface="BKM-cmmi12"/>
            </a:endParaRPr>
          </a:p>
        </p:txBody>
      </p:sp>
      <p:sp>
        <p:nvSpPr>
          <p:cNvPr id="162" name="テキスト ボックス 161"/>
          <p:cNvSpPr txBox="1"/>
          <p:nvPr/>
        </p:nvSpPr>
        <p:spPr>
          <a:xfrm>
            <a:off x="7588118" y="1187400"/>
            <a:ext cx="936813" cy="584776"/>
          </a:xfrm>
          <a:prstGeom prst="rect">
            <a:avLst/>
          </a:prstGeom>
          <a:noFill/>
        </p:spPr>
        <p:txBody>
          <a:bodyPr wrap="square" rtlCol="0">
            <a:spAutoFit/>
          </a:bodyPr>
          <a:lstStyle/>
          <a:p>
            <a:r>
              <a:rPr kumimoji="1" lang="en-US" altLang="ja-JP" sz="3200" dirty="0" smtClean="0">
                <a:latin typeface="BKM-cmmi12"/>
                <a:cs typeface="BKM-cmmi12"/>
              </a:rPr>
              <a:t>T</a:t>
            </a:r>
            <a:r>
              <a:rPr kumimoji="1" lang="en-US" altLang="ja-JP" dirty="0" smtClean="0">
                <a:latin typeface="BKM-cmmi12"/>
                <a:cs typeface="BKM-cmmi12"/>
              </a:rPr>
              <a:t>2</a:t>
            </a:r>
            <a:endParaRPr kumimoji="1" lang="ja-JP" altLang="en-US" sz="3200" dirty="0">
              <a:latin typeface="BKM-cmmi12"/>
              <a:cs typeface="BKM-cmmi12"/>
            </a:endParaRPr>
          </a:p>
        </p:txBody>
      </p:sp>
      <p:grpSp>
        <p:nvGrpSpPr>
          <p:cNvPr id="13" name="図形グループ 170"/>
          <p:cNvGrpSpPr/>
          <p:nvPr/>
        </p:nvGrpSpPr>
        <p:grpSpPr>
          <a:xfrm>
            <a:off x="5232130" y="2979342"/>
            <a:ext cx="3867534" cy="1981206"/>
            <a:chOff x="5232130" y="2979342"/>
            <a:chExt cx="3867534" cy="1981206"/>
          </a:xfrm>
        </p:grpSpPr>
        <p:cxnSp>
          <p:nvCxnSpPr>
            <p:cNvPr id="124" name="直線コネクタ 123"/>
            <p:cNvCxnSpPr>
              <a:stCxn id="159" idx="6"/>
            </p:cNvCxnSpPr>
            <p:nvPr/>
          </p:nvCxnSpPr>
          <p:spPr>
            <a:xfrm>
              <a:off x="5232130" y="2979342"/>
              <a:ext cx="3845932" cy="1588"/>
            </a:xfrm>
            <a:prstGeom prst="line">
              <a:avLst/>
            </a:prstGeom>
            <a:ln w="31750" cap="flat" cmpd="sng" algn="ctr">
              <a:solidFill>
                <a:srgbClr val="FFFF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8" name="直線コネクタ 167"/>
            <p:cNvCxnSpPr/>
            <p:nvPr/>
          </p:nvCxnSpPr>
          <p:spPr>
            <a:xfrm>
              <a:off x="5253732" y="4329849"/>
              <a:ext cx="3845932" cy="1588"/>
            </a:xfrm>
            <a:prstGeom prst="line">
              <a:avLst/>
            </a:prstGeom>
            <a:ln w="31750" cap="flat" cmpd="sng" algn="ctr">
              <a:solidFill>
                <a:srgbClr val="FFFF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9" name="直線コネクタ 168"/>
            <p:cNvCxnSpPr/>
            <p:nvPr/>
          </p:nvCxnSpPr>
          <p:spPr>
            <a:xfrm>
              <a:off x="5243148" y="4958960"/>
              <a:ext cx="3845932" cy="1588"/>
            </a:xfrm>
            <a:prstGeom prst="line">
              <a:avLst/>
            </a:prstGeom>
            <a:ln w="31750" cap="flat" cmpd="sng" algn="ctr">
              <a:solidFill>
                <a:srgbClr val="FFFF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172" name="直線コネクタ 171"/>
          <p:cNvCxnSpPr>
            <a:stCxn id="166" idx="4"/>
          </p:cNvCxnSpPr>
          <p:nvPr/>
        </p:nvCxnSpPr>
        <p:spPr>
          <a:xfrm rot="16200000" flipH="1">
            <a:off x="6126738" y="4509253"/>
            <a:ext cx="4167868" cy="794"/>
          </a:xfrm>
          <a:prstGeom prst="line">
            <a:avLst/>
          </a:prstGeom>
          <a:ln w="31750" cap="flat" cmpd="sng" algn="ctr">
            <a:solidFill>
              <a:srgbClr val="FFFF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4" name="図形グループ 174"/>
          <p:cNvGrpSpPr/>
          <p:nvPr/>
        </p:nvGrpSpPr>
        <p:grpSpPr>
          <a:xfrm rot="5400000">
            <a:off x="4862520" y="3867984"/>
            <a:ext cx="4169608" cy="1281589"/>
            <a:chOff x="5164055" y="3678959"/>
            <a:chExt cx="4169608" cy="1281589"/>
          </a:xfrm>
        </p:grpSpPr>
        <p:cxnSp>
          <p:nvCxnSpPr>
            <p:cNvPr id="176" name="直線コネクタ 175"/>
            <p:cNvCxnSpPr/>
            <p:nvPr/>
          </p:nvCxnSpPr>
          <p:spPr>
            <a:xfrm>
              <a:off x="5164055" y="3678959"/>
              <a:ext cx="4169608" cy="1588"/>
            </a:xfrm>
            <a:prstGeom prst="line">
              <a:avLst/>
            </a:prstGeom>
            <a:ln w="31750" cap="flat" cmpd="sng" algn="ctr">
              <a:solidFill>
                <a:srgbClr val="FFFF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7" name="直線コネクタ 176"/>
            <p:cNvCxnSpPr>
              <a:stCxn id="155" idx="4"/>
            </p:cNvCxnSpPr>
            <p:nvPr/>
          </p:nvCxnSpPr>
          <p:spPr>
            <a:xfrm>
              <a:off x="5165796" y="4324378"/>
              <a:ext cx="4167865" cy="7058"/>
            </a:xfrm>
            <a:prstGeom prst="line">
              <a:avLst/>
            </a:prstGeom>
            <a:ln w="31750" cap="flat" cmpd="sng" algn="ctr">
              <a:solidFill>
                <a:srgbClr val="FFFF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8" name="直線コネクタ 177"/>
            <p:cNvCxnSpPr>
              <a:stCxn id="149" idx="4"/>
            </p:cNvCxnSpPr>
            <p:nvPr/>
          </p:nvCxnSpPr>
          <p:spPr>
            <a:xfrm>
              <a:off x="5165796" y="4958166"/>
              <a:ext cx="4167867" cy="2382"/>
            </a:xfrm>
            <a:prstGeom prst="line">
              <a:avLst/>
            </a:prstGeom>
            <a:ln w="31750" cap="flat" cmpd="sng" algn="ctr">
              <a:solidFill>
                <a:srgbClr val="FFFF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184" name="直線コネクタ 183"/>
          <p:cNvCxnSpPr/>
          <p:nvPr/>
        </p:nvCxnSpPr>
        <p:spPr>
          <a:xfrm>
            <a:off x="5253732" y="5593738"/>
            <a:ext cx="3824330" cy="1588"/>
          </a:xfrm>
          <a:prstGeom prst="line">
            <a:avLst/>
          </a:prstGeom>
          <a:ln w="31750" cap="flat" cmpd="sng" algn="ctr">
            <a:solidFill>
              <a:srgbClr val="FFFF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5" name="図形グループ 107"/>
          <p:cNvGrpSpPr/>
          <p:nvPr/>
        </p:nvGrpSpPr>
        <p:grpSpPr>
          <a:xfrm>
            <a:off x="358947" y="1495258"/>
            <a:ext cx="5082175" cy="646331"/>
            <a:chOff x="5027142" y="5161622"/>
            <a:chExt cx="5082175" cy="646331"/>
          </a:xfrm>
        </p:grpSpPr>
        <p:sp>
          <p:nvSpPr>
            <p:cNvPr id="139" name="テキスト ボックス 138"/>
            <p:cNvSpPr txBox="1"/>
            <p:nvPr/>
          </p:nvSpPr>
          <p:spPr>
            <a:xfrm>
              <a:off x="5406040" y="5161622"/>
              <a:ext cx="4703277" cy="646331"/>
            </a:xfrm>
            <a:prstGeom prst="rect">
              <a:avLst/>
            </a:prstGeom>
            <a:solidFill>
              <a:srgbClr val="FFFFFF"/>
            </a:solidFill>
          </p:spPr>
          <p:txBody>
            <a:bodyPr wrap="square" rtlCol="0">
              <a:spAutoFit/>
            </a:bodyPr>
            <a:lstStyle/>
            <a:p>
              <a:r>
                <a:rPr lang="ja-JP" altLang="en-US" dirty="0" smtClean="0">
                  <a:latin typeface="BKM-cmmi12"/>
                  <a:cs typeface="BKM-cmmi12"/>
                </a:rPr>
                <a:t>：</a:t>
              </a:r>
              <a:r>
                <a:rPr lang="ja-JP" altLang="ja-JP" dirty="0" smtClean="0">
                  <a:latin typeface="BKM-cmmi12"/>
                  <a:cs typeface="BKM-cmmi12"/>
                </a:rPr>
                <a:t>　</a:t>
              </a:r>
              <a:r>
                <a:rPr lang="ja-JP" altLang="en-US" dirty="0" smtClean="0">
                  <a:latin typeface="BKM-cmmi12"/>
                  <a:cs typeface="BKM-cmmi12"/>
                </a:rPr>
                <a:t>　　で終わる文字列と</a:t>
              </a:r>
              <a:r>
                <a:rPr kumimoji="1" lang="ja-JP" altLang="en-US" dirty="0" smtClean="0">
                  <a:latin typeface="BKM-cmmi12"/>
                  <a:cs typeface="BKM-cmmi12"/>
                </a:rPr>
                <a:t>　　</a:t>
              </a:r>
              <a:r>
                <a:rPr kumimoji="1" lang="en-US" altLang="ja-JP" dirty="0" smtClean="0">
                  <a:latin typeface="BKM-cmmi12"/>
                  <a:cs typeface="BKM-cmmi12"/>
                </a:rPr>
                <a:t> </a:t>
              </a:r>
              <a:r>
                <a:rPr kumimoji="1" lang="ja-JP" altLang="en-US" dirty="0" smtClean="0">
                  <a:latin typeface="BKM-cmmi12"/>
                  <a:cs typeface="BKM-cmmi12"/>
                </a:rPr>
                <a:t>で終わる文字列の</a:t>
              </a:r>
              <a:endParaRPr kumimoji="1" lang="en-US" altLang="ja-JP" dirty="0" smtClean="0">
                <a:latin typeface="BKM-cmmi12"/>
                <a:cs typeface="BKM-cmmi12"/>
              </a:endParaRPr>
            </a:p>
            <a:p>
              <a:r>
                <a:rPr lang="ja-JP" altLang="ja-JP" dirty="0" smtClean="0">
                  <a:latin typeface="BKM-cmmi12"/>
                  <a:cs typeface="BKM-cmmi12"/>
                </a:rPr>
                <a:t>　</a:t>
              </a:r>
              <a:r>
                <a:rPr lang="ja-JP" altLang="en-US" dirty="0" smtClean="0">
                  <a:latin typeface="BKM-cmmi12"/>
                  <a:cs typeface="BKM-cmmi12"/>
                </a:rPr>
                <a:t>最長共通部分列の長さ</a:t>
              </a:r>
              <a:endParaRPr kumimoji="1" lang="ja-JP" altLang="en-US" dirty="0">
                <a:latin typeface="BKM-cmmi12"/>
                <a:cs typeface="BKM-cmmi12"/>
              </a:endParaRPr>
            </a:p>
          </p:txBody>
        </p:sp>
        <p:pic>
          <p:nvPicPr>
            <p:cNvPr id="140" name="図 139"/>
            <p:cNvPicPr>
              <a:picLocks noChangeAspect="1"/>
            </p:cNvPicPr>
            <p:nvPr/>
          </p:nvPicPr>
          <p:blipFill>
            <a:blip r:embed="rId4"/>
            <a:stretch>
              <a:fillRect/>
            </a:stretch>
          </p:blipFill>
          <p:spPr>
            <a:xfrm>
              <a:off x="7793026" y="5261405"/>
              <a:ext cx="363976" cy="217175"/>
            </a:xfrm>
            <a:prstGeom prst="rect">
              <a:avLst/>
            </a:prstGeom>
            <a:solidFill>
              <a:srgbClr val="FFFFFF"/>
            </a:solidFill>
          </p:spPr>
        </p:pic>
        <p:pic>
          <p:nvPicPr>
            <p:cNvPr id="141" name="図 140"/>
            <p:cNvPicPr>
              <a:picLocks noChangeAspect="1"/>
            </p:cNvPicPr>
            <p:nvPr/>
          </p:nvPicPr>
          <p:blipFill>
            <a:blip r:embed="rId5"/>
            <a:stretch>
              <a:fillRect/>
            </a:stretch>
          </p:blipFill>
          <p:spPr>
            <a:xfrm>
              <a:off x="5664798" y="5310930"/>
              <a:ext cx="339711" cy="217175"/>
            </a:xfrm>
            <a:prstGeom prst="rect">
              <a:avLst/>
            </a:prstGeom>
            <a:solidFill>
              <a:srgbClr val="FFFFFF"/>
            </a:solidFill>
          </p:spPr>
        </p:pic>
        <p:pic>
          <p:nvPicPr>
            <p:cNvPr id="145" name="図 144"/>
            <p:cNvPicPr>
              <a:picLocks noChangeAspect="1"/>
            </p:cNvPicPr>
            <p:nvPr/>
          </p:nvPicPr>
          <p:blipFill>
            <a:blip r:embed="rId6"/>
            <a:stretch>
              <a:fillRect/>
            </a:stretch>
          </p:blipFill>
          <p:spPr>
            <a:xfrm>
              <a:off x="5027142" y="5261405"/>
              <a:ext cx="334398" cy="266700"/>
            </a:xfrm>
            <a:prstGeom prst="rect">
              <a:avLst/>
            </a:prstGeom>
            <a:solidFill>
              <a:srgbClr val="FFFFFF"/>
            </a:solid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dissolve">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fade">
                                      <p:cBhvr>
                                        <p:cTn id="12" dur="1000"/>
                                        <p:tgtEl>
                                          <p:spTgt spid="16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Effect transition="in" filter="fade">
                                      <p:cBhvr>
                                        <p:cTn id="15" dur="1000"/>
                                        <p:tgtEl>
                                          <p:spTgt spid="16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72"/>
                                        </p:tgtEl>
                                        <p:attrNameLst>
                                          <p:attrName>style.visibility</p:attrName>
                                        </p:attrNameLst>
                                      </p:cBhvr>
                                      <p:to>
                                        <p:strVal val="visible"/>
                                      </p:to>
                                    </p:set>
                                    <p:animEffect transition="in" filter="wipe(up)">
                                      <p:cBhvr>
                                        <p:cTn id="30" dur="1000"/>
                                        <p:tgtEl>
                                          <p:spTgt spid="17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7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156"/>
                                        </p:tgtEl>
                                        <p:attrNameLst>
                                          <p:attrName>style.visibility</p:attrName>
                                        </p:attrNameLst>
                                      </p:cBhvr>
                                      <p:to>
                                        <p:strVal val="visible"/>
                                      </p:to>
                                    </p:set>
                                    <p:animEffect transition="in" filter="dissolve">
                                      <p:cBhvr>
                                        <p:cTn id="39" dur="500"/>
                                        <p:tgtEl>
                                          <p:spTgt spid="15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43"/>
                                        </p:tgtEl>
                                        <p:attrNameLst>
                                          <p:attrName>style.visibility</p:attrName>
                                        </p:attrNameLst>
                                      </p:cBhvr>
                                      <p:to>
                                        <p:strVal val="visible"/>
                                      </p:to>
                                    </p:set>
                                    <p:animEffect transition="in" filter="dissolve">
                                      <p:cBhvr>
                                        <p:cTn id="42" dur="500"/>
                                        <p:tgtEl>
                                          <p:spTgt spid="143"/>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44"/>
                                        </p:tgtEl>
                                        <p:attrNameLst>
                                          <p:attrName>style.visibility</p:attrName>
                                        </p:attrNameLst>
                                      </p:cBhvr>
                                      <p:to>
                                        <p:strVal val="visible"/>
                                      </p:to>
                                    </p:set>
                                    <p:animEffect transition="in" filter="dissolve">
                                      <p:cBhvr>
                                        <p:cTn id="45" dur="500"/>
                                        <p:tgtEl>
                                          <p:spTgt spid="1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right)">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1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84"/>
                                        </p:tgtEl>
                                        <p:attrNameLst>
                                          <p:attrName>style.visibility</p:attrName>
                                        </p:attrNameLst>
                                      </p:cBhvr>
                                      <p:to>
                                        <p:strVal val="visible"/>
                                      </p:to>
                                    </p:set>
                                    <p:animEffect transition="in" filter="wipe(left)">
                                      <p:cBhvr>
                                        <p:cTn id="60" dur="1000"/>
                                        <p:tgtEl>
                                          <p:spTgt spid="184"/>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8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4"/>
                                        </p:tgtEl>
                                        <p:attrNameLst>
                                          <p:attrName>style.visibility</p:attrName>
                                        </p:attrNameLst>
                                      </p:cBhvr>
                                      <p:to>
                                        <p:strVal val="hidden"/>
                                      </p:to>
                                    </p:set>
                                  </p:childTnLst>
                                </p:cTn>
                              </p:par>
                              <p:par>
                                <p:cTn id="67" presetID="9" presetClass="entr" presetSubtype="0" fill="hold"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dissolv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43" grpId="0" animBg="1"/>
      <p:bldP spid="144" grpId="0" animBg="1"/>
      <p:bldP spid="156" grpId="0" animBg="1"/>
      <p:bldP spid="166" grpId="0" animBg="1"/>
      <p:bldP spid="167" grpId="0" animBg="1"/>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grpSp>
        <p:nvGrpSpPr>
          <p:cNvPr id="2" name="図形グループ 66"/>
          <p:cNvGrpSpPr/>
          <p:nvPr/>
        </p:nvGrpSpPr>
        <p:grpSpPr>
          <a:xfrm>
            <a:off x="5441123" y="1956923"/>
            <a:ext cx="3636940" cy="468793"/>
            <a:chOff x="4673600" y="1774972"/>
            <a:chExt cx="3636940" cy="468793"/>
          </a:xfrm>
        </p:grpSpPr>
        <p:cxnSp>
          <p:nvCxnSpPr>
            <p:cNvPr id="71" name="直線矢印コネクタ 70"/>
            <p:cNvCxnSpPr>
              <a:stCxn id="72" idx="6"/>
              <a:endCxn id="74" idx="2"/>
            </p:cNvCxnSpPr>
            <p:nvPr/>
          </p:nvCxnSpPr>
          <p:spPr>
            <a:xfrm>
              <a:off x="5141599" y="2009766"/>
              <a:ext cx="16578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円/楕円 71"/>
            <p:cNvSpPr/>
            <p:nvPr/>
          </p:nvSpPr>
          <p:spPr>
            <a:xfrm>
              <a:off x="4673600" y="17757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a:solidFill>
                    <a:srgbClr val="000000"/>
                  </a:solidFill>
                </a:rPr>
                <a:t>a </a:t>
              </a:r>
              <a:r>
                <a:rPr lang="en-US" altLang="ja-JP" sz="3200" dirty="0" smtClean="0">
                  <a:solidFill>
                    <a:srgbClr val="000000"/>
                  </a:solidFill>
                </a:rPr>
                <a:t> </a:t>
              </a:r>
              <a:endParaRPr kumimoji="1" lang="ja-JP" altLang="en-US" sz="3200" dirty="0">
                <a:solidFill>
                  <a:srgbClr val="000000"/>
                </a:solidFill>
              </a:endParaRPr>
            </a:p>
          </p:txBody>
        </p:sp>
        <p:sp>
          <p:nvSpPr>
            <p:cNvPr id="74" name="円/楕円 73"/>
            <p:cNvSpPr/>
            <p:nvPr/>
          </p:nvSpPr>
          <p:spPr>
            <a:xfrm>
              <a:off x="5307388" y="17757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err="1">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sp>
          <p:nvSpPr>
            <p:cNvPr id="76" name="円/楕円 75"/>
            <p:cNvSpPr/>
            <p:nvPr/>
          </p:nvSpPr>
          <p:spPr>
            <a:xfrm>
              <a:off x="6574964" y="17757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err="1">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sp>
          <p:nvSpPr>
            <p:cNvPr id="78" name="円/楕円 77"/>
            <p:cNvSpPr/>
            <p:nvPr/>
          </p:nvSpPr>
          <p:spPr>
            <a:xfrm>
              <a:off x="7208752" y="17757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err="1" smtClean="0">
                  <a:solidFill>
                    <a:srgbClr val="000000"/>
                  </a:solidFill>
                </a:rPr>
                <a:t>b</a:t>
              </a:r>
              <a:r>
                <a:rPr lang="en-US" altLang="ja-JP" sz="3200" dirty="0" smtClean="0">
                  <a:solidFill>
                    <a:srgbClr val="000000"/>
                  </a:solidFill>
                </a:rPr>
                <a:t>  </a:t>
              </a:r>
              <a:endParaRPr kumimoji="1" lang="ja-JP" altLang="en-US" sz="3200" dirty="0">
                <a:solidFill>
                  <a:srgbClr val="000000"/>
                </a:solidFill>
              </a:endParaRPr>
            </a:p>
          </p:txBody>
        </p:sp>
        <p:sp>
          <p:nvSpPr>
            <p:cNvPr id="80" name="円/楕円 79"/>
            <p:cNvSpPr/>
            <p:nvPr/>
          </p:nvSpPr>
          <p:spPr>
            <a:xfrm>
              <a:off x="7842541" y="17757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smtClean="0">
                  <a:solidFill>
                    <a:srgbClr val="000000"/>
                  </a:solidFill>
                </a:rPr>
                <a:t>a  </a:t>
              </a:r>
              <a:endParaRPr kumimoji="1" lang="ja-JP" altLang="en-US" sz="3200" dirty="0">
                <a:solidFill>
                  <a:srgbClr val="000000"/>
                </a:solidFill>
              </a:endParaRPr>
            </a:p>
          </p:txBody>
        </p:sp>
        <p:sp>
          <p:nvSpPr>
            <p:cNvPr id="81" name="円/楕円 80"/>
            <p:cNvSpPr/>
            <p:nvPr/>
          </p:nvSpPr>
          <p:spPr>
            <a:xfrm>
              <a:off x="5941176" y="17757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err="1" smtClean="0">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cxnSp>
          <p:nvCxnSpPr>
            <p:cNvPr id="83" name="直線矢印コネクタ 82"/>
            <p:cNvCxnSpPr>
              <a:stCxn id="74" idx="6"/>
              <a:endCxn id="81" idx="2"/>
            </p:cNvCxnSpPr>
            <p:nvPr/>
          </p:nvCxnSpPr>
          <p:spPr>
            <a:xfrm>
              <a:off x="5775387" y="2009766"/>
              <a:ext cx="16578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直線矢印コネクタ 83"/>
            <p:cNvCxnSpPr>
              <a:stCxn id="76" idx="6"/>
              <a:endCxn id="78" idx="2"/>
            </p:cNvCxnSpPr>
            <p:nvPr/>
          </p:nvCxnSpPr>
          <p:spPr>
            <a:xfrm>
              <a:off x="7042963" y="2009766"/>
              <a:ext cx="16578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直線矢印コネクタ 84"/>
            <p:cNvCxnSpPr>
              <a:stCxn id="78" idx="6"/>
              <a:endCxn id="80" idx="2"/>
            </p:cNvCxnSpPr>
            <p:nvPr/>
          </p:nvCxnSpPr>
          <p:spPr>
            <a:xfrm>
              <a:off x="7676751" y="2009766"/>
              <a:ext cx="1657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曲線コネクタ 85"/>
            <p:cNvCxnSpPr>
              <a:stCxn id="74" idx="0"/>
              <a:endCxn id="78" idx="0"/>
            </p:cNvCxnSpPr>
            <p:nvPr/>
          </p:nvCxnSpPr>
          <p:spPr>
            <a:xfrm rot="5400000" flipH="1" flipV="1">
              <a:off x="6492070" y="825084"/>
              <a:ext cx="1588" cy="1901364"/>
            </a:xfrm>
            <a:prstGeom prst="curvedConnector3">
              <a:avLst>
                <a:gd name="adj1" fmla="val 1919395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曲線コネクタ 86"/>
            <p:cNvCxnSpPr>
              <a:stCxn id="81" idx="0"/>
              <a:endCxn id="78" idx="0"/>
            </p:cNvCxnSpPr>
            <p:nvPr/>
          </p:nvCxnSpPr>
          <p:spPr>
            <a:xfrm rot="5400000" flipH="1" flipV="1">
              <a:off x="6808964" y="1141978"/>
              <a:ext cx="1588" cy="1267576"/>
            </a:xfrm>
            <a:prstGeom prst="curvedConnector3">
              <a:avLst>
                <a:gd name="adj1" fmla="val 10541688"/>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hape 64"/>
            <p:cNvCxnSpPr>
              <a:stCxn id="72" idx="7"/>
              <a:endCxn id="76" idx="1"/>
            </p:cNvCxnSpPr>
            <p:nvPr/>
          </p:nvCxnSpPr>
          <p:spPr>
            <a:xfrm rot="5400000" flipH="1" flipV="1">
              <a:off x="5858281" y="1059084"/>
              <a:ext cx="1588" cy="1570439"/>
            </a:xfrm>
            <a:prstGeom prst="curvedConnector3">
              <a:avLst>
                <a:gd name="adj1" fmla="val 18711398"/>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 name="図形グループ 72"/>
          <p:cNvGrpSpPr/>
          <p:nvPr/>
        </p:nvGrpSpPr>
        <p:grpSpPr>
          <a:xfrm>
            <a:off x="4764131" y="2745342"/>
            <a:ext cx="467999" cy="3848240"/>
            <a:chOff x="3829341" y="2654774"/>
            <a:chExt cx="467999" cy="3848240"/>
          </a:xfrm>
        </p:grpSpPr>
        <p:sp>
          <p:nvSpPr>
            <p:cNvPr id="90" name="円/楕円 89"/>
            <p:cNvSpPr/>
            <p:nvPr/>
          </p:nvSpPr>
          <p:spPr>
            <a:xfrm>
              <a:off x="3829341" y="2654774"/>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endParaRPr kumimoji="1" lang="ja-JP" altLang="en-US" sz="3200" dirty="0">
                <a:solidFill>
                  <a:srgbClr val="000000"/>
                </a:solidFill>
              </a:endParaRPr>
            </a:p>
          </p:txBody>
        </p:sp>
        <p:sp>
          <p:nvSpPr>
            <p:cNvPr id="91" name="円/楕円 90"/>
            <p:cNvSpPr/>
            <p:nvPr/>
          </p:nvSpPr>
          <p:spPr>
            <a:xfrm>
              <a:off x="3829341" y="3330822"/>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a:solidFill>
                    <a:srgbClr val="000000"/>
                  </a:solidFill>
                </a:rPr>
                <a:t> </a:t>
              </a:r>
              <a:r>
                <a:rPr lang="en-US" altLang="ja-JP" sz="3200" dirty="0" smtClean="0">
                  <a:solidFill>
                    <a:srgbClr val="000000"/>
                  </a:solidFill>
                </a:rPr>
                <a:t> </a:t>
              </a:r>
              <a:endParaRPr kumimoji="1" lang="ja-JP" altLang="en-US" sz="3200" dirty="0">
                <a:solidFill>
                  <a:srgbClr val="000000"/>
                </a:solidFill>
              </a:endParaRPr>
            </a:p>
          </p:txBody>
        </p:sp>
        <p:sp>
          <p:nvSpPr>
            <p:cNvPr id="92" name="円/楕円 91"/>
            <p:cNvSpPr/>
            <p:nvPr/>
          </p:nvSpPr>
          <p:spPr>
            <a:xfrm>
              <a:off x="3829341" y="4682918"/>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sp>
          <p:nvSpPr>
            <p:cNvPr id="93" name="円/楕円 92"/>
            <p:cNvSpPr/>
            <p:nvPr/>
          </p:nvSpPr>
          <p:spPr>
            <a:xfrm>
              <a:off x="3829341" y="53589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sp>
          <p:nvSpPr>
            <p:cNvPr id="94" name="円/楕円 93"/>
            <p:cNvSpPr/>
            <p:nvPr/>
          </p:nvSpPr>
          <p:spPr>
            <a:xfrm>
              <a:off x="3829341" y="6035015"/>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endParaRPr kumimoji="1" lang="ja-JP" altLang="en-US" sz="3200" dirty="0">
                <a:solidFill>
                  <a:srgbClr val="000000"/>
                </a:solidFill>
              </a:endParaRPr>
            </a:p>
          </p:txBody>
        </p:sp>
        <p:cxnSp>
          <p:nvCxnSpPr>
            <p:cNvPr id="95" name="直線矢印コネクタ 94"/>
            <p:cNvCxnSpPr>
              <a:stCxn id="90" idx="4"/>
              <a:endCxn id="91" idx="0"/>
            </p:cNvCxnSpPr>
            <p:nvPr/>
          </p:nvCxnSpPr>
          <p:spPr>
            <a:xfrm rot="5400000">
              <a:off x="3959317" y="3226797"/>
              <a:ext cx="20804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6" name="直線矢印コネクタ 95"/>
            <p:cNvCxnSpPr>
              <a:stCxn id="91" idx="4"/>
              <a:endCxn id="97" idx="0"/>
            </p:cNvCxnSpPr>
            <p:nvPr/>
          </p:nvCxnSpPr>
          <p:spPr>
            <a:xfrm rot="5400000">
              <a:off x="3959317" y="3902845"/>
              <a:ext cx="20804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7" name="円/楕円 96"/>
            <p:cNvSpPr/>
            <p:nvPr/>
          </p:nvSpPr>
          <p:spPr>
            <a:xfrm>
              <a:off x="3829341" y="4006870"/>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cxnSp>
          <p:nvCxnSpPr>
            <p:cNvPr id="99" name="直線矢印コネクタ 98"/>
            <p:cNvCxnSpPr>
              <a:stCxn id="92" idx="4"/>
              <a:endCxn id="93" idx="0"/>
            </p:cNvCxnSpPr>
            <p:nvPr/>
          </p:nvCxnSpPr>
          <p:spPr>
            <a:xfrm rot="5400000">
              <a:off x="3959317" y="5254941"/>
              <a:ext cx="20804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直線矢印コネクタ 99"/>
            <p:cNvCxnSpPr>
              <a:stCxn id="93" idx="4"/>
              <a:endCxn id="94" idx="0"/>
            </p:cNvCxnSpPr>
            <p:nvPr/>
          </p:nvCxnSpPr>
          <p:spPr>
            <a:xfrm rot="5400000">
              <a:off x="3959316" y="5930990"/>
              <a:ext cx="2080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曲線コネクタ 100"/>
            <p:cNvCxnSpPr>
              <a:stCxn id="90" idx="2"/>
              <a:endCxn id="93" idx="2"/>
            </p:cNvCxnSpPr>
            <p:nvPr/>
          </p:nvCxnSpPr>
          <p:spPr>
            <a:xfrm rot="10800000" flipV="1">
              <a:off x="3829341" y="2888774"/>
              <a:ext cx="1588" cy="2704192"/>
            </a:xfrm>
            <a:prstGeom prst="curvedConnector3">
              <a:avLst>
                <a:gd name="adj1" fmla="val 1728602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 name="曲線コネクタ 72"/>
            <p:cNvCxnSpPr>
              <a:stCxn id="97" idx="2"/>
              <a:endCxn id="93" idx="2"/>
            </p:cNvCxnSpPr>
            <p:nvPr/>
          </p:nvCxnSpPr>
          <p:spPr>
            <a:xfrm rot="10800000" flipV="1">
              <a:off x="3829341" y="4240870"/>
              <a:ext cx="1588" cy="1352096"/>
            </a:xfrm>
            <a:prstGeom prst="curvedConnector3">
              <a:avLst>
                <a:gd name="adj1" fmla="val 861442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曲線コネクタ 102"/>
            <p:cNvCxnSpPr>
              <a:stCxn id="97" idx="2"/>
              <a:endCxn id="94" idx="2"/>
            </p:cNvCxnSpPr>
            <p:nvPr/>
          </p:nvCxnSpPr>
          <p:spPr>
            <a:xfrm rot="10800000" flipV="1">
              <a:off x="3829341" y="4240869"/>
              <a:ext cx="1588" cy="2028145"/>
            </a:xfrm>
            <a:prstGeom prst="curvedConnector3">
              <a:avLst>
                <a:gd name="adj1" fmla="val 17247859"/>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04" name="テキスト ボックス 103"/>
          <p:cNvSpPr txBox="1"/>
          <p:nvPr/>
        </p:nvSpPr>
        <p:spPr>
          <a:xfrm>
            <a:off x="4998926" y="2193305"/>
            <a:ext cx="799336" cy="523220"/>
          </a:xfrm>
          <a:prstGeom prst="rect">
            <a:avLst/>
          </a:prstGeom>
          <a:noFill/>
        </p:spPr>
        <p:txBody>
          <a:bodyPr wrap="square" rtlCol="0">
            <a:spAutoFit/>
          </a:bodyPr>
          <a:lstStyle/>
          <a:p>
            <a:r>
              <a:rPr kumimoji="1" lang="en-US" altLang="ja-JP" sz="2800" dirty="0" smtClean="0">
                <a:latin typeface="BKM-cmmi12"/>
                <a:cs typeface="BKM-cmmi12"/>
              </a:rPr>
              <a:t>C</a:t>
            </a:r>
            <a:endParaRPr kumimoji="1" lang="ja-JP" altLang="en-US" sz="2800" dirty="0">
              <a:latin typeface="BKM-cmmi12"/>
              <a:cs typeface="BKM-cmmi12"/>
            </a:endParaRPr>
          </a:p>
        </p:txBody>
      </p:sp>
      <p:graphicFrame>
        <p:nvGraphicFramePr>
          <p:cNvPr id="105" name="表 104"/>
          <p:cNvGraphicFramePr>
            <a:graphicFrameLocks noGrp="1"/>
          </p:cNvGraphicFramePr>
          <p:nvPr/>
        </p:nvGraphicFramePr>
        <p:xfrm>
          <a:off x="5068167" y="2297302"/>
          <a:ext cx="4009895" cy="4296280"/>
        </p:xfrm>
        <a:graphic>
          <a:graphicData uri="http://schemas.openxmlformats.org/drawingml/2006/table">
            <a:tbl>
              <a:tblPr/>
              <a:tblGrid>
                <a:gridCol w="355307"/>
                <a:gridCol w="253791"/>
                <a:gridCol w="355307"/>
                <a:gridCol w="253791"/>
                <a:gridCol w="355307"/>
                <a:gridCol w="253791"/>
                <a:gridCol w="355307"/>
                <a:gridCol w="253791"/>
                <a:gridCol w="355307"/>
                <a:gridCol w="253791"/>
                <a:gridCol w="355307"/>
                <a:gridCol w="253791"/>
                <a:gridCol w="355307"/>
              </a:tblGrid>
              <a:tr h="350962">
                <a:tc>
                  <a:txBody>
                    <a:bodyPr/>
                    <a:lstStyle/>
                    <a:p>
                      <a:pPr algn="r" fontAlgn="b"/>
                      <a:endParaRPr lang="ja-JP" altLang="en-US" sz="1500" b="0" i="0" u="none" strike="noStrike" dirty="0">
                        <a:latin typeface="ＭＳ Ｐゴシック"/>
                      </a:endParaRPr>
                    </a:p>
                  </a:txBody>
                  <a:tcPr marL="11869" marR="11869" marT="11869" marB="0" anchor="b">
                    <a:lnL>
                      <a:noFill/>
                    </a:lnL>
                    <a:lnR>
                      <a:noFill/>
                    </a:lnR>
                    <a:lnT>
                      <a:noFill/>
                    </a:lnT>
                    <a:lnB>
                      <a:noFill/>
                    </a:lnB>
                  </a:tcPr>
                </a:tc>
                <a:tc>
                  <a:txBody>
                    <a:bodyPr/>
                    <a:lstStyle/>
                    <a:p>
                      <a:pPr algn="r" fontAlgn="b"/>
                      <a:endParaRPr lang="ja-JP" altLang="en-US" sz="1500" b="0" i="0" u="none" strike="noStrike">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a:latin typeface="ＭＳ Ｐゴシック"/>
                        </a:rPr>
                        <a:t>1</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1500" b="0" i="0" u="none" strike="noStrike">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a:latin typeface="ＭＳ Ｐゴシック"/>
                        </a:rPr>
                        <a:t>2</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1500" b="0" i="0" u="none" strike="noStrike">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a:latin typeface="ＭＳ Ｐゴシック"/>
                        </a:rPr>
                        <a:t>3</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1500" b="0" i="0" u="none" strike="noStrike">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a:latin typeface="ＭＳ Ｐゴシック"/>
                        </a:rPr>
                        <a:t>4</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1500" b="0" i="0" u="none" strike="noStrike">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a:latin typeface="ＭＳ Ｐゴシック"/>
                        </a:rPr>
                        <a:t>5</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1500" b="0" i="0" u="none" strike="noStrike">
                        <a:latin typeface="ＭＳ Ｐゴシック"/>
                      </a:endParaRP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1500" b="0" i="0" u="none" strike="noStrike">
                          <a:latin typeface="ＭＳ Ｐゴシック"/>
                        </a:rPr>
                        <a:t>6</a:t>
                      </a:r>
                    </a:p>
                  </a:txBody>
                  <a:tcPr marL="11869" marR="11869" marT="11869" marB="0" anchor="b">
                    <a:lnL>
                      <a:noFill/>
                    </a:lnL>
                    <a:lnR>
                      <a:noFill/>
                    </a:lnR>
                    <a:lnT>
                      <a:noFill/>
                    </a:lnT>
                    <a:lnB w="6350" cap="flat" cmpd="sng" algn="ctr">
                      <a:solidFill>
                        <a:srgbClr val="000000"/>
                      </a:solidFill>
                      <a:prstDash val="solid"/>
                      <a:round/>
                      <a:headEnd type="none" w="med" len="med"/>
                      <a:tailEnd type="none" w="med" len="med"/>
                    </a:lnB>
                  </a:tcPr>
                </a:tc>
              </a:tr>
              <a:tr h="253946">
                <a:tc>
                  <a:txBody>
                    <a:bodyPr/>
                    <a:lstStyle/>
                    <a:p>
                      <a:pPr algn="r" fontAlgn="b"/>
                      <a:endParaRPr lang="ja-JP" altLang="en-US" sz="1500" b="0" i="0" u="none" strike="noStrike">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300" b="0" i="0" u="none" strike="noStrike">
                          <a:latin typeface="ＭＳ Ｐゴシック"/>
                        </a:rPr>
                        <a:t>S</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S</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3607">
                <a:tc>
                  <a:txBody>
                    <a:bodyPr/>
                    <a:lstStyle/>
                    <a:p>
                      <a:pPr algn="r" fontAlgn="b"/>
                      <a:r>
                        <a:rPr lang="en-US" altLang="ja-JP" sz="1500" b="0" i="0" u="none" strike="noStrike">
                          <a:latin typeface="ＭＳ Ｐゴシック"/>
                        </a:rPr>
                        <a:t>1</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946">
                <a:tc>
                  <a:txBody>
                    <a:bodyPr/>
                    <a:lstStyle/>
                    <a:p>
                      <a:pPr algn="r" fontAlgn="b"/>
                      <a:endParaRPr lang="ja-JP" altLang="en-US" sz="1500" b="0" i="0" u="none" strike="noStrike">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300" b="0" i="0" u="none" strike="noStrike">
                          <a:latin typeface="ＭＳ Ｐゴシック"/>
                        </a:rPr>
                        <a:t>1,1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1,3</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1,4</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dirty="0">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2,5</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3607">
                <a:tc>
                  <a:txBody>
                    <a:bodyPr/>
                    <a:lstStyle/>
                    <a:p>
                      <a:pPr algn="r" fontAlgn="b"/>
                      <a:r>
                        <a:rPr lang="en-US" altLang="ja-JP" sz="1500" b="0" i="0" u="none" strike="noStrike">
                          <a:latin typeface="ＭＳ Ｐゴシック"/>
                        </a:rPr>
                        <a:t>2</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946">
                <a:tc>
                  <a:txBody>
                    <a:bodyPr/>
                    <a:lstStyle/>
                    <a:p>
                      <a:pPr algn="r" fontAlgn="b"/>
                      <a:endParaRPr lang="ja-JP" altLang="en-US" sz="1500" b="0" i="0" u="none" strike="noStrike">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300" b="0" i="0" u="none" strike="noStrike">
                          <a:latin typeface="ＭＳ Ｐゴシック"/>
                        </a:rPr>
                        <a:t>2,1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2,1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3,2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2,4</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2,5</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dirty="0">
                          <a:latin typeface="ＭＳ Ｐゴシック"/>
                        </a:rPr>
                        <a:t>2,6</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dirty="0">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3607">
                <a:tc>
                  <a:txBody>
                    <a:bodyPr/>
                    <a:lstStyle/>
                    <a:p>
                      <a:pPr algn="r" fontAlgn="b"/>
                      <a:r>
                        <a:rPr lang="en-US" altLang="ja-JP" sz="1500" b="0" i="0" u="none" strike="noStrike">
                          <a:latin typeface="ＭＳ Ｐゴシック"/>
                        </a:rPr>
                        <a:t>3</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946">
                <a:tc>
                  <a:txBody>
                    <a:bodyPr/>
                    <a:lstStyle/>
                    <a:p>
                      <a:pPr algn="r" fontAlgn="b"/>
                      <a:endParaRPr lang="ja-JP" altLang="en-US" sz="1500" b="0" i="0" u="none" strike="noStrike">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300" b="0" i="0" u="none" strike="noStrike">
                          <a:latin typeface="ＭＳ Ｐゴシック"/>
                        </a:rPr>
                        <a:t>S</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S</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4,3</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4,1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4,2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4,5</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3607">
                <a:tc>
                  <a:txBody>
                    <a:bodyPr/>
                    <a:lstStyle/>
                    <a:p>
                      <a:pPr algn="r" fontAlgn="b"/>
                      <a:r>
                        <a:rPr lang="en-US" altLang="ja-JP" sz="1500" b="0" i="0" u="none" strike="noStrike">
                          <a:latin typeface="ＭＳ Ｐゴシック"/>
                        </a:rPr>
                        <a:t>4</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0</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946">
                <a:tc>
                  <a:txBody>
                    <a:bodyPr/>
                    <a:lstStyle/>
                    <a:p>
                      <a:pPr algn="r" fontAlgn="b"/>
                      <a:endParaRPr lang="ja-JP" altLang="en-US" sz="1500" b="0" i="0" u="none" strike="noStrike">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300" b="0" i="0" u="none" strike="noStrike">
                          <a:latin typeface="ＭＳ Ｐゴシック"/>
                        </a:rPr>
                        <a:t>1,1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3,2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3,2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1,1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5,3</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5,5</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3607">
                <a:tc>
                  <a:txBody>
                    <a:bodyPr/>
                    <a:lstStyle/>
                    <a:p>
                      <a:pPr algn="r" fontAlgn="b"/>
                      <a:r>
                        <a:rPr lang="en-US" altLang="ja-JP" sz="1500" b="0" i="0" u="none" strike="noStrike">
                          <a:latin typeface="ＭＳ Ｐゴシック"/>
                        </a:rPr>
                        <a:t>5</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3</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3</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2400" b="0" i="0" u="none" strike="noStrike">
                        <a:latin typeface="ＭＳ Ｐゴシック"/>
                      </a:endParaRP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3</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946">
                <a:tc>
                  <a:txBody>
                    <a:bodyPr/>
                    <a:lstStyle/>
                    <a:p>
                      <a:pPr algn="r" fontAlgn="b"/>
                      <a:endParaRPr lang="ja-JP" altLang="en-US" sz="1500" b="0" i="0" u="none" strike="noStrike">
                        <a:latin typeface="ＭＳ Ｐゴシック"/>
                      </a:endParaRP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300" b="0" i="0" u="none" strike="noStrike">
                          <a:latin typeface="ＭＳ Ｐゴシック"/>
                        </a:rPr>
                        <a:t>3,1</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3,2</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5,3</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5,4</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5,3</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300" b="0" i="0" u="none" strike="noStrike">
                        <a:latin typeface="ＭＳ Ｐゴシック"/>
                      </a:endParaRP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300" b="0" i="0" u="none" strike="noStrike">
                          <a:latin typeface="ＭＳ Ｐゴシック"/>
                        </a:rPr>
                        <a:t>6,5</a:t>
                      </a:r>
                    </a:p>
                  </a:txBody>
                  <a:tcPr marL="11869" marR="11869" marT="1186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300" b="0" i="0" u="none" strike="noStrike">
                          <a:latin typeface="ＭＳ Ｐゴシック"/>
                        </a:rPr>
                        <a:t>　</a:t>
                      </a:r>
                    </a:p>
                  </a:txBody>
                  <a:tcPr marL="11869" marR="11869" marT="118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03607">
                <a:tc>
                  <a:txBody>
                    <a:bodyPr/>
                    <a:lstStyle/>
                    <a:p>
                      <a:pPr algn="r" fontAlgn="b"/>
                      <a:r>
                        <a:rPr lang="en-US" altLang="ja-JP" sz="1500" b="0" i="0" u="none" strike="noStrike">
                          <a:latin typeface="ＭＳ Ｐゴシック"/>
                        </a:rPr>
                        <a:t>6</a:t>
                      </a:r>
                    </a:p>
                  </a:txBody>
                  <a:tcPr marL="11869" marR="11869" marT="118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1</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3</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latin typeface="ＭＳ Ｐゴシック"/>
                        </a:rPr>
                        <a:t>2</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a:latin typeface="ＭＳ Ｐゴシック"/>
                        </a:rPr>
                        <a:t>4</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latin typeface="ＭＳ Ｐゴシック"/>
                        </a:rPr>
                        <a:t>　</a:t>
                      </a:r>
                    </a:p>
                  </a:txBody>
                  <a:tcPr marL="11869" marR="11869" marT="1186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a:latin typeface="ＭＳ Ｐゴシック"/>
                        </a:rPr>
                        <a:t>4</a:t>
                      </a:r>
                    </a:p>
                  </a:txBody>
                  <a:tcPr marL="11869" marR="11869" marT="1186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pSp>
        <p:nvGrpSpPr>
          <p:cNvPr id="4" name="図形グループ 88"/>
          <p:cNvGrpSpPr/>
          <p:nvPr/>
        </p:nvGrpSpPr>
        <p:grpSpPr>
          <a:xfrm>
            <a:off x="300611" y="4764628"/>
            <a:ext cx="3609070" cy="1828954"/>
            <a:chOff x="1344399" y="873288"/>
            <a:chExt cx="3609070" cy="1828954"/>
          </a:xfrm>
        </p:grpSpPr>
        <p:sp>
          <p:nvSpPr>
            <p:cNvPr id="109" name="円/楕円 108"/>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baseline="-25000" dirty="0">
                  <a:solidFill>
                    <a:srgbClr val="000000"/>
                  </a:solidFill>
                </a:rPr>
                <a:t>1</a:t>
              </a:r>
              <a:endParaRPr kumimoji="1" lang="ja-JP" altLang="en-US" sz="3200" dirty="0">
                <a:solidFill>
                  <a:srgbClr val="000000"/>
                </a:solidFill>
              </a:endParaRPr>
            </a:p>
          </p:txBody>
        </p:sp>
        <p:sp>
          <p:nvSpPr>
            <p:cNvPr id="110" name="円/楕円 109"/>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c</a:t>
              </a:r>
              <a:r>
                <a:rPr lang="en-US" altLang="ja-JP" sz="3200" dirty="0" smtClean="0">
                  <a:solidFill>
                    <a:srgbClr val="000000"/>
                  </a:solidFill>
                </a:rPr>
                <a:t>  </a:t>
              </a:r>
              <a:r>
                <a:rPr lang="en-US" altLang="ja-JP" sz="3200" baseline="-25000" dirty="0" smtClean="0">
                  <a:solidFill>
                    <a:srgbClr val="000000"/>
                  </a:solidFill>
                </a:rPr>
                <a:t>2</a:t>
              </a:r>
              <a:endParaRPr kumimoji="1" lang="ja-JP" altLang="en-US" sz="3200" dirty="0">
                <a:solidFill>
                  <a:srgbClr val="000000"/>
                </a:solidFill>
              </a:endParaRPr>
            </a:p>
          </p:txBody>
        </p:sp>
        <p:sp>
          <p:nvSpPr>
            <p:cNvPr id="111" name="円/楕円 110"/>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d</a:t>
              </a:r>
              <a:r>
                <a:rPr lang="en-US" altLang="ja-JP" sz="3200" dirty="0" smtClean="0">
                  <a:solidFill>
                    <a:srgbClr val="000000"/>
                  </a:solidFill>
                </a:rPr>
                <a:t>  </a:t>
              </a:r>
              <a:r>
                <a:rPr lang="en-US" altLang="ja-JP" sz="3200" baseline="-25000" dirty="0" smtClean="0">
                  <a:solidFill>
                    <a:srgbClr val="000000"/>
                  </a:solidFill>
                </a:rPr>
                <a:t>4</a:t>
              </a:r>
              <a:endParaRPr kumimoji="1" lang="ja-JP" altLang="en-US" sz="3200" dirty="0">
                <a:solidFill>
                  <a:srgbClr val="000000"/>
                </a:solidFill>
              </a:endParaRPr>
            </a:p>
          </p:txBody>
        </p:sp>
        <p:sp>
          <p:nvSpPr>
            <p:cNvPr id="112" name="円/楕円 111"/>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b</a:t>
              </a:r>
              <a:r>
                <a:rPr lang="en-US" altLang="ja-JP" sz="3200" dirty="0" smtClean="0">
                  <a:solidFill>
                    <a:srgbClr val="000000"/>
                  </a:solidFill>
                </a:rPr>
                <a:t>  </a:t>
              </a:r>
              <a:r>
                <a:rPr lang="en-US" altLang="ja-JP" sz="3200" baseline="-25000" dirty="0">
                  <a:solidFill>
                    <a:srgbClr val="000000"/>
                  </a:solidFill>
                </a:rPr>
                <a:t>5</a:t>
              </a:r>
              <a:endParaRPr kumimoji="1" lang="ja-JP" altLang="en-US" sz="3200" dirty="0">
                <a:solidFill>
                  <a:srgbClr val="000000"/>
                </a:solidFill>
              </a:endParaRPr>
            </a:p>
          </p:txBody>
        </p:sp>
        <p:sp>
          <p:nvSpPr>
            <p:cNvPr id="113" name="円/楕円 112"/>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a:solidFill>
                    <a:srgbClr val="000000"/>
                  </a:solidFill>
                </a:rPr>
                <a:t>6</a:t>
              </a:r>
              <a:endParaRPr kumimoji="1" lang="ja-JP" altLang="en-US" sz="3200" dirty="0">
                <a:solidFill>
                  <a:srgbClr val="000000"/>
                </a:solidFill>
              </a:endParaRPr>
            </a:p>
          </p:txBody>
        </p:sp>
        <p:cxnSp>
          <p:nvCxnSpPr>
            <p:cNvPr id="114" name="直線矢印コネクタ 113"/>
            <p:cNvCxnSpPr>
              <a:stCxn id="109" idx="6"/>
              <a:endCxn id="110" idx="2"/>
            </p:cNvCxnSpPr>
            <p:nvPr/>
          </p:nvCxnSpPr>
          <p:spPr>
            <a:xfrm>
              <a:off x="1947261" y="117963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5" name="直線矢印コネクタ 114"/>
            <p:cNvCxnSpPr>
              <a:stCxn id="109" idx="4"/>
              <a:endCxn id="111" idx="0"/>
            </p:cNvCxnSpPr>
            <p:nvPr/>
          </p:nvCxnSpPr>
          <p:spPr>
            <a:xfrm rot="5400000">
              <a:off x="1344047" y="1787765"/>
              <a:ext cx="6035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6" name="直線矢印コネクタ 115"/>
            <p:cNvCxnSpPr>
              <a:stCxn id="110" idx="6"/>
              <a:endCxn id="120" idx="2"/>
            </p:cNvCxnSpPr>
            <p:nvPr/>
          </p:nvCxnSpPr>
          <p:spPr>
            <a:xfrm>
              <a:off x="3454814" y="1179635"/>
              <a:ext cx="89579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直線矢印コネクタ 116"/>
            <p:cNvCxnSpPr>
              <a:stCxn id="111" idx="6"/>
              <a:endCxn id="112" idx="2"/>
            </p:cNvCxnSpPr>
            <p:nvPr/>
          </p:nvCxnSpPr>
          <p:spPr>
            <a:xfrm>
              <a:off x="1947261" y="239589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8" name="直線矢印コネクタ 117"/>
            <p:cNvCxnSpPr>
              <a:stCxn id="112" idx="6"/>
              <a:endCxn id="113" idx="2"/>
            </p:cNvCxnSpPr>
            <p:nvPr/>
          </p:nvCxnSpPr>
          <p:spPr>
            <a:xfrm>
              <a:off x="3454814" y="2395895"/>
              <a:ext cx="89579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直線矢印コネクタ 118"/>
            <p:cNvCxnSpPr>
              <a:stCxn id="110" idx="4"/>
              <a:endCxn id="112" idx="0"/>
            </p:cNvCxnSpPr>
            <p:nvPr/>
          </p:nvCxnSpPr>
          <p:spPr>
            <a:xfrm rot="5400000">
              <a:off x="2851600" y="1787765"/>
              <a:ext cx="6035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0" name="円/楕円 119"/>
            <p:cNvSpPr/>
            <p:nvPr/>
          </p:nvSpPr>
          <p:spPr>
            <a:xfrm>
              <a:off x="4350607" y="87487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cxnSp>
          <p:nvCxnSpPr>
            <p:cNvPr id="121" name="直線矢印コネクタ 120"/>
            <p:cNvCxnSpPr>
              <a:endCxn id="120" idx="3"/>
            </p:cNvCxnSpPr>
            <p:nvPr/>
          </p:nvCxnSpPr>
          <p:spPr>
            <a:xfrm flipV="1">
              <a:off x="3369028" y="1397843"/>
              <a:ext cx="1069866" cy="75653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5" name="図形グループ 121"/>
          <p:cNvGrpSpPr/>
          <p:nvPr/>
        </p:nvGrpSpPr>
        <p:grpSpPr>
          <a:xfrm>
            <a:off x="300611" y="2745342"/>
            <a:ext cx="3609070" cy="1828954"/>
            <a:chOff x="300611" y="2745342"/>
            <a:chExt cx="3609070" cy="1828954"/>
          </a:xfrm>
        </p:grpSpPr>
        <p:grpSp>
          <p:nvGrpSpPr>
            <p:cNvPr id="6" name="図形グループ 89"/>
            <p:cNvGrpSpPr/>
            <p:nvPr/>
          </p:nvGrpSpPr>
          <p:grpSpPr>
            <a:xfrm>
              <a:off x="300611" y="2745342"/>
              <a:ext cx="3609070" cy="1828954"/>
              <a:chOff x="1344399" y="873288"/>
              <a:chExt cx="3609070" cy="1828954"/>
            </a:xfrm>
          </p:grpSpPr>
          <p:sp>
            <p:nvSpPr>
              <p:cNvPr id="126" name="円/楕円 125"/>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baseline="-25000" dirty="0">
                    <a:solidFill>
                      <a:srgbClr val="000000"/>
                    </a:solidFill>
                  </a:rPr>
                  <a:t>1</a:t>
                </a:r>
                <a:endParaRPr kumimoji="1" lang="ja-JP" altLang="en-US" sz="3200" dirty="0">
                  <a:solidFill>
                    <a:srgbClr val="000000"/>
                  </a:solidFill>
                </a:endParaRPr>
              </a:p>
            </p:txBody>
          </p:sp>
          <p:sp>
            <p:nvSpPr>
              <p:cNvPr id="127" name="円/楕円 126"/>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r>
                  <a:rPr lang="en-US" altLang="ja-JP" sz="3200" baseline="-25000" dirty="0">
                    <a:solidFill>
                      <a:srgbClr val="000000"/>
                    </a:solidFill>
                  </a:rPr>
                  <a:t>2</a:t>
                </a:r>
                <a:endParaRPr kumimoji="1" lang="ja-JP" altLang="en-US" sz="3200" dirty="0">
                  <a:solidFill>
                    <a:srgbClr val="000000"/>
                  </a:solidFill>
                </a:endParaRPr>
              </a:p>
            </p:txBody>
          </p:sp>
          <p:sp>
            <p:nvSpPr>
              <p:cNvPr id="128" name="円/楕円 127"/>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c</a:t>
                </a:r>
                <a:r>
                  <a:rPr lang="en-US" altLang="ja-JP" sz="3200" dirty="0" smtClean="0">
                    <a:solidFill>
                      <a:srgbClr val="000000"/>
                    </a:solidFill>
                  </a:rPr>
                  <a:t>  </a:t>
                </a:r>
                <a:r>
                  <a:rPr lang="en-US" altLang="ja-JP" sz="3200" baseline="-25000" dirty="0" smtClean="0">
                    <a:solidFill>
                      <a:srgbClr val="000000"/>
                    </a:solidFill>
                  </a:rPr>
                  <a:t>4</a:t>
                </a:r>
                <a:endParaRPr kumimoji="1" lang="ja-JP" altLang="en-US" sz="3200" dirty="0">
                  <a:solidFill>
                    <a:srgbClr val="000000"/>
                  </a:solidFill>
                </a:endParaRPr>
              </a:p>
            </p:txBody>
          </p:sp>
          <p:sp>
            <p:nvSpPr>
              <p:cNvPr id="129" name="円/楕円 128"/>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r>
                  <a:rPr lang="en-US" altLang="ja-JP" sz="3200" baseline="-25000" dirty="0">
                    <a:solidFill>
                      <a:srgbClr val="000000"/>
                    </a:solidFill>
                  </a:rPr>
                  <a:t>5</a:t>
                </a:r>
                <a:endParaRPr kumimoji="1" lang="ja-JP" altLang="en-US" sz="3200" dirty="0">
                  <a:solidFill>
                    <a:srgbClr val="000000"/>
                  </a:solidFill>
                </a:endParaRPr>
              </a:p>
            </p:txBody>
          </p:sp>
          <p:sp>
            <p:nvSpPr>
              <p:cNvPr id="130" name="円/楕円 129"/>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b</a:t>
                </a:r>
                <a:r>
                  <a:rPr lang="en-US" altLang="ja-JP" sz="3200" dirty="0" smtClean="0">
                    <a:solidFill>
                      <a:srgbClr val="000000"/>
                    </a:solidFill>
                  </a:rPr>
                  <a:t>  </a:t>
                </a:r>
                <a:r>
                  <a:rPr lang="en-US" altLang="ja-JP" sz="3200" baseline="-25000" dirty="0">
                    <a:solidFill>
                      <a:srgbClr val="000000"/>
                    </a:solidFill>
                  </a:rPr>
                  <a:t>6</a:t>
                </a:r>
                <a:endParaRPr kumimoji="1" lang="ja-JP" altLang="en-US" sz="3200" dirty="0">
                  <a:solidFill>
                    <a:srgbClr val="000000"/>
                  </a:solidFill>
                </a:endParaRPr>
              </a:p>
            </p:txBody>
          </p:sp>
          <p:cxnSp>
            <p:nvCxnSpPr>
              <p:cNvPr id="131" name="直線矢印コネクタ 130"/>
              <p:cNvCxnSpPr>
                <a:stCxn id="126" idx="6"/>
                <a:endCxn id="127" idx="2"/>
              </p:cNvCxnSpPr>
              <p:nvPr/>
            </p:nvCxnSpPr>
            <p:spPr>
              <a:xfrm>
                <a:off x="1947261" y="117963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2" name="直線矢印コネクタ 131"/>
              <p:cNvCxnSpPr>
                <a:stCxn id="127" idx="6"/>
                <a:endCxn id="136" idx="2"/>
              </p:cNvCxnSpPr>
              <p:nvPr/>
            </p:nvCxnSpPr>
            <p:spPr>
              <a:xfrm>
                <a:off x="3454814" y="1179635"/>
                <a:ext cx="89579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3" name="直線矢印コネクタ 132"/>
              <p:cNvCxnSpPr>
                <a:stCxn id="128" idx="6"/>
                <a:endCxn id="129" idx="2"/>
              </p:cNvCxnSpPr>
              <p:nvPr/>
            </p:nvCxnSpPr>
            <p:spPr>
              <a:xfrm>
                <a:off x="1947261" y="239589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4" name="直線矢印コネクタ 133"/>
              <p:cNvCxnSpPr>
                <a:stCxn id="129" idx="6"/>
                <a:endCxn id="130" idx="2"/>
              </p:cNvCxnSpPr>
              <p:nvPr/>
            </p:nvCxnSpPr>
            <p:spPr>
              <a:xfrm>
                <a:off x="3454814" y="2395895"/>
                <a:ext cx="89579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5" name="直線矢印コネクタ 134"/>
              <p:cNvCxnSpPr>
                <a:stCxn id="136" idx="4"/>
                <a:endCxn id="130" idx="0"/>
              </p:cNvCxnSpPr>
              <p:nvPr/>
            </p:nvCxnSpPr>
            <p:spPr>
              <a:xfrm rot="5400000">
                <a:off x="4350255" y="1787765"/>
                <a:ext cx="6035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6" name="円/楕円 135"/>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r>
                  <a:rPr lang="en-US" altLang="ja-JP" sz="3200" baseline="-25000" dirty="0">
                    <a:solidFill>
                      <a:srgbClr val="000000"/>
                    </a:solidFill>
                  </a:rPr>
                  <a:t>3</a:t>
                </a:r>
                <a:endParaRPr kumimoji="1" lang="ja-JP" altLang="en-US" sz="3200" dirty="0">
                  <a:solidFill>
                    <a:srgbClr val="000000"/>
                  </a:solidFill>
                </a:endParaRPr>
              </a:p>
            </p:txBody>
          </p:sp>
          <p:cxnSp>
            <p:nvCxnSpPr>
              <p:cNvPr id="137" name="直線矢印コネクタ 136"/>
              <p:cNvCxnSpPr>
                <a:stCxn id="129" idx="7"/>
                <a:endCxn id="136" idx="3"/>
              </p:cNvCxnSpPr>
              <p:nvPr/>
            </p:nvCxnSpPr>
            <p:spPr>
              <a:xfrm rot="5400000" flipH="1" flipV="1">
                <a:off x="3511200" y="1251582"/>
                <a:ext cx="783020" cy="107236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cxnSp>
          <p:nvCxnSpPr>
            <p:cNvPr id="125" name="直線矢印コネクタ 124"/>
            <p:cNvCxnSpPr>
              <a:stCxn id="129" idx="1"/>
              <a:endCxn id="126" idx="5"/>
            </p:cNvCxnSpPr>
            <p:nvPr/>
          </p:nvCxnSpPr>
          <p:spPr>
            <a:xfrm rot="16200000" flipV="1">
              <a:off x="964309" y="3119186"/>
              <a:ext cx="783020" cy="1081265"/>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sp>
        <p:nvSpPr>
          <p:cNvPr id="138" name="正方形/長方形 137"/>
          <p:cNvSpPr/>
          <p:nvPr/>
        </p:nvSpPr>
        <p:spPr>
          <a:xfrm>
            <a:off x="7858481" y="5953094"/>
            <a:ext cx="598493" cy="62835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152"/>
          <p:cNvGrpSpPr/>
          <p:nvPr/>
        </p:nvGrpSpPr>
        <p:grpSpPr>
          <a:xfrm>
            <a:off x="6010458" y="5289183"/>
            <a:ext cx="1826290" cy="629144"/>
            <a:chOff x="6010458" y="5289183"/>
            <a:chExt cx="1826290" cy="629144"/>
          </a:xfrm>
        </p:grpSpPr>
        <p:sp>
          <p:nvSpPr>
            <p:cNvPr id="150" name="正方形/長方形 149"/>
            <p:cNvSpPr/>
            <p:nvPr/>
          </p:nvSpPr>
          <p:spPr>
            <a:xfrm>
              <a:off x="6010458" y="5289183"/>
              <a:ext cx="598493" cy="628350"/>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1" name="正方形/長方形 150"/>
            <p:cNvSpPr/>
            <p:nvPr/>
          </p:nvSpPr>
          <p:spPr>
            <a:xfrm>
              <a:off x="6639762" y="5289977"/>
              <a:ext cx="598493" cy="628350"/>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a:off x="7238255" y="5289183"/>
              <a:ext cx="598493" cy="628350"/>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8" name="図形グループ 152"/>
          <p:cNvGrpSpPr/>
          <p:nvPr/>
        </p:nvGrpSpPr>
        <p:grpSpPr>
          <a:xfrm>
            <a:off x="6010458" y="3962396"/>
            <a:ext cx="1826290" cy="629144"/>
            <a:chOff x="6010458" y="5289183"/>
            <a:chExt cx="1826290" cy="629144"/>
          </a:xfrm>
        </p:grpSpPr>
        <p:sp>
          <p:nvSpPr>
            <p:cNvPr id="106" name="正方形/長方形 105"/>
            <p:cNvSpPr/>
            <p:nvPr/>
          </p:nvSpPr>
          <p:spPr>
            <a:xfrm>
              <a:off x="6010458" y="5289183"/>
              <a:ext cx="598493" cy="628350"/>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6639762" y="5289977"/>
              <a:ext cx="598493" cy="628350"/>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7238255" y="5289183"/>
              <a:ext cx="598493" cy="628350"/>
            </a:xfrm>
            <a:prstGeom prst="rect">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pic>
        <p:nvPicPr>
          <p:cNvPr id="123" name="図 122"/>
          <p:cNvPicPr>
            <a:picLocks noChangeAspect="1"/>
          </p:cNvPicPr>
          <p:nvPr/>
        </p:nvPicPr>
        <p:blipFill>
          <a:blip r:embed="rId3"/>
          <a:stretch>
            <a:fillRect/>
          </a:stretch>
        </p:blipFill>
        <p:spPr>
          <a:xfrm>
            <a:off x="29912" y="76200"/>
            <a:ext cx="7205887" cy="1187400"/>
          </a:xfrm>
          <a:prstGeom prst="rect">
            <a:avLst/>
          </a:prstGeom>
          <a:ln>
            <a:solidFill>
              <a:srgbClr val="FF0000"/>
            </a:solidFill>
          </a:ln>
        </p:spPr>
      </p:pic>
      <p:grpSp>
        <p:nvGrpSpPr>
          <p:cNvPr id="9" name="図形グループ 88"/>
          <p:cNvGrpSpPr/>
          <p:nvPr/>
        </p:nvGrpSpPr>
        <p:grpSpPr>
          <a:xfrm>
            <a:off x="6074911" y="1956923"/>
            <a:ext cx="2136158" cy="468793"/>
            <a:chOff x="6074911" y="1956923"/>
            <a:chExt cx="2136158" cy="468793"/>
          </a:xfrm>
        </p:grpSpPr>
        <p:grpSp>
          <p:nvGrpSpPr>
            <p:cNvPr id="10" name="図形グループ 58"/>
            <p:cNvGrpSpPr/>
            <p:nvPr/>
          </p:nvGrpSpPr>
          <p:grpSpPr>
            <a:xfrm>
              <a:off x="6074911" y="1957717"/>
              <a:ext cx="1735575" cy="467999"/>
              <a:chOff x="6074911" y="1957717"/>
              <a:chExt cx="1735575" cy="467999"/>
            </a:xfrm>
          </p:grpSpPr>
          <p:sp>
            <p:nvSpPr>
              <p:cNvPr id="149" name="円/楕円 148"/>
              <p:cNvSpPr/>
              <p:nvPr/>
            </p:nvSpPr>
            <p:spPr>
              <a:xfrm>
                <a:off x="6074911" y="1957717"/>
                <a:ext cx="467999" cy="467999"/>
              </a:xfrm>
              <a:prstGeom prst="ellipse">
                <a:avLst/>
              </a:prstGeom>
              <a:solidFill>
                <a:srgbClr val="FFB06E"/>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err="1">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sp>
            <p:nvSpPr>
              <p:cNvPr id="153" name="円/楕円 152"/>
              <p:cNvSpPr/>
              <p:nvPr/>
            </p:nvSpPr>
            <p:spPr>
              <a:xfrm>
                <a:off x="7342487" y="1957717"/>
                <a:ext cx="467999" cy="467999"/>
              </a:xfrm>
              <a:prstGeom prst="ellipse">
                <a:avLst/>
              </a:prstGeom>
              <a:solidFill>
                <a:srgbClr val="FFB06E"/>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err="1">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sp>
            <p:nvSpPr>
              <p:cNvPr id="154" name="円/楕円 153"/>
              <p:cNvSpPr/>
              <p:nvPr/>
            </p:nvSpPr>
            <p:spPr>
              <a:xfrm>
                <a:off x="6708699" y="1957717"/>
                <a:ext cx="467999" cy="467999"/>
              </a:xfrm>
              <a:prstGeom prst="ellipse">
                <a:avLst/>
              </a:prstGeom>
              <a:solidFill>
                <a:srgbClr val="FFB06E"/>
              </a:solidFill>
            </p:spPr>
            <p:style>
              <a:lnRef idx="1">
                <a:schemeClr val="accent1"/>
              </a:lnRef>
              <a:fillRef idx="3">
                <a:schemeClr val="accent1"/>
              </a:fillRef>
              <a:effectRef idx="2">
                <a:schemeClr val="accent1"/>
              </a:effectRef>
              <a:fontRef idx="minor">
                <a:schemeClr val="lt1"/>
              </a:fontRef>
            </p:style>
            <p:txBody>
              <a:bodyPr wrap="none" numCol="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2400"/>
                  </a:spcAft>
                </a:pPr>
                <a:r>
                  <a:rPr lang="en-US" altLang="ja-JP" sz="3200" dirty="0" err="1" smtClean="0">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grpSp>
        <p:grpSp>
          <p:nvGrpSpPr>
            <p:cNvPr id="11" name="図形グループ 59"/>
            <p:cNvGrpSpPr/>
            <p:nvPr/>
          </p:nvGrpSpPr>
          <p:grpSpPr>
            <a:xfrm>
              <a:off x="6309705" y="1956923"/>
              <a:ext cx="1901364" cy="236382"/>
              <a:chOff x="6309705" y="1956923"/>
              <a:chExt cx="1901364" cy="236382"/>
            </a:xfrm>
          </p:grpSpPr>
          <p:cxnSp>
            <p:nvCxnSpPr>
              <p:cNvPr id="143" name="直線矢印コネクタ 142"/>
              <p:cNvCxnSpPr>
                <a:stCxn id="153" idx="6"/>
              </p:cNvCxnSpPr>
              <p:nvPr/>
            </p:nvCxnSpPr>
            <p:spPr>
              <a:xfrm>
                <a:off x="7810486" y="2191717"/>
                <a:ext cx="165789" cy="1588"/>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4" name="曲線コネクタ 143"/>
              <p:cNvCxnSpPr>
                <a:stCxn id="149" idx="0"/>
              </p:cNvCxnSpPr>
              <p:nvPr/>
            </p:nvCxnSpPr>
            <p:spPr>
              <a:xfrm rot="5400000" flipH="1" flipV="1">
                <a:off x="7259593" y="1007035"/>
                <a:ext cx="1588" cy="1901364"/>
              </a:xfrm>
              <a:prstGeom prst="curvedConnector3">
                <a:avLst>
                  <a:gd name="adj1" fmla="val 19193955"/>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5" name="曲線コネクタ 144"/>
              <p:cNvCxnSpPr>
                <a:stCxn id="154" idx="0"/>
              </p:cNvCxnSpPr>
              <p:nvPr/>
            </p:nvCxnSpPr>
            <p:spPr>
              <a:xfrm rot="5400000" flipH="1" flipV="1">
                <a:off x="7576487" y="1323929"/>
                <a:ext cx="1588" cy="1267576"/>
              </a:xfrm>
              <a:prstGeom prst="curvedConnector3">
                <a:avLst>
                  <a:gd name="adj1" fmla="val 10541688"/>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grpSp>
        <p:nvGrpSpPr>
          <p:cNvPr id="12" name="図形グループ 154"/>
          <p:cNvGrpSpPr/>
          <p:nvPr/>
        </p:nvGrpSpPr>
        <p:grpSpPr>
          <a:xfrm>
            <a:off x="4764131" y="4097438"/>
            <a:ext cx="467999" cy="2262144"/>
            <a:chOff x="4764131" y="4097438"/>
            <a:chExt cx="467999" cy="2262144"/>
          </a:xfrm>
        </p:grpSpPr>
        <p:sp>
          <p:nvSpPr>
            <p:cNvPr id="156" name="円/楕円 155"/>
            <p:cNvSpPr/>
            <p:nvPr/>
          </p:nvSpPr>
          <p:spPr>
            <a:xfrm>
              <a:off x="4764131" y="5449534"/>
              <a:ext cx="467999" cy="467999"/>
            </a:xfrm>
            <a:prstGeom prst="ellipse">
              <a:avLst/>
            </a:prstGeom>
            <a:solidFill>
              <a:srgbClr val="FFB06E"/>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cxnSp>
          <p:nvCxnSpPr>
            <p:cNvPr id="157" name="直線矢印コネクタ 156"/>
            <p:cNvCxnSpPr>
              <a:stCxn id="156" idx="4"/>
            </p:cNvCxnSpPr>
            <p:nvPr/>
          </p:nvCxnSpPr>
          <p:spPr>
            <a:xfrm rot="5400000">
              <a:off x="4894106" y="6021558"/>
              <a:ext cx="208050" cy="1588"/>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8" name="円/楕円 157"/>
            <p:cNvSpPr/>
            <p:nvPr/>
          </p:nvSpPr>
          <p:spPr>
            <a:xfrm>
              <a:off x="4764131" y="4097438"/>
              <a:ext cx="467999" cy="467999"/>
            </a:xfrm>
            <a:prstGeom prst="ellipse">
              <a:avLst/>
            </a:prstGeom>
            <a:solidFill>
              <a:srgbClr val="FFB06E"/>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cxnSp>
          <p:nvCxnSpPr>
            <p:cNvPr id="159" name="曲線コネクタ 158"/>
            <p:cNvCxnSpPr>
              <a:stCxn id="158" idx="2"/>
            </p:cNvCxnSpPr>
            <p:nvPr/>
          </p:nvCxnSpPr>
          <p:spPr>
            <a:xfrm rot="10800000" flipV="1">
              <a:off x="4764131" y="4331437"/>
              <a:ext cx="1588" cy="2028145"/>
            </a:xfrm>
            <a:prstGeom prst="curvedConnector3">
              <a:avLst>
                <a:gd name="adj1" fmla="val 17247859"/>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60" name="円/楕円 159"/>
          <p:cNvSpPr/>
          <p:nvPr/>
        </p:nvSpPr>
        <p:spPr>
          <a:xfrm>
            <a:off x="7976275" y="1956923"/>
            <a:ext cx="467999" cy="468793"/>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4765719" y="6126377"/>
            <a:ext cx="467999" cy="468793"/>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1" name="テキスト ボックス 140"/>
          <p:cNvSpPr txBox="1"/>
          <p:nvPr/>
        </p:nvSpPr>
        <p:spPr>
          <a:xfrm>
            <a:off x="3997024" y="4346940"/>
            <a:ext cx="936813" cy="584776"/>
          </a:xfrm>
          <a:prstGeom prst="rect">
            <a:avLst/>
          </a:prstGeom>
          <a:noFill/>
        </p:spPr>
        <p:txBody>
          <a:bodyPr wrap="square" rtlCol="0">
            <a:spAutoFit/>
          </a:bodyPr>
          <a:lstStyle/>
          <a:p>
            <a:r>
              <a:rPr kumimoji="1" lang="en-US" altLang="ja-JP" sz="3200" dirty="0" smtClean="0">
                <a:latin typeface="BKM-cmmi12"/>
                <a:cs typeface="BKM-cmmi12"/>
              </a:rPr>
              <a:t>T</a:t>
            </a:r>
            <a:r>
              <a:rPr kumimoji="1" lang="en-US" altLang="ja-JP" dirty="0" smtClean="0">
                <a:latin typeface="BKM-cmmi12"/>
                <a:cs typeface="BKM-cmmi12"/>
              </a:rPr>
              <a:t>1</a:t>
            </a:r>
            <a:endParaRPr kumimoji="1" lang="ja-JP" altLang="en-US" sz="3200" dirty="0">
              <a:latin typeface="BKM-cmmi12"/>
              <a:cs typeface="BKM-cmmi12"/>
            </a:endParaRPr>
          </a:p>
        </p:txBody>
      </p:sp>
      <p:sp>
        <p:nvSpPr>
          <p:cNvPr id="142" name="テキスト ボックス 141"/>
          <p:cNvSpPr txBox="1"/>
          <p:nvPr/>
        </p:nvSpPr>
        <p:spPr>
          <a:xfrm>
            <a:off x="435066" y="3358036"/>
            <a:ext cx="936813" cy="584776"/>
          </a:xfrm>
          <a:prstGeom prst="rect">
            <a:avLst/>
          </a:prstGeom>
          <a:noFill/>
        </p:spPr>
        <p:txBody>
          <a:bodyPr wrap="square" rtlCol="0">
            <a:spAutoFit/>
          </a:bodyPr>
          <a:lstStyle/>
          <a:p>
            <a:r>
              <a:rPr kumimoji="1" lang="en-US" altLang="ja-JP" sz="3200" dirty="0" smtClean="0">
                <a:latin typeface="BKM-cmmi12"/>
                <a:cs typeface="BKM-cmmi12"/>
              </a:rPr>
              <a:t>T</a:t>
            </a:r>
            <a:r>
              <a:rPr kumimoji="1" lang="en-US" altLang="ja-JP" dirty="0" smtClean="0">
                <a:latin typeface="BKM-cmmi12"/>
                <a:cs typeface="BKM-cmmi12"/>
              </a:rPr>
              <a:t>1</a:t>
            </a:r>
            <a:endParaRPr kumimoji="1" lang="ja-JP" altLang="en-US" sz="3200" dirty="0">
              <a:latin typeface="BKM-cmmi12"/>
              <a:cs typeface="BKM-cmmi12"/>
            </a:endParaRPr>
          </a:p>
        </p:txBody>
      </p:sp>
      <p:sp>
        <p:nvSpPr>
          <p:cNvPr id="155" name="テキスト ボックス 154"/>
          <p:cNvSpPr txBox="1"/>
          <p:nvPr/>
        </p:nvSpPr>
        <p:spPr>
          <a:xfrm>
            <a:off x="959639" y="5449534"/>
            <a:ext cx="936813" cy="584776"/>
          </a:xfrm>
          <a:prstGeom prst="rect">
            <a:avLst/>
          </a:prstGeom>
          <a:noFill/>
        </p:spPr>
        <p:txBody>
          <a:bodyPr wrap="square" rtlCol="0">
            <a:spAutoFit/>
          </a:bodyPr>
          <a:lstStyle/>
          <a:p>
            <a:r>
              <a:rPr kumimoji="1" lang="en-US" altLang="ja-JP" sz="3200" dirty="0" smtClean="0">
                <a:latin typeface="BKM-cmmi12"/>
                <a:cs typeface="BKM-cmmi12"/>
              </a:rPr>
              <a:t>T</a:t>
            </a:r>
            <a:r>
              <a:rPr kumimoji="1" lang="en-US" altLang="ja-JP" dirty="0" smtClean="0">
                <a:latin typeface="BKM-cmmi12"/>
                <a:cs typeface="BKM-cmmi12"/>
              </a:rPr>
              <a:t>2</a:t>
            </a:r>
            <a:endParaRPr kumimoji="1" lang="ja-JP" altLang="en-US" sz="3200" dirty="0">
              <a:latin typeface="BKM-cmmi12"/>
              <a:cs typeface="BKM-cmmi12"/>
            </a:endParaRPr>
          </a:p>
        </p:txBody>
      </p:sp>
      <p:sp>
        <p:nvSpPr>
          <p:cNvPr id="162" name="テキスト ボックス 161"/>
          <p:cNvSpPr txBox="1"/>
          <p:nvPr/>
        </p:nvSpPr>
        <p:spPr>
          <a:xfrm>
            <a:off x="7588118" y="1187400"/>
            <a:ext cx="936813" cy="584776"/>
          </a:xfrm>
          <a:prstGeom prst="rect">
            <a:avLst/>
          </a:prstGeom>
          <a:noFill/>
        </p:spPr>
        <p:txBody>
          <a:bodyPr wrap="square" rtlCol="0">
            <a:spAutoFit/>
          </a:bodyPr>
          <a:lstStyle/>
          <a:p>
            <a:r>
              <a:rPr kumimoji="1" lang="en-US" altLang="ja-JP" sz="3200" dirty="0" smtClean="0">
                <a:latin typeface="BKM-cmmi12"/>
                <a:cs typeface="BKM-cmmi12"/>
              </a:rPr>
              <a:t>T</a:t>
            </a:r>
            <a:r>
              <a:rPr kumimoji="1" lang="en-US" altLang="ja-JP" dirty="0" smtClean="0">
                <a:latin typeface="BKM-cmmi12"/>
                <a:cs typeface="BKM-cmmi12"/>
              </a:rPr>
              <a:t>2</a:t>
            </a:r>
            <a:endParaRPr kumimoji="1" lang="ja-JP" altLang="en-US" sz="3200" dirty="0">
              <a:latin typeface="BKM-cmmi12"/>
              <a:cs typeface="BKM-cmmi12"/>
            </a:endParaRPr>
          </a:p>
        </p:txBody>
      </p:sp>
      <p:grpSp>
        <p:nvGrpSpPr>
          <p:cNvPr id="13" name="図形グループ 97"/>
          <p:cNvGrpSpPr/>
          <p:nvPr/>
        </p:nvGrpSpPr>
        <p:grpSpPr>
          <a:xfrm>
            <a:off x="5253732" y="4329849"/>
            <a:ext cx="3857773" cy="1302373"/>
            <a:chOff x="5253732" y="4329849"/>
            <a:chExt cx="3857773" cy="1302373"/>
          </a:xfrm>
        </p:grpSpPr>
        <p:cxnSp>
          <p:nvCxnSpPr>
            <p:cNvPr id="124" name="直線コネクタ 123"/>
            <p:cNvCxnSpPr/>
            <p:nvPr/>
          </p:nvCxnSpPr>
          <p:spPr>
            <a:xfrm>
              <a:off x="5253732" y="4329849"/>
              <a:ext cx="3845932" cy="1588"/>
            </a:xfrm>
            <a:prstGeom prst="line">
              <a:avLst/>
            </a:prstGeom>
            <a:ln w="31750" cap="flat" cmpd="sng" algn="ctr">
              <a:solidFill>
                <a:srgbClr val="FFFF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3" name="直線コネクタ 162"/>
            <p:cNvCxnSpPr/>
            <p:nvPr/>
          </p:nvCxnSpPr>
          <p:spPr>
            <a:xfrm>
              <a:off x="5265573" y="5630634"/>
              <a:ext cx="3845932" cy="1588"/>
            </a:xfrm>
            <a:prstGeom prst="line">
              <a:avLst/>
            </a:prstGeom>
            <a:ln w="31750" cap="flat" cmpd="sng" algn="ctr">
              <a:solidFill>
                <a:srgbClr val="FFFF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4" name="図形グループ 163"/>
          <p:cNvGrpSpPr/>
          <p:nvPr/>
        </p:nvGrpSpPr>
        <p:grpSpPr>
          <a:xfrm rot="5400000">
            <a:off x="4862520" y="3867984"/>
            <a:ext cx="4169608" cy="1281589"/>
            <a:chOff x="5164055" y="3678959"/>
            <a:chExt cx="4169608" cy="1281589"/>
          </a:xfrm>
        </p:grpSpPr>
        <p:cxnSp>
          <p:nvCxnSpPr>
            <p:cNvPr id="165" name="直線コネクタ 164"/>
            <p:cNvCxnSpPr/>
            <p:nvPr/>
          </p:nvCxnSpPr>
          <p:spPr>
            <a:xfrm>
              <a:off x="5164055" y="3678959"/>
              <a:ext cx="4169608" cy="1588"/>
            </a:xfrm>
            <a:prstGeom prst="line">
              <a:avLst/>
            </a:prstGeom>
            <a:ln w="31750" cap="flat" cmpd="sng" algn="ctr">
              <a:solidFill>
                <a:srgbClr val="FFFF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6" name="直線コネクタ 165"/>
            <p:cNvCxnSpPr/>
            <p:nvPr/>
          </p:nvCxnSpPr>
          <p:spPr>
            <a:xfrm>
              <a:off x="5165796" y="4324378"/>
              <a:ext cx="4167865" cy="7058"/>
            </a:xfrm>
            <a:prstGeom prst="line">
              <a:avLst/>
            </a:prstGeom>
            <a:ln w="31750" cap="flat" cmpd="sng" algn="ctr">
              <a:solidFill>
                <a:srgbClr val="FFFF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7" name="直線コネクタ 166"/>
            <p:cNvCxnSpPr/>
            <p:nvPr/>
          </p:nvCxnSpPr>
          <p:spPr>
            <a:xfrm>
              <a:off x="5165796" y="4958166"/>
              <a:ext cx="4167867" cy="2382"/>
            </a:xfrm>
            <a:prstGeom prst="line">
              <a:avLst/>
            </a:prstGeom>
            <a:ln w="31750" cap="flat" cmpd="sng" algn="ctr">
              <a:solidFill>
                <a:srgbClr val="FFFF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dissolve">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1000"/>
                                        <p:tgtEl>
                                          <p:spTgt spid="16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1"/>
                                        </p:tgtEl>
                                        <p:attrNameLst>
                                          <p:attrName>style.visibility</p:attrName>
                                        </p:attrNameLst>
                                      </p:cBhvr>
                                      <p:to>
                                        <p:strVal val="visible"/>
                                      </p:to>
                                    </p:set>
                                    <p:animEffect transition="in" filter="fade">
                                      <p:cBhvr>
                                        <p:cTn id="15" dur="1000"/>
                                        <p:tgtEl>
                                          <p:spTgt spid="16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4"/>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3"/>
                                        </p:tgtEl>
                                        <p:attrNameLst>
                                          <p:attrName>style.visibility</p:attrName>
                                        </p:attrNameLst>
                                      </p:cBhvr>
                                      <p:to>
                                        <p:strVal val="hidden"/>
                                      </p:to>
                                    </p:set>
                                  </p:childTnLst>
                                </p:cTn>
                              </p:par>
                              <p:par>
                                <p:cTn id="42" presetID="9"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ssolve">
                                      <p:cBhvr>
                                        <p:cTn id="44" dur="500"/>
                                        <p:tgtEl>
                                          <p:spTgt spid="7"/>
                                        </p:tgtEl>
                                      </p:cBhvr>
                                    </p:animEffect>
                                  </p:childTnLst>
                                </p:cTn>
                              </p:par>
                              <p:par>
                                <p:cTn id="45" presetID="9"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60" grpId="0" animBg="1"/>
      <p:bldP spid="161" grpId="0" animBg="1"/>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46" name="図 45"/>
          <p:cNvPicPr>
            <a:picLocks noChangeAspect="1"/>
          </p:cNvPicPr>
          <p:nvPr/>
        </p:nvPicPr>
        <p:blipFill>
          <a:blip r:embed="rId3"/>
          <a:stretch>
            <a:fillRect/>
          </a:stretch>
        </p:blipFill>
        <p:spPr>
          <a:xfrm>
            <a:off x="184152" y="1417638"/>
            <a:ext cx="4982689" cy="5400000"/>
          </a:xfrm>
          <a:prstGeom prst="rect">
            <a:avLst/>
          </a:prstGeom>
        </p:spPr>
      </p:pic>
      <p:sp>
        <p:nvSpPr>
          <p:cNvPr id="2" name="タイトル 1"/>
          <p:cNvSpPr>
            <a:spLocks noGrp="1"/>
          </p:cNvSpPr>
          <p:nvPr>
            <p:ph type="title"/>
          </p:nvPr>
        </p:nvSpPr>
        <p:spPr/>
        <p:txBody>
          <a:bodyPr/>
          <a:lstStyle/>
          <a:p>
            <a:r>
              <a:rPr lang="ja-JP" altLang="en-US" dirty="0" smtClean="0"/>
              <a:t>計算量</a:t>
            </a:r>
            <a:endParaRPr lang="ja-JP" altLang="en-US" dirty="0"/>
          </a:p>
        </p:txBody>
      </p:sp>
      <p:grpSp>
        <p:nvGrpSpPr>
          <p:cNvPr id="3" name="図形グループ 49"/>
          <p:cNvGrpSpPr/>
          <p:nvPr/>
        </p:nvGrpSpPr>
        <p:grpSpPr>
          <a:xfrm>
            <a:off x="2590800" y="2206680"/>
            <a:ext cx="5459505" cy="515938"/>
            <a:chOff x="2590800" y="2206680"/>
            <a:chExt cx="5459505" cy="515938"/>
          </a:xfrm>
        </p:grpSpPr>
        <p:grpSp>
          <p:nvGrpSpPr>
            <p:cNvPr id="4" name="図形グループ 44"/>
            <p:cNvGrpSpPr/>
            <p:nvPr/>
          </p:nvGrpSpPr>
          <p:grpSpPr>
            <a:xfrm>
              <a:off x="3747081" y="2244780"/>
              <a:ext cx="4303224" cy="477838"/>
              <a:chOff x="3913921" y="4024312"/>
              <a:chExt cx="4303224" cy="477838"/>
            </a:xfrm>
          </p:grpSpPr>
          <p:pic>
            <p:nvPicPr>
              <p:cNvPr id="43" name="図 42"/>
              <p:cNvPicPr>
                <a:picLocks noChangeAspect="1"/>
              </p:cNvPicPr>
              <p:nvPr/>
            </p:nvPicPr>
            <p:blipFill>
              <a:blip r:embed="rId4"/>
              <a:stretch>
                <a:fillRect/>
              </a:stretch>
            </p:blipFill>
            <p:spPr>
              <a:xfrm>
                <a:off x="4725102" y="4120708"/>
                <a:ext cx="3492043" cy="343342"/>
              </a:xfrm>
              <a:prstGeom prst="rect">
                <a:avLst/>
              </a:prstGeom>
            </p:spPr>
          </p:pic>
          <p:sp>
            <p:nvSpPr>
              <p:cNvPr id="44" name="右矢印 43"/>
              <p:cNvSpPr/>
              <p:nvPr/>
            </p:nvSpPr>
            <p:spPr>
              <a:xfrm>
                <a:off x="3913921" y="4024312"/>
                <a:ext cx="642355" cy="477838"/>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42" name="右中かっこ 41"/>
            <p:cNvSpPr/>
            <p:nvPr/>
          </p:nvSpPr>
          <p:spPr>
            <a:xfrm>
              <a:off x="2590800" y="2206680"/>
              <a:ext cx="203200" cy="439738"/>
            </a:xfrm>
            <a:prstGeom prst="rightBrace">
              <a:avLst/>
            </a:prstGeom>
            <a:noFill/>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5" name="図形グループ 44"/>
          <p:cNvGrpSpPr/>
          <p:nvPr/>
        </p:nvGrpSpPr>
        <p:grpSpPr>
          <a:xfrm>
            <a:off x="3200400" y="3365166"/>
            <a:ext cx="254000" cy="3010235"/>
            <a:chOff x="3200400" y="3365166"/>
            <a:chExt cx="254000" cy="3010235"/>
          </a:xfrm>
        </p:grpSpPr>
        <p:sp>
          <p:nvSpPr>
            <p:cNvPr id="47" name="右中かっこ 46"/>
            <p:cNvSpPr/>
            <p:nvPr/>
          </p:nvSpPr>
          <p:spPr>
            <a:xfrm>
              <a:off x="3200400" y="3365166"/>
              <a:ext cx="254000" cy="109253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9" name="右中かっこ 48"/>
            <p:cNvSpPr/>
            <p:nvPr/>
          </p:nvSpPr>
          <p:spPr>
            <a:xfrm>
              <a:off x="3200400" y="4766229"/>
              <a:ext cx="254000" cy="1609172"/>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文字が一致したときの計算量</a:t>
            </a:r>
            <a:endParaRPr lang="ja-JP" altLang="en-US" dirty="0"/>
          </a:p>
        </p:txBody>
      </p:sp>
      <p:pic>
        <p:nvPicPr>
          <p:cNvPr id="37" name="図 36"/>
          <p:cNvPicPr>
            <a:picLocks noChangeAspect="1"/>
          </p:cNvPicPr>
          <p:nvPr/>
        </p:nvPicPr>
        <p:blipFill>
          <a:blip r:embed="rId3"/>
          <a:stretch>
            <a:fillRect/>
          </a:stretch>
        </p:blipFill>
        <p:spPr>
          <a:xfrm>
            <a:off x="194260" y="1111738"/>
            <a:ext cx="3826228" cy="4176650"/>
          </a:xfrm>
          <a:prstGeom prst="rect">
            <a:avLst/>
          </a:prstGeom>
        </p:spPr>
      </p:pic>
      <p:sp>
        <p:nvSpPr>
          <p:cNvPr id="38" name="テキスト ボックス 37"/>
          <p:cNvSpPr txBox="1"/>
          <p:nvPr/>
        </p:nvSpPr>
        <p:spPr>
          <a:xfrm>
            <a:off x="4695472" y="1527770"/>
            <a:ext cx="3733800" cy="369332"/>
          </a:xfrm>
          <a:prstGeom prst="rect">
            <a:avLst/>
          </a:prstGeom>
          <a:noFill/>
        </p:spPr>
        <p:txBody>
          <a:bodyPr wrap="square" rtlCol="0">
            <a:spAutoFit/>
          </a:bodyPr>
          <a:lstStyle/>
          <a:p>
            <a:r>
              <a:rPr lang="en-US" altLang="ja-JP" dirty="0" err="1" smtClean="0">
                <a:latin typeface="BKM-cmmi12"/>
                <a:cs typeface="BKM-cmmi12"/>
              </a:rPr>
              <a:t>e</a:t>
            </a:r>
            <a:r>
              <a:rPr lang="en-US" altLang="ja-JP" baseline="-25000" dirty="0" err="1" smtClean="0">
                <a:latin typeface="BKM-cmmi12"/>
                <a:cs typeface="BKM-cmmi12"/>
              </a:rPr>
              <a:t>i</a:t>
            </a:r>
            <a:r>
              <a:rPr kumimoji="1" lang="ja-JP" altLang="en-US" dirty="0" smtClean="0"/>
              <a:t>：</a:t>
            </a:r>
            <a:r>
              <a:rPr kumimoji="1" lang="en-US" altLang="ja-JP" dirty="0" smtClean="0">
                <a:latin typeface="BKM-cmmi12"/>
                <a:cs typeface="BKM-cmmi12"/>
              </a:rPr>
              <a:t>v</a:t>
            </a:r>
            <a:r>
              <a:rPr lang="en-US" altLang="ja-JP" baseline="-25000" dirty="0" smtClean="0">
                <a:latin typeface="BKM-cmmi12"/>
                <a:cs typeface="BKM-cmmi12"/>
              </a:rPr>
              <a:t>1,i   </a:t>
            </a:r>
            <a:r>
              <a:rPr lang="ja-JP" altLang="en-US" baseline="-25000" dirty="0" smtClean="0">
                <a:latin typeface="BKM-cmmi12"/>
                <a:cs typeface="BKM-cmmi12"/>
              </a:rPr>
              <a:t> </a:t>
            </a:r>
            <a:r>
              <a:rPr lang="en-US" altLang="ja-JP" baseline="-25000" dirty="0" smtClean="0">
                <a:latin typeface="BKM-cmmi12"/>
                <a:cs typeface="BKM-cmmi12"/>
              </a:rPr>
              <a:t> </a:t>
            </a:r>
            <a:r>
              <a:rPr lang="ja-JP" altLang="en-US" dirty="0" smtClean="0">
                <a:latin typeface="BKM-cmmi12"/>
                <a:cs typeface="BKM-cmmi12"/>
              </a:rPr>
              <a:t>に入ってくる辺の数</a:t>
            </a:r>
            <a:r>
              <a:rPr lang="en-US" altLang="ja-JP" dirty="0" smtClean="0">
                <a:latin typeface="BKM-cmmi12"/>
                <a:cs typeface="BKM-cmmi12"/>
              </a:rPr>
              <a:t> </a:t>
            </a:r>
            <a:endParaRPr kumimoji="1" lang="ja-JP" altLang="en-US" dirty="0"/>
          </a:p>
        </p:txBody>
      </p:sp>
      <p:sp>
        <p:nvSpPr>
          <p:cNvPr id="39" name="テキスト ボックス 38"/>
          <p:cNvSpPr txBox="1"/>
          <p:nvPr/>
        </p:nvSpPr>
        <p:spPr>
          <a:xfrm>
            <a:off x="4695472" y="1897102"/>
            <a:ext cx="3733800" cy="369332"/>
          </a:xfrm>
          <a:prstGeom prst="rect">
            <a:avLst/>
          </a:prstGeom>
          <a:noFill/>
        </p:spPr>
        <p:txBody>
          <a:bodyPr wrap="square" rtlCol="0">
            <a:spAutoFit/>
          </a:bodyPr>
          <a:lstStyle/>
          <a:p>
            <a:r>
              <a:rPr lang="en-US" altLang="ja-JP" dirty="0" err="1" smtClean="0">
                <a:latin typeface="BKM-cmmi12"/>
                <a:cs typeface="BKM-cmmi12"/>
              </a:rPr>
              <a:t>f</a:t>
            </a:r>
            <a:r>
              <a:rPr lang="en-US" altLang="ja-JP" baseline="-25000" dirty="0" err="1" smtClean="0">
                <a:latin typeface="BKM-cmmi12"/>
                <a:cs typeface="BKM-cmmi12"/>
              </a:rPr>
              <a:t>j</a:t>
            </a:r>
            <a:r>
              <a:rPr kumimoji="1" lang="ja-JP" altLang="en-US" dirty="0" smtClean="0"/>
              <a:t>：</a:t>
            </a:r>
            <a:r>
              <a:rPr kumimoji="1" lang="en-US" altLang="ja-JP" dirty="0" smtClean="0">
                <a:latin typeface="BKM-cmmi12"/>
                <a:cs typeface="BKM-cmmi12"/>
              </a:rPr>
              <a:t>v</a:t>
            </a:r>
            <a:r>
              <a:rPr kumimoji="1" lang="en-US" altLang="ja-JP" baseline="-25000" dirty="0" smtClean="0">
                <a:latin typeface="BKM-cmmi12"/>
                <a:cs typeface="BKM-cmmi12"/>
              </a:rPr>
              <a:t>2</a:t>
            </a:r>
            <a:r>
              <a:rPr lang="en-US" altLang="ja-JP" baseline="-25000" dirty="0" smtClean="0">
                <a:latin typeface="BKM-cmmi12"/>
                <a:cs typeface="BKM-cmmi12"/>
              </a:rPr>
              <a:t>,j   </a:t>
            </a:r>
            <a:r>
              <a:rPr lang="ja-JP" altLang="en-US" baseline="-25000" dirty="0" smtClean="0">
                <a:latin typeface="BKM-cmmi12"/>
                <a:cs typeface="BKM-cmmi12"/>
              </a:rPr>
              <a:t> </a:t>
            </a:r>
            <a:r>
              <a:rPr lang="en-US" altLang="ja-JP" baseline="-25000" dirty="0" smtClean="0">
                <a:latin typeface="BKM-cmmi12"/>
                <a:cs typeface="BKM-cmmi12"/>
              </a:rPr>
              <a:t> </a:t>
            </a:r>
            <a:r>
              <a:rPr lang="ja-JP" altLang="en-US" dirty="0" smtClean="0">
                <a:latin typeface="BKM-cmmi12"/>
                <a:cs typeface="BKM-cmmi12"/>
              </a:rPr>
              <a:t>に入ってくる辺の数</a:t>
            </a:r>
            <a:r>
              <a:rPr lang="en-US" altLang="ja-JP" dirty="0" smtClean="0">
                <a:latin typeface="BKM-cmmi12"/>
                <a:cs typeface="BKM-cmmi12"/>
              </a:rPr>
              <a:t> </a:t>
            </a:r>
            <a:endParaRPr kumimoji="1" lang="ja-JP" altLang="en-US" dirty="0"/>
          </a:p>
        </p:txBody>
      </p:sp>
      <p:pic>
        <p:nvPicPr>
          <p:cNvPr id="40" name="図 39"/>
          <p:cNvPicPr>
            <a:picLocks noChangeAspect="1"/>
          </p:cNvPicPr>
          <p:nvPr/>
        </p:nvPicPr>
        <p:blipFill>
          <a:blip r:embed="rId4"/>
          <a:stretch>
            <a:fillRect/>
          </a:stretch>
        </p:blipFill>
        <p:spPr>
          <a:xfrm>
            <a:off x="405424" y="1365738"/>
            <a:ext cx="3606657" cy="3830472"/>
          </a:xfrm>
          <a:prstGeom prst="rect">
            <a:avLst/>
          </a:prstGeom>
        </p:spPr>
      </p:pic>
      <p:sp>
        <p:nvSpPr>
          <p:cNvPr id="41" name="円/楕円 40"/>
          <p:cNvSpPr/>
          <p:nvPr/>
        </p:nvSpPr>
        <p:spPr>
          <a:xfrm>
            <a:off x="981660" y="1903900"/>
            <a:ext cx="260350" cy="25026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図形グループ 43"/>
          <p:cNvGrpSpPr/>
          <p:nvPr/>
        </p:nvGrpSpPr>
        <p:grpSpPr>
          <a:xfrm>
            <a:off x="4695472" y="2461399"/>
            <a:ext cx="3733800" cy="646331"/>
            <a:chOff x="4695472" y="1561068"/>
            <a:chExt cx="3733800" cy="646331"/>
          </a:xfrm>
        </p:grpSpPr>
        <p:pic>
          <p:nvPicPr>
            <p:cNvPr id="42" name="図 41"/>
            <p:cNvPicPr>
              <a:picLocks noChangeAspect="1"/>
            </p:cNvPicPr>
            <p:nvPr/>
          </p:nvPicPr>
          <p:blipFill>
            <a:blip r:embed="rId5"/>
            <a:stretch>
              <a:fillRect/>
            </a:stretch>
          </p:blipFill>
          <p:spPr>
            <a:xfrm>
              <a:off x="4695472" y="1663700"/>
              <a:ext cx="406400" cy="266700"/>
            </a:xfrm>
            <a:prstGeom prst="rect">
              <a:avLst/>
            </a:prstGeom>
            <a:solidFill>
              <a:srgbClr val="FFFFFF"/>
            </a:solidFill>
          </p:spPr>
        </p:pic>
        <p:sp>
          <p:nvSpPr>
            <p:cNvPr id="43" name="テキスト ボックス 42"/>
            <p:cNvSpPr txBox="1"/>
            <p:nvPr/>
          </p:nvSpPr>
          <p:spPr>
            <a:xfrm>
              <a:off x="4695472" y="1561068"/>
              <a:ext cx="3733800" cy="646331"/>
            </a:xfrm>
            <a:prstGeom prst="rect">
              <a:avLst/>
            </a:prstGeom>
            <a:noFill/>
          </p:spPr>
          <p:txBody>
            <a:bodyPr wrap="square" rtlCol="0">
              <a:spAutoFit/>
            </a:bodyPr>
            <a:lstStyle/>
            <a:p>
              <a:r>
                <a:rPr kumimoji="1" lang="ja-JP" altLang="en-US" dirty="0" smtClean="0"/>
                <a:t>　　</a:t>
              </a:r>
              <a:r>
                <a:rPr kumimoji="1" lang="en-US" altLang="ja-JP" dirty="0" smtClean="0"/>
                <a:t> </a:t>
              </a:r>
              <a:r>
                <a:rPr kumimoji="1" lang="ja-JP" altLang="en-US" dirty="0" smtClean="0"/>
                <a:t>の値を決めるために</a:t>
              </a:r>
              <a:r>
                <a:rPr lang="ja-JP" altLang="en-US" dirty="0" smtClean="0"/>
                <a:t>は</a:t>
              </a:r>
              <a:endParaRPr lang="en-US" altLang="ja-JP" dirty="0" smtClean="0"/>
            </a:p>
            <a:p>
              <a:r>
                <a:rPr kumimoji="1" lang="en-US" altLang="ja-JP" dirty="0" smtClean="0"/>
                <a:t> </a:t>
              </a:r>
              <a:r>
                <a:rPr kumimoji="1" lang="en-US" altLang="ja-JP" dirty="0" err="1" smtClean="0">
                  <a:latin typeface="BKM-cmmi12"/>
                  <a:cs typeface="BKM-cmmi12"/>
                </a:rPr>
                <a:t>e</a:t>
              </a:r>
              <a:r>
                <a:rPr lang="en-US" altLang="ja-JP" baseline="-25000" dirty="0" err="1" smtClean="0">
                  <a:latin typeface="BKM-cmmi12"/>
                  <a:cs typeface="BKM-cmmi12"/>
                </a:rPr>
                <a:t>i</a:t>
              </a:r>
              <a:r>
                <a:rPr lang="en-US" altLang="ja-JP" dirty="0" err="1" smtClean="0">
                  <a:latin typeface="BKM-cmmi12"/>
                  <a:cs typeface="BKM-cmmi12"/>
                </a:rPr>
                <a:t>f</a:t>
              </a:r>
              <a:r>
                <a:rPr lang="en-US" altLang="ja-JP" baseline="-25000" dirty="0" err="1" smtClean="0">
                  <a:latin typeface="BKM-cmmi12"/>
                  <a:cs typeface="BKM-cmmi12"/>
                </a:rPr>
                <a:t>j</a:t>
              </a:r>
              <a:r>
                <a:rPr kumimoji="1" lang="en-US" altLang="ja-JP" dirty="0" smtClean="0"/>
                <a:t> </a:t>
              </a:r>
              <a:r>
                <a:rPr lang="ja-JP" altLang="en-US" dirty="0" smtClean="0"/>
                <a:t>回の比較が必要</a:t>
              </a:r>
              <a:endParaRPr lang="en-US" altLang="ja-JP" dirty="0" smtClean="0"/>
            </a:p>
          </p:txBody>
        </p:sp>
      </p:grpSp>
      <p:grpSp>
        <p:nvGrpSpPr>
          <p:cNvPr id="4" name="図形グループ 53"/>
          <p:cNvGrpSpPr/>
          <p:nvPr/>
        </p:nvGrpSpPr>
        <p:grpSpPr>
          <a:xfrm>
            <a:off x="4695472" y="3467100"/>
            <a:ext cx="2848328" cy="1261523"/>
            <a:chOff x="4695472" y="3467100"/>
            <a:chExt cx="2848328" cy="1261523"/>
          </a:xfrm>
        </p:grpSpPr>
        <p:sp>
          <p:nvSpPr>
            <p:cNvPr id="45" name="テキスト ボックス 44"/>
            <p:cNvSpPr txBox="1"/>
            <p:nvPr/>
          </p:nvSpPr>
          <p:spPr>
            <a:xfrm>
              <a:off x="4695472" y="3467100"/>
              <a:ext cx="2848328" cy="369332"/>
            </a:xfrm>
            <a:prstGeom prst="rect">
              <a:avLst/>
            </a:prstGeom>
            <a:noFill/>
          </p:spPr>
          <p:txBody>
            <a:bodyPr wrap="square" rtlCol="0">
              <a:spAutoFit/>
            </a:bodyPr>
            <a:lstStyle/>
            <a:p>
              <a:r>
                <a:rPr lang="ja-JP" altLang="en-US" dirty="0" smtClean="0"/>
                <a:t>行列全体を求めるためには</a:t>
              </a:r>
              <a:endParaRPr kumimoji="1" lang="ja-JP" altLang="en-US" dirty="0"/>
            </a:p>
          </p:txBody>
        </p:sp>
        <p:pic>
          <p:nvPicPr>
            <p:cNvPr id="47" name="図 46"/>
            <p:cNvPicPr>
              <a:picLocks noChangeAspect="1"/>
            </p:cNvPicPr>
            <p:nvPr/>
          </p:nvPicPr>
          <p:blipFill>
            <a:blip r:embed="rId6"/>
            <a:stretch>
              <a:fillRect/>
            </a:stretch>
          </p:blipFill>
          <p:spPr>
            <a:xfrm>
              <a:off x="4695472" y="3836432"/>
              <a:ext cx="1479550" cy="892191"/>
            </a:xfrm>
            <a:prstGeom prst="rect">
              <a:avLst/>
            </a:prstGeom>
          </p:spPr>
        </p:pic>
      </p:grpSp>
      <p:grpSp>
        <p:nvGrpSpPr>
          <p:cNvPr id="5" name="図形グループ 52"/>
          <p:cNvGrpSpPr/>
          <p:nvPr/>
        </p:nvGrpSpPr>
        <p:grpSpPr>
          <a:xfrm>
            <a:off x="4695472" y="4965511"/>
            <a:ext cx="4421476" cy="1206689"/>
            <a:chOff x="4695472" y="4965511"/>
            <a:chExt cx="4421476" cy="1206689"/>
          </a:xfrm>
        </p:grpSpPr>
        <p:pic>
          <p:nvPicPr>
            <p:cNvPr id="49" name="図 48"/>
            <p:cNvPicPr>
              <a:picLocks noChangeAspect="1"/>
            </p:cNvPicPr>
            <p:nvPr/>
          </p:nvPicPr>
          <p:blipFill>
            <a:blip r:embed="rId7"/>
            <a:stretch>
              <a:fillRect/>
            </a:stretch>
          </p:blipFill>
          <p:spPr>
            <a:xfrm>
              <a:off x="4695474" y="4965511"/>
              <a:ext cx="4421474" cy="241167"/>
            </a:xfrm>
            <a:prstGeom prst="rect">
              <a:avLst/>
            </a:prstGeom>
          </p:spPr>
        </p:pic>
        <p:pic>
          <p:nvPicPr>
            <p:cNvPr id="50" name="図 49"/>
            <p:cNvPicPr>
              <a:picLocks noChangeAspect="1"/>
            </p:cNvPicPr>
            <p:nvPr/>
          </p:nvPicPr>
          <p:blipFill>
            <a:blip r:embed="rId8"/>
            <a:stretch>
              <a:fillRect/>
            </a:stretch>
          </p:blipFill>
          <p:spPr>
            <a:xfrm>
              <a:off x="4695472" y="5448300"/>
              <a:ext cx="3352800" cy="266700"/>
            </a:xfrm>
            <a:prstGeom prst="rect">
              <a:avLst/>
            </a:prstGeom>
          </p:spPr>
        </p:pic>
        <p:pic>
          <p:nvPicPr>
            <p:cNvPr id="52" name="図 51"/>
            <p:cNvPicPr>
              <a:picLocks noChangeAspect="1"/>
            </p:cNvPicPr>
            <p:nvPr/>
          </p:nvPicPr>
          <p:blipFill>
            <a:blip r:embed="rId9"/>
            <a:stretch>
              <a:fillRect/>
            </a:stretch>
          </p:blipFill>
          <p:spPr>
            <a:xfrm>
              <a:off x="4695474" y="5905500"/>
              <a:ext cx="1143000" cy="266700"/>
            </a:xfrm>
            <a:prstGeom prst="rect">
              <a:avLst/>
            </a:prstGeom>
          </p:spPr>
        </p:pic>
      </p:grpSp>
      <p:pic>
        <p:nvPicPr>
          <p:cNvPr id="19" name="図 18"/>
          <p:cNvPicPr>
            <a:picLocks noChangeAspect="1"/>
          </p:cNvPicPr>
          <p:nvPr/>
        </p:nvPicPr>
        <p:blipFill>
          <a:blip r:embed="rId10"/>
          <a:stretch>
            <a:fillRect/>
          </a:stretch>
        </p:blipFill>
        <p:spPr>
          <a:xfrm>
            <a:off x="700954" y="5183382"/>
            <a:ext cx="3563288" cy="1826465"/>
          </a:xfrm>
          <a:prstGeom prst="rect">
            <a:avLst/>
          </a:prstGeom>
          <a:ln w="38100" cap="flat" cmpd="sng" algn="ctr">
            <a:solidFill>
              <a:srgbClr val="3366FF"/>
            </a:solidFill>
            <a:prstDash val="solid"/>
            <a:round/>
            <a:headEnd type="none" w="med" len="med"/>
            <a:tailEnd type="none" w="med" len="med"/>
          </a:ln>
        </p:spPr>
      </p:pic>
      <p:sp>
        <p:nvSpPr>
          <p:cNvPr id="20" name="正方形/長方形 19"/>
          <p:cNvSpPr/>
          <p:nvPr/>
        </p:nvSpPr>
        <p:spPr>
          <a:xfrm>
            <a:off x="39279" y="3467100"/>
            <a:ext cx="457200"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566280" y="1124832"/>
            <a:ext cx="458261" cy="25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文字が不一致のときの計算量</a:t>
            </a:r>
            <a:endParaRPr lang="ja-JP" altLang="en-US" dirty="0"/>
          </a:p>
        </p:txBody>
      </p:sp>
      <p:sp>
        <p:nvSpPr>
          <p:cNvPr id="38" name="テキスト ボックス 37"/>
          <p:cNvSpPr txBox="1"/>
          <p:nvPr/>
        </p:nvSpPr>
        <p:spPr>
          <a:xfrm>
            <a:off x="4695472" y="1527770"/>
            <a:ext cx="3733800" cy="369332"/>
          </a:xfrm>
          <a:prstGeom prst="rect">
            <a:avLst/>
          </a:prstGeom>
          <a:noFill/>
        </p:spPr>
        <p:txBody>
          <a:bodyPr wrap="square" rtlCol="0">
            <a:spAutoFit/>
          </a:bodyPr>
          <a:lstStyle/>
          <a:p>
            <a:r>
              <a:rPr lang="en-US" altLang="ja-JP" dirty="0" err="1" smtClean="0">
                <a:latin typeface="BKM-cmmi12"/>
                <a:cs typeface="BKM-cmmi12"/>
              </a:rPr>
              <a:t>e</a:t>
            </a:r>
            <a:r>
              <a:rPr lang="en-US" altLang="ja-JP" baseline="-25000" dirty="0" err="1" smtClean="0">
                <a:latin typeface="BKM-cmmi12"/>
                <a:cs typeface="BKM-cmmi12"/>
              </a:rPr>
              <a:t>i</a:t>
            </a:r>
            <a:r>
              <a:rPr kumimoji="1" lang="ja-JP" altLang="en-US" dirty="0" smtClean="0"/>
              <a:t>：</a:t>
            </a:r>
            <a:r>
              <a:rPr kumimoji="1" lang="en-US" altLang="ja-JP" dirty="0" smtClean="0">
                <a:latin typeface="BKM-cmmi12"/>
                <a:cs typeface="BKM-cmmi12"/>
              </a:rPr>
              <a:t>v</a:t>
            </a:r>
            <a:r>
              <a:rPr lang="en-US" altLang="ja-JP" baseline="-25000" dirty="0" smtClean="0">
                <a:latin typeface="BKM-cmmi12"/>
                <a:cs typeface="BKM-cmmi12"/>
              </a:rPr>
              <a:t>1,i   </a:t>
            </a:r>
            <a:r>
              <a:rPr lang="ja-JP" altLang="en-US" baseline="-25000" dirty="0" smtClean="0">
                <a:latin typeface="BKM-cmmi12"/>
                <a:cs typeface="BKM-cmmi12"/>
              </a:rPr>
              <a:t> </a:t>
            </a:r>
            <a:r>
              <a:rPr lang="en-US" altLang="ja-JP" baseline="-25000" dirty="0" smtClean="0">
                <a:latin typeface="BKM-cmmi12"/>
                <a:cs typeface="BKM-cmmi12"/>
              </a:rPr>
              <a:t> </a:t>
            </a:r>
            <a:r>
              <a:rPr lang="ja-JP" altLang="en-US" dirty="0" smtClean="0">
                <a:latin typeface="BKM-cmmi12"/>
                <a:cs typeface="BKM-cmmi12"/>
              </a:rPr>
              <a:t>に入ってくる辺の数</a:t>
            </a:r>
            <a:r>
              <a:rPr lang="en-US" altLang="ja-JP" dirty="0" smtClean="0">
                <a:latin typeface="BKM-cmmi12"/>
                <a:cs typeface="BKM-cmmi12"/>
              </a:rPr>
              <a:t> </a:t>
            </a:r>
            <a:endParaRPr kumimoji="1" lang="ja-JP" altLang="en-US" dirty="0"/>
          </a:p>
        </p:txBody>
      </p:sp>
      <p:sp>
        <p:nvSpPr>
          <p:cNvPr id="39" name="テキスト ボックス 38"/>
          <p:cNvSpPr txBox="1"/>
          <p:nvPr/>
        </p:nvSpPr>
        <p:spPr>
          <a:xfrm>
            <a:off x="4695472" y="1897102"/>
            <a:ext cx="3733800" cy="369332"/>
          </a:xfrm>
          <a:prstGeom prst="rect">
            <a:avLst/>
          </a:prstGeom>
          <a:noFill/>
        </p:spPr>
        <p:txBody>
          <a:bodyPr wrap="square" rtlCol="0">
            <a:spAutoFit/>
          </a:bodyPr>
          <a:lstStyle/>
          <a:p>
            <a:r>
              <a:rPr lang="en-US" altLang="ja-JP" dirty="0" err="1" smtClean="0">
                <a:latin typeface="BKM-cmmi12"/>
                <a:cs typeface="BKM-cmmi12"/>
              </a:rPr>
              <a:t>f</a:t>
            </a:r>
            <a:r>
              <a:rPr lang="en-US" altLang="ja-JP" baseline="-25000" dirty="0" err="1" smtClean="0">
                <a:latin typeface="BKM-cmmi12"/>
                <a:cs typeface="BKM-cmmi12"/>
              </a:rPr>
              <a:t>j</a:t>
            </a:r>
            <a:r>
              <a:rPr kumimoji="1" lang="ja-JP" altLang="en-US" dirty="0" smtClean="0"/>
              <a:t>：</a:t>
            </a:r>
            <a:r>
              <a:rPr kumimoji="1" lang="en-US" altLang="ja-JP" dirty="0" smtClean="0">
                <a:latin typeface="BKM-cmmi12"/>
                <a:cs typeface="BKM-cmmi12"/>
              </a:rPr>
              <a:t>v</a:t>
            </a:r>
            <a:r>
              <a:rPr kumimoji="1" lang="en-US" altLang="ja-JP" baseline="-25000" dirty="0" smtClean="0">
                <a:latin typeface="BKM-cmmi12"/>
                <a:cs typeface="BKM-cmmi12"/>
              </a:rPr>
              <a:t>2</a:t>
            </a:r>
            <a:r>
              <a:rPr lang="en-US" altLang="ja-JP" baseline="-25000" dirty="0" smtClean="0">
                <a:latin typeface="BKM-cmmi12"/>
                <a:cs typeface="BKM-cmmi12"/>
              </a:rPr>
              <a:t>,j   </a:t>
            </a:r>
            <a:r>
              <a:rPr lang="ja-JP" altLang="en-US" baseline="-25000" dirty="0" smtClean="0">
                <a:latin typeface="BKM-cmmi12"/>
                <a:cs typeface="BKM-cmmi12"/>
              </a:rPr>
              <a:t> </a:t>
            </a:r>
            <a:r>
              <a:rPr lang="en-US" altLang="ja-JP" baseline="-25000" dirty="0" smtClean="0">
                <a:latin typeface="BKM-cmmi12"/>
                <a:cs typeface="BKM-cmmi12"/>
              </a:rPr>
              <a:t> </a:t>
            </a:r>
            <a:r>
              <a:rPr lang="ja-JP" altLang="en-US" dirty="0" smtClean="0">
                <a:latin typeface="BKM-cmmi12"/>
                <a:cs typeface="BKM-cmmi12"/>
              </a:rPr>
              <a:t>に入ってくる辺の数</a:t>
            </a:r>
            <a:r>
              <a:rPr lang="en-US" altLang="ja-JP" dirty="0" smtClean="0">
                <a:latin typeface="BKM-cmmi12"/>
                <a:cs typeface="BKM-cmmi12"/>
              </a:rPr>
              <a:t> </a:t>
            </a:r>
            <a:endParaRPr kumimoji="1" lang="ja-JP" altLang="en-US" dirty="0"/>
          </a:p>
        </p:txBody>
      </p:sp>
      <p:sp>
        <p:nvSpPr>
          <p:cNvPr id="41" name="円/楕円 40"/>
          <p:cNvSpPr/>
          <p:nvPr/>
        </p:nvSpPr>
        <p:spPr>
          <a:xfrm>
            <a:off x="981660" y="1903900"/>
            <a:ext cx="260350" cy="25026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図形グループ 43"/>
          <p:cNvGrpSpPr/>
          <p:nvPr/>
        </p:nvGrpSpPr>
        <p:grpSpPr>
          <a:xfrm>
            <a:off x="4695472" y="2461399"/>
            <a:ext cx="3733800" cy="646331"/>
            <a:chOff x="4695472" y="1561068"/>
            <a:chExt cx="3733800" cy="646331"/>
          </a:xfrm>
        </p:grpSpPr>
        <p:pic>
          <p:nvPicPr>
            <p:cNvPr id="42" name="図 41"/>
            <p:cNvPicPr>
              <a:picLocks noChangeAspect="1"/>
            </p:cNvPicPr>
            <p:nvPr/>
          </p:nvPicPr>
          <p:blipFill>
            <a:blip r:embed="rId3"/>
            <a:stretch>
              <a:fillRect/>
            </a:stretch>
          </p:blipFill>
          <p:spPr>
            <a:xfrm>
              <a:off x="4695472" y="1663700"/>
              <a:ext cx="406400" cy="266700"/>
            </a:xfrm>
            <a:prstGeom prst="rect">
              <a:avLst/>
            </a:prstGeom>
            <a:solidFill>
              <a:srgbClr val="FFFFFF"/>
            </a:solidFill>
          </p:spPr>
        </p:pic>
        <p:sp>
          <p:nvSpPr>
            <p:cNvPr id="43" name="テキスト ボックス 42"/>
            <p:cNvSpPr txBox="1"/>
            <p:nvPr/>
          </p:nvSpPr>
          <p:spPr>
            <a:xfrm>
              <a:off x="4695472" y="1561068"/>
              <a:ext cx="3733800" cy="646331"/>
            </a:xfrm>
            <a:prstGeom prst="rect">
              <a:avLst/>
            </a:prstGeom>
            <a:noFill/>
          </p:spPr>
          <p:txBody>
            <a:bodyPr wrap="square" rtlCol="0">
              <a:spAutoFit/>
            </a:bodyPr>
            <a:lstStyle/>
            <a:p>
              <a:r>
                <a:rPr kumimoji="1" lang="ja-JP" altLang="en-US" dirty="0" smtClean="0"/>
                <a:t>　　</a:t>
              </a:r>
              <a:r>
                <a:rPr kumimoji="1" lang="en-US" altLang="ja-JP" dirty="0" smtClean="0"/>
                <a:t> </a:t>
              </a:r>
              <a:r>
                <a:rPr kumimoji="1" lang="ja-JP" altLang="en-US" dirty="0" smtClean="0"/>
                <a:t>の値を決めるために</a:t>
              </a:r>
              <a:r>
                <a:rPr lang="ja-JP" altLang="en-US" dirty="0" smtClean="0"/>
                <a:t>は</a:t>
              </a:r>
              <a:endParaRPr lang="en-US" altLang="ja-JP" dirty="0" smtClean="0"/>
            </a:p>
            <a:p>
              <a:r>
                <a:rPr lang="en-US" altLang="ja-JP" dirty="0" smtClean="0"/>
                <a:t> </a:t>
              </a:r>
              <a:r>
                <a:rPr lang="en-US" altLang="ja-JP" dirty="0" err="1" smtClean="0">
                  <a:latin typeface="BKM-cmmi12"/>
                  <a:cs typeface="BKM-cmmi12"/>
                </a:rPr>
                <a:t>e</a:t>
              </a:r>
              <a:r>
                <a:rPr lang="en-US" altLang="ja-JP" baseline="-25000" dirty="0" err="1" smtClean="0">
                  <a:latin typeface="BKM-cmmi12"/>
                  <a:cs typeface="BKM-cmmi12"/>
                </a:rPr>
                <a:t>i</a:t>
              </a:r>
              <a:r>
                <a:rPr lang="en-US" altLang="ja-JP" dirty="0" err="1" smtClean="0">
                  <a:latin typeface="BKM-cmmi12"/>
                  <a:cs typeface="BKM-cmmi12"/>
                </a:rPr>
                <a:t>+f</a:t>
              </a:r>
              <a:r>
                <a:rPr lang="en-US" altLang="ja-JP" baseline="-25000" dirty="0" err="1" smtClean="0">
                  <a:latin typeface="BKM-cmmi12"/>
                  <a:cs typeface="BKM-cmmi12"/>
                </a:rPr>
                <a:t>j</a:t>
              </a:r>
              <a:r>
                <a:rPr lang="en-US" altLang="ja-JP" dirty="0" smtClean="0"/>
                <a:t> </a:t>
              </a:r>
              <a:r>
                <a:rPr lang="ja-JP" altLang="en-US" dirty="0" smtClean="0"/>
                <a:t>回の比較が必要</a:t>
              </a:r>
              <a:endParaRPr kumimoji="1" lang="ja-JP" altLang="en-US" dirty="0"/>
            </a:p>
          </p:txBody>
        </p:sp>
      </p:grpSp>
      <p:pic>
        <p:nvPicPr>
          <p:cNvPr id="19" name="図 18"/>
          <p:cNvPicPr>
            <a:picLocks noChangeAspect="1"/>
          </p:cNvPicPr>
          <p:nvPr/>
        </p:nvPicPr>
        <p:blipFill>
          <a:blip r:embed="rId4"/>
          <a:stretch>
            <a:fillRect/>
          </a:stretch>
        </p:blipFill>
        <p:spPr>
          <a:xfrm>
            <a:off x="-51315" y="1225218"/>
            <a:ext cx="3592170" cy="3675984"/>
          </a:xfrm>
          <a:prstGeom prst="rect">
            <a:avLst/>
          </a:prstGeom>
        </p:spPr>
      </p:pic>
      <p:pic>
        <p:nvPicPr>
          <p:cNvPr id="20" name="図 19"/>
          <p:cNvPicPr>
            <a:picLocks noChangeAspect="1"/>
          </p:cNvPicPr>
          <p:nvPr/>
        </p:nvPicPr>
        <p:blipFill>
          <a:blip r:embed="rId5"/>
          <a:stretch>
            <a:fillRect/>
          </a:stretch>
        </p:blipFill>
        <p:spPr>
          <a:xfrm>
            <a:off x="656872" y="4965511"/>
            <a:ext cx="3170926" cy="2084036"/>
          </a:xfrm>
          <a:prstGeom prst="rect">
            <a:avLst/>
          </a:prstGeom>
          <a:ln w="34925" cap="flat" cmpd="sng" algn="ctr">
            <a:solidFill>
              <a:srgbClr val="FFFF00"/>
            </a:solidFill>
            <a:prstDash val="solid"/>
            <a:round/>
            <a:headEnd type="none" w="med" len="med"/>
            <a:tailEnd type="none" w="med" len="med"/>
          </a:ln>
        </p:spPr>
      </p:pic>
      <p:grpSp>
        <p:nvGrpSpPr>
          <p:cNvPr id="4" name="図形グループ 26"/>
          <p:cNvGrpSpPr/>
          <p:nvPr/>
        </p:nvGrpSpPr>
        <p:grpSpPr>
          <a:xfrm>
            <a:off x="4695472" y="3467100"/>
            <a:ext cx="2848328" cy="1118632"/>
            <a:chOff x="4695472" y="3467100"/>
            <a:chExt cx="2848328" cy="1118632"/>
          </a:xfrm>
        </p:grpSpPr>
        <p:sp>
          <p:nvSpPr>
            <p:cNvPr id="45" name="テキスト ボックス 44"/>
            <p:cNvSpPr txBox="1"/>
            <p:nvPr/>
          </p:nvSpPr>
          <p:spPr>
            <a:xfrm>
              <a:off x="4695472" y="3467100"/>
              <a:ext cx="2848328" cy="369332"/>
            </a:xfrm>
            <a:prstGeom prst="rect">
              <a:avLst/>
            </a:prstGeom>
            <a:noFill/>
          </p:spPr>
          <p:txBody>
            <a:bodyPr wrap="square" rtlCol="0">
              <a:spAutoFit/>
            </a:bodyPr>
            <a:lstStyle/>
            <a:p>
              <a:r>
                <a:rPr lang="ja-JP" altLang="en-US" dirty="0" smtClean="0"/>
                <a:t>行列全体を求めるためには</a:t>
              </a:r>
              <a:endParaRPr kumimoji="1" lang="ja-JP" altLang="en-US" dirty="0"/>
            </a:p>
          </p:txBody>
        </p:sp>
        <p:pic>
          <p:nvPicPr>
            <p:cNvPr id="21" name="図 20"/>
            <p:cNvPicPr>
              <a:picLocks noChangeAspect="1"/>
            </p:cNvPicPr>
            <p:nvPr/>
          </p:nvPicPr>
          <p:blipFill>
            <a:blip r:embed="rId6"/>
            <a:stretch>
              <a:fillRect/>
            </a:stretch>
          </p:blipFill>
          <p:spPr>
            <a:xfrm>
              <a:off x="4790262" y="3836432"/>
              <a:ext cx="1587500" cy="749300"/>
            </a:xfrm>
            <a:prstGeom prst="rect">
              <a:avLst/>
            </a:prstGeom>
          </p:spPr>
        </p:pic>
      </p:grpSp>
      <p:grpSp>
        <p:nvGrpSpPr>
          <p:cNvPr id="5" name="図形グループ 25"/>
          <p:cNvGrpSpPr/>
          <p:nvPr/>
        </p:nvGrpSpPr>
        <p:grpSpPr>
          <a:xfrm>
            <a:off x="4695472" y="4767852"/>
            <a:ext cx="4343400" cy="835164"/>
            <a:chOff x="4695472" y="4767852"/>
            <a:chExt cx="4343400" cy="835164"/>
          </a:xfrm>
        </p:grpSpPr>
        <p:pic>
          <p:nvPicPr>
            <p:cNvPr id="24" name="図 23"/>
            <p:cNvPicPr>
              <a:picLocks noChangeAspect="1"/>
            </p:cNvPicPr>
            <p:nvPr/>
          </p:nvPicPr>
          <p:blipFill>
            <a:blip r:embed="rId7"/>
            <a:stretch>
              <a:fillRect/>
            </a:stretch>
          </p:blipFill>
          <p:spPr>
            <a:xfrm>
              <a:off x="4695472" y="4767852"/>
              <a:ext cx="4343400" cy="266700"/>
            </a:xfrm>
            <a:prstGeom prst="rect">
              <a:avLst/>
            </a:prstGeom>
          </p:spPr>
        </p:pic>
        <p:pic>
          <p:nvPicPr>
            <p:cNvPr id="25" name="図 24"/>
            <p:cNvPicPr>
              <a:picLocks noChangeAspect="1"/>
            </p:cNvPicPr>
            <p:nvPr/>
          </p:nvPicPr>
          <p:blipFill>
            <a:blip r:embed="rId8"/>
            <a:stretch>
              <a:fillRect/>
            </a:stretch>
          </p:blipFill>
          <p:spPr>
            <a:xfrm>
              <a:off x="4695472" y="5336316"/>
              <a:ext cx="1854200" cy="2667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Outline</a:t>
            </a:r>
            <a:endParaRPr lang="ja-JP" altLang="en-US" dirty="0"/>
          </a:p>
        </p:txBody>
      </p:sp>
      <p:sp>
        <p:nvSpPr>
          <p:cNvPr id="3" name="コンテンツ プレースホルダ 2"/>
          <p:cNvSpPr>
            <a:spLocks noGrp="1"/>
          </p:cNvSpPr>
          <p:nvPr>
            <p:ph idx="1"/>
          </p:nvPr>
        </p:nvSpPr>
        <p:spPr/>
        <p:txBody>
          <a:bodyPr>
            <a:normAutofit/>
          </a:bodyPr>
          <a:lstStyle/>
          <a:p>
            <a:r>
              <a:rPr lang="en-US" altLang="ja-JP" sz="3200" dirty="0" smtClean="0">
                <a:solidFill>
                  <a:srgbClr val="A6A6A6"/>
                </a:solidFill>
              </a:rPr>
              <a:t>Non-linear Text</a:t>
            </a:r>
          </a:p>
          <a:p>
            <a:r>
              <a:rPr lang="en-US" altLang="ja-JP" sz="3200" dirty="0" smtClean="0"/>
              <a:t>Computing Longest Common Subsequence of Acyclic Non-linear Texts</a:t>
            </a:r>
          </a:p>
          <a:p>
            <a:r>
              <a:rPr lang="en-US" altLang="ja-JP" sz="3200" dirty="0" smtClean="0">
                <a:solidFill>
                  <a:srgbClr val="A6A6A6"/>
                </a:solidFill>
              </a:rPr>
              <a:t>Computing Longest Common Subsequence of Cyclic Non-linear Texts</a:t>
            </a:r>
          </a:p>
          <a:p>
            <a:r>
              <a:rPr lang="en-US" altLang="ja-JP" sz="3200" dirty="0" smtClean="0">
                <a:solidFill>
                  <a:srgbClr val="A6A6A6"/>
                </a:solidFill>
              </a:rPr>
              <a:t>Conclusions and Future works</a:t>
            </a:r>
          </a:p>
          <a:p>
            <a:endParaRPr lang="ja-JP" altLang="en-US" sz="3200" dirty="0">
              <a:solidFill>
                <a:srgbClr val="A6A6A6"/>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46" name="図 45"/>
          <p:cNvPicPr>
            <a:picLocks noChangeAspect="1"/>
          </p:cNvPicPr>
          <p:nvPr/>
        </p:nvPicPr>
        <p:blipFill>
          <a:blip r:embed="rId3"/>
          <a:stretch>
            <a:fillRect/>
          </a:stretch>
        </p:blipFill>
        <p:spPr>
          <a:xfrm>
            <a:off x="184152" y="1417638"/>
            <a:ext cx="4982689" cy="5400000"/>
          </a:xfrm>
          <a:prstGeom prst="rect">
            <a:avLst/>
          </a:prstGeom>
        </p:spPr>
      </p:pic>
      <p:sp>
        <p:nvSpPr>
          <p:cNvPr id="2" name="タイトル 1"/>
          <p:cNvSpPr>
            <a:spLocks noGrp="1"/>
          </p:cNvSpPr>
          <p:nvPr>
            <p:ph type="title"/>
          </p:nvPr>
        </p:nvSpPr>
        <p:spPr/>
        <p:txBody>
          <a:bodyPr/>
          <a:lstStyle/>
          <a:p>
            <a:r>
              <a:rPr lang="ja-JP" altLang="en-US" dirty="0" smtClean="0"/>
              <a:t>計算量</a:t>
            </a:r>
            <a:endParaRPr lang="ja-JP" altLang="en-US" dirty="0"/>
          </a:p>
        </p:txBody>
      </p:sp>
      <p:grpSp>
        <p:nvGrpSpPr>
          <p:cNvPr id="3" name="図形グループ 49"/>
          <p:cNvGrpSpPr/>
          <p:nvPr/>
        </p:nvGrpSpPr>
        <p:grpSpPr>
          <a:xfrm>
            <a:off x="2590800" y="2206680"/>
            <a:ext cx="5459505" cy="515938"/>
            <a:chOff x="2590800" y="2206680"/>
            <a:chExt cx="5459505" cy="515938"/>
          </a:xfrm>
        </p:grpSpPr>
        <p:grpSp>
          <p:nvGrpSpPr>
            <p:cNvPr id="4" name="図形グループ 44"/>
            <p:cNvGrpSpPr/>
            <p:nvPr/>
          </p:nvGrpSpPr>
          <p:grpSpPr>
            <a:xfrm>
              <a:off x="3747081" y="2244780"/>
              <a:ext cx="4303224" cy="477838"/>
              <a:chOff x="3913921" y="4024312"/>
              <a:chExt cx="4303224" cy="477838"/>
            </a:xfrm>
          </p:grpSpPr>
          <p:pic>
            <p:nvPicPr>
              <p:cNvPr id="43" name="図 42"/>
              <p:cNvPicPr>
                <a:picLocks noChangeAspect="1"/>
              </p:cNvPicPr>
              <p:nvPr/>
            </p:nvPicPr>
            <p:blipFill>
              <a:blip r:embed="rId4"/>
              <a:stretch>
                <a:fillRect/>
              </a:stretch>
            </p:blipFill>
            <p:spPr>
              <a:xfrm>
                <a:off x="4725102" y="4120708"/>
                <a:ext cx="3492043" cy="343342"/>
              </a:xfrm>
              <a:prstGeom prst="rect">
                <a:avLst/>
              </a:prstGeom>
            </p:spPr>
          </p:pic>
          <p:sp>
            <p:nvSpPr>
              <p:cNvPr id="44" name="右矢印 43"/>
              <p:cNvSpPr/>
              <p:nvPr/>
            </p:nvSpPr>
            <p:spPr>
              <a:xfrm>
                <a:off x="3913921" y="4024312"/>
                <a:ext cx="642355" cy="477838"/>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42" name="右中かっこ 41"/>
            <p:cNvSpPr/>
            <p:nvPr/>
          </p:nvSpPr>
          <p:spPr>
            <a:xfrm>
              <a:off x="2590800" y="2206680"/>
              <a:ext cx="203200" cy="439738"/>
            </a:xfrm>
            <a:prstGeom prst="rightBrace">
              <a:avLst/>
            </a:prstGeom>
            <a:noFill/>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5" name="図形グループ 40"/>
          <p:cNvGrpSpPr/>
          <p:nvPr/>
        </p:nvGrpSpPr>
        <p:grpSpPr>
          <a:xfrm>
            <a:off x="233361" y="1176338"/>
            <a:ext cx="8312150" cy="1803400"/>
            <a:chOff x="286681" y="1081088"/>
            <a:chExt cx="8312150" cy="1803400"/>
          </a:xfrm>
        </p:grpSpPr>
        <p:grpSp>
          <p:nvGrpSpPr>
            <p:cNvPr id="6" name="図形グループ 32"/>
            <p:cNvGrpSpPr/>
            <p:nvPr/>
          </p:nvGrpSpPr>
          <p:grpSpPr>
            <a:xfrm>
              <a:off x="4508500" y="1417638"/>
              <a:ext cx="2213807" cy="565150"/>
              <a:chOff x="4508500" y="1417638"/>
              <a:chExt cx="2213807" cy="565150"/>
            </a:xfrm>
          </p:grpSpPr>
          <p:grpSp>
            <p:nvGrpSpPr>
              <p:cNvPr id="8" name="図形グループ 30"/>
              <p:cNvGrpSpPr/>
              <p:nvPr/>
            </p:nvGrpSpPr>
            <p:grpSpPr>
              <a:xfrm>
                <a:off x="4508500" y="1417638"/>
                <a:ext cx="2177924" cy="565150"/>
                <a:chOff x="4508500" y="1417638"/>
                <a:chExt cx="2177924" cy="565150"/>
              </a:xfrm>
            </p:grpSpPr>
            <p:grpSp>
              <p:nvGrpSpPr>
                <p:cNvPr id="9" name="図形グループ 16"/>
                <p:cNvGrpSpPr/>
                <p:nvPr/>
              </p:nvGrpSpPr>
              <p:grpSpPr>
                <a:xfrm>
                  <a:off x="4508500" y="1417638"/>
                  <a:ext cx="560900" cy="552450"/>
                  <a:chOff x="4508500" y="1417638"/>
                  <a:chExt cx="560900" cy="552450"/>
                </a:xfrm>
              </p:grpSpPr>
              <p:sp>
                <p:nvSpPr>
                  <p:cNvPr id="7" name="右矢印 6"/>
                  <p:cNvSpPr/>
                  <p:nvPr/>
                </p:nvSpPr>
                <p:spPr>
                  <a:xfrm>
                    <a:off x="4508500" y="1417638"/>
                    <a:ext cx="560900" cy="266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4508500" y="1703388"/>
                    <a:ext cx="560900" cy="266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pic>
              <p:nvPicPr>
                <p:cNvPr id="30" name="図 29"/>
                <p:cNvPicPr>
                  <a:picLocks noChangeAspect="1"/>
                </p:cNvPicPr>
                <p:nvPr/>
              </p:nvPicPr>
              <p:blipFill>
                <a:blip r:embed="rId5"/>
                <a:stretch>
                  <a:fillRect/>
                </a:stretch>
              </p:blipFill>
              <p:spPr>
                <a:xfrm>
                  <a:off x="5291323" y="1721605"/>
                  <a:ext cx="1395101" cy="261183"/>
                </a:xfrm>
                <a:prstGeom prst="rect">
                  <a:avLst/>
                </a:prstGeom>
              </p:spPr>
            </p:pic>
          </p:grpSp>
          <p:pic>
            <p:nvPicPr>
              <p:cNvPr id="32" name="図 31"/>
              <p:cNvPicPr>
                <a:picLocks noChangeAspect="1"/>
              </p:cNvPicPr>
              <p:nvPr/>
            </p:nvPicPr>
            <p:blipFill>
              <a:blip r:embed="rId6"/>
              <a:stretch>
                <a:fillRect/>
              </a:stretch>
            </p:blipFill>
            <p:spPr>
              <a:xfrm>
                <a:off x="5276069" y="1421697"/>
                <a:ext cx="1446238" cy="286453"/>
              </a:xfrm>
              <a:prstGeom prst="rect">
                <a:avLst/>
              </a:prstGeom>
            </p:spPr>
          </p:pic>
        </p:grpSp>
        <p:grpSp>
          <p:nvGrpSpPr>
            <p:cNvPr id="10" name="図形グループ 35"/>
            <p:cNvGrpSpPr/>
            <p:nvPr/>
          </p:nvGrpSpPr>
          <p:grpSpPr>
            <a:xfrm>
              <a:off x="286681" y="1081088"/>
              <a:ext cx="8312150" cy="1803400"/>
              <a:chOff x="196850" y="2819400"/>
              <a:chExt cx="8312150" cy="1803400"/>
            </a:xfrm>
          </p:grpSpPr>
          <p:sp>
            <p:nvSpPr>
              <p:cNvPr id="34" name="角丸四角形 33"/>
              <p:cNvSpPr/>
              <p:nvPr/>
            </p:nvSpPr>
            <p:spPr>
              <a:xfrm>
                <a:off x="196850" y="2819400"/>
                <a:ext cx="8312150" cy="1803400"/>
              </a:xfrm>
              <a:prstGeom prst="roundRect">
                <a:avLst/>
              </a:prstGeom>
              <a:solidFill>
                <a:srgbClr val="FFCFE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右矢印 34"/>
              <p:cNvSpPr/>
              <p:nvPr/>
            </p:nvSpPr>
            <p:spPr>
              <a:xfrm>
                <a:off x="457200" y="3086100"/>
                <a:ext cx="1295400" cy="1079500"/>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pic>
          <p:nvPicPr>
            <p:cNvPr id="37" name="図 36"/>
            <p:cNvPicPr>
              <a:picLocks noChangeAspect="1"/>
            </p:cNvPicPr>
            <p:nvPr/>
          </p:nvPicPr>
          <p:blipFill>
            <a:blip r:embed="rId7"/>
            <a:stretch>
              <a:fillRect/>
            </a:stretch>
          </p:blipFill>
          <p:spPr>
            <a:xfrm>
              <a:off x="2901828" y="1347788"/>
              <a:ext cx="2628843" cy="528346"/>
            </a:xfrm>
            <a:prstGeom prst="rect">
              <a:avLst/>
            </a:prstGeom>
          </p:spPr>
        </p:pic>
        <p:sp>
          <p:nvSpPr>
            <p:cNvPr id="38" name="テキスト ボックス 37"/>
            <p:cNvSpPr txBox="1"/>
            <p:nvPr/>
          </p:nvSpPr>
          <p:spPr>
            <a:xfrm>
              <a:off x="5832629" y="1347788"/>
              <a:ext cx="2130271" cy="523220"/>
            </a:xfrm>
            <a:prstGeom prst="rect">
              <a:avLst/>
            </a:prstGeom>
            <a:noFill/>
          </p:spPr>
          <p:txBody>
            <a:bodyPr wrap="square" rtlCol="0">
              <a:spAutoFit/>
            </a:bodyPr>
            <a:lstStyle/>
            <a:p>
              <a:r>
                <a:rPr kumimoji="1" lang="ja-JP" altLang="en-US" sz="2800" dirty="0" smtClean="0"/>
                <a:t>時間</a:t>
              </a:r>
              <a:endParaRPr kumimoji="1" lang="ja-JP" altLang="en-US" sz="2800" dirty="0"/>
            </a:p>
          </p:txBody>
        </p:sp>
        <p:pic>
          <p:nvPicPr>
            <p:cNvPr id="39" name="図 38"/>
            <p:cNvPicPr>
              <a:picLocks noChangeAspect="1"/>
            </p:cNvPicPr>
            <p:nvPr/>
          </p:nvPicPr>
          <p:blipFill>
            <a:blip r:embed="rId8"/>
            <a:stretch>
              <a:fillRect/>
            </a:stretch>
          </p:blipFill>
          <p:spPr>
            <a:xfrm>
              <a:off x="2901829" y="2152815"/>
              <a:ext cx="1606672" cy="548946"/>
            </a:xfrm>
            <a:prstGeom prst="rect">
              <a:avLst/>
            </a:prstGeom>
          </p:spPr>
        </p:pic>
        <p:sp>
          <p:nvSpPr>
            <p:cNvPr id="40" name="テキスト ボックス 39"/>
            <p:cNvSpPr txBox="1"/>
            <p:nvPr/>
          </p:nvSpPr>
          <p:spPr>
            <a:xfrm>
              <a:off x="4779346" y="2178541"/>
              <a:ext cx="2130271" cy="523220"/>
            </a:xfrm>
            <a:prstGeom prst="rect">
              <a:avLst/>
            </a:prstGeom>
            <a:noFill/>
          </p:spPr>
          <p:txBody>
            <a:bodyPr wrap="square" rtlCol="0">
              <a:spAutoFit/>
            </a:bodyPr>
            <a:lstStyle/>
            <a:p>
              <a:r>
                <a:rPr lang="ja-JP" altLang="en-US" sz="2800" dirty="0" smtClean="0"/>
                <a:t>領域</a:t>
              </a:r>
              <a:endParaRPr kumimoji="1" lang="ja-JP" altLang="en-US" sz="2800" dirty="0"/>
            </a:p>
          </p:txBody>
        </p:sp>
      </p:grpSp>
      <p:sp>
        <p:nvSpPr>
          <p:cNvPr id="45" name="右中かっこ 44"/>
          <p:cNvSpPr/>
          <p:nvPr/>
        </p:nvSpPr>
        <p:spPr>
          <a:xfrm>
            <a:off x="3200400" y="3365166"/>
            <a:ext cx="254000" cy="109253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0" name="右中かっこ 49"/>
          <p:cNvSpPr/>
          <p:nvPr/>
        </p:nvSpPr>
        <p:spPr>
          <a:xfrm>
            <a:off x="3200400" y="4766229"/>
            <a:ext cx="254000" cy="1609172"/>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11" name="図形グループ 54"/>
          <p:cNvGrpSpPr/>
          <p:nvPr/>
        </p:nvGrpSpPr>
        <p:grpSpPr>
          <a:xfrm>
            <a:off x="3747081" y="3561577"/>
            <a:ext cx="3507169" cy="641608"/>
            <a:chOff x="3747081" y="3561577"/>
            <a:chExt cx="3507169" cy="641608"/>
          </a:xfrm>
        </p:grpSpPr>
        <p:sp>
          <p:nvSpPr>
            <p:cNvPr id="51" name="右矢印 50"/>
            <p:cNvSpPr/>
            <p:nvPr/>
          </p:nvSpPr>
          <p:spPr>
            <a:xfrm>
              <a:off x="3747081" y="3561577"/>
              <a:ext cx="978945" cy="6416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2" name="図 51"/>
            <p:cNvPicPr>
              <a:picLocks noChangeAspect="1"/>
            </p:cNvPicPr>
            <p:nvPr/>
          </p:nvPicPr>
          <p:blipFill>
            <a:blip r:embed="rId7"/>
            <a:stretch>
              <a:fillRect/>
            </a:stretch>
          </p:blipFill>
          <p:spPr>
            <a:xfrm>
              <a:off x="5016081" y="3691167"/>
              <a:ext cx="2238169" cy="449828"/>
            </a:xfrm>
            <a:prstGeom prst="rect">
              <a:avLst/>
            </a:prstGeom>
          </p:spPr>
        </p:pic>
      </p:grpSp>
      <p:grpSp>
        <p:nvGrpSpPr>
          <p:cNvPr id="12" name="図形グループ 61"/>
          <p:cNvGrpSpPr/>
          <p:nvPr/>
        </p:nvGrpSpPr>
        <p:grpSpPr>
          <a:xfrm>
            <a:off x="3747081" y="5245979"/>
            <a:ext cx="4177420" cy="641608"/>
            <a:chOff x="3747081" y="5245979"/>
            <a:chExt cx="4177420" cy="641608"/>
          </a:xfrm>
        </p:grpSpPr>
        <p:sp>
          <p:nvSpPr>
            <p:cNvPr id="57" name="右矢印 56"/>
            <p:cNvSpPr/>
            <p:nvPr/>
          </p:nvSpPr>
          <p:spPr>
            <a:xfrm>
              <a:off x="3747081" y="5245979"/>
              <a:ext cx="978945" cy="64160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1" name="図 60"/>
            <p:cNvPicPr>
              <a:picLocks noChangeAspect="1"/>
            </p:cNvPicPr>
            <p:nvPr/>
          </p:nvPicPr>
          <p:blipFill>
            <a:blip r:embed="rId9"/>
            <a:stretch>
              <a:fillRect/>
            </a:stretch>
          </p:blipFill>
          <p:spPr>
            <a:xfrm>
              <a:off x="4817678" y="5401758"/>
              <a:ext cx="3106823" cy="401829"/>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37539"/>
            <a:ext cx="8229600" cy="1143000"/>
          </a:xfrm>
        </p:spPr>
        <p:txBody>
          <a:bodyPr>
            <a:normAutofit/>
          </a:bodyPr>
          <a:lstStyle/>
          <a:p>
            <a:r>
              <a:rPr lang="ja-JP" altLang="en-US" sz="5900" dirty="0" smtClean="0"/>
              <a:t>サイクルを含む場合</a:t>
            </a:r>
            <a:endParaRPr lang="ja-JP" altLang="en-US" sz="5900"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2433" y="274638"/>
            <a:ext cx="8686800" cy="1143000"/>
          </a:xfrm>
        </p:spPr>
        <p:txBody>
          <a:bodyPr>
            <a:normAutofit fontScale="90000"/>
          </a:bodyPr>
          <a:lstStyle/>
          <a:p>
            <a:r>
              <a:rPr lang="ja-JP" altLang="en-US" dirty="0" smtClean="0"/>
              <a:t>サイクルを含む非線形テキストにおける</a:t>
            </a:r>
            <a:r>
              <a:rPr lang="en-US" altLang="ja-JP" dirty="0" smtClean="0"/>
              <a:t/>
            </a:r>
            <a:br>
              <a:rPr lang="en-US" altLang="ja-JP" dirty="0" smtClean="0"/>
            </a:br>
            <a:r>
              <a:rPr lang="ja-JP" altLang="en-US" dirty="0" smtClean="0"/>
              <a:t>最長共通部分列問題</a:t>
            </a:r>
            <a:endParaRPr lang="ja-JP" altLang="en-US" dirty="0"/>
          </a:p>
        </p:txBody>
      </p:sp>
      <p:sp>
        <p:nvSpPr>
          <p:cNvPr id="4" name="テキスト ボックス 3"/>
          <p:cNvSpPr txBox="1"/>
          <p:nvPr/>
        </p:nvSpPr>
        <p:spPr>
          <a:xfrm>
            <a:off x="457200" y="1587500"/>
            <a:ext cx="8229600" cy="1077218"/>
          </a:xfrm>
          <a:prstGeom prst="rect">
            <a:avLst/>
          </a:prstGeom>
          <a:noFill/>
          <a:ln>
            <a:solidFill>
              <a:srgbClr val="3366FF"/>
            </a:solidFill>
          </a:ln>
        </p:spPr>
        <p:txBody>
          <a:bodyPr wrap="square" rtlCol="0">
            <a:spAutoFit/>
          </a:bodyPr>
          <a:lstStyle/>
          <a:p>
            <a:r>
              <a:rPr kumimoji="1" lang="ja-JP" altLang="en-US" sz="3200" dirty="0" smtClean="0">
                <a:latin typeface="+mn-ea"/>
              </a:rPr>
              <a:t>入力：２つの</a:t>
            </a:r>
            <a:r>
              <a:rPr lang="ja-JP" altLang="en-US" sz="3200" dirty="0" smtClean="0">
                <a:latin typeface="+mn-ea"/>
              </a:rPr>
              <a:t>非線形</a:t>
            </a:r>
            <a:r>
              <a:rPr kumimoji="1" lang="ja-JP" altLang="en-US" sz="3200" dirty="0" smtClean="0">
                <a:latin typeface="+mn-ea"/>
              </a:rPr>
              <a:t>テキスト</a:t>
            </a:r>
            <a:endParaRPr kumimoji="1" lang="en-US" altLang="ja-JP" sz="3200" dirty="0" smtClean="0">
              <a:latin typeface="+mn-ea"/>
            </a:endParaRPr>
          </a:p>
          <a:p>
            <a:r>
              <a:rPr lang="ja-JP" altLang="en-US" sz="3200" dirty="0" smtClean="0">
                <a:latin typeface="+mn-ea"/>
              </a:rPr>
              <a:t>出力：最長共通部分列の長さ</a:t>
            </a:r>
            <a:endParaRPr lang="en-US" altLang="ja-JP" sz="3200" dirty="0" smtClean="0">
              <a:latin typeface="+mn-ea"/>
            </a:endParaRPr>
          </a:p>
        </p:txBody>
      </p:sp>
      <p:grpSp>
        <p:nvGrpSpPr>
          <p:cNvPr id="3" name="図形グループ 87"/>
          <p:cNvGrpSpPr/>
          <p:nvPr/>
        </p:nvGrpSpPr>
        <p:grpSpPr>
          <a:xfrm>
            <a:off x="4931909" y="4912244"/>
            <a:ext cx="2959047" cy="1537023"/>
            <a:chOff x="5355107" y="2933189"/>
            <a:chExt cx="2959047" cy="1537023"/>
          </a:xfrm>
        </p:grpSpPr>
        <p:grpSp>
          <p:nvGrpSpPr>
            <p:cNvPr id="5" name="図形グループ 51"/>
            <p:cNvGrpSpPr/>
            <p:nvPr/>
          </p:nvGrpSpPr>
          <p:grpSpPr>
            <a:xfrm>
              <a:off x="5355107" y="2933189"/>
              <a:ext cx="2959047" cy="1537023"/>
              <a:chOff x="741623" y="4389936"/>
              <a:chExt cx="3609070" cy="1841782"/>
            </a:xfrm>
          </p:grpSpPr>
          <p:grpSp>
            <p:nvGrpSpPr>
              <p:cNvPr id="6" name="図形グループ 89"/>
              <p:cNvGrpSpPr/>
              <p:nvPr/>
            </p:nvGrpSpPr>
            <p:grpSpPr>
              <a:xfrm>
                <a:off x="741623" y="4389936"/>
                <a:ext cx="3609070" cy="1841782"/>
                <a:chOff x="1344399" y="873288"/>
                <a:chExt cx="3609070" cy="1841782"/>
              </a:xfrm>
            </p:grpSpPr>
            <p:sp>
              <p:nvSpPr>
                <p:cNvPr id="57" name="円/楕円 18"/>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dirty="0" smtClean="0">
                      <a:solidFill>
                        <a:srgbClr val="000000"/>
                      </a:solidFill>
                    </a:rPr>
                    <a:t> </a:t>
                  </a:r>
                  <a:endParaRPr kumimoji="1" lang="ja-JP" altLang="en-US" sz="3200" dirty="0">
                    <a:solidFill>
                      <a:srgbClr val="000000"/>
                    </a:solidFill>
                  </a:endParaRPr>
                </a:p>
              </p:txBody>
            </p:sp>
            <p:sp>
              <p:nvSpPr>
                <p:cNvPr id="58" name="円/楕円 57"/>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sp>
              <p:nvSpPr>
                <p:cNvPr id="59" name="円/楕円 58"/>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a:t>
                  </a:r>
                  <a:endParaRPr kumimoji="1" lang="ja-JP" altLang="en-US" sz="3200" dirty="0">
                    <a:solidFill>
                      <a:srgbClr val="000000"/>
                    </a:solidFill>
                  </a:endParaRPr>
                </a:p>
              </p:txBody>
            </p:sp>
            <p:sp>
              <p:nvSpPr>
                <p:cNvPr id="60" name="円/楕円 59"/>
                <p:cNvSpPr/>
                <p:nvPr/>
              </p:nvSpPr>
              <p:spPr>
                <a:xfrm>
                  <a:off x="2851952" y="210237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b</a:t>
                  </a:r>
                  <a:endParaRPr kumimoji="1" lang="ja-JP" altLang="en-US" sz="3200" dirty="0">
                    <a:solidFill>
                      <a:srgbClr val="000000"/>
                    </a:solidFill>
                  </a:endParaRPr>
                </a:p>
              </p:txBody>
            </p:sp>
            <p:sp>
              <p:nvSpPr>
                <p:cNvPr id="61" name="円/楕円 60"/>
                <p:cNvSpPr/>
                <p:nvPr/>
              </p:nvSpPr>
              <p:spPr>
                <a:xfrm>
                  <a:off x="4350607" y="210237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cxnSp>
              <p:nvCxnSpPr>
                <p:cNvPr id="62" name="直線矢印コネクタ 61"/>
                <p:cNvCxnSpPr/>
                <p:nvPr/>
              </p:nvCxnSpPr>
              <p:spPr>
                <a:xfrm>
                  <a:off x="1947261" y="1178047"/>
                  <a:ext cx="904691" cy="25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stCxn id="57" idx="3"/>
                  <a:endCxn id="59" idx="1"/>
                </p:cNvCxnSpPr>
                <p:nvPr/>
              </p:nvCxnSpPr>
              <p:spPr>
                <a:xfrm rot="5400000">
                  <a:off x="1041176" y="1787748"/>
                  <a:ext cx="783020" cy="1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a:stCxn id="58"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stCxn id="59" idx="7"/>
                  <a:endCxn id="57" idx="5"/>
                </p:cNvCxnSpPr>
                <p:nvPr/>
              </p:nvCxnSpPr>
              <p:spPr>
                <a:xfrm rot="5400000" flipH="1" flipV="1">
                  <a:off x="1467463" y="1787748"/>
                  <a:ext cx="783020" cy="1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60" idx="5"/>
                  <a:endCxn id="61" idx="3"/>
                </p:cNvCxnSpPr>
                <p:nvPr/>
              </p:nvCxnSpPr>
              <p:spPr>
                <a:xfrm rot="16200000" flipH="1">
                  <a:off x="3902728" y="2089159"/>
                  <a:ext cx="1903" cy="1072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直線矢印コネクタ 66"/>
                <p:cNvCxnSpPr>
                  <a:stCxn id="68" idx="4"/>
                  <a:endCxn id="61" idx="0"/>
                </p:cNvCxnSpPr>
                <p:nvPr/>
              </p:nvCxnSpPr>
              <p:spPr>
                <a:xfrm rot="5400000">
                  <a:off x="4343841" y="1794179"/>
                  <a:ext cx="6163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8" name="円/楕円 67"/>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endParaRPr kumimoji="1" lang="ja-JP" altLang="en-US" sz="3200" dirty="0">
                    <a:solidFill>
                      <a:srgbClr val="000000"/>
                    </a:solidFill>
                  </a:endParaRPr>
                </a:p>
              </p:txBody>
            </p:sp>
            <p:cxnSp>
              <p:nvCxnSpPr>
                <p:cNvPr id="69" name="直線矢印コネクタ 68"/>
                <p:cNvCxnSpPr>
                  <a:stCxn id="61" idx="1"/>
                  <a:endCxn id="60" idx="7"/>
                </p:cNvCxnSpPr>
                <p:nvPr/>
              </p:nvCxnSpPr>
              <p:spPr>
                <a:xfrm rot="16200000" flipV="1">
                  <a:off x="3902728" y="1655918"/>
                  <a:ext cx="1903" cy="1072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56" name="直線矢印コネクタ 55"/>
              <p:cNvCxnSpPr>
                <a:stCxn id="58" idx="4"/>
                <a:endCxn id="60" idx="0"/>
              </p:cNvCxnSpPr>
              <p:nvPr/>
            </p:nvCxnSpPr>
            <p:spPr>
              <a:xfrm rot="5400000">
                <a:off x="2242410" y="5310827"/>
                <a:ext cx="6163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5" name="フリーフォーム 84"/>
            <p:cNvSpPr/>
            <p:nvPr/>
          </p:nvSpPr>
          <p:spPr>
            <a:xfrm>
              <a:off x="7196213" y="4100970"/>
              <a:ext cx="543649" cy="242859"/>
            </a:xfrm>
            <a:custGeom>
              <a:avLst/>
              <a:gdLst>
                <a:gd name="connsiteX0" fmla="*/ 13368 w 543649"/>
                <a:gd name="connsiteY0" fmla="*/ 180474 h 242859"/>
                <a:gd name="connsiteX1" fmla="*/ 334211 w 543649"/>
                <a:gd name="connsiteY1" fmla="*/ 233947 h 242859"/>
                <a:gd name="connsiteX2" fmla="*/ 534737 w 543649"/>
                <a:gd name="connsiteY2" fmla="*/ 127000 h 242859"/>
                <a:gd name="connsiteX3" fmla="*/ 280737 w 543649"/>
                <a:gd name="connsiteY3" fmla="*/ 6684 h 242859"/>
                <a:gd name="connsiteX4" fmla="*/ 0 w 543649"/>
                <a:gd name="connsiteY4" fmla="*/ 86895 h 242859"/>
                <a:gd name="connsiteX5" fmla="*/ 0 w 543649"/>
                <a:gd name="connsiteY5" fmla="*/ 86895 h 24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649" h="242859">
                  <a:moveTo>
                    <a:pt x="13368" y="180474"/>
                  </a:moveTo>
                  <a:cubicBezTo>
                    <a:pt x="130342" y="211666"/>
                    <a:pt x="247316" y="242859"/>
                    <a:pt x="334211" y="233947"/>
                  </a:cubicBezTo>
                  <a:cubicBezTo>
                    <a:pt x="421106" y="225035"/>
                    <a:pt x="543649" y="164877"/>
                    <a:pt x="534737" y="127000"/>
                  </a:cubicBezTo>
                  <a:cubicBezTo>
                    <a:pt x="525825" y="89123"/>
                    <a:pt x="369860" y="13368"/>
                    <a:pt x="280737" y="6684"/>
                  </a:cubicBezTo>
                  <a:cubicBezTo>
                    <a:pt x="191614" y="0"/>
                    <a:pt x="0" y="86895"/>
                    <a:pt x="0" y="86895"/>
                  </a:cubicBezTo>
                  <a:lnTo>
                    <a:pt x="0" y="86895"/>
                  </a:ln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6" name="フリーフォーム 85"/>
            <p:cNvSpPr/>
            <p:nvPr/>
          </p:nvSpPr>
          <p:spPr>
            <a:xfrm rot="5558306">
              <a:off x="5420601" y="3581476"/>
              <a:ext cx="359307" cy="262734"/>
            </a:xfrm>
            <a:custGeom>
              <a:avLst/>
              <a:gdLst>
                <a:gd name="connsiteX0" fmla="*/ 13368 w 543649"/>
                <a:gd name="connsiteY0" fmla="*/ 180474 h 242859"/>
                <a:gd name="connsiteX1" fmla="*/ 334211 w 543649"/>
                <a:gd name="connsiteY1" fmla="*/ 233947 h 242859"/>
                <a:gd name="connsiteX2" fmla="*/ 534737 w 543649"/>
                <a:gd name="connsiteY2" fmla="*/ 127000 h 242859"/>
                <a:gd name="connsiteX3" fmla="*/ 280737 w 543649"/>
                <a:gd name="connsiteY3" fmla="*/ 6684 h 242859"/>
                <a:gd name="connsiteX4" fmla="*/ 0 w 543649"/>
                <a:gd name="connsiteY4" fmla="*/ 86895 h 242859"/>
                <a:gd name="connsiteX5" fmla="*/ 0 w 543649"/>
                <a:gd name="connsiteY5" fmla="*/ 86895 h 24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649" h="242859">
                  <a:moveTo>
                    <a:pt x="13368" y="180474"/>
                  </a:moveTo>
                  <a:cubicBezTo>
                    <a:pt x="130342" y="211666"/>
                    <a:pt x="247316" y="242859"/>
                    <a:pt x="334211" y="233947"/>
                  </a:cubicBezTo>
                  <a:cubicBezTo>
                    <a:pt x="421106" y="225035"/>
                    <a:pt x="543649" y="164877"/>
                    <a:pt x="534737" y="127000"/>
                  </a:cubicBezTo>
                  <a:cubicBezTo>
                    <a:pt x="525825" y="89123"/>
                    <a:pt x="369860" y="13368"/>
                    <a:pt x="280737" y="6684"/>
                  </a:cubicBezTo>
                  <a:cubicBezTo>
                    <a:pt x="191614" y="0"/>
                    <a:pt x="0" y="86895"/>
                    <a:pt x="0" y="86895"/>
                  </a:cubicBezTo>
                  <a:lnTo>
                    <a:pt x="0" y="86895"/>
                  </a:ln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7" name="図形グループ 88"/>
          <p:cNvGrpSpPr/>
          <p:nvPr/>
        </p:nvGrpSpPr>
        <p:grpSpPr>
          <a:xfrm>
            <a:off x="592750" y="4912244"/>
            <a:ext cx="2959047" cy="1610329"/>
            <a:chOff x="588309" y="2479883"/>
            <a:chExt cx="2959047" cy="1610329"/>
          </a:xfrm>
        </p:grpSpPr>
        <p:grpSp>
          <p:nvGrpSpPr>
            <p:cNvPr id="8" name="図形グループ 88"/>
            <p:cNvGrpSpPr/>
            <p:nvPr/>
          </p:nvGrpSpPr>
          <p:grpSpPr>
            <a:xfrm>
              <a:off x="588309" y="2479883"/>
              <a:ext cx="2959047" cy="1610329"/>
              <a:chOff x="1344399" y="873288"/>
              <a:chExt cx="3609070" cy="1828954"/>
            </a:xfrm>
          </p:grpSpPr>
          <p:sp>
            <p:nvSpPr>
              <p:cNvPr id="72" name="円/楕円 6"/>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dirty="0" smtClean="0">
                    <a:solidFill>
                      <a:srgbClr val="000000"/>
                    </a:solidFill>
                  </a:rPr>
                  <a:t> </a:t>
                </a:r>
                <a:endParaRPr kumimoji="1" lang="ja-JP" altLang="en-US" sz="3200" dirty="0">
                  <a:solidFill>
                    <a:srgbClr val="000000"/>
                  </a:solidFill>
                </a:endParaRPr>
              </a:p>
            </p:txBody>
          </p:sp>
          <p:sp>
            <p:nvSpPr>
              <p:cNvPr id="73" name="円/楕円 72"/>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endParaRPr kumimoji="1" lang="ja-JP" altLang="en-US" sz="3200" dirty="0">
                  <a:solidFill>
                    <a:srgbClr val="000000"/>
                  </a:solidFill>
                </a:endParaRPr>
              </a:p>
            </p:txBody>
          </p:sp>
          <p:sp>
            <p:nvSpPr>
              <p:cNvPr id="74" name="円/楕円 73"/>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endParaRPr kumimoji="1" lang="ja-JP" altLang="en-US" sz="3200" dirty="0">
                  <a:solidFill>
                    <a:srgbClr val="000000"/>
                  </a:solidFill>
                </a:endParaRPr>
              </a:p>
            </p:txBody>
          </p:sp>
          <p:sp>
            <p:nvSpPr>
              <p:cNvPr id="75" name="円/楕円 9"/>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sp>
            <p:nvSpPr>
              <p:cNvPr id="76" name="円/楕円 75"/>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endParaRPr kumimoji="1" lang="ja-JP" altLang="en-US" sz="3200" dirty="0">
                  <a:solidFill>
                    <a:srgbClr val="000000"/>
                  </a:solidFill>
                </a:endParaRPr>
              </a:p>
            </p:txBody>
          </p:sp>
          <p:cxnSp>
            <p:nvCxnSpPr>
              <p:cNvPr id="77" name="直線矢印コネクタ 76"/>
              <p:cNvCxnSpPr/>
              <p:nvPr/>
            </p:nvCxnSpPr>
            <p:spPr>
              <a:xfrm>
                <a:off x="1947261" y="1178047"/>
                <a:ext cx="904691" cy="25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a:stCxn id="73" idx="3"/>
                <a:endCxn id="74" idx="7"/>
              </p:cNvCxnSpPr>
              <p:nvPr/>
            </p:nvCxnSpPr>
            <p:spPr>
              <a:xfrm rot="5400000">
                <a:off x="2008097" y="1247132"/>
                <a:ext cx="783019" cy="1081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73"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直線矢印コネクタ 79"/>
              <p:cNvCxnSpPr/>
              <p:nvPr/>
            </p:nvCxnSpPr>
            <p:spPr>
              <a:xfrm>
                <a:off x="1947261" y="236804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a:endCxn id="76" idx="2"/>
              </p:cNvCxnSpPr>
              <p:nvPr/>
            </p:nvCxnSpPr>
            <p:spPr>
              <a:xfrm>
                <a:off x="3454814" y="2395895"/>
                <a:ext cx="895793"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endCxn id="76" idx="0"/>
              </p:cNvCxnSpPr>
              <p:nvPr/>
            </p:nvCxnSpPr>
            <p:spPr>
              <a:xfrm rot="5400000">
                <a:off x="4360828" y="1777192"/>
                <a:ext cx="603566" cy="211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3" name="円/楕円 82"/>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endParaRPr kumimoji="1" lang="ja-JP" altLang="en-US" sz="3200" dirty="0">
                  <a:solidFill>
                    <a:srgbClr val="000000"/>
                  </a:solidFill>
                </a:endParaRPr>
              </a:p>
            </p:txBody>
          </p:sp>
          <p:cxnSp>
            <p:nvCxnSpPr>
              <p:cNvPr id="84" name="直線矢印コネクタ 83"/>
              <p:cNvCxnSpPr>
                <a:endCxn id="73" idx="4"/>
              </p:cNvCxnSpPr>
              <p:nvPr/>
            </p:nvCxnSpPr>
            <p:spPr>
              <a:xfrm rot="5400000" flipH="1" flipV="1">
                <a:off x="2851600" y="1787698"/>
                <a:ext cx="603566" cy="193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cxnSp>
          <p:nvCxnSpPr>
            <p:cNvPr id="52" name="直線矢印コネクタ 51"/>
            <p:cNvCxnSpPr/>
            <p:nvPr/>
          </p:nvCxnSpPr>
          <p:spPr>
            <a:xfrm rot="5400000">
              <a:off x="2341136" y="2845435"/>
              <a:ext cx="689420" cy="879225"/>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p:nvPr/>
          </p:nvCxnSpPr>
          <p:spPr>
            <a:xfrm rot="5400000" flipH="1" flipV="1">
              <a:off x="569740" y="3285047"/>
              <a:ext cx="531418"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87" name="フリーフォーム 86"/>
            <p:cNvSpPr/>
            <p:nvPr/>
          </p:nvSpPr>
          <p:spPr>
            <a:xfrm>
              <a:off x="2473818" y="3113589"/>
              <a:ext cx="759773" cy="677333"/>
            </a:xfrm>
            <a:custGeom>
              <a:avLst/>
              <a:gdLst>
                <a:gd name="connsiteX0" fmla="*/ 0 w 759773"/>
                <a:gd name="connsiteY0" fmla="*/ 552562 h 677333"/>
                <a:gd name="connsiteX1" fmla="*/ 641685 w 759773"/>
                <a:gd name="connsiteY1" fmla="*/ 31193 h 677333"/>
                <a:gd name="connsiteX2" fmla="*/ 708527 w 759773"/>
                <a:gd name="connsiteY2" fmla="*/ 365404 h 677333"/>
                <a:gd name="connsiteX3" fmla="*/ 414421 w 759773"/>
                <a:gd name="connsiteY3" fmla="*/ 632772 h 677333"/>
                <a:gd name="connsiteX4" fmla="*/ 53474 w 759773"/>
                <a:gd name="connsiteY4" fmla="*/ 632772 h 6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73" h="677333">
                  <a:moveTo>
                    <a:pt x="0" y="552562"/>
                  </a:moveTo>
                  <a:cubicBezTo>
                    <a:pt x="261798" y="307474"/>
                    <a:pt x="523597" y="62386"/>
                    <a:pt x="641685" y="31193"/>
                  </a:cubicBezTo>
                  <a:cubicBezTo>
                    <a:pt x="759773" y="0"/>
                    <a:pt x="746404" y="265141"/>
                    <a:pt x="708527" y="365404"/>
                  </a:cubicBezTo>
                  <a:cubicBezTo>
                    <a:pt x="670650" y="465667"/>
                    <a:pt x="523596" y="588211"/>
                    <a:pt x="414421" y="632772"/>
                  </a:cubicBezTo>
                  <a:cubicBezTo>
                    <a:pt x="305246" y="677333"/>
                    <a:pt x="53474" y="632772"/>
                    <a:pt x="53474" y="632772"/>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91" name="テキスト ボックス 90"/>
          <p:cNvSpPr txBox="1"/>
          <p:nvPr/>
        </p:nvSpPr>
        <p:spPr>
          <a:xfrm>
            <a:off x="1014645" y="2959100"/>
            <a:ext cx="7672155" cy="369332"/>
          </a:xfrm>
          <a:prstGeom prst="rect">
            <a:avLst/>
          </a:prstGeom>
          <a:noFill/>
        </p:spPr>
        <p:txBody>
          <a:bodyPr wrap="square" rtlCol="0">
            <a:spAutoFit/>
          </a:bodyPr>
          <a:lstStyle/>
          <a:p>
            <a:r>
              <a:rPr kumimoji="1" lang="ja-JP" altLang="en-US" dirty="0" smtClean="0"/>
              <a:t>サイクルを含む非線形テキストで示される文字列は無限長になりえる</a:t>
            </a:r>
            <a:endParaRPr kumimoji="1" lang="ja-JP" altLang="en-US" dirty="0"/>
          </a:p>
        </p:txBody>
      </p:sp>
      <p:sp>
        <p:nvSpPr>
          <p:cNvPr id="92" name="テキスト ボックス 91"/>
          <p:cNvSpPr txBox="1"/>
          <p:nvPr/>
        </p:nvSpPr>
        <p:spPr>
          <a:xfrm>
            <a:off x="1085051" y="3326368"/>
            <a:ext cx="7693716" cy="369332"/>
          </a:xfrm>
          <a:prstGeom prst="rect">
            <a:avLst/>
          </a:prstGeom>
          <a:noFill/>
        </p:spPr>
        <p:txBody>
          <a:bodyPr wrap="square" rtlCol="0">
            <a:spAutoFit/>
          </a:bodyPr>
          <a:lstStyle/>
          <a:p>
            <a:r>
              <a:rPr kumimoji="1" lang="ja-JP" altLang="en-US" dirty="0" smtClean="0"/>
              <a:t>最長共通部分列も無限長になりえる</a:t>
            </a:r>
            <a:endParaRPr kumimoji="1" lang="ja-JP" altLang="en-US" dirty="0"/>
          </a:p>
        </p:txBody>
      </p:sp>
      <p:sp>
        <p:nvSpPr>
          <p:cNvPr id="93" name="テキスト ボックス 92"/>
          <p:cNvSpPr txBox="1"/>
          <p:nvPr/>
        </p:nvSpPr>
        <p:spPr>
          <a:xfrm>
            <a:off x="1648712" y="3848100"/>
            <a:ext cx="5995755" cy="646331"/>
          </a:xfrm>
          <a:prstGeom prst="rect">
            <a:avLst/>
          </a:prstGeom>
          <a:noFill/>
          <a:ln w="19050" cap="flat" cmpd="sng" algn="ctr">
            <a:solidFill>
              <a:srgbClr val="FF0000"/>
            </a:solidFill>
            <a:prstDash val="solid"/>
            <a:round/>
            <a:headEnd type="none" w="med" len="med"/>
            <a:tailEnd type="none" w="med" len="med"/>
          </a:ln>
        </p:spPr>
        <p:txBody>
          <a:bodyPr wrap="square" rtlCol="0">
            <a:spAutoFit/>
          </a:bodyPr>
          <a:lstStyle/>
          <a:p>
            <a:r>
              <a:rPr kumimoji="1" lang="ja-JP" altLang="en-US" dirty="0" smtClean="0"/>
              <a:t>有限長の共通部分列が存在するなら，その長さを出力とし，</a:t>
            </a:r>
            <a:endParaRPr kumimoji="1" lang="en-US" altLang="ja-JP" dirty="0" smtClean="0"/>
          </a:p>
          <a:p>
            <a:r>
              <a:rPr lang="ja-JP" altLang="en-US" dirty="0" smtClean="0"/>
              <a:t>　　　　　　　　　　　　　　　存在しないなら，</a:t>
            </a:r>
            <a:r>
              <a:rPr lang="en-US" altLang="ja-JP" dirty="0" smtClean="0"/>
              <a:t>∞</a:t>
            </a:r>
            <a:r>
              <a:rPr lang="ja-JP" altLang="en-US" dirty="0" smtClean="0"/>
              <a:t>を出力する</a:t>
            </a:r>
            <a:endParaRPr kumimoji="1" lang="ja-JP" altLang="en-US" dirty="0"/>
          </a:p>
        </p:txBody>
      </p:sp>
      <p:sp>
        <p:nvSpPr>
          <p:cNvPr id="47" name="テキスト ボックス 46"/>
          <p:cNvSpPr txBox="1"/>
          <p:nvPr/>
        </p:nvSpPr>
        <p:spPr>
          <a:xfrm>
            <a:off x="929130" y="5292633"/>
            <a:ext cx="936813" cy="584776"/>
          </a:xfrm>
          <a:prstGeom prst="rect">
            <a:avLst/>
          </a:prstGeom>
          <a:noFill/>
        </p:spPr>
        <p:txBody>
          <a:bodyPr wrap="square" rtlCol="0">
            <a:spAutoFit/>
          </a:bodyPr>
          <a:lstStyle/>
          <a:p>
            <a:r>
              <a:rPr kumimoji="1" lang="en-US" altLang="ja-JP" sz="3200" dirty="0" smtClean="0">
                <a:latin typeface="BKM-cmmi12"/>
                <a:cs typeface="BKM-cmmi12"/>
              </a:rPr>
              <a:t>T</a:t>
            </a:r>
            <a:r>
              <a:rPr kumimoji="1" lang="en-US" altLang="ja-JP" dirty="0" smtClean="0">
                <a:latin typeface="BKM-cmmi12"/>
                <a:cs typeface="BKM-cmmi12"/>
              </a:rPr>
              <a:t>1</a:t>
            </a:r>
            <a:endParaRPr kumimoji="1" lang="ja-JP" altLang="en-US" sz="3200" dirty="0">
              <a:latin typeface="BKM-cmmi12"/>
              <a:cs typeface="BKM-cmmi12"/>
            </a:endParaRPr>
          </a:p>
        </p:txBody>
      </p:sp>
      <p:sp>
        <p:nvSpPr>
          <p:cNvPr id="48" name="テキスト ボックス 47"/>
          <p:cNvSpPr txBox="1"/>
          <p:nvPr/>
        </p:nvSpPr>
        <p:spPr>
          <a:xfrm>
            <a:off x="5516103" y="5426837"/>
            <a:ext cx="936813" cy="584776"/>
          </a:xfrm>
          <a:prstGeom prst="rect">
            <a:avLst/>
          </a:prstGeom>
          <a:noFill/>
        </p:spPr>
        <p:txBody>
          <a:bodyPr wrap="square" rtlCol="0">
            <a:spAutoFit/>
          </a:bodyPr>
          <a:lstStyle/>
          <a:p>
            <a:r>
              <a:rPr kumimoji="1" lang="en-US" altLang="ja-JP" sz="3200" dirty="0" smtClean="0">
                <a:latin typeface="BKM-cmmi12"/>
                <a:cs typeface="BKM-cmmi12"/>
              </a:rPr>
              <a:t>T</a:t>
            </a:r>
            <a:r>
              <a:rPr lang="en-US" altLang="ja-JP" dirty="0">
                <a:latin typeface="BKM-cmmi12"/>
                <a:cs typeface="BKM-cmmi12"/>
              </a:rPr>
              <a:t>2</a:t>
            </a:r>
            <a:endParaRPr kumimoji="1" lang="ja-JP" altLang="en-US" sz="3200" dirty="0">
              <a:latin typeface="BKM-cmmi12"/>
              <a:cs typeface="BKM-cmmi1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1+#ppt_w/2"/>
                                          </p:val>
                                        </p:tav>
                                        <p:tav tm="100000">
                                          <p:val>
                                            <p:strVal val="#ppt_x"/>
                                          </p:val>
                                        </p:tav>
                                      </p:tavLst>
                                    </p:anim>
                                    <p:anim calcmode="lin" valueType="num">
                                      <p:cBhvr additive="base">
                                        <p:cTn id="8" dur="5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2433" y="274638"/>
            <a:ext cx="8686800" cy="1143000"/>
          </a:xfrm>
        </p:spPr>
        <p:txBody>
          <a:bodyPr>
            <a:normAutofit fontScale="90000"/>
          </a:bodyPr>
          <a:lstStyle/>
          <a:p>
            <a:r>
              <a:rPr lang="ja-JP" altLang="en-US" dirty="0" smtClean="0"/>
              <a:t>サイクルを含む非線形テキストにおける</a:t>
            </a:r>
            <a:r>
              <a:rPr lang="en-US" altLang="ja-JP" dirty="0" smtClean="0"/>
              <a:t/>
            </a:r>
            <a:br>
              <a:rPr lang="en-US" altLang="ja-JP" dirty="0" smtClean="0"/>
            </a:br>
            <a:r>
              <a:rPr lang="ja-JP" altLang="en-US" dirty="0" smtClean="0"/>
              <a:t>最長共通部分列問題の解法</a:t>
            </a:r>
            <a:endParaRPr lang="ja-JP" altLang="en-US" dirty="0"/>
          </a:p>
        </p:txBody>
      </p:sp>
      <p:grpSp>
        <p:nvGrpSpPr>
          <p:cNvPr id="3" name="図形グループ 87"/>
          <p:cNvGrpSpPr/>
          <p:nvPr/>
        </p:nvGrpSpPr>
        <p:grpSpPr>
          <a:xfrm>
            <a:off x="4931909" y="4912244"/>
            <a:ext cx="2959047" cy="1537023"/>
            <a:chOff x="5355107" y="2933189"/>
            <a:chExt cx="2959047" cy="1537023"/>
          </a:xfrm>
        </p:grpSpPr>
        <p:grpSp>
          <p:nvGrpSpPr>
            <p:cNvPr id="4" name="図形グループ 51"/>
            <p:cNvGrpSpPr/>
            <p:nvPr/>
          </p:nvGrpSpPr>
          <p:grpSpPr>
            <a:xfrm>
              <a:off x="5355107" y="2933189"/>
              <a:ext cx="2959047" cy="1537023"/>
              <a:chOff x="741623" y="4389936"/>
              <a:chExt cx="3609070" cy="1841782"/>
            </a:xfrm>
          </p:grpSpPr>
          <p:grpSp>
            <p:nvGrpSpPr>
              <p:cNvPr id="5" name="図形グループ 89"/>
              <p:cNvGrpSpPr/>
              <p:nvPr/>
            </p:nvGrpSpPr>
            <p:grpSpPr>
              <a:xfrm>
                <a:off x="741623" y="4389936"/>
                <a:ext cx="3609070" cy="1841782"/>
                <a:chOff x="1344399" y="873288"/>
                <a:chExt cx="3609070" cy="1841782"/>
              </a:xfrm>
            </p:grpSpPr>
            <p:sp>
              <p:nvSpPr>
                <p:cNvPr id="57" name="円/楕円 18"/>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dirty="0" smtClean="0">
                      <a:solidFill>
                        <a:srgbClr val="000000"/>
                      </a:solidFill>
                    </a:rPr>
                    <a:t> </a:t>
                  </a:r>
                  <a:endParaRPr kumimoji="1" lang="ja-JP" altLang="en-US" sz="3200" dirty="0">
                    <a:solidFill>
                      <a:srgbClr val="000000"/>
                    </a:solidFill>
                  </a:endParaRPr>
                </a:p>
              </p:txBody>
            </p:sp>
            <p:sp>
              <p:nvSpPr>
                <p:cNvPr id="58" name="円/楕円 57"/>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sp>
              <p:nvSpPr>
                <p:cNvPr id="59" name="円/楕円 58"/>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a:t>
                  </a:r>
                  <a:endParaRPr kumimoji="1" lang="ja-JP" altLang="en-US" sz="3200" dirty="0">
                    <a:solidFill>
                      <a:srgbClr val="000000"/>
                    </a:solidFill>
                  </a:endParaRPr>
                </a:p>
              </p:txBody>
            </p:sp>
            <p:sp>
              <p:nvSpPr>
                <p:cNvPr id="60" name="円/楕円 59"/>
                <p:cNvSpPr/>
                <p:nvPr/>
              </p:nvSpPr>
              <p:spPr>
                <a:xfrm>
                  <a:off x="2851952" y="210237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b</a:t>
                  </a:r>
                  <a:endParaRPr kumimoji="1" lang="ja-JP" altLang="en-US" sz="3200" dirty="0">
                    <a:solidFill>
                      <a:srgbClr val="000000"/>
                    </a:solidFill>
                  </a:endParaRPr>
                </a:p>
              </p:txBody>
            </p:sp>
            <p:sp>
              <p:nvSpPr>
                <p:cNvPr id="61" name="円/楕円 60"/>
                <p:cNvSpPr/>
                <p:nvPr/>
              </p:nvSpPr>
              <p:spPr>
                <a:xfrm>
                  <a:off x="4350607" y="210237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cxnSp>
              <p:nvCxnSpPr>
                <p:cNvPr id="62" name="直線矢印コネクタ 61"/>
                <p:cNvCxnSpPr/>
                <p:nvPr/>
              </p:nvCxnSpPr>
              <p:spPr>
                <a:xfrm>
                  <a:off x="1947261" y="1178047"/>
                  <a:ext cx="904691" cy="25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stCxn id="57" idx="3"/>
                  <a:endCxn id="59" idx="1"/>
                </p:cNvCxnSpPr>
                <p:nvPr/>
              </p:nvCxnSpPr>
              <p:spPr>
                <a:xfrm rot="5400000">
                  <a:off x="1041176" y="1787748"/>
                  <a:ext cx="783020" cy="1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a:stCxn id="58"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stCxn id="59" idx="7"/>
                  <a:endCxn id="57" idx="5"/>
                </p:cNvCxnSpPr>
                <p:nvPr/>
              </p:nvCxnSpPr>
              <p:spPr>
                <a:xfrm rot="5400000" flipH="1" flipV="1">
                  <a:off x="1467463" y="1787748"/>
                  <a:ext cx="783020" cy="1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60" idx="5"/>
                  <a:endCxn id="61" idx="3"/>
                </p:cNvCxnSpPr>
                <p:nvPr/>
              </p:nvCxnSpPr>
              <p:spPr>
                <a:xfrm rot="16200000" flipH="1">
                  <a:off x="3902728" y="2089159"/>
                  <a:ext cx="1903" cy="1072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直線矢印コネクタ 66"/>
                <p:cNvCxnSpPr>
                  <a:stCxn id="68" idx="4"/>
                  <a:endCxn id="61" idx="0"/>
                </p:cNvCxnSpPr>
                <p:nvPr/>
              </p:nvCxnSpPr>
              <p:spPr>
                <a:xfrm rot="5400000">
                  <a:off x="4343841" y="1794179"/>
                  <a:ext cx="6163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8" name="円/楕円 67"/>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endParaRPr kumimoji="1" lang="ja-JP" altLang="en-US" sz="3200" dirty="0">
                    <a:solidFill>
                      <a:srgbClr val="000000"/>
                    </a:solidFill>
                  </a:endParaRPr>
                </a:p>
              </p:txBody>
            </p:sp>
            <p:cxnSp>
              <p:nvCxnSpPr>
                <p:cNvPr id="69" name="直線矢印コネクタ 68"/>
                <p:cNvCxnSpPr>
                  <a:stCxn id="61" idx="1"/>
                  <a:endCxn id="60" idx="7"/>
                </p:cNvCxnSpPr>
                <p:nvPr/>
              </p:nvCxnSpPr>
              <p:spPr>
                <a:xfrm rot="16200000" flipV="1">
                  <a:off x="3902728" y="1655918"/>
                  <a:ext cx="1903" cy="1072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56" name="直線矢印コネクタ 55"/>
              <p:cNvCxnSpPr>
                <a:stCxn id="58" idx="4"/>
                <a:endCxn id="60" idx="0"/>
              </p:cNvCxnSpPr>
              <p:nvPr/>
            </p:nvCxnSpPr>
            <p:spPr>
              <a:xfrm rot="5400000">
                <a:off x="2242410" y="5310827"/>
                <a:ext cx="6163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5" name="フリーフォーム 84"/>
            <p:cNvSpPr/>
            <p:nvPr/>
          </p:nvSpPr>
          <p:spPr>
            <a:xfrm>
              <a:off x="7196213" y="4100970"/>
              <a:ext cx="543649" cy="242859"/>
            </a:xfrm>
            <a:custGeom>
              <a:avLst/>
              <a:gdLst>
                <a:gd name="connsiteX0" fmla="*/ 13368 w 543649"/>
                <a:gd name="connsiteY0" fmla="*/ 180474 h 242859"/>
                <a:gd name="connsiteX1" fmla="*/ 334211 w 543649"/>
                <a:gd name="connsiteY1" fmla="*/ 233947 h 242859"/>
                <a:gd name="connsiteX2" fmla="*/ 534737 w 543649"/>
                <a:gd name="connsiteY2" fmla="*/ 127000 h 242859"/>
                <a:gd name="connsiteX3" fmla="*/ 280737 w 543649"/>
                <a:gd name="connsiteY3" fmla="*/ 6684 h 242859"/>
                <a:gd name="connsiteX4" fmla="*/ 0 w 543649"/>
                <a:gd name="connsiteY4" fmla="*/ 86895 h 242859"/>
                <a:gd name="connsiteX5" fmla="*/ 0 w 543649"/>
                <a:gd name="connsiteY5" fmla="*/ 86895 h 24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649" h="242859">
                  <a:moveTo>
                    <a:pt x="13368" y="180474"/>
                  </a:moveTo>
                  <a:cubicBezTo>
                    <a:pt x="130342" y="211666"/>
                    <a:pt x="247316" y="242859"/>
                    <a:pt x="334211" y="233947"/>
                  </a:cubicBezTo>
                  <a:cubicBezTo>
                    <a:pt x="421106" y="225035"/>
                    <a:pt x="543649" y="164877"/>
                    <a:pt x="534737" y="127000"/>
                  </a:cubicBezTo>
                  <a:cubicBezTo>
                    <a:pt x="525825" y="89123"/>
                    <a:pt x="369860" y="13368"/>
                    <a:pt x="280737" y="6684"/>
                  </a:cubicBezTo>
                  <a:cubicBezTo>
                    <a:pt x="191614" y="0"/>
                    <a:pt x="0" y="86895"/>
                    <a:pt x="0" y="86895"/>
                  </a:cubicBezTo>
                  <a:lnTo>
                    <a:pt x="0" y="86895"/>
                  </a:ln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6" name="フリーフォーム 85"/>
            <p:cNvSpPr/>
            <p:nvPr/>
          </p:nvSpPr>
          <p:spPr>
            <a:xfrm rot="5558306">
              <a:off x="5420601" y="3581476"/>
              <a:ext cx="359307" cy="262734"/>
            </a:xfrm>
            <a:custGeom>
              <a:avLst/>
              <a:gdLst>
                <a:gd name="connsiteX0" fmla="*/ 13368 w 543649"/>
                <a:gd name="connsiteY0" fmla="*/ 180474 h 242859"/>
                <a:gd name="connsiteX1" fmla="*/ 334211 w 543649"/>
                <a:gd name="connsiteY1" fmla="*/ 233947 h 242859"/>
                <a:gd name="connsiteX2" fmla="*/ 534737 w 543649"/>
                <a:gd name="connsiteY2" fmla="*/ 127000 h 242859"/>
                <a:gd name="connsiteX3" fmla="*/ 280737 w 543649"/>
                <a:gd name="connsiteY3" fmla="*/ 6684 h 242859"/>
                <a:gd name="connsiteX4" fmla="*/ 0 w 543649"/>
                <a:gd name="connsiteY4" fmla="*/ 86895 h 242859"/>
                <a:gd name="connsiteX5" fmla="*/ 0 w 543649"/>
                <a:gd name="connsiteY5" fmla="*/ 86895 h 24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649" h="242859">
                  <a:moveTo>
                    <a:pt x="13368" y="180474"/>
                  </a:moveTo>
                  <a:cubicBezTo>
                    <a:pt x="130342" y="211666"/>
                    <a:pt x="247316" y="242859"/>
                    <a:pt x="334211" y="233947"/>
                  </a:cubicBezTo>
                  <a:cubicBezTo>
                    <a:pt x="421106" y="225035"/>
                    <a:pt x="543649" y="164877"/>
                    <a:pt x="534737" y="127000"/>
                  </a:cubicBezTo>
                  <a:cubicBezTo>
                    <a:pt x="525825" y="89123"/>
                    <a:pt x="369860" y="13368"/>
                    <a:pt x="280737" y="6684"/>
                  </a:cubicBezTo>
                  <a:cubicBezTo>
                    <a:pt x="191614" y="0"/>
                    <a:pt x="0" y="86895"/>
                    <a:pt x="0" y="86895"/>
                  </a:cubicBezTo>
                  <a:lnTo>
                    <a:pt x="0" y="86895"/>
                  </a:ln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6" name="図形グループ 88"/>
          <p:cNvGrpSpPr/>
          <p:nvPr/>
        </p:nvGrpSpPr>
        <p:grpSpPr>
          <a:xfrm>
            <a:off x="4851899" y="2617679"/>
            <a:ext cx="2959047" cy="1610329"/>
            <a:chOff x="588309" y="2479883"/>
            <a:chExt cx="2959047" cy="1610329"/>
          </a:xfrm>
        </p:grpSpPr>
        <p:grpSp>
          <p:nvGrpSpPr>
            <p:cNvPr id="7" name="図形グループ 88"/>
            <p:cNvGrpSpPr/>
            <p:nvPr/>
          </p:nvGrpSpPr>
          <p:grpSpPr>
            <a:xfrm>
              <a:off x="588309" y="2479883"/>
              <a:ext cx="2959047" cy="1610329"/>
              <a:chOff x="1344399" y="873288"/>
              <a:chExt cx="3609070" cy="1828954"/>
            </a:xfrm>
          </p:grpSpPr>
          <p:sp>
            <p:nvSpPr>
              <p:cNvPr id="72" name="円/楕円 6"/>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dirty="0" smtClean="0">
                    <a:solidFill>
                      <a:srgbClr val="000000"/>
                    </a:solidFill>
                  </a:rPr>
                  <a:t> </a:t>
                </a:r>
                <a:endParaRPr kumimoji="1" lang="ja-JP" altLang="en-US" sz="3200" dirty="0">
                  <a:solidFill>
                    <a:srgbClr val="000000"/>
                  </a:solidFill>
                </a:endParaRPr>
              </a:p>
            </p:txBody>
          </p:sp>
          <p:sp>
            <p:nvSpPr>
              <p:cNvPr id="73" name="円/楕円 72"/>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endParaRPr kumimoji="1" lang="ja-JP" altLang="en-US" sz="3200" dirty="0">
                  <a:solidFill>
                    <a:srgbClr val="000000"/>
                  </a:solidFill>
                </a:endParaRPr>
              </a:p>
            </p:txBody>
          </p:sp>
          <p:sp>
            <p:nvSpPr>
              <p:cNvPr id="74" name="円/楕円 73"/>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endParaRPr kumimoji="1" lang="ja-JP" altLang="en-US" sz="3200" dirty="0">
                  <a:solidFill>
                    <a:srgbClr val="000000"/>
                  </a:solidFill>
                </a:endParaRPr>
              </a:p>
            </p:txBody>
          </p:sp>
          <p:sp>
            <p:nvSpPr>
              <p:cNvPr id="75" name="円/楕円 9"/>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sp>
            <p:nvSpPr>
              <p:cNvPr id="76" name="円/楕円 75"/>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endParaRPr kumimoji="1" lang="ja-JP" altLang="en-US" sz="3200" dirty="0">
                  <a:solidFill>
                    <a:srgbClr val="000000"/>
                  </a:solidFill>
                </a:endParaRPr>
              </a:p>
            </p:txBody>
          </p:sp>
          <p:cxnSp>
            <p:nvCxnSpPr>
              <p:cNvPr id="77" name="直線矢印コネクタ 76"/>
              <p:cNvCxnSpPr/>
              <p:nvPr/>
            </p:nvCxnSpPr>
            <p:spPr>
              <a:xfrm>
                <a:off x="1947261" y="1178047"/>
                <a:ext cx="904691" cy="25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a:stCxn id="73" idx="3"/>
                <a:endCxn id="74" idx="7"/>
              </p:cNvCxnSpPr>
              <p:nvPr/>
            </p:nvCxnSpPr>
            <p:spPr>
              <a:xfrm rot="5400000">
                <a:off x="2008097" y="1247132"/>
                <a:ext cx="783019" cy="1081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73"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直線矢印コネクタ 79"/>
              <p:cNvCxnSpPr/>
              <p:nvPr/>
            </p:nvCxnSpPr>
            <p:spPr>
              <a:xfrm>
                <a:off x="1947261" y="236804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a:endCxn id="76" idx="2"/>
              </p:cNvCxnSpPr>
              <p:nvPr/>
            </p:nvCxnSpPr>
            <p:spPr>
              <a:xfrm>
                <a:off x="3454814" y="2395895"/>
                <a:ext cx="895793"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endCxn id="76" idx="0"/>
              </p:cNvCxnSpPr>
              <p:nvPr/>
            </p:nvCxnSpPr>
            <p:spPr>
              <a:xfrm rot="5400000">
                <a:off x="4360828" y="1777192"/>
                <a:ext cx="603566" cy="211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3" name="円/楕円 82"/>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endParaRPr kumimoji="1" lang="ja-JP" altLang="en-US" sz="3200" dirty="0">
                  <a:solidFill>
                    <a:srgbClr val="000000"/>
                  </a:solidFill>
                </a:endParaRPr>
              </a:p>
            </p:txBody>
          </p:sp>
          <p:cxnSp>
            <p:nvCxnSpPr>
              <p:cNvPr id="84" name="直線矢印コネクタ 83"/>
              <p:cNvCxnSpPr>
                <a:endCxn id="73" idx="4"/>
              </p:cNvCxnSpPr>
              <p:nvPr/>
            </p:nvCxnSpPr>
            <p:spPr>
              <a:xfrm rot="5400000" flipH="1" flipV="1">
                <a:off x="2851600" y="1787698"/>
                <a:ext cx="603566" cy="193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cxnSp>
          <p:nvCxnSpPr>
            <p:cNvPr id="52" name="直線矢印コネクタ 51"/>
            <p:cNvCxnSpPr/>
            <p:nvPr/>
          </p:nvCxnSpPr>
          <p:spPr>
            <a:xfrm rot="5400000">
              <a:off x="2341136" y="2845435"/>
              <a:ext cx="689420" cy="879225"/>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p:nvPr/>
          </p:nvCxnSpPr>
          <p:spPr>
            <a:xfrm rot="5400000" flipH="1" flipV="1">
              <a:off x="569740" y="3285047"/>
              <a:ext cx="531418"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87" name="フリーフォーム 86"/>
            <p:cNvSpPr/>
            <p:nvPr/>
          </p:nvSpPr>
          <p:spPr>
            <a:xfrm>
              <a:off x="2473818" y="3113589"/>
              <a:ext cx="759773" cy="677333"/>
            </a:xfrm>
            <a:custGeom>
              <a:avLst/>
              <a:gdLst>
                <a:gd name="connsiteX0" fmla="*/ 0 w 759773"/>
                <a:gd name="connsiteY0" fmla="*/ 552562 h 677333"/>
                <a:gd name="connsiteX1" fmla="*/ 641685 w 759773"/>
                <a:gd name="connsiteY1" fmla="*/ 31193 h 677333"/>
                <a:gd name="connsiteX2" fmla="*/ 708527 w 759773"/>
                <a:gd name="connsiteY2" fmla="*/ 365404 h 677333"/>
                <a:gd name="connsiteX3" fmla="*/ 414421 w 759773"/>
                <a:gd name="connsiteY3" fmla="*/ 632772 h 677333"/>
                <a:gd name="connsiteX4" fmla="*/ 53474 w 759773"/>
                <a:gd name="connsiteY4" fmla="*/ 632772 h 6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73" h="677333">
                  <a:moveTo>
                    <a:pt x="0" y="552562"/>
                  </a:moveTo>
                  <a:cubicBezTo>
                    <a:pt x="261798" y="307474"/>
                    <a:pt x="523597" y="62386"/>
                    <a:pt x="641685" y="31193"/>
                  </a:cubicBezTo>
                  <a:cubicBezTo>
                    <a:pt x="759773" y="0"/>
                    <a:pt x="746404" y="265141"/>
                    <a:pt x="708527" y="365404"/>
                  </a:cubicBezTo>
                  <a:cubicBezTo>
                    <a:pt x="670650" y="465667"/>
                    <a:pt x="523596" y="588211"/>
                    <a:pt x="414421" y="632772"/>
                  </a:cubicBezTo>
                  <a:cubicBezTo>
                    <a:pt x="305246" y="677333"/>
                    <a:pt x="53474" y="632772"/>
                    <a:pt x="53474" y="632772"/>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pic>
        <p:nvPicPr>
          <p:cNvPr id="47" name="図 46"/>
          <p:cNvPicPr>
            <a:picLocks noChangeAspect="1"/>
          </p:cNvPicPr>
          <p:nvPr/>
        </p:nvPicPr>
        <p:blipFill>
          <a:blip r:embed="rId3"/>
          <a:stretch>
            <a:fillRect/>
          </a:stretch>
        </p:blipFill>
        <p:spPr>
          <a:xfrm>
            <a:off x="497734" y="1417638"/>
            <a:ext cx="3535191" cy="5564083"/>
          </a:xfrm>
          <a:prstGeom prst="rect">
            <a:avLst/>
          </a:prstGeom>
        </p:spPr>
      </p:pic>
      <p:sp>
        <p:nvSpPr>
          <p:cNvPr id="44" name="テキスト ボックス 43"/>
          <p:cNvSpPr txBox="1"/>
          <p:nvPr/>
        </p:nvSpPr>
        <p:spPr>
          <a:xfrm>
            <a:off x="5260965" y="2946169"/>
            <a:ext cx="936813" cy="584776"/>
          </a:xfrm>
          <a:prstGeom prst="rect">
            <a:avLst/>
          </a:prstGeom>
          <a:noFill/>
        </p:spPr>
        <p:txBody>
          <a:bodyPr wrap="square" rtlCol="0">
            <a:spAutoFit/>
          </a:bodyPr>
          <a:lstStyle/>
          <a:p>
            <a:r>
              <a:rPr kumimoji="1" lang="en-US" altLang="ja-JP" sz="3200" dirty="0" smtClean="0">
                <a:latin typeface="BKM-cmmi12"/>
                <a:cs typeface="BKM-cmmi12"/>
              </a:rPr>
              <a:t>T</a:t>
            </a:r>
            <a:r>
              <a:rPr kumimoji="1" lang="en-US" altLang="ja-JP" dirty="0" smtClean="0">
                <a:latin typeface="BKM-cmmi12"/>
                <a:cs typeface="BKM-cmmi12"/>
              </a:rPr>
              <a:t>1</a:t>
            </a:r>
            <a:endParaRPr kumimoji="1" lang="ja-JP" altLang="en-US" sz="3200" dirty="0">
              <a:latin typeface="BKM-cmmi12"/>
              <a:cs typeface="BKM-cmmi12"/>
            </a:endParaRPr>
          </a:p>
        </p:txBody>
      </p:sp>
      <p:sp>
        <p:nvSpPr>
          <p:cNvPr id="45" name="テキスト ボックス 44"/>
          <p:cNvSpPr txBox="1"/>
          <p:nvPr/>
        </p:nvSpPr>
        <p:spPr>
          <a:xfrm>
            <a:off x="5516103" y="5426837"/>
            <a:ext cx="936813" cy="584776"/>
          </a:xfrm>
          <a:prstGeom prst="rect">
            <a:avLst/>
          </a:prstGeom>
          <a:noFill/>
        </p:spPr>
        <p:txBody>
          <a:bodyPr wrap="square" rtlCol="0">
            <a:spAutoFit/>
          </a:bodyPr>
          <a:lstStyle/>
          <a:p>
            <a:r>
              <a:rPr kumimoji="1" lang="en-US" altLang="ja-JP" sz="3200" dirty="0" smtClean="0">
                <a:latin typeface="BKM-cmmi12"/>
                <a:cs typeface="BKM-cmmi12"/>
              </a:rPr>
              <a:t>T</a:t>
            </a:r>
            <a:r>
              <a:rPr lang="en-US" altLang="ja-JP" dirty="0">
                <a:latin typeface="BKM-cmmi12"/>
                <a:cs typeface="BKM-cmmi12"/>
              </a:rPr>
              <a:t>2</a:t>
            </a:r>
            <a:endParaRPr kumimoji="1" lang="ja-JP" altLang="en-US" sz="3200" dirty="0">
              <a:latin typeface="BKM-cmmi12"/>
              <a:cs typeface="BKM-cmmi12"/>
            </a:endParaRPr>
          </a:p>
        </p:txBody>
      </p:sp>
      <p:sp>
        <p:nvSpPr>
          <p:cNvPr id="48" name="正方形/長方形 47"/>
          <p:cNvSpPr/>
          <p:nvPr/>
        </p:nvSpPr>
        <p:spPr>
          <a:xfrm>
            <a:off x="497734" y="2155050"/>
            <a:ext cx="1798690" cy="485801"/>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8" name="図形グループ 69"/>
          <p:cNvGrpSpPr/>
          <p:nvPr/>
        </p:nvGrpSpPr>
        <p:grpSpPr>
          <a:xfrm>
            <a:off x="232433" y="2617679"/>
            <a:ext cx="4318000" cy="2246766"/>
            <a:chOff x="232433" y="2617679"/>
            <a:chExt cx="4318000" cy="2246766"/>
          </a:xfrm>
        </p:grpSpPr>
        <p:pic>
          <p:nvPicPr>
            <p:cNvPr id="46" name="図 45"/>
            <p:cNvPicPr>
              <a:picLocks noChangeAspect="1"/>
            </p:cNvPicPr>
            <p:nvPr/>
          </p:nvPicPr>
          <p:blipFill>
            <a:blip r:embed="rId4"/>
            <a:stretch>
              <a:fillRect/>
            </a:stretch>
          </p:blipFill>
          <p:spPr>
            <a:xfrm>
              <a:off x="232433" y="3530945"/>
              <a:ext cx="4318000" cy="1333500"/>
            </a:xfrm>
            <a:prstGeom prst="rect">
              <a:avLst/>
            </a:prstGeom>
            <a:ln w="34925" cap="flat" cmpd="sng" algn="ctr">
              <a:solidFill>
                <a:srgbClr val="FF0000"/>
              </a:solidFill>
              <a:prstDash val="solid"/>
              <a:round/>
              <a:headEnd type="none" w="med" len="med"/>
              <a:tailEnd type="none" w="med" len="med"/>
            </a:ln>
          </p:spPr>
        </p:pic>
        <p:cxnSp>
          <p:nvCxnSpPr>
            <p:cNvPr id="50" name="直線コネクタ 49"/>
            <p:cNvCxnSpPr/>
            <p:nvPr/>
          </p:nvCxnSpPr>
          <p:spPr>
            <a:xfrm rot="5400000">
              <a:off x="-91549" y="2941662"/>
              <a:ext cx="913266" cy="2653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直線コネクタ 53"/>
            <p:cNvCxnSpPr/>
            <p:nvPr/>
          </p:nvCxnSpPr>
          <p:spPr>
            <a:xfrm>
              <a:off x="2296424" y="2617679"/>
              <a:ext cx="2254009" cy="9132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強連結成分分解</a:t>
            </a:r>
            <a:endParaRPr lang="ja-JP" altLang="en-US" dirty="0"/>
          </a:p>
        </p:txBody>
      </p:sp>
      <p:grpSp>
        <p:nvGrpSpPr>
          <p:cNvPr id="3" name="図形グループ 3"/>
          <p:cNvGrpSpPr/>
          <p:nvPr/>
        </p:nvGrpSpPr>
        <p:grpSpPr>
          <a:xfrm>
            <a:off x="1344315" y="2266841"/>
            <a:ext cx="3080521" cy="4086590"/>
            <a:chOff x="555841" y="1008462"/>
            <a:chExt cx="3080521" cy="4086590"/>
          </a:xfrm>
        </p:grpSpPr>
        <p:sp>
          <p:nvSpPr>
            <p:cNvPr id="5" name="角丸四角形 4"/>
            <p:cNvSpPr/>
            <p:nvPr/>
          </p:nvSpPr>
          <p:spPr>
            <a:xfrm rot="5400000">
              <a:off x="-14536" y="3939169"/>
              <a:ext cx="1726260" cy="585506"/>
            </a:xfrm>
            <a:prstGeom prst="roundRect">
              <a:avLst/>
            </a:prstGeom>
            <a:solidFill>
              <a:srgbClr val="FFCB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直角三角形 5"/>
            <p:cNvSpPr/>
            <p:nvPr/>
          </p:nvSpPr>
          <p:spPr>
            <a:xfrm rot="16200000">
              <a:off x="1385356" y="887992"/>
              <a:ext cx="2130535" cy="2371476"/>
            </a:xfrm>
            <a:prstGeom prst="rtTriangle">
              <a:avLst/>
            </a:prstGeom>
            <a:solidFill>
              <a:srgbClr val="FFCBD8"/>
            </a:solidFill>
            <a:ln cap="rnd">
              <a:no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813780" y="4423930"/>
              <a:ext cx="1814557" cy="643812"/>
            </a:xfrm>
            <a:prstGeom prst="roundRect">
              <a:avLst/>
            </a:prstGeom>
            <a:solidFill>
              <a:srgbClr val="FFCB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4" name="図形グループ 88"/>
            <p:cNvGrpSpPr/>
            <p:nvPr/>
          </p:nvGrpSpPr>
          <p:grpSpPr>
            <a:xfrm>
              <a:off x="601017" y="1474048"/>
              <a:ext cx="2959047" cy="1610329"/>
              <a:chOff x="1344399" y="873288"/>
              <a:chExt cx="3609070" cy="1828954"/>
            </a:xfrm>
          </p:grpSpPr>
          <p:sp>
            <p:nvSpPr>
              <p:cNvPr id="30" name="円/楕円 6"/>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dirty="0" smtClean="0">
                    <a:solidFill>
                      <a:srgbClr val="000000"/>
                    </a:solidFill>
                  </a:rPr>
                  <a:t> </a:t>
                </a:r>
                <a:endParaRPr kumimoji="1" lang="ja-JP" altLang="en-US" sz="3200" dirty="0">
                  <a:solidFill>
                    <a:srgbClr val="000000"/>
                  </a:solidFill>
                </a:endParaRPr>
              </a:p>
            </p:txBody>
          </p:sp>
          <p:sp>
            <p:nvSpPr>
              <p:cNvPr id="31" name="円/楕円 30"/>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endParaRPr kumimoji="1" lang="ja-JP" altLang="en-US" sz="3200" dirty="0">
                  <a:solidFill>
                    <a:srgbClr val="000000"/>
                  </a:solidFill>
                </a:endParaRPr>
              </a:p>
            </p:txBody>
          </p:sp>
          <p:sp>
            <p:nvSpPr>
              <p:cNvPr id="32" name="円/楕円 31"/>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endParaRPr kumimoji="1" lang="ja-JP" altLang="en-US" sz="3200" dirty="0">
                  <a:solidFill>
                    <a:srgbClr val="000000"/>
                  </a:solidFill>
                </a:endParaRPr>
              </a:p>
            </p:txBody>
          </p:sp>
          <p:sp>
            <p:nvSpPr>
              <p:cNvPr id="33" name="円/楕円 9"/>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sp>
            <p:nvSpPr>
              <p:cNvPr id="34" name="円/楕円 33"/>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endParaRPr kumimoji="1" lang="ja-JP" altLang="en-US" sz="3200" dirty="0">
                  <a:solidFill>
                    <a:srgbClr val="000000"/>
                  </a:solidFill>
                </a:endParaRPr>
              </a:p>
            </p:txBody>
          </p:sp>
          <p:cxnSp>
            <p:nvCxnSpPr>
              <p:cNvPr id="35" name="直線矢印コネクタ 34"/>
              <p:cNvCxnSpPr/>
              <p:nvPr/>
            </p:nvCxnSpPr>
            <p:spPr>
              <a:xfrm>
                <a:off x="1947261" y="1178047"/>
                <a:ext cx="904691" cy="25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a:stCxn id="31" idx="3"/>
                <a:endCxn id="32" idx="7"/>
              </p:cNvCxnSpPr>
              <p:nvPr/>
            </p:nvCxnSpPr>
            <p:spPr>
              <a:xfrm rot="5400000">
                <a:off x="2008097" y="1247132"/>
                <a:ext cx="783019" cy="1081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31"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p:nvPr/>
            </p:nvCxnSpPr>
            <p:spPr>
              <a:xfrm>
                <a:off x="1947261" y="236804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endCxn id="34" idx="2"/>
              </p:cNvCxnSpPr>
              <p:nvPr/>
            </p:nvCxnSpPr>
            <p:spPr>
              <a:xfrm>
                <a:off x="3454814" y="2395895"/>
                <a:ext cx="895793"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endCxn id="34" idx="0"/>
              </p:cNvCxnSpPr>
              <p:nvPr/>
            </p:nvCxnSpPr>
            <p:spPr>
              <a:xfrm rot="5400000">
                <a:off x="4360828" y="1777192"/>
                <a:ext cx="603566" cy="211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円/楕円 40"/>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endParaRPr kumimoji="1" lang="ja-JP" altLang="en-US" sz="3200" dirty="0">
                  <a:solidFill>
                    <a:srgbClr val="000000"/>
                  </a:solidFill>
                </a:endParaRPr>
              </a:p>
            </p:txBody>
          </p:sp>
          <p:cxnSp>
            <p:nvCxnSpPr>
              <p:cNvPr id="42" name="直線矢印コネクタ 41"/>
              <p:cNvCxnSpPr>
                <a:endCxn id="31" idx="4"/>
              </p:cNvCxnSpPr>
              <p:nvPr/>
            </p:nvCxnSpPr>
            <p:spPr>
              <a:xfrm rot="5400000" flipH="1" flipV="1">
                <a:off x="2851600" y="1787698"/>
                <a:ext cx="603566" cy="193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8" name="図形グループ 51"/>
            <p:cNvGrpSpPr/>
            <p:nvPr/>
          </p:nvGrpSpPr>
          <p:grpSpPr>
            <a:xfrm>
              <a:off x="605315" y="3464377"/>
              <a:ext cx="2959047" cy="1537023"/>
              <a:chOff x="741623" y="4389936"/>
              <a:chExt cx="3609070" cy="1841782"/>
            </a:xfrm>
          </p:grpSpPr>
          <p:grpSp>
            <p:nvGrpSpPr>
              <p:cNvPr id="9" name="図形グループ 89"/>
              <p:cNvGrpSpPr/>
              <p:nvPr/>
            </p:nvGrpSpPr>
            <p:grpSpPr>
              <a:xfrm>
                <a:off x="741623" y="4389936"/>
                <a:ext cx="3609070" cy="1841782"/>
                <a:chOff x="1344399" y="873288"/>
                <a:chExt cx="3609070" cy="1841782"/>
              </a:xfrm>
            </p:grpSpPr>
            <p:sp>
              <p:nvSpPr>
                <p:cNvPr id="15" name="円/楕円 18"/>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dirty="0" smtClean="0">
                      <a:solidFill>
                        <a:srgbClr val="000000"/>
                      </a:solidFill>
                    </a:rPr>
                    <a:t> </a:t>
                  </a:r>
                  <a:endParaRPr kumimoji="1" lang="ja-JP" altLang="en-US" sz="3200" dirty="0">
                    <a:solidFill>
                      <a:srgbClr val="000000"/>
                    </a:solidFill>
                  </a:endParaRPr>
                </a:p>
              </p:txBody>
            </p:sp>
            <p:sp>
              <p:nvSpPr>
                <p:cNvPr id="16" name="円/楕円 15"/>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sp>
              <p:nvSpPr>
                <p:cNvPr id="17" name="円/楕円 16"/>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a:t>
                  </a:r>
                  <a:endParaRPr kumimoji="1" lang="ja-JP" altLang="en-US" sz="3200" dirty="0">
                    <a:solidFill>
                      <a:srgbClr val="000000"/>
                    </a:solidFill>
                  </a:endParaRPr>
                </a:p>
              </p:txBody>
            </p:sp>
            <p:sp>
              <p:nvSpPr>
                <p:cNvPr id="18" name="円/楕円 17"/>
                <p:cNvSpPr/>
                <p:nvPr/>
              </p:nvSpPr>
              <p:spPr>
                <a:xfrm>
                  <a:off x="2851952" y="210237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b</a:t>
                  </a:r>
                  <a:endParaRPr kumimoji="1" lang="ja-JP" altLang="en-US" sz="3200" dirty="0">
                    <a:solidFill>
                      <a:srgbClr val="000000"/>
                    </a:solidFill>
                  </a:endParaRPr>
                </a:p>
              </p:txBody>
            </p:sp>
            <p:sp>
              <p:nvSpPr>
                <p:cNvPr id="19" name="円/楕円 18"/>
                <p:cNvSpPr/>
                <p:nvPr/>
              </p:nvSpPr>
              <p:spPr>
                <a:xfrm>
                  <a:off x="4350607" y="210237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d  </a:t>
                  </a:r>
                  <a:endParaRPr kumimoji="1" lang="ja-JP" altLang="en-US" sz="3200" dirty="0">
                    <a:solidFill>
                      <a:srgbClr val="000000"/>
                    </a:solidFill>
                  </a:endParaRPr>
                </a:p>
              </p:txBody>
            </p:sp>
            <p:cxnSp>
              <p:nvCxnSpPr>
                <p:cNvPr id="20" name="直線矢印コネクタ 19"/>
                <p:cNvCxnSpPr/>
                <p:nvPr/>
              </p:nvCxnSpPr>
              <p:spPr>
                <a:xfrm>
                  <a:off x="1947261" y="1178047"/>
                  <a:ext cx="904691" cy="25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a:stCxn id="15" idx="3"/>
                  <a:endCxn id="17" idx="1"/>
                </p:cNvCxnSpPr>
                <p:nvPr/>
              </p:nvCxnSpPr>
              <p:spPr>
                <a:xfrm rot="5400000">
                  <a:off x="1041176" y="1787748"/>
                  <a:ext cx="783020" cy="1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a:stCxn id="16"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a:stCxn id="17" idx="7"/>
                  <a:endCxn id="15" idx="5"/>
                </p:cNvCxnSpPr>
                <p:nvPr/>
              </p:nvCxnSpPr>
              <p:spPr>
                <a:xfrm rot="5400000" flipH="1" flipV="1">
                  <a:off x="1467463" y="1787748"/>
                  <a:ext cx="783020" cy="1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a:stCxn id="18" idx="5"/>
                  <a:endCxn id="19" idx="3"/>
                </p:cNvCxnSpPr>
                <p:nvPr/>
              </p:nvCxnSpPr>
              <p:spPr>
                <a:xfrm rot="16200000" flipH="1">
                  <a:off x="3902728" y="2089159"/>
                  <a:ext cx="1903" cy="1072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a:stCxn id="26" idx="4"/>
                  <a:endCxn id="19" idx="0"/>
                </p:cNvCxnSpPr>
                <p:nvPr/>
              </p:nvCxnSpPr>
              <p:spPr>
                <a:xfrm rot="5400000">
                  <a:off x="4343841" y="1794179"/>
                  <a:ext cx="6163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円/楕円 25"/>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endParaRPr kumimoji="1" lang="ja-JP" altLang="en-US" sz="3200" dirty="0">
                    <a:solidFill>
                      <a:srgbClr val="000000"/>
                    </a:solidFill>
                  </a:endParaRPr>
                </a:p>
              </p:txBody>
            </p:sp>
            <p:cxnSp>
              <p:nvCxnSpPr>
                <p:cNvPr id="27" name="直線矢印コネクタ 26"/>
                <p:cNvCxnSpPr>
                  <a:stCxn id="19" idx="1"/>
                  <a:endCxn id="18" idx="7"/>
                </p:cNvCxnSpPr>
                <p:nvPr/>
              </p:nvCxnSpPr>
              <p:spPr>
                <a:xfrm rot="16200000" flipV="1">
                  <a:off x="3902728" y="1655918"/>
                  <a:ext cx="1903" cy="1072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4" name="直線矢印コネクタ 13"/>
              <p:cNvCxnSpPr>
                <a:stCxn id="16" idx="4"/>
                <a:endCxn id="18" idx="0"/>
              </p:cNvCxnSpPr>
              <p:nvPr/>
            </p:nvCxnSpPr>
            <p:spPr>
              <a:xfrm rot="5400000">
                <a:off x="2242410" y="5310827"/>
                <a:ext cx="6163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0" name="直線矢印コネクタ 9"/>
            <p:cNvCxnSpPr/>
            <p:nvPr/>
          </p:nvCxnSpPr>
          <p:spPr>
            <a:xfrm rot="5400000">
              <a:off x="2353844" y="1839600"/>
              <a:ext cx="689420" cy="879225"/>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rot="5400000" flipH="1" flipV="1">
              <a:off x="582448" y="2279212"/>
              <a:ext cx="531418"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12" name="図形グループ 42"/>
          <p:cNvGrpSpPr/>
          <p:nvPr/>
        </p:nvGrpSpPr>
        <p:grpSpPr>
          <a:xfrm>
            <a:off x="5106937" y="2732427"/>
            <a:ext cx="2959048" cy="3516643"/>
            <a:chOff x="4318463" y="1474048"/>
            <a:chExt cx="2959048" cy="3516643"/>
          </a:xfrm>
        </p:grpSpPr>
        <p:cxnSp>
          <p:nvCxnSpPr>
            <p:cNvPr id="44" name="直線矢印コネクタ 43"/>
            <p:cNvCxnSpPr>
              <a:stCxn id="62" idx="0"/>
              <a:endCxn id="60" idx="4"/>
            </p:cNvCxnSpPr>
            <p:nvPr/>
          </p:nvCxnSpPr>
          <p:spPr>
            <a:xfrm rot="5400000" flipH="1" flipV="1">
              <a:off x="4666472" y="2279212"/>
              <a:ext cx="531418"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nvGrpSpPr>
            <p:cNvPr id="13" name="図形グループ 88"/>
            <p:cNvGrpSpPr/>
            <p:nvPr/>
          </p:nvGrpSpPr>
          <p:grpSpPr>
            <a:xfrm>
              <a:off x="4685041" y="1474048"/>
              <a:ext cx="2469065" cy="1642269"/>
              <a:chOff x="1344399" y="873288"/>
              <a:chExt cx="3011450" cy="1865232"/>
            </a:xfrm>
          </p:grpSpPr>
          <p:sp>
            <p:nvSpPr>
              <p:cNvPr id="60" name="円/楕円 59"/>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smtClean="0">
                    <a:solidFill>
                      <a:srgbClr val="000000"/>
                    </a:solidFill>
                  </a:rPr>
                  <a:t>1</a:t>
                </a:r>
                <a:endParaRPr kumimoji="1" lang="ja-JP" altLang="en-US" sz="3200" dirty="0">
                  <a:solidFill>
                    <a:srgbClr val="000000"/>
                  </a:solidFill>
                </a:endParaRPr>
              </a:p>
            </p:txBody>
          </p:sp>
          <p:sp>
            <p:nvSpPr>
              <p:cNvPr id="61" name="円/楕円 60"/>
              <p:cNvSpPr/>
              <p:nvPr/>
            </p:nvSpPr>
            <p:spPr>
              <a:xfrm>
                <a:off x="3302470" y="874190"/>
                <a:ext cx="602861"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smtClean="0">
                    <a:solidFill>
                      <a:srgbClr val="000000"/>
                    </a:solidFill>
                  </a:rPr>
                  <a:t>2</a:t>
                </a:r>
                <a:endParaRPr kumimoji="1" lang="ja-JP" altLang="en-US" sz="3200" dirty="0">
                  <a:solidFill>
                    <a:srgbClr val="000000"/>
                  </a:solidFill>
                </a:endParaRPr>
              </a:p>
            </p:txBody>
          </p:sp>
          <p:sp>
            <p:nvSpPr>
              <p:cNvPr id="62" name="円/楕円 61"/>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sp>
            <p:nvSpPr>
              <p:cNvPr id="63" name="円/楕円 62"/>
              <p:cNvSpPr/>
              <p:nvPr/>
            </p:nvSpPr>
            <p:spPr>
              <a:xfrm>
                <a:off x="2851952" y="2089548"/>
                <a:ext cx="1503897" cy="648972"/>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c,d</a:t>
                </a:r>
                <a:r>
                  <a:rPr lang="en-US" altLang="ja-JP" sz="3200" dirty="0" smtClean="0">
                    <a:solidFill>
                      <a:srgbClr val="000000"/>
                    </a:solidFill>
                  </a:rPr>
                  <a:t>}  </a:t>
                </a:r>
                <a:r>
                  <a:rPr lang="en-US" altLang="ja-JP" sz="3200" baseline="-25000" dirty="0" smtClean="0">
                    <a:solidFill>
                      <a:srgbClr val="000000"/>
                    </a:solidFill>
                  </a:rPr>
                  <a:t>4</a:t>
                </a:r>
                <a:endParaRPr kumimoji="1" lang="ja-JP" altLang="en-US" sz="3200" dirty="0">
                  <a:solidFill>
                    <a:srgbClr val="000000"/>
                  </a:solidFill>
                </a:endParaRPr>
              </a:p>
            </p:txBody>
          </p:sp>
          <p:cxnSp>
            <p:nvCxnSpPr>
              <p:cNvPr id="64" name="直線矢印コネクタ 63"/>
              <p:cNvCxnSpPr>
                <a:endCxn id="61" idx="2"/>
              </p:cNvCxnSpPr>
              <p:nvPr/>
            </p:nvCxnSpPr>
            <p:spPr>
              <a:xfrm>
                <a:off x="1947260" y="1178047"/>
                <a:ext cx="1355209" cy="24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stCxn id="61" idx="3"/>
                <a:endCxn id="62" idx="7"/>
              </p:cNvCxnSpPr>
              <p:nvPr/>
            </p:nvCxnSpPr>
            <p:spPr>
              <a:xfrm rot="5400000">
                <a:off x="2233807" y="1022325"/>
                <a:ext cx="782117" cy="15317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p:nvPr/>
            </p:nvCxnSpPr>
            <p:spPr>
              <a:xfrm>
                <a:off x="1947261" y="236804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直線矢印コネクタ 66"/>
              <p:cNvCxnSpPr>
                <a:stCxn id="63" idx="0"/>
                <a:endCxn id="61" idx="4"/>
              </p:cNvCxnSpPr>
              <p:nvPr/>
            </p:nvCxnSpPr>
            <p:spPr>
              <a:xfrm rot="5400000" flipH="1" flipV="1">
                <a:off x="3302569" y="1788150"/>
                <a:ext cx="602664" cy="193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28" name="図形グループ 51"/>
            <p:cNvGrpSpPr/>
            <p:nvPr/>
          </p:nvGrpSpPr>
          <p:grpSpPr>
            <a:xfrm>
              <a:off x="4318463" y="3487056"/>
              <a:ext cx="2959048" cy="1503635"/>
              <a:chOff x="741621" y="4389936"/>
              <a:chExt cx="3609072" cy="1801775"/>
            </a:xfrm>
          </p:grpSpPr>
          <p:grpSp>
            <p:nvGrpSpPr>
              <p:cNvPr id="29" name="図形グループ 89"/>
              <p:cNvGrpSpPr/>
              <p:nvPr/>
            </p:nvGrpSpPr>
            <p:grpSpPr>
              <a:xfrm>
                <a:off x="741621" y="4389936"/>
                <a:ext cx="3609072" cy="1801775"/>
                <a:chOff x="1344397" y="873288"/>
                <a:chExt cx="3609072" cy="1801775"/>
              </a:xfrm>
            </p:grpSpPr>
            <p:sp>
              <p:nvSpPr>
                <p:cNvPr id="51" name="円/楕円 18"/>
                <p:cNvSpPr/>
                <p:nvPr/>
              </p:nvSpPr>
              <p:spPr>
                <a:xfrm>
                  <a:off x="1344397" y="873288"/>
                  <a:ext cx="1060199"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  </a:t>
                  </a:r>
                  <a:r>
                    <a:rPr lang="en-US" altLang="ja-JP" sz="3200" baseline="-25000" dirty="0" smtClean="0">
                      <a:solidFill>
                        <a:srgbClr val="000000"/>
                      </a:solidFill>
                    </a:rPr>
                    <a:t>1</a:t>
                  </a:r>
                  <a:endParaRPr kumimoji="1" lang="ja-JP" altLang="en-US" sz="3200" dirty="0">
                    <a:solidFill>
                      <a:srgbClr val="000000"/>
                    </a:solidFill>
                  </a:endParaRPr>
                </a:p>
              </p:txBody>
            </p:sp>
            <p:sp>
              <p:nvSpPr>
                <p:cNvPr id="52" name="円/楕円 51"/>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r>
                    <a:rPr lang="en-US" altLang="ja-JP" sz="3200" baseline="-25000" dirty="0" smtClean="0">
                      <a:solidFill>
                        <a:srgbClr val="000000"/>
                      </a:solidFill>
                    </a:rPr>
                    <a:t>2</a:t>
                  </a:r>
                  <a:r>
                    <a:rPr lang="en-US" altLang="ja-JP" sz="3200" dirty="0" smtClean="0">
                      <a:solidFill>
                        <a:srgbClr val="000000"/>
                      </a:solidFill>
                    </a:rPr>
                    <a:t> </a:t>
                  </a:r>
                  <a:endParaRPr kumimoji="1" lang="ja-JP" altLang="en-US" sz="3200" dirty="0">
                    <a:solidFill>
                      <a:srgbClr val="000000"/>
                    </a:solidFill>
                  </a:endParaRPr>
                </a:p>
              </p:txBody>
            </p:sp>
            <p:sp>
              <p:nvSpPr>
                <p:cNvPr id="53" name="円/楕円 52"/>
                <p:cNvSpPr/>
                <p:nvPr/>
              </p:nvSpPr>
              <p:spPr>
                <a:xfrm>
                  <a:off x="3202033" y="2062369"/>
                  <a:ext cx="1498655"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b,d</a:t>
                  </a:r>
                  <a:r>
                    <a:rPr lang="en-US" altLang="ja-JP" sz="3200" dirty="0" smtClean="0">
                      <a:solidFill>
                        <a:srgbClr val="000000"/>
                      </a:solidFill>
                    </a:rPr>
                    <a:t>}  </a:t>
                  </a:r>
                  <a:r>
                    <a:rPr lang="en-US" altLang="ja-JP" sz="3200" baseline="-25000" dirty="0" smtClean="0">
                      <a:solidFill>
                        <a:srgbClr val="000000"/>
                      </a:solidFill>
                    </a:rPr>
                    <a:t>4</a:t>
                  </a:r>
                  <a:r>
                    <a:rPr lang="en-US" altLang="ja-JP" sz="3200" dirty="0" smtClean="0">
                      <a:solidFill>
                        <a:srgbClr val="000000"/>
                      </a:solidFill>
                    </a:rPr>
                    <a:t>  </a:t>
                  </a:r>
                  <a:endParaRPr kumimoji="1" lang="ja-JP" altLang="en-US" sz="3200" dirty="0">
                    <a:solidFill>
                      <a:srgbClr val="000000"/>
                    </a:solidFill>
                  </a:endParaRPr>
                </a:p>
              </p:txBody>
            </p:sp>
            <p:cxnSp>
              <p:nvCxnSpPr>
                <p:cNvPr id="54" name="直線矢印コネクタ 53"/>
                <p:cNvCxnSpPr>
                  <a:stCxn id="51" idx="6"/>
                </p:cNvCxnSpPr>
                <p:nvPr/>
              </p:nvCxnSpPr>
              <p:spPr>
                <a:xfrm>
                  <a:off x="2404596" y="1179635"/>
                  <a:ext cx="447357" cy="238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52"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a:stCxn id="57" idx="4"/>
                  <a:endCxn id="53" idx="7"/>
                </p:cNvCxnSpPr>
                <p:nvPr/>
              </p:nvCxnSpPr>
              <p:spPr>
                <a:xfrm rot="5400000">
                  <a:off x="4233571" y="1733627"/>
                  <a:ext cx="666115" cy="170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円/楕円 56"/>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grpSp>
          <p:cxnSp>
            <p:nvCxnSpPr>
              <p:cNvPr id="50" name="直線矢印コネクタ 49"/>
              <p:cNvCxnSpPr>
                <a:stCxn id="52" idx="4"/>
                <a:endCxn id="53" idx="1"/>
              </p:cNvCxnSpPr>
              <p:nvPr/>
            </p:nvCxnSpPr>
            <p:spPr>
              <a:xfrm rot="16200000" flipH="1">
                <a:off x="2351611" y="5201624"/>
                <a:ext cx="666115" cy="2681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68" name="フリーフォーム 67"/>
          <p:cNvSpPr/>
          <p:nvPr/>
        </p:nvSpPr>
        <p:spPr>
          <a:xfrm>
            <a:off x="3234895" y="5890537"/>
            <a:ext cx="543649" cy="242859"/>
          </a:xfrm>
          <a:custGeom>
            <a:avLst/>
            <a:gdLst>
              <a:gd name="connsiteX0" fmla="*/ 13368 w 543649"/>
              <a:gd name="connsiteY0" fmla="*/ 180474 h 242859"/>
              <a:gd name="connsiteX1" fmla="*/ 334211 w 543649"/>
              <a:gd name="connsiteY1" fmla="*/ 233947 h 242859"/>
              <a:gd name="connsiteX2" fmla="*/ 534737 w 543649"/>
              <a:gd name="connsiteY2" fmla="*/ 127000 h 242859"/>
              <a:gd name="connsiteX3" fmla="*/ 280737 w 543649"/>
              <a:gd name="connsiteY3" fmla="*/ 6684 h 242859"/>
              <a:gd name="connsiteX4" fmla="*/ 0 w 543649"/>
              <a:gd name="connsiteY4" fmla="*/ 86895 h 242859"/>
              <a:gd name="connsiteX5" fmla="*/ 0 w 543649"/>
              <a:gd name="connsiteY5" fmla="*/ 86895 h 24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649" h="242859">
                <a:moveTo>
                  <a:pt x="13368" y="180474"/>
                </a:moveTo>
                <a:cubicBezTo>
                  <a:pt x="130342" y="211666"/>
                  <a:pt x="247316" y="242859"/>
                  <a:pt x="334211" y="233947"/>
                </a:cubicBezTo>
                <a:cubicBezTo>
                  <a:pt x="421106" y="225035"/>
                  <a:pt x="543649" y="164877"/>
                  <a:pt x="534737" y="127000"/>
                </a:cubicBezTo>
                <a:cubicBezTo>
                  <a:pt x="525825" y="89123"/>
                  <a:pt x="369860" y="13368"/>
                  <a:pt x="280737" y="6684"/>
                </a:cubicBezTo>
                <a:cubicBezTo>
                  <a:pt x="191614" y="0"/>
                  <a:pt x="0" y="86895"/>
                  <a:pt x="0" y="86895"/>
                </a:cubicBezTo>
                <a:lnTo>
                  <a:pt x="0" y="86895"/>
                </a:ln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9" name="フリーフォーム 68"/>
          <p:cNvSpPr/>
          <p:nvPr/>
        </p:nvSpPr>
        <p:spPr>
          <a:xfrm rot="5558306">
            <a:off x="1434325" y="5356205"/>
            <a:ext cx="431307" cy="262735"/>
          </a:xfrm>
          <a:custGeom>
            <a:avLst/>
            <a:gdLst>
              <a:gd name="connsiteX0" fmla="*/ 13368 w 543649"/>
              <a:gd name="connsiteY0" fmla="*/ 180474 h 242859"/>
              <a:gd name="connsiteX1" fmla="*/ 334211 w 543649"/>
              <a:gd name="connsiteY1" fmla="*/ 233947 h 242859"/>
              <a:gd name="connsiteX2" fmla="*/ 534737 w 543649"/>
              <a:gd name="connsiteY2" fmla="*/ 127000 h 242859"/>
              <a:gd name="connsiteX3" fmla="*/ 280737 w 543649"/>
              <a:gd name="connsiteY3" fmla="*/ 6684 h 242859"/>
              <a:gd name="connsiteX4" fmla="*/ 0 w 543649"/>
              <a:gd name="connsiteY4" fmla="*/ 86895 h 242859"/>
              <a:gd name="connsiteX5" fmla="*/ 0 w 543649"/>
              <a:gd name="connsiteY5" fmla="*/ 86895 h 24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649" h="242859">
                <a:moveTo>
                  <a:pt x="13368" y="180474"/>
                </a:moveTo>
                <a:cubicBezTo>
                  <a:pt x="130342" y="211666"/>
                  <a:pt x="247316" y="242859"/>
                  <a:pt x="334211" y="233947"/>
                </a:cubicBezTo>
                <a:cubicBezTo>
                  <a:pt x="421106" y="225035"/>
                  <a:pt x="543649" y="164877"/>
                  <a:pt x="534737" y="127000"/>
                </a:cubicBezTo>
                <a:cubicBezTo>
                  <a:pt x="525825" y="89123"/>
                  <a:pt x="369860" y="13368"/>
                  <a:pt x="280737" y="6684"/>
                </a:cubicBezTo>
                <a:cubicBezTo>
                  <a:pt x="191614" y="0"/>
                  <a:pt x="0" y="86895"/>
                  <a:pt x="0" y="86895"/>
                </a:cubicBezTo>
                <a:lnTo>
                  <a:pt x="0" y="86895"/>
                </a:ln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70" name="フリーフォーム 69"/>
          <p:cNvSpPr/>
          <p:nvPr/>
        </p:nvSpPr>
        <p:spPr>
          <a:xfrm>
            <a:off x="3275000" y="3366133"/>
            <a:ext cx="759773" cy="677333"/>
          </a:xfrm>
          <a:custGeom>
            <a:avLst/>
            <a:gdLst>
              <a:gd name="connsiteX0" fmla="*/ 0 w 759773"/>
              <a:gd name="connsiteY0" fmla="*/ 552562 h 677333"/>
              <a:gd name="connsiteX1" fmla="*/ 641685 w 759773"/>
              <a:gd name="connsiteY1" fmla="*/ 31193 h 677333"/>
              <a:gd name="connsiteX2" fmla="*/ 708527 w 759773"/>
              <a:gd name="connsiteY2" fmla="*/ 365404 h 677333"/>
              <a:gd name="connsiteX3" fmla="*/ 414421 w 759773"/>
              <a:gd name="connsiteY3" fmla="*/ 632772 h 677333"/>
              <a:gd name="connsiteX4" fmla="*/ 53474 w 759773"/>
              <a:gd name="connsiteY4" fmla="*/ 632772 h 6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73" h="677333">
                <a:moveTo>
                  <a:pt x="0" y="552562"/>
                </a:moveTo>
                <a:cubicBezTo>
                  <a:pt x="261798" y="307474"/>
                  <a:pt x="523597" y="62386"/>
                  <a:pt x="641685" y="31193"/>
                </a:cubicBezTo>
                <a:cubicBezTo>
                  <a:pt x="759773" y="0"/>
                  <a:pt x="746404" y="265141"/>
                  <a:pt x="708527" y="365404"/>
                </a:cubicBezTo>
                <a:cubicBezTo>
                  <a:pt x="670650" y="465667"/>
                  <a:pt x="523596" y="588211"/>
                  <a:pt x="414421" y="632772"/>
                </a:cubicBezTo>
                <a:cubicBezTo>
                  <a:pt x="305246" y="677333"/>
                  <a:pt x="53474" y="632772"/>
                  <a:pt x="53474" y="632772"/>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43" name="図形グループ 72"/>
          <p:cNvGrpSpPr/>
          <p:nvPr/>
        </p:nvGrpSpPr>
        <p:grpSpPr>
          <a:xfrm>
            <a:off x="621186" y="1180812"/>
            <a:ext cx="7607300" cy="1149529"/>
            <a:chOff x="621186" y="1117312"/>
            <a:chExt cx="7607300" cy="1149529"/>
          </a:xfrm>
        </p:grpSpPr>
        <p:sp>
          <p:nvSpPr>
            <p:cNvPr id="71" name="テキスト ボックス 70"/>
            <p:cNvSpPr txBox="1"/>
            <p:nvPr/>
          </p:nvSpPr>
          <p:spPr>
            <a:xfrm>
              <a:off x="621186" y="1435844"/>
              <a:ext cx="7607300" cy="830997"/>
            </a:xfrm>
            <a:prstGeom prst="rect">
              <a:avLst/>
            </a:prstGeom>
            <a:noFill/>
            <a:ln w="28575" cap="flat" cmpd="sng" algn="ctr">
              <a:solidFill>
                <a:srgbClr val="FF0000"/>
              </a:solidFill>
              <a:prstDash val="solid"/>
              <a:round/>
              <a:headEnd type="none" w="med" len="med"/>
              <a:tailEnd type="none" w="med" len="med"/>
            </a:ln>
          </p:spPr>
          <p:txBody>
            <a:bodyPr wrap="square" rtlCol="0">
              <a:spAutoFit/>
            </a:bodyPr>
            <a:lstStyle/>
            <a:p>
              <a:r>
                <a:rPr kumimoji="1" lang="ja-JP" altLang="en-US" sz="2400" dirty="0" smtClean="0"/>
                <a:t>強連結（サイクル）を一つの頂点と見なし，</a:t>
              </a:r>
              <a:endParaRPr kumimoji="1" lang="en-US" altLang="ja-JP" sz="2400" dirty="0" smtClean="0"/>
            </a:p>
            <a:p>
              <a:r>
                <a:rPr kumimoji="1" lang="ja-JP" altLang="en-US" sz="2400" dirty="0" smtClean="0"/>
                <a:t>非循環有向グラフへ変換すること</a:t>
              </a:r>
              <a:endParaRPr kumimoji="1" lang="ja-JP" altLang="en-US" sz="2400" dirty="0"/>
            </a:p>
          </p:txBody>
        </p:sp>
        <p:sp>
          <p:nvSpPr>
            <p:cNvPr id="72" name="テキスト ボックス 71"/>
            <p:cNvSpPr txBox="1"/>
            <p:nvPr/>
          </p:nvSpPr>
          <p:spPr>
            <a:xfrm>
              <a:off x="621186" y="1117312"/>
              <a:ext cx="2208056" cy="369332"/>
            </a:xfrm>
            <a:prstGeom prst="rect">
              <a:avLst/>
            </a:prstGeom>
            <a:solidFill>
              <a:schemeClr val="bg1"/>
            </a:solidFill>
            <a:ln w="19050" cap="flat" cmpd="sng" algn="ctr">
              <a:solidFill>
                <a:srgbClr val="0000FF"/>
              </a:solidFill>
              <a:prstDash val="solid"/>
              <a:round/>
              <a:headEnd type="none" w="med" len="med"/>
              <a:tailEnd type="none" w="med" len="med"/>
            </a:ln>
          </p:spPr>
          <p:txBody>
            <a:bodyPr wrap="none" rtlCol="0">
              <a:spAutoFit/>
            </a:bodyPr>
            <a:lstStyle/>
            <a:p>
              <a:r>
                <a:rPr lang="ja-JP" altLang="en-US" dirty="0" smtClean="0"/>
                <a:t>強連結成分分解とは</a:t>
              </a:r>
              <a:endParaRPr kumimoji="1" lang="ja-JP" altLang="en-US" dirty="0"/>
            </a:p>
          </p:txBody>
        </p:sp>
      </p:grpSp>
      <p:sp>
        <p:nvSpPr>
          <p:cNvPr id="75" name="テキスト ボックス 74"/>
          <p:cNvSpPr txBox="1"/>
          <p:nvPr/>
        </p:nvSpPr>
        <p:spPr>
          <a:xfrm>
            <a:off x="2176847" y="6353431"/>
            <a:ext cx="5394856" cy="369332"/>
          </a:xfrm>
          <a:prstGeom prst="rect">
            <a:avLst/>
          </a:prstGeom>
          <a:noFill/>
        </p:spPr>
        <p:txBody>
          <a:bodyPr wrap="square" rtlCol="0">
            <a:spAutoFit/>
          </a:bodyPr>
          <a:lstStyle/>
          <a:p>
            <a:r>
              <a:rPr kumimoji="1" lang="ja-JP" altLang="en-US" dirty="0" smtClean="0"/>
              <a:t>任意の有向グラフに対して，線形時間で計算可能</a:t>
            </a:r>
            <a:endParaRPr kumimoji="1" lang="ja-JP" altLang="en-US" dirty="0"/>
          </a:p>
        </p:txBody>
      </p:sp>
      <p:sp>
        <p:nvSpPr>
          <p:cNvPr id="74" name="テキスト ボックス 73"/>
          <p:cNvSpPr txBox="1"/>
          <p:nvPr/>
        </p:nvSpPr>
        <p:spPr>
          <a:xfrm>
            <a:off x="1778305" y="3022433"/>
            <a:ext cx="936813" cy="584776"/>
          </a:xfrm>
          <a:prstGeom prst="rect">
            <a:avLst/>
          </a:prstGeom>
          <a:noFill/>
        </p:spPr>
        <p:txBody>
          <a:bodyPr wrap="square" rtlCol="0">
            <a:spAutoFit/>
          </a:bodyPr>
          <a:lstStyle/>
          <a:p>
            <a:r>
              <a:rPr kumimoji="1" lang="en-US" altLang="ja-JP" sz="3200" dirty="0" smtClean="0">
                <a:latin typeface="BKM-cmmi12"/>
                <a:cs typeface="BKM-cmmi12"/>
              </a:rPr>
              <a:t>T</a:t>
            </a:r>
            <a:r>
              <a:rPr kumimoji="1" lang="en-US" altLang="ja-JP" dirty="0" smtClean="0">
                <a:latin typeface="BKM-cmmi12"/>
                <a:cs typeface="BKM-cmmi12"/>
              </a:rPr>
              <a:t>1</a:t>
            </a:r>
            <a:endParaRPr kumimoji="1" lang="ja-JP" altLang="en-US" sz="3200" dirty="0">
              <a:latin typeface="BKM-cmmi12"/>
              <a:cs typeface="BKM-cmmi12"/>
            </a:endParaRPr>
          </a:p>
        </p:txBody>
      </p:sp>
      <p:sp>
        <p:nvSpPr>
          <p:cNvPr id="76" name="テキスト ボックス 75"/>
          <p:cNvSpPr txBox="1"/>
          <p:nvPr/>
        </p:nvSpPr>
        <p:spPr>
          <a:xfrm>
            <a:off x="1940798" y="5227861"/>
            <a:ext cx="936813" cy="584776"/>
          </a:xfrm>
          <a:prstGeom prst="rect">
            <a:avLst/>
          </a:prstGeom>
          <a:noFill/>
        </p:spPr>
        <p:txBody>
          <a:bodyPr wrap="square" rtlCol="0">
            <a:spAutoFit/>
          </a:bodyPr>
          <a:lstStyle/>
          <a:p>
            <a:r>
              <a:rPr kumimoji="1" lang="en-US" altLang="ja-JP" sz="3200" dirty="0" smtClean="0">
                <a:latin typeface="BKM-cmmi12"/>
                <a:cs typeface="BKM-cmmi12"/>
              </a:rPr>
              <a:t>T</a:t>
            </a:r>
            <a:r>
              <a:rPr lang="en-US" altLang="ja-JP" dirty="0">
                <a:latin typeface="BKM-cmmi12"/>
                <a:cs typeface="BKM-cmmi12"/>
              </a:rPr>
              <a:t>2</a:t>
            </a:r>
            <a:endParaRPr kumimoji="1" lang="ja-JP" altLang="en-US" sz="3200" dirty="0">
              <a:latin typeface="BKM-cmmi12"/>
              <a:cs typeface="BKM-cmmi12"/>
            </a:endParaRPr>
          </a:p>
        </p:txBody>
      </p:sp>
      <p:pic>
        <p:nvPicPr>
          <p:cNvPr id="77" name="図 76"/>
          <p:cNvPicPr>
            <a:picLocks noChangeAspect="1"/>
          </p:cNvPicPr>
          <p:nvPr/>
        </p:nvPicPr>
        <p:blipFill>
          <a:blip r:embed="rId3"/>
          <a:stretch>
            <a:fillRect/>
          </a:stretch>
        </p:blipFill>
        <p:spPr>
          <a:xfrm>
            <a:off x="6075075" y="3172750"/>
            <a:ext cx="356182" cy="412421"/>
          </a:xfrm>
          <a:prstGeom prst="rect">
            <a:avLst/>
          </a:prstGeom>
        </p:spPr>
      </p:pic>
      <p:pic>
        <p:nvPicPr>
          <p:cNvPr id="78" name="図 77"/>
          <p:cNvPicPr>
            <a:picLocks noChangeAspect="1"/>
          </p:cNvPicPr>
          <p:nvPr/>
        </p:nvPicPr>
        <p:blipFill>
          <a:blip r:embed="rId4"/>
          <a:stretch>
            <a:fillRect/>
          </a:stretch>
        </p:blipFill>
        <p:spPr>
          <a:xfrm>
            <a:off x="5609562" y="5543187"/>
            <a:ext cx="358235" cy="4147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2433" y="274638"/>
            <a:ext cx="8686800" cy="1143000"/>
          </a:xfrm>
        </p:spPr>
        <p:txBody>
          <a:bodyPr>
            <a:normAutofit fontScale="90000"/>
          </a:bodyPr>
          <a:lstStyle/>
          <a:p>
            <a:r>
              <a:rPr lang="ja-JP" altLang="en-US" dirty="0" smtClean="0"/>
              <a:t>サイクルを含む非線形テキストにおける</a:t>
            </a:r>
            <a:r>
              <a:rPr lang="en-US" altLang="ja-JP" dirty="0" smtClean="0"/>
              <a:t/>
            </a:r>
            <a:br>
              <a:rPr lang="en-US" altLang="ja-JP" dirty="0" smtClean="0"/>
            </a:br>
            <a:r>
              <a:rPr lang="ja-JP" altLang="en-US" dirty="0" smtClean="0"/>
              <a:t>最長共通部分列問題の解法</a:t>
            </a:r>
            <a:endParaRPr lang="ja-JP" altLang="en-US" dirty="0"/>
          </a:p>
        </p:txBody>
      </p:sp>
      <p:pic>
        <p:nvPicPr>
          <p:cNvPr id="47" name="図 46"/>
          <p:cNvPicPr>
            <a:picLocks noChangeAspect="1"/>
          </p:cNvPicPr>
          <p:nvPr/>
        </p:nvPicPr>
        <p:blipFill>
          <a:blip r:embed="rId3"/>
          <a:stretch>
            <a:fillRect/>
          </a:stretch>
        </p:blipFill>
        <p:spPr>
          <a:xfrm>
            <a:off x="497734" y="1417638"/>
            <a:ext cx="3535191" cy="5564083"/>
          </a:xfrm>
          <a:prstGeom prst="rect">
            <a:avLst/>
          </a:prstGeom>
        </p:spPr>
      </p:pic>
      <p:sp>
        <p:nvSpPr>
          <p:cNvPr id="48" name="正方形/長方形 47"/>
          <p:cNvSpPr/>
          <p:nvPr/>
        </p:nvSpPr>
        <p:spPr>
          <a:xfrm>
            <a:off x="497734" y="2155050"/>
            <a:ext cx="1798690" cy="485801"/>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図形グループ 69"/>
          <p:cNvGrpSpPr/>
          <p:nvPr/>
        </p:nvGrpSpPr>
        <p:grpSpPr>
          <a:xfrm>
            <a:off x="232433" y="2617679"/>
            <a:ext cx="4318000" cy="2246766"/>
            <a:chOff x="232433" y="2617679"/>
            <a:chExt cx="4318000" cy="2246766"/>
          </a:xfrm>
        </p:grpSpPr>
        <p:pic>
          <p:nvPicPr>
            <p:cNvPr id="46" name="図 45"/>
            <p:cNvPicPr>
              <a:picLocks noChangeAspect="1"/>
            </p:cNvPicPr>
            <p:nvPr/>
          </p:nvPicPr>
          <p:blipFill>
            <a:blip r:embed="rId4"/>
            <a:stretch>
              <a:fillRect/>
            </a:stretch>
          </p:blipFill>
          <p:spPr>
            <a:xfrm>
              <a:off x="232433" y="3530945"/>
              <a:ext cx="4318000" cy="1333500"/>
            </a:xfrm>
            <a:prstGeom prst="rect">
              <a:avLst/>
            </a:prstGeom>
            <a:ln w="34925" cap="flat" cmpd="sng" algn="ctr">
              <a:solidFill>
                <a:srgbClr val="FF0000"/>
              </a:solidFill>
              <a:prstDash val="solid"/>
              <a:round/>
              <a:headEnd type="none" w="med" len="med"/>
              <a:tailEnd type="none" w="med" len="med"/>
            </a:ln>
          </p:spPr>
        </p:pic>
        <p:cxnSp>
          <p:nvCxnSpPr>
            <p:cNvPr id="50" name="直線コネクタ 49"/>
            <p:cNvCxnSpPr/>
            <p:nvPr/>
          </p:nvCxnSpPr>
          <p:spPr>
            <a:xfrm rot="5400000">
              <a:off x="-91549" y="2941662"/>
              <a:ext cx="913266" cy="2653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直線コネクタ 53"/>
            <p:cNvCxnSpPr/>
            <p:nvPr/>
          </p:nvCxnSpPr>
          <p:spPr>
            <a:xfrm>
              <a:off x="2296424" y="2617679"/>
              <a:ext cx="2254009" cy="9132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 name="図形グループ 103"/>
          <p:cNvGrpSpPr/>
          <p:nvPr/>
        </p:nvGrpSpPr>
        <p:grpSpPr>
          <a:xfrm>
            <a:off x="5396962" y="1888677"/>
            <a:ext cx="2469065" cy="1642269"/>
            <a:chOff x="5473515" y="2536502"/>
            <a:chExt cx="2469065" cy="1642269"/>
          </a:xfrm>
        </p:grpSpPr>
        <p:cxnSp>
          <p:nvCxnSpPr>
            <p:cNvPr id="51" name="直線矢印コネクタ 50"/>
            <p:cNvCxnSpPr/>
            <p:nvPr/>
          </p:nvCxnSpPr>
          <p:spPr>
            <a:xfrm rot="5400000" flipH="1" flipV="1">
              <a:off x="5454946" y="3341666"/>
              <a:ext cx="531418"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nvGrpSpPr>
            <p:cNvPr id="5" name="図形グループ 88"/>
            <p:cNvGrpSpPr/>
            <p:nvPr/>
          </p:nvGrpSpPr>
          <p:grpSpPr>
            <a:xfrm>
              <a:off x="5473515" y="2536502"/>
              <a:ext cx="2469065" cy="1642269"/>
              <a:chOff x="1344399" y="873288"/>
              <a:chExt cx="3011450" cy="1865232"/>
            </a:xfrm>
          </p:grpSpPr>
          <p:sp>
            <p:nvSpPr>
              <p:cNvPr id="96" name="円/楕円 95"/>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smtClean="0">
                    <a:solidFill>
                      <a:srgbClr val="000000"/>
                    </a:solidFill>
                  </a:rPr>
                  <a:t>1</a:t>
                </a:r>
                <a:endParaRPr kumimoji="1" lang="ja-JP" altLang="en-US" sz="3200" dirty="0">
                  <a:solidFill>
                    <a:srgbClr val="000000"/>
                  </a:solidFill>
                </a:endParaRPr>
              </a:p>
            </p:txBody>
          </p:sp>
          <p:sp>
            <p:nvSpPr>
              <p:cNvPr id="97" name="円/楕円 96"/>
              <p:cNvSpPr/>
              <p:nvPr/>
            </p:nvSpPr>
            <p:spPr>
              <a:xfrm>
                <a:off x="3302470" y="874190"/>
                <a:ext cx="602861"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smtClean="0">
                    <a:solidFill>
                      <a:srgbClr val="000000"/>
                    </a:solidFill>
                  </a:rPr>
                  <a:t>2</a:t>
                </a:r>
                <a:endParaRPr kumimoji="1" lang="ja-JP" altLang="en-US" sz="3200" dirty="0">
                  <a:solidFill>
                    <a:srgbClr val="000000"/>
                  </a:solidFill>
                </a:endParaRPr>
              </a:p>
            </p:txBody>
          </p:sp>
          <p:sp>
            <p:nvSpPr>
              <p:cNvPr id="98" name="円/楕円 97"/>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sp>
            <p:nvSpPr>
              <p:cNvPr id="99" name="円/楕円 98"/>
              <p:cNvSpPr/>
              <p:nvPr/>
            </p:nvSpPr>
            <p:spPr>
              <a:xfrm>
                <a:off x="2851952" y="2089548"/>
                <a:ext cx="1503897" cy="648972"/>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c,d</a:t>
                </a:r>
                <a:r>
                  <a:rPr lang="en-US" altLang="ja-JP" sz="3200" dirty="0" smtClean="0">
                    <a:solidFill>
                      <a:srgbClr val="000000"/>
                    </a:solidFill>
                  </a:rPr>
                  <a:t>}  </a:t>
                </a:r>
                <a:r>
                  <a:rPr lang="en-US" altLang="ja-JP" sz="3200" baseline="-25000" dirty="0" smtClean="0">
                    <a:solidFill>
                      <a:srgbClr val="000000"/>
                    </a:solidFill>
                  </a:rPr>
                  <a:t>4</a:t>
                </a:r>
                <a:endParaRPr kumimoji="1" lang="ja-JP" altLang="en-US" sz="3200" dirty="0">
                  <a:solidFill>
                    <a:srgbClr val="000000"/>
                  </a:solidFill>
                </a:endParaRPr>
              </a:p>
            </p:txBody>
          </p:sp>
          <p:cxnSp>
            <p:nvCxnSpPr>
              <p:cNvPr id="100" name="直線矢印コネクタ 99"/>
              <p:cNvCxnSpPr>
                <a:endCxn id="97" idx="2"/>
              </p:cNvCxnSpPr>
              <p:nvPr/>
            </p:nvCxnSpPr>
            <p:spPr>
              <a:xfrm>
                <a:off x="1947260" y="1178047"/>
                <a:ext cx="1355209" cy="24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直線矢印コネクタ 100"/>
              <p:cNvCxnSpPr>
                <a:stCxn id="97" idx="3"/>
                <a:endCxn id="98" idx="7"/>
              </p:cNvCxnSpPr>
              <p:nvPr/>
            </p:nvCxnSpPr>
            <p:spPr>
              <a:xfrm rot="5400000">
                <a:off x="2233807" y="1022325"/>
                <a:ext cx="782117" cy="15317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 name="直線矢印コネクタ 101"/>
              <p:cNvCxnSpPr/>
              <p:nvPr/>
            </p:nvCxnSpPr>
            <p:spPr>
              <a:xfrm>
                <a:off x="1947261" y="236804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線矢印コネクタ 102"/>
              <p:cNvCxnSpPr>
                <a:stCxn id="99" idx="0"/>
                <a:endCxn id="97" idx="4"/>
              </p:cNvCxnSpPr>
              <p:nvPr/>
            </p:nvCxnSpPr>
            <p:spPr>
              <a:xfrm rot="5400000" flipH="1" flipV="1">
                <a:off x="3302569" y="1788150"/>
                <a:ext cx="602664" cy="193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grpSp>
      <p:grpSp>
        <p:nvGrpSpPr>
          <p:cNvPr id="6" name="図形グループ 51"/>
          <p:cNvGrpSpPr/>
          <p:nvPr/>
        </p:nvGrpSpPr>
        <p:grpSpPr>
          <a:xfrm>
            <a:off x="5110586" y="4309003"/>
            <a:ext cx="2959048" cy="1503635"/>
            <a:chOff x="741621" y="4389936"/>
            <a:chExt cx="3609072" cy="1801775"/>
          </a:xfrm>
        </p:grpSpPr>
        <p:grpSp>
          <p:nvGrpSpPr>
            <p:cNvPr id="7" name="図形グループ 89"/>
            <p:cNvGrpSpPr/>
            <p:nvPr/>
          </p:nvGrpSpPr>
          <p:grpSpPr>
            <a:xfrm>
              <a:off x="741621" y="4389936"/>
              <a:ext cx="3609072" cy="1801775"/>
              <a:chOff x="1344397" y="873288"/>
              <a:chExt cx="3609072" cy="1801775"/>
            </a:xfrm>
          </p:grpSpPr>
          <p:sp>
            <p:nvSpPr>
              <p:cNvPr id="89" name="円/楕円 18"/>
              <p:cNvSpPr/>
              <p:nvPr/>
            </p:nvSpPr>
            <p:spPr>
              <a:xfrm>
                <a:off x="1344397" y="873288"/>
                <a:ext cx="1060199"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  </a:t>
                </a:r>
                <a:r>
                  <a:rPr lang="en-US" altLang="ja-JP" sz="3200" baseline="-25000" dirty="0" smtClean="0">
                    <a:solidFill>
                      <a:srgbClr val="000000"/>
                    </a:solidFill>
                  </a:rPr>
                  <a:t>1</a:t>
                </a:r>
                <a:endParaRPr kumimoji="1" lang="ja-JP" altLang="en-US" sz="3200" dirty="0">
                  <a:solidFill>
                    <a:srgbClr val="000000"/>
                  </a:solidFill>
                </a:endParaRPr>
              </a:p>
            </p:txBody>
          </p:sp>
          <p:sp>
            <p:nvSpPr>
              <p:cNvPr id="90" name="円/楕円 89"/>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r>
                  <a:rPr lang="en-US" altLang="ja-JP" sz="3200" baseline="-25000" dirty="0" smtClean="0">
                    <a:solidFill>
                      <a:srgbClr val="000000"/>
                    </a:solidFill>
                  </a:rPr>
                  <a:t>2</a:t>
                </a:r>
                <a:r>
                  <a:rPr lang="en-US" altLang="ja-JP" sz="3200" dirty="0" smtClean="0">
                    <a:solidFill>
                      <a:srgbClr val="000000"/>
                    </a:solidFill>
                  </a:rPr>
                  <a:t> </a:t>
                </a:r>
                <a:endParaRPr kumimoji="1" lang="ja-JP" altLang="en-US" sz="3200" dirty="0">
                  <a:solidFill>
                    <a:srgbClr val="000000"/>
                  </a:solidFill>
                </a:endParaRPr>
              </a:p>
            </p:txBody>
          </p:sp>
          <p:sp>
            <p:nvSpPr>
              <p:cNvPr id="91" name="円/楕円 90"/>
              <p:cNvSpPr/>
              <p:nvPr/>
            </p:nvSpPr>
            <p:spPr>
              <a:xfrm>
                <a:off x="3202033" y="2062369"/>
                <a:ext cx="1498655"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b,d</a:t>
                </a:r>
                <a:r>
                  <a:rPr lang="en-US" altLang="ja-JP" sz="3200" dirty="0" smtClean="0">
                    <a:solidFill>
                      <a:srgbClr val="000000"/>
                    </a:solidFill>
                  </a:rPr>
                  <a:t>}  </a:t>
                </a:r>
                <a:r>
                  <a:rPr lang="en-US" altLang="ja-JP" sz="3200" baseline="-25000" dirty="0" smtClean="0">
                    <a:solidFill>
                      <a:srgbClr val="000000"/>
                    </a:solidFill>
                  </a:rPr>
                  <a:t>4</a:t>
                </a:r>
                <a:r>
                  <a:rPr lang="en-US" altLang="ja-JP" sz="3200" dirty="0" smtClean="0">
                    <a:solidFill>
                      <a:srgbClr val="000000"/>
                    </a:solidFill>
                  </a:rPr>
                  <a:t>  </a:t>
                </a:r>
                <a:endParaRPr kumimoji="1" lang="ja-JP" altLang="en-US" sz="3200" dirty="0">
                  <a:solidFill>
                    <a:srgbClr val="000000"/>
                  </a:solidFill>
                </a:endParaRPr>
              </a:p>
            </p:txBody>
          </p:sp>
          <p:cxnSp>
            <p:nvCxnSpPr>
              <p:cNvPr id="92" name="直線矢印コネクタ 91"/>
              <p:cNvCxnSpPr>
                <a:stCxn id="89" idx="6"/>
              </p:cNvCxnSpPr>
              <p:nvPr/>
            </p:nvCxnSpPr>
            <p:spPr>
              <a:xfrm>
                <a:off x="2404596" y="1179635"/>
                <a:ext cx="447357" cy="238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3" name="直線矢印コネクタ 92"/>
              <p:cNvCxnSpPr>
                <a:stCxn id="90"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4" name="直線矢印コネクタ 93"/>
              <p:cNvCxnSpPr>
                <a:stCxn id="95" idx="4"/>
                <a:endCxn id="91" idx="7"/>
              </p:cNvCxnSpPr>
              <p:nvPr/>
            </p:nvCxnSpPr>
            <p:spPr>
              <a:xfrm rot="5400000">
                <a:off x="4233571" y="1733627"/>
                <a:ext cx="666115" cy="170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5" name="円/楕円 94"/>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grpSp>
        <p:cxnSp>
          <p:nvCxnSpPr>
            <p:cNvPr id="88" name="直線矢印コネクタ 87"/>
            <p:cNvCxnSpPr>
              <a:stCxn id="90" idx="4"/>
              <a:endCxn id="91" idx="1"/>
            </p:cNvCxnSpPr>
            <p:nvPr/>
          </p:nvCxnSpPr>
          <p:spPr>
            <a:xfrm rot="16200000" flipH="1">
              <a:off x="2351611" y="5201624"/>
              <a:ext cx="666115" cy="2681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05" name="テキスト ボックス 104"/>
          <p:cNvSpPr txBox="1"/>
          <p:nvPr/>
        </p:nvSpPr>
        <p:spPr>
          <a:xfrm>
            <a:off x="5124075" y="3530946"/>
            <a:ext cx="1689515" cy="461665"/>
          </a:xfrm>
          <a:prstGeom prst="rect">
            <a:avLst/>
          </a:prstGeom>
          <a:noFill/>
        </p:spPr>
        <p:txBody>
          <a:bodyPr wrap="square" rtlCol="0">
            <a:spAutoFit/>
          </a:bodyPr>
          <a:lstStyle/>
          <a:p>
            <a:r>
              <a:rPr kumimoji="1" lang="en-US" altLang="ja-JP" sz="2400" dirty="0" smtClean="0">
                <a:latin typeface="BKM-cmmi12"/>
                <a:cs typeface="BKM-cmmi12"/>
              </a:rPr>
              <a:t>S</a:t>
            </a:r>
            <a:r>
              <a:rPr kumimoji="1" lang="en-US" altLang="ja-JP" sz="2400" baseline="-25000" dirty="0" smtClean="0">
                <a:latin typeface="BKM-cmmi12"/>
                <a:cs typeface="BKM-cmmi12"/>
              </a:rPr>
              <a:t>1</a:t>
            </a:r>
            <a:r>
              <a:rPr kumimoji="1" lang="en-US" altLang="ja-JP" sz="2400" dirty="0" smtClean="0">
                <a:latin typeface="BKM-cmmi12"/>
                <a:cs typeface="BKM-cmmi12"/>
              </a:rPr>
              <a:t>=</a:t>
            </a:r>
            <a:r>
              <a:rPr kumimoji="1" lang="ja-JP" altLang="en-US" sz="2400" dirty="0" smtClean="0">
                <a:latin typeface="BKM-cmmi12"/>
                <a:cs typeface="BKM-cmmi12"/>
              </a:rPr>
              <a:t>｛</a:t>
            </a:r>
            <a:r>
              <a:rPr kumimoji="1" lang="en-US" altLang="ja-JP" sz="2400" dirty="0" err="1" smtClean="0">
                <a:latin typeface="Calibri"/>
                <a:cs typeface="Calibri"/>
              </a:rPr>
              <a:t>c</a:t>
            </a:r>
            <a:r>
              <a:rPr lang="en-US" altLang="ja-JP" sz="2400" dirty="0" err="1">
                <a:latin typeface="Calibri"/>
                <a:cs typeface="Calibri"/>
              </a:rPr>
              <a:t>,</a:t>
            </a:r>
            <a:r>
              <a:rPr kumimoji="1" lang="en-US" altLang="ja-JP" sz="2400" dirty="0" err="1" smtClean="0">
                <a:latin typeface="Calibri"/>
                <a:cs typeface="Calibri"/>
              </a:rPr>
              <a:t>d</a:t>
            </a:r>
            <a:r>
              <a:rPr kumimoji="1" lang="ja-JP" altLang="en-US" sz="2400" dirty="0" smtClean="0">
                <a:latin typeface="BKM-cmmi12"/>
                <a:cs typeface="BKM-cmmi12"/>
              </a:rPr>
              <a:t>｝</a:t>
            </a:r>
            <a:endParaRPr kumimoji="1" lang="ja-JP" altLang="en-US" sz="2400" dirty="0">
              <a:latin typeface="BKM-cmmi12"/>
              <a:cs typeface="BKM-cmmi12"/>
            </a:endParaRPr>
          </a:p>
        </p:txBody>
      </p:sp>
      <p:sp>
        <p:nvSpPr>
          <p:cNvPr id="106" name="テキスト ボックス 105"/>
          <p:cNvSpPr txBox="1"/>
          <p:nvPr/>
        </p:nvSpPr>
        <p:spPr>
          <a:xfrm>
            <a:off x="5124075" y="5812638"/>
            <a:ext cx="1689515" cy="461665"/>
          </a:xfrm>
          <a:prstGeom prst="rect">
            <a:avLst/>
          </a:prstGeom>
          <a:noFill/>
        </p:spPr>
        <p:txBody>
          <a:bodyPr wrap="square" rtlCol="0">
            <a:spAutoFit/>
          </a:bodyPr>
          <a:lstStyle/>
          <a:p>
            <a:r>
              <a:rPr kumimoji="1" lang="en-US" altLang="ja-JP" sz="2400" dirty="0" smtClean="0">
                <a:latin typeface="BKM-cmmi12"/>
                <a:cs typeface="BKM-cmmi12"/>
              </a:rPr>
              <a:t>S</a:t>
            </a:r>
            <a:r>
              <a:rPr lang="en-US" altLang="ja-JP" sz="2400" baseline="-25000" dirty="0">
                <a:latin typeface="BKM-cmmi12"/>
                <a:cs typeface="BKM-cmmi12"/>
              </a:rPr>
              <a:t>2</a:t>
            </a:r>
            <a:r>
              <a:rPr kumimoji="1" lang="en-US" altLang="ja-JP" sz="2400" dirty="0" smtClean="0">
                <a:latin typeface="BKM-cmmi12"/>
                <a:cs typeface="BKM-cmmi12"/>
              </a:rPr>
              <a:t>=</a:t>
            </a:r>
            <a:r>
              <a:rPr kumimoji="1" lang="ja-JP" altLang="en-US" sz="2400" dirty="0" smtClean="0">
                <a:latin typeface="BKM-cmmi12"/>
                <a:cs typeface="BKM-cmmi12"/>
              </a:rPr>
              <a:t>｛</a:t>
            </a:r>
            <a:r>
              <a:rPr kumimoji="1" lang="en-US" altLang="ja-JP" sz="2400" dirty="0" err="1" smtClean="0">
                <a:latin typeface="Calibri"/>
                <a:cs typeface="Calibri"/>
              </a:rPr>
              <a:t>a,b</a:t>
            </a:r>
            <a:r>
              <a:rPr lang="en-US" altLang="ja-JP" sz="2400" dirty="0" err="1" smtClean="0">
                <a:latin typeface="Calibri"/>
                <a:cs typeface="Calibri"/>
              </a:rPr>
              <a:t>,</a:t>
            </a:r>
            <a:r>
              <a:rPr kumimoji="1" lang="en-US" altLang="ja-JP" sz="2400" dirty="0" err="1" smtClean="0">
                <a:latin typeface="Calibri"/>
                <a:cs typeface="Calibri"/>
              </a:rPr>
              <a:t>d</a:t>
            </a:r>
            <a:r>
              <a:rPr kumimoji="1" lang="ja-JP" altLang="en-US" sz="2400" dirty="0" smtClean="0">
                <a:latin typeface="BKM-cmmi12"/>
                <a:cs typeface="BKM-cmmi12"/>
              </a:rPr>
              <a:t>｝</a:t>
            </a:r>
            <a:endParaRPr kumimoji="1" lang="ja-JP" altLang="en-US" sz="2400" dirty="0">
              <a:latin typeface="BKM-cmmi12"/>
              <a:cs typeface="BKM-cmmi12"/>
            </a:endParaRPr>
          </a:p>
        </p:txBody>
      </p:sp>
      <p:pic>
        <p:nvPicPr>
          <p:cNvPr id="107" name="図 106"/>
          <p:cNvPicPr>
            <a:picLocks noChangeAspect="1"/>
          </p:cNvPicPr>
          <p:nvPr/>
        </p:nvPicPr>
        <p:blipFill>
          <a:blip r:embed="rId5"/>
          <a:stretch>
            <a:fillRect/>
          </a:stretch>
        </p:blipFill>
        <p:spPr>
          <a:xfrm>
            <a:off x="5990436" y="2311069"/>
            <a:ext cx="356182" cy="412421"/>
          </a:xfrm>
          <a:prstGeom prst="rect">
            <a:avLst/>
          </a:prstGeom>
        </p:spPr>
      </p:pic>
      <p:pic>
        <p:nvPicPr>
          <p:cNvPr id="108" name="図 107"/>
          <p:cNvPicPr>
            <a:picLocks noChangeAspect="1"/>
          </p:cNvPicPr>
          <p:nvPr/>
        </p:nvPicPr>
        <p:blipFill>
          <a:blip r:embed="rId6"/>
          <a:stretch>
            <a:fillRect/>
          </a:stretch>
        </p:blipFill>
        <p:spPr>
          <a:xfrm>
            <a:off x="5609562" y="5093927"/>
            <a:ext cx="358235" cy="414799"/>
          </a:xfrm>
          <a:prstGeom prst="rect">
            <a:avLst/>
          </a:prstGeom>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2433" y="274638"/>
            <a:ext cx="8686800" cy="1143000"/>
          </a:xfrm>
        </p:spPr>
        <p:txBody>
          <a:bodyPr>
            <a:normAutofit fontScale="90000"/>
          </a:bodyPr>
          <a:lstStyle/>
          <a:p>
            <a:r>
              <a:rPr lang="ja-JP" altLang="en-US" dirty="0" smtClean="0"/>
              <a:t>サイクルを含む非線形テキストにおける</a:t>
            </a:r>
            <a:r>
              <a:rPr lang="en-US" altLang="ja-JP" dirty="0" smtClean="0"/>
              <a:t/>
            </a:r>
            <a:br>
              <a:rPr lang="en-US" altLang="ja-JP" dirty="0" smtClean="0"/>
            </a:br>
            <a:r>
              <a:rPr lang="ja-JP" altLang="en-US" dirty="0" smtClean="0"/>
              <a:t>最長共通部分列問題の解法</a:t>
            </a:r>
            <a:endParaRPr lang="ja-JP" altLang="en-US" dirty="0"/>
          </a:p>
        </p:txBody>
      </p:sp>
      <p:grpSp>
        <p:nvGrpSpPr>
          <p:cNvPr id="3" name="図形グループ 87"/>
          <p:cNvGrpSpPr/>
          <p:nvPr/>
        </p:nvGrpSpPr>
        <p:grpSpPr>
          <a:xfrm>
            <a:off x="4931909" y="4912244"/>
            <a:ext cx="2959047" cy="1537023"/>
            <a:chOff x="5355107" y="2933189"/>
            <a:chExt cx="2959047" cy="1537023"/>
          </a:xfrm>
        </p:grpSpPr>
        <p:grpSp>
          <p:nvGrpSpPr>
            <p:cNvPr id="4" name="図形グループ 51"/>
            <p:cNvGrpSpPr/>
            <p:nvPr/>
          </p:nvGrpSpPr>
          <p:grpSpPr>
            <a:xfrm>
              <a:off x="5355107" y="2933189"/>
              <a:ext cx="2959047" cy="1537023"/>
              <a:chOff x="741623" y="4389936"/>
              <a:chExt cx="3609070" cy="1841782"/>
            </a:xfrm>
          </p:grpSpPr>
          <p:grpSp>
            <p:nvGrpSpPr>
              <p:cNvPr id="5" name="図形グループ 89"/>
              <p:cNvGrpSpPr/>
              <p:nvPr/>
            </p:nvGrpSpPr>
            <p:grpSpPr>
              <a:xfrm>
                <a:off x="741623" y="4389936"/>
                <a:ext cx="3609070" cy="1841782"/>
                <a:chOff x="1344399" y="873288"/>
                <a:chExt cx="3609070" cy="1841782"/>
              </a:xfrm>
            </p:grpSpPr>
            <p:sp>
              <p:nvSpPr>
                <p:cNvPr id="57" name="円/楕円 18"/>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dirty="0" smtClean="0">
                      <a:solidFill>
                        <a:srgbClr val="000000"/>
                      </a:solidFill>
                    </a:rPr>
                    <a:t> </a:t>
                  </a:r>
                  <a:endParaRPr kumimoji="1" lang="ja-JP" altLang="en-US" sz="3200" dirty="0">
                    <a:solidFill>
                      <a:srgbClr val="000000"/>
                    </a:solidFill>
                  </a:endParaRPr>
                </a:p>
              </p:txBody>
            </p:sp>
            <p:sp>
              <p:nvSpPr>
                <p:cNvPr id="58" name="円/楕円 57"/>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sp>
              <p:nvSpPr>
                <p:cNvPr id="59" name="円/楕円 58"/>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a:t>
                  </a:r>
                  <a:endParaRPr kumimoji="1" lang="ja-JP" altLang="en-US" sz="3200" dirty="0">
                    <a:solidFill>
                      <a:srgbClr val="000000"/>
                    </a:solidFill>
                  </a:endParaRPr>
                </a:p>
              </p:txBody>
            </p:sp>
            <p:sp>
              <p:nvSpPr>
                <p:cNvPr id="60" name="円/楕円 59"/>
                <p:cNvSpPr/>
                <p:nvPr/>
              </p:nvSpPr>
              <p:spPr>
                <a:xfrm>
                  <a:off x="2851952" y="210237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b</a:t>
                  </a:r>
                  <a:endParaRPr kumimoji="1" lang="ja-JP" altLang="en-US" sz="3200" dirty="0">
                    <a:solidFill>
                      <a:srgbClr val="000000"/>
                    </a:solidFill>
                  </a:endParaRPr>
                </a:p>
              </p:txBody>
            </p:sp>
            <p:sp>
              <p:nvSpPr>
                <p:cNvPr id="61" name="円/楕円 60"/>
                <p:cNvSpPr/>
                <p:nvPr/>
              </p:nvSpPr>
              <p:spPr>
                <a:xfrm>
                  <a:off x="4350607" y="210237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  </a:t>
                  </a:r>
                  <a:endParaRPr kumimoji="1" lang="ja-JP" altLang="en-US" sz="3200" dirty="0">
                    <a:solidFill>
                      <a:srgbClr val="000000"/>
                    </a:solidFill>
                  </a:endParaRPr>
                </a:p>
              </p:txBody>
            </p:sp>
            <p:cxnSp>
              <p:nvCxnSpPr>
                <p:cNvPr id="62" name="直線矢印コネクタ 61"/>
                <p:cNvCxnSpPr/>
                <p:nvPr/>
              </p:nvCxnSpPr>
              <p:spPr>
                <a:xfrm>
                  <a:off x="1947261" y="1178047"/>
                  <a:ext cx="904691" cy="25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stCxn id="57" idx="3"/>
                  <a:endCxn id="59" idx="1"/>
                </p:cNvCxnSpPr>
                <p:nvPr/>
              </p:nvCxnSpPr>
              <p:spPr>
                <a:xfrm rot="5400000">
                  <a:off x="1041176" y="1787748"/>
                  <a:ext cx="783020" cy="1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a:stCxn id="58"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stCxn id="59" idx="7"/>
                  <a:endCxn id="57" idx="5"/>
                </p:cNvCxnSpPr>
                <p:nvPr/>
              </p:nvCxnSpPr>
              <p:spPr>
                <a:xfrm rot="5400000" flipH="1" flipV="1">
                  <a:off x="1467463" y="1787748"/>
                  <a:ext cx="783020" cy="1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60" idx="5"/>
                  <a:endCxn id="61" idx="3"/>
                </p:cNvCxnSpPr>
                <p:nvPr/>
              </p:nvCxnSpPr>
              <p:spPr>
                <a:xfrm rot="16200000" flipH="1">
                  <a:off x="3902728" y="2089159"/>
                  <a:ext cx="1903" cy="1072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直線矢印コネクタ 66"/>
                <p:cNvCxnSpPr>
                  <a:stCxn id="68" idx="4"/>
                  <a:endCxn id="61" idx="0"/>
                </p:cNvCxnSpPr>
                <p:nvPr/>
              </p:nvCxnSpPr>
              <p:spPr>
                <a:xfrm rot="5400000">
                  <a:off x="4343841" y="1794179"/>
                  <a:ext cx="6163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8" name="円/楕円 67"/>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endParaRPr kumimoji="1" lang="ja-JP" altLang="en-US" sz="3200" dirty="0">
                    <a:solidFill>
                      <a:srgbClr val="000000"/>
                    </a:solidFill>
                  </a:endParaRPr>
                </a:p>
              </p:txBody>
            </p:sp>
            <p:cxnSp>
              <p:nvCxnSpPr>
                <p:cNvPr id="69" name="直線矢印コネクタ 68"/>
                <p:cNvCxnSpPr>
                  <a:stCxn id="61" idx="1"/>
                  <a:endCxn id="60" idx="7"/>
                </p:cNvCxnSpPr>
                <p:nvPr/>
              </p:nvCxnSpPr>
              <p:spPr>
                <a:xfrm rot="16200000" flipV="1">
                  <a:off x="3902728" y="1655918"/>
                  <a:ext cx="1903" cy="1072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56" name="直線矢印コネクタ 55"/>
              <p:cNvCxnSpPr>
                <a:stCxn id="58" idx="4"/>
                <a:endCxn id="60" idx="0"/>
              </p:cNvCxnSpPr>
              <p:nvPr/>
            </p:nvCxnSpPr>
            <p:spPr>
              <a:xfrm rot="5400000">
                <a:off x="2242410" y="5310827"/>
                <a:ext cx="6163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5" name="フリーフォーム 84"/>
            <p:cNvSpPr/>
            <p:nvPr/>
          </p:nvSpPr>
          <p:spPr>
            <a:xfrm>
              <a:off x="7196213" y="4100970"/>
              <a:ext cx="543649" cy="242859"/>
            </a:xfrm>
            <a:custGeom>
              <a:avLst/>
              <a:gdLst>
                <a:gd name="connsiteX0" fmla="*/ 13368 w 543649"/>
                <a:gd name="connsiteY0" fmla="*/ 180474 h 242859"/>
                <a:gd name="connsiteX1" fmla="*/ 334211 w 543649"/>
                <a:gd name="connsiteY1" fmla="*/ 233947 h 242859"/>
                <a:gd name="connsiteX2" fmla="*/ 534737 w 543649"/>
                <a:gd name="connsiteY2" fmla="*/ 127000 h 242859"/>
                <a:gd name="connsiteX3" fmla="*/ 280737 w 543649"/>
                <a:gd name="connsiteY3" fmla="*/ 6684 h 242859"/>
                <a:gd name="connsiteX4" fmla="*/ 0 w 543649"/>
                <a:gd name="connsiteY4" fmla="*/ 86895 h 242859"/>
                <a:gd name="connsiteX5" fmla="*/ 0 w 543649"/>
                <a:gd name="connsiteY5" fmla="*/ 86895 h 24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649" h="242859">
                  <a:moveTo>
                    <a:pt x="13368" y="180474"/>
                  </a:moveTo>
                  <a:cubicBezTo>
                    <a:pt x="130342" y="211666"/>
                    <a:pt x="247316" y="242859"/>
                    <a:pt x="334211" y="233947"/>
                  </a:cubicBezTo>
                  <a:cubicBezTo>
                    <a:pt x="421106" y="225035"/>
                    <a:pt x="543649" y="164877"/>
                    <a:pt x="534737" y="127000"/>
                  </a:cubicBezTo>
                  <a:cubicBezTo>
                    <a:pt x="525825" y="89123"/>
                    <a:pt x="369860" y="13368"/>
                    <a:pt x="280737" y="6684"/>
                  </a:cubicBezTo>
                  <a:cubicBezTo>
                    <a:pt x="191614" y="0"/>
                    <a:pt x="0" y="86895"/>
                    <a:pt x="0" y="86895"/>
                  </a:cubicBezTo>
                  <a:lnTo>
                    <a:pt x="0" y="86895"/>
                  </a:ln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6" name="フリーフォーム 85"/>
            <p:cNvSpPr/>
            <p:nvPr/>
          </p:nvSpPr>
          <p:spPr>
            <a:xfrm rot="5558306">
              <a:off x="5420601" y="3581476"/>
              <a:ext cx="359307" cy="262734"/>
            </a:xfrm>
            <a:custGeom>
              <a:avLst/>
              <a:gdLst>
                <a:gd name="connsiteX0" fmla="*/ 13368 w 543649"/>
                <a:gd name="connsiteY0" fmla="*/ 180474 h 242859"/>
                <a:gd name="connsiteX1" fmla="*/ 334211 w 543649"/>
                <a:gd name="connsiteY1" fmla="*/ 233947 h 242859"/>
                <a:gd name="connsiteX2" fmla="*/ 534737 w 543649"/>
                <a:gd name="connsiteY2" fmla="*/ 127000 h 242859"/>
                <a:gd name="connsiteX3" fmla="*/ 280737 w 543649"/>
                <a:gd name="connsiteY3" fmla="*/ 6684 h 242859"/>
                <a:gd name="connsiteX4" fmla="*/ 0 w 543649"/>
                <a:gd name="connsiteY4" fmla="*/ 86895 h 242859"/>
                <a:gd name="connsiteX5" fmla="*/ 0 w 543649"/>
                <a:gd name="connsiteY5" fmla="*/ 86895 h 24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649" h="242859">
                  <a:moveTo>
                    <a:pt x="13368" y="180474"/>
                  </a:moveTo>
                  <a:cubicBezTo>
                    <a:pt x="130342" y="211666"/>
                    <a:pt x="247316" y="242859"/>
                    <a:pt x="334211" y="233947"/>
                  </a:cubicBezTo>
                  <a:cubicBezTo>
                    <a:pt x="421106" y="225035"/>
                    <a:pt x="543649" y="164877"/>
                    <a:pt x="534737" y="127000"/>
                  </a:cubicBezTo>
                  <a:cubicBezTo>
                    <a:pt x="525825" y="89123"/>
                    <a:pt x="369860" y="13368"/>
                    <a:pt x="280737" y="6684"/>
                  </a:cubicBezTo>
                  <a:cubicBezTo>
                    <a:pt x="191614" y="0"/>
                    <a:pt x="0" y="86895"/>
                    <a:pt x="0" y="86895"/>
                  </a:cubicBezTo>
                  <a:lnTo>
                    <a:pt x="0" y="86895"/>
                  </a:ln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6" name="図形グループ 88"/>
          <p:cNvGrpSpPr/>
          <p:nvPr/>
        </p:nvGrpSpPr>
        <p:grpSpPr>
          <a:xfrm>
            <a:off x="4851899" y="2617679"/>
            <a:ext cx="2959047" cy="1610329"/>
            <a:chOff x="588309" y="2479883"/>
            <a:chExt cx="2959047" cy="1610329"/>
          </a:xfrm>
        </p:grpSpPr>
        <p:grpSp>
          <p:nvGrpSpPr>
            <p:cNvPr id="7" name="図形グループ 88"/>
            <p:cNvGrpSpPr/>
            <p:nvPr/>
          </p:nvGrpSpPr>
          <p:grpSpPr>
            <a:xfrm>
              <a:off x="588309" y="2479883"/>
              <a:ext cx="2959047" cy="1610329"/>
              <a:chOff x="1344399" y="873288"/>
              <a:chExt cx="3609070" cy="1828954"/>
            </a:xfrm>
          </p:grpSpPr>
          <p:sp>
            <p:nvSpPr>
              <p:cNvPr id="72" name="円/楕円 6"/>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 </a:t>
                </a:r>
                <a:r>
                  <a:rPr lang="en-US" altLang="ja-JP" sz="3200" dirty="0" smtClean="0">
                    <a:solidFill>
                      <a:srgbClr val="000000"/>
                    </a:solidFill>
                  </a:rPr>
                  <a:t> </a:t>
                </a:r>
                <a:endParaRPr kumimoji="1" lang="ja-JP" altLang="en-US" sz="3200" dirty="0">
                  <a:solidFill>
                    <a:srgbClr val="000000"/>
                  </a:solidFill>
                </a:endParaRPr>
              </a:p>
            </p:txBody>
          </p:sp>
          <p:sp>
            <p:nvSpPr>
              <p:cNvPr id="73" name="円/楕円 72"/>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endParaRPr kumimoji="1" lang="ja-JP" altLang="en-US" sz="3200" dirty="0">
                  <a:solidFill>
                    <a:srgbClr val="000000"/>
                  </a:solidFill>
                </a:endParaRPr>
              </a:p>
            </p:txBody>
          </p:sp>
          <p:sp>
            <p:nvSpPr>
              <p:cNvPr id="74" name="円/楕円 73"/>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endParaRPr kumimoji="1" lang="ja-JP" altLang="en-US" sz="3200" dirty="0">
                  <a:solidFill>
                    <a:srgbClr val="000000"/>
                  </a:solidFill>
                </a:endParaRPr>
              </a:p>
            </p:txBody>
          </p:sp>
          <p:sp>
            <p:nvSpPr>
              <p:cNvPr id="75" name="円/楕円 9"/>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sp>
            <p:nvSpPr>
              <p:cNvPr id="76" name="円/楕円 75"/>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endParaRPr kumimoji="1" lang="ja-JP" altLang="en-US" sz="3200" dirty="0">
                  <a:solidFill>
                    <a:srgbClr val="000000"/>
                  </a:solidFill>
                </a:endParaRPr>
              </a:p>
            </p:txBody>
          </p:sp>
          <p:cxnSp>
            <p:nvCxnSpPr>
              <p:cNvPr id="77" name="直線矢印コネクタ 76"/>
              <p:cNvCxnSpPr/>
              <p:nvPr/>
            </p:nvCxnSpPr>
            <p:spPr>
              <a:xfrm>
                <a:off x="1947261" y="1178047"/>
                <a:ext cx="904691" cy="25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a:stCxn id="73" idx="3"/>
                <a:endCxn id="74" idx="7"/>
              </p:cNvCxnSpPr>
              <p:nvPr/>
            </p:nvCxnSpPr>
            <p:spPr>
              <a:xfrm rot="5400000">
                <a:off x="2008097" y="1247132"/>
                <a:ext cx="783019" cy="1081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73"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直線矢印コネクタ 79"/>
              <p:cNvCxnSpPr/>
              <p:nvPr/>
            </p:nvCxnSpPr>
            <p:spPr>
              <a:xfrm>
                <a:off x="1947261" y="236804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a:endCxn id="76" idx="2"/>
              </p:cNvCxnSpPr>
              <p:nvPr/>
            </p:nvCxnSpPr>
            <p:spPr>
              <a:xfrm>
                <a:off x="3454814" y="2395895"/>
                <a:ext cx="895793"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endCxn id="76" idx="0"/>
              </p:cNvCxnSpPr>
              <p:nvPr/>
            </p:nvCxnSpPr>
            <p:spPr>
              <a:xfrm rot="5400000">
                <a:off x="4360828" y="1777192"/>
                <a:ext cx="603566" cy="211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3" name="円/楕円 82"/>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endParaRPr kumimoji="1" lang="ja-JP" altLang="en-US" sz="3200" dirty="0">
                  <a:solidFill>
                    <a:srgbClr val="000000"/>
                  </a:solidFill>
                </a:endParaRPr>
              </a:p>
            </p:txBody>
          </p:sp>
          <p:cxnSp>
            <p:nvCxnSpPr>
              <p:cNvPr id="84" name="直線矢印コネクタ 83"/>
              <p:cNvCxnSpPr>
                <a:endCxn id="73" idx="4"/>
              </p:cNvCxnSpPr>
              <p:nvPr/>
            </p:nvCxnSpPr>
            <p:spPr>
              <a:xfrm rot="5400000" flipH="1" flipV="1">
                <a:off x="2851600" y="1787698"/>
                <a:ext cx="603566" cy="193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cxnSp>
          <p:nvCxnSpPr>
            <p:cNvPr id="52" name="直線矢印コネクタ 51"/>
            <p:cNvCxnSpPr/>
            <p:nvPr/>
          </p:nvCxnSpPr>
          <p:spPr>
            <a:xfrm rot="5400000">
              <a:off x="2341136" y="2845435"/>
              <a:ext cx="689420" cy="879225"/>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p:nvPr/>
          </p:nvCxnSpPr>
          <p:spPr>
            <a:xfrm rot="5400000" flipH="1" flipV="1">
              <a:off x="569740" y="3285047"/>
              <a:ext cx="531418"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87" name="フリーフォーム 86"/>
            <p:cNvSpPr/>
            <p:nvPr/>
          </p:nvSpPr>
          <p:spPr>
            <a:xfrm>
              <a:off x="2473818" y="3113589"/>
              <a:ext cx="759773" cy="677333"/>
            </a:xfrm>
            <a:custGeom>
              <a:avLst/>
              <a:gdLst>
                <a:gd name="connsiteX0" fmla="*/ 0 w 759773"/>
                <a:gd name="connsiteY0" fmla="*/ 552562 h 677333"/>
                <a:gd name="connsiteX1" fmla="*/ 641685 w 759773"/>
                <a:gd name="connsiteY1" fmla="*/ 31193 h 677333"/>
                <a:gd name="connsiteX2" fmla="*/ 708527 w 759773"/>
                <a:gd name="connsiteY2" fmla="*/ 365404 h 677333"/>
                <a:gd name="connsiteX3" fmla="*/ 414421 w 759773"/>
                <a:gd name="connsiteY3" fmla="*/ 632772 h 677333"/>
                <a:gd name="connsiteX4" fmla="*/ 53474 w 759773"/>
                <a:gd name="connsiteY4" fmla="*/ 632772 h 6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73" h="677333">
                  <a:moveTo>
                    <a:pt x="0" y="552562"/>
                  </a:moveTo>
                  <a:cubicBezTo>
                    <a:pt x="261798" y="307474"/>
                    <a:pt x="523597" y="62386"/>
                    <a:pt x="641685" y="31193"/>
                  </a:cubicBezTo>
                  <a:cubicBezTo>
                    <a:pt x="759773" y="0"/>
                    <a:pt x="746404" y="265141"/>
                    <a:pt x="708527" y="365404"/>
                  </a:cubicBezTo>
                  <a:cubicBezTo>
                    <a:pt x="670650" y="465667"/>
                    <a:pt x="523596" y="588211"/>
                    <a:pt x="414421" y="632772"/>
                  </a:cubicBezTo>
                  <a:cubicBezTo>
                    <a:pt x="305246" y="677333"/>
                    <a:pt x="53474" y="632772"/>
                    <a:pt x="53474" y="632772"/>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pic>
        <p:nvPicPr>
          <p:cNvPr id="47" name="図 46"/>
          <p:cNvPicPr>
            <a:picLocks noChangeAspect="1"/>
          </p:cNvPicPr>
          <p:nvPr/>
        </p:nvPicPr>
        <p:blipFill>
          <a:blip r:embed="rId3"/>
          <a:stretch>
            <a:fillRect/>
          </a:stretch>
        </p:blipFill>
        <p:spPr>
          <a:xfrm>
            <a:off x="497734" y="1417638"/>
            <a:ext cx="3535191" cy="5564083"/>
          </a:xfrm>
          <a:prstGeom prst="rect">
            <a:avLst/>
          </a:prstGeom>
        </p:spPr>
      </p:pic>
      <p:sp>
        <p:nvSpPr>
          <p:cNvPr id="44" name="テキスト ボックス 43"/>
          <p:cNvSpPr txBox="1"/>
          <p:nvPr/>
        </p:nvSpPr>
        <p:spPr>
          <a:xfrm>
            <a:off x="5260965" y="2946169"/>
            <a:ext cx="936813" cy="584776"/>
          </a:xfrm>
          <a:prstGeom prst="rect">
            <a:avLst/>
          </a:prstGeom>
          <a:noFill/>
        </p:spPr>
        <p:txBody>
          <a:bodyPr wrap="square" rtlCol="0">
            <a:spAutoFit/>
          </a:bodyPr>
          <a:lstStyle/>
          <a:p>
            <a:r>
              <a:rPr kumimoji="1" lang="en-US" altLang="ja-JP" sz="3200" dirty="0" smtClean="0">
                <a:latin typeface="BKM-cmmi12"/>
                <a:cs typeface="BKM-cmmi12"/>
              </a:rPr>
              <a:t>T</a:t>
            </a:r>
            <a:r>
              <a:rPr kumimoji="1" lang="en-US" altLang="ja-JP" dirty="0" smtClean="0">
                <a:latin typeface="BKM-cmmi12"/>
                <a:cs typeface="BKM-cmmi12"/>
              </a:rPr>
              <a:t>1</a:t>
            </a:r>
            <a:endParaRPr kumimoji="1" lang="ja-JP" altLang="en-US" sz="3200" dirty="0">
              <a:latin typeface="BKM-cmmi12"/>
              <a:cs typeface="BKM-cmmi12"/>
            </a:endParaRPr>
          </a:p>
        </p:txBody>
      </p:sp>
      <p:sp>
        <p:nvSpPr>
          <p:cNvPr id="45" name="テキスト ボックス 44"/>
          <p:cNvSpPr txBox="1"/>
          <p:nvPr/>
        </p:nvSpPr>
        <p:spPr>
          <a:xfrm>
            <a:off x="5516103" y="5426837"/>
            <a:ext cx="936813" cy="584776"/>
          </a:xfrm>
          <a:prstGeom prst="rect">
            <a:avLst/>
          </a:prstGeom>
          <a:noFill/>
        </p:spPr>
        <p:txBody>
          <a:bodyPr wrap="square" rtlCol="0">
            <a:spAutoFit/>
          </a:bodyPr>
          <a:lstStyle/>
          <a:p>
            <a:r>
              <a:rPr kumimoji="1" lang="en-US" altLang="ja-JP" sz="3200" dirty="0" smtClean="0">
                <a:latin typeface="BKM-cmmi12"/>
                <a:cs typeface="BKM-cmmi12"/>
              </a:rPr>
              <a:t>T</a:t>
            </a:r>
            <a:r>
              <a:rPr lang="en-US" altLang="ja-JP" dirty="0">
                <a:latin typeface="BKM-cmmi12"/>
                <a:cs typeface="BKM-cmmi12"/>
              </a:rPr>
              <a:t>2</a:t>
            </a:r>
            <a:endParaRPr kumimoji="1" lang="ja-JP" altLang="en-US" sz="3200" dirty="0">
              <a:latin typeface="BKM-cmmi12"/>
              <a:cs typeface="BKM-cmmi12"/>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47" name="図 146"/>
          <p:cNvPicPr>
            <a:picLocks noChangeAspect="1"/>
          </p:cNvPicPr>
          <p:nvPr/>
        </p:nvPicPr>
        <p:blipFill>
          <a:blip r:embed="rId3"/>
          <a:stretch>
            <a:fillRect/>
          </a:stretch>
        </p:blipFill>
        <p:spPr>
          <a:xfrm>
            <a:off x="5990436" y="2311069"/>
            <a:ext cx="356182" cy="412421"/>
          </a:xfrm>
          <a:prstGeom prst="rect">
            <a:avLst/>
          </a:prstGeom>
        </p:spPr>
      </p:pic>
      <p:pic>
        <p:nvPicPr>
          <p:cNvPr id="148" name="図 147"/>
          <p:cNvPicPr>
            <a:picLocks noChangeAspect="1"/>
          </p:cNvPicPr>
          <p:nvPr/>
        </p:nvPicPr>
        <p:blipFill>
          <a:blip r:embed="rId4"/>
          <a:stretch>
            <a:fillRect/>
          </a:stretch>
        </p:blipFill>
        <p:spPr>
          <a:xfrm>
            <a:off x="5609562" y="5093927"/>
            <a:ext cx="358235" cy="414799"/>
          </a:xfrm>
          <a:prstGeom prst="rect">
            <a:avLst/>
          </a:prstGeom>
        </p:spPr>
      </p:pic>
      <p:sp>
        <p:nvSpPr>
          <p:cNvPr id="2" name="タイトル 1"/>
          <p:cNvSpPr>
            <a:spLocks noGrp="1"/>
          </p:cNvSpPr>
          <p:nvPr>
            <p:ph type="title"/>
          </p:nvPr>
        </p:nvSpPr>
        <p:spPr>
          <a:xfrm>
            <a:off x="232433" y="274638"/>
            <a:ext cx="8686800" cy="1143000"/>
          </a:xfrm>
        </p:spPr>
        <p:txBody>
          <a:bodyPr>
            <a:normAutofit fontScale="90000"/>
          </a:bodyPr>
          <a:lstStyle/>
          <a:p>
            <a:r>
              <a:rPr lang="ja-JP" altLang="en-US" dirty="0" smtClean="0"/>
              <a:t>サイクルを含む非線形テキストにおける</a:t>
            </a:r>
            <a:r>
              <a:rPr lang="en-US" altLang="ja-JP" dirty="0" smtClean="0"/>
              <a:t/>
            </a:r>
            <a:br>
              <a:rPr lang="en-US" altLang="ja-JP" dirty="0" smtClean="0"/>
            </a:br>
            <a:r>
              <a:rPr lang="ja-JP" altLang="en-US" dirty="0" smtClean="0"/>
              <a:t>最長共通部分列問題の解法</a:t>
            </a:r>
            <a:endParaRPr lang="ja-JP" altLang="en-US" dirty="0"/>
          </a:p>
        </p:txBody>
      </p:sp>
      <p:pic>
        <p:nvPicPr>
          <p:cNvPr id="47" name="図 46"/>
          <p:cNvPicPr>
            <a:picLocks noChangeAspect="1"/>
          </p:cNvPicPr>
          <p:nvPr/>
        </p:nvPicPr>
        <p:blipFill>
          <a:blip r:embed="rId5"/>
          <a:stretch>
            <a:fillRect/>
          </a:stretch>
        </p:blipFill>
        <p:spPr>
          <a:xfrm>
            <a:off x="497733" y="1417638"/>
            <a:ext cx="3535190" cy="5564082"/>
          </a:xfrm>
          <a:prstGeom prst="rect">
            <a:avLst/>
          </a:prstGeom>
        </p:spPr>
      </p:pic>
      <p:grpSp>
        <p:nvGrpSpPr>
          <p:cNvPr id="3" name="図形グループ 42"/>
          <p:cNvGrpSpPr/>
          <p:nvPr/>
        </p:nvGrpSpPr>
        <p:grpSpPr>
          <a:xfrm>
            <a:off x="5396962" y="1888677"/>
            <a:ext cx="2469065" cy="1642269"/>
            <a:chOff x="5473515" y="2536502"/>
            <a:chExt cx="2469065" cy="1642269"/>
          </a:xfrm>
        </p:grpSpPr>
        <p:cxnSp>
          <p:nvCxnSpPr>
            <p:cNvPr id="46" name="直線矢印コネクタ 45"/>
            <p:cNvCxnSpPr/>
            <p:nvPr/>
          </p:nvCxnSpPr>
          <p:spPr>
            <a:xfrm rot="5400000" flipH="1" flipV="1">
              <a:off x="5454946" y="3341666"/>
              <a:ext cx="531418"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nvGrpSpPr>
            <p:cNvPr id="4" name="図形グループ 88"/>
            <p:cNvGrpSpPr/>
            <p:nvPr/>
          </p:nvGrpSpPr>
          <p:grpSpPr>
            <a:xfrm>
              <a:off x="5473515" y="2536502"/>
              <a:ext cx="2469065" cy="1642269"/>
              <a:chOff x="1344399" y="873288"/>
              <a:chExt cx="3011450" cy="1865232"/>
            </a:xfrm>
          </p:grpSpPr>
          <p:sp>
            <p:nvSpPr>
              <p:cNvPr id="49" name="円/楕円 48"/>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smtClean="0">
                    <a:solidFill>
                      <a:srgbClr val="000000"/>
                    </a:solidFill>
                  </a:rPr>
                  <a:t>1</a:t>
                </a:r>
                <a:endParaRPr kumimoji="1" lang="ja-JP" altLang="en-US" sz="3200" dirty="0">
                  <a:solidFill>
                    <a:srgbClr val="000000"/>
                  </a:solidFill>
                </a:endParaRPr>
              </a:p>
            </p:txBody>
          </p:sp>
          <p:sp>
            <p:nvSpPr>
              <p:cNvPr id="50" name="円/楕円 49"/>
              <p:cNvSpPr/>
              <p:nvPr/>
            </p:nvSpPr>
            <p:spPr>
              <a:xfrm>
                <a:off x="3302470" y="874190"/>
                <a:ext cx="602861"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smtClean="0">
                    <a:solidFill>
                      <a:srgbClr val="000000"/>
                    </a:solidFill>
                  </a:rPr>
                  <a:t>2</a:t>
                </a:r>
                <a:endParaRPr kumimoji="1" lang="ja-JP" altLang="en-US" sz="3200" dirty="0">
                  <a:solidFill>
                    <a:srgbClr val="000000"/>
                  </a:solidFill>
                </a:endParaRPr>
              </a:p>
            </p:txBody>
          </p:sp>
          <p:sp>
            <p:nvSpPr>
              <p:cNvPr id="51" name="円/楕円 50"/>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sp>
            <p:nvSpPr>
              <p:cNvPr id="54" name="円/楕円 53"/>
              <p:cNvSpPr/>
              <p:nvPr/>
            </p:nvSpPr>
            <p:spPr>
              <a:xfrm>
                <a:off x="2851952" y="2089548"/>
                <a:ext cx="1503897" cy="648972"/>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c,d</a:t>
                </a:r>
                <a:r>
                  <a:rPr lang="en-US" altLang="ja-JP" sz="3200" dirty="0" smtClean="0">
                    <a:solidFill>
                      <a:srgbClr val="000000"/>
                    </a:solidFill>
                  </a:rPr>
                  <a:t>}  </a:t>
                </a:r>
                <a:r>
                  <a:rPr lang="en-US" altLang="ja-JP" sz="3200" baseline="-25000" dirty="0" smtClean="0">
                    <a:solidFill>
                      <a:srgbClr val="000000"/>
                    </a:solidFill>
                  </a:rPr>
                  <a:t>4</a:t>
                </a:r>
                <a:endParaRPr kumimoji="1" lang="ja-JP" altLang="en-US" sz="3200" dirty="0">
                  <a:solidFill>
                    <a:srgbClr val="000000"/>
                  </a:solidFill>
                </a:endParaRPr>
              </a:p>
            </p:txBody>
          </p:sp>
          <p:cxnSp>
            <p:nvCxnSpPr>
              <p:cNvPr id="55" name="直線矢印コネクタ 54"/>
              <p:cNvCxnSpPr>
                <a:endCxn id="50" idx="2"/>
              </p:cNvCxnSpPr>
              <p:nvPr/>
            </p:nvCxnSpPr>
            <p:spPr>
              <a:xfrm>
                <a:off x="1947260" y="1178047"/>
                <a:ext cx="1355209" cy="24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50" idx="3"/>
                <a:endCxn id="51" idx="7"/>
              </p:cNvCxnSpPr>
              <p:nvPr/>
            </p:nvCxnSpPr>
            <p:spPr>
              <a:xfrm rot="5400000">
                <a:off x="2233807" y="1022325"/>
                <a:ext cx="782117" cy="15317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直線矢印コネクタ 70"/>
              <p:cNvCxnSpPr/>
              <p:nvPr/>
            </p:nvCxnSpPr>
            <p:spPr>
              <a:xfrm>
                <a:off x="1947261" y="236804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直線矢印コネクタ 87"/>
              <p:cNvCxnSpPr>
                <a:stCxn id="54" idx="0"/>
                <a:endCxn id="50" idx="4"/>
              </p:cNvCxnSpPr>
              <p:nvPr/>
            </p:nvCxnSpPr>
            <p:spPr>
              <a:xfrm rot="5400000" flipH="1" flipV="1">
                <a:off x="3302569" y="1788150"/>
                <a:ext cx="602664" cy="193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grpSp>
      <p:grpSp>
        <p:nvGrpSpPr>
          <p:cNvPr id="5" name="図形グループ 51"/>
          <p:cNvGrpSpPr/>
          <p:nvPr/>
        </p:nvGrpSpPr>
        <p:grpSpPr>
          <a:xfrm>
            <a:off x="5110586" y="4309003"/>
            <a:ext cx="2959048" cy="1503635"/>
            <a:chOff x="741621" y="4389936"/>
            <a:chExt cx="3609072" cy="1801775"/>
          </a:xfrm>
        </p:grpSpPr>
        <p:grpSp>
          <p:nvGrpSpPr>
            <p:cNvPr id="6" name="図形グループ 89"/>
            <p:cNvGrpSpPr/>
            <p:nvPr/>
          </p:nvGrpSpPr>
          <p:grpSpPr>
            <a:xfrm>
              <a:off x="741621" y="4389936"/>
              <a:ext cx="3609072" cy="1801775"/>
              <a:chOff x="1344397" y="873288"/>
              <a:chExt cx="3609072" cy="1801775"/>
            </a:xfrm>
          </p:grpSpPr>
          <p:sp>
            <p:nvSpPr>
              <p:cNvPr id="92" name="円/楕円 18"/>
              <p:cNvSpPr/>
              <p:nvPr/>
            </p:nvSpPr>
            <p:spPr>
              <a:xfrm>
                <a:off x="1344397" y="873288"/>
                <a:ext cx="1060199"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  </a:t>
                </a:r>
                <a:r>
                  <a:rPr lang="en-US" altLang="ja-JP" sz="3200" baseline="-25000" dirty="0" smtClean="0">
                    <a:solidFill>
                      <a:srgbClr val="000000"/>
                    </a:solidFill>
                  </a:rPr>
                  <a:t>1</a:t>
                </a:r>
                <a:endParaRPr kumimoji="1" lang="ja-JP" altLang="en-US" sz="3200" dirty="0">
                  <a:solidFill>
                    <a:srgbClr val="000000"/>
                  </a:solidFill>
                </a:endParaRPr>
              </a:p>
            </p:txBody>
          </p:sp>
          <p:sp>
            <p:nvSpPr>
              <p:cNvPr id="93" name="円/楕円 92"/>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r>
                  <a:rPr lang="en-US" altLang="ja-JP" sz="3200" baseline="-25000" dirty="0" smtClean="0">
                    <a:solidFill>
                      <a:srgbClr val="000000"/>
                    </a:solidFill>
                  </a:rPr>
                  <a:t>2</a:t>
                </a:r>
                <a:r>
                  <a:rPr lang="en-US" altLang="ja-JP" sz="3200" dirty="0" smtClean="0">
                    <a:solidFill>
                      <a:srgbClr val="000000"/>
                    </a:solidFill>
                  </a:rPr>
                  <a:t> </a:t>
                </a:r>
                <a:endParaRPr kumimoji="1" lang="ja-JP" altLang="en-US" sz="3200" dirty="0">
                  <a:solidFill>
                    <a:srgbClr val="000000"/>
                  </a:solidFill>
                </a:endParaRPr>
              </a:p>
            </p:txBody>
          </p:sp>
          <p:sp>
            <p:nvSpPr>
              <p:cNvPr id="94" name="円/楕円 93"/>
              <p:cNvSpPr/>
              <p:nvPr/>
            </p:nvSpPr>
            <p:spPr>
              <a:xfrm>
                <a:off x="3202033" y="2062369"/>
                <a:ext cx="1498655"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a,b</a:t>
                </a:r>
                <a:r>
                  <a:rPr lang="en-US" altLang="ja-JP" sz="3200" dirty="0" smtClean="0">
                    <a:solidFill>
                      <a:srgbClr val="000000"/>
                    </a:solidFill>
                  </a:rPr>
                  <a:t>}  </a:t>
                </a:r>
                <a:r>
                  <a:rPr lang="en-US" altLang="ja-JP" sz="3200" baseline="-25000" dirty="0" smtClean="0">
                    <a:solidFill>
                      <a:srgbClr val="000000"/>
                    </a:solidFill>
                  </a:rPr>
                  <a:t>4</a:t>
                </a:r>
                <a:r>
                  <a:rPr lang="en-US" altLang="ja-JP" sz="3200" dirty="0" smtClean="0">
                    <a:solidFill>
                      <a:srgbClr val="000000"/>
                    </a:solidFill>
                  </a:rPr>
                  <a:t>  </a:t>
                </a:r>
                <a:endParaRPr kumimoji="1" lang="ja-JP" altLang="en-US" sz="3200" dirty="0">
                  <a:solidFill>
                    <a:srgbClr val="000000"/>
                  </a:solidFill>
                </a:endParaRPr>
              </a:p>
            </p:txBody>
          </p:sp>
          <p:cxnSp>
            <p:nvCxnSpPr>
              <p:cNvPr id="95" name="直線矢印コネクタ 94"/>
              <p:cNvCxnSpPr>
                <a:stCxn id="92" idx="6"/>
              </p:cNvCxnSpPr>
              <p:nvPr/>
            </p:nvCxnSpPr>
            <p:spPr>
              <a:xfrm>
                <a:off x="2404596" y="1179635"/>
                <a:ext cx="447357" cy="238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6" name="直線矢印コネクタ 95"/>
              <p:cNvCxnSpPr>
                <a:stCxn id="93"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直線矢印コネクタ 96"/>
              <p:cNvCxnSpPr>
                <a:stCxn id="98" idx="4"/>
                <a:endCxn id="94" idx="7"/>
              </p:cNvCxnSpPr>
              <p:nvPr/>
            </p:nvCxnSpPr>
            <p:spPr>
              <a:xfrm rot="5400000">
                <a:off x="4233571" y="1733627"/>
                <a:ext cx="666115" cy="170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8" name="円/楕円 97"/>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grpSp>
        <p:cxnSp>
          <p:nvCxnSpPr>
            <p:cNvPr id="91" name="直線矢印コネクタ 90"/>
            <p:cNvCxnSpPr>
              <a:stCxn id="93" idx="4"/>
              <a:endCxn id="94" idx="1"/>
            </p:cNvCxnSpPr>
            <p:nvPr/>
          </p:nvCxnSpPr>
          <p:spPr>
            <a:xfrm rot="16200000" flipH="1">
              <a:off x="2351611" y="5201624"/>
              <a:ext cx="666115" cy="2681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99" name="テキスト ボックス 98"/>
          <p:cNvSpPr txBox="1"/>
          <p:nvPr/>
        </p:nvSpPr>
        <p:spPr>
          <a:xfrm>
            <a:off x="5124075" y="3530946"/>
            <a:ext cx="1689515" cy="461665"/>
          </a:xfrm>
          <a:prstGeom prst="rect">
            <a:avLst/>
          </a:prstGeom>
          <a:noFill/>
        </p:spPr>
        <p:txBody>
          <a:bodyPr wrap="square" rtlCol="0">
            <a:spAutoFit/>
          </a:bodyPr>
          <a:lstStyle/>
          <a:p>
            <a:r>
              <a:rPr kumimoji="1" lang="en-US" altLang="ja-JP" sz="2400" dirty="0" smtClean="0">
                <a:latin typeface="BKM-cmmi12"/>
                <a:cs typeface="BKM-cmmi12"/>
              </a:rPr>
              <a:t>S</a:t>
            </a:r>
            <a:r>
              <a:rPr kumimoji="1" lang="en-US" altLang="ja-JP" sz="2400" baseline="-25000" dirty="0" smtClean="0">
                <a:latin typeface="BKM-cmmi12"/>
                <a:cs typeface="BKM-cmmi12"/>
              </a:rPr>
              <a:t>1</a:t>
            </a:r>
            <a:r>
              <a:rPr kumimoji="1" lang="en-US" altLang="ja-JP" sz="2400" dirty="0" smtClean="0">
                <a:latin typeface="BKM-cmmi12"/>
                <a:cs typeface="BKM-cmmi12"/>
              </a:rPr>
              <a:t>=</a:t>
            </a:r>
            <a:r>
              <a:rPr kumimoji="1" lang="ja-JP" altLang="en-US" sz="2400" dirty="0" smtClean="0">
                <a:latin typeface="BKM-cmmi12"/>
                <a:cs typeface="BKM-cmmi12"/>
              </a:rPr>
              <a:t>｛</a:t>
            </a:r>
            <a:r>
              <a:rPr kumimoji="1" lang="en-US" altLang="ja-JP" sz="2400" dirty="0" err="1" smtClean="0">
                <a:latin typeface="Calibri"/>
                <a:cs typeface="Calibri"/>
              </a:rPr>
              <a:t>c</a:t>
            </a:r>
            <a:r>
              <a:rPr lang="en-US" altLang="ja-JP" sz="2400" dirty="0" err="1">
                <a:latin typeface="Calibri"/>
                <a:cs typeface="Calibri"/>
              </a:rPr>
              <a:t>,</a:t>
            </a:r>
            <a:r>
              <a:rPr kumimoji="1" lang="en-US" altLang="ja-JP" sz="2400" dirty="0" err="1" smtClean="0">
                <a:latin typeface="Calibri"/>
                <a:cs typeface="Calibri"/>
              </a:rPr>
              <a:t>d</a:t>
            </a:r>
            <a:r>
              <a:rPr kumimoji="1" lang="ja-JP" altLang="en-US" sz="2400" dirty="0" smtClean="0">
                <a:latin typeface="BKM-cmmi12"/>
                <a:cs typeface="BKM-cmmi12"/>
              </a:rPr>
              <a:t>｝</a:t>
            </a:r>
            <a:endParaRPr kumimoji="1" lang="ja-JP" altLang="en-US" sz="2400" dirty="0">
              <a:latin typeface="BKM-cmmi12"/>
              <a:cs typeface="BKM-cmmi12"/>
            </a:endParaRPr>
          </a:p>
        </p:txBody>
      </p:sp>
      <p:sp>
        <p:nvSpPr>
          <p:cNvPr id="100" name="テキスト ボックス 99"/>
          <p:cNvSpPr txBox="1"/>
          <p:nvPr/>
        </p:nvSpPr>
        <p:spPr>
          <a:xfrm>
            <a:off x="5124075" y="5812638"/>
            <a:ext cx="1689515" cy="461665"/>
          </a:xfrm>
          <a:prstGeom prst="rect">
            <a:avLst/>
          </a:prstGeom>
          <a:noFill/>
        </p:spPr>
        <p:txBody>
          <a:bodyPr wrap="square" rtlCol="0">
            <a:spAutoFit/>
          </a:bodyPr>
          <a:lstStyle/>
          <a:p>
            <a:r>
              <a:rPr kumimoji="1" lang="en-US" altLang="ja-JP" sz="2400" dirty="0" smtClean="0">
                <a:latin typeface="BKM-cmmi12"/>
                <a:cs typeface="BKM-cmmi12"/>
              </a:rPr>
              <a:t>S</a:t>
            </a:r>
            <a:r>
              <a:rPr lang="en-US" altLang="ja-JP" sz="2400" baseline="-25000" dirty="0">
                <a:latin typeface="BKM-cmmi12"/>
                <a:cs typeface="BKM-cmmi12"/>
              </a:rPr>
              <a:t>2</a:t>
            </a:r>
            <a:r>
              <a:rPr kumimoji="1" lang="en-US" altLang="ja-JP" sz="2400" dirty="0" smtClean="0">
                <a:latin typeface="BKM-cmmi12"/>
                <a:cs typeface="BKM-cmmi12"/>
              </a:rPr>
              <a:t>=</a:t>
            </a:r>
            <a:r>
              <a:rPr kumimoji="1" lang="ja-JP" altLang="en-US" sz="2400" dirty="0" smtClean="0">
                <a:latin typeface="BKM-cmmi12"/>
                <a:cs typeface="BKM-cmmi12"/>
              </a:rPr>
              <a:t>｛</a:t>
            </a:r>
            <a:r>
              <a:rPr kumimoji="1" lang="en-US" altLang="ja-JP" sz="2400" dirty="0" err="1" smtClean="0">
                <a:latin typeface="Calibri"/>
                <a:cs typeface="Calibri"/>
              </a:rPr>
              <a:t>a,b</a:t>
            </a:r>
            <a:r>
              <a:rPr kumimoji="1" lang="ja-JP" altLang="en-US" sz="2400" dirty="0" smtClean="0">
                <a:latin typeface="BKM-cmmi12"/>
                <a:cs typeface="BKM-cmmi12"/>
              </a:rPr>
              <a:t>｝</a:t>
            </a:r>
            <a:endParaRPr kumimoji="1" lang="ja-JP" altLang="en-US" sz="2400" dirty="0">
              <a:latin typeface="BKM-cmmi12"/>
              <a:cs typeface="BKM-cmmi12"/>
            </a:endParaRPr>
          </a:p>
        </p:txBody>
      </p:sp>
      <p:grpSp>
        <p:nvGrpSpPr>
          <p:cNvPr id="7" name="図形グループ 109"/>
          <p:cNvGrpSpPr/>
          <p:nvPr/>
        </p:nvGrpSpPr>
        <p:grpSpPr>
          <a:xfrm>
            <a:off x="497734" y="89142"/>
            <a:ext cx="8376541" cy="6734446"/>
            <a:chOff x="497734" y="89142"/>
            <a:chExt cx="8376541" cy="6734446"/>
          </a:xfrm>
        </p:grpSpPr>
        <p:sp>
          <p:nvSpPr>
            <p:cNvPr id="101" name="正方形/長方形 100"/>
            <p:cNvSpPr/>
            <p:nvPr/>
          </p:nvSpPr>
          <p:spPr>
            <a:xfrm>
              <a:off x="497734" y="2680987"/>
              <a:ext cx="3094437" cy="4141013"/>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2" name="図 101"/>
            <p:cNvPicPr>
              <a:picLocks noChangeAspect="1"/>
            </p:cNvPicPr>
            <p:nvPr/>
          </p:nvPicPr>
          <p:blipFill>
            <a:blip r:embed="rId6"/>
            <a:stretch>
              <a:fillRect/>
            </a:stretch>
          </p:blipFill>
          <p:spPr>
            <a:xfrm>
              <a:off x="4347263" y="89143"/>
              <a:ext cx="4527012" cy="6732857"/>
            </a:xfrm>
            <a:prstGeom prst="rect">
              <a:avLst/>
            </a:prstGeom>
            <a:ln w="34925" cap="flat" cmpd="sng" algn="ctr">
              <a:solidFill>
                <a:srgbClr val="FF0000"/>
              </a:solidFill>
              <a:prstDash val="solid"/>
              <a:round/>
              <a:headEnd type="none" w="med" len="med"/>
              <a:tailEnd type="none" w="med" len="med"/>
            </a:ln>
          </p:spPr>
        </p:pic>
        <p:cxnSp>
          <p:nvCxnSpPr>
            <p:cNvPr id="104" name="直線コネクタ 103"/>
            <p:cNvCxnSpPr/>
            <p:nvPr/>
          </p:nvCxnSpPr>
          <p:spPr>
            <a:xfrm rot="5400000" flipH="1" flipV="1">
              <a:off x="2656785" y="1024528"/>
              <a:ext cx="2591844" cy="72107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7" name="直線コネクタ 106"/>
            <p:cNvCxnSpPr/>
            <p:nvPr/>
          </p:nvCxnSpPr>
          <p:spPr>
            <a:xfrm>
              <a:off x="3592171" y="6822000"/>
              <a:ext cx="721072"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8" name="図形グループ 113"/>
          <p:cNvGrpSpPr/>
          <p:nvPr/>
        </p:nvGrpSpPr>
        <p:grpSpPr>
          <a:xfrm>
            <a:off x="6182954" y="1539321"/>
            <a:ext cx="1638830" cy="3138304"/>
            <a:chOff x="6182954" y="1539321"/>
            <a:chExt cx="1638830" cy="3138304"/>
          </a:xfrm>
        </p:grpSpPr>
        <p:sp>
          <p:nvSpPr>
            <p:cNvPr id="111" name="正方形/長方形 110"/>
            <p:cNvSpPr/>
            <p:nvPr/>
          </p:nvSpPr>
          <p:spPr>
            <a:xfrm>
              <a:off x="6182954" y="1539321"/>
              <a:ext cx="1638830" cy="225932"/>
            </a:xfrm>
            <a:prstGeom prst="rect">
              <a:avLst/>
            </a:prstGeom>
            <a:noFill/>
            <a:ln w="22225"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6182954" y="2655330"/>
              <a:ext cx="1638830" cy="225932"/>
            </a:xfrm>
            <a:prstGeom prst="rect">
              <a:avLst/>
            </a:prstGeom>
            <a:noFill/>
            <a:ln w="22225"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6182954" y="4451693"/>
              <a:ext cx="1638830" cy="225932"/>
            </a:xfrm>
            <a:prstGeom prst="rect">
              <a:avLst/>
            </a:prstGeom>
            <a:noFill/>
            <a:ln w="22225"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9" name="図形グループ 129"/>
          <p:cNvGrpSpPr/>
          <p:nvPr/>
        </p:nvGrpSpPr>
        <p:grpSpPr>
          <a:xfrm>
            <a:off x="84126" y="274638"/>
            <a:ext cx="6098828" cy="4290022"/>
            <a:chOff x="84126" y="274638"/>
            <a:chExt cx="6098828" cy="4290022"/>
          </a:xfrm>
        </p:grpSpPr>
        <p:pic>
          <p:nvPicPr>
            <p:cNvPr id="115" name="図 114"/>
            <p:cNvPicPr>
              <a:picLocks noChangeAspect="1"/>
            </p:cNvPicPr>
            <p:nvPr/>
          </p:nvPicPr>
          <p:blipFill>
            <a:blip r:embed="rId7"/>
            <a:stretch>
              <a:fillRect/>
            </a:stretch>
          </p:blipFill>
          <p:spPr>
            <a:xfrm>
              <a:off x="84126" y="274638"/>
              <a:ext cx="4038600" cy="2070100"/>
            </a:xfrm>
            <a:prstGeom prst="rect">
              <a:avLst/>
            </a:prstGeom>
            <a:ln w="38100" cap="flat" cmpd="sng" algn="ctr">
              <a:solidFill>
                <a:srgbClr val="3366FF"/>
              </a:solidFill>
              <a:prstDash val="solid"/>
              <a:round/>
              <a:headEnd type="none" w="med" len="med"/>
              <a:tailEnd type="none" w="med" len="med"/>
            </a:ln>
          </p:spPr>
        </p:pic>
        <p:cxnSp>
          <p:nvCxnSpPr>
            <p:cNvPr id="117" name="曲線コネクタ 116"/>
            <p:cNvCxnSpPr>
              <a:stCxn id="111" idx="1"/>
              <a:endCxn id="115" idx="3"/>
            </p:cNvCxnSpPr>
            <p:nvPr/>
          </p:nvCxnSpPr>
          <p:spPr>
            <a:xfrm rot="10800000">
              <a:off x="4122726" y="1309689"/>
              <a:ext cx="2060228" cy="34259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曲線コネクタ 118"/>
            <p:cNvCxnSpPr>
              <a:stCxn id="112" idx="1"/>
              <a:endCxn id="115" idx="3"/>
            </p:cNvCxnSpPr>
            <p:nvPr/>
          </p:nvCxnSpPr>
          <p:spPr>
            <a:xfrm rot="10800000">
              <a:off x="4122726" y="1309688"/>
              <a:ext cx="2060228" cy="145860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曲線コネクタ 123"/>
            <p:cNvCxnSpPr>
              <a:stCxn id="113" idx="1"/>
              <a:endCxn id="115" idx="3"/>
            </p:cNvCxnSpPr>
            <p:nvPr/>
          </p:nvCxnSpPr>
          <p:spPr>
            <a:xfrm rot="10800000">
              <a:off x="4122726" y="1309689"/>
              <a:ext cx="2060228" cy="325497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 name="図形グループ 134"/>
          <p:cNvGrpSpPr/>
          <p:nvPr/>
        </p:nvGrpSpPr>
        <p:grpSpPr>
          <a:xfrm>
            <a:off x="5921566" y="1958923"/>
            <a:ext cx="2122410" cy="4302552"/>
            <a:chOff x="5921566" y="1958923"/>
            <a:chExt cx="2122410" cy="4302552"/>
          </a:xfrm>
        </p:grpSpPr>
        <p:sp>
          <p:nvSpPr>
            <p:cNvPr id="131" name="正方形/長方形 130"/>
            <p:cNvSpPr/>
            <p:nvPr/>
          </p:nvSpPr>
          <p:spPr>
            <a:xfrm>
              <a:off x="6157296" y="1958923"/>
              <a:ext cx="1886680" cy="225932"/>
            </a:xfrm>
            <a:prstGeom prst="rect">
              <a:avLst/>
            </a:prstGeom>
            <a:noFill/>
            <a:ln w="254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2" name="正方形/長方形 131"/>
            <p:cNvSpPr/>
            <p:nvPr/>
          </p:nvSpPr>
          <p:spPr>
            <a:xfrm>
              <a:off x="6157296" y="3753851"/>
              <a:ext cx="1886680" cy="225932"/>
            </a:xfrm>
            <a:prstGeom prst="rect">
              <a:avLst/>
            </a:prstGeom>
            <a:noFill/>
            <a:ln w="254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3" name="正方形/長方形 132"/>
            <p:cNvSpPr/>
            <p:nvPr/>
          </p:nvSpPr>
          <p:spPr>
            <a:xfrm>
              <a:off x="6148832" y="5573878"/>
              <a:ext cx="1886680" cy="225932"/>
            </a:xfrm>
            <a:prstGeom prst="rect">
              <a:avLst/>
            </a:prstGeom>
            <a:noFill/>
            <a:ln w="254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4" name="正方形/長方形 133"/>
            <p:cNvSpPr/>
            <p:nvPr/>
          </p:nvSpPr>
          <p:spPr>
            <a:xfrm>
              <a:off x="5921566" y="6035543"/>
              <a:ext cx="1886680" cy="225932"/>
            </a:xfrm>
            <a:prstGeom prst="rect">
              <a:avLst/>
            </a:prstGeom>
            <a:noFill/>
            <a:ln w="254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1" name="図形グループ 145"/>
          <p:cNvGrpSpPr/>
          <p:nvPr/>
        </p:nvGrpSpPr>
        <p:grpSpPr>
          <a:xfrm>
            <a:off x="84125" y="2071889"/>
            <a:ext cx="6073172" cy="4189586"/>
            <a:chOff x="84125" y="2071889"/>
            <a:chExt cx="6073172" cy="4189586"/>
          </a:xfrm>
        </p:grpSpPr>
        <p:pic>
          <p:nvPicPr>
            <p:cNvPr id="137" name="図 136"/>
            <p:cNvPicPr>
              <a:picLocks noChangeAspect="1"/>
            </p:cNvPicPr>
            <p:nvPr/>
          </p:nvPicPr>
          <p:blipFill>
            <a:blip r:embed="rId8"/>
            <a:stretch>
              <a:fillRect/>
            </a:stretch>
          </p:blipFill>
          <p:spPr>
            <a:xfrm>
              <a:off x="84125" y="3607175"/>
              <a:ext cx="4038600" cy="2654300"/>
            </a:xfrm>
            <a:prstGeom prst="rect">
              <a:avLst/>
            </a:prstGeom>
            <a:ln w="34925" cap="flat" cmpd="sng" algn="ctr">
              <a:solidFill>
                <a:srgbClr val="FFFF00"/>
              </a:solidFill>
              <a:prstDash val="solid"/>
              <a:round/>
              <a:headEnd type="none" w="med" len="med"/>
              <a:tailEnd type="none" w="med" len="med"/>
            </a:ln>
          </p:spPr>
        </p:pic>
        <p:cxnSp>
          <p:nvCxnSpPr>
            <p:cNvPr id="139" name="曲線コネクタ 138"/>
            <p:cNvCxnSpPr>
              <a:stCxn id="131" idx="1"/>
              <a:endCxn id="137" idx="3"/>
            </p:cNvCxnSpPr>
            <p:nvPr/>
          </p:nvCxnSpPr>
          <p:spPr>
            <a:xfrm rot="10800000" flipV="1">
              <a:off x="4122726" y="2071889"/>
              <a:ext cx="2034571" cy="2862436"/>
            </a:xfrm>
            <a:prstGeom prst="curvedConnector3">
              <a:avLst>
                <a:gd name="adj1" fmla="val 50000"/>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41" name="曲線コネクタ 140"/>
            <p:cNvCxnSpPr>
              <a:stCxn id="132" idx="1"/>
              <a:endCxn id="137" idx="3"/>
            </p:cNvCxnSpPr>
            <p:nvPr/>
          </p:nvCxnSpPr>
          <p:spPr>
            <a:xfrm rot="10800000" flipV="1">
              <a:off x="4122726" y="3866817"/>
              <a:ext cx="2034571" cy="1067508"/>
            </a:xfrm>
            <a:prstGeom prst="curvedConnector3">
              <a:avLst>
                <a:gd name="adj1" fmla="val 50000"/>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43" name="曲線コネクタ 142"/>
            <p:cNvCxnSpPr>
              <a:stCxn id="133" idx="1"/>
              <a:endCxn id="137" idx="3"/>
            </p:cNvCxnSpPr>
            <p:nvPr/>
          </p:nvCxnSpPr>
          <p:spPr>
            <a:xfrm rot="10800000">
              <a:off x="4122726" y="4934326"/>
              <a:ext cx="2026107" cy="752519"/>
            </a:xfrm>
            <a:prstGeom prst="curvedConnector3">
              <a:avLst>
                <a:gd name="adj1" fmla="val 50000"/>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45" name="曲線コネクタ 144"/>
            <p:cNvCxnSpPr>
              <a:stCxn id="134" idx="1"/>
              <a:endCxn id="137" idx="3"/>
            </p:cNvCxnSpPr>
            <p:nvPr/>
          </p:nvCxnSpPr>
          <p:spPr>
            <a:xfrm rot="10800000">
              <a:off x="4122726" y="4934325"/>
              <a:ext cx="1798841" cy="1214184"/>
            </a:xfrm>
            <a:prstGeom prst="curvedConnector3">
              <a:avLst>
                <a:gd name="adj1" fmla="val 50000"/>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0"/>
                            </p:stCondLst>
                            <p:childTnLst>
                              <p:par>
                                <p:cTn id="13" presetID="22" presetClass="entr" presetSubtype="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p:stCondLst>
                              <p:cond delay="0"/>
                            </p:stCondLst>
                            <p:childTnLst>
                              <p:par>
                                <p:cTn id="21" presetID="22" presetClass="entr" presetSubtype="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テキスト ボックス 3"/>
          <p:cNvSpPr txBox="1"/>
          <p:nvPr/>
        </p:nvSpPr>
        <p:spPr>
          <a:xfrm>
            <a:off x="4216323" y="2135292"/>
            <a:ext cx="799336" cy="523220"/>
          </a:xfrm>
          <a:prstGeom prst="rect">
            <a:avLst/>
          </a:prstGeom>
          <a:noFill/>
        </p:spPr>
        <p:txBody>
          <a:bodyPr wrap="square" rtlCol="0">
            <a:spAutoFit/>
          </a:bodyPr>
          <a:lstStyle/>
          <a:p>
            <a:r>
              <a:rPr kumimoji="1" lang="en-US" altLang="ja-JP" sz="2800" dirty="0" smtClean="0">
                <a:latin typeface="BKM-cmmi12"/>
                <a:cs typeface="BKM-cmmi12"/>
              </a:rPr>
              <a:t>C</a:t>
            </a:r>
            <a:endParaRPr kumimoji="1" lang="ja-JP" altLang="en-US" sz="2800" dirty="0">
              <a:latin typeface="BKM-cmmi12"/>
              <a:cs typeface="BKM-cmmi12"/>
            </a:endParaRPr>
          </a:p>
        </p:txBody>
      </p:sp>
      <p:grpSp>
        <p:nvGrpSpPr>
          <p:cNvPr id="2" name="図形グループ 69"/>
          <p:cNvGrpSpPr/>
          <p:nvPr/>
        </p:nvGrpSpPr>
        <p:grpSpPr>
          <a:xfrm>
            <a:off x="3588629" y="2883642"/>
            <a:ext cx="1233034" cy="3165183"/>
            <a:chOff x="3627116" y="2883642"/>
            <a:chExt cx="1233034" cy="3165183"/>
          </a:xfrm>
        </p:grpSpPr>
        <p:sp>
          <p:nvSpPr>
            <p:cNvPr id="23" name="円/楕円 22"/>
            <p:cNvSpPr/>
            <p:nvPr/>
          </p:nvSpPr>
          <p:spPr>
            <a:xfrm>
              <a:off x="3999401" y="2883642"/>
              <a:ext cx="494282" cy="539455"/>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endParaRPr kumimoji="1" lang="ja-JP" altLang="en-US" sz="3200" dirty="0">
                <a:solidFill>
                  <a:srgbClr val="000000"/>
                </a:solidFill>
              </a:endParaRPr>
            </a:p>
          </p:txBody>
        </p:sp>
        <p:sp>
          <p:nvSpPr>
            <p:cNvPr id="24" name="円/楕円 23"/>
            <p:cNvSpPr/>
            <p:nvPr/>
          </p:nvSpPr>
          <p:spPr>
            <a:xfrm>
              <a:off x="3996492" y="3728349"/>
              <a:ext cx="494281" cy="539455"/>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endParaRPr kumimoji="1" lang="ja-JP" altLang="en-US" sz="3200" dirty="0">
                <a:solidFill>
                  <a:srgbClr val="000000"/>
                </a:solidFill>
              </a:endParaRPr>
            </a:p>
          </p:txBody>
        </p:sp>
        <p:sp>
          <p:nvSpPr>
            <p:cNvPr id="25" name="円/楕円 24"/>
            <p:cNvSpPr/>
            <p:nvPr/>
          </p:nvSpPr>
          <p:spPr>
            <a:xfrm>
              <a:off x="3999402" y="4617525"/>
              <a:ext cx="494282" cy="539455"/>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endParaRPr kumimoji="1" lang="ja-JP" altLang="en-US" sz="3200" dirty="0">
                <a:solidFill>
                  <a:srgbClr val="000000"/>
                </a:solidFill>
              </a:endParaRPr>
            </a:p>
          </p:txBody>
        </p:sp>
        <p:sp>
          <p:nvSpPr>
            <p:cNvPr id="26" name="円/楕円 25"/>
            <p:cNvSpPr/>
            <p:nvPr/>
          </p:nvSpPr>
          <p:spPr>
            <a:xfrm>
              <a:off x="3627116" y="5477429"/>
              <a:ext cx="1233034" cy="571396"/>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c,d</a:t>
              </a:r>
              <a:r>
                <a:rPr lang="en-US" altLang="ja-JP" sz="3200" dirty="0" smtClean="0">
                  <a:solidFill>
                    <a:srgbClr val="000000"/>
                  </a:solidFill>
                </a:rPr>
                <a:t>} </a:t>
              </a:r>
              <a:endParaRPr kumimoji="1" lang="ja-JP" altLang="en-US" sz="3200" dirty="0">
                <a:solidFill>
                  <a:srgbClr val="000000"/>
                </a:solidFill>
              </a:endParaRPr>
            </a:p>
          </p:txBody>
        </p:sp>
        <p:cxnSp>
          <p:nvCxnSpPr>
            <p:cNvPr id="41" name="曲線コネクタ 40"/>
            <p:cNvCxnSpPr>
              <a:stCxn id="23" idx="4"/>
              <a:endCxn id="24" idx="0"/>
            </p:cNvCxnSpPr>
            <p:nvPr/>
          </p:nvCxnSpPr>
          <p:spPr>
            <a:xfrm rot="5400000">
              <a:off x="4092462" y="3574269"/>
              <a:ext cx="305252" cy="290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曲線コネクタ 42"/>
            <p:cNvCxnSpPr>
              <a:stCxn id="23" idx="2"/>
              <a:endCxn id="25" idx="2"/>
            </p:cNvCxnSpPr>
            <p:nvPr/>
          </p:nvCxnSpPr>
          <p:spPr>
            <a:xfrm rot="10800000" flipH="1" flipV="1">
              <a:off x="3999400" y="3153369"/>
              <a:ext cx="1" cy="1733883"/>
            </a:xfrm>
            <a:prstGeom prst="curvedConnector3">
              <a:avLst>
                <a:gd name="adj1" fmla="val -2286000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曲線コネクタ 47"/>
            <p:cNvCxnSpPr>
              <a:stCxn id="24" idx="4"/>
              <a:endCxn id="25" idx="0"/>
            </p:cNvCxnSpPr>
            <p:nvPr/>
          </p:nvCxnSpPr>
          <p:spPr>
            <a:xfrm rot="16200000" flipH="1">
              <a:off x="4070228" y="4441209"/>
              <a:ext cx="349721" cy="291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hape 49"/>
            <p:cNvCxnSpPr>
              <a:stCxn id="24" idx="2"/>
              <a:endCxn id="26" idx="1"/>
            </p:cNvCxnSpPr>
            <p:nvPr/>
          </p:nvCxnSpPr>
          <p:spPr>
            <a:xfrm rot="10800000" flipV="1">
              <a:off x="3807690" y="3998076"/>
              <a:ext cx="188802" cy="156303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25" idx="4"/>
              <a:endCxn id="26" idx="0"/>
            </p:cNvCxnSpPr>
            <p:nvPr/>
          </p:nvCxnSpPr>
          <p:spPr>
            <a:xfrm rot="5400000">
              <a:off x="4084864" y="5315749"/>
              <a:ext cx="320449" cy="29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 name="図形グループ 68"/>
          <p:cNvGrpSpPr/>
          <p:nvPr/>
        </p:nvGrpSpPr>
        <p:grpSpPr>
          <a:xfrm>
            <a:off x="4832840" y="1811235"/>
            <a:ext cx="3969785" cy="511311"/>
            <a:chOff x="4832840" y="1894152"/>
            <a:chExt cx="3969785" cy="511311"/>
          </a:xfrm>
        </p:grpSpPr>
        <p:sp>
          <p:nvSpPr>
            <p:cNvPr id="14" name="円/楕円 18"/>
            <p:cNvSpPr/>
            <p:nvPr/>
          </p:nvSpPr>
          <p:spPr>
            <a:xfrm>
              <a:off x="4832840" y="1894152"/>
              <a:ext cx="869248"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 </a:t>
              </a:r>
              <a:endParaRPr kumimoji="1" lang="ja-JP" altLang="en-US" sz="3200" dirty="0">
                <a:solidFill>
                  <a:srgbClr val="000000"/>
                </a:solidFill>
              </a:endParaRPr>
            </a:p>
          </p:txBody>
        </p:sp>
        <p:sp>
          <p:nvSpPr>
            <p:cNvPr id="15" name="円/楕円 14"/>
            <p:cNvSpPr/>
            <p:nvPr/>
          </p:nvSpPr>
          <p:spPr>
            <a:xfrm>
              <a:off x="6008796" y="1894152"/>
              <a:ext cx="494282"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sp>
          <p:nvSpPr>
            <p:cNvPr id="16" name="円/楕円 15"/>
            <p:cNvSpPr/>
            <p:nvPr/>
          </p:nvSpPr>
          <p:spPr>
            <a:xfrm>
              <a:off x="7573890" y="1894152"/>
              <a:ext cx="1228735"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a,b</a:t>
              </a:r>
              <a:r>
                <a:rPr lang="en-US" altLang="ja-JP" sz="3200" dirty="0" smtClean="0">
                  <a:solidFill>
                    <a:srgbClr val="000000"/>
                  </a:solidFill>
                </a:rPr>
                <a:t>}</a:t>
              </a:r>
              <a:endParaRPr kumimoji="1" lang="ja-JP" altLang="en-US" sz="3200" dirty="0">
                <a:solidFill>
                  <a:srgbClr val="000000"/>
                </a:solidFill>
              </a:endParaRPr>
            </a:p>
          </p:txBody>
        </p:sp>
        <p:sp>
          <p:nvSpPr>
            <p:cNvPr id="20" name="円/楕円 19"/>
            <p:cNvSpPr/>
            <p:nvPr/>
          </p:nvSpPr>
          <p:spPr>
            <a:xfrm>
              <a:off x="6865582" y="1894152"/>
              <a:ext cx="494282"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cxnSp>
          <p:nvCxnSpPr>
            <p:cNvPr id="54" name="曲線コネクタ 53"/>
            <p:cNvCxnSpPr>
              <a:stCxn id="14" idx="6"/>
              <a:endCxn id="15" idx="2"/>
            </p:cNvCxnSpPr>
            <p:nvPr/>
          </p:nvCxnSpPr>
          <p:spPr>
            <a:xfrm>
              <a:off x="5702088" y="2149808"/>
              <a:ext cx="306708" cy="158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曲線コネクタ 55"/>
            <p:cNvCxnSpPr>
              <a:stCxn id="15" idx="6"/>
            </p:cNvCxnSpPr>
            <p:nvPr/>
          </p:nvCxnSpPr>
          <p:spPr>
            <a:xfrm>
              <a:off x="6503078" y="2149808"/>
              <a:ext cx="389814" cy="158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曲線コネクタ 61"/>
            <p:cNvCxnSpPr>
              <a:stCxn id="15" idx="7"/>
              <a:endCxn id="16" idx="1"/>
            </p:cNvCxnSpPr>
            <p:nvPr/>
          </p:nvCxnSpPr>
          <p:spPr>
            <a:xfrm rot="5400000" flipH="1" flipV="1">
              <a:off x="7092263" y="1307461"/>
              <a:ext cx="1588" cy="1323142"/>
            </a:xfrm>
            <a:prstGeom prst="curvedConnector3">
              <a:avLst>
                <a:gd name="adj1" fmla="val 1911083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曲線コネクタ 63"/>
            <p:cNvCxnSpPr>
              <a:stCxn id="20" idx="6"/>
              <a:endCxn id="16" idx="2"/>
            </p:cNvCxnSpPr>
            <p:nvPr/>
          </p:nvCxnSpPr>
          <p:spPr>
            <a:xfrm>
              <a:off x="7359864" y="2149808"/>
              <a:ext cx="214026" cy="158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grpSp>
      <p:graphicFrame>
        <p:nvGraphicFramePr>
          <p:cNvPr id="65" name="表 64"/>
          <p:cNvGraphicFramePr>
            <a:graphicFrameLocks noGrp="1"/>
          </p:cNvGraphicFramePr>
          <p:nvPr/>
        </p:nvGraphicFramePr>
        <p:xfrm>
          <a:off x="4279196" y="2103774"/>
          <a:ext cx="4455155" cy="4242372"/>
        </p:xfrm>
        <a:graphic>
          <a:graphicData uri="http://schemas.openxmlformats.org/drawingml/2006/table">
            <a:tbl>
              <a:tblPr/>
              <a:tblGrid>
                <a:gridCol w="570383"/>
                <a:gridCol w="400810"/>
                <a:gridCol w="570383"/>
                <a:gridCol w="400810"/>
                <a:gridCol w="570383"/>
                <a:gridCol w="400810"/>
                <a:gridCol w="570383"/>
                <a:gridCol w="400810"/>
                <a:gridCol w="570383"/>
              </a:tblGrid>
              <a:tr h="493920">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a:noFill/>
                    </a:lnB>
                  </a:tcPr>
                </a:tc>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a:latin typeface="ＭＳ Ｐゴシック"/>
                        </a:rPr>
                        <a:t>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a:latin typeface="ＭＳ Ｐゴシック"/>
                        </a:rPr>
                        <a:t>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a:latin typeface="ＭＳ Ｐゴシック"/>
                        </a:rPr>
                        <a:t>3</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dirty="0">
                        <a:latin typeface="ＭＳ Ｐゴシック"/>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dirty="0">
                          <a:latin typeface="ＭＳ Ｐゴシック"/>
                        </a:rPr>
                        <a:t>4</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347079">
                <a:tc>
                  <a:txBody>
                    <a:bodyPr/>
                    <a:lstStyle/>
                    <a:p>
                      <a:pPr algn="r" fontAlgn="b"/>
                      <a:endParaRPr lang="ja-JP" altLang="en-US" sz="2000" b="0" i="0" u="none" strike="noStrike">
                        <a:latin typeface="ＭＳ Ｐゴシック"/>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2000" b="0" i="0" u="none" strike="noStrike">
                          <a:latin typeface="ＭＳ Ｐゴシック"/>
                        </a:rPr>
                        <a:t>S</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a:latin typeface="ＭＳ Ｐゴシック"/>
                        </a:rPr>
                        <a:t>1,1</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a:latin typeface="ＭＳ Ｐゴシック"/>
                        </a:rPr>
                        <a:t>1,2</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S</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90034">
                <a:tc>
                  <a:txBody>
                    <a:bodyPr/>
                    <a:lstStyle/>
                    <a:p>
                      <a:pPr algn="r" fontAlgn="b"/>
                      <a:r>
                        <a:rPr lang="en-US" altLang="ja-JP" sz="2000" b="0" i="0" u="none" strike="noStrike">
                          <a:latin typeface="ＭＳ Ｐゴシック"/>
                        </a:rPr>
                        <a:t>1</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1</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1</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1</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1</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47079">
                <a:tc>
                  <a:txBody>
                    <a:bodyPr/>
                    <a:lstStyle/>
                    <a:p>
                      <a:pPr algn="r" fontAlgn="b"/>
                      <a:endParaRPr lang="ja-JP" altLang="en-US" sz="2000" b="0" i="0" u="none" strike="noStrike" dirty="0">
                        <a:latin typeface="ＭＳ Ｐゴシック"/>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2000" b="0" i="0" u="none" strike="noStrike">
                          <a:latin typeface="ＭＳ Ｐゴシック"/>
                        </a:rPr>
                        <a:t>1,1</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2,1</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2,2</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1,2</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90034">
                <a:tc>
                  <a:txBody>
                    <a:bodyPr/>
                    <a:lstStyle/>
                    <a:p>
                      <a:pPr algn="r" fontAlgn="b"/>
                      <a:r>
                        <a:rPr lang="en-US" altLang="ja-JP" sz="2000" b="0" i="0" u="none" strike="noStrike">
                          <a:latin typeface="ＭＳ Ｐゴシック"/>
                        </a:rPr>
                        <a:t>2</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47079">
                <a:tc>
                  <a:txBody>
                    <a:bodyPr/>
                    <a:lstStyle/>
                    <a:p>
                      <a:pPr algn="r" fontAlgn="b"/>
                      <a:endParaRPr lang="ja-JP" altLang="en-US" sz="2000" b="0" i="0" u="none" strike="noStrike">
                        <a:latin typeface="ＭＳ Ｐゴシック"/>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2000" b="0" i="0" u="none" strike="noStrike" dirty="0" smtClean="0">
                          <a:latin typeface="ＭＳ Ｐゴシック"/>
                        </a:rPr>
                        <a:t>2,1</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2,2</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2,3</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2,2</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90034">
                <a:tc>
                  <a:txBody>
                    <a:bodyPr/>
                    <a:lstStyle/>
                    <a:p>
                      <a:pPr algn="r" fontAlgn="b"/>
                      <a:r>
                        <a:rPr lang="en-US" altLang="ja-JP" sz="2000" b="0" i="0" u="none" strike="noStrike">
                          <a:latin typeface="ＭＳ Ｐゴシック"/>
                        </a:rPr>
                        <a:t>3</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2</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2</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3</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47079">
                <a:tc>
                  <a:txBody>
                    <a:bodyPr/>
                    <a:lstStyle/>
                    <a:p>
                      <a:pPr algn="r" fontAlgn="b"/>
                      <a:endParaRPr lang="ja-JP" altLang="en-US" sz="2000" b="0" i="0" u="none" strike="noStrike">
                        <a:latin typeface="ＭＳ Ｐゴシック"/>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2000" b="0" i="0" u="none" strike="noStrike" dirty="0" smtClean="0">
                          <a:latin typeface="ＭＳ Ｐゴシック"/>
                        </a:rPr>
                        <a:t>2,1</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2,1</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4,2</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4,3</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90034">
                <a:tc>
                  <a:txBody>
                    <a:bodyPr/>
                    <a:lstStyle/>
                    <a:p>
                      <a:pPr algn="r" fontAlgn="b"/>
                      <a:r>
                        <a:rPr lang="en-US" altLang="ja-JP" sz="2000" b="0" i="0" u="none" strike="noStrike" dirty="0">
                          <a:latin typeface="ＭＳ Ｐゴシック"/>
                        </a:rPr>
                        <a:t>4</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3</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4</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4</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pSp>
        <p:nvGrpSpPr>
          <p:cNvPr id="5" name="図形グループ 26"/>
          <p:cNvGrpSpPr/>
          <p:nvPr/>
        </p:nvGrpSpPr>
        <p:grpSpPr>
          <a:xfrm>
            <a:off x="0" y="2509479"/>
            <a:ext cx="2959048" cy="3516643"/>
            <a:chOff x="4318463" y="1474048"/>
            <a:chExt cx="2959048" cy="3516643"/>
          </a:xfrm>
        </p:grpSpPr>
        <p:cxnSp>
          <p:nvCxnSpPr>
            <p:cNvPr id="28" name="直線矢印コネクタ 27"/>
            <p:cNvCxnSpPr>
              <a:stCxn id="49" idx="0"/>
              <a:endCxn id="46" idx="4"/>
            </p:cNvCxnSpPr>
            <p:nvPr/>
          </p:nvCxnSpPr>
          <p:spPr>
            <a:xfrm rot="5400000" flipH="1" flipV="1">
              <a:off x="4666472" y="2279212"/>
              <a:ext cx="531418"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nvGrpSpPr>
            <p:cNvPr id="6" name="図形グループ 88"/>
            <p:cNvGrpSpPr/>
            <p:nvPr/>
          </p:nvGrpSpPr>
          <p:grpSpPr>
            <a:xfrm>
              <a:off x="4685041" y="1474048"/>
              <a:ext cx="2469065" cy="1642269"/>
              <a:chOff x="1344399" y="873288"/>
              <a:chExt cx="3011450" cy="1865232"/>
            </a:xfrm>
          </p:grpSpPr>
          <p:sp>
            <p:nvSpPr>
              <p:cNvPr id="46" name="円/楕円 45"/>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smtClean="0">
                    <a:solidFill>
                      <a:srgbClr val="000000"/>
                    </a:solidFill>
                  </a:rPr>
                  <a:t>1</a:t>
                </a:r>
                <a:endParaRPr kumimoji="1" lang="ja-JP" altLang="en-US" sz="3200" dirty="0">
                  <a:solidFill>
                    <a:srgbClr val="000000"/>
                  </a:solidFill>
                </a:endParaRPr>
              </a:p>
            </p:txBody>
          </p:sp>
          <p:sp>
            <p:nvSpPr>
              <p:cNvPr id="47" name="円/楕円 46"/>
              <p:cNvSpPr/>
              <p:nvPr/>
            </p:nvSpPr>
            <p:spPr>
              <a:xfrm>
                <a:off x="3302470" y="874190"/>
                <a:ext cx="602861"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smtClean="0">
                    <a:solidFill>
                      <a:srgbClr val="000000"/>
                    </a:solidFill>
                  </a:rPr>
                  <a:t>2</a:t>
                </a:r>
                <a:endParaRPr kumimoji="1" lang="ja-JP" altLang="en-US" sz="3200" dirty="0">
                  <a:solidFill>
                    <a:srgbClr val="000000"/>
                  </a:solidFill>
                </a:endParaRPr>
              </a:p>
            </p:txBody>
          </p:sp>
          <p:sp>
            <p:nvSpPr>
              <p:cNvPr id="49" name="円/楕円 48"/>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sp>
            <p:nvSpPr>
              <p:cNvPr id="51" name="円/楕円 50"/>
              <p:cNvSpPr/>
              <p:nvPr/>
            </p:nvSpPr>
            <p:spPr>
              <a:xfrm>
                <a:off x="2851952" y="2089548"/>
                <a:ext cx="1503897" cy="648972"/>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c,d</a:t>
                </a:r>
                <a:r>
                  <a:rPr lang="en-US" altLang="ja-JP" sz="3200" dirty="0" smtClean="0">
                    <a:solidFill>
                      <a:srgbClr val="000000"/>
                    </a:solidFill>
                  </a:rPr>
                  <a:t>}  </a:t>
                </a:r>
                <a:r>
                  <a:rPr lang="en-US" altLang="ja-JP" sz="3200" baseline="-25000" dirty="0" smtClean="0">
                    <a:solidFill>
                      <a:srgbClr val="000000"/>
                    </a:solidFill>
                  </a:rPr>
                  <a:t>4</a:t>
                </a:r>
                <a:endParaRPr kumimoji="1" lang="ja-JP" altLang="en-US" sz="3200" dirty="0">
                  <a:solidFill>
                    <a:srgbClr val="000000"/>
                  </a:solidFill>
                </a:endParaRPr>
              </a:p>
            </p:txBody>
          </p:sp>
          <p:cxnSp>
            <p:nvCxnSpPr>
              <p:cNvPr id="53" name="直線矢印コネクタ 52"/>
              <p:cNvCxnSpPr>
                <a:endCxn id="47" idx="2"/>
              </p:cNvCxnSpPr>
              <p:nvPr/>
            </p:nvCxnSpPr>
            <p:spPr>
              <a:xfrm>
                <a:off x="1947260" y="1178047"/>
                <a:ext cx="1355209" cy="24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47" idx="3"/>
                <a:endCxn id="49" idx="7"/>
              </p:cNvCxnSpPr>
              <p:nvPr/>
            </p:nvCxnSpPr>
            <p:spPr>
              <a:xfrm rot="5400000">
                <a:off x="2233807" y="1022325"/>
                <a:ext cx="782117" cy="15317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p:nvPr/>
            </p:nvCxnSpPr>
            <p:spPr>
              <a:xfrm>
                <a:off x="1947261" y="236804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a:stCxn id="51" idx="0"/>
                <a:endCxn id="47" idx="4"/>
              </p:cNvCxnSpPr>
              <p:nvPr/>
            </p:nvCxnSpPr>
            <p:spPr>
              <a:xfrm rot="5400000" flipH="1" flipV="1">
                <a:off x="3302569" y="1788150"/>
                <a:ext cx="602664" cy="193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7" name="図形グループ 51"/>
            <p:cNvGrpSpPr/>
            <p:nvPr/>
          </p:nvGrpSpPr>
          <p:grpSpPr>
            <a:xfrm>
              <a:off x="4318463" y="3487056"/>
              <a:ext cx="2959048" cy="1503635"/>
              <a:chOff x="741621" y="4389936"/>
              <a:chExt cx="3609072" cy="1801775"/>
            </a:xfrm>
          </p:grpSpPr>
          <p:grpSp>
            <p:nvGrpSpPr>
              <p:cNvPr id="8" name="図形グループ 89"/>
              <p:cNvGrpSpPr/>
              <p:nvPr/>
            </p:nvGrpSpPr>
            <p:grpSpPr>
              <a:xfrm>
                <a:off x="741621" y="4389936"/>
                <a:ext cx="3609072" cy="1801775"/>
                <a:chOff x="1344397" y="873288"/>
                <a:chExt cx="3609072" cy="1801775"/>
              </a:xfrm>
            </p:grpSpPr>
            <p:sp>
              <p:nvSpPr>
                <p:cNvPr id="35" name="円/楕円 18"/>
                <p:cNvSpPr/>
                <p:nvPr/>
              </p:nvSpPr>
              <p:spPr>
                <a:xfrm>
                  <a:off x="1344397" y="873288"/>
                  <a:ext cx="1060199"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  </a:t>
                  </a:r>
                  <a:r>
                    <a:rPr lang="en-US" altLang="ja-JP" sz="3200" baseline="-25000" dirty="0" smtClean="0">
                      <a:solidFill>
                        <a:srgbClr val="000000"/>
                      </a:solidFill>
                    </a:rPr>
                    <a:t>1</a:t>
                  </a:r>
                  <a:endParaRPr kumimoji="1" lang="ja-JP" altLang="en-US" sz="3200" dirty="0">
                    <a:solidFill>
                      <a:srgbClr val="000000"/>
                    </a:solidFill>
                  </a:endParaRPr>
                </a:p>
              </p:txBody>
            </p:sp>
            <p:sp>
              <p:nvSpPr>
                <p:cNvPr id="36" name="円/楕円 35"/>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r>
                    <a:rPr lang="en-US" altLang="ja-JP" sz="3200" baseline="-25000" dirty="0" smtClean="0">
                      <a:solidFill>
                        <a:srgbClr val="000000"/>
                      </a:solidFill>
                    </a:rPr>
                    <a:t>2</a:t>
                  </a:r>
                  <a:r>
                    <a:rPr lang="en-US" altLang="ja-JP" sz="3200" dirty="0" smtClean="0">
                      <a:solidFill>
                        <a:srgbClr val="000000"/>
                      </a:solidFill>
                    </a:rPr>
                    <a:t> </a:t>
                  </a:r>
                  <a:endParaRPr kumimoji="1" lang="ja-JP" altLang="en-US" sz="3200" dirty="0">
                    <a:solidFill>
                      <a:srgbClr val="000000"/>
                    </a:solidFill>
                  </a:endParaRPr>
                </a:p>
              </p:txBody>
            </p:sp>
            <p:sp>
              <p:nvSpPr>
                <p:cNvPr id="37" name="円/楕円 36"/>
                <p:cNvSpPr/>
                <p:nvPr/>
              </p:nvSpPr>
              <p:spPr>
                <a:xfrm>
                  <a:off x="3202033" y="2062369"/>
                  <a:ext cx="1498655"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a,b</a:t>
                  </a:r>
                  <a:r>
                    <a:rPr lang="en-US" altLang="ja-JP" sz="3200" dirty="0" smtClean="0">
                      <a:solidFill>
                        <a:srgbClr val="000000"/>
                      </a:solidFill>
                    </a:rPr>
                    <a:t>}  </a:t>
                  </a:r>
                  <a:r>
                    <a:rPr lang="en-US" altLang="ja-JP" sz="3200" baseline="-25000" dirty="0" smtClean="0">
                      <a:solidFill>
                        <a:srgbClr val="000000"/>
                      </a:solidFill>
                    </a:rPr>
                    <a:t>4</a:t>
                  </a:r>
                  <a:r>
                    <a:rPr lang="en-US" altLang="ja-JP" sz="3200" dirty="0" smtClean="0">
                      <a:solidFill>
                        <a:srgbClr val="000000"/>
                      </a:solidFill>
                    </a:rPr>
                    <a:t>  </a:t>
                  </a:r>
                  <a:endParaRPr kumimoji="1" lang="ja-JP" altLang="en-US" sz="3200" dirty="0">
                    <a:solidFill>
                      <a:srgbClr val="000000"/>
                    </a:solidFill>
                  </a:endParaRPr>
                </a:p>
              </p:txBody>
            </p:sp>
            <p:cxnSp>
              <p:nvCxnSpPr>
                <p:cNvPr id="38" name="直線矢印コネクタ 37"/>
                <p:cNvCxnSpPr>
                  <a:stCxn id="35" idx="6"/>
                </p:cNvCxnSpPr>
                <p:nvPr/>
              </p:nvCxnSpPr>
              <p:spPr>
                <a:xfrm>
                  <a:off x="2404596" y="1179635"/>
                  <a:ext cx="447357" cy="238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stCxn id="36"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stCxn id="42" idx="4"/>
                  <a:endCxn id="37" idx="7"/>
                </p:cNvCxnSpPr>
                <p:nvPr/>
              </p:nvCxnSpPr>
              <p:spPr>
                <a:xfrm rot="5400000">
                  <a:off x="4233571" y="1733627"/>
                  <a:ext cx="666115" cy="170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円/楕円 41"/>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grpSp>
          <p:cxnSp>
            <p:nvCxnSpPr>
              <p:cNvPr id="34" name="直線矢印コネクタ 33"/>
              <p:cNvCxnSpPr>
                <a:stCxn id="36" idx="4"/>
                <a:endCxn id="37" idx="1"/>
              </p:cNvCxnSpPr>
              <p:nvPr/>
            </p:nvCxnSpPr>
            <p:spPr>
              <a:xfrm rot="16200000" flipH="1">
                <a:off x="2351611" y="5201624"/>
                <a:ext cx="666115" cy="2681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59" name="タイトル 1"/>
          <p:cNvSpPr>
            <a:spLocks noGrp="1"/>
          </p:cNvSpPr>
          <p:nvPr>
            <p:ph type="title"/>
          </p:nvPr>
        </p:nvSpPr>
        <p:spPr>
          <a:xfrm>
            <a:off x="203200" y="274638"/>
            <a:ext cx="8775700" cy="1143000"/>
          </a:xfrm>
        </p:spPr>
        <p:txBody>
          <a:bodyPr>
            <a:normAutofit fontScale="90000"/>
          </a:bodyPr>
          <a:lstStyle/>
          <a:p>
            <a:r>
              <a:rPr lang="ja-JP" altLang="en-US" dirty="0" smtClean="0"/>
              <a:t>サイクルを含む非線形テキストにおける</a:t>
            </a:r>
            <a:r>
              <a:rPr lang="en-US" altLang="ja-JP" dirty="0" smtClean="0"/>
              <a:t/>
            </a:r>
            <a:br>
              <a:rPr lang="en-US" altLang="ja-JP" dirty="0" smtClean="0"/>
            </a:br>
            <a:r>
              <a:rPr lang="ja-JP" altLang="en-US" dirty="0" smtClean="0"/>
              <a:t>最長共通部分列問題の解法</a:t>
            </a:r>
            <a:endParaRPr lang="ja-JP" altLang="en-US" dirty="0"/>
          </a:p>
        </p:txBody>
      </p:sp>
      <p:sp>
        <p:nvSpPr>
          <p:cNvPr id="60" name="正方形/長方形 59"/>
          <p:cNvSpPr/>
          <p:nvPr/>
        </p:nvSpPr>
        <p:spPr>
          <a:xfrm>
            <a:off x="6774905" y="5416839"/>
            <a:ext cx="979723" cy="942135"/>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9" name="図形グループ 60"/>
          <p:cNvGrpSpPr/>
          <p:nvPr/>
        </p:nvGrpSpPr>
        <p:grpSpPr>
          <a:xfrm>
            <a:off x="3769203" y="3728349"/>
            <a:ext cx="685994" cy="1832758"/>
            <a:chOff x="3769203" y="3728349"/>
            <a:chExt cx="685994" cy="1832758"/>
          </a:xfrm>
        </p:grpSpPr>
        <p:sp>
          <p:nvSpPr>
            <p:cNvPr id="63" name="円/楕円 62"/>
            <p:cNvSpPr/>
            <p:nvPr/>
          </p:nvSpPr>
          <p:spPr>
            <a:xfrm>
              <a:off x="3958005" y="3728349"/>
              <a:ext cx="494281" cy="539455"/>
            </a:xfrm>
            <a:prstGeom prst="ellipse">
              <a:avLst/>
            </a:prstGeom>
            <a:solidFill>
              <a:srgbClr val="FFB06E"/>
            </a:solidFill>
            <a:ln>
              <a:solidFill>
                <a:srgbClr val="FF66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endParaRPr kumimoji="1" lang="ja-JP" altLang="en-US" sz="3200" dirty="0">
                <a:solidFill>
                  <a:srgbClr val="000000"/>
                </a:solidFill>
              </a:endParaRPr>
            </a:p>
          </p:txBody>
        </p:sp>
        <p:sp>
          <p:nvSpPr>
            <p:cNvPr id="66" name="円/楕円 65"/>
            <p:cNvSpPr/>
            <p:nvPr/>
          </p:nvSpPr>
          <p:spPr>
            <a:xfrm>
              <a:off x="3960915" y="4617525"/>
              <a:ext cx="494282" cy="539455"/>
            </a:xfrm>
            <a:prstGeom prst="ellipse">
              <a:avLst/>
            </a:prstGeom>
            <a:solidFill>
              <a:srgbClr val="FFB06E"/>
            </a:solidFill>
            <a:ln>
              <a:solidFill>
                <a:srgbClr val="FF66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endParaRPr kumimoji="1" lang="ja-JP" altLang="en-US" sz="3200" dirty="0">
                <a:solidFill>
                  <a:srgbClr val="000000"/>
                </a:solidFill>
              </a:endParaRPr>
            </a:p>
          </p:txBody>
        </p:sp>
        <p:cxnSp>
          <p:nvCxnSpPr>
            <p:cNvPr id="67" name="Shape 66"/>
            <p:cNvCxnSpPr>
              <a:stCxn id="63" idx="2"/>
            </p:cNvCxnSpPr>
            <p:nvPr/>
          </p:nvCxnSpPr>
          <p:spPr>
            <a:xfrm rot="10800000" flipV="1">
              <a:off x="3769203" y="3998076"/>
              <a:ext cx="188802" cy="1563031"/>
            </a:xfrm>
            <a:prstGeom prst="curvedConnector2">
              <a:avLst/>
            </a:prstGeom>
            <a:ln w="3492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66" idx="4"/>
            </p:cNvCxnSpPr>
            <p:nvPr/>
          </p:nvCxnSpPr>
          <p:spPr>
            <a:xfrm rot="5400000">
              <a:off x="4046377" y="5315749"/>
              <a:ext cx="320449" cy="2910"/>
            </a:xfrm>
            <a:prstGeom prst="straightConnector1">
              <a:avLst/>
            </a:prstGeom>
            <a:ln w="3492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0" name="図形グループ 68"/>
          <p:cNvGrpSpPr/>
          <p:nvPr/>
        </p:nvGrpSpPr>
        <p:grpSpPr>
          <a:xfrm>
            <a:off x="6008796" y="1811235"/>
            <a:ext cx="884096" cy="511311"/>
            <a:chOff x="6008796" y="1811235"/>
            <a:chExt cx="884096" cy="511311"/>
          </a:xfrm>
        </p:grpSpPr>
        <p:sp>
          <p:nvSpPr>
            <p:cNvPr id="70" name="円/楕円 69"/>
            <p:cNvSpPr/>
            <p:nvPr/>
          </p:nvSpPr>
          <p:spPr>
            <a:xfrm>
              <a:off x="6008796" y="1811235"/>
              <a:ext cx="494282" cy="511311"/>
            </a:xfrm>
            <a:prstGeom prst="ellipse">
              <a:avLst/>
            </a:prstGeom>
            <a:solidFill>
              <a:srgbClr val="FFB06E"/>
            </a:solidFill>
            <a:ln>
              <a:solidFill>
                <a:srgbClr val="FF66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cxnSp>
          <p:nvCxnSpPr>
            <p:cNvPr id="71" name="曲線コネクタ 70"/>
            <p:cNvCxnSpPr>
              <a:stCxn id="70" idx="6"/>
            </p:cNvCxnSpPr>
            <p:nvPr/>
          </p:nvCxnSpPr>
          <p:spPr>
            <a:xfrm>
              <a:off x="6503078" y="2066891"/>
              <a:ext cx="389814" cy="1588"/>
            </a:xfrm>
            <a:prstGeom prst="curvedConnector3">
              <a:avLst>
                <a:gd name="adj1" fmla="val 50000"/>
              </a:avLst>
            </a:prstGeom>
            <a:ln w="3492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72" name="円/楕円 71"/>
          <p:cNvSpPr/>
          <p:nvPr/>
        </p:nvSpPr>
        <p:spPr>
          <a:xfrm>
            <a:off x="6851927" y="1811235"/>
            <a:ext cx="538972" cy="511311"/>
          </a:xfrm>
          <a:prstGeom prst="ellipse">
            <a:avLst/>
          </a:prstGeom>
          <a:noFill/>
          <a:ln w="508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3588629" y="5477429"/>
            <a:ext cx="1233034" cy="583311"/>
          </a:xfrm>
          <a:prstGeom prst="ellipse">
            <a:avLst/>
          </a:prstGeom>
          <a:noFill/>
          <a:ln w="508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75" name="直線コネクタ 74"/>
          <p:cNvCxnSpPr>
            <a:stCxn id="70" idx="4"/>
          </p:cNvCxnSpPr>
          <p:nvPr/>
        </p:nvCxnSpPr>
        <p:spPr>
          <a:xfrm rot="5400000">
            <a:off x="4237722" y="4340761"/>
            <a:ext cx="4036430" cy="1"/>
          </a:xfrm>
          <a:prstGeom prst="line">
            <a:avLst/>
          </a:prstGeom>
          <a:ln w="25400" cap="flat" cmpd="sng" algn="ctr">
            <a:solidFill>
              <a:srgbClr val="FFFF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1" name="図形グループ 83"/>
          <p:cNvGrpSpPr/>
          <p:nvPr/>
        </p:nvGrpSpPr>
        <p:grpSpPr>
          <a:xfrm>
            <a:off x="4452286" y="3998076"/>
            <a:ext cx="4282065" cy="890765"/>
            <a:chOff x="4452286" y="3998076"/>
            <a:chExt cx="4282065" cy="890765"/>
          </a:xfrm>
        </p:grpSpPr>
        <p:cxnSp>
          <p:nvCxnSpPr>
            <p:cNvPr id="78" name="直線コネクタ 77"/>
            <p:cNvCxnSpPr>
              <a:stCxn id="66" idx="6"/>
            </p:cNvCxnSpPr>
            <p:nvPr/>
          </p:nvCxnSpPr>
          <p:spPr>
            <a:xfrm>
              <a:off x="4455197" y="4887253"/>
              <a:ext cx="4279154" cy="1588"/>
            </a:xfrm>
            <a:prstGeom prst="line">
              <a:avLst/>
            </a:prstGeom>
            <a:ln w="25400" cap="flat" cmpd="sng" algn="ctr">
              <a:solidFill>
                <a:srgbClr val="FFFF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直線コネクタ 78"/>
            <p:cNvCxnSpPr>
              <a:stCxn id="63" idx="6"/>
            </p:cNvCxnSpPr>
            <p:nvPr/>
          </p:nvCxnSpPr>
          <p:spPr>
            <a:xfrm flipV="1">
              <a:off x="4452286" y="3998076"/>
              <a:ext cx="4282065" cy="1"/>
            </a:xfrm>
            <a:prstGeom prst="line">
              <a:avLst/>
            </a:prstGeom>
            <a:ln w="25400" cap="flat" cmpd="sng" algn="ctr">
              <a:solidFill>
                <a:srgbClr val="FFFF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85" name="正方形/長方形 84"/>
          <p:cNvSpPr/>
          <p:nvPr/>
        </p:nvSpPr>
        <p:spPr>
          <a:xfrm>
            <a:off x="6826221" y="5451773"/>
            <a:ext cx="907723" cy="8687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b"/>
          <a:lstStyle/>
          <a:p>
            <a:pPr algn="r"/>
            <a:r>
              <a:rPr lang="en-US" altLang="ja-JP" sz="3600" dirty="0" smtClean="0">
                <a:solidFill>
                  <a:srgbClr val="0D0D0D"/>
                </a:solidFill>
                <a:latin typeface="+mn-ea"/>
              </a:rPr>
              <a:t>3</a:t>
            </a:r>
            <a:endParaRPr kumimoji="1" lang="ja-JP" altLang="en-US" sz="3600" dirty="0">
              <a:solidFill>
                <a:srgbClr val="0D0D0D"/>
              </a:solidFill>
            </a:endParaRPr>
          </a:p>
        </p:txBody>
      </p:sp>
      <p:pic>
        <p:nvPicPr>
          <p:cNvPr id="86" name="図 85"/>
          <p:cNvPicPr>
            <a:picLocks noChangeAspect="1"/>
          </p:cNvPicPr>
          <p:nvPr/>
        </p:nvPicPr>
        <p:blipFill>
          <a:blip r:embed="rId3"/>
          <a:stretch>
            <a:fillRect/>
          </a:stretch>
        </p:blipFill>
        <p:spPr>
          <a:xfrm>
            <a:off x="1006625" y="2870814"/>
            <a:ext cx="356182" cy="412421"/>
          </a:xfrm>
          <a:prstGeom prst="rect">
            <a:avLst/>
          </a:prstGeom>
        </p:spPr>
      </p:pic>
      <p:pic>
        <p:nvPicPr>
          <p:cNvPr id="87" name="図 86"/>
          <p:cNvPicPr>
            <a:picLocks noChangeAspect="1"/>
          </p:cNvPicPr>
          <p:nvPr/>
        </p:nvPicPr>
        <p:blipFill>
          <a:blip r:embed="rId4"/>
          <a:stretch>
            <a:fillRect/>
          </a:stretch>
        </p:blipFill>
        <p:spPr>
          <a:xfrm>
            <a:off x="788474" y="5146308"/>
            <a:ext cx="358235" cy="414799"/>
          </a:xfrm>
          <a:prstGeom prst="rect">
            <a:avLst/>
          </a:prstGeom>
        </p:spPr>
      </p:pic>
      <p:pic>
        <p:nvPicPr>
          <p:cNvPr id="69" name="図 68"/>
          <p:cNvPicPr>
            <a:picLocks noChangeAspect="1"/>
          </p:cNvPicPr>
          <p:nvPr/>
        </p:nvPicPr>
        <p:blipFill>
          <a:blip r:embed="rId3"/>
          <a:stretch>
            <a:fillRect/>
          </a:stretch>
        </p:blipFill>
        <p:spPr>
          <a:xfrm>
            <a:off x="3441629" y="4522487"/>
            <a:ext cx="294000" cy="340421"/>
          </a:xfrm>
          <a:prstGeom prst="rect">
            <a:avLst/>
          </a:prstGeom>
        </p:spPr>
      </p:pic>
      <p:pic>
        <p:nvPicPr>
          <p:cNvPr id="74" name="図 73"/>
          <p:cNvPicPr>
            <a:picLocks noChangeAspect="1"/>
          </p:cNvPicPr>
          <p:nvPr/>
        </p:nvPicPr>
        <p:blipFill>
          <a:blip r:embed="rId4"/>
          <a:stretch>
            <a:fillRect/>
          </a:stretch>
        </p:blipFill>
        <p:spPr>
          <a:xfrm>
            <a:off x="5665581" y="1603835"/>
            <a:ext cx="296052" cy="34279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wipe(up)">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2" grpId="0" animBg="1"/>
      <p:bldP spid="73" grpId="0" animBg="1"/>
      <p:bldP spid="85" grpId="0" animBg="1"/>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テキスト ボックス 3"/>
          <p:cNvSpPr txBox="1"/>
          <p:nvPr/>
        </p:nvSpPr>
        <p:spPr>
          <a:xfrm>
            <a:off x="4216323" y="2135292"/>
            <a:ext cx="799336" cy="523220"/>
          </a:xfrm>
          <a:prstGeom prst="rect">
            <a:avLst/>
          </a:prstGeom>
          <a:noFill/>
        </p:spPr>
        <p:txBody>
          <a:bodyPr wrap="square" rtlCol="0">
            <a:spAutoFit/>
          </a:bodyPr>
          <a:lstStyle/>
          <a:p>
            <a:r>
              <a:rPr kumimoji="1" lang="en-US" altLang="ja-JP" sz="2800" dirty="0" smtClean="0">
                <a:latin typeface="BKM-cmmi12"/>
                <a:cs typeface="BKM-cmmi12"/>
              </a:rPr>
              <a:t>C</a:t>
            </a:r>
            <a:endParaRPr kumimoji="1" lang="ja-JP" altLang="en-US" sz="2800" dirty="0">
              <a:latin typeface="BKM-cmmi12"/>
              <a:cs typeface="BKM-cmmi12"/>
            </a:endParaRPr>
          </a:p>
        </p:txBody>
      </p:sp>
      <p:grpSp>
        <p:nvGrpSpPr>
          <p:cNvPr id="2" name="図形グループ 69"/>
          <p:cNvGrpSpPr/>
          <p:nvPr/>
        </p:nvGrpSpPr>
        <p:grpSpPr>
          <a:xfrm>
            <a:off x="3588629" y="2883642"/>
            <a:ext cx="1233034" cy="3165183"/>
            <a:chOff x="3627116" y="2883642"/>
            <a:chExt cx="1233034" cy="3165183"/>
          </a:xfrm>
        </p:grpSpPr>
        <p:sp>
          <p:nvSpPr>
            <p:cNvPr id="23" name="円/楕円 22"/>
            <p:cNvSpPr/>
            <p:nvPr/>
          </p:nvSpPr>
          <p:spPr>
            <a:xfrm>
              <a:off x="3999401" y="2883642"/>
              <a:ext cx="494282" cy="539455"/>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endParaRPr kumimoji="1" lang="ja-JP" altLang="en-US" sz="3200" dirty="0">
                <a:solidFill>
                  <a:srgbClr val="000000"/>
                </a:solidFill>
              </a:endParaRPr>
            </a:p>
          </p:txBody>
        </p:sp>
        <p:sp>
          <p:nvSpPr>
            <p:cNvPr id="24" name="円/楕円 23"/>
            <p:cNvSpPr/>
            <p:nvPr/>
          </p:nvSpPr>
          <p:spPr>
            <a:xfrm>
              <a:off x="3996492" y="3728349"/>
              <a:ext cx="494281" cy="539455"/>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endParaRPr kumimoji="1" lang="ja-JP" altLang="en-US" sz="3200" dirty="0">
                <a:solidFill>
                  <a:srgbClr val="000000"/>
                </a:solidFill>
              </a:endParaRPr>
            </a:p>
          </p:txBody>
        </p:sp>
        <p:sp>
          <p:nvSpPr>
            <p:cNvPr id="25" name="円/楕円 24"/>
            <p:cNvSpPr/>
            <p:nvPr/>
          </p:nvSpPr>
          <p:spPr>
            <a:xfrm>
              <a:off x="3999402" y="4617525"/>
              <a:ext cx="494282" cy="539455"/>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endParaRPr kumimoji="1" lang="ja-JP" altLang="en-US" sz="3200" dirty="0">
                <a:solidFill>
                  <a:srgbClr val="000000"/>
                </a:solidFill>
              </a:endParaRPr>
            </a:p>
          </p:txBody>
        </p:sp>
        <p:sp>
          <p:nvSpPr>
            <p:cNvPr id="26" name="円/楕円 25"/>
            <p:cNvSpPr/>
            <p:nvPr/>
          </p:nvSpPr>
          <p:spPr>
            <a:xfrm>
              <a:off x="3627116" y="5477429"/>
              <a:ext cx="1233034" cy="571396"/>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c,d</a:t>
              </a:r>
              <a:r>
                <a:rPr lang="en-US" altLang="ja-JP" sz="3200" dirty="0" smtClean="0">
                  <a:solidFill>
                    <a:srgbClr val="000000"/>
                  </a:solidFill>
                </a:rPr>
                <a:t>} </a:t>
              </a:r>
              <a:endParaRPr kumimoji="1" lang="ja-JP" altLang="en-US" sz="3200" dirty="0">
                <a:solidFill>
                  <a:srgbClr val="000000"/>
                </a:solidFill>
              </a:endParaRPr>
            </a:p>
          </p:txBody>
        </p:sp>
        <p:cxnSp>
          <p:nvCxnSpPr>
            <p:cNvPr id="41" name="曲線コネクタ 40"/>
            <p:cNvCxnSpPr>
              <a:stCxn id="23" idx="4"/>
              <a:endCxn id="24" idx="0"/>
            </p:cNvCxnSpPr>
            <p:nvPr/>
          </p:nvCxnSpPr>
          <p:spPr>
            <a:xfrm rot="5400000">
              <a:off x="4092462" y="3574269"/>
              <a:ext cx="305252" cy="290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曲線コネクタ 42"/>
            <p:cNvCxnSpPr>
              <a:stCxn id="23" idx="2"/>
              <a:endCxn id="25" idx="2"/>
            </p:cNvCxnSpPr>
            <p:nvPr/>
          </p:nvCxnSpPr>
          <p:spPr>
            <a:xfrm rot="10800000" flipH="1" flipV="1">
              <a:off x="3999400" y="3153369"/>
              <a:ext cx="1" cy="1733883"/>
            </a:xfrm>
            <a:prstGeom prst="curvedConnector3">
              <a:avLst>
                <a:gd name="adj1" fmla="val -2286000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曲線コネクタ 47"/>
            <p:cNvCxnSpPr>
              <a:stCxn id="24" idx="4"/>
              <a:endCxn id="25" idx="0"/>
            </p:cNvCxnSpPr>
            <p:nvPr/>
          </p:nvCxnSpPr>
          <p:spPr>
            <a:xfrm rot="16200000" flipH="1">
              <a:off x="4070228" y="4441209"/>
              <a:ext cx="349721" cy="291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hape 49"/>
            <p:cNvCxnSpPr>
              <a:stCxn id="24" idx="2"/>
              <a:endCxn id="26" idx="1"/>
            </p:cNvCxnSpPr>
            <p:nvPr/>
          </p:nvCxnSpPr>
          <p:spPr>
            <a:xfrm rot="10800000" flipV="1">
              <a:off x="3807690" y="3998076"/>
              <a:ext cx="188802" cy="156303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25" idx="4"/>
              <a:endCxn id="26" idx="0"/>
            </p:cNvCxnSpPr>
            <p:nvPr/>
          </p:nvCxnSpPr>
          <p:spPr>
            <a:xfrm rot="5400000">
              <a:off x="4084864" y="5315749"/>
              <a:ext cx="320449" cy="29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 name="図形グループ 68"/>
          <p:cNvGrpSpPr/>
          <p:nvPr/>
        </p:nvGrpSpPr>
        <p:grpSpPr>
          <a:xfrm>
            <a:off x="4832840" y="1811235"/>
            <a:ext cx="3969785" cy="511311"/>
            <a:chOff x="4832840" y="1894152"/>
            <a:chExt cx="3969785" cy="511311"/>
          </a:xfrm>
        </p:grpSpPr>
        <p:sp>
          <p:nvSpPr>
            <p:cNvPr id="14" name="円/楕円 18"/>
            <p:cNvSpPr/>
            <p:nvPr/>
          </p:nvSpPr>
          <p:spPr>
            <a:xfrm>
              <a:off x="4832840" y="1894152"/>
              <a:ext cx="869248"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 </a:t>
              </a:r>
              <a:endParaRPr kumimoji="1" lang="ja-JP" altLang="en-US" sz="3200" dirty="0">
                <a:solidFill>
                  <a:srgbClr val="000000"/>
                </a:solidFill>
              </a:endParaRPr>
            </a:p>
          </p:txBody>
        </p:sp>
        <p:sp>
          <p:nvSpPr>
            <p:cNvPr id="15" name="円/楕円 14"/>
            <p:cNvSpPr/>
            <p:nvPr/>
          </p:nvSpPr>
          <p:spPr>
            <a:xfrm>
              <a:off x="6008796" y="1894152"/>
              <a:ext cx="494282"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sp>
          <p:nvSpPr>
            <p:cNvPr id="16" name="円/楕円 15"/>
            <p:cNvSpPr/>
            <p:nvPr/>
          </p:nvSpPr>
          <p:spPr>
            <a:xfrm>
              <a:off x="7573890" y="1894152"/>
              <a:ext cx="1228735"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a,b</a:t>
              </a:r>
              <a:r>
                <a:rPr lang="en-US" altLang="ja-JP" sz="3200" dirty="0" smtClean="0">
                  <a:solidFill>
                    <a:srgbClr val="000000"/>
                  </a:solidFill>
                </a:rPr>
                <a:t>}</a:t>
              </a:r>
              <a:endParaRPr kumimoji="1" lang="ja-JP" altLang="en-US" sz="3200" dirty="0">
                <a:solidFill>
                  <a:srgbClr val="000000"/>
                </a:solidFill>
              </a:endParaRPr>
            </a:p>
          </p:txBody>
        </p:sp>
        <p:sp>
          <p:nvSpPr>
            <p:cNvPr id="20" name="円/楕円 19"/>
            <p:cNvSpPr/>
            <p:nvPr/>
          </p:nvSpPr>
          <p:spPr>
            <a:xfrm>
              <a:off x="6865582" y="1894152"/>
              <a:ext cx="494282"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cxnSp>
          <p:nvCxnSpPr>
            <p:cNvPr id="54" name="曲線コネクタ 53"/>
            <p:cNvCxnSpPr>
              <a:stCxn id="14" idx="6"/>
              <a:endCxn id="15" idx="2"/>
            </p:cNvCxnSpPr>
            <p:nvPr/>
          </p:nvCxnSpPr>
          <p:spPr>
            <a:xfrm>
              <a:off x="5702088" y="2149808"/>
              <a:ext cx="306708" cy="158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曲線コネクタ 55"/>
            <p:cNvCxnSpPr>
              <a:stCxn id="15" idx="6"/>
            </p:cNvCxnSpPr>
            <p:nvPr/>
          </p:nvCxnSpPr>
          <p:spPr>
            <a:xfrm>
              <a:off x="6503078" y="2149808"/>
              <a:ext cx="389814" cy="158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曲線コネクタ 61"/>
            <p:cNvCxnSpPr>
              <a:stCxn id="15" idx="7"/>
              <a:endCxn id="16" idx="1"/>
            </p:cNvCxnSpPr>
            <p:nvPr/>
          </p:nvCxnSpPr>
          <p:spPr>
            <a:xfrm rot="5400000" flipH="1" flipV="1">
              <a:off x="7092263" y="1307461"/>
              <a:ext cx="1588" cy="1323142"/>
            </a:xfrm>
            <a:prstGeom prst="curvedConnector3">
              <a:avLst>
                <a:gd name="adj1" fmla="val 1911083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曲線コネクタ 63"/>
            <p:cNvCxnSpPr>
              <a:stCxn id="20" idx="6"/>
              <a:endCxn id="16" idx="2"/>
            </p:cNvCxnSpPr>
            <p:nvPr/>
          </p:nvCxnSpPr>
          <p:spPr>
            <a:xfrm>
              <a:off x="7359864" y="2149808"/>
              <a:ext cx="214026" cy="158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grpSp>
      <p:graphicFrame>
        <p:nvGraphicFramePr>
          <p:cNvPr id="65" name="表 64"/>
          <p:cNvGraphicFramePr>
            <a:graphicFrameLocks noGrp="1"/>
          </p:cNvGraphicFramePr>
          <p:nvPr/>
        </p:nvGraphicFramePr>
        <p:xfrm>
          <a:off x="4279196" y="2103774"/>
          <a:ext cx="4455155" cy="4242372"/>
        </p:xfrm>
        <a:graphic>
          <a:graphicData uri="http://schemas.openxmlformats.org/drawingml/2006/table">
            <a:tbl>
              <a:tblPr/>
              <a:tblGrid>
                <a:gridCol w="570383"/>
                <a:gridCol w="400810"/>
                <a:gridCol w="570383"/>
                <a:gridCol w="400810"/>
                <a:gridCol w="570383"/>
                <a:gridCol w="400810"/>
                <a:gridCol w="570383"/>
                <a:gridCol w="400810"/>
                <a:gridCol w="570383"/>
              </a:tblGrid>
              <a:tr h="493920">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a:noFill/>
                    </a:lnB>
                  </a:tcPr>
                </a:tc>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a:latin typeface="ＭＳ Ｐゴシック"/>
                        </a:rPr>
                        <a:t>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a:latin typeface="ＭＳ Ｐゴシック"/>
                        </a:rPr>
                        <a:t>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a:latin typeface="ＭＳ Ｐゴシック"/>
                        </a:rPr>
                        <a:t>3</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dirty="0">
                        <a:latin typeface="ＭＳ Ｐゴシック"/>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dirty="0">
                          <a:latin typeface="ＭＳ Ｐゴシック"/>
                        </a:rPr>
                        <a:t>4</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347079">
                <a:tc>
                  <a:txBody>
                    <a:bodyPr/>
                    <a:lstStyle/>
                    <a:p>
                      <a:pPr algn="r" fontAlgn="b"/>
                      <a:endParaRPr lang="ja-JP" altLang="en-US" sz="2000" b="0" i="0" u="none" strike="noStrike">
                        <a:latin typeface="ＭＳ Ｐゴシック"/>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2000" b="0" i="0" u="none" strike="noStrike">
                          <a:latin typeface="ＭＳ Ｐゴシック"/>
                        </a:rPr>
                        <a:t>S</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a:latin typeface="ＭＳ Ｐゴシック"/>
                        </a:rPr>
                        <a:t>1,1</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a:latin typeface="ＭＳ Ｐゴシック"/>
                        </a:rPr>
                        <a:t>1,2</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S</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90034">
                <a:tc>
                  <a:txBody>
                    <a:bodyPr/>
                    <a:lstStyle/>
                    <a:p>
                      <a:pPr algn="r" fontAlgn="b"/>
                      <a:r>
                        <a:rPr lang="en-US" altLang="ja-JP" sz="2000" b="0" i="0" u="none" strike="noStrike">
                          <a:latin typeface="ＭＳ Ｐゴシック"/>
                        </a:rPr>
                        <a:t>1</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1</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1</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1</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1</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47079">
                <a:tc>
                  <a:txBody>
                    <a:bodyPr/>
                    <a:lstStyle/>
                    <a:p>
                      <a:pPr algn="r" fontAlgn="b"/>
                      <a:endParaRPr lang="ja-JP" altLang="en-US" sz="2000" b="0" i="0" u="none" strike="noStrike" dirty="0">
                        <a:latin typeface="ＭＳ Ｐゴシック"/>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2000" b="0" i="0" u="none" strike="noStrike">
                          <a:latin typeface="ＭＳ Ｐゴシック"/>
                        </a:rPr>
                        <a:t>1,1</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2,1</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2,2</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1,2</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90034">
                <a:tc>
                  <a:txBody>
                    <a:bodyPr/>
                    <a:lstStyle/>
                    <a:p>
                      <a:pPr algn="r" fontAlgn="b"/>
                      <a:r>
                        <a:rPr lang="en-US" altLang="ja-JP" sz="2000" b="0" i="0" u="none" strike="noStrike">
                          <a:latin typeface="ＭＳ Ｐゴシック"/>
                        </a:rPr>
                        <a:t>2</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47079">
                <a:tc>
                  <a:txBody>
                    <a:bodyPr/>
                    <a:lstStyle/>
                    <a:p>
                      <a:pPr algn="r" fontAlgn="b"/>
                      <a:endParaRPr lang="ja-JP" altLang="en-US" sz="2000" b="0" i="0" u="none" strike="noStrike">
                        <a:latin typeface="ＭＳ Ｐゴシック"/>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2000" b="0" i="0" u="none" strike="noStrike" dirty="0" smtClean="0">
                          <a:latin typeface="ＭＳ Ｐゴシック"/>
                        </a:rPr>
                        <a:t>2,1</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2,2</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2,3</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2,2</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90034">
                <a:tc>
                  <a:txBody>
                    <a:bodyPr/>
                    <a:lstStyle/>
                    <a:p>
                      <a:pPr algn="r" fontAlgn="b"/>
                      <a:r>
                        <a:rPr lang="en-US" altLang="ja-JP" sz="2000" b="0" i="0" u="none" strike="noStrike">
                          <a:latin typeface="ＭＳ Ｐゴシック"/>
                        </a:rPr>
                        <a:t>3</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2</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2</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3</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47079">
                <a:tc>
                  <a:txBody>
                    <a:bodyPr/>
                    <a:lstStyle/>
                    <a:p>
                      <a:pPr algn="r" fontAlgn="b"/>
                      <a:endParaRPr lang="ja-JP" altLang="en-US" sz="2000" b="0" i="0" u="none" strike="noStrike">
                        <a:latin typeface="ＭＳ Ｐゴシック"/>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2000" b="0" i="0" u="none" strike="noStrike" dirty="0" smtClean="0">
                          <a:latin typeface="ＭＳ Ｐゴシック"/>
                        </a:rPr>
                        <a:t>2,1</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2,1</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4,2</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4,3</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90034">
                <a:tc>
                  <a:txBody>
                    <a:bodyPr/>
                    <a:lstStyle/>
                    <a:p>
                      <a:pPr algn="r" fontAlgn="b"/>
                      <a:r>
                        <a:rPr lang="en-US" altLang="ja-JP" sz="2000" b="0" i="0" u="none" strike="noStrike" dirty="0">
                          <a:latin typeface="ＭＳ Ｐゴシック"/>
                        </a:rPr>
                        <a:t>4</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3</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4</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4</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pSp>
        <p:nvGrpSpPr>
          <p:cNvPr id="5" name="図形グループ 26"/>
          <p:cNvGrpSpPr/>
          <p:nvPr/>
        </p:nvGrpSpPr>
        <p:grpSpPr>
          <a:xfrm>
            <a:off x="0" y="2509479"/>
            <a:ext cx="2959048" cy="3516643"/>
            <a:chOff x="4318463" y="1474048"/>
            <a:chExt cx="2959048" cy="3516643"/>
          </a:xfrm>
        </p:grpSpPr>
        <p:cxnSp>
          <p:nvCxnSpPr>
            <p:cNvPr id="28" name="直線矢印コネクタ 27"/>
            <p:cNvCxnSpPr>
              <a:stCxn id="49" idx="0"/>
              <a:endCxn id="46" idx="4"/>
            </p:cNvCxnSpPr>
            <p:nvPr/>
          </p:nvCxnSpPr>
          <p:spPr>
            <a:xfrm rot="5400000" flipH="1" flipV="1">
              <a:off x="4666472" y="2279212"/>
              <a:ext cx="531418"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nvGrpSpPr>
            <p:cNvPr id="6" name="図形グループ 88"/>
            <p:cNvGrpSpPr/>
            <p:nvPr/>
          </p:nvGrpSpPr>
          <p:grpSpPr>
            <a:xfrm>
              <a:off x="4685041" y="1474048"/>
              <a:ext cx="2469065" cy="1642269"/>
              <a:chOff x="1344399" y="873288"/>
              <a:chExt cx="3011450" cy="1865232"/>
            </a:xfrm>
          </p:grpSpPr>
          <p:sp>
            <p:nvSpPr>
              <p:cNvPr id="46" name="円/楕円 45"/>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smtClean="0">
                    <a:solidFill>
                      <a:srgbClr val="000000"/>
                    </a:solidFill>
                  </a:rPr>
                  <a:t>1</a:t>
                </a:r>
                <a:endParaRPr kumimoji="1" lang="ja-JP" altLang="en-US" sz="3200" dirty="0">
                  <a:solidFill>
                    <a:srgbClr val="000000"/>
                  </a:solidFill>
                </a:endParaRPr>
              </a:p>
            </p:txBody>
          </p:sp>
          <p:sp>
            <p:nvSpPr>
              <p:cNvPr id="47" name="円/楕円 46"/>
              <p:cNvSpPr/>
              <p:nvPr/>
            </p:nvSpPr>
            <p:spPr>
              <a:xfrm>
                <a:off x="3302470" y="874190"/>
                <a:ext cx="602861"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smtClean="0">
                    <a:solidFill>
                      <a:srgbClr val="000000"/>
                    </a:solidFill>
                  </a:rPr>
                  <a:t>2</a:t>
                </a:r>
                <a:endParaRPr kumimoji="1" lang="ja-JP" altLang="en-US" sz="3200" dirty="0">
                  <a:solidFill>
                    <a:srgbClr val="000000"/>
                  </a:solidFill>
                </a:endParaRPr>
              </a:p>
            </p:txBody>
          </p:sp>
          <p:sp>
            <p:nvSpPr>
              <p:cNvPr id="49" name="円/楕円 48"/>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sp>
            <p:nvSpPr>
              <p:cNvPr id="51" name="円/楕円 50"/>
              <p:cNvSpPr/>
              <p:nvPr/>
            </p:nvSpPr>
            <p:spPr>
              <a:xfrm>
                <a:off x="2851952" y="2089548"/>
                <a:ext cx="1503897" cy="648972"/>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c,d</a:t>
                </a:r>
                <a:r>
                  <a:rPr lang="en-US" altLang="ja-JP" sz="3200" dirty="0" smtClean="0">
                    <a:solidFill>
                      <a:srgbClr val="000000"/>
                    </a:solidFill>
                  </a:rPr>
                  <a:t>}  </a:t>
                </a:r>
                <a:r>
                  <a:rPr lang="en-US" altLang="ja-JP" sz="3200" baseline="-25000" dirty="0" smtClean="0">
                    <a:solidFill>
                      <a:srgbClr val="000000"/>
                    </a:solidFill>
                  </a:rPr>
                  <a:t>4</a:t>
                </a:r>
                <a:endParaRPr kumimoji="1" lang="ja-JP" altLang="en-US" sz="3200" dirty="0">
                  <a:solidFill>
                    <a:srgbClr val="000000"/>
                  </a:solidFill>
                </a:endParaRPr>
              </a:p>
            </p:txBody>
          </p:sp>
          <p:cxnSp>
            <p:nvCxnSpPr>
              <p:cNvPr id="53" name="直線矢印コネクタ 52"/>
              <p:cNvCxnSpPr>
                <a:endCxn id="47" idx="2"/>
              </p:cNvCxnSpPr>
              <p:nvPr/>
            </p:nvCxnSpPr>
            <p:spPr>
              <a:xfrm>
                <a:off x="1947260" y="1178047"/>
                <a:ext cx="1355209" cy="24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47" idx="3"/>
                <a:endCxn id="49" idx="7"/>
              </p:cNvCxnSpPr>
              <p:nvPr/>
            </p:nvCxnSpPr>
            <p:spPr>
              <a:xfrm rot="5400000">
                <a:off x="2233807" y="1022325"/>
                <a:ext cx="782117" cy="15317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p:nvPr/>
            </p:nvCxnSpPr>
            <p:spPr>
              <a:xfrm>
                <a:off x="1947261" y="236804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a:stCxn id="51" idx="0"/>
                <a:endCxn id="47" idx="4"/>
              </p:cNvCxnSpPr>
              <p:nvPr/>
            </p:nvCxnSpPr>
            <p:spPr>
              <a:xfrm rot="5400000" flipH="1" flipV="1">
                <a:off x="3302569" y="1788150"/>
                <a:ext cx="602664" cy="193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7" name="図形グループ 51"/>
            <p:cNvGrpSpPr/>
            <p:nvPr/>
          </p:nvGrpSpPr>
          <p:grpSpPr>
            <a:xfrm>
              <a:off x="4318463" y="3487056"/>
              <a:ext cx="2959048" cy="1503635"/>
              <a:chOff x="741621" y="4389936"/>
              <a:chExt cx="3609072" cy="1801775"/>
            </a:xfrm>
          </p:grpSpPr>
          <p:grpSp>
            <p:nvGrpSpPr>
              <p:cNvPr id="8" name="図形グループ 89"/>
              <p:cNvGrpSpPr/>
              <p:nvPr/>
            </p:nvGrpSpPr>
            <p:grpSpPr>
              <a:xfrm>
                <a:off x="741621" y="4389936"/>
                <a:ext cx="3609072" cy="1801775"/>
                <a:chOff x="1344397" y="873288"/>
                <a:chExt cx="3609072" cy="1801775"/>
              </a:xfrm>
            </p:grpSpPr>
            <p:sp>
              <p:nvSpPr>
                <p:cNvPr id="35" name="円/楕円 18"/>
                <p:cNvSpPr/>
                <p:nvPr/>
              </p:nvSpPr>
              <p:spPr>
                <a:xfrm>
                  <a:off x="1344397" y="873288"/>
                  <a:ext cx="1060199"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  </a:t>
                  </a:r>
                  <a:r>
                    <a:rPr lang="en-US" altLang="ja-JP" sz="3200" baseline="-25000" dirty="0" smtClean="0">
                      <a:solidFill>
                        <a:srgbClr val="000000"/>
                      </a:solidFill>
                    </a:rPr>
                    <a:t>1</a:t>
                  </a:r>
                  <a:endParaRPr kumimoji="1" lang="ja-JP" altLang="en-US" sz="3200" dirty="0">
                    <a:solidFill>
                      <a:srgbClr val="000000"/>
                    </a:solidFill>
                  </a:endParaRPr>
                </a:p>
              </p:txBody>
            </p:sp>
            <p:sp>
              <p:nvSpPr>
                <p:cNvPr id="36" name="円/楕円 35"/>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r>
                    <a:rPr lang="en-US" altLang="ja-JP" sz="3200" baseline="-25000" dirty="0" smtClean="0">
                      <a:solidFill>
                        <a:srgbClr val="000000"/>
                      </a:solidFill>
                    </a:rPr>
                    <a:t>2</a:t>
                  </a:r>
                  <a:r>
                    <a:rPr lang="en-US" altLang="ja-JP" sz="3200" dirty="0" smtClean="0">
                      <a:solidFill>
                        <a:srgbClr val="000000"/>
                      </a:solidFill>
                    </a:rPr>
                    <a:t> </a:t>
                  </a:r>
                  <a:endParaRPr kumimoji="1" lang="ja-JP" altLang="en-US" sz="3200" dirty="0">
                    <a:solidFill>
                      <a:srgbClr val="000000"/>
                    </a:solidFill>
                  </a:endParaRPr>
                </a:p>
              </p:txBody>
            </p:sp>
            <p:sp>
              <p:nvSpPr>
                <p:cNvPr id="37" name="円/楕円 36"/>
                <p:cNvSpPr/>
                <p:nvPr/>
              </p:nvSpPr>
              <p:spPr>
                <a:xfrm>
                  <a:off x="3202033" y="2062369"/>
                  <a:ext cx="1498655"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a,b</a:t>
                  </a:r>
                  <a:r>
                    <a:rPr lang="en-US" altLang="ja-JP" sz="3200" dirty="0" smtClean="0">
                      <a:solidFill>
                        <a:srgbClr val="000000"/>
                      </a:solidFill>
                    </a:rPr>
                    <a:t>}  </a:t>
                  </a:r>
                  <a:r>
                    <a:rPr lang="en-US" altLang="ja-JP" sz="3200" baseline="-25000" dirty="0" smtClean="0">
                      <a:solidFill>
                        <a:srgbClr val="000000"/>
                      </a:solidFill>
                    </a:rPr>
                    <a:t>4</a:t>
                  </a:r>
                  <a:r>
                    <a:rPr lang="en-US" altLang="ja-JP" sz="3200" dirty="0" smtClean="0">
                      <a:solidFill>
                        <a:srgbClr val="000000"/>
                      </a:solidFill>
                    </a:rPr>
                    <a:t>  </a:t>
                  </a:r>
                  <a:endParaRPr kumimoji="1" lang="ja-JP" altLang="en-US" sz="3200" dirty="0">
                    <a:solidFill>
                      <a:srgbClr val="000000"/>
                    </a:solidFill>
                  </a:endParaRPr>
                </a:p>
              </p:txBody>
            </p:sp>
            <p:cxnSp>
              <p:nvCxnSpPr>
                <p:cNvPr id="38" name="直線矢印コネクタ 37"/>
                <p:cNvCxnSpPr>
                  <a:stCxn id="35" idx="6"/>
                </p:cNvCxnSpPr>
                <p:nvPr/>
              </p:nvCxnSpPr>
              <p:spPr>
                <a:xfrm>
                  <a:off x="2404596" y="1179635"/>
                  <a:ext cx="447357" cy="238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stCxn id="36"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stCxn id="42" idx="4"/>
                  <a:endCxn id="37" idx="7"/>
                </p:cNvCxnSpPr>
                <p:nvPr/>
              </p:nvCxnSpPr>
              <p:spPr>
                <a:xfrm rot="5400000">
                  <a:off x="4233571" y="1733627"/>
                  <a:ext cx="666115" cy="170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円/楕円 41"/>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grpSp>
          <p:cxnSp>
            <p:nvCxnSpPr>
              <p:cNvPr id="34" name="直線矢印コネクタ 33"/>
              <p:cNvCxnSpPr>
                <a:stCxn id="36" idx="4"/>
                <a:endCxn id="37" idx="1"/>
              </p:cNvCxnSpPr>
              <p:nvPr/>
            </p:nvCxnSpPr>
            <p:spPr>
              <a:xfrm rot="16200000" flipH="1">
                <a:off x="2351611" y="5201624"/>
                <a:ext cx="666115" cy="2681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59" name="タイトル 1"/>
          <p:cNvSpPr>
            <a:spLocks noGrp="1"/>
          </p:cNvSpPr>
          <p:nvPr>
            <p:ph type="title"/>
          </p:nvPr>
        </p:nvSpPr>
        <p:spPr>
          <a:xfrm>
            <a:off x="203200" y="274638"/>
            <a:ext cx="8775700" cy="1143000"/>
          </a:xfrm>
        </p:spPr>
        <p:txBody>
          <a:bodyPr>
            <a:normAutofit fontScale="90000"/>
          </a:bodyPr>
          <a:lstStyle/>
          <a:p>
            <a:r>
              <a:rPr lang="ja-JP" altLang="en-US" dirty="0" smtClean="0"/>
              <a:t>サイクルを含む非線形テキストにおける</a:t>
            </a:r>
            <a:r>
              <a:rPr lang="en-US" altLang="ja-JP" dirty="0" smtClean="0"/>
              <a:t/>
            </a:r>
            <a:br>
              <a:rPr lang="en-US" altLang="ja-JP" dirty="0" smtClean="0"/>
            </a:br>
            <a:r>
              <a:rPr lang="ja-JP" altLang="en-US" dirty="0" smtClean="0"/>
              <a:t>最長共通部分列問題の解法</a:t>
            </a:r>
            <a:endParaRPr lang="ja-JP" altLang="en-US" dirty="0"/>
          </a:p>
        </p:txBody>
      </p:sp>
      <p:sp>
        <p:nvSpPr>
          <p:cNvPr id="60" name="正方形/長方形 59"/>
          <p:cNvSpPr/>
          <p:nvPr/>
        </p:nvSpPr>
        <p:spPr>
          <a:xfrm>
            <a:off x="6774905" y="5416839"/>
            <a:ext cx="979723" cy="942135"/>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9" name="図形グループ 68"/>
          <p:cNvGrpSpPr/>
          <p:nvPr/>
        </p:nvGrpSpPr>
        <p:grpSpPr>
          <a:xfrm>
            <a:off x="6008796" y="1811235"/>
            <a:ext cx="884096" cy="511311"/>
            <a:chOff x="6008796" y="1811235"/>
            <a:chExt cx="884096" cy="511311"/>
          </a:xfrm>
        </p:grpSpPr>
        <p:sp>
          <p:nvSpPr>
            <p:cNvPr id="70" name="円/楕円 69"/>
            <p:cNvSpPr/>
            <p:nvPr/>
          </p:nvSpPr>
          <p:spPr>
            <a:xfrm>
              <a:off x="6008796" y="1811235"/>
              <a:ext cx="494282" cy="511311"/>
            </a:xfrm>
            <a:prstGeom prst="ellipse">
              <a:avLst/>
            </a:prstGeom>
            <a:solidFill>
              <a:srgbClr val="FFB06E"/>
            </a:solidFill>
            <a:ln>
              <a:solidFill>
                <a:srgbClr val="FF66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cxnSp>
          <p:nvCxnSpPr>
            <p:cNvPr id="71" name="曲線コネクタ 70"/>
            <p:cNvCxnSpPr>
              <a:stCxn id="70" idx="6"/>
            </p:cNvCxnSpPr>
            <p:nvPr/>
          </p:nvCxnSpPr>
          <p:spPr>
            <a:xfrm>
              <a:off x="6503078" y="2066891"/>
              <a:ext cx="389814" cy="1588"/>
            </a:xfrm>
            <a:prstGeom prst="curvedConnector3">
              <a:avLst>
                <a:gd name="adj1" fmla="val 50000"/>
              </a:avLst>
            </a:prstGeom>
            <a:ln w="3492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72" name="円/楕円 71"/>
          <p:cNvSpPr/>
          <p:nvPr/>
        </p:nvSpPr>
        <p:spPr>
          <a:xfrm>
            <a:off x="6851927" y="1811235"/>
            <a:ext cx="538972" cy="511311"/>
          </a:xfrm>
          <a:prstGeom prst="ellipse">
            <a:avLst/>
          </a:prstGeom>
          <a:noFill/>
          <a:ln w="508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3588629" y="5477429"/>
            <a:ext cx="1233034" cy="583311"/>
          </a:xfrm>
          <a:prstGeom prst="ellipse">
            <a:avLst/>
          </a:prstGeom>
          <a:noFill/>
          <a:ln w="508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75" name="直線コネクタ 74"/>
          <p:cNvCxnSpPr>
            <a:stCxn id="70" idx="4"/>
          </p:cNvCxnSpPr>
          <p:nvPr/>
        </p:nvCxnSpPr>
        <p:spPr>
          <a:xfrm rot="5400000">
            <a:off x="4237722" y="4340761"/>
            <a:ext cx="4036430" cy="1"/>
          </a:xfrm>
          <a:prstGeom prst="line">
            <a:avLst/>
          </a:prstGeom>
          <a:ln w="25400" cap="flat" cmpd="sng" algn="ctr">
            <a:solidFill>
              <a:srgbClr val="FFFF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5" name="正方形/長方形 84"/>
          <p:cNvSpPr/>
          <p:nvPr/>
        </p:nvSpPr>
        <p:spPr>
          <a:xfrm>
            <a:off x="6826221" y="5451773"/>
            <a:ext cx="907723" cy="8687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b"/>
          <a:lstStyle/>
          <a:p>
            <a:pPr algn="r"/>
            <a:r>
              <a:rPr lang="en-US" altLang="ja-JP" sz="3600" dirty="0" smtClean="0">
                <a:solidFill>
                  <a:srgbClr val="0D0D0D"/>
                </a:solidFill>
                <a:latin typeface="+mn-ea"/>
              </a:rPr>
              <a:t>3</a:t>
            </a:r>
            <a:endParaRPr kumimoji="1" lang="ja-JP" altLang="en-US" sz="3600" dirty="0">
              <a:solidFill>
                <a:srgbClr val="0D0D0D"/>
              </a:solidFill>
            </a:endParaRPr>
          </a:p>
        </p:txBody>
      </p:sp>
      <p:cxnSp>
        <p:nvCxnSpPr>
          <p:cNvPr id="78" name="直線コネクタ 77"/>
          <p:cNvCxnSpPr>
            <a:stCxn id="73" idx="6"/>
          </p:cNvCxnSpPr>
          <p:nvPr/>
        </p:nvCxnSpPr>
        <p:spPr>
          <a:xfrm>
            <a:off x="4821663" y="5769085"/>
            <a:ext cx="3912688" cy="1588"/>
          </a:xfrm>
          <a:prstGeom prst="line">
            <a:avLst/>
          </a:prstGeom>
          <a:ln w="25400" cap="flat" cmpd="sng" algn="ctr">
            <a:solidFill>
              <a:srgbClr val="FFFF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4" name="図 73"/>
          <p:cNvPicPr>
            <a:picLocks noChangeAspect="1"/>
          </p:cNvPicPr>
          <p:nvPr/>
        </p:nvPicPr>
        <p:blipFill>
          <a:blip r:embed="rId3"/>
          <a:stretch>
            <a:fillRect/>
          </a:stretch>
        </p:blipFill>
        <p:spPr>
          <a:xfrm>
            <a:off x="1006625" y="2870814"/>
            <a:ext cx="356182" cy="412421"/>
          </a:xfrm>
          <a:prstGeom prst="rect">
            <a:avLst/>
          </a:prstGeom>
        </p:spPr>
      </p:pic>
      <p:pic>
        <p:nvPicPr>
          <p:cNvPr id="76" name="図 75"/>
          <p:cNvPicPr>
            <a:picLocks noChangeAspect="1"/>
          </p:cNvPicPr>
          <p:nvPr/>
        </p:nvPicPr>
        <p:blipFill>
          <a:blip r:embed="rId4"/>
          <a:stretch>
            <a:fillRect/>
          </a:stretch>
        </p:blipFill>
        <p:spPr>
          <a:xfrm>
            <a:off x="788474" y="5146308"/>
            <a:ext cx="358235" cy="414799"/>
          </a:xfrm>
          <a:prstGeom prst="rect">
            <a:avLst/>
          </a:prstGeom>
        </p:spPr>
      </p:pic>
      <p:pic>
        <p:nvPicPr>
          <p:cNvPr id="61" name="図 60"/>
          <p:cNvPicPr>
            <a:picLocks noChangeAspect="1"/>
          </p:cNvPicPr>
          <p:nvPr/>
        </p:nvPicPr>
        <p:blipFill>
          <a:blip r:embed="rId3"/>
          <a:stretch>
            <a:fillRect/>
          </a:stretch>
        </p:blipFill>
        <p:spPr>
          <a:xfrm>
            <a:off x="3441629" y="4522487"/>
            <a:ext cx="294000" cy="340421"/>
          </a:xfrm>
          <a:prstGeom prst="rect">
            <a:avLst/>
          </a:prstGeom>
        </p:spPr>
      </p:pic>
      <p:pic>
        <p:nvPicPr>
          <p:cNvPr id="63" name="図 62"/>
          <p:cNvPicPr>
            <a:picLocks noChangeAspect="1"/>
          </p:cNvPicPr>
          <p:nvPr/>
        </p:nvPicPr>
        <p:blipFill>
          <a:blip r:embed="rId4"/>
          <a:stretch>
            <a:fillRect/>
          </a:stretch>
        </p:blipFill>
        <p:spPr>
          <a:xfrm>
            <a:off x="5665581" y="1603835"/>
            <a:ext cx="296052" cy="34279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wipe(up)">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148" y="485570"/>
            <a:ext cx="8229600" cy="1143000"/>
          </a:xfrm>
        </p:spPr>
        <p:txBody>
          <a:bodyPr>
            <a:noAutofit/>
          </a:bodyPr>
          <a:lstStyle/>
          <a:p>
            <a:r>
              <a:rPr lang="en-US" altLang="ja-JP" sz="4400" dirty="0" smtClean="0"/>
              <a:t>Longest Common Subsequence</a:t>
            </a:r>
            <a:r>
              <a:rPr lang="ja-JP" altLang="en-US" sz="4400" dirty="0" smtClean="0"/>
              <a:t>　</a:t>
            </a:r>
            <a:r>
              <a:rPr lang="en-US" altLang="ja-JP" sz="4400" dirty="0" smtClean="0"/>
              <a:t>Problem for Acyclic Non-linear Texts</a:t>
            </a:r>
            <a:endParaRPr lang="ja-JP" altLang="en-US" sz="4400" dirty="0"/>
          </a:p>
        </p:txBody>
      </p:sp>
      <p:grpSp>
        <p:nvGrpSpPr>
          <p:cNvPr id="7" name="図形グループ 6"/>
          <p:cNvGrpSpPr/>
          <p:nvPr/>
        </p:nvGrpSpPr>
        <p:grpSpPr>
          <a:xfrm>
            <a:off x="611148" y="1898497"/>
            <a:ext cx="7278799" cy="1096565"/>
            <a:chOff x="611148" y="1898497"/>
            <a:chExt cx="7278799" cy="1096565"/>
          </a:xfrm>
        </p:grpSpPr>
        <p:sp>
          <p:nvSpPr>
            <p:cNvPr id="6" name="角丸四角形 5"/>
            <p:cNvSpPr/>
            <p:nvPr/>
          </p:nvSpPr>
          <p:spPr>
            <a:xfrm>
              <a:off x="623977" y="2116568"/>
              <a:ext cx="7265970" cy="878494"/>
            </a:xfrm>
            <a:prstGeom prst="roundRect">
              <a:avLst/>
            </a:prstGeom>
            <a:solidFill>
              <a:srgbClr val="FFBEDE"/>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smtClean="0">
                  <a:solidFill>
                    <a:srgbClr val="000000"/>
                  </a:solidFill>
                </a:rPr>
                <a:t>　</a:t>
              </a:r>
              <a:r>
                <a:rPr lang="en-US" altLang="ja-JP" dirty="0" smtClean="0">
                  <a:solidFill>
                    <a:srgbClr val="000000"/>
                  </a:solidFill>
                </a:rPr>
                <a:t>Input : Acyclic non-linear texts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cs typeface="Times New Roman"/>
                </a:rPr>
                <a:t> </a:t>
              </a:r>
              <a:r>
                <a:rPr lang="en-US" altLang="ja-JP" i="1" dirty="0" smtClean="0">
                  <a:solidFill>
                    <a:srgbClr val="000000"/>
                  </a:solidFill>
                  <a:latin typeface="Times New Roman"/>
                  <a:cs typeface="Times New Roman"/>
                </a:rPr>
                <a:t>E</a:t>
              </a:r>
              <a:r>
                <a:rPr lang="en-US" altLang="ja-JP" baseline="-25000" dirty="0" smtClean="0">
                  <a:solidFill>
                    <a:srgbClr val="000000"/>
                  </a:solidFill>
                  <a:latin typeface="Times New Roman"/>
                  <a:cs typeface="Times New Roman"/>
                </a:rPr>
                <a:t>1</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 L</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 and </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a:t>
              </a:r>
              <a:r>
                <a:rPr lang="en-US" altLang="ja-JP" i="1" dirty="0" smtClean="0">
                  <a:solidFill>
                    <a:srgbClr val="000000"/>
                  </a:solidFill>
                  <a:cs typeface="Times New Roman"/>
                </a:rPr>
                <a:t> </a:t>
              </a:r>
              <a:r>
                <a:rPr lang="en-US" altLang="ja-JP" i="1" dirty="0" smtClean="0">
                  <a:solidFill>
                    <a:srgbClr val="000000"/>
                  </a:solidFill>
                  <a:latin typeface="Times New Roman"/>
                  <a:cs typeface="Times New Roman"/>
                </a:rPr>
                <a:t>E</a:t>
              </a:r>
              <a:r>
                <a:rPr lang="en-US" altLang="ja-JP" baseline="-25000" dirty="0" smtClean="0">
                  <a:solidFill>
                    <a:srgbClr val="000000"/>
                  </a:solidFill>
                  <a:latin typeface="Times New Roman"/>
                  <a:cs typeface="Times New Roman"/>
                </a:rPr>
                <a:t>2</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 L</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a:t>
              </a:r>
            </a:p>
            <a:p>
              <a:r>
                <a:rPr lang="ja-JP" altLang="en-US" dirty="0" smtClean="0">
                  <a:solidFill>
                    <a:srgbClr val="000000"/>
                  </a:solidFill>
                  <a:cs typeface="Times New Roman"/>
                </a:rPr>
                <a:t>　</a:t>
              </a:r>
              <a:r>
                <a:rPr lang="en-US" altLang="ja-JP" dirty="0" smtClean="0">
                  <a:solidFill>
                    <a:srgbClr val="000000"/>
                  </a:solidFill>
                  <a:cs typeface="Times New Roman"/>
                </a:rPr>
                <a:t>Output : Length of longest string in </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1</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G</a:t>
              </a:r>
              <a:r>
                <a:rPr lang="en-US" altLang="ja-JP" baseline="-25000" dirty="0" smtClean="0">
                  <a:solidFill>
                    <a:srgbClr val="000000"/>
                  </a:solidFill>
                  <a:latin typeface="Times New Roman"/>
                  <a:cs typeface="Times New Roman"/>
                </a:rPr>
                <a:t>2</a:t>
              </a:r>
              <a:r>
                <a:rPr lang="en-US" altLang="ja-JP" dirty="0" smtClean="0">
                  <a:solidFill>
                    <a:srgbClr val="000000"/>
                  </a:solidFill>
                  <a:cs typeface="Times New Roman"/>
                </a:rPr>
                <a:t>)  </a:t>
              </a:r>
              <a:endParaRPr kumimoji="1" lang="ja-JP" altLang="en-US" baseline="-25000" dirty="0">
                <a:solidFill>
                  <a:srgbClr val="000000"/>
                </a:solidFill>
                <a:latin typeface="Times New Roman"/>
                <a:cs typeface="Times New Roman"/>
              </a:endParaRPr>
            </a:p>
          </p:txBody>
        </p:sp>
        <p:sp>
          <p:nvSpPr>
            <p:cNvPr id="5" name="テキスト ボックス 4"/>
            <p:cNvSpPr txBox="1"/>
            <p:nvPr/>
          </p:nvSpPr>
          <p:spPr>
            <a:xfrm>
              <a:off x="611148" y="1898497"/>
              <a:ext cx="1223425" cy="369332"/>
            </a:xfrm>
            <a:prstGeom prst="rect">
              <a:avLst/>
            </a:prstGeom>
            <a:solidFill>
              <a:schemeClr val="bg1"/>
            </a:solidFill>
            <a:ln w="12700" cap="flat" cmpd="sng" algn="ctr">
              <a:solidFill>
                <a:schemeClr val="accent1">
                  <a:lumMod val="60000"/>
                  <a:lumOff val="40000"/>
                </a:schemeClr>
              </a:solidFill>
              <a:prstDash val="solid"/>
              <a:round/>
              <a:headEnd type="none" w="med" len="med"/>
              <a:tailEnd type="none" w="med" len="med"/>
            </a:ln>
          </p:spPr>
          <p:txBody>
            <a:bodyPr wrap="square" rtlCol="0">
              <a:spAutoFit/>
            </a:bodyPr>
            <a:lstStyle/>
            <a:p>
              <a:r>
                <a:rPr lang="en-US" altLang="ja-JP" dirty="0" smtClean="0">
                  <a:latin typeface="Times New Roman"/>
                  <a:cs typeface="Times New Roman"/>
                </a:rPr>
                <a:t>Pr</a:t>
              </a:r>
              <a:r>
                <a:rPr kumimoji="1" lang="en-US" altLang="ja-JP" dirty="0" smtClean="0">
                  <a:latin typeface="Times New Roman"/>
                  <a:cs typeface="Times New Roman"/>
                </a:rPr>
                <a:t>oblem 1</a:t>
              </a:r>
              <a:endParaRPr kumimoji="1" lang="ja-JP" altLang="en-US" dirty="0">
                <a:latin typeface="Times New Roman"/>
                <a:cs typeface="Times New Roman"/>
              </a:endParaRPr>
            </a:p>
          </p:txBody>
        </p:sp>
      </p:grpSp>
      <p:grpSp>
        <p:nvGrpSpPr>
          <p:cNvPr id="65" name="図形グループ 64"/>
          <p:cNvGrpSpPr>
            <a:grpSpLocks noChangeAspect="1"/>
          </p:cNvGrpSpPr>
          <p:nvPr/>
        </p:nvGrpSpPr>
        <p:grpSpPr>
          <a:xfrm>
            <a:off x="487632" y="5242791"/>
            <a:ext cx="2743890" cy="1175182"/>
            <a:chOff x="4175195" y="4267949"/>
            <a:chExt cx="4270360" cy="1828954"/>
          </a:xfrm>
        </p:grpSpPr>
        <p:grpSp>
          <p:nvGrpSpPr>
            <p:cNvPr id="66" name="図形グループ 60"/>
            <p:cNvGrpSpPr/>
            <p:nvPr/>
          </p:nvGrpSpPr>
          <p:grpSpPr>
            <a:xfrm>
              <a:off x="4836485" y="4267949"/>
              <a:ext cx="3609070" cy="1828954"/>
              <a:chOff x="4836485" y="4267949"/>
              <a:chExt cx="3609070" cy="1828954"/>
            </a:xfrm>
          </p:grpSpPr>
          <p:sp>
            <p:nvSpPr>
              <p:cNvPr id="68" name="円/楕円 67"/>
              <p:cNvSpPr/>
              <p:nvPr/>
            </p:nvSpPr>
            <p:spPr>
              <a:xfrm>
                <a:off x="4836485"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69" name="円/楕円 68"/>
              <p:cNvSpPr/>
              <p:nvPr/>
            </p:nvSpPr>
            <p:spPr>
              <a:xfrm>
                <a:off x="6344038" y="426794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70" name="円/楕円 69"/>
              <p:cNvSpPr/>
              <p:nvPr/>
            </p:nvSpPr>
            <p:spPr>
              <a:xfrm>
                <a:off x="4836485"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71" name="円/楕円 70"/>
              <p:cNvSpPr/>
              <p:nvPr/>
            </p:nvSpPr>
            <p:spPr>
              <a:xfrm>
                <a:off x="6344038"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sp>
            <p:nvSpPr>
              <p:cNvPr id="72" name="円/楕円 71"/>
              <p:cNvSpPr/>
              <p:nvPr/>
            </p:nvSpPr>
            <p:spPr>
              <a:xfrm>
                <a:off x="7842693" y="5484209"/>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 </a:t>
                </a:r>
                <a:r>
                  <a:rPr lang="en-US" altLang="ja-JP" sz="2400" baseline="-25000" dirty="0">
                    <a:solidFill>
                      <a:srgbClr val="000000"/>
                    </a:solidFill>
                    <a:latin typeface="+mn-ea"/>
                  </a:rPr>
                  <a:t>6</a:t>
                </a:r>
                <a:endParaRPr kumimoji="1" lang="ja-JP" altLang="en-US" sz="2400" dirty="0">
                  <a:solidFill>
                    <a:srgbClr val="000000"/>
                  </a:solidFill>
                  <a:latin typeface="+mn-ea"/>
                </a:endParaRPr>
              </a:p>
            </p:txBody>
          </p:sp>
          <p:cxnSp>
            <p:nvCxnSpPr>
              <p:cNvPr id="73" name="直線矢印コネクタ 72"/>
              <p:cNvCxnSpPr>
                <a:stCxn id="68" idx="6"/>
                <a:endCxn id="69" idx="2"/>
              </p:cNvCxnSpPr>
              <p:nvPr/>
            </p:nvCxnSpPr>
            <p:spPr>
              <a:xfrm>
                <a:off x="5439347" y="4574296"/>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68" idx="4"/>
                <a:endCxn id="70" idx="0"/>
              </p:cNvCxnSpPr>
              <p:nvPr/>
            </p:nvCxnSpPr>
            <p:spPr>
              <a:xfrm rot="5400000">
                <a:off x="4836133" y="5182426"/>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69" idx="6"/>
                <a:endCxn id="79" idx="2"/>
              </p:cNvCxnSpPr>
              <p:nvPr/>
            </p:nvCxnSpPr>
            <p:spPr>
              <a:xfrm>
                <a:off x="6946900" y="457429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6" name="直線矢印コネクタ 75"/>
              <p:cNvCxnSpPr>
                <a:stCxn id="70" idx="6"/>
                <a:endCxn id="71" idx="2"/>
              </p:cNvCxnSpPr>
              <p:nvPr/>
            </p:nvCxnSpPr>
            <p:spPr>
              <a:xfrm>
                <a:off x="5439347" y="5790556"/>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7" name="直線矢印コネクタ 76"/>
              <p:cNvCxnSpPr>
                <a:stCxn id="71" idx="6"/>
                <a:endCxn id="72" idx="2"/>
              </p:cNvCxnSpPr>
              <p:nvPr/>
            </p:nvCxnSpPr>
            <p:spPr>
              <a:xfrm>
                <a:off x="6946900" y="5790556"/>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a:stCxn id="69" idx="4"/>
                <a:endCxn id="71" idx="0"/>
              </p:cNvCxnSpPr>
              <p:nvPr/>
            </p:nvCxnSpPr>
            <p:spPr>
              <a:xfrm rot="5400000">
                <a:off x="6343686" y="5182426"/>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79" name="円/楕円 78"/>
              <p:cNvSpPr/>
              <p:nvPr/>
            </p:nvSpPr>
            <p:spPr>
              <a:xfrm>
                <a:off x="7842693"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80" name="直線矢印コネクタ 79"/>
              <p:cNvCxnSpPr>
                <a:endCxn id="79" idx="3"/>
              </p:cNvCxnSpPr>
              <p:nvPr/>
            </p:nvCxnSpPr>
            <p:spPr>
              <a:xfrm flipV="1">
                <a:off x="6861114" y="4792504"/>
                <a:ext cx="1069866" cy="756537"/>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67" name="テキスト ボックス 66"/>
            <p:cNvSpPr txBox="1"/>
            <p:nvPr/>
          </p:nvSpPr>
          <p:spPr>
            <a:xfrm>
              <a:off x="4175195" y="4414954"/>
              <a:ext cx="936812" cy="718496"/>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2</a:t>
              </a:r>
              <a:endParaRPr kumimoji="1" lang="ja-JP" altLang="en-US" sz="2400" baseline="-25000" dirty="0">
                <a:latin typeface="BKM-cmmi12"/>
                <a:cs typeface="BKM-cmmi12"/>
              </a:endParaRPr>
            </a:p>
          </p:txBody>
        </p:sp>
      </p:grpSp>
      <p:grpSp>
        <p:nvGrpSpPr>
          <p:cNvPr id="81" name="図形グループ 80"/>
          <p:cNvGrpSpPr>
            <a:grpSpLocks noChangeAspect="1"/>
          </p:cNvGrpSpPr>
          <p:nvPr/>
        </p:nvGrpSpPr>
        <p:grpSpPr>
          <a:xfrm>
            <a:off x="457139" y="3617172"/>
            <a:ext cx="2815554" cy="1194562"/>
            <a:chOff x="-95241" y="4269537"/>
            <a:chExt cx="4310802" cy="1828954"/>
          </a:xfrm>
        </p:grpSpPr>
        <p:grpSp>
          <p:nvGrpSpPr>
            <p:cNvPr id="82" name="図形グループ 61"/>
            <p:cNvGrpSpPr/>
            <p:nvPr/>
          </p:nvGrpSpPr>
          <p:grpSpPr>
            <a:xfrm>
              <a:off x="-95241" y="4269537"/>
              <a:ext cx="4310802" cy="1828954"/>
              <a:chOff x="-95241" y="4269537"/>
              <a:chExt cx="4310802" cy="1828954"/>
            </a:xfrm>
          </p:grpSpPr>
          <p:grpSp>
            <p:nvGrpSpPr>
              <p:cNvPr id="84" name="図形グループ 59"/>
              <p:cNvGrpSpPr/>
              <p:nvPr/>
            </p:nvGrpSpPr>
            <p:grpSpPr>
              <a:xfrm>
                <a:off x="606491" y="4269537"/>
                <a:ext cx="3609070" cy="1828954"/>
                <a:chOff x="606491" y="4269537"/>
                <a:chExt cx="3609070" cy="1828954"/>
              </a:xfrm>
            </p:grpSpPr>
            <p:sp>
              <p:nvSpPr>
                <p:cNvPr id="86" name="円/楕円 85"/>
                <p:cNvSpPr/>
                <p:nvPr/>
              </p:nvSpPr>
              <p:spPr>
                <a:xfrm>
                  <a:off x="606491"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87" name="円/楕円 86"/>
                <p:cNvSpPr/>
                <p:nvPr/>
              </p:nvSpPr>
              <p:spPr>
                <a:xfrm>
                  <a:off x="2114044"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88" name="円/楕円 87"/>
                <p:cNvSpPr/>
                <p:nvPr/>
              </p:nvSpPr>
              <p:spPr>
                <a:xfrm>
                  <a:off x="606491"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4</a:t>
                  </a:r>
                  <a:endParaRPr kumimoji="1" lang="ja-JP" altLang="en-US" sz="2400" dirty="0">
                    <a:solidFill>
                      <a:srgbClr val="000000"/>
                    </a:solidFill>
                    <a:latin typeface="+mn-ea"/>
                  </a:endParaRPr>
                </a:p>
              </p:txBody>
            </p:sp>
            <p:sp>
              <p:nvSpPr>
                <p:cNvPr id="89" name="円/楕円 88"/>
                <p:cNvSpPr/>
                <p:nvPr/>
              </p:nvSpPr>
              <p:spPr>
                <a:xfrm>
                  <a:off x="2114044"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90" name="円/楕円 89"/>
                <p:cNvSpPr/>
                <p:nvPr/>
              </p:nvSpPr>
              <p:spPr>
                <a:xfrm>
                  <a:off x="3612699" y="548579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smtClean="0">
                      <a:solidFill>
                        <a:srgbClr val="000000"/>
                      </a:solidFill>
                      <a:latin typeface="+mn-ea"/>
                    </a:rPr>
                    <a:t>6</a:t>
                  </a:r>
                  <a:endParaRPr kumimoji="1" lang="ja-JP" altLang="en-US" sz="2400" dirty="0">
                    <a:solidFill>
                      <a:srgbClr val="000000"/>
                    </a:solidFill>
                    <a:latin typeface="+mn-ea"/>
                  </a:endParaRPr>
                </a:p>
              </p:txBody>
            </p:sp>
            <p:cxnSp>
              <p:nvCxnSpPr>
                <p:cNvPr id="91" name="直線矢印コネクタ 90"/>
                <p:cNvCxnSpPr>
                  <a:stCxn id="86" idx="6"/>
                  <a:endCxn id="87" idx="2"/>
                </p:cNvCxnSpPr>
                <p:nvPr/>
              </p:nvCxnSpPr>
              <p:spPr>
                <a:xfrm>
                  <a:off x="1209353" y="457588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87" idx="6"/>
                  <a:endCxn id="96" idx="2"/>
                </p:cNvCxnSpPr>
                <p:nvPr/>
              </p:nvCxnSpPr>
              <p:spPr>
                <a:xfrm>
                  <a:off x="2716906" y="4575884"/>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3" name="直線矢印コネクタ 92"/>
                <p:cNvCxnSpPr>
                  <a:stCxn id="88" idx="6"/>
                  <a:endCxn id="89" idx="2"/>
                </p:cNvCxnSpPr>
                <p:nvPr/>
              </p:nvCxnSpPr>
              <p:spPr>
                <a:xfrm>
                  <a:off x="1209353" y="5792144"/>
                  <a:ext cx="90469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4" name="直線矢印コネクタ 93"/>
                <p:cNvCxnSpPr>
                  <a:stCxn id="89" idx="6"/>
                  <a:endCxn id="90" idx="2"/>
                </p:cNvCxnSpPr>
                <p:nvPr/>
              </p:nvCxnSpPr>
              <p:spPr>
                <a:xfrm>
                  <a:off x="2716906" y="5792144"/>
                  <a:ext cx="895793"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5" name="直線矢印コネクタ 94"/>
                <p:cNvCxnSpPr>
                  <a:stCxn id="96" idx="4"/>
                  <a:endCxn id="90" idx="0"/>
                </p:cNvCxnSpPr>
                <p:nvPr/>
              </p:nvCxnSpPr>
              <p:spPr>
                <a:xfrm rot="5400000">
                  <a:off x="3612347" y="5184014"/>
                  <a:ext cx="603566"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6" name="円/楕円 95"/>
                <p:cNvSpPr/>
                <p:nvPr/>
              </p:nvSpPr>
              <p:spPr>
                <a:xfrm>
                  <a:off x="3612699" y="4269537"/>
                  <a:ext cx="602862" cy="612694"/>
                </a:xfrm>
                <a:prstGeom prst="ellipse">
                  <a:avLst/>
                </a:prstGeom>
                <a:solidFill>
                  <a:srgbClr val="21B2C9"/>
                </a:solid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cxnSp>
              <p:nvCxnSpPr>
                <p:cNvPr id="97" name="直線矢印コネクタ 96"/>
                <p:cNvCxnSpPr>
                  <a:stCxn id="89" idx="7"/>
                  <a:endCxn id="96" idx="3"/>
                </p:cNvCxnSpPr>
                <p:nvPr/>
              </p:nvCxnSpPr>
              <p:spPr>
                <a:xfrm rot="5400000" flipH="1" flipV="1">
                  <a:off x="2773292" y="4647831"/>
                  <a:ext cx="783020" cy="1072367"/>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85" name="テキスト ボックス 84"/>
              <p:cNvSpPr txBox="1"/>
              <p:nvPr/>
            </p:nvSpPr>
            <p:spPr>
              <a:xfrm>
                <a:off x="-95241" y="4313716"/>
                <a:ext cx="936811" cy="706840"/>
              </a:xfrm>
              <a:prstGeom prst="rect">
                <a:avLst/>
              </a:prstGeom>
              <a:noFill/>
            </p:spPr>
            <p:txBody>
              <a:bodyPr wrap="square" rtlCol="0">
                <a:spAutoFit/>
              </a:bodyPr>
              <a:lstStyle/>
              <a:p>
                <a:r>
                  <a:rPr lang="en-US" altLang="ja-JP" sz="2400" i="1" dirty="0" smtClean="0">
                    <a:latin typeface="Times New Roman"/>
                    <a:cs typeface="Times New Roman"/>
                  </a:rPr>
                  <a:t>G</a:t>
                </a:r>
                <a:r>
                  <a:rPr lang="en-US" altLang="ja-JP" sz="2400" baseline="-25000" dirty="0" smtClean="0">
                    <a:latin typeface="BKM-cmmi12"/>
                    <a:cs typeface="BKM-cmmi12"/>
                  </a:rPr>
                  <a:t>1</a:t>
                </a:r>
                <a:endParaRPr kumimoji="1" lang="ja-JP" altLang="en-US" sz="2400" dirty="0">
                  <a:latin typeface="BKM-cmmi12"/>
                  <a:cs typeface="BKM-cmmi12"/>
                </a:endParaRPr>
              </a:p>
            </p:txBody>
          </p:sp>
        </p:grpSp>
        <p:cxnSp>
          <p:nvCxnSpPr>
            <p:cNvPr id="83" name="直線矢印コネクタ 82"/>
            <p:cNvCxnSpPr>
              <a:stCxn id="89" idx="1"/>
              <a:endCxn id="86" idx="5"/>
            </p:cNvCxnSpPr>
            <p:nvPr/>
          </p:nvCxnSpPr>
          <p:spPr>
            <a:xfrm rot="16200000" flipV="1">
              <a:off x="1270189" y="4643381"/>
              <a:ext cx="783020" cy="1081265"/>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sp>
        <p:nvSpPr>
          <p:cNvPr id="98" name="テキスト ボックス 97"/>
          <p:cNvSpPr txBox="1"/>
          <p:nvPr/>
        </p:nvSpPr>
        <p:spPr>
          <a:xfrm>
            <a:off x="3776814" y="3402554"/>
            <a:ext cx="4148671" cy="1631216"/>
          </a:xfrm>
          <a:prstGeom prst="rect">
            <a:avLst/>
          </a:prstGeom>
          <a:noFill/>
        </p:spPr>
        <p:txBody>
          <a:bodyPr wrap="square" rtlCol="0">
            <a:spAutoFit/>
          </a:bodyPr>
          <a:lstStyle/>
          <a:p>
            <a:r>
              <a:rPr kumimoji="1" lang="en-US" altLang="ja-JP" sz="2000" i="1" dirty="0" smtClean="0">
                <a:latin typeface="Times New Roman"/>
                <a:cs typeface="Times New Roman"/>
              </a:rPr>
              <a:t>subseq</a:t>
            </a:r>
            <a:r>
              <a:rPr kumimoji="1" lang="en-US" altLang="ja-JP" sz="2000" dirty="0" smtClean="0">
                <a:latin typeface="+mn-ea"/>
              </a:rPr>
              <a:t>(</a:t>
            </a:r>
            <a:r>
              <a:rPr kumimoji="1" lang="en-US" altLang="ja-JP" sz="2000" i="1" dirty="0" smtClean="0">
                <a:latin typeface="Times New Roman"/>
                <a:cs typeface="Times New Roman"/>
              </a:rPr>
              <a:t>G</a:t>
            </a:r>
            <a:r>
              <a:rPr kumimoji="1" lang="en-US" altLang="ja-JP" sz="2000" baseline="-25000" dirty="0" smtClean="0">
                <a:latin typeface="+mn-ea"/>
              </a:rPr>
              <a:t>1</a:t>
            </a:r>
            <a:r>
              <a:rPr kumimoji="1" lang="en-US" altLang="ja-JP" sz="2000" dirty="0" smtClean="0">
                <a:latin typeface="+mn-ea"/>
              </a:rPr>
              <a:t>) </a:t>
            </a:r>
            <a:r>
              <a:rPr lang="en-US" altLang="ja-JP" sz="2000" dirty="0" smtClean="0">
                <a:latin typeface="+mn-ea"/>
              </a:rPr>
              <a:t>= </a:t>
            </a:r>
            <a:r>
              <a:rPr kumimoji="1" lang="en-US" altLang="ja-JP" sz="2000" dirty="0" smtClean="0">
                <a:latin typeface="+mn-ea"/>
              </a:rPr>
              <a:t>{ a ,</a:t>
            </a:r>
            <a:r>
              <a:rPr kumimoji="1" lang="en-US" altLang="ja-JP" sz="2000" dirty="0" err="1" smtClean="0">
                <a:latin typeface="+mn-ea"/>
              </a:rPr>
              <a:t>b</a:t>
            </a:r>
            <a:r>
              <a:rPr kumimoji="1" lang="en-US" altLang="ja-JP" sz="2000" dirty="0" smtClean="0">
                <a:latin typeface="+mn-ea"/>
              </a:rPr>
              <a:t>, </a:t>
            </a:r>
            <a:r>
              <a:rPr kumimoji="1" lang="en-US" altLang="ja-JP" sz="2000" dirty="0" err="1" smtClean="0">
                <a:latin typeface="+mn-ea"/>
              </a:rPr>
              <a:t>c</a:t>
            </a:r>
            <a:r>
              <a:rPr kumimoji="1" lang="en-US" altLang="ja-JP" sz="2000" dirty="0" smtClean="0">
                <a:latin typeface="+mn-ea"/>
              </a:rPr>
              <a:t>, </a:t>
            </a:r>
            <a:r>
              <a:rPr kumimoji="1" lang="en-US" altLang="ja-JP" sz="2000" dirty="0" err="1" smtClean="0">
                <a:latin typeface="+mn-ea"/>
              </a:rPr>
              <a:t>d</a:t>
            </a:r>
            <a:r>
              <a:rPr kumimoji="1" lang="en-US" altLang="ja-JP" sz="2000" dirty="0" smtClean="0">
                <a:latin typeface="+mn-ea"/>
              </a:rPr>
              <a:t>,</a:t>
            </a:r>
            <a:r>
              <a:rPr lang="en-US" altLang="ja-JP" sz="2000" dirty="0" smtClean="0">
                <a:latin typeface="+mn-ea"/>
              </a:rPr>
              <a:t> </a:t>
            </a:r>
            <a:r>
              <a:rPr lang="en-US" altLang="ja-JP" sz="2000" dirty="0" err="1" smtClean="0">
                <a:latin typeface="+mn-ea"/>
              </a:rPr>
              <a:t>ab</a:t>
            </a:r>
            <a:r>
              <a:rPr lang="en-US" altLang="ja-JP" sz="2000" dirty="0" smtClean="0">
                <a:latin typeface="+mn-ea"/>
              </a:rPr>
              <a:t>, ac, ad, 	bb, </a:t>
            </a:r>
            <a:r>
              <a:rPr lang="en-US" altLang="ja-JP" sz="2000" dirty="0" err="1" smtClean="0">
                <a:latin typeface="+mn-ea"/>
              </a:rPr>
              <a:t>bc</a:t>
            </a:r>
            <a:r>
              <a:rPr lang="en-US" altLang="ja-JP" sz="2000" dirty="0" smtClean="0">
                <a:latin typeface="+mn-ea"/>
              </a:rPr>
              <a:t>, </a:t>
            </a:r>
            <a:r>
              <a:rPr lang="en-US" altLang="ja-JP" sz="2000" dirty="0" err="1" smtClean="0">
                <a:latin typeface="+mn-ea"/>
              </a:rPr>
              <a:t>bd</a:t>
            </a:r>
            <a:r>
              <a:rPr lang="en-US" altLang="ja-JP" sz="2000" dirty="0" smtClean="0">
                <a:latin typeface="+mn-ea"/>
              </a:rPr>
              <a:t>, </a:t>
            </a:r>
            <a:r>
              <a:rPr lang="en-US" altLang="ja-JP" sz="2000" dirty="0" err="1" smtClean="0">
                <a:latin typeface="+mn-ea"/>
              </a:rPr>
              <a:t>cb</a:t>
            </a:r>
            <a:r>
              <a:rPr lang="en-US" altLang="ja-JP" sz="2000" dirty="0" smtClean="0">
                <a:latin typeface="+mn-ea"/>
              </a:rPr>
              <a:t>, </a:t>
            </a:r>
            <a:r>
              <a:rPr lang="en-US" altLang="ja-JP" sz="2000" dirty="0" err="1" smtClean="0">
                <a:latin typeface="+mn-ea"/>
              </a:rPr>
              <a:t>cd</a:t>
            </a:r>
            <a:r>
              <a:rPr lang="en-US" altLang="ja-JP" sz="2000" dirty="0" smtClean="0">
                <a:latin typeface="+mn-ea"/>
              </a:rPr>
              <a:t>, db, </a:t>
            </a:r>
            <a:r>
              <a:rPr lang="en-US" altLang="ja-JP" sz="2000" dirty="0" err="1" smtClean="0">
                <a:latin typeface="+mn-ea"/>
              </a:rPr>
              <a:t>abb</a:t>
            </a:r>
            <a:r>
              <a:rPr lang="en-US" altLang="ja-JP" sz="2000" dirty="0" smtClean="0">
                <a:latin typeface="+mn-ea"/>
              </a:rPr>
              <a:t>, </a:t>
            </a:r>
            <a:r>
              <a:rPr lang="en-US" altLang="ja-JP" sz="2000" dirty="0" err="1" smtClean="0">
                <a:latin typeface="+mn-ea"/>
              </a:rPr>
              <a:t>abc</a:t>
            </a:r>
            <a:r>
              <a:rPr lang="en-US" altLang="ja-JP" sz="2000" dirty="0" smtClean="0">
                <a:latin typeface="+mn-ea"/>
              </a:rPr>
              <a:t>, 	</a:t>
            </a:r>
            <a:r>
              <a:rPr lang="en-US" altLang="ja-JP" sz="2000" dirty="0" err="1" smtClean="0">
                <a:latin typeface="+mn-ea"/>
              </a:rPr>
              <a:t>abd</a:t>
            </a:r>
            <a:r>
              <a:rPr lang="en-US" altLang="ja-JP" sz="2000" dirty="0" smtClean="0">
                <a:latin typeface="+mn-ea"/>
              </a:rPr>
              <a:t>, </a:t>
            </a:r>
            <a:r>
              <a:rPr lang="en-US" altLang="ja-JP" sz="2000" dirty="0" err="1" smtClean="0">
                <a:latin typeface="+mn-ea"/>
              </a:rPr>
              <a:t>acb</a:t>
            </a:r>
            <a:r>
              <a:rPr lang="en-US" altLang="ja-JP" sz="2000" dirty="0" smtClean="0">
                <a:latin typeface="+mn-ea"/>
              </a:rPr>
              <a:t>, </a:t>
            </a:r>
            <a:r>
              <a:rPr lang="en-US" altLang="ja-JP" sz="2000" dirty="0" err="1" smtClean="0">
                <a:latin typeface="+mn-ea"/>
              </a:rPr>
              <a:t>acd</a:t>
            </a:r>
            <a:r>
              <a:rPr lang="en-US" altLang="ja-JP" sz="2000" dirty="0" smtClean="0">
                <a:latin typeface="+mn-ea"/>
              </a:rPr>
              <a:t>, </a:t>
            </a:r>
            <a:r>
              <a:rPr lang="en-US" altLang="ja-JP" sz="2000" dirty="0" err="1" smtClean="0">
                <a:latin typeface="+mn-ea"/>
              </a:rPr>
              <a:t>adb</a:t>
            </a:r>
            <a:r>
              <a:rPr lang="en-US" altLang="ja-JP" sz="2000" dirty="0" smtClean="0">
                <a:latin typeface="+mn-ea"/>
              </a:rPr>
              <a:t>, </a:t>
            </a:r>
            <a:r>
              <a:rPr lang="en-US" altLang="ja-JP" sz="2000" dirty="0" err="1" smtClean="0">
                <a:latin typeface="+mn-ea"/>
              </a:rPr>
              <a:t>bcb</a:t>
            </a:r>
            <a:r>
              <a:rPr lang="en-US" altLang="ja-JP" sz="2000" dirty="0" smtClean="0">
                <a:latin typeface="+mn-ea"/>
              </a:rPr>
              <a:t>, </a:t>
            </a:r>
            <a:r>
              <a:rPr lang="en-US" altLang="ja-JP" sz="2000" dirty="0" err="1" smtClean="0">
                <a:latin typeface="+mn-ea"/>
              </a:rPr>
              <a:t>bcd</a:t>
            </a:r>
            <a:r>
              <a:rPr lang="en-US" altLang="ja-JP" sz="2000" dirty="0" smtClean="0">
                <a:latin typeface="+mn-ea"/>
              </a:rPr>
              <a:t>, 	</a:t>
            </a:r>
            <a:r>
              <a:rPr lang="en-US" altLang="ja-JP" sz="2000" dirty="0" err="1" smtClean="0">
                <a:latin typeface="+mn-ea"/>
              </a:rPr>
              <a:t>bdb</a:t>
            </a:r>
            <a:r>
              <a:rPr lang="en-US" altLang="ja-JP" sz="2000" dirty="0" smtClean="0">
                <a:latin typeface="+mn-ea"/>
              </a:rPr>
              <a:t>, </a:t>
            </a:r>
            <a:r>
              <a:rPr lang="en-US" altLang="ja-JP" sz="2000" dirty="0" err="1" smtClean="0">
                <a:latin typeface="+mn-ea"/>
              </a:rPr>
              <a:t>cdb</a:t>
            </a:r>
            <a:r>
              <a:rPr lang="en-US" altLang="ja-JP" sz="2000" dirty="0" smtClean="0">
                <a:latin typeface="+mn-ea"/>
              </a:rPr>
              <a:t>, </a:t>
            </a:r>
            <a:r>
              <a:rPr lang="en-US" altLang="ja-JP" sz="2000" dirty="0" err="1" smtClean="0">
                <a:latin typeface="+mn-ea"/>
              </a:rPr>
              <a:t>abcb</a:t>
            </a:r>
            <a:r>
              <a:rPr lang="en-US" altLang="ja-JP" sz="2000" dirty="0" smtClean="0">
                <a:latin typeface="+mn-ea"/>
              </a:rPr>
              <a:t>, </a:t>
            </a:r>
            <a:r>
              <a:rPr lang="en-US" altLang="ja-JP" sz="2000" dirty="0" err="1" smtClean="0">
                <a:latin typeface="+mn-ea"/>
              </a:rPr>
              <a:t>abcd</a:t>
            </a:r>
            <a:r>
              <a:rPr lang="en-US" altLang="ja-JP" sz="2000" dirty="0" smtClean="0">
                <a:latin typeface="+mn-ea"/>
              </a:rPr>
              <a:t>, </a:t>
            </a:r>
            <a:r>
              <a:rPr lang="en-US" altLang="ja-JP" sz="2000" dirty="0" err="1" smtClean="0">
                <a:latin typeface="+mn-ea"/>
              </a:rPr>
              <a:t>abdb</a:t>
            </a:r>
            <a:r>
              <a:rPr lang="en-US" altLang="ja-JP" sz="2000" dirty="0" smtClean="0">
                <a:latin typeface="+mn-ea"/>
              </a:rPr>
              <a:t>, 	</a:t>
            </a:r>
            <a:r>
              <a:rPr lang="en-US" altLang="ja-JP" sz="2000" dirty="0" err="1" smtClean="0">
                <a:latin typeface="+mn-ea"/>
              </a:rPr>
              <a:t>acdb</a:t>
            </a:r>
            <a:r>
              <a:rPr lang="en-US" altLang="ja-JP" sz="2000" dirty="0" smtClean="0">
                <a:latin typeface="+mn-ea"/>
              </a:rPr>
              <a:t>, </a:t>
            </a:r>
            <a:r>
              <a:rPr lang="en-US" altLang="ja-JP" sz="2000" dirty="0" err="1" smtClean="0">
                <a:latin typeface="+mn-ea"/>
              </a:rPr>
              <a:t>bcdb</a:t>
            </a:r>
            <a:r>
              <a:rPr lang="en-US" altLang="ja-JP" sz="2000" dirty="0" smtClean="0">
                <a:latin typeface="+mn-ea"/>
              </a:rPr>
              <a:t>,</a:t>
            </a:r>
            <a:r>
              <a:rPr kumimoji="1" lang="en-US" altLang="ja-JP" sz="2000" dirty="0" smtClean="0">
                <a:latin typeface="+mn-ea"/>
              </a:rPr>
              <a:t> </a:t>
            </a:r>
            <a:r>
              <a:rPr kumimoji="1" lang="en-US" altLang="ja-JP" sz="2000" dirty="0" err="1" smtClean="0">
                <a:latin typeface="+mn-ea"/>
              </a:rPr>
              <a:t>abcdb</a:t>
            </a:r>
            <a:r>
              <a:rPr kumimoji="1" lang="en-US" altLang="ja-JP" sz="2000" dirty="0" smtClean="0">
                <a:latin typeface="+mn-ea"/>
              </a:rPr>
              <a:t> }</a:t>
            </a:r>
            <a:endParaRPr kumimoji="1" lang="ja-JP" altLang="en-US" sz="2000" dirty="0">
              <a:latin typeface="+mn-ea"/>
            </a:endParaRPr>
          </a:p>
        </p:txBody>
      </p:sp>
      <p:sp>
        <p:nvSpPr>
          <p:cNvPr id="99" name="テキスト ボックス 98"/>
          <p:cNvSpPr txBox="1"/>
          <p:nvPr/>
        </p:nvSpPr>
        <p:spPr>
          <a:xfrm>
            <a:off x="3776814" y="5026898"/>
            <a:ext cx="4148671" cy="1631216"/>
          </a:xfrm>
          <a:prstGeom prst="rect">
            <a:avLst/>
          </a:prstGeom>
          <a:noFill/>
        </p:spPr>
        <p:txBody>
          <a:bodyPr wrap="square" rtlCol="0">
            <a:spAutoFit/>
          </a:bodyPr>
          <a:lstStyle/>
          <a:p>
            <a:r>
              <a:rPr lang="en-US" altLang="ja-JP" sz="2000" i="1" dirty="0" smtClean="0">
                <a:latin typeface="Times New Roman"/>
                <a:cs typeface="Times New Roman"/>
              </a:rPr>
              <a:t>subseq</a:t>
            </a:r>
            <a:r>
              <a:rPr lang="en-US" altLang="ja-JP" sz="2000" dirty="0" smtClean="0">
                <a:latin typeface="+mn-ea"/>
              </a:rPr>
              <a:t>(</a:t>
            </a:r>
            <a:r>
              <a:rPr lang="en-US" altLang="ja-JP" sz="2000" i="1" dirty="0" smtClean="0">
                <a:latin typeface="Times New Roman"/>
                <a:cs typeface="Times New Roman"/>
              </a:rPr>
              <a:t>G</a:t>
            </a:r>
            <a:r>
              <a:rPr lang="en-US" altLang="ja-JP" sz="2000" baseline="-25000" dirty="0" smtClean="0">
                <a:latin typeface="+mn-ea"/>
              </a:rPr>
              <a:t>2</a:t>
            </a:r>
            <a:r>
              <a:rPr lang="en-US" altLang="ja-JP" sz="2000" dirty="0" smtClean="0">
                <a:latin typeface="+mn-ea"/>
              </a:rPr>
              <a:t>) = </a:t>
            </a:r>
            <a:r>
              <a:rPr kumimoji="1" lang="en-US" altLang="ja-JP" sz="2000" dirty="0" smtClean="0">
                <a:latin typeface="+mn-ea"/>
              </a:rPr>
              <a:t>{ a, </a:t>
            </a:r>
            <a:r>
              <a:rPr kumimoji="1" lang="en-US" altLang="ja-JP" sz="2000" dirty="0" err="1" smtClean="0">
                <a:latin typeface="+mn-ea"/>
              </a:rPr>
              <a:t>b</a:t>
            </a:r>
            <a:r>
              <a:rPr kumimoji="1" lang="en-US" altLang="ja-JP" sz="2000" dirty="0" smtClean="0">
                <a:latin typeface="+mn-ea"/>
              </a:rPr>
              <a:t>, </a:t>
            </a:r>
            <a:r>
              <a:rPr kumimoji="1" lang="en-US" altLang="ja-JP" sz="2000" dirty="0" err="1" smtClean="0">
                <a:latin typeface="+mn-ea"/>
              </a:rPr>
              <a:t>c</a:t>
            </a:r>
            <a:r>
              <a:rPr kumimoji="1" lang="en-US" altLang="ja-JP" sz="2000" dirty="0" smtClean="0">
                <a:latin typeface="+mn-ea"/>
              </a:rPr>
              <a:t>, </a:t>
            </a:r>
            <a:r>
              <a:rPr kumimoji="1" lang="en-US" altLang="ja-JP" sz="2000" dirty="0" err="1" smtClean="0">
                <a:latin typeface="+mn-ea"/>
              </a:rPr>
              <a:t>d</a:t>
            </a:r>
            <a:r>
              <a:rPr kumimoji="1" lang="en-US" altLang="ja-JP" sz="2000" dirty="0" smtClean="0">
                <a:latin typeface="+mn-ea"/>
              </a:rPr>
              <a:t>,</a:t>
            </a:r>
            <a:r>
              <a:rPr lang="en-US" altLang="ja-JP" sz="2000" dirty="0" smtClean="0">
                <a:latin typeface="+mn-ea"/>
              </a:rPr>
              <a:t> </a:t>
            </a:r>
            <a:r>
              <a:rPr lang="en-US" altLang="ja-JP" sz="2000" dirty="0" err="1" smtClean="0">
                <a:latin typeface="+mn-ea"/>
              </a:rPr>
              <a:t>ab</a:t>
            </a:r>
            <a:r>
              <a:rPr lang="en-US" altLang="ja-JP" sz="2000" dirty="0" smtClean="0">
                <a:latin typeface="+mn-ea"/>
              </a:rPr>
              <a:t>, ac, ad, 	</a:t>
            </a:r>
            <a:r>
              <a:rPr lang="en-US" altLang="ja-JP" sz="2000" dirty="0" err="1" smtClean="0">
                <a:latin typeface="+mn-ea"/>
              </a:rPr>
              <a:t>ba</a:t>
            </a:r>
            <a:r>
              <a:rPr lang="en-US" altLang="ja-JP" sz="2000" dirty="0" smtClean="0">
                <a:latin typeface="+mn-ea"/>
              </a:rPr>
              <a:t>, ca, </a:t>
            </a:r>
            <a:r>
              <a:rPr lang="en-US" altLang="ja-JP" sz="2000" dirty="0" err="1" smtClean="0">
                <a:latin typeface="+mn-ea"/>
              </a:rPr>
              <a:t>cb</a:t>
            </a:r>
            <a:r>
              <a:rPr lang="en-US" altLang="ja-JP" sz="2000" dirty="0" smtClean="0">
                <a:latin typeface="+mn-ea"/>
              </a:rPr>
              <a:t>, </a:t>
            </a:r>
            <a:r>
              <a:rPr lang="en-US" altLang="ja-JP" sz="2000" dirty="0" err="1" smtClean="0">
                <a:latin typeface="+mn-ea"/>
              </a:rPr>
              <a:t>cd</a:t>
            </a:r>
            <a:r>
              <a:rPr lang="en-US" altLang="ja-JP" sz="2000" dirty="0" smtClean="0">
                <a:latin typeface="+mn-ea"/>
              </a:rPr>
              <a:t>, </a:t>
            </a:r>
            <a:r>
              <a:rPr lang="en-US" altLang="ja-JP" sz="2000" dirty="0" err="1" smtClean="0">
                <a:latin typeface="+mn-ea"/>
              </a:rPr>
              <a:t>da</a:t>
            </a:r>
            <a:r>
              <a:rPr lang="en-US" altLang="ja-JP" sz="2000" dirty="0" smtClean="0">
                <a:latin typeface="+mn-ea"/>
              </a:rPr>
              <a:t>, db,</a:t>
            </a:r>
            <a:r>
              <a:rPr kumimoji="1" lang="en-US" altLang="ja-JP" sz="2000" dirty="0" smtClean="0">
                <a:latin typeface="+mn-ea"/>
              </a:rPr>
              <a:t> </a:t>
            </a:r>
            <a:r>
              <a:rPr kumimoji="1" lang="en-US" altLang="ja-JP" sz="2000" dirty="0" err="1" smtClean="0">
                <a:latin typeface="+mn-ea"/>
              </a:rPr>
              <a:t>aba</a:t>
            </a:r>
            <a:r>
              <a:rPr lang="en-US" altLang="ja-JP" sz="2000" dirty="0" smtClean="0">
                <a:latin typeface="+mn-ea"/>
              </a:rPr>
              <a:t>, </a:t>
            </a:r>
            <a:r>
              <a:rPr lang="en-US" altLang="ja-JP" sz="2000" dirty="0" err="1" smtClean="0">
                <a:latin typeface="+mn-ea"/>
              </a:rPr>
              <a:t>aca</a:t>
            </a:r>
            <a:r>
              <a:rPr lang="en-US" altLang="ja-JP" sz="2000" dirty="0" smtClean="0">
                <a:latin typeface="+mn-ea"/>
              </a:rPr>
              <a:t>, 	</a:t>
            </a:r>
            <a:r>
              <a:rPr lang="en-US" altLang="ja-JP" sz="2000" dirty="0" err="1" smtClean="0">
                <a:latin typeface="+mn-ea"/>
              </a:rPr>
              <a:t>acb</a:t>
            </a:r>
            <a:r>
              <a:rPr kumimoji="1" lang="en-US" altLang="ja-JP" sz="2000" dirty="0" smtClean="0">
                <a:latin typeface="+mn-ea"/>
              </a:rPr>
              <a:t>, </a:t>
            </a:r>
            <a:r>
              <a:rPr kumimoji="1" lang="en-US" altLang="ja-JP" sz="2000" dirty="0" err="1" smtClean="0">
                <a:latin typeface="+mn-ea"/>
              </a:rPr>
              <a:t>acd</a:t>
            </a:r>
            <a:r>
              <a:rPr kumimoji="1" lang="en-US" altLang="ja-JP" sz="2000" dirty="0" smtClean="0">
                <a:latin typeface="+mn-ea"/>
              </a:rPr>
              <a:t>, </a:t>
            </a:r>
            <a:r>
              <a:rPr kumimoji="1" lang="en-US" altLang="ja-JP" sz="2000" dirty="0" err="1" smtClean="0">
                <a:latin typeface="+mn-ea"/>
              </a:rPr>
              <a:t>ada</a:t>
            </a:r>
            <a:r>
              <a:rPr kumimoji="1" lang="en-US" altLang="ja-JP" sz="2000" dirty="0" smtClean="0">
                <a:latin typeface="+mn-ea"/>
              </a:rPr>
              <a:t>, </a:t>
            </a:r>
            <a:r>
              <a:rPr kumimoji="1" lang="en-US" altLang="ja-JP" sz="2000" dirty="0" err="1" smtClean="0">
                <a:latin typeface="+mn-ea"/>
              </a:rPr>
              <a:t>adb</a:t>
            </a:r>
            <a:r>
              <a:rPr kumimoji="1" lang="en-US" altLang="ja-JP" sz="2000" dirty="0" smtClean="0">
                <a:latin typeface="+mn-ea"/>
              </a:rPr>
              <a:t>, </a:t>
            </a:r>
            <a:r>
              <a:rPr lang="en-US" altLang="ja-JP" sz="2000" dirty="0" err="1" smtClean="0">
                <a:latin typeface="+mn-ea"/>
              </a:rPr>
              <a:t>cba</a:t>
            </a:r>
            <a:r>
              <a:rPr kumimoji="1" lang="en-US" altLang="ja-JP" sz="2000" dirty="0" smtClean="0">
                <a:latin typeface="+mn-ea"/>
              </a:rPr>
              <a:t>, </a:t>
            </a:r>
            <a:r>
              <a:rPr kumimoji="1" lang="en-US" altLang="ja-JP" sz="2000" dirty="0" err="1" smtClean="0">
                <a:latin typeface="+mn-ea"/>
              </a:rPr>
              <a:t>cda</a:t>
            </a:r>
            <a:r>
              <a:rPr kumimoji="1" lang="en-US" altLang="ja-JP" sz="2000" dirty="0" smtClean="0">
                <a:latin typeface="+mn-ea"/>
              </a:rPr>
              <a:t>, 	</a:t>
            </a:r>
            <a:r>
              <a:rPr kumimoji="1" lang="en-US" altLang="ja-JP" sz="2000" dirty="0" err="1" smtClean="0">
                <a:latin typeface="+mn-ea"/>
              </a:rPr>
              <a:t>cdb</a:t>
            </a:r>
            <a:r>
              <a:rPr kumimoji="1" lang="en-US" altLang="ja-JP" sz="2000" dirty="0" smtClean="0">
                <a:latin typeface="+mn-ea"/>
              </a:rPr>
              <a:t>, </a:t>
            </a:r>
            <a:r>
              <a:rPr kumimoji="1" lang="en-US" altLang="ja-JP" sz="2000" dirty="0" err="1" smtClean="0">
                <a:latin typeface="+mn-ea"/>
              </a:rPr>
              <a:t>dba</a:t>
            </a:r>
            <a:r>
              <a:rPr lang="en-US" altLang="ja-JP" sz="2000" dirty="0" smtClean="0">
                <a:latin typeface="+mn-ea"/>
              </a:rPr>
              <a:t>, </a:t>
            </a:r>
            <a:r>
              <a:rPr lang="en-US" altLang="ja-JP" sz="2000" dirty="0" err="1" smtClean="0">
                <a:latin typeface="+mn-ea"/>
              </a:rPr>
              <a:t>acba</a:t>
            </a:r>
            <a:r>
              <a:rPr lang="en-US" altLang="ja-JP" sz="2000" dirty="0" smtClean="0">
                <a:latin typeface="+mn-ea"/>
              </a:rPr>
              <a:t>, </a:t>
            </a:r>
            <a:r>
              <a:rPr lang="en-US" altLang="ja-JP" sz="2000" dirty="0" err="1" smtClean="0">
                <a:latin typeface="+mn-ea"/>
              </a:rPr>
              <a:t>acda</a:t>
            </a:r>
            <a:r>
              <a:rPr lang="en-US" altLang="ja-JP" sz="2000" dirty="0" smtClean="0">
                <a:latin typeface="+mn-ea"/>
              </a:rPr>
              <a:t>, </a:t>
            </a:r>
            <a:r>
              <a:rPr lang="en-US" altLang="ja-JP" sz="2000" dirty="0" err="1" smtClean="0">
                <a:latin typeface="+mn-ea"/>
              </a:rPr>
              <a:t>acdb</a:t>
            </a:r>
            <a:r>
              <a:rPr lang="en-US" altLang="ja-JP" sz="2000" dirty="0" smtClean="0">
                <a:latin typeface="+mn-ea"/>
              </a:rPr>
              <a:t>, </a:t>
            </a:r>
            <a:r>
              <a:rPr lang="en-US" altLang="ja-JP" sz="2000" dirty="0" err="1" smtClean="0">
                <a:latin typeface="+mn-ea"/>
              </a:rPr>
              <a:t>adba</a:t>
            </a:r>
            <a:r>
              <a:rPr lang="en-US" altLang="ja-JP" sz="2000" dirty="0" smtClean="0">
                <a:latin typeface="+mn-ea"/>
              </a:rPr>
              <a:t>, 	</a:t>
            </a:r>
            <a:r>
              <a:rPr lang="en-US" altLang="ja-JP" sz="2000" dirty="0" err="1" smtClean="0">
                <a:latin typeface="+mn-ea"/>
              </a:rPr>
              <a:t>cdba</a:t>
            </a:r>
            <a:r>
              <a:rPr lang="en-US" altLang="ja-JP" sz="2000" dirty="0" smtClean="0">
                <a:latin typeface="+mn-ea"/>
              </a:rPr>
              <a:t>,</a:t>
            </a:r>
            <a:r>
              <a:rPr kumimoji="1" lang="en-US" altLang="ja-JP" sz="2000" dirty="0" smtClean="0">
                <a:latin typeface="+mn-ea"/>
              </a:rPr>
              <a:t> </a:t>
            </a:r>
            <a:r>
              <a:rPr kumimoji="1" lang="en-US" altLang="ja-JP" sz="2000" dirty="0" err="1" smtClean="0">
                <a:latin typeface="+mn-ea"/>
              </a:rPr>
              <a:t>acdba</a:t>
            </a:r>
            <a:r>
              <a:rPr kumimoji="1" lang="en-US" altLang="ja-JP" sz="2000" dirty="0" smtClean="0">
                <a:latin typeface="+mn-ea"/>
              </a:rPr>
              <a:t> }</a:t>
            </a:r>
            <a:endParaRPr kumimoji="1" lang="ja-JP" altLang="en-US" sz="2000" dirty="0">
              <a:latin typeface="+mn-ea"/>
            </a:endParaRPr>
          </a:p>
        </p:txBody>
      </p:sp>
      <p:grpSp>
        <p:nvGrpSpPr>
          <p:cNvPr id="128" name="図形グループ 127"/>
          <p:cNvGrpSpPr/>
          <p:nvPr/>
        </p:nvGrpSpPr>
        <p:grpSpPr>
          <a:xfrm>
            <a:off x="4268474" y="4713807"/>
            <a:ext cx="2927496" cy="1580787"/>
            <a:chOff x="4268474" y="4713807"/>
            <a:chExt cx="2927496" cy="1580787"/>
          </a:xfrm>
        </p:grpSpPr>
        <p:sp>
          <p:nvSpPr>
            <p:cNvPr id="100" name="正方形/長方形 99"/>
            <p:cNvSpPr/>
            <p:nvPr/>
          </p:nvSpPr>
          <p:spPr>
            <a:xfrm>
              <a:off x="4268474" y="4713807"/>
              <a:ext cx="621774" cy="258036"/>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a:off x="6574196" y="6036558"/>
              <a:ext cx="621774" cy="258036"/>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04" name="円/楕円 103"/>
          <p:cNvSpPr/>
          <p:nvPr/>
        </p:nvSpPr>
        <p:spPr>
          <a:xfrm>
            <a:off x="176383" y="3184362"/>
            <a:ext cx="739086" cy="432809"/>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chemeClr val="tx1"/>
                </a:solidFill>
              </a:rPr>
              <a:t>e.g.</a:t>
            </a:r>
            <a:endParaRPr kumimoji="1" lang="ja-JP" altLang="en-US" dirty="0">
              <a:solidFill>
                <a:schemeClr val="tx1"/>
              </a:solidFill>
            </a:endParaRPr>
          </a:p>
        </p:txBody>
      </p:sp>
      <p:sp>
        <p:nvSpPr>
          <p:cNvPr id="105" name="テキスト ボックス 104"/>
          <p:cNvSpPr txBox="1"/>
          <p:nvPr/>
        </p:nvSpPr>
        <p:spPr>
          <a:xfrm>
            <a:off x="7229781" y="6417972"/>
            <a:ext cx="1610967" cy="400110"/>
          </a:xfrm>
          <a:prstGeom prst="rect">
            <a:avLst/>
          </a:prstGeom>
          <a:noFill/>
        </p:spPr>
        <p:txBody>
          <a:bodyPr wrap="square" rtlCol="0">
            <a:spAutoFit/>
          </a:bodyPr>
          <a:lstStyle/>
          <a:p>
            <a:r>
              <a:rPr kumimoji="1" lang="en-US" altLang="ja-JP" sz="2000" dirty="0" smtClean="0"/>
              <a:t>Output = </a:t>
            </a:r>
            <a:r>
              <a:rPr kumimoji="1" lang="en-US" altLang="ja-JP" sz="2000" dirty="0" smtClean="0">
                <a:latin typeface="Times New Roman"/>
                <a:cs typeface="Times New Roman"/>
              </a:rPr>
              <a:t>4</a:t>
            </a:r>
            <a:endParaRPr kumimoji="1" lang="ja-JP" altLang="en-US" sz="2000" dirty="0">
              <a:latin typeface="Times New Roman"/>
              <a:cs typeface="Times New Roman"/>
            </a:endParaRPr>
          </a:p>
        </p:txBody>
      </p:sp>
      <p:grpSp>
        <p:nvGrpSpPr>
          <p:cNvPr id="127" name="図形グループ 126"/>
          <p:cNvGrpSpPr/>
          <p:nvPr/>
        </p:nvGrpSpPr>
        <p:grpSpPr>
          <a:xfrm>
            <a:off x="915910" y="3617171"/>
            <a:ext cx="2357224" cy="2801821"/>
            <a:chOff x="915910" y="3617171"/>
            <a:chExt cx="2357224" cy="2801821"/>
          </a:xfrm>
        </p:grpSpPr>
        <p:grpSp>
          <p:nvGrpSpPr>
            <p:cNvPr id="106" name="図形グループ 105"/>
            <p:cNvGrpSpPr/>
            <p:nvPr/>
          </p:nvGrpSpPr>
          <p:grpSpPr>
            <a:xfrm>
              <a:off x="915910" y="5243810"/>
              <a:ext cx="2318981" cy="1175182"/>
              <a:chOff x="615323" y="4191964"/>
              <a:chExt cx="2318981" cy="1175182"/>
            </a:xfrm>
          </p:grpSpPr>
          <p:grpSp>
            <p:nvGrpSpPr>
              <p:cNvPr id="107" name="図形グループ 40"/>
              <p:cNvGrpSpPr/>
              <p:nvPr/>
            </p:nvGrpSpPr>
            <p:grpSpPr>
              <a:xfrm>
                <a:off x="615323" y="4191964"/>
                <a:ext cx="2318981" cy="1175182"/>
                <a:chOff x="615323" y="4191964"/>
                <a:chExt cx="2318981" cy="1175182"/>
              </a:xfrm>
              <a:solidFill>
                <a:srgbClr val="FF6600"/>
              </a:solidFill>
            </p:grpSpPr>
            <p:sp>
              <p:nvSpPr>
                <p:cNvPr id="112" name="円/楕円 111"/>
                <p:cNvSpPr/>
                <p:nvPr/>
              </p:nvSpPr>
              <p:spPr>
                <a:xfrm>
                  <a:off x="615323" y="4191964"/>
                  <a:ext cx="387364" cy="393682"/>
                </a:xfrm>
                <a:prstGeom prst="ellipse">
                  <a:avLst/>
                </a:prstGeom>
                <a:grp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smtClean="0">
                      <a:solidFill>
                        <a:srgbClr val="000000"/>
                      </a:solidFill>
                      <a:latin typeface="+mn-ea"/>
                    </a:rPr>
                    <a:t>a </a:t>
                  </a:r>
                  <a:r>
                    <a:rPr lang="en-US" altLang="ja-JP" sz="2400" baseline="-25000" dirty="0">
                      <a:solidFill>
                        <a:srgbClr val="000000"/>
                      </a:solidFill>
                      <a:latin typeface="+mn-ea"/>
                    </a:rPr>
                    <a:t>1</a:t>
                  </a:r>
                  <a:endParaRPr kumimoji="1" lang="ja-JP" altLang="en-US" sz="2400" dirty="0">
                    <a:solidFill>
                      <a:srgbClr val="000000"/>
                    </a:solidFill>
                    <a:latin typeface="+mn-ea"/>
                  </a:endParaRPr>
                </a:p>
              </p:txBody>
            </p:sp>
            <p:sp>
              <p:nvSpPr>
                <p:cNvPr id="113" name="円/楕円 112"/>
                <p:cNvSpPr/>
                <p:nvPr/>
              </p:nvSpPr>
              <p:spPr>
                <a:xfrm>
                  <a:off x="1583990" y="4191964"/>
                  <a:ext cx="387364" cy="393682"/>
                </a:xfrm>
                <a:prstGeom prst="ellipse">
                  <a:avLst/>
                </a:prstGeom>
                <a:grp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a:solidFill>
                        <a:srgbClr val="000000"/>
                      </a:solidFill>
                      <a:latin typeface="+mn-ea"/>
                    </a:rPr>
                    <a:t>c</a:t>
                  </a:r>
                  <a:r>
                    <a:rPr lang="en-US" altLang="ja-JP" sz="2400" dirty="0" smtClean="0">
                      <a:solidFill>
                        <a:srgbClr val="000000"/>
                      </a:solidFill>
                      <a:latin typeface="+mn-ea"/>
                    </a:rPr>
                    <a:t> </a:t>
                  </a:r>
                  <a:r>
                    <a:rPr lang="en-US" altLang="ja-JP" sz="2400" baseline="-25000" dirty="0" smtClean="0">
                      <a:solidFill>
                        <a:srgbClr val="000000"/>
                      </a:solidFill>
                      <a:latin typeface="+mn-ea"/>
                    </a:rPr>
                    <a:t>2</a:t>
                  </a:r>
                  <a:endParaRPr kumimoji="1" lang="ja-JP" altLang="en-US" sz="2400" dirty="0">
                    <a:solidFill>
                      <a:srgbClr val="000000"/>
                    </a:solidFill>
                    <a:latin typeface="+mn-ea"/>
                  </a:endParaRPr>
                </a:p>
              </p:txBody>
            </p:sp>
            <p:sp>
              <p:nvSpPr>
                <p:cNvPr id="114" name="円/楕円 113"/>
                <p:cNvSpPr/>
                <p:nvPr/>
              </p:nvSpPr>
              <p:spPr>
                <a:xfrm>
                  <a:off x="1583990" y="4973464"/>
                  <a:ext cx="387364" cy="393682"/>
                </a:xfrm>
                <a:prstGeom prst="ellipse">
                  <a:avLst/>
                </a:prstGeom>
                <a:grp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a:solidFill>
                        <a:srgbClr val="000000"/>
                      </a:solidFill>
                      <a:latin typeface="+mn-ea"/>
                    </a:rPr>
                    <a:t>5</a:t>
                  </a:r>
                  <a:endParaRPr kumimoji="1" lang="ja-JP" altLang="en-US" sz="2400" dirty="0">
                    <a:solidFill>
                      <a:srgbClr val="000000"/>
                    </a:solidFill>
                    <a:latin typeface="+mn-ea"/>
                  </a:endParaRPr>
                </a:p>
              </p:txBody>
            </p:sp>
            <p:sp>
              <p:nvSpPr>
                <p:cNvPr id="115" name="円/楕円 114"/>
                <p:cNvSpPr/>
                <p:nvPr/>
              </p:nvSpPr>
              <p:spPr>
                <a:xfrm>
                  <a:off x="2546940" y="4192984"/>
                  <a:ext cx="387364" cy="393682"/>
                </a:xfrm>
                <a:prstGeom prst="ellipse">
                  <a:avLst/>
                </a:prstGeom>
                <a:grpFill/>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3</a:t>
                  </a:r>
                  <a:endParaRPr kumimoji="1" lang="ja-JP" altLang="en-US" sz="2400" dirty="0">
                    <a:solidFill>
                      <a:srgbClr val="000000"/>
                    </a:solidFill>
                    <a:latin typeface="+mn-ea"/>
                  </a:endParaRPr>
                </a:p>
              </p:txBody>
            </p:sp>
          </p:grpSp>
          <p:grpSp>
            <p:nvGrpSpPr>
              <p:cNvPr id="108" name="図形グループ 41"/>
              <p:cNvGrpSpPr/>
              <p:nvPr/>
            </p:nvGrpSpPr>
            <p:grpSpPr>
              <a:xfrm>
                <a:off x="1002687" y="4388805"/>
                <a:ext cx="1600980" cy="626316"/>
                <a:chOff x="1002687" y="4388805"/>
                <a:chExt cx="1600980" cy="626316"/>
              </a:xfrm>
            </p:grpSpPr>
            <p:cxnSp>
              <p:nvCxnSpPr>
                <p:cNvPr id="109" name="直線矢印コネクタ 108"/>
                <p:cNvCxnSpPr>
                  <a:stCxn id="112" idx="6"/>
                  <a:endCxn id="113" idx="2"/>
                </p:cNvCxnSpPr>
                <p:nvPr/>
              </p:nvCxnSpPr>
              <p:spPr>
                <a:xfrm>
                  <a:off x="1002687" y="4388805"/>
                  <a:ext cx="581302" cy="102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0" name="直線矢印コネクタ 109"/>
                <p:cNvCxnSpPr>
                  <a:stCxn id="113" idx="6"/>
                  <a:endCxn id="115" idx="2"/>
                </p:cNvCxnSpPr>
                <p:nvPr/>
              </p:nvCxnSpPr>
              <p:spPr>
                <a:xfrm>
                  <a:off x="1971354" y="4388805"/>
                  <a:ext cx="575585" cy="102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直線矢印コネクタ 110"/>
                <p:cNvCxnSpPr>
                  <a:endCxn id="115" idx="3"/>
                </p:cNvCxnSpPr>
                <p:nvPr/>
              </p:nvCxnSpPr>
              <p:spPr>
                <a:xfrm flipV="1">
                  <a:off x="1916233" y="4529013"/>
                  <a:ext cx="687434" cy="486108"/>
                </a:xfrm>
                <a:prstGeom prst="straightConnector1">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grpSp>
        <p:grpSp>
          <p:nvGrpSpPr>
            <p:cNvPr id="116" name="図形グループ 115"/>
            <p:cNvGrpSpPr/>
            <p:nvPr/>
          </p:nvGrpSpPr>
          <p:grpSpPr>
            <a:xfrm>
              <a:off x="915910" y="3617171"/>
              <a:ext cx="2357224" cy="1194561"/>
              <a:chOff x="606492" y="2389975"/>
              <a:chExt cx="2357224" cy="1194561"/>
            </a:xfrm>
          </p:grpSpPr>
          <p:grpSp>
            <p:nvGrpSpPr>
              <p:cNvPr id="117" name="図形グループ 39"/>
              <p:cNvGrpSpPr/>
              <p:nvPr/>
            </p:nvGrpSpPr>
            <p:grpSpPr>
              <a:xfrm>
                <a:off x="606492" y="2389975"/>
                <a:ext cx="2357224" cy="1194561"/>
                <a:chOff x="606492" y="2389975"/>
                <a:chExt cx="2357224" cy="1194561"/>
              </a:xfrm>
              <a:solidFill>
                <a:srgbClr val="FF6600"/>
              </a:solidFill>
            </p:grpSpPr>
            <p:sp>
              <p:nvSpPr>
                <p:cNvPr id="123" name="円/楕円 122"/>
                <p:cNvSpPr/>
                <p:nvPr/>
              </p:nvSpPr>
              <p:spPr>
                <a:xfrm>
                  <a:off x="606492" y="2389975"/>
                  <a:ext cx="393753" cy="400174"/>
                </a:xfrm>
                <a:prstGeom prst="ellipse">
                  <a:avLst/>
                </a:prstGeom>
                <a:grp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a:solidFill>
                        <a:srgbClr val="000000"/>
                      </a:solidFill>
                      <a:latin typeface="+mn-ea"/>
                    </a:rPr>
                    <a:t>a</a:t>
                  </a:r>
                  <a:r>
                    <a:rPr lang="en-US" altLang="ja-JP" sz="2400" dirty="0" smtClean="0">
                      <a:solidFill>
                        <a:srgbClr val="000000"/>
                      </a:solidFill>
                      <a:latin typeface="+mn-ea"/>
                    </a:rPr>
                    <a:t> </a:t>
                  </a:r>
                  <a:r>
                    <a:rPr lang="en-US" altLang="ja-JP" sz="2400" baseline="-25000" dirty="0" smtClean="0">
                      <a:solidFill>
                        <a:srgbClr val="000000"/>
                      </a:solidFill>
                      <a:latin typeface="+mn-ea"/>
                    </a:rPr>
                    <a:t>1</a:t>
                  </a:r>
                  <a:endParaRPr kumimoji="1" lang="ja-JP" altLang="en-US" sz="2400" dirty="0">
                    <a:solidFill>
                      <a:srgbClr val="000000"/>
                    </a:solidFill>
                    <a:latin typeface="+mn-ea"/>
                  </a:endParaRPr>
                </a:p>
              </p:txBody>
            </p:sp>
            <p:sp>
              <p:nvSpPr>
                <p:cNvPr id="124" name="円/楕円 123"/>
                <p:cNvSpPr/>
                <p:nvPr/>
              </p:nvSpPr>
              <p:spPr>
                <a:xfrm>
                  <a:off x="1591134" y="3184362"/>
                  <a:ext cx="393753" cy="400174"/>
                </a:xfrm>
                <a:prstGeom prst="ellipse">
                  <a:avLst/>
                </a:prstGeom>
                <a:grp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d</a:t>
                  </a:r>
                  <a:r>
                    <a:rPr lang="en-US" altLang="ja-JP" sz="2400" dirty="0" smtClean="0">
                      <a:solidFill>
                        <a:srgbClr val="000000"/>
                      </a:solidFill>
                      <a:latin typeface="+mn-ea"/>
                    </a:rPr>
                    <a:t> </a:t>
                  </a:r>
                  <a:r>
                    <a:rPr lang="en-US" altLang="ja-JP" sz="2400" baseline="-25000" dirty="0" smtClean="0">
                      <a:solidFill>
                        <a:srgbClr val="000000"/>
                      </a:solidFill>
                      <a:latin typeface="+mn-ea"/>
                    </a:rPr>
                    <a:t>5</a:t>
                  </a:r>
                  <a:endParaRPr kumimoji="1" lang="ja-JP" altLang="en-US" sz="2400" dirty="0">
                    <a:solidFill>
                      <a:srgbClr val="000000"/>
                    </a:solidFill>
                    <a:latin typeface="+mn-ea"/>
                  </a:endParaRPr>
                </a:p>
              </p:txBody>
            </p:sp>
            <p:sp>
              <p:nvSpPr>
                <p:cNvPr id="125" name="円/楕円 124"/>
                <p:cNvSpPr/>
                <p:nvPr/>
              </p:nvSpPr>
              <p:spPr>
                <a:xfrm>
                  <a:off x="2569963" y="3184362"/>
                  <a:ext cx="393753" cy="400174"/>
                </a:xfrm>
                <a:prstGeom prst="ellipse">
                  <a:avLst/>
                </a:prstGeom>
                <a:grp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b</a:t>
                  </a:r>
                  <a:r>
                    <a:rPr lang="en-US" altLang="ja-JP" sz="2400" dirty="0" smtClean="0">
                      <a:solidFill>
                        <a:srgbClr val="000000"/>
                      </a:solidFill>
                      <a:latin typeface="+mn-ea"/>
                    </a:rPr>
                    <a:t> </a:t>
                  </a:r>
                  <a:r>
                    <a:rPr lang="en-US" altLang="ja-JP" sz="2400" baseline="-25000" dirty="0">
                      <a:solidFill>
                        <a:srgbClr val="000000"/>
                      </a:solidFill>
                      <a:latin typeface="+mn-ea"/>
                    </a:rPr>
                    <a:t>6</a:t>
                  </a:r>
                  <a:endParaRPr kumimoji="1" lang="ja-JP" altLang="en-US" sz="2400" dirty="0">
                    <a:solidFill>
                      <a:srgbClr val="000000"/>
                    </a:solidFill>
                    <a:latin typeface="+mn-ea"/>
                  </a:endParaRPr>
                </a:p>
              </p:txBody>
            </p:sp>
            <p:sp>
              <p:nvSpPr>
                <p:cNvPr id="126" name="円/楕円 125"/>
                <p:cNvSpPr/>
                <p:nvPr/>
              </p:nvSpPr>
              <p:spPr>
                <a:xfrm>
                  <a:off x="2569963" y="2389975"/>
                  <a:ext cx="393753" cy="400174"/>
                </a:xfrm>
                <a:prstGeom prst="ellipse">
                  <a:avLst/>
                </a:prstGeom>
                <a:grp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400" dirty="0" err="1" smtClean="0">
                      <a:solidFill>
                        <a:srgbClr val="000000"/>
                      </a:solidFill>
                      <a:latin typeface="+mn-ea"/>
                    </a:rPr>
                    <a:t>c</a:t>
                  </a:r>
                  <a:r>
                    <a:rPr lang="en-US" altLang="ja-JP" sz="2400" dirty="0" smtClean="0">
                      <a:solidFill>
                        <a:srgbClr val="000000"/>
                      </a:solidFill>
                      <a:latin typeface="+mn-ea"/>
                    </a:rPr>
                    <a:t> </a:t>
                  </a:r>
                  <a:r>
                    <a:rPr lang="en-US" altLang="ja-JP" sz="2400" baseline="-25000" dirty="0">
                      <a:solidFill>
                        <a:srgbClr val="000000"/>
                      </a:solidFill>
                      <a:latin typeface="+mn-ea"/>
                    </a:rPr>
                    <a:t>3</a:t>
                  </a:r>
                  <a:endParaRPr kumimoji="1" lang="ja-JP" altLang="en-US" sz="2400" dirty="0">
                    <a:solidFill>
                      <a:srgbClr val="000000"/>
                    </a:solidFill>
                    <a:latin typeface="+mn-ea"/>
                  </a:endParaRPr>
                </a:p>
              </p:txBody>
            </p:sp>
          </p:grpSp>
          <p:grpSp>
            <p:nvGrpSpPr>
              <p:cNvPr id="118" name="図形グループ 42"/>
              <p:cNvGrpSpPr/>
              <p:nvPr/>
            </p:nvGrpSpPr>
            <p:grpSpPr>
              <a:xfrm>
                <a:off x="1000245" y="2590062"/>
                <a:ext cx="1627382" cy="795424"/>
                <a:chOff x="1000245" y="2590062"/>
                <a:chExt cx="1627382" cy="795424"/>
              </a:xfrm>
            </p:grpSpPr>
            <p:cxnSp>
              <p:nvCxnSpPr>
                <p:cNvPr id="119" name="直線矢印コネクタ 118"/>
                <p:cNvCxnSpPr>
                  <a:stCxn id="123" idx="6"/>
                </p:cNvCxnSpPr>
                <p:nvPr/>
              </p:nvCxnSpPr>
              <p:spPr>
                <a:xfrm>
                  <a:off x="1000245" y="2590062"/>
                  <a:ext cx="590889" cy="103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0" name="直線矢印コネクタ 119"/>
                <p:cNvCxnSpPr>
                  <a:endCxn id="126" idx="2"/>
                </p:cNvCxnSpPr>
                <p:nvPr/>
              </p:nvCxnSpPr>
              <p:spPr>
                <a:xfrm>
                  <a:off x="1984886" y="2590062"/>
                  <a:ext cx="585077" cy="103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1" name="直線矢印コネクタ 120"/>
                <p:cNvCxnSpPr>
                  <a:stCxn id="124" idx="6"/>
                  <a:endCxn id="125" idx="2"/>
                </p:cNvCxnSpPr>
                <p:nvPr/>
              </p:nvCxnSpPr>
              <p:spPr>
                <a:xfrm>
                  <a:off x="1984886" y="3384449"/>
                  <a:ext cx="585077" cy="103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直線矢印コネクタ 121"/>
                <p:cNvCxnSpPr>
                  <a:stCxn id="124" idx="7"/>
                  <a:endCxn id="126" idx="3"/>
                </p:cNvCxnSpPr>
                <p:nvPr/>
              </p:nvCxnSpPr>
              <p:spPr>
                <a:xfrm rot="5400000" flipH="1" flipV="1">
                  <a:off x="2021714" y="2637054"/>
                  <a:ext cx="511421" cy="700405"/>
                </a:xfrm>
                <a:prstGeom prst="straightConnector1">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1000"/>
                                        <p:tgtEl>
                                          <p:spTgt spid="9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accel="50000" decel="5000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 calcmode="lin" valueType="num">
                                      <p:cBhvr additive="base">
                                        <p:cTn id="15" dur="500" fill="hold"/>
                                        <p:tgtEl>
                                          <p:spTgt spid="105"/>
                                        </p:tgtEl>
                                        <p:attrNameLst>
                                          <p:attrName>ppt_x</p:attrName>
                                        </p:attrNameLst>
                                      </p:cBhvr>
                                      <p:tavLst>
                                        <p:tav tm="0">
                                          <p:val>
                                            <p:strVal val="#ppt_x"/>
                                          </p:val>
                                        </p:tav>
                                        <p:tav tm="100000">
                                          <p:val>
                                            <p:strVal val="#ppt_x"/>
                                          </p:val>
                                        </p:tav>
                                      </p:tavLst>
                                    </p:anim>
                                    <p:anim calcmode="lin" valueType="num">
                                      <p:cBhvr additive="base">
                                        <p:cTn id="16"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wipe(left)">
                                      <p:cBhvr>
                                        <p:cTn id="21" dur="1000"/>
                                        <p:tgtEl>
                                          <p:spTgt spid="127"/>
                                        </p:tgtEl>
                                      </p:cBhvr>
                                    </p:animEffect>
                                  </p:childTnLst>
                                </p:cTn>
                              </p:par>
                              <p:par>
                                <p:cTn id="22" presetID="6" presetClass="entr" presetSubtype="32" fill="hold" nodeType="with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circle(out)">
                                      <p:cBhvr>
                                        <p:cTn id="24"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5" grpId="0"/>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テキスト ボックス 3"/>
          <p:cNvSpPr txBox="1"/>
          <p:nvPr/>
        </p:nvSpPr>
        <p:spPr>
          <a:xfrm>
            <a:off x="4216323" y="2135292"/>
            <a:ext cx="799336" cy="523220"/>
          </a:xfrm>
          <a:prstGeom prst="rect">
            <a:avLst/>
          </a:prstGeom>
          <a:noFill/>
        </p:spPr>
        <p:txBody>
          <a:bodyPr wrap="square" rtlCol="0">
            <a:spAutoFit/>
          </a:bodyPr>
          <a:lstStyle/>
          <a:p>
            <a:r>
              <a:rPr kumimoji="1" lang="en-US" altLang="ja-JP" sz="2800" dirty="0" smtClean="0">
                <a:latin typeface="BKM-cmmi12"/>
                <a:cs typeface="BKM-cmmi12"/>
              </a:rPr>
              <a:t>C</a:t>
            </a:r>
            <a:endParaRPr kumimoji="1" lang="ja-JP" altLang="en-US" sz="2800" dirty="0">
              <a:latin typeface="BKM-cmmi12"/>
              <a:cs typeface="BKM-cmmi12"/>
            </a:endParaRPr>
          </a:p>
        </p:txBody>
      </p:sp>
      <p:grpSp>
        <p:nvGrpSpPr>
          <p:cNvPr id="2" name="図形グループ 69"/>
          <p:cNvGrpSpPr/>
          <p:nvPr/>
        </p:nvGrpSpPr>
        <p:grpSpPr>
          <a:xfrm>
            <a:off x="3588629" y="2883642"/>
            <a:ext cx="1233034" cy="3165183"/>
            <a:chOff x="3627116" y="2883642"/>
            <a:chExt cx="1233034" cy="3165183"/>
          </a:xfrm>
        </p:grpSpPr>
        <p:sp>
          <p:nvSpPr>
            <p:cNvPr id="23" name="円/楕円 22"/>
            <p:cNvSpPr/>
            <p:nvPr/>
          </p:nvSpPr>
          <p:spPr>
            <a:xfrm>
              <a:off x="3999401" y="2883642"/>
              <a:ext cx="494282" cy="539455"/>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endParaRPr kumimoji="1" lang="ja-JP" altLang="en-US" sz="3200" dirty="0">
                <a:solidFill>
                  <a:srgbClr val="000000"/>
                </a:solidFill>
              </a:endParaRPr>
            </a:p>
          </p:txBody>
        </p:sp>
        <p:sp>
          <p:nvSpPr>
            <p:cNvPr id="24" name="円/楕円 23"/>
            <p:cNvSpPr/>
            <p:nvPr/>
          </p:nvSpPr>
          <p:spPr>
            <a:xfrm>
              <a:off x="3996492" y="3728349"/>
              <a:ext cx="494281" cy="539455"/>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endParaRPr kumimoji="1" lang="ja-JP" altLang="en-US" sz="3200" dirty="0">
                <a:solidFill>
                  <a:srgbClr val="000000"/>
                </a:solidFill>
              </a:endParaRPr>
            </a:p>
          </p:txBody>
        </p:sp>
        <p:sp>
          <p:nvSpPr>
            <p:cNvPr id="25" name="円/楕円 24"/>
            <p:cNvSpPr/>
            <p:nvPr/>
          </p:nvSpPr>
          <p:spPr>
            <a:xfrm>
              <a:off x="3999402" y="4617525"/>
              <a:ext cx="494282" cy="539455"/>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endParaRPr kumimoji="1" lang="ja-JP" altLang="en-US" sz="3200" dirty="0">
                <a:solidFill>
                  <a:srgbClr val="000000"/>
                </a:solidFill>
              </a:endParaRPr>
            </a:p>
          </p:txBody>
        </p:sp>
        <p:sp>
          <p:nvSpPr>
            <p:cNvPr id="26" name="円/楕円 25"/>
            <p:cNvSpPr/>
            <p:nvPr/>
          </p:nvSpPr>
          <p:spPr>
            <a:xfrm>
              <a:off x="3627116" y="5477429"/>
              <a:ext cx="1233034" cy="571396"/>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c,d</a:t>
              </a:r>
              <a:r>
                <a:rPr lang="en-US" altLang="ja-JP" sz="3200" dirty="0" smtClean="0">
                  <a:solidFill>
                    <a:srgbClr val="000000"/>
                  </a:solidFill>
                </a:rPr>
                <a:t>} </a:t>
              </a:r>
              <a:endParaRPr kumimoji="1" lang="ja-JP" altLang="en-US" sz="3200" dirty="0">
                <a:solidFill>
                  <a:srgbClr val="000000"/>
                </a:solidFill>
              </a:endParaRPr>
            </a:p>
          </p:txBody>
        </p:sp>
        <p:cxnSp>
          <p:nvCxnSpPr>
            <p:cNvPr id="41" name="曲線コネクタ 40"/>
            <p:cNvCxnSpPr>
              <a:stCxn id="23" idx="4"/>
              <a:endCxn id="24" idx="0"/>
            </p:cNvCxnSpPr>
            <p:nvPr/>
          </p:nvCxnSpPr>
          <p:spPr>
            <a:xfrm rot="5400000">
              <a:off x="4092462" y="3574269"/>
              <a:ext cx="305252" cy="290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曲線コネクタ 42"/>
            <p:cNvCxnSpPr>
              <a:stCxn id="23" idx="2"/>
              <a:endCxn id="25" idx="2"/>
            </p:cNvCxnSpPr>
            <p:nvPr/>
          </p:nvCxnSpPr>
          <p:spPr>
            <a:xfrm rot="10800000" flipH="1" flipV="1">
              <a:off x="3999400" y="3153369"/>
              <a:ext cx="1" cy="1733883"/>
            </a:xfrm>
            <a:prstGeom prst="curvedConnector3">
              <a:avLst>
                <a:gd name="adj1" fmla="val -2286000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曲線コネクタ 47"/>
            <p:cNvCxnSpPr>
              <a:stCxn id="24" idx="4"/>
              <a:endCxn id="25" idx="0"/>
            </p:cNvCxnSpPr>
            <p:nvPr/>
          </p:nvCxnSpPr>
          <p:spPr>
            <a:xfrm rot="16200000" flipH="1">
              <a:off x="4070228" y="4441209"/>
              <a:ext cx="349721" cy="291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hape 49"/>
            <p:cNvCxnSpPr>
              <a:stCxn id="24" idx="2"/>
              <a:endCxn id="26" idx="1"/>
            </p:cNvCxnSpPr>
            <p:nvPr/>
          </p:nvCxnSpPr>
          <p:spPr>
            <a:xfrm rot="10800000" flipV="1">
              <a:off x="3807690" y="3998076"/>
              <a:ext cx="188802" cy="156303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25" idx="4"/>
              <a:endCxn id="26" idx="0"/>
            </p:cNvCxnSpPr>
            <p:nvPr/>
          </p:nvCxnSpPr>
          <p:spPr>
            <a:xfrm rot="5400000">
              <a:off x="4084864" y="5315749"/>
              <a:ext cx="320449" cy="29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 name="図形グループ 68"/>
          <p:cNvGrpSpPr/>
          <p:nvPr/>
        </p:nvGrpSpPr>
        <p:grpSpPr>
          <a:xfrm>
            <a:off x="4832840" y="1811235"/>
            <a:ext cx="3969785" cy="511311"/>
            <a:chOff x="4832840" y="1894152"/>
            <a:chExt cx="3969785" cy="511311"/>
          </a:xfrm>
        </p:grpSpPr>
        <p:sp>
          <p:nvSpPr>
            <p:cNvPr id="14" name="円/楕円 18"/>
            <p:cNvSpPr/>
            <p:nvPr/>
          </p:nvSpPr>
          <p:spPr>
            <a:xfrm>
              <a:off x="4832840" y="1894152"/>
              <a:ext cx="869248"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 </a:t>
              </a:r>
              <a:endParaRPr kumimoji="1" lang="ja-JP" altLang="en-US" sz="3200" dirty="0">
                <a:solidFill>
                  <a:srgbClr val="000000"/>
                </a:solidFill>
              </a:endParaRPr>
            </a:p>
          </p:txBody>
        </p:sp>
        <p:sp>
          <p:nvSpPr>
            <p:cNvPr id="15" name="円/楕円 14"/>
            <p:cNvSpPr/>
            <p:nvPr/>
          </p:nvSpPr>
          <p:spPr>
            <a:xfrm>
              <a:off x="6008796" y="1894152"/>
              <a:ext cx="494282"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sp>
          <p:nvSpPr>
            <p:cNvPr id="16" name="円/楕円 15"/>
            <p:cNvSpPr/>
            <p:nvPr/>
          </p:nvSpPr>
          <p:spPr>
            <a:xfrm>
              <a:off x="7573890" y="1894152"/>
              <a:ext cx="1228735"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a,b</a:t>
              </a:r>
              <a:r>
                <a:rPr lang="en-US" altLang="ja-JP" sz="3200" dirty="0" smtClean="0">
                  <a:solidFill>
                    <a:srgbClr val="000000"/>
                  </a:solidFill>
                </a:rPr>
                <a:t>}</a:t>
              </a:r>
              <a:endParaRPr kumimoji="1" lang="ja-JP" altLang="en-US" sz="3200" dirty="0">
                <a:solidFill>
                  <a:srgbClr val="000000"/>
                </a:solidFill>
              </a:endParaRPr>
            </a:p>
          </p:txBody>
        </p:sp>
        <p:sp>
          <p:nvSpPr>
            <p:cNvPr id="20" name="円/楕円 19"/>
            <p:cNvSpPr/>
            <p:nvPr/>
          </p:nvSpPr>
          <p:spPr>
            <a:xfrm>
              <a:off x="6865582" y="1894152"/>
              <a:ext cx="494282"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cxnSp>
          <p:nvCxnSpPr>
            <p:cNvPr id="54" name="曲線コネクタ 53"/>
            <p:cNvCxnSpPr>
              <a:stCxn id="14" idx="6"/>
              <a:endCxn id="15" idx="2"/>
            </p:cNvCxnSpPr>
            <p:nvPr/>
          </p:nvCxnSpPr>
          <p:spPr>
            <a:xfrm>
              <a:off x="5702088" y="2149808"/>
              <a:ext cx="306708" cy="158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曲線コネクタ 55"/>
            <p:cNvCxnSpPr>
              <a:stCxn id="15" idx="6"/>
            </p:cNvCxnSpPr>
            <p:nvPr/>
          </p:nvCxnSpPr>
          <p:spPr>
            <a:xfrm>
              <a:off x="6503078" y="2149808"/>
              <a:ext cx="389814" cy="158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曲線コネクタ 61"/>
            <p:cNvCxnSpPr>
              <a:stCxn id="15" idx="7"/>
              <a:endCxn id="16" idx="1"/>
            </p:cNvCxnSpPr>
            <p:nvPr/>
          </p:nvCxnSpPr>
          <p:spPr>
            <a:xfrm rot="5400000" flipH="1" flipV="1">
              <a:off x="7092263" y="1307461"/>
              <a:ext cx="1588" cy="1323142"/>
            </a:xfrm>
            <a:prstGeom prst="curvedConnector3">
              <a:avLst>
                <a:gd name="adj1" fmla="val 1911083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曲線コネクタ 63"/>
            <p:cNvCxnSpPr>
              <a:stCxn id="20" idx="6"/>
              <a:endCxn id="16" idx="2"/>
            </p:cNvCxnSpPr>
            <p:nvPr/>
          </p:nvCxnSpPr>
          <p:spPr>
            <a:xfrm>
              <a:off x="7359864" y="2149808"/>
              <a:ext cx="214026" cy="158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grpSp>
      <p:graphicFrame>
        <p:nvGraphicFramePr>
          <p:cNvPr id="65" name="表 64"/>
          <p:cNvGraphicFramePr>
            <a:graphicFrameLocks noGrp="1"/>
          </p:cNvGraphicFramePr>
          <p:nvPr/>
        </p:nvGraphicFramePr>
        <p:xfrm>
          <a:off x="4279196" y="2103774"/>
          <a:ext cx="4455155" cy="4242372"/>
        </p:xfrm>
        <a:graphic>
          <a:graphicData uri="http://schemas.openxmlformats.org/drawingml/2006/table">
            <a:tbl>
              <a:tblPr/>
              <a:tblGrid>
                <a:gridCol w="570383"/>
                <a:gridCol w="400810"/>
                <a:gridCol w="570383"/>
                <a:gridCol w="400810"/>
                <a:gridCol w="570383"/>
                <a:gridCol w="400810"/>
                <a:gridCol w="570383"/>
                <a:gridCol w="400810"/>
                <a:gridCol w="570383"/>
              </a:tblGrid>
              <a:tr h="493920">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a:noFill/>
                    </a:lnB>
                  </a:tcPr>
                </a:tc>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a:latin typeface="ＭＳ Ｐゴシック"/>
                        </a:rPr>
                        <a:t>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a:latin typeface="ＭＳ Ｐゴシック"/>
                        </a:rPr>
                        <a:t>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a:latin typeface="ＭＳ Ｐゴシック"/>
                        </a:rPr>
                        <a:t>3</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dirty="0">
                        <a:latin typeface="ＭＳ Ｐゴシック"/>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dirty="0">
                          <a:latin typeface="ＭＳ Ｐゴシック"/>
                        </a:rPr>
                        <a:t>4</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347079">
                <a:tc>
                  <a:txBody>
                    <a:bodyPr/>
                    <a:lstStyle/>
                    <a:p>
                      <a:pPr algn="r" fontAlgn="b"/>
                      <a:endParaRPr lang="ja-JP" altLang="en-US" sz="2000" b="0" i="0" u="none" strike="noStrike">
                        <a:latin typeface="ＭＳ Ｐゴシック"/>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2000" b="0" i="0" u="none" strike="noStrike">
                          <a:latin typeface="ＭＳ Ｐゴシック"/>
                        </a:rPr>
                        <a:t>S</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a:latin typeface="ＭＳ Ｐゴシック"/>
                        </a:rPr>
                        <a:t>1,1</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a:latin typeface="ＭＳ Ｐゴシック"/>
                        </a:rPr>
                        <a:t>1,2</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S</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90034">
                <a:tc>
                  <a:txBody>
                    <a:bodyPr/>
                    <a:lstStyle/>
                    <a:p>
                      <a:pPr algn="r" fontAlgn="b"/>
                      <a:r>
                        <a:rPr lang="en-US" altLang="ja-JP" sz="2000" b="0" i="0" u="none" strike="noStrike">
                          <a:latin typeface="ＭＳ Ｐゴシック"/>
                        </a:rPr>
                        <a:t>1</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1</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1</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1</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1</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47079">
                <a:tc>
                  <a:txBody>
                    <a:bodyPr/>
                    <a:lstStyle/>
                    <a:p>
                      <a:pPr algn="r" fontAlgn="b"/>
                      <a:endParaRPr lang="ja-JP" altLang="en-US" sz="2000" b="0" i="0" u="none" strike="noStrike">
                        <a:latin typeface="ＭＳ Ｐゴシック"/>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2000" b="0" i="0" u="none" strike="noStrike">
                          <a:latin typeface="ＭＳ Ｐゴシック"/>
                        </a:rPr>
                        <a:t>1,1</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2,1</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2,2</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1,2</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90034">
                <a:tc>
                  <a:txBody>
                    <a:bodyPr/>
                    <a:lstStyle/>
                    <a:p>
                      <a:pPr algn="r" fontAlgn="b"/>
                      <a:r>
                        <a:rPr lang="en-US" altLang="ja-JP" sz="2000" b="0" i="0" u="none" strike="noStrike">
                          <a:latin typeface="ＭＳ Ｐゴシック"/>
                        </a:rPr>
                        <a:t>2</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47079">
                <a:tc>
                  <a:txBody>
                    <a:bodyPr/>
                    <a:lstStyle/>
                    <a:p>
                      <a:pPr algn="r" fontAlgn="b"/>
                      <a:endParaRPr lang="ja-JP" altLang="en-US" sz="2000" b="0" i="0" u="none" strike="noStrike">
                        <a:latin typeface="ＭＳ Ｐゴシック"/>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2000" b="0" i="0" u="none" strike="noStrike" dirty="0" smtClean="0">
                          <a:latin typeface="ＭＳ Ｐゴシック"/>
                        </a:rPr>
                        <a:t>2,1</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2,2</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2,3</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2,2</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90034">
                <a:tc>
                  <a:txBody>
                    <a:bodyPr/>
                    <a:lstStyle/>
                    <a:p>
                      <a:pPr algn="r" fontAlgn="b"/>
                      <a:r>
                        <a:rPr lang="en-US" altLang="ja-JP" sz="2000" b="0" i="0" u="none" strike="noStrike">
                          <a:latin typeface="ＭＳ Ｐゴシック"/>
                        </a:rPr>
                        <a:t>3</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2</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a:latin typeface="ＭＳ Ｐゴシック"/>
                        </a:rPr>
                        <a:t>2</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36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3</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47079">
                <a:tc>
                  <a:txBody>
                    <a:bodyPr/>
                    <a:lstStyle/>
                    <a:p>
                      <a:pPr algn="r" fontAlgn="b"/>
                      <a:endParaRPr lang="ja-JP" altLang="en-US" sz="2000" b="0" i="0" u="none" strike="noStrike">
                        <a:latin typeface="ＭＳ Ｐゴシック"/>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2000" b="0" i="0" u="none" strike="noStrike" dirty="0" smtClean="0">
                          <a:latin typeface="ＭＳ Ｐゴシック"/>
                        </a:rPr>
                        <a:t>2,1</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2,1</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4,2</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smtClean="0">
                          <a:latin typeface="ＭＳ Ｐゴシック"/>
                        </a:rPr>
                        <a:t>4,3</a:t>
                      </a: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dirty="0">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90034">
                <a:tc>
                  <a:txBody>
                    <a:bodyPr/>
                    <a:lstStyle/>
                    <a:p>
                      <a:pPr algn="r" fontAlgn="b"/>
                      <a:r>
                        <a:rPr lang="en-US" altLang="ja-JP" sz="2000" b="0" i="0" u="none" strike="noStrike" dirty="0">
                          <a:latin typeface="ＭＳ Ｐゴシック"/>
                        </a:rPr>
                        <a:t>4</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2</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3</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4</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3600" b="0" i="0" u="none" strike="noStrike" dirty="0">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3600" b="0" i="0" u="none" strike="noStrike" dirty="0" smtClean="0">
                          <a:latin typeface="ＭＳ Ｐゴシック"/>
                        </a:rPr>
                        <a:t>4</a:t>
                      </a: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pSp>
        <p:nvGrpSpPr>
          <p:cNvPr id="5" name="図形グループ 26"/>
          <p:cNvGrpSpPr/>
          <p:nvPr/>
        </p:nvGrpSpPr>
        <p:grpSpPr>
          <a:xfrm>
            <a:off x="0" y="2509479"/>
            <a:ext cx="2959048" cy="3516643"/>
            <a:chOff x="4318463" y="1474048"/>
            <a:chExt cx="2959048" cy="3516643"/>
          </a:xfrm>
        </p:grpSpPr>
        <p:cxnSp>
          <p:nvCxnSpPr>
            <p:cNvPr id="28" name="直線矢印コネクタ 27"/>
            <p:cNvCxnSpPr>
              <a:stCxn id="49" idx="0"/>
              <a:endCxn id="46" idx="4"/>
            </p:cNvCxnSpPr>
            <p:nvPr/>
          </p:nvCxnSpPr>
          <p:spPr>
            <a:xfrm rot="5400000" flipH="1" flipV="1">
              <a:off x="4666472" y="2279212"/>
              <a:ext cx="531418"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nvGrpSpPr>
            <p:cNvPr id="6" name="図形グループ 88"/>
            <p:cNvGrpSpPr/>
            <p:nvPr/>
          </p:nvGrpSpPr>
          <p:grpSpPr>
            <a:xfrm>
              <a:off x="4685041" y="1474048"/>
              <a:ext cx="2469065" cy="1642269"/>
              <a:chOff x="1344399" y="873288"/>
              <a:chExt cx="3011450" cy="1865232"/>
            </a:xfrm>
          </p:grpSpPr>
          <p:sp>
            <p:nvSpPr>
              <p:cNvPr id="46" name="円/楕円 45"/>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smtClean="0">
                    <a:solidFill>
                      <a:srgbClr val="000000"/>
                    </a:solidFill>
                  </a:rPr>
                  <a:t>1</a:t>
                </a:r>
                <a:endParaRPr kumimoji="1" lang="ja-JP" altLang="en-US" sz="3200" dirty="0">
                  <a:solidFill>
                    <a:srgbClr val="000000"/>
                  </a:solidFill>
                </a:endParaRPr>
              </a:p>
            </p:txBody>
          </p:sp>
          <p:sp>
            <p:nvSpPr>
              <p:cNvPr id="47" name="円/楕円 46"/>
              <p:cNvSpPr/>
              <p:nvPr/>
            </p:nvSpPr>
            <p:spPr>
              <a:xfrm>
                <a:off x="3302470" y="874190"/>
                <a:ext cx="602861"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r>
                  <a:rPr lang="en-US" altLang="ja-JP" sz="3200" baseline="-25000" dirty="0" smtClean="0">
                    <a:solidFill>
                      <a:srgbClr val="000000"/>
                    </a:solidFill>
                  </a:rPr>
                  <a:t>2</a:t>
                </a:r>
                <a:endParaRPr kumimoji="1" lang="ja-JP" altLang="en-US" sz="3200" dirty="0">
                  <a:solidFill>
                    <a:srgbClr val="000000"/>
                  </a:solidFill>
                </a:endParaRPr>
              </a:p>
            </p:txBody>
          </p:sp>
          <p:sp>
            <p:nvSpPr>
              <p:cNvPr id="49" name="円/楕円 48"/>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sp>
            <p:nvSpPr>
              <p:cNvPr id="51" name="円/楕円 50"/>
              <p:cNvSpPr/>
              <p:nvPr/>
            </p:nvSpPr>
            <p:spPr>
              <a:xfrm>
                <a:off x="2851952" y="2089548"/>
                <a:ext cx="1503897" cy="648972"/>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c,d</a:t>
                </a:r>
                <a:r>
                  <a:rPr lang="en-US" altLang="ja-JP" sz="3200" dirty="0" smtClean="0">
                    <a:solidFill>
                      <a:srgbClr val="000000"/>
                    </a:solidFill>
                  </a:rPr>
                  <a:t>}  </a:t>
                </a:r>
                <a:r>
                  <a:rPr lang="en-US" altLang="ja-JP" sz="3200" baseline="-25000" dirty="0" smtClean="0">
                    <a:solidFill>
                      <a:srgbClr val="000000"/>
                    </a:solidFill>
                  </a:rPr>
                  <a:t>4</a:t>
                </a:r>
                <a:endParaRPr kumimoji="1" lang="ja-JP" altLang="en-US" sz="3200" dirty="0">
                  <a:solidFill>
                    <a:srgbClr val="000000"/>
                  </a:solidFill>
                </a:endParaRPr>
              </a:p>
            </p:txBody>
          </p:sp>
          <p:cxnSp>
            <p:nvCxnSpPr>
              <p:cNvPr id="53" name="直線矢印コネクタ 52"/>
              <p:cNvCxnSpPr>
                <a:endCxn id="47" idx="2"/>
              </p:cNvCxnSpPr>
              <p:nvPr/>
            </p:nvCxnSpPr>
            <p:spPr>
              <a:xfrm>
                <a:off x="1947260" y="1178047"/>
                <a:ext cx="1355209" cy="24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47" idx="3"/>
                <a:endCxn id="49" idx="7"/>
              </p:cNvCxnSpPr>
              <p:nvPr/>
            </p:nvCxnSpPr>
            <p:spPr>
              <a:xfrm rot="5400000">
                <a:off x="2233807" y="1022325"/>
                <a:ext cx="782117" cy="15317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p:nvPr/>
            </p:nvCxnSpPr>
            <p:spPr>
              <a:xfrm>
                <a:off x="1947261" y="2368045"/>
                <a:ext cx="9046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a:stCxn id="51" idx="0"/>
                <a:endCxn id="47" idx="4"/>
              </p:cNvCxnSpPr>
              <p:nvPr/>
            </p:nvCxnSpPr>
            <p:spPr>
              <a:xfrm rot="5400000" flipH="1" flipV="1">
                <a:off x="3302569" y="1788150"/>
                <a:ext cx="602664" cy="193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7" name="図形グループ 51"/>
            <p:cNvGrpSpPr/>
            <p:nvPr/>
          </p:nvGrpSpPr>
          <p:grpSpPr>
            <a:xfrm>
              <a:off x="4318463" y="3487056"/>
              <a:ext cx="2959048" cy="1503635"/>
              <a:chOff x="741621" y="4389936"/>
              <a:chExt cx="3609072" cy="1801775"/>
            </a:xfrm>
          </p:grpSpPr>
          <p:grpSp>
            <p:nvGrpSpPr>
              <p:cNvPr id="8" name="図形グループ 89"/>
              <p:cNvGrpSpPr/>
              <p:nvPr/>
            </p:nvGrpSpPr>
            <p:grpSpPr>
              <a:xfrm>
                <a:off x="741621" y="4389936"/>
                <a:ext cx="3609072" cy="1801775"/>
                <a:chOff x="1344397" y="873288"/>
                <a:chExt cx="3609072" cy="1801775"/>
              </a:xfrm>
            </p:grpSpPr>
            <p:sp>
              <p:nvSpPr>
                <p:cNvPr id="35" name="円/楕円 18"/>
                <p:cNvSpPr/>
                <p:nvPr/>
              </p:nvSpPr>
              <p:spPr>
                <a:xfrm>
                  <a:off x="1344397" y="873288"/>
                  <a:ext cx="1060199"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  </a:t>
                  </a:r>
                  <a:r>
                    <a:rPr lang="en-US" altLang="ja-JP" sz="3200" baseline="-25000" dirty="0" smtClean="0">
                      <a:solidFill>
                        <a:srgbClr val="000000"/>
                      </a:solidFill>
                    </a:rPr>
                    <a:t>1</a:t>
                  </a:r>
                  <a:endParaRPr kumimoji="1" lang="ja-JP" altLang="en-US" sz="3200" dirty="0">
                    <a:solidFill>
                      <a:srgbClr val="000000"/>
                    </a:solidFill>
                  </a:endParaRPr>
                </a:p>
              </p:txBody>
            </p:sp>
            <p:sp>
              <p:nvSpPr>
                <p:cNvPr id="36" name="円/楕円 35"/>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r>
                    <a:rPr lang="en-US" altLang="ja-JP" sz="3200" baseline="-25000" dirty="0" smtClean="0">
                      <a:solidFill>
                        <a:srgbClr val="000000"/>
                      </a:solidFill>
                    </a:rPr>
                    <a:t>2</a:t>
                  </a:r>
                  <a:r>
                    <a:rPr lang="en-US" altLang="ja-JP" sz="3200" dirty="0" smtClean="0">
                      <a:solidFill>
                        <a:srgbClr val="000000"/>
                      </a:solidFill>
                    </a:rPr>
                    <a:t> </a:t>
                  </a:r>
                  <a:endParaRPr kumimoji="1" lang="ja-JP" altLang="en-US" sz="3200" dirty="0">
                    <a:solidFill>
                      <a:srgbClr val="000000"/>
                    </a:solidFill>
                  </a:endParaRPr>
                </a:p>
              </p:txBody>
            </p:sp>
            <p:sp>
              <p:nvSpPr>
                <p:cNvPr id="37" name="円/楕円 36"/>
                <p:cNvSpPr/>
                <p:nvPr/>
              </p:nvSpPr>
              <p:spPr>
                <a:xfrm>
                  <a:off x="3202033" y="2062369"/>
                  <a:ext cx="1498655"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smtClean="0">
                      <a:solidFill>
                        <a:srgbClr val="000000"/>
                      </a:solidFill>
                    </a:rPr>
                    <a:t>{</a:t>
                  </a:r>
                  <a:r>
                    <a:rPr lang="en-US" altLang="ja-JP" sz="3200" dirty="0" err="1" smtClean="0">
                      <a:solidFill>
                        <a:srgbClr val="000000"/>
                      </a:solidFill>
                    </a:rPr>
                    <a:t>a,b</a:t>
                  </a:r>
                  <a:r>
                    <a:rPr lang="en-US" altLang="ja-JP" sz="3200" dirty="0" smtClean="0">
                      <a:solidFill>
                        <a:srgbClr val="000000"/>
                      </a:solidFill>
                    </a:rPr>
                    <a:t>}  </a:t>
                  </a:r>
                  <a:r>
                    <a:rPr lang="en-US" altLang="ja-JP" sz="3200" baseline="-25000" dirty="0" smtClean="0">
                      <a:solidFill>
                        <a:srgbClr val="000000"/>
                      </a:solidFill>
                    </a:rPr>
                    <a:t>4</a:t>
                  </a:r>
                  <a:r>
                    <a:rPr lang="en-US" altLang="ja-JP" sz="3200" dirty="0" smtClean="0">
                      <a:solidFill>
                        <a:srgbClr val="000000"/>
                      </a:solidFill>
                    </a:rPr>
                    <a:t>  </a:t>
                  </a:r>
                  <a:endParaRPr kumimoji="1" lang="ja-JP" altLang="en-US" sz="3200" dirty="0">
                    <a:solidFill>
                      <a:srgbClr val="000000"/>
                    </a:solidFill>
                  </a:endParaRPr>
                </a:p>
              </p:txBody>
            </p:sp>
            <p:cxnSp>
              <p:nvCxnSpPr>
                <p:cNvPr id="38" name="直線矢印コネクタ 37"/>
                <p:cNvCxnSpPr>
                  <a:stCxn id="35" idx="6"/>
                </p:cNvCxnSpPr>
                <p:nvPr/>
              </p:nvCxnSpPr>
              <p:spPr>
                <a:xfrm>
                  <a:off x="2404596" y="1179635"/>
                  <a:ext cx="447357" cy="238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stCxn id="36" idx="6"/>
                </p:cNvCxnSpPr>
                <p:nvPr/>
              </p:nvCxnSpPr>
              <p:spPr>
                <a:xfrm>
                  <a:off x="3454814" y="1179635"/>
                  <a:ext cx="895793" cy="23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stCxn id="42" idx="4"/>
                  <a:endCxn id="37" idx="7"/>
                </p:cNvCxnSpPr>
                <p:nvPr/>
              </p:nvCxnSpPr>
              <p:spPr>
                <a:xfrm rot="5400000">
                  <a:off x="4233571" y="1733627"/>
                  <a:ext cx="666115" cy="170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円/楕円 41"/>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r>
                    <a:rPr lang="en-US" altLang="ja-JP" sz="3200" baseline="-25000" dirty="0" smtClean="0">
                      <a:solidFill>
                        <a:srgbClr val="000000"/>
                      </a:solidFill>
                    </a:rPr>
                    <a:t>3</a:t>
                  </a:r>
                  <a:endParaRPr kumimoji="1" lang="ja-JP" altLang="en-US" sz="3200" dirty="0">
                    <a:solidFill>
                      <a:srgbClr val="000000"/>
                    </a:solidFill>
                  </a:endParaRPr>
                </a:p>
              </p:txBody>
            </p:sp>
          </p:grpSp>
          <p:cxnSp>
            <p:nvCxnSpPr>
              <p:cNvPr id="34" name="直線矢印コネクタ 33"/>
              <p:cNvCxnSpPr>
                <a:stCxn id="36" idx="4"/>
                <a:endCxn id="37" idx="1"/>
              </p:cNvCxnSpPr>
              <p:nvPr/>
            </p:nvCxnSpPr>
            <p:spPr>
              <a:xfrm rot="16200000" flipH="1">
                <a:off x="2351611" y="5201624"/>
                <a:ext cx="666115" cy="2681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59" name="タイトル 1"/>
          <p:cNvSpPr>
            <a:spLocks noGrp="1"/>
          </p:cNvSpPr>
          <p:nvPr>
            <p:ph type="title"/>
          </p:nvPr>
        </p:nvSpPr>
        <p:spPr>
          <a:xfrm>
            <a:off x="203200" y="274638"/>
            <a:ext cx="8775700" cy="1143000"/>
          </a:xfrm>
        </p:spPr>
        <p:txBody>
          <a:bodyPr>
            <a:normAutofit fontScale="90000"/>
          </a:bodyPr>
          <a:lstStyle/>
          <a:p>
            <a:r>
              <a:rPr lang="ja-JP" altLang="en-US" dirty="0" smtClean="0"/>
              <a:t>サイクルを含む非線形テキストにおける</a:t>
            </a:r>
            <a:r>
              <a:rPr lang="en-US" altLang="ja-JP" dirty="0" smtClean="0"/>
              <a:t/>
            </a:r>
            <a:br>
              <a:rPr lang="en-US" altLang="ja-JP" dirty="0" smtClean="0"/>
            </a:br>
            <a:r>
              <a:rPr lang="ja-JP" altLang="en-US" dirty="0" smtClean="0"/>
              <a:t>最長共通部分列問題の解法</a:t>
            </a:r>
            <a:endParaRPr lang="ja-JP" altLang="en-US" dirty="0"/>
          </a:p>
        </p:txBody>
      </p:sp>
      <p:sp>
        <p:nvSpPr>
          <p:cNvPr id="60" name="正方形/長方形 59"/>
          <p:cNvSpPr/>
          <p:nvPr/>
        </p:nvSpPr>
        <p:spPr>
          <a:xfrm>
            <a:off x="7754628" y="5404011"/>
            <a:ext cx="979723" cy="942135"/>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9" name="図形グループ 60"/>
          <p:cNvGrpSpPr/>
          <p:nvPr/>
        </p:nvGrpSpPr>
        <p:grpSpPr>
          <a:xfrm>
            <a:off x="3769203" y="3728349"/>
            <a:ext cx="685994" cy="1832758"/>
            <a:chOff x="3769203" y="3728349"/>
            <a:chExt cx="685994" cy="1832758"/>
          </a:xfrm>
        </p:grpSpPr>
        <p:sp>
          <p:nvSpPr>
            <p:cNvPr id="63" name="円/楕円 62"/>
            <p:cNvSpPr/>
            <p:nvPr/>
          </p:nvSpPr>
          <p:spPr>
            <a:xfrm>
              <a:off x="3958005" y="3728349"/>
              <a:ext cx="494281" cy="539455"/>
            </a:xfrm>
            <a:prstGeom prst="ellipse">
              <a:avLst/>
            </a:prstGeom>
            <a:solidFill>
              <a:srgbClr val="FFB06E"/>
            </a:solidFill>
            <a:ln>
              <a:solidFill>
                <a:srgbClr val="FF66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rPr>
                <a:t>a</a:t>
              </a:r>
              <a:r>
                <a:rPr lang="en-US" altLang="ja-JP" sz="3200" dirty="0" smtClean="0">
                  <a:solidFill>
                    <a:srgbClr val="000000"/>
                  </a:solidFill>
                </a:rPr>
                <a:t> </a:t>
              </a:r>
              <a:endParaRPr kumimoji="1" lang="ja-JP" altLang="en-US" sz="3200" dirty="0">
                <a:solidFill>
                  <a:srgbClr val="000000"/>
                </a:solidFill>
              </a:endParaRPr>
            </a:p>
          </p:txBody>
        </p:sp>
        <p:sp>
          <p:nvSpPr>
            <p:cNvPr id="66" name="円/楕円 65"/>
            <p:cNvSpPr/>
            <p:nvPr/>
          </p:nvSpPr>
          <p:spPr>
            <a:xfrm>
              <a:off x="3960915" y="4617525"/>
              <a:ext cx="494282" cy="539455"/>
            </a:xfrm>
            <a:prstGeom prst="ellipse">
              <a:avLst/>
            </a:prstGeom>
            <a:solidFill>
              <a:srgbClr val="FFB06E"/>
            </a:solidFill>
            <a:ln>
              <a:solidFill>
                <a:srgbClr val="FF66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a:solidFill>
                    <a:srgbClr val="000000"/>
                  </a:solidFill>
                </a:rPr>
                <a:t>b</a:t>
              </a:r>
              <a:r>
                <a:rPr lang="en-US" altLang="ja-JP" sz="3200" dirty="0" smtClean="0">
                  <a:solidFill>
                    <a:srgbClr val="000000"/>
                  </a:solidFill>
                </a:rPr>
                <a:t> </a:t>
              </a:r>
              <a:endParaRPr kumimoji="1" lang="ja-JP" altLang="en-US" sz="3200" dirty="0">
                <a:solidFill>
                  <a:srgbClr val="000000"/>
                </a:solidFill>
              </a:endParaRPr>
            </a:p>
          </p:txBody>
        </p:sp>
        <p:cxnSp>
          <p:nvCxnSpPr>
            <p:cNvPr id="67" name="Shape 66"/>
            <p:cNvCxnSpPr>
              <a:stCxn id="63" idx="2"/>
            </p:cNvCxnSpPr>
            <p:nvPr/>
          </p:nvCxnSpPr>
          <p:spPr>
            <a:xfrm rot="10800000" flipV="1">
              <a:off x="3769203" y="3998076"/>
              <a:ext cx="188802" cy="1563031"/>
            </a:xfrm>
            <a:prstGeom prst="curvedConnector2">
              <a:avLst/>
            </a:prstGeom>
            <a:ln w="3492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66" idx="4"/>
            </p:cNvCxnSpPr>
            <p:nvPr/>
          </p:nvCxnSpPr>
          <p:spPr>
            <a:xfrm rot="5400000">
              <a:off x="4046377" y="5315749"/>
              <a:ext cx="320449" cy="2910"/>
            </a:xfrm>
            <a:prstGeom prst="straightConnector1">
              <a:avLst/>
            </a:prstGeom>
            <a:ln w="3492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0" name="図形グループ 68"/>
          <p:cNvGrpSpPr/>
          <p:nvPr/>
        </p:nvGrpSpPr>
        <p:grpSpPr>
          <a:xfrm>
            <a:off x="6008796" y="1811235"/>
            <a:ext cx="1745832" cy="511311"/>
            <a:chOff x="6008796" y="1811235"/>
            <a:chExt cx="1745832" cy="511311"/>
          </a:xfrm>
        </p:grpSpPr>
        <p:sp>
          <p:nvSpPr>
            <p:cNvPr id="70" name="円/楕円 69"/>
            <p:cNvSpPr/>
            <p:nvPr/>
          </p:nvSpPr>
          <p:spPr>
            <a:xfrm>
              <a:off x="6865582" y="1811235"/>
              <a:ext cx="494282" cy="511311"/>
            </a:xfrm>
            <a:prstGeom prst="ellipse">
              <a:avLst/>
            </a:prstGeom>
            <a:solidFill>
              <a:srgbClr val="FFB06E"/>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d</a:t>
              </a:r>
              <a:r>
                <a:rPr lang="en-US" altLang="ja-JP" sz="3200" dirty="0" smtClean="0">
                  <a:solidFill>
                    <a:srgbClr val="000000"/>
                  </a:solidFill>
                </a:rPr>
                <a:t> </a:t>
              </a:r>
              <a:endParaRPr kumimoji="1" lang="ja-JP" altLang="en-US" sz="3200" dirty="0">
                <a:solidFill>
                  <a:srgbClr val="000000"/>
                </a:solidFill>
              </a:endParaRPr>
            </a:p>
          </p:txBody>
        </p:sp>
        <p:sp>
          <p:nvSpPr>
            <p:cNvPr id="71" name="円/楕円 70"/>
            <p:cNvSpPr/>
            <p:nvPr/>
          </p:nvSpPr>
          <p:spPr>
            <a:xfrm>
              <a:off x="6008796" y="1811235"/>
              <a:ext cx="494282" cy="511311"/>
            </a:xfrm>
            <a:prstGeom prst="ellipse">
              <a:avLst/>
            </a:prstGeom>
            <a:solidFill>
              <a:srgbClr val="FFB06E"/>
            </a:solidFill>
            <a:ln>
              <a:solidFill>
                <a:srgbClr val="FF66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err="1" smtClean="0">
                  <a:solidFill>
                    <a:srgbClr val="000000"/>
                  </a:solidFill>
                </a:rPr>
                <a:t>c</a:t>
              </a:r>
              <a:r>
                <a:rPr lang="en-US" altLang="ja-JP" sz="3200" dirty="0" smtClean="0">
                  <a:solidFill>
                    <a:srgbClr val="000000"/>
                  </a:solidFill>
                </a:rPr>
                <a:t>  </a:t>
              </a:r>
              <a:endParaRPr kumimoji="1" lang="ja-JP" altLang="en-US" sz="3200" dirty="0">
                <a:solidFill>
                  <a:srgbClr val="000000"/>
                </a:solidFill>
              </a:endParaRPr>
            </a:p>
          </p:txBody>
        </p:sp>
        <p:cxnSp>
          <p:nvCxnSpPr>
            <p:cNvPr id="72" name="曲線コネクタ 71"/>
            <p:cNvCxnSpPr>
              <a:stCxn id="71" idx="7"/>
            </p:cNvCxnSpPr>
            <p:nvPr/>
          </p:nvCxnSpPr>
          <p:spPr>
            <a:xfrm rot="5400000" flipH="1" flipV="1">
              <a:off x="7092263" y="1224544"/>
              <a:ext cx="1588" cy="1323142"/>
            </a:xfrm>
            <a:prstGeom prst="curvedConnector3">
              <a:avLst>
                <a:gd name="adj1" fmla="val 19110831"/>
              </a:avLst>
            </a:prstGeom>
            <a:ln w="3492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3" name="曲線コネクタ 72"/>
            <p:cNvCxnSpPr>
              <a:stCxn id="70" idx="6"/>
            </p:cNvCxnSpPr>
            <p:nvPr/>
          </p:nvCxnSpPr>
          <p:spPr>
            <a:xfrm>
              <a:off x="7359864" y="2066891"/>
              <a:ext cx="214026" cy="1588"/>
            </a:xfrm>
            <a:prstGeom prst="curvedConnector3">
              <a:avLst>
                <a:gd name="adj1" fmla="val 50000"/>
              </a:avLst>
            </a:prstGeom>
            <a:ln w="3492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74" name="円/楕円 73"/>
          <p:cNvSpPr/>
          <p:nvPr/>
        </p:nvSpPr>
        <p:spPr>
          <a:xfrm>
            <a:off x="7573889" y="1812823"/>
            <a:ext cx="1228735" cy="511311"/>
          </a:xfrm>
          <a:prstGeom prst="ellipse">
            <a:avLst/>
          </a:prstGeom>
          <a:noFill/>
          <a:ln w="508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3588629" y="5477429"/>
            <a:ext cx="1233034" cy="583311"/>
          </a:xfrm>
          <a:prstGeom prst="ellipse">
            <a:avLst/>
          </a:prstGeom>
          <a:noFill/>
          <a:ln w="508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1" name="図形グループ 97"/>
          <p:cNvGrpSpPr/>
          <p:nvPr/>
        </p:nvGrpSpPr>
        <p:grpSpPr>
          <a:xfrm>
            <a:off x="6255936" y="2322547"/>
            <a:ext cx="902749" cy="4038018"/>
            <a:chOff x="6255936" y="2322547"/>
            <a:chExt cx="902749" cy="4038018"/>
          </a:xfrm>
        </p:grpSpPr>
        <p:cxnSp>
          <p:nvCxnSpPr>
            <p:cNvPr id="76" name="直線コネクタ 75"/>
            <p:cNvCxnSpPr/>
            <p:nvPr/>
          </p:nvCxnSpPr>
          <p:spPr>
            <a:xfrm rot="5400000">
              <a:off x="4237722" y="4340761"/>
              <a:ext cx="4036430" cy="1"/>
            </a:xfrm>
            <a:prstGeom prst="line">
              <a:avLst/>
            </a:prstGeom>
            <a:ln w="25400" cap="flat" cmpd="sng" algn="ctr">
              <a:solidFill>
                <a:srgbClr val="FFFF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7" name="直線コネクタ 76"/>
            <p:cNvCxnSpPr/>
            <p:nvPr/>
          </p:nvCxnSpPr>
          <p:spPr>
            <a:xfrm rot="5400000">
              <a:off x="5140470" y="4342349"/>
              <a:ext cx="4036430" cy="1"/>
            </a:xfrm>
            <a:prstGeom prst="line">
              <a:avLst/>
            </a:prstGeom>
            <a:ln w="25400" cap="flat" cmpd="sng" algn="ctr">
              <a:solidFill>
                <a:srgbClr val="FFFF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78" name="直線コネクタ 77"/>
          <p:cNvCxnSpPr>
            <a:stCxn id="75" idx="6"/>
          </p:cNvCxnSpPr>
          <p:nvPr/>
        </p:nvCxnSpPr>
        <p:spPr>
          <a:xfrm>
            <a:off x="4821663" y="5769085"/>
            <a:ext cx="3912690" cy="1588"/>
          </a:xfrm>
          <a:prstGeom prst="line">
            <a:avLst/>
          </a:prstGeom>
          <a:ln w="25400" cap="flat" cmpd="sng" algn="ctr">
            <a:solidFill>
              <a:srgbClr val="FFFF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2" name="図形グループ 98"/>
          <p:cNvGrpSpPr/>
          <p:nvPr/>
        </p:nvGrpSpPr>
        <p:grpSpPr>
          <a:xfrm>
            <a:off x="4455197" y="3998076"/>
            <a:ext cx="4279156" cy="890765"/>
            <a:chOff x="4455197" y="3998076"/>
            <a:chExt cx="4279156" cy="890765"/>
          </a:xfrm>
        </p:grpSpPr>
        <p:cxnSp>
          <p:nvCxnSpPr>
            <p:cNvPr id="79" name="直線コネクタ 78"/>
            <p:cNvCxnSpPr/>
            <p:nvPr/>
          </p:nvCxnSpPr>
          <p:spPr>
            <a:xfrm flipV="1">
              <a:off x="4455198" y="3998076"/>
              <a:ext cx="4279155" cy="1"/>
            </a:xfrm>
            <a:prstGeom prst="line">
              <a:avLst/>
            </a:prstGeom>
            <a:ln w="25400" cap="flat" cmpd="sng" algn="ctr">
              <a:solidFill>
                <a:srgbClr val="FFFF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5" name="直線コネクタ 84"/>
            <p:cNvCxnSpPr>
              <a:stCxn id="66" idx="6"/>
            </p:cNvCxnSpPr>
            <p:nvPr/>
          </p:nvCxnSpPr>
          <p:spPr>
            <a:xfrm>
              <a:off x="4455197" y="4887253"/>
              <a:ext cx="4279154" cy="1588"/>
            </a:xfrm>
            <a:prstGeom prst="line">
              <a:avLst/>
            </a:prstGeom>
            <a:ln w="25400" cap="flat" cmpd="sng" algn="ctr">
              <a:solidFill>
                <a:srgbClr val="FFFF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88" name="直線コネクタ 87"/>
          <p:cNvCxnSpPr>
            <a:stCxn id="74" idx="4"/>
          </p:cNvCxnSpPr>
          <p:nvPr/>
        </p:nvCxnSpPr>
        <p:spPr>
          <a:xfrm rot="16200000" flipH="1">
            <a:off x="6170041" y="4342349"/>
            <a:ext cx="4036433" cy="1"/>
          </a:xfrm>
          <a:prstGeom prst="line">
            <a:avLst/>
          </a:prstGeom>
          <a:ln w="25400" cap="flat" cmpd="sng" algn="ctr">
            <a:solidFill>
              <a:srgbClr val="FFFF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3" name="図形グループ 92"/>
          <p:cNvGrpSpPr/>
          <p:nvPr/>
        </p:nvGrpSpPr>
        <p:grpSpPr>
          <a:xfrm>
            <a:off x="7754628" y="3529039"/>
            <a:ext cx="979725" cy="1848270"/>
            <a:chOff x="7754628" y="3554695"/>
            <a:chExt cx="979725" cy="1884270"/>
          </a:xfrm>
        </p:grpSpPr>
        <p:sp>
          <p:nvSpPr>
            <p:cNvPr id="91" name="正方形/長方形 90"/>
            <p:cNvSpPr/>
            <p:nvPr/>
          </p:nvSpPr>
          <p:spPr>
            <a:xfrm>
              <a:off x="7754628" y="4496830"/>
              <a:ext cx="979723" cy="942135"/>
            </a:xfrm>
            <a:prstGeom prst="rect">
              <a:avLst/>
            </a:prstGeom>
            <a:noFill/>
            <a:ln w="5715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7754630" y="3554695"/>
              <a:ext cx="979723" cy="942135"/>
            </a:xfrm>
            <a:prstGeom prst="rect">
              <a:avLst/>
            </a:prstGeom>
            <a:noFill/>
            <a:ln w="5715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7" name="図形グループ 94"/>
          <p:cNvGrpSpPr/>
          <p:nvPr/>
        </p:nvGrpSpPr>
        <p:grpSpPr>
          <a:xfrm rot="5400000">
            <a:off x="6314972" y="4933737"/>
            <a:ext cx="943725" cy="1884270"/>
            <a:chOff x="7754628" y="3554695"/>
            <a:chExt cx="979725" cy="1884270"/>
          </a:xfrm>
        </p:grpSpPr>
        <p:sp>
          <p:nvSpPr>
            <p:cNvPr id="96" name="正方形/長方形 95"/>
            <p:cNvSpPr/>
            <p:nvPr/>
          </p:nvSpPr>
          <p:spPr>
            <a:xfrm>
              <a:off x="7754628" y="4496830"/>
              <a:ext cx="979723" cy="942135"/>
            </a:xfrm>
            <a:prstGeom prst="rect">
              <a:avLst/>
            </a:prstGeom>
            <a:noFill/>
            <a:ln w="5715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7754630" y="3554695"/>
              <a:ext cx="979723" cy="942135"/>
            </a:xfrm>
            <a:prstGeom prst="rect">
              <a:avLst/>
            </a:prstGeom>
            <a:noFill/>
            <a:ln w="5715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pic>
        <p:nvPicPr>
          <p:cNvPr id="100" name="図 99"/>
          <p:cNvPicPr>
            <a:picLocks noChangeAspect="1"/>
          </p:cNvPicPr>
          <p:nvPr/>
        </p:nvPicPr>
        <p:blipFill>
          <a:blip r:embed="rId3"/>
          <a:stretch>
            <a:fillRect/>
          </a:stretch>
        </p:blipFill>
        <p:spPr>
          <a:xfrm>
            <a:off x="1006625" y="2870814"/>
            <a:ext cx="356182" cy="412421"/>
          </a:xfrm>
          <a:prstGeom prst="rect">
            <a:avLst/>
          </a:prstGeom>
        </p:spPr>
      </p:pic>
      <p:pic>
        <p:nvPicPr>
          <p:cNvPr id="101" name="図 100"/>
          <p:cNvPicPr>
            <a:picLocks noChangeAspect="1"/>
          </p:cNvPicPr>
          <p:nvPr/>
        </p:nvPicPr>
        <p:blipFill>
          <a:blip r:embed="rId4"/>
          <a:stretch>
            <a:fillRect/>
          </a:stretch>
        </p:blipFill>
        <p:spPr>
          <a:xfrm>
            <a:off x="788474" y="5146308"/>
            <a:ext cx="358235" cy="414799"/>
          </a:xfrm>
          <a:prstGeom prst="rect">
            <a:avLst/>
          </a:prstGeom>
        </p:spPr>
      </p:pic>
      <p:pic>
        <p:nvPicPr>
          <p:cNvPr id="80" name="図 79"/>
          <p:cNvPicPr>
            <a:picLocks noChangeAspect="1"/>
          </p:cNvPicPr>
          <p:nvPr/>
        </p:nvPicPr>
        <p:blipFill>
          <a:blip r:embed="rId3"/>
          <a:stretch>
            <a:fillRect/>
          </a:stretch>
        </p:blipFill>
        <p:spPr>
          <a:xfrm>
            <a:off x="3441629" y="4522487"/>
            <a:ext cx="294000" cy="340421"/>
          </a:xfrm>
          <a:prstGeom prst="rect">
            <a:avLst/>
          </a:prstGeom>
        </p:spPr>
      </p:pic>
      <p:pic>
        <p:nvPicPr>
          <p:cNvPr id="81" name="図 80"/>
          <p:cNvPicPr>
            <a:picLocks noChangeAspect="1"/>
          </p:cNvPicPr>
          <p:nvPr/>
        </p:nvPicPr>
        <p:blipFill>
          <a:blip r:embed="rId4"/>
          <a:stretch>
            <a:fillRect/>
          </a:stretch>
        </p:blipFill>
        <p:spPr>
          <a:xfrm>
            <a:off x="5665581" y="1603835"/>
            <a:ext cx="296052" cy="34279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left)">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1"/>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7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up)">
                                      <p:cBhvr>
                                        <p:cTn id="40" dur="500"/>
                                        <p:tgtEl>
                                          <p:spTgt spid="8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9"/>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8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計算量</a:t>
            </a:r>
            <a:endParaRPr lang="ja-JP" altLang="en-US" dirty="0"/>
          </a:p>
        </p:txBody>
      </p:sp>
      <p:sp>
        <p:nvSpPr>
          <p:cNvPr id="5" name="コンテンツ プレースホルダ 4"/>
          <p:cNvSpPr>
            <a:spLocks noGrp="1"/>
          </p:cNvSpPr>
          <p:nvPr>
            <p:ph idx="1"/>
          </p:nvPr>
        </p:nvSpPr>
        <p:spPr>
          <a:xfrm>
            <a:off x="457200" y="1600199"/>
            <a:ext cx="7317285" cy="4480123"/>
          </a:xfrm>
        </p:spPr>
        <p:txBody>
          <a:bodyPr>
            <a:normAutofit/>
          </a:bodyPr>
          <a:lstStyle/>
          <a:p>
            <a:r>
              <a:rPr lang="ja-JP" altLang="en-US" dirty="0" smtClean="0"/>
              <a:t>強連結成分分解</a:t>
            </a:r>
            <a:endParaRPr lang="en-US" altLang="ja-JP" dirty="0" smtClean="0"/>
          </a:p>
          <a:p>
            <a:r>
              <a:rPr lang="ja-JP" altLang="en-US" dirty="0" smtClean="0"/>
              <a:t>トポロジカルソート</a:t>
            </a:r>
            <a:endParaRPr lang="en-US" altLang="ja-JP" dirty="0" smtClean="0"/>
          </a:p>
          <a:p>
            <a:r>
              <a:rPr lang="en-US" altLang="ja-JP" dirty="0" smtClean="0">
                <a:latin typeface="BKM-cmmi12"/>
                <a:cs typeface="BKM-cmmi12"/>
              </a:rPr>
              <a:t>S</a:t>
            </a:r>
            <a:r>
              <a:rPr lang="en-US" altLang="ja-JP" baseline="-25000" dirty="0" smtClean="0">
                <a:latin typeface="BKM-cmmi12"/>
                <a:cs typeface="BKM-cmmi12"/>
              </a:rPr>
              <a:t>1</a:t>
            </a:r>
            <a:r>
              <a:rPr lang="ja-JP" altLang="en-US" dirty="0" smtClean="0">
                <a:latin typeface="BKM-cmmi12"/>
                <a:cs typeface="BKM-cmmi12"/>
              </a:rPr>
              <a:t>と</a:t>
            </a:r>
            <a:r>
              <a:rPr lang="en-US" altLang="ja-JP" dirty="0" smtClean="0">
                <a:latin typeface="BKM-cmmi12"/>
                <a:cs typeface="BKM-cmmi12"/>
              </a:rPr>
              <a:t>S</a:t>
            </a:r>
            <a:r>
              <a:rPr lang="en-US" altLang="ja-JP" baseline="-25000" dirty="0" smtClean="0">
                <a:latin typeface="BKM-cmmi12"/>
                <a:cs typeface="BKM-cmmi12"/>
              </a:rPr>
              <a:t>2</a:t>
            </a:r>
            <a:r>
              <a:rPr lang="ja-JP" altLang="en-US" dirty="0" smtClean="0">
                <a:latin typeface="BKM-cmmi12"/>
                <a:cs typeface="BKM-cmmi12"/>
              </a:rPr>
              <a:t>の比較</a:t>
            </a:r>
            <a:endParaRPr lang="en-US" altLang="ja-JP" dirty="0" smtClean="0">
              <a:latin typeface="BKM-cmmi12"/>
              <a:cs typeface="BKM-cmmi12"/>
            </a:endParaRPr>
          </a:p>
          <a:p>
            <a:r>
              <a:rPr lang="ja-JP" altLang="en-US" dirty="0" smtClean="0">
                <a:latin typeface="+mn-ea"/>
                <a:cs typeface="BKM-cmmi12"/>
              </a:rPr>
              <a:t>関数</a:t>
            </a:r>
            <a:r>
              <a:rPr lang="en-US" altLang="ja-JP" dirty="0" smtClean="0">
                <a:latin typeface="+mn-ea"/>
                <a:cs typeface="BKM-cmmi12"/>
              </a:rPr>
              <a:t>Vertex-match</a:t>
            </a:r>
            <a:r>
              <a:rPr lang="ja-JP" altLang="en-US" dirty="0" smtClean="0">
                <a:latin typeface="+mn-ea"/>
                <a:cs typeface="BKM-cmmi12"/>
              </a:rPr>
              <a:t>と</a:t>
            </a:r>
            <a:r>
              <a:rPr lang="en-US" altLang="ja-JP" dirty="0" smtClean="0">
                <a:latin typeface="+mn-ea"/>
                <a:cs typeface="BKM-cmmi12"/>
              </a:rPr>
              <a:t>Vertex-mismatch</a:t>
            </a:r>
          </a:p>
          <a:p>
            <a:endParaRPr lang="en-US" altLang="ja-JP" dirty="0" smtClean="0">
              <a:latin typeface="+mn-ea"/>
              <a:cs typeface="BKM-cmmi12"/>
            </a:endParaRPr>
          </a:p>
          <a:p>
            <a:r>
              <a:rPr lang="ja-JP" altLang="en-US" dirty="0" smtClean="0">
                <a:latin typeface="+mn-ea"/>
                <a:cs typeface="BKM-cmmi12"/>
              </a:rPr>
              <a:t>文字と文字の集合の比較</a:t>
            </a:r>
            <a:endParaRPr lang="en-US" altLang="ja-JP" dirty="0" smtClean="0">
              <a:latin typeface="+mn-ea"/>
              <a:cs typeface="BKM-cmmi12"/>
            </a:endParaRPr>
          </a:p>
          <a:p>
            <a:endParaRPr lang="en-US" altLang="ja-JP" dirty="0" smtClean="0">
              <a:latin typeface="+mn-ea"/>
              <a:cs typeface="BKM-cmmi12"/>
            </a:endParaRPr>
          </a:p>
          <a:p>
            <a:r>
              <a:rPr lang="ja-JP" altLang="en-US" dirty="0" smtClean="0">
                <a:latin typeface="+mn-ea"/>
                <a:cs typeface="BKM-cmmi12"/>
              </a:rPr>
              <a:t>一つの頂点から複数の文字を選ぶ操作</a:t>
            </a:r>
            <a:endParaRPr lang="en-US" altLang="ja-JP" dirty="0" smtClean="0">
              <a:latin typeface="+mn-ea"/>
              <a:cs typeface="BKM-cmmi12"/>
            </a:endParaRPr>
          </a:p>
        </p:txBody>
      </p:sp>
      <p:grpSp>
        <p:nvGrpSpPr>
          <p:cNvPr id="3" name="図形グループ 14"/>
          <p:cNvGrpSpPr/>
          <p:nvPr/>
        </p:nvGrpSpPr>
        <p:grpSpPr>
          <a:xfrm>
            <a:off x="4220801" y="1600202"/>
            <a:ext cx="5068477" cy="1012042"/>
            <a:chOff x="4220801" y="1600202"/>
            <a:chExt cx="5068477" cy="1012042"/>
          </a:xfrm>
        </p:grpSpPr>
        <p:sp>
          <p:nvSpPr>
            <p:cNvPr id="6" name="右矢印 5"/>
            <p:cNvSpPr/>
            <p:nvPr/>
          </p:nvSpPr>
          <p:spPr>
            <a:xfrm>
              <a:off x="4233630" y="1600202"/>
              <a:ext cx="584384" cy="3516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4220801" y="2244848"/>
              <a:ext cx="584384" cy="3516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4" name="図形グループ 13"/>
            <p:cNvGrpSpPr/>
            <p:nvPr/>
          </p:nvGrpSpPr>
          <p:grpSpPr>
            <a:xfrm>
              <a:off x="4882159" y="1611094"/>
              <a:ext cx="4407119" cy="1001150"/>
              <a:chOff x="4882159" y="1611094"/>
              <a:chExt cx="4407119" cy="1001150"/>
            </a:xfrm>
          </p:grpSpPr>
          <p:grpSp>
            <p:nvGrpSpPr>
              <p:cNvPr id="8" name="図形グループ 10"/>
              <p:cNvGrpSpPr/>
              <p:nvPr/>
            </p:nvGrpSpPr>
            <p:grpSpPr>
              <a:xfrm>
                <a:off x="4920646" y="1611094"/>
                <a:ext cx="3937219" cy="369332"/>
                <a:chOff x="4920646" y="1611094"/>
                <a:chExt cx="3937219" cy="369332"/>
              </a:xfrm>
            </p:grpSpPr>
            <p:pic>
              <p:nvPicPr>
                <p:cNvPr id="9" name="図 8"/>
                <p:cNvPicPr>
                  <a:picLocks noChangeAspect="1"/>
                </p:cNvPicPr>
                <p:nvPr/>
              </p:nvPicPr>
              <p:blipFill>
                <a:blip r:embed="rId3"/>
                <a:stretch>
                  <a:fillRect/>
                </a:stretch>
              </p:blipFill>
              <p:spPr>
                <a:xfrm>
                  <a:off x="4920646" y="1675242"/>
                  <a:ext cx="2654300" cy="266700"/>
                </a:xfrm>
                <a:prstGeom prst="rect">
                  <a:avLst/>
                </a:prstGeom>
              </p:spPr>
            </p:pic>
            <p:sp>
              <p:nvSpPr>
                <p:cNvPr id="10" name="テキスト ボックス 9"/>
                <p:cNvSpPr txBox="1"/>
                <p:nvPr/>
              </p:nvSpPr>
              <p:spPr>
                <a:xfrm>
                  <a:off x="7574946" y="1611094"/>
                  <a:ext cx="1282919" cy="369332"/>
                </a:xfrm>
                <a:prstGeom prst="rect">
                  <a:avLst/>
                </a:prstGeom>
                <a:noFill/>
              </p:spPr>
              <p:txBody>
                <a:bodyPr wrap="square" rtlCol="0">
                  <a:spAutoFit/>
                </a:bodyPr>
                <a:lstStyle/>
                <a:p>
                  <a:r>
                    <a:rPr lang="ja-JP" altLang="en-US" dirty="0" smtClean="0"/>
                    <a:t>時間</a:t>
                  </a:r>
                  <a:endParaRPr kumimoji="1" lang="ja-JP" altLang="en-US" dirty="0"/>
                </a:p>
              </p:txBody>
            </p:sp>
          </p:grpSp>
          <p:pic>
            <p:nvPicPr>
              <p:cNvPr id="12" name="図 11"/>
              <p:cNvPicPr>
                <a:picLocks noChangeAspect="1"/>
              </p:cNvPicPr>
              <p:nvPr/>
            </p:nvPicPr>
            <p:blipFill>
              <a:blip r:embed="rId4"/>
              <a:stretch>
                <a:fillRect/>
              </a:stretch>
            </p:blipFill>
            <p:spPr>
              <a:xfrm>
                <a:off x="4882159" y="2294488"/>
                <a:ext cx="3124200" cy="292100"/>
              </a:xfrm>
              <a:prstGeom prst="rect">
                <a:avLst/>
              </a:prstGeom>
            </p:spPr>
          </p:pic>
          <p:sp>
            <p:nvSpPr>
              <p:cNvPr id="13" name="テキスト ボックス 12"/>
              <p:cNvSpPr txBox="1"/>
              <p:nvPr/>
            </p:nvSpPr>
            <p:spPr>
              <a:xfrm>
                <a:off x="8006359" y="2242912"/>
                <a:ext cx="1282919" cy="369332"/>
              </a:xfrm>
              <a:prstGeom prst="rect">
                <a:avLst/>
              </a:prstGeom>
              <a:noFill/>
            </p:spPr>
            <p:txBody>
              <a:bodyPr wrap="square" rtlCol="0">
                <a:spAutoFit/>
              </a:bodyPr>
              <a:lstStyle/>
              <a:p>
                <a:r>
                  <a:rPr lang="ja-JP" altLang="en-US" dirty="0" smtClean="0"/>
                  <a:t>時間</a:t>
                </a:r>
                <a:endParaRPr kumimoji="1" lang="ja-JP" altLang="en-US" dirty="0"/>
              </a:p>
            </p:txBody>
          </p:sp>
        </p:grpSp>
      </p:grpSp>
      <p:grpSp>
        <p:nvGrpSpPr>
          <p:cNvPr id="11" name="図形グループ 18"/>
          <p:cNvGrpSpPr/>
          <p:nvPr/>
        </p:nvGrpSpPr>
        <p:grpSpPr>
          <a:xfrm>
            <a:off x="4233630" y="2785480"/>
            <a:ext cx="3455835" cy="407799"/>
            <a:chOff x="4220801" y="2892925"/>
            <a:chExt cx="3455835" cy="407799"/>
          </a:xfrm>
        </p:grpSpPr>
        <p:sp>
          <p:nvSpPr>
            <p:cNvPr id="16" name="右矢印 15"/>
            <p:cNvSpPr/>
            <p:nvPr/>
          </p:nvSpPr>
          <p:spPr>
            <a:xfrm>
              <a:off x="4220801" y="2892925"/>
              <a:ext cx="584384" cy="3516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5"/>
            <a:stretch>
              <a:fillRect/>
            </a:stretch>
          </p:blipFill>
          <p:spPr>
            <a:xfrm>
              <a:off x="4907817" y="2982712"/>
              <a:ext cx="1485900" cy="266700"/>
            </a:xfrm>
            <a:prstGeom prst="rect">
              <a:avLst/>
            </a:prstGeom>
          </p:spPr>
        </p:pic>
        <p:sp>
          <p:nvSpPr>
            <p:cNvPr id="18" name="テキスト ボックス 17"/>
            <p:cNvSpPr txBox="1"/>
            <p:nvPr/>
          </p:nvSpPr>
          <p:spPr>
            <a:xfrm>
              <a:off x="6393717" y="2931392"/>
              <a:ext cx="1282919" cy="369332"/>
            </a:xfrm>
            <a:prstGeom prst="rect">
              <a:avLst/>
            </a:prstGeom>
            <a:noFill/>
          </p:spPr>
          <p:txBody>
            <a:bodyPr wrap="square" rtlCol="0">
              <a:spAutoFit/>
            </a:bodyPr>
            <a:lstStyle/>
            <a:p>
              <a:r>
                <a:rPr lang="ja-JP" altLang="en-US" dirty="0" smtClean="0"/>
                <a:t>時間</a:t>
              </a:r>
              <a:endParaRPr kumimoji="1" lang="ja-JP" alt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関数</a:t>
            </a:r>
            <a:r>
              <a:rPr lang="en-US" altLang="ja-JP" dirty="0" smtClean="0"/>
              <a:t>Vertex-</a:t>
            </a:r>
            <a:r>
              <a:rPr lang="en-US" altLang="ja-JP" dirty="0" err="1" smtClean="0"/>
              <a:t>match,Vertex</a:t>
            </a:r>
            <a:r>
              <a:rPr lang="en-US" altLang="ja-JP" dirty="0" smtClean="0"/>
              <a:t>-mismatch</a:t>
            </a:r>
            <a:endParaRPr lang="ja-JP" altLang="en-US" dirty="0"/>
          </a:p>
        </p:txBody>
      </p:sp>
      <p:grpSp>
        <p:nvGrpSpPr>
          <p:cNvPr id="3" name="図形グループ 15"/>
          <p:cNvGrpSpPr/>
          <p:nvPr/>
        </p:nvGrpSpPr>
        <p:grpSpPr>
          <a:xfrm>
            <a:off x="216266" y="125143"/>
            <a:ext cx="4527012" cy="6732857"/>
            <a:chOff x="4347263" y="89143"/>
            <a:chExt cx="4527012" cy="6732857"/>
          </a:xfrm>
        </p:grpSpPr>
        <p:pic>
          <p:nvPicPr>
            <p:cNvPr id="4" name="図 3"/>
            <p:cNvPicPr>
              <a:picLocks noChangeAspect="1"/>
            </p:cNvPicPr>
            <p:nvPr/>
          </p:nvPicPr>
          <p:blipFill>
            <a:blip r:embed="rId3"/>
            <a:stretch>
              <a:fillRect/>
            </a:stretch>
          </p:blipFill>
          <p:spPr>
            <a:xfrm>
              <a:off x="4347263" y="89143"/>
              <a:ext cx="4527012" cy="6732857"/>
            </a:xfrm>
            <a:prstGeom prst="rect">
              <a:avLst/>
            </a:prstGeom>
            <a:ln w="34925" cap="flat" cmpd="sng" algn="ctr">
              <a:solidFill>
                <a:srgbClr val="FF0000"/>
              </a:solidFill>
              <a:prstDash val="solid"/>
              <a:round/>
              <a:headEnd type="none" w="med" len="med"/>
              <a:tailEnd type="none" w="med" len="med"/>
            </a:ln>
          </p:spPr>
        </p:pic>
        <p:grpSp>
          <p:nvGrpSpPr>
            <p:cNvPr id="5" name="図形グループ 6"/>
            <p:cNvGrpSpPr/>
            <p:nvPr/>
          </p:nvGrpSpPr>
          <p:grpSpPr>
            <a:xfrm>
              <a:off x="6182954" y="1539321"/>
              <a:ext cx="1638830" cy="3138304"/>
              <a:chOff x="6182954" y="1539321"/>
              <a:chExt cx="1638830" cy="3138304"/>
            </a:xfrm>
          </p:grpSpPr>
          <p:sp>
            <p:nvSpPr>
              <p:cNvPr id="8" name="正方形/長方形 7"/>
              <p:cNvSpPr/>
              <p:nvPr/>
            </p:nvSpPr>
            <p:spPr>
              <a:xfrm>
                <a:off x="6182954" y="1539321"/>
                <a:ext cx="1638830" cy="225932"/>
              </a:xfrm>
              <a:prstGeom prst="rect">
                <a:avLst/>
              </a:prstGeom>
              <a:noFill/>
              <a:ln w="22225"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82954" y="2655330"/>
                <a:ext cx="1638830" cy="225932"/>
              </a:xfrm>
              <a:prstGeom prst="rect">
                <a:avLst/>
              </a:prstGeom>
              <a:noFill/>
              <a:ln w="22225"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182954" y="4451693"/>
                <a:ext cx="1638830" cy="225932"/>
              </a:xfrm>
              <a:prstGeom prst="rect">
                <a:avLst/>
              </a:prstGeom>
              <a:noFill/>
              <a:ln w="22225"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6" name="図形グループ 10"/>
            <p:cNvGrpSpPr/>
            <p:nvPr/>
          </p:nvGrpSpPr>
          <p:grpSpPr>
            <a:xfrm>
              <a:off x="5921566" y="1958923"/>
              <a:ext cx="2122410" cy="4302552"/>
              <a:chOff x="5921566" y="1958923"/>
              <a:chExt cx="2122410" cy="4302552"/>
            </a:xfrm>
          </p:grpSpPr>
          <p:sp>
            <p:nvSpPr>
              <p:cNvPr id="12" name="正方形/長方形 11"/>
              <p:cNvSpPr/>
              <p:nvPr/>
            </p:nvSpPr>
            <p:spPr>
              <a:xfrm>
                <a:off x="6157296" y="1958923"/>
                <a:ext cx="1886680" cy="225932"/>
              </a:xfrm>
              <a:prstGeom prst="rect">
                <a:avLst/>
              </a:prstGeom>
              <a:noFill/>
              <a:ln w="254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157296" y="3753851"/>
                <a:ext cx="1886680" cy="225932"/>
              </a:xfrm>
              <a:prstGeom prst="rect">
                <a:avLst/>
              </a:prstGeom>
              <a:noFill/>
              <a:ln w="254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148832" y="5573878"/>
                <a:ext cx="1886680" cy="225932"/>
              </a:xfrm>
              <a:prstGeom prst="rect">
                <a:avLst/>
              </a:prstGeom>
              <a:noFill/>
              <a:ln w="254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921566" y="6035543"/>
                <a:ext cx="1886680" cy="225932"/>
              </a:xfrm>
              <a:prstGeom prst="rect">
                <a:avLst/>
              </a:prstGeom>
              <a:noFill/>
              <a:ln w="254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pic>
        <p:nvPicPr>
          <p:cNvPr id="17" name="図 16"/>
          <p:cNvPicPr>
            <a:picLocks noChangeAspect="1"/>
          </p:cNvPicPr>
          <p:nvPr/>
        </p:nvPicPr>
        <p:blipFill>
          <a:blip r:embed="rId4"/>
          <a:stretch>
            <a:fillRect/>
          </a:stretch>
        </p:blipFill>
        <p:spPr>
          <a:xfrm>
            <a:off x="4946387" y="1185805"/>
            <a:ext cx="4038600" cy="2070100"/>
          </a:xfrm>
          <a:prstGeom prst="rect">
            <a:avLst/>
          </a:prstGeom>
          <a:ln w="38100" cap="flat" cmpd="sng" algn="ctr">
            <a:solidFill>
              <a:srgbClr val="3366FF"/>
            </a:solidFill>
            <a:prstDash val="solid"/>
            <a:round/>
            <a:headEnd type="none" w="med" len="med"/>
            <a:tailEnd type="none" w="med" len="med"/>
          </a:ln>
        </p:spPr>
      </p:pic>
      <p:pic>
        <p:nvPicPr>
          <p:cNvPr id="18" name="図 17"/>
          <p:cNvPicPr>
            <a:picLocks noChangeAspect="1"/>
          </p:cNvPicPr>
          <p:nvPr/>
        </p:nvPicPr>
        <p:blipFill>
          <a:blip r:embed="rId5"/>
          <a:stretch>
            <a:fillRect/>
          </a:stretch>
        </p:blipFill>
        <p:spPr>
          <a:xfrm>
            <a:off x="4946387" y="3417243"/>
            <a:ext cx="4038600" cy="2654300"/>
          </a:xfrm>
          <a:prstGeom prst="rect">
            <a:avLst/>
          </a:prstGeom>
          <a:ln w="34925" cap="flat" cmpd="sng" algn="ctr">
            <a:solidFill>
              <a:srgbClr val="FFFF00"/>
            </a:solidFill>
            <a:prstDash val="solid"/>
            <a:round/>
            <a:headEnd type="none" w="med" len="med"/>
            <a:tailEnd type="none" w="med" len="med"/>
          </a:ln>
        </p:spPr>
      </p:pic>
      <p:grpSp>
        <p:nvGrpSpPr>
          <p:cNvPr id="7" name="図形グループ 21"/>
          <p:cNvGrpSpPr/>
          <p:nvPr/>
        </p:nvGrpSpPr>
        <p:grpSpPr>
          <a:xfrm>
            <a:off x="1154626" y="1198633"/>
            <a:ext cx="3257063" cy="5262497"/>
            <a:chOff x="1154626" y="1198633"/>
            <a:chExt cx="3257063" cy="5262497"/>
          </a:xfrm>
        </p:grpSpPr>
        <p:sp>
          <p:nvSpPr>
            <p:cNvPr id="16" name="正方形/長方形 15"/>
            <p:cNvSpPr/>
            <p:nvPr/>
          </p:nvSpPr>
          <p:spPr>
            <a:xfrm>
              <a:off x="1154626" y="1198633"/>
              <a:ext cx="3117492" cy="1071049"/>
            </a:xfrm>
            <a:prstGeom prst="rect">
              <a:avLst/>
            </a:prstGeom>
            <a:noFill/>
            <a:ln w="25400" cap="flat" cmpd="sng" algn="ctr">
              <a:solidFill>
                <a:srgbClr val="FF0000"/>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167455" y="2308166"/>
              <a:ext cx="3244234" cy="1707617"/>
            </a:xfrm>
            <a:prstGeom prst="rect">
              <a:avLst/>
            </a:prstGeom>
            <a:noFill/>
            <a:ln w="25400" cap="flat" cmpd="sng" algn="ctr">
              <a:solidFill>
                <a:srgbClr val="FF0000"/>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167455" y="5925606"/>
              <a:ext cx="3117492" cy="535524"/>
            </a:xfrm>
            <a:prstGeom prst="rect">
              <a:avLst/>
            </a:prstGeom>
            <a:noFill/>
            <a:ln w="25400" cap="flat" cmpd="sng" algn="ctr">
              <a:solidFill>
                <a:srgbClr val="FF0000"/>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167455" y="4079923"/>
              <a:ext cx="3244234" cy="1755887"/>
            </a:xfrm>
            <a:prstGeom prst="rect">
              <a:avLst/>
            </a:prstGeom>
            <a:noFill/>
            <a:ln w="25400" cap="flat" cmpd="sng" algn="ctr">
              <a:solidFill>
                <a:srgbClr val="FF0000"/>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Vertex-match</a:t>
            </a:r>
            <a:r>
              <a:rPr lang="ja-JP" altLang="en-US" dirty="0" smtClean="0"/>
              <a:t>の計算量</a:t>
            </a:r>
            <a:endParaRPr lang="ja-JP" altLang="en-US" dirty="0"/>
          </a:p>
        </p:txBody>
      </p:sp>
      <p:pic>
        <p:nvPicPr>
          <p:cNvPr id="37" name="図 36"/>
          <p:cNvPicPr>
            <a:picLocks noChangeAspect="1"/>
          </p:cNvPicPr>
          <p:nvPr/>
        </p:nvPicPr>
        <p:blipFill>
          <a:blip r:embed="rId3"/>
          <a:stretch>
            <a:fillRect/>
          </a:stretch>
        </p:blipFill>
        <p:spPr>
          <a:xfrm>
            <a:off x="194260" y="1111738"/>
            <a:ext cx="3826228" cy="4176650"/>
          </a:xfrm>
          <a:prstGeom prst="rect">
            <a:avLst/>
          </a:prstGeom>
        </p:spPr>
      </p:pic>
      <p:sp>
        <p:nvSpPr>
          <p:cNvPr id="38" name="テキスト ボックス 37"/>
          <p:cNvSpPr txBox="1"/>
          <p:nvPr/>
        </p:nvSpPr>
        <p:spPr>
          <a:xfrm>
            <a:off x="4695472" y="1527770"/>
            <a:ext cx="3733800" cy="369332"/>
          </a:xfrm>
          <a:prstGeom prst="rect">
            <a:avLst/>
          </a:prstGeom>
          <a:noFill/>
        </p:spPr>
        <p:txBody>
          <a:bodyPr wrap="square" rtlCol="0">
            <a:spAutoFit/>
          </a:bodyPr>
          <a:lstStyle/>
          <a:p>
            <a:r>
              <a:rPr lang="en-US" altLang="ja-JP" dirty="0" err="1" smtClean="0">
                <a:latin typeface="BKM-cmmi12"/>
                <a:cs typeface="BKM-cmmi12"/>
              </a:rPr>
              <a:t>e</a:t>
            </a:r>
            <a:r>
              <a:rPr lang="en-US" altLang="ja-JP" baseline="-25000" dirty="0" err="1" smtClean="0">
                <a:latin typeface="BKM-cmmi12"/>
                <a:cs typeface="BKM-cmmi12"/>
              </a:rPr>
              <a:t>i</a:t>
            </a:r>
            <a:r>
              <a:rPr kumimoji="1" lang="ja-JP" altLang="en-US" dirty="0" smtClean="0"/>
              <a:t>：</a:t>
            </a:r>
            <a:r>
              <a:rPr kumimoji="1" lang="en-US" altLang="ja-JP" dirty="0" smtClean="0">
                <a:latin typeface="BKM-cmmi12"/>
                <a:cs typeface="BKM-cmmi12"/>
              </a:rPr>
              <a:t>v</a:t>
            </a:r>
            <a:r>
              <a:rPr lang="en-US" altLang="ja-JP" baseline="-25000" dirty="0" smtClean="0">
                <a:latin typeface="BKM-cmmi12"/>
                <a:cs typeface="BKM-cmmi12"/>
              </a:rPr>
              <a:t>1,i   </a:t>
            </a:r>
            <a:r>
              <a:rPr lang="ja-JP" altLang="en-US" baseline="-25000" dirty="0" smtClean="0">
                <a:latin typeface="BKM-cmmi12"/>
                <a:cs typeface="BKM-cmmi12"/>
              </a:rPr>
              <a:t> </a:t>
            </a:r>
            <a:r>
              <a:rPr lang="en-US" altLang="ja-JP" baseline="-25000" dirty="0" smtClean="0">
                <a:latin typeface="BKM-cmmi12"/>
                <a:cs typeface="BKM-cmmi12"/>
              </a:rPr>
              <a:t> </a:t>
            </a:r>
            <a:r>
              <a:rPr lang="ja-JP" altLang="en-US" dirty="0" smtClean="0">
                <a:latin typeface="BKM-cmmi12"/>
                <a:cs typeface="BKM-cmmi12"/>
              </a:rPr>
              <a:t>に入ってくる辺の数</a:t>
            </a:r>
            <a:r>
              <a:rPr lang="en-US" altLang="ja-JP" dirty="0" smtClean="0">
                <a:latin typeface="BKM-cmmi12"/>
                <a:cs typeface="BKM-cmmi12"/>
              </a:rPr>
              <a:t> </a:t>
            </a:r>
            <a:endParaRPr kumimoji="1" lang="ja-JP" altLang="en-US" dirty="0"/>
          </a:p>
        </p:txBody>
      </p:sp>
      <p:sp>
        <p:nvSpPr>
          <p:cNvPr id="39" name="テキスト ボックス 38"/>
          <p:cNvSpPr txBox="1"/>
          <p:nvPr/>
        </p:nvSpPr>
        <p:spPr>
          <a:xfrm>
            <a:off x="4695472" y="1897102"/>
            <a:ext cx="3733800" cy="369332"/>
          </a:xfrm>
          <a:prstGeom prst="rect">
            <a:avLst/>
          </a:prstGeom>
          <a:noFill/>
        </p:spPr>
        <p:txBody>
          <a:bodyPr wrap="square" rtlCol="0">
            <a:spAutoFit/>
          </a:bodyPr>
          <a:lstStyle/>
          <a:p>
            <a:r>
              <a:rPr lang="en-US" altLang="ja-JP" dirty="0" err="1" smtClean="0">
                <a:latin typeface="BKM-cmmi12"/>
                <a:cs typeface="BKM-cmmi12"/>
              </a:rPr>
              <a:t>f</a:t>
            </a:r>
            <a:r>
              <a:rPr lang="en-US" altLang="ja-JP" baseline="-25000" dirty="0" err="1" smtClean="0">
                <a:latin typeface="BKM-cmmi12"/>
                <a:cs typeface="BKM-cmmi12"/>
              </a:rPr>
              <a:t>j</a:t>
            </a:r>
            <a:r>
              <a:rPr kumimoji="1" lang="ja-JP" altLang="en-US" dirty="0" smtClean="0"/>
              <a:t>：</a:t>
            </a:r>
            <a:r>
              <a:rPr kumimoji="1" lang="en-US" altLang="ja-JP" dirty="0" smtClean="0">
                <a:latin typeface="BKM-cmmi12"/>
                <a:cs typeface="BKM-cmmi12"/>
              </a:rPr>
              <a:t>v</a:t>
            </a:r>
            <a:r>
              <a:rPr kumimoji="1" lang="en-US" altLang="ja-JP" baseline="-25000" dirty="0" smtClean="0">
                <a:latin typeface="BKM-cmmi12"/>
                <a:cs typeface="BKM-cmmi12"/>
              </a:rPr>
              <a:t>2</a:t>
            </a:r>
            <a:r>
              <a:rPr lang="en-US" altLang="ja-JP" baseline="-25000" dirty="0" smtClean="0">
                <a:latin typeface="BKM-cmmi12"/>
                <a:cs typeface="BKM-cmmi12"/>
              </a:rPr>
              <a:t>,j   </a:t>
            </a:r>
            <a:r>
              <a:rPr lang="ja-JP" altLang="en-US" baseline="-25000" dirty="0" smtClean="0">
                <a:latin typeface="BKM-cmmi12"/>
                <a:cs typeface="BKM-cmmi12"/>
              </a:rPr>
              <a:t> </a:t>
            </a:r>
            <a:r>
              <a:rPr lang="en-US" altLang="ja-JP" baseline="-25000" dirty="0" smtClean="0">
                <a:latin typeface="BKM-cmmi12"/>
                <a:cs typeface="BKM-cmmi12"/>
              </a:rPr>
              <a:t> </a:t>
            </a:r>
            <a:r>
              <a:rPr lang="ja-JP" altLang="en-US" dirty="0" smtClean="0">
                <a:latin typeface="BKM-cmmi12"/>
                <a:cs typeface="BKM-cmmi12"/>
              </a:rPr>
              <a:t>に入ってくる辺の数</a:t>
            </a:r>
            <a:r>
              <a:rPr lang="en-US" altLang="ja-JP" dirty="0" smtClean="0">
                <a:latin typeface="BKM-cmmi12"/>
                <a:cs typeface="BKM-cmmi12"/>
              </a:rPr>
              <a:t> </a:t>
            </a:r>
            <a:endParaRPr kumimoji="1" lang="ja-JP" altLang="en-US" dirty="0"/>
          </a:p>
        </p:txBody>
      </p:sp>
      <p:pic>
        <p:nvPicPr>
          <p:cNvPr id="40" name="図 39"/>
          <p:cNvPicPr>
            <a:picLocks noChangeAspect="1"/>
          </p:cNvPicPr>
          <p:nvPr/>
        </p:nvPicPr>
        <p:blipFill>
          <a:blip r:embed="rId4"/>
          <a:stretch>
            <a:fillRect/>
          </a:stretch>
        </p:blipFill>
        <p:spPr>
          <a:xfrm>
            <a:off x="405424" y="1365738"/>
            <a:ext cx="3606657" cy="3830472"/>
          </a:xfrm>
          <a:prstGeom prst="rect">
            <a:avLst/>
          </a:prstGeom>
        </p:spPr>
      </p:pic>
      <p:sp>
        <p:nvSpPr>
          <p:cNvPr id="41" name="円/楕円 40"/>
          <p:cNvSpPr/>
          <p:nvPr/>
        </p:nvSpPr>
        <p:spPr>
          <a:xfrm>
            <a:off x="981660" y="1903900"/>
            <a:ext cx="260350" cy="25026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図形グループ 43"/>
          <p:cNvGrpSpPr/>
          <p:nvPr/>
        </p:nvGrpSpPr>
        <p:grpSpPr>
          <a:xfrm>
            <a:off x="4695472" y="2461399"/>
            <a:ext cx="3733800" cy="646331"/>
            <a:chOff x="4695472" y="1561068"/>
            <a:chExt cx="3733800" cy="646331"/>
          </a:xfrm>
        </p:grpSpPr>
        <p:pic>
          <p:nvPicPr>
            <p:cNvPr id="42" name="図 41"/>
            <p:cNvPicPr>
              <a:picLocks noChangeAspect="1"/>
            </p:cNvPicPr>
            <p:nvPr/>
          </p:nvPicPr>
          <p:blipFill>
            <a:blip r:embed="rId5"/>
            <a:stretch>
              <a:fillRect/>
            </a:stretch>
          </p:blipFill>
          <p:spPr>
            <a:xfrm>
              <a:off x="4695472" y="1663700"/>
              <a:ext cx="406400" cy="266700"/>
            </a:xfrm>
            <a:prstGeom prst="rect">
              <a:avLst/>
            </a:prstGeom>
            <a:solidFill>
              <a:srgbClr val="FFFFFF"/>
            </a:solidFill>
          </p:spPr>
        </p:pic>
        <p:sp>
          <p:nvSpPr>
            <p:cNvPr id="43" name="テキスト ボックス 42"/>
            <p:cNvSpPr txBox="1"/>
            <p:nvPr/>
          </p:nvSpPr>
          <p:spPr>
            <a:xfrm>
              <a:off x="4695472" y="1561068"/>
              <a:ext cx="3733800" cy="646331"/>
            </a:xfrm>
            <a:prstGeom prst="rect">
              <a:avLst/>
            </a:prstGeom>
            <a:noFill/>
          </p:spPr>
          <p:txBody>
            <a:bodyPr wrap="square" rtlCol="0">
              <a:spAutoFit/>
            </a:bodyPr>
            <a:lstStyle/>
            <a:p>
              <a:r>
                <a:rPr kumimoji="1" lang="ja-JP" altLang="en-US" dirty="0" smtClean="0"/>
                <a:t>　　</a:t>
              </a:r>
              <a:r>
                <a:rPr kumimoji="1" lang="en-US" altLang="ja-JP" dirty="0" smtClean="0"/>
                <a:t> </a:t>
              </a:r>
              <a:r>
                <a:rPr kumimoji="1" lang="ja-JP" altLang="en-US" dirty="0" smtClean="0"/>
                <a:t>の値を決めるために</a:t>
              </a:r>
              <a:r>
                <a:rPr lang="ja-JP" altLang="en-US" dirty="0" smtClean="0"/>
                <a:t>は</a:t>
              </a:r>
              <a:endParaRPr lang="en-US" altLang="ja-JP" dirty="0" smtClean="0"/>
            </a:p>
            <a:p>
              <a:r>
                <a:rPr kumimoji="1" lang="en-US" altLang="ja-JP" dirty="0" smtClean="0"/>
                <a:t> </a:t>
              </a:r>
              <a:r>
                <a:rPr kumimoji="1" lang="en-US" altLang="ja-JP" dirty="0" err="1" smtClean="0">
                  <a:latin typeface="BKM-cmmi12"/>
                  <a:cs typeface="BKM-cmmi12"/>
                </a:rPr>
                <a:t>e</a:t>
              </a:r>
              <a:r>
                <a:rPr lang="en-US" altLang="ja-JP" baseline="-25000" dirty="0" err="1" smtClean="0">
                  <a:latin typeface="BKM-cmmi12"/>
                  <a:cs typeface="BKM-cmmi12"/>
                </a:rPr>
                <a:t>i</a:t>
              </a:r>
              <a:r>
                <a:rPr lang="en-US" altLang="ja-JP" dirty="0" err="1" smtClean="0">
                  <a:latin typeface="BKM-cmmi12"/>
                  <a:cs typeface="BKM-cmmi12"/>
                </a:rPr>
                <a:t>f</a:t>
              </a:r>
              <a:r>
                <a:rPr lang="en-US" altLang="ja-JP" baseline="-25000" dirty="0" err="1" smtClean="0">
                  <a:latin typeface="BKM-cmmi12"/>
                  <a:cs typeface="BKM-cmmi12"/>
                </a:rPr>
                <a:t>j</a:t>
              </a:r>
              <a:r>
                <a:rPr kumimoji="1" lang="en-US" altLang="ja-JP" dirty="0" smtClean="0"/>
                <a:t> </a:t>
              </a:r>
              <a:r>
                <a:rPr lang="ja-JP" altLang="en-US" dirty="0" smtClean="0"/>
                <a:t>回の比較が必要</a:t>
              </a:r>
              <a:endParaRPr lang="en-US" altLang="ja-JP" dirty="0" smtClean="0"/>
            </a:p>
          </p:txBody>
        </p:sp>
      </p:grpSp>
      <p:grpSp>
        <p:nvGrpSpPr>
          <p:cNvPr id="4" name="図形グループ 53"/>
          <p:cNvGrpSpPr/>
          <p:nvPr/>
        </p:nvGrpSpPr>
        <p:grpSpPr>
          <a:xfrm>
            <a:off x="4695472" y="3467100"/>
            <a:ext cx="2848328" cy="1261523"/>
            <a:chOff x="4695472" y="3467100"/>
            <a:chExt cx="2848328" cy="1261523"/>
          </a:xfrm>
        </p:grpSpPr>
        <p:sp>
          <p:nvSpPr>
            <p:cNvPr id="45" name="テキスト ボックス 44"/>
            <p:cNvSpPr txBox="1"/>
            <p:nvPr/>
          </p:nvSpPr>
          <p:spPr>
            <a:xfrm>
              <a:off x="4695472" y="3467100"/>
              <a:ext cx="2848328" cy="369332"/>
            </a:xfrm>
            <a:prstGeom prst="rect">
              <a:avLst/>
            </a:prstGeom>
            <a:noFill/>
          </p:spPr>
          <p:txBody>
            <a:bodyPr wrap="square" rtlCol="0">
              <a:spAutoFit/>
            </a:bodyPr>
            <a:lstStyle/>
            <a:p>
              <a:r>
                <a:rPr lang="ja-JP" altLang="en-US" dirty="0" smtClean="0"/>
                <a:t>行列全体を求めるためには</a:t>
              </a:r>
              <a:endParaRPr kumimoji="1" lang="ja-JP" altLang="en-US" dirty="0"/>
            </a:p>
          </p:txBody>
        </p:sp>
        <p:pic>
          <p:nvPicPr>
            <p:cNvPr id="47" name="図 46"/>
            <p:cNvPicPr>
              <a:picLocks noChangeAspect="1"/>
            </p:cNvPicPr>
            <p:nvPr/>
          </p:nvPicPr>
          <p:blipFill>
            <a:blip r:embed="rId6"/>
            <a:stretch>
              <a:fillRect/>
            </a:stretch>
          </p:blipFill>
          <p:spPr>
            <a:xfrm>
              <a:off x="4695472" y="3836432"/>
              <a:ext cx="1479550" cy="892191"/>
            </a:xfrm>
            <a:prstGeom prst="rect">
              <a:avLst/>
            </a:prstGeom>
          </p:spPr>
        </p:pic>
      </p:grpSp>
      <p:grpSp>
        <p:nvGrpSpPr>
          <p:cNvPr id="5" name="図形グループ 52"/>
          <p:cNvGrpSpPr/>
          <p:nvPr/>
        </p:nvGrpSpPr>
        <p:grpSpPr>
          <a:xfrm>
            <a:off x="4695472" y="4965511"/>
            <a:ext cx="4421476" cy="1206689"/>
            <a:chOff x="4695472" y="4965511"/>
            <a:chExt cx="4421476" cy="1206689"/>
          </a:xfrm>
        </p:grpSpPr>
        <p:pic>
          <p:nvPicPr>
            <p:cNvPr id="49" name="図 48"/>
            <p:cNvPicPr>
              <a:picLocks noChangeAspect="1"/>
            </p:cNvPicPr>
            <p:nvPr/>
          </p:nvPicPr>
          <p:blipFill>
            <a:blip r:embed="rId7"/>
            <a:stretch>
              <a:fillRect/>
            </a:stretch>
          </p:blipFill>
          <p:spPr>
            <a:xfrm>
              <a:off x="4695474" y="4965511"/>
              <a:ext cx="4421474" cy="241167"/>
            </a:xfrm>
            <a:prstGeom prst="rect">
              <a:avLst/>
            </a:prstGeom>
          </p:spPr>
        </p:pic>
        <p:pic>
          <p:nvPicPr>
            <p:cNvPr id="50" name="図 49"/>
            <p:cNvPicPr>
              <a:picLocks noChangeAspect="1"/>
            </p:cNvPicPr>
            <p:nvPr/>
          </p:nvPicPr>
          <p:blipFill>
            <a:blip r:embed="rId8"/>
            <a:stretch>
              <a:fillRect/>
            </a:stretch>
          </p:blipFill>
          <p:spPr>
            <a:xfrm>
              <a:off x="4695472" y="5448300"/>
              <a:ext cx="3352800" cy="266700"/>
            </a:xfrm>
            <a:prstGeom prst="rect">
              <a:avLst/>
            </a:prstGeom>
          </p:spPr>
        </p:pic>
        <p:pic>
          <p:nvPicPr>
            <p:cNvPr id="52" name="図 51"/>
            <p:cNvPicPr>
              <a:picLocks noChangeAspect="1"/>
            </p:cNvPicPr>
            <p:nvPr/>
          </p:nvPicPr>
          <p:blipFill>
            <a:blip r:embed="rId9"/>
            <a:stretch>
              <a:fillRect/>
            </a:stretch>
          </p:blipFill>
          <p:spPr>
            <a:xfrm>
              <a:off x="4695474" y="5905500"/>
              <a:ext cx="1143000" cy="266700"/>
            </a:xfrm>
            <a:prstGeom prst="rect">
              <a:avLst/>
            </a:prstGeom>
          </p:spPr>
        </p:pic>
      </p:grpSp>
      <p:pic>
        <p:nvPicPr>
          <p:cNvPr id="19" name="図 18"/>
          <p:cNvPicPr>
            <a:picLocks noChangeAspect="1"/>
          </p:cNvPicPr>
          <p:nvPr/>
        </p:nvPicPr>
        <p:blipFill>
          <a:blip r:embed="rId10"/>
          <a:stretch>
            <a:fillRect/>
          </a:stretch>
        </p:blipFill>
        <p:spPr>
          <a:xfrm>
            <a:off x="700954" y="5183382"/>
            <a:ext cx="3563288" cy="1826465"/>
          </a:xfrm>
          <a:prstGeom prst="rect">
            <a:avLst/>
          </a:prstGeom>
          <a:ln w="38100" cap="flat" cmpd="sng" algn="ctr">
            <a:solidFill>
              <a:srgbClr val="3366FF"/>
            </a:solidFill>
            <a:prstDash val="solid"/>
            <a:round/>
            <a:headEnd type="none" w="med" len="med"/>
            <a:tailEnd type="none" w="med" len="med"/>
          </a:ln>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Vertex-mismatch</a:t>
            </a:r>
            <a:r>
              <a:rPr lang="ja-JP" altLang="en-US" dirty="0" smtClean="0"/>
              <a:t>の計算量</a:t>
            </a:r>
            <a:endParaRPr lang="ja-JP" altLang="en-US" dirty="0"/>
          </a:p>
        </p:txBody>
      </p:sp>
      <p:sp>
        <p:nvSpPr>
          <p:cNvPr id="38" name="テキスト ボックス 37"/>
          <p:cNvSpPr txBox="1"/>
          <p:nvPr/>
        </p:nvSpPr>
        <p:spPr>
          <a:xfrm>
            <a:off x="4695472" y="1527770"/>
            <a:ext cx="3733800" cy="369332"/>
          </a:xfrm>
          <a:prstGeom prst="rect">
            <a:avLst/>
          </a:prstGeom>
          <a:noFill/>
        </p:spPr>
        <p:txBody>
          <a:bodyPr wrap="square" rtlCol="0">
            <a:spAutoFit/>
          </a:bodyPr>
          <a:lstStyle/>
          <a:p>
            <a:r>
              <a:rPr lang="en-US" altLang="ja-JP" dirty="0" err="1" smtClean="0">
                <a:latin typeface="BKM-cmmi12"/>
                <a:cs typeface="BKM-cmmi12"/>
              </a:rPr>
              <a:t>e</a:t>
            </a:r>
            <a:r>
              <a:rPr lang="en-US" altLang="ja-JP" baseline="-25000" dirty="0" err="1" smtClean="0">
                <a:latin typeface="BKM-cmmi12"/>
                <a:cs typeface="BKM-cmmi12"/>
              </a:rPr>
              <a:t>i</a:t>
            </a:r>
            <a:r>
              <a:rPr kumimoji="1" lang="ja-JP" altLang="en-US" dirty="0" smtClean="0"/>
              <a:t>：</a:t>
            </a:r>
            <a:r>
              <a:rPr kumimoji="1" lang="en-US" altLang="ja-JP" dirty="0" smtClean="0">
                <a:latin typeface="BKM-cmmi12"/>
                <a:cs typeface="BKM-cmmi12"/>
              </a:rPr>
              <a:t>v</a:t>
            </a:r>
            <a:r>
              <a:rPr lang="en-US" altLang="ja-JP" baseline="-25000" dirty="0" smtClean="0">
                <a:latin typeface="BKM-cmmi12"/>
                <a:cs typeface="BKM-cmmi12"/>
              </a:rPr>
              <a:t>1,i   </a:t>
            </a:r>
            <a:r>
              <a:rPr lang="ja-JP" altLang="en-US" baseline="-25000" dirty="0" smtClean="0">
                <a:latin typeface="BKM-cmmi12"/>
                <a:cs typeface="BKM-cmmi12"/>
              </a:rPr>
              <a:t> </a:t>
            </a:r>
            <a:r>
              <a:rPr lang="en-US" altLang="ja-JP" baseline="-25000" dirty="0" smtClean="0">
                <a:latin typeface="BKM-cmmi12"/>
                <a:cs typeface="BKM-cmmi12"/>
              </a:rPr>
              <a:t> </a:t>
            </a:r>
            <a:r>
              <a:rPr lang="ja-JP" altLang="en-US" dirty="0" smtClean="0">
                <a:latin typeface="BKM-cmmi12"/>
                <a:cs typeface="BKM-cmmi12"/>
              </a:rPr>
              <a:t>に入ってくる辺の数</a:t>
            </a:r>
            <a:r>
              <a:rPr lang="en-US" altLang="ja-JP" dirty="0" smtClean="0">
                <a:latin typeface="BKM-cmmi12"/>
                <a:cs typeface="BKM-cmmi12"/>
              </a:rPr>
              <a:t> </a:t>
            </a:r>
            <a:endParaRPr kumimoji="1" lang="ja-JP" altLang="en-US" dirty="0"/>
          </a:p>
        </p:txBody>
      </p:sp>
      <p:sp>
        <p:nvSpPr>
          <p:cNvPr id="39" name="テキスト ボックス 38"/>
          <p:cNvSpPr txBox="1"/>
          <p:nvPr/>
        </p:nvSpPr>
        <p:spPr>
          <a:xfrm>
            <a:off x="4695472" y="1897102"/>
            <a:ext cx="3733800" cy="369332"/>
          </a:xfrm>
          <a:prstGeom prst="rect">
            <a:avLst/>
          </a:prstGeom>
          <a:noFill/>
        </p:spPr>
        <p:txBody>
          <a:bodyPr wrap="square" rtlCol="0">
            <a:spAutoFit/>
          </a:bodyPr>
          <a:lstStyle/>
          <a:p>
            <a:r>
              <a:rPr lang="en-US" altLang="ja-JP" dirty="0" err="1" smtClean="0">
                <a:latin typeface="BKM-cmmi12"/>
                <a:cs typeface="BKM-cmmi12"/>
              </a:rPr>
              <a:t>f</a:t>
            </a:r>
            <a:r>
              <a:rPr lang="en-US" altLang="ja-JP" baseline="-25000" dirty="0" err="1" smtClean="0">
                <a:latin typeface="BKM-cmmi12"/>
                <a:cs typeface="BKM-cmmi12"/>
              </a:rPr>
              <a:t>j</a:t>
            </a:r>
            <a:r>
              <a:rPr kumimoji="1" lang="ja-JP" altLang="en-US" dirty="0" smtClean="0"/>
              <a:t>：</a:t>
            </a:r>
            <a:r>
              <a:rPr kumimoji="1" lang="en-US" altLang="ja-JP" dirty="0" smtClean="0">
                <a:latin typeface="BKM-cmmi12"/>
                <a:cs typeface="BKM-cmmi12"/>
              </a:rPr>
              <a:t>v</a:t>
            </a:r>
            <a:r>
              <a:rPr kumimoji="1" lang="en-US" altLang="ja-JP" baseline="-25000" dirty="0" smtClean="0">
                <a:latin typeface="BKM-cmmi12"/>
                <a:cs typeface="BKM-cmmi12"/>
              </a:rPr>
              <a:t>2</a:t>
            </a:r>
            <a:r>
              <a:rPr lang="en-US" altLang="ja-JP" baseline="-25000" dirty="0" smtClean="0">
                <a:latin typeface="BKM-cmmi12"/>
                <a:cs typeface="BKM-cmmi12"/>
              </a:rPr>
              <a:t>,j   </a:t>
            </a:r>
            <a:r>
              <a:rPr lang="ja-JP" altLang="en-US" baseline="-25000" dirty="0" smtClean="0">
                <a:latin typeface="BKM-cmmi12"/>
                <a:cs typeface="BKM-cmmi12"/>
              </a:rPr>
              <a:t> </a:t>
            </a:r>
            <a:r>
              <a:rPr lang="en-US" altLang="ja-JP" baseline="-25000" dirty="0" smtClean="0">
                <a:latin typeface="BKM-cmmi12"/>
                <a:cs typeface="BKM-cmmi12"/>
              </a:rPr>
              <a:t> </a:t>
            </a:r>
            <a:r>
              <a:rPr lang="ja-JP" altLang="en-US" dirty="0" smtClean="0">
                <a:latin typeface="BKM-cmmi12"/>
                <a:cs typeface="BKM-cmmi12"/>
              </a:rPr>
              <a:t>に入ってくる辺の数</a:t>
            </a:r>
            <a:r>
              <a:rPr lang="en-US" altLang="ja-JP" dirty="0" smtClean="0">
                <a:latin typeface="BKM-cmmi12"/>
                <a:cs typeface="BKM-cmmi12"/>
              </a:rPr>
              <a:t> </a:t>
            </a:r>
            <a:endParaRPr kumimoji="1" lang="ja-JP" altLang="en-US" dirty="0"/>
          </a:p>
        </p:txBody>
      </p:sp>
      <p:sp>
        <p:nvSpPr>
          <p:cNvPr id="41" name="円/楕円 40"/>
          <p:cNvSpPr/>
          <p:nvPr/>
        </p:nvSpPr>
        <p:spPr>
          <a:xfrm>
            <a:off x="981660" y="1903900"/>
            <a:ext cx="260350" cy="25026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図形グループ 43"/>
          <p:cNvGrpSpPr/>
          <p:nvPr/>
        </p:nvGrpSpPr>
        <p:grpSpPr>
          <a:xfrm>
            <a:off x="4695472" y="2461399"/>
            <a:ext cx="3733800" cy="646331"/>
            <a:chOff x="4695472" y="1561068"/>
            <a:chExt cx="3733800" cy="646331"/>
          </a:xfrm>
        </p:grpSpPr>
        <p:pic>
          <p:nvPicPr>
            <p:cNvPr id="42" name="図 41"/>
            <p:cNvPicPr>
              <a:picLocks noChangeAspect="1"/>
            </p:cNvPicPr>
            <p:nvPr/>
          </p:nvPicPr>
          <p:blipFill>
            <a:blip r:embed="rId3"/>
            <a:stretch>
              <a:fillRect/>
            </a:stretch>
          </p:blipFill>
          <p:spPr>
            <a:xfrm>
              <a:off x="4695472" y="1663700"/>
              <a:ext cx="406400" cy="266700"/>
            </a:xfrm>
            <a:prstGeom prst="rect">
              <a:avLst/>
            </a:prstGeom>
            <a:solidFill>
              <a:srgbClr val="FFFFFF"/>
            </a:solidFill>
          </p:spPr>
        </p:pic>
        <p:sp>
          <p:nvSpPr>
            <p:cNvPr id="43" name="テキスト ボックス 42"/>
            <p:cNvSpPr txBox="1"/>
            <p:nvPr/>
          </p:nvSpPr>
          <p:spPr>
            <a:xfrm>
              <a:off x="4695472" y="1561068"/>
              <a:ext cx="3733800" cy="646331"/>
            </a:xfrm>
            <a:prstGeom prst="rect">
              <a:avLst/>
            </a:prstGeom>
            <a:noFill/>
          </p:spPr>
          <p:txBody>
            <a:bodyPr wrap="square" rtlCol="0">
              <a:spAutoFit/>
            </a:bodyPr>
            <a:lstStyle/>
            <a:p>
              <a:r>
                <a:rPr kumimoji="1" lang="ja-JP" altLang="en-US" dirty="0" smtClean="0"/>
                <a:t>　　</a:t>
              </a:r>
              <a:r>
                <a:rPr kumimoji="1" lang="en-US" altLang="ja-JP" dirty="0" smtClean="0"/>
                <a:t> </a:t>
              </a:r>
              <a:r>
                <a:rPr kumimoji="1" lang="ja-JP" altLang="en-US" dirty="0" smtClean="0"/>
                <a:t>の値を決めるために</a:t>
              </a:r>
              <a:r>
                <a:rPr lang="ja-JP" altLang="en-US" dirty="0" smtClean="0"/>
                <a:t>は</a:t>
              </a:r>
              <a:endParaRPr lang="en-US" altLang="ja-JP" dirty="0" smtClean="0"/>
            </a:p>
            <a:p>
              <a:r>
                <a:rPr lang="en-US" altLang="ja-JP" dirty="0" smtClean="0"/>
                <a:t> </a:t>
              </a:r>
              <a:r>
                <a:rPr lang="en-US" altLang="ja-JP" dirty="0" err="1" smtClean="0">
                  <a:latin typeface="BKM-cmmi12"/>
                  <a:cs typeface="BKM-cmmi12"/>
                </a:rPr>
                <a:t>e</a:t>
              </a:r>
              <a:r>
                <a:rPr lang="en-US" altLang="ja-JP" baseline="-25000" dirty="0" err="1" smtClean="0">
                  <a:latin typeface="BKM-cmmi12"/>
                  <a:cs typeface="BKM-cmmi12"/>
                </a:rPr>
                <a:t>i</a:t>
              </a:r>
              <a:r>
                <a:rPr lang="en-US" altLang="ja-JP" dirty="0" err="1" smtClean="0">
                  <a:latin typeface="BKM-cmmi12"/>
                  <a:cs typeface="BKM-cmmi12"/>
                </a:rPr>
                <a:t>+f</a:t>
              </a:r>
              <a:r>
                <a:rPr lang="en-US" altLang="ja-JP" baseline="-25000" dirty="0" err="1" smtClean="0">
                  <a:latin typeface="BKM-cmmi12"/>
                  <a:cs typeface="BKM-cmmi12"/>
                </a:rPr>
                <a:t>j</a:t>
              </a:r>
              <a:r>
                <a:rPr lang="en-US" altLang="ja-JP" dirty="0" smtClean="0"/>
                <a:t> </a:t>
              </a:r>
              <a:r>
                <a:rPr lang="ja-JP" altLang="en-US" dirty="0" smtClean="0"/>
                <a:t>回の比較が必要</a:t>
              </a:r>
              <a:endParaRPr kumimoji="1" lang="ja-JP" altLang="en-US" dirty="0"/>
            </a:p>
          </p:txBody>
        </p:sp>
      </p:grpSp>
      <p:pic>
        <p:nvPicPr>
          <p:cNvPr id="19" name="図 18"/>
          <p:cNvPicPr>
            <a:picLocks noChangeAspect="1"/>
          </p:cNvPicPr>
          <p:nvPr/>
        </p:nvPicPr>
        <p:blipFill>
          <a:blip r:embed="rId4"/>
          <a:stretch>
            <a:fillRect/>
          </a:stretch>
        </p:blipFill>
        <p:spPr>
          <a:xfrm>
            <a:off x="-51315" y="1225218"/>
            <a:ext cx="3592170" cy="3675984"/>
          </a:xfrm>
          <a:prstGeom prst="rect">
            <a:avLst/>
          </a:prstGeom>
        </p:spPr>
      </p:pic>
      <p:pic>
        <p:nvPicPr>
          <p:cNvPr id="20" name="図 19"/>
          <p:cNvPicPr>
            <a:picLocks noChangeAspect="1"/>
          </p:cNvPicPr>
          <p:nvPr/>
        </p:nvPicPr>
        <p:blipFill>
          <a:blip r:embed="rId5"/>
          <a:stretch>
            <a:fillRect/>
          </a:stretch>
        </p:blipFill>
        <p:spPr>
          <a:xfrm>
            <a:off x="656872" y="4965511"/>
            <a:ext cx="3170926" cy="2084036"/>
          </a:xfrm>
          <a:prstGeom prst="rect">
            <a:avLst/>
          </a:prstGeom>
          <a:ln w="34925" cap="flat" cmpd="sng" algn="ctr">
            <a:solidFill>
              <a:srgbClr val="FFFF00"/>
            </a:solidFill>
            <a:prstDash val="solid"/>
            <a:round/>
            <a:headEnd type="none" w="med" len="med"/>
            <a:tailEnd type="none" w="med" len="med"/>
          </a:ln>
        </p:spPr>
      </p:pic>
      <p:grpSp>
        <p:nvGrpSpPr>
          <p:cNvPr id="4" name="図形グループ 26"/>
          <p:cNvGrpSpPr/>
          <p:nvPr/>
        </p:nvGrpSpPr>
        <p:grpSpPr>
          <a:xfrm>
            <a:off x="4695472" y="3467100"/>
            <a:ext cx="2848328" cy="1118632"/>
            <a:chOff x="4695472" y="3467100"/>
            <a:chExt cx="2848328" cy="1118632"/>
          </a:xfrm>
        </p:grpSpPr>
        <p:sp>
          <p:nvSpPr>
            <p:cNvPr id="45" name="テキスト ボックス 44"/>
            <p:cNvSpPr txBox="1"/>
            <p:nvPr/>
          </p:nvSpPr>
          <p:spPr>
            <a:xfrm>
              <a:off x="4695472" y="3467100"/>
              <a:ext cx="2848328" cy="369332"/>
            </a:xfrm>
            <a:prstGeom prst="rect">
              <a:avLst/>
            </a:prstGeom>
            <a:noFill/>
          </p:spPr>
          <p:txBody>
            <a:bodyPr wrap="square" rtlCol="0">
              <a:spAutoFit/>
            </a:bodyPr>
            <a:lstStyle/>
            <a:p>
              <a:r>
                <a:rPr lang="ja-JP" altLang="en-US" dirty="0" smtClean="0"/>
                <a:t>行列全体を求めるためには</a:t>
              </a:r>
              <a:endParaRPr kumimoji="1" lang="ja-JP" altLang="en-US" dirty="0"/>
            </a:p>
          </p:txBody>
        </p:sp>
        <p:pic>
          <p:nvPicPr>
            <p:cNvPr id="21" name="図 20"/>
            <p:cNvPicPr>
              <a:picLocks noChangeAspect="1"/>
            </p:cNvPicPr>
            <p:nvPr/>
          </p:nvPicPr>
          <p:blipFill>
            <a:blip r:embed="rId6"/>
            <a:stretch>
              <a:fillRect/>
            </a:stretch>
          </p:blipFill>
          <p:spPr>
            <a:xfrm>
              <a:off x="4790262" y="3836432"/>
              <a:ext cx="1587500" cy="749300"/>
            </a:xfrm>
            <a:prstGeom prst="rect">
              <a:avLst/>
            </a:prstGeom>
          </p:spPr>
        </p:pic>
      </p:grpSp>
      <p:grpSp>
        <p:nvGrpSpPr>
          <p:cNvPr id="5" name="図形グループ 25"/>
          <p:cNvGrpSpPr/>
          <p:nvPr/>
        </p:nvGrpSpPr>
        <p:grpSpPr>
          <a:xfrm>
            <a:off x="4695472" y="4767852"/>
            <a:ext cx="4343400" cy="835164"/>
            <a:chOff x="4695472" y="4767852"/>
            <a:chExt cx="4343400" cy="835164"/>
          </a:xfrm>
        </p:grpSpPr>
        <p:pic>
          <p:nvPicPr>
            <p:cNvPr id="24" name="図 23"/>
            <p:cNvPicPr>
              <a:picLocks noChangeAspect="1"/>
            </p:cNvPicPr>
            <p:nvPr/>
          </p:nvPicPr>
          <p:blipFill>
            <a:blip r:embed="rId7"/>
            <a:stretch>
              <a:fillRect/>
            </a:stretch>
          </p:blipFill>
          <p:spPr>
            <a:xfrm>
              <a:off x="4695472" y="4767852"/>
              <a:ext cx="4343400" cy="266700"/>
            </a:xfrm>
            <a:prstGeom prst="rect">
              <a:avLst/>
            </a:prstGeom>
          </p:spPr>
        </p:pic>
        <p:pic>
          <p:nvPicPr>
            <p:cNvPr id="25" name="図 24"/>
            <p:cNvPicPr>
              <a:picLocks noChangeAspect="1"/>
            </p:cNvPicPr>
            <p:nvPr/>
          </p:nvPicPr>
          <p:blipFill>
            <a:blip r:embed="rId8"/>
            <a:stretch>
              <a:fillRect/>
            </a:stretch>
          </p:blipFill>
          <p:spPr>
            <a:xfrm>
              <a:off x="4695472" y="5336316"/>
              <a:ext cx="1854200" cy="266700"/>
            </a:xfrm>
            <a:prstGeom prst="rect">
              <a:avLst/>
            </a:prstGeom>
          </p:spPr>
        </p:pic>
      </p:gr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計算量</a:t>
            </a:r>
            <a:endParaRPr lang="ja-JP" altLang="en-US" dirty="0"/>
          </a:p>
        </p:txBody>
      </p:sp>
      <p:sp>
        <p:nvSpPr>
          <p:cNvPr id="5" name="コンテンツ プレースホルダ 4"/>
          <p:cNvSpPr>
            <a:spLocks noGrp="1"/>
          </p:cNvSpPr>
          <p:nvPr>
            <p:ph idx="1"/>
          </p:nvPr>
        </p:nvSpPr>
        <p:spPr>
          <a:xfrm>
            <a:off x="457200" y="1600199"/>
            <a:ext cx="7317285" cy="4480123"/>
          </a:xfrm>
        </p:spPr>
        <p:txBody>
          <a:bodyPr>
            <a:normAutofit/>
          </a:bodyPr>
          <a:lstStyle/>
          <a:p>
            <a:r>
              <a:rPr lang="ja-JP" altLang="en-US" dirty="0" smtClean="0"/>
              <a:t>強連結成分分解</a:t>
            </a:r>
            <a:endParaRPr lang="en-US" altLang="ja-JP" dirty="0" smtClean="0"/>
          </a:p>
          <a:p>
            <a:r>
              <a:rPr lang="ja-JP" altLang="en-US" dirty="0" smtClean="0"/>
              <a:t>トポロジカルソート</a:t>
            </a:r>
            <a:endParaRPr lang="en-US" altLang="ja-JP" dirty="0" smtClean="0"/>
          </a:p>
          <a:p>
            <a:r>
              <a:rPr lang="en-US" altLang="ja-JP" dirty="0" smtClean="0">
                <a:latin typeface="BKM-cmmi12"/>
                <a:cs typeface="BKM-cmmi12"/>
              </a:rPr>
              <a:t>S</a:t>
            </a:r>
            <a:r>
              <a:rPr lang="en-US" altLang="ja-JP" baseline="-25000" dirty="0" smtClean="0">
                <a:latin typeface="BKM-cmmi12"/>
                <a:cs typeface="BKM-cmmi12"/>
              </a:rPr>
              <a:t>1</a:t>
            </a:r>
            <a:r>
              <a:rPr lang="ja-JP" altLang="en-US" dirty="0" smtClean="0">
                <a:latin typeface="BKM-cmmi12"/>
                <a:cs typeface="BKM-cmmi12"/>
              </a:rPr>
              <a:t>と</a:t>
            </a:r>
            <a:r>
              <a:rPr lang="en-US" altLang="ja-JP" dirty="0" smtClean="0">
                <a:latin typeface="BKM-cmmi12"/>
                <a:cs typeface="BKM-cmmi12"/>
              </a:rPr>
              <a:t>S</a:t>
            </a:r>
            <a:r>
              <a:rPr lang="en-US" altLang="ja-JP" baseline="-25000" dirty="0" smtClean="0">
                <a:latin typeface="BKM-cmmi12"/>
                <a:cs typeface="BKM-cmmi12"/>
              </a:rPr>
              <a:t>2</a:t>
            </a:r>
            <a:r>
              <a:rPr lang="ja-JP" altLang="en-US" dirty="0" smtClean="0">
                <a:latin typeface="BKM-cmmi12"/>
                <a:cs typeface="BKM-cmmi12"/>
              </a:rPr>
              <a:t>の比較</a:t>
            </a:r>
            <a:endParaRPr lang="en-US" altLang="ja-JP" dirty="0" smtClean="0">
              <a:latin typeface="BKM-cmmi12"/>
              <a:cs typeface="BKM-cmmi12"/>
            </a:endParaRPr>
          </a:p>
          <a:p>
            <a:r>
              <a:rPr lang="ja-JP" altLang="en-US" dirty="0" smtClean="0">
                <a:latin typeface="+mn-ea"/>
                <a:cs typeface="BKM-cmmi12"/>
              </a:rPr>
              <a:t>関数</a:t>
            </a:r>
            <a:r>
              <a:rPr lang="en-US" altLang="ja-JP" dirty="0" smtClean="0">
                <a:latin typeface="+mn-ea"/>
                <a:cs typeface="BKM-cmmi12"/>
              </a:rPr>
              <a:t>Vertex-match</a:t>
            </a:r>
            <a:r>
              <a:rPr lang="ja-JP" altLang="en-US" dirty="0" smtClean="0">
                <a:latin typeface="+mn-ea"/>
                <a:cs typeface="BKM-cmmi12"/>
              </a:rPr>
              <a:t>と</a:t>
            </a:r>
            <a:r>
              <a:rPr lang="en-US" altLang="ja-JP" dirty="0" smtClean="0">
                <a:latin typeface="+mn-ea"/>
                <a:cs typeface="BKM-cmmi12"/>
              </a:rPr>
              <a:t>Vertex-mismatch</a:t>
            </a:r>
          </a:p>
          <a:p>
            <a:endParaRPr lang="en-US" altLang="ja-JP" dirty="0" smtClean="0">
              <a:latin typeface="+mn-ea"/>
              <a:cs typeface="BKM-cmmi12"/>
            </a:endParaRPr>
          </a:p>
          <a:p>
            <a:r>
              <a:rPr lang="ja-JP" altLang="en-US" dirty="0" smtClean="0">
                <a:latin typeface="+mn-ea"/>
                <a:cs typeface="BKM-cmmi12"/>
              </a:rPr>
              <a:t>文字と文字の集合の比較</a:t>
            </a:r>
            <a:endParaRPr lang="en-US" altLang="ja-JP" dirty="0" smtClean="0">
              <a:latin typeface="+mn-ea"/>
              <a:cs typeface="BKM-cmmi12"/>
            </a:endParaRPr>
          </a:p>
          <a:p>
            <a:endParaRPr lang="en-US" altLang="ja-JP" dirty="0" smtClean="0">
              <a:latin typeface="+mn-ea"/>
              <a:cs typeface="BKM-cmmi12"/>
            </a:endParaRPr>
          </a:p>
          <a:p>
            <a:r>
              <a:rPr lang="ja-JP" altLang="en-US" dirty="0" smtClean="0">
                <a:latin typeface="+mn-ea"/>
                <a:cs typeface="BKM-cmmi12"/>
              </a:rPr>
              <a:t>一つの頂点から複数の文字を選ぶ操作</a:t>
            </a:r>
            <a:endParaRPr lang="en-US" altLang="ja-JP" dirty="0" smtClean="0">
              <a:latin typeface="+mn-ea"/>
              <a:cs typeface="BKM-cmmi12"/>
            </a:endParaRPr>
          </a:p>
        </p:txBody>
      </p:sp>
      <p:grpSp>
        <p:nvGrpSpPr>
          <p:cNvPr id="3" name="図形グループ 14"/>
          <p:cNvGrpSpPr/>
          <p:nvPr/>
        </p:nvGrpSpPr>
        <p:grpSpPr>
          <a:xfrm>
            <a:off x="4220801" y="1600202"/>
            <a:ext cx="5068477" cy="1012042"/>
            <a:chOff x="4220801" y="1600202"/>
            <a:chExt cx="5068477" cy="1012042"/>
          </a:xfrm>
        </p:grpSpPr>
        <p:sp>
          <p:nvSpPr>
            <p:cNvPr id="6" name="右矢印 5"/>
            <p:cNvSpPr/>
            <p:nvPr/>
          </p:nvSpPr>
          <p:spPr>
            <a:xfrm>
              <a:off x="4233630" y="1600202"/>
              <a:ext cx="584384" cy="3516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4220801" y="2244848"/>
              <a:ext cx="584384" cy="3516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4" name="図形グループ 13"/>
            <p:cNvGrpSpPr/>
            <p:nvPr/>
          </p:nvGrpSpPr>
          <p:grpSpPr>
            <a:xfrm>
              <a:off x="4882159" y="1611094"/>
              <a:ext cx="4407119" cy="1001150"/>
              <a:chOff x="4882159" y="1611094"/>
              <a:chExt cx="4407119" cy="1001150"/>
            </a:xfrm>
          </p:grpSpPr>
          <p:grpSp>
            <p:nvGrpSpPr>
              <p:cNvPr id="8" name="図形グループ 10"/>
              <p:cNvGrpSpPr/>
              <p:nvPr/>
            </p:nvGrpSpPr>
            <p:grpSpPr>
              <a:xfrm>
                <a:off x="4920646" y="1611094"/>
                <a:ext cx="3937219" cy="369332"/>
                <a:chOff x="4920646" y="1611094"/>
                <a:chExt cx="3937219" cy="369332"/>
              </a:xfrm>
            </p:grpSpPr>
            <p:pic>
              <p:nvPicPr>
                <p:cNvPr id="9" name="図 8"/>
                <p:cNvPicPr>
                  <a:picLocks noChangeAspect="1"/>
                </p:cNvPicPr>
                <p:nvPr/>
              </p:nvPicPr>
              <p:blipFill>
                <a:blip r:embed="rId3"/>
                <a:stretch>
                  <a:fillRect/>
                </a:stretch>
              </p:blipFill>
              <p:spPr>
                <a:xfrm>
                  <a:off x="4920646" y="1675242"/>
                  <a:ext cx="2654300" cy="266700"/>
                </a:xfrm>
                <a:prstGeom prst="rect">
                  <a:avLst/>
                </a:prstGeom>
              </p:spPr>
            </p:pic>
            <p:sp>
              <p:nvSpPr>
                <p:cNvPr id="10" name="テキスト ボックス 9"/>
                <p:cNvSpPr txBox="1"/>
                <p:nvPr/>
              </p:nvSpPr>
              <p:spPr>
                <a:xfrm>
                  <a:off x="7574946" y="1611094"/>
                  <a:ext cx="1282919" cy="369332"/>
                </a:xfrm>
                <a:prstGeom prst="rect">
                  <a:avLst/>
                </a:prstGeom>
                <a:noFill/>
              </p:spPr>
              <p:txBody>
                <a:bodyPr wrap="square" rtlCol="0">
                  <a:spAutoFit/>
                </a:bodyPr>
                <a:lstStyle/>
                <a:p>
                  <a:r>
                    <a:rPr lang="ja-JP" altLang="en-US" dirty="0" smtClean="0"/>
                    <a:t>時間</a:t>
                  </a:r>
                  <a:endParaRPr kumimoji="1" lang="ja-JP" altLang="en-US" dirty="0"/>
                </a:p>
              </p:txBody>
            </p:sp>
          </p:grpSp>
          <p:pic>
            <p:nvPicPr>
              <p:cNvPr id="12" name="図 11"/>
              <p:cNvPicPr>
                <a:picLocks noChangeAspect="1"/>
              </p:cNvPicPr>
              <p:nvPr/>
            </p:nvPicPr>
            <p:blipFill>
              <a:blip r:embed="rId4"/>
              <a:stretch>
                <a:fillRect/>
              </a:stretch>
            </p:blipFill>
            <p:spPr>
              <a:xfrm>
                <a:off x="4882159" y="2294488"/>
                <a:ext cx="3124200" cy="292100"/>
              </a:xfrm>
              <a:prstGeom prst="rect">
                <a:avLst/>
              </a:prstGeom>
            </p:spPr>
          </p:pic>
          <p:sp>
            <p:nvSpPr>
              <p:cNvPr id="13" name="テキスト ボックス 12"/>
              <p:cNvSpPr txBox="1"/>
              <p:nvPr/>
            </p:nvSpPr>
            <p:spPr>
              <a:xfrm>
                <a:off x="8006359" y="2242912"/>
                <a:ext cx="1282919" cy="369332"/>
              </a:xfrm>
              <a:prstGeom prst="rect">
                <a:avLst/>
              </a:prstGeom>
              <a:noFill/>
            </p:spPr>
            <p:txBody>
              <a:bodyPr wrap="square" rtlCol="0">
                <a:spAutoFit/>
              </a:bodyPr>
              <a:lstStyle/>
              <a:p>
                <a:r>
                  <a:rPr lang="ja-JP" altLang="en-US" dirty="0" smtClean="0"/>
                  <a:t>時間</a:t>
                </a:r>
                <a:endParaRPr kumimoji="1" lang="ja-JP" altLang="en-US" dirty="0"/>
              </a:p>
            </p:txBody>
          </p:sp>
        </p:grpSp>
      </p:grpSp>
      <p:grpSp>
        <p:nvGrpSpPr>
          <p:cNvPr id="11" name="図形グループ 18"/>
          <p:cNvGrpSpPr/>
          <p:nvPr/>
        </p:nvGrpSpPr>
        <p:grpSpPr>
          <a:xfrm>
            <a:off x="4233630" y="2785480"/>
            <a:ext cx="3455835" cy="407799"/>
            <a:chOff x="4220801" y="2892925"/>
            <a:chExt cx="3455835" cy="407799"/>
          </a:xfrm>
        </p:grpSpPr>
        <p:sp>
          <p:nvSpPr>
            <p:cNvPr id="16" name="右矢印 15"/>
            <p:cNvSpPr/>
            <p:nvPr/>
          </p:nvSpPr>
          <p:spPr>
            <a:xfrm>
              <a:off x="4220801" y="2892925"/>
              <a:ext cx="584384" cy="3516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5"/>
            <a:stretch>
              <a:fillRect/>
            </a:stretch>
          </p:blipFill>
          <p:spPr>
            <a:xfrm>
              <a:off x="4907817" y="2982712"/>
              <a:ext cx="1485900" cy="266700"/>
            </a:xfrm>
            <a:prstGeom prst="rect">
              <a:avLst/>
            </a:prstGeom>
          </p:spPr>
        </p:pic>
        <p:sp>
          <p:nvSpPr>
            <p:cNvPr id="18" name="テキスト ボックス 17"/>
            <p:cNvSpPr txBox="1"/>
            <p:nvPr/>
          </p:nvSpPr>
          <p:spPr>
            <a:xfrm>
              <a:off x="6393717" y="2931392"/>
              <a:ext cx="1282919" cy="369332"/>
            </a:xfrm>
            <a:prstGeom prst="rect">
              <a:avLst/>
            </a:prstGeom>
            <a:noFill/>
          </p:spPr>
          <p:txBody>
            <a:bodyPr wrap="square" rtlCol="0">
              <a:spAutoFit/>
            </a:bodyPr>
            <a:lstStyle/>
            <a:p>
              <a:r>
                <a:rPr lang="ja-JP" altLang="en-US" dirty="0" smtClean="0"/>
                <a:t>時間</a:t>
              </a:r>
              <a:endParaRPr kumimoji="1" lang="ja-JP" altLang="en-US" dirty="0"/>
            </a:p>
          </p:txBody>
        </p:sp>
      </p:grpSp>
      <p:grpSp>
        <p:nvGrpSpPr>
          <p:cNvPr id="14" name="図形グループ 23"/>
          <p:cNvGrpSpPr/>
          <p:nvPr/>
        </p:nvGrpSpPr>
        <p:grpSpPr>
          <a:xfrm>
            <a:off x="2492883" y="3782633"/>
            <a:ext cx="3366032" cy="369332"/>
            <a:chOff x="2492883" y="3782633"/>
            <a:chExt cx="3366032" cy="369332"/>
          </a:xfrm>
        </p:grpSpPr>
        <p:grpSp>
          <p:nvGrpSpPr>
            <p:cNvPr id="15" name="図形グループ 18"/>
            <p:cNvGrpSpPr/>
            <p:nvPr/>
          </p:nvGrpSpPr>
          <p:grpSpPr>
            <a:xfrm>
              <a:off x="2492883" y="3782633"/>
              <a:ext cx="3366032" cy="369332"/>
              <a:chOff x="4220801" y="2892908"/>
              <a:chExt cx="3366032" cy="369332"/>
            </a:xfrm>
          </p:grpSpPr>
          <p:sp>
            <p:nvSpPr>
              <p:cNvPr id="20" name="右矢印 19"/>
              <p:cNvSpPr/>
              <p:nvPr/>
            </p:nvSpPr>
            <p:spPr>
              <a:xfrm>
                <a:off x="4220801" y="2892925"/>
                <a:ext cx="584384" cy="3516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303914" y="2892908"/>
                <a:ext cx="1282919" cy="369332"/>
              </a:xfrm>
              <a:prstGeom prst="rect">
                <a:avLst/>
              </a:prstGeom>
              <a:noFill/>
            </p:spPr>
            <p:txBody>
              <a:bodyPr wrap="square" rtlCol="0">
                <a:spAutoFit/>
              </a:bodyPr>
              <a:lstStyle/>
              <a:p>
                <a:r>
                  <a:rPr lang="ja-JP" altLang="en-US" dirty="0" smtClean="0"/>
                  <a:t>時間</a:t>
                </a:r>
                <a:endParaRPr kumimoji="1" lang="ja-JP" altLang="en-US" dirty="0"/>
              </a:p>
            </p:txBody>
          </p:sp>
        </p:grpSp>
        <p:pic>
          <p:nvPicPr>
            <p:cNvPr id="23" name="図 22"/>
            <p:cNvPicPr>
              <a:picLocks noChangeAspect="1"/>
            </p:cNvPicPr>
            <p:nvPr/>
          </p:nvPicPr>
          <p:blipFill>
            <a:blip r:embed="rId6"/>
            <a:stretch>
              <a:fillRect/>
            </a:stretch>
          </p:blipFill>
          <p:spPr>
            <a:xfrm>
              <a:off x="3167070" y="3834209"/>
              <a:ext cx="1295400" cy="292100"/>
            </a:xfrm>
            <a:prstGeom prst="rect">
              <a:avLst/>
            </a:prstGeom>
          </p:spPr>
        </p:pic>
      </p:grpSp>
      <p:grpSp>
        <p:nvGrpSpPr>
          <p:cNvPr id="19" name="図形グループ 30"/>
          <p:cNvGrpSpPr/>
          <p:nvPr/>
        </p:nvGrpSpPr>
        <p:grpSpPr>
          <a:xfrm>
            <a:off x="2492883" y="4860142"/>
            <a:ext cx="4007482" cy="377347"/>
            <a:chOff x="2492883" y="4860142"/>
            <a:chExt cx="4007482" cy="377347"/>
          </a:xfrm>
        </p:grpSpPr>
        <p:grpSp>
          <p:nvGrpSpPr>
            <p:cNvPr id="21" name="図形グループ 18"/>
            <p:cNvGrpSpPr/>
            <p:nvPr/>
          </p:nvGrpSpPr>
          <p:grpSpPr>
            <a:xfrm>
              <a:off x="2492883" y="4860142"/>
              <a:ext cx="4007482" cy="377347"/>
              <a:chOff x="4220801" y="2867252"/>
              <a:chExt cx="4007482" cy="377347"/>
            </a:xfrm>
          </p:grpSpPr>
          <p:sp>
            <p:nvSpPr>
              <p:cNvPr id="26" name="右矢印 25"/>
              <p:cNvSpPr/>
              <p:nvPr/>
            </p:nvSpPr>
            <p:spPr>
              <a:xfrm>
                <a:off x="4220801" y="2892925"/>
                <a:ext cx="584384" cy="3516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945364" y="2867252"/>
                <a:ext cx="1282919" cy="369332"/>
              </a:xfrm>
              <a:prstGeom prst="rect">
                <a:avLst/>
              </a:prstGeom>
              <a:noFill/>
            </p:spPr>
            <p:txBody>
              <a:bodyPr wrap="square" rtlCol="0">
                <a:spAutoFit/>
              </a:bodyPr>
              <a:lstStyle/>
              <a:p>
                <a:r>
                  <a:rPr lang="ja-JP" altLang="en-US" dirty="0" smtClean="0"/>
                  <a:t>時間</a:t>
                </a:r>
                <a:endParaRPr kumimoji="1" lang="ja-JP" altLang="en-US" dirty="0"/>
              </a:p>
            </p:txBody>
          </p:sp>
        </p:grpSp>
        <p:pic>
          <p:nvPicPr>
            <p:cNvPr id="30" name="図 29"/>
            <p:cNvPicPr>
              <a:picLocks noChangeAspect="1"/>
            </p:cNvPicPr>
            <p:nvPr/>
          </p:nvPicPr>
          <p:blipFill>
            <a:blip r:embed="rId7"/>
            <a:stretch>
              <a:fillRect/>
            </a:stretch>
          </p:blipFill>
          <p:spPr>
            <a:xfrm>
              <a:off x="3167070" y="4924282"/>
              <a:ext cx="2019300" cy="2921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16266" y="125143"/>
            <a:ext cx="4527012" cy="6732857"/>
          </a:xfrm>
          <a:prstGeom prst="rect">
            <a:avLst/>
          </a:prstGeom>
          <a:ln w="34925" cap="flat" cmpd="sng" algn="ctr">
            <a:solidFill>
              <a:srgbClr val="FF0000"/>
            </a:solidFill>
            <a:prstDash val="solid"/>
            <a:round/>
            <a:headEnd type="none" w="med" len="med"/>
            <a:tailEnd type="none" w="med" len="med"/>
          </a:ln>
        </p:spPr>
      </p:pic>
      <p:sp>
        <p:nvSpPr>
          <p:cNvPr id="5" name="正方形/長方形 4"/>
          <p:cNvSpPr/>
          <p:nvPr/>
        </p:nvSpPr>
        <p:spPr>
          <a:xfrm>
            <a:off x="1603648" y="2873401"/>
            <a:ext cx="2322082" cy="679867"/>
          </a:xfrm>
          <a:prstGeom prst="rect">
            <a:avLst/>
          </a:prstGeom>
          <a:noFill/>
          <a:ln w="254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603648" y="4656449"/>
            <a:ext cx="2322082" cy="679867"/>
          </a:xfrm>
          <a:prstGeom prst="rect">
            <a:avLst/>
          </a:prstGeom>
          <a:noFill/>
          <a:ln w="254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stretch>
            <a:fillRect/>
          </a:stretch>
        </p:blipFill>
        <p:spPr>
          <a:xfrm>
            <a:off x="4897226" y="2210408"/>
            <a:ext cx="4086406" cy="2685719"/>
          </a:xfrm>
          <a:prstGeom prst="rect">
            <a:avLst/>
          </a:prstGeom>
          <a:ln w="34925" cap="flat" cmpd="sng" algn="ctr">
            <a:solidFill>
              <a:srgbClr val="FFFF00"/>
            </a:solid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計算量</a:t>
            </a:r>
            <a:endParaRPr lang="ja-JP" altLang="en-US" dirty="0"/>
          </a:p>
        </p:txBody>
      </p:sp>
      <p:sp>
        <p:nvSpPr>
          <p:cNvPr id="5" name="コンテンツ プレースホルダ 4"/>
          <p:cNvSpPr>
            <a:spLocks noGrp="1"/>
          </p:cNvSpPr>
          <p:nvPr>
            <p:ph idx="1"/>
          </p:nvPr>
        </p:nvSpPr>
        <p:spPr>
          <a:xfrm>
            <a:off x="457200" y="1600199"/>
            <a:ext cx="7317285" cy="4480123"/>
          </a:xfrm>
        </p:spPr>
        <p:txBody>
          <a:bodyPr>
            <a:normAutofit/>
          </a:bodyPr>
          <a:lstStyle/>
          <a:p>
            <a:r>
              <a:rPr lang="ja-JP" altLang="en-US" dirty="0" smtClean="0"/>
              <a:t>強連結成分分解</a:t>
            </a:r>
            <a:endParaRPr lang="en-US" altLang="ja-JP" dirty="0" smtClean="0"/>
          </a:p>
          <a:p>
            <a:r>
              <a:rPr lang="ja-JP" altLang="en-US" dirty="0" smtClean="0"/>
              <a:t>トポロジカルソート</a:t>
            </a:r>
            <a:endParaRPr lang="en-US" altLang="ja-JP" dirty="0" smtClean="0"/>
          </a:p>
          <a:p>
            <a:r>
              <a:rPr lang="en-US" altLang="ja-JP" dirty="0" smtClean="0">
                <a:latin typeface="BKM-cmmi12"/>
                <a:cs typeface="BKM-cmmi12"/>
              </a:rPr>
              <a:t>S</a:t>
            </a:r>
            <a:r>
              <a:rPr lang="en-US" altLang="ja-JP" baseline="-25000" dirty="0" smtClean="0">
                <a:latin typeface="BKM-cmmi12"/>
                <a:cs typeface="BKM-cmmi12"/>
              </a:rPr>
              <a:t>1</a:t>
            </a:r>
            <a:r>
              <a:rPr lang="ja-JP" altLang="en-US" dirty="0" smtClean="0">
                <a:latin typeface="BKM-cmmi12"/>
                <a:cs typeface="BKM-cmmi12"/>
              </a:rPr>
              <a:t>と</a:t>
            </a:r>
            <a:r>
              <a:rPr lang="en-US" altLang="ja-JP" dirty="0" smtClean="0">
                <a:latin typeface="BKM-cmmi12"/>
                <a:cs typeface="BKM-cmmi12"/>
              </a:rPr>
              <a:t>S</a:t>
            </a:r>
            <a:r>
              <a:rPr lang="en-US" altLang="ja-JP" baseline="-25000" dirty="0" smtClean="0">
                <a:latin typeface="BKM-cmmi12"/>
                <a:cs typeface="BKM-cmmi12"/>
              </a:rPr>
              <a:t>2</a:t>
            </a:r>
            <a:r>
              <a:rPr lang="ja-JP" altLang="en-US" dirty="0" smtClean="0">
                <a:latin typeface="BKM-cmmi12"/>
                <a:cs typeface="BKM-cmmi12"/>
              </a:rPr>
              <a:t>の比較</a:t>
            </a:r>
            <a:endParaRPr lang="en-US" altLang="ja-JP" dirty="0" smtClean="0">
              <a:latin typeface="BKM-cmmi12"/>
              <a:cs typeface="BKM-cmmi12"/>
            </a:endParaRPr>
          </a:p>
          <a:p>
            <a:r>
              <a:rPr lang="ja-JP" altLang="en-US" dirty="0" smtClean="0">
                <a:latin typeface="+mn-ea"/>
                <a:cs typeface="BKM-cmmi12"/>
              </a:rPr>
              <a:t>関数</a:t>
            </a:r>
            <a:r>
              <a:rPr lang="en-US" altLang="ja-JP" dirty="0" smtClean="0">
                <a:latin typeface="+mn-ea"/>
                <a:cs typeface="BKM-cmmi12"/>
              </a:rPr>
              <a:t>Vertex-match</a:t>
            </a:r>
            <a:r>
              <a:rPr lang="ja-JP" altLang="en-US" dirty="0" smtClean="0">
                <a:latin typeface="+mn-ea"/>
                <a:cs typeface="BKM-cmmi12"/>
              </a:rPr>
              <a:t>と</a:t>
            </a:r>
            <a:r>
              <a:rPr lang="en-US" altLang="ja-JP" dirty="0" smtClean="0">
                <a:latin typeface="+mn-ea"/>
                <a:cs typeface="BKM-cmmi12"/>
              </a:rPr>
              <a:t>Vertex-mismatch</a:t>
            </a:r>
          </a:p>
          <a:p>
            <a:endParaRPr lang="en-US" altLang="ja-JP" dirty="0" smtClean="0">
              <a:latin typeface="+mn-ea"/>
              <a:cs typeface="BKM-cmmi12"/>
            </a:endParaRPr>
          </a:p>
          <a:p>
            <a:r>
              <a:rPr lang="ja-JP" altLang="en-US" dirty="0" smtClean="0">
                <a:latin typeface="+mn-ea"/>
                <a:cs typeface="BKM-cmmi12"/>
              </a:rPr>
              <a:t>文字と文字の集合の比較</a:t>
            </a:r>
            <a:endParaRPr lang="en-US" altLang="ja-JP" dirty="0" smtClean="0">
              <a:latin typeface="+mn-ea"/>
              <a:cs typeface="BKM-cmmi12"/>
            </a:endParaRPr>
          </a:p>
          <a:p>
            <a:endParaRPr lang="en-US" altLang="ja-JP" dirty="0" smtClean="0">
              <a:latin typeface="+mn-ea"/>
              <a:cs typeface="BKM-cmmi12"/>
            </a:endParaRPr>
          </a:p>
          <a:p>
            <a:r>
              <a:rPr lang="ja-JP" altLang="en-US" dirty="0" smtClean="0">
                <a:latin typeface="+mn-ea"/>
                <a:cs typeface="BKM-cmmi12"/>
              </a:rPr>
              <a:t>一つの頂点から複数の文字を選ぶ操作</a:t>
            </a:r>
            <a:endParaRPr lang="en-US" altLang="ja-JP" dirty="0" smtClean="0">
              <a:latin typeface="+mn-ea"/>
              <a:cs typeface="BKM-cmmi12"/>
            </a:endParaRPr>
          </a:p>
        </p:txBody>
      </p:sp>
      <p:grpSp>
        <p:nvGrpSpPr>
          <p:cNvPr id="3" name="図形グループ 14"/>
          <p:cNvGrpSpPr/>
          <p:nvPr/>
        </p:nvGrpSpPr>
        <p:grpSpPr>
          <a:xfrm>
            <a:off x="4220801" y="1600202"/>
            <a:ext cx="5068477" cy="1012042"/>
            <a:chOff x="4220801" y="1600202"/>
            <a:chExt cx="5068477" cy="1012042"/>
          </a:xfrm>
        </p:grpSpPr>
        <p:sp>
          <p:nvSpPr>
            <p:cNvPr id="6" name="右矢印 5"/>
            <p:cNvSpPr/>
            <p:nvPr/>
          </p:nvSpPr>
          <p:spPr>
            <a:xfrm>
              <a:off x="4233630" y="1600202"/>
              <a:ext cx="584384" cy="3516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4220801" y="2244848"/>
              <a:ext cx="584384" cy="3516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4" name="図形グループ 13"/>
            <p:cNvGrpSpPr/>
            <p:nvPr/>
          </p:nvGrpSpPr>
          <p:grpSpPr>
            <a:xfrm>
              <a:off x="4882159" y="1611094"/>
              <a:ext cx="4407119" cy="1001150"/>
              <a:chOff x="4882159" y="1611094"/>
              <a:chExt cx="4407119" cy="1001150"/>
            </a:xfrm>
          </p:grpSpPr>
          <p:grpSp>
            <p:nvGrpSpPr>
              <p:cNvPr id="8" name="図形グループ 10"/>
              <p:cNvGrpSpPr/>
              <p:nvPr/>
            </p:nvGrpSpPr>
            <p:grpSpPr>
              <a:xfrm>
                <a:off x="4920646" y="1611094"/>
                <a:ext cx="3937219" cy="369332"/>
                <a:chOff x="4920646" y="1611094"/>
                <a:chExt cx="3937219" cy="369332"/>
              </a:xfrm>
            </p:grpSpPr>
            <p:pic>
              <p:nvPicPr>
                <p:cNvPr id="9" name="図 8"/>
                <p:cNvPicPr>
                  <a:picLocks noChangeAspect="1"/>
                </p:cNvPicPr>
                <p:nvPr/>
              </p:nvPicPr>
              <p:blipFill>
                <a:blip r:embed="rId3"/>
                <a:stretch>
                  <a:fillRect/>
                </a:stretch>
              </p:blipFill>
              <p:spPr>
                <a:xfrm>
                  <a:off x="4920646" y="1675242"/>
                  <a:ext cx="2654300" cy="266700"/>
                </a:xfrm>
                <a:prstGeom prst="rect">
                  <a:avLst/>
                </a:prstGeom>
              </p:spPr>
            </p:pic>
            <p:sp>
              <p:nvSpPr>
                <p:cNvPr id="10" name="テキスト ボックス 9"/>
                <p:cNvSpPr txBox="1"/>
                <p:nvPr/>
              </p:nvSpPr>
              <p:spPr>
                <a:xfrm>
                  <a:off x="7574946" y="1611094"/>
                  <a:ext cx="1282919" cy="369332"/>
                </a:xfrm>
                <a:prstGeom prst="rect">
                  <a:avLst/>
                </a:prstGeom>
                <a:noFill/>
              </p:spPr>
              <p:txBody>
                <a:bodyPr wrap="square" rtlCol="0">
                  <a:spAutoFit/>
                </a:bodyPr>
                <a:lstStyle/>
                <a:p>
                  <a:r>
                    <a:rPr lang="ja-JP" altLang="en-US" dirty="0" smtClean="0"/>
                    <a:t>時間</a:t>
                  </a:r>
                  <a:endParaRPr kumimoji="1" lang="ja-JP" altLang="en-US" dirty="0"/>
                </a:p>
              </p:txBody>
            </p:sp>
          </p:grpSp>
          <p:pic>
            <p:nvPicPr>
              <p:cNvPr id="12" name="図 11"/>
              <p:cNvPicPr>
                <a:picLocks noChangeAspect="1"/>
              </p:cNvPicPr>
              <p:nvPr/>
            </p:nvPicPr>
            <p:blipFill>
              <a:blip r:embed="rId4"/>
              <a:stretch>
                <a:fillRect/>
              </a:stretch>
            </p:blipFill>
            <p:spPr>
              <a:xfrm>
                <a:off x="4882159" y="2294488"/>
                <a:ext cx="3124200" cy="292100"/>
              </a:xfrm>
              <a:prstGeom prst="rect">
                <a:avLst/>
              </a:prstGeom>
            </p:spPr>
          </p:pic>
          <p:sp>
            <p:nvSpPr>
              <p:cNvPr id="13" name="テキスト ボックス 12"/>
              <p:cNvSpPr txBox="1"/>
              <p:nvPr/>
            </p:nvSpPr>
            <p:spPr>
              <a:xfrm>
                <a:off x="8006359" y="2242912"/>
                <a:ext cx="1282919" cy="369332"/>
              </a:xfrm>
              <a:prstGeom prst="rect">
                <a:avLst/>
              </a:prstGeom>
              <a:noFill/>
            </p:spPr>
            <p:txBody>
              <a:bodyPr wrap="square" rtlCol="0">
                <a:spAutoFit/>
              </a:bodyPr>
              <a:lstStyle/>
              <a:p>
                <a:r>
                  <a:rPr lang="ja-JP" altLang="en-US" dirty="0" smtClean="0"/>
                  <a:t>時間</a:t>
                </a:r>
                <a:endParaRPr kumimoji="1" lang="ja-JP" altLang="en-US" dirty="0"/>
              </a:p>
            </p:txBody>
          </p:sp>
        </p:grpSp>
      </p:grpSp>
      <p:grpSp>
        <p:nvGrpSpPr>
          <p:cNvPr id="11" name="図形グループ 18"/>
          <p:cNvGrpSpPr/>
          <p:nvPr/>
        </p:nvGrpSpPr>
        <p:grpSpPr>
          <a:xfrm>
            <a:off x="4233630" y="2785480"/>
            <a:ext cx="3455835" cy="407799"/>
            <a:chOff x="4220801" y="2892925"/>
            <a:chExt cx="3455835" cy="407799"/>
          </a:xfrm>
        </p:grpSpPr>
        <p:sp>
          <p:nvSpPr>
            <p:cNvPr id="16" name="右矢印 15"/>
            <p:cNvSpPr/>
            <p:nvPr/>
          </p:nvSpPr>
          <p:spPr>
            <a:xfrm>
              <a:off x="4220801" y="2892925"/>
              <a:ext cx="584384" cy="3516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5"/>
            <a:stretch>
              <a:fillRect/>
            </a:stretch>
          </p:blipFill>
          <p:spPr>
            <a:xfrm>
              <a:off x="4907817" y="2982712"/>
              <a:ext cx="1485900" cy="266700"/>
            </a:xfrm>
            <a:prstGeom prst="rect">
              <a:avLst/>
            </a:prstGeom>
          </p:spPr>
        </p:pic>
        <p:sp>
          <p:nvSpPr>
            <p:cNvPr id="18" name="テキスト ボックス 17"/>
            <p:cNvSpPr txBox="1"/>
            <p:nvPr/>
          </p:nvSpPr>
          <p:spPr>
            <a:xfrm>
              <a:off x="6393717" y="2931392"/>
              <a:ext cx="1282919" cy="369332"/>
            </a:xfrm>
            <a:prstGeom prst="rect">
              <a:avLst/>
            </a:prstGeom>
            <a:noFill/>
          </p:spPr>
          <p:txBody>
            <a:bodyPr wrap="square" rtlCol="0">
              <a:spAutoFit/>
            </a:bodyPr>
            <a:lstStyle/>
            <a:p>
              <a:r>
                <a:rPr lang="ja-JP" altLang="en-US" dirty="0" smtClean="0"/>
                <a:t>時間</a:t>
              </a:r>
              <a:endParaRPr kumimoji="1" lang="ja-JP" altLang="en-US" dirty="0"/>
            </a:p>
          </p:txBody>
        </p:sp>
      </p:grpSp>
      <p:grpSp>
        <p:nvGrpSpPr>
          <p:cNvPr id="14" name="図形グループ 23"/>
          <p:cNvGrpSpPr/>
          <p:nvPr/>
        </p:nvGrpSpPr>
        <p:grpSpPr>
          <a:xfrm>
            <a:off x="2492883" y="3782633"/>
            <a:ext cx="3366032" cy="369332"/>
            <a:chOff x="2492883" y="3782633"/>
            <a:chExt cx="3366032" cy="369332"/>
          </a:xfrm>
        </p:grpSpPr>
        <p:grpSp>
          <p:nvGrpSpPr>
            <p:cNvPr id="15" name="図形グループ 18"/>
            <p:cNvGrpSpPr/>
            <p:nvPr/>
          </p:nvGrpSpPr>
          <p:grpSpPr>
            <a:xfrm>
              <a:off x="2492883" y="3782633"/>
              <a:ext cx="3366032" cy="369332"/>
              <a:chOff x="4220801" y="2892908"/>
              <a:chExt cx="3366032" cy="369332"/>
            </a:xfrm>
          </p:grpSpPr>
          <p:sp>
            <p:nvSpPr>
              <p:cNvPr id="20" name="右矢印 19"/>
              <p:cNvSpPr/>
              <p:nvPr/>
            </p:nvSpPr>
            <p:spPr>
              <a:xfrm>
                <a:off x="4220801" y="2892925"/>
                <a:ext cx="584384" cy="3516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303914" y="2892908"/>
                <a:ext cx="1282919" cy="369332"/>
              </a:xfrm>
              <a:prstGeom prst="rect">
                <a:avLst/>
              </a:prstGeom>
              <a:noFill/>
            </p:spPr>
            <p:txBody>
              <a:bodyPr wrap="square" rtlCol="0">
                <a:spAutoFit/>
              </a:bodyPr>
              <a:lstStyle/>
              <a:p>
                <a:r>
                  <a:rPr lang="ja-JP" altLang="en-US" dirty="0" smtClean="0"/>
                  <a:t>時間</a:t>
                </a:r>
                <a:endParaRPr kumimoji="1" lang="ja-JP" altLang="en-US" dirty="0"/>
              </a:p>
            </p:txBody>
          </p:sp>
        </p:grpSp>
        <p:pic>
          <p:nvPicPr>
            <p:cNvPr id="23" name="図 22"/>
            <p:cNvPicPr>
              <a:picLocks noChangeAspect="1"/>
            </p:cNvPicPr>
            <p:nvPr/>
          </p:nvPicPr>
          <p:blipFill>
            <a:blip r:embed="rId6"/>
            <a:stretch>
              <a:fillRect/>
            </a:stretch>
          </p:blipFill>
          <p:spPr>
            <a:xfrm>
              <a:off x="3167070" y="3834209"/>
              <a:ext cx="1295400" cy="292100"/>
            </a:xfrm>
            <a:prstGeom prst="rect">
              <a:avLst/>
            </a:prstGeom>
          </p:spPr>
        </p:pic>
      </p:grpSp>
      <p:grpSp>
        <p:nvGrpSpPr>
          <p:cNvPr id="19" name="図形グループ 30"/>
          <p:cNvGrpSpPr/>
          <p:nvPr/>
        </p:nvGrpSpPr>
        <p:grpSpPr>
          <a:xfrm>
            <a:off x="2492883" y="4860142"/>
            <a:ext cx="4007482" cy="377347"/>
            <a:chOff x="2492883" y="4860142"/>
            <a:chExt cx="4007482" cy="377347"/>
          </a:xfrm>
        </p:grpSpPr>
        <p:grpSp>
          <p:nvGrpSpPr>
            <p:cNvPr id="21" name="図形グループ 18"/>
            <p:cNvGrpSpPr/>
            <p:nvPr/>
          </p:nvGrpSpPr>
          <p:grpSpPr>
            <a:xfrm>
              <a:off x="2492883" y="4860142"/>
              <a:ext cx="4007482" cy="377347"/>
              <a:chOff x="4220801" y="2867252"/>
              <a:chExt cx="4007482" cy="377347"/>
            </a:xfrm>
          </p:grpSpPr>
          <p:sp>
            <p:nvSpPr>
              <p:cNvPr id="26" name="右矢印 25"/>
              <p:cNvSpPr/>
              <p:nvPr/>
            </p:nvSpPr>
            <p:spPr>
              <a:xfrm>
                <a:off x="4220801" y="2892925"/>
                <a:ext cx="584384" cy="3516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945364" y="2867252"/>
                <a:ext cx="1282919" cy="369332"/>
              </a:xfrm>
              <a:prstGeom prst="rect">
                <a:avLst/>
              </a:prstGeom>
              <a:noFill/>
            </p:spPr>
            <p:txBody>
              <a:bodyPr wrap="square" rtlCol="0">
                <a:spAutoFit/>
              </a:bodyPr>
              <a:lstStyle/>
              <a:p>
                <a:r>
                  <a:rPr lang="ja-JP" altLang="en-US" dirty="0" smtClean="0"/>
                  <a:t>時間</a:t>
                </a:r>
                <a:endParaRPr kumimoji="1" lang="ja-JP" altLang="en-US" dirty="0"/>
              </a:p>
            </p:txBody>
          </p:sp>
        </p:grpSp>
        <p:pic>
          <p:nvPicPr>
            <p:cNvPr id="30" name="図 29"/>
            <p:cNvPicPr>
              <a:picLocks noChangeAspect="1"/>
            </p:cNvPicPr>
            <p:nvPr/>
          </p:nvPicPr>
          <p:blipFill>
            <a:blip r:embed="rId7"/>
            <a:stretch>
              <a:fillRect/>
            </a:stretch>
          </p:blipFill>
          <p:spPr>
            <a:xfrm>
              <a:off x="3167070" y="4924282"/>
              <a:ext cx="2019300" cy="292100"/>
            </a:xfrm>
            <a:prstGeom prst="rect">
              <a:avLst/>
            </a:prstGeom>
          </p:spPr>
        </p:pic>
      </p:grpSp>
      <p:grpSp>
        <p:nvGrpSpPr>
          <p:cNvPr id="24" name="図形グループ 39"/>
          <p:cNvGrpSpPr/>
          <p:nvPr/>
        </p:nvGrpSpPr>
        <p:grpSpPr>
          <a:xfrm>
            <a:off x="572661" y="6338212"/>
            <a:ext cx="8245776" cy="469610"/>
            <a:chOff x="911053" y="6320571"/>
            <a:chExt cx="8245776" cy="469610"/>
          </a:xfrm>
        </p:grpSpPr>
        <p:sp>
          <p:nvSpPr>
            <p:cNvPr id="38" name="正方形/長方形 37"/>
            <p:cNvSpPr/>
            <p:nvPr/>
          </p:nvSpPr>
          <p:spPr>
            <a:xfrm>
              <a:off x="911053" y="6320571"/>
              <a:ext cx="8019185" cy="469610"/>
            </a:xfrm>
            <a:prstGeom prst="rect">
              <a:avLst/>
            </a:prstGeom>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sp>
        <p:pic>
          <p:nvPicPr>
            <p:cNvPr id="36" name="図 35"/>
            <p:cNvPicPr>
              <a:picLocks noChangeAspect="1"/>
            </p:cNvPicPr>
            <p:nvPr/>
          </p:nvPicPr>
          <p:blipFill>
            <a:blip r:embed="rId8"/>
            <a:stretch>
              <a:fillRect/>
            </a:stretch>
          </p:blipFill>
          <p:spPr>
            <a:xfrm>
              <a:off x="1538785" y="6419850"/>
              <a:ext cx="6235700" cy="292100"/>
            </a:xfrm>
            <a:prstGeom prst="rect">
              <a:avLst/>
            </a:prstGeom>
          </p:spPr>
        </p:pic>
        <p:sp>
          <p:nvSpPr>
            <p:cNvPr id="39" name="テキスト ボックス 38"/>
            <p:cNvSpPr txBox="1"/>
            <p:nvPr/>
          </p:nvSpPr>
          <p:spPr>
            <a:xfrm>
              <a:off x="7873910" y="6381366"/>
              <a:ext cx="1282919" cy="369332"/>
            </a:xfrm>
            <a:prstGeom prst="rect">
              <a:avLst/>
            </a:prstGeom>
            <a:noFill/>
          </p:spPr>
          <p:txBody>
            <a:bodyPr wrap="square" rtlCol="0">
              <a:spAutoFit/>
            </a:bodyPr>
            <a:lstStyle/>
            <a:p>
              <a:r>
                <a:rPr lang="ja-JP" altLang="en-US" dirty="0" smtClean="0"/>
                <a:t>時間</a:t>
              </a:r>
              <a:endParaRPr kumimoji="1" lang="ja-JP" altLang="en-US" dirty="0"/>
            </a:p>
          </p:txBody>
        </p:sp>
      </p:grpSp>
      <p:grpSp>
        <p:nvGrpSpPr>
          <p:cNvPr id="25" name="図形グループ 41"/>
          <p:cNvGrpSpPr/>
          <p:nvPr/>
        </p:nvGrpSpPr>
        <p:grpSpPr>
          <a:xfrm>
            <a:off x="2399064" y="5925583"/>
            <a:ext cx="4437622" cy="394988"/>
            <a:chOff x="2399064" y="5925583"/>
            <a:chExt cx="4437622" cy="394988"/>
          </a:xfrm>
        </p:grpSpPr>
        <p:grpSp>
          <p:nvGrpSpPr>
            <p:cNvPr id="27" name="図形グループ 18"/>
            <p:cNvGrpSpPr/>
            <p:nvPr/>
          </p:nvGrpSpPr>
          <p:grpSpPr>
            <a:xfrm>
              <a:off x="2399064" y="5925583"/>
              <a:ext cx="4437622" cy="394988"/>
              <a:chOff x="4220801" y="2849611"/>
              <a:chExt cx="4437622" cy="394988"/>
            </a:xfrm>
          </p:grpSpPr>
          <p:sp>
            <p:nvSpPr>
              <p:cNvPr id="32" name="右矢印 31"/>
              <p:cNvSpPr/>
              <p:nvPr/>
            </p:nvSpPr>
            <p:spPr>
              <a:xfrm>
                <a:off x="4220801" y="2892925"/>
                <a:ext cx="584384" cy="3516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7375504" y="2849611"/>
                <a:ext cx="1282919" cy="369332"/>
              </a:xfrm>
              <a:prstGeom prst="rect">
                <a:avLst/>
              </a:prstGeom>
              <a:noFill/>
            </p:spPr>
            <p:txBody>
              <a:bodyPr wrap="square" rtlCol="0">
                <a:spAutoFit/>
              </a:bodyPr>
              <a:lstStyle/>
              <a:p>
                <a:r>
                  <a:rPr lang="ja-JP" altLang="en-US" dirty="0" smtClean="0"/>
                  <a:t>時間</a:t>
                </a:r>
                <a:endParaRPr kumimoji="1" lang="ja-JP" altLang="en-US" dirty="0"/>
              </a:p>
            </p:txBody>
          </p:sp>
        </p:grpSp>
        <p:pic>
          <p:nvPicPr>
            <p:cNvPr id="41" name="図 40"/>
            <p:cNvPicPr>
              <a:picLocks noChangeAspect="1"/>
            </p:cNvPicPr>
            <p:nvPr/>
          </p:nvPicPr>
          <p:blipFill>
            <a:blip r:embed="rId9"/>
            <a:stretch>
              <a:fillRect/>
            </a:stretch>
          </p:blipFill>
          <p:spPr>
            <a:xfrm>
              <a:off x="3077267" y="5981725"/>
              <a:ext cx="2476500" cy="2921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304799" y="1327842"/>
          <a:ext cx="8674101" cy="3545655"/>
        </p:xfrm>
        <a:graphic>
          <a:graphicData uri="http://schemas.openxmlformats.org/drawingml/2006/table">
            <a:tbl>
              <a:tblPr firstRow="1" bandRow="1">
                <a:tableStyleId>{2A488322-F2BA-4B5B-9748-0D474271808F}</a:tableStyleId>
              </a:tblPr>
              <a:tblGrid>
                <a:gridCol w="2286001"/>
                <a:gridCol w="1917700"/>
                <a:gridCol w="1968500"/>
                <a:gridCol w="2501900"/>
              </a:tblGrid>
              <a:tr h="709131">
                <a:tc>
                  <a:txBody>
                    <a:bodyPr/>
                    <a:lstStyle/>
                    <a:p>
                      <a:pPr algn="ctr"/>
                      <a:r>
                        <a:rPr kumimoji="1" lang="ja-JP" altLang="en-US" dirty="0" smtClean="0"/>
                        <a:t>問題</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en-US" dirty="0" smtClean="0"/>
                        <a:t>非線形テキスト　</a:t>
                      </a:r>
                      <a:r>
                        <a:rPr kumimoji="1" lang="en-US" altLang="ja-JP" dirty="0" smtClean="0">
                          <a:latin typeface="BKM-cmmi12"/>
                          <a:cs typeface="BKM-cmmi12"/>
                        </a:rPr>
                        <a:t>T</a:t>
                      </a:r>
                      <a:r>
                        <a:rPr kumimoji="1" lang="en-US" altLang="ja-JP" baseline="-25000" dirty="0" smtClean="0">
                          <a:latin typeface="BKM-cmmi12"/>
                          <a:cs typeface="BKM-cmmi12"/>
                        </a:rPr>
                        <a:t>1</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非線形テキスト</a:t>
                      </a:r>
                      <a:endParaRPr kumimoji="1" lang="en-US" altLang="ja-JP" dirty="0" smtClean="0"/>
                    </a:p>
                    <a:p>
                      <a:pPr algn="ctr"/>
                      <a:r>
                        <a:rPr kumimoji="1" lang="en-US" altLang="ja-JP" baseline="0" dirty="0" smtClean="0">
                          <a:latin typeface="BKM-cmmi12"/>
                          <a:cs typeface="BKM-cmmi12"/>
                        </a:rPr>
                        <a:t>T</a:t>
                      </a:r>
                      <a:r>
                        <a:rPr kumimoji="1" lang="en-US" altLang="ja-JP" baseline="-25000" dirty="0" smtClean="0">
                          <a:latin typeface="BKM-cmmi12"/>
                          <a:cs typeface="BKM-cmmi12"/>
                        </a:rPr>
                        <a:t>2</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時間計算量</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9131">
                <a:tc rowSpan="2">
                  <a:txBody>
                    <a:bodyPr/>
                    <a:lstStyle/>
                    <a:p>
                      <a:pPr algn="ctr"/>
                      <a:r>
                        <a:rPr kumimoji="1" lang="ja-JP" altLang="en-US" dirty="0" smtClean="0"/>
                        <a:t>最長共通部分文字列問題</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非循環有向グラフ</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非循環有向グラフ</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9131">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非循環有向グラフ</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一般の有向グラフ</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9131">
                <a:tc rowSpan="2">
                  <a:txBody>
                    <a:bodyPr/>
                    <a:lstStyle/>
                    <a:p>
                      <a:pPr algn="ctr"/>
                      <a:r>
                        <a:rPr kumimoji="1" lang="en-US" altLang="en-US" dirty="0" smtClean="0"/>
                        <a:t>最長共通部分列</a:t>
                      </a:r>
                    </a:p>
                    <a:p>
                      <a:pPr algn="ctr"/>
                      <a:r>
                        <a:rPr kumimoji="1" lang="ja-JP" altLang="en-US" dirty="0" smtClean="0"/>
                        <a:t>問題</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spcAft>
                          <a:spcPts val="600"/>
                        </a:spcAft>
                      </a:pPr>
                      <a:r>
                        <a:rPr kumimoji="1" lang="ja-JP" altLang="en-US" dirty="0" smtClean="0"/>
                        <a:t>非循環有向グラフ</a:t>
                      </a:r>
                      <a:endParaRPr kumimoji="1" lang="en-US" altLang="ja-JP"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非循環有向グラフ</a:t>
                      </a:r>
                      <a:endParaRPr kumimoji="1" lang="en-US" altLang="ja-JP"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kumimoji="1" lang="en-US" altLang="ja-JP" dirty="0" smtClean="0"/>
                        <a:t>  </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9131">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一般の有向グラフ</a:t>
                      </a:r>
                      <a:endParaRPr kumimoji="1" lang="en-US" altLang="ja-JP"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9694"/>
                    </a:solidFill>
                  </a:tcPr>
                </a:tc>
                <a:tc>
                  <a:txBody>
                    <a:bodyPr/>
                    <a:lstStyle/>
                    <a:p>
                      <a:pPr algn="ctr"/>
                      <a:r>
                        <a:rPr kumimoji="1" lang="ja-JP" altLang="en-US" dirty="0" smtClean="0"/>
                        <a:t>一般の有向グラフ</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9694"/>
                    </a:solidFill>
                  </a:tcPr>
                </a:tc>
                <a:tc>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 name="タイトル 1"/>
          <p:cNvSpPr>
            <a:spLocks noGrp="1"/>
          </p:cNvSpPr>
          <p:nvPr>
            <p:ph type="title"/>
          </p:nvPr>
        </p:nvSpPr>
        <p:spPr/>
        <p:txBody>
          <a:bodyPr/>
          <a:lstStyle/>
          <a:p>
            <a:r>
              <a:rPr lang="ja-JP" altLang="en-US" dirty="0" smtClean="0"/>
              <a:t>まとめと今後の課題</a:t>
            </a:r>
            <a:endParaRPr lang="ja-JP" altLang="en-US" dirty="0"/>
          </a:p>
        </p:txBody>
      </p:sp>
      <p:pic>
        <p:nvPicPr>
          <p:cNvPr id="4" name="図 3"/>
          <p:cNvPicPr>
            <a:picLocks noChangeAspect="1"/>
          </p:cNvPicPr>
          <p:nvPr/>
        </p:nvPicPr>
        <p:blipFill>
          <a:blip r:embed="rId3"/>
          <a:stretch>
            <a:fillRect/>
          </a:stretch>
        </p:blipFill>
        <p:spPr>
          <a:xfrm>
            <a:off x="6775330" y="2983988"/>
            <a:ext cx="1719645" cy="345615"/>
          </a:xfrm>
          <a:prstGeom prst="rect">
            <a:avLst/>
          </a:prstGeom>
        </p:spPr>
      </p:pic>
      <p:pic>
        <p:nvPicPr>
          <p:cNvPr id="7" name="図 6"/>
          <p:cNvPicPr>
            <a:picLocks noChangeAspect="1"/>
          </p:cNvPicPr>
          <p:nvPr/>
        </p:nvPicPr>
        <p:blipFill>
          <a:blip r:embed="rId3"/>
          <a:stretch>
            <a:fillRect/>
          </a:stretch>
        </p:blipFill>
        <p:spPr>
          <a:xfrm>
            <a:off x="6775330" y="3694804"/>
            <a:ext cx="1719645" cy="345615"/>
          </a:xfrm>
          <a:prstGeom prst="rect">
            <a:avLst/>
          </a:prstGeom>
        </p:spPr>
      </p:pic>
      <p:pic>
        <p:nvPicPr>
          <p:cNvPr id="8" name="図 7"/>
          <p:cNvPicPr>
            <a:picLocks noChangeAspect="1"/>
          </p:cNvPicPr>
          <p:nvPr/>
        </p:nvPicPr>
        <p:blipFill>
          <a:blip r:embed="rId3"/>
          <a:stretch>
            <a:fillRect/>
          </a:stretch>
        </p:blipFill>
        <p:spPr>
          <a:xfrm>
            <a:off x="6775330" y="2308685"/>
            <a:ext cx="1719645" cy="345615"/>
          </a:xfrm>
          <a:prstGeom prst="rect">
            <a:avLst/>
          </a:prstGeom>
        </p:spPr>
      </p:pic>
      <p:sp>
        <p:nvSpPr>
          <p:cNvPr id="10" name="テキスト ボックス 9"/>
          <p:cNvSpPr txBox="1"/>
          <p:nvPr/>
        </p:nvSpPr>
        <p:spPr>
          <a:xfrm>
            <a:off x="639568" y="5462734"/>
            <a:ext cx="8047232" cy="369332"/>
          </a:xfrm>
          <a:prstGeom prst="rect">
            <a:avLst/>
          </a:prstGeom>
          <a:noFill/>
        </p:spPr>
        <p:txBody>
          <a:bodyPr wrap="square" rtlCol="0">
            <a:spAutoFit/>
          </a:bodyPr>
          <a:lstStyle/>
          <a:p>
            <a:r>
              <a:rPr kumimoji="1" lang="ja-JP" altLang="en-US" dirty="0" smtClean="0"/>
              <a:t>・サイクルを含む非線形テキストにおける最長共通部分文字列問題</a:t>
            </a:r>
            <a:endParaRPr kumimoji="1" lang="ja-JP" altLang="en-US" dirty="0"/>
          </a:p>
        </p:txBody>
      </p:sp>
      <p:sp>
        <p:nvSpPr>
          <p:cNvPr id="11" name="テキスト ボックス 10"/>
          <p:cNvSpPr txBox="1"/>
          <p:nvPr/>
        </p:nvSpPr>
        <p:spPr>
          <a:xfrm>
            <a:off x="617209" y="6173185"/>
            <a:ext cx="8047232" cy="646331"/>
          </a:xfrm>
          <a:prstGeom prst="rect">
            <a:avLst/>
          </a:prstGeom>
          <a:noFill/>
        </p:spPr>
        <p:txBody>
          <a:bodyPr wrap="square" rtlCol="0">
            <a:spAutoFit/>
          </a:bodyPr>
          <a:lstStyle/>
          <a:p>
            <a:r>
              <a:rPr lang="ja-JP" altLang="en-US" dirty="0" smtClean="0"/>
              <a:t>・文字列における様々な問題（パターン照合問題や近似文字列照合問題など）の</a:t>
            </a:r>
            <a:endParaRPr lang="en-US" altLang="ja-JP" dirty="0" smtClean="0"/>
          </a:p>
          <a:p>
            <a:r>
              <a:rPr lang="en-US" altLang="ja-JP" dirty="0" smtClean="0"/>
              <a:t>  </a:t>
            </a:r>
            <a:r>
              <a:rPr lang="ja-JP" altLang="en-US" dirty="0" smtClean="0"/>
              <a:t>非線形テキストへの適用</a:t>
            </a:r>
            <a:endParaRPr lang="en-US" altLang="ja-JP" dirty="0" smtClean="0"/>
          </a:p>
        </p:txBody>
      </p:sp>
      <p:sp>
        <p:nvSpPr>
          <p:cNvPr id="12" name="テキスト ボックス 11"/>
          <p:cNvSpPr txBox="1"/>
          <p:nvPr/>
        </p:nvSpPr>
        <p:spPr>
          <a:xfrm>
            <a:off x="304799" y="5001069"/>
            <a:ext cx="1816644" cy="461665"/>
          </a:xfrm>
          <a:prstGeom prst="rect">
            <a:avLst/>
          </a:prstGeom>
          <a:noFill/>
          <a:ln>
            <a:solidFill>
              <a:srgbClr val="FF6600"/>
            </a:solidFill>
          </a:ln>
        </p:spPr>
        <p:txBody>
          <a:bodyPr wrap="square" rtlCol="0">
            <a:spAutoFit/>
          </a:bodyPr>
          <a:lstStyle/>
          <a:p>
            <a:r>
              <a:rPr kumimoji="1" lang="ja-JP" altLang="en-US" sz="2400" dirty="0" smtClean="0"/>
              <a:t>今後の課題</a:t>
            </a:r>
            <a:endParaRPr kumimoji="1" lang="ja-JP" altLang="en-US" sz="2400" dirty="0"/>
          </a:p>
        </p:txBody>
      </p:sp>
      <p:pic>
        <p:nvPicPr>
          <p:cNvPr id="18" name="図 17"/>
          <p:cNvPicPr>
            <a:picLocks noChangeAspect="1"/>
          </p:cNvPicPr>
          <p:nvPr/>
        </p:nvPicPr>
        <p:blipFill>
          <a:blip r:embed="rId4"/>
          <a:stretch>
            <a:fillRect/>
          </a:stretch>
        </p:blipFill>
        <p:spPr>
          <a:xfrm>
            <a:off x="6489829" y="4286358"/>
            <a:ext cx="2468000" cy="508671"/>
          </a:xfrm>
          <a:prstGeom prst="rect">
            <a:avLst/>
          </a:prstGeom>
        </p:spPr>
      </p:pic>
      <p:sp>
        <p:nvSpPr>
          <p:cNvPr id="13" name="テキスト ボックス 12"/>
          <p:cNvSpPr txBox="1"/>
          <p:nvPr/>
        </p:nvSpPr>
        <p:spPr>
          <a:xfrm>
            <a:off x="639568" y="5824374"/>
            <a:ext cx="8047232" cy="369332"/>
          </a:xfrm>
          <a:prstGeom prst="rect">
            <a:avLst/>
          </a:prstGeom>
          <a:noFill/>
        </p:spPr>
        <p:txBody>
          <a:bodyPr wrap="square" rtlCol="0">
            <a:spAutoFit/>
          </a:bodyPr>
          <a:lstStyle/>
          <a:p>
            <a:r>
              <a:rPr kumimoji="1" lang="ja-JP" altLang="en-US" dirty="0" smtClean="0"/>
              <a:t>・サイクルを含む</a:t>
            </a:r>
            <a:r>
              <a:rPr lang="ja-JP" altLang="en-US" dirty="0" smtClean="0"/>
              <a:t>非線形テキストの各辺を通過する回数を制限をつけた問題</a:t>
            </a:r>
            <a:endParaRPr kumimoji="1" lang="ja-JP"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Algorithm 1</a:t>
            </a:r>
            <a:endParaRPr lang="ja-JP" altLang="en-US" dirty="0"/>
          </a:p>
        </p:txBody>
      </p:sp>
      <p:sp>
        <p:nvSpPr>
          <p:cNvPr id="5" name="テキスト ボックス 4"/>
          <p:cNvSpPr txBox="1"/>
          <p:nvPr/>
        </p:nvSpPr>
        <p:spPr>
          <a:xfrm>
            <a:off x="147956" y="1243730"/>
            <a:ext cx="5276102" cy="523220"/>
          </a:xfrm>
          <a:prstGeom prst="rect">
            <a:avLst/>
          </a:prstGeom>
          <a:noFill/>
        </p:spPr>
        <p:txBody>
          <a:bodyPr wrap="square" rtlCol="0">
            <a:spAutoFit/>
          </a:bodyPr>
          <a:lstStyle/>
          <a:p>
            <a:r>
              <a:rPr kumimoji="1" lang="en-US" altLang="ja-JP" sz="1400" dirty="0" smtClean="0">
                <a:latin typeface="Times New Roman"/>
                <a:cs typeface="Times New Roman"/>
              </a:rPr>
              <a:t>Algorithm 1 : Computing  the length of longest common </a:t>
            </a:r>
          </a:p>
          <a:p>
            <a:r>
              <a:rPr kumimoji="1" lang="en-US" altLang="ja-JP" sz="1400" dirty="0" smtClean="0">
                <a:latin typeface="Times New Roman"/>
                <a:cs typeface="Times New Roman"/>
              </a:rPr>
              <a:t>		  subsequence of acyclic non-linear texts </a:t>
            </a:r>
            <a:endParaRPr kumimoji="1" lang="ja-JP" altLang="en-US" sz="1400" dirty="0">
              <a:latin typeface="Times New Roman"/>
              <a:cs typeface="Times New Roman"/>
            </a:endParaRPr>
          </a:p>
        </p:txBody>
      </p:sp>
      <p:grpSp>
        <p:nvGrpSpPr>
          <p:cNvPr id="29" name="図形グループ 28"/>
          <p:cNvGrpSpPr/>
          <p:nvPr/>
        </p:nvGrpSpPr>
        <p:grpSpPr>
          <a:xfrm>
            <a:off x="238159" y="1771866"/>
            <a:ext cx="5630769" cy="5065599"/>
            <a:chOff x="238159" y="1771866"/>
            <a:chExt cx="5630769" cy="5065599"/>
          </a:xfrm>
        </p:grpSpPr>
        <p:pic>
          <p:nvPicPr>
            <p:cNvPr id="6" name="図 5"/>
            <p:cNvPicPr>
              <a:picLocks noChangeAspect="1"/>
            </p:cNvPicPr>
            <p:nvPr/>
          </p:nvPicPr>
          <p:blipFill>
            <a:blip r:embed="rId3"/>
            <a:stretch>
              <a:fillRect/>
            </a:stretch>
          </p:blipFill>
          <p:spPr>
            <a:xfrm>
              <a:off x="238159" y="1771866"/>
              <a:ext cx="5630769" cy="5065599"/>
            </a:xfrm>
            <a:prstGeom prst="rect">
              <a:avLst/>
            </a:prstGeom>
          </p:spPr>
        </p:pic>
        <p:pic>
          <p:nvPicPr>
            <p:cNvPr id="7" name="図 6"/>
            <p:cNvPicPr>
              <a:picLocks noChangeAspect="1"/>
            </p:cNvPicPr>
            <p:nvPr/>
          </p:nvPicPr>
          <p:blipFill>
            <a:blip r:embed="rId4"/>
            <a:stretch>
              <a:fillRect/>
            </a:stretch>
          </p:blipFill>
          <p:spPr>
            <a:xfrm>
              <a:off x="1319181" y="3230195"/>
              <a:ext cx="1228719" cy="169225"/>
            </a:xfrm>
            <a:prstGeom prst="rect">
              <a:avLst/>
            </a:prstGeom>
            <a:solidFill>
              <a:schemeClr val="bg1"/>
            </a:solidFill>
          </p:spPr>
        </p:pic>
      </p:grpSp>
      <p:grpSp>
        <p:nvGrpSpPr>
          <p:cNvPr id="30" name="図形グループ 29"/>
          <p:cNvGrpSpPr/>
          <p:nvPr/>
        </p:nvGrpSpPr>
        <p:grpSpPr>
          <a:xfrm>
            <a:off x="3939550" y="2177252"/>
            <a:ext cx="5073773" cy="922466"/>
            <a:chOff x="3939550" y="2177252"/>
            <a:chExt cx="5073773" cy="922466"/>
          </a:xfrm>
        </p:grpSpPr>
        <p:sp>
          <p:nvSpPr>
            <p:cNvPr id="44" name="円弧 43"/>
            <p:cNvSpPr>
              <a:spLocks/>
            </p:cNvSpPr>
            <p:nvPr/>
          </p:nvSpPr>
          <p:spPr>
            <a:xfrm>
              <a:off x="3939550" y="2177252"/>
              <a:ext cx="251998" cy="386272"/>
            </a:xfrm>
            <a:prstGeom prst="arc">
              <a:avLst>
                <a:gd name="adj1" fmla="val 16200000"/>
                <a:gd name="adj2" fmla="val 5228870"/>
              </a:avLst>
            </a:prstGeom>
            <a:ln w="3810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2" name="角丸四角形 21"/>
            <p:cNvSpPr/>
            <p:nvPr/>
          </p:nvSpPr>
          <p:spPr>
            <a:xfrm>
              <a:off x="4549324" y="2397448"/>
              <a:ext cx="4463999" cy="702270"/>
            </a:xfrm>
            <a:prstGeom prst="roundRect">
              <a:avLst/>
            </a:prstGeom>
            <a:solidFill>
              <a:schemeClr val="bg1"/>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Sort vertices of </a:t>
              </a:r>
              <a:r>
                <a:rPr lang="en-US" altLang="ja-JP" i="1" dirty="0" smtClean="0">
                  <a:solidFill>
                    <a:srgbClr val="000000"/>
                  </a:solidFill>
                  <a:latin typeface="+mn-ea"/>
                </a:rPr>
                <a:t>G</a:t>
              </a:r>
              <a:r>
                <a:rPr lang="en-US" altLang="ja-JP" i="1" baseline="-25000" dirty="0" smtClean="0">
                  <a:solidFill>
                    <a:srgbClr val="000000"/>
                  </a:solidFill>
                  <a:latin typeface="+mn-ea"/>
                </a:rPr>
                <a:t>1</a:t>
              </a:r>
              <a:r>
                <a:rPr lang="en-US" altLang="ja-JP" dirty="0" smtClean="0">
                  <a:solidFill>
                    <a:srgbClr val="000000"/>
                  </a:solidFill>
                </a:rPr>
                <a:t> and </a:t>
              </a:r>
              <a:r>
                <a:rPr lang="en-US" altLang="ja-JP" i="1" dirty="0" smtClean="0">
                  <a:solidFill>
                    <a:srgbClr val="000000"/>
                  </a:solidFill>
                  <a:latin typeface="+mn-ea"/>
                </a:rPr>
                <a:t>G</a:t>
              </a:r>
              <a:r>
                <a:rPr lang="en-US" altLang="ja-JP" baseline="-25000" dirty="0" smtClean="0">
                  <a:solidFill>
                    <a:srgbClr val="000000"/>
                  </a:solidFill>
                  <a:latin typeface="+mn-ea"/>
                </a:rPr>
                <a:t>2</a:t>
              </a:r>
              <a:r>
                <a:rPr lang="en-US" altLang="ja-JP" dirty="0" smtClean="0">
                  <a:solidFill>
                    <a:srgbClr val="000000"/>
                  </a:solidFill>
                </a:rPr>
                <a:t> in </a:t>
              </a:r>
            </a:p>
            <a:p>
              <a:pPr algn="ctr"/>
              <a:r>
                <a:rPr lang="en-US" altLang="ja-JP" dirty="0" smtClean="0">
                  <a:solidFill>
                    <a:srgbClr val="000000"/>
                  </a:solidFill>
                </a:rPr>
                <a:t>topological order</a:t>
              </a:r>
              <a:endParaRPr kumimoji="1" lang="ja-JP" altLang="en-US" dirty="0">
                <a:solidFill>
                  <a:srgbClr val="000000"/>
                </a:solidFill>
              </a:endParaRPr>
            </a:p>
          </p:txBody>
        </p:sp>
      </p:grpSp>
      <p:grpSp>
        <p:nvGrpSpPr>
          <p:cNvPr id="32" name="図形グループ 31"/>
          <p:cNvGrpSpPr/>
          <p:nvPr/>
        </p:nvGrpSpPr>
        <p:grpSpPr>
          <a:xfrm>
            <a:off x="3939550" y="2557876"/>
            <a:ext cx="5073773" cy="1905550"/>
            <a:chOff x="3939550" y="2557876"/>
            <a:chExt cx="5073773" cy="1905550"/>
          </a:xfrm>
        </p:grpSpPr>
        <p:sp>
          <p:nvSpPr>
            <p:cNvPr id="45" name="円弧 44"/>
            <p:cNvSpPr>
              <a:spLocks/>
            </p:cNvSpPr>
            <p:nvPr/>
          </p:nvSpPr>
          <p:spPr>
            <a:xfrm>
              <a:off x="3939550" y="2557876"/>
              <a:ext cx="251998" cy="386271"/>
            </a:xfrm>
            <a:prstGeom prst="arc">
              <a:avLst>
                <a:gd name="adj1" fmla="val 16200000"/>
                <a:gd name="adj2" fmla="val 5228870"/>
              </a:avLst>
            </a:prstGeom>
            <a:ln w="38100"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31" name="図形グループ 30"/>
            <p:cNvGrpSpPr/>
            <p:nvPr/>
          </p:nvGrpSpPr>
          <p:grpSpPr>
            <a:xfrm>
              <a:off x="4549324" y="3100511"/>
              <a:ext cx="4463999" cy="1362915"/>
              <a:chOff x="4549324" y="3100511"/>
              <a:chExt cx="4463999" cy="1362915"/>
            </a:xfrm>
          </p:grpSpPr>
          <p:sp>
            <p:nvSpPr>
              <p:cNvPr id="23" name="角丸四角形 22"/>
              <p:cNvSpPr/>
              <p:nvPr/>
            </p:nvSpPr>
            <p:spPr>
              <a:xfrm>
                <a:off x="4549324" y="3498197"/>
                <a:ext cx="4463999" cy="965229"/>
              </a:xfrm>
              <a:prstGeom prst="roundRect">
                <a:avLst/>
              </a:prstGeom>
              <a:solidFill>
                <a:schemeClr val="bg1"/>
              </a:solid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Let </a:t>
                </a:r>
                <a:r>
                  <a:rPr lang="en-US" altLang="ja-JP" i="1" dirty="0" smtClean="0">
                    <a:solidFill>
                      <a:srgbClr val="000000"/>
                    </a:solidFill>
                    <a:latin typeface="Times New Roman"/>
                    <a:cs typeface="Times New Roman"/>
                  </a:rPr>
                  <a:t>C</a:t>
                </a:r>
                <a:r>
                  <a:rPr lang="en-US" altLang="ja-JP" dirty="0" smtClean="0">
                    <a:solidFill>
                      <a:srgbClr val="000000"/>
                    </a:solidFill>
                  </a:rPr>
                  <a:t> be a |</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i="1" dirty="0" smtClean="0">
                    <a:solidFill>
                      <a:srgbClr val="000000"/>
                    </a:solidFill>
                    <a:latin typeface="Times New Roman"/>
                    <a:cs typeface="Times New Roman"/>
                  </a:rPr>
                  <a:t>×</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 integer table</a:t>
                </a:r>
              </a:p>
              <a:p>
                <a:pPr algn="ctr"/>
                <a:r>
                  <a:rPr lang="en-US" altLang="ja-JP" dirty="0" smtClean="0">
                    <a:solidFill>
                      <a:srgbClr val="000000"/>
                    </a:solidFill>
                  </a:rPr>
                  <a:t>(</a:t>
                </a:r>
                <a:r>
                  <a:rPr lang="en-US" altLang="ja-JP" i="1" dirty="0" err="1" smtClean="0">
                    <a:solidFill>
                      <a:srgbClr val="000000"/>
                    </a:solidFill>
                    <a:latin typeface="Times New Roman"/>
                    <a:cs typeface="Times New Roman"/>
                  </a:rPr>
                  <a:t>C</a:t>
                </a:r>
                <a:r>
                  <a:rPr lang="en-US" altLang="ja-JP" i="1" baseline="-25000" dirty="0" err="1" smtClean="0">
                    <a:solidFill>
                      <a:srgbClr val="000000"/>
                    </a:solidFill>
                    <a:latin typeface="Times New Roman"/>
                    <a:cs typeface="Times New Roman"/>
                  </a:rPr>
                  <a:t>i,j</a:t>
                </a:r>
                <a:r>
                  <a:rPr lang="en-US" altLang="ja-JP" dirty="0" smtClean="0">
                    <a:solidFill>
                      <a:srgbClr val="000000"/>
                    </a:solidFill>
                  </a:rPr>
                  <a:t> : the length of  a longest string </a:t>
                </a:r>
              </a:p>
              <a:p>
                <a:pPr algn="ctr"/>
                <a:r>
                  <a:rPr lang="en-US" altLang="ja-JP" dirty="0" smtClean="0">
                    <a:solidFill>
                      <a:srgbClr val="000000"/>
                    </a:solidFill>
                  </a:rPr>
                  <a:t>				in </a:t>
                </a:r>
                <a:r>
                  <a:rPr lang="en-US" altLang="ja-JP" i="1" dirty="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1,i</a:t>
                </a:r>
                <a:r>
                  <a:rPr lang="en-US" altLang="ja-JP" dirty="0" smtClean="0">
                    <a:solidFill>
                      <a:srgbClr val="000000"/>
                    </a:solidFill>
                    <a:cs typeface="Times New Roman"/>
                  </a:rPr>
                  <a:t>))∩</a:t>
                </a:r>
                <a:r>
                  <a:rPr lang="en-US" altLang="ja-JP" i="1" dirty="0">
                    <a:solidFill>
                      <a:srgbClr val="000000"/>
                    </a:solidFill>
                    <a:latin typeface="Times New Roman"/>
                    <a:cs typeface="Times New Roman"/>
                  </a:rPr>
                  <a:t>subseq</a:t>
                </a:r>
                <a:r>
                  <a:rPr lang="en-US" altLang="ja-JP" dirty="0" smtClean="0">
                    <a:solidFill>
                      <a:srgbClr val="000000"/>
                    </a:solidFill>
                    <a:cs typeface="Times New Roman"/>
                  </a:rPr>
                  <a:t>(</a:t>
                </a:r>
                <a:r>
                  <a:rPr lang="en-US" altLang="ja-JP" i="1" dirty="0" smtClean="0">
                    <a:solidFill>
                      <a:srgbClr val="000000"/>
                    </a:solidFill>
                    <a:latin typeface="Times New Roman"/>
                    <a:cs typeface="Times New Roman"/>
                  </a:rPr>
                  <a:t>P</a:t>
                </a:r>
                <a:r>
                  <a:rPr lang="en-US" altLang="ja-JP" dirty="0" smtClean="0">
                    <a:solidFill>
                      <a:srgbClr val="000000"/>
                    </a:solidFill>
                    <a:latin typeface="Times New Roman"/>
                    <a:cs typeface="Times New Roman"/>
                  </a:rPr>
                  <a:t>(</a:t>
                </a:r>
                <a:r>
                  <a:rPr lang="en-US" altLang="ja-JP" i="1" dirty="0" smtClean="0">
                    <a:solidFill>
                      <a:srgbClr val="000000"/>
                    </a:solidFill>
                    <a:latin typeface="Times New Roman"/>
                    <a:cs typeface="Times New Roman"/>
                  </a:rPr>
                  <a:t>v</a:t>
                </a:r>
                <a:r>
                  <a:rPr lang="en-US" altLang="ja-JP" baseline="-25000" dirty="0" smtClean="0">
                    <a:solidFill>
                      <a:srgbClr val="000000"/>
                    </a:solidFill>
                    <a:latin typeface="Times New Roman"/>
                    <a:cs typeface="Times New Roman"/>
                  </a:rPr>
                  <a:t>2,j</a:t>
                </a:r>
                <a:r>
                  <a:rPr lang="en-US" altLang="ja-JP" dirty="0" smtClean="0">
                    <a:solidFill>
                      <a:srgbClr val="000000"/>
                    </a:solidFill>
                    <a:cs typeface="Times New Roman"/>
                  </a:rPr>
                  <a:t>)</a:t>
                </a:r>
                <a:r>
                  <a:rPr lang="en-US" altLang="ja-JP" dirty="0" smtClean="0">
                    <a:solidFill>
                      <a:srgbClr val="000000"/>
                    </a:solidFill>
                  </a:rPr>
                  <a:t>)</a:t>
                </a:r>
              </a:p>
            </p:txBody>
          </p:sp>
          <p:cxnSp>
            <p:nvCxnSpPr>
              <p:cNvPr id="26" name="直線矢印コネクタ 25"/>
              <p:cNvCxnSpPr>
                <a:stCxn id="22" idx="2"/>
                <a:endCxn id="23" idx="0"/>
              </p:cNvCxnSpPr>
              <p:nvPr/>
            </p:nvCxnSpPr>
            <p:spPr>
              <a:xfrm rot="5400000">
                <a:off x="6582085" y="3298957"/>
                <a:ext cx="398479"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36" name="図形グループ 35"/>
          <p:cNvGrpSpPr/>
          <p:nvPr/>
        </p:nvGrpSpPr>
        <p:grpSpPr>
          <a:xfrm>
            <a:off x="3939549" y="5651086"/>
            <a:ext cx="5073774" cy="1126708"/>
            <a:chOff x="3939549" y="5651086"/>
            <a:chExt cx="5073774" cy="1126708"/>
          </a:xfrm>
        </p:grpSpPr>
        <p:sp>
          <p:nvSpPr>
            <p:cNvPr id="47" name="円弧 46"/>
            <p:cNvSpPr>
              <a:spLocks/>
            </p:cNvSpPr>
            <p:nvPr/>
          </p:nvSpPr>
          <p:spPr>
            <a:xfrm>
              <a:off x="3939549" y="6289578"/>
              <a:ext cx="251999" cy="488216"/>
            </a:xfrm>
            <a:prstGeom prst="arc">
              <a:avLst>
                <a:gd name="adj1" fmla="val 16200000"/>
                <a:gd name="adj2" fmla="val 5228870"/>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35" name="図形グループ 34"/>
            <p:cNvGrpSpPr/>
            <p:nvPr/>
          </p:nvGrpSpPr>
          <p:grpSpPr>
            <a:xfrm>
              <a:off x="4549324" y="5651086"/>
              <a:ext cx="4463999" cy="1016024"/>
              <a:chOff x="4549324" y="5651086"/>
              <a:chExt cx="4463999" cy="1016024"/>
            </a:xfrm>
          </p:grpSpPr>
          <p:sp>
            <p:nvSpPr>
              <p:cNvPr id="25" name="角丸四角形 24"/>
              <p:cNvSpPr/>
              <p:nvPr/>
            </p:nvSpPr>
            <p:spPr>
              <a:xfrm>
                <a:off x="4549324" y="6264772"/>
                <a:ext cx="4463999" cy="402338"/>
              </a:xfrm>
              <a:prstGeom prst="roundRect">
                <a:avLst/>
              </a:prstGeom>
              <a:solidFill>
                <a:schemeClr val="bg1"/>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Return max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endParaRPr lang="en-US" altLang="ja-JP" i="1" dirty="0" smtClean="0">
                  <a:solidFill>
                    <a:srgbClr val="000000"/>
                  </a:solidFill>
                  <a:latin typeface="Times New Roman"/>
                  <a:cs typeface="Times New Roman"/>
                </a:endParaRPr>
              </a:p>
            </p:txBody>
          </p:sp>
          <p:cxnSp>
            <p:nvCxnSpPr>
              <p:cNvPr id="27" name="直線矢印コネクタ 26"/>
              <p:cNvCxnSpPr>
                <a:stCxn id="24" idx="2"/>
                <a:endCxn id="25" idx="0"/>
              </p:cNvCxnSpPr>
              <p:nvPr/>
            </p:nvCxnSpPr>
            <p:spPr>
              <a:xfrm rot="5400000">
                <a:off x="6474084" y="5957532"/>
                <a:ext cx="614480"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34" name="図形グループ 33"/>
          <p:cNvGrpSpPr/>
          <p:nvPr/>
        </p:nvGrpSpPr>
        <p:grpSpPr>
          <a:xfrm>
            <a:off x="3892534" y="2940892"/>
            <a:ext cx="5120789" cy="3335518"/>
            <a:chOff x="3892534" y="2940892"/>
            <a:chExt cx="5120789" cy="3335518"/>
          </a:xfrm>
        </p:grpSpPr>
        <p:sp>
          <p:nvSpPr>
            <p:cNvPr id="46" name="円弧 45"/>
            <p:cNvSpPr>
              <a:spLocks/>
            </p:cNvSpPr>
            <p:nvPr/>
          </p:nvSpPr>
          <p:spPr>
            <a:xfrm>
              <a:off x="3892534" y="2940892"/>
              <a:ext cx="354735" cy="3335518"/>
            </a:xfrm>
            <a:prstGeom prst="arc">
              <a:avLst>
                <a:gd name="adj1" fmla="val 16200000"/>
                <a:gd name="adj2" fmla="val 5379292"/>
              </a:avLst>
            </a:prstGeom>
            <a:ln w="38100" cmpd="sng">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33" name="図形グループ 32"/>
            <p:cNvGrpSpPr/>
            <p:nvPr/>
          </p:nvGrpSpPr>
          <p:grpSpPr>
            <a:xfrm>
              <a:off x="4549324" y="4464220"/>
              <a:ext cx="4463999" cy="1186072"/>
              <a:chOff x="4549324" y="4464220"/>
              <a:chExt cx="4463999" cy="1186072"/>
            </a:xfrm>
          </p:grpSpPr>
          <p:sp>
            <p:nvSpPr>
              <p:cNvPr id="24" name="角丸四角形 23"/>
              <p:cNvSpPr/>
              <p:nvPr/>
            </p:nvSpPr>
            <p:spPr>
              <a:xfrm>
                <a:off x="4549324" y="4933910"/>
                <a:ext cx="4463999" cy="716382"/>
              </a:xfrm>
              <a:prstGeom prst="roundRect">
                <a:avLst/>
              </a:prstGeom>
              <a:solidFill>
                <a:schemeClr val="bg1"/>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Compute </a:t>
                </a:r>
                <a:r>
                  <a:rPr lang="en-US" altLang="ja-JP" i="1" dirty="0" err="1" smtClean="0">
                    <a:solidFill>
                      <a:srgbClr val="000000"/>
                    </a:solidFill>
                    <a:latin typeface="Times New Roman"/>
                    <a:cs typeface="Times New Roman"/>
                  </a:rPr>
                  <a:t>C</a:t>
                </a:r>
                <a:r>
                  <a:rPr lang="en-US" altLang="ja-JP" baseline="-25000" dirty="0" err="1" smtClean="0">
                    <a:solidFill>
                      <a:srgbClr val="000000"/>
                    </a:solidFill>
                    <a:latin typeface="Times New Roman"/>
                    <a:cs typeface="Times New Roman"/>
                  </a:rPr>
                  <a:t>i,j</a:t>
                </a:r>
                <a:r>
                  <a:rPr lang="en-US" altLang="ja-JP" dirty="0" smtClean="0">
                    <a:solidFill>
                      <a:srgbClr val="000000"/>
                    </a:solidFill>
                  </a:rPr>
                  <a:t> using </a:t>
                </a:r>
                <a:r>
                  <a:rPr lang="en-US" altLang="ja-JP" dirty="0" smtClean="0">
                    <a:solidFill>
                      <a:srgbClr val="000000"/>
                    </a:solidFill>
                  </a:rPr>
                  <a:t>dynamic </a:t>
                </a:r>
                <a:r>
                  <a:rPr lang="en-US" altLang="ja-JP" dirty="0" smtClean="0">
                    <a:solidFill>
                      <a:srgbClr val="000000"/>
                    </a:solidFill>
                  </a:rPr>
                  <a:t>programing</a:t>
                </a:r>
                <a:r>
                  <a:rPr lang="en-US" altLang="ja-JP" dirty="0">
                    <a:solidFill>
                      <a:srgbClr val="000000"/>
                    </a:solidFill>
                  </a:rPr>
                  <a:t> </a:t>
                </a:r>
                <a:r>
                  <a:rPr lang="en-US" altLang="ja-JP" dirty="0" smtClean="0">
                    <a:solidFill>
                      <a:srgbClr val="000000"/>
                    </a:solidFill>
                  </a:rPr>
                  <a:t>for all </a:t>
                </a:r>
                <a:r>
                  <a:rPr lang="en-US" altLang="ja-JP" dirty="0" smtClean="0">
                    <a:solidFill>
                      <a:srgbClr val="000000"/>
                    </a:solidFill>
                    <a:latin typeface="Times New Roman"/>
                    <a:cs typeface="Times New Roman"/>
                  </a:rPr>
                  <a:t>1≦ </a:t>
                </a:r>
                <a:r>
                  <a:rPr lang="en-US" altLang="ja-JP" i="1" dirty="0" err="1" smtClean="0">
                    <a:solidFill>
                      <a:srgbClr val="000000"/>
                    </a:solidFill>
                    <a:latin typeface="Times New Roman"/>
                    <a:cs typeface="Times New Roman"/>
                  </a:rPr>
                  <a:t>i</a:t>
                </a:r>
                <a:r>
                  <a:rPr lang="en-US" altLang="ja-JP" dirty="0" smtClean="0">
                    <a:solidFill>
                      <a:srgbClr val="000000"/>
                    </a:solidFill>
                    <a:latin typeface="Times New Roman"/>
                    <a:cs typeface="Times New Roman"/>
                  </a:rPr>
                  <a:t> ≦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1</a:t>
                </a:r>
                <a:r>
                  <a:rPr lang="en-US" altLang="ja-JP" dirty="0" smtClean="0">
                    <a:solidFill>
                      <a:srgbClr val="000000"/>
                    </a:solidFill>
                  </a:rPr>
                  <a:t>|</a:t>
                </a:r>
                <a:r>
                  <a:rPr lang="en-US" altLang="ja-JP" dirty="0" smtClean="0">
                    <a:solidFill>
                      <a:srgbClr val="000000"/>
                    </a:solidFill>
                    <a:latin typeface="Times New Roman"/>
                    <a:cs typeface="Times New Roman"/>
                  </a:rPr>
                  <a:t> and </a:t>
                </a:r>
                <a:r>
                  <a:rPr lang="en-US" altLang="ja-JP" dirty="0">
                    <a:solidFill>
                      <a:srgbClr val="000000"/>
                    </a:solidFill>
                    <a:latin typeface="Times New Roman"/>
                    <a:cs typeface="Times New Roman"/>
                  </a:rPr>
                  <a:t>1≦ </a:t>
                </a:r>
                <a:r>
                  <a:rPr lang="en-US" altLang="ja-JP" i="1" dirty="0" smtClean="0">
                    <a:solidFill>
                      <a:srgbClr val="000000"/>
                    </a:solidFill>
                    <a:latin typeface="Times New Roman"/>
                    <a:cs typeface="Times New Roman"/>
                  </a:rPr>
                  <a:t>j</a:t>
                </a:r>
                <a:r>
                  <a:rPr lang="en-US" altLang="ja-JP" dirty="0" smtClean="0">
                    <a:solidFill>
                      <a:srgbClr val="000000"/>
                    </a:solidFill>
                    <a:latin typeface="Times New Roman"/>
                    <a:cs typeface="Times New Roman"/>
                  </a:rPr>
                  <a:t> </a:t>
                </a:r>
                <a:r>
                  <a:rPr lang="en-US" altLang="ja-JP" dirty="0">
                    <a:solidFill>
                      <a:srgbClr val="000000"/>
                    </a:solidFill>
                    <a:latin typeface="Times New Roman"/>
                    <a:cs typeface="Times New Roman"/>
                  </a:rPr>
                  <a:t>≦</a:t>
                </a:r>
                <a:r>
                  <a:rPr lang="en-US" altLang="ja-JP" dirty="0" smtClean="0">
                    <a:solidFill>
                      <a:srgbClr val="000000"/>
                    </a:solidFill>
                    <a:latin typeface="Times New Roman"/>
                    <a:cs typeface="Times New Roman"/>
                  </a:rPr>
                  <a:t> </a:t>
                </a:r>
                <a:r>
                  <a:rPr lang="en-US" altLang="ja-JP" dirty="0" smtClean="0">
                    <a:solidFill>
                      <a:srgbClr val="000000"/>
                    </a:solidFill>
                  </a:rPr>
                  <a:t>|</a:t>
                </a:r>
                <a:r>
                  <a:rPr lang="en-US" altLang="ja-JP" i="1" dirty="0" smtClean="0">
                    <a:solidFill>
                      <a:srgbClr val="000000"/>
                    </a:solidFill>
                    <a:cs typeface="Times New Roman"/>
                  </a:rPr>
                  <a:t>V</a:t>
                </a:r>
                <a:r>
                  <a:rPr lang="en-US" altLang="ja-JP" baseline="-25000" dirty="0" smtClean="0">
                    <a:solidFill>
                      <a:srgbClr val="000000"/>
                    </a:solidFill>
                    <a:latin typeface="Times New Roman"/>
                    <a:cs typeface="Times New Roman"/>
                  </a:rPr>
                  <a:t>2</a:t>
                </a:r>
                <a:r>
                  <a:rPr lang="en-US" altLang="ja-JP" dirty="0" smtClean="0">
                    <a:solidFill>
                      <a:srgbClr val="000000"/>
                    </a:solidFill>
                  </a:rPr>
                  <a:t>|</a:t>
                </a:r>
                <a:endParaRPr lang="en-US" altLang="ja-JP" i="1" dirty="0" smtClean="0">
                  <a:solidFill>
                    <a:srgbClr val="000000"/>
                  </a:solidFill>
                  <a:latin typeface="Times New Roman"/>
                  <a:cs typeface="Times New Roman"/>
                </a:endParaRPr>
              </a:p>
            </p:txBody>
          </p:sp>
          <p:cxnSp>
            <p:nvCxnSpPr>
              <p:cNvPr id="28" name="直線矢印コネクタ 27"/>
              <p:cNvCxnSpPr>
                <a:stCxn id="23" idx="2"/>
                <a:endCxn id="24" idx="0"/>
              </p:cNvCxnSpPr>
              <p:nvPr/>
            </p:nvCxnSpPr>
            <p:spPr>
              <a:xfrm rot="5400000">
                <a:off x="6546082" y="4698668"/>
                <a:ext cx="470484"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dissolv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リゾート.thmx</Template>
  <TotalTime>25441</TotalTime>
  <Words>16289</Words>
  <Application>Microsoft Macintosh PowerPoint</Application>
  <PresentationFormat>画面に合わせる (4:3)</PresentationFormat>
  <Paragraphs>3557</Paragraphs>
  <Slides>88</Slides>
  <Notes>88</Notes>
  <HiddenSlides>54</HiddenSlides>
  <MMClips>0</MMClips>
  <ScaleCrop>false</ScaleCrop>
  <HeadingPairs>
    <vt:vector size="4" baseType="variant">
      <vt:variant>
        <vt:lpstr>デザイン テンプレート</vt:lpstr>
      </vt:variant>
      <vt:variant>
        <vt:i4>1</vt:i4>
      </vt:variant>
      <vt:variant>
        <vt:lpstr>スライド タイトル</vt:lpstr>
      </vt:variant>
      <vt:variant>
        <vt:i4>88</vt:i4>
      </vt:variant>
    </vt:vector>
  </HeadingPairs>
  <TitlesOfParts>
    <vt:vector size="89" baseType="lpstr">
      <vt:lpstr>リゾート</vt:lpstr>
      <vt:lpstr>Computing Longest Common  Substring/Subsequence of Non-linear Texts </vt:lpstr>
      <vt:lpstr>Outline</vt:lpstr>
      <vt:lpstr>Outline</vt:lpstr>
      <vt:lpstr>Non-linear Text </vt:lpstr>
      <vt:lpstr>Non-linear Text </vt:lpstr>
      <vt:lpstr>Algorithms on Non-linear Text</vt:lpstr>
      <vt:lpstr>Outline</vt:lpstr>
      <vt:lpstr>Longest Common Subsequence　Problem for Acyclic Non-linear Texts</vt:lpstr>
      <vt:lpstr>Algorithm 1</vt:lpstr>
      <vt:lpstr>Topological Sort</vt:lpstr>
      <vt:lpstr>Dynamic Programing table</vt:lpstr>
      <vt:lpstr>L1(v1,i) ≠ L2(v2,j) </vt:lpstr>
      <vt:lpstr>L1(v1,i) = L2(v2,j)</vt:lpstr>
      <vt:lpstr>Output</vt:lpstr>
      <vt:lpstr>Time Complexity</vt:lpstr>
      <vt:lpstr>Time Complexity</vt:lpstr>
      <vt:lpstr>Time Complexity</vt:lpstr>
      <vt:lpstr>Time Complexity</vt:lpstr>
      <vt:lpstr>Outline</vt:lpstr>
      <vt:lpstr>Longest Common Subsequence　Problem for Cyclic Non-linear Texts</vt:lpstr>
      <vt:lpstr>Longest Common Subsequence　Problem for Cyclic Non-linear Texts</vt:lpstr>
      <vt:lpstr>スライド 22</vt:lpstr>
      <vt:lpstr>スライド 23</vt:lpstr>
      <vt:lpstr>スライド 24</vt:lpstr>
      <vt:lpstr>スライド 25</vt:lpstr>
      <vt:lpstr>スライド 26</vt:lpstr>
      <vt:lpstr>スライド 27</vt:lpstr>
      <vt:lpstr>スライド 28</vt:lpstr>
      <vt:lpstr>スライド 29</vt:lpstr>
      <vt:lpstr>Output</vt:lpstr>
      <vt:lpstr>Time Complexity</vt:lpstr>
      <vt:lpstr>Time Complexity</vt:lpstr>
      <vt:lpstr>Conclusions and Future works</vt:lpstr>
      <vt:lpstr>Thank You For Listening </vt:lpstr>
      <vt:lpstr>Non-linear Text </vt:lpstr>
      <vt:lpstr>Non-linear Text </vt:lpstr>
      <vt:lpstr>Non-linear Text </vt:lpstr>
      <vt:lpstr>Non-linear Text </vt:lpstr>
      <vt:lpstr>Related studies</vt:lpstr>
      <vt:lpstr>Our result</vt:lpstr>
      <vt:lpstr>スライド 41</vt:lpstr>
      <vt:lpstr>本当のフォント</vt:lpstr>
      <vt:lpstr>記号</vt:lpstr>
      <vt:lpstr>作業</vt:lpstr>
      <vt:lpstr>作業</vt:lpstr>
      <vt:lpstr>非線形テキストにおける 最長共通部分文字列/部分列 アルゴリズム</vt:lpstr>
      <vt:lpstr>目次</vt:lpstr>
      <vt:lpstr>研究背景</vt:lpstr>
      <vt:lpstr>非線形テキスト </vt:lpstr>
      <vt:lpstr>非線形テキスト </vt:lpstr>
      <vt:lpstr>関連研究</vt:lpstr>
      <vt:lpstr>研究内容</vt:lpstr>
      <vt:lpstr>最長共通部分文字列問題</vt:lpstr>
      <vt:lpstr>スライド 54</vt:lpstr>
      <vt:lpstr>非線形テキストにおける 最長共通部分文字列問題の解法</vt:lpstr>
      <vt:lpstr>スライド 56</vt:lpstr>
      <vt:lpstr>計算量</vt:lpstr>
      <vt:lpstr>最長共通部分列問題</vt:lpstr>
      <vt:lpstr>最長共通部分列問題の 動的計画法に基づいた解法</vt:lpstr>
      <vt:lpstr>最長共通部分列問題の 動的計画法に基づいた解法</vt:lpstr>
      <vt:lpstr>スライド 61</vt:lpstr>
      <vt:lpstr>提案手法</vt:lpstr>
      <vt:lpstr>トポロジカルソート</vt:lpstr>
      <vt:lpstr>提案手法</vt:lpstr>
      <vt:lpstr>スライド 65</vt:lpstr>
      <vt:lpstr>スライド 66</vt:lpstr>
      <vt:lpstr>計算量</vt:lpstr>
      <vt:lpstr>文字が一致したときの計算量</vt:lpstr>
      <vt:lpstr>文字が不一致のときの計算量</vt:lpstr>
      <vt:lpstr>計算量</vt:lpstr>
      <vt:lpstr>サイクルを含む場合</vt:lpstr>
      <vt:lpstr>サイクルを含む非線形テキストにおける 最長共通部分列問題</vt:lpstr>
      <vt:lpstr>サイクルを含む非線形テキストにおける 最長共通部分列問題の解法</vt:lpstr>
      <vt:lpstr>強連結成分分解</vt:lpstr>
      <vt:lpstr>サイクルを含む非線形テキストにおける 最長共通部分列問題の解法</vt:lpstr>
      <vt:lpstr>サイクルを含む非線形テキストにおける 最長共通部分列問題の解法</vt:lpstr>
      <vt:lpstr>サイクルを含む非線形テキストにおける 最長共通部分列問題の解法</vt:lpstr>
      <vt:lpstr>サイクルを含む非線形テキストにおける 最長共通部分列問題の解法</vt:lpstr>
      <vt:lpstr>サイクルを含む非線形テキストにおける 最長共通部分列問題の解法</vt:lpstr>
      <vt:lpstr>サイクルを含む非線形テキストにおける 最長共通部分列問題の解法</vt:lpstr>
      <vt:lpstr>計算量</vt:lpstr>
      <vt:lpstr>関数Vertex-match,Vertex-mismatch</vt:lpstr>
      <vt:lpstr>Vertex-matchの計算量</vt:lpstr>
      <vt:lpstr>Vertex-mismatchの計算量</vt:lpstr>
      <vt:lpstr>計算量</vt:lpstr>
      <vt:lpstr>スライド 86</vt:lpstr>
      <vt:lpstr>計算量</vt:lpstr>
      <vt:lpstr>まとめと今後の課題</vt:lpstr>
    </vt:vector>
  </TitlesOfParts>
  <Company>九州大学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 Longest Common </dc:title>
  <dc:creator>Shimohira</dc:creator>
  <cp:lastModifiedBy>下平</cp:lastModifiedBy>
  <cp:revision>116</cp:revision>
  <cp:lastPrinted>2011-08-26T17:38:09Z</cp:lastPrinted>
  <dcterms:created xsi:type="dcterms:W3CDTF">2011-08-29T13:58:12Z</dcterms:created>
  <dcterms:modified xsi:type="dcterms:W3CDTF">2011-08-31T06:44:23Z</dcterms:modified>
</cp:coreProperties>
</file>