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16"/>
  </p:notesMasterIdLst>
  <p:sldIdLst>
    <p:sldId id="256" r:id="rId2"/>
    <p:sldId id="257" r:id="rId3"/>
    <p:sldId id="258" r:id="rId4"/>
    <p:sldId id="273" r:id="rId5"/>
    <p:sldId id="259" r:id="rId6"/>
    <p:sldId id="260" r:id="rId7"/>
    <p:sldId id="261" r:id="rId8"/>
    <p:sldId id="262" r:id="rId9"/>
    <p:sldId id="265" r:id="rId10"/>
    <p:sldId id="269" r:id="rId11"/>
    <p:sldId id="270" r:id="rId12"/>
    <p:sldId id="266" r:id="rId13"/>
    <p:sldId id="271" r:id="rId14"/>
    <p:sldId id="272" r:id="rId15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B3A"/>
    <a:srgbClr val="ED2939"/>
    <a:srgbClr val="0065B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Kalle%20Karhu\Desktop\slides\tuloksia-ed-2011-08-23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Kalle%20Karhu\Desktop\slides\tuloksia-ed-2011-08-23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6503745785581514"/>
          <c:y val="6.2697395431293726E-2"/>
          <c:w val="0.60589427567887633"/>
          <c:h val="0.7872823877860885"/>
        </c:manualLayout>
      </c:layout>
      <c:scatterChart>
        <c:scatterStyle val="lineMarker"/>
        <c:ser>
          <c:idx val="0"/>
          <c:order val="0"/>
          <c:tx>
            <c:strRef>
              <c:f>Sheet2!$B$136</c:f>
              <c:strCache>
                <c:ptCount val="1"/>
                <c:pt idx="0">
                  <c:v>msl = 25</c:v>
                </c:pt>
              </c:strCache>
            </c:strRef>
          </c:tx>
          <c:spPr>
            <a:ln w="38100">
              <a:solidFill>
                <a:srgbClr val="004586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004586"/>
              </a:solidFill>
              <a:ln>
                <a:solidFill>
                  <a:srgbClr val="004586"/>
                </a:solidFill>
                <a:prstDash val="solid"/>
              </a:ln>
            </c:spPr>
          </c:marker>
          <c:xVal>
            <c:numRef>
              <c:f>Sheet2!$B$138:$F$138</c:f>
              <c:numCache>
                <c:formatCode>General</c:formatCode>
                <c:ptCount val="5"/>
                <c:pt idx="0">
                  <c:v>99</c:v>
                </c:pt>
                <c:pt idx="1">
                  <c:v>200</c:v>
                </c:pt>
                <c:pt idx="2">
                  <c:v>300</c:v>
                </c:pt>
                <c:pt idx="3">
                  <c:v>309</c:v>
                </c:pt>
              </c:numCache>
            </c:numRef>
          </c:xVal>
          <c:yVal>
            <c:numRef>
              <c:f>Sheet2!$B$142:$F$142</c:f>
              <c:numCache>
                <c:formatCode>General</c:formatCode>
                <c:ptCount val="5"/>
                <c:pt idx="0">
                  <c:v>1.9229999999999998</c:v>
                </c:pt>
                <c:pt idx="1">
                  <c:v>1.859</c:v>
                </c:pt>
                <c:pt idx="2">
                  <c:v>1.7168000000000001</c:v>
                </c:pt>
                <c:pt idx="3">
                  <c:v>1.7067999999999999</c:v>
                </c:pt>
              </c:numCache>
            </c:numRef>
          </c:yVal>
        </c:ser>
        <c:ser>
          <c:idx val="1"/>
          <c:order val="1"/>
          <c:tx>
            <c:strRef>
              <c:f>Sheet2!$G$136</c:f>
              <c:strCache>
                <c:ptCount val="1"/>
                <c:pt idx="0">
                  <c:v>msl = 28</c:v>
                </c:pt>
              </c:strCache>
            </c:strRef>
          </c:tx>
          <c:spPr>
            <a:ln w="38100">
              <a:solidFill>
                <a:srgbClr val="FF420E"/>
              </a:solidFill>
              <a:prstDash val="solid"/>
            </a:ln>
          </c:spPr>
          <c:marker>
            <c:symbol val="diamond"/>
            <c:size val="7"/>
            <c:spPr>
              <a:solidFill>
                <a:srgbClr val="FF420E"/>
              </a:solidFill>
              <a:ln>
                <a:solidFill>
                  <a:srgbClr val="FF420E"/>
                </a:solidFill>
                <a:prstDash val="solid"/>
              </a:ln>
            </c:spPr>
          </c:marker>
          <c:xVal>
            <c:numRef>
              <c:f>Sheet2!$G$138:$K$138</c:f>
              <c:numCache>
                <c:formatCode>General</c:formatCode>
                <c:ptCount val="5"/>
                <c:pt idx="0">
                  <c:v>100</c:v>
                </c:pt>
                <c:pt idx="1">
                  <c:v>200</c:v>
                </c:pt>
                <c:pt idx="2">
                  <c:v>259</c:v>
                </c:pt>
              </c:numCache>
            </c:numRef>
          </c:xVal>
          <c:yVal>
            <c:numRef>
              <c:f>Sheet2!$G$142:$K$142</c:f>
              <c:numCache>
                <c:formatCode>General</c:formatCode>
                <c:ptCount val="5"/>
                <c:pt idx="0">
                  <c:v>1.7566000000000004</c:v>
                </c:pt>
                <c:pt idx="1">
                  <c:v>1.6297999999999997</c:v>
                </c:pt>
                <c:pt idx="2">
                  <c:v>1.5449999999999997</c:v>
                </c:pt>
              </c:numCache>
            </c:numRef>
          </c:yVal>
        </c:ser>
        <c:ser>
          <c:idx val="2"/>
          <c:order val="2"/>
          <c:tx>
            <c:strRef>
              <c:f>Sheet2!$L$136</c:f>
              <c:strCache>
                <c:ptCount val="1"/>
                <c:pt idx="0">
                  <c:v>msl = 30</c:v>
                </c:pt>
              </c:strCache>
            </c:strRef>
          </c:tx>
          <c:spPr>
            <a:ln w="38100">
              <a:solidFill>
                <a:srgbClr val="FFD320"/>
              </a:solidFill>
              <a:prstDash val="solid"/>
            </a:ln>
          </c:spPr>
          <c:marker>
            <c:symbol val="dash"/>
            <c:size val="7"/>
            <c:spPr>
              <a:noFill/>
              <a:ln>
                <a:solidFill>
                  <a:srgbClr val="FFD320"/>
                </a:solidFill>
                <a:prstDash val="solid"/>
              </a:ln>
            </c:spPr>
          </c:marker>
          <c:xVal>
            <c:numRef>
              <c:f>Sheet2!$L$138:$P$138</c:f>
              <c:numCache>
                <c:formatCode>General</c:formatCode>
                <c:ptCount val="5"/>
                <c:pt idx="0">
                  <c:v>101</c:v>
                </c:pt>
                <c:pt idx="1">
                  <c:v>200</c:v>
                </c:pt>
                <c:pt idx="2">
                  <c:v>238</c:v>
                </c:pt>
              </c:numCache>
            </c:numRef>
          </c:xVal>
          <c:yVal>
            <c:numRef>
              <c:f>Sheet2!$L$142:$P$142</c:f>
              <c:numCache>
                <c:formatCode>General</c:formatCode>
                <c:ptCount val="5"/>
                <c:pt idx="0">
                  <c:v>1.6950000000000001</c:v>
                </c:pt>
                <c:pt idx="1">
                  <c:v>1.5804</c:v>
                </c:pt>
                <c:pt idx="2">
                  <c:v>1.5144000000000002</c:v>
                </c:pt>
              </c:numCache>
            </c:numRef>
          </c:yVal>
        </c:ser>
        <c:ser>
          <c:idx val="3"/>
          <c:order val="3"/>
          <c:tx>
            <c:strRef>
              <c:f>Sheet2!$Q$136</c:f>
              <c:strCache>
                <c:ptCount val="1"/>
                <c:pt idx="0">
                  <c:v>msl = 33</c:v>
                </c:pt>
              </c:strCache>
            </c:strRef>
          </c:tx>
          <c:spPr>
            <a:ln w="38100">
              <a:solidFill>
                <a:srgbClr val="579D1C"/>
              </a:solidFill>
              <a:prstDash val="solid"/>
            </a:ln>
          </c:spPr>
          <c:marker>
            <c:symbol val="triangle"/>
            <c:size val="7"/>
            <c:spPr>
              <a:solidFill>
                <a:srgbClr val="579D1C"/>
              </a:solidFill>
              <a:ln>
                <a:solidFill>
                  <a:srgbClr val="579D1C"/>
                </a:solidFill>
                <a:prstDash val="solid"/>
              </a:ln>
            </c:spPr>
          </c:marker>
          <c:xVal>
            <c:numRef>
              <c:f>Sheet2!$Q$138:$U$138</c:f>
              <c:numCache>
                <c:formatCode>General</c:formatCode>
                <c:ptCount val="5"/>
                <c:pt idx="0">
                  <c:v>100</c:v>
                </c:pt>
                <c:pt idx="1">
                  <c:v>172</c:v>
                </c:pt>
              </c:numCache>
            </c:numRef>
          </c:xVal>
          <c:yVal>
            <c:numRef>
              <c:f>Sheet2!$Q$142:$U$142</c:f>
              <c:numCache>
                <c:formatCode>General</c:formatCode>
                <c:ptCount val="5"/>
                <c:pt idx="0">
                  <c:v>1.6546000000000001</c:v>
                </c:pt>
                <c:pt idx="1">
                  <c:v>1.5528</c:v>
                </c:pt>
              </c:numCache>
            </c:numRef>
          </c:yVal>
        </c:ser>
        <c:ser>
          <c:idx val="4"/>
          <c:order val="4"/>
          <c:tx>
            <c:strRef>
              <c:f>Sheet2!$V$136</c:f>
              <c:strCache>
                <c:ptCount val="1"/>
                <c:pt idx="0">
                  <c:v>msl = 35</c:v>
                </c:pt>
              </c:strCache>
            </c:strRef>
          </c:tx>
          <c:spPr>
            <a:ln w="38100">
              <a:solidFill>
                <a:srgbClr val="7E0021"/>
              </a:solidFill>
              <a:prstDash val="solid"/>
            </a:ln>
          </c:spPr>
          <c:marker>
            <c:symbol val="circle"/>
            <c:size val="7"/>
            <c:spPr>
              <a:solidFill>
                <a:srgbClr val="7E0021"/>
              </a:solidFill>
              <a:ln>
                <a:solidFill>
                  <a:srgbClr val="7E0021"/>
                </a:solidFill>
                <a:prstDash val="solid"/>
              </a:ln>
            </c:spPr>
          </c:marker>
          <c:xVal>
            <c:numRef>
              <c:f>Sheet2!$V$138:$Z$138</c:f>
              <c:numCache>
                <c:formatCode>General</c:formatCode>
                <c:ptCount val="5"/>
                <c:pt idx="0">
                  <c:v>100</c:v>
                </c:pt>
                <c:pt idx="1">
                  <c:v>155</c:v>
                </c:pt>
              </c:numCache>
            </c:numRef>
          </c:xVal>
          <c:yVal>
            <c:numRef>
              <c:f>Sheet2!$V$142:$Z$142</c:f>
              <c:numCache>
                <c:formatCode>General</c:formatCode>
                <c:ptCount val="5"/>
                <c:pt idx="0">
                  <c:v>1.6728000000000001</c:v>
                </c:pt>
                <c:pt idx="1">
                  <c:v>1.5720000000000001</c:v>
                </c:pt>
              </c:numCache>
            </c:numRef>
          </c:yVal>
        </c:ser>
        <c:ser>
          <c:idx val="5"/>
          <c:order val="5"/>
          <c:tx>
            <c:strRef>
              <c:f>Sheet2!$B$149</c:f>
              <c:strCache>
                <c:ptCount val="1"/>
                <c:pt idx="0">
                  <c:v>Trad. CSA</c:v>
                </c:pt>
              </c:strCache>
            </c:strRef>
          </c:tx>
          <c:spPr>
            <a:ln w="38100">
              <a:solidFill>
                <a:srgbClr val="C0C0C0"/>
              </a:solidFill>
              <a:prstDash val="sysDash"/>
            </a:ln>
          </c:spPr>
          <c:marker>
            <c:symbol val="none"/>
          </c:marker>
          <c:xVal>
            <c:numRef>
              <c:f>Sheet2!$B$150:$C$150</c:f>
              <c:numCache>
                <c:formatCode>General</c:formatCode>
                <c:ptCount val="2"/>
                <c:pt idx="0">
                  <c:v>-1</c:v>
                </c:pt>
                <c:pt idx="1">
                  <c:v>1001</c:v>
                </c:pt>
              </c:numCache>
            </c:numRef>
          </c:xVal>
          <c:yVal>
            <c:numRef>
              <c:f>Sheet2!$B$151:$C$151</c:f>
              <c:numCache>
                <c:formatCode>General</c:formatCode>
                <c:ptCount val="2"/>
                <c:pt idx="0">
                  <c:v>1.7669520000000001</c:v>
                </c:pt>
                <c:pt idx="1">
                  <c:v>1.7669520000000001</c:v>
                </c:pt>
              </c:numCache>
            </c:numRef>
          </c:yVal>
        </c:ser>
        <c:axId val="60664448"/>
        <c:axId val="60683008"/>
      </c:scatterChart>
      <c:valAx>
        <c:axId val="60664448"/>
        <c:scaling>
          <c:orientation val="minMax"/>
          <c:max val="325"/>
          <c:min val="75"/>
        </c:scaling>
        <c:axPos val="b"/>
        <c:majorGridlines>
          <c:spPr>
            <a:ln w="3175">
              <a:solidFill>
                <a:srgbClr val="B3B3B3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Patterns handled by </a:t>
                </a:r>
                <a:r>
                  <a:rPr lang="en-US" dirty="0" smtClean="0"/>
                  <a:t>searching</a:t>
                </a:r>
                <a:r>
                  <a:rPr lang="en-US" baseline="0" dirty="0" smtClean="0"/>
                  <a:t> </a:t>
                </a:r>
                <a:r>
                  <a:rPr lang="en-US" baseline="0" dirty="0" err="1" smtClean="0"/>
                  <a:t>subpatterns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0.26345653948535941"/>
              <c:y val="0.91524562091137363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B3B3B3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60683008"/>
        <c:crossesAt val="0"/>
        <c:crossBetween val="midCat"/>
      </c:valAx>
      <c:valAx>
        <c:axId val="60683008"/>
        <c:scaling>
          <c:orientation val="minMax"/>
          <c:max val="2"/>
          <c:min val="1.4"/>
        </c:scaling>
        <c:axPos val="l"/>
        <c:majorGridlines>
          <c:spPr>
            <a:ln w="3175">
              <a:solidFill>
                <a:srgbClr val="B3B3B3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Total search time for 1000 patterns (s)</a:t>
                </a:r>
              </a:p>
            </c:rich>
          </c:tx>
          <c:layout>
            <c:manualLayout>
              <c:xMode val="edge"/>
              <c:yMode val="edge"/>
              <c:x val="4.9299165927240499E-2"/>
              <c:y val="0.18213485819871778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B3B3B3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60664448"/>
        <c:crossesAt val="0"/>
        <c:crossBetween val="midCat"/>
      </c:valAx>
      <c:spPr>
        <a:noFill/>
        <a:ln w="3175">
          <a:solidFill>
            <a:srgbClr val="B3B3B3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7900692587283726"/>
          <c:y val="0.31140417567026468"/>
          <c:w val="0.20810350502040353"/>
          <c:h val="0.39210547971058984"/>
        </c:manualLayout>
      </c:layout>
      <c:spPr>
        <a:noFill/>
        <a:ln w="25400">
          <a:noFill/>
        </a:ln>
      </c:spPr>
    </c:legend>
    <c:plotVisOnly val="1"/>
    <c:dispBlanksAs val="span"/>
  </c:chart>
  <c:spPr>
    <a:solidFill>
      <a:srgbClr val="FFFFFF"/>
    </a:solidFill>
    <a:ln w="9525">
      <a:noFill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3099630996309974"/>
          <c:y val="5.6892839780540334E-2"/>
          <c:w val="0.56217216951124738"/>
          <c:h val="0.81683774105454443"/>
        </c:manualLayout>
      </c:layout>
      <c:scatterChart>
        <c:scatterStyle val="lineMarker"/>
        <c:ser>
          <c:idx val="0"/>
          <c:order val="0"/>
          <c:tx>
            <c:strRef>
              <c:f>Sheet2!$B$136</c:f>
              <c:strCache>
                <c:ptCount val="1"/>
                <c:pt idx="0">
                  <c:v>msl = 25</c:v>
                </c:pt>
              </c:strCache>
            </c:strRef>
          </c:tx>
          <c:spPr>
            <a:ln w="38100">
              <a:solidFill>
                <a:srgbClr val="004586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004586"/>
              </a:solidFill>
              <a:ln>
                <a:solidFill>
                  <a:srgbClr val="004586"/>
                </a:solidFill>
                <a:prstDash val="solid"/>
              </a:ln>
            </c:spPr>
          </c:marker>
          <c:xVal>
            <c:numRef>
              <c:f>Sheet2!$B$138:$F$138</c:f>
              <c:numCache>
                <c:formatCode>General</c:formatCode>
                <c:ptCount val="5"/>
                <c:pt idx="0">
                  <c:v>99</c:v>
                </c:pt>
                <c:pt idx="1">
                  <c:v>200</c:v>
                </c:pt>
                <c:pt idx="2">
                  <c:v>300</c:v>
                </c:pt>
                <c:pt idx="3">
                  <c:v>309</c:v>
                </c:pt>
                <c:pt idx="4">
                  <c:v>309</c:v>
                </c:pt>
              </c:numCache>
            </c:numRef>
          </c:xVal>
          <c:yVal>
            <c:numRef>
              <c:f>Sheet2!$B$140:$F$140</c:f>
              <c:numCache>
                <c:formatCode>General</c:formatCode>
                <c:ptCount val="5"/>
                <c:pt idx="0">
                  <c:v>3.3858585858585859</c:v>
                </c:pt>
                <c:pt idx="1">
                  <c:v>2.1840000000000002</c:v>
                </c:pt>
                <c:pt idx="2">
                  <c:v>1.57466666666667</c:v>
                </c:pt>
                <c:pt idx="3">
                  <c:v>1.5585760517799399</c:v>
                </c:pt>
                <c:pt idx="4">
                  <c:v>1.5533980582524285</c:v>
                </c:pt>
              </c:numCache>
            </c:numRef>
          </c:yVal>
        </c:ser>
        <c:ser>
          <c:idx val="1"/>
          <c:order val="1"/>
          <c:tx>
            <c:strRef>
              <c:f>Sheet2!$G$136</c:f>
              <c:strCache>
                <c:ptCount val="1"/>
                <c:pt idx="0">
                  <c:v>msl = 28</c:v>
                </c:pt>
              </c:strCache>
            </c:strRef>
          </c:tx>
          <c:spPr>
            <a:ln w="38100">
              <a:solidFill>
                <a:srgbClr val="FF420E"/>
              </a:solidFill>
              <a:prstDash val="solid"/>
            </a:ln>
          </c:spPr>
          <c:marker>
            <c:symbol val="diamond"/>
            <c:size val="7"/>
            <c:spPr>
              <a:solidFill>
                <a:srgbClr val="FF420E"/>
              </a:solidFill>
              <a:ln>
                <a:solidFill>
                  <a:srgbClr val="FF420E"/>
                </a:solidFill>
                <a:prstDash val="solid"/>
              </a:ln>
            </c:spPr>
          </c:marker>
          <c:xVal>
            <c:numRef>
              <c:f>Sheet2!$G$138:$K$138</c:f>
              <c:numCache>
                <c:formatCode>General</c:formatCode>
                <c:ptCount val="5"/>
                <c:pt idx="0">
                  <c:v>100</c:v>
                </c:pt>
                <c:pt idx="1">
                  <c:v>200</c:v>
                </c:pt>
                <c:pt idx="2">
                  <c:v>259</c:v>
                </c:pt>
                <c:pt idx="3">
                  <c:v>259</c:v>
                </c:pt>
                <c:pt idx="4">
                  <c:v>259</c:v>
                </c:pt>
              </c:numCache>
            </c:numRef>
          </c:xVal>
          <c:yVal>
            <c:numRef>
              <c:f>Sheet2!$G$140:$K$140</c:f>
              <c:numCache>
                <c:formatCode>General</c:formatCode>
                <c:ptCount val="5"/>
                <c:pt idx="0">
                  <c:v>1.51</c:v>
                </c:pt>
                <c:pt idx="1">
                  <c:v>1.0649999999999988</c:v>
                </c:pt>
                <c:pt idx="2">
                  <c:v>0.8833976833976831</c:v>
                </c:pt>
                <c:pt idx="3">
                  <c:v>0.92741312741312709</c:v>
                </c:pt>
                <c:pt idx="4">
                  <c:v>0.88108108108108107</c:v>
                </c:pt>
              </c:numCache>
            </c:numRef>
          </c:yVal>
        </c:ser>
        <c:ser>
          <c:idx val="2"/>
          <c:order val="2"/>
          <c:tx>
            <c:strRef>
              <c:f>Sheet2!$L$136</c:f>
              <c:strCache>
                <c:ptCount val="1"/>
                <c:pt idx="0">
                  <c:v>msl = 30</c:v>
                </c:pt>
              </c:strCache>
            </c:strRef>
          </c:tx>
          <c:spPr>
            <a:ln w="38100">
              <a:solidFill>
                <a:srgbClr val="FFD320"/>
              </a:solidFill>
              <a:prstDash val="solid"/>
            </a:ln>
          </c:spPr>
          <c:marker>
            <c:symbol val="dash"/>
            <c:size val="7"/>
            <c:spPr>
              <a:noFill/>
              <a:ln>
                <a:solidFill>
                  <a:srgbClr val="FFD320"/>
                </a:solidFill>
                <a:prstDash val="solid"/>
              </a:ln>
            </c:spPr>
          </c:marker>
          <c:xVal>
            <c:numRef>
              <c:f>Sheet2!$L$138:$P$138</c:f>
              <c:numCache>
                <c:formatCode>General</c:formatCode>
                <c:ptCount val="5"/>
                <c:pt idx="0">
                  <c:v>101</c:v>
                </c:pt>
                <c:pt idx="1">
                  <c:v>200</c:v>
                </c:pt>
                <c:pt idx="2">
                  <c:v>238</c:v>
                </c:pt>
                <c:pt idx="3">
                  <c:v>238</c:v>
                </c:pt>
                <c:pt idx="4">
                  <c:v>238</c:v>
                </c:pt>
              </c:numCache>
            </c:numRef>
          </c:xVal>
          <c:yVal>
            <c:numRef>
              <c:f>Sheet2!$L$140:$P$140</c:f>
              <c:numCache>
                <c:formatCode>General</c:formatCode>
                <c:ptCount val="5"/>
                <c:pt idx="0">
                  <c:v>1.0198019801980198</c:v>
                </c:pt>
                <c:pt idx="1">
                  <c:v>0.81700000000000061</c:v>
                </c:pt>
                <c:pt idx="2">
                  <c:v>0.71260504201680797</c:v>
                </c:pt>
                <c:pt idx="3">
                  <c:v>0.73781512605042054</c:v>
                </c:pt>
                <c:pt idx="4">
                  <c:v>0.7117647058823523</c:v>
                </c:pt>
              </c:numCache>
            </c:numRef>
          </c:yVal>
        </c:ser>
        <c:ser>
          <c:idx val="3"/>
          <c:order val="3"/>
          <c:tx>
            <c:strRef>
              <c:f>Sheet2!$Q$136</c:f>
              <c:strCache>
                <c:ptCount val="1"/>
                <c:pt idx="0">
                  <c:v>msl = 33</c:v>
                </c:pt>
              </c:strCache>
            </c:strRef>
          </c:tx>
          <c:spPr>
            <a:ln w="38100">
              <a:solidFill>
                <a:srgbClr val="579D1C"/>
              </a:solidFill>
              <a:prstDash val="solid"/>
            </a:ln>
          </c:spPr>
          <c:marker>
            <c:symbol val="triangle"/>
            <c:size val="7"/>
            <c:spPr>
              <a:solidFill>
                <a:srgbClr val="579D1C"/>
              </a:solidFill>
              <a:ln>
                <a:solidFill>
                  <a:srgbClr val="579D1C"/>
                </a:solidFill>
                <a:prstDash val="solid"/>
              </a:ln>
            </c:spPr>
          </c:marker>
          <c:xVal>
            <c:numRef>
              <c:f>Sheet2!$Q$138:$U$138</c:f>
              <c:numCache>
                <c:formatCode>General</c:formatCode>
                <c:ptCount val="5"/>
                <c:pt idx="0">
                  <c:v>100</c:v>
                </c:pt>
                <c:pt idx="1">
                  <c:v>172</c:v>
                </c:pt>
                <c:pt idx="2">
                  <c:v>172</c:v>
                </c:pt>
                <c:pt idx="3">
                  <c:v>172</c:v>
                </c:pt>
                <c:pt idx="4">
                  <c:v>172</c:v>
                </c:pt>
              </c:numCache>
            </c:numRef>
          </c:xVal>
          <c:yVal>
            <c:numRef>
              <c:f>Sheet2!$Q$140:$U$140</c:f>
              <c:numCache>
                <c:formatCode>General</c:formatCode>
                <c:ptCount val="5"/>
                <c:pt idx="0">
                  <c:v>0.6520000000000008</c:v>
                </c:pt>
                <c:pt idx="1">
                  <c:v>0.51511627906976643</c:v>
                </c:pt>
                <c:pt idx="2">
                  <c:v>0.52906976744185996</c:v>
                </c:pt>
                <c:pt idx="3">
                  <c:v>0.51744186046511664</c:v>
                </c:pt>
                <c:pt idx="4">
                  <c:v>0.49883720930232633</c:v>
                </c:pt>
              </c:numCache>
            </c:numRef>
          </c:yVal>
        </c:ser>
        <c:ser>
          <c:idx val="4"/>
          <c:order val="4"/>
          <c:tx>
            <c:strRef>
              <c:f>Sheet2!$V$136</c:f>
              <c:strCache>
                <c:ptCount val="1"/>
                <c:pt idx="0">
                  <c:v>msl = 35</c:v>
                </c:pt>
              </c:strCache>
            </c:strRef>
          </c:tx>
          <c:spPr>
            <a:ln w="38100">
              <a:solidFill>
                <a:srgbClr val="7E0021"/>
              </a:solidFill>
              <a:prstDash val="solid"/>
            </a:ln>
          </c:spPr>
          <c:marker>
            <c:symbol val="circle"/>
            <c:size val="7"/>
            <c:spPr>
              <a:solidFill>
                <a:srgbClr val="7E0021"/>
              </a:solidFill>
              <a:ln>
                <a:solidFill>
                  <a:srgbClr val="7E0021"/>
                </a:solidFill>
                <a:prstDash val="solid"/>
              </a:ln>
            </c:spPr>
          </c:marker>
          <c:xVal>
            <c:numRef>
              <c:f>Sheet2!$V$138:$Z$138</c:f>
              <c:numCache>
                <c:formatCode>General</c:formatCode>
                <c:ptCount val="5"/>
                <c:pt idx="0">
                  <c:v>100</c:v>
                </c:pt>
                <c:pt idx="1">
                  <c:v>155</c:v>
                </c:pt>
                <c:pt idx="2">
                  <c:v>155</c:v>
                </c:pt>
                <c:pt idx="3">
                  <c:v>155</c:v>
                </c:pt>
                <c:pt idx="4">
                  <c:v>155</c:v>
                </c:pt>
              </c:numCache>
            </c:numRef>
          </c:xVal>
          <c:yVal>
            <c:numRef>
              <c:f>Sheet2!$V$140:$Z$140</c:f>
              <c:numCache>
                <c:formatCode>General</c:formatCode>
                <c:ptCount val="5"/>
                <c:pt idx="0">
                  <c:v>0.67000000000000082</c:v>
                </c:pt>
                <c:pt idx="1">
                  <c:v>0.48387096774193661</c:v>
                </c:pt>
                <c:pt idx="2">
                  <c:v>0.51870967741935581</c:v>
                </c:pt>
                <c:pt idx="3">
                  <c:v>0.50193548387096742</c:v>
                </c:pt>
                <c:pt idx="4">
                  <c:v>0.50451612903225618</c:v>
                </c:pt>
              </c:numCache>
            </c:numRef>
          </c:yVal>
        </c:ser>
        <c:ser>
          <c:idx val="5"/>
          <c:order val="5"/>
          <c:tx>
            <c:strRef>
              <c:f>Sheet2!$B$149</c:f>
              <c:strCache>
                <c:ptCount val="1"/>
                <c:pt idx="0">
                  <c:v>Trad. CSA</c:v>
                </c:pt>
              </c:strCache>
            </c:strRef>
          </c:tx>
          <c:spPr>
            <a:ln w="38100">
              <a:solidFill>
                <a:srgbClr val="C0C0C0"/>
              </a:solidFill>
              <a:prstDash val="sysDash"/>
            </a:ln>
          </c:spPr>
          <c:marker>
            <c:symbol val="none"/>
          </c:marker>
          <c:xVal>
            <c:numRef>
              <c:f>Sheet2!$B$150:$C$150</c:f>
              <c:numCache>
                <c:formatCode>General</c:formatCode>
                <c:ptCount val="2"/>
                <c:pt idx="0">
                  <c:v>-1</c:v>
                </c:pt>
                <c:pt idx="1">
                  <c:v>1001</c:v>
                </c:pt>
              </c:numCache>
            </c:numRef>
          </c:xVal>
          <c:yVal>
            <c:numRef>
              <c:f>Sheet2!$B$151:$C$151</c:f>
              <c:numCache>
                <c:formatCode>General</c:formatCode>
                <c:ptCount val="2"/>
                <c:pt idx="0">
                  <c:v>1.7669519999999999</c:v>
                </c:pt>
                <c:pt idx="1">
                  <c:v>1.7669519999999999</c:v>
                </c:pt>
              </c:numCache>
            </c:numRef>
          </c:yVal>
        </c:ser>
        <c:axId val="60821504"/>
        <c:axId val="60823424"/>
      </c:scatterChart>
      <c:valAx>
        <c:axId val="60821504"/>
        <c:scaling>
          <c:orientation val="minMax"/>
          <c:max val="325"/>
          <c:min val="75"/>
        </c:scaling>
        <c:axPos val="b"/>
        <c:majorGridlines>
          <c:spPr>
            <a:ln w="3175">
              <a:solidFill>
                <a:srgbClr val="B3B3B3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9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200" dirty="0"/>
                  <a:t>Patterns handled by </a:t>
                </a:r>
                <a:r>
                  <a:rPr lang="en-US" sz="1200" dirty="0" smtClean="0"/>
                  <a:t>searching</a:t>
                </a:r>
                <a:r>
                  <a:rPr lang="en-US" sz="1200" baseline="0" dirty="0" smtClean="0"/>
                  <a:t> </a:t>
                </a:r>
                <a:r>
                  <a:rPr lang="en-US" sz="1200" baseline="0" dirty="0" err="1" smtClean="0"/>
                  <a:t>subpatterns</a:t>
                </a:r>
                <a:endParaRPr lang="en-US" sz="1200" dirty="0"/>
              </a:p>
            </c:rich>
          </c:tx>
          <c:layout>
            <c:manualLayout>
              <c:xMode val="edge"/>
              <c:yMode val="edge"/>
              <c:x val="0.19700348068906404"/>
              <c:y val="0.94291095393589863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B3B3B3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823424"/>
        <c:crossesAt val="0"/>
        <c:crossBetween val="midCat"/>
      </c:valAx>
      <c:valAx>
        <c:axId val="60823424"/>
        <c:scaling>
          <c:orientation val="minMax"/>
        </c:scaling>
        <c:axPos val="l"/>
        <c:majorGridlines>
          <c:spPr>
            <a:ln w="3175">
              <a:solidFill>
                <a:srgbClr val="B3B3B3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200"/>
                  <a:t>Average search time per pattern (ms)</a:t>
                </a:r>
              </a:p>
            </c:rich>
          </c:tx>
          <c:layout>
            <c:manualLayout>
              <c:xMode val="edge"/>
              <c:yMode val="edge"/>
              <c:x val="1.003801744745036E-2"/>
              <c:y val="0.18754537734352414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B3B3B3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821504"/>
        <c:crossesAt val="0"/>
        <c:crossBetween val="midCat"/>
      </c:valAx>
      <c:spPr>
        <a:noFill/>
        <a:ln w="3175">
          <a:solidFill>
            <a:srgbClr val="B3B3B3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5097093124301728"/>
          <c:y val="0.30967832246143512"/>
          <c:w val="0.20848708487084919"/>
          <c:h val="0.38752857956083198"/>
        </c:manualLayout>
      </c:layout>
      <c:spPr>
        <a:noFill/>
        <a:ln w="25400">
          <a:noFill/>
        </a:ln>
      </c:spPr>
      <c:txPr>
        <a:bodyPr/>
        <a:lstStyle/>
        <a:p>
          <a:pPr>
            <a:defRPr sz="12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span"/>
  </c:chart>
  <c:spPr>
    <a:solidFill>
      <a:srgbClr val="FFFFFF"/>
    </a:solidFill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37303B11-5EFE-4A3B-B7C0-4ADE873E5104}" type="datetimeFigureOut">
              <a:rPr lang="fi-FI" smtClean="0"/>
              <a:pPr/>
              <a:t>30.8.2011</a:t>
            </a:fld>
            <a:endParaRPr lang="fi-FI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B605DA8A-5216-4F63-A012-E5BD46E625C2}" type="slidenum">
              <a:rPr lang="fi-FI" smtClean="0"/>
              <a:pPr/>
              <a:t>‹#›</a:t>
            </a:fld>
            <a:endParaRPr lang="fi-FI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B143B89-7852-418B-805B-24F3E1045070}" type="slidenum">
              <a:rPr lang="fi-FI"/>
              <a:pPr/>
              <a:t>10</a:t>
            </a:fld>
            <a:endParaRPr lang="fi-FI"/>
          </a:p>
        </p:txBody>
      </p:sp>
      <p:sp>
        <p:nvSpPr>
          <p:cNvPr id="337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68825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3225" cy="402113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C07FAA9-DE86-461F-B70B-EE22AD90D724}" type="slidenum">
              <a:rPr lang="fi-FI"/>
              <a:pPr/>
              <a:t>11</a:t>
            </a:fld>
            <a:endParaRPr lang="fi-FI"/>
          </a:p>
        </p:txBody>
      </p:sp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Title Slide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Aalto_EN_Science_21_RGB_3"/>
          <p:cNvPicPr>
            <a:picLocks noChangeAspect="1" noChangeArrowheads="1"/>
          </p:cNvPicPr>
          <p:nvPr userDrawn="1"/>
        </p:nvPicPr>
        <p:blipFill>
          <a:blip r:embed="rId2" cstate="print"/>
          <a:srcRect t="3488"/>
          <a:stretch>
            <a:fillRect/>
          </a:stretch>
        </p:blipFill>
        <p:spPr bwMode="auto">
          <a:xfrm>
            <a:off x="0" y="15875"/>
            <a:ext cx="2051050" cy="1804988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 userDrawn="1"/>
        </p:nvSpPr>
        <p:spPr>
          <a:xfrm>
            <a:off x="406800" y="1713600"/>
            <a:ext cx="8326800" cy="3920400"/>
          </a:xfrm>
          <a:prstGeom prst="rect">
            <a:avLst/>
          </a:prstGeom>
          <a:solidFill>
            <a:srgbClr val="009B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2400" y="1771200"/>
            <a:ext cx="7772400" cy="1332000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 noProof="0" smtClean="0"/>
              <a:t>Muokkaa perustyyl. napsautt.</a:t>
            </a:r>
            <a:endParaRPr lang="en-US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2400" y="3143248"/>
            <a:ext cx="6285600" cy="23400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noProof="0" dirty="0" smtClean="0"/>
              <a:t>Muokkaa alaotsikon perustyyliä </a:t>
            </a:r>
            <a:r>
              <a:rPr lang="fi-FI" noProof="0" dirty="0" err="1" smtClean="0"/>
              <a:t>napsautt</a:t>
            </a:r>
            <a:r>
              <a:rPr lang="fi-FI" noProof="0" dirty="0" smtClean="0"/>
              <a:t>.</a:t>
            </a:r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862000" y="5961600"/>
            <a:ext cx="2026800" cy="176400"/>
          </a:xfrm>
        </p:spPr>
        <p:txBody>
          <a:bodyPr wrap="none" lIns="0" tIns="0" rIns="0" bIns="0"/>
          <a:lstStyle>
            <a:lvl1pPr>
              <a:defRPr sz="1200">
                <a:solidFill>
                  <a:schemeClr val="bg2"/>
                </a:solidFill>
              </a:defRPr>
            </a:lvl1pPr>
          </a:lstStyle>
          <a:p>
            <a:fld id="{3622CD5A-A9CA-4187-8D1C-14CBA696F3D0}" type="datetime1">
              <a:rPr lang="en-US" noProof="0" smtClean="0"/>
              <a:pPr/>
              <a:t>8/30/2011</a:t>
            </a:fld>
            <a:endParaRPr lang="en-US" noProof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144400" y="5961600"/>
            <a:ext cx="1962000" cy="633600"/>
          </a:xfrm>
        </p:spPr>
        <p:txBody>
          <a:bodyPr wrap="none" lIns="0" tIns="0" rIns="0" bIns="0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7426800" y="5961600"/>
            <a:ext cx="1134000" cy="633600"/>
          </a:xfrm>
        </p:spPr>
        <p:txBody>
          <a:bodyPr wrap="none" lIns="0" tIns="0" rIns="0" bIns="0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862000" y="6138000"/>
            <a:ext cx="2026800" cy="457200"/>
          </a:xfrm>
        </p:spPr>
        <p:txBody>
          <a:bodyPr wrap="none" lIns="0" tIns="0" rIns="0" bIns="0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572400" y="6138000"/>
            <a:ext cx="2048400" cy="457200"/>
          </a:xfrm>
        </p:spPr>
        <p:txBody>
          <a:bodyPr wrap="none" lIns="0" tIns="0" rIns="0" bIns="0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72400" y="5961600"/>
            <a:ext cx="2048400" cy="176400"/>
          </a:xfrm>
        </p:spPr>
        <p:txBody>
          <a:bodyPr wrap="none" lIns="0" tIns="0" rIns="0" bIns="0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tx1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fi-FI" noProof="0" smtClean="0"/>
              <a:t>Muokkaa tekstin perustyylejä napsauttamalla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  <p:subTnLst>
                    <p:animClr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bg2"/>
                      </p:to>
                    </p:animClr>
                  </p:sub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le and 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 smtClean="0"/>
              <a:t>Muokkaa perustyyl. napsautt.</a:t>
            </a:r>
            <a:endParaRPr lang="en-US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noProof="0" dirty="0" smtClean="0"/>
              <a:t>Muokkaa tekstin perustyylejä napsauttamalla</a:t>
            </a:r>
          </a:p>
          <a:p>
            <a:pPr lvl="1"/>
            <a:r>
              <a:rPr lang="fi-FI" noProof="0" dirty="0" smtClean="0"/>
              <a:t>toinen taso</a:t>
            </a:r>
          </a:p>
          <a:p>
            <a:pPr lvl="2"/>
            <a:r>
              <a:rPr lang="fi-FI" noProof="0" dirty="0" smtClean="0"/>
              <a:t>kolmas taso</a:t>
            </a:r>
          </a:p>
          <a:p>
            <a:pPr lvl="3"/>
            <a:r>
              <a:rPr lang="fi-FI" noProof="0" dirty="0" smtClean="0"/>
              <a:t>neljäs taso</a:t>
            </a:r>
          </a:p>
          <a:p>
            <a:pPr lvl="4"/>
            <a:r>
              <a:rPr lang="fi-FI" noProof="0" dirty="0" smtClean="0"/>
              <a:t>viides taso</a:t>
            </a:r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ABA70-3711-4040-B033-8C7B0100C4FF}" type="datetime1">
              <a:rPr lang="en-US" noProof="0" smtClean="0"/>
              <a:pPr/>
              <a:t>8/30/2011</a:t>
            </a:fld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84017-E4DF-4A7A-8FA6-2DC68C3EB4D0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fi-FI" noProof="0" smtClean="0"/>
              <a:t>Muokkaa tekstin perustyylejä napsauttamalla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fi-FI" noProof="0" smtClean="0"/>
              <a:t>Muokkaa tekstin perustyylejä napsauttamalla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E595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E595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E595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E595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E595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3" presetClass="emph" presetSubtype="2" fill="hold" nodeType="clickEffect">
                  <p:stCondLst>
                    <p:cond delay="0"/>
                  </p:stCondLst>
                  <p:childTnLst>
                    <p:animClr clrSpc="rgb">
                      <p:cBhvr override="childStyle">
                        <p:cTn dur="500" fill="hold"/>
                        <p:tgtEl>
                          <p:spTgt spid="3"/>
                        </p:tgtEl>
                        <p:attrNameLst>
                          <p:attrName>style.color</p:attrName>
                        </p:attrNameLst>
                      </p:cBhvr>
                      <p:to>
                        <a:schemeClr val="tx1"/>
                      </p:to>
                    </p:animClr>
                  </p:childTnLst>
                  <p:subTnLst>
                    <p:animClr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rgbClr val="5E5952"/>
                      </p:to>
                    </p:animClr>
                  </p:subTnLst>
                </p:cTn>
              </p:par>
            </p:tnLst>
          </p:tmpl>
          <p:tmpl lvl="2">
            <p:tnLst>
              <p:par>
                <p:cTn presetID="3" presetClass="emph" presetSubtype="2" fill="hold" nodeType="clickEffect">
                  <p:stCondLst>
                    <p:cond delay="0"/>
                  </p:stCondLst>
                  <p:childTnLst>
                    <p:animClr clrSpc="rgb">
                      <p:cBhvr override="childStyle">
                        <p:cTn dur="500" fill="hold"/>
                        <p:tgtEl>
                          <p:spTgt spid="3"/>
                        </p:tgtEl>
                        <p:attrNameLst>
                          <p:attrName>style.color</p:attrName>
                        </p:attrNameLst>
                      </p:cBhvr>
                      <p:to>
                        <a:schemeClr val="tx1"/>
                      </p:to>
                    </p:animClr>
                  </p:childTnLst>
                  <p:subTnLst>
                    <p:animClr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rgbClr val="5E5952"/>
                      </p:to>
                    </p:animClr>
                  </p:subTnLst>
                </p:cTn>
              </p:par>
            </p:tnLst>
          </p:tmpl>
          <p:tmpl lvl="3">
            <p:tnLst>
              <p:par>
                <p:cTn presetID="3" presetClass="emph" presetSubtype="2" fill="hold" nodeType="clickEffect">
                  <p:stCondLst>
                    <p:cond delay="0"/>
                  </p:stCondLst>
                  <p:childTnLst>
                    <p:animClr clrSpc="rgb">
                      <p:cBhvr override="childStyle">
                        <p:cTn dur="500" fill="hold"/>
                        <p:tgtEl>
                          <p:spTgt spid="3"/>
                        </p:tgtEl>
                        <p:attrNameLst>
                          <p:attrName>style.color</p:attrName>
                        </p:attrNameLst>
                      </p:cBhvr>
                      <p:to>
                        <a:schemeClr val="tx1"/>
                      </p:to>
                    </p:animClr>
                  </p:childTnLst>
                  <p:subTnLst>
                    <p:animClr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rgbClr val="5E5952"/>
                      </p:to>
                    </p:animClr>
                  </p:subTnLst>
                </p:cTn>
              </p:par>
            </p:tnLst>
          </p:tmpl>
          <p:tmpl lvl="4">
            <p:tnLst>
              <p:par>
                <p:cTn presetID="3" presetClass="emph" presetSubtype="2" fill="hold" nodeType="clickEffect">
                  <p:stCondLst>
                    <p:cond delay="0"/>
                  </p:stCondLst>
                  <p:childTnLst>
                    <p:animClr clrSpc="rgb">
                      <p:cBhvr override="childStyle">
                        <p:cTn dur="500" fill="hold"/>
                        <p:tgtEl>
                          <p:spTgt spid="3"/>
                        </p:tgtEl>
                        <p:attrNameLst>
                          <p:attrName>style.color</p:attrName>
                        </p:attrNameLst>
                      </p:cBhvr>
                      <p:to>
                        <a:schemeClr val="tx1"/>
                      </p:to>
                    </p:animClr>
                  </p:childTnLst>
                  <p:subTnLst>
                    <p:animClr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rgbClr val="5E5952"/>
                      </p:to>
                    </p:animClr>
                  </p:subTnLst>
                </p:cTn>
              </p:par>
            </p:tnLst>
          </p:tmpl>
          <p:tmpl lvl="5">
            <p:tnLst>
              <p:par>
                <p:cTn presetID="3" presetClass="emph" presetSubtype="2" fill="hold" nodeType="clickEffect">
                  <p:stCondLst>
                    <p:cond delay="0"/>
                  </p:stCondLst>
                  <p:childTnLst>
                    <p:animClr clrSpc="rgb">
                      <p:cBhvr override="childStyle">
                        <p:cTn dur="500" fill="hold"/>
                        <p:tgtEl>
                          <p:spTgt spid="3"/>
                        </p:tgtEl>
                        <p:attrNameLst>
                          <p:attrName>style.color</p:attrName>
                        </p:attrNameLst>
                      </p:cBhvr>
                      <p:to>
                        <a:schemeClr val="tx1"/>
                      </p:to>
                    </p:animClr>
                  </p:childTnLst>
                  <p:subTnLst>
                    <p:animClr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rgbClr val="5E5952"/>
                      </p:to>
                    </p:animClr>
                  </p:sub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 smtClean="0"/>
              <a:t>Muokkaa perustyyl. napsautt.</a:t>
            </a:r>
            <a:endParaRPr lang="en-US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2400" y="1584000"/>
            <a:ext cx="3924000" cy="413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 noProof="0" dirty="0" smtClean="0"/>
              <a:t>Muokkaa tekstin perustyylejä napsauttamalla</a:t>
            </a:r>
          </a:p>
          <a:p>
            <a:pPr lvl="1"/>
            <a:r>
              <a:rPr lang="fi-FI" noProof="0" dirty="0" smtClean="0"/>
              <a:t>toinen taso</a:t>
            </a:r>
          </a:p>
          <a:p>
            <a:pPr lvl="2"/>
            <a:r>
              <a:rPr lang="fi-FI" noProof="0" dirty="0" smtClean="0"/>
              <a:t>kolmas taso</a:t>
            </a:r>
          </a:p>
          <a:p>
            <a:pPr lvl="3"/>
            <a:r>
              <a:rPr lang="fi-FI" noProof="0" dirty="0" smtClean="0"/>
              <a:t>neljäs taso</a:t>
            </a:r>
          </a:p>
          <a:p>
            <a:pPr lvl="4"/>
            <a:r>
              <a:rPr lang="fi-FI" noProof="0" dirty="0" smtClean="0"/>
              <a:t>viides taso</a:t>
            </a:r>
            <a:endParaRPr lang="en-US" noProof="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84000"/>
            <a:ext cx="3924000" cy="413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buNone/>
              <a:defRPr sz="1400"/>
            </a:lvl6pPr>
            <a:lvl7pPr>
              <a:buNone/>
              <a:defRPr sz="1400"/>
            </a:lvl7pPr>
            <a:lvl8pPr>
              <a:buNone/>
              <a:defRPr sz="1400"/>
            </a:lvl8pPr>
            <a:lvl9pPr>
              <a:buNone/>
              <a:defRPr sz="1400"/>
            </a:lvl9pPr>
          </a:lstStyle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en-US" noProof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9AE3A-323C-4559-B1BA-656B962F825F}" type="datetime1">
              <a:rPr lang="en-US" noProof="0" smtClean="0"/>
              <a:pPr/>
              <a:t>8/30/2011</a:t>
            </a:fld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84017-E4DF-4A7A-8FA6-2DC68C3EB4D0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fi-FI" noProof="0" smtClean="0"/>
              <a:t>Muokkaa tekstin perustyylejä napsauttamalla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fi-FI" noProof="0" smtClean="0"/>
              <a:t>Muokkaa tekstin perustyylejä napsauttamalla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3" presetClass="emph" presetSubtype="2" fill="hold" nodeType="clickEffect">
                  <p:stCondLst>
                    <p:cond delay="0"/>
                  </p:stCondLst>
                  <p:childTnLst>
                    <p:animClr clrSpc="rgb">
                      <p:cBhvr override="childStyle">
                        <p:cTn dur="500" fill="hold"/>
                        <p:tgtEl>
                          <p:spTgt spid="3"/>
                        </p:tgtEl>
                        <p:attrNameLst>
                          <p:attrName>style.color</p:attrName>
                        </p:attrNameLst>
                      </p:cBhvr>
                      <p:to>
                        <a:schemeClr val="tx1"/>
                      </p:to>
                    </p:animClr>
                  </p:childTnLst>
                  <p:subTnLst>
                    <p:animClr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bg2"/>
                      </p:to>
                    </p:animClr>
                  </p:subTnLst>
                </p:cTn>
              </p:par>
            </p:tnLst>
          </p:tmpl>
          <p:tmpl lvl="2">
            <p:tnLst>
              <p:par>
                <p:cTn presetID="3" presetClass="emph" presetSubtype="2" fill="hold" nodeType="clickEffect">
                  <p:stCondLst>
                    <p:cond delay="0"/>
                  </p:stCondLst>
                  <p:childTnLst>
                    <p:animClr clrSpc="rgb">
                      <p:cBhvr override="childStyle">
                        <p:cTn dur="500" fill="hold"/>
                        <p:tgtEl>
                          <p:spTgt spid="3"/>
                        </p:tgtEl>
                        <p:attrNameLst>
                          <p:attrName>style.color</p:attrName>
                        </p:attrNameLst>
                      </p:cBhvr>
                      <p:to>
                        <a:schemeClr val="tx1"/>
                      </p:to>
                    </p:animClr>
                  </p:childTnLst>
                  <p:subTnLst>
                    <p:animClr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bg2"/>
                      </p:to>
                    </p:animClr>
                  </p:subTnLst>
                </p:cTn>
              </p:par>
            </p:tnLst>
          </p:tmpl>
          <p:tmpl lvl="3">
            <p:tnLst>
              <p:par>
                <p:cTn presetID="3" presetClass="emph" presetSubtype="2" fill="hold" nodeType="clickEffect">
                  <p:stCondLst>
                    <p:cond delay="0"/>
                  </p:stCondLst>
                  <p:childTnLst>
                    <p:animClr clrSpc="rgb">
                      <p:cBhvr override="childStyle">
                        <p:cTn dur="500" fill="hold"/>
                        <p:tgtEl>
                          <p:spTgt spid="3"/>
                        </p:tgtEl>
                        <p:attrNameLst>
                          <p:attrName>style.color</p:attrName>
                        </p:attrNameLst>
                      </p:cBhvr>
                      <p:to>
                        <a:schemeClr val="tx1"/>
                      </p:to>
                    </p:animClr>
                  </p:childTnLst>
                  <p:subTnLst>
                    <p:animClr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bg2"/>
                      </p:to>
                    </p:animClr>
                  </p:subTnLst>
                </p:cTn>
              </p:par>
            </p:tnLst>
          </p:tmpl>
          <p:tmpl lvl="4">
            <p:tnLst>
              <p:par>
                <p:cTn presetID="3" presetClass="emph" presetSubtype="2" fill="hold" nodeType="clickEffect">
                  <p:stCondLst>
                    <p:cond delay="0"/>
                  </p:stCondLst>
                  <p:childTnLst>
                    <p:animClr clrSpc="rgb">
                      <p:cBhvr override="childStyle">
                        <p:cTn dur="500" fill="hold"/>
                        <p:tgtEl>
                          <p:spTgt spid="3"/>
                        </p:tgtEl>
                        <p:attrNameLst>
                          <p:attrName>style.color</p:attrName>
                        </p:attrNameLst>
                      </p:cBhvr>
                      <p:to>
                        <a:schemeClr val="tx1"/>
                      </p:to>
                    </p:animClr>
                  </p:childTnLst>
                  <p:subTnLst>
                    <p:animClr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bg2"/>
                      </p:to>
                    </p:animClr>
                  </p:subTnLst>
                </p:cTn>
              </p:par>
            </p:tnLst>
          </p:tmpl>
          <p:tmpl lvl="5">
            <p:tnLst>
              <p:par>
                <p:cTn presetID="3" presetClass="emph" presetSubtype="2" fill="hold" nodeType="clickEffect">
                  <p:stCondLst>
                    <p:cond delay="0"/>
                  </p:stCondLst>
                  <p:childTnLst>
                    <p:animClr clrSpc="rgb">
                      <p:cBhvr override="childStyle">
                        <p:cTn dur="500" fill="hold"/>
                        <p:tgtEl>
                          <p:spTgt spid="3"/>
                        </p:tgtEl>
                        <p:attrNameLst>
                          <p:attrName>style.color</p:attrName>
                        </p:attrNameLst>
                      </p:cBhvr>
                      <p:to>
                        <a:schemeClr val="tx1"/>
                      </p:to>
                    </p:animClr>
                  </p:childTnLst>
                  <p:subTnLst>
                    <p:animClr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bg2"/>
                      </p:to>
                    </p:animClr>
                  </p:subTnLst>
                </p:cTn>
              </p:par>
            </p:tnLst>
          </p:tmpl>
        </p:tmplLst>
      </p:bldP>
      <p:bldP spid="4" grpId="0" uiExpand="1" build="p">
        <p:tmplLst>
          <p:tmpl lvl="1">
            <p:tnLst>
              <p:par>
                <p:cTn presetID="3" presetClass="emph" presetSubtype="2" fill="hold" nodeType="clickEffect">
                  <p:stCondLst>
                    <p:cond delay="0"/>
                  </p:stCondLst>
                  <p:childTnLst>
                    <p:animClr clrSpc="rgb">
                      <p:cBhvr override="childStyle">
                        <p:cTn dur="500" fill="hold"/>
                        <p:tgtEl>
                          <p:spTgt spid="4"/>
                        </p:tgtEl>
                        <p:attrNameLst>
                          <p:attrName>style.color</p:attrName>
                        </p:attrNameLst>
                      </p:cBhvr>
                      <p:to>
                        <a:schemeClr val="tx1"/>
                      </p:to>
                    </p:animClr>
                  </p:childTnLst>
                  <p:subTnLst>
                    <p:animClr>
                      <p:cBhvr override="childStyle">
                        <p:cTn dur="1" fill="hold" display="0" masterRel="nextClick" afterEffect="1"/>
                        <p:tgtEl>
                          <p:spTgt spid="4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bg2"/>
                      </p:to>
                    </p:animClr>
                  </p:subTnLst>
                </p:cTn>
              </p:par>
            </p:tnLst>
          </p:tmpl>
          <p:tmpl lvl="2">
            <p:tnLst>
              <p:par>
                <p:cTn presetID="3" presetClass="emph" presetSubtype="2" fill="hold" nodeType="clickEffect">
                  <p:stCondLst>
                    <p:cond delay="0"/>
                  </p:stCondLst>
                  <p:childTnLst>
                    <p:animClr clrSpc="rgb">
                      <p:cBhvr override="childStyle">
                        <p:cTn dur="500" fill="hold"/>
                        <p:tgtEl>
                          <p:spTgt spid="4"/>
                        </p:tgtEl>
                        <p:attrNameLst>
                          <p:attrName>style.color</p:attrName>
                        </p:attrNameLst>
                      </p:cBhvr>
                      <p:to>
                        <a:schemeClr val="tx1"/>
                      </p:to>
                    </p:animClr>
                  </p:childTnLst>
                  <p:subTnLst>
                    <p:animClr>
                      <p:cBhvr override="childStyle">
                        <p:cTn dur="1" fill="hold" display="0" masterRel="nextClick" afterEffect="1"/>
                        <p:tgtEl>
                          <p:spTgt spid="4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bg2"/>
                      </p:to>
                    </p:animClr>
                  </p:subTnLst>
                </p:cTn>
              </p:par>
            </p:tnLst>
          </p:tmpl>
          <p:tmpl lvl="3">
            <p:tnLst>
              <p:par>
                <p:cTn presetID="3" presetClass="emph" presetSubtype="2" fill="hold" nodeType="clickEffect">
                  <p:stCondLst>
                    <p:cond delay="0"/>
                  </p:stCondLst>
                  <p:childTnLst>
                    <p:animClr clrSpc="rgb">
                      <p:cBhvr override="childStyle">
                        <p:cTn dur="500" fill="hold"/>
                        <p:tgtEl>
                          <p:spTgt spid="4"/>
                        </p:tgtEl>
                        <p:attrNameLst>
                          <p:attrName>style.color</p:attrName>
                        </p:attrNameLst>
                      </p:cBhvr>
                      <p:to>
                        <a:schemeClr val="tx1"/>
                      </p:to>
                    </p:animClr>
                  </p:childTnLst>
                  <p:subTnLst>
                    <p:animClr>
                      <p:cBhvr override="childStyle">
                        <p:cTn dur="1" fill="hold" display="0" masterRel="nextClick" afterEffect="1"/>
                        <p:tgtEl>
                          <p:spTgt spid="4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bg2"/>
                      </p:to>
                    </p:animClr>
                  </p:subTnLst>
                </p:cTn>
              </p:par>
            </p:tnLst>
          </p:tmpl>
          <p:tmpl lvl="4">
            <p:tnLst>
              <p:par>
                <p:cTn presetID="3" presetClass="emph" presetSubtype="2" fill="hold" nodeType="clickEffect">
                  <p:stCondLst>
                    <p:cond delay="0"/>
                  </p:stCondLst>
                  <p:childTnLst>
                    <p:animClr clrSpc="rgb">
                      <p:cBhvr override="childStyle">
                        <p:cTn dur="500" fill="hold"/>
                        <p:tgtEl>
                          <p:spTgt spid="4"/>
                        </p:tgtEl>
                        <p:attrNameLst>
                          <p:attrName>style.color</p:attrName>
                        </p:attrNameLst>
                      </p:cBhvr>
                      <p:to>
                        <a:schemeClr val="tx1"/>
                      </p:to>
                    </p:animClr>
                  </p:childTnLst>
                  <p:subTnLst>
                    <p:animClr>
                      <p:cBhvr override="childStyle">
                        <p:cTn dur="1" fill="hold" display="0" masterRel="nextClick" afterEffect="1"/>
                        <p:tgtEl>
                          <p:spTgt spid="4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bg2"/>
                      </p:to>
                    </p:animClr>
                  </p:subTnLst>
                </p:cTn>
              </p:par>
            </p:tnLst>
          </p:tmpl>
          <p:tmpl lvl="5">
            <p:tnLst>
              <p:par>
                <p:cTn presetID="3" presetClass="emph" presetSubtype="2" fill="hold" nodeType="clickEffect">
                  <p:stCondLst>
                    <p:cond delay="0"/>
                  </p:stCondLst>
                  <p:childTnLst>
                    <p:animClr clrSpc="rgb">
                      <p:cBhvr override="childStyle">
                        <p:cTn dur="500" fill="hold"/>
                        <p:tgtEl>
                          <p:spTgt spid="4"/>
                        </p:tgtEl>
                        <p:attrNameLst>
                          <p:attrName>style.color</p:attrName>
                        </p:attrNameLst>
                      </p:cBhvr>
                      <p:to>
                        <a:schemeClr val="tx1"/>
                      </p:to>
                    </p:animClr>
                  </p:childTnLst>
                  <p:subTnLst>
                    <p:animClr>
                      <p:cBhvr override="childStyle">
                        <p:cTn dur="1" fill="hold" display="0" masterRel="nextClick" afterEffect="1"/>
                        <p:tgtEl>
                          <p:spTgt spid="4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bg2"/>
                      </p:to>
                    </p:animClr>
                  </p:sub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Onl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 smtClean="0"/>
              <a:t>Muokkaa perustyyl. napsautt.</a:t>
            </a:r>
            <a:endParaRPr lang="en-US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E9B31-C8A9-4E24-941C-E3996421D5FD}" type="datetime1">
              <a:rPr lang="en-US" noProof="0" smtClean="0"/>
              <a:pPr/>
              <a:t>8/30/2011</a:t>
            </a:fld>
            <a:endParaRPr lang="en-US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84017-E4DF-4A7A-8FA6-2DC68C3EB4D0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fi-FI" noProof="0" smtClean="0"/>
              <a:t>Muokkaa tekstin perustyylejä napsauttamalla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fi-FI" noProof="0" smtClean="0"/>
              <a:t>Muokkaa tekstin perustyylejä napsauttamalla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B6F0E-CBD3-4E99-91AB-A949DAD71055}" type="datetime1">
              <a:rPr lang="en-US" noProof="0" smtClean="0"/>
              <a:pPr/>
              <a:t>8/30/2011</a:t>
            </a:fld>
            <a:endParaRPr lang="en-US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84017-E4DF-4A7A-8FA6-2DC68C3EB4D0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fi-FI" noProof="0" smtClean="0"/>
              <a:t>Muokkaa tekstin perustyylejä napsauttamalla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fi-FI" noProof="0" smtClean="0"/>
              <a:t>Muokkaa tekstin perustyylejä napsauttamalla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le and Content with marg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 smtClean="0"/>
              <a:t>Muokkaa perustyyl. napsautt.</a:t>
            </a:r>
            <a:endParaRPr lang="en-US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400" y="1584000"/>
            <a:ext cx="6285600" cy="4136400"/>
          </a:xfrm>
        </p:spPr>
        <p:txBody>
          <a:bodyPr/>
          <a:lstStyle/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ABA70-3711-4040-B033-8C7B0100C4FF}" type="datetime1">
              <a:rPr lang="en-US" noProof="0" smtClean="0"/>
              <a:pPr/>
              <a:t>8/30/2011</a:t>
            </a:fld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84017-E4DF-4A7A-8FA6-2DC68C3EB4D0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fi-FI" noProof="0" smtClean="0"/>
              <a:t>Muokkaa tekstin perustyylejä napsauttamalla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fi-FI" noProof="0" smtClean="0"/>
              <a:t>Muokkaa tekstin perustyylejä napsauttamalla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Title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2400" y="1771200"/>
            <a:ext cx="7772400" cy="1332000"/>
          </a:xfrm>
        </p:spPr>
        <p:txBody>
          <a:bodyPr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fi-FI" noProof="0" smtClean="0"/>
              <a:t>Muokkaa perustyyl. napsautt.</a:t>
            </a:r>
            <a:endParaRPr lang="en-US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2400" y="3143248"/>
            <a:ext cx="6285600" cy="2340000"/>
          </a:xfrm>
        </p:spPr>
        <p:txBody>
          <a:bodyPr/>
          <a:lstStyle>
            <a:lvl1pPr marL="0" indent="0" algn="l">
              <a:buNone/>
              <a:defRPr>
                <a:solidFill>
                  <a:schemeClr val="accent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noProof="0" dirty="0" smtClean="0"/>
              <a:t>Muokkaa alaotsikon perustyyliä </a:t>
            </a:r>
            <a:r>
              <a:rPr lang="fi-FI" noProof="0" dirty="0" err="1" smtClean="0"/>
              <a:t>napsautt</a:t>
            </a:r>
            <a:r>
              <a:rPr lang="fi-FI" noProof="0" dirty="0" smtClean="0"/>
              <a:t>.</a:t>
            </a:r>
            <a:endParaRPr lang="en-US" noProof="0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2862000" y="5961600"/>
            <a:ext cx="2026800" cy="176400"/>
          </a:xfrm>
        </p:spPr>
        <p:txBody>
          <a:bodyPr wrap="none" lIns="0" tIns="0" rIns="0" bIns="0"/>
          <a:lstStyle>
            <a:lvl1pPr>
              <a:defRPr sz="1200">
                <a:solidFill>
                  <a:schemeClr val="bg2"/>
                </a:solidFill>
              </a:defRPr>
            </a:lvl1pPr>
          </a:lstStyle>
          <a:p>
            <a:fld id="{3622CD5A-A9CA-4187-8D1C-14CBA696F3D0}" type="datetime1">
              <a:rPr lang="en-US" noProof="0" smtClean="0"/>
              <a:pPr/>
              <a:t>8/30/2011</a:t>
            </a:fld>
            <a:endParaRPr lang="en-US" noProof="0"/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144400" y="5961600"/>
            <a:ext cx="1962000" cy="633600"/>
          </a:xfrm>
        </p:spPr>
        <p:txBody>
          <a:bodyPr wrap="none" lIns="0" tIns="0" rIns="0" bIns="0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</p:txBody>
      </p:sp>
      <p:sp>
        <p:nvSpPr>
          <p:cNvPr id="17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7426800" y="5961600"/>
            <a:ext cx="1134000" cy="633600"/>
          </a:xfrm>
        </p:spPr>
        <p:txBody>
          <a:bodyPr wrap="none" lIns="0" tIns="0" rIns="0" bIns="0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</p:txBody>
      </p:sp>
      <p:sp>
        <p:nvSpPr>
          <p:cNvPr id="18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862000" y="6138000"/>
            <a:ext cx="2026800" cy="457200"/>
          </a:xfrm>
        </p:spPr>
        <p:txBody>
          <a:bodyPr wrap="none" lIns="0" tIns="0" rIns="0" bIns="0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</p:txBody>
      </p:sp>
      <p:sp>
        <p:nvSpPr>
          <p:cNvPr id="1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572400" y="6138000"/>
            <a:ext cx="2048400" cy="457200"/>
          </a:xfrm>
        </p:spPr>
        <p:txBody>
          <a:bodyPr wrap="none" lIns="0" tIns="0" rIns="0" bIns="0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</p:txBody>
      </p:sp>
      <p:sp>
        <p:nvSpPr>
          <p:cNvPr id="2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72400" y="5961600"/>
            <a:ext cx="2048400" cy="176400"/>
          </a:xfrm>
        </p:spPr>
        <p:txBody>
          <a:bodyPr wrap="none" lIns="0" tIns="0" rIns="0" bIns="0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tx1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fi-FI" noProof="0" smtClean="0"/>
              <a:t>Muokkaa tekstin perustyylejä napsauttamalla</a:t>
            </a:r>
          </a:p>
        </p:txBody>
      </p:sp>
      <p:pic>
        <p:nvPicPr>
          <p:cNvPr id="14" name="Picture 13" descr="aalto_TAIK_en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121408" cy="1630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Subtitle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Aalto_EN_Science_13_RGB_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900" y="5811838"/>
            <a:ext cx="2374900" cy="1044575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 userDrawn="1"/>
        </p:nvSpPr>
        <p:spPr>
          <a:xfrm>
            <a:off x="406800" y="406800"/>
            <a:ext cx="8326800" cy="5472000"/>
          </a:xfrm>
          <a:prstGeom prst="rect">
            <a:avLst/>
          </a:prstGeom>
          <a:solidFill>
            <a:srgbClr val="009B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2400" y="547200"/>
            <a:ext cx="7772400" cy="2206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noProof="0" smtClean="0"/>
              <a:t>Muokkaa perustyyl. napsautt.</a:t>
            </a:r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ABA70-3711-4040-B033-8C7B0100C4FF}" type="datetime1">
              <a:rPr lang="en-US" noProof="0" smtClean="0"/>
              <a:pPr/>
              <a:t>8/30/2011</a:t>
            </a:fld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84017-E4DF-4A7A-8FA6-2DC68C3EB4D0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fi-FI" noProof="0" smtClean="0"/>
              <a:t>Muokkaa tekstin perustyylejä napsauttamalla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fi-FI" noProof="0" smtClean="0"/>
              <a:t>Muokkaa tekstin perustyylejä napsauttamalla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en-US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idx="10"/>
          </p:nvPr>
        </p:nvSpPr>
        <p:spPr>
          <a:xfrm>
            <a:off x="3429000" y="6272213"/>
            <a:ext cx="1539875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05/05/11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idx="11"/>
          </p:nvPr>
        </p:nvSpPr>
        <p:spPr>
          <a:xfrm>
            <a:off x="3429000" y="6142038"/>
            <a:ext cx="4714875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Multi-pattern search on CSA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idx="12"/>
          </p:nvPr>
        </p:nvSpPr>
        <p:spPr>
          <a:xfrm>
            <a:off x="3429000" y="6397625"/>
            <a:ext cx="1539875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A05E889-BECF-482B-8466-CF784C2D06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2400" y="489600"/>
            <a:ext cx="7988400" cy="1080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fi-FI" noProof="0" smtClean="0"/>
              <a:t>Muokkaa perustyyl. napsautt.</a:t>
            </a:r>
            <a:endParaRPr lang="en-US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2400" y="1584000"/>
            <a:ext cx="7988400" cy="41364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i-FI" noProof="0" dirty="0" smtClean="0"/>
              <a:t>Muokkaa tekstin perustyylejä napsauttamalla</a:t>
            </a:r>
          </a:p>
          <a:p>
            <a:pPr lvl="1"/>
            <a:r>
              <a:rPr lang="fi-FI" noProof="0" dirty="0" smtClean="0"/>
              <a:t>toinen taso</a:t>
            </a:r>
          </a:p>
          <a:p>
            <a:pPr lvl="2"/>
            <a:r>
              <a:rPr lang="fi-FI" noProof="0" dirty="0" smtClean="0"/>
              <a:t>kolmas taso</a:t>
            </a:r>
          </a:p>
          <a:p>
            <a:pPr lvl="3"/>
            <a:r>
              <a:rPr lang="fi-FI" noProof="0" dirty="0" smtClean="0"/>
              <a:t>neljäs taso</a:t>
            </a:r>
          </a:p>
          <a:p>
            <a:pPr lvl="4"/>
            <a:r>
              <a:rPr lang="fi-FI" noProof="0" dirty="0" smtClean="0"/>
              <a:t>viides taso</a:t>
            </a:r>
            <a:endParaRPr lang="en-US" noProof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30800" y="6274800"/>
            <a:ext cx="1544400" cy="12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b="1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7EE6C06D-47AC-41E9-B6F8-74CFCE12D955}" type="datetime1">
              <a:rPr lang="en-US" noProof="0" smtClean="0"/>
              <a:pPr/>
              <a:t>8/30/2011</a:t>
            </a:fld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0800" y="6145200"/>
            <a:ext cx="1544400" cy="12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b="1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430800" y="6400800"/>
            <a:ext cx="1544400" cy="12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b="1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2384017-E4DF-4A7A-8FA6-2DC68C3EB4D0}" type="slidenum">
              <a:rPr lang="en-US" noProof="0" smtClean="0"/>
              <a:pPr/>
              <a:t>‹#›</a:t>
            </a:fld>
            <a:endParaRPr lang="en-US" noProof="0"/>
          </a:p>
        </p:txBody>
      </p:sp>
      <p:pic>
        <p:nvPicPr>
          <p:cNvPr id="12" name="Picture 2" descr="Aalto_EN_Science_13_RGB_3"/>
          <p:cNvPicPr>
            <a:picLocks noChangeAspect="1" noChangeArrowheads="1"/>
          </p:cNvPicPr>
          <p:nvPr userDrawn="1"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14282" y="5815013"/>
            <a:ext cx="2479675" cy="1042987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571472" y="5814000"/>
            <a:ext cx="7988400" cy="64800"/>
          </a:xfrm>
          <a:prstGeom prst="rect">
            <a:avLst/>
          </a:prstGeom>
          <a:solidFill>
            <a:srgbClr val="009B3A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50" r:id="rId6"/>
    <p:sldLayoutId id="2147483662" r:id="rId7"/>
    <p:sldLayoutId id="2147483663" r:id="rId8"/>
    <p:sldLayoutId id="2147483664" r:id="rId9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E595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E595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E595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E595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E595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3" presetClass="emph" presetSubtype="2" fill="hold" nodeType="clickEffect">
                  <p:stCondLst>
                    <p:cond delay="0"/>
                  </p:stCondLst>
                  <p:childTnLst>
                    <p:animClr clrSpc="rgb">
                      <p:cBhvr override="childStyle">
                        <p:cTn dur="500" fill="hold"/>
                        <p:tgtEl>
                          <p:spTgt spid="3"/>
                        </p:tgtEl>
                        <p:attrNameLst>
                          <p:attrName>style.color</p:attrName>
                        </p:attrNameLst>
                      </p:cBhvr>
                      <p:to>
                        <a:schemeClr val="tx1"/>
                      </p:to>
                    </p:animClr>
                  </p:childTnLst>
                  <p:subTnLst>
                    <p:animClr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rgbClr val="5E5952"/>
                      </p:to>
                    </p:animClr>
                  </p:subTnLst>
                </p:cTn>
              </p:par>
            </p:tnLst>
          </p:tmpl>
          <p:tmpl lvl="2">
            <p:tnLst>
              <p:par>
                <p:cTn presetID="3" presetClass="emph" presetSubtype="2" fill="hold" nodeType="clickEffect">
                  <p:stCondLst>
                    <p:cond delay="0"/>
                  </p:stCondLst>
                  <p:childTnLst>
                    <p:animClr clrSpc="rgb">
                      <p:cBhvr override="childStyle">
                        <p:cTn dur="500" fill="hold"/>
                        <p:tgtEl>
                          <p:spTgt spid="3"/>
                        </p:tgtEl>
                        <p:attrNameLst>
                          <p:attrName>style.color</p:attrName>
                        </p:attrNameLst>
                      </p:cBhvr>
                      <p:to>
                        <a:schemeClr val="tx1"/>
                      </p:to>
                    </p:animClr>
                  </p:childTnLst>
                  <p:subTnLst>
                    <p:animClr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rgbClr val="5E5952"/>
                      </p:to>
                    </p:animClr>
                  </p:subTnLst>
                </p:cTn>
              </p:par>
            </p:tnLst>
          </p:tmpl>
          <p:tmpl lvl="3">
            <p:tnLst>
              <p:par>
                <p:cTn presetID="3" presetClass="emph" presetSubtype="2" fill="hold" nodeType="clickEffect">
                  <p:stCondLst>
                    <p:cond delay="0"/>
                  </p:stCondLst>
                  <p:childTnLst>
                    <p:animClr clrSpc="rgb">
                      <p:cBhvr override="childStyle">
                        <p:cTn dur="500" fill="hold"/>
                        <p:tgtEl>
                          <p:spTgt spid="3"/>
                        </p:tgtEl>
                        <p:attrNameLst>
                          <p:attrName>style.color</p:attrName>
                        </p:attrNameLst>
                      </p:cBhvr>
                      <p:to>
                        <a:schemeClr val="tx1"/>
                      </p:to>
                    </p:animClr>
                  </p:childTnLst>
                  <p:subTnLst>
                    <p:animClr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rgbClr val="5E5952"/>
                      </p:to>
                    </p:animClr>
                  </p:subTnLst>
                </p:cTn>
              </p:par>
            </p:tnLst>
          </p:tmpl>
          <p:tmpl lvl="4">
            <p:tnLst>
              <p:par>
                <p:cTn presetID="3" presetClass="emph" presetSubtype="2" fill="hold" nodeType="clickEffect">
                  <p:stCondLst>
                    <p:cond delay="0"/>
                  </p:stCondLst>
                  <p:childTnLst>
                    <p:animClr clrSpc="rgb">
                      <p:cBhvr override="childStyle">
                        <p:cTn dur="500" fill="hold"/>
                        <p:tgtEl>
                          <p:spTgt spid="3"/>
                        </p:tgtEl>
                        <p:attrNameLst>
                          <p:attrName>style.color</p:attrName>
                        </p:attrNameLst>
                      </p:cBhvr>
                      <p:to>
                        <a:schemeClr val="tx1"/>
                      </p:to>
                    </p:animClr>
                  </p:childTnLst>
                  <p:subTnLst>
                    <p:animClr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rgbClr val="5E5952"/>
                      </p:to>
                    </p:animClr>
                  </p:subTnLst>
                </p:cTn>
              </p:par>
            </p:tnLst>
          </p:tmpl>
          <p:tmpl lvl="5">
            <p:tnLst>
              <p:par>
                <p:cTn presetID="3" presetClass="emph" presetSubtype="2" fill="hold" nodeType="clickEffect">
                  <p:stCondLst>
                    <p:cond delay="0"/>
                  </p:stCondLst>
                  <p:childTnLst>
                    <p:animClr clrSpc="rgb">
                      <p:cBhvr override="childStyle">
                        <p:cTn dur="500" fill="hold"/>
                        <p:tgtEl>
                          <p:spTgt spid="3"/>
                        </p:tgtEl>
                        <p:attrNameLst>
                          <p:attrName>style.color</p:attrName>
                        </p:attrNameLst>
                      </p:cBhvr>
                      <p:to>
                        <a:schemeClr val="tx1"/>
                      </p:to>
                    </p:animClr>
                  </p:childTnLst>
                  <p:subTnLst>
                    <p:animClr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rgbClr val="5E5952"/>
                      </p:to>
                    </p:animClr>
                  </p:subTnLst>
                </p:cTn>
              </p:par>
            </p:tnLst>
          </p:tmpl>
        </p:tmplLst>
      </p:bldP>
    </p:bld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rgbClr val="009B3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buFont typeface="Arial" pitchFamily="34" charset="0"/>
        <a:buChar char="•"/>
        <a:defRPr sz="2400" kern="1200">
          <a:solidFill>
            <a:schemeClr val="bg1">
              <a:lumMod val="6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400"/>
        </a:spcBef>
        <a:buFont typeface="Arial" pitchFamily="34" charset="0"/>
        <a:buChar char="–"/>
        <a:defRPr sz="2000" kern="1200">
          <a:solidFill>
            <a:schemeClr val="bg1">
              <a:lumMod val="6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400"/>
        </a:spcBef>
        <a:buFont typeface="Arial" pitchFamily="34" charset="0"/>
        <a:buChar char="•"/>
        <a:defRPr sz="1800" kern="1200">
          <a:solidFill>
            <a:schemeClr val="bg1">
              <a:lumMod val="6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400"/>
        </a:spcBef>
        <a:buFont typeface="Arial" pitchFamily="34" charset="0"/>
        <a:buChar char="–"/>
        <a:defRPr sz="1600" kern="1200">
          <a:solidFill>
            <a:schemeClr val="bg1">
              <a:lumMod val="6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300"/>
        </a:spcBef>
        <a:buFont typeface="Arial" pitchFamily="34" charset="0"/>
        <a:buChar char="•"/>
        <a:defRPr sz="1400" kern="1200">
          <a:solidFill>
            <a:schemeClr val="bg1">
              <a:lumMod val="6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Optimizing multi-pattern searches for compressed suffix </a:t>
            </a:r>
            <a:r>
              <a:rPr lang="en-US" dirty="0" smtClean="0">
                <a:solidFill>
                  <a:srgbClr val="FFFFFF"/>
                </a:solidFill>
              </a:rPr>
              <a:t>arrays 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</a:pPr>
            <a:r>
              <a:rPr lang="fi-FI" dirty="0" smtClean="0">
                <a:solidFill>
                  <a:srgbClr val="FFFFFF"/>
                </a:solidFill>
                <a:latin typeface="Georgia" pitchFamily="16" charset="0"/>
              </a:rPr>
              <a:t>Kalle Karhu</a:t>
            </a:r>
          </a:p>
          <a:p>
            <a:pPr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</a:pPr>
            <a:r>
              <a:rPr lang="fi-FI" dirty="0" smtClean="0">
                <a:solidFill>
                  <a:srgbClr val="FFFFFF"/>
                </a:solidFill>
                <a:latin typeface="Georgia" pitchFamily="16" charset="0"/>
              </a:rPr>
              <a:t>Department of Computer Science and Engineering</a:t>
            </a:r>
          </a:p>
          <a:p>
            <a:pPr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</a:pPr>
            <a:r>
              <a:rPr lang="fi-FI" dirty="0" smtClean="0">
                <a:solidFill>
                  <a:srgbClr val="FFFFFF"/>
                </a:solidFill>
                <a:latin typeface="Georgia" pitchFamily="16" charset="0"/>
              </a:rPr>
              <a:t>Aalto </a:t>
            </a:r>
            <a:r>
              <a:rPr lang="fi-FI" dirty="0" err="1" smtClean="0">
                <a:solidFill>
                  <a:srgbClr val="FFFFFF"/>
                </a:solidFill>
                <a:latin typeface="Georgia" pitchFamily="16" charset="0"/>
              </a:rPr>
              <a:t>University</a:t>
            </a:r>
            <a:r>
              <a:rPr lang="fi-FI" dirty="0" smtClean="0">
                <a:solidFill>
                  <a:srgbClr val="FFFFFF"/>
                </a:solidFill>
                <a:latin typeface="Georgia" pitchFamily="16" charset="0"/>
              </a:rPr>
              <a:t>, </a:t>
            </a:r>
            <a:r>
              <a:rPr lang="fi-FI" dirty="0" err="1" smtClean="0">
                <a:solidFill>
                  <a:srgbClr val="FFFFFF"/>
                </a:solidFill>
                <a:latin typeface="Georgia" pitchFamily="16" charset="0"/>
              </a:rPr>
              <a:t>School</a:t>
            </a:r>
            <a:r>
              <a:rPr lang="fi-FI" dirty="0" smtClean="0">
                <a:solidFill>
                  <a:srgbClr val="FFFFFF"/>
                </a:solidFill>
                <a:latin typeface="Georgia" pitchFamily="16" charset="0"/>
              </a:rPr>
              <a:t> of Science, Finland</a:t>
            </a:r>
            <a:endParaRPr lang="fi-FI" dirty="0">
              <a:solidFill>
                <a:srgbClr val="FFFFFF"/>
              </a:solidFill>
              <a:latin typeface="Georgia" pitchFamily="16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atunnisteen paikkamerkki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Multi-pattern search on CSA</a:t>
            </a:r>
          </a:p>
        </p:txBody>
      </p:sp>
      <p:sp>
        <p:nvSpPr>
          <p:cNvPr id="1740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71500" y="488950"/>
            <a:ext cx="7981950" cy="1462088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/>
              <a:t>Results, set of 1000 patterns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7" name="Chart 4"/>
          <p:cNvGraphicFramePr>
            <a:graphicFrameLocks/>
          </p:cNvGraphicFramePr>
          <p:nvPr/>
        </p:nvGraphicFramePr>
        <p:xfrm>
          <a:off x="571472" y="1142984"/>
          <a:ext cx="7043750" cy="4286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kstikehys 7"/>
          <p:cNvSpPr txBox="1"/>
          <p:nvPr/>
        </p:nvSpPr>
        <p:spPr>
          <a:xfrm>
            <a:off x="714348" y="5357826"/>
            <a:ext cx="4434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i-FI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</a:t>
            </a:r>
            <a:r>
              <a:rPr lang="fi-FI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Msl</a:t>
            </a:r>
            <a:r>
              <a:rPr lang="fi-FI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= 30 </a:t>
            </a:r>
            <a:r>
              <a:rPr lang="en-US" sz="1600" dirty="0" smtClean="0">
                <a:solidFill>
                  <a:schemeClr val="tx1"/>
                </a:solidFill>
              </a:rPr>
              <a:t>→</a:t>
            </a:r>
            <a:r>
              <a:rPr lang="fi-FI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14.0 % </a:t>
            </a:r>
            <a:r>
              <a:rPr lang="fi-FI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decrease</a:t>
            </a:r>
            <a:r>
              <a:rPr lang="fi-FI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in  </a:t>
            </a:r>
            <a:r>
              <a:rPr lang="fi-FI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run-times</a:t>
            </a:r>
            <a:r>
              <a:rPr lang="fi-FI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atunnisteen paikkamerkki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Multi-pattern search on CSA</a:t>
            </a:r>
          </a:p>
        </p:txBody>
      </p:sp>
      <p:sp>
        <p:nvSpPr>
          <p:cNvPr id="184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71500" y="488950"/>
            <a:ext cx="7985125" cy="9906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Results, level of individual patterns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714348" y="5429264"/>
            <a:ext cx="7643866" cy="357190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</a:pPr>
            <a:r>
              <a:rPr lang="en-US" sz="1600" dirty="0" err="1" smtClean="0">
                <a:solidFill>
                  <a:schemeClr val="tx1"/>
                </a:solidFill>
              </a:rPr>
              <a:t>Msl</a:t>
            </a:r>
            <a:r>
              <a:rPr lang="en-US" sz="1600" dirty="0" smtClean="0">
                <a:solidFill>
                  <a:schemeClr val="tx1"/>
                </a:solidFill>
              </a:rPr>
              <a:t>=35 </a:t>
            </a:r>
            <a:r>
              <a:rPr lang="en-US" sz="1600" dirty="0">
                <a:solidFill>
                  <a:schemeClr val="tx1"/>
                </a:solidFill>
              </a:rPr>
              <a:t>→ time per pattern was 71.6 % less than </a:t>
            </a:r>
            <a:r>
              <a:rPr lang="en-US" sz="1600" dirty="0" smtClean="0">
                <a:solidFill>
                  <a:schemeClr val="tx1"/>
                </a:solidFill>
              </a:rPr>
              <a:t>with traditional CSA.</a:t>
            </a:r>
          </a:p>
        </p:txBody>
      </p:sp>
      <p:graphicFrame>
        <p:nvGraphicFramePr>
          <p:cNvPr id="6" name="Chart 3"/>
          <p:cNvGraphicFramePr>
            <a:graphicFrameLocks/>
          </p:cNvGraphicFramePr>
          <p:nvPr/>
        </p:nvGraphicFramePr>
        <p:xfrm>
          <a:off x="785786" y="1214422"/>
          <a:ext cx="7215238" cy="3929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8138" indent="-338138">
              <a:buFont typeface="Arial" charset="0"/>
              <a:buChar char="•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z="2000" dirty="0" smtClean="0"/>
              <a:t>Searching for the </a:t>
            </a:r>
            <a:r>
              <a:rPr lang="en-US" sz="2000" dirty="0" err="1" smtClean="0"/>
              <a:t>subpatterns</a:t>
            </a:r>
            <a:r>
              <a:rPr lang="en-US" sz="2000" dirty="0" smtClean="0"/>
              <a:t> generally took around 85% of the time, while checking for the exact match took 15% of the time, when using the implemented new method</a:t>
            </a:r>
          </a:p>
          <a:p>
            <a:pPr marL="338138" indent="-338138">
              <a:buFont typeface="Arial" charset="0"/>
              <a:buNone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endParaRPr lang="en-US" sz="2000" dirty="0" smtClean="0"/>
          </a:p>
          <a:p>
            <a:pPr marL="738188" lvl="1" indent="-280988">
              <a:buFont typeface="Arial" charset="0"/>
              <a:buNone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endParaRPr lang="en-US" dirty="0" smtClean="0"/>
          </a:p>
          <a:p>
            <a:pPr marL="338138" indent="-338138">
              <a:buFont typeface="Arial" charset="0"/>
              <a:buChar char="•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z="2000" dirty="0" smtClean="0"/>
              <a:t>The memory consumption is not notably different</a:t>
            </a:r>
          </a:p>
          <a:p>
            <a:pPr marL="738188" lvl="1" indent="-280988">
              <a:buFont typeface="Arial" charset="0"/>
              <a:buChar char="–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z="1600" dirty="0" smtClean="0"/>
              <a:t>Phrases and their pattern-related information have to be saved, but this consumes a lot less memory than saving the CSA in practice</a:t>
            </a:r>
          </a:p>
          <a:p>
            <a:pPr marL="738188" lvl="1" indent="-280988">
              <a:buFont typeface="Arial" charset="0"/>
              <a:buNone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endParaRPr lang="en-US" dirty="0" smtClean="0"/>
          </a:p>
          <a:p>
            <a:pPr marL="738188" lvl="1" indent="-280988">
              <a:buFont typeface="Arial" charset="0"/>
              <a:buNone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endParaRPr lang="en-US" dirty="0" smtClean="0"/>
          </a:p>
          <a:p>
            <a:pPr marL="338138" indent="-280988"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z="2000" dirty="0" smtClean="0"/>
              <a:t>Total preprocessing time for the set of patterns was roughly 0.8 s.</a:t>
            </a:r>
          </a:p>
          <a:p>
            <a:pPr marL="738188" lvl="1" indent="-280988">
              <a:buFont typeface="Arial" charset="0"/>
              <a:buNone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endParaRPr lang="en-US" dirty="0" smtClean="0"/>
          </a:p>
          <a:p>
            <a:pPr marL="338138" indent="-338138">
              <a:buClrTx/>
              <a:buFontTx/>
              <a:buNone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endParaRPr lang="en-US" dirty="0" smtClean="0"/>
          </a:p>
          <a:p>
            <a:pPr marL="338138" indent="-338138">
              <a:buClrTx/>
              <a:buFontTx/>
              <a:buNone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Conclusive remarks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8138" indent="-338138">
              <a:buFont typeface="Arial" charset="0"/>
              <a:buChar char="•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z="2000" dirty="0" smtClean="0">
                <a:ea typeface="DejaVu Sans" charset="0"/>
                <a:cs typeface="DejaVu Sans" charset="0"/>
              </a:rPr>
              <a:t>As minimum </a:t>
            </a:r>
            <a:r>
              <a:rPr lang="en-US" sz="2000" dirty="0" err="1" smtClean="0">
                <a:ea typeface="DejaVu Sans" charset="0"/>
                <a:cs typeface="DejaVu Sans" charset="0"/>
              </a:rPr>
              <a:t>subpattern</a:t>
            </a:r>
            <a:r>
              <a:rPr lang="en-US" sz="2000" dirty="0" smtClean="0">
                <a:ea typeface="DejaVu Sans" charset="0"/>
                <a:cs typeface="DejaVu Sans" charset="0"/>
              </a:rPr>
              <a:t> length is increased, the average time taken per pattern decreases</a:t>
            </a:r>
          </a:p>
          <a:p>
            <a:pPr marL="338138" indent="-338138">
              <a:buNone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endParaRPr lang="en-US" sz="2000" dirty="0" smtClean="0">
              <a:ea typeface="DejaVu Sans" charset="0"/>
              <a:cs typeface="DejaVu Sans" charset="0"/>
            </a:endParaRPr>
          </a:p>
          <a:p>
            <a:pPr marL="338138" indent="-338138">
              <a:buFont typeface="Arial" charset="0"/>
              <a:buChar char="•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z="2000" dirty="0" smtClean="0">
                <a:ea typeface="DejaVu Sans" charset="0"/>
                <a:cs typeface="DejaVu Sans" charset="0"/>
              </a:rPr>
              <a:t>Interestingly, average time per pattern taken also decreases when more patterns are handled by the proposed method</a:t>
            </a:r>
          </a:p>
          <a:p>
            <a:pPr marL="1081088" lvl="1" indent="-338138">
              <a:spcBef>
                <a:spcPts val="600"/>
              </a:spcBef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z="1600" dirty="0" smtClean="0">
                <a:ea typeface="DejaVu Sans" charset="0"/>
                <a:cs typeface="DejaVu Sans" charset="0"/>
              </a:rPr>
              <a:t>Suggests that </a:t>
            </a:r>
            <a:r>
              <a:rPr lang="en-US" sz="1600" dirty="0" err="1" smtClean="0">
                <a:ea typeface="DejaVu Sans" charset="0"/>
                <a:cs typeface="DejaVu Sans" charset="0"/>
              </a:rPr>
              <a:t>subpatterns</a:t>
            </a:r>
            <a:r>
              <a:rPr lang="en-US" sz="1600" dirty="0" smtClean="0">
                <a:ea typeface="DejaVu Sans" charset="0"/>
                <a:cs typeface="DejaVu Sans" charset="0"/>
              </a:rPr>
              <a:t> </a:t>
            </a:r>
            <a:r>
              <a:rPr lang="en-US" sz="1600" dirty="0" smtClean="0">
                <a:ea typeface="DejaVu Sans" charset="0"/>
                <a:cs typeface="DejaVu Sans" charset="0"/>
              </a:rPr>
              <a:t>occurring extremely commonly in the set of patterns are not the most optimal ones</a:t>
            </a:r>
          </a:p>
          <a:p>
            <a:pPr marL="338138" indent="-338138">
              <a:buNone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endParaRPr lang="en-US" dirty="0" smtClean="0">
              <a:ea typeface="DejaVu Sans" charset="0"/>
              <a:cs typeface="DejaVu Sans" charset="0"/>
            </a:endParaRPr>
          </a:p>
          <a:p>
            <a:pPr marL="338138" indent="-338138">
              <a:buFont typeface="Arial" charset="0"/>
              <a:buChar char="•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z="2000" dirty="0" smtClean="0">
                <a:ea typeface="DejaVu Sans" charset="0"/>
                <a:cs typeface="DejaVu Sans" charset="0"/>
              </a:rPr>
              <a:t>More sophisticated method to choose </a:t>
            </a:r>
            <a:r>
              <a:rPr lang="en-US" sz="2000" dirty="0" err="1" smtClean="0">
                <a:ea typeface="DejaVu Sans" charset="0"/>
                <a:cs typeface="DejaVu Sans" charset="0"/>
              </a:rPr>
              <a:t>subpatterns</a:t>
            </a:r>
            <a:r>
              <a:rPr lang="en-US" sz="2000" dirty="0" smtClean="0">
                <a:ea typeface="DejaVu Sans" charset="0"/>
                <a:cs typeface="DejaVu Sans" charset="0"/>
              </a:rPr>
              <a:t> occurring in </a:t>
            </a:r>
            <a:r>
              <a:rPr lang="en-US" sz="2000" dirty="0" smtClean="0">
                <a:ea typeface="DejaVu Sans" charset="0"/>
                <a:cs typeface="DejaVu Sans" charset="0"/>
              </a:rPr>
              <a:t>the set of multiple </a:t>
            </a:r>
            <a:r>
              <a:rPr lang="en-US" sz="2000" dirty="0" smtClean="0">
                <a:ea typeface="DejaVu Sans" charset="0"/>
                <a:cs typeface="DejaVu Sans" charset="0"/>
              </a:rPr>
              <a:t>patterns would be helpful</a:t>
            </a:r>
          </a:p>
          <a:p>
            <a:pPr marL="1081088" lvl="1" indent="-338138">
              <a:spcBef>
                <a:spcPts val="600"/>
              </a:spcBef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z="1600" dirty="0" smtClean="0">
                <a:ea typeface="DejaVu Sans" charset="0"/>
                <a:cs typeface="DejaVu Sans" charset="0"/>
              </a:rPr>
              <a:t>The proposed method would work on independent and identically distributed text, but DNA definitely does not have these properties.</a:t>
            </a:r>
          </a:p>
          <a:p>
            <a:endParaRPr lang="en-US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8138" indent="-338138">
              <a:buFont typeface="Arial" charset="0"/>
              <a:buChar char="•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z="2000" dirty="0" smtClean="0"/>
              <a:t>Consider k-</a:t>
            </a:r>
            <a:r>
              <a:rPr lang="en-US" sz="2000" dirty="0" err="1" smtClean="0"/>
              <a:t>mer</a:t>
            </a:r>
            <a:r>
              <a:rPr lang="en-US" sz="2000" dirty="0" smtClean="0"/>
              <a:t> distributions of the </a:t>
            </a:r>
            <a:r>
              <a:rPr lang="en-US" sz="2000" dirty="0" err="1" smtClean="0"/>
              <a:t>subpatterns</a:t>
            </a:r>
            <a:r>
              <a:rPr lang="en-US" sz="2000" dirty="0" smtClean="0"/>
              <a:t> and compare them to the k-</a:t>
            </a:r>
            <a:r>
              <a:rPr lang="en-US" sz="2000" dirty="0" err="1" smtClean="0"/>
              <a:t>mer</a:t>
            </a:r>
            <a:r>
              <a:rPr lang="en-US" sz="2000" dirty="0" smtClean="0"/>
              <a:t> distribution of the text</a:t>
            </a:r>
          </a:p>
          <a:p>
            <a:pPr marL="738188" lvl="1" indent="-338138"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z="1600" dirty="0" smtClean="0"/>
              <a:t>If the k-</a:t>
            </a:r>
            <a:r>
              <a:rPr lang="en-US" sz="1600" dirty="0" err="1" smtClean="0"/>
              <a:t>mer</a:t>
            </a:r>
            <a:r>
              <a:rPr lang="en-US" sz="1600" dirty="0" smtClean="0"/>
              <a:t> distribution of the text is unknown, sampling or other methods could be used</a:t>
            </a:r>
          </a:p>
          <a:p>
            <a:pPr marL="738188" lvl="1" indent="-338138"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z="1600" dirty="0" smtClean="0"/>
              <a:t>Hopefully this would lead to better estimates of the probability of a </a:t>
            </a:r>
            <a:r>
              <a:rPr lang="en-US" sz="1600" dirty="0" err="1" smtClean="0"/>
              <a:t>subpattern</a:t>
            </a:r>
            <a:r>
              <a:rPr lang="en-US" sz="1600" dirty="0" smtClean="0"/>
              <a:t> to occur in the text</a:t>
            </a:r>
          </a:p>
          <a:p>
            <a:pPr marL="738188" lvl="1" indent="-338138">
              <a:buFont typeface="Arial" charset="0"/>
              <a:buChar char="•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endParaRPr lang="en-US" sz="1600" dirty="0" smtClean="0"/>
          </a:p>
          <a:p>
            <a:pPr marL="338138" indent="-338138">
              <a:buFont typeface="Arial" charset="0"/>
              <a:buChar char="•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z="2000" dirty="0" smtClean="0"/>
              <a:t>More work to be done in the sorting of the </a:t>
            </a:r>
            <a:r>
              <a:rPr lang="en-US" sz="2000" dirty="0" err="1" smtClean="0"/>
              <a:t>subpatterns</a:t>
            </a:r>
            <a:endParaRPr lang="en-US" sz="2000" dirty="0" smtClean="0"/>
          </a:p>
          <a:p>
            <a:pPr marL="338138" indent="-338138">
              <a:buFont typeface="Arial" charset="0"/>
              <a:buChar char="•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endParaRPr lang="en-US" dirty="0" smtClean="0"/>
          </a:p>
          <a:p>
            <a:pPr marL="338138" indent="-338138">
              <a:buFont typeface="Arial" charset="0"/>
              <a:buChar char="•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z="2000" dirty="0" smtClean="0"/>
              <a:t>This approach could be implemented </a:t>
            </a:r>
            <a:r>
              <a:rPr lang="en-US" sz="2000" dirty="0" smtClean="0"/>
              <a:t>for searches using </a:t>
            </a:r>
            <a:r>
              <a:rPr lang="en-US" sz="2000" dirty="0" smtClean="0"/>
              <a:t>other index structures as well</a:t>
            </a:r>
          </a:p>
          <a:p>
            <a:pPr marL="738188" lvl="1" indent="-338138"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z="1600" dirty="0" smtClean="0"/>
              <a:t>Anything where time taken by locate functionality strongly correlates with the length of the query should work well.</a:t>
            </a:r>
          </a:p>
          <a:p>
            <a:endParaRPr lang="en-US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of the presentation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8138" indent="-338138">
              <a:buFont typeface="Arial" charset="0"/>
              <a:buChar char="•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z="1800" dirty="0" smtClean="0"/>
              <a:t>Problem settings</a:t>
            </a:r>
          </a:p>
          <a:p>
            <a:pPr marL="338138" indent="-338138">
              <a:buFont typeface="Arial" charset="0"/>
              <a:buChar char="•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z="1800" dirty="0" smtClean="0"/>
              <a:t>Methods used in the work</a:t>
            </a:r>
          </a:p>
          <a:p>
            <a:pPr marL="738188" lvl="1" indent="-280988">
              <a:buFont typeface="Arial" charset="0"/>
              <a:buChar char="–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z="1600" dirty="0" smtClean="0"/>
              <a:t>Preprocessing of text</a:t>
            </a:r>
          </a:p>
          <a:p>
            <a:pPr marL="738188" lvl="1" indent="-280988">
              <a:buFont typeface="Arial" charset="0"/>
              <a:buChar char="–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z="1600" dirty="0" smtClean="0"/>
              <a:t>Preprocessing of patterns</a:t>
            </a:r>
          </a:p>
          <a:p>
            <a:pPr marL="738188" lvl="1" indent="-280988">
              <a:buFont typeface="Arial" charset="0"/>
              <a:buChar char="–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z="1600" dirty="0" smtClean="0"/>
              <a:t>Executing the search</a:t>
            </a:r>
          </a:p>
          <a:p>
            <a:pPr marL="338138" indent="-338138">
              <a:buClrTx/>
              <a:buFontTx/>
              <a:buNone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endParaRPr lang="en-US" sz="1800" dirty="0" smtClean="0"/>
          </a:p>
          <a:p>
            <a:pPr marL="338138" indent="-338138">
              <a:buFont typeface="Arial" charset="0"/>
              <a:buChar char="•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z="1800" dirty="0" smtClean="0"/>
              <a:t>Data</a:t>
            </a:r>
          </a:p>
          <a:p>
            <a:pPr marL="338138" indent="-338138">
              <a:buFont typeface="Arial" charset="0"/>
              <a:buChar char="•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z="1800" dirty="0" smtClean="0"/>
              <a:t>Runs</a:t>
            </a:r>
          </a:p>
          <a:p>
            <a:pPr marL="338138" indent="-338138">
              <a:buFont typeface="Arial" charset="0"/>
              <a:buChar char="•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z="1800" dirty="0" smtClean="0"/>
              <a:t>Results</a:t>
            </a:r>
          </a:p>
          <a:p>
            <a:pPr marL="338138" indent="-338138">
              <a:buClrTx/>
              <a:buFontTx/>
              <a:buNone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endParaRPr lang="en-US" sz="1800" dirty="0" smtClean="0"/>
          </a:p>
          <a:p>
            <a:pPr marL="338138" indent="-338138">
              <a:buFont typeface="Arial" charset="0"/>
              <a:buChar char="•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z="1800" dirty="0" smtClean="0"/>
              <a:t>Conclusive remarks</a:t>
            </a:r>
          </a:p>
          <a:p>
            <a:pPr marL="338138" indent="-338138">
              <a:buFont typeface="Arial" charset="0"/>
              <a:buChar char="•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z="1800" dirty="0" smtClean="0"/>
              <a:t>Future work.</a:t>
            </a:r>
          </a:p>
          <a:p>
            <a:endParaRPr lang="en-US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setting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38138" indent="-338138">
              <a:buFont typeface="Arial" charset="0"/>
              <a:buChar char="•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z="1800" dirty="0" smtClean="0"/>
              <a:t>We would like to search text patterns or queries from text databases</a:t>
            </a:r>
          </a:p>
          <a:p>
            <a:pPr marL="338138" indent="-338138">
              <a:buFont typeface="Arial" charset="0"/>
              <a:buChar char="•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endParaRPr lang="en-US" sz="1800" dirty="0" smtClean="0"/>
          </a:p>
          <a:p>
            <a:pPr marL="338138" indent="-338138">
              <a:buFont typeface="Arial" charset="0"/>
              <a:buChar char="•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z="1800" dirty="0" smtClean="0"/>
              <a:t>Multiple </a:t>
            </a:r>
            <a:r>
              <a:rPr lang="en-US" sz="1800" dirty="0" smtClean="0"/>
              <a:t>sets of large number of long patterns</a:t>
            </a:r>
          </a:p>
          <a:p>
            <a:pPr marL="738188" lvl="1" indent="-338138"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z="1600" dirty="0" smtClean="0"/>
              <a:t>Here we're handling a single set of 1000 patterns of length 1000 nucleotides each</a:t>
            </a:r>
          </a:p>
          <a:p>
            <a:pPr marL="338138" indent="-338138">
              <a:buFont typeface="Arial" charset="0"/>
              <a:buChar char="•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endParaRPr lang="en-US" sz="1800" dirty="0" smtClean="0"/>
          </a:p>
          <a:p>
            <a:pPr marL="338138" indent="-338138">
              <a:buFont typeface="Arial" charset="0"/>
              <a:buChar char="•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z="1800" dirty="0" smtClean="0"/>
              <a:t>Multiple </a:t>
            </a:r>
            <a:r>
              <a:rPr lang="en-US" sz="1800" dirty="0" smtClean="0"/>
              <a:t>instances of preprocessed text</a:t>
            </a:r>
          </a:p>
          <a:p>
            <a:pPr marL="738188" lvl="1" indent="-338138"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z="1600" dirty="0" smtClean="0"/>
              <a:t>Can be text using </a:t>
            </a:r>
            <a:r>
              <a:rPr lang="en-US" sz="1600" dirty="0" smtClean="0"/>
              <a:t>a compressed suffix array (CSA) </a:t>
            </a:r>
            <a:r>
              <a:rPr lang="en-US" sz="1600" dirty="0" smtClean="0"/>
              <a:t>purely as index, having another instance of the text as is, or just saving the CSA, as it is a self-index</a:t>
            </a:r>
          </a:p>
          <a:p>
            <a:pPr marL="338138" indent="-338138">
              <a:buFont typeface="Arial" charset="0"/>
              <a:buChar char="•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endParaRPr lang="en-US" sz="1800" dirty="0" smtClean="0"/>
          </a:p>
          <a:p>
            <a:pPr marL="338138" indent="-338138">
              <a:buFont typeface="Arial" charset="0"/>
              <a:buChar char="•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z="1800" dirty="0" smtClean="0"/>
              <a:t>In </a:t>
            </a:r>
            <a:r>
              <a:rPr lang="en-US" sz="1800" dirty="0" smtClean="0"/>
              <a:t>these experiments, both patterns and text were DNA</a:t>
            </a:r>
          </a:p>
          <a:p>
            <a:pPr marL="338138" indent="-338138">
              <a:buClrTx/>
              <a:buFontTx/>
              <a:buNone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endParaRPr lang="en-US" sz="1600" dirty="0" smtClean="0"/>
          </a:p>
          <a:p>
            <a:pPr marL="338138" indent="-338138">
              <a:buFont typeface="Arial" charset="0"/>
              <a:buChar char="•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endParaRPr lang="en-US" sz="1800" dirty="0" smtClean="0"/>
          </a:p>
          <a:p>
            <a:endParaRPr lang="en-US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setting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8138" indent="-338138">
              <a:buFont typeface="Arial" charset="0"/>
              <a:buChar char="•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z="1800" dirty="0" smtClean="0"/>
              <a:t>As a single pattern set can be searched from multiple texts and vice versa, the preprocessing times are not limiting the usefulness of the possible method.</a:t>
            </a:r>
          </a:p>
          <a:p>
            <a:pPr marL="738188" lvl="1" indent="-338138"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z="1600" dirty="0" smtClean="0"/>
              <a:t>Time taken by preprocessing is amortized over large number of searches</a:t>
            </a:r>
          </a:p>
          <a:p>
            <a:pPr marL="338138" indent="-338138">
              <a:buFont typeface="Arial" charset="0"/>
              <a:buChar char="•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endParaRPr lang="en-US" sz="1800" dirty="0" smtClean="0"/>
          </a:p>
          <a:p>
            <a:pPr marL="338138" indent="-338138">
              <a:buFont typeface="Arial" charset="0"/>
              <a:buChar char="•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z="1800" dirty="0" smtClean="0"/>
              <a:t>Because </a:t>
            </a:r>
            <a:r>
              <a:rPr lang="en-US" sz="1800" dirty="0" smtClean="0"/>
              <a:t>of this, it is smart to save the patterns already in preprocessed form</a:t>
            </a:r>
          </a:p>
          <a:p>
            <a:pPr marL="338138" indent="-338138">
              <a:buFont typeface="Arial" charset="0"/>
              <a:buChar char="•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endParaRPr lang="en-US" sz="1800" dirty="0" smtClean="0"/>
          </a:p>
          <a:p>
            <a:pPr marL="338138" indent="-338138">
              <a:buFont typeface="Arial" charset="0"/>
              <a:buChar char="•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z="1800" dirty="0" smtClean="0"/>
              <a:t>This </a:t>
            </a:r>
            <a:r>
              <a:rPr lang="en-US" sz="1800" dirty="0" smtClean="0"/>
              <a:t>leads to searching a preprocessed set of patterns from preprocessed text.</a:t>
            </a:r>
            <a:endParaRPr lang="en-US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Methods</a:t>
            </a:r>
            <a:r>
              <a:rPr lang="fi-FI" dirty="0" smtClean="0"/>
              <a:t> – </a:t>
            </a:r>
            <a:r>
              <a:rPr lang="fi-FI" dirty="0" err="1" smtClean="0"/>
              <a:t>Preprocessing</a:t>
            </a:r>
            <a:r>
              <a:rPr lang="fi-FI" dirty="0" smtClean="0"/>
              <a:t> the </a:t>
            </a:r>
            <a:r>
              <a:rPr lang="fi-FI" dirty="0" err="1" smtClean="0"/>
              <a:t>text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8138" indent="-338138">
              <a:buFont typeface="Arial" charset="0"/>
              <a:buChar char="•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z="2000" dirty="0" smtClean="0"/>
              <a:t>Compressed suffix array (CSA) was constructed from the text, using the package available in the Pizza &amp; Chili </a:t>
            </a:r>
            <a:r>
              <a:rPr lang="en-US" sz="2000" dirty="0" smtClean="0"/>
              <a:t>website (P. </a:t>
            </a:r>
            <a:r>
              <a:rPr lang="en-US" sz="2000" dirty="0" err="1" smtClean="0"/>
              <a:t>Ferragina</a:t>
            </a:r>
            <a:r>
              <a:rPr lang="en-US" sz="2000" dirty="0" smtClean="0"/>
              <a:t> and G. Navarro)</a:t>
            </a:r>
            <a:endParaRPr lang="en-US" sz="1600" dirty="0" smtClean="0"/>
          </a:p>
          <a:p>
            <a:pPr marL="338138" indent="-338138">
              <a:buFont typeface="Arial" charset="0"/>
              <a:buChar char="•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endParaRPr lang="en-US" sz="2000" dirty="0" smtClean="0"/>
          </a:p>
          <a:p>
            <a:pPr marL="338138" indent="-338138">
              <a:buFont typeface="Arial" charset="0"/>
              <a:buChar char="•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z="2000" dirty="0" smtClean="0"/>
              <a:t>Two main parameters exist for the CSA:</a:t>
            </a:r>
          </a:p>
          <a:p>
            <a:pPr marL="738188" lvl="1" indent="-280988">
              <a:buFont typeface="Arial" charset="0"/>
              <a:buChar char="–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z="1600" dirty="0" err="1" smtClean="0"/>
              <a:t>Samplerate</a:t>
            </a:r>
            <a:r>
              <a:rPr lang="en-US" sz="1600" dirty="0" smtClean="0"/>
              <a:t>: the interval between two indices of the suffix array </a:t>
            </a:r>
            <a:r>
              <a:rPr lang="en-US" sz="1600" dirty="0" smtClean="0"/>
              <a:t>stored </a:t>
            </a:r>
            <a:r>
              <a:rPr lang="en-US" sz="1600" dirty="0" smtClean="0"/>
              <a:t>explicitly. Default value 16 was used</a:t>
            </a:r>
          </a:p>
          <a:p>
            <a:pPr marL="738188" lvl="1" indent="-280988">
              <a:buFont typeface="Arial" charset="0"/>
              <a:buChar char="–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z="1600" dirty="0" err="1" smtClean="0"/>
              <a:t>Samplepsi</a:t>
            </a:r>
            <a:r>
              <a:rPr lang="en-US" sz="1600" dirty="0" smtClean="0"/>
              <a:t>: the interval between two indices of the psi function stored explicitly. Default value 128 was used. </a:t>
            </a:r>
          </a:p>
          <a:p>
            <a:endParaRPr lang="en-US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– Preprocessing patterns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38138" indent="-338138">
              <a:buFont typeface="Arial" charset="0"/>
              <a:buChar char="•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dirty="0" smtClean="0"/>
              <a:t>Using a compression tool called Re-Pair a certain collection of </a:t>
            </a:r>
            <a:r>
              <a:rPr lang="en-US" dirty="0" err="1" smtClean="0"/>
              <a:t>subpatterns</a:t>
            </a:r>
            <a:r>
              <a:rPr lang="en-US" dirty="0" smtClean="0"/>
              <a:t> of the patterns was retrieved</a:t>
            </a:r>
          </a:p>
          <a:p>
            <a:pPr marL="338138" indent="-338138">
              <a:buClrTx/>
              <a:buFontTx/>
              <a:buNone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endParaRPr lang="en-US" dirty="0" smtClean="0"/>
          </a:p>
          <a:p>
            <a:pPr marL="338138" indent="-338138">
              <a:buFont typeface="Arial" charset="0"/>
              <a:buChar char="•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dirty="0" smtClean="0"/>
              <a:t>Principal idea is to find a set of </a:t>
            </a:r>
            <a:r>
              <a:rPr lang="en-US" dirty="0" err="1" smtClean="0"/>
              <a:t>subpatterns</a:t>
            </a:r>
            <a:r>
              <a:rPr lang="en-US" dirty="0" smtClean="0"/>
              <a:t>, which would occur in a large number of patterns, but be rare in text</a:t>
            </a:r>
          </a:p>
          <a:p>
            <a:pPr marL="338138" indent="-338138">
              <a:buFont typeface="Arial" charset="0"/>
              <a:buChar char="•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dirty="0" smtClean="0"/>
              <a:t>Assuming that the letters in the text are independent and identically distributed, long patterns occur rarely</a:t>
            </a:r>
          </a:p>
          <a:p>
            <a:pPr marL="338138" indent="-338138">
              <a:buClrTx/>
              <a:buFontTx/>
              <a:buNone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endParaRPr lang="en-US" dirty="0" smtClean="0"/>
          </a:p>
          <a:p>
            <a:pPr marL="338138" indent="-338138">
              <a:buFont typeface="Arial" charset="0"/>
              <a:buChar char="•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dirty="0" smtClean="0"/>
              <a:t>Conveniently, Re-Pair produces </a:t>
            </a:r>
            <a:r>
              <a:rPr lang="en-US" i="1" dirty="0" smtClean="0"/>
              <a:t>phrases</a:t>
            </a:r>
            <a:r>
              <a:rPr lang="en-US" dirty="0" smtClean="0"/>
              <a:t>, which are long </a:t>
            </a:r>
            <a:r>
              <a:rPr lang="en-US" dirty="0" err="1" smtClean="0"/>
              <a:t>subpatterns</a:t>
            </a:r>
            <a:r>
              <a:rPr lang="en-US" dirty="0" smtClean="0"/>
              <a:t> of text which occur more than once</a:t>
            </a:r>
          </a:p>
          <a:p>
            <a:pPr marL="338138" indent="-338138">
              <a:buFont typeface="Arial" charset="0"/>
              <a:buChar char="•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dirty="0" smtClean="0"/>
              <a:t>These phrases were simply scored by the number of times they occur in the pattern </a:t>
            </a:r>
            <a:r>
              <a:rPr lang="en-US" dirty="0" smtClean="0"/>
              <a:t>set</a:t>
            </a:r>
            <a:endParaRPr lang="en-US" dirty="0" smtClean="0"/>
          </a:p>
          <a:p>
            <a:pPr marL="338138" indent="-338138">
              <a:buFont typeface="Arial" charset="0"/>
              <a:buChar char="•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dirty="0" smtClean="0"/>
              <a:t>Additionally, the length of the </a:t>
            </a:r>
            <a:r>
              <a:rPr lang="en-US" dirty="0" err="1" smtClean="0"/>
              <a:t>subpattern</a:t>
            </a:r>
            <a:r>
              <a:rPr lang="en-US" dirty="0" smtClean="0"/>
              <a:t> was required to overcome a set </a:t>
            </a:r>
            <a:r>
              <a:rPr lang="en-US" dirty="0" smtClean="0"/>
              <a:t>threshold </a:t>
            </a:r>
          </a:p>
          <a:p>
            <a:pPr marL="738188" lvl="1" indent="-338138">
              <a:buFont typeface="Arial" charset="0"/>
              <a:buChar char="•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dirty="0" smtClean="0"/>
              <a:t>Done to </a:t>
            </a:r>
            <a:r>
              <a:rPr lang="en-US" dirty="0" smtClean="0"/>
              <a:t>limit the expected number of occurrences this </a:t>
            </a:r>
            <a:r>
              <a:rPr lang="en-US" dirty="0" err="1" smtClean="0"/>
              <a:t>subpattern</a:t>
            </a:r>
            <a:r>
              <a:rPr lang="en-US" dirty="0" smtClean="0"/>
              <a:t> would have in the text.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– doing the search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38138" indent="-338138">
              <a:buFont typeface="Arial" charset="0"/>
              <a:buChar char="•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z="2000" dirty="0" smtClean="0"/>
              <a:t>Search the preprocessed </a:t>
            </a:r>
            <a:r>
              <a:rPr lang="en-US" sz="2000" dirty="0" err="1" smtClean="0"/>
              <a:t>subpatterns</a:t>
            </a:r>
            <a:r>
              <a:rPr lang="en-US" sz="2000" dirty="0" smtClean="0"/>
              <a:t> </a:t>
            </a:r>
            <a:r>
              <a:rPr lang="en-US" sz="2000" dirty="0" smtClean="0"/>
              <a:t>from the CSA using </a:t>
            </a:r>
            <a:r>
              <a:rPr lang="en-US" sz="2000" dirty="0" smtClean="0"/>
              <a:t>locate</a:t>
            </a:r>
          </a:p>
          <a:p>
            <a:pPr marL="738188" lvl="1" indent="-338138">
              <a:buFont typeface="Arial" charset="0"/>
              <a:buChar char="•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z="1600" dirty="0" smtClean="0"/>
              <a:t>O( m log(n) + </a:t>
            </a:r>
            <a:r>
              <a:rPr lang="en-US" sz="1600" dirty="0" err="1" smtClean="0"/>
              <a:t>occ</a:t>
            </a:r>
            <a:r>
              <a:rPr lang="en-US" sz="1600" dirty="0" smtClean="0"/>
              <a:t> * log</a:t>
            </a:r>
            <a:r>
              <a:rPr lang="el-GR" sz="1600" baseline="30000" dirty="0" smtClean="0"/>
              <a:t> </a:t>
            </a:r>
            <a:r>
              <a:rPr lang="el-GR" sz="1600" baseline="30000" dirty="0" smtClean="0"/>
              <a:t>ε</a:t>
            </a:r>
            <a:r>
              <a:rPr lang="en-US" sz="1600" dirty="0" smtClean="0"/>
              <a:t>(n) ) , 0 &lt; </a:t>
            </a:r>
            <a:r>
              <a:rPr lang="el-GR" sz="1600" dirty="0" smtClean="0"/>
              <a:t>ε</a:t>
            </a:r>
            <a:r>
              <a:rPr lang="fi-FI" sz="1600" dirty="0" smtClean="0"/>
              <a:t> &lt; 1 for </a:t>
            </a:r>
            <a:r>
              <a:rPr lang="fi-FI" sz="1600" dirty="0" err="1" smtClean="0"/>
              <a:t>space-time</a:t>
            </a:r>
            <a:r>
              <a:rPr lang="fi-FI" sz="1600" dirty="0" smtClean="0"/>
              <a:t> </a:t>
            </a:r>
            <a:r>
              <a:rPr lang="fi-FI" sz="1600" smtClean="0"/>
              <a:t>tradeoff</a:t>
            </a:r>
            <a:endParaRPr lang="en-US" sz="1600" dirty="0" smtClean="0"/>
          </a:p>
          <a:p>
            <a:pPr marL="338138" indent="-338138">
              <a:buClrTx/>
              <a:buFontTx/>
              <a:buNone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endParaRPr lang="en-US" sz="2000" dirty="0" smtClean="0"/>
          </a:p>
          <a:p>
            <a:pPr marL="338138" indent="-338138">
              <a:buFont typeface="Arial" charset="0"/>
              <a:buChar char="•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z="2000" dirty="0" smtClean="0"/>
              <a:t>Extend the initial matches of these </a:t>
            </a:r>
            <a:r>
              <a:rPr lang="en-US" sz="2000" dirty="0" err="1" smtClean="0"/>
              <a:t>subpatterns</a:t>
            </a:r>
            <a:r>
              <a:rPr lang="en-US" sz="2000" dirty="0" smtClean="0"/>
              <a:t> to check if they are an exact match, using character by character comparison</a:t>
            </a:r>
          </a:p>
          <a:p>
            <a:pPr marL="738188" lvl="1" indent="-280988">
              <a:buFont typeface="Arial" charset="0"/>
              <a:buChar char="–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z="1600" dirty="0" smtClean="0"/>
              <a:t>This is done for each pattern that includes the </a:t>
            </a:r>
            <a:r>
              <a:rPr lang="en-US" sz="1600" dirty="0" err="1" smtClean="0"/>
              <a:t>subpattern</a:t>
            </a:r>
            <a:endParaRPr lang="en-US" sz="1600" dirty="0" smtClean="0"/>
          </a:p>
          <a:p>
            <a:pPr marL="738188" lvl="1" indent="-280988">
              <a:buClrTx/>
              <a:buFontTx/>
              <a:buNone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endParaRPr lang="en-US" dirty="0" smtClean="0"/>
          </a:p>
          <a:p>
            <a:pPr marL="338138" indent="-338138">
              <a:buFont typeface="Arial" charset="0"/>
              <a:buChar char="•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z="2000" dirty="0" smtClean="0"/>
              <a:t>Stop this after a set number of patterns are handled using this approach</a:t>
            </a:r>
          </a:p>
          <a:p>
            <a:pPr marL="338138" indent="-338138">
              <a:buClrTx/>
              <a:buFontTx/>
              <a:buNone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endParaRPr lang="en-US" sz="2000" dirty="0" smtClean="0"/>
          </a:p>
          <a:p>
            <a:pPr marL="338138" indent="-338138">
              <a:buFont typeface="Arial" charset="0"/>
              <a:buChar char="•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z="2000" dirty="0" smtClean="0"/>
              <a:t>Finish the search using the locate function for the remaining full patterns.</a:t>
            </a:r>
          </a:p>
          <a:p>
            <a:endParaRPr lang="en-US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8138" indent="-338138">
              <a:buFont typeface="Arial" charset="0"/>
              <a:buChar char="•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z="2000" dirty="0" smtClean="0"/>
              <a:t>The 50MB DNA text was retrieved from the Pizza &amp; Chili website</a:t>
            </a:r>
          </a:p>
          <a:p>
            <a:pPr marL="338138" indent="-338138">
              <a:buClrTx/>
              <a:buFontTx/>
              <a:buNone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endParaRPr lang="en-US" sz="2000" dirty="0" smtClean="0"/>
          </a:p>
          <a:p>
            <a:pPr marL="338138" indent="-338138">
              <a:buFont typeface="Arial" charset="0"/>
              <a:buChar char="•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z="2000" dirty="0" smtClean="0"/>
              <a:t>1000 patterns of length 1000 nucleotides were generated from this text at random</a:t>
            </a:r>
          </a:p>
          <a:p>
            <a:pPr marL="738188" lvl="1" indent="-280988">
              <a:buFont typeface="Arial" charset="0"/>
              <a:buChar char="–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z="1600" dirty="0" smtClean="0"/>
              <a:t>That is, </a:t>
            </a:r>
            <a:r>
              <a:rPr lang="en-US" sz="1600" dirty="0" smtClean="0"/>
              <a:t>substrings </a:t>
            </a:r>
            <a:r>
              <a:rPr lang="en-US" sz="1600" dirty="0" smtClean="0"/>
              <a:t>of the text were retrieved from random locations</a:t>
            </a:r>
          </a:p>
          <a:p>
            <a:pPr marL="338138" indent="-338138">
              <a:buClrTx/>
              <a:buFontTx/>
              <a:buNone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endParaRPr lang="en-US" dirty="0" smtClean="0"/>
          </a:p>
          <a:p>
            <a:pPr marL="338138" indent="-338138">
              <a:buFont typeface="Arial" charset="0"/>
              <a:buChar char="•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z="2000" dirty="0" smtClean="0"/>
              <a:t>It came later apparent that all of the patterns occur only once in the text, which would necessarily not always be the case.</a:t>
            </a:r>
          </a:p>
          <a:p>
            <a:pPr marL="338138" indent="-338138">
              <a:buClrTx/>
              <a:buFontTx/>
              <a:buNone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38138" indent="-338138">
              <a:buFont typeface="Arial" charset="0"/>
              <a:buChar char="•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z="1800" dirty="0" smtClean="0"/>
              <a:t>The patterns were searched from the text index as was described in the methods section</a:t>
            </a:r>
          </a:p>
          <a:p>
            <a:pPr marL="338138" indent="-338138">
              <a:buFont typeface="Arial" charset="0"/>
              <a:buNone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endParaRPr lang="en-US" sz="1800" dirty="0" smtClean="0"/>
          </a:p>
          <a:p>
            <a:pPr marL="338138" indent="-338138">
              <a:buFont typeface="Arial" charset="0"/>
              <a:buChar char="•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z="1800" dirty="0" smtClean="0"/>
              <a:t>Five different thresholds were used for the minimum length of the </a:t>
            </a:r>
            <a:r>
              <a:rPr lang="en-US" sz="1800" dirty="0" err="1" smtClean="0"/>
              <a:t>subpattern</a:t>
            </a:r>
            <a:r>
              <a:rPr lang="en-US" sz="1800" dirty="0" smtClean="0"/>
              <a:t>: 25, 28, 30, 33 and 35</a:t>
            </a:r>
          </a:p>
          <a:p>
            <a:pPr marL="338138" indent="-338138">
              <a:buFont typeface="Arial" charset="0"/>
              <a:buNone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endParaRPr lang="en-US" sz="1800" dirty="0" smtClean="0"/>
          </a:p>
          <a:p>
            <a:pPr marL="338138" indent="-338138">
              <a:buFont typeface="Arial" charset="0"/>
              <a:buChar char="•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z="1800" dirty="0" smtClean="0"/>
              <a:t>Additionally, for each of these thresholds, the number of patterns handled by locating </a:t>
            </a:r>
            <a:r>
              <a:rPr lang="en-US" sz="1800" dirty="0" err="1" smtClean="0"/>
              <a:t>subpatterns</a:t>
            </a:r>
            <a:r>
              <a:rPr lang="en-US" sz="1800" dirty="0" smtClean="0"/>
              <a:t> was controlled by finishing this phase after 100, 300 or 500 patterns were handled</a:t>
            </a:r>
          </a:p>
          <a:p>
            <a:pPr marL="738188" lvl="1" indent="-280988">
              <a:buFont typeface="Arial" charset="0"/>
              <a:buChar char="–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z="1600" dirty="0" smtClean="0"/>
              <a:t>However, as the </a:t>
            </a:r>
            <a:r>
              <a:rPr lang="en-US" sz="1600" dirty="0" err="1" smtClean="0"/>
              <a:t>subpatterns</a:t>
            </a:r>
            <a:r>
              <a:rPr lang="en-US" sz="1600" dirty="0" smtClean="0"/>
              <a:t> did not always occur in the full allowed number of patterns, this number of patterns handled by locating </a:t>
            </a:r>
            <a:r>
              <a:rPr lang="en-US" sz="1600" dirty="0" err="1" smtClean="0"/>
              <a:t>subpatterns</a:t>
            </a:r>
            <a:r>
              <a:rPr lang="en-US" sz="1600" dirty="0" smtClean="0"/>
              <a:t> and extending was lower in some runs</a:t>
            </a:r>
          </a:p>
          <a:p>
            <a:pPr marL="738188" lvl="1" indent="-280988">
              <a:buClrTx/>
              <a:buFontTx/>
              <a:buNone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endParaRPr lang="en-US" sz="1800" dirty="0" smtClean="0"/>
          </a:p>
          <a:p>
            <a:pPr marL="338138" indent="-338138">
              <a:buFont typeface="Arial" charset="0"/>
              <a:buChar char="•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z="1800" dirty="0" smtClean="0"/>
              <a:t>The time taken by these runs was compared </a:t>
            </a:r>
            <a:r>
              <a:rPr lang="en-US" sz="1800" dirty="0" smtClean="0"/>
              <a:t>to</a:t>
            </a:r>
            <a:r>
              <a:rPr lang="en-US" sz="1800" dirty="0" smtClean="0"/>
              <a:t> </a:t>
            </a:r>
            <a:r>
              <a:rPr lang="en-US" sz="1800" dirty="0" smtClean="0"/>
              <a:t>searching all of the patterns with the locate of CSA.</a:t>
            </a:r>
          </a:p>
          <a:p>
            <a:endParaRPr lang="en-US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alto_art_and_design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928B81"/>
      </a:lt2>
      <a:accent1>
        <a:srgbClr val="009B3A"/>
      </a:accent1>
      <a:accent2>
        <a:srgbClr val="FF7900"/>
      </a:accent2>
      <a:accent3>
        <a:srgbClr val="0065BD"/>
      </a:accent3>
      <a:accent4>
        <a:srgbClr val="ED2939"/>
      </a:accent4>
      <a:accent5>
        <a:srgbClr val="FECB00"/>
      </a:accent5>
      <a:accent6>
        <a:srgbClr val="6639B7"/>
      </a:accent6>
      <a:hlink>
        <a:srgbClr val="0065BD"/>
      </a:hlink>
      <a:folHlink>
        <a:srgbClr val="ED2939"/>
      </a:folHlink>
    </a:clrScheme>
    <a:fontScheme name="Aalto_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aalto_art_and_design</Template>
  <TotalTime>241</TotalTime>
  <Words>1025</Words>
  <Application>Microsoft Office PowerPoint</Application>
  <PresentationFormat>Näytössä katseltava diaesitys (4:3)</PresentationFormat>
  <Paragraphs>117</Paragraphs>
  <Slides>14</Slides>
  <Notes>2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14</vt:i4>
      </vt:variant>
    </vt:vector>
  </HeadingPairs>
  <TitlesOfParts>
    <vt:vector size="15" baseType="lpstr">
      <vt:lpstr>aalto_art_and_design</vt:lpstr>
      <vt:lpstr>Optimizing multi-pattern searches for compressed suffix arrays  </vt:lpstr>
      <vt:lpstr>Outline of the presentation</vt:lpstr>
      <vt:lpstr>Problem setting</vt:lpstr>
      <vt:lpstr>Problem setting </vt:lpstr>
      <vt:lpstr>Methods – Preprocessing the text</vt:lpstr>
      <vt:lpstr>Methods – Preprocessing patterns</vt:lpstr>
      <vt:lpstr>Methods – doing the search</vt:lpstr>
      <vt:lpstr>Data</vt:lpstr>
      <vt:lpstr>Data</vt:lpstr>
      <vt:lpstr>Results, set of 1000 patterns  </vt:lpstr>
      <vt:lpstr>Results, level of individual patterns</vt:lpstr>
      <vt:lpstr>Results</vt:lpstr>
      <vt:lpstr>Conclusive remarks</vt:lpstr>
      <vt:lpstr>Future Work</vt:lpstr>
    </vt:vector>
  </TitlesOfParts>
  <Company>Ruder Boskovic Institute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Kalle Karhu</dc:creator>
  <cp:lastModifiedBy>Kalle Karhu</cp:lastModifiedBy>
  <cp:revision>31</cp:revision>
  <dcterms:created xsi:type="dcterms:W3CDTF">2011-08-25T11:56:06Z</dcterms:created>
  <dcterms:modified xsi:type="dcterms:W3CDTF">2011-08-30T19:51:49Z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vTieturiVerId">
    <vt:lpwstr>002</vt:lpwstr>
  </property>
</Properties>
</file>