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93" r:id="rId3"/>
    <p:sldId id="257" r:id="rId4"/>
    <p:sldId id="294" r:id="rId5"/>
    <p:sldId id="295" r:id="rId6"/>
    <p:sldId id="296" r:id="rId7"/>
    <p:sldId id="297" r:id="rId8"/>
    <p:sldId id="264" r:id="rId9"/>
    <p:sldId id="265" r:id="rId10"/>
    <p:sldId id="262" r:id="rId11"/>
    <p:sldId id="267" r:id="rId12"/>
    <p:sldId id="266" r:id="rId13"/>
    <p:sldId id="269" r:id="rId14"/>
    <p:sldId id="270" r:id="rId15"/>
    <p:sldId id="271" r:id="rId16"/>
    <p:sldId id="272" r:id="rId17"/>
    <p:sldId id="273" r:id="rId18"/>
    <p:sldId id="274" r:id="rId19"/>
    <p:sldId id="278" r:id="rId20"/>
    <p:sldId id="279" r:id="rId21"/>
    <p:sldId id="280" r:id="rId22"/>
    <p:sldId id="281" r:id="rId23"/>
    <p:sldId id="277" r:id="rId24"/>
    <p:sldId id="282" r:id="rId25"/>
    <p:sldId id="283" r:id="rId26"/>
    <p:sldId id="286" r:id="rId27"/>
    <p:sldId id="285" r:id="rId28"/>
    <p:sldId id="291" r:id="rId29"/>
    <p:sldId id="290" r:id="rId30"/>
    <p:sldId id="300" r:id="rId31"/>
    <p:sldId id="288" r:id="rId32"/>
    <p:sldId id="292" r:id="rId33"/>
    <p:sldId id="299" r:id="rId34"/>
    <p:sldId id="298" r:id="rId35"/>
    <p:sldId id="258" r:id="rId36"/>
    <p:sldId id="259" r:id="rId37"/>
    <p:sldId id="260" r:id="rId38"/>
    <p:sldId id="268"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FF7C80"/>
    <a:srgbClr val="CC3399"/>
    <a:srgbClr val="990099"/>
    <a:srgbClr val="FF9966"/>
    <a:srgbClr val="FFFF00"/>
    <a:srgbClr val="FF0000"/>
    <a:srgbClr val="ED7D31"/>
    <a:srgbClr val="70AD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69424" autoAdjust="0"/>
  </p:normalViewPr>
  <p:slideViewPr>
    <p:cSldViewPr snapToGrid="0">
      <p:cViewPr varScale="1">
        <p:scale>
          <a:sx n="51" d="100"/>
          <a:sy n="51" d="100"/>
        </p:scale>
        <p:origin x="187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yumi\Documents\Magic%20Briefcase\2012\&#30740;&#31350;&#30330;&#34920;&#36039;&#26009;\&#31185;&#30740;&#28193;&#36794;&#35336;&#31639;&#38480;&#30028;\&#36899;&#12398;&#26368;&#22823;&#25968;&#12398;&#21427;&#23494;&#12394;&#205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22115393371593E-2"/>
          <c:y val="2.680869198023466E-2"/>
          <c:w val="0.87534889110681691"/>
          <c:h val="0.90999005524121246"/>
        </c:manualLayout>
      </c:layout>
      <c:barChart>
        <c:barDir val="col"/>
        <c:grouping val="clustered"/>
        <c:varyColors val="0"/>
        <c:ser>
          <c:idx val="0"/>
          <c:order val="0"/>
          <c:tx>
            <c:strRef>
              <c:f>連の最大数!$B$1</c:f>
              <c:strCache>
                <c:ptCount val="1"/>
                <c:pt idx="0">
                  <c:v>ρ(n)</c:v>
                </c:pt>
              </c:strCache>
            </c:strRef>
          </c:tx>
          <c:spPr>
            <a:solidFill>
              <a:srgbClr val="FFFF00"/>
            </a:solidFill>
            <a:ln>
              <a:solidFill>
                <a:schemeClr val="tx1"/>
              </a:solidFill>
            </a:ln>
          </c:spPr>
          <c:invertIfNegative val="0"/>
          <c:val>
            <c:numRef>
              <c:f>連の最大数!$B$2:$B$67</c:f>
              <c:numCache>
                <c:formatCode>General</c:formatCode>
                <c:ptCount val="66"/>
                <c:pt idx="0">
                  <c:v>0</c:v>
                </c:pt>
                <c:pt idx="1">
                  <c:v>1</c:v>
                </c:pt>
                <c:pt idx="2">
                  <c:v>1</c:v>
                </c:pt>
                <c:pt idx="3">
                  <c:v>2</c:v>
                </c:pt>
                <c:pt idx="4">
                  <c:v>2</c:v>
                </c:pt>
                <c:pt idx="5">
                  <c:v>3</c:v>
                </c:pt>
                <c:pt idx="6">
                  <c:v>4</c:v>
                </c:pt>
                <c:pt idx="7">
                  <c:v>5</c:v>
                </c:pt>
                <c:pt idx="8">
                  <c:v>5</c:v>
                </c:pt>
                <c:pt idx="9">
                  <c:v>6</c:v>
                </c:pt>
                <c:pt idx="10">
                  <c:v>7</c:v>
                </c:pt>
                <c:pt idx="11">
                  <c:v>8</c:v>
                </c:pt>
                <c:pt idx="12">
                  <c:v>8</c:v>
                </c:pt>
                <c:pt idx="13">
                  <c:v>10</c:v>
                </c:pt>
                <c:pt idx="14">
                  <c:v>10</c:v>
                </c:pt>
                <c:pt idx="15">
                  <c:v>11</c:v>
                </c:pt>
                <c:pt idx="16">
                  <c:v>12</c:v>
                </c:pt>
                <c:pt idx="17">
                  <c:v>13</c:v>
                </c:pt>
                <c:pt idx="18">
                  <c:v>14</c:v>
                </c:pt>
                <c:pt idx="19">
                  <c:v>15</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27</c:v>
                </c:pt>
                <c:pt idx="34">
                  <c:v>28</c:v>
                </c:pt>
                <c:pt idx="35">
                  <c:v>29</c:v>
                </c:pt>
                <c:pt idx="36">
                  <c:v>30</c:v>
                </c:pt>
                <c:pt idx="37">
                  <c:v>30</c:v>
                </c:pt>
                <c:pt idx="38">
                  <c:v>31</c:v>
                </c:pt>
                <c:pt idx="39">
                  <c:v>32</c:v>
                </c:pt>
                <c:pt idx="40">
                  <c:v>33</c:v>
                </c:pt>
                <c:pt idx="41">
                  <c:v>35</c:v>
                </c:pt>
                <c:pt idx="42">
                  <c:v>35</c:v>
                </c:pt>
                <c:pt idx="43">
                  <c:v>36</c:v>
                </c:pt>
                <c:pt idx="44">
                  <c:v>37</c:v>
                </c:pt>
                <c:pt idx="45">
                  <c:v>38</c:v>
                </c:pt>
                <c:pt idx="46">
                  <c:v>39</c:v>
                </c:pt>
                <c:pt idx="47">
                  <c:v>40</c:v>
                </c:pt>
                <c:pt idx="48">
                  <c:v>41</c:v>
                </c:pt>
                <c:pt idx="49">
                  <c:v>42</c:v>
                </c:pt>
                <c:pt idx="50">
                  <c:v>43</c:v>
                </c:pt>
                <c:pt idx="51">
                  <c:v>44</c:v>
                </c:pt>
                <c:pt idx="52">
                  <c:v>45</c:v>
                </c:pt>
                <c:pt idx="53">
                  <c:v>46</c:v>
                </c:pt>
                <c:pt idx="54">
                  <c:v>46</c:v>
                </c:pt>
                <c:pt idx="55">
                  <c:v>47</c:v>
                </c:pt>
                <c:pt idx="56">
                  <c:v>48</c:v>
                </c:pt>
                <c:pt idx="57">
                  <c:v>49</c:v>
                </c:pt>
                <c:pt idx="58">
                  <c:v>50</c:v>
                </c:pt>
                <c:pt idx="59">
                  <c:v>51</c:v>
                </c:pt>
                <c:pt idx="60">
                  <c:v>52</c:v>
                </c:pt>
                <c:pt idx="61">
                  <c:v>53</c:v>
                </c:pt>
                <c:pt idx="62">
                  <c:v>54</c:v>
                </c:pt>
                <c:pt idx="63">
                  <c:v>55</c:v>
                </c:pt>
                <c:pt idx="64">
                  <c:v>56</c:v>
                </c:pt>
                <c:pt idx="65">
                  <c:v>56</c:v>
                </c:pt>
              </c:numCache>
            </c:numRef>
          </c:val>
        </c:ser>
        <c:dLbls>
          <c:showLegendKey val="0"/>
          <c:showVal val="0"/>
          <c:showCatName val="0"/>
          <c:showSerName val="0"/>
          <c:showPercent val="0"/>
          <c:showBubbleSize val="0"/>
        </c:dLbls>
        <c:gapWidth val="150"/>
        <c:axId val="537406904"/>
        <c:axId val="537051200"/>
      </c:barChart>
      <c:lineChart>
        <c:grouping val="standard"/>
        <c:varyColors val="0"/>
        <c:ser>
          <c:idx val="1"/>
          <c:order val="1"/>
          <c:tx>
            <c:strRef>
              <c:f>連の最大数!$C$1</c:f>
              <c:strCache>
                <c:ptCount val="1"/>
                <c:pt idx="0">
                  <c:v>ρ(n)/n</c:v>
                </c:pt>
              </c:strCache>
            </c:strRef>
          </c:tx>
          <c:spPr>
            <a:ln w="44450">
              <a:solidFill>
                <a:srgbClr val="002060"/>
              </a:solidFill>
            </a:ln>
          </c:spPr>
          <c:marker>
            <c:symbol val="diamond"/>
            <c:size val="8"/>
            <c:spPr>
              <a:solidFill>
                <a:srgbClr val="002060"/>
              </a:solidFill>
              <a:ln>
                <a:solidFill>
                  <a:srgbClr val="002060"/>
                </a:solidFill>
              </a:ln>
            </c:spPr>
          </c:marker>
          <c: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val>
          <c:smooth val="0"/>
        </c:ser>
        <c:dLbls>
          <c:showLegendKey val="0"/>
          <c:showVal val="0"/>
          <c:showCatName val="0"/>
          <c:showSerName val="0"/>
          <c:showPercent val="0"/>
          <c:showBubbleSize val="0"/>
        </c:dLbls>
        <c:marker val="1"/>
        <c:smooth val="0"/>
        <c:axId val="487049680"/>
        <c:axId val="537052376"/>
      </c:lineChart>
      <c:catAx>
        <c:axId val="487049680"/>
        <c:scaling>
          <c:orientation val="minMax"/>
        </c:scaling>
        <c:delete val="0"/>
        <c:axPos val="b"/>
        <c:majorTickMark val="out"/>
        <c:minorTickMark val="none"/>
        <c:tickLblPos val="nextTo"/>
        <c:txPr>
          <a:bodyPr/>
          <a:lstStyle/>
          <a:p>
            <a:pPr>
              <a:defRPr sz="1100">
                <a:latin typeface="Times New Roman" pitchFamily="18" charset="0"/>
                <a:cs typeface="Times New Roman" pitchFamily="18" charset="0"/>
              </a:defRPr>
            </a:pPr>
            <a:endParaRPr lang="ja-JP"/>
          </a:p>
        </c:txPr>
        <c:crossAx val="537052376"/>
        <c:crosses val="autoZero"/>
        <c:auto val="1"/>
        <c:lblAlgn val="ctr"/>
        <c:lblOffset val="100"/>
        <c:noMultiLvlLbl val="0"/>
      </c:catAx>
      <c:valAx>
        <c:axId val="537052376"/>
        <c:scaling>
          <c:orientation val="minMax"/>
        </c:scaling>
        <c:delete val="0"/>
        <c:axPos val="l"/>
        <c:majorGridlines>
          <c:spPr>
            <a:ln>
              <a:solidFill>
                <a:schemeClr val="bg2">
                  <a:lumMod val="75000"/>
                </a:schemeClr>
              </a:solidFill>
              <a:prstDash val="sysDash"/>
            </a:ln>
          </c:spPr>
        </c:majorGridlines>
        <c:numFmt formatCode="0.00_ " sourceLinked="0"/>
        <c:majorTickMark val="out"/>
        <c:minorTickMark val="none"/>
        <c:tickLblPos val="nextTo"/>
        <c:txPr>
          <a:bodyPr/>
          <a:lstStyle/>
          <a:p>
            <a:pPr>
              <a:defRPr sz="1400" baseline="0">
                <a:solidFill>
                  <a:srgbClr val="002060"/>
                </a:solidFill>
                <a:latin typeface="Times New Roman" pitchFamily="18" charset="0"/>
                <a:cs typeface="Times New Roman" pitchFamily="18" charset="0"/>
              </a:defRPr>
            </a:pPr>
            <a:endParaRPr lang="ja-JP"/>
          </a:p>
        </c:txPr>
        <c:crossAx val="487049680"/>
        <c:crosses val="autoZero"/>
        <c:crossBetween val="between"/>
      </c:valAx>
      <c:valAx>
        <c:axId val="537051200"/>
        <c:scaling>
          <c:orientation val="minMax"/>
        </c:scaling>
        <c:delete val="0"/>
        <c:axPos val="r"/>
        <c:numFmt formatCode="@" sourceLinked="0"/>
        <c:majorTickMark val="out"/>
        <c:minorTickMark val="none"/>
        <c:tickLblPos val="nextTo"/>
        <c:txPr>
          <a:bodyPr/>
          <a:lstStyle/>
          <a:p>
            <a:pPr>
              <a:defRPr sz="1800" b="1">
                <a:solidFill>
                  <a:schemeClr val="tx1"/>
                </a:solidFill>
                <a:latin typeface="Times New Roman" pitchFamily="18" charset="0"/>
                <a:cs typeface="Times New Roman" pitchFamily="18" charset="0"/>
              </a:defRPr>
            </a:pPr>
            <a:endParaRPr lang="ja-JP"/>
          </a:p>
        </c:txPr>
        <c:crossAx val="537406904"/>
        <c:crosses val="max"/>
        <c:crossBetween val="between"/>
      </c:valAx>
      <c:catAx>
        <c:axId val="537406904"/>
        <c:scaling>
          <c:orientation val="minMax"/>
        </c:scaling>
        <c:delete val="1"/>
        <c:axPos val="b"/>
        <c:majorTickMark val="out"/>
        <c:minorTickMark val="none"/>
        <c:tickLblPos val="nextTo"/>
        <c:crossAx val="537051200"/>
        <c:crosses val="autoZero"/>
        <c:auto val="1"/>
        <c:lblAlgn val="ctr"/>
        <c:lblOffset val="100"/>
        <c:noMultiLvlLbl val="0"/>
      </c:cat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78130035683125E-2"/>
          <c:y val="2.8701216590875177E-2"/>
          <c:w val="0.87945466041028864"/>
          <c:h val="0.8954875387666712"/>
        </c:manualLayout>
      </c:layout>
      <c:scatterChart>
        <c:scatterStyle val="smoothMarker"/>
        <c:varyColors val="0"/>
        <c:ser>
          <c:idx val="4"/>
          <c:order val="2"/>
          <c:tx>
            <c:v>Matsubara+2008</c:v>
          </c:tx>
          <c:spPr>
            <a:ln>
              <a:solidFill>
                <a:srgbClr val="990099"/>
              </a:solidFill>
            </a:ln>
          </c:spPr>
          <c:marker>
            <c:symbol val="circle"/>
            <c:size val="14"/>
            <c:spPr>
              <a:solidFill>
                <a:srgbClr val="7030A0"/>
              </a:solidFill>
              <a:ln>
                <a:solidFill>
                  <a:srgbClr val="7030A0"/>
                </a:solidFill>
              </a:ln>
            </c:spPr>
          </c:marker>
          <c:dPt>
            <c:idx val="0"/>
            <c:marker>
              <c:symbol val="triangle"/>
              <c:size val="14"/>
            </c:marker>
            <c:bubble3D val="0"/>
            <c:spPr>
              <a:ln w="25400">
                <a:solidFill>
                  <a:srgbClr val="990099"/>
                </a:solidFill>
              </a:ln>
            </c:spPr>
          </c:dPt>
          <c:dPt>
            <c:idx val="1"/>
            <c:marker>
              <c:symbol val="triangle"/>
              <c:size val="10"/>
            </c:marker>
            <c:bubble3D val="0"/>
            <c:spPr>
              <a:ln w="25400">
                <a:solidFill>
                  <a:srgbClr val="990099"/>
                </a:solidFill>
              </a:ln>
            </c:spPr>
          </c:dPt>
          <c:dPt>
            <c:idx val="2"/>
            <c:marker>
              <c:symbol val="triangle"/>
              <c:size val="8"/>
            </c:marker>
            <c:bubble3D val="0"/>
            <c:spPr>
              <a:ln w="28575">
                <a:solidFill>
                  <a:srgbClr val="990099"/>
                </a:solidFill>
              </a:ln>
            </c:spPr>
          </c:dPt>
          <c:xVal>
            <c:numRef>
              <c:f>下界をより詳しく!$K$14:$K$16</c:f>
              <c:numCache>
                <c:formatCode>General</c:formatCode>
                <c:ptCount val="3"/>
                <c:pt idx="0">
                  <c:v>184973</c:v>
                </c:pt>
                <c:pt idx="1">
                  <c:v>369946</c:v>
                </c:pt>
                <c:pt idx="2">
                  <c:v>554919</c:v>
                </c:pt>
              </c:numCache>
            </c:numRef>
          </c:xVal>
          <c:yVal>
            <c:numRef>
              <c:f>下界をより詳しく!$M$14:$M$16</c:f>
              <c:numCache>
                <c:formatCode>General</c:formatCode>
                <c:ptCount val="3"/>
                <c:pt idx="0">
                  <c:v>0.94456488244230241</c:v>
                </c:pt>
                <c:pt idx="1">
                  <c:v>0.944508117400918</c:v>
                </c:pt>
                <c:pt idx="2">
                  <c:v>0.94452703908137947</c:v>
                </c:pt>
              </c:numCache>
            </c:numRef>
          </c:yVal>
          <c:smooth val="1"/>
        </c:ser>
        <c:ser>
          <c:idx val="3"/>
          <c:order val="3"/>
          <c:tx>
            <c:v>Franek+2003</c:v>
          </c:tx>
          <c:spPr>
            <a:ln w="28575">
              <a:solidFill>
                <a:srgbClr val="00B0F0"/>
              </a:solidFill>
            </a:ln>
          </c:spPr>
          <c:marker>
            <c:spPr>
              <a:noFill/>
              <a:ln>
                <a:noFill/>
              </a:ln>
            </c:spPr>
          </c:marker>
          <c:xVal>
            <c:numRef>
              <c:f>下界をより詳しく!$H$4:$H$9</c:f>
              <c:numCache>
                <c:formatCode>General</c:formatCode>
                <c:ptCount val="6"/>
                <c:pt idx="0">
                  <c:v>6</c:v>
                </c:pt>
                <c:pt idx="1">
                  <c:v>27</c:v>
                </c:pt>
                <c:pt idx="2">
                  <c:v>116</c:v>
                </c:pt>
                <c:pt idx="3">
                  <c:v>493</c:v>
                </c:pt>
                <c:pt idx="4">
                  <c:v>2090</c:v>
                </c:pt>
                <c:pt idx="5" formatCode="#,##0_ ">
                  <c:v>1490530</c:v>
                </c:pt>
              </c:numCache>
            </c:numRef>
          </c:xVal>
          <c:yVal>
            <c:numRef>
              <c:f>下界をより詳しく!$J$4:$J$9</c:f>
              <c:numCache>
                <c:formatCode>General</c:formatCode>
                <c:ptCount val="6"/>
                <c:pt idx="0">
                  <c:v>0.33333333333333331</c:v>
                </c:pt>
                <c:pt idx="1">
                  <c:v>0.70370370370370372</c:v>
                </c:pt>
                <c:pt idx="2">
                  <c:v>0.85344827586206895</c:v>
                </c:pt>
                <c:pt idx="3">
                  <c:v>0.90466531440162268</c:v>
                </c:pt>
                <c:pt idx="4">
                  <c:v>0.92057416267942582</c:v>
                </c:pt>
                <c:pt idx="5">
                  <c:v>0.92705090000000001</c:v>
                </c:pt>
              </c:numCache>
            </c:numRef>
          </c:yVal>
          <c:smooth val="1"/>
        </c:ser>
        <c:ser>
          <c:idx val="2"/>
          <c:order val="4"/>
          <c:tx>
            <c:v>ρ(n)/n</c:v>
          </c:tx>
          <c:spPr>
            <a:ln w="31750">
              <a:solidFill>
                <a:srgbClr val="002060"/>
              </a:solidFill>
            </a:ln>
          </c:spPr>
          <c:marker>
            <c:symbol val="none"/>
          </c:marker>
          <c:xVal>
            <c:numRef>
              <c:f>連の最大数!$A$2:$A$67</c:f>
              <c:numCache>
                <c:formatCode>General</c:formatCode>
                <c:ptCount val="6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numCache>
            </c:numRef>
          </c:xVal>
          <c:y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yVal>
          <c:smooth val="0"/>
        </c:ser>
        <c:dLbls>
          <c:showLegendKey val="0"/>
          <c:showVal val="0"/>
          <c:showCatName val="0"/>
          <c:showSerName val="0"/>
          <c:showPercent val="0"/>
          <c:showBubbleSize val="0"/>
        </c:dLbls>
        <c:axId val="492977000"/>
        <c:axId val="417033592"/>
        <c:extLst>
          <c:ext xmlns:c15="http://schemas.microsoft.com/office/drawing/2012/chart" uri="{02D57815-91ED-43cb-92C2-25804820EDAC}">
            <c15:filteredScatterSeries>
              <c15:ser>
                <c:idx val="1"/>
                <c:order val="0"/>
                <c:tx>
                  <c:v>Simpson2010</c:v>
                </c:tx>
                <c:spPr>
                  <a:ln w="28575">
                    <a:solidFill>
                      <a:srgbClr val="00B050"/>
                    </a:solidFill>
                  </a:ln>
                </c:spPr>
                <c:marker>
                  <c:symbol val="diamond"/>
                  <c:size val="7"/>
                  <c:spPr>
                    <a:solidFill>
                      <a:srgbClr val="00B050"/>
                    </a:solidFill>
                    <a:ln>
                      <a:solidFill>
                        <a:srgbClr val="00B050"/>
                      </a:solidFill>
                    </a:ln>
                  </c:spPr>
                </c:marker>
                <c:dPt>
                  <c:idx val="4"/>
                  <c:bubble3D val="0"/>
                </c:dPt>
                <c:xVal>
                  <c:numRef>
                    <c:extLst>
                      <c:ext uri="{02D57815-91ED-43cb-92C2-25804820EDAC}">
                        <c15:formulaRef>
                          <c15:sqref>下界をより詳しく!$E$3:$E$43</c15:sqref>
                        </c15:formulaRef>
                      </c:ext>
                    </c:extLst>
                    <c:numCache>
                      <c:formatCode>General</c:formatCode>
                      <c:ptCount val="41"/>
                      <c:pt idx="0">
                        <c:v>13</c:v>
                      </c:pt>
                      <c:pt idx="1">
                        <c:v>24</c:v>
                      </c:pt>
                      <c:pt idx="2">
                        <c:v>32</c:v>
                      </c:pt>
                      <c:pt idx="3">
                        <c:v>37</c:v>
                      </c:pt>
                      <c:pt idx="4">
                        <c:v>56</c:v>
                      </c:pt>
                      <c:pt idx="5">
                        <c:v>69</c:v>
                      </c:pt>
                      <c:pt idx="6">
                        <c:v>93</c:v>
                      </c:pt>
                      <c:pt idx="7">
                        <c:v>125</c:v>
                      </c:pt>
                      <c:pt idx="8">
                        <c:v>162</c:v>
                      </c:pt>
                      <c:pt idx="9">
                        <c:v>218</c:v>
                      </c:pt>
                      <c:pt idx="10">
                        <c:v>287</c:v>
                      </c:pt>
                      <c:pt idx="11">
                        <c:v>380</c:v>
                      </c:pt>
                      <c:pt idx="12">
                        <c:v>505</c:v>
                      </c:pt>
                      <c:pt idx="13">
                        <c:v>667</c:v>
                      </c:pt>
                      <c:pt idx="14">
                        <c:v>885</c:v>
                      </c:pt>
                      <c:pt idx="15">
                        <c:v>1172</c:v>
                      </c:pt>
                      <c:pt idx="16">
                        <c:v>1552</c:v>
                      </c:pt>
                      <c:pt idx="17">
                        <c:v>2057</c:v>
                      </c:pt>
                      <c:pt idx="18">
                        <c:v>2724</c:v>
                      </c:pt>
                      <c:pt idx="19">
                        <c:v>3609</c:v>
                      </c:pt>
                      <c:pt idx="20">
                        <c:v>4781</c:v>
                      </c:pt>
                      <c:pt idx="21">
                        <c:v>6333</c:v>
                      </c:pt>
                      <c:pt idx="22">
                        <c:v>8390</c:v>
                      </c:pt>
                      <c:pt idx="23">
                        <c:v>11114</c:v>
                      </c:pt>
                      <c:pt idx="24">
                        <c:v>14723</c:v>
                      </c:pt>
                      <c:pt idx="25">
                        <c:v>19504</c:v>
                      </c:pt>
                      <c:pt idx="26">
                        <c:v>25837</c:v>
                      </c:pt>
                      <c:pt idx="27">
                        <c:v>34227</c:v>
                      </c:pt>
                      <c:pt idx="28">
                        <c:v>45341</c:v>
                      </c:pt>
                      <c:pt idx="29">
                        <c:v>60064</c:v>
                      </c:pt>
                      <c:pt idx="30">
                        <c:v>79568</c:v>
                      </c:pt>
                      <c:pt idx="31">
                        <c:v>105405</c:v>
                      </c:pt>
                      <c:pt idx="32">
                        <c:v>139632</c:v>
                      </c:pt>
                      <c:pt idx="33">
                        <c:v>184973</c:v>
                      </c:pt>
                      <c:pt idx="34">
                        <c:v>245037</c:v>
                      </c:pt>
                      <c:pt idx="35">
                        <c:v>324605</c:v>
                      </c:pt>
                      <c:pt idx="36">
                        <c:v>430010</c:v>
                      </c:pt>
                      <c:pt idx="37">
                        <c:v>569642</c:v>
                      </c:pt>
                      <c:pt idx="38">
                        <c:v>754615</c:v>
                      </c:pt>
                      <c:pt idx="39">
                        <c:v>999652</c:v>
                      </c:pt>
                      <c:pt idx="40">
                        <c:v>1324257</c:v>
                      </c:pt>
                    </c:numCache>
                  </c:numRef>
                </c:xVal>
                <c:yVal>
                  <c:numRef>
                    <c:extLst>
                      <c:ext uri="{02D57815-91ED-43cb-92C2-25804820EDAC}">
                        <c15:formulaRef>
                          <c15:sqref>下界をより詳しく!$G$3:$G$43</c15:sqref>
                        </c15:formulaRef>
                      </c:ext>
                    </c:extLst>
                    <c:numCache>
                      <c:formatCode>0.00000000_ </c:formatCode>
                      <c:ptCount val="41"/>
                      <c:pt idx="0">
                        <c:v>0.61538461538461542</c:v>
                      </c:pt>
                      <c:pt idx="1">
                        <c:v>0.66666666666666663</c:v>
                      </c:pt>
                      <c:pt idx="2">
                        <c:v>0.71875</c:v>
                      </c:pt>
                      <c:pt idx="3">
                        <c:v>0.7567567567567568</c:v>
                      </c:pt>
                      <c:pt idx="4">
                        <c:v>0.7678571428571429</c:v>
                      </c:pt>
                      <c:pt idx="5">
                        <c:v>0.79710144927536231</c:v>
                      </c:pt>
                      <c:pt idx="6">
                        <c:v>0.84946236559139787</c:v>
                      </c:pt>
                      <c:pt idx="7">
                        <c:v>0.86399999999999999</c:v>
                      </c:pt>
                      <c:pt idx="8">
                        <c:v>0.86419753086419748</c:v>
                      </c:pt>
                      <c:pt idx="9">
                        <c:v>0.89449541284403666</c:v>
                      </c:pt>
                      <c:pt idx="10">
                        <c:v>0.89895470383275267</c:v>
                      </c:pt>
                      <c:pt idx="11">
                        <c:v>0.90789473684210531</c:v>
                      </c:pt>
                      <c:pt idx="12">
                        <c:v>0.91485148514851489</c:v>
                      </c:pt>
                      <c:pt idx="13">
                        <c:v>0.92203898050974509</c:v>
                      </c:pt>
                      <c:pt idx="14">
                        <c:v>0.92655367231638419</c:v>
                      </c:pt>
                      <c:pt idx="15">
                        <c:v>0.9308873720136519</c:v>
                      </c:pt>
                      <c:pt idx="16">
                        <c:v>0.93427835051546393</c:v>
                      </c:pt>
                      <c:pt idx="17">
                        <c:v>0.93631502187651916</c:v>
                      </c:pt>
                      <c:pt idx="18">
                        <c:v>0.9379588839941263</c:v>
                      </c:pt>
                      <c:pt idx="19">
                        <c:v>0.93959545580493209</c:v>
                      </c:pt>
                      <c:pt idx="20">
                        <c:v>0.94059820121313531</c:v>
                      </c:pt>
                      <c:pt idx="21">
                        <c:v>0.9415758724143376</c:v>
                      </c:pt>
                      <c:pt idx="22">
                        <c:v>0.94219308700834326</c:v>
                      </c:pt>
                      <c:pt idx="23">
                        <c:v>0.94268490192549936</c:v>
                      </c:pt>
                      <c:pt idx="24">
                        <c:v>0.94315017319839711</c:v>
                      </c:pt>
                      <c:pt idx="25">
                        <c:v>0.94344749794913862</c:v>
                      </c:pt>
                      <c:pt idx="26">
                        <c:v>0.94372411657700195</c:v>
                      </c:pt>
                      <c:pt idx="27">
                        <c:v>0.94390393548952578</c:v>
                      </c:pt>
                      <c:pt idx="28">
                        <c:v>0.94404622747623568</c:v>
                      </c:pt>
                      <c:pt idx="29">
                        <c:v>0.94417621204049018</c:v>
                      </c:pt>
                      <c:pt idx="30">
                        <c:v>0.94426151216569476</c:v>
                      </c:pt>
                      <c:pt idx="31">
                        <c:v>0.94433850386604046</c:v>
                      </c:pt>
                      <c:pt idx="32">
                        <c:v>0.94438953821473592</c:v>
                      </c:pt>
                      <c:pt idx="33">
                        <c:v>0.94442972758186328</c:v>
                      </c:pt>
                      <c:pt idx="34">
                        <c:v>0.94446552969551534</c:v>
                      </c:pt>
                      <c:pt idx="35">
                        <c:v>0.94448945641625981</c:v>
                      </c:pt>
                      <c:pt idx="36">
                        <c:v>0.94451059277691218</c:v>
                      </c:pt>
                      <c:pt idx="37">
                        <c:v>0.94452480680848672</c:v>
                      </c:pt>
                      <c:pt idx="38">
                        <c:v>0.94453595542097624</c:v>
                      </c:pt>
                      <c:pt idx="39">
                        <c:v>0.94454570190426268</c:v>
                      </c:pt>
                      <c:pt idx="40">
                        <c:v>0.94455230366915188</c:v>
                      </c:pt>
                    </c:numCache>
                  </c:numRef>
                </c:yVal>
                <c:smooth val="0"/>
              </c15:ser>
            </c15:filteredScatterSeries>
            <c15:filteredScatterSeries>
              <c15:ser>
                <c:idx val="0"/>
                <c:order val="1"/>
                <c:tx>
                  <c:v>Matsubara+2009</c:v>
                </c:tx>
                <c:spPr>
                  <a:ln w="28575">
                    <a:solidFill>
                      <a:srgbClr val="FF0000"/>
                    </a:solidFill>
                  </a:ln>
                </c:spPr>
                <c:marker>
                  <c:spPr>
                    <a:solidFill>
                      <a:srgbClr val="FF0000"/>
                    </a:solidFill>
                    <a:ln>
                      <a:noFill/>
                    </a:ln>
                  </c:spPr>
                </c:marker>
                <c:xVal>
                  <c:numRef>
                    <c:extLst xmlns:c15="http://schemas.microsoft.com/office/drawing/2012/chart">
                      <c:ext xmlns:c15="http://schemas.microsoft.com/office/drawing/2012/chart" uri="{02D57815-91ED-43cb-92C2-25804820EDAC}">
                        <c15:formulaRef>
                          <c15:sqref>下界をより詳しく!$B$3:$B$13</c15:sqref>
                        </c15:formulaRef>
                      </c:ext>
                    </c:extLst>
                    <c:numCache>
                      <c:formatCode>#,##0_ </c:formatCode>
                      <c:ptCount val="11"/>
                      <c:pt idx="0">
                        <c:v>19</c:v>
                      </c:pt>
                      <c:pt idx="1">
                        <c:v>37</c:v>
                      </c:pt>
                      <c:pt idx="2">
                        <c:v>125</c:v>
                      </c:pt>
                      <c:pt idx="3">
                        <c:v>380</c:v>
                      </c:pt>
                      <c:pt idx="4">
                        <c:v>1172</c:v>
                      </c:pt>
                      <c:pt idx="5">
                        <c:v>3609</c:v>
                      </c:pt>
                      <c:pt idx="6">
                        <c:v>11114</c:v>
                      </c:pt>
                      <c:pt idx="7">
                        <c:v>34227</c:v>
                      </c:pt>
                      <c:pt idx="8">
                        <c:v>105405</c:v>
                      </c:pt>
                      <c:pt idx="9">
                        <c:v>324605</c:v>
                      </c:pt>
                      <c:pt idx="10">
                        <c:v>999652</c:v>
                      </c:pt>
                    </c:numCache>
                  </c:numRef>
                </c:xVal>
                <c:yVal>
                  <c:numRef>
                    <c:extLst xmlns:c15="http://schemas.microsoft.com/office/drawing/2012/chart">
                      <c:ext xmlns:c15="http://schemas.microsoft.com/office/drawing/2012/chart" uri="{02D57815-91ED-43cb-92C2-25804820EDAC}">
                        <c15:formulaRef>
                          <c15:sqref>下界をより詳しく!$D$3:$D$13</c15:sqref>
                        </c15:formulaRef>
                      </c:ext>
                    </c:extLst>
                    <c:numCache>
                      <c:formatCode>0.00000000_ </c:formatCode>
                      <c:ptCount val="11"/>
                      <c:pt idx="0">
                        <c:v>0.68421052631578949</c:v>
                      </c:pt>
                      <c:pt idx="1">
                        <c:v>0.7567567567567568</c:v>
                      </c:pt>
                      <c:pt idx="2">
                        <c:v>0.88</c:v>
                      </c:pt>
                      <c:pt idx="3">
                        <c:v>0.91052631578947374</c:v>
                      </c:pt>
                      <c:pt idx="4">
                        <c:v>0.93344709897610922</c:v>
                      </c:pt>
                      <c:pt idx="5">
                        <c:v>0.93959545580493209</c:v>
                      </c:pt>
                      <c:pt idx="6">
                        <c:v>0.94295483174374661</c:v>
                      </c:pt>
                      <c:pt idx="7">
                        <c:v>0.94390393548952578</c:v>
                      </c:pt>
                      <c:pt idx="8">
                        <c:v>0.94435747829799344</c:v>
                      </c:pt>
                      <c:pt idx="9">
                        <c:v>0.94448945641625981</c:v>
                      </c:pt>
                      <c:pt idx="10">
                        <c:v>0.94454770260050502</c:v>
                      </c:pt>
                    </c:numCache>
                  </c:numRef>
                </c:yVal>
                <c:smooth val="1"/>
              </c15:ser>
            </c15:filteredScatterSeries>
          </c:ext>
        </c:extLst>
      </c:scatterChart>
      <c:valAx>
        <c:axId val="492977000"/>
        <c:scaling>
          <c:logBase val="10"/>
          <c:orientation val="minMax"/>
        </c:scaling>
        <c:delete val="0"/>
        <c:axPos val="b"/>
        <c:numFmt formatCode="General" sourceLinked="1"/>
        <c:majorTickMark val="out"/>
        <c:minorTickMark val="none"/>
        <c:tickLblPos val="nextTo"/>
        <c:crossAx val="417033592"/>
        <c:crosses val="autoZero"/>
        <c:crossBetween val="midCat"/>
      </c:valAx>
      <c:valAx>
        <c:axId val="417033592"/>
        <c:scaling>
          <c:orientation val="minMax"/>
          <c:min val="0.2"/>
        </c:scaling>
        <c:delete val="0"/>
        <c:axPos val="l"/>
        <c:majorGridlines/>
        <c:numFmt formatCode="0.000_ " sourceLinked="0"/>
        <c:majorTickMark val="out"/>
        <c:minorTickMark val="none"/>
        <c:tickLblPos val="nextTo"/>
        <c:crossAx val="492977000"/>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78130035683125E-2"/>
          <c:y val="2.8701216590875177E-2"/>
          <c:w val="0.87945466041028864"/>
          <c:h val="0.8954875387666712"/>
        </c:manualLayout>
      </c:layout>
      <c:scatterChart>
        <c:scatterStyle val="smoothMarker"/>
        <c:varyColors val="0"/>
        <c:ser>
          <c:idx val="0"/>
          <c:order val="1"/>
          <c:tx>
            <c:v>Matsubara+2009</c:v>
          </c:tx>
          <c:spPr>
            <a:ln w="28575">
              <a:solidFill>
                <a:srgbClr val="FF0000"/>
              </a:solidFill>
            </a:ln>
          </c:spPr>
          <c:marker>
            <c:spPr>
              <a:solidFill>
                <a:srgbClr val="FF0000"/>
              </a:solidFill>
              <a:ln>
                <a:noFill/>
              </a:ln>
            </c:spPr>
          </c:marker>
          <c:xVal>
            <c:numRef>
              <c:f>下界をより詳しく!$B$3:$B$13</c:f>
              <c:numCache>
                <c:formatCode>#,##0_ </c:formatCode>
                <c:ptCount val="11"/>
                <c:pt idx="0">
                  <c:v>19</c:v>
                </c:pt>
                <c:pt idx="1">
                  <c:v>37</c:v>
                </c:pt>
                <c:pt idx="2">
                  <c:v>125</c:v>
                </c:pt>
                <c:pt idx="3">
                  <c:v>380</c:v>
                </c:pt>
                <c:pt idx="4">
                  <c:v>1172</c:v>
                </c:pt>
                <c:pt idx="5">
                  <c:v>3609</c:v>
                </c:pt>
                <c:pt idx="6">
                  <c:v>11114</c:v>
                </c:pt>
                <c:pt idx="7">
                  <c:v>34227</c:v>
                </c:pt>
                <c:pt idx="8">
                  <c:v>105405</c:v>
                </c:pt>
                <c:pt idx="9">
                  <c:v>324605</c:v>
                </c:pt>
                <c:pt idx="10">
                  <c:v>999652</c:v>
                </c:pt>
              </c:numCache>
            </c:numRef>
          </c:xVal>
          <c:yVal>
            <c:numRef>
              <c:f>下界をより詳しく!$D$3:$D$13</c:f>
              <c:numCache>
                <c:formatCode>0.00000000_ </c:formatCode>
                <c:ptCount val="11"/>
                <c:pt idx="0">
                  <c:v>0.68421052631578949</c:v>
                </c:pt>
                <c:pt idx="1">
                  <c:v>0.7567567567567568</c:v>
                </c:pt>
                <c:pt idx="2">
                  <c:v>0.88</c:v>
                </c:pt>
                <c:pt idx="3">
                  <c:v>0.91052631578947374</c:v>
                </c:pt>
                <c:pt idx="4">
                  <c:v>0.93344709897610922</c:v>
                </c:pt>
                <c:pt idx="5">
                  <c:v>0.93959545580493209</c:v>
                </c:pt>
                <c:pt idx="6">
                  <c:v>0.94295483174374661</c:v>
                </c:pt>
                <c:pt idx="7">
                  <c:v>0.94390393548952578</c:v>
                </c:pt>
                <c:pt idx="8">
                  <c:v>0.94435747829799344</c:v>
                </c:pt>
                <c:pt idx="9">
                  <c:v>0.94448945641625981</c:v>
                </c:pt>
                <c:pt idx="10">
                  <c:v>0.94454770260050502</c:v>
                </c:pt>
              </c:numCache>
            </c:numRef>
          </c:yVal>
          <c:smooth val="1"/>
        </c:ser>
        <c:ser>
          <c:idx val="4"/>
          <c:order val="2"/>
          <c:tx>
            <c:v>Matsubara+2008</c:v>
          </c:tx>
          <c:spPr>
            <a:ln>
              <a:solidFill>
                <a:srgbClr val="990099"/>
              </a:solidFill>
            </a:ln>
          </c:spPr>
          <c:marker>
            <c:symbol val="circle"/>
            <c:size val="14"/>
            <c:spPr>
              <a:solidFill>
                <a:srgbClr val="7030A0"/>
              </a:solidFill>
              <a:ln>
                <a:solidFill>
                  <a:srgbClr val="7030A0"/>
                </a:solidFill>
              </a:ln>
            </c:spPr>
          </c:marker>
          <c:dPt>
            <c:idx val="0"/>
            <c:marker>
              <c:symbol val="triangle"/>
              <c:size val="14"/>
            </c:marker>
            <c:bubble3D val="0"/>
          </c:dPt>
          <c:dPt>
            <c:idx val="1"/>
            <c:marker>
              <c:symbol val="triangle"/>
              <c:size val="10"/>
            </c:marker>
            <c:bubble3D val="0"/>
          </c:dPt>
          <c:dPt>
            <c:idx val="2"/>
            <c:marker>
              <c:symbol val="triangle"/>
              <c:size val="9"/>
            </c:marker>
            <c:bubble3D val="0"/>
          </c:dPt>
          <c:xVal>
            <c:numRef>
              <c:f>下界をより詳しく!$K$14:$K$16</c:f>
              <c:numCache>
                <c:formatCode>General</c:formatCode>
                <c:ptCount val="3"/>
                <c:pt idx="0">
                  <c:v>184973</c:v>
                </c:pt>
                <c:pt idx="1">
                  <c:v>369946</c:v>
                </c:pt>
                <c:pt idx="2">
                  <c:v>554919</c:v>
                </c:pt>
              </c:numCache>
            </c:numRef>
          </c:xVal>
          <c:yVal>
            <c:numRef>
              <c:f>下界をより詳しく!$M$14:$M$16</c:f>
              <c:numCache>
                <c:formatCode>General</c:formatCode>
                <c:ptCount val="3"/>
                <c:pt idx="0">
                  <c:v>0.94456488244230241</c:v>
                </c:pt>
                <c:pt idx="1">
                  <c:v>0.944508117400918</c:v>
                </c:pt>
                <c:pt idx="2">
                  <c:v>0.94452703908137947</c:v>
                </c:pt>
              </c:numCache>
            </c:numRef>
          </c:yVal>
          <c:smooth val="1"/>
        </c:ser>
        <c:ser>
          <c:idx val="3"/>
          <c:order val="3"/>
          <c:tx>
            <c:v>Franek+2003</c:v>
          </c:tx>
          <c:spPr>
            <a:ln w="28575">
              <a:solidFill>
                <a:srgbClr val="00B0F0"/>
              </a:solidFill>
            </a:ln>
          </c:spPr>
          <c:marker>
            <c:spPr>
              <a:noFill/>
              <a:ln>
                <a:noFill/>
              </a:ln>
            </c:spPr>
          </c:marker>
          <c:xVal>
            <c:numRef>
              <c:f>下界をより詳しく!$H$4:$H$9</c:f>
              <c:numCache>
                <c:formatCode>General</c:formatCode>
                <c:ptCount val="6"/>
                <c:pt idx="0">
                  <c:v>6</c:v>
                </c:pt>
                <c:pt idx="1">
                  <c:v>27</c:v>
                </c:pt>
                <c:pt idx="2">
                  <c:v>116</c:v>
                </c:pt>
                <c:pt idx="3">
                  <c:v>493</c:v>
                </c:pt>
                <c:pt idx="4">
                  <c:v>2090</c:v>
                </c:pt>
                <c:pt idx="5" formatCode="#,##0_ ">
                  <c:v>1490530</c:v>
                </c:pt>
              </c:numCache>
            </c:numRef>
          </c:xVal>
          <c:yVal>
            <c:numRef>
              <c:f>下界をより詳しく!$J$4:$J$9</c:f>
              <c:numCache>
                <c:formatCode>General</c:formatCode>
                <c:ptCount val="6"/>
                <c:pt idx="0">
                  <c:v>0.33333333333333331</c:v>
                </c:pt>
                <c:pt idx="1">
                  <c:v>0.70370370370370372</c:v>
                </c:pt>
                <c:pt idx="2">
                  <c:v>0.85344827586206895</c:v>
                </c:pt>
                <c:pt idx="3">
                  <c:v>0.90466531440162268</c:v>
                </c:pt>
                <c:pt idx="4">
                  <c:v>0.92057416267942582</c:v>
                </c:pt>
                <c:pt idx="5">
                  <c:v>0.92705090000000001</c:v>
                </c:pt>
              </c:numCache>
            </c:numRef>
          </c:yVal>
          <c:smooth val="1"/>
        </c:ser>
        <c:ser>
          <c:idx val="2"/>
          <c:order val="4"/>
          <c:tx>
            <c:v>ρ(n)/n</c:v>
          </c:tx>
          <c:spPr>
            <a:ln w="31750">
              <a:solidFill>
                <a:srgbClr val="002060"/>
              </a:solidFill>
            </a:ln>
          </c:spPr>
          <c:marker>
            <c:symbol val="none"/>
          </c:marker>
          <c:xVal>
            <c:numRef>
              <c:f>連の最大数!$A$2:$A$67</c:f>
              <c:numCache>
                <c:formatCode>General</c:formatCode>
                <c:ptCount val="6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numCache>
            </c:numRef>
          </c:xVal>
          <c:y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yVal>
          <c:smooth val="0"/>
        </c:ser>
        <c:dLbls>
          <c:showLegendKey val="0"/>
          <c:showVal val="0"/>
          <c:showCatName val="0"/>
          <c:showSerName val="0"/>
          <c:showPercent val="0"/>
          <c:showBubbleSize val="0"/>
        </c:dLbls>
        <c:axId val="417034376"/>
        <c:axId val="417034768"/>
        <c:extLst>
          <c:ext xmlns:c15="http://schemas.microsoft.com/office/drawing/2012/chart" uri="{02D57815-91ED-43cb-92C2-25804820EDAC}">
            <c15:filteredScatterSeries>
              <c15:ser>
                <c:idx val="1"/>
                <c:order val="0"/>
                <c:tx>
                  <c:v>Simpson2010</c:v>
                </c:tx>
                <c:spPr>
                  <a:ln w="28575">
                    <a:solidFill>
                      <a:srgbClr val="00B050"/>
                    </a:solidFill>
                  </a:ln>
                </c:spPr>
                <c:marker>
                  <c:symbol val="diamond"/>
                  <c:size val="7"/>
                  <c:spPr>
                    <a:solidFill>
                      <a:srgbClr val="00B050"/>
                    </a:solidFill>
                    <a:ln>
                      <a:solidFill>
                        <a:srgbClr val="00B050"/>
                      </a:solidFill>
                    </a:ln>
                  </c:spPr>
                </c:marker>
                <c:dPt>
                  <c:idx val="4"/>
                  <c:bubble3D val="0"/>
                </c:dPt>
                <c:xVal>
                  <c:numRef>
                    <c:extLst>
                      <c:ext uri="{02D57815-91ED-43cb-92C2-25804820EDAC}">
                        <c15:formulaRef>
                          <c15:sqref>下界をより詳しく!$E$3:$E$43</c15:sqref>
                        </c15:formulaRef>
                      </c:ext>
                    </c:extLst>
                    <c:numCache>
                      <c:formatCode>General</c:formatCode>
                      <c:ptCount val="41"/>
                      <c:pt idx="0">
                        <c:v>13</c:v>
                      </c:pt>
                      <c:pt idx="1">
                        <c:v>24</c:v>
                      </c:pt>
                      <c:pt idx="2">
                        <c:v>32</c:v>
                      </c:pt>
                      <c:pt idx="3">
                        <c:v>37</c:v>
                      </c:pt>
                      <c:pt idx="4">
                        <c:v>56</c:v>
                      </c:pt>
                      <c:pt idx="5">
                        <c:v>69</c:v>
                      </c:pt>
                      <c:pt idx="6">
                        <c:v>93</c:v>
                      </c:pt>
                      <c:pt idx="7">
                        <c:v>125</c:v>
                      </c:pt>
                      <c:pt idx="8">
                        <c:v>162</c:v>
                      </c:pt>
                      <c:pt idx="9">
                        <c:v>218</c:v>
                      </c:pt>
                      <c:pt idx="10">
                        <c:v>287</c:v>
                      </c:pt>
                      <c:pt idx="11">
                        <c:v>380</c:v>
                      </c:pt>
                      <c:pt idx="12">
                        <c:v>505</c:v>
                      </c:pt>
                      <c:pt idx="13">
                        <c:v>667</c:v>
                      </c:pt>
                      <c:pt idx="14">
                        <c:v>885</c:v>
                      </c:pt>
                      <c:pt idx="15">
                        <c:v>1172</c:v>
                      </c:pt>
                      <c:pt idx="16">
                        <c:v>1552</c:v>
                      </c:pt>
                      <c:pt idx="17">
                        <c:v>2057</c:v>
                      </c:pt>
                      <c:pt idx="18">
                        <c:v>2724</c:v>
                      </c:pt>
                      <c:pt idx="19">
                        <c:v>3609</c:v>
                      </c:pt>
                      <c:pt idx="20">
                        <c:v>4781</c:v>
                      </c:pt>
                      <c:pt idx="21">
                        <c:v>6333</c:v>
                      </c:pt>
                      <c:pt idx="22">
                        <c:v>8390</c:v>
                      </c:pt>
                      <c:pt idx="23">
                        <c:v>11114</c:v>
                      </c:pt>
                      <c:pt idx="24">
                        <c:v>14723</c:v>
                      </c:pt>
                      <c:pt idx="25">
                        <c:v>19504</c:v>
                      </c:pt>
                      <c:pt idx="26">
                        <c:v>25837</c:v>
                      </c:pt>
                      <c:pt idx="27">
                        <c:v>34227</c:v>
                      </c:pt>
                      <c:pt idx="28">
                        <c:v>45341</c:v>
                      </c:pt>
                      <c:pt idx="29">
                        <c:v>60064</c:v>
                      </c:pt>
                      <c:pt idx="30">
                        <c:v>79568</c:v>
                      </c:pt>
                      <c:pt idx="31">
                        <c:v>105405</c:v>
                      </c:pt>
                      <c:pt idx="32">
                        <c:v>139632</c:v>
                      </c:pt>
                      <c:pt idx="33">
                        <c:v>184973</c:v>
                      </c:pt>
                      <c:pt idx="34">
                        <c:v>245037</c:v>
                      </c:pt>
                      <c:pt idx="35">
                        <c:v>324605</c:v>
                      </c:pt>
                      <c:pt idx="36">
                        <c:v>430010</c:v>
                      </c:pt>
                      <c:pt idx="37">
                        <c:v>569642</c:v>
                      </c:pt>
                      <c:pt idx="38">
                        <c:v>754615</c:v>
                      </c:pt>
                      <c:pt idx="39">
                        <c:v>999652</c:v>
                      </c:pt>
                      <c:pt idx="40">
                        <c:v>1324257</c:v>
                      </c:pt>
                    </c:numCache>
                  </c:numRef>
                </c:xVal>
                <c:yVal>
                  <c:numRef>
                    <c:extLst>
                      <c:ext uri="{02D57815-91ED-43cb-92C2-25804820EDAC}">
                        <c15:formulaRef>
                          <c15:sqref>下界をより詳しく!$G$3:$G$43</c15:sqref>
                        </c15:formulaRef>
                      </c:ext>
                    </c:extLst>
                    <c:numCache>
                      <c:formatCode>0.00000000_ </c:formatCode>
                      <c:ptCount val="41"/>
                      <c:pt idx="0">
                        <c:v>0.61538461538461542</c:v>
                      </c:pt>
                      <c:pt idx="1">
                        <c:v>0.66666666666666663</c:v>
                      </c:pt>
                      <c:pt idx="2">
                        <c:v>0.71875</c:v>
                      </c:pt>
                      <c:pt idx="3">
                        <c:v>0.7567567567567568</c:v>
                      </c:pt>
                      <c:pt idx="4">
                        <c:v>0.7678571428571429</c:v>
                      </c:pt>
                      <c:pt idx="5">
                        <c:v>0.79710144927536231</c:v>
                      </c:pt>
                      <c:pt idx="6">
                        <c:v>0.84946236559139787</c:v>
                      </c:pt>
                      <c:pt idx="7">
                        <c:v>0.86399999999999999</c:v>
                      </c:pt>
                      <c:pt idx="8">
                        <c:v>0.86419753086419748</c:v>
                      </c:pt>
                      <c:pt idx="9">
                        <c:v>0.89449541284403666</c:v>
                      </c:pt>
                      <c:pt idx="10">
                        <c:v>0.89895470383275267</c:v>
                      </c:pt>
                      <c:pt idx="11">
                        <c:v>0.90789473684210531</c:v>
                      </c:pt>
                      <c:pt idx="12">
                        <c:v>0.91485148514851489</c:v>
                      </c:pt>
                      <c:pt idx="13">
                        <c:v>0.92203898050974509</c:v>
                      </c:pt>
                      <c:pt idx="14">
                        <c:v>0.92655367231638419</c:v>
                      </c:pt>
                      <c:pt idx="15">
                        <c:v>0.9308873720136519</c:v>
                      </c:pt>
                      <c:pt idx="16">
                        <c:v>0.93427835051546393</c:v>
                      </c:pt>
                      <c:pt idx="17">
                        <c:v>0.93631502187651916</c:v>
                      </c:pt>
                      <c:pt idx="18">
                        <c:v>0.9379588839941263</c:v>
                      </c:pt>
                      <c:pt idx="19">
                        <c:v>0.93959545580493209</c:v>
                      </c:pt>
                      <c:pt idx="20">
                        <c:v>0.94059820121313531</c:v>
                      </c:pt>
                      <c:pt idx="21">
                        <c:v>0.9415758724143376</c:v>
                      </c:pt>
                      <c:pt idx="22">
                        <c:v>0.94219308700834326</c:v>
                      </c:pt>
                      <c:pt idx="23">
                        <c:v>0.94268490192549936</c:v>
                      </c:pt>
                      <c:pt idx="24">
                        <c:v>0.94315017319839711</c:v>
                      </c:pt>
                      <c:pt idx="25">
                        <c:v>0.94344749794913862</c:v>
                      </c:pt>
                      <c:pt idx="26">
                        <c:v>0.94372411657700195</c:v>
                      </c:pt>
                      <c:pt idx="27">
                        <c:v>0.94390393548952578</c:v>
                      </c:pt>
                      <c:pt idx="28">
                        <c:v>0.94404622747623568</c:v>
                      </c:pt>
                      <c:pt idx="29">
                        <c:v>0.94417621204049018</c:v>
                      </c:pt>
                      <c:pt idx="30">
                        <c:v>0.94426151216569476</c:v>
                      </c:pt>
                      <c:pt idx="31">
                        <c:v>0.94433850386604046</c:v>
                      </c:pt>
                      <c:pt idx="32">
                        <c:v>0.94438953821473592</c:v>
                      </c:pt>
                      <c:pt idx="33">
                        <c:v>0.94442972758186328</c:v>
                      </c:pt>
                      <c:pt idx="34">
                        <c:v>0.94446552969551534</c:v>
                      </c:pt>
                      <c:pt idx="35">
                        <c:v>0.94448945641625981</c:v>
                      </c:pt>
                      <c:pt idx="36">
                        <c:v>0.94451059277691218</c:v>
                      </c:pt>
                      <c:pt idx="37">
                        <c:v>0.94452480680848672</c:v>
                      </c:pt>
                      <c:pt idx="38">
                        <c:v>0.94453595542097624</c:v>
                      </c:pt>
                      <c:pt idx="39">
                        <c:v>0.94454570190426268</c:v>
                      </c:pt>
                      <c:pt idx="40">
                        <c:v>0.94455230366915188</c:v>
                      </c:pt>
                    </c:numCache>
                  </c:numRef>
                </c:yVal>
                <c:smooth val="0"/>
              </c15:ser>
            </c15:filteredScatterSeries>
          </c:ext>
        </c:extLst>
      </c:scatterChart>
      <c:valAx>
        <c:axId val="417034376"/>
        <c:scaling>
          <c:logBase val="10"/>
          <c:orientation val="minMax"/>
        </c:scaling>
        <c:delete val="0"/>
        <c:axPos val="b"/>
        <c:numFmt formatCode="#,##0_ " sourceLinked="1"/>
        <c:majorTickMark val="out"/>
        <c:minorTickMark val="none"/>
        <c:tickLblPos val="nextTo"/>
        <c:crossAx val="417034768"/>
        <c:crosses val="autoZero"/>
        <c:crossBetween val="midCat"/>
      </c:valAx>
      <c:valAx>
        <c:axId val="417034768"/>
        <c:scaling>
          <c:orientation val="minMax"/>
          <c:min val="0.2"/>
        </c:scaling>
        <c:delete val="0"/>
        <c:axPos val="l"/>
        <c:majorGridlines/>
        <c:numFmt formatCode="0.000_ " sourceLinked="0"/>
        <c:majorTickMark val="out"/>
        <c:minorTickMark val="none"/>
        <c:tickLblPos val="nextTo"/>
        <c:crossAx val="417034376"/>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78130035683125E-2"/>
          <c:y val="2.8701216590875177E-2"/>
          <c:w val="0.87945466041028864"/>
          <c:h val="0.8954875387666712"/>
        </c:manualLayout>
      </c:layout>
      <c:scatterChart>
        <c:scatterStyle val="smoothMarker"/>
        <c:varyColors val="0"/>
        <c:ser>
          <c:idx val="1"/>
          <c:order val="0"/>
          <c:tx>
            <c:v>Simpson2010</c:v>
          </c:tx>
          <c:spPr>
            <a:ln w="28575">
              <a:solidFill>
                <a:srgbClr val="00B050"/>
              </a:solidFill>
            </a:ln>
          </c:spPr>
          <c:marker>
            <c:symbol val="diamond"/>
            <c:size val="7"/>
            <c:spPr>
              <a:solidFill>
                <a:srgbClr val="00B050"/>
              </a:solidFill>
              <a:ln>
                <a:solidFill>
                  <a:srgbClr val="00B050"/>
                </a:solidFill>
              </a:ln>
            </c:spPr>
          </c:marker>
          <c:dPt>
            <c:idx val="4"/>
            <c:bubble3D val="0"/>
          </c:dPt>
          <c:xVal>
            <c:numRef>
              <c:f>下界をより詳しく!$E$3:$E$43</c:f>
              <c:numCache>
                <c:formatCode>General</c:formatCode>
                <c:ptCount val="41"/>
                <c:pt idx="0">
                  <c:v>13</c:v>
                </c:pt>
                <c:pt idx="1">
                  <c:v>24</c:v>
                </c:pt>
                <c:pt idx="2">
                  <c:v>32</c:v>
                </c:pt>
                <c:pt idx="3">
                  <c:v>37</c:v>
                </c:pt>
                <c:pt idx="4">
                  <c:v>56</c:v>
                </c:pt>
                <c:pt idx="5">
                  <c:v>69</c:v>
                </c:pt>
                <c:pt idx="6">
                  <c:v>93</c:v>
                </c:pt>
                <c:pt idx="7">
                  <c:v>125</c:v>
                </c:pt>
                <c:pt idx="8">
                  <c:v>162</c:v>
                </c:pt>
                <c:pt idx="9">
                  <c:v>218</c:v>
                </c:pt>
                <c:pt idx="10">
                  <c:v>287</c:v>
                </c:pt>
                <c:pt idx="11">
                  <c:v>380</c:v>
                </c:pt>
                <c:pt idx="12">
                  <c:v>505</c:v>
                </c:pt>
                <c:pt idx="13">
                  <c:v>667</c:v>
                </c:pt>
                <c:pt idx="14">
                  <c:v>885</c:v>
                </c:pt>
                <c:pt idx="15">
                  <c:v>1172</c:v>
                </c:pt>
                <c:pt idx="16">
                  <c:v>1552</c:v>
                </c:pt>
                <c:pt idx="17">
                  <c:v>2057</c:v>
                </c:pt>
                <c:pt idx="18">
                  <c:v>2724</c:v>
                </c:pt>
                <c:pt idx="19">
                  <c:v>3609</c:v>
                </c:pt>
                <c:pt idx="20">
                  <c:v>4781</c:v>
                </c:pt>
                <c:pt idx="21">
                  <c:v>6333</c:v>
                </c:pt>
                <c:pt idx="22">
                  <c:v>8390</c:v>
                </c:pt>
                <c:pt idx="23">
                  <c:v>11114</c:v>
                </c:pt>
                <c:pt idx="24">
                  <c:v>14723</c:v>
                </c:pt>
                <c:pt idx="25">
                  <c:v>19504</c:v>
                </c:pt>
                <c:pt idx="26">
                  <c:v>25837</c:v>
                </c:pt>
                <c:pt idx="27">
                  <c:v>34227</c:v>
                </c:pt>
                <c:pt idx="28">
                  <c:v>45341</c:v>
                </c:pt>
                <c:pt idx="29">
                  <c:v>60064</c:v>
                </c:pt>
                <c:pt idx="30">
                  <c:v>79568</c:v>
                </c:pt>
                <c:pt idx="31">
                  <c:v>105405</c:v>
                </c:pt>
                <c:pt idx="32">
                  <c:v>139632</c:v>
                </c:pt>
                <c:pt idx="33">
                  <c:v>184973</c:v>
                </c:pt>
                <c:pt idx="34">
                  <c:v>245037</c:v>
                </c:pt>
                <c:pt idx="35">
                  <c:v>324605</c:v>
                </c:pt>
                <c:pt idx="36">
                  <c:v>430010</c:v>
                </c:pt>
                <c:pt idx="37">
                  <c:v>569642</c:v>
                </c:pt>
                <c:pt idx="38">
                  <c:v>754615</c:v>
                </c:pt>
                <c:pt idx="39">
                  <c:v>999652</c:v>
                </c:pt>
                <c:pt idx="40">
                  <c:v>1324257</c:v>
                </c:pt>
              </c:numCache>
            </c:numRef>
          </c:xVal>
          <c:yVal>
            <c:numRef>
              <c:f>下界をより詳しく!$G$3:$G$43</c:f>
              <c:numCache>
                <c:formatCode>0.00000000_ </c:formatCode>
                <c:ptCount val="41"/>
                <c:pt idx="0">
                  <c:v>0.61538461538461542</c:v>
                </c:pt>
                <c:pt idx="1">
                  <c:v>0.66666666666666663</c:v>
                </c:pt>
                <c:pt idx="2">
                  <c:v>0.71875</c:v>
                </c:pt>
                <c:pt idx="3">
                  <c:v>0.7567567567567568</c:v>
                </c:pt>
                <c:pt idx="4">
                  <c:v>0.7678571428571429</c:v>
                </c:pt>
                <c:pt idx="5">
                  <c:v>0.79710144927536231</c:v>
                </c:pt>
                <c:pt idx="6">
                  <c:v>0.84946236559139787</c:v>
                </c:pt>
                <c:pt idx="7">
                  <c:v>0.86399999999999999</c:v>
                </c:pt>
                <c:pt idx="8">
                  <c:v>0.86419753086419748</c:v>
                </c:pt>
                <c:pt idx="9">
                  <c:v>0.89449541284403666</c:v>
                </c:pt>
                <c:pt idx="10">
                  <c:v>0.89895470383275267</c:v>
                </c:pt>
                <c:pt idx="11">
                  <c:v>0.90789473684210531</c:v>
                </c:pt>
                <c:pt idx="12">
                  <c:v>0.91485148514851489</c:v>
                </c:pt>
                <c:pt idx="13">
                  <c:v>0.92203898050974509</c:v>
                </c:pt>
                <c:pt idx="14">
                  <c:v>0.92655367231638419</c:v>
                </c:pt>
                <c:pt idx="15">
                  <c:v>0.9308873720136519</c:v>
                </c:pt>
                <c:pt idx="16">
                  <c:v>0.93427835051546393</c:v>
                </c:pt>
                <c:pt idx="17">
                  <c:v>0.93631502187651916</c:v>
                </c:pt>
                <c:pt idx="18">
                  <c:v>0.9379588839941263</c:v>
                </c:pt>
                <c:pt idx="19">
                  <c:v>0.93959545580493209</c:v>
                </c:pt>
                <c:pt idx="20">
                  <c:v>0.94059820121313531</c:v>
                </c:pt>
                <c:pt idx="21">
                  <c:v>0.9415758724143376</c:v>
                </c:pt>
                <c:pt idx="22">
                  <c:v>0.94219308700834326</c:v>
                </c:pt>
                <c:pt idx="23">
                  <c:v>0.94268490192549936</c:v>
                </c:pt>
                <c:pt idx="24">
                  <c:v>0.94315017319839711</c:v>
                </c:pt>
                <c:pt idx="25">
                  <c:v>0.94344749794913862</c:v>
                </c:pt>
                <c:pt idx="26">
                  <c:v>0.94372411657700195</c:v>
                </c:pt>
                <c:pt idx="27">
                  <c:v>0.94390393548952578</c:v>
                </c:pt>
                <c:pt idx="28">
                  <c:v>0.94404622747623568</c:v>
                </c:pt>
                <c:pt idx="29">
                  <c:v>0.94417621204049018</c:v>
                </c:pt>
                <c:pt idx="30">
                  <c:v>0.94426151216569476</c:v>
                </c:pt>
                <c:pt idx="31">
                  <c:v>0.94433850386604046</c:v>
                </c:pt>
                <c:pt idx="32">
                  <c:v>0.94438953821473592</c:v>
                </c:pt>
                <c:pt idx="33">
                  <c:v>0.94442972758186328</c:v>
                </c:pt>
                <c:pt idx="34">
                  <c:v>0.94446552969551534</c:v>
                </c:pt>
                <c:pt idx="35">
                  <c:v>0.94448945641625981</c:v>
                </c:pt>
                <c:pt idx="36">
                  <c:v>0.94451059277691218</c:v>
                </c:pt>
                <c:pt idx="37">
                  <c:v>0.94452480680848672</c:v>
                </c:pt>
                <c:pt idx="38">
                  <c:v>0.94453595542097624</c:v>
                </c:pt>
                <c:pt idx="39">
                  <c:v>0.94454570190426268</c:v>
                </c:pt>
                <c:pt idx="40">
                  <c:v>0.94455230366915188</c:v>
                </c:pt>
              </c:numCache>
            </c:numRef>
          </c:yVal>
          <c:smooth val="0"/>
        </c:ser>
        <c:ser>
          <c:idx val="0"/>
          <c:order val="1"/>
          <c:tx>
            <c:v>Matsubara+2009</c:v>
          </c:tx>
          <c:spPr>
            <a:ln w="28575">
              <a:solidFill>
                <a:srgbClr val="FF0000"/>
              </a:solidFill>
            </a:ln>
          </c:spPr>
          <c:marker>
            <c:spPr>
              <a:solidFill>
                <a:srgbClr val="FF0000"/>
              </a:solidFill>
              <a:ln>
                <a:noFill/>
              </a:ln>
            </c:spPr>
          </c:marker>
          <c:xVal>
            <c:numRef>
              <c:f>下界をより詳しく!$B$3:$B$13</c:f>
              <c:numCache>
                <c:formatCode>#,##0_ </c:formatCode>
                <c:ptCount val="11"/>
                <c:pt idx="0">
                  <c:v>19</c:v>
                </c:pt>
                <c:pt idx="1">
                  <c:v>37</c:v>
                </c:pt>
                <c:pt idx="2">
                  <c:v>125</c:v>
                </c:pt>
                <c:pt idx="3">
                  <c:v>380</c:v>
                </c:pt>
                <c:pt idx="4">
                  <c:v>1172</c:v>
                </c:pt>
                <c:pt idx="5">
                  <c:v>3609</c:v>
                </c:pt>
                <c:pt idx="6">
                  <c:v>11114</c:v>
                </c:pt>
                <c:pt idx="7">
                  <c:v>34227</c:v>
                </c:pt>
                <c:pt idx="8">
                  <c:v>105405</c:v>
                </c:pt>
                <c:pt idx="9">
                  <c:v>324605</c:v>
                </c:pt>
                <c:pt idx="10">
                  <c:v>999652</c:v>
                </c:pt>
              </c:numCache>
            </c:numRef>
          </c:xVal>
          <c:yVal>
            <c:numRef>
              <c:f>下界をより詳しく!$D$3:$D$13</c:f>
              <c:numCache>
                <c:formatCode>0.00000000_ </c:formatCode>
                <c:ptCount val="11"/>
                <c:pt idx="0">
                  <c:v>0.68421052631578949</c:v>
                </c:pt>
                <c:pt idx="1">
                  <c:v>0.7567567567567568</c:v>
                </c:pt>
                <c:pt idx="2">
                  <c:v>0.88</c:v>
                </c:pt>
                <c:pt idx="3">
                  <c:v>0.91052631578947374</c:v>
                </c:pt>
                <c:pt idx="4">
                  <c:v>0.93344709897610922</c:v>
                </c:pt>
                <c:pt idx="5">
                  <c:v>0.93959545580493209</c:v>
                </c:pt>
                <c:pt idx="6">
                  <c:v>0.94295483174374661</c:v>
                </c:pt>
                <c:pt idx="7">
                  <c:v>0.94390393548952578</c:v>
                </c:pt>
                <c:pt idx="8">
                  <c:v>0.94435747829799344</c:v>
                </c:pt>
                <c:pt idx="9">
                  <c:v>0.94448945641625981</c:v>
                </c:pt>
                <c:pt idx="10">
                  <c:v>0.94454770260050502</c:v>
                </c:pt>
              </c:numCache>
            </c:numRef>
          </c:yVal>
          <c:smooth val="1"/>
        </c:ser>
        <c:ser>
          <c:idx val="4"/>
          <c:order val="2"/>
          <c:tx>
            <c:v>Matsubara+2008</c:v>
          </c:tx>
          <c:spPr>
            <a:ln>
              <a:solidFill>
                <a:srgbClr val="990099"/>
              </a:solidFill>
            </a:ln>
          </c:spPr>
          <c:marker>
            <c:symbol val="circle"/>
            <c:size val="14"/>
            <c:spPr>
              <a:solidFill>
                <a:srgbClr val="7030A0"/>
              </a:solidFill>
              <a:ln>
                <a:solidFill>
                  <a:srgbClr val="7030A0"/>
                </a:solidFill>
              </a:ln>
            </c:spPr>
          </c:marker>
          <c:dPt>
            <c:idx val="0"/>
            <c:marker>
              <c:symbol val="triangle"/>
              <c:size val="14"/>
            </c:marker>
            <c:bubble3D val="0"/>
          </c:dPt>
          <c:dPt>
            <c:idx val="1"/>
            <c:marker>
              <c:symbol val="triangle"/>
              <c:size val="10"/>
            </c:marker>
            <c:bubble3D val="0"/>
          </c:dPt>
          <c:dPt>
            <c:idx val="2"/>
            <c:marker>
              <c:symbol val="triangle"/>
              <c:size val="9"/>
            </c:marker>
            <c:bubble3D val="0"/>
          </c:dPt>
          <c:xVal>
            <c:numRef>
              <c:f>下界をより詳しく!$K$14:$K$16</c:f>
              <c:numCache>
                <c:formatCode>General</c:formatCode>
                <c:ptCount val="3"/>
                <c:pt idx="0">
                  <c:v>184973</c:v>
                </c:pt>
                <c:pt idx="1">
                  <c:v>369946</c:v>
                </c:pt>
                <c:pt idx="2">
                  <c:v>554919</c:v>
                </c:pt>
              </c:numCache>
            </c:numRef>
          </c:xVal>
          <c:yVal>
            <c:numRef>
              <c:f>下界をより詳しく!$M$14:$M$16</c:f>
              <c:numCache>
                <c:formatCode>General</c:formatCode>
                <c:ptCount val="3"/>
                <c:pt idx="0">
                  <c:v>0.94456488244230241</c:v>
                </c:pt>
                <c:pt idx="1">
                  <c:v>0.944508117400918</c:v>
                </c:pt>
                <c:pt idx="2">
                  <c:v>0.94452703908137947</c:v>
                </c:pt>
              </c:numCache>
            </c:numRef>
          </c:yVal>
          <c:smooth val="1"/>
        </c:ser>
        <c:ser>
          <c:idx val="3"/>
          <c:order val="3"/>
          <c:tx>
            <c:v>Franek+2003</c:v>
          </c:tx>
          <c:spPr>
            <a:ln w="28575">
              <a:solidFill>
                <a:srgbClr val="00B0F0"/>
              </a:solidFill>
            </a:ln>
          </c:spPr>
          <c:marker>
            <c:spPr>
              <a:noFill/>
              <a:ln>
                <a:noFill/>
              </a:ln>
            </c:spPr>
          </c:marker>
          <c:xVal>
            <c:numRef>
              <c:f>下界をより詳しく!$H$4:$H$9</c:f>
              <c:numCache>
                <c:formatCode>General</c:formatCode>
                <c:ptCount val="6"/>
                <c:pt idx="0">
                  <c:v>6</c:v>
                </c:pt>
                <c:pt idx="1">
                  <c:v>27</c:v>
                </c:pt>
                <c:pt idx="2">
                  <c:v>116</c:v>
                </c:pt>
                <c:pt idx="3">
                  <c:v>493</c:v>
                </c:pt>
                <c:pt idx="4">
                  <c:v>2090</c:v>
                </c:pt>
                <c:pt idx="5" formatCode="#,##0_ ">
                  <c:v>1490530</c:v>
                </c:pt>
              </c:numCache>
            </c:numRef>
          </c:xVal>
          <c:yVal>
            <c:numRef>
              <c:f>下界をより詳しく!$J$4:$J$9</c:f>
              <c:numCache>
                <c:formatCode>General</c:formatCode>
                <c:ptCount val="6"/>
                <c:pt idx="0">
                  <c:v>0.33333333333333331</c:v>
                </c:pt>
                <c:pt idx="1">
                  <c:v>0.70370370370370372</c:v>
                </c:pt>
                <c:pt idx="2">
                  <c:v>0.85344827586206895</c:v>
                </c:pt>
                <c:pt idx="3">
                  <c:v>0.90466531440162268</c:v>
                </c:pt>
                <c:pt idx="4">
                  <c:v>0.92057416267942582</c:v>
                </c:pt>
                <c:pt idx="5">
                  <c:v>0.92705090000000001</c:v>
                </c:pt>
              </c:numCache>
            </c:numRef>
          </c:yVal>
          <c:smooth val="1"/>
        </c:ser>
        <c:ser>
          <c:idx val="2"/>
          <c:order val="4"/>
          <c:tx>
            <c:v>ρ(n)/n</c:v>
          </c:tx>
          <c:spPr>
            <a:ln w="31750">
              <a:solidFill>
                <a:srgbClr val="002060"/>
              </a:solidFill>
            </a:ln>
          </c:spPr>
          <c:marker>
            <c:symbol val="none"/>
          </c:marker>
          <c:xVal>
            <c:numRef>
              <c:f>連の最大数!$A$2:$A$67</c:f>
              <c:numCache>
                <c:formatCode>General</c:formatCode>
                <c:ptCount val="6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numCache>
            </c:numRef>
          </c:xVal>
          <c:y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yVal>
          <c:smooth val="0"/>
        </c:ser>
        <c:dLbls>
          <c:showLegendKey val="0"/>
          <c:showVal val="0"/>
          <c:showCatName val="0"/>
          <c:showSerName val="0"/>
          <c:showPercent val="0"/>
          <c:showBubbleSize val="0"/>
        </c:dLbls>
        <c:axId val="331010880"/>
        <c:axId val="331011272"/>
        <c:extLst/>
      </c:scatterChart>
      <c:valAx>
        <c:axId val="331010880"/>
        <c:scaling>
          <c:logBase val="10"/>
          <c:orientation val="minMax"/>
        </c:scaling>
        <c:delete val="0"/>
        <c:axPos val="b"/>
        <c:numFmt formatCode="General" sourceLinked="1"/>
        <c:majorTickMark val="out"/>
        <c:minorTickMark val="none"/>
        <c:tickLblPos val="nextTo"/>
        <c:crossAx val="331011272"/>
        <c:crosses val="autoZero"/>
        <c:crossBetween val="midCat"/>
      </c:valAx>
      <c:valAx>
        <c:axId val="331011272"/>
        <c:scaling>
          <c:orientation val="minMax"/>
          <c:min val="0.2"/>
        </c:scaling>
        <c:delete val="0"/>
        <c:axPos val="l"/>
        <c:majorGridlines/>
        <c:numFmt formatCode="0.000_ " sourceLinked="0"/>
        <c:majorTickMark val="out"/>
        <c:minorTickMark val="none"/>
        <c:tickLblPos val="nextTo"/>
        <c:crossAx val="331010880"/>
        <c:crosses val="autoZero"/>
        <c:crossBetween val="midCat"/>
      </c:valAx>
    </c:plotArea>
    <c:legend>
      <c:legendPos val="r"/>
      <c:legendEntry>
        <c:idx val="3"/>
        <c:txPr>
          <a:bodyPr/>
          <a:lstStyle/>
          <a:p>
            <a:pPr>
              <a:defRPr sz="1400">
                <a:solidFill>
                  <a:schemeClr val="tx1"/>
                </a:solidFill>
              </a:defRPr>
            </a:pPr>
            <a:endParaRPr lang="ja-JP"/>
          </a:p>
        </c:txPr>
      </c:legendEntry>
      <c:layout>
        <c:manualLayout>
          <c:xMode val="edge"/>
          <c:yMode val="edge"/>
          <c:x val="0.23797413584503166"/>
          <c:y val="0.5721776505423215"/>
          <c:w val="0.2339618808221062"/>
          <c:h val="0.31028800766554354"/>
        </c:manualLayout>
      </c:layout>
      <c:overlay val="0"/>
      <c:spPr>
        <a:solidFill>
          <a:schemeClr val="bg1"/>
        </a:solidFill>
      </c:spPr>
      <c:txPr>
        <a:bodyPr/>
        <a:lstStyle/>
        <a:p>
          <a:pPr>
            <a:defRPr sz="1400"/>
          </a:pPr>
          <a:endParaRPr lang="ja-JP"/>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78130035683125E-2"/>
          <c:y val="2.8701216590875177E-2"/>
          <c:w val="0.87945466041028864"/>
          <c:h val="0.8954875387666712"/>
        </c:manualLayout>
      </c:layout>
      <c:scatterChart>
        <c:scatterStyle val="smoothMarker"/>
        <c:varyColors val="0"/>
        <c:ser>
          <c:idx val="1"/>
          <c:order val="0"/>
          <c:tx>
            <c:v>Simpson2010</c:v>
          </c:tx>
          <c:spPr>
            <a:ln w="28575">
              <a:solidFill>
                <a:srgbClr val="00B050"/>
              </a:solidFill>
            </a:ln>
          </c:spPr>
          <c:marker>
            <c:symbol val="diamond"/>
            <c:size val="7"/>
            <c:spPr>
              <a:solidFill>
                <a:srgbClr val="00B050"/>
              </a:solidFill>
              <a:ln>
                <a:solidFill>
                  <a:srgbClr val="00B050"/>
                </a:solidFill>
              </a:ln>
            </c:spPr>
          </c:marker>
          <c:dPt>
            <c:idx val="4"/>
            <c:bubble3D val="0"/>
          </c:dPt>
          <c:xVal>
            <c:numRef>
              <c:f>下界をより詳しく!$E$3:$E$43</c:f>
              <c:numCache>
                <c:formatCode>General</c:formatCode>
                <c:ptCount val="41"/>
                <c:pt idx="0">
                  <c:v>13</c:v>
                </c:pt>
                <c:pt idx="1">
                  <c:v>24</c:v>
                </c:pt>
                <c:pt idx="2">
                  <c:v>32</c:v>
                </c:pt>
                <c:pt idx="3">
                  <c:v>37</c:v>
                </c:pt>
                <c:pt idx="4">
                  <c:v>56</c:v>
                </c:pt>
                <c:pt idx="5">
                  <c:v>69</c:v>
                </c:pt>
                <c:pt idx="6">
                  <c:v>93</c:v>
                </c:pt>
                <c:pt idx="7">
                  <c:v>125</c:v>
                </c:pt>
                <c:pt idx="8">
                  <c:v>162</c:v>
                </c:pt>
                <c:pt idx="9">
                  <c:v>218</c:v>
                </c:pt>
                <c:pt idx="10">
                  <c:v>287</c:v>
                </c:pt>
                <c:pt idx="11">
                  <c:v>380</c:v>
                </c:pt>
                <c:pt idx="12">
                  <c:v>505</c:v>
                </c:pt>
                <c:pt idx="13">
                  <c:v>667</c:v>
                </c:pt>
                <c:pt idx="14">
                  <c:v>885</c:v>
                </c:pt>
                <c:pt idx="15">
                  <c:v>1172</c:v>
                </c:pt>
                <c:pt idx="16">
                  <c:v>1552</c:v>
                </c:pt>
                <c:pt idx="17">
                  <c:v>2057</c:v>
                </c:pt>
                <c:pt idx="18">
                  <c:v>2724</c:v>
                </c:pt>
                <c:pt idx="19">
                  <c:v>3609</c:v>
                </c:pt>
                <c:pt idx="20">
                  <c:v>4781</c:v>
                </c:pt>
                <c:pt idx="21">
                  <c:v>6333</c:v>
                </c:pt>
                <c:pt idx="22">
                  <c:v>8390</c:v>
                </c:pt>
                <c:pt idx="23">
                  <c:v>11114</c:v>
                </c:pt>
                <c:pt idx="24">
                  <c:v>14723</c:v>
                </c:pt>
                <c:pt idx="25">
                  <c:v>19504</c:v>
                </c:pt>
                <c:pt idx="26">
                  <c:v>25837</c:v>
                </c:pt>
                <c:pt idx="27">
                  <c:v>34227</c:v>
                </c:pt>
                <c:pt idx="28">
                  <c:v>45341</c:v>
                </c:pt>
                <c:pt idx="29">
                  <c:v>60064</c:v>
                </c:pt>
                <c:pt idx="30">
                  <c:v>79568</c:v>
                </c:pt>
                <c:pt idx="31">
                  <c:v>105405</c:v>
                </c:pt>
                <c:pt idx="32">
                  <c:v>139632</c:v>
                </c:pt>
                <c:pt idx="33">
                  <c:v>184973</c:v>
                </c:pt>
                <c:pt idx="34">
                  <c:v>245037</c:v>
                </c:pt>
                <c:pt idx="35">
                  <c:v>324605</c:v>
                </c:pt>
                <c:pt idx="36">
                  <c:v>430010</c:v>
                </c:pt>
                <c:pt idx="37">
                  <c:v>569642</c:v>
                </c:pt>
                <c:pt idx="38">
                  <c:v>754615</c:v>
                </c:pt>
                <c:pt idx="39">
                  <c:v>999652</c:v>
                </c:pt>
                <c:pt idx="40">
                  <c:v>1324257</c:v>
                </c:pt>
              </c:numCache>
            </c:numRef>
          </c:xVal>
          <c:yVal>
            <c:numRef>
              <c:f>下界をより詳しく!$G$3:$G$43</c:f>
              <c:numCache>
                <c:formatCode>0.00000000_ </c:formatCode>
                <c:ptCount val="41"/>
                <c:pt idx="0">
                  <c:v>0.61538461538461542</c:v>
                </c:pt>
                <c:pt idx="1">
                  <c:v>0.66666666666666663</c:v>
                </c:pt>
                <c:pt idx="2">
                  <c:v>0.71875</c:v>
                </c:pt>
                <c:pt idx="3">
                  <c:v>0.7567567567567568</c:v>
                </c:pt>
                <c:pt idx="4">
                  <c:v>0.7678571428571429</c:v>
                </c:pt>
                <c:pt idx="5">
                  <c:v>0.79710144927536231</c:v>
                </c:pt>
                <c:pt idx="6">
                  <c:v>0.84946236559139787</c:v>
                </c:pt>
                <c:pt idx="7">
                  <c:v>0.86399999999999999</c:v>
                </c:pt>
                <c:pt idx="8">
                  <c:v>0.86419753086419748</c:v>
                </c:pt>
                <c:pt idx="9">
                  <c:v>0.89449541284403666</c:v>
                </c:pt>
                <c:pt idx="10">
                  <c:v>0.89895470383275267</c:v>
                </c:pt>
                <c:pt idx="11">
                  <c:v>0.90789473684210531</c:v>
                </c:pt>
                <c:pt idx="12">
                  <c:v>0.91485148514851489</c:v>
                </c:pt>
                <c:pt idx="13">
                  <c:v>0.92203898050974509</c:v>
                </c:pt>
                <c:pt idx="14">
                  <c:v>0.92655367231638419</c:v>
                </c:pt>
                <c:pt idx="15">
                  <c:v>0.9308873720136519</c:v>
                </c:pt>
                <c:pt idx="16">
                  <c:v>0.93427835051546393</c:v>
                </c:pt>
                <c:pt idx="17">
                  <c:v>0.93631502187651916</c:v>
                </c:pt>
                <c:pt idx="18">
                  <c:v>0.9379588839941263</c:v>
                </c:pt>
                <c:pt idx="19">
                  <c:v>0.93959545580493209</c:v>
                </c:pt>
                <c:pt idx="20">
                  <c:v>0.94059820121313531</c:v>
                </c:pt>
                <c:pt idx="21">
                  <c:v>0.9415758724143376</c:v>
                </c:pt>
                <c:pt idx="22">
                  <c:v>0.94219308700834326</c:v>
                </c:pt>
                <c:pt idx="23">
                  <c:v>0.94268490192549936</c:v>
                </c:pt>
                <c:pt idx="24">
                  <c:v>0.94315017319839711</c:v>
                </c:pt>
                <c:pt idx="25">
                  <c:v>0.94344749794913862</c:v>
                </c:pt>
                <c:pt idx="26">
                  <c:v>0.94372411657700195</c:v>
                </c:pt>
                <c:pt idx="27">
                  <c:v>0.94390393548952578</c:v>
                </c:pt>
                <c:pt idx="28">
                  <c:v>0.94404622747623568</c:v>
                </c:pt>
                <c:pt idx="29">
                  <c:v>0.94417621204049018</c:v>
                </c:pt>
                <c:pt idx="30">
                  <c:v>0.94426151216569476</c:v>
                </c:pt>
                <c:pt idx="31">
                  <c:v>0.94433850386604046</c:v>
                </c:pt>
                <c:pt idx="32">
                  <c:v>0.94438953821473592</c:v>
                </c:pt>
                <c:pt idx="33">
                  <c:v>0.94442972758186328</c:v>
                </c:pt>
                <c:pt idx="34">
                  <c:v>0.94446552969551534</c:v>
                </c:pt>
                <c:pt idx="35">
                  <c:v>0.94448945641625981</c:v>
                </c:pt>
                <c:pt idx="36">
                  <c:v>0.94451059277691218</c:v>
                </c:pt>
                <c:pt idx="37">
                  <c:v>0.94452480680848672</c:v>
                </c:pt>
                <c:pt idx="38">
                  <c:v>0.94453595542097624</c:v>
                </c:pt>
                <c:pt idx="39">
                  <c:v>0.94454570190426268</c:v>
                </c:pt>
                <c:pt idx="40">
                  <c:v>0.94455230366915188</c:v>
                </c:pt>
              </c:numCache>
            </c:numRef>
          </c:yVal>
          <c:smooth val="0"/>
        </c:ser>
        <c:ser>
          <c:idx val="0"/>
          <c:order val="1"/>
          <c:tx>
            <c:v>Matsubara+2009</c:v>
          </c:tx>
          <c:spPr>
            <a:ln w="28575">
              <a:solidFill>
                <a:srgbClr val="FF0000"/>
              </a:solidFill>
            </a:ln>
          </c:spPr>
          <c:marker>
            <c:spPr>
              <a:solidFill>
                <a:srgbClr val="FF0000"/>
              </a:solidFill>
              <a:ln>
                <a:noFill/>
              </a:ln>
            </c:spPr>
          </c:marker>
          <c:xVal>
            <c:numRef>
              <c:f>下界をより詳しく!$B$3:$B$13</c:f>
              <c:numCache>
                <c:formatCode>#,##0_ </c:formatCode>
                <c:ptCount val="11"/>
                <c:pt idx="0">
                  <c:v>19</c:v>
                </c:pt>
                <c:pt idx="1">
                  <c:v>37</c:v>
                </c:pt>
                <c:pt idx="2">
                  <c:v>125</c:v>
                </c:pt>
                <c:pt idx="3">
                  <c:v>380</c:v>
                </c:pt>
                <c:pt idx="4">
                  <c:v>1172</c:v>
                </c:pt>
                <c:pt idx="5">
                  <c:v>3609</c:v>
                </c:pt>
                <c:pt idx="6">
                  <c:v>11114</c:v>
                </c:pt>
                <c:pt idx="7">
                  <c:v>34227</c:v>
                </c:pt>
                <c:pt idx="8">
                  <c:v>105405</c:v>
                </c:pt>
                <c:pt idx="9">
                  <c:v>324605</c:v>
                </c:pt>
                <c:pt idx="10">
                  <c:v>999652</c:v>
                </c:pt>
              </c:numCache>
            </c:numRef>
          </c:xVal>
          <c:yVal>
            <c:numRef>
              <c:f>下界をより詳しく!$D$3:$D$13</c:f>
              <c:numCache>
                <c:formatCode>0.00000000_ </c:formatCode>
                <c:ptCount val="11"/>
                <c:pt idx="0">
                  <c:v>0.68421052631578949</c:v>
                </c:pt>
                <c:pt idx="1">
                  <c:v>0.7567567567567568</c:v>
                </c:pt>
                <c:pt idx="2">
                  <c:v>0.88</c:v>
                </c:pt>
                <c:pt idx="3">
                  <c:v>0.91052631578947374</c:v>
                </c:pt>
                <c:pt idx="4">
                  <c:v>0.93344709897610922</c:v>
                </c:pt>
                <c:pt idx="5">
                  <c:v>0.93959545580493209</c:v>
                </c:pt>
                <c:pt idx="6">
                  <c:v>0.94295483174374661</c:v>
                </c:pt>
                <c:pt idx="7">
                  <c:v>0.94390393548952578</c:v>
                </c:pt>
                <c:pt idx="8">
                  <c:v>0.94435747829799344</c:v>
                </c:pt>
                <c:pt idx="9">
                  <c:v>0.94448945641625981</c:v>
                </c:pt>
                <c:pt idx="10">
                  <c:v>0.94454770260050502</c:v>
                </c:pt>
              </c:numCache>
            </c:numRef>
          </c:yVal>
          <c:smooth val="1"/>
        </c:ser>
        <c:ser>
          <c:idx val="4"/>
          <c:order val="2"/>
          <c:tx>
            <c:v>Matsubara+2008</c:v>
          </c:tx>
          <c:spPr>
            <a:ln>
              <a:solidFill>
                <a:srgbClr val="990099"/>
              </a:solidFill>
            </a:ln>
          </c:spPr>
          <c:marker>
            <c:symbol val="circle"/>
            <c:size val="14"/>
            <c:spPr>
              <a:solidFill>
                <a:srgbClr val="7030A0"/>
              </a:solidFill>
              <a:ln>
                <a:solidFill>
                  <a:srgbClr val="7030A0"/>
                </a:solidFill>
              </a:ln>
            </c:spPr>
          </c:marker>
          <c:dPt>
            <c:idx val="0"/>
            <c:marker>
              <c:symbol val="triangle"/>
              <c:size val="14"/>
            </c:marker>
            <c:bubble3D val="0"/>
          </c:dPt>
          <c:dPt>
            <c:idx val="1"/>
            <c:marker>
              <c:symbol val="triangle"/>
              <c:size val="10"/>
            </c:marker>
            <c:bubble3D val="0"/>
          </c:dPt>
          <c:dPt>
            <c:idx val="2"/>
            <c:marker>
              <c:symbol val="triangle"/>
              <c:size val="9"/>
            </c:marker>
            <c:bubble3D val="0"/>
          </c:dPt>
          <c:xVal>
            <c:numRef>
              <c:f>下界をより詳しく!$K$14:$K$16</c:f>
              <c:numCache>
                <c:formatCode>General</c:formatCode>
                <c:ptCount val="3"/>
                <c:pt idx="0">
                  <c:v>184973</c:v>
                </c:pt>
                <c:pt idx="1">
                  <c:v>369946</c:v>
                </c:pt>
                <c:pt idx="2">
                  <c:v>554919</c:v>
                </c:pt>
              </c:numCache>
            </c:numRef>
          </c:xVal>
          <c:yVal>
            <c:numRef>
              <c:f>下界をより詳しく!$M$14:$M$16</c:f>
              <c:numCache>
                <c:formatCode>General</c:formatCode>
                <c:ptCount val="3"/>
                <c:pt idx="0">
                  <c:v>0.94456488244230241</c:v>
                </c:pt>
                <c:pt idx="1">
                  <c:v>0.944508117400918</c:v>
                </c:pt>
                <c:pt idx="2">
                  <c:v>0.94452703908137947</c:v>
                </c:pt>
              </c:numCache>
            </c:numRef>
          </c:yVal>
          <c:smooth val="1"/>
        </c:ser>
        <c:ser>
          <c:idx val="3"/>
          <c:order val="3"/>
          <c:tx>
            <c:v>Franek+2003</c:v>
          </c:tx>
          <c:spPr>
            <a:ln w="28575">
              <a:solidFill>
                <a:srgbClr val="00B0F0"/>
              </a:solidFill>
            </a:ln>
          </c:spPr>
          <c:marker>
            <c:spPr>
              <a:noFill/>
              <a:ln>
                <a:noFill/>
              </a:ln>
            </c:spPr>
          </c:marker>
          <c:xVal>
            <c:numRef>
              <c:f>下界をより詳しく!$H$4:$H$9</c:f>
              <c:numCache>
                <c:formatCode>General</c:formatCode>
                <c:ptCount val="6"/>
                <c:pt idx="0">
                  <c:v>6</c:v>
                </c:pt>
                <c:pt idx="1">
                  <c:v>27</c:v>
                </c:pt>
                <c:pt idx="2">
                  <c:v>116</c:v>
                </c:pt>
                <c:pt idx="3">
                  <c:v>493</c:v>
                </c:pt>
                <c:pt idx="4">
                  <c:v>2090</c:v>
                </c:pt>
                <c:pt idx="5" formatCode="#,##0_ ">
                  <c:v>1490530</c:v>
                </c:pt>
              </c:numCache>
            </c:numRef>
          </c:xVal>
          <c:yVal>
            <c:numRef>
              <c:f>下界をより詳しく!$J$4:$J$9</c:f>
              <c:numCache>
                <c:formatCode>General</c:formatCode>
                <c:ptCount val="6"/>
                <c:pt idx="0">
                  <c:v>0.33333333333333331</c:v>
                </c:pt>
                <c:pt idx="1">
                  <c:v>0.70370370370370372</c:v>
                </c:pt>
                <c:pt idx="2">
                  <c:v>0.85344827586206895</c:v>
                </c:pt>
                <c:pt idx="3">
                  <c:v>0.90466531440162268</c:v>
                </c:pt>
                <c:pt idx="4">
                  <c:v>0.92057416267942582</c:v>
                </c:pt>
                <c:pt idx="5">
                  <c:v>0.92705090000000001</c:v>
                </c:pt>
              </c:numCache>
            </c:numRef>
          </c:yVal>
          <c:smooth val="1"/>
        </c:ser>
        <c:ser>
          <c:idx val="2"/>
          <c:order val="4"/>
          <c:tx>
            <c:v>ρ(n)/n</c:v>
          </c:tx>
          <c:spPr>
            <a:ln w="31750">
              <a:solidFill>
                <a:srgbClr val="002060"/>
              </a:solidFill>
            </a:ln>
          </c:spPr>
          <c:marker>
            <c:symbol val="none"/>
          </c:marker>
          <c:xVal>
            <c:numRef>
              <c:f>連の最大数!$A$2:$A$67</c:f>
              <c:numCache>
                <c:formatCode>General</c:formatCode>
                <c:ptCount val="6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numCache>
            </c:numRef>
          </c:xVal>
          <c:y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yVal>
          <c:smooth val="0"/>
        </c:ser>
        <c:dLbls>
          <c:showLegendKey val="0"/>
          <c:showVal val="0"/>
          <c:showCatName val="0"/>
          <c:showSerName val="0"/>
          <c:showPercent val="0"/>
          <c:showBubbleSize val="0"/>
        </c:dLbls>
        <c:axId val="498732640"/>
        <c:axId val="498733032"/>
        <c:extLst/>
      </c:scatterChart>
      <c:valAx>
        <c:axId val="498732640"/>
        <c:scaling>
          <c:logBase val="10"/>
          <c:orientation val="minMax"/>
        </c:scaling>
        <c:delete val="0"/>
        <c:axPos val="b"/>
        <c:numFmt formatCode="General" sourceLinked="1"/>
        <c:majorTickMark val="out"/>
        <c:minorTickMark val="none"/>
        <c:tickLblPos val="nextTo"/>
        <c:crossAx val="498733032"/>
        <c:crosses val="autoZero"/>
        <c:crossBetween val="midCat"/>
      </c:valAx>
      <c:valAx>
        <c:axId val="498733032"/>
        <c:scaling>
          <c:orientation val="minMax"/>
          <c:min val="0.2"/>
        </c:scaling>
        <c:delete val="0"/>
        <c:axPos val="l"/>
        <c:majorGridlines/>
        <c:numFmt formatCode="0.000_ " sourceLinked="0"/>
        <c:majorTickMark val="out"/>
        <c:minorTickMark val="none"/>
        <c:tickLblPos val="nextTo"/>
        <c:crossAx val="498732640"/>
        <c:crosses val="autoZero"/>
        <c:crossBetween val="midCat"/>
      </c:valAx>
    </c:plotArea>
    <c:legend>
      <c:legendPos val="r"/>
      <c:legendEntry>
        <c:idx val="3"/>
        <c:txPr>
          <a:bodyPr/>
          <a:lstStyle/>
          <a:p>
            <a:pPr>
              <a:defRPr sz="1400">
                <a:solidFill>
                  <a:schemeClr val="tx1"/>
                </a:solidFill>
              </a:defRPr>
            </a:pPr>
            <a:endParaRPr lang="ja-JP"/>
          </a:p>
        </c:txPr>
      </c:legendEntry>
      <c:layout>
        <c:manualLayout>
          <c:xMode val="edge"/>
          <c:yMode val="edge"/>
          <c:x val="0.23797413584503166"/>
          <c:y val="0.5721776505423215"/>
          <c:w val="0.2339618808221062"/>
          <c:h val="0.31028800766554354"/>
        </c:manualLayout>
      </c:layout>
      <c:overlay val="0"/>
      <c:spPr>
        <a:solidFill>
          <a:schemeClr val="bg1"/>
        </a:solidFill>
      </c:spPr>
      <c:txPr>
        <a:bodyPr/>
        <a:lstStyle/>
        <a:p>
          <a:pPr>
            <a:defRPr sz="1400"/>
          </a:pPr>
          <a:endParaRPr lang="ja-JP"/>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78130035683125E-2"/>
          <c:y val="2.8701216590875177E-2"/>
          <c:w val="0.87945466041028864"/>
          <c:h val="0.8954875387666712"/>
        </c:manualLayout>
      </c:layout>
      <c:scatterChart>
        <c:scatterStyle val="smoothMarker"/>
        <c:varyColors val="0"/>
        <c:ser>
          <c:idx val="1"/>
          <c:order val="0"/>
          <c:tx>
            <c:v>Simpson2010</c:v>
          </c:tx>
          <c:spPr>
            <a:ln w="28575">
              <a:solidFill>
                <a:srgbClr val="00B050"/>
              </a:solidFill>
            </a:ln>
          </c:spPr>
          <c:marker>
            <c:symbol val="diamond"/>
            <c:size val="7"/>
            <c:spPr>
              <a:solidFill>
                <a:srgbClr val="00B050"/>
              </a:solidFill>
              <a:ln>
                <a:solidFill>
                  <a:srgbClr val="00B050"/>
                </a:solidFill>
              </a:ln>
            </c:spPr>
          </c:marker>
          <c:dPt>
            <c:idx val="4"/>
            <c:bubble3D val="0"/>
          </c:dPt>
          <c:xVal>
            <c:numRef>
              <c:f>下界をより詳しく!$E$3:$E$43</c:f>
              <c:numCache>
                <c:formatCode>General</c:formatCode>
                <c:ptCount val="41"/>
                <c:pt idx="0">
                  <c:v>13</c:v>
                </c:pt>
                <c:pt idx="1">
                  <c:v>24</c:v>
                </c:pt>
                <c:pt idx="2">
                  <c:v>32</c:v>
                </c:pt>
                <c:pt idx="3">
                  <c:v>37</c:v>
                </c:pt>
                <c:pt idx="4">
                  <c:v>56</c:v>
                </c:pt>
                <c:pt idx="5">
                  <c:v>69</c:v>
                </c:pt>
                <c:pt idx="6">
                  <c:v>93</c:v>
                </c:pt>
                <c:pt idx="7">
                  <c:v>125</c:v>
                </c:pt>
                <c:pt idx="8">
                  <c:v>162</c:v>
                </c:pt>
                <c:pt idx="9">
                  <c:v>218</c:v>
                </c:pt>
                <c:pt idx="10">
                  <c:v>287</c:v>
                </c:pt>
                <c:pt idx="11">
                  <c:v>380</c:v>
                </c:pt>
                <c:pt idx="12">
                  <c:v>505</c:v>
                </c:pt>
                <c:pt idx="13">
                  <c:v>667</c:v>
                </c:pt>
                <c:pt idx="14">
                  <c:v>885</c:v>
                </c:pt>
                <c:pt idx="15">
                  <c:v>1172</c:v>
                </c:pt>
                <c:pt idx="16">
                  <c:v>1552</c:v>
                </c:pt>
                <c:pt idx="17">
                  <c:v>2057</c:v>
                </c:pt>
                <c:pt idx="18">
                  <c:v>2724</c:v>
                </c:pt>
                <c:pt idx="19">
                  <c:v>3609</c:v>
                </c:pt>
                <c:pt idx="20">
                  <c:v>4781</c:v>
                </c:pt>
                <c:pt idx="21">
                  <c:v>6333</c:v>
                </c:pt>
                <c:pt idx="22">
                  <c:v>8390</c:v>
                </c:pt>
                <c:pt idx="23">
                  <c:v>11114</c:v>
                </c:pt>
                <c:pt idx="24">
                  <c:v>14723</c:v>
                </c:pt>
                <c:pt idx="25">
                  <c:v>19504</c:v>
                </c:pt>
                <c:pt idx="26">
                  <c:v>25837</c:v>
                </c:pt>
                <c:pt idx="27">
                  <c:v>34227</c:v>
                </c:pt>
                <c:pt idx="28">
                  <c:v>45341</c:v>
                </c:pt>
                <c:pt idx="29">
                  <c:v>60064</c:v>
                </c:pt>
                <c:pt idx="30">
                  <c:v>79568</c:v>
                </c:pt>
                <c:pt idx="31">
                  <c:v>105405</c:v>
                </c:pt>
                <c:pt idx="32">
                  <c:v>139632</c:v>
                </c:pt>
                <c:pt idx="33">
                  <c:v>184973</c:v>
                </c:pt>
                <c:pt idx="34">
                  <c:v>245037</c:v>
                </c:pt>
                <c:pt idx="35">
                  <c:v>324605</c:v>
                </c:pt>
                <c:pt idx="36">
                  <c:v>430010</c:v>
                </c:pt>
                <c:pt idx="37">
                  <c:v>569642</c:v>
                </c:pt>
                <c:pt idx="38">
                  <c:v>754615</c:v>
                </c:pt>
                <c:pt idx="39">
                  <c:v>999652</c:v>
                </c:pt>
                <c:pt idx="40">
                  <c:v>1324257</c:v>
                </c:pt>
              </c:numCache>
            </c:numRef>
          </c:xVal>
          <c:yVal>
            <c:numRef>
              <c:f>下界をより詳しく!$G$3:$G$43</c:f>
              <c:numCache>
                <c:formatCode>0.00000000_ </c:formatCode>
                <c:ptCount val="41"/>
                <c:pt idx="0">
                  <c:v>0.61538461538461542</c:v>
                </c:pt>
                <c:pt idx="1">
                  <c:v>0.66666666666666663</c:v>
                </c:pt>
                <c:pt idx="2">
                  <c:v>0.71875</c:v>
                </c:pt>
                <c:pt idx="3">
                  <c:v>0.7567567567567568</c:v>
                </c:pt>
                <c:pt idx="4">
                  <c:v>0.7678571428571429</c:v>
                </c:pt>
                <c:pt idx="5">
                  <c:v>0.79710144927536231</c:v>
                </c:pt>
                <c:pt idx="6">
                  <c:v>0.84946236559139787</c:v>
                </c:pt>
                <c:pt idx="7">
                  <c:v>0.86399999999999999</c:v>
                </c:pt>
                <c:pt idx="8">
                  <c:v>0.86419753086419748</c:v>
                </c:pt>
                <c:pt idx="9">
                  <c:v>0.89449541284403666</c:v>
                </c:pt>
                <c:pt idx="10">
                  <c:v>0.89895470383275267</c:v>
                </c:pt>
                <c:pt idx="11">
                  <c:v>0.90789473684210531</c:v>
                </c:pt>
                <c:pt idx="12">
                  <c:v>0.91485148514851489</c:v>
                </c:pt>
                <c:pt idx="13">
                  <c:v>0.92203898050974509</c:v>
                </c:pt>
                <c:pt idx="14">
                  <c:v>0.92655367231638419</c:v>
                </c:pt>
                <c:pt idx="15">
                  <c:v>0.9308873720136519</c:v>
                </c:pt>
                <c:pt idx="16">
                  <c:v>0.93427835051546393</c:v>
                </c:pt>
                <c:pt idx="17">
                  <c:v>0.93631502187651916</c:v>
                </c:pt>
                <c:pt idx="18">
                  <c:v>0.9379588839941263</c:v>
                </c:pt>
                <c:pt idx="19">
                  <c:v>0.93959545580493209</c:v>
                </c:pt>
                <c:pt idx="20">
                  <c:v>0.94059820121313531</c:v>
                </c:pt>
                <c:pt idx="21">
                  <c:v>0.9415758724143376</c:v>
                </c:pt>
                <c:pt idx="22">
                  <c:v>0.94219308700834326</c:v>
                </c:pt>
                <c:pt idx="23">
                  <c:v>0.94268490192549936</c:v>
                </c:pt>
                <c:pt idx="24">
                  <c:v>0.94315017319839711</c:v>
                </c:pt>
                <c:pt idx="25">
                  <c:v>0.94344749794913862</c:v>
                </c:pt>
                <c:pt idx="26">
                  <c:v>0.94372411657700195</c:v>
                </c:pt>
                <c:pt idx="27">
                  <c:v>0.94390393548952578</c:v>
                </c:pt>
                <c:pt idx="28">
                  <c:v>0.94404622747623568</c:v>
                </c:pt>
                <c:pt idx="29">
                  <c:v>0.94417621204049018</c:v>
                </c:pt>
                <c:pt idx="30">
                  <c:v>0.94426151216569476</c:v>
                </c:pt>
                <c:pt idx="31">
                  <c:v>0.94433850386604046</c:v>
                </c:pt>
                <c:pt idx="32">
                  <c:v>0.94438953821473592</c:v>
                </c:pt>
                <c:pt idx="33">
                  <c:v>0.94442972758186328</c:v>
                </c:pt>
                <c:pt idx="34">
                  <c:v>0.94446552969551534</c:v>
                </c:pt>
                <c:pt idx="35">
                  <c:v>0.94448945641625981</c:v>
                </c:pt>
                <c:pt idx="36">
                  <c:v>0.94451059277691218</c:v>
                </c:pt>
                <c:pt idx="37">
                  <c:v>0.94452480680848672</c:v>
                </c:pt>
                <c:pt idx="38">
                  <c:v>0.94453595542097624</c:v>
                </c:pt>
                <c:pt idx="39">
                  <c:v>0.94454570190426268</c:v>
                </c:pt>
                <c:pt idx="40">
                  <c:v>0.94455230366915188</c:v>
                </c:pt>
              </c:numCache>
            </c:numRef>
          </c:yVal>
          <c:smooth val="0"/>
        </c:ser>
        <c:ser>
          <c:idx val="0"/>
          <c:order val="1"/>
          <c:tx>
            <c:v>Matsubara+2009</c:v>
          </c:tx>
          <c:spPr>
            <a:ln w="28575">
              <a:solidFill>
                <a:srgbClr val="FF0000"/>
              </a:solidFill>
            </a:ln>
          </c:spPr>
          <c:marker>
            <c:spPr>
              <a:solidFill>
                <a:srgbClr val="FF0000"/>
              </a:solidFill>
              <a:ln>
                <a:noFill/>
              </a:ln>
            </c:spPr>
          </c:marker>
          <c:xVal>
            <c:numRef>
              <c:f>下界をより詳しく!$B$3:$B$13</c:f>
              <c:numCache>
                <c:formatCode>#,##0_ </c:formatCode>
                <c:ptCount val="11"/>
                <c:pt idx="0">
                  <c:v>19</c:v>
                </c:pt>
                <c:pt idx="1">
                  <c:v>37</c:v>
                </c:pt>
                <c:pt idx="2">
                  <c:v>125</c:v>
                </c:pt>
                <c:pt idx="3">
                  <c:v>380</c:v>
                </c:pt>
                <c:pt idx="4">
                  <c:v>1172</c:v>
                </c:pt>
                <c:pt idx="5">
                  <c:v>3609</c:v>
                </c:pt>
                <c:pt idx="6">
                  <c:v>11114</c:v>
                </c:pt>
                <c:pt idx="7">
                  <c:v>34227</c:v>
                </c:pt>
                <c:pt idx="8">
                  <c:v>105405</c:v>
                </c:pt>
                <c:pt idx="9">
                  <c:v>324605</c:v>
                </c:pt>
                <c:pt idx="10">
                  <c:v>999652</c:v>
                </c:pt>
              </c:numCache>
            </c:numRef>
          </c:xVal>
          <c:yVal>
            <c:numRef>
              <c:f>下界をより詳しく!$D$3:$D$13</c:f>
              <c:numCache>
                <c:formatCode>0.00000000_ </c:formatCode>
                <c:ptCount val="11"/>
                <c:pt idx="0">
                  <c:v>0.68421052631578949</c:v>
                </c:pt>
                <c:pt idx="1">
                  <c:v>0.7567567567567568</c:v>
                </c:pt>
                <c:pt idx="2">
                  <c:v>0.88</c:v>
                </c:pt>
                <c:pt idx="3">
                  <c:v>0.91052631578947374</c:v>
                </c:pt>
                <c:pt idx="4">
                  <c:v>0.93344709897610922</c:v>
                </c:pt>
                <c:pt idx="5">
                  <c:v>0.93959545580493209</c:v>
                </c:pt>
                <c:pt idx="6">
                  <c:v>0.94295483174374661</c:v>
                </c:pt>
                <c:pt idx="7">
                  <c:v>0.94390393548952578</c:v>
                </c:pt>
                <c:pt idx="8">
                  <c:v>0.94435747829799344</c:v>
                </c:pt>
                <c:pt idx="9">
                  <c:v>0.94448945641625981</c:v>
                </c:pt>
                <c:pt idx="10">
                  <c:v>0.94454770260050502</c:v>
                </c:pt>
              </c:numCache>
            </c:numRef>
          </c:yVal>
          <c:smooth val="1"/>
        </c:ser>
        <c:ser>
          <c:idx val="4"/>
          <c:order val="2"/>
          <c:tx>
            <c:v>Matsubara+2008</c:v>
          </c:tx>
          <c:spPr>
            <a:ln>
              <a:solidFill>
                <a:srgbClr val="990099"/>
              </a:solidFill>
            </a:ln>
          </c:spPr>
          <c:marker>
            <c:symbol val="circle"/>
            <c:size val="14"/>
            <c:spPr>
              <a:solidFill>
                <a:srgbClr val="7030A0"/>
              </a:solidFill>
              <a:ln>
                <a:solidFill>
                  <a:srgbClr val="7030A0"/>
                </a:solidFill>
              </a:ln>
            </c:spPr>
          </c:marker>
          <c:dPt>
            <c:idx val="0"/>
            <c:marker>
              <c:symbol val="triangle"/>
              <c:size val="14"/>
            </c:marker>
            <c:bubble3D val="0"/>
          </c:dPt>
          <c:dPt>
            <c:idx val="1"/>
            <c:marker>
              <c:symbol val="triangle"/>
              <c:size val="10"/>
            </c:marker>
            <c:bubble3D val="0"/>
          </c:dPt>
          <c:dPt>
            <c:idx val="2"/>
            <c:marker>
              <c:symbol val="triangle"/>
              <c:size val="9"/>
            </c:marker>
            <c:bubble3D val="0"/>
          </c:dPt>
          <c:xVal>
            <c:numRef>
              <c:f>下界をより詳しく!$K$14:$K$16</c:f>
              <c:numCache>
                <c:formatCode>General</c:formatCode>
                <c:ptCount val="3"/>
                <c:pt idx="0">
                  <c:v>184973</c:v>
                </c:pt>
                <c:pt idx="1">
                  <c:v>369946</c:v>
                </c:pt>
                <c:pt idx="2">
                  <c:v>554919</c:v>
                </c:pt>
              </c:numCache>
            </c:numRef>
          </c:xVal>
          <c:yVal>
            <c:numRef>
              <c:f>下界をより詳しく!$M$14:$M$16</c:f>
              <c:numCache>
                <c:formatCode>General</c:formatCode>
                <c:ptCount val="3"/>
                <c:pt idx="0">
                  <c:v>0.94456488244230241</c:v>
                </c:pt>
                <c:pt idx="1">
                  <c:v>0.944508117400918</c:v>
                </c:pt>
                <c:pt idx="2">
                  <c:v>0.94452703908137947</c:v>
                </c:pt>
              </c:numCache>
            </c:numRef>
          </c:yVal>
          <c:smooth val="1"/>
        </c:ser>
        <c:ser>
          <c:idx val="3"/>
          <c:order val="3"/>
          <c:tx>
            <c:v>Franek+2003</c:v>
          </c:tx>
          <c:spPr>
            <a:ln w="28575">
              <a:solidFill>
                <a:srgbClr val="00B0F0"/>
              </a:solidFill>
            </a:ln>
          </c:spPr>
          <c:marker>
            <c:spPr>
              <a:noFill/>
              <a:ln>
                <a:noFill/>
              </a:ln>
            </c:spPr>
          </c:marker>
          <c:xVal>
            <c:numRef>
              <c:f>下界をより詳しく!$H$4:$H$9</c:f>
              <c:numCache>
                <c:formatCode>General</c:formatCode>
                <c:ptCount val="6"/>
                <c:pt idx="0">
                  <c:v>6</c:v>
                </c:pt>
                <c:pt idx="1">
                  <c:v>27</c:v>
                </c:pt>
                <c:pt idx="2">
                  <c:v>116</c:v>
                </c:pt>
                <c:pt idx="3">
                  <c:v>493</c:v>
                </c:pt>
                <c:pt idx="4">
                  <c:v>2090</c:v>
                </c:pt>
                <c:pt idx="5" formatCode="#,##0_ ">
                  <c:v>1490530</c:v>
                </c:pt>
              </c:numCache>
            </c:numRef>
          </c:xVal>
          <c:yVal>
            <c:numRef>
              <c:f>下界をより詳しく!$J$4:$J$9</c:f>
              <c:numCache>
                <c:formatCode>General</c:formatCode>
                <c:ptCount val="6"/>
                <c:pt idx="0">
                  <c:v>0.33333333333333331</c:v>
                </c:pt>
                <c:pt idx="1">
                  <c:v>0.70370370370370372</c:v>
                </c:pt>
                <c:pt idx="2">
                  <c:v>0.85344827586206895</c:v>
                </c:pt>
                <c:pt idx="3">
                  <c:v>0.90466531440162268</c:v>
                </c:pt>
                <c:pt idx="4">
                  <c:v>0.92057416267942582</c:v>
                </c:pt>
                <c:pt idx="5">
                  <c:v>0.92705090000000001</c:v>
                </c:pt>
              </c:numCache>
            </c:numRef>
          </c:yVal>
          <c:smooth val="1"/>
        </c:ser>
        <c:ser>
          <c:idx val="2"/>
          <c:order val="4"/>
          <c:tx>
            <c:v>ρ(n)/n</c:v>
          </c:tx>
          <c:spPr>
            <a:ln w="31750">
              <a:solidFill>
                <a:srgbClr val="002060"/>
              </a:solidFill>
            </a:ln>
          </c:spPr>
          <c:marker>
            <c:symbol val="none"/>
          </c:marker>
          <c:xVal>
            <c:numRef>
              <c:f>連の最大数!$A$2:$A$67</c:f>
              <c:numCache>
                <c:formatCode>General</c:formatCode>
                <c:ptCount val="6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numCache>
            </c:numRef>
          </c:xVal>
          <c:y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yVal>
          <c:smooth val="0"/>
        </c:ser>
        <c:dLbls>
          <c:showLegendKey val="0"/>
          <c:showVal val="0"/>
          <c:showCatName val="0"/>
          <c:showSerName val="0"/>
          <c:showPercent val="0"/>
          <c:showBubbleSize val="0"/>
        </c:dLbls>
        <c:axId val="498734208"/>
        <c:axId val="417261008"/>
        <c:extLst/>
      </c:scatterChart>
      <c:valAx>
        <c:axId val="498734208"/>
        <c:scaling>
          <c:logBase val="10"/>
          <c:orientation val="minMax"/>
        </c:scaling>
        <c:delete val="0"/>
        <c:axPos val="b"/>
        <c:numFmt formatCode="General" sourceLinked="1"/>
        <c:majorTickMark val="out"/>
        <c:minorTickMark val="none"/>
        <c:tickLblPos val="nextTo"/>
        <c:crossAx val="417261008"/>
        <c:crosses val="autoZero"/>
        <c:crossBetween val="midCat"/>
      </c:valAx>
      <c:valAx>
        <c:axId val="417261008"/>
        <c:scaling>
          <c:orientation val="minMax"/>
          <c:min val="0.2"/>
        </c:scaling>
        <c:delete val="0"/>
        <c:axPos val="l"/>
        <c:majorGridlines/>
        <c:numFmt formatCode="0.000_ " sourceLinked="0"/>
        <c:majorTickMark val="out"/>
        <c:minorTickMark val="none"/>
        <c:tickLblPos val="nextTo"/>
        <c:crossAx val="498734208"/>
        <c:crosses val="autoZero"/>
        <c:crossBetween val="midCat"/>
      </c:valAx>
    </c:plotArea>
    <c:legend>
      <c:legendPos val="r"/>
      <c:legendEntry>
        <c:idx val="3"/>
        <c:txPr>
          <a:bodyPr/>
          <a:lstStyle/>
          <a:p>
            <a:pPr>
              <a:defRPr sz="1400">
                <a:solidFill>
                  <a:schemeClr val="tx1"/>
                </a:solidFill>
              </a:defRPr>
            </a:pPr>
            <a:endParaRPr lang="ja-JP"/>
          </a:p>
        </c:txPr>
      </c:legendEntry>
      <c:layout>
        <c:manualLayout>
          <c:xMode val="edge"/>
          <c:yMode val="edge"/>
          <c:x val="0.23797413584503166"/>
          <c:y val="0.5721776505423215"/>
          <c:w val="0.2339618808221062"/>
          <c:h val="0.31028800766554354"/>
        </c:manualLayout>
      </c:layout>
      <c:overlay val="0"/>
      <c:spPr>
        <a:solidFill>
          <a:schemeClr val="bg1"/>
        </a:solidFill>
      </c:spPr>
      <c:txPr>
        <a:bodyPr/>
        <a:lstStyle/>
        <a:p>
          <a:pPr>
            <a:defRPr sz="1400"/>
          </a:pPr>
          <a:endParaRPr lang="ja-JP"/>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78130035683125E-2"/>
          <c:y val="2.8701216590875177E-2"/>
          <c:w val="0.87945466041028864"/>
          <c:h val="0.8954875387666712"/>
        </c:manualLayout>
      </c:layout>
      <c:scatterChart>
        <c:scatterStyle val="smoothMarker"/>
        <c:varyColors val="0"/>
        <c:ser>
          <c:idx val="1"/>
          <c:order val="0"/>
          <c:tx>
            <c:v>Simpson2010</c:v>
          </c:tx>
          <c:spPr>
            <a:ln w="28575">
              <a:solidFill>
                <a:srgbClr val="00B050"/>
              </a:solidFill>
            </a:ln>
          </c:spPr>
          <c:marker>
            <c:symbol val="diamond"/>
            <c:size val="7"/>
            <c:spPr>
              <a:solidFill>
                <a:srgbClr val="00B050"/>
              </a:solidFill>
              <a:ln>
                <a:solidFill>
                  <a:srgbClr val="00B050"/>
                </a:solidFill>
              </a:ln>
            </c:spPr>
          </c:marker>
          <c:dPt>
            <c:idx val="4"/>
            <c:bubble3D val="0"/>
          </c:dPt>
          <c:xVal>
            <c:numRef>
              <c:f>下界をより詳しく!$E$3:$E$43</c:f>
              <c:numCache>
                <c:formatCode>General</c:formatCode>
                <c:ptCount val="41"/>
                <c:pt idx="0">
                  <c:v>13</c:v>
                </c:pt>
                <c:pt idx="1">
                  <c:v>24</c:v>
                </c:pt>
                <c:pt idx="2">
                  <c:v>32</c:v>
                </c:pt>
                <c:pt idx="3">
                  <c:v>37</c:v>
                </c:pt>
                <c:pt idx="4">
                  <c:v>56</c:v>
                </c:pt>
                <c:pt idx="5">
                  <c:v>69</c:v>
                </c:pt>
                <c:pt idx="6">
                  <c:v>93</c:v>
                </c:pt>
                <c:pt idx="7">
                  <c:v>125</c:v>
                </c:pt>
                <c:pt idx="8">
                  <c:v>162</c:v>
                </c:pt>
                <c:pt idx="9">
                  <c:v>218</c:v>
                </c:pt>
                <c:pt idx="10">
                  <c:v>287</c:v>
                </c:pt>
                <c:pt idx="11">
                  <c:v>380</c:v>
                </c:pt>
                <c:pt idx="12">
                  <c:v>505</c:v>
                </c:pt>
                <c:pt idx="13">
                  <c:v>667</c:v>
                </c:pt>
                <c:pt idx="14">
                  <c:v>885</c:v>
                </c:pt>
                <c:pt idx="15">
                  <c:v>1172</c:v>
                </c:pt>
                <c:pt idx="16">
                  <c:v>1552</c:v>
                </c:pt>
                <c:pt idx="17">
                  <c:v>2057</c:v>
                </c:pt>
                <c:pt idx="18">
                  <c:v>2724</c:v>
                </c:pt>
                <c:pt idx="19">
                  <c:v>3609</c:v>
                </c:pt>
                <c:pt idx="20">
                  <c:v>4781</c:v>
                </c:pt>
                <c:pt idx="21">
                  <c:v>6333</c:v>
                </c:pt>
                <c:pt idx="22">
                  <c:v>8390</c:v>
                </c:pt>
                <c:pt idx="23">
                  <c:v>11114</c:v>
                </c:pt>
                <c:pt idx="24">
                  <c:v>14723</c:v>
                </c:pt>
                <c:pt idx="25">
                  <c:v>19504</c:v>
                </c:pt>
                <c:pt idx="26">
                  <c:v>25837</c:v>
                </c:pt>
                <c:pt idx="27">
                  <c:v>34227</c:v>
                </c:pt>
                <c:pt idx="28">
                  <c:v>45341</c:v>
                </c:pt>
                <c:pt idx="29">
                  <c:v>60064</c:v>
                </c:pt>
                <c:pt idx="30">
                  <c:v>79568</c:v>
                </c:pt>
                <c:pt idx="31">
                  <c:v>105405</c:v>
                </c:pt>
                <c:pt idx="32">
                  <c:v>139632</c:v>
                </c:pt>
                <c:pt idx="33">
                  <c:v>184973</c:v>
                </c:pt>
                <c:pt idx="34">
                  <c:v>245037</c:v>
                </c:pt>
                <c:pt idx="35">
                  <c:v>324605</c:v>
                </c:pt>
                <c:pt idx="36">
                  <c:v>430010</c:v>
                </c:pt>
                <c:pt idx="37">
                  <c:v>569642</c:v>
                </c:pt>
                <c:pt idx="38">
                  <c:v>754615</c:v>
                </c:pt>
                <c:pt idx="39">
                  <c:v>999652</c:v>
                </c:pt>
                <c:pt idx="40">
                  <c:v>1324257</c:v>
                </c:pt>
              </c:numCache>
            </c:numRef>
          </c:xVal>
          <c:yVal>
            <c:numRef>
              <c:f>下界をより詳しく!$G$3:$G$43</c:f>
              <c:numCache>
                <c:formatCode>0.00000000_ </c:formatCode>
                <c:ptCount val="41"/>
                <c:pt idx="0">
                  <c:v>0.61538461538461542</c:v>
                </c:pt>
                <c:pt idx="1">
                  <c:v>0.66666666666666663</c:v>
                </c:pt>
                <c:pt idx="2">
                  <c:v>0.71875</c:v>
                </c:pt>
                <c:pt idx="3">
                  <c:v>0.7567567567567568</c:v>
                </c:pt>
                <c:pt idx="4">
                  <c:v>0.7678571428571429</c:v>
                </c:pt>
                <c:pt idx="5">
                  <c:v>0.79710144927536231</c:v>
                </c:pt>
                <c:pt idx="6">
                  <c:v>0.84946236559139787</c:v>
                </c:pt>
                <c:pt idx="7">
                  <c:v>0.86399999999999999</c:v>
                </c:pt>
                <c:pt idx="8">
                  <c:v>0.86419753086419748</c:v>
                </c:pt>
                <c:pt idx="9">
                  <c:v>0.89449541284403666</c:v>
                </c:pt>
                <c:pt idx="10">
                  <c:v>0.89895470383275267</c:v>
                </c:pt>
                <c:pt idx="11">
                  <c:v>0.90789473684210531</c:v>
                </c:pt>
                <c:pt idx="12">
                  <c:v>0.91485148514851489</c:v>
                </c:pt>
                <c:pt idx="13">
                  <c:v>0.92203898050974509</c:v>
                </c:pt>
                <c:pt idx="14">
                  <c:v>0.92655367231638419</c:v>
                </c:pt>
                <c:pt idx="15">
                  <c:v>0.9308873720136519</c:v>
                </c:pt>
                <c:pt idx="16">
                  <c:v>0.93427835051546393</c:v>
                </c:pt>
                <c:pt idx="17">
                  <c:v>0.93631502187651916</c:v>
                </c:pt>
                <c:pt idx="18">
                  <c:v>0.9379588839941263</c:v>
                </c:pt>
                <c:pt idx="19">
                  <c:v>0.93959545580493209</c:v>
                </c:pt>
                <c:pt idx="20">
                  <c:v>0.94059820121313531</c:v>
                </c:pt>
                <c:pt idx="21">
                  <c:v>0.9415758724143376</c:v>
                </c:pt>
                <c:pt idx="22">
                  <c:v>0.94219308700834326</c:v>
                </c:pt>
                <c:pt idx="23">
                  <c:v>0.94268490192549936</c:v>
                </c:pt>
                <c:pt idx="24">
                  <c:v>0.94315017319839711</c:v>
                </c:pt>
                <c:pt idx="25">
                  <c:v>0.94344749794913862</c:v>
                </c:pt>
                <c:pt idx="26">
                  <c:v>0.94372411657700195</c:v>
                </c:pt>
                <c:pt idx="27">
                  <c:v>0.94390393548952578</c:v>
                </c:pt>
                <c:pt idx="28">
                  <c:v>0.94404622747623568</c:v>
                </c:pt>
                <c:pt idx="29">
                  <c:v>0.94417621204049018</c:v>
                </c:pt>
                <c:pt idx="30">
                  <c:v>0.94426151216569476</c:v>
                </c:pt>
                <c:pt idx="31">
                  <c:v>0.94433850386604046</c:v>
                </c:pt>
                <c:pt idx="32">
                  <c:v>0.94438953821473592</c:v>
                </c:pt>
                <c:pt idx="33">
                  <c:v>0.94442972758186328</c:v>
                </c:pt>
                <c:pt idx="34">
                  <c:v>0.94446552969551534</c:v>
                </c:pt>
                <c:pt idx="35">
                  <c:v>0.94448945641625981</c:v>
                </c:pt>
                <c:pt idx="36">
                  <c:v>0.94451059277691218</c:v>
                </c:pt>
                <c:pt idx="37">
                  <c:v>0.94452480680848672</c:v>
                </c:pt>
                <c:pt idx="38">
                  <c:v>0.94453595542097624</c:v>
                </c:pt>
                <c:pt idx="39">
                  <c:v>0.94454570190426268</c:v>
                </c:pt>
                <c:pt idx="40">
                  <c:v>0.94455230366915188</c:v>
                </c:pt>
              </c:numCache>
            </c:numRef>
          </c:yVal>
          <c:smooth val="0"/>
        </c:ser>
        <c:ser>
          <c:idx val="0"/>
          <c:order val="1"/>
          <c:tx>
            <c:v>Matsubara+2009</c:v>
          </c:tx>
          <c:spPr>
            <a:ln w="28575">
              <a:solidFill>
                <a:srgbClr val="FF0000"/>
              </a:solidFill>
            </a:ln>
          </c:spPr>
          <c:marker>
            <c:spPr>
              <a:solidFill>
                <a:srgbClr val="FF0000"/>
              </a:solidFill>
              <a:ln>
                <a:noFill/>
              </a:ln>
            </c:spPr>
          </c:marker>
          <c:xVal>
            <c:numRef>
              <c:f>下界をより詳しく!$B$3:$B$13</c:f>
              <c:numCache>
                <c:formatCode>#,##0_ </c:formatCode>
                <c:ptCount val="11"/>
                <c:pt idx="0">
                  <c:v>19</c:v>
                </c:pt>
                <c:pt idx="1">
                  <c:v>37</c:v>
                </c:pt>
                <c:pt idx="2">
                  <c:v>125</c:v>
                </c:pt>
                <c:pt idx="3">
                  <c:v>380</c:v>
                </c:pt>
                <c:pt idx="4">
                  <c:v>1172</c:v>
                </c:pt>
                <c:pt idx="5">
                  <c:v>3609</c:v>
                </c:pt>
                <c:pt idx="6">
                  <c:v>11114</c:v>
                </c:pt>
                <c:pt idx="7">
                  <c:v>34227</c:v>
                </c:pt>
                <c:pt idx="8">
                  <c:v>105405</c:v>
                </c:pt>
                <c:pt idx="9">
                  <c:v>324605</c:v>
                </c:pt>
                <c:pt idx="10">
                  <c:v>999652</c:v>
                </c:pt>
              </c:numCache>
            </c:numRef>
          </c:xVal>
          <c:yVal>
            <c:numRef>
              <c:f>下界をより詳しく!$D$3:$D$13</c:f>
              <c:numCache>
                <c:formatCode>0.00000000_ </c:formatCode>
                <c:ptCount val="11"/>
                <c:pt idx="0">
                  <c:v>0.68421052631578949</c:v>
                </c:pt>
                <c:pt idx="1">
                  <c:v>0.7567567567567568</c:v>
                </c:pt>
                <c:pt idx="2">
                  <c:v>0.88</c:v>
                </c:pt>
                <c:pt idx="3">
                  <c:v>0.91052631578947374</c:v>
                </c:pt>
                <c:pt idx="4">
                  <c:v>0.93344709897610922</c:v>
                </c:pt>
                <c:pt idx="5">
                  <c:v>0.93959545580493209</c:v>
                </c:pt>
                <c:pt idx="6">
                  <c:v>0.94295483174374661</c:v>
                </c:pt>
                <c:pt idx="7">
                  <c:v>0.94390393548952578</c:v>
                </c:pt>
                <c:pt idx="8">
                  <c:v>0.94435747829799344</c:v>
                </c:pt>
                <c:pt idx="9">
                  <c:v>0.94448945641625981</c:v>
                </c:pt>
                <c:pt idx="10">
                  <c:v>0.94454770260050502</c:v>
                </c:pt>
              </c:numCache>
            </c:numRef>
          </c:yVal>
          <c:smooth val="1"/>
        </c:ser>
        <c:ser>
          <c:idx val="4"/>
          <c:order val="2"/>
          <c:tx>
            <c:v>Matsubara+2008</c:v>
          </c:tx>
          <c:spPr>
            <a:ln>
              <a:solidFill>
                <a:srgbClr val="990099"/>
              </a:solidFill>
            </a:ln>
          </c:spPr>
          <c:marker>
            <c:symbol val="circle"/>
            <c:size val="14"/>
            <c:spPr>
              <a:solidFill>
                <a:srgbClr val="7030A0"/>
              </a:solidFill>
              <a:ln>
                <a:solidFill>
                  <a:srgbClr val="7030A0"/>
                </a:solidFill>
              </a:ln>
            </c:spPr>
          </c:marker>
          <c:dPt>
            <c:idx val="0"/>
            <c:marker>
              <c:symbol val="triangle"/>
              <c:size val="14"/>
            </c:marker>
            <c:bubble3D val="0"/>
          </c:dPt>
          <c:dPt>
            <c:idx val="1"/>
            <c:marker>
              <c:symbol val="triangle"/>
              <c:size val="10"/>
            </c:marker>
            <c:bubble3D val="0"/>
          </c:dPt>
          <c:dPt>
            <c:idx val="2"/>
            <c:marker>
              <c:symbol val="triangle"/>
              <c:size val="9"/>
            </c:marker>
            <c:bubble3D val="0"/>
          </c:dPt>
          <c:xVal>
            <c:numRef>
              <c:f>下界をより詳しく!$K$14:$K$16</c:f>
              <c:numCache>
                <c:formatCode>General</c:formatCode>
                <c:ptCount val="3"/>
                <c:pt idx="0">
                  <c:v>184973</c:v>
                </c:pt>
                <c:pt idx="1">
                  <c:v>369946</c:v>
                </c:pt>
                <c:pt idx="2">
                  <c:v>554919</c:v>
                </c:pt>
              </c:numCache>
            </c:numRef>
          </c:xVal>
          <c:yVal>
            <c:numRef>
              <c:f>下界をより詳しく!$M$14:$M$16</c:f>
              <c:numCache>
                <c:formatCode>General</c:formatCode>
                <c:ptCount val="3"/>
                <c:pt idx="0">
                  <c:v>0.94456488244230241</c:v>
                </c:pt>
                <c:pt idx="1">
                  <c:v>0.944508117400918</c:v>
                </c:pt>
                <c:pt idx="2">
                  <c:v>0.94452703908137947</c:v>
                </c:pt>
              </c:numCache>
            </c:numRef>
          </c:yVal>
          <c:smooth val="1"/>
        </c:ser>
        <c:ser>
          <c:idx val="3"/>
          <c:order val="3"/>
          <c:tx>
            <c:v>Franek+2003</c:v>
          </c:tx>
          <c:spPr>
            <a:ln w="28575">
              <a:solidFill>
                <a:srgbClr val="00B0F0"/>
              </a:solidFill>
            </a:ln>
          </c:spPr>
          <c:marker>
            <c:spPr>
              <a:noFill/>
              <a:ln>
                <a:noFill/>
              </a:ln>
            </c:spPr>
          </c:marker>
          <c:xVal>
            <c:numRef>
              <c:f>下界をより詳しく!$H$4:$H$9</c:f>
              <c:numCache>
                <c:formatCode>General</c:formatCode>
                <c:ptCount val="6"/>
                <c:pt idx="0">
                  <c:v>6</c:v>
                </c:pt>
                <c:pt idx="1">
                  <c:v>27</c:v>
                </c:pt>
                <c:pt idx="2">
                  <c:v>116</c:v>
                </c:pt>
                <c:pt idx="3">
                  <c:v>493</c:v>
                </c:pt>
                <c:pt idx="4">
                  <c:v>2090</c:v>
                </c:pt>
                <c:pt idx="5" formatCode="#,##0_ ">
                  <c:v>1490530</c:v>
                </c:pt>
              </c:numCache>
            </c:numRef>
          </c:xVal>
          <c:yVal>
            <c:numRef>
              <c:f>下界をより詳しく!$J$4:$J$9</c:f>
              <c:numCache>
                <c:formatCode>General</c:formatCode>
                <c:ptCount val="6"/>
                <c:pt idx="0">
                  <c:v>0.33333333333333331</c:v>
                </c:pt>
                <c:pt idx="1">
                  <c:v>0.70370370370370372</c:v>
                </c:pt>
                <c:pt idx="2">
                  <c:v>0.85344827586206895</c:v>
                </c:pt>
                <c:pt idx="3">
                  <c:v>0.90466531440162268</c:v>
                </c:pt>
                <c:pt idx="4">
                  <c:v>0.92057416267942582</c:v>
                </c:pt>
                <c:pt idx="5">
                  <c:v>0.92705090000000001</c:v>
                </c:pt>
              </c:numCache>
            </c:numRef>
          </c:yVal>
          <c:smooth val="1"/>
        </c:ser>
        <c:ser>
          <c:idx val="2"/>
          <c:order val="4"/>
          <c:tx>
            <c:v>ρ(n)/n</c:v>
          </c:tx>
          <c:spPr>
            <a:ln w="31750">
              <a:solidFill>
                <a:srgbClr val="002060"/>
              </a:solidFill>
            </a:ln>
          </c:spPr>
          <c:marker>
            <c:symbol val="none"/>
          </c:marker>
          <c:xVal>
            <c:numRef>
              <c:f>連の最大数!$A$2:$A$67</c:f>
              <c:numCache>
                <c:formatCode>General</c:formatCode>
                <c:ptCount val="6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numCache>
            </c:numRef>
          </c:xVal>
          <c:y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yVal>
          <c:smooth val="0"/>
        </c:ser>
        <c:dLbls>
          <c:showLegendKey val="0"/>
          <c:showVal val="0"/>
          <c:showCatName val="0"/>
          <c:showSerName val="0"/>
          <c:showPercent val="0"/>
          <c:showBubbleSize val="0"/>
        </c:dLbls>
        <c:axId val="417261792"/>
        <c:axId val="417262184"/>
        <c:extLst/>
      </c:scatterChart>
      <c:valAx>
        <c:axId val="417261792"/>
        <c:scaling>
          <c:logBase val="10"/>
          <c:orientation val="minMax"/>
        </c:scaling>
        <c:delete val="0"/>
        <c:axPos val="b"/>
        <c:numFmt formatCode="General" sourceLinked="1"/>
        <c:majorTickMark val="out"/>
        <c:minorTickMark val="none"/>
        <c:tickLblPos val="nextTo"/>
        <c:crossAx val="417262184"/>
        <c:crosses val="autoZero"/>
        <c:crossBetween val="midCat"/>
      </c:valAx>
      <c:valAx>
        <c:axId val="417262184"/>
        <c:scaling>
          <c:orientation val="minMax"/>
          <c:min val="0.2"/>
        </c:scaling>
        <c:delete val="0"/>
        <c:axPos val="l"/>
        <c:majorGridlines/>
        <c:numFmt formatCode="0.000_ " sourceLinked="0"/>
        <c:majorTickMark val="out"/>
        <c:minorTickMark val="none"/>
        <c:tickLblPos val="nextTo"/>
        <c:crossAx val="417261792"/>
        <c:crosses val="autoZero"/>
        <c:crossBetween val="midCat"/>
      </c:valAx>
    </c:plotArea>
    <c:legend>
      <c:legendPos val="r"/>
      <c:legendEntry>
        <c:idx val="3"/>
        <c:txPr>
          <a:bodyPr/>
          <a:lstStyle/>
          <a:p>
            <a:pPr>
              <a:defRPr sz="1400">
                <a:solidFill>
                  <a:schemeClr val="tx1"/>
                </a:solidFill>
              </a:defRPr>
            </a:pPr>
            <a:endParaRPr lang="ja-JP"/>
          </a:p>
        </c:txPr>
      </c:legendEntry>
      <c:layout>
        <c:manualLayout>
          <c:xMode val="edge"/>
          <c:yMode val="edge"/>
          <c:x val="0.23797413584503166"/>
          <c:y val="0.5721776505423215"/>
          <c:w val="0.2339618808221062"/>
          <c:h val="0.31028800766554354"/>
        </c:manualLayout>
      </c:layout>
      <c:overlay val="0"/>
      <c:spPr>
        <a:solidFill>
          <a:schemeClr val="bg1"/>
        </a:solidFill>
      </c:spPr>
      <c:txPr>
        <a:bodyPr/>
        <a:lstStyle/>
        <a:p>
          <a:pPr>
            <a:defRPr sz="14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22115393371593E-2"/>
          <c:y val="2.680869198023466E-2"/>
          <c:w val="0.87534889110681691"/>
          <c:h val="0.90999005524121246"/>
        </c:manualLayout>
      </c:layout>
      <c:barChart>
        <c:barDir val="col"/>
        <c:grouping val="clustered"/>
        <c:varyColors val="0"/>
        <c:ser>
          <c:idx val="0"/>
          <c:order val="0"/>
          <c:tx>
            <c:strRef>
              <c:f>連の最大数!$B$1</c:f>
              <c:strCache>
                <c:ptCount val="1"/>
                <c:pt idx="0">
                  <c:v>ρ(n)</c:v>
                </c:pt>
              </c:strCache>
            </c:strRef>
          </c:tx>
          <c:spPr>
            <a:solidFill>
              <a:srgbClr val="FFFF00"/>
            </a:solidFill>
            <a:ln>
              <a:solidFill>
                <a:schemeClr val="tx1"/>
              </a:solidFill>
            </a:ln>
          </c:spPr>
          <c:invertIfNegative val="0"/>
          <c:val>
            <c:numRef>
              <c:f>連の最大数!$B$2:$B$67</c:f>
              <c:numCache>
                <c:formatCode>General</c:formatCode>
                <c:ptCount val="66"/>
                <c:pt idx="0">
                  <c:v>0</c:v>
                </c:pt>
                <c:pt idx="1">
                  <c:v>1</c:v>
                </c:pt>
                <c:pt idx="2">
                  <c:v>1</c:v>
                </c:pt>
                <c:pt idx="3">
                  <c:v>2</c:v>
                </c:pt>
                <c:pt idx="4">
                  <c:v>2</c:v>
                </c:pt>
                <c:pt idx="5">
                  <c:v>3</c:v>
                </c:pt>
                <c:pt idx="6">
                  <c:v>4</c:v>
                </c:pt>
                <c:pt idx="7">
                  <c:v>5</c:v>
                </c:pt>
                <c:pt idx="8">
                  <c:v>5</c:v>
                </c:pt>
                <c:pt idx="9">
                  <c:v>6</c:v>
                </c:pt>
                <c:pt idx="10">
                  <c:v>7</c:v>
                </c:pt>
                <c:pt idx="11">
                  <c:v>8</c:v>
                </c:pt>
                <c:pt idx="12">
                  <c:v>8</c:v>
                </c:pt>
                <c:pt idx="13">
                  <c:v>10</c:v>
                </c:pt>
                <c:pt idx="14">
                  <c:v>10</c:v>
                </c:pt>
                <c:pt idx="15">
                  <c:v>11</c:v>
                </c:pt>
                <c:pt idx="16">
                  <c:v>12</c:v>
                </c:pt>
                <c:pt idx="17">
                  <c:v>13</c:v>
                </c:pt>
                <c:pt idx="18">
                  <c:v>14</c:v>
                </c:pt>
                <c:pt idx="19">
                  <c:v>15</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27</c:v>
                </c:pt>
                <c:pt idx="34">
                  <c:v>28</c:v>
                </c:pt>
                <c:pt idx="35">
                  <c:v>29</c:v>
                </c:pt>
                <c:pt idx="36">
                  <c:v>30</c:v>
                </c:pt>
                <c:pt idx="37">
                  <c:v>30</c:v>
                </c:pt>
                <c:pt idx="38">
                  <c:v>31</c:v>
                </c:pt>
                <c:pt idx="39">
                  <c:v>32</c:v>
                </c:pt>
                <c:pt idx="40">
                  <c:v>33</c:v>
                </c:pt>
                <c:pt idx="41">
                  <c:v>35</c:v>
                </c:pt>
                <c:pt idx="42">
                  <c:v>35</c:v>
                </c:pt>
                <c:pt idx="43">
                  <c:v>36</c:v>
                </c:pt>
                <c:pt idx="44">
                  <c:v>37</c:v>
                </c:pt>
                <c:pt idx="45">
                  <c:v>38</c:v>
                </c:pt>
                <c:pt idx="46">
                  <c:v>39</c:v>
                </c:pt>
                <c:pt idx="47">
                  <c:v>40</c:v>
                </c:pt>
                <c:pt idx="48">
                  <c:v>41</c:v>
                </c:pt>
                <c:pt idx="49">
                  <c:v>42</c:v>
                </c:pt>
                <c:pt idx="50">
                  <c:v>43</c:v>
                </c:pt>
                <c:pt idx="51">
                  <c:v>44</c:v>
                </c:pt>
                <c:pt idx="52">
                  <c:v>45</c:v>
                </c:pt>
                <c:pt idx="53">
                  <c:v>46</c:v>
                </c:pt>
                <c:pt idx="54">
                  <c:v>46</c:v>
                </c:pt>
                <c:pt idx="55">
                  <c:v>47</c:v>
                </c:pt>
                <c:pt idx="56">
                  <c:v>48</c:v>
                </c:pt>
                <c:pt idx="57">
                  <c:v>49</c:v>
                </c:pt>
                <c:pt idx="58">
                  <c:v>50</c:v>
                </c:pt>
                <c:pt idx="59">
                  <c:v>51</c:v>
                </c:pt>
                <c:pt idx="60">
                  <c:v>52</c:v>
                </c:pt>
                <c:pt idx="61">
                  <c:v>53</c:v>
                </c:pt>
                <c:pt idx="62">
                  <c:v>54</c:v>
                </c:pt>
                <c:pt idx="63">
                  <c:v>55</c:v>
                </c:pt>
                <c:pt idx="64">
                  <c:v>56</c:v>
                </c:pt>
                <c:pt idx="65">
                  <c:v>56</c:v>
                </c:pt>
              </c:numCache>
            </c:numRef>
          </c:val>
        </c:ser>
        <c:dLbls>
          <c:showLegendKey val="0"/>
          <c:showVal val="0"/>
          <c:showCatName val="0"/>
          <c:showSerName val="0"/>
          <c:showPercent val="0"/>
          <c:showBubbleSize val="0"/>
        </c:dLbls>
        <c:gapWidth val="150"/>
        <c:axId val="537285440"/>
        <c:axId val="537285048"/>
      </c:barChart>
      <c:lineChart>
        <c:grouping val="standard"/>
        <c:varyColors val="0"/>
        <c:ser>
          <c:idx val="1"/>
          <c:order val="1"/>
          <c:tx>
            <c:strRef>
              <c:f>連の最大数!$C$1</c:f>
              <c:strCache>
                <c:ptCount val="1"/>
                <c:pt idx="0">
                  <c:v>ρ(n)/n</c:v>
                </c:pt>
              </c:strCache>
            </c:strRef>
          </c:tx>
          <c:spPr>
            <a:ln w="44450">
              <a:solidFill>
                <a:srgbClr val="002060"/>
              </a:solidFill>
            </a:ln>
          </c:spPr>
          <c:marker>
            <c:symbol val="diamond"/>
            <c:size val="8"/>
            <c:spPr>
              <a:solidFill>
                <a:srgbClr val="002060"/>
              </a:solidFill>
              <a:ln>
                <a:solidFill>
                  <a:srgbClr val="002060"/>
                </a:solidFill>
              </a:ln>
            </c:spPr>
          </c:marker>
          <c: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val>
          <c:smooth val="0"/>
        </c:ser>
        <c:dLbls>
          <c:showLegendKey val="0"/>
          <c:showVal val="0"/>
          <c:showCatName val="0"/>
          <c:showSerName val="0"/>
          <c:showPercent val="0"/>
          <c:showBubbleSize val="0"/>
        </c:dLbls>
        <c:marker val="1"/>
        <c:smooth val="0"/>
        <c:axId val="537408080"/>
        <c:axId val="537408472"/>
      </c:lineChart>
      <c:catAx>
        <c:axId val="537408080"/>
        <c:scaling>
          <c:orientation val="minMax"/>
        </c:scaling>
        <c:delete val="0"/>
        <c:axPos val="b"/>
        <c:majorTickMark val="out"/>
        <c:minorTickMark val="none"/>
        <c:tickLblPos val="nextTo"/>
        <c:txPr>
          <a:bodyPr/>
          <a:lstStyle/>
          <a:p>
            <a:pPr>
              <a:defRPr sz="1100">
                <a:latin typeface="Times New Roman" pitchFamily="18" charset="0"/>
                <a:cs typeface="Times New Roman" pitchFamily="18" charset="0"/>
              </a:defRPr>
            </a:pPr>
            <a:endParaRPr lang="ja-JP"/>
          </a:p>
        </c:txPr>
        <c:crossAx val="537408472"/>
        <c:crosses val="autoZero"/>
        <c:auto val="1"/>
        <c:lblAlgn val="ctr"/>
        <c:lblOffset val="100"/>
        <c:noMultiLvlLbl val="0"/>
      </c:catAx>
      <c:valAx>
        <c:axId val="537408472"/>
        <c:scaling>
          <c:orientation val="minMax"/>
        </c:scaling>
        <c:delete val="0"/>
        <c:axPos val="l"/>
        <c:majorGridlines>
          <c:spPr>
            <a:ln>
              <a:solidFill>
                <a:schemeClr val="bg2">
                  <a:lumMod val="75000"/>
                </a:schemeClr>
              </a:solidFill>
              <a:prstDash val="sysDash"/>
            </a:ln>
          </c:spPr>
        </c:majorGridlines>
        <c:numFmt formatCode="0.00_ " sourceLinked="0"/>
        <c:majorTickMark val="out"/>
        <c:minorTickMark val="none"/>
        <c:tickLblPos val="nextTo"/>
        <c:txPr>
          <a:bodyPr/>
          <a:lstStyle/>
          <a:p>
            <a:pPr>
              <a:defRPr sz="1400" baseline="0">
                <a:solidFill>
                  <a:srgbClr val="002060"/>
                </a:solidFill>
                <a:latin typeface="Times New Roman" pitchFamily="18" charset="0"/>
                <a:cs typeface="Times New Roman" pitchFamily="18" charset="0"/>
              </a:defRPr>
            </a:pPr>
            <a:endParaRPr lang="ja-JP"/>
          </a:p>
        </c:txPr>
        <c:crossAx val="537408080"/>
        <c:crosses val="autoZero"/>
        <c:crossBetween val="between"/>
      </c:valAx>
      <c:valAx>
        <c:axId val="537285048"/>
        <c:scaling>
          <c:orientation val="minMax"/>
        </c:scaling>
        <c:delete val="0"/>
        <c:axPos val="r"/>
        <c:numFmt formatCode="@" sourceLinked="0"/>
        <c:majorTickMark val="out"/>
        <c:minorTickMark val="none"/>
        <c:tickLblPos val="nextTo"/>
        <c:txPr>
          <a:bodyPr/>
          <a:lstStyle/>
          <a:p>
            <a:pPr>
              <a:defRPr sz="1800" b="1">
                <a:solidFill>
                  <a:schemeClr val="tx1"/>
                </a:solidFill>
                <a:latin typeface="Times New Roman" pitchFamily="18" charset="0"/>
                <a:cs typeface="Times New Roman" pitchFamily="18" charset="0"/>
              </a:defRPr>
            </a:pPr>
            <a:endParaRPr lang="ja-JP"/>
          </a:p>
        </c:txPr>
        <c:crossAx val="537285440"/>
        <c:crosses val="max"/>
        <c:crossBetween val="between"/>
      </c:valAx>
      <c:catAx>
        <c:axId val="537285440"/>
        <c:scaling>
          <c:orientation val="minMax"/>
        </c:scaling>
        <c:delete val="1"/>
        <c:axPos val="b"/>
        <c:majorTickMark val="out"/>
        <c:minorTickMark val="none"/>
        <c:tickLblPos val="nextTo"/>
        <c:crossAx val="537285048"/>
        <c:crosses val="autoZero"/>
        <c:auto val="1"/>
        <c:lblAlgn val="ctr"/>
        <c:lblOffset val="100"/>
        <c:noMultiLvlLbl val="0"/>
      </c:cat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22115393371593E-2"/>
          <c:y val="2.680869198023466E-2"/>
          <c:w val="0.87534889110681691"/>
          <c:h val="0.90999005524121246"/>
        </c:manualLayout>
      </c:layout>
      <c:barChart>
        <c:barDir val="col"/>
        <c:grouping val="clustered"/>
        <c:varyColors val="0"/>
        <c:ser>
          <c:idx val="0"/>
          <c:order val="0"/>
          <c:tx>
            <c:strRef>
              <c:f>連の最大数!$B$1</c:f>
              <c:strCache>
                <c:ptCount val="1"/>
                <c:pt idx="0">
                  <c:v>ρ(n)</c:v>
                </c:pt>
              </c:strCache>
            </c:strRef>
          </c:tx>
          <c:spPr>
            <a:solidFill>
              <a:srgbClr val="FFFF00"/>
            </a:solidFill>
            <a:ln>
              <a:solidFill>
                <a:schemeClr val="tx1"/>
              </a:solidFill>
            </a:ln>
          </c:spPr>
          <c:invertIfNegative val="0"/>
          <c:val>
            <c:numRef>
              <c:f>連の最大数!$B$2:$B$67</c:f>
              <c:numCache>
                <c:formatCode>General</c:formatCode>
                <c:ptCount val="66"/>
                <c:pt idx="0">
                  <c:v>0</c:v>
                </c:pt>
                <c:pt idx="1">
                  <c:v>1</c:v>
                </c:pt>
                <c:pt idx="2">
                  <c:v>1</c:v>
                </c:pt>
                <c:pt idx="3">
                  <c:v>2</c:v>
                </c:pt>
                <c:pt idx="4">
                  <c:v>2</c:v>
                </c:pt>
                <c:pt idx="5">
                  <c:v>3</c:v>
                </c:pt>
                <c:pt idx="6">
                  <c:v>4</c:v>
                </c:pt>
                <c:pt idx="7">
                  <c:v>5</c:v>
                </c:pt>
                <c:pt idx="8">
                  <c:v>5</c:v>
                </c:pt>
                <c:pt idx="9">
                  <c:v>6</c:v>
                </c:pt>
                <c:pt idx="10">
                  <c:v>7</c:v>
                </c:pt>
                <c:pt idx="11">
                  <c:v>8</c:v>
                </c:pt>
                <c:pt idx="12">
                  <c:v>8</c:v>
                </c:pt>
                <c:pt idx="13">
                  <c:v>10</c:v>
                </c:pt>
                <c:pt idx="14">
                  <c:v>10</c:v>
                </c:pt>
                <c:pt idx="15">
                  <c:v>11</c:v>
                </c:pt>
                <c:pt idx="16">
                  <c:v>12</c:v>
                </c:pt>
                <c:pt idx="17">
                  <c:v>13</c:v>
                </c:pt>
                <c:pt idx="18">
                  <c:v>14</c:v>
                </c:pt>
                <c:pt idx="19">
                  <c:v>15</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27</c:v>
                </c:pt>
                <c:pt idx="34">
                  <c:v>28</c:v>
                </c:pt>
                <c:pt idx="35">
                  <c:v>29</c:v>
                </c:pt>
                <c:pt idx="36">
                  <c:v>30</c:v>
                </c:pt>
                <c:pt idx="37">
                  <c:v>30</c:v>
                </c:pt>
                <c:pt idx="38">
                  <c:v>31</c:v>
                </c:pt>
                <c:pt idx="39">
                  <c:v>32</c:v>
                </c:pt>
                <c:pt idx="40">
                  <c:v>33</c:v>
                </c:pt>
                <c:pt idx="41">
                  <c:v>35</c:v>
                </c:pt>
                <c:pt idx="42">
                  <c:v>35</c:v>
                </c:pt>
                <c:pt idx="43">
                  <c:v>36</c:v>
                </c:pt>
                <c:pt idx="44">
                  <c:v>37</c:v>
                </c:pt>
                <c:pt idx="45">
                  <c:v>38</c:v>
                </c:pt>
                <c:pt idx="46">
                  <c:v>39</c:v>
                </c:pt>
                <c:pt idx="47">
                  <c:v>40</c:v>
                </c:pt>
                <c:pt idx="48">
                  <c:v>41</c:v>
                </c:pt>
                <c:pt idx="49">
                  <c:v>42</c:v>
                </c:pt>
                <c:pt idx="50">
                  <c:v>43</c:v>
                </c:pt>
                <c:pt idx="51">
                  <c:v>44</c:v>
                </c:pt>
                <c:pt idx="52">
                  <c:v>45</c:v>
                </c:pt>
                <c:pt idx="53">
                  <c:v>46</c:v>
                </c:pt>
                <c:pt idx="54">
                  <c:v>46</c:v>
                </c:pt>
                <c:pt idx="55">
                  <c:v>47</c:v>
                </c:pt>
                <c:pt idx="56">
                  <c:v>48</c:v>
                </c:pt>
                <c:pt idx="57">
                  <c:v>49</c:v>
                </c:pt>
                <c:pt idx="58">
                  <c:v>50</c:v>
                </c:pt>
                <c:pt idx="59">
                  <c:v>51</c:v>
                </c:pt>
                <c:pt idx="60">
                  <c:v>52</c:v>
                </c:pt>
                <c:pt idx="61">
                  <c:v>53</c:v>
                </c:pt>
                <c:pt idx="62">
                  <c:v>54</c:v>
                </c:pt>
                <c:pt idx="63">
                  <c:v>55</c:v>
                </c:pt>
                <c:pt idx="64">
                  <c:v>56</c:v>
                </c:pt>
                <c:pt idx="65">
                  <c:v>56</c:v>
                </c:pt>
              </c:numCache>
            </c:numRef>
          </c:val>
        </c:ser>
        <c:dLbls>
          <c:showLegendKey val="0"/>
          <c:showVal val="0"/>
          <c:showCatName val="0"/>
          <c:showSerName val="0"/>
          <c:showPercent val="0"/>
          <c:showBubbleSize val="0"/>
        </c:dLbls>
        <c:gapWidth val="150"/>
        <c:axId val="537327816"/>
        <c:axId val="537327424"/>
      </c:barChart>
      <c:lineChart>
        <c:grouping val="standard"/>
        <c:varyColors val="0"/>
        <c:ser>
          <c:idx val="1"/>
          <c:order val="1"/>
          <c:tx>
            <c:strRef>
              <c:f>連の最大数!$C$1</c:f>
              <c:strCache>
                <c:ptCount val="1"/>
                <c:pt idx="0">
                  <c:v>ρ(n)/n</c:v>
                </c:pt>
              </c:strCache>
            </c:strRef>
          </c:tx>
          <c:spPr>
            <a:ln w="44450">
              <a:solidFill>
                <a:srgbClr val="002060"/>
              </a:solidFill>
            </a:ln>
          </c:spPr>
          <c:marker>
            <c:symbol val="diamond"/>
            <c:size val="8"/>
            <c:spPr>
              <a:solidFill>
                <a:srgbClr val="002060"/>
              </a:solidFill>
              <a:ln>
                <a:solidFill>
                  <a:srgbClr val="002060"/>
                </a:solidFill>
              </a:ln>
            </c:spPr>
          </c:marker>
          <c: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val>
          <c:smooth val="0"/>
        </c:ser>
        <c:dLbls>
          <c:showLegendKey val="0"/>
          <c:showVal val="0"/>
          <c:showCatName val="0"/>
          <c:showSerName val="0"/>
          <c:showPercent val="0"/>
          <c:showBubbleSize val="0"/>
        </c:dLbls>
        <c:marker val="1"/>
        <c:smooth val="0"/>
        <c:axId val="537286616"/>
        <c:axId val="537327032"/>
      </c:lineChart>
      <c:catAx>
        <c:axId val="537286616"/>
        <c:scaling>
          <c:orientation val="minMax"/>
        </c:scaling>
        <c:delete val="0"/>
        <c:axPos val="b"/>
        <c:majorTickMark val="out"/>
        <c:minorTickMark val="none"/>
        <c:tickLblPos val="nextTo"/>
        <c:txPr>
          <a:bodyPr/>
          <a:lstStyle/>
          <a:p>
            <a:pPr>
              <a:defRPr sz="1100">
                <a:latin typeface="Times New Roman" pitchFamily="18" charset="0"/>
                <a:cs typeface="Times New Roman" pitchFamily="18" charset="0"/>
              </a:defRPr>
            </a:pPr>
            <a:endParaRPr lang="ja-JP"/>
          </a:p>
        </c:txPr>
        <c:crossAx val="537327032"/>
        <c:crosses val="autoZero"/>
        <c:auto val="1"/>
        <c:lblAlgn val="ctr"/>
        <c:lblOffset val="100"/>
        <c:noMultiLvlLbl val="0"/>
      </c:catAx>
      <c:valAx>
        <c:axId val="537327032"/>
        <c:scaling>
          <c:orientation val="minMax"/>
        </c:scaling>
        <c:delete val="0"/>
        <c:axPos val="l"/>
        <c:majorGridlines>
          <c:spPr>
            <a:ln>
              <a:solidFill>
                <a:schemeClr val="bg2">
                  <a:lumMod val="75000"/>
                </a:schemeClr>
              </a:solidFill>
              <a:prstDash val="sysDash"/>
            </a:ln>
          </c:spPr>
        </c:majorGridlines>
        <c:numFmt formatCode="0.00_ " sourceLinked="0"/>
        <c:majorTickMark val="out"/>
        <c:minorTickMark val="none"/>
        <c:tickLblPos val="nextTo"/>
        <c:txPr>
          <a:bodyPr/>
          <a:lstStyle/>
          <a:p>
            <a:pPr>
              <a:defRPr sz="1400" baseline="0">
                <a:solidFill>
                  <a:srgbClr val="002060"/>
                </a:solidFill>
                <a:latin typeface="Times New Roman" pitchFamily="18" charset="0"/>
                <a:cs typeface="Times New Roman" pitchFamily="18" charset="0"/>
              </a:defRPr>
            </a:pPr>
            <a:endParaRPr lang="ja-JP"/>
          </a:p>
        </c:txPr>
        <c:crossAx val="537286616"/>
        <c:crosses val="autoZero"/>
        <c:crossBetween val="between"/>
      </c:valAx>
      <c:valAx>
        <c:axId val="537327424"/>
        <c:scaling>
          <c:orientation val="minMax"/>
        </c:scaling>
        <c:delete val="0"/>
        <c:axPos val="r"/>
        <c:numFmt formatCode="@" sourceLinked="0"/>
        <c:majorTickMark val="out"/>
        <c:minorTickMark val="none"/>
        <c:tickLblPos val="nextTo"/>
        <c:txPr>
          <a:bodyPr/>
          <a:lstStyle/>
          <a:p>
            <a:pPr>
              <a:defRPr sz="1800" b="1">
                <a:solidFill>
                  <a:schemeClr val="tx1"/>
                </a:solidFill>
                <a:latin typeface="Times New Roman" pitchFamily="18" charset="0"/>
                <a:cs typeface="Times New Roman" pitchFamily="18" charset="0"/>
              </a:defRPr>
            </a:pPr>
            <a:endParaRPr lang="ja-JP"/>
          </a:p>
        </c:txPr>
        <c:crossAx val="537327816"/>
        <c:crosses val="max"/>
        <c:crossBetween val="between"/>
      </c:valAx>
      <c:catAx>
        <c:axId val="537327816"/>
        <c:scaling>
          <c:orientation val="minMax"/>
        </c:scaling>
        <c:delete val="1"/>
        <c:axPos val="b"/>
        <c:majorTickMark val="out"/>
        <c:minorTickMark val="none"/>
        <c:tickLblPos val="nextTo"/>
        <c:crossAx val="537327424"/>
        <c:crosses val="autoZero"/>
        <c:auto val="1"/>
        <c:lblAlgn val="ctr"/>
        <c:lblOffset val="100"/>
        <c:noMultiLvlLbl val="0"/>
      </c:cat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22115393371593E-2"/>
          <c:y val="2.680869198023466E-2"/>
          <c:w val="0.87534889110681691"/>
          <c:h val="0.90999005524121246"/>
        </c:manualLayout>
      </c:layout>
      <c:barChart>
        <c:barDir val="col"/>
        <c:grouping val="clustered"/>
        <c:varyColors val="0"/>
        <c:ser>
          <c:idx val="0"/>
          <c:order val="0"/>
          <c:tx>
            <c:strRef>
              <c:f>連の最大数!$B$1</c:f>
              <c:strCache>
                <c:ptCount val="1"/>
                <c:pt idx="0">
                  <c:v>ρ(n)</c:v>
                </c:pt>
              </c:strCache>
            </c:strRef>
          </c:tx>
          <c:spPr>
            <a:solidFill>
              <a:srgbClr val="FFFF00"/>
            </a:solidFill>
            <a:ln>
              <a:solidFill>
                <a:schemeClr val="tx1"/>
              </a:solidFill>
            </a:ln>
          </c:spPr>
          <c:invertIfNegative val="0"/>
          <c:val>
            <c:numRef>
              <c:f>連の最大数!$B$2:$B$67</c:f>
              <c:numCache>
                <c:formatCode>General</c:formatCode>
                <c:ptCount val="66"/>
                <c:pt idx="0">
                  <c:v>0</c:v>
                </c:pt>
                <c:pt idx="1">
                  <c:v>1</c:v>
                </c:pt>
                <c:pt idx="2">
                  <c:v>1</c:v>
                </c:pt>
                <c:pt idx="3">
                  <c:v>2</c:v>
                </c:pt>
                <c:pt idx="4">
                  <c:v>2</c:v>
                </c:pt>
                <c:pt idx="5">
                  <c:v>3</c:v>
                </c:pt>
                <c:pt idx="6">
                  <c:v>4</c:v>
                </c:pt>
                <c:pt idx="7">
                  <c:v>5</c:v>
                </c:pt>
                <c:pt idx="8">
                  <c:v>5</c:v>
                </c:pt>
                <c:pt idx="9">
                  <c:v>6</c:v>
                </c:pt>
                <c:pt idx="10">
                  <c:v>7</c:v>
                </c:pt>
                <c:pt idx="11">
                  <c:v>8</c:v>
                </c:pt>
                <c:pt idx="12">
                  <c:v>8</c:v>
                </c:pt>
                <c:pt idx="13">
                  <c:v>10</c:v>
                </c:pt>
                <c:pt idx="14">
                  <c:v>10</c:v>
                </c:pt>
                <c:pt idx="15">
                  <c:v>11</c:v>
                </c:pt>
                <c:pt idx="16">
                  <c:v>12</c:v>
                </c:pt>
                <c:pt idx="17">
                  <c:v>13</c:v>
                </c:pt>
                <c:pt idx="18">
                  <c:v>14</c:v>
                </c:pt>
                <c:pt idx="19">
                  <c:v>15</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27</c:v>
                </c:pt>
                <c:pt idx="34">
                  <c:v>28</c:v>
                </c:pt>
                <c:pt idx="35">
                  <c:v>29</c:v>
                </c:pt>
                <c:pt idx="36">
                  <c:v>30</c:v>
                </c:pt>
                <c:pt idx="37">
                  <c:v>30</c:v>
                </c:pt>
                <c:pt idx="38">
                  <c:v>31</c:v>
                </c:pt>
                <c:pt idx="39">
                  <c:v>32</c:v>
                </c:pt>
                <c:pt idx="40">
                  <c:v>33</c:v>
                </c:pt>
                <c:pt idx="41">
                  <c:v>35</c:v>
                </c:pt>
                <c:pt idx="42">
                  <c:v>35</c:v>
                </c:pt>
                <c:pt idx="43">
                  <c:v>36</c:v>
                </c:pt>
                <c:pt idx="44">
                  <c:v>37</c:v>
                </c:pt>
                <c:pt idx="45">
                  <c:v>38</c:v>
                </c:pt>
                <c:pt idx="46">
                  <c:v>39</c:v>
                </c:pt>
                <c:pt idx="47">
                  <c:v>40</c:v>
                </c:pt>
                <c:pt idx="48">
                  <c:v>41</c:v>
                </c:pt>
                <c:pt idx="49">
                  <c:v>42</c:v>
                </c:pt>
                <c:pt idx="50">
                  <c:v>43</c:v>
                </c:pt>
                <c:pt idx="51">
                  <c:v>44</c:v>
                </c:pt>
                <c:pt idx="52">
                  <c:v>45</c:v>
                </c:pt>
                <c:pt idx="53">
                  <c:v>46</c:v>
                </c:pt>
                <c:pt idx="54">
                  <c:v>46</c:v>
                </c:pt>
                <c:pt idx="55">
                  <c:v>47</c:v>
                </c:pt>
                <c:pt idx="56">
                  <c:v>48</c:v>
                </c:pt>
                <c:pt idx="57">
                  <c:v>49</c:v>
                </c:pt>
                <c:pt idx="58">
                  <c:v>50</c:v>
                </c:pt>
                <c:pt idx="59">
                  <c:v>51</c:v>
                </c:pt>
                <c:pt idx="60">
                  <c:v>52</c:v>
                </c:pt>
                <c:pt idx="61">
                  <c:v>53</c:v>
                </c:pt>
                <c:pt idx="62">
                  <c:v>54</c:v>
                </c:pt>
                <c:pt idx="63">
                  <c:v>55</c:v>
                </c:pt>
                <c:pt idx="64">
                  <c:v>56</c:v>
                </c:pt>
                <c:pt idx="65">
                  <c:v>56</c:v>
                </c:pt>
              </c:numCache>
            </c:numRef>
          </c:val>
        </c:ser>
        <c:dLbls>
          <c:showLegendKey val="0"/>
          <c:showVal val="0"/>
          <c:showCatName val="0"/>
          <c:showSerName val="0"/>
          <c:showPercent val="0"/>
          <c:showBubbleSize val="0"/>
        </c:dLbls>
        <c:gapWidth val="150"/>
        <c:axId val="537395640"/>
        <c:axId val="540369952"/>
      </c:barChart>
      <c:lineChart>
        <c:grouping val="standard"/>
        <c:varyColors val="0"/>
        <c:ser>
          <c:idx val="1"/>
          <c:order val="1"/>
          <c:tx>
            <c:strRef>
              <c:f>連の最大数!$C$1</c:f>
              <c:strCache>
                <c:ptCount val="1"/>
                <c:pt idx="0">
                  <c:v>ρ(n)/n</c:v>
                </c:pt>
              </c:strCache>
            </c:strRef>
          </c:tx>
          <c:spPr>
            <a:ln w="44450">
              <a:solidFill>
                <a:srgbClr val="002060"/>
              </a:solidFill>
            </a:ln>
          </c:spPr>
          <c:marker>
            <c:symbol val="diamond"/>
            <c:size val="8"/>
            <c:spPr>
              <a:solidFill>
                <a:srgbClr val="002060"/>
              </a:solidFill>
              <a:ln>
                <a:solidFill>
                  <a:srgbClr val="002060"/>
                </a:solidFill>
              </a:ln>
            </c:spPr>
          </c:marker>
          <c: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val>
          <c:smooth val="0"/>
        </c:ser>
        <c:dLbls>
          <c:showLegendKey val="0"/>
          <c:showVal val="0"/>
          <c:showCatName val="0"/>
          <c:showSerName val="0"/>
          <c:showPercent val="0"/>
          <c:showBubbleSize val="0"/>
        </c:dLbls>
        <c:marker val="1"/>
        <c:smooth val="0"/>
        <c:axId val="537328600"/>
        <c:axId val="540369560"/>
      </c:lineChart>
      <c:catAx>
        <c:axId val="537328600"/>
        <c:scaling>
          <c:orientation val="minMax"/>
        </c:scaling>
        <c:delete val="0"/>
        <c:axPos val="b"/>
        <c:majorTickMark val="out"/>
        <c:minorTickMark val="none"/>
        <c:tickLblPos val="nextTo"/>
        <c:txPr>
          <a:bodyPr/>
          <a:lstStyle/>
          <a:p>
            <a:pPr>
              <a:defRPr sz="1100">
                <a:latin typeface="Times New Roman" pitchFamily="18" charset="0"/>
                <a:cs typeface="Times New Roman" pitchFamily="18" charset="0"/>
              </a:defRPr>
            </a:pPr>
            <a:endParaRPr lang="ja-JP"/>
          </a:p>
        </c:txPr>
        <c:crossAx val="540369560"/>
        <c:crosses val="autoZero"/>
        <c:auto val="1"/>
        <c:lblAlgn val="ctr"/>
        <c:lblOffset val="100"/>
        <c:noMultiLvlLbl val="0"/>
      </c:catAx>
      <c:valAx>
        <c:axId val="540369560"/>
        <c:scaling>
          <c:orientation val="minMax"/>
        </c:scaling>
        <c:delete val="0"/>
        <c:axPos val="l"/>
        <c:majorGridlines>
          <c:spPr>
            <a:ln>
              <a:solidFill>
                <a:schemeClr val="bg2">
                  <a:lumMod val="75000"/>
                </a:schemeClr>
              </a:solidFill>
              <a:prstDash val="sysDash"/>
            </a:ln>
          </c:spPr>
        </c:majorGridlines>
        <c:numFmt formatCode="0.00_ " sourceLinked="0"/>
        <c:majorTickMark val="out"/>
        <c:minorTickMark val="none"/>
        <c:tickLblPos val="nextTo"/>
        <c:txPr>
          <a:bodyPr/>
          <a:lstStyle/>
          <a:p>
            <a:pPr>
              <a:defRPr sz="1400" baseline="0">
                <a:solidFill>
                  <a:srgbClr val="002060"/>
                </a:solidFill>
                <a:latin typeface="Times New Roman" pitchFamily="18" charset="0"/>
                <a:cs typeface="Times New Roman" pitchFamily="18" charset="0"/>
              </a:defRPr>
            </a:pPr>
            <a:endParaRPr lang="ja-JP"/>
          </a:p>
        </c:txPr>
        <c:crossAx val="537328600"/>
        <c:crosses val="autoZero"/>
        <c:crossBetween val="between"/>
      </c:valAx>
      <c:valAx>
        <c:axId val="540369952"/>
        <c:scaling>
          <c:orientation val="minMax"/>
        </c:scaling>
        <c:delete val="0"/>
        <c:axPos val="r"/>
        <c:numFmt formatCode="@" sourceLinked="0"/>
        <c:majorTickMark val="out"/>
        <c:minorTickMark val="none"/>
        <c:tickLblPos val="nextTo"/>
        <c:txPr>
          <a:bodyPr/>
          <a:lstStyle/>
          <a:p>
            <a:pPr>
              <a:defRPr sz="1800" b="1">
                <a:solidFill>
                  <a:schemeClr val="tx1"/>
                </a:solidFill>
                <a:latin typeface="Times New Roman" pitchFamily="18" charset="0"/>
                <a:cs typeface="Times New Roman" pitchFamily="18" charset="0"/>
              </a:defRPr>
            </a:pPr>
            <a:endParaRPr lang="ja-JP"/>
          </a:p>
        </c:txPr>
        <c:crossAx val="537395640"/>
        <c:crosses val="max"/>
        <c:crossBetween val="between"/>
      </c:valAx>
      <c:catAx>
        <c:axId val="537395640"/>
        <c:scaling>
          <c:orientation val="minMax"/>
        </c:scaling>
        <c:delete val="1"/>
        <c:axPos val="b"/>
        <c:majorTickMark val="out"/>
        <c:minorTickMark val="none"/>
        <c:tickLblPos val="nextTo"/>
        <c:crossAx val="540369952"/>
        <c:crosses val="autoZero"/>
        <c:auto val="1"/>
        <c:lblAlgn val="ctr"/>
        <c:lblOffset val="100"/>
        <c:noMultiLvlLbl val="0"/>
      </c:cat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22115393371593E-2"/>
          <c:y val="2.680869198023466E-2"/>
          <c:w val="0.87534889110681691"/>
          <c:h val="0.90999005524121246"/>
        </c:manualLayout>
      </c:layout>
      <c:barChart>
        <c:barDir val="col"/>
        <c:grouping val="clustered"/>
        <c:varyColors val="0"/>
        <c:ser>
          <c:idx val="0"/>
          <c:order val="0"/>
          <c:tx>
            <c:strRef>
              <c:f>連の最大数!$B$1</c:f>
              <c:strCache>
                <c:ptCount val="1"/>
                <c:pt idx="0">
                  <c:v>ρ(n)</c:v>
                </c:pt>
              </c:strCache>
            </c:strRef>
          </c:tx>
          <c:spPr>
            <a:noFill/>
            <a:ln>
              <a:noFill/>
            </a:ln>
          </c:spPr>
          <c:invertIfNegative val="0"/>
          <c:val>
            <c:numRef>
              <c:f>連の最大数!$B$2:$B$67</c:f>
              <c:numCache>
                <c:formatCode>General</c:formatCode>
                <c:ptCount val="66"/>
                <c:pt idx="0">
                  <c:v>0</c:v>
                </c:pt>
                <c:pt idx="1">
                  <c:v>1</c:v>
                </c:pt>
                <c:pt idx="2">
                  <c:v>1</c:v>
                </c:pt>
                <c:pt idx="3">
                  <c:v>2</c:v>
                </c:pt>
                <c:pt idx="4">
                  <c:v>2</c:v>
                </c:pt>
                <c:pt idx="5">
                  <c:v>3</c:v>
                </c:pt>
                <c:pt idx="6">
                  <c:v>4</c:v>
                </c:pt>
                <c:pt idx="7">
                  <c:v>5</c:v>
                </c:pt>
                <c:pt idx="8">
                  <c:v>5</c:v>
                </c:pt>
                <c:pt idx="9">
                  <c:v>6</c:v>
                </c:pt>
                <c:pt idx="10">
                  <c:v>7</c:v>
                </c:pt>
                <c:pt idx="11">
                  <c:v>8</c:v>
                </c:pt>
                <c:pt idx="12">
                  <c:v>8</c:v>
                </c:pt>
                <c:pt idx="13">
                  <c:v>10</c:v>
                </c:pt>
                <c:pt idx="14">
                  <c:v>10</c:v>
                </c:pt>
                <c:pt idx="15">
                  <c:v>11</c:v>
                </c:pt>
                <c:pt idx="16">
                  <c:v>12</c:v>
                </c:pt>
                <c:pt idx="17">
                  <c:v>13</c:v>
                </c:pt>
                <c:pt idx="18">
                  <c:v>14</c:v>
                </c:pt>
                <c:pt idx="19">
                  <c:v>15</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27</c:v>
                </c:pt>
                <c:pt idx="34">
                  <c:v>28</c:v>
                </c:pt>
                <c:pt idx="35">
                  <c:v>29</c:v>
                </c:pt>
                <c:pt idx="36">
                  <c:v>30</c:v>
                </c:pt>
                <c:pt idx="37">
                  <c:v>30</c:v>
                </c:pt>
                <c:pt idx="38">
                  <c:v>31</c:v>
                </c:pt>
                <c:pt idx="39">
                  <c:v>32</c:v>
                </c:pt>
                <c:pt idx="40">
                  <c:v>33</c:v>
                </c:pt>
                <c:pt idx="41">
                  <c:v>35</c:v>
                </c:pt>
                <c:pt idx="42">
                  <c:v>35</c:v>
                </c:pt>
                <c:pt idx="43">
                  <c:v>36</c:v>
                </c:pt>
                <c:pt idx="44">
                  <c:v>37</c:v>
                </c:pt>
                <c:pt idx="45">
                  <c:v>38</c:v>
                </c:pt>
                <c:pt idx="46">
                  <c:v>39</c:v>
                </c:pt>
                <c:pt idx="47">
                  <c:v>40</c:v>
                </c:pt>
                <c:pt idx="48">
                  <c:v>41</c:v>
                </c:pt>
                <c:pt idx="49">
                  <c:v>42</c:v>
                </c:pt>
                <c:pt idx="50">
                  <c:v>43</c:v>
                </c:pt>
                <c:pt idx="51">
                  <c:v>44</c:v>
                </c:pt>
                <c:pt idx="52">
                  <c:v>45</c:v>
                </c:pt>
                <c:pt idx="53">
                  <c:v>46</c:v>
                </c:pt>
                <c:pt idx="54">
                  <c:v>46</c:v>
                </c:pt>
                <c:pt idx="55">
                  <c:v>47</c:v>
                </c:pt>
                <c:pt idx="56">
                  <c:v>48</c:v>
                </c:pt>
                <c:pt idx="57">
                  <c:v>49</c:v>
                </c:pt>
                <c:pt idx="58">
                  <c:v>50</c:v>
                </c:pt>
                <c:pt idx="59">
                  <c:v>51</c:v>
                </c:pt>
                <c:pt idx="60">
                  <c:v>52</c:v>
                </c:pt>
                <c:pt idx="61">
                  <c:v>53</c:v>
                </c:pt>
                <c:pt idx="62">
                  <c:v>54</c:v>
                </c:pt>
                <c:pt idx="63">
                  <c:v>55</c:v>
                </c:pt>
                <c:pt idx="64">
                  <c:v>56</c:v>
                </c:pt>
                <c:pt idx="65">
                  <c:v>56</c:v>
                </c:pt>
              </c:numCache>
            </c:numRef>
          </c:val>
        </c:ser>
        <c:dLbls>
          <c:showLegendKey val="0"/>
          <c:showVal val="0"/>
          <c:showCatName val="0"/>
          <c:showSerName val="0"/>
          <c:showPercent val="0"/>
          <c:showBubbleSize val="0"/>
        </c:dLbls>
        <c:gapWidth val="150"/>
        <c:axId val="483483728"/>
        <c:axId val="483483336"/>
      </c:barChart>
      <c:lineChart>
        <c:grouping val="standard"/>
        <c:varyColors val="0"/>
        <c:ser>
          <c:idx val="1"/>
          <c:order val="1"/>
          <c:tx>
            <c:strRef>
              <c:f>連の最大数!$C$1</c:f>
              <c:strCache>
                <c:ptCount val="1"/>
                <c:pt idx="0">
                  <c:v>ρ(n)/n</c:v>
                </c:pt>
              </c:strCache>
            </c:strRef>
          </c:tx>
          <c:spPr>
            <a:ln w="44450">
              <a:solidFill>
                <a:srgbClr val="002060"/>
              </a:solidFill>
            </a:ln>
          </c:spPr>
          <c:marker>
            <c:symbol val="diamond"/>
            <c:size val="8"/>
            <c:spPr>
              <a:solidFill>
                <a:srgbClr val="002060"/>
              </a:solidFill>
              <a:ln>
                <a:solidFill>
                  <a:srgbClr val="002060"/>
                </a:solidFill>
              </a:ln>
            </c:spPr>
          </c:marker>
          <c: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val>
          <c:smooth val="0"/>
        </c:ser>
        <c:dLbls>
          <c:showLegendKey val="0"/>
          <c:showVal val="0"/>
          <c:showCatName val="0"/>
          <c:showSerName val="0"/>
          <c:showPercent val="0"/>
          <c:showBubbleSize val="0"/>
        </c:dLbls>
        <c:marker val="1"/>
        <c:smooth val="0"/>
        <c:axId val="483482552"/>
        <c:axId val="483482944"/>
      </c:lineChart>
      <c:catAx>
        <c:axId val="483482552"/>
        <c:scaling>
          <c:orientation val="minMax"/>
        </c:scaling>
        <c:delete val="0"/>
        <c:axPos val="b"/>
        <c:majorTickMark val="out"/>
        <c:minorTickMark val="none"/>
        <c:tickLblPos val="nextTo"/>
        <c:txPr>
          <a:bodyPr/>
          <a:lstStyle/>
          <a:p>
            <a:pPr>
              <a:defRPr sz="1100">
                <a:latin typeface="Times New Roman" pitchFamily="18" charset="0"/>
                <a:cs typeface="Times New Roman" pitchFamily="18" charset="0"/>
              </a:defRPr>
            </a:pPr>
            <a:endParaRPr lang="ja-JP"/>
          </a:p>
        </c:txPr>
        <c:crossAx val="483482944"/>
        <c:crosses val="autoZero"/>
        <c:auto val="1"/>
        <c:lblAlgn val="ctr"/>
        <c:lblOffset val="100"/>
        <c:noMultiLvlLbl val="0"/>
      </c:catAx>
      <c:valAx>
        <c:axId val="483482944"/>
        <c:scaling>
          <c:orientation val="minMax"/>
        </c:scaling>
        <c:delete val="0"/>
        <c:axPos val="l"/>
        <c:majorGridlines>
          <c:spPr>
            <a:ln>
              <a:solidFill>
                <a:schemeClr val="bg2">
                  <a:lumMod val="75000"/>
                </a:schemeClr>
              </a:solidFill>
              <a:prstDash val="sysDash"/>
            </a:ln>
          </c:spPr>
        </c:majorGridlines>
        <c:numFmt formatCode="0.00_ " sourceLinked="0"/>
        <c:majorTickMark val="out"/>
        <c:minorTickMark val="none"/>
        <c:tickLblPos val="nextTo"/>
        <c:txPr>
          <a:bodyPr/>
          <a:lstStyle/>
          <a:p>
            <a:pPr>
              <a:defRPr sz="1400" baseline="0">
                <a:solidFill>
                  <a:srgbClr val="002060"/>
                </a:solidFill>
                <a:latin typeface="Times New Roman" pitchFamily="18" charset="0"/>
                <a:cs typeface="Times New Roman" pitchFamily="18" charset="0"/>
              </a:defRPr>
            </a:pPr>
            <a:endParaRPr lang="ja-JP"/>
          </a:p>
        </c:txPr>
        <c:crossAx val="483482552"/>
        <c:crosses val="autoZero"/>
        <c:crossBetween val="between"/>
      </c:valAx>
      <c:valAx>
        <c:axId val="483483336"/>
        <c:scaling>
          <c:orientation val="minMax"/>
        </c:scaling>
        <c:delete val="0"/>
        <c:axPos val="r"/>
        <c:numFmt formatCode="@" sourceLinked="0"/>
        <c:majorTickMark val="out"/>
        <c:minorTickMark val="none"/>
        <c:tickLblPos val="nextTo"/>
        <c:spPr>
          <a:noFill/>
          <a:ln>
            <a:noFill/>
          </a:ln>
        </c:spPr>
        <c:txPr>
          <a:bodyPr/>
          <a:lstStyle/>
          <a:p>
            <a:pPr>
              <a:defRPr sz="1800" b="1">
                <a:solidFill>
                  <a:schemeClr val="bg1"/>
                </a:solidFill>
                <a:latin typeface="Times New Roman" pitchFamily="18" charset="0"/>
                <a:cs typeface="Times New Roman" pitchFamily="18" charset="0"/>
              </a:defRPr>
            </a:pPr>
            <a:endParaRPr lang="ja-JP"/>
          </a:p>
        </c:txPr>
        <c:crossAx val="483483728"/>
        <c:crosses val="max"/>
        <c:crossBetween val="between"/>
      </c:valAx>
      <c:catAx>
        <c:axId val="483483728"/>
        <c:scaling>
          <c:orientation val="minMax"/>
        </c:scaling>
        <c:delete val="1"/>
        <c:axPos val="b"/>
        <c:majorTickMark val="out"/>
        <c:minorTickMark val="none"/>
        <c:tickLblPos val="nextTo"/>
        <c:crossAx val="483483336"/>
        <c:crosses val="autoZero"/>
        <c:auto val="1"/>
        <c:lblAlgn val="ctr"/>
        <c:lblOffset val="100"/>
        <c:noMultiLvlLbl val="0"/>
      </c:cat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22115393371593E-2"/>
          <c:y val="2.680869198023466E-2"/>
          <c:w val="0.87534889110681691"/>
          <c:h val="0.90999005524121246"/>
        </c:manualLayout>
      </c:layout>
      <c:barChart>
        <c:barDir val="col"/>
        <c:grouping val="clustered"/>
        <c:varyColors val="0"/>
        <c:ser>
          <c:idx val="0"/>
          <c:order val="0"/>
          <c:tx>
            <c:strRef>
              <c:f>連の最大数!$B$1</c:f>
              <c:strCache>
                <c:ptCount val="1"/>
                <c:pt idx="0">
                  <c:v>ρ(n)</c:v>
                </c:pt>
              </c:strCache>
            </c:strRef>
          </c:tx>
          <c:spPr>
            <a:solidFill>
              <a:srgbClr val="FFFF00"/>
            </a:solidFill>
            <a:ln>
              <a:solidFill>
                <a:schemeClr val="tx1"/>
              </a:solidFill>
            </a:ln>
          </c:spPr>
          <c:invertIfNegative val="0"/>
          <c:val>
            <c:numRef>
              <c:f>連の最大数!$B$2:$B$67</c:f>
              <c:numCache>
                <c:formatCode>General</c:formatCode>
                <c:ptCount val="66"/>
                <c:pt idx="0">
                  <c:v>0</c:v>
                </c:pt>
                <c:pt idx="1">
                  <c:v>1</c:v>
                </c:pt>
                <c:pt idx="2">
                  <c:v>1</c:v>
                </c:pt>
                <c:pt idx="3">
                  <c:v>2</c:v>
                </c:pt>
                <c:pt idx="4">
                  <c:v>2</c:v>
                </c:pt>
                <c:pt idx="5">
                  <c:v>3</c:v>
                </c:pt>
                <c:pt idx="6">
                  <c:v>4</c:v>
                </c:pt>
                <c:pt idx="7">
                  <c:v>5</c:v>
                </c:pt>
                <c:pt idx="8">
                  <c:v>5</c:v>
                </c:pt>
                <c:pt idx="9">
                  <c:v>6</c:v>
                </c:pt>
                <c:pt idx="10">
                  <c:v>7</c:v>
                </c:pt>
                <c:pt idx="11">
                  <c:v>8</c:v>
                </c:pt>
                <c:pt idx="12">
                  <c:v>8</c:v>
                </c:pt>
                <c:pt idx="13">
                  <c:v>10</c:v>
                </c:pt>
                <c:pt idx="14">
                  <c:v>10</c:v>
                </c:pt>
                <c:pt idx="15">
                  <c:v>11</c:v>
                </c:pt>
                <c:pt idx="16">
                  <c:v>12</c:v>
                </c:pt>
                <c:pt idx="17">
                  <c:v>13</c:v>
                </c:pt>
                <c:pt idx="18">
                  <c:v>14</c:v>
                </c:pt>
                <c:pt idx="19">
                  <c:v>15</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27</c:v>
                </c:pt>
                <c:pt idx="34">
                  <c:v>28</c:v>
                </c:pt>
                <c:pt idx="35">
                  <c:v>29</c:v>
                </c:pt>
                <c:pt idx="36">
                  <c:v>30</c:v>
                </c:pt>
                <c:pt idx="37">
                  <c:v>30</c:v>
                </c:pt>
                <c:pt idx="38">
                  <c:v>31</c:v>
                </c:pt>
                <c:pt idx="39">
                  <c:v>32</c:v>
                </c:pt>
                <c:pt idx="40">
                  <c:v>33</c:v>
                </c:pt>
                <c:pt idx="41">
                  <c:v>35</c:v>
                </c:pt>
                <c:pt idx="42">
                  <c:v>35</c:v>
                </c:pt>
                <c:pt idx="43">
                  <c:v>36</c:v>
                </c:pt>
                <c:pt idx="44">
                  <c:v>37</c:v>
                </c:pt>
                <c:pt idx="45">
                  <c:v>38</c:v>
                </c:pt>
                <c:pt idx="46">
                  <c:v>39</c:v>
                </c:pt>
                <c:pt idx="47">
                  <c:v>40</c:v>
                </c:pt>
                <c:pt idx="48">
                  <c:v>41</c:v>
                </c:pt>
                <c:pt idx="49">
                  <c:v>42</c:v>
                </c:pt>
                <c:pt idx="50">
                  <c:v>43</c:v>
                </c:pt>
                <c:pt idx="51">
                  <c:v>44</c:v>
                </c:pt>
                <c:pt idx="52">
                  <c:v>45</c:v>
                </c:pt>
                <c:pt idx="53">
                  <c:v>46</c:v>
                </c:pt>
                <c:pt idx="54">
                  <c:v>46</c:v>
                </c:pt>
                <c:pt idx="55">
                  <c:v>47</c:v>
                </c:pt>
                <c:pt idx="56">
                  <c:v>48</c:v>
                </c:pt>
                <c:pt idx="57">
                  <c:v>49</c:v>
                </c:pt>
                <c:pt idx="58">
                  <c:v>50</c:v>
                </c:pt>
                <c:pt idx="59">
                  <c:v>51</c:v>
                </c:pt>
                <c:pt idx="60">
                  <c:v>52</c:v>
                </c:pt>
                <c:pt idx="61">
                  <c:v>53</c:v>
                </c:pt>
                <c:pt idx="62">
                  <c:v>54</c:v>
                </c:pt>
                <c:pt idx="63">
                  <c:v>55</c:v>
                </c:pt>
                <c:pt idx="64">
                  <c:v>56</c:v>
                </c:pt>
                <c:pt idx="65">
                  <c:v>56</c:v>
                </c:pt>
              </c:numCache>
            </c:numRef>
          </c:val>
        </c:ser>
        <c:dLbls>
          <c:showLegendKey val="0"/>
          <c:showVal val="0"/>
          <c:showCatName val="0"/>
          <c:showSerName val="0"/>
          <c:showPercent val="0"/>
          <c:showBubbleSize val="0"/>
        </c:dLbls>
        <c:gapWidth val="150"/>
        <c:axId val="498939672"/>
        <c:axId val="498939280"/>
      </c:barChart>
      <c:lineChart>
        <c:grouping val="standard"/>
        <c:varyColors val="0"/>
        <c:ser>
          <c:idx val="1"/>
          <c:order val="1"/>
          <c:tx>
            <c:strRef>
              <c:f>連の最大数!$C$1</c:f>
              <c:strCache>
                <c:ptCount val="1"/>
                <c:pt idx="0">
                  <c:v>ρ(n)/n</c:v>
                </c:pt>
              </c:strCache>
            </c:strRef>
          </c:tx>
          <c:spPr>
            <a:ln w="44450">
              <a:solidFill>
                <a:srgbClr val="002060"/>
              </a:solidFill>
            </a:ln>
          </c:spPr>
          <c:marker>
            <c:symbol val="diamond"/>
            <c:size val="8"/>
            <c:spPr>
              <a:solidFill>
                <a:srgbClr val="002060"/>
              </a:solidFill>
              <a:ln>
                <a:solidFill>
                  <a:srgbClr val="002060"/>
                </a:solidFill>
              </a:ln>
            </c:spPr>
          </c:marker>
          <c: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val>
          <c:smooth val="0"/>
        </c:ser>
        <c:dLbls>
          <c:showLegendKey val="0"/>
          <c:showVal val="0"/>
          <c:showCatName val="0"/>
          <c:showSerName val="0"/>
          <c:showPercent val="0"/>
          <c:showBubbleSize val="0"/>
        </c:dLbls>
        <c:marker val="1"/>
        <c:smooth val="0"/>
        <c:axId val="498938496"/>
        <c:axId val="498938888"/>
      </c:lineChart>
      <c:catAx>
        <c:axId val="498938496"/>
        <c:scaling>
          <c:orientation val="minMax"/>
        </c:scaling>
        <c:delete val="0"/>
        <c:axPos val="b"/>
        <c:majorTickMark val="out"/>
        <c:minorTickMark val="none"/>
        <c:tickLblPos val="nextTo"/>
        <c:txPr>
          <a:bodyPr/>
          <a:lstStyle/>
          <a:p>
            <a:pPr>
              <a:defRPr sz="1100">
                <a:latin typeface="Times New Roman" pitchFamily="18" charset="0"/>
                <a:cs typeface="Times New Roman" pitchFamily="18" charset="0"/>
              </a:defRPr>
            </a:pPr>
            <a:endParaRPr lang="ja-JP"/>
          </a:p>
        </c:txPr>
        <c:crossAx val="498938888"/>
        <c:crosses val="autoZero"/>
        <c:auto val="1"/>
        <c:lblAlgn val="ctr"/>
        <c:lblOffset val="100"/>
        <c:noMultiLvlLbl val="0"/>
      </c:catAx>
      <c:valAx>
        <c:axId val="498938888"/>
        <c:scaling>
          <c:orientation val="minMax"/>
        </c:scaling>
        <c:delete val="0"/>
        <c:axPos val="l"/>
        <c:majorGridlines>
          <c:spPr>
            <a:ln>
              <a:solidFill>
                <a:schemeClr val="bg2">
                  <a:lumMod val="75000"/>
                </a:schemeClr>
              </a:solidFill>
              <a:prstDash val="sysDash"/>
            </a:ln>
          </c:spPr>
        </c:majorGridlines>
        <c:numFmt formatCode="0.00_ " sourceLinked="0"/>
        <c:majorTickMark val="out"/>
        <c:minorTickMark val="none"/>
        <c:tickLblPos val="nextTo"/>
        <c:txPr>
          <a:bodyPr/>
          <a:lstStyle/>
          <a:p>
            <a:pPr>
              <a:defRPr sz="1400" baseline="0">
                <a:solidFill>
                  <a:srgbClr val="002060"/>
                </a:solidFill>
                <a:latin typeface="Times New Roman" pitchFamily="18" charset="0"/>
                <a:cs typeface="Times New Roman" pitchFamily="18" charset="0"/>
              </a:defRPr>
            </a:pPr>
            <a:endParaRPr lang="ja-JP"/>
          </a:p>
        </c:txPr>
        <c:crossAx val="498938496"/>
        <c:crosses val="autoZero"/>
        <c:crossBetween val="between"/>
      </c:valAx>
      <c:valAx>
        <c:axId val="498939280"/>
        <c:scaling>
          <c:orientation val="minMax"/>
        </c:scaling>
        <c:delete val="0"/>
        <c:axPos val="r"/>
        <c:numFmt formatCode="@" sourceLinked="0"/>
        <c:majorTickMark val="out"/>
        <c:minorTickMark val="none"/>
        <c:tickLblPos val="nextTo"/>
        <c:txPr>
          <a:bodyPr/>
          <a:lstStyle/>
          <a:p>
            <a:pPr>
              <a:defRPr sz="1800" b="1">
                <a:solidFill>
                  <a:schemeClr val="tx1"/>
                </a:solidFill>
                <a:latin typeface="Times New Roman" pitchFamily="18" charset="0"/>
                <a:cs typeface="Times New Roman" pitchFamily="18" charset="0"/>
              </a:defRPr>
            </a:pPr>
            <a:endParaRPr lang="ja-JP"/>
          </a:p>
        </c:txPr>
        <c:crossAx val="498939672"/>
        <c:crosses val="max"/>
        <c:crossBetween val="between"/>
      </c:valAx>
      <c:catAx>
        <c:axId val="498939672"/>
        <c:scaling>
          <c:orientation val="minMax"/>
        </c:scaling>
        <c:delete val="1"/>
        <c:axPos val="b"/>
        <c:majorTickMark val="out"/>
        <c:minorTickMark val="none"/>
        <c:tickLblPos val="nextTo"/>
        <c:crossAx val="498939280"/>
        <c:crosses val="autoZero"/>
        <c:auto val="1"/>
        <c:lblAlgn val="ctr"/>
        <c:lblOffset val="100"/>
        <c:noMultiLvlLbl val="0"/>
      </c:catAx>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22115393371593E-2"/>
          <c:y val="2.680869198023466E-2"/>
          <c:w val="0.87534889110681691"/>
          <c:h val="0.90999005524121246"/>
        </c:manualLayout>
      </c:layout>
      <c:barChart>
        <c:barDir val="col"/>
        <c:grouping val="clustered"/>
        <c:varyColors val="0"/>
        <c:ser>
          <c:idx val="0"/>
          <c:order val="0"/>
          <c:tx>
            <c:strRef>
              <c:f>連の最大数!$B$1</c:f>
              <c:strCache>
                <c:ptCount val="1"/>
                <c:pt idx="0">
                  <c:v>ρ(n)</c:v>
                </c:pt>
              </c:strCache>
            </c:strRef>
          </c:tx>
          <c:spPr>
            <a:noFill/>
            <a:ln>
              <a:noFill/>
            </a:ln>
          </c:spPr>
          <c:invertIfNegative val="0"/>
          <c:val>
            <c:numRef>
              <c:f>連の最大数!$B$2:$B$67</c:f>
              <c:numCache>
                <c:formatCode>General</c:formatCode>
                <c:ptCount val="66"/>
                <c:pt idx="0">
                  <c:v>0</c:v>
                </c:pt>
                <c:pt idx="1">
                  <c:v>1</c:v>
                </c:pt>
                <c:pt idx="2">
                  <c:v>1</c:v>
                </c:pt>
                <c:pt idx="3">
                  <c:v>2</c:v>
                </c:pt>
                <c:pt idx="4">
                  <c:v>2</c:v>
                </c:pt>
                <c:pt idx="5">
                  <c:v>3</c:v>
                </c:pt>
                <c:pt idx="6">
                  <c:v>4</c:v>
                </c:pt>
                <c:pt idx="7">
                  <c:v>5</c:v>
                </c:pt>
                <c:pt idx="8">
                  <c:v>5</c:v>
                </c:pt>
                <c:pt idx="9">
                  <c:v>6</c:v>
                </c:pt>
                <c:pt idx="10">
                  <c:v>7</c:v>
                </c:pt>
                <c:pt idx="11">
                  <c:v>8</c:v>
                </c:pt>
                <c:pt idx="12">
                  <c:v>8</c:v>
                </c:pt>
                <c:pt idx="13">
                  <c:v>10</c:v>
                </c:pt>
                <c:pt idx="14">
                  <c:v>10</c:v>
                </c:pt>
                <c:pt idx="15">
                  <c:v>11</c:v>
                </c:pt>
                <c:pt idx="16">
                  <c:v>12</c:v>
                </c:pt>
                <c:pt idx="17">
                  <c:v>13</c:v>
                </c:pt>
                <c:pt idx="18">
                  <c:v>14</c:v>
                </c:pt>
                <c:pt idx="19">
                  <c:v>15</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27</c:v>
                </c:pt>
                <c:pt idx="34">
                  <c:v>28</c:v>
                </c:pt>
                <c:pt idx="35">
                  <c:v>29</c:v>
                </c:pt>
                <c:pt idx="36">
                  <c:v>30</c:v>
                </c:pt>
                <c:pt idx="37">
                  <c:v>30</c:v>
                </c:pt>
                <c:pt idx="38">
                  <c:v>31</c:v>
                </c:pt>
                <c:pt idx="39">
                  <c:v>32</c:v>
                </c:pt>
                <c:pt idx="40">
                  <c:v>33</c:v>
                </c:pt>
                <c:pt idx="41">
                  <c:v>35</c:v>
                </c:pt>
                <c:pt idx="42">
                  <c:v>35</c:v>
                </c:pt>
                <c:pt idx="43">
                  <c:v>36</c:v>
                </c:pt>
                <c:pt idx="44">
                  <c:v>37</c:v>
                </c:pt>
                <c:pt idx="45">
                  <c:v>38</c:v>
                </c:pt>
                <c:pt idx="46">
                  <c:v>39</c:v>
                </c:pt>
                <c:pt idx="47">
                  <c:v>40</c:v>
                </c:pt>
                <c:pt idx="48">
                  <c:v>41</c:v>
                </c:pt>
                <c:pt idx="49">
                  <c:v>42</c:v>
                </c:pt>
                <c:pt idx="50">
                  <c:v>43</c:v>
                </c:pt>
                <c:pt idx="51">
                  <c:v>44</c:v>
                </c:pt>
                <c:pt idx="52">
                  <c:v>45</c:v>
                </c:pt>
                <c:pt idx="53">
                  <c:v>46</c:v>
                </c:pt>
                <c:pt idx="54">
                  <c:v>46</c:v>
                </c:pt>
                <c:pt idx="55">
                  <c:v>47</c:v>
                </c:pt>
                <c:pt idx="56">
                  <c:v>48</c:v>
                </c:pt>
                <c:pt idx="57">
                  <c:v>49</c:v>
                </c:pt>
                <c:pt idx="58">
                  <c:v>50</c:v>
                </c:pt>
                <c:pt idx="59">
                  <c:v>51</c:v>
                </c:pt>
                <c:pt idx="60">
                  <c:v>52</c:v>
                </c:pt>
                <c:pt idx="61">
                  <c:v>53</c:v>
                </c:pt>
                <c:pt idx="62">
                  <c:v>54</c:v>
                </c:pt>
                <c:pt idx="63">
                  <c:v>55</c:v>
                </c:pt>
                <c:pt idx="64">
                  <c:v>56</c:v>
                </c:pt>
                <c:pt idx="65">
                  <c:v>56</c:v>
                </c:pt>
              </c:numCache>
            </c:numRef>
          </c:val>
        </c:ser>
        <c:dLbls>
          <c:showLegendKey val="0"/>
          <c:showVal val="0"/>
          <c:showCatName val="0"/>
          <c:showSerName val="0"/>
          <c:showPercent val="0"/>
          <c:showBubbleSize val="0"/>
        </c:dLbls>
        <c:gapWidth val="150"/>
        <c:axId val="541682240"/>
        <c:axId val="487757248"/>
      </c:barChart>
      <c:lineChart>
        <c:grouping val="standard"/>
        <c:varyColors val="0"/>
        <c:ser>
          <c:idx val="1"/>
          <c:order val="1"/>
          <c:tx>
            <c:strRef>
              <c:f>連の最大数!$C$1</c:f>
              <c:strCache>
                <c:ptCount val="1"/>
                <c:pt idx="0">
                  <c:v>ρ(n)/n</c:v>
                </c:pt>
              </c:strCache>
            </c:strRef>
          </c:tx>
          <c:spPr>
            <a:ln w="44450">
              <a:solidFill>
                <a:srgbClr val="002060"/>
              </a:solidFill>
            </a:ln>
          </c:spPr>
          <c:marker>
            <c:symbol val="diamond"/>
            <c:size val="8"/>
            <c:spPr>
              <a:solidFill>
                <a:srgbClr val="002060"/>
              </a:solidFill>
              <a:ln>
                <a:solidFill>
                  <a:srgbClr val="002060"/>
                </a:solidFill>
              </a:ln>
            </c:spPr>
          </c:marker>
          <c: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val>
          <c:smooth val="0"/>
        </c:ser>
        <c:dLbls>
          <c:showLegendKey val="0"/>
          <c:showVal val="0"/>
          <c:showCatName val="0"/>
          <c:showSerName val="0"/>
          <c:showPercent val="0"/>
          <c:showBubbleSize val="0"/>
        </c:dLbls>
        <c:marker val="1"/>
        <c:smooth val="0"/>
        <c:axId val="541229552"/>
        <c:axId val="487756856"/>
      </c:lineChart>
      <c:catAx>
        <c:axId val="541229552"/>
        <c:scaling>
          <c:orientation val="minMax"/>
        </c:scaling>
        <c:delete val="0"/>
        <c:axPos val="b"/>
        <c:majorTickMark val="out"/>
        <c:minorTickMark val="none"/>
        <c:tickLblPos val="nextTo"/>
        <c:txPr>
          <a:bodyPr/>
          <a:lstStyle/>
          <a:p>
            <a:pPr>
              <a:defRPr sz="1100">
                <a:latin typeface="Times New Roman" pitchFamily="18" charset="0"/>
                <a:cs typeface="Times New Roman" pitchFamily="18" charset="0"/>
              </a:defRPr>
            </a:pPr>
            <a:endParaRPr lang="ja-JP"/>
          </a:p>
        </c:txPr>
        <c:crossAx val="487756856"/>
        <c:crosses val="autoZero"/>
        <c:auto val="1"/>
        <c:lblAlgn val="ctr"/>
        <c:lblOffset val="100"/>
        <c:noMultiLvlLbl val="0"/>
      </c:catAx>
      <c:valAx>
        <c:axId val="487756856"/>
        <c:scaling>
          <c:orientation val="minMax"/>
        </c:scaling>
        <c:delete val="0"/>
        <c:axPos val="l"/>
        <c:majorGridlines>
          <c:spPr>
            <a:ln>
              <a:solidFill>
                <a:schemeClr val="bg2">
                  <a:lumMod val="75000"/>
                </a:schemeClr>
              </a:solidFill>
              <a:prstDash val="sysDash"/>
            </a:ln>
          </c:spPr>
        </c:majorGridlines>
        <c:numFmt formatCode="0.00_ " sourceLinked="0"/>
        <c:majorTickMark val="out"/>
        <c:minorTickMark val="none"/>
        <c:tickLblPos val="nextTo"/>
        <c:txPr>
          <a:bodyPr/>
          <a:lstStyle/>
          <a:p>
            <a:pPr>
              <a:defRPr sz="1400" baseline="0">
                <a:solidFill>
                  <a:srgbClr val="002060"/>
                </a:solidFill>
                <a:latin typeface="Times New Roman" pitchFamily="18" charset="0"/>
                <a:cs typeface="Times New Roman" pitchFamily="18" charset="0"/>
              </a:defRPr>
            </a:pPr>
            <a:endParaRPr lang="ja-JP"/>
          </a:p>
        </c:txPr>
        <c:crossAx val="541229552"/>
        <c:crosses val="autoZero"/>
        <c:crossBetween val="between"/>
      </c:valAx>
      <c:valAx>
        <c:axId val="487757248"/>
        <c:scaling>
          <c:orientation val="minMax"/>
        </c:scaling>
        <c:delete val="0"/>
        <c:axPos val="r"/>
        <c:numFmt formatCode="@" sourceLinked="0"/>
        <c:majorTickMark val="out"/>
        <c:minorTickMark val="none"/>
        <c:tickLblPos val="nextTo"/>
        <c:spPr>
          <a:noFill/>
          <a:ln>
            <a:noFill/>
          </a:ln>
        </c:spPr>
        <c:txPr>
          <a:bodyPr/>
          <a:lstStyle/>
          <a:p>
            <a:pPr>
              <a:defRPr sz="1800" b="1">
                <a:solidFill>
                  <a:schemeClr val="bg1"/>
                </a:solidFill>
                <a:latin typeface="Times New Roman" pitchFamily="18" charset="0"/>
                <a:cs typeface="Times New Roman" pitchFamily="18" charset="0"/>
              </a:defRPr>
            </a:pPr>
            <a:endParaRPr lang="ja-JP"/>
          </a:p>
        </c:txPr>
        <c:crossAx val="541682240"/>
        <c:crosses val="max"/>
        <c:crossBetween val="between"/>
      </c:valAx>
      <c:catAx>
        <c:axId val="541682240"/>
        <c:scaling>
          <c:orientation val="minMax"/>
        </c:scaling>
        <c:delete val="1"/>
        <c:axPos val="b"/>
        <c:majorTickMark val="out"/>
        <c:minorTickMark val="none"/>
        <c:tickLblPos val="nextTo"/>
        <c:crossAx val="487757248"/>
        <c:crosses val="autoZero"/>
        <c:auto val="1"/>
        <c:lblAlgn val="ctr"/>
        <c:lblOffset val="100"/>
        <c:noMultiLvlLbl val="0"/>
      </c:cat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22115393371593E-2"/>
          <c:y val="2.680869198023466E-2"/>
          <c:w val="0.87534889110681691"/>
          <c:h val="0.90999005524121246"/>
        </c:manualLayout>
      </c:layout>
      <c:barChart>
        <c:barDir val="col"/>
        <c:grouping val="clustered"/>
        <c:varyColors val="0"/>
        <c:ser>
          <c:idx val="0"/>
          <c:order val="0"/>
          <c:tx>
            <c:strRef>
              <c:f>連の最大数!$B$1</c:f>
              <c:strCache>
                <c:ptCount val="1"/>
                <c:pt idx="0">
                  <c:v>ρ(n)</c:v>
                </c:pt>
              </c:strCache>
            </c:strRef>
          </c:tx>
          <c:spPr>
            <a:noFill/>
            <a:ln>
              <a:noFill/>
            </a:ln>
          </c:spPr>
          <c:invertIfNegative val="0"/>
          <c:val>
            <c:numRef>
              <c:f>連の最大数!$B$2:$B$67</c:f>
              <c:numCache>
                <c:formatCode>General</c:formatCode>
                <c:ptCount val="66"/>
                <c:pt idx="0">
                  <c:v>0</c:v>
                </c:pt>
                <c:pt idx="1">
                  <c:v>1</c:v>
                </c:pt>
                <c:pt idx="2">
                  <c:v>1</c:v>
                </c:pt>
                <c:pt idx="3">
                  <c:v>2</c:v>
                </c:pt>
                <c:pt idx="4">
                  <c:v>2</c:v>
                </c:pt>
                <c:pt idx="5">
                  <c:v>3</c:v>
                </c:pt>
                <c:pt idx="6">
                  <c:v>4</c:v>
                </c:pt>
                <c:pt idx="7">
                  <c:v>5</c:v>
                </c:pt>
                <c:pt idx="8">
                  <c:v>5</c:v>
                </c:pt>
                <c:pt idx="9">
                  <c:v>6</c:v>
                </c:pt>
                <c:pt idx="10">
                  <c:v>7</c:v>
                </c:pt>
                <c:pt idx="11">
                  <c:v>8</c:v>
                </c:pt>
                <c:pt idx="12">
                  <c:v>8</c:v>
                </c:pt>
                <c:pt idx="13">
                  <c:v>10</c:v>
                </c:pt>
                <c:pt idx="14">
                  <c:v>10</c:v>
                </c:pt>
                <c:pt idx="15">
                  <c:v>11</c:v>
                </c:pt>
                <c:pt idx="16">
                  <c:v>12</c:v>
                </c:pt>
                <c:pt idx="17">
                  <c:v>13</c:v>
                </c:pt>
                <c:pt idx="18">
                  <c:v>14</c:v>
                </c:pt>
                <c:pt idx="19">
                  <c:v>15</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27</c:v>
                </c:pt>
                <c:pt idx="34">
                  <c:v>28</c:v>
                </c:pt>
                <c:pt idx="35">
                  <c:v>29</c:v>
                </c:pt>
                <c:pt idx="36">
                  <c:v>30</c:v>
                </c:pt>
                <c:pt idx="37">
                  <c:v>30</c:v>
                </c:pt>
                <c:pt idx="38">
                  <c:v>31</c:v>
                </c:pt>
                <c:pt idx="39">
                  <c:v>32</c:v>
                </c:pt>
                <c:pt idx="40">
                  <c:v>33</c:v>
                </c:pt>
                <c:pt idx="41">
                  <c:v>35</c:v>
                </c:pt>
                <c:pt idx="42">
                  <c:v>35</c:v>
                </c:pt>
                <c:pt idx="43">
                  <c:v>36</c:v>
                </c:pt>
                <c:pt idx="44">
                  <c:v>37</c:v>
                </c:pt>
                <c:pt idx="45">
                  <c:v>38</c:v>
                </c:pt>
                <c:pt idx="46">
                  <c:v>39</c:v>
                </c:pt>
                <c:pt idx="47">
                  <c:v>40</c:v>
                </c:pt>
                <c:pt idx="48">
                  <c:v>41</c:v>
                </c:pt>
                <c:pt idx="49">
                  <c:v>42</c:v>
                </c:pt>
                <c:pt idx="50">
                  <c:v>43</c:v>
                </c:pt>
                <c:pt idx="51">
                  <c:v>44</c:v>
                </c:pt>
                <c:pt idx="52">
                  <c:v>45</c:v>
                </c:pt>
                <c:pt idx="53">
                  <c:v>46</c:v>
                </c:pt>
                <c:pt idx="54">
                  <c:v>46</c:v>
                </c:pt>
                <c:pt idx="55">
                  <c:v>47</c:v>
                </c:pt>
                <c:pt idx="56">
                  <c:v>48</c:v>
                </c:pt>
                <c:pt idx="57">
                  <c:v>49</c:v>
                </c:pt>
                <c:pt idx="58">
                  <c:v>50</c:v>
                </c:pt>
                <c:pt idx="59">
                  <c:v>51</c:v>
                </c:pt>
                <c:pt idx="60">
                  <c:v>52</c:v>
                </c:pt>
                <c:pt idx="61">
                  <c:v>53</c:v>
                </c:pt>
                <c:pt idx="62">
                  <c:v>54</c:v>
                </c:pt>
                <c:pt idx="63">
                  <c:v>55</c:v>
                </c:pt>
                <c:pt idx="64">
                  <c:v>56</c:v>
                </c:pt>
                <c:pt idx="65">
                  <c:v>56</c:v>
                </c:pt>
              </c:numCache>
            </c:numRef>
          </c:val>
        </c:ser>
        <c:dLbls>
          <c:showLegendKey val="0"/>
          <c:showVal val="0"/>
          <c:showCatName val="0"/>
          <c:showSerName val="0"/>
          <c:showPercent val="0"/>
          <c:showBubbleSize val="0"/>
        </c:dLbls>
        <c:gapWidth val="150"/>
        <c:axId val="492965736"/>
        <c:axId val="492965344"/>
      </c:barChart>
      <c:lineChart>
        <c:grouping val="standard"/>
        <c:varyColors val="0"/>
        <c:ser>
          <c:idx val="1"/>
          <c:order val="1"/>
          <c:tx>
            <c:strRef>
              <c:f>連の最大数!$C$1</c:f>
              <c:strCache>
                <c:ptCount val="1"/>
                <c:pt idx="0">
                  <c:v>ρ(n)/n</c:v>
                </c:pt>
              </c:strCache>
            </c:strRef>
          </c:tx>
          <c:spPr>
            <a:ln w="44450">
              <a:solidFill>
                <a:srgbClr val="002060"/>
              </a:solidFill>
            </a:ln>
          </c:spPr>
          <c:marker>
            <c:symbol val="diamond"/>
            <c:size val="8"/>
            <c:spPr>
              <a:solidFill>
                <a:srgbClr val="002060"/>
              </a:solidFill>
              <a:ln>
                <a:solidFill>
                  <a:srgbClr val="002060"/>
                </a:solidFill>
              </a:ln>
            </c:spPr>
          </c:marker>
          <c: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val>
          <c:smooth val="0"/>
        </c:ser>
        <c:dLbls>
          <c:showLegendKey val="0"/>
          <c:showVal val="0"/>
          <c:showCatName val="0"/>
          <c:showSerName val="0"/>
          <c:showPercent val="0"/>
          <c:showBubbleSize val="0"/>
        </c:dLbls>
        <c:marker val="1"/>
        <c:smooth val="0"/>
        <c:axId val="492968416"/>
        <c:axId val="492968808"/>
      </c:lineChart>
      <c:catAx>
        <c:axId val="492968416"/>
        <c:scaling>
          <c:orientation val="minMax"/>
        </c:scaling>
        <c:delete val="0"/>
        <c:axPos val="b"/>
        <c:majorTickMark val="out"/>
        <c:minorTickMark val="none"/>
        <c:tickLblPos val="nextTo"/>
        <c:txPr>
          <a:bodyPr/>
          <a:lstStyle/>
          <a:p>
            <a:pPr>
              <a:defRPr sz="1100">
                <a:latin typeface="Times New Roman" pitchFamily="18" charset="0"/>
                <a:cs typeface="Times New Roman" pitchFamily="18" charset="0"/>
              </a:defRPr>
            </a:pPr>
            <a:endParaRPr lang="ja-JP"/>
          </a:p>
        </c:txPr>
        <c:crossAx val="492968808"/>
        <c:crosses val="autoZero"/>
        <c:auto val="1"/>
        <c:lblAlgn val="ctr"/>
        <c:lblOffset val="100"/>
        <c:noMultiLvlLbl val="0"/>
      </c:catAx>
      <c:valAx>
        <c:axId val="492968808"/>
        <c:scaling>
          <c:orientation val="minMax"/>
        </c:scaling>
        <c:delete val="0"/>
        <c:axPos val="l"/>
        <c:majorGridlines>
          <c:spPr>
            <a:ln>
              <a:solidFill>
                <a:schemeClr val="bg2">
                  <a:lumMod val="75000"/>
                </a:schemeClr>
              </a:solidFill>
              <a:prstDash val="sysDash"/>
            </a:ln>
          </c:spPr>
        </c:majorGridlines>
        <c:numFmt formatCode="0.00_ " sourceLinked="0"/>
        <c:majorTickMark val="out"/>
        <c:minorTickMark val="none"/>
        <c:tickLblPos val="nextTo"/>
        <c:txPr>
          <a:bodyPr/>
          <a:lstStyle/>
          <a:p>
            <a:pPr>
              <a:defRPr sz="1400" baseline="0">
                <a:solidFill>
                  <a:srgbClr val="002060"/>
                </a:solidFill>
                <a:latin typeface="Times New Roman" pitchFamily="18" charset="0"/>
                <a:cs typeface="Times New Roman" pitchFamily="18" charset="0"/>
              </a:defRPr>
            </a:pPr>
            <a:endParaRPr lang="ja-JP"/>
          </a:p>
        </c:txPr>
        <c:crossAx val="492968416"/>
        <c:crosses val="autoZero"/>
        <c:crossBetween val="between"/>
      </c:valAx>
      <c:valAx>
        <c:axId val="492965344"/>
        <c:scaling>
          <c:orientation val="minMax"/>
        </c:scaling>
        <c:delete val="0"/>
        <c:axPos val="r"/>
        <c:numFmt formatCode="@" sourceLinked="0"/>
        <c:majorTickMark val="out"/>
        <c:minorTickMark val="none"/>
        <c:tickLblPos val="nextTo"/>
        <c:spPr>
          <a:noFill/>
          <a:ln>
            <a:noFill/>
          </a:ln>
        </c:spPr>
        <c:txPr>
          <a:bodyPr/>
          <a:lstStyle/>
          <a:p>
            <a:pPr>
              <a:defRPr sz="1800" b="1">
                <a:solidFill>
                  <a:schemeClr val="bg1"/>
                </a:solidFill>
                <a:latin typeface="Times New Roman" pitchFamily="18" charset="0"/>
                <a:cs typeface="Times New Roman" pitchFamily="18" charset="0"/>
              </a:defRPr>
            </a:pPr>
            <a:endParaRPr lang="ja-JP"/>
          </a:p>
        </c:txPr>
        <c:crossAx val="492965736"/>
        <c:crosses val="max"/>
        <c:crossBetween val="between"/>
      </c:valAx>
      <c:catAx>
        <c:axId val="492965736"/>
        <c:scaling>
          <c:orientation val="minMax"/>
        </c:scaling>
        <c:delete val="1"/>
        <c:axPos val="b"/>
        <c:majorTickMark val="out"/>
        <c:minorTickMark val="none"/>
        <c:tickLblPos val="nextTo"/>
        <c:crossAx val="492965344"/>
        <c:crosses val="autoZero"/>
        <c:auto val="1"/>
        <c:lblAlgn val="ctr"/>
        <c:lblOffset val="100"/>
        <c:noMultiLvlLbl val="0"/>
      </c:cat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78130035683125E-2"/>
          <c:y val="2.8701216590875177E-2"/>
          <c:w val="0.87945466041028864"/>
          <c:h val="0.8954875387666712"/>
        </c:manualLayout>
      </c:layout>
      <c:scatterChart>
        <c:scatterStyle val="smoothMarker"/>
        <c:varyColors val="0"/>
        <c:ser>
          <c:idx val="3"/>
          <c:order val="3"/>
          <c:tx>
            <c:v>Franek+2003</c:v>
          </c:tx>
          <c:spPr>
            <a:ln w="28575">
              <a:solidFill>
                <a:srgbClr val="00B0F0"/>
              </a:solidFill>
            </a:ln>
          </c:spPr>
          <c:marker>
            <c:spPr>
              <a:noFill/>
              <a:ln>
                <a:noFill/>
              </a:ln>
            </c:spPr>
          </c:marker>
          <c:xVal>
            <c:numRef>
              <c:f>下界をより詳しく!$H$4:$H$9</c:f>
              <c:numCache>
                <c:formatCode>General</c:formatCode>
                <c:ptCount val="6"/>
                <c:pt idx="0">
                  <c:v>6</c:v>
                </c:pt>
                <c:pt idx="1">
                  <c:v>27</c:v>
                </c:pt>
                <c:pt idx="2">
                  <c:v>116</c:v>
                </c:pt>
                <c:pt idx="3">
                  <c:v>493</c:v>
                </c:pt>
                <c:pt idx="4">
                  <c:v>2090</c:v>
                </c:pt>
                <c:pt idx="5" formatCode="#,##0_ ">
                  <c:v>1490530</c:v>
                </c:pt>
              </c:numCache>
            </c:numRef>
          </c:xVal>
          <c:yVal>
            <c:numRef>
              <c:f>下界をより詳しく!$J$4:$J$9</c:f>
              <c:numCache>
                <c:formatCode>General</c:formatCode>
                <c:ptCount val="6"/>
                <c:pt idx="0">
                  <c:v>0.33333333333333331</c:v>
                </c:pt>
                <c:pt idx="1">
                  <c:v>0.70370370370370372</c:v>
                </c:pt>
                <c:pt idx="2">
                  <c:v>0.85344827586206895</c:v>
                </c:pt>
                <c:pt idx="3">
                  <c:v>0.90466531440162268</c:v>
                </c:pt>
                <c:pt idx="4">
                  <c:v>0.92057416267942582</c:v>
                </c:pt>
                <c:pt idx="5">
                  <c:v>0.92705090000000001</c:v>
                </c:pt>
              </c:numCache>
            </c:numRef>
          </c:yVal>
          <c:smooth val="1"/>
        </c:ser>
        <c:ser>
          <c:idx val="2"/>
          <c:order val="4"/>
          <c:tx>
            <c:v>ρ(n)/n</c:v>
          </c:tx>
          <c:spPr>
            <a:ln w="31750">
              <a:solidFill>
                <a:srgbClr val="002060"/>
              </a:solidFill>
            </a:ln>
          </c:spPr>
          <c:marker>
            <c:symbol val="none"/>
          </c:marker>
          <c:xVal>
            <c:numRef>
              <c:f>連の最大数!$A$2:$A$67</c:f>
              <c:numCache>
                <c:formatCode>General</c:formatCode>
                <c:ptCount val="6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numCache>
            </c:numRef>
          </c:xVal>
          <c:yVal>
            <c:numRef>
              <c:f>連の最大数!$C$2:$C$67</c:f>
              <c:numCache>
                <c:formatCode>0.00000_ </c:formatCode>
                <c:ptCount val="66"/>
                <c:pt idx="0">
                  <c:v>0</c:v>
                </c:pt>
                <c:pt idx="1">
                  <c:v>0.5</c:v>
                </c:pt>
                <c:pt idx="2">
                  <c:v>0.33333333333333331</c:v>
                </c:pt>
                <c:pt idx="3">
                  <c:v>0.5</c:v>
                </c:pt>
                <c:pt idx="4">
                  <c:v>0.4</c:v>
                </c:pt>
                <c:pt idx="5">
                  <c:v>0.5</c:v>
                </c:pt>
                <c:pt idx="6">
                  <c:v>0.5714285714285714</c:v>
                </c:pt>
                <c:pt idx="7">
                  <c:v>0.625</c:v>
                </c:pt>
                <c:pt idx="8">
                  <c:v>0.55555555555555558</c:v>
                </c:pt>
                <c:pt idx="9">
                  <c:v>0.6</c:v>
                </c:pt>
                <c:pt idx="10">
                  <c:v>0.63636363636363635</c:v>
                </c:pt>
                <c:pt idx="11">
                  <c:v>0.66666666666666663</c:v>
                </c:pt>
                <c:pt idx="12">
                  <c:v>0.61538461538461542</c:v>
                </c:pt>
                <c:pt idx="13">
                  <c:v>0.7142857142857143</c:v>
                </c:pt>
                <c:pt idx="14">
                  <c:v>0.66666666666666663</c:v>
                </c:pt>
                <c:pt idx="15">
                  <c:v>0.6875</c:v>
                </c:pt>
                <c:pt idx="16">
                  <c:v>0.70588235294117652</c:v>
                </c:pt>
                <c:pt idx="17">
                  <c:v>0.72222222222222221</c:v>
                </c:pt>
                <c:pt idx="18">
                  <c:v>0.73684210526315785</c:v>
                </c:pt>
                <c:pt idx="19">
                  <c:v>0.75</c:v>
                </c:pt>
                <c:pt idx="20">
                  <c:v>0.7142857142857143</c:v>
                </c:pt>
                <c:pt idx="21">
                  <c:v>0.72727272727272729</c:v>
                </c:pt>
                <c:pt idx="22">
                  <c:v>0.73913043478260865</c:v>
                </c:pt>
                <c:pt idx="23">
                  <c:v>0.75</c:v>
                </c:pt>
                <c:pt idx="24">
                  <c:v>0.76</c:v>
                </c:pt>
                <c:pt idx="25">
                  <c:v>0.76923076923076927</c:v>
                </c:pt>
                <c:pt idx="26">
                  <c:v>0.77777777777777779</c:v>
                </c:pt>
                <c:pt idx="27">
                  <c:v>0.7857142857142857</c:v>
                </c:pt>
                <c:pt idx="28">
                  <c:v>0.7931034482758621</c:v>
                </c:pt>
                <c:pt idx="29">
                  <c:v>0.8</c:v>
                </c:pt>
                <c:pt idx="30">
                  <c:v>0.80645161290322576</c:v>
                </c:pt>
                <c:pt idx="31">
                  <c:v>0.8125</c:v>
                </c:pt>
                <c:pt idx="32">
                  <c:v>0.81818181818181823</c:v>
                </c:pt>
                <c:pt idx="33">
                  <c:v>0.79411764705882348</c:v>
                </c:pt>
                <c:pt idx="34">
                  <c:v>0.8</c:v>
                </c:pt>
                <c:pt idx="35">
                  <c:v>0.80555555555555558</c:v>
                </c:pt>
                <c:pt idx="36">
                  <c:v>0.81081081081081086</c:v>
                </c:pt>
                <c:pt idx="37">
                  <c:v>0.78947368421052633</c:v>
                </c:pt>
                <c:pt idx="38">
                  <c:v>0.79487179487179482</c:v>
                </c:pt>
                <c:pt idx="39">
                  <c:v>0.8</c:v>
                </c:pt>
                <c:pt idx="40">
                  <c:v>0.80487804878048785</c:v>
                </c:pt>
                <c:pt idx="41">
                  <c:v>0.83333333333333337</c:v>
                </c:pt>
                <c:pt idx="42">
                  <c:v>0.81395348837209303</c:v>
                </c:pt>
                <c:pt idx="43">
                  <c:v>0.81818181818181823</c:v>
                </c:pt>
                <c:pt idx="44">
                  <c:v>0.82222222222222219</c:v>
                </c:pt>
                <c:pt idx="45">
                  <c:v>0.82608695652173914</c:v>
                </c:pt>
                <c:pt idx="46">
                  <c:v>0.82978723404255317</c:v>
                </c:pt>
                <c:pt idx="47">
                  <c:v>0.83333333333333337</c:v>
                </c:pt>
                <c:pt idx="48">
                  <c:v>0.83673469387755106</c:v>
                </c:pt>
                <c:pt idx="49">
                  <c:v>0.84</c:v>
                </c:pt>
                <c:pt idx="50">
                  <c:v>0.84313725490196079</c:v>
                </c:pt>
                <c:pt idx="51">
                  <c:v>0.84615384615384615</c:v>
                </c:pt>
                <c:pt idx="52">
                  <c:v>0.84905660377358494</c:v>
                </c:pt>
                <c:pt idx="53">
                  <c:v>0.85185185185185186</c:v>
                </c:pt>
                <c:pt idx="54">
                  <c:v>0.83636363636363631</c:v>
                </c:pt>
                <c:pt idx="55">
                  <c:v>0.8392857142857143</c:v>
                </c:pt>
                <c:pt idx="56">
                  <c:v>0.84210526315789469</c:v>
                </c:pt>
                <c:pt idx="57">
                  <c:v>0.84482758620689657</c:v>
                </c:pt>
                <c:pt idx="58">
                  <c:v>0.84745762711864403</c:v>
                </c:pt>
                <c:pt idx="59">
                  <c:v>0.85</c:v>
                </c:pt>
                <c:pt idx="60">
                  <c:v>0.85245901639344257</c:v>
                </c:pt>
                <c:pt idx="61">
                  <c:v>0.85483870967741937</c:v>
                </c:pt>
                <c:pt idx="62">
                  <c:v>0.8571428571428571</c:v>
                </c:pt>
                <c:pt idx="63">
                  <c:v>0.859375</c:v>
                </c:pt>
                <c:pt idx="64">
                  <c:v>0.86153846153846159</c:v>
                </c:pt>
                <c:pt idx="65">
                  <c:v>0.84848484848484851</c:v>
                </c:pt>
              </c:numCache>
            </c:numRef>
          </c:yVal>
          <c:smooth val="0"/>
        </c:ser>
        <c:dLbls>
          <c:showLegendKey val="0"/>
          <c:showVal val="0"/>
          <c:showCatName val="0"/>
          <c:showSerName val="0"/>
          <c:showPercent val="0"/>
          <c:showBubbleSize val="0"/>
        </c:dLbls>
        <c:axId val="483268048"/>
        <c:axId val="483268440"/>
        <c:extLst>
          <c:ext xmlns:c15="http://schemas.microsoft.com/office/drawing/2012/chart" uri="{02D57815-91ED-43cb-92C2-25804820EDAC}">
            <c15:filteredScatterSeries>
              <c15:ser>
                <c:idx val="1"/>
                <c:order val="0"/>
                <c:tx>
                  <c:v>Simpson2010</c:v>
                </c:tx>
                <c:spPr>
                  <a:ln w="28575">
                    <a:solidFill>
                      <a:srgbClr val="00B050"/>
                    </a:solidFill>
                  </a:ln>
                </c:spPr>
                <c:marker>
                  <c:symbol val="diamond"/>
                  <c:size val="7"/>
                  <c:spPr>
                    <a:solidFill>
                      <a:srgbClr val="00B050"/>
                    </a:solidFill>
                    <a:ln>
                      <a:solidFill>
                        <a:srgbClr val="00B050"/>
                      </a:solidFill>
                    </a:ln>
                  </c:spPr>
                </c:marker>
                <c:dPt>
                  <c:idx val="4"/>
                  <c:bubble3D val="0"/>
                </c:dPt>
                <c:xVal>
                  <c:numRef>
                    <c:extLst>
                      <c:ext uri="{02D57815-91ED-43cb-92C2-25804820EDAC}">
                        <c15:formulaRef>
                          <c15:sqref>下界をより詳しく!$E$3:$E$43</c15:sqref>
                        </c15:formulaRef>
                      </c:ext>
                    </c:extLst>
                    <c:numCache>
                      <c:formatCode>General</c:formatCode>
                      <c:ptCount val="41"/>
                      <c:pt idx="0">
                        <c:v>13</c:v>
                      </c:pt>
                      <c:pt idx="1">
                        <c:v>24</c:v>
                      </c:pt>
                      <c:pt idx="2">
                        <c:v>32</c:v>
                      </c:pt>
                      <c:pt idx="3">
                        <c:v>37</c:v>
                      </c:pt>
                      <c:pt idx="4">
                        <c:v>56</c:v>
                      </c:pt>
                      <c:pt idx="5">
                        <c:v>69</c:v>
                      </c:pt>
                      <c:pt idx="6">
                        <c:v>93</c:v>
                      </c:pt>
                      <c:pt idx="7">
                        <c:v>125</c:v>
                      </c:pt>
                      <c:pt idx="8">
                        <c:v>162</c:v>
                      </c:pt>
                      <c:pt idx="9">
                        <c:v>218</c:v>
                      </c:pt>
                      <c:pt idx="10">
                        <c:v>287</c:v>
                      </c:pt>
                      <c:pt idx="11">
                        <c:v>380</c:v>
                      </c:pt>
                      <c:pt idx="12">
                        <c:v>505</c:v>
                      </c:pt>
                      <c:pt idx="13">
                        <c:v>667</c:v>
                      </c:pt>
                      <c:pt idx="14">
                        <c:v>885</c:v>
                      </c:pt>
                      <c:pt idx="15">
                        <c:v>1172</c:v>
                      </c:pt>
                      <c:pt idx="16">
                        <c:v>1552</c:v>
                      </c:pt>
                      <c:pt idx="17">
                        <c:v>2057</c:v>
                      </c:pt>
                      <c:pt idx="18">
                        <c:v>2724</c:v>
                      </c:pt>
                      <c:pt idx="19">
                        <c:v>3609</c:v>
                      </c:pt>
                      <c:pt idx="20">
                        <c:v>4781</c:v>
                      </c:pt>
                      <c:pt idx="21">
                        <c:v>6333</c:v>
                      </c:pt>
                      <c:pt idx="22">
                        <c:v>8390</c:v>
                      </c:pt>
                      <c:pt idx="23">
                        <c:v>11114</c:v>
                      </c:pt>
                      <c:pt idx="24">
                        <c:v>14723</c:v>
                      </c:pt>
                      <c:pt idx="25">
                        <c:v>19504</c:v>
                      </c:pt>
                      <c:pt idx="26">
                        <c:v>25837</c:v>
                      </c:pt>
                      <c:pt idx="27">
                        <c:v>34227</c:v>
                      </c:pt>
                      <c:pt idx="28">
                        <c:v>45341</c:v>
                      </c:pt>
                      <c:pt idx="29">
                        <c:v>60064</c:v>
                      </c:pt>
                      <c:pt idx="30">
                        <c:v>79568</c:v>
                      </c:pt>
                      <c:pt idx="31">
                        <c:v>105405</c:v>
                      </c:pt>
                      <c:pt idx="32">
                        <c:v>139632</c:v>
                      </c:pt>
                      <c:pt idx="33">
                        <c:v>184973</c:v>
                      </c:pt>
                      <c:pt idx="34">
                        <c:v>245037</c:v>
                      </c:pt>
                      <c:pt idx="35">
                        <c:v>324605</c:v>
                      </c:pt>
                      <c:pt idx="36">
                        <c:v>430010</c:v>
                      </c:pt>
                      <c:pt idx="37">
                        <c:v>569642</c:v>
                      </c:pt>
                      <c:pt idx="38">
                        <c:v>754615</c:v>
                      </c:pt>
                      <c:pt idx="39">
                        <c:v>999652</c:v>
                      </c:pt>
                      <c:pt idx="40">
                        <c:v>1324257</c:v>
                      </c:pt>
                    </c:numCache>
                  </c:numRef>
                </c:xVal>
                <c:yVal>
                  <c:numRef>
                    <c:extLst>
                      <c:ext uri="{02D57815-91ED-43cb-92C2-25804820EDAC}">
                        <c15:formulaRef>
                          <c15:sqref>下界をより詳しく!$G$3:$G$43</c15:sqref>
                        </c15:formulaRef>
                      </c:ext>
                    </c:extLst>
                    <c:numCache>
                      <c:formatCode>0.00000000_ </c:formatCode>
                      <c:ptCount val="41"/>
                      <c:pt idx="0">
                        <c:v>0.61538461538461542</c:v>
                      </c:pt>
                      <c:pt idx="1">
                        <c:v>0.66666666666666663</c:v>
                      </c:pt>
                      <c:pt idx="2">
                        <c:v>0.71875</c:v>
                      </c:pt>
                      <c:pt idx="3">
                        <c:v>0.7567567567567568</c:v>
                      </c:pt>
                      <c:pt idx="4">
                        <c:v>0.7678571428571429</c:v>
                      </c:pt>
                      <c:pt idx="5">
                        <c:v>0.79710144927536231</c:v>
                      </c:pt>
                      <c:pt idx="6">
                        <c:v>0.84946236559139787</c:v>
                      </c:pt>
                      <c:pt idx="7">
                        <c:v>0.86399999999999999</c:v>
                      </c:pt>
                      <c:pt idx="8">
                        <c:v>0.86419753086419748</c:v>
                      </c:pt>
                      <c:pt idx="9">
                        <c:v>0.89449541284403666</c:v>
                      </c:pt>
                      <c:pt idx="10">
                        <c:v>0.89895470383275267</c:v>
                      </c:pt>
                      <c:pt idx="11">
                        <c:v>0.90789473684210531</c:v>
                      </c:pt>
                      <c:pt idx="12">
                        <c:v>0.91485148514851489</c:v>
                      </c:pt>
                      <c:pt idx="13">
                        <c:v>0.92203898050974509</c:v>
                      </c:pt>
                      <c:pt idx="14">
                        <c:v>0.92655367231638419</c:v>
                      </c:pt>
                      <c:pt idx="15">
                        <c:v>0.9308873720136519</c:v>
                      </c:pt>
                      <c:pt idx="16">
                        <c:v>0.93427835051546393</c:v>
                      </c:pt>
                      <c:pt idx="17">
                        <c:v>0.93631502187651916</c:v>
                      </c:pt>
                      <c:pt idx="18">
                        <c:v>0.9379588839941263</c:v>
                      </c:pt>
                      <c:pt idx="19">
                        <c:v>0.93959545580493209</c:v>
                      </c:pt>
                      <c:pt idx="20">
                        <c:v>0.94059820121313531</c:v>
                      </c:pt>
                      <c:pt idx="21">
                        <c:v>0.9415758724143376</c:v>
                      </c:pt>
                      <c:pt idx="22">
                        <c:v>0.94219308700834326</c:v>
                      </c:pt>
                      <c:pt idx="23">
                        <c:v>0.94268490192549936</c:v>
                      </c:pt>
                      <c:pt idx="24">
                        <c:v>0.94315017319839711</c:v>
                      </c:pt>
                      <c:pt idx="25">
                        <c:v>0.94344749794913862</c:v>
                      </c:pt>
                      <c:pt idx="26">
                        <c:v>0.94372411657700195</c:v>
                      </c:pt>
                      <c:pt idx="27">
                        <c:v>0.94390393548952578</c:v>
                      </c:pt>
                      <c:pt idx="28">
                        <c:v>0.94404622747623568</c:v>
                      </c:pt>
                      <c:pt idx="29">
                        <c:v>0.94417621204049018</c:v>
                      </c:pt>
                      <c:pt idx="30">
                        <c:v>0.94426151216569476</c:v>
                      </c:pt>
                      <c:pt idx="31">
                        <c:v>0.94433850386604046</c:v>
                      </c:pt>
                      <c:pt idx="32">
                        <c:v>0.94438953821473592</c:v>
                      </c:pt>
                      <c:pt idx="33">
                        <c:v>0.94442972758186328</c:v>
                      </c:pt>
                      <c:pt idx="34">
                        <c:v>0.94446552969551534</c:v>
                      </c:pt>
                      <c:pt idx="35">
                        <c:v>0.94448945641625981</c:v>
                      </c:pt>
                      <c:pt idx="36">
                        <c:v>0.94451059277691218</c:v>
                      </c:pt>
                      <c:pt idx="37">
                        <c:v>0.94452480680848672</c:v>
                      </c:pt>
                      <c:pt idx="38">
                        <c:v>0.94453595542097624</c:v>
                      </c:pt>
                      <c:pt idx="39">
                        <c:v>0.94454570190426268</c:v>
                      </c:pt>
                      <c:pt idx="40">
                        <c:v>0.94455230366915188</c:v>
                      </c:pt>
                    </c:numCache>
                  </c:numRef>
                </c:yVal>
                <c:smooth val="0"/>
              </c15:ser>
            </c15:filteredScatterSeries>
            <c15:filteredScatterSeries>
              <c15:ser>
                <c:idx val="0"/>
                <c:order val="1"/>
                <c:tx>
                  <c:v>Matsubara+2009</c:v>
                </c:tx>
                <c:spPr>
                  <a:ln w="28575">
                    <a:solidFill>
                      <a:srgbClr val="FF0000"/>
                    </a:solidFill>
                  </a:ln>
                </c:spPr>
                <c:marker>
                  <c:spPr>
                    <a:solidFill>
                      <a:srgbClr val="FF0000"/>
                    </a:solidFill>
                    <a:ln>
                      <a:noFill/>
                    </a:ln>
                  </c:spPr>
                </c:marker>
                <c:xVal>
                  <c:numRef>
                    <c:extLst xmlns:c15="http://schemas.microsoft.com/office/drawing/2012/chart">
                      <c:ext xmlns:c15="http://schemas.microsoft.com/office/drawing/2012/chart" uri="{02D57815-91ED-43cb-92C2-25804820EDAC}">
                        <c15:formulaRef>
                          <c15:sqref>下界をより詳しく!$B$3:$B$13</c15:sqref>
                        </c15:formulaRef>
                      </c:ext>
                    </c:extLst>
                    <c:numCache>
                      <c:formatCode>#,##0_ </c:formatCode>
                      <c:ptCount val="11"/>
                      <c:pt idx="0">
                        <c:v>19</c:v>
                      </c:pt>
                      <c:pt idx="1">
                        <c:v>37</c:v>
                      </c:pt>
                      <c:pt idx="2">
                        <c:v>125</c:v>
                      </c:pt>
                      <c:pt idx="3">
                        <c:v>380</c:v>
                      </c:pt>
                      <c:pt idx="4">
                        <c:v>1172</c:v>
                      </c:pt>
                      <c:pt idx="5">
                        <c:v>3609</c:v>
                      </c:pt>
                      <c:pt idx="6">
                        <c:v>11114</c:v>
                      </c:pt>
                      <c:pt idx="7">
                        <c:v>34227</c:v>
                      </c:pt>
                      <c:pt idx="8">
                        <c:v>105405</c:v>
                      </c:pt>
                      <c:pt idx="9">
                        <c:v>324605</c:v>
                      </c:pt>
                      <c:pt idx="10">
                        <c:v>999652</c:v>
                      </c:pt>
                    </c:numCache>
                  </c:numRef>
                </c:xVal>
                <c:yVal>
                  <c:numRef>
                    <c:extLst xmlns:c15="http://schemas.microsoft.com/office/drawing/2012/chart">
                      <c:ext xmlns:c15="http://schemas.microsoft.com/office/drawing/2012/chart" uri="{02D57815-91ED-43cb-92C2-25804820EDAC}">
                        <c15:formulaRef>
                          <c15:sqref>下界をより詳しく!$D$3:$D$13</c15:sqref>
                        </c15:formulaRef>
                      </c:ext>
                    </c:extLst>
                    <c:numCache>
                      <c:formatCode>0.00000000_ </c:formatCode>
                      <c:ptCount val="11"/>
                      <c:pt idx="0">
                        <c:v>0.68421052631578949</c:v>
                      </c:pt>
                      <c:pt idx="1">
                        <c:v>0.7567567567567568</c:v>
                      </c:pt>
                      <c:pt idx="2">
                        <c:v>0.88</c:v>
                      </c:pt>
                      <c:pt idx="3">
                        <c:v>0.91052631578947374</c:v>
                      </c:pt>
                      <c:pt idx="4">
                        <c:v>0.93344709897610922</c:v>
                      </c:pt>
                      <c:pt idx="5">
                        <c:v>0.93959545580493209</c:v>
                      </c:pt>
                      <c:pt idx="6">
                        <c:v>0.94295483174374661</c:v>
                      </c:pt>
                      <c:pt idx="7">
                        <c:v>0.94390393548952578</c:v>
                      </c:pt>
                      <c:pt idx="8">
                        <c:v>0.94435747829799344</c:v>
                      </c:pt>
                      <c:pt idx="9">
                        <c:v>0.94448945641625981</c:v>
                      </c:pt>
                      <c:pt idx="10">
                        <c:v>0.94454770260050502</c:v>
                      </c:pt>
                    </c:numCache>
                  </c:numRef>
                </c:yVal>
                <c:smooth val="1"/>
              </c15:ser>
            </c15:filteredScatterSeries>
            <c15:filteredScatterSeries>
              <c15:ser>
                <c:idx val="4"/>
                <c:order val="2"/>
                <c:tx>
                  <c:v>Matsubara+2008</c:v>
                </c:tx>
                <c:spPr>
                  <a:ln>
                    <a:solidFill>
                      <a:srgbClr val="990099"/>
                    </a:solidFill>
                  </a:ln>
                </c:spPr>
                <c:marker>
                  <c:symbol val="circle"/>
                  <c:size val="14"/>
                  <c:spPr>
                    <a:solidFill>
                      <a:srgbClr val="7030A0"/>
                    </a:solidFill>
                    <a:ln>
                      <a:solidFill>
                        <a:srgbClr val="7030A0"/>
                      </a:solidFill>
                    </a:ln>
                  </c:spPr>
                </c:marker>
                <c:dPt>
                  <c:idx val="0"/>
                  <c:marker>
                    <c:symbol val="triangle"/>
                    <c:size val="14"/>
                  </c:marker>
                  <c:bubble3D val="0"/>
                </c:dPt>
                <c:dPt>
                  <c:idx val="1"/>
                  <c:marker>
                    <c:symbol val="triangle"/>
                    <c:size val="10"/>
                  </c:marker>
                  <c:bubble3D val="0"/>
                </c:dPt>
                <c:xVal>
                  <c:numRef>
                    <c:extLst xmlns:c15="http://schemas.microsoft.com/office/drawing/2012/chart">
                      <c:ext xmlns:c15="http://schemas.microsoft.com/office/drawing/2012/chart" uri="{02D57815-91ED-43cb-92C2-25804820EDAC}">
                        <c15:formulaRef>
                          <c15:sqref>下界をより詳しく!$K$14:$K$15</c15:sqref>
                        </c15:formulaRef>
                      </c:ext>
                    </c:extLst>
                    <c:numCache>
                      <c:formatCode>General</c:formatCode>
                      <c:ptCount val="2"/>
                      <c:pt idx="0">
                        <c:v>184973</c:v>
                      </c:pt>
                      <c:pt idx="1">
                        <c:v>369946</c:v>
                      </c:pt>
                    </c:numCache>
                  </c:numRef>
                </c:xVal>
                <c:yVal>
                  <c:numRef>
                    <c:extLst xmlns:c15="http://schemas.microsoft.com/office/drawing/2012/chart">
                      <c:ext xmlns:c15="http://schemas.microsoft.com/office/drawing/2012/chart" uri="{02D57815-91ED-43cb-92C2-25804820EDAC}">
                        <c15:formulaRef>
                          <c15:sqref>下界をより詳しく!$M$14:$M$15</c15:sqref>
                        </c15:formulaRef>
                      </c:ext>
                    </c:extLst>
                    <c:numCache>
                      <c:formatCode>General</c:formatCode>
                      <c:ptCount val="2"/>
                      <c:pt idx="0">
                        <c:v>0.94456488244230241</c:v>
                      </c:pt>
                      <c:pt idx="1">
                        <c:v>0.944508117400918</c:v>
                      </c:pt>
                    </c:numCache>
                  </c:numRef>
                </c:yVal>
                <c:smooth val="1"/>
              </c15:ser>
            </c15:filteredScatterSeries>
          </c:ext>
        </c:extLst>
      </c:scatterChart>
      <c:valAx>
        <c:axId val="483268048"/>
        <c:scaling>
          <c:logBase val="10"/>
          <c:orientation val="minMax"/>
        </c:scaling>
        <c:delete val="0"/>
        <c:axPos val="b"/>
        <c:numFmt formatCode="General" sourceLinked="1"/>
        <c:majorTickMark val="out"/>
        <c:minorTickMark val="none"/>
        <c:tickLblPos val="nextTo"/>
        <c:crossAx val="483268440"/>
        <c:crosses val="autoZero"/>
        <c:crossBetween val="midCat"/>
      </c:valAx>
      <c:valAx>
        <c:axId val="483268440"/>
        <c:scaling>
          <c:orientation val="minMax"/>
          <c:min val="0.2"/>
        </c:scaling>
        <c:delete val="0"/>
        <c:axPos val="l"/>
        <c:majorGridlines/>
        <c:numFmt formatCode="0.000_ " sourceLinked="0"/>
        <c:majorTickMark val="out"/>
        <c:minorTickMark val="none"/>
        <c:tickLblPos val="nextTo"/>
        <c:crossAx val="483268048"/>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EF992-1C6E-4651-B846-2F708870DBC3}" type="datetimeFigureOut">
              <a:rPr kumimoji="1" lang="ja-JP" altLang="en-US" smtClean="0"/>
              <a:t>2013/9/2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EC716-AA7B-4156-BFF7-6560ABD67477}" type="slidenum">
              <a:rPr kumimoji="1" lang="ja-JP" altLang="en-US" smtClean="0"/>
              <a:t>‹#›</a:t>
            </a:fld>
            <a:endParaRPr kumimoji="1" lang="ja-JP" altLang="en-US"/>
          </a:p>
        </p:txBody>
      </p:sp>
    </p:spTree>
    <p:extLst>
      <p:ext uri="{BB962C8B-B14F-4D97-AF65-F5344CB8AC3E}">
        <p14:creationId xmlns:p14="http://schemas.microsoft.com/office/powerpoint/2010/main" val="37773574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1</a:t>
            </a:fld>
            <a:endParaRPr kumimoji="1" lang="ja-JP" altLang="en-US"/>
          </a:p>
        </p:txBody>
      </p:sp>
    </p:spTree>
    <p:extLst>
      <p:ext uri="{BB962C8B-B14F-4D97-AF65-F5344CB8AC3E}">
        <p14:creationId xmlns:p14="http://schemas.microsoft.com/office/powerpoint/2010/main" val="133562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 we</a:t>
            </a:r>
            <a:r>
              <a:rPr kumimoji="1" lang="en-US" altLang="ja-JP" baseline="0" dirty="0" smtClean="0"/>
              <a:t> are interested in run-rich strings, that contain many runs.</a:t>
            </a:r>
          </a:p>
          <a:p>
            <a:r>
              <a:rPr kumimoji="1" lang="en-US" altLang="ja-JP" baseline="0" dirty="0" smtClean="0"/>
              <a:t>The Trie in this figure shows all run-maximal strings and all sum-of-exponents strings of length up to 27.</a:t>
            </a:r>
          </a:p>
          <a:p>
            <a:r>
              <a:rPr kumimoji="1" lang="en-US" altLang="ja-JP" baseline="0" dirty="0" smtClean="0"/>
              <a:t>(We omitted the duplications by assuming that the first character is “a”, because the number of runs does not changed by reversal, nor replacing the characters.)</a:t>
            </a:r>
          </a:p>
          <a:p>
            <a:endParaRPr kumimoji="1" lang="en-US" altLang="ja-JP" baseline="0" dirty="0" smtClean="0"/>
          </a:p>
          <a:p>
            <a:r>
              <a:rPr kumimoji="1" lang="en-US" altLang="ja-JP" baseline="0" dirty="0" smtClean="0"/>
              <a:t>The number, shown in each circle, is the number of runs in the corresponding string.</a:t>
            </a:r>
          </a:p>
          <a:p>
            <a:r>
              <a:rPr kumimoji="1" lang="en-US" altLang="ja-JP" baseline="0" dirty="0" smtClean="0"/>
              <a:t>And, the factional number shown below the circle is the value of sum of exponents.</a:t>
            </a:r>
          </a:p>
          <a:p>
            <a:endParaRPr kumimoji="1" lang="en-US" altLang="ja-JP" baseline="0" dirty="0" smtClean="0"/>
          </a:p>
          <a:p>
            <a:r>
              <a:rPr kumimoji="1" lang="en-US" altLang="ja-JP" baseline="0" dirty="0" smtClean="0"/>
              <a:t>For </a:t>
            </a:r>
            <a:r>
              <a:rPr kumimoji="1" lang="en-US" altLang="ja-JP" baseline="0" dirty="0" err="1" smtClean="0"/>
              <a:t>instane</a:t>
            </a:r>
            <a:r>
              <a:rPr kumimoji="1" lang="en-US" altLang="ja-JP" baseline="0" dirty="0" smtClean="0"/>
              <a:t>, the string ……</a:t>
            </a:r>
          </a:p>
          <a:p>
            <a:endParaRPr kumimoji="1" lang="en-US" altLang="ja-JP" baseline="0" dirty="0" smtClean="0"/>
          </a:p>
          <a:p>
            <a:r>
              <a:rPr kumimoji="1" lang="en-US" altLang="ja-JP" baseline="0" dirty="0" smtClean="0"/>
              <a:t>The yellow circle show that the corresponding string is run-maximal, and if the string is sum-of-exponents maximal, the value is colored by red.</a:t>
            </a:r>
          </a:p>
          <a:p>
            <a:endParaRPr kumimoji="1" lang="en-US" altLang="ja-JP" baseline="0" dirty="0" smtClean="0"/>
          </a:p>
          <a:p>
            <a:r>
              <a:rPr kumimoji="1" lang="en-US" altLang="ja-JP" baseline="0" dirty="0" smtClean="0"/>
              <a:t>You see that various run-rich strings here.</a:t>
            </a:r>
          </a:p>
          <a:p>
            <a:r>
              <a:rPr kumimoji="1" lang="en-US" altLang="ja-JP" baseline="0" dirty="0" smtClean="0"/>
              <a:t>For instance, the string …. Is interesting because most of its substrings are also run-maximal and/or sum-of-exponents maximal.</a:t>
            </a:r>
          </a:p>
          <a:p>
            <a:endParaRPr kumimoji="1" lang="en-US" altLang="ja-JP" baseline="0" dirty="0" smtClean="0"/>
          </a:p>
          <a:p>
            <a:r>
              <a:rPr kumimoji="1" lang="en-US" altLang="ja-JP" baseline="0" dirty="0" smtClean="0"/>
              <a:t>Of our ultimate goal is to discover a grammar that generates all run-maximal strings only, or discover a grammar that generates all sum-of-exponents strings only, but it is difficult.</a:t>
            </a:r>
          </a:p>
          <a:p>
            <a:endParaRPr kumimoji="1" lang="en-US" altLang="ja-JP" baseline="0" dirty="0" smtClean="0"/>
          </a:p>
          <a:p>
            <a:r>
              <a:rPr kumimoji="1" lang="en-US" altLang="ja-JP" baseline="0" dirty="0" smtClean="0"/>
              <a:t>Our morphisms generate strings that </a:t>
            </a:r>
            <a:r>
              <a:rPr kumimoji="1" lang="en-US" altLang="ja-JP" baseline="0" dirty="0" err="1" smtClean="0"/>
              <a:t>contais</a:t>
            </a:r>
            <a:r>
              <a:rPr kumimoji="1" lang="en-US" altLang="ja-JP" baseline="0" dirty="0" smtClean="0"/>
              <a:t> many runs, but they are not necessarily the run-maximal.</a:t>
            </a:r>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10</a:t>
            </a:fld>
            <a:endParaRPr kumimoji="1" lang="ja-JP" altLang="en-US"/>
          </a:p>
        </p:txBody>
      </p:sp>
    </p:spTree>
    <p:extLst>
      <p:ext uri="{BB962C8B-B14F-4D97-AF65-F5344CB8AC3E}">
        <p14:creationId xmlns:p14="http://schemas.microsoft.com/office/powerpoint/2010/main" val="116831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OK,</a:t>
            </a:r>
            <a:r>
              <a:rPr kumimoji="1" lang="en-US" altLang="ja-JP" baseline="0" dirty="0" smtClean="0"/>
              <a:t> let’s turn our attention to the integer sequences, rho of n and sigma of n for integers n.</a:t>
            </a:r>
          </a:p>
          <a:p>
            <a:r>
              <a:rPr kumimoji="1" lang="en-US" altLang="ja-JP" baseline="0" dirty="0" smtClean="0"/>
              <a:t>The table can be constructed from this Trie, by choosing the values in yellow circles for rho of n, the maximum number runs, and by choosing the values in red colored for sigma of n, the maximum sum-of-exponents.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11</a:t>
            </a:fld>
            <a:endParaRPr kumimoji="1" lang="ja-JP" altLang="en-US"/>
          </a:p>
        </p:txBody>
      </p:sp>
    </p:spTree>
    <p:extLst>
      <p:ext uri="{BB962C8B-B14F-4D97-AF65-F5344CB8AC3E}">
        <p14:creationId xmlns:p14="http://schemas.microsoft.com/office/powerpoint/2010/main" val="3950743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a:t>
            </a:r>
            <a:r>
              <a:rPr kumimoji="1" lang="en-US" altLang="ja-JP" baseline="0" dirty="0" smtClean="0"/>
              <a:t> we focus on the number of runs. Later I will mention of the sum exponents briefly.</a:t>
            </a:r>
          </a:p>
          <a:p>
            <a:r>
              <a:rPr kumimoji="1" lang="en-US" altLang="ja-JP" baseline="0" dirty="0" smtClean="0"/>
              <a:t>This is the table of the integer sequence of rho of n, the maximum number of runs in a string of length n.</a:t>
            </a:r>
          </a:p>
          <a:p>
            <a:endParaRPr kumimoji="1" lang="en-US" altLang="ja-JP" baseline="0" dirty="0" smtClean="0"/>
          </a:p>
          <a:p>
            <a:r>
              <a:rPr kumimoji="1" lang="en-US" altLang="ja-JP" baseline="0" dirty="0" smtClean="0"/>
              <a:t>For instance, as I mentioned, rho of 11 is 7, and the string “</a:t>
            </a:r>
            <a:r>
              <a:rPr kumimoji="1" lang="en-US" altLang="ja-JP" baseline="0" dirty="0" err="1" smtClean="0"/>
              <a:t>aabaabbaabb</a:t>
            </a:r>
            <a:r>
              <a:rPr kumimoji="1" lang="en-US" altLang="ja-JP" baseline="0" dirty="0" smtClean="0"/>
              <a:t>” is the run-maximal string of length 11.</a:t>
            </a:r>
          </a:p>
          <a:p>
            <a:endParaRPr kumimoji="1" lang="en-US" altLang="ja-JP" baseline="0" dirty="0" smtClean="0"/>
          </a:p>
          <a:p>
            <a:r>
              <a:rPr kumimoji="1" lang="en-US" altLang="ja-JP" baseline="0" dirty="0" smtClean="0"/>
              <a:t>This line shows the ratio of the rho n </a:t>
            </a:r>
            <a:r>
              <a:rPr kumimoji="1" lang="en-US" altLang="ja-JP" baseline="0" dirty="0" err="1" smtClean="0"/>
              <a:t>devided</a:t>
            </a:r>
            <a:r>
              <a:rPr kumimoji="1" lang="en-US" altLang="ja-JP" baseline="0" dirty="0" smtClean="0"/>
              <a:t> by n. For instance, for n=11, the ratio is 7 / 11, that is, 0.63636…</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12</a:t>
            </a:fld>
            <a:endParaRPr kumimoji="1" lang="ja-JP" altLang="en-US"/>
          </a:p>
        </p:txBody>
      </p:sp>
    </p:spTree>
    <p:extLst>
      <p:ext uri="{BB962C8B-B14F-4D97-AF65-F5344CB8AC3E}">
        <p14:creationId xmlns:p14="http://schemas.microsoft.com/office/powerpoint/2010/main" val="379642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Concerning with rho of</a:t>
            </a:r>
            <a:r>
              <a:rPr kumimoji="1" lang="en-US" altLang="ja-JP" baseline="0" dirty="0" smtClean="0"/>
              <a:t> n, I will introduce some basic facts, and </a:t>
            </a:r>
            <a:r>
              <a:rPr kumimoji="1" lang="en-US" altLang="ja-JP" baseline="0" dirty="0" err="1" smtClean="0"/>
              <a:t>cojectures</a:t>
            </a:r>
            <a:r>
              <a:rPr kumimoji="1" lang="en-US" altLang="ja-JP" baseline="0" dirty="0" smtClean="0"/>
              <a:t>.</a:t>
            </a:r>
          </a:p>
          <a:p>
            <a:endParaRPr kumimoji="1" lang="en-US" altLang="ja-JP" baseline="0" dirty="0" smtClean="0"/>
          </a:p>
          <a:p>
            <a:r>
              <a:rPr kumimoji="1" lang="en-US" altLang="ja-JP" baseline="0" dirty="0" smtClean="0"/>
              <a:t>The function rho of n is a non-decreasing function, and it increases slowly.</a:t>
            </a:r>
          </a:p>
          <a:p>
            <a:r>
              <a:rPr kumimoji="1" lang="en-US" altLang="ja-JP" baseline="0" dirty="0" smtClean="0"/>
              <a:t>At some points, it increases by two, but in most of the cases, it increases by only one.</a:t>
            </a:r>
          </a:p>
          <a:p>
            <a:r>
              <a:rPr kumimoji="1" lang="en-US" altLang="ja-JP" baseline="0" dirty="0" smtClean="0"/>
              <a:t>But this ( rho(n) &lt;= rho(n) + 2 ) is a conjecture, and it is not formally proved.</a:t>
            </a:r>
          </a:p>
          <a:p>
            <a:endParaRPr kumimoji="1" lang="en-US" altLang="ja-JP" baseline="0" dirty="0" smtClean="0"/>
          </a:p>
          <a:p>
            <a:r>
              <a:rPr kumimoji="1" lang="en-US" altLang="ja-JP" baseline="0" dirty="0" smtClean="0"/>
              <a:t>The maximum value is believed to be given by binary strings, although it is not proved either.</a:t>
            </a:r>
          </a:p>
          <a:p>
            <a:endParaRPr kumimoji="1" lang="en-US" altLang="ja-JP" baseline="0" dirty="0" smtClean="0"/>
          </a:p>
          <a:p>
            <a:r>
              <a:rPr kumimoji="1" lang="en-US" altLang="ja-JP" baseline="0" dirty="0" smtClean="0"/>
              <a:t>The most important conjecture is, so-called “the run conjecture”, that rho of ne is less than n for any n.</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13</a:t>
            </a:fld>
            <a:endParaRPr kumimoji="1" lang="ja-JP" altLang="en-US"/>
          </a:p>
        </p:txBody>
      </p:sp>
    </p:spTree>
    <p:extLst>
      <p:ext uri="{BB962C8B-B14F-4D97-AF65-F5344CB8AC3E}">
        <p14:creationId xmlns:p14="http://schemas.microsoft.com/office/powerpoint/2010/main" val="87362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Lets focus on</a:t>
            </a:r>
            <a:r>
              <a:rPr kumimoji="1" lang="en-US" altLang="ja-JP" baseline="0" dirty="0" smtClean="0"/>
              <a:t> the run conjecture.</a:t>
            </a:r>
          </a:p>
          <a:p>
            <a:endParaRPr kumimoji="1" lang="en-US" altLang="ja-JP" baseline="0" dirty="0" smtClean="0"/>
          </a:p>
          <a:p>
            <a:r>
              <a:rPr kumimoji="1" lang="en-US" altLang="ja-JP" baseline="0" dirty="0" smtClean="0"/>
              <a:t>This is another expression of the run conjecture.</a:t>
            </a:r>
          </a:p>
          <a:p>
            <a:endParaRPr kumimoji="1" lang="en-US" altLang="ja-JP" baseline="0" dirty="0" smtClean="0"/>
          </a:p>
          <a:p>
            <a:r>
              <a:rPr kumimoji="1" lang="en-US" altLang="ja-JP" baseline="0" dirty="0" smtClean="0"/>
              <a:t>We are interested in this value.</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15</a:t>
            </a:fld>
            <a:endParaRPr kumimoji="1" lang="ja-JP" altLang="en-US"/>
          </a:p>
        </p:txBody>
      </p:sp>
    </p:spTree>
    <p:extLst>
      <p:ext uri="{BB962C8B-B14F-4D97-AF65-F5344CB8AC3E}">
        <p14:creationId xmlns:p14="http://schemas.microsoft.com/office/powerpoint/2010/main" val="420126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best upper bound for it is, 1.029 given by </a:t>
            </a:r>
            <a:r>
              <a:rPr kumimoji="1" lang="en-US" altLang="ja-JP" baseline="0" dirty="0" err="1" smtClean="0"/>
              <a:t>Crochemore</a:t>
            </a:r>
            <a:r>
              <a:rPr kumimoji="1" lang="en-US" altLang="ja-JP" baseline="0" dirty="0" smtClean="0"/>
              <a:t> and others.</a:t>
            </a:r>
          </a:p>
          <a:p>
            <a:r>
              <a:rPr kumimoji="1" lang="en-US" altLang="ja-JP" dirty="0" smtClean="0"/>
              <a:t>We omit the deep history to achieve the bound,</a:t>
            </a:r>
            <a:r>
              <a:rPr kumimoji="1" lang="en-US" altLang="ja-JP" baseline="0" dirty="0" smtClean="0"/>
              <a:t> because we focus on the lower bound in this talk.</a:t>
            </a:r>
          </a:p>
          <a:p>
            <a:endParaRPr kumimoji="1" lang="en-US" altLang="ja-JP" baseline="0" dirty="0" smtClean="0"/>
          </a:p>
          <a:p>
            <a:r>
              <a:rPr kumimoji="1" lang="en-US" altLang="ja-JP" baseline="0" dirty="0" smtClean="0"/>
              <a:t>The line 1.029 locates here.</a:t>
            </a:r>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17</a:t>
            </a:fld>
            <a:endParaRPr kumimoji="1" lang="ja-JP" altLang="en-US"/>
          </a:p>
        </p:txBody>
      </p:sp>
    </p:spTree>
    <p:extLst>
      <p:ext uri="{BB962C8B-B14F-4D97-AF65-F5344CB8AC3E}">
        <p14:creationId xmlns:p14="http://schemas.microsoft.com/office/powerpoint/2010/main" val="18542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a:t>
            </a:r>
            <a:r>
              <a:rPr kumimoji="1" lang="en-US" altLang="ja-JP" baseline="0" dirty="0" smtClean="0"/>
              <a:t> now turn our attention to the lower bounds.</a:t>
            </a:r>
          </a:p>
          <a:p>
            <a:r>
              <a:rPr kumimoji="1" lang="en-US" altLang="ja-JP" baseline="0" dirty="0" smtClean="0"/>
              <a:t>In 2003, Franek and others showed the first non-trivial lower bound for the maximum number of runs.</a:t>
            </a:r>
          </a:p>
          <a:p>
            <a:r>
              <a:rPr kumimoji="1" lang="en-US" altLang="ja-JP" baseline="0" dirty="0" smtClean="0"/>
              <a:t>And the lower bounds are also improved by several researches.</a:t>
            </a:r>
          </a:p>
          <a:p>
            <a:r>
              <a:rPr kumimoji="1" lang="en-US" altLang="ja-JP" baseline="0" dirty="0" smtClean="0"/>
              <a:t>I will show you some of the history more in detail.</a:t>
            </a:r>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18</a:t>
            </a:fld>
            <a:endParaRPr kumimoji="1" lang="ja-JP" altLang="en-US"/>
          </a:p>
        </p:txBody>
      </p:sp>
    </p:spTree>
    <p:extLst>
      <p:ext uri="{BB962C8B-B14F-4D97-AF65-F5344CB8AC3E}">
        <p14:creationId xmlns:p14="http://schemas.microsoft.com/office/powerpoint/2010/main" val="407006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line of rho of n divided</a:t>
            </a:r>
            <a:r>
              <a:rPr kumimoji="1" lang="en-US" altLang="ja-JP" baseline="0" dirty="0" smtClean="0"/>
              <a:t> by n, that are exactly computed by computer experiments, up to 66.</a:t>
            </a:r>
          </a:p>
          <a:p>
            <a:r>
              <a:rPr kumimoji="1" lang="en-US" altLang="ja-JP" baseline="0" dirty="0" smtClean="0"/>
              <a:t>In 2003, Franek showed the lower bound 0.92, by defining a grammar that generates run-rich strings.</a:t>
            </a:r>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19</a:t>
            </a:fld>
            <a:endParaRPr kumimoji="1" lang="ja-JP" altLang="en-US"/>
          </a:p>
        </p:txBody>
      </p:sp>
    </p:spTree>
    <p:extLst>
      <p:ext uri="{BB962C8B-B14F-4D97-AF65-F5344CB8AC3E}">
        <p14:creationId xmlns:p14="http://schemas.microsoft.com/office/powerpoint/2010/main" val="3648242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After five years, Matsubara and others, including</a:t>
            </a:r>
            <a:r>
              <a:rPr kumimoji="1" lang="en-US" altLang="ja-JP" baseline="0" dirty="0" smtClean="0"/>
              <a:t> me, discovered an interesting string by chance.</a:t>
            </a:r>
          </a:p>
          <a:p>
            <a:r>
              <a:rPr kumimoji="1" lang="en-US" altLang="ja-JP" baseline="0" dirty="0" smtClean="0"/>
              <a:t>The string was run-rich. The length is about one-hundred and eighty-four thousand, and it contains many runs.</a:t>
            </a:r>
          </a:p>
          <a:p>
            <a:r>
              <a:rPr kumimoji="1" lang="en-US" altLang="ja-JP" baseline="0" dirty="0" smtClean="0"/>
              <a:t>The value 0.9445 was clearly larger than the lower bound.</a:t>
            </a:r>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20</a:t>
            </a:fld>
            <a:endParaRPr kumimoji="1" lang="ja-JP" altLang="en-US"/>
          </a:p>
        </p:txBody>
      </p:sp>
    </p:spTree>
    <p:extLst>
      <p:ext uri="{BB962C8B-B14F-4D97-AF65-F5344CB8AC3E}">
        <p14:creationId xmlns:p14="http://schemas.microsoft.com/office/powerpoint/2010/main" val="4291587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year, we slightly</a:t>
            </a:r>
            <a:r>
              <a:rPr kumimoji="1" lang="en-US" altLang="ja-JP" baseline="0" dirty="0" smtClean="0"/>
              <a:t> improved the bound, by defining a recurrence like this.</a:t>
            </a:r>
          </a:p>
          <a:p>
            <a:r>
              <a:rPr kumimoji="1" lang="en-US" altLang="ja-JP" baseline="0" dirty="0" smtClean="0"/>
              <a:t>The recurrence is discovered by Matsubara-kun, who was a student of us.</a:t>
            </a:r>
          </a:p>
          <a:p>
            <a:endParaRPr kumimoji="1" lang="en-US" altLang="ja-JP" dirty="0" smtClean="0"/>
          </a:p>
          <a:p>
            <a:r>
              <a:rPr kumimoji="1" lang="en-US" altLang="ja-JP" dirty="0" smtClean="0"/>
              <a:t>He discovered this recurrent</a:t>
            </a:r>
            <a:r>
              <a:rPr kumimoji="1" lang="en-US" altLang="ja-JP" baseline="0" dirty="0" smtClean="0"/>
              <a:t> formula, by watching, watching, and watching the known run-maximal strings everyday.</a:t>
            </a:r>
          </a:p>
          <a:p>
            <a:r>
              <a:rPr kumimoji="1" lang="en-US" altLang="ja-JP" baseline="0" dirty="0" smtClean="0"/>
              <a:t>He said that, suddenly, the formulae appeared in his brain.</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21</a:t>
            </a:fld>
            <a:endParaRPr kumimoji="1" lang="ja-JP" altLang="en-US"/>
          </a:p>
        </p:txBody>
      </p:sp>
    </p:spTree>
    <p:extLst>
      <p:ext uri="{BB962C8B-B14F-4D97-AF65-F5344CB8AC3E}">
        <p14:creationId xmlns:p14="http://schemas.microsoft.com/office/powerpoint/2010/main" val="255049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a:t>
            </a:r>
            <a:r>
              <a:rPr kumimoji="1" lang="en-US" altLang="ja-JP" baseline="0" dirty="0" smtClean="0"/>
              <a:t> Ayumi SHINOHARA, from Tohoku University, JAPAN.</a:t>
            </a:r>
          </a:p>
          <a:p>
            <a:r>
              <a:rPr kumimoji="1" lang="en-US" altLang="ja-JP" baseline="0" dirty="0" smtClean="0"/>
              <a:t>I will talk on Morphisms generating Run-rich Strings.</a:t>
            </a:r>
          </a:p>
          <a:p>
            <a:r>
              <a:rPr kumimoji="1" lang="en-US" altLang="ja-JP" baseline="0" dirty="0" smtClean="0"/>
              <a:t>This is a joint work with Kazuhiko KUSANO and Kazuyuki Narisawa.</a:t>
            </a:r>
            <a:br>
              <a:rPr kumimoji="1" lang="en-US" altLang="ja-JP" baseline="0" dirty="0" smtClean="0"/>
            </a:br>
            <a:r>
              <a:rPr kumimoji="1" lang="en-US" altLang="ja-JP" baseline="0" dirty="0" smtClean="0"/>
              <a:t>The first author Kazuhiko got his </a:t>
            </a:r>
            <a:r>
              <a:rPr kumimoji="1" lang="en-US" altLang="ja-JP" baseline="0" dirty="0" err="1" smtClean="0"/>
              <a:t>Ph.D</a:t>
            </a:r>
            <a:r>
              <a:rPr kumimoji="1" lang="en-US" altLang="ja-JP" baseline="0" dirty="0" smtClean="0"/>
              <a:t> in Spring this year, and he is now working at an IT company DWANGO.</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a:t>
            </a:fld>
            <a:endParaRPr kumimoji="1" lang="ja-JP" altLang="en-US"/>
          </a:p>
        </p:txBody>
      </p:sp>
    </p:spTree>
    <p:extLst>
      <p:ext uri="{BB962C8B-B14F-4D97-AF65-F5344CB8AC3E}">
        <p14:creationId xmlns:p14="http://schemas.microsoft.com/office/powerpoint/2010/main" val="390044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year,</a:t>
            </a:r>
            <a:r>
              <a:rPr kumimoji="1" lang="en-US" altLang="ja-JP" baseline="0" dirty="0" smtClean="0"/>
              <a:t> Simpson defined a very interesting series of strings, called the modified </a:t>
            </a:r>
            <a:r>
              <a:rPr kumimoji="1" lang="en-US" altLang="ja-JP" baseline="0" dirty="0" err="1" smtClean="0"/>
              <a:t>Padovan</a:t>
            </a:r>
            <a:r>
              <a:rPr kumimoji="1" lang="en-US" altLang="ja-JP" baseline="0" dirty="0" smtClean="0"/>
              <a:t> words, and proved the lower bound, that is currently the best one.</a:t>
            </a:r>
          </a:p>
          <a:p>
            <a:endParaRPr kumimoji="1" lang="en-US" altLang="ja-JP" baseline="0" dirty="0" smtClean="0"/>
          </a:p>
          <a:p>
            <a:r>
              <a:rPr kumimoji="1" lang="en-US" altLang="ja-JP" baseline="0" dirty="0" smtClean="0"/>
              <a:t>The series of strings is defined by two morphism, f and h, and a reversal function R.</a:t>
            </a:r>
          </a:p>
          <a:p>
            <a:r>
              <a:rPr kumimoji="1" lang="en-US" altLang="ja-JP" baseline="0" dirty="0" smtClean="0"/>
              <a:t>He showed a general term of the number of runs in these strings, and get the bound as a limit value.</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22</a:t>
            </a:fld>
            <a:endParaRPr kumimoji="1" lang="ja-JP" altLang="en-US"/>
          </a:p>
        </p:txBody>
      </p:sp>
    </p:spTree>
    <p:extLst>
      <p:ext uri="{BB962C8B-B14F-4D97-AF65-F5344CB8AC3E}">
        <p14:creationId xmlns:p14="http://schemas.microsoft.com/office/powerpoint/2010/main" val="105557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Interestingly,</a:t>
            </a:r>
            <a:r>
              <a:rPr kumimoji="1" lang="en-US" altLang="ja-JP" baseline="0" dirty="0" smtClean="0"/>
              <a:t> the value of the currently the best lower bound, is also given by our strings.</a:t>
            </a:r>
          </a:p>
          <a:p>
            <a:r>
              <a:rPr kumimoji="1" lang="en-US" altLang="ja-JP" dirty="0" smtClean="0"/>
              <a:t>The value is exactly</a:t>
            </a:r>
            <a:r>
              <a:rPr kumimoji="1" lang="en-US" altLang="ja-JP" baseline="0" dirty="0" smtClean="0"/>
              <a:t> identical.</a:t>
            </a:r>
          </a:p>
          <a:p>
            <a:r>
              <a:rPr kumimoji="1" lang="en-US" altLang="ja-JP" baseline="0" dirty="0" smtClean="0"/>
              <a:t>The value is given as a root of a cubic equation.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23</a:t>
            </a:fld>
            <a:endParaRPr kumimoji="1" lang="ja-JP" altLang="en-US"/>
          </a:p>
        </p:txBody>
      </p:sp>
    </p:spTree>
    <p:extLst>
      <p:ext uri="{BB962C8B-B14F-4D97-AF65-F5344CB8AC3E}">
        <p14:creationId xmlns:p14="http://schemas.microsoft.com/office/powerpoint/2010/main" val="132821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t>
            </a:r>
            <a:r>
              <a:rPr kumimoji="1" lang="en-US" altLang="ja-JP" baseline="0" dirty="0" smtClean="0"/>
              <a:t> this work, we succeeded to give yet another series of strings, which gives exactly the same lower bound.</a:t>
            </a:r>
          </a:p>
          <a:p>
            <a:r>
              <a:rPr kumimoji="1" lang="en-US" altLang="ja-JP" baseline="0" dirty="0" smtClean="0"/>
              <a:t>Although these three definitions look differently, but the limit value of the number of runs is exactly the same.</a:t>
            </a:r>
          </a:p>
          <a:p>
            <a:endParaRPr kumimoji="1" lang="en-US" altLang="ja-JP" baseline="0" dirty="0" smtClean="0"/>
          </a:p>
          <a:p>
            <a:r>
              <a:rPr kumimoji="1" lang="en-US" altLang="ja-JP" baseline="0" dirty="0" smtClean="0"/>
              <a:t>In my personal opinion, our is the most simple.</a:t>
            </a:r>
          </a:p>
          <a:p>
            <a:r>
              <a:rPr kumimoji="1" lang="en-US" altLang="ja-JP" baseline="0" dirty="0" smtClean="0"/>
              <a:t>We note that the morphism h is the same as Simpson’s.</a:t>
            </a:r>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25</a:t>
            </a:fld>
            <a:endParaRPr kumimoji="1" lang="ja-JP" altLang="en-US"/>
          </a:p>
        </p:txBody>
      </p:sp>
    </p:spTree>
    <p:extLst>
      <p:ext uri="{BB962C8B-B14F-4D97-AF65-F5344CB8AC3E}">
        <p14:creationId xmlns:p14="http://schemas.microsoft.com/office/powerpoint/2010/main" val="15110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OK, then we briefly mention on sigma,</a:t>
            </a:r>
            <a:r>
              <a:rPr kumimoji="1" lang="en-US" altLang="ja-JP" baseline="0" dirty="0" smtClean="0"/>
              <a:t> the maximum value of the sum of exponents of runs in a string of length n.</a:t>
            </a:r>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26</a:t>
            </a:fld>
            <a:endParaRPr kumimoji="1" lang="ja-JP" altLang="en-US"/>
          </a:p>
        </p:txBody>
      </p:sp>
    </p:spTree>
    <p:extLst>
      <p:ext uri="{BB962C8B-B14F-4D97-AF65-F5344CB8AC3E}">
        <p14:creationId xmlns:p14="http://schemas.microsoft.com/office/powerpoint/2010/main" val="172345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is the slide I showed you at the beginning of this talk.</a:t>
            </a:r>
          </a:p>
          <a:p>
            <a:r>
              <a:rPr kumimoji="1" lang="en-US" altLang="ja-JP" baseline="0" dirty="0" smtClean="0"/>
              <a:t>We focus on the values of this line, the maximum sum of exponents.</a:t>
            </a:r>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27</a:t>
            </a:fld>
            <a:endParaRPr kumimoji="1" lang="ja-JP" altLang="en-US"/>
          </a:p>
        </p:txBody>
      </p:sp>
    </p:spTree>
    <p:extLst>
      <p:ext uri="{BB962C8B-B14F-4D97-AF65-F5344CB8AC3E}">
        <p14:creationId xmlns:p14="http://schemas.microsoft.com/office/powerpoint/2010/main" val="187410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currently the best upper bound</a:t>
            </a:r>
            <a:r>
              <a:rPr kumimoji="1" lang="en-US" altLang="ja-JP" baseline="0" dirty="0" smtClean="0"/>
              <a:t> and the lower bound are given by </a:t>
            </a:r>
            <a:r>
              <a:rPr kumimoji="1" lang="en-US" altLang="ja-JP" baseline="0" dirty="0" err="1" smtClean="0"/>
              <a:t>Crochemore</a:t>
            </a:r>
            <a:r>
              <a:rPr kumimoji="1" lang="en-US" altLang="ja-JP" baseline="0" dirty="0" smtClean="0"/>
              <a:t> and others in the same paper.</a:t>
            </a:r>
          </a:p>
          <a:p>
            <a:r>
              <a:rPr kumimoji="1" lang="en-US" altLang="ja-JP" baseline="0" dirty="0" smtClean="0"/>
              <a:t>The upper bound is 4.087, and the lower bound is 2.035.</a:t>
            </a:r>
          </a:p>
          <a:p>
            <a:endParaRPr kumimoji="1" lang="en-US" altLang="ja-JP" baseline="0" dirty="0" smtClean="0"/>
          </a:p>
          <a:p>
            <a:r>
              <a:rPr kumimoji="1" lang="en-US" altLang="ja-JP" baseline="0" dirty="0" smtClean="0"/>
              <a:t>The lower bound is given by these morphisms.</a:t>
            </a:r>
          </a:p>
          <a:p>
            <a:endParaRPr kumimoji="1" lang="en-US" altLang="ja-JP" baseline="0" dirty="0" smtClean="0"/>
          </a:p>
          <a:p>
            <a:r>
              <a:rPr kumimoji="1" lang="en-US" altLang="ja-JP" baseline="0" dirty="0" smtClean="0"/>
              <a:t>We thought that the morphisms are simple and elegant, so that we were interested in finding another morphisms.</a:t>
            </a:r>
          </a:p>
          <a:p>
            <a:r>
              <a:rPr kumimoji="1" lang="en-US" altLang="ja-JP" baseline="0" dirty="0" smtClean="0"/>
              <a:t>That was our original motivation of </a:t>
            </a:r>
            <a:r>
              <a:rPr kumimoji="1" lang="en-US" altLang="ja-JP" baseline="0" smtClean="0"/>
              <a:t>this work.</a:t>
            </a:r>
          </a:p>
          <a:p>
            <a:endParaRPr kumimoji="1" lang="en-US" altLang="ja-JP" baseline="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28</a:t>
            </a:fld>
            <a:endParaRPr kumimoji="1" lang="ja-JP" altLang="en-US"/>
          </a:p>
        </p:txBody>
      </p:sp>
    </p:spTree>
    <p:extLst>
      <p:ext uri="{BB962C8B-B14F-4D97-AF65-F5344CB8AC3E}">
        <p14:creationId xmlns:p14="http://schemas.microsoft.com/office/powerpoint/2010/main" val="220745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By</a:t>
            </a:r>
            <a:r>
              <a:rPr kumimoji="1" lang="en-US" altLang="ja-JP" baseline="0" dirty="0" smtClean="0"/>
              <a:t> intensive computational experiments, we found a better morphisms.</a:t>
            </a:r>
          </a:p>
          <a:p>
            <a:r>
              <a:rPr kumimoji="1" lang="en-US" altLang="ja-JP" baseline="0" dirty="0" smtClean="0"/>
              <a:t>By combining these two morphisms, we get a slightly better lower bound for the sum of exponents of runs in a string.</a:t>
            </a:r>
          </a:p>
          <a:p>
            <a:r>
              <a:rPr kumimoji="1" lang="en-US" altLang="ja-JP" baseline="0" dirty="0" smtClean="0"/>
              <a:t>An interesting thing is that, the morphism </a:t>
            </a:r>
            <a:r>
              <a:rPr kumimoji="1" lang="en-US" altLang="ja-JP" baseline="0" dirty="0" err="1" smtClean="0"/>
              <a:t>phi_r</a:t>
            </a:r>
            <a:r>
              <a:rPr kumimoji="1" lang="en-US" altLang="ja-JP" baseline="0" dirty="0" smtClean="0"/>
              <a:t>, is identical to the one that I used for the maximum number of runs.</a:t>
            </a:r>
          </a:p>
          <a:p>
            <a:r>
              <a:rPr kumimoji="1" lang="en-US" altLang="ja-JP" baseline="0" dirty="0" smtClean="0"/>
              <a:t>I can share the same base morphism </a:t>
            </a:r>
            <a:r>
              <a:rPr kumimoji="1" lang="en-US" altLang="ja-JP" baseline="0" dirty="0" err="1" smtClean="0"/>
              <a:t>phi_r</a:t>
            </a:r>
            <a:r>
              <a:rPr kumimoji="1" lang="en-US" altLang="ja-JP" baseline="0" dirty="0" smtClean="0"/>
              <a:t>, to get good run-rich strings.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29</a:t>
            </a:fld>
            <a:endParaRPr kumimoji="1" lang="ja-JP" altLang="en-US"/>
          </a:p>
        </p:txBody>
      </p:sp>
    </p:spTree>
    <p:extLst>
      <p:ext uri="{BB962C8B-B14F-4D97-AF65-F5344CB8AC3E}">
        <p14:creationId xmlns:p14="http://schemas.microsoft.com/office/powerpoint/2010/main" val="2210693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By</a:t>
            </a:r>
            <a:r>
              <a:rPr kumimoji="1" lang="en-US" altLang="ja-JP" baseline="0" dirty="0" smtClean="0"/>
              <a:t> intensive computational experiments, we found a better morphisms. </a:t>
            </a:r>
          </a:p>
          <a:p>
            <a:r>
              <a:rPr kumimoji="1" lang="en-US" altLang="ja-JP" baseline="0" dirty="0" smtClean="0"/>
              <a:t>An interesting thing is that, the morphism </a:t>
            </a:r>
            <a:r>
              <a:rPr kumimoji="1" lang="en-US" altLang="ja-JP" baseline="0" dirty="0" err="1" smtClean="0"/>
              <a:t>phi_r</a:t>
            </a:r>
            <a:r>
              <a:rPr kumimoji="1" lang="en-US" altLang="ja-JP" baseline="0" dirty="0" smtClean="0"/>
              <a:t>, is identical to the one that I used for the maximum number of runs.</a:t>
            </a:r>
          </a:p>
          <a:p>
            <a:r>
              <a:rPr kumimoji="1" lang="en-US" altLang="ja-JP" baseline="0" dirty="0" smtClean="0"/>
              <a:t>I can share the same base morphism </a:t>
            </a:r>
            <a:r>
              <a:rPr kumimoji="1" lang="en-US" altLang="ja-JP" baseline="0" dirty="0" err="1" smtClean="0"/>
              <a:t>phi_r</a:t>
            </a:r>
            <a:r>
              <a:rPr kumimoji="1" lang="en-US" altLang="ja-JP" baseline="0" dirty="0" smtClean="0"/>
              <a:t>, to get good run-rich strings.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30</a:t>
            </a:fld>
            <a:endParaRPr kumimoji="1" lang="ja-JP" altLang="en-US"/>
          </a:p>
        </p:txBody>
      </p:sp>
    </p:spTree>
    <p:extLst>
      <p:ext uri="{BB962C8B-B14F-4D97-AF65-F5344CB8AC3E}">
        <p14:creationId xmlns:p14="http://schemas.microsoft.com/office/powerpoint/2010/main" val="2078635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now summarize</a:t>
            </a:r>
            <a:r>
              <a:rPr kumimoji="1" lang="en-US" altLang="ja-JP" baseline="0" dirty="0" smtClean="0"/>
              <a:t> my talk.</a:t>
            </a:r>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31</a:t>
            </a:fld>
            <a:endParaRPr kumimoji="1" lang="ja-JP" altLang="en-US"/>
          </a:p>
        </p:txBody>
      </p:sp>
    </p:spTree>
    <p:extLst>
      <p:ext uri="{BB962C8B-B14F-4D97-AF65-F5344CB8AC3E}">
        <p14:creationId xmlns:p14="http://schemas.microsoft.com/office/powerpoint/2010/main" val="412470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t>
            </a:r>
            <a:r>
              <a:rPr kumimoji="1" lang="en-US" altLang="ja-JP" baseline="0" dirty="0" smtClean="0"/>
              <a:t> short words, we found good morphisms that generate run-rich strings.</a:t>
            </a:r>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3</a:t>
            </a:fld>
            <a:endParaRPr kumimoji="1" lang="ja-JP" altLang="en-US"/>
          </a:p>
        </p:txBody>
      </p:sp>
    </p:spTree>
    <p:extLst>
      <p:ext uri="{BB962C8B-B14F-4D97-AF65-F5344CB8AC3E}">
        <p14:creationId xmlns:p14="http://schemas.microsoft.com/office/powerpoint/2010/main" val="309983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 morphism that we found it interesting,</a:t>
            </a:r>
            <a:r>
              <a:rPr kumimoji="1" lang="en-US" altLang="ja-JP" baseline="0" dirty="0" smtClean="0"/>
              <a:t> because it can be regarded as a generator of run-rich strings.</a:t>
            </a:r>
            <a:br>
              <a:rPr kumimoji="1" lang="en-US" altLang="ja-JP" baseline="0" dirty="0" smtClean="0"/>
            </a:br>
            <a:r>
              <a:rPr kumimoji="1" lang="en-US" altLang="ja-JP" baseline="0" dirty="0" smtClean="0"/>
              <a:t>It is a morphism defined over a ternary alphabet.</a:t>
            </a:r>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4</a:t>
            </a:fld>
            <a:endParaRPr kumimoji="1" lang="ja-JP" altLang="en-US"/>
          </a:p>
        </p:txBody>
      </p:sp>
    </p:spTree>
    <p:extLst>
      <p:ext uri="{BB962C8B-B14F-4D97-AF65-F5344CB8AC3E}">
        <p14:creationId xmlns:p14="http://schemas.microsoft.com/office/powerpoint/2010/main" val="382350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By</a:t>
            </a:r>
            <a:r>
              <a:rPr kumimoji="1" lang="en-US" altLang="ja-JP" baseline="0" dirty="0" smtClean="0"/>
              <a:t> apply it to a string, we get a longer string.</a:t>
            </a:r>
          </a:p>
          <a:p>
            <a:r>
              <a:rPr kumimoji="1" lang="en-US" altLang="ja-JP" baseline="0" dirty="0" smtClean="0"/>
              <a:t>For instance, from a </a:t>
            </a:r>
            <a:r>
              <a:rPr kumimoji="1" lang="en-US" altLang="ja-JP" baseline="0" dirty="0" err="1" smtClean="0"/>
              <a:t>sring</a:t>
            </a:r>
            <a:r>
              <a:rPr kumimoji="1" lang="en-US" altLang="ja-JP" baseline="0" dirty="0" smtClean="0"/>
              <a:t> “a”, we get a string “</a:t>
            </a:r>
            <a:r>
              <a:rPr kumimoji="1" lang="en-US" altLang="ja-JP" baseline="0" dirty="0" err="1" smtClean="0"/>
              <a:t>abac</a:t>
            </a:r>
            <a:r>
              <a:rPr kumimoji="1" lang="en-US" altLang="ja-JP" baseline="0" dirty="0" smtClean="0"/>
              <a:t>”.</a:t>
            </a:r>
          </a:p>
          <a:p>
            <a:r>
              <a:rPr kumimoji="1" lang="en-US" altLang="ja-JP" baseline="0" dirty="0" smtClean="0"/>
              <a:t>By applying it twice, we get a string “</a:t>
            </a:r>
            <a:r>
              <a:rPr kumimoji="1" lang="en-US" altLang="ja-JP" baseline="0" dirty="0" err="1" smtClean="0"/>
              <a:t>abac</a:t>
            </a:r>
            <a:r>
              <a:rPr kumimoji="1" lang="en-US" altLang="ja-JP" baseline="0" dirty="0" smtClean="0"/>
              <a:t> </a:t>
            </a:r>
            <a:r>
              <a:rPr kumimoji="1" lang="en-US" altLang="ja-JP" baseline="0" dirty="0" err="1" smtClean="0"/>
              <a:t>aac</a:t>
            </a:r>
            <a:r>
              <a:rPr kumimoji="1" lang="en-US" altLang="ja-JP" baseline="0" dirty="0" smtClean="0"/>
              <a:t> </a:t>
            </a:r>
            <a:r>
              <a:rPr kumimoji="1" lang="en-US" altLang="ja-JP" baseline="0" dirty="0" err="1" smtClean="0"/>
              <a:t>abac</a:t>
            </a:r>
            <a:r>
              <a:rPr kumimoji="1" lang="en-US" altLang="ja-JP" baseline="0" dirty="0" smtClean="0"/>
              <a:t>’, because it is a morphism.</a:t>
            </a:r>
          </a:p>
          <a:p>
            <a:r>
              <a:rPr kumimoji="1" lang="en-US" altLang="ja-JP" baseline="0" dirty="0" smtClean="0"/>
              <a:t>If we apply it again, we get a string “</a:t>
            </a:r>
            <a:r>
              <a:rPr kumimoji="1" lang="en-US" altLang="ja-JP" baseline="0" dirty="0" err="1" smtClean="0"/>
              <a:t>abac</a:t>
            </a:r>
            <a:r>
              <a:rPr kumimoji="1" lang="en-US" altLang="ja-JP" baseline="0" dirty="0" smtClean="0"/>
              <a:t> </a:t>
            </a:r>
            <a:r>
              <a:rPr kumimoji="1" lang="en-US" altLang="ja-JP" baseline="0" dirty="0" err="1" smtClean="0"/>
              <a:t>aac</a:t>
            </a:r>
            <a:r>
              <a:rPr kumimoji="1" lang="en-US" altLang="ja-JP" baseline="0" dirty="0" smtClean="0"/>
              <a:t> </a:t>
            </a:r>
            <a:r>
              <a:rPr kumimoji="1" lang="en-US" altLang="ja-JP" baseline="0" dirty="0" err="1" smtClean="0"/>
              <a:t>abac</a:t>
            </a:r>
            <a:r>
              <a:rPr kumimoji="1" lang="en-US" altLang="ja-JP" baseline="0" dirty="0" smtClean="0"/>
              <a:t> a </a:t>
            </a:r>
            <a:r>
              <a:rPr kumimoji="1" lang="en-US" altLang="ja-JP" baseline="0" dirty="0" err="1" smtClean="0"/>
              <a:t>abac</a:t>
            </a:r>
            <a:r>
              <a:rPr kumimoji="1" lang="en-US" altLang="ja-JP" baseline="0" dirty="0" smtClean="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5</a:t>
            </a:fld>
            <a:endParaRPr kumimoji="1" lang="ja-JP" altLang="en-US"/>
          </a:p>
        </p:txBody>
      </p:sp>
    </p:spTree>
    <p:extLst>
      <p:ext uri="{BB962C8B-B14F-4D97-AF65-F5344CB8AC3E}">
        <p14:creationId xmlns:p14="http://schemas.microsoft.com/office/powerpoint/2010/main" val="377813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a:t>
            </a:r>
            <a:r>
              <a:rPr kumimoji="1" lang="en-US" altLang="ja-JP" baseline="0" dirty="0" smtClean="0"/>
              <a:t> us consider another morphism h, from the ternary alphabet into a binary alphabet {0,1}.</a:t>
            </a:r>
          </a:p>
          <a:p>
            <a:r>
              <a:rPr kumimoji="1" lang="en-US" altLang="ja-JP" baseline="0" dirty="0" smtClean="0"/>
              <a:t>Define a series of strings </a:t>
            </a:r>
            <a:r>
              <a:rPr kumimoji="1" lang="en-US" altLang="ja-JP" baseline="0" dirty="0" err="1" smtClean="0"/>
              <a:t>u_i</a:t>
            </a:r>
            <a:r>
              <a:rPr kumimoji="1" lang="en-US" altLang="ja-JP" baseline="0" dirty="0" smtClean="0"/>
              <a:t>, like this.</a:t>
            </a:r>
          </a:p>
          <a:p>
            <a:r>
              <a:rPr kumimoji="1" lang="en-US" altLang="ja-JP" baseline="0" dirty="0" smtClean="0"/>
              <a:t>It is obtained from a string “a”, by applying the morphism </a:t>
            </a:r>
            <a:r>
              <a:rPr kumimoji="1" lang="en-US" altLang="ja-JP" baseline="0" dirty="0" err="1" smtClean="0"/>
              <a:t>phi_r</a:t>
            </a:r>
            <a:r>
              <a:rPr kumimoji="1" lang="en-US" altLang="ja-JP" baseline="0" dirty="0" smtClean="0"/>
              <a:t>  </a:t>
            </a:r>
            <a:r>
              <a:rPr kumimoji="1" lang="en-US" altLang="ja-JP" baseline="0" dirty="0" err="1" smtClean="0"/>
              <a:t>i</a:t>
            </a:r>
            <a:r>
              <a:rPr kumimoji="1" lang="en-US" altLang="ja-JP" baseline="0" dirty="0" smtClean="0"/>
              <a:t>-times, and then applying h once.</a:t>
            </a:r>
          </a:p>
          <a:p>
            <a:r>
              <a:rPr kumimoji="1" lang="en-US" altLang="ja-JP" baseline="0" dirty="0" smtClean="0"/>
              <a:t>Then, the series of strings </a:t>
            </a:r>
            <a:r>
              <a:rPr kumimoji="1" lang="en-US" altLang="ja-JP" baseline="0" dirty="0" err="1" smtClean="0"/>
              <a:t>u_i</a:t>
            </a:r>
            <a:r>
              <a:rPr kumimoji="1" lang="en-US" altLang="ja-JP" baseline="0" dirty="0" smtClean="0"/>
              <a:t> achieves the same lower bound for the number of runs in a string, as the currently best lower bound given by Simpson in 2010.</a:t>
            </a:r>
          </a:p>
          <a:p>
            <a:r>
              <a:rPr kumimoji="1" lang="en-US" altLang="ja-JP" baseline="0" dirty="0" smtClean="0"/>
              <a:t>Here, rho of w denotes the number of runs in w.  (I will give a definition of a run later.)</a:t>
            </a:r>
          </a:p>
          <a:p>
            <a:r>
              <a:rPr kumimoji="1" lang="en-US" altLang="ja-JP" baseline="0" dirty="0" smtClean="0"/>
              <a:t>The ratio of the number of runs in the string </a:t>
            </a:r>
            <a:r>
              <a:rPr kumimoji="1" lang="en-US" altLang="ja-JP" baseline="0" dirty="0" err="1" smtClean="0"/>
              <a:t>u_i</a:t>
            </a:r>
            <a:r>
              <a:rPr kumimoji="1" lang="en-US" altLang="ja-JP" baseline="0" dirty="0" smtClean="0"/>
              <a:t> to the length of it, approaches to the value 0.9445 in the limit, that is exactly equal to the best lower bound.</a:t>
            </a:r>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6</a:t>
            </a:fld>
            <a:endParaRPr kumimoji="1" lang="ja-JP" altLang="en-US"/>
          </a:p>
        </p:txBody>
      </p:sp>
    </p:spTree>
    <p:extLst>
      <p:ext uri="{BB962C8B-B14F-4D97-AF65-F5344CB8AC3E}">
        <p14:creationId xmlns:p14="http://schemas.microsoft.com/office/powerpoint/2010/main" val="104448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More</a:t>
            </a:r>
            <a:r>
              <a:rPr kumimoji="1" lang="en-US" altLang="ja-JP" baseline="0" dirty="0" smtClean="0"/>
              <a:t> interestingly, if we replace the morphism h by this morphism </a:t>
            </a:r>
            <a:r>
              <a:rPr kumimoji="1" lang="en-US" altLang="ja-JP" baseline="0" dirty="0" err="1" smtClean="0"/>
              <a:t>psi_e</a:t>
            </a:r>
            <a:r>
              <a:rPr kumimoji="1" lang="en-US" altLang="ja-JP" baseline="0" dirty="0" smtClean="0"/>
              <a:t>, then we get another series of run-rich strings.</a:t>
            </a:r>
          </a:p>
          <a:p>
            <a:r>
              <a:rPr kumimoji="1" lang="en-US" altLang="ja-JP" baseline="0" dirty="0" smtClean="0"/>
              <a:t>The </a:t>
            </a:r>
            <a:r>
              <a:rPr kumimoji="1" lang="en-US" altLang="ja-JP" baseline="0" dirty="0" smtClean="0"/>
              <a:t>strings </a:t>
            </a:r>
            <a:r>
              <a:rPr kumimoji="1" lang="en-US" altLang="ja-JP" baseline="0" dirty="0" err="1" smtClean="0"/>
              <a:t>v_i</a:t>
            </a:r>
            <a:r>
              <a:rPr kumimoji="1" lang="en-US" altLang="ja-JP" baseline="0" dirty="0" smtClean="0"/>
              <a:t>, </a:t>
            </a:r>
            <a:r>
              <a:rPr kumimoji="1" lang="en-US" altLang="ja-JP" baseline="0" dirty="0" smtClean="0"/>
              <a:t>do </a:t>
            </a:r>
            <a:r>
              <a:rPr kumimoji="1" lang="en-US" altLang="ja-JP" baseline="0" dirty="0" smtClean="0"/>
              <a:t>not contain so many numbers of runs, compared to </a:t>
            </a:r>
            <a:r>
              <a:rPr kumimoji="1" lang="en-US" altLang="ja-JP" baseline="0" dirty="0" smtClean="0"/>
              <a:t>the strings </a:t>
            </a:r>
            <a:r>
              <a:rPr kumimoji="1" lang="en-US" altLang="ja-JP" baseline="0" dirty="0" err="1" smtClean="0"/>
              <a:t>u_i</a:t>
            </a:r>
            <a:r>
              <a:rPr kumimoji="1" lang="en-US" altLang="ja-JP" baseline="0" dirty="0" smtClean="0"/>
              <a:t>.</a:t>
            </a:r>
          </a:p>
          <a:p>
            <a:r>
              <a:rPr kumimoji="1" lang="en-US" altLang="ja-JP" baseline="0" dirty="0" smtClean="0"/>
              <a:t>However, the sum of exponents of runs, relative to its length, is clearly greater than the current best lower bound, given by </a:t>
            </a:r>
            <a:r>
              <a:rPr kumimoji="1" lang="en-US" altLang="ja-JP" baseline="0" dirty="0" err="1" smtClean="0"/>
              <a:t>Crochemore</a:t>
            </a:r>
            <a:r>
              <a:rPr kumimoji="1" lang="en-US" altLang="ja-JP" baseline="0" dirty="0" smtClean="0"/>
              <a:t> and others in 2011.</a:t>
            </a:r>
          </a:p>
          <a:p>
            <a:r>
              <a:rPr kumimoji="1" lang="en-US" altLang="ja-JP" baseline="0" dirty="0" smtClean="0"/>
              <a:t>In this sense, we can regard that the simple morphism </a:t>
            </a:r>
            <a:r>
              <a:rPr kumimoji="1" lang="en-US" altLang="ja-JP" baseline="0" dirty="0" err="1" smtClean="0"/>
              <a:t>psi_r</a:t>
            </a:r>
            <a:r>
              <a:rPr kumimoji="1" lang="en-US" altLang="ja-JP" baseline="0" dirty="0" smtClean="0"/>
              <a:t>,  from “a” to “</a:t>
            </a:r>
            <a:r>
              <a:rPr kumimoji="1" lang="en-US" altLang="ja-JP" baseline="0" dirty="0" err="1" smtClean="0"/>
              <a:t>abac</a:t>
            </a:r>
            <a:r>
              <a:rPr kumimoji="1" lang="en-US" altLang="ja-JP" baseline="0" dirty="0" smtClean="0"/>
              <a:t>”, from “b” to “</a:t>
            </a:r>
            <a:r>
              <a:rPr kumimoji="1" lang="en-US" altLang="ja-JP" baseline="0" dirty="0" err="1" smtClean="0"/>
              <a:t>aac</a:t>
            </a:r>
            <a:r>
              <a:rPr kumimoji="1" lang="en-US" altLang="ja-JP" baseline="0" dirty="0" smtClean="0"/>
              <a:t>”, from “c” to “a”, is an excellent generator of strings that contains many runs.</a:t>
            </a:r>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7</a:t>
            </a:fld>
            <a:endParaRPr kumimoji="1" lang="ja-JP" altLang="en-US"/>
          </a:p>
        </p:txBody>
      </p:sp>
    </p:spTree>
    <p:extLst>
      <p:ext uri="{BB962C8B-B14F-4D97-AF65-F5344CB8AC3E}">
        <p14:creationId xmlns:p14="http://schemas.microsoft.com/office/powerpoint/2010/main" val="64176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OK, we begin</a:t>
            </a:r>
            <a:r>
              <a:rPr kumimoji="1" lang="en-US" altLang="ja-JP" baseline="0" dirty="0" smtClean="0"/>
              <a:t> by definitions and notations on runs.</a:t>
            </a:r>
          </a:p>
          <a:p>
            <a:r>
              <a:rPr kumimoji="1" lang="en-US" altLang="ja-JP" baseline="0" dirty="0" smtClean="0"/>
              <a:t>A run of string w is a periodic substring of w, which cannot extendable with the same period.</a:t>
            </a:r>
          </a:p>
          <a:p>
            <a:r>
              <a:rPr kumimoji="1" lang="en-US" altLang="ja-JP" baseline="0" dirty="0" smtClean="0"/>
              <a:t>In this sense, a runs is also called a maximal repetition.</a:t>
            </a:r>
          </a:p>
          <a:p>
            <a:r>
              <a:rPr kumimoji="1" lang="en-US" altLang="ja-JP" baseline="0" dirty="0" smtClean="0"/>
              <a:t>For instance, let us consider a string “</a:t>
            </a:r>
            <a:r>
              <a:rPr kumimoji="1" lang="en-US" altLang="ja-JP" baseline="0" dirty="0" err="1" smtClean="0"/>
              <a:t>abaababaaab</a:t>
            </a:r>
            <a:r>
              <a:rPr kumimoji="1" lang="en-US" altLang="ja-JP" baseline="0" dirty="0" smtClean="0"/>
              <a:t>”.</a:t>
            </a:r>
          </a:p>
          <a:p>
            <a:r>
              <a:rPr kumimoji="1" lang="en-US" altLang="ja-JP" baseline="0" dirty="0" smtClean="0"/>
              <a:t>It contains four runs.</a:t>
            </a:r>
          </a:p>
          <a:p>
            <a:r>
              <a:rPr kumimoji="1" lang="en-US" altLang="ja-JP" baseline="0" dirty="0" smtClean="0"/>
              <a:t>The first one is “</a:t>
            </a:r>
            <a:r>
              <a:rPr kumimoji="1" lang="en-US" altLang="ja-JP" baseline="0" dirty="0" err="1" smtClean="0"/>
              <a:t>aa</a:t>
            </a:r>
            <a:r>
              <a:rPr kumimoji="1" lang="en-US" altLang="ja-JP" baseline="0" dirty="0" smtClean="0"/>
              <a:t>” here, whose period is 1, and the exponent of it is 2.</a:t>
            </a:r>
          </a:p>
          <a:p>
            <a:r>
              <a:rPr kumimoji="1" lang="en-US" altLang="ja-JP" baseline="0" dirty="0" smtClean="0"/>
              <a:t>The exponent of a run is the number of repetitions of the root string.</a:t>
            </a:r>
          </a:p>
          <a:p>
            <a:r>
              <a:rPr kumimoji="1" lang="en-US" altLang="ja-JP" baseline="0" dirty="0" smtClean="0"/>
              <a:t>The second run is “</a:t>
            </a:r>
            <a:r>
              <a:rPr kumimoji="1" lang="en-US" altLang="ja-JP" baseline="0" dirty="0" err="1" smtClean="0"/>
              <a:t>aaa</a:t>
            </a:r>
            <a:r>
              <a:rPr kumimoji="1" lang="en-US" altLang="ja-JP" baseline="0" dirty="0" smtClean="0"/>
              <a:t>” here, with period 1 and exponent 3, because the string “a” repeats three times.</a:t>
            </a:r>
          </a:p>
          <a:p>
            <a:r>
              <a:rPr kumimoji="1" lang="en-US" altLang="ja-JP" baseline="0" dirty="0" smtClean="0"/>
              <a:t>The blue one, “</a:t>
            </a:r>
            <a:r>
              <a:rPr kumimoji="1" lang="en-US" altLang="ja-JP" baseline="0" dirty="0" err="1" smtClean="0"/>
              <a:t>abaaba</a:t>
            </a:r>
            <a:r>
              <a:rPr kumimoji="1" lang="en-US" altLang="ja-JP" baseline="0" dirty="0" smtClean="0"/>
              <a:t>”, is also a run, with period 3 and exponent 2.</a:t>
            </a:r>
          </a:p>
          <a:p>
            <a:r>
              <a:rPr kumimoji="1" lang="en-US" altLang="ja-JP" baseline="0" dirty="0" smtClean="0"/>
              <a:t>The last run, “</a:t>
            </a:r>
            <a:r>
              <a:rPr kumimoji="1" lang="en-US" altLang="ja-JP" baseline="0" dirty="0" err="1" smtClean="0"/>
              <a:t>ababa</a:t>
            </a:r>
            <a:r>
              <a:rPr kumimoji="1" lang="en-US" altLang="ja-JP" baseline="0" dirty="0" smtClean="0"/>
              <a:t>” is of period 2 and its exponent is 2.5, because it is “</a:t>
            </a:r>
            <a:r>
              <a:rPr kumimoji="1" lang="en-US" altLang="ja-JP" baseline="0" dirty="0" err="1" smtClean="0"/>
              <a:t>ab</a:t>
            </a:r>
            <a:r>
              <a:rPr kumimoji="1" lang="en-US" altLang="ja-JP" baseline="0" dirty="0" smtClean="0"/>
              <a:t>” “</a:t>
            </a:r>
            <a:r>
              <a:rPr kumimoji="1" lang="en-US" altLang="ja-JP" baseline="0" dirty="0" err="1" smtClean="0"/>
              <a:t>ab</a:t>
            </a:r>
            <a:r>
              <a:rPr kumimoji="1" lang="en-US" altLang="ja-JP" baseline="0" dirty="0" smtClean="0"/>
              <a:t>”, and “a”.</a:t>
            </a:r>
          </a:p>
          <a:p>
            <a:r>
              <a:rPr kumimoji="1" lang="en-US" altLang="ja-JP" baseline="0" dirty="0" smtClean="0"/>
              <a:t>So the exponent can be fractional numbers.</a:t>
            </a:r>
          </a:p>
          <a:p>
            <a:r>
              <a:rPr kumimoji="1" lang="en-US" altLang="ja-JP" baseline="0" dirty="0" smtClean="0"/>
              <a:t>Let us denote by rho of w, the number of runs in string w, and denote by sigma of w, the sum of exponents of runs in string w.</a:t>
            </a:r>
          </a:p>
          <a:p>
            <a:r>
              <a:rPr kumimoji="1" lang="en-US" altLang="ja-JP" baseline="0" dirty="0" smtClean="0"/>
              <a:t>For instance, for this string w, rho of w is 4, because it contains 4 runs.</a:t>
            </a:r>
          </a:p>
          <a:p>
            <a:r>
              <a:rPr kumimoji="1" lang="en-US" altLang="ja-JP" baseline="0" dirty="0" smtClean="0"/>
              <a:t>And sigma of w is 9.5, because the exponents of runs in this string is 2 and 2 and 2.5 and 3.</a:t>
            </a:r>
          </a:p>
          <a:p>
            <a:r>
              <a:rPr kumimoji="1" lang="en-US" altLang="ja-JP" baseline="0" dirty="0" smtClean="0"/>
              <a:t>By summing up these values, we get 9.5.</a:t>
            </a:r>
          </a:p>
          <a:p>
            <a:r>
              <a:rPr kumimoji="1" lang="en-US" altLang="ja-JP" baseline="0" dirty="0" smtClean="0"/>
              <a:t>From the definitions, it is clear that sigma of w is greater than or equal to the twice of rho of w for any string w, because each exponent of a run is at least two.</a:t>
            </a:r>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8</a:t>
            </a:fld>
            <a:endParaRPr kumimoji="1" lang="ja-JP" altLang="en-US"/>
          </a:p>
        </p:txBody>
      </p:sp>
    </p:spTree>
    <p:extLst>
      <p:ext uri="{BB962C8B-B14F-4D97-AF65-F5344CB8AC3E}">
        <p14:creationId xmlns:p14="http://schemas.microsoft.com/office/powerpoint/2010/main" val="178815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a:t>
            </a:r>
            <a:r>
              <a:rPr kumimoji="1" lang="en-US" altLang="ja-JP" baseline="0" dirty="0" smtClean="0"/>
              <a:t> lets pay our attentions to the maximum number of runs, and the maximum value of the sum of exponents of runs in a string of length n.</a:t>
            </a:r>
          </a:p>
          <a:p>
            <a:r>
              <a:rPr kumimoji="1" lang="en-US" altLang="ja-JP" baseline="0" dirty="0" smtClean="0"/>
              <a:t>This is one of the main topics in our community, I suppose.</a:t>
            </a:r>
          </a:p>
          <a:p>
            <a:r>
              <a:rPr kumimoji="1" lang="en-US" altLang="ja-JP" baseline="0" dirty="0" smtClean="0"/>
              <a:t>Let us consider several strings of length 11.</a:t>
            </a:r>
          </a:p>
          <a:p>
            <a:r>
              <a:rPr kumimoji="1" lang="en-US" altLang="ja-JP" baseline="0" dirty="0" smtClean="0"/>
              <a:t>The first string “</a:t>
            </a:r>
            <a:r>
              <a:rPr kumimoji="1" lang="en-US" altLang="ja-JP" baseline="0" dirty="0" err="1" smtClean="0"/>
              <a:t>abaababaaab</a:t>
            </a:r>
            <a:r>
              <a:rPr kumimoji="1" lang="en-US" altLang="ja-JP" baseline="0" dirty="0" smtClean="0"/>
              <a:t>” contains four runs, and the sum of exponents of runs is 9.5, as we verified in the previous slide.</a:t>
            </a:r>
          </a:p>
          <a:p>
            <a:endParaRPr kumimoji="1" lang="en-US" altLang="ja-JP" baseline="0" dirty="0" smtClean="0"/>
          </a:p>
          <a:p>
            <a:r>
              <a:rPr kumimoji="1" lang="en-US" altLang="ja-JP" baseline="0" dirty="0" smtClean="0"/>
              <a:t>Let us consider the second string “</a:t>
            </a:r>
            <a:r>
              <a:rPr kumimoji="1" lang="en-US" altLang="ja-JP" baseline="0" dirty="0" err="1" smtClean="0"/>
              <a:t>aabaabbaabb</a:t>
            </a:r>
            <a:r>
              <a:rPr kumimoji="1" lang="en-US" altLang="ja-JP" baseline="0" dirty="0" smtClean="0"/>
              <a:t>”.</a:t>
            </a:r>
          </a:p>
          <a:p>
            <a:r>
              <a:rPr kumimoji="1" lang="en-US" altLang="ja-JP" baseline="0" dirty="0" smtClean="0"/>
              <a:t>It contains 7 runs, that is larger than 4, and in fact, it is the maximum number of runs.</a:t>
            </a:r>
          </a:p>
          <a:p>
            <a:r>
              <a:rPr kumimoji="1" lang="en-US" altLang="ja-JP" baseline="0" dirty="0" smtClean="0"/>
              <a:t>We can verify it by enumerating all strings of length 11.</a:t>
            </a:r>
          </a:p>
          <a:p>
            <a:endParaRPr kumimoji="1" lang="en-US" altLang="ja-JP" baseline="0" dirty="0" smtClean="0"/>
          </a:p>
          <a:p>
            <a:r>
              <a:rPr kumimoji="1" lang="en-US" altLang="ja-JP" baseline="0" dirty="0" smtClean="0"/>
              <a:t>Let us denote by rho of n, for an integer n, the </a:t>
            </a:r>
            <a:r>
              <a:rPr kumimoji="1" lang="en-US" altLang="ja-JP" baseline="0" dirty="0" err="1" smtClean="0"/>
              <a:t>maxmum</a:t>
            </a:r>
            <a:r>
              <a:rPr kumimoji="1" lang="en-US" altLang="ja-JP" baseline="0" dirty="0" smtClean="0"/>
              <a:t> number of runs in a string of length n.</a:t>
            </a:r>
          </a:p>
          <a:p>
            <a:r>
              <a:rPr kumimoji="1" lang="en-US" altLang="ja-JP" baseline="0" dirty="0" smtClean="0"/>
              <a:t>So rho of 11 is 7.</a:t>
            </a:r>
          </a:p>
          <a:p>
            <a:endParaRPr kumimoji="1" lang="en-US" altLang="ja-JP" baseline="0" dirty="0" smtClean="0"/>
          </a:p>
          <a:p>
            <a:r>
              <a:rPr kumimoji="1" lang="en-US" altLang="ja-JP" baseline="0" dirty="0" smtClean="0"/>
              <a:t>OK, let’s go to the third strings, “</a:t>
            </a:r>
            <a:r>
              <a:rPr kumimoji="1" lang="en-US" altLang="ja-JP" baseline="0" dirty="0" err="1" smtClean="0"/>
              <a:t>aaaaaaaaaaa</a:t>
            </a:r>
            <a:r>
              <a:rPr kumimoji="1" lang="en-US" altLang="ja-JP" baseline="0" dirty="0" smtClean="0"/>
              <a:t>”. It is 11 repetitions of a character “a”, and it looks to contain many repetitions.</a:t>
            </a:r>
          </a:p>
          <a:p>
            <a:r>
              <a:rPr kumimoji="1" lang="en-US" altLang="ja-JP" baseline="0" dirty="0" smtClean="0"/>
              <a:t>However, in our definition, it contains only one </a:t>
            </a:r>
            <a:r>
              <a:rPr kumimoji="1" lang="en-US" altLang="ja-JP" baseline="0" dirty="0" err="1" smtClean="0"/>
              <a:t>one</a:t>
            </a:r>
            <a:r>
              <a:rPr kumimoji="1" lang="en-US" altLang="ja-JP" baseline="0" dirty="0" smtClean="0"/>
              <a:t>.</a:t>
            </a:r>
          </a:p>
          <a:p>
            <a:r>
              <a:rPr kumimoji="1" lang="en-US" altLang="ja-JP" baseline="0" dirty="0" smtClean="0"/>
              <a:t>Because, “</a:t>
            </a:r>
            <a:r>
              <a:rPr kumimoji="1" lang="en-US" altLang="ja-JP" baseline="0" dirty="0" err="1" smtClean="0"/>
              <a:t>aa</a:t>
            </a:r>
            <a:r>
              <a:rPr kumimoji="1" lang="en-US" altLang="ja-JP" baseline="0" dirty="0" smtClean="0"/>
              <a:t>” is a repetition of another string “a”, so that we do not regard that “</a:t>
            </a:r>
            <a:r>
              <a:rPr kumimoji="1" lang="en-US" altLang="ja-JP" baseline="0" dirty="0" err="1" smtClean="0"/>
              <a:t>aa</a:t>
            </a:r>
            <a:r>
              <a:rPr kumimoji="1" lang="en-US" altLang="ja-JP" baseline="0" dirty="0" smtClean="0"/>
              <a:t> </a:t>
            </a:r>
            <a:r>
              <a:rPr kumimoji="1" lang="en-US" altLang="ja-JP" baseline="0" dirty="0" err="1" smtClean="0"/>
              <a:t>aa</a:t>
            </a:r>
            <a:r>
              <a:rPr kumimoji="1" lang="en-US" altLang="ja-JP" baseline="0" dirty="0" smtClean="0"/>
              <a:t> </a:t>
            </a:r>
            <a:r>
              <a:rPr kumimoji="1" lang="en-US" altLang="ja-JP" baseline="0" dirty="0" err="1" smtClean="0"/>
              <a:t>aa</a:t>
            </a:r>
            <a:r>
              <a:rPr kumimoji="1" lang="en-US" altLang="ja-JP" baseline="0" dirty="0" smtClean="0"/>
              <a:t>” is a run.</a:t>
            </a:r>
          </a:p>
          <a:p>
            <a:r>
              <a:rPr kumimoji="1" lang="en-US" altLang="ja-JP" baseline="0" dirty="0" smtClean="0"/>
              <a:t>So it contains only one run.</a:t>
            </a:r>
          </a:p>
          <a:p>
            <a:endParaRPr kumimoji="1" lang="en-US" altLang="ja-JP" baseline="0" dirty="0" smtClean="0"/>
          </a:p>
          <a:p>
            <a:r>
              <a:rPr kumimoji="1" lang="en-US" altLang="ja-JP" baseline="0" dirty="0" smtClean="0"/>
              <a:t>Concerning with the sum of exponents of runs, we denote its maximum value by sigma of n for an integer n.</a:t>
            </a:r>
          </a:p>
          <a:p>
            <a:r>
              <a:rPr kumimoji="1" lang="en-US" altLang="ja-JP" baseline="0" dirty="0" smtClean="0"/>
              <a:t>For instance, sigma of w_1 is 9.5, and sigma of w_2 is 14.25.</a:t>
            </a:r>
          </a:p>
          <a:p>
            <a:r>
              <a:rPr kumimoji="1" lang="en-US" altLang="ja-JP" baseline="0" dirty="0" smtClean="0"/>
              <a:t>Moreover, sigma of w_3 is 11.</a:t>
            </a:r>
          </a:p>
          <a:p>
            <a:r>
              <a:rPr kumimoji="1" lang="en-US" altLang="ja-JP" baseline="0" dirty="0" smtClean="0"/>
              <a:t>As you see, w_3 contains only one runs, but the sum of exponents is large, compared to the first string w_1.</a:t>
            </a:r>
          </a:p>
          <a:p>
            <a:r>
              <a:rPr kumimoji="1" lang="en-US" altLang="ja-JP" baseline="0" dirty="0" smtClean="0"/>
              <a:t>So the number of runs and the sum of exponents are different. Of </a:t>
            </a:r>
            <a:r>
              <a:rPr kumimoji="1" lang="en-US" altLang="ja-JP" baseline="0" dirty="0" err="1" smtClean="0"/>
              <a:t>couse</a:t>
            </a:r>
            <a:r>
              <a:rPr kumimoji="1" lang="en-US" altLang="ja-JP" baseline="0" dirty="0" smtClean="0"/>
              <a:t> they are somehow related, as we will see it soon.</a:t>
            </a:r>
          </a:p>
          <a:p>
            <a:endParaRPr kumimoji="1" lang="en-US" altLang="ja-JP" baseline="0" dirty="0" smtClean="0"/>
          </a:p>
          <a:p>
            <a:r>
              <a:rPr kumimoji="1" lang="en-US" altLang="ja-JP" baseline="0" dirty="0" smtClean="0"/>
              <a:t>We call a string which contains the maximum number of runs, a “run-maximal string”.</a:t>
            </a:r>
          </a:p>
          <a:p>
            <a:r>
              <a:rPr kumimoji="1" lang="en-US" altLang="ja-JP" baseline="0" dirty="0" smtClean="0"/>
              <a:t>So the second string “</a:t>
            </a:r>
            <a:r>
              <a:rPr kumimoji="1" lang="en-US" altLang="ja-JP" baseline="0" dirty="0" err="1" smtClean="0"/>
              <a:t>aabaabbaabb</a:t>
            </a:r>
            <a:r>
              <a:rPr kumimoji="1" lang="en-US" altLang="ja-JP" baseline="0" dirty="0" smtClean="0"/>
              <a:t>” is a run-maximal string.</a:t>
            </a:r>
          </a:p>
          <a:p>
            <a:r>
              <a:rPr kumimoji="1" lang="en-US" altLang="ja-JP" baseline="0" dirty="0" err="1" smtClean="0"/>
              <a:t>Similary</a:t>
            </a:r>
            <a:r>
              <a:rPr kumimoji="1" lang="en-US" altLang="ja-JP" baseline="0" dirty="0" smtClean="0"/>
              <a:t>, we call a string whose sum of exponents is the maximum, a “sum-of-exponents maximal string”.</a:t>
            </a:r>
          </a:p>
          <a:p>
            <a:r>
              <a:rPr kumimoji="1" lang="en-US" altLang="ja-JP" baseline="0" dirty="0" smtClean="0"/>
              <a:t>The second string w_2 is not sum-of-exponents maximal, because it is not the maximum.</a:t>
            </a:r>
          </a:p>
          <a:p>
            <a:r>
              <a:rPr kumimoji="1" lang="en-US" altLang="ja-JP" baseline="0" dirty="0" smtClean="0"/>
              <a:t>In fact, the string w_4, is both the run-maximal and sum-of-exponents maximal.</a:t>
            </a:r>
          </a:p>
          <a:p>
            <a:endParaRPr kumimoji="1" lang="en-US" altLang="ja-JP" baseline="0" dirty="0" smtClean="0"/>
          </a:p>
          <a:p>
            <a:r>
              <a:rPr kumimoji="1" lang="en-US" altLang="ja-JP" baseline="0" dirty="0" smtClean="0"/>
              <a:t>We note that the inequality is also clear from the definitions.</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4AEC716-AA7B-4156-BFF7-6560ABD67477}" type="slidenum">
              <a:rPr kumimoji="1" lang="ja-JP" altLang="en-US" smtClean="0"/>
              <a:t>9</a:t>
            </a:fld>
            <a:endParaRPr kumimoji="1" lang="ja-JP" altLang="en-US"/>
          </a:p>
        </p:txBody>
      </p:sp>
    </p:spTree>
    <p:extLst>
      <p:ext uri="{BB962C8B-B14F-4D97-AF65-F5344CB8AC3E}">
        <p14:creationId xmlns:p14="http://schemas.microsoft.com/office/powerpoint/2010/main" val="341685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139191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169442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264118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189946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62927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318836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68957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44716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61208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135219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110D80-F6E6-4500-A01D-0206AAA429AE}" type="datetimeFigureOut">
              <a:rPr kumimoji="1" lang="ja-JP" altLang="en-US" smtClean="0"/>
              <a:t>2013/9/2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291738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10D80-F6E6-4500-A01D-0206AAA429AE}" type="datetimeFigureOut">
              <a:rPr kumimoji="1" lang="ja-JP" altLang="en-US" smtClean="0"/>
              <a:t>2013/9/2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E3437-F2E0-4B92-B8C1-34F7C16FD70B}" type="slidenum">
              <a:rPr kumimoji="1" lang="ja-JP" altLang="en-US" smtClean="0"/>
              <a:t>‹#›</a:t>
            </a:fld>
            <a:endParaRPr kumimoji="1" lang="ja-JP" altLang="en-US"/>
          </a:p>
        </p:txBody>
      </p:sp>
    </p:spTree>
    <p:extLst>
      <p:ext uri="{BB962C8B-B14F-4D97-AF65-F5344CB8AC3E}">
        <p14:creationId xmlns:p14="http://schemas.microsoft.com/office/powerpoint/2010/main" val="90238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image" Target="../media/image3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chart" Target="../charts/chart1.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1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image" Target="../media/image180.png"/><Relationship Id="rId4" Type="http://schemas.openxmlformats.org/officeDocument/2006/relationships/chart" Target="../charts/chart2.xml"/><Relationship Id="rId9" Type="http://schemas.openxmlformats.org/officeDocument/2006/relationships/image" Target="../media/image170.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hart" Target="../charts/chart3.xml"/><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hart" Target="../charts/chart4.xml"/><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hart" Target="../charts/chart6.xml"/><Relationship Id="rId7" Type="http://schemas.openxmlformats.org/officeDocument/2006/relationships/image" Target="../media/image46.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6.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chart" Target="../charts/chart8.xml"/><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6.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6.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8.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10.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0.png"/><Relationship Id="rId7" Type="http://schemas.openxmlformats.org/officeDocument/2006/relationships/image" Target="../media/image710.png"/><Relationship Id="rId12"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75.png"/><Relationship Id="rId5" Type="http://schemas.openxmlformats.org/officeDocument/2006/relationships/image" Target="../media/image690.png"/><Relationship Id="rId10" Type="http://schemas.openxmlformats.org/officeDocument/2006/relationships/image" Target="../media/image74.png"/><Relationship Id="rId4" Type="http://schemas.openxmlformats.org/officeDocument/2006/relationships/image" Target="../media/image680.png"/><Relationship Id="rId9" Type="http://schemas.openxmlformats.org/officeDocument/2006/relationships/image" Target="../media/image73.png"/></Relationships>
</file>

<file path=ppt/slides/_rels/slide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0.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0.png"/><Relationship Id="rId3" Type="http://schemas.openxmlformats.org/officeDocument/2006/relationships/image" Target="../media/image210.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0.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0.png"/><Relationship Id="rId3" Type="http://schemas.openxmlformats.org/officeDocument/2006/relationships/image" Target="../media/image210.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70.png"/></Relationships>
</file>

<file path=ppt/slides/_rels/slide38.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6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42.png"/><Relationship Id="rId4" Type="http://schemas.openxmlformats.org/officeDocument/2006/relationships/image" Target="../media/image131.png"/></Relationships>
</file>

<file path=ppt/slides/_rels/slide9.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70.png"/><Relationship Id="rId3" Type="http://schemas.openxmlformats.org/officeDocument/2006/relationships/image" Target="../media/image171.png"/><Relationship Id="rId7" Type="http://schemas.openxmlformats.org/officeDocument/2006/relationships/image" Target="../media/image211.png"/><Relationship Id="rId12" Type="http://schemas.openxmlformats.org/officeDocument/2006/relationships/image" Target="../media/image260.png"/><Relationship Id="rId2" Type="http://schemas.openxmlformats.org/officeDocument/2006/relationships/notesSlide" Target="../notesSlides/notesSlide9.xml"/><Relationship Id="rId16" Type="http://schemas.openxmlformats.org/officeDocument/2006/relationships/image" Target="../media/image301.png"/><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50.png"/><Relationship Id="rId5" Type="http://schemas.openxmlformats.org/officeDocument/2006/relationships/image" Target="../media/image191.png"/><Relationship Id="rId15" Type="http://schemas.openxmlformats.org/officeDocument/2006/relationships/image" Target="../media/image291.png"/><Relationship Id="rId10" Type="http://schemas.openxmlformats.org/officeDocument/2006/relationships/image" Target="../media/image240.png"/><Relationship Id="rId4" Type="http://schemas.openxmlformats.org/officeDocument/2006/relationships/image" Target="../media/image30.png"/><Relationship Id="rId9" Type="http://schemas.openxmlformats.org/officeDocument/2006/relationships/image" Target="../media/image230.png"/><Relationship Id="rId14" Type="http://schemas.openxmlformats.org/officeDocument/2006/relationships/image" Target="../media/image2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865272"/>
            <a:ext cx="7772400" cy="2387600"/>
          </a:xfrm>
        </p:spPr>
        <p:txBody>
          <a:bodyPr>
            <a:normAutofit fontScale="90000"/>
          </a:bodyPr>
          <a:lstStyle/>
          <a:p>
            <a:r>
              <a:rPr lang="en-US" altLang="ja-JP" dirty="0"/>
              <a:t>On Morphisms </a:t>
            </a:r>
            <a:r>
              <a:rPr lang="en-US" altLang="ja-JP" dirty="0" smtClean="0"/>
              <a:t>Generating</a:t>
            </a:r>
            <a:br>
              <a:rPr lang="en-US" altLang="ja-JP" dirty="0" smtClean="0"/>
            </a:br>
            <a:r>
              <a:rPr lang="en-US" altLang="ja-JP" dirty="0" smtClean="0"/>
              <a:t>Run-Rich Strings</a:t>
            </a:r>
            <a:endParaRPr kumimoji="1" lang="ja-JP" altLang="en-US" dirty="0"/>
          </a:p>
        </p:txBody>
      </p:sp>
      <p:sp>
        <p:nvSpPr>
          <p:cNvPr id="3" name="サブタイトル 2"/>
          <p:cNvSpPr>
            <a:spLocks noGrp="1"/>
          </p:cNvSpPr>
          <p:nvPr>
            <p:ph type="subTitle" idx="1"/>
          </p:nvPr>
        </p:nvSpPr>
        <p:spPr>
          <a:xfrm>
            <a:off x="685800" y="4409071"/>
            <a:ext cx="7949045" cy="1425719"/>
          </a:xfrm>
        </p:spPr>
        <p:txBody>
          <a:bodyPr>
            <a:noAutofit/>
          </a:bodyPr>
          <a:lstStyle/>
          <a:p>
            <a:r>
              <a:rPr lang="en-US" altLang="ja-JP" sz="3200" dirty="0"/>
              <a:t>Kazuhiko Kusano, Kazuyuki Narisawa and </a:t>
            </a:r>
            <a:r>
              <a:rPr lang="en-US" altLang="ja-JP" sz="3200" dirty="0" smtClean="0"/>
              <a:t/>
            </a:r>
            <a:br>
              <a:rPr lang="en-US" altLang="ja-JP" sz="3200" dirty="0" smtClean="0"/>
            </a:br>
            <a:r>
              <a:rPr lang="en-US" altLang="ja-JP" sz="3200" dirty="0" smtClean="0">
                <a:solidFill>
                  <a:srgbClr val="00B0F0"/>
                </a:solidFill>
              </a:rPr>
              <a:t>Ayumi Shinohara</a:t>
            </a:r>
          </a:p>
          <a:p>
            <a:r>
              <a:rPr lang="en-US" altLang="ja-JP" sz="3200" dirty="0" smtClean="0"/>
              <a:t>GSIS, Tohoku University, Japan</a:t>
            </a:r>
          </a:p>
        </p:txBody>
      </p:sp>
      <p:pic>
        <p:nvPicPr>
          <p:cNvPr id="1026" name="Picture 2" descr="http://www.tohoku.ac.jp/logomark/logo_data/English/Small/N/Toh_E_S_N_RG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2" y="5627758"/>
            <a:ext cx="1133475" cy="113347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19779" y="6391902"/>
            <a:ext cx="1132041" cy="369332"/>
          </a:xfrm>
          <a:prstGeom prst="rect">
            <a:avLst/>
          </a:prstGeom>
          <a:solidFill>
            <a:srgbClr val="F8F8F8">
              <a:alpha val="50196"/>
            </a:srgbClr>
          </a:solidFill>
        </p:spPr>
        <p:txBody>
          <a:bodyPr wrap="none" rtlCol="0">
            <a:spAutoFit/>
          </a:bodyPr>
          <a:lstStyle/>
          <a:p>
            <a:r>
              <a:rPr kumimoji="1" lang="en-US" altLang="ja-JP" dirty="0" smtClean="0"/>
              <a:t>PSC2013</a:t>
            </a:r>
            <a:endParaRPr kumimoji="1" lang="ja-JP" altLang="en-US" dirty="0" smtClean="0"/>
          </a:p>
        </p:txBody>
      </p:sp>
    </p:spTree>
    <p:extLst>
      <p:ext uri="{BB962C8B-B14F-4D97-AF65-F5344CB8AC3E}">
        <p14:creationId xmlns:p14="http://schemas.microsoft.com/office/powerpoint/2010/main" val="3581794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779" y="-102666"/>
            <a:ext cx="7886700" cy="1325563"/>
          </a:xfrm>
        </p:spPr>
        <p:txBody>
          <a:bodyPr/>
          <a:lstStyle/>
          <a:p>
            <a:pPr algn="ctr"/>
            <a:r>
              <a:rPr kumimoji="1" lang="en-US" altLang="ja-JP" dirty="0" smtClean="0"/>
              <a:t>Run-Rich Strings</a:t>
            </a:r>
            <a:endParaRPr kumimoji="1" lang="ja-JP" altLang="en-US" dirty="0"/>
          </a:p>
        </p:txBody>
      </p:sp>
      <p:sp>
        <p:nvSpPr>
          <p:cNvPr id="3" name="コンテンツ プレースホルダー 2"/>
          <p:cNvSpPr>
            <a:spLocks noGrp="1"/>
          </p:cNvSpPr>
          <p:nvPr>
            <p:ph idx="1"/>
          </p:nvPr>
        </p:nvSpPr>
        <p:spPr>
          <a:xfrm>
            <a:off x="486982" y="1246963"/>
            <a:ext cx="8064590" cy="4351338"/>
          </a:xfrm>
        </p:spPr>
        <p:txBody>
          <a:bodyPr/>
          <a:lstStyle/>
          <a:p>
            <a:pPr marL="0" indent="0">
              <a:buNone/>
            </a:pPr>
            <a:r>
              <a:rPr kumimoji="1" lang="en-US" altLang="ja-JP" dirty="0" smtClean="0"/>
              <a:t>All run-maximal and SOE-maximal strings  ≤ 27</a:t>
            </a:r>
            <a:endParaRPr kumimoji="1" lang="ja-JP" altLang="en-US" dirty="0"/>
          </a:p>
        </p:txBody>
      </p:sp>
      <p:pic>
        <p:nvPicPr>
          <p:cNvPr id="5" name="図 4"/>
          <p:cNvPicPr>
            <a:picLocks noChangeAspect="1"/>
          </p:cNvPicPr>
          <p:nvPr/>
        </p:nvPicPr>
        <p:blipFill rotWithShape="1">
          <a:blip r:embed="rId3">
            <a:clrChange>
              <a:clrFrom>
                <a:srgbClr val="FFFFFF"/>
              </a:clrFrom>
              <a:clrTo>
                <a:srgbClr val="FFFFFF">
                  <a:alpha val="0"/>
                </a:srgbClr>
              </a:clrTo>
            </a:clrChange>
          </a:blip>
          <a:srcRect t="8572" r="41686" b="3740"/>
          <a:stretch/>
        </p:blipFill>
        <p:spPr>
          <a:xfrm>
            <a:off x="216525" y="1928656"/>
            <a:ext cx="6165394" cy="4810915"/>
          </a:xfrm>
          <a:prstGeom prst="rect">
            <a:avLst/>
          </a:prstGeom>
        </p:spPr>
      </p:pic>
      <p:grpSp>
        <p:nvGrpSpPr>
          <p:cNvPr id="22" name="グループ化 21"/>
          <p:cNvGrpSpPr/>
          <p:nvPr/>
        </p:nvGrpSpPr>
        <p:grpSpPr>
          <a:xfrm>
            <a:off x="7101009" y="2449469"/>
            <a:ext cx="1450563" cy="1302040"/>
            <a:chOff x="7307071" y="2681494"/>
            <a:chExt cx="1450563" cy="1302040"/>
          </a:xfrm>
        </p:grpSpPr>
        <mc:AlternateContent xmlns:mc="http://schemas.openxmlformats.org/markup-compatibility/2006" xmlns:a14="http://schemas.microsoft.com/office/drawing/2010/main">
          <mc:Choice Requires="a14">
            <p:sp>
              <p:nvSpPr>
                <p:cNvPr id="6" name="円/楕円 5"/>
                <p:cNvSpPr/>
                <p:nvPr/>
              </p:nvSpPr>
              <p:spPr>
                <a:xfrm>
                  <a:off x="7578405" y="2681494"/>
                  <a:ext cx="840375" cy="84037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ja-JP" sz="2400" b="0" i="1" smtClean="0">
                            <a:solidFill>
                              <a:schemeClr val="tx1"/>
                            </a:solidFill>
                            <a:latin typeface="Cambria Math" panose="02040503050406030204" pitchFamily="18" charset="0"/>
                          </a:rPr>
                          <m:t>  </m:t>
                        </m:r>
                        <m:r>
                          <a:rPr kumimoji="1" lang="en-US" altLang="ja-JP" sz="2400" b="0" i="1" smtClean="0">
                            <a:solidFill>
                              <a:schemeClr val="tx1"/>
                            </a:solidFill>
                            <a:latin typeface="Cambria Math" panose="02040503050406030204" pitchFamily="18" charset="0"/>
                          </a:rPr>
                          <m:t>𝜌</m:t>
                        </m:r>
                        <m:r>
                          <a:rPr kumimoji="1" lang="en-US" altLang="ja-JP" sz="2400" b="0" i="1" smtClean="0">
                            <a:solidFill>
                              <a:schemeClr val="tx1"/>
                            </a:solidFill>
                            <a:latin typeface="Cambria Math" panose="02040503050406030204" pitchFamily="18" charset="0"/>
                          </a:rPr>
                          <m:t>(</m:t>
                        </m:r>
                        <m:r>
                          <a:rPr kumimoji="1" lang="en-US" altLang="ja-JP" sz="2400" b="0" i="1" smtClean="0">
                            <a:solidFill>
                              <a:schemeClr val="tx1"/>
                            </a:solidFill>
                            <a:latin typeface="Cambria Math" panose="02040503050406030204" pitchFamily="18" charset="0"/>
                          </a:rPr>
                          <m:t>𝑤</m:t>
                        </m:r>
                        <m:r>
                          <a:rPr kumimoji="1" lang="en-US" altLang="ja-JP" sz="2400" b="0" i="1" smtClean="0">
                            <a:solidFill>
                              <a:schemeClr val="tx1"/>
                            </a:solidFill>
                            <a:latin typeface="Cambria Math" panose="02040503050406030204" pitchFamily="18" charset="0"/>
                          </a:rPr>
                          <m:t>)</m:t>
                        </m:r>
                      </m:oMath>
                    </m:oMathPara>
                  </a14:m>
                  <a:endParaRPr kumimoji="1" lang="ja-JP" altLang="en-US" sz="2400" dirty="0">
                    <a:solidFill>
                      <a:schemeClr val="tx1"/>
                    </a:solidFill>
                  </a:endParaRPr>
                </a:p>
              </p:txBody>
            </p:sp>
          </mc:Choice>
          <mc:Fallback xmlns="">
            <p:sp>
              <p:nvSpPr>
                <p:cNvPr id="6" name="円/楕円 5"/>
                <p:cNvSpPr>
                  <a:spLocks noRot="1" noChangeAspect="1" noMove="1" noResize="1" noEditPoints="1" noAdjustHandles="1" noChangeArrowheads="1" noChangeShapeType="1" noTextEdit="1"/>
                </p:cNvSpPr>
                <p:nvPr/>
              </p:nvSpPr>
              <p:spPr>
                <a:xfrm>
                  <a:off x="7578405" y="2681494"/>
                  <a:ext cx="840375" cy="840375"/>
                </a:xfrm>
                <a:prstGeom prst="ellipse">
                  <a:avLst/>
                </a:prstGeom>
                <a:blipFill rotWithShape="0">
                  <a:blip r:embed="rId4"/>
                  <a:stretch>
                    <a:fillRect l="-694" r="-6944"/>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7520480" y="3521869"/>
                  <a:ext cx="956224" cy="461665"/>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US" altLang="ja-JP" sz="2400" b="0" i="1" smtClean="0">
                            <a:latin typeface="Cambria Math" panose="02040503050406030204" pitchFamily="18" charset="0"/>
                          </a:rPr>
                          <m:t>𝜎</m:t>
                        </m:r>
                        <m:r>
                          <a:rPr lang="en-US" altLang="ja-JP" sz="2400" i="1">
                            <a:latin typeface="Cambria Math" panose="02040503050406030204" pitchFamily="18" charset="0"/>
                          </a:rPr>
                          <m:t>(</m:t>
                        </m:r>
                        <m:r>
                          <a:rPr lang="en-US" altLang="ja-JP" sz="2400" b="0" i="1" smtClean="0">
                            <a:latin typeface="Cambria Math" panose="02040503050406030204" pitchFamily="18" charset="0"/>
                          </a:rPr>
                          <m:t>𝑤</m:t>
                        </m:r>
                        <m:r>
                          <a:rPr lang="en-US" altLang="ja-JP" sz="2400" i="1">
                            <a:latin typeface="Cambria Math" panose="02040503050406030204" pitchFamily="18" charset="0"/>
                          </a:rPr>
                          <m:t>)</m:t>
                        </m:r>
                      </m:oMath>
                    </m:oMathPara>
                  </a14:m>
                  <a:endParaRPr lang="ja-JP" altLang="en-US" sz="24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7520480" y="3521869"/>
                  <a:ext cx="956224" cy="461665"/>
                </a:xfrm>
                <a:prstGeom prst="rect">
                  <a:avLst/>
                </a:prstGeom>
                <a:blipFill rotWithShape="0">
                  <a:blip r:embed="rId5"/>
                  <a:stretch>
                    <a:fillRect b="-18667"/>
                  </a:stretch>
                </a:blipFill>
              </p:spPr>
              <p:txBody>
                <a:bodyPr/>
                <a:lstStyle/>
                <a:p>
                  <a:r>
                    <a:rPr lang="ja-JP" altLang="en-US">
                      <a:noFill/>
                    </a:rPr>
                    <a:t> </a:t>
                  </a:r>
                </a:p>
              </p:txBody>
            </p:sp>
          </mc:Fallback>
        </mc:AlternateContent>
        <p:cxnSp>
          <p:nvCxnSpPr>
            <p:cNvPr id="9" name="直線コネクタ 8"/>
            <p:cNvCxnSpPr>
              <a:stCxn id="6" idx="6"/>
            </p:cNvCxnSpPr>
            <p:nvPr/>
          </p:nvCxnSpPr>
          <p:spPr>
            <a:xfrm flipV="1">
              <a:off x="8418780" y="2751344"/>
              <a:ext cx="338854" cy="35033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8448541" y="3101682"/>
              <a:ext cx="309093" cy="320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307071" y="3136607"/>
              <a:ext cx="262459" cy="12555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a:off x="7314418" y="4501847"/>
            <a:ext cx="942970" cy="884858"/>
            <a:chOff x="7354583" y="4241759"/>
            <a:chExt cx="1450563" cy="1361170"/>
          </a:xfrm>
        </p:grpSpPr>
        <mc:AlternateContent xmlns:mc="http://schemas.openxmlformats.org/markup-compatibility/2006" xmlns:a14="http://schemas.microsoft.com/office/drawing/2010/main">
          <mc:Choice Requires="a14">
            <p:sp>
              <p:nvSpPr>
                <p:cNvPr id="17" name="円/楕円 16"/>
                <p:cNvSpPr/>
                <p:nvPr/>
              </p:nvSpPr>
              <p:spPr>
                <a:xfrm>
                  <a:off x="7625917" y="4241759"/>
                  <a:ext cx="840375" cy="840375"/>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ja-JP" sz="1600" b="0" i="1" smtClean="0">
                            <a:solidFill>
                              <a:schemeClr val="tx1"/>
                            </a:solidFill>
                            <a:latin typeface="Cambria Math" panose="02040503050406030204" pitchFamily="18" charset="0"/>
                          </a:rPr>
                          <m:t>  </m:t>
                        </m:r>
                        <m:r>
                          <a:rPr kumimoji="1" lang="en-US" altLang="ja-JP" sz="1600" b="0" i="1" smtClean="0">
                            <a:solidFill>
                              <a:schemeClr val="tx1"/>
                            </a:solidFill>
                            <a:latin typeface="Cambria Math" panose="02040503050406030204" pitchFamily="18" charset="0"/>
                          </a:rPr>
                          <m:t>𝜌</m:t>
                        </m:r>
                        <m:r>
                          <a:rPr kumimoji="1" lang="en-US" altLang="ja-JP" sz="1600" b="0" i="1" smtClean="0">
                            <a:solidFill>
                              <a:schemeClr val="tx1"/>
                            </a:solidFill>
                            <a:latin typeface="Cambria Math" panose="02040503050406030204" pitchFamily="18" charset="0"/>
                          </a:rPr>
                          <m:t>(</m:t>
                        </m:r>
                        <m:r>
                          <a:rPr kumimoji="1" lang="en-US" altLang="ja-JP" sz="1600" b="0" i="1" smtClean="0">
                            <a:solidFill>
                              <a:schemeClr val="tx1"/>
                            </a:solidFill>
                            <a:latin typeface="Cambria Math" panose="02040503050406030204" pitchFamily="18" charset="0"/>
                          </a:rPr>
                          <m:t>𝑤</m:t>
                        </m:r>
                        <m:r>
                          <a:rPr kumimoji="1" lang="en-US" altLang="ja-JP" sz="1600" b="0" i="1" smtClean="0">
                            <a:solidFill>
                              <a:schemeClr val="tx1"/>
                            </a:solidFill>
                            <a:latin typeface="Cambria Math" panose="02040503050406030204" pitchFamily="18" charset="0"/>
                          </a:rPr>
                          <m:t>)</m:t>
                        </m:r>
                      </m:oMath>
                    </m:oMathPara>
                  </a14:m>
                  <a:endParaRPr kumimoji="1" lang="ja-JP" altLang="en-US" sz="1600" dirty="0">
                    <a:solidFill>
                      <a:schemeClr val="tx1"/>
                    </a:solidFill>
                  </a:endParaRPr>
                </a:p>
              </p:txBody>
            </p:sp>
          </mc:Choice>
          <mc:Fallback xmlns="">
            <p:sp>
              <p:nvSpPr>
                <p:cNvPr id="17" name="円/楕円 16"/>
                <p:cNvSpPr>
                  <a:spLocks noRot="1" noChangeAspect="1" noMove="1" noResize="1" noEditPoints="1" noAdjustHandles="1" noChangeArrowheads="1" noChangeShapeType="1" noTextEdit="1"/>
                </p:cNvSpPr>
                <p:nvPr/>
              </p:nvSpPr>
              <p:spPr>
                <a:xfrm>
                  <a:off x="7625917" y="4241759"/>
                  <a:ext cx="840375" cy="840375"/>
                </a:xfrm>
                <a:prstGeom prst="ellipse">
                  <a:avLst/>
                </a:prstGeom>
                <a:blipFill rotWithShape="0">
                  <a:blip r:embed="rId6"/>
                  <a:stretch>
                    <a:fillRect l="-2105" r="-7368"/>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7508441" y="5082134"/>
                  <a:ext cx="1075324" cy="520795"/>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US" altLang="ja-JP" sz="1600" b="0" i="1" smtClean="0">
                            <a:latin typeface="Cambria Math" panose="02040503050406030204" pitchFamily="18" charset="0"/>
                          </a:rPr>
                          <m:t>𝜎</m:t>
                        </m:r>
                        <m:r>
                          <a:rPr lang="en-US" altLang="ja-JP" sz="1600" i="1">
                            <a:latin typeface="Cambria Math" panose="02040503050406030204" pitchFamily="18" charset="0"/>
                          </a:rPr>
                          <m:t>(</m:t>
                        </m:r>
                        <m:r>
                          <a:rPr lang="en-US" altLang="ja-JP" sz="1600" b="0" i="1" smtClean="0">
                            <a:latin typeface="Cambria Math" panose="02040503050406030204" pitchFamily="18" charset="0"/>
                          </a:rPr>
                          <m:t>𝑤</m:t>
                        </m:r>
                        <m:r>
                          <a:rPr lang="en-US" altLang="ja-JP" sz="1600" i="1">
                            <a:latin typeface="Cambria Math" panose="02040503050406030204" pitchFamily="18" charset="0"/>
                          </a:rPr>
                          <m:t>)</m:t>
                        </m:r>
                      </m:oMath>
                    </m:oMathPara>
                  </a14:m>
                  <a:endParaRPr lang="ja-JP" altLang="en-US" sz="16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7508441" y="5082134"/>
                  <a:ext cx="1075324" cy="520795"/>
                </a:xfrm>
                <a:prstGeom prst="rect">
                  <a:avLst/>
                </a:prstGeom>
                <a:blipFill rotWithShape="0">
                  <a:blip r:embed="rId7"/>
                  <a:stretch>
                    <a:fillRect b="-10714"/>
                  </a:stretch>
                </a:blipFill>
              </p:spPr>
              <p:txBody>
                <a:bodyPr/>
                <a:lstStyle/>
                <a:p>
                  <a:r>
                    <a:rPr lang="ja-JP" altLang="en-US">
                      <a:noFill/>
                    </a:rPr>
                    <a:t> </a:t>
                  </a:r>
                </a:p>
              </p:txBody>
            </p:sp>
          </mc:Fallback>
        </mc:AlternateContent>
        <p:cxnSp>
          <p:nvCxnSpPr>
            <p:cNvPr id="19" name="直線コネクタ 18"/>
            <p:cNvCxnSpPr>
              <a:stCxn id="17" idx="6"/>
            </p:cNvCxnSpPr>
            <p:nvPr/>
          </p:nvCxnSpPr>
          <p:spPr>
            <a:xfrm flipV="1">
              <a:off x="8466292" y="4311609"/>
              <a:ext cx="338854" cy="35033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496053" y="4661947"/>
              <a:ext cx="309093" cy="320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7354583" y="4696872"/>
              <a:ext cx="262459" cy="12555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7330087" y="5902364"/>
            <a:ext cx="942970" cy="884858"/>
            <a:chOff x="7354583" y="4241759"/>
            <a:chExt cx="1450563" cy="1361170"/>
          </a:xfrm>
        </p:grpSpPr>
        <mc:AlternateContent xmlns:mc="http://schemas.openxmlformats.org/markup-compatibility/2006" xmlns:a14="http://schemas.microsoft.com/office/drawing/2010/main">
          <mc:Choice Requires="a14">
            <p:sp>
              <p:nvSpPr>
                <p:cNvPr id="30" name="円/楕円 29"/>
                <p:cNvSpPr/>
                <p:nvPr/>
              </p:nvSpPr>
              <p:spPr>
                <a:xfrm>
                  <a:off x="7625917" y="4241759"/>
                  <a:ext cx="840375" cy="84037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ja-JP" sz="1600" b="0" i="1" smtClean="0">
                            <a:solidFill>
                              <a:schemeClr val="tx1"/>
                            </a:solidFill>
                            <a:latin typeface="Cambria Math" panose="02040503050406030204" pitchFamily="18" charset="0"/>
                          </a:rPr>
                          <m:t>  </m:t>
                        </m:r>
                        <m:r>
                          <a:rPr kumimoji="1" lang="en-US" altLang="ja-JP" sz="1600" b="0" i="1" smtClean="0">
                            <a:solidFill>
                              <a:schemeClr val="tx1"/>
                            </a:solidFill>
                            <a:latin typeface="Cambria Math" panose="02040503050406030204" pitchFamily="18" charset="0"/>
                          </a:rPr>
                          <m:t>𝜌</m:t>
                        </m:r>
                        <m:r>
                          <a:rPr kumimoji="1" lang="en-US" altLang="ja-JP" sz="1600" b="0" i="1" smtClean="0">
                            <a:solidFill>
                              <a:schemeClr val="tx1"/>
                            </a:solidFill>
                            <a:latin typeface="Cambria Math" panose="02040503050406030204" pitchFamily="18" charset="0"/>
                          </a:rPr>
                          <m:t>(</m:t>
                        </m:r>
                        <m:r>
                          <a:rPr kumimoji="1" lang="en-US" altLang="ja-JP" sz="1600" b="0" i="1" smtClean="0">
                            <a:solidFill>
                              <a:schemeClr val="tx1"/>
                            </a:solidFill>
                            <a:latin typeface="Cambria Math" panose="02040503050406030204" pitchFamily="18" charset="0"/>
                          </a:rPr>
                          <m:t>𝑤</m:t>
                        </m:r>
                        <m:r>
                          <a:rPr kumimoji="1" lang="en-US" altLang="ja-JP" sz="1600" b="0" i="1" smtClean="0">
                            <a:solidFill>
                              <a:schemeClr val="tx1"/>
                            </a:solidFill>
                            <a:latin typeface="Cambria Math" panose="02040503050406030204" pitchFamily="18" charset="0"/>
                          </a:rPr>
                          <m:t>)</m:t>
                        </m:r>
                      </m:oMath>
                    </m:oMathPara>
                  </a14:m>
                  <a:endParaRPr kumimoji="1" lang="ja-JP" altLang="en-US" sz="1600" dirty="0">
                    <a:solidFill>
                      <a:schemeClr val="tx1"/>
                    </a:solidFill>
                  </a:endParaRPr>
                </a:p>
              </p:txBody>
            </p:sp>
          </mc:Choice>
          <mc:Fallback xmlns="">
            <p:sp>
              <p:nvSpPr>
                <p:cNvPr id="30" name="円/楕円 29"/>
                <p:cNvSpPr>
                  <a:spLocks noRot="1" noChangeAspect="1" noMove="1" noResize="1" noEditPoints="1" noAdjustHandles="1" noChangeArrowheads="1" noChangeShapeType="1" noTextEdit="1"/>
                </p:cNvSpPr>
                <p:nvPr/>
              </p:nvSpPr>
              <p:spPr>
                <a:xfrm>
                  <a:off x="7625917" y="4241759"/>
                  <a:ext cx="840375" cy="840375"/>
                </a:xfrm>
                <a:prstGeom prst="ellipse">
                  <a:avLst/>
                </a:prstGeom>
                <a:blipFill rotWithShape="0">
                  <a:blip r:embed="rId8"/>
                  <a:stretch>
                    <a:fillRect l="-1042" r="-6250"/>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p:cNvSpPr/>
                <p:nvPr/>
              </p:nvSpPr>
              <p:spPr>
                <a:xfrm>
                  <a:off x="7479937" y="5082134"/>
                  <a:ext cx="1132335" cy="520795"/>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US" altLang="ja-JP" sz="1600" b="1" i="1" smtClean="0">
                            <a:solidFill>
                              <a:srgbClr val="FF0000"/>
                            </a:solidFill>
                            <a:latin typeface="Cambria Math" panose="02040503050406030204" pitchFamily="18" charset="0"/>
                          </a:rPr>
                          <m:t>𝝈</m:t>
                        </m:r>
                        <m:r>
                          <a:rPr lang="en-US" altLang="ja-JP" sz="1600" b="1" i="1">
                            <a:solidFill>
                              <a:srgbClr val="FF0000"/>
                            </a:solidFill>
                            <a:latin typeface="Cambria Math" panose="02040503050406030204" pitchFamily="18" charset="0"/>
                          </a:rPr>
                          <m:t>(</m:t>
                        </m:r>
                        <m:r>
                          <a:rPr lang="en-US" altLang="ja-JP" sz="1600" b="1" i="1" smtClean="0">
                            <a:solidFill>
                              <a:srgbClr val="FF0000"/>
                            </a:solidFill>
                            <a:latin typeface="Cambria Math" panose="02040503050406030204" pitchFamily="18" charset="0"/>
                          </a:rPr>
                          <m:t>𝒘</m:t>
                        </m:r>
                        <m:r>
                          <a:rPr lang="en-US" altLang="ja-JP" sz="1600" b="1" i="1">
                            <a:solidFill>
                              <a:srgbClr val="FF0000"/>
                            </a:solidFill>
                            <a:latin typeface="Cambria Math" panose="02040503050406030204" pitchFamily="18" charset="0"/>
                          </a:rPr>
                          <m:t>)</m:t>
                        </m:r>
                      </m:oMath>
                    </m:oMathPara>
                  </a14:m>
                  <a:endParaRPr lang="ja-JP" altLang="en-US" sz="1600" b="1" dirty="0">
                    <a:solidFill>
                      <a:srgbClr val="FF0000"/>
                    </a:solidFill>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7479937" y="5082134"/>
                  <a:ext cx="1132335" cy="520795"/>
                </a:xfrm>
                <a:prstGeom prst="rect">
                  <a:avLst/>
                </a:prstGeom>
                <a:blipFill rotWithShape="0">
                  <a:blip r:embed="rId9"/>
                  <a:stretch>
                    <a:fillRect b="-12727"/>
                  </a:stretch>
                </a:blipFill>
              </p:spPr>
              <p:txBody>
                <a:bodyPr/>
                <a:lstStyle/>
                <a:p>
                  <a:r>
                    <a:rPr lang="ja-JP" altLang="en-US">
                      <a:noFill/>
                    </a:rPr>
                    <a:t> </a:t>
                  </a:r>
                </a:p>
              </p:txBody>
            </p:sp>
          </mc:Fallback>
        </mc:AlternateContent>
        <p:cxnSp>
          <p:nvCxnSpPr>
            <p:cNvPr id="32" name="直線コネクタ 31"/>
            <p:cNvCxnSpPr>
              <a:stCxn id="30" idx="6"/>
            </p:cNvCxnSpPr>
            <p:nvPr/>
          </p:nvCxnSpPr>
          <p:spPr>
            <a:xfrm flipV="1">
              <a:off x="8466292" y="4311609"/>
              <a:ext cx="338854" cy="35033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8496053" y="4661947"/>
              <a:ext cx="309093" cy="320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7354583" y="4696872"/>
              <a:ext cx="262459" cy="12555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p:cNvSpPr txBox="1"/>
          <p:nvPr/>
        </p:nvSpPr>
        <p:spPr>
          <a:xfrm>
            <a:off x="6682210" y="4103836"/>
            <a:ext cx="1636987" cy="400110"/>
          </a:xfrm>
          <a:prstGeom prst="rect">
            <a:avLst/>
          </a:prstGeom>
          <a:noFill/>
        </p:spPr>
        <p:txBody>
          <a:bodyPr wrap="none" rtlCol="0">
            <a:spAutoFit/>
          </a:bodyPr>
          <a:lstStyle/>
          <a:p>
            <a:r>
              <a:rPr lang="en-US" altLang="ja-JP" sz="2000" dirty="0" smtClean="0"/>
              <a:t>run-maximal</a:t>
            </a:r>
            <a:endParaRPr kumimoji="1" lang="ja-JP" altLang="en-US" sz="2000" dirty="0"/>
          </a:p>
        </p:txBody>
      </p:sp>
      <p:sp>
        <p:nvSpPr>
          <p:cNvPr id="37" name="テキスト ボックス 36"/>
          <p:cNvSpPr txBox="1"/>
          <p:nvPr/>
        </p:nvSpPr>
        <p:spPr>
          <a:xfrm>
            <a:off x="6670549" y="5549151"/>
            <a:ext cx="1789272" cy="400110"/>
          </a:xfrm>
          <a:prstGeom prst="rect">
            <a:avLst/>
          </a:prstGeom>
          <a:noFill/>
        </p:spPr>
        <p:txBody>
          <a:bodyPr wrap="none" rtlCol="0">
            <a:spAutoFit/>
          </a:bodyPr>
          <a:lstStyle/>
          <a:p>
            <a:r>
              <a:rPr lang="en-US" altLang="ja-JP" sz="2000" dirty="0" smtClean="0"/>
              <a:t>SOE-maximal</a:t>
            </a:r>
            <a:endParaRPr kumimoji="1" lang="ja-JP" altLang="en-US" sz="2000" dirty="0"/>
          </a:p>
        </p:txBody>
      </p:sp>
      <p:grpSp>
        <p:nvGrpSpPr>
          <p:cNvPr id="47" name="グループ化 46"/>
          <p:cNvGrpSpPr/>
          <p:nvPr/>
        </p:nvGrpSpPr>
        <p:grpSpPr>
          <a:xfrm>
            <a:off x="5925653" y="1777127"/>
            <a:ext cx="832112" cy="852972"/>
            <a:chOff x="5925653" y="1777127"/>
            <a:chExt cx="832112" cy="852972"/>
          </a:xfrm>
        </p:grpSpPr>
        <p:cxnSp>
          <p:nvCxnSpPr>
            <p:cNvPr id="43" name="直線コネクタ 42"/>
            <p:cNvCxnSpPr/>
            <p:nvPr/>
          </p:nvCxnSpPr>
          <p:spPr>
            <a:xfrm>
              <a:off x="5925653" y="2439073"/>
              <a:ext cx="420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925653" y="2048078"/>
              <a:ext cx="42018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388753" y="1777127"/>
              <a:ext cx="369012" cy="461665"/>
            </a:xfrm>
            <a:prstGeom prst="rect">
              <a:avLst/>
            </a:prstGeom>
            <a:noFill/>
          </p:spPr>
          <p:txBody>
            <a:bodyPr wrap="none" rtlCol="0">
              <a:spAutoFit/>
            </a:bodyPr>
            <a:lstStyle/>
            <a:p>
              <a:r>
                <a:rPr kumimoji="1" lang="en-US" altLang="ja-JP" sz="2400" b="1" dirty="0" smtClean="0">
                  <a:latin typeface="Courier New" panose="02070309020205020404" pitchFamily="49" charset="0"/>
                  <a:cs typeface="Courier New" panose="02070309020205020404" pitchFamily="49" charset="0"/>
                </a:rPr>
                <a:t>a</a:t>
              </a:r>
              <a:endParaRPr kumimoji="1" lang="ja-JP" altLang="en-US" sz="2400" b="1" dirty="0">
                <a:latin typeface="Courier New" panose="02070309020205020404" pitchFamily="49" charset="0"/>
                <a:cs typeface="Courier New" panose="02070309020205020404" pitchFamily="49" charset="0"/>
              </a:endParaRPr>
            </a:p>
          </p:txBody>
        </p:sp>
        <p:sp>
          <p:nvSpPr>
            <p:cNvPr id="46" name="テキスト ボックス 45"/>
            <p:cNvSpPr txBox="1"/>
            <p:nvPr/>
          </p:nvSpPr>
          <p:spPr>
            <a:xfrm>
              <a:off x="6387204" y="2168434"/>
              <a:ext cx="369012" cy="461665"/>
            </a:xfrm>
            <a:prstGeom prst="rect">
              <a:avLst/>
            </a:prstGeom>
            <a:noFill/>
          </p:spPr>
          <p:txBody>
            <a:bodyPr wrap="none" rtlCol="0">
              <a:spAutoFit/>
            </a:bodyPr>
            <a:lstStyle/>
            <a:p>
              <a:r>
                <a:rPr kumimoji="1" lang="en-US" altLang="ja-JP" sz="2400" b="1" dirty="0" smtClean="0">
                  <a:latin typeface="Courier New" panose="02070309020205020404" pitchFamily="49" charset="0"/>
                  <a:cs typeface="Courier New" panose="02070309020205020404" pitchFamily="49" charset="0"/>
                </a:rPr>
                <a:t>b</a:t>
              </a:r>
              <a:endParaRPr kumimoji="1" lang="ja-JP" altLang="en-US" sz="2400" b="1"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199649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779" y="-102666"/>
            <a:ext cx="7886700" cy="1325563"/>
          </a:xfrm>
        </p:spPr>
        <p:txBody>
          <a:bodyPr/>
          <a:lstStyle/>
          <a:p>
            <a:pPr algn="ctr"/>
            <a:r>
              <a:rPr kumimoji="1" lang="en-US" altLang="ja-JP" dirty="0" smtClean="0"/>
              <a:t>Run-Rich Strings</a:t>
            </a:r>
            <a:endParaRPr kumimoji="1" lang="ja-JP" altLang="en-US" dirty="0"/>
          </a:p>
        </p:txBody>
      </p:sp>
      <p:sp>
        <p:nvSpPr>
          <p:cNvPr id="3" name="コンテンツ プレースホルダー 2"/>
          <p:cNvSpPr>
            <a:spLocks noGrp="1"/>
          </p:cNvSpPr>
          <p:nvPr>
            <p:ph idx="1"/>
          </p:nvPr>
        </p:nvSpPr>
        <p:spPr>
          <a:xfrm>
            <a:off x="486982" y="1246963"/>
            <a:ext cx="8064590" cy="4351338"/>
          </a:xfrm>
        </p:spPr>
        <p:txBody>
          <a:bodyPr/>
          <a:lstStyle/>
          <a:p>
            <a:pPr marL="0" indent="0">
              <a:buNone/>
            </a:pPr>
            <a:r>
              <a:rPr kumimoji="1" lang="en-US" altLang="ja-JP" dirty="0" smtClean="0"/>
              <a:t>All run-maximal and SOE-maximal strings  ≤ 27</a:t>
            </a:r>
            <a:endParaRPr kumimoji="1" lang="ja-JP" altLang="en-US" dirty="0"/>
          </a:p>
        </p:txBody>
      </p:sp>
      <p:pic>
        <p:nvPicPr>
          <p:cNvPr id="5" name="図 4"/>
          <p:cNvPicPr>
            <a:picLocks noChangeAspect="1"/>
          </p:cNvPicPr>
          <p:nvPr/>
        </p:nvPicPr>
        <p:blipFill rotWithShape="1">
          <a:blip r:embed="rId3">
            <a:clrChange>
              <a:clrFrom>
                <a:srgbClr val="FFFFFF"/>
              </a:clrFrom>
              <a:clrTo>
                <a:srgbClr val="FFFFFF">
                  <a:alpha val="0"/>
                </a:srgbClr>
              </a:clrTo>
            </a:clrChange>
          </a:blip>
          <a:srcRect t="8572" r="41686" b="3740"/>
          <a:stretch/>
        </p:blipFill>
        <p:spPr>
          <a:xfrm>
            <a:off x="216525" y="1928656"/>
            <a:ext cx="6165394" cy="4810915"/>
          </a:xfrm>
          <a:prstGeom prst="rect">
            <a:avLst/>
          </a:prstGeom>
        </p:spPr>
      </p:pic>
      <p:grpSp>
        <p:nvGrpSpPr>
          <p:cNvPr id="22" name="グループ化 21"/>
          <p:cNvGrpSpPr/>
          <p:nvPr/>
        </p:nvGrpSpPr>
        <p:grpSpPr>
          <a:xfrm>
            <a:off x="7101009" y="2449469"/>
            <a:ext cx="1450563" cy="1302040"/>
            <a:chOff x="7307071" y="2681494"/>
            <a:chExt cx="1450563" cy="1302040"/>
          </a:xfrm>
        </p:grpSpPr>
        <mc:AlternateContent xmlns:mc="http://schemas.openxmlformats.org/markup-compatibility/2006" xmlns:a14="http://schemas.microsoft.com/office/drawing/2010/main">
          <mc:Choice Requires="a14">
            <p:sp>
              <p:nvSpPr>
                <p:cNvPr id="6" name="円/楕円 5"/>
                <p:cNvSpPr/>
                <p:nvPr/>
              </p:nvSpPr>
              <p:spPr>
                <a:xfrm>
                  <a:off x="7578405" y="2681494"/>
                  <a:ext cx="840375" cy="84037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ja-JP" sz="2400" b="0" i="1" smtClean="0">
                            <a:solidFill>
                              <a:schemeClr val="tx1"/>
                            </a:solidFill>
                            <a:latin typeface="Cambria Math" panose="02040503050406030204" pitchFamily="18" charset="0"/>
                          </a:rPr>
                          <m:t>  </m:t>
                        </m:r>
                        <m:r>
                          <a:rPr kumimoji="1" lang="en-US" altLang="ja-JP" sz="2400" b="0" i="1" smtClean="0">
                            <a:solidFill>
                              <a:schemeClr val="tx1"/>
                            </a:solidFill>
                            <a:latin typeface="Cambria Math" panose="02040503050406030204" pitchFamily="18" charset="0"/>
                          </a:rPr>
                          <m:t>𝜌</m:t>
                        </m:r>
                        <m:r>
                          <a:rPr kumimoji="1" lang="en-US" altLang="ja-JP" sz="2400" b="0" i="1" smtClean="0">
                            <a:solidFill>
                              <a:schemeClr val="tx1"/>
                            </a:solidFill>
                            <a:latin typeface="Cambria Math" panose="02040503050406030204" pitchFamily="18" charset="0"/>
                          </a:rPr>
                          <m:t>(</m:t>
                        </m:r>
                        <m:r>
                          <a:rPr kumimoji="1" lang="en-US" altLang="ja-JP" sz="2400" b="0" i="1" smtClean="0">
                            <a:solidFill>
                              <a:schemeClr val="tx1"/>
                            </a:solidFill>
                            <a:latin typeface="Cambria Math" panose="02040503050406030204" pitchFamily="18" charset="0"/>
                          </a:rPr>
                          <m:t>𝑤</m:t>
                        </m:r>
                        <m:r>
                          <a:rPr kumimoji="1" lang="en-US" altLang="ja-JP" sz="2400" b="0" i="1" smtClean="0">
                            <a:solidFill>
                              <a:schemeClr val="tx1"/>
                            </a:solidFill>
                            <a:latin typeface="Cambria Math" panose="02040503050406030204" pitchFamily="18" charset="0"/>
                          </a:rPr>
                          <m:t>)</m:t>
                        </m:r>
                      </m:oMath>
                    </m:oMathPara>
                  </a14:m>
                  <a:endParaRPr kumimoji="1" lang="ja-JP" altLang="en-US" sz="2400" dirty="0">
                    <a:solidFill>
                      <a:schemeClr val="tx1"/>
                    </a:solidFill>
                  </a:endParaRPr>
                </a:p>
              </p:txBody>
            </p:sp>
          </mc:Choice>
          <mc:Fallback xmlns="">
            <p:sp>
              <p:nvSpPr>
                <p:cNvPr id="6" name="円/楕円 5"/>
                <p:cNvSpPr>
                  <a:spLocks noRot="1" noChangeAspect="1" noMove="1" noResize="1" noEditPoints="1" noAdjustHandles="1" noChangeArrowheads="1" noChangeShapeType="1" noTextEdit="1"/>
                </p:cNvSpPr>
                <p:nvPr/>
              </p:nvSpPr>
              <p:spPr>
                <a:xfrm>
                  <a:off x="7578405" y="2681494"/>
                  <a:ext cx="840375" cy="840375"/>
                </a:xfrm>
                <a:prstGeom prst="ellipse">
                  <a:avLst/>
                </a:prstGeom>
                <a:blipFill rotWithShape="0">
                  <a:blip r:embed="rId4"/>
                  <a:stretch>
                    <a:fillRect l="-694" r="-6944"/>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7520480" y="3521869"/>
                  <a:ext cx="956224" cy="461665"/>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US" altLang="ja-JP" sz="2400" b="0" i="1" smtClean="0">
                            <a:latin typeface="Cambria Math" panose="02040503050406030204" pitchFamily="18" charset="0"/>
                          </a:rPr>
                          <m:t>𝜎</m:t>
                        </m:r>
                        <m:r>
                          <a:rPr lang="en-US" altLang="ja-JP" sz="2400" i="1">
                            <a:latin typeface="Cambria Math" panose="02040503050406030204" pitchFamily="18" charset="0"/>
                          </a:rPr>
                          <m:t>(</m:t>
                        </m:r>
                        <m:r>
                          <a:rPr lang="en-US" altLang="ja-JP" sz="2400" b="0" i="1" smtClean="0">
                            <a:latin typeface="Cambria Math" panose="02040503050406030204" pitchFamily="18" charset="0"/>
                          </a:rPr>
                          <m:t>𝑤</m:t>
                        </m:r>
                        <m:r>
                          <a:rPr lang="en-US" altLang="ja-JP" sz="2400" i="1">
                            <a:latin typeface="Cambria Math" panose="02040503050406030204" pitchFamily="18" charset="0"/>
                          </a:rPr>
                          <m:t>)</m:t>
                        </m:r>
                      </m:oMath>
                    </m:oMathPara>
                  </a14:m>
                  <a:endParaRPr lang="ja-JP" altLang="en-US" sz="24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7520480" y="3521869"/>
                  <a:ext cx="956224" cy="461665"/>
                </a:xfrm>
                <a:prstGeom prst="rect">
                  <a:avLst/>
                </a:prstGeom>
                <a:blipFill rotWithShape="0">
                  <a:blip r:embed="rId5"/>
                  <a:stretch>
                    <a:fillRect b="-18667"/>
                  </a:stretch>
                </a:blipFill>
              </p:spPr>
              <p:txBody>
                <a:bodyPr/>
                <a:lstStyle/>
                <a:p>
                  <a:r>
                    <a:rPr lang="ja-JP" altLang="en-US">
                      <a:noFill/>
                    </a:rPr>
                    <a:t> </a:t>
                  </a:r>
                </a:p>
              </p:txBody>
            </p:sp>
          </mc:Fallback>
        </mc:AlternateContent>
        <p:cxnSp>
          <p:nvCxnSpPr>
            <p:cNvPr id="9" name="直線コネクタ 8"/>
            <p:cNvCxnSpPr>
              <a:stCxn id="6" idx="6"/>
            </p:cNvCxnSpPr>
            <p:nvPr/>
          </p:nvCxnSpPr>
          <p:spPr>
            <a:xfrm flipV="1">
              <a:off x="8418780" y="2751344"/>
              <a:ext cx="338854" cy="35033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8448541" y="3101682"/>
              <a:ext cx="309093" cy="320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307071" y="3136607"/>
              <a:ext cx="262459" cy="12555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a:off x="7314418" y="4501847"/>
            <a:ext cx="942970" cy="884858"/>
            <a:chOff x="7354583" y="4241759"/>
            <a:chExt cx="1450563" cy="1361170"/>
          </a:xfrm>
        </p:grpSpPr>
        <mc:AlternateContent xmlns:mc="http://schemas.openxmlformats.org/markup-compatibility/2006" xmlns:a14="http://schemas.microsoft.com/office/drawing/2010/main">
          <mc:Choice Requires="a14">
            <p:sp>
              <p:nvSpPr>
                <p:cNvPr id="17" name="円/楕円 16"/>
                <p:cNvSpPr/>
                <p:nvPr/>
              </p:nvSpPr>
              <p:spPr>
                <a:xfrm>
                  <a:off x="7625917" y="4241759"/>
                  <a:ext cx="840375" cy="840375"/>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ja-JP" sz="1600" b="0" i="1" smtClean="0">
                            <a:solidFill>
                              <a:schemeClr val="tx1"/>
                            </a:solidFill>
                            <a:latin typeface="Cambria Math" panose="02040503050406030204" pitchFamily="18" charset="0"/>
                          </a:rPr>
                          <m:t>  </m:t>
                        </m:r>
                        <m:r>
                          <a:rPr kumimoji="1" lang="en-US" altLang="ja-JP" sz="1600" b="0" i="1" smtClean="0">
                            <a:solidFill>
                              <a:schemeClr val="tx1"/>
                            </a:solidFill>
                            <a:latin typeface="Cambria Math" panose="02040503050406030204" pitchFamily="18" charset="0"/>
                          </a:rPr>
                          <m:t>𝜌</m:t>
                        </m:r>
                        <m:r>
                          <a:rPr kumimoji="1" lang="en-US" altLang="ja-JP" sz="1600" b="0" i="1" smtClean="0">
                            <a:solidFill>
                              <a:schemeClr val="tx1"/>
                            </a:solidFill>
                            <a:latin typeface="Cambria Math" panose="02040503050406030204" pitchFamily="18" charset="0"/>
                          </a:rPr>
                          <m:t>(</m:t>
                        </m:r>
                        <m:r>
                          <a:rPr kumimoji="1" lang="en-US" altLang="ja-JP" sz="1600" b="0" i="1" smtClean="0">
                            <a:solidFill>
                              <a:schemeClr val="tx1"/>
                            </a:solidFill>
                            <a:latin typeface="Cambria Math" panose="02040503050406030204" pitchFamily="18" charset="0"/>
                          </a:rPr>
                          <m:t>𝑤</m:t>
                        </m:r>
                        <m:r>
                          <a:rPr kumimoji="1" lang="en-US" altLang="ja-JP" sz="1600" b="0" i="1" smtClean="0">
                            <a:solidFill>
                              <a:schemeClr val="tx1"/>
                            </a:solidFill>
                            <a:latin typeface="Cambria Math" panose="02040503050406030204" pitchFamily="18" charset="0"/>
                          </a:rPr>
                          <m:t>)</m:t>
                        </m:r>
                      </m:oMath>
                    </m:oMathPara>
                  </a14:m>
                  <a:endParaRPr kumimoji="1" lang="ja-JP" altLang="en-US" sz="1600" dirty="0">
                    <a:solidFill>
                      <a:schemeClr val="tx1"/>
                    </a:solidFill>
                  </a:endParaRPr>
                </a:p>
              </p:txBody>
            </p:sp>
          </mc:Choice>
          <mc:Fallback xmlns="">
            <p:sp>
              <p:nvSpPr>
                <p:cNvPr id="17" name="円/楕円 16"/>
                <p:cNvSpPr>
                  <a:spLocks noRot="1" noChangeAspect="1" noMove="1" noResize="1" noEditPoints="1" noAdjustHandles="1" noChangeArrowheads="1" noChangeShapeType="1" noTextEdit="1"/>
                </p:cNvSpPr>
                <p:nvPr/>
              </p:nvSpPr>
              <p:spPr>
                <a:xfrm>
                  <a:off x="7625917" y="4241759"/>
                  <a:ext cx="840375" cy="840375"/>
                </a:xfrm>
                <a:prstGeom prst="ellipse">
                  <a:avLst/>
                </a:prstGeom>
                <a:blipFill rotWithShape="0">
                  <a:blip r:embed="rId6"/>
                  <a:stretch>
                    <a:fillRect l="-2105" r="-7368"/>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7508441" y="5082134"/>
                  <a:ext cx="1075324" cy="520795"/>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US" altLang="ja-JP" sz="1600" b="0" i="1" smtClean="0">
                            <a:latin typeface="Cambria Math" panose="02040503050406030204" pitchFamily="18" charset="0"/>
                          </a:rPr>
                          <m:t>𝜎</m:t>
                        </m:r>
                        <m:r>
                          <a:rPr lang="en-US" altLang="ja-JP" sz="1600" i="1">
                            <a:latin typeface="Cambria Math" panose="02040503050406030204" pitchFamily="18" charset="0"/>
                          </a:rPr>
                          <m:t>(</m:t>
                        </m:r>
                        <m:r>
                          <a:rPr lang="en-US" altLang="ja-JP" sz="1600" b="0" i="1" smtClean="0">
                            <a:latin typeface="Cambria Math" panose="02040503050406030204" pitchFamily="18" charset="0"/>
                          </a:rPr>
                          <m:t>𝑤</m:t>
                        </m:r>
                        <m:r>
                          <a:rPr lang="en-US" altLang="ja-JP" sz="1600" i="1">
                            <a:latin typeface="Cambria Math" panose="02040503050406030204" pitchFamily="18" charset="0"/>
                          </a:rPr>
                          <m:t>)</m:t>
                        </m:r>
                      </m:oMath>
                    </m:oMathPara>
                  </a14:m>
                  <a:endParaRPr lang="ja-JP" altLang="en-US" sz="16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7508441" y="5082134"/>
                  <a:ext cx="1075324" cy="520795"/>
                </a:xfrm>
                <a:prstGeom prst="rect">
                  <a:avLst/>
                </a:prstGeom>
                <a:blipFill rotWithShape="0">
                  <a:blip r:embed="rId7"/>
                  <a:stretch>
                    <a:fillRect b="-10714"/>
                  </a:stretch>
                </a:blipFill>
              </p:spPr>
              <p:txBody>
                <a:bodyPr/>
                <a:lstStyle/>
                <a:p>
                  <a:r>
                    <a:rPr lang="ja-JP" altLang="en-US">
                      <a:noFill/>
                    </a:rPr>
                    <a:t> </a:t>
                  </a:r>
                </a:p>
              </p:txBody>
            </p:sp>
          </mc:Fallback>
        </mc:AlternateContent>
        <p:cxnSp>
          <p:nvCxnSpPr>
            <p:cNvPr id="19" name="直線コネクタ 18"/>
            <p:cNvCxnSpPr>
              <a:stCxn id="17" idx="6"/>
            </p:cNvCxnSpPr>
            <p:nvPr/>
          </p:nvCxnSpPr>
          <p:spPr>
            <a:xfrm flipV="1">
              <a:off x="8466292" y="4311609"/>
              <a:ext cx="338854" cy="35033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496053" y="4661947"/>
              <a:ext cx="309093" cy="320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7354583" y="4696872"/>
              <a:ext cx="262459" cy="12555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7330087" y="5902364"/>
            <a:ext cx="942970" cy="884858"/>
            <a:chOff x="7354583" y="4241759"/>
            <a:chExt cx="1450563" cy="1361170"/>
          </a:xfrm>
        </p:grpSpPr>
        <mc:AlternateContent xmlns:mc="http://schemas.openxmlformats.org/markup-compatibility/2006" xmlns:a14="http://schemas.microsoft.com/office/drawing/2010/main">
          <mc:Choice Requires="a14">
            <p:sp>
              <p:nvSpPr>
                <p:cNvPr id="30" name="円/楕円 29"/>
                <p:cNvSpPr/>
                <p:nvPr/>
              </p:nvSpPr>
              <p:spPr>
                <a:xfrm>
                  <a:off x="7625917" y="4241759"/>
                  <a:ext cx="840375" cy="84037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ja-JP" sz="1600" b="0" i="1" smtClean="0">
                            <a:solidFill>
                              <a:schemeClr val="tx1"/>
                            </a:solidFill>
                            <a:latin typeface="Cambria Math" panose="02040503050406030204" pitchFamily="18" charset="0"/>
                          </a:rPr>
                          <m:t>  </m:t>
                        </m:r>
                        <m:r>
                          <a:rPr kumimoji="1" lang="en-US" altLang="ja-JP" sz="1600" b="0" i="1" smtClean="0">
                            <a:solidFill>
                              <a:schemeClr val="tx1"/>
                            </a:solidFill>
                            <a:latin typeface="Cambria Math" panose="02040503050406030204" pitchFamily="18" charset="0"/>
                          </a:rPr>
                          <m:t>𝜌</m:t>
                        </m:r>
                        <m:r>
                          <a:rPr kumimoji="1" lang="en-US" altLang="ja-JP" sz="1600" b="0" i="1" smtClean="0">
                            <a:solidFill>
                              <a:schemeClr val="tx1"/>
                            </a:solidFill>
                            <a:latin typeface="Cambria Math" panose="02040503050406030204" pitchFamily="18" charset="0"/>
                          </a:rPr>
                          <m:t>(</m:t>
                        </m:r>
                        <m:r>
                          <a:rPr kumimoji="1" lang="en-US" altLang="ja-JP" sz="1600" b="0" i="1" smtClean="0">
                            <a:solidFill>
                              <a:schemeClr val="tx1"/>
                            </a:solidFill>
                            <a:latin typeface="Cambria Math" panose="02040503050406030204" pitchFamily="18" charset="0"/>
                          </a:rPr>
                          <m:t>𝑤</m:t>
                        </m:r>
                        <m:r>
                          <a:rPr kumimoji="1" lang="en-US" altLang="ja-JP" sz="1600" b="0" i="1" smtClean="0">
                            <a:solidFill>
                              <a:schemeClr val="tx1"/>
                            </a:solidFill>
                            <a:latin typeface="Cambria Math" panose="02040503050406030204" pitchFamily="18" charset="0"/>
                          </a:rPr>
                          <m:t>)</m:t>
                        </m:r>
                      </m:oMath>
                    </m:oMathPara>
                  </a14:m>
                  <a:endParaRPr kumimoji="1" lang="ja-JP" altLang="en-US" sz="1600" dirty="0">
                    <a:solidFill>
                      <a:schemeClr val="tx1"/>
                    </a:solidFill>
                  </a:endParaRPr>
                </a:p>
              </p:txBody>
            </p:sp>
          </mc:Choice>
          <mc:Fallback xmlns="">
            <p:sp>
              <p:nvSpPr>
                <p:cNvPr id="30" name="円/楕円 29"/>
                <p:cNvSpPr>
                  <a:spLocks noRot="1" noChangeAspect="1" noMove="1" noResize="1" noEditPoints="1" noAdjustHandles="1" noChangeArrowheads="1" noChangeShapeType="1" noTextEdit="1"/>
                </p:cNvSpPr>
                <p:nvPr/>
              </p:nvSpPr>
              <p:spPr>
                <a:xfrm>
                  <a:off x="7625917" y="4241759"/>
                  <a:ext cx="840375" cy="840375"/>
                </a:xfrm>
                <a:prstGeom prst="ellipse">
                  <a:avLst/>
                </a:prstGeom>
                <a:blipFill rotWithShape="0">
                  <a:blip r:embed="rId8"/>
                  <a:stretch>
                    <a:fillRect l="-1042" r="-6250"/>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p:cNvSpPr/>
                <p:nvPr/>
              </p:nvSpPr>
              <p:spPr>
                <a:xfrm>
                  <a:off x="7479937" y="5082134"/>
                  <a:ext cx="1132335" cy="520795"/>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US" altLang="ja-JP" sz="1600" b="1" i="1" smtClean="0">
                            <a:solidFill>
                              <a:srgbClr val="FF0000"/>
                            </a:solidFill>
                            <a:latin typeface="Cambria Math" panose="02040503050406030204" pitchFamily="18" charset="0"/>
                          </a:rPr>
                          <m:t>𝝈</m:t>
                        </m:r>
                        <m:r>
                          <a:rPr lang="en-US" altLang="ja-JP" sz="1600" b="1" i="1">
                            <a:solidFill>
                              <a:srgbClr val="FF0000"/>
                            </a:solidFill>
                            <a:latin typeface="Cambria Math" panose="02040503050406030204" pitchFamily="18" charset="0"/>
                          </a:rPr>
                          <m:t>(</m:t>
                        </m:r>
                        <m:r>
                          <a:rPr lang="en-US" altLang="ja-JP" sz="1600" b="1" i="1" smtClean="0">
                            <a:solidFill>
                              <a:srgbClr val="FF0000"/>
                            </a:solidFill>
                            <a:latin typeface="Cambria Math" panose="02040503050406030204" pitchFamily="18" charset="0"/>
                          </a:rPr>
                          <m:t>𝒘</m:t>
                        </m:r>
                        <m:r>
                          <a:rPr lang="en-US" altLang="ja-JP" sz="1600" b="1" i="1">
                            <a:solidFill>
                              <a:srgbClr val="FF0000"/>
                            </a:solidFill>
                            <a:latin typeface="Cambria Math" panose="02040503050406030204" pitchFamily="18" charset="0"/>
                          </a:rPr>
                          <m:t>)</m:t>
                        </m:r>
                      </m:oMath>
                    </m:oMathPara>
                  </a14:m>
                  <a:endParaRPr lang="ja-JP" altLang="en-US" sz="1600" b="1" dirty="0">
                    <a:solidFill>
                      <a:srgbClr val="FF0000"/>
                    </a:solidFill>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7479937" y="5082134"/>
                  <a:ext cx="1132335" cy="520795"/>
                </a:xfrm>
                <a:prstGeom prst="rect">
                  <a:avLst/>
                </a:prstGeom>
                <a:blipFill rotWithShape="0">
                  <a:blip r:embed="rId9"/>
                  <a:stretch>
                    <a:fillRect b="-12727"/>
                  </a:stretch>
                </a:blipFill>
              </p:spPr>
              <p:txBody>
                <a:bodyPr/>
                <a:lstStyle/>
                <a:p>
                  <a:r>
                    <a:rPr lang="ja-JP" altLang="en-US">
                      <a:noFill/>
                    </a:rPr>
                    <a:t> </a:t>
                  </a:r>
                </a:p>
              </p:txBody>
            </p:sp>
          </mc:Fallback>
        </mc:AlternateContent>
        <p:cxnSp>
          <p:nvCxnSpPr>
            <p:cNvPr id="32" name="直線コネクタ 31"/>
            <p:cNvCxnSpPr>
              <a:stCxn id="30" idx="6"/>
            </p:cNvCxnSpPr>
            <p:nvPr/>
          </p:nvCxnSpPr>
          <p:spPr>
            <a:xfrm flipV="1">
              <a:off x="8466292" y="4311609"/>
              <a:ext cx="338854" cy="35033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8496053" y="4661947"/>
              <a:ext cx="309093" cy="320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7354583" y="4696872"/>
              <a:ext cx="262459" cy="12555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p:cNvSpPr txBox="1"/>
          <p:nvPr/>
        </p:nvSpPr>
        <p:spPr>
          <a:xfrm>
            <a:off x="6682210" y="4103836"/>
            <a:ext cx="1636987" cy="400110"/>
          </a:xfrm>
          <a:prstGeom prst="rect">
            <a:avLst/>
          </a:prstGeom>
          <a:noFill/>
        </p:spPr>
        <p:txBody>
          <a:bodyPr wrap="none" rtlCol="0">
            <a:spAutoFit/>
          </a:bodyPr>
          <a:lstStyle/>
          <a:p>
            <a:r>
              <a:rPr lang="en-US" altLang="ja-JP" sz="2000" dirty="0" smtClean="0"/>
              <a:t>run-maximal</a:t>
            </a:r>
            <a:endParaRPr kumimoji="1" lang="ja-JP" altLang="en-US" sz="2000" dirty="0"/>
          </a:p>
        </p:txBody>
      </p:sp>
      <p:sp>
        <p:nvSpPr>
          <p:cNvPr id="37" name="テキスト ボックス 36"/>
          <p:cNvSpPr txBox="1"/>
          <p:nvPr/>
        </p:nvSpPr>
        <p:spPr>
          <a:xfrm>
            <a:off x="6670549" y="5549151"/>
            <a:ext cx="1789272" cy="400110"/>
          </a:xfrm>
          <a:prstGeom prst="rect">
            <a:avLst/>
          </a:prstGeom>
          <a:noFill/>
        </p:spPr>
        <p:txBody>
          <a:bodyPr wrap="none" rtlCol="0">
            <a:spAutoFit/>
          </a:bodyPr>
          <a:lstStyle/>
          <a:p>
            <a:r>
              <a:rPr lang="en-US" altLang="ja-JP" sz="2000" dirty="0" smtClean="0"/>
              <a:t>SOE-maximal</a:t>
            </a:r>
            <a:endParaRPr kumimoji="1" lang="ja-JP" altLang="en-US" sz="2000" dirty="0"/>
          </a:p>
        </p:txBody>
      </p:sp>
      <p:grpSp>
        <p:nvGrpSpPr>
          <p:cNvPr id="47" name="グループ化 46"/>
          <p:cNvGrpSpPr/>
          <p:nvPr/>
        </p:nvGrpSpPr>
        <p:grpSpPr>
          <a:xfrm>
            <a:off x="5925653" y="1777127"/>
            <a:ext cx="832112" cy="852972"/>
            <a:chOff x="5925653" y="1777127"/>
            <a:chExt cx="832112" cy="852972"/>
          </a:xfrm>
        </p:grpSpPr>
        <p:cxnSp>
          <p:nvCxnSpPr>
            <p:cNvPr id="43" name="直線コネクタ 42"/>
            <p:cNvCxnSpPr/>
            <p:nvPr/>
          </p:nvCxnSpPr>
          <p:spPr>
            <a:xfrm>
              <a:off x="5925653" y="2439073"/>
              <a:ext cx="420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925653" y="2048078"/>
              <a:ext cx="42018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388753" y="1777127"/>
              <a:ext cx="369012" cy="461665"/>
            </a:xfrm>
            <a:prstGeom prst="rect">
              <a:avLst/>
            </a:prstGeom>
            <a:noFill/>
          </p:spPr>
          <p:txBody>
            <a:bodyPr wrap="none" rtlCol="0">
              <a:spAutoFit/>
            </a:bodyPr>
            <a:lstStyle/>
            <a:p>
              <a:r>
                <a:rPr kumimoji="1" lang="en-US" altLang="ja-JP" sz="2400" b="1" dirty="0" smtClean="0">
                  <a:latin typeface="Courier New" panose="02070309020205020404" pitchFamily="49" charset="0"/>
                  <a:cs typeface="Courier New" panose="02070309020205020404" pitchFamily="49" charset="0"/>
                </a:rPr>
                <a:t>a</a:t>
              </a:r>
              <a:endParaRPr kumimoji="1" lang="ja-JP" altLang="en-US" sz="2400" b="1" dirty="0">
                <a:latin typeface="Courier New" panose="02070309020205020404" pitchFamily="49" charset="0"/>
                <a:cs typeface="Courier New" panose="02070309020205020404" pitchFamily="49" charset="0"/>
              </a:endParaRPr>
            </a:p>
          </p:txBody>
        </p:sp>
        <p:sp>
          <p:nvSpPr>
            <p:cNvPr id="46" name="テキスト ボックス 45"/>
            <p:cNvSpPr txBox="1"/>
            <p:nvPr/>
          </p:nvSpPr>
          <p:spPr>
            <a:xfrm>
              <a:off x="6387204" y="2168434"/>
              <a:ext cx="369012" cy="461665"/>
            </a:xfrm>
            <a:prstGeom prst="rect">
              <a:avLst/>
            </a:prstGeom>
            <a:noFill/>
          </p:spPr>
          <p:txBody>
            <a:bodyPr wrap="none" rtlCol="0">
              <a:spAutoFit/>
            </a:bodyPr>
            <a:lstStyle/>
            <a:p>
              <a:r>
                <a:rPr kumimoji="1" lang="en-US" altLang="ja-JP" sz="2400" b="1" dirty="0" smtClean="0">
                  <a:latin typeface="Courier New" panose="02070309020205020404" pitchFamily="49" charset="0"/>
                  <a:cs typeface="Courier New" panose="02070309020205020404" pitchFamily="49" charset="0"/>
                </a:rPr>
                <a:t>b</a:t>
              </a:r>
              <a:endParaRPr kumimoji="1" lang="ja-JP" altLang="en-US" sz="2400" b="1" dirty="0">
                <a:latin typeface="Courier New" panose="02070309020205020404" pitchFamily="49" charset="0"/>
                <a:cs typeface="Courier New" panose="02070309020205020404" pitchFamily="49" charset="0"/>
              </a:endParaRPr>
            </a:p>
          </p:txBody>
        </p:sp>
      </p:grpSp>
      <mc:AlternateContent xmlns:mc="http://schemas.openxmlformats.org/markup-compatibility/2006" xmlns:a14="http://schemas.microsoft.com/office/drawing/2010/main">
        <mc:Choice Requires="a14">
          <p:graphicFrame>
            <p:nvGraphicFramePr>
              <p:cNvPr id="35" name="コンテンツ プレースホルダー 3"/>
              <p:cNvGraphicFramePr>
                <a:graphicFrameLocks/>
              </p:cNvGraphicFramePr>
              <p:nvPr>
                <p:extLst>
                  <p:ext uri="{D42A27DB-BD31-4B8C-83A1-F6EECF244321}">
                    <p14:modId xmlns:p14="http://schemas.microsoft.com/office/powerpoint/2010/main" val="996106425"/>
                  </p:ext>
                </p:extLst>
              </p:nvPr>
            </p:nvGraphicFramePr>
            <p:xfrm>
              <a:off x="306678" y="103809"/>
              <a:ext cx="8805313" cy="1027563"/>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oMath>
                            </m:oMathPara>
                          </a14:m>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𝜌</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0506">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𝜎</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8.0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10.0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12.5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14.5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17.4</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21.3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27.0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29.0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33.7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35.7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37.6</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39.7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42.2</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44.3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35" name="コンテンツ プレースホルダー 3"/>
              <p:cNvGraphicFramePr>
                <a:graphicFrameLocks/>
              </p:cNvGraphicFramePr>
              <p:nvPr>
                <p:extLst>
                  <p:ext uri="{D42A27DB-BD31-4B8C-83A1-F6EECF244321}">
                    <p14:modId xmlns:p14="http://schemas.microsoft.com/office/powerpoint/2010/main" val="996106425"/>
                  </p:ext>
                </p:extLst>
              </p:nvPr>
            </p:nvGraphicFramePr>
            <p:xfrm>
              <a:off x="306678" y="103809"/>
              <a:ext cx="8805313" cy="1027563"/>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429" t="-3704" r="-1967143" b="-216667"/>
                          </a:stretch>
                        </a:blip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429" t="-91803" r="-1967143" b="-91803"/>
                          </a:stretch>
                        </a:blip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0506">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429" t="-216667" r="-1967143" b="-3704"/>
                          </a:stretch>
                        </a:blip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8.0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10.0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12.5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14.5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17.4</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21.3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27.0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29.0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33.7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35.7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37.6</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39.7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42.2</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44.3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Tree>
    <p:extLst>
      <p:ext uri="{BB962C8B-B14F-4D97-AF65-F5344CB8AC3E}">
        <p14:creationId xmlns:p14="http://schemas.microsoft.com/office/powerpoint/2010/main" val="26608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1002137" y="-33962"/>
                <a:ext cx="7886700" cy="718301"/>
              </a:xfrm>
              <a:solidFill>
                <a:schemeClr val="bg1"/>
              </a:solidFill>
            </p:spPr>
            <p:txBody>
              <a:bodyPr>
                <a:normAutofit/>
              </a:bodyPr>
              <a:lstStyle/>
              <a:p>
                <a:r>
                  <a:rPr lang="en-US" altLang="ja-JP" sz="4000" dirty="0" smtClean="0"/>
                  <a:t>Exact Values of </a:t>
                </a:r>
                <a14:m>
                  <m:oMath xmlns:m="http://schemas.openxmlformats.org/officeDocument/2006/math">
                    <m:r>
                      <a:rPr lang="en-US" altLang="ja-JP" sz="4000" b="0" i="1" smtClean="0">
                        <a:latin typeface="Cambria Math" panose="02040503050406030204" pitchFamily="18" charset="0"/>
                      </a:rPr>
                      <m:t>𝜌</m:t>
                    </m:r>
                    <m:r>
                      <a:rPr lang="en-US" altLang="ja-JP" sz="4000" b="0" i="1" smtClean="0">
                        <a:latin typeface="Cambria Math" panose="02040503050406030204" pitchFamily="18" charset="0"/>
                      </a:rPr>
                      <m:t>(</m:t>
                    </m:r>
                    <m:r>
                      <a:rPr lang="en-US" altLang="ja-JP" sz="4000" b="0" i="1" smtClean="0">
                        <a:latin typeface="Cambria Math" panose="02040503050406030204" pitchFamily="18" charset="0"/>
                      </a:rPr>
                      <m:t>𝑛</m:t>
                    </m:r>
                    <m:r>
                      <a:rPr lang="en-US" altLang="ja-JP" sz="4000" b="0" i="1" smtClean="0">
                        <a:latin typeface="Cambria Math" panose="02040503050406030204" pitchFamily="18" charset="0"/>
                      </a:rPr>
                      <m:t>)</m:t>
                    </m:r>
                  </m:oMath>
                </a14:m>
                <a:r>
                  <a:rPr lang="en-US" altLang="ja-JP" sz="4000" dirty="0" smtClean="0"/>
                  <a:t> for </a:t>
                </a:r>
                <a14:m>
                  <m:oMath xmlns:m="http://schemas.openxmlformats.org/officeDocument/2006/math">
                    <m:r>
                      <a:rPr lang="en-US" altLang="ja-JP" sz="4000" b="0" i="1" smtClean="0">
                        <a:latin typeface="Cambria Math" panose="02040503050406030204" pitchFamily="18" charset="0"/>
                      </a:rPr>
                      <m:t>𝑛</m:t>
                    </m:r>
                    <m:r>
                      <a:rPr lang="en-US" altLang="ja-JP" sz="4000" b="0" i="1" smtClean="0">
                        <a:latin typeface="Cambria Math" panose="02040503050406030204" pitchFamily="18" charset="0"/>
                      </a:rPr>
                      <m:t>≤66</m:t>
                    </m:r>
                  </m:oMath>
                </a14:m>
                <a:r>
                  <a:rPr lang="en-US" altLang="ja-JP" sz="4000" dirty="0" smtClean="0"/>
                  <a:t> </a:t>
                </a:r>
                <a:endParaRPr kumimoji="1" lang="ja-JP" altLang="en-US" sz="40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1002137" y="-33962"/>
                <a:ext cx="7886700" cy="718301"/>
              </a:xfrm>
              <a:blipFill rotWithShape="0">
                <a:blip r:embed="rId3"/>
                <a:stretch>
                  <a:fillRect l="-2705" t="-17797" b="-313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6" name="コンテンツ プレースホルダー 3"/>
              <p:cNvGraphicFramePr>
                <a:graphicFrameLocks/>
              </p:cNvGraphicFramePr>
              <p:nvPr>
                <p:extLst>
                  <p:ext uri="{D42A27DB-BD31-4B8C-83A1-F6EECF244321}">
                    <p14:modId xmlns:p14="http://schemas.microsoft.com/office/powerpoint/2010/main" val="3133919026"/>
                  </p:ext>
                </p:extLst>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oMath>
                            </m:oMathPara>
                          </a14:m>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𝜌</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Choice>
        <mc:Fallback xmlns="">
          <p:graphicFrame>
            <p:nvGraphicFramePr>
              <p:cNvPr id="6" name="コンテンツ プレースホルダー 3"/>
              <p:cNvGraphicFramePr>
                <a:graphicFrameLocks/>
              </p:cNvGraphicFramePr>
              <p:nvPr>
                <p:extLst>
                  <p:ext uri="{D42A27DB-BD31-4B8C-83A1-F6EECF244321}">
                    <p14:modId xmlns:p14="http://schemas.microsoft.com/office/powerpoint/2010/main" val="3133919026"/>
                  </p:ext>
                </p:extLst>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429" t="-1852" r="-1968571" b="-122222"/>
                          </a:stretch>
                        </a:blip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429" t="-90164" r="-1968571" b="-8197"/>
                          </a:stretch>
                        </a:blip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Fallback>
      </mc:AlternateContent>
      <p:graphicFrame>
        <p:nvGraphicFramePr>
          <p:cNvPr id="8" name="グラフ 7"/>
          <p:cNvGraphicFramePr>
            <a:graphicFrameLocks/>
          </p:cNvGraphicFramePr>
          <p:nvPr>
            <p:extLst>
              <p:ext uri="{D42A27DB-BD31-4B8C-83A1-F6EECF244321}">
                <p14:modId xmlns:p14="http://schemas.microsoft.com/office/powerpoint/2010/main" val="3967505386"/>
              </p:ext>
            </p:extLst>
          </p:nvPr>
        </p:nvGraphicFramePr>
        <p:xfrm>
          <a:off x="168256" y="352247"/>
          <a:ext cx="8784976" cy="5669318"/>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直線コネクタ 9"/>
          <p:cNvCxnSpPr/>
          <p:nvPr/>
        </p:nvCxnSpPr>
        <p:spPr>
          <a:xfrm>
            <a:off x="3988579" y="5918356"/>
            <a:ext cx="5155421"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774155" y="5918356"/>
            <a:ext cx="151465"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p:cNvSpPr txBox="1"/>
              <p:nvPr/>
            </p:nvSpPr>
            <p:spPr>
              <a:xfrm>
                <a:off x="1022026" y="1120690"/>
                <a:ext cx="1128001" cy="1030347"/>
              </a:xfrm>
              <a:prstGeom prst="rect">
                <a:avLst/>
              </a:prstGeom>
              <a:solidFill>
                <a:srgbClr val="FFFFFF"/>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rgbClr val="002060"/>
                              </a:solidFill>
                              <a:latin typeface="Cambria Math" panose="02040503050406030204" pitchFamily="18" charset="0"/>
                            </a:rPr>
                          </m:ctrlPr>
                        </m:fPr>
                        <m:num>
                          <m:r>
                            <a:rPr kumimoji="1" lang="ja-JP" altLang="en-US" sz="3200" i="1" smtClean="0">
                              <a:solidFill>
                                <a:srgbClr val="002060"/>
                              </a:solidFill>
                              <a:latin typeface="Cambria Math"/>
                            </a:rPr>
                            <m:t>𝜌</m:t>
                          </m:r>
                          <m:r>
                            <a:rPr kumimoji="1" lang="en-US" altLang="ja-JP" sz="3200" b="0" i="1" smtClean="0">
                              <a:solidFill>
                                <a:srgbClr val="002060"/>
                              </a:solidFill>
                              <a:latin typeface="Cambria Math"/>
                            </a:rPr>
                            <m:t>(</m:t>
                          </m:r>
                          <m:r>
                            <a:rPr kumimoji="1" lang="en-US" altLang="ja-JP" sz="3200" b="0" i="1" smtClean="0">
                              <a:solidFill>
                                <a:srgbClr val="002060"/>
                              </a:solidFill>
                              <a:latin typeface="Cambria Math"/>
                            </a:rPr>
                            <m:t>𝑛</m:t>
                          </m:r>
                          <m:r>
                            <a:rPr kumimoji="1" lang="en-US" altLang="ja-JP" sz="3200" b="0" i="1" smtClean="0">
                              <a:solidFill>
                                <a:srgbClr val="002060"/>
                              </a:solidFill>
                              <a:latin typeface="Cambria Math"/>
                            </a:rPr>
                            <m:t>)</m:t>
                          </m:r>
                        </m:num>
                        <m:den>
                          <m:r>
                            <a:rPr kumimoji="1" lang="en-US" altLang="ja-JP" sz="3200" b="0" i="1" smtClean="0">
                              <a:solidFill>
                                <a:srgbClr val="002060"/>
                              </a:solidFill>
                              <a:latin typeface="Cambria Math"/>
                            </a:rPr>
                            <m:t>𝑛</m:t>
                          </m:r>
                        </m:den>
                      </m:f>
                    </m:oMath>
                  </m:oMathPara>
                </a14:m>
                <a:endParaRPr kumimoji="1" lang="ja-JP" altLang="en-US" sz="3200" dirty="0">
                  <a:solidFill>
                    <a:srgbClr val="002060"/>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022026" y="1120690"/>
                <a:ext cx="1128001" cy="1030347"/>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6433430" y="4153658"/>
                <a:ext cx="1128001" cy="584775"/>
              </a:xfrm>
              <a:prstGeom prst="rect">
                <a:avLst/>
              </a:prstGeom>
              <a:solidFill>
                <a:srgbClr val="FFFF00">
                  <a:alpha val="74118"/>
                </a:srgb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i="1" smtClean="0">
                          <a:solidFill>
                            <a:schemeClr val="tx1"/>
                          </a:solidFill>
                          <a:latin typeface="Cambria Math" panose="02040503050406030204" pitchFamily="18" charset="0"/>
                        </a:rPr>
                        <m:t>𝜌</m:t>
                      </m:r>
                      <m:r>
                        <a:rPr kumimoji="1" lang="en-US" altLang="ja-JP" sz="3200" i="1" smtClean="0">
                          <a:solidFill>
                            <a:schemeClr val="tx1"/>
                          </a:solidFill>
                          <a:latin typeface="Cambria Math" panose="02040503050406030204" pitchFamily="18" charset="0"/>
                        </a:rPr>
                        <m:t>(</m:t>
                      </m:r>
                      <m:r>
                        <a:rPr kumimoji="1" lang="en-US" altLang="ja-JP" sz="3200" b="0" i="1" smtClean="0">
                          <a:solidFill>
                            <a:schemeClr val="tx1"/>
                          </a:solidFill>
                          <a:latin typeface="Cambria Math" panose="02040503050406030204" pitchFamily="18" charset="0"/>
                        </a:rPr>
                        <m:t>𝑛</m:t>
                      </m:r>
                      <m:r>
                        <a:rPr kumimoji="1" lang="en-US" altLang="ja-JP" sz="3200" b="0" i="1" smtClean="0">
                          <a:solidFill>
                            <a:schemeClr val="tx1"/>
                          </a:solidFill>
                          <a:latin typeface="Cambria Math" panose="02040503050406030204" pitchFamily="18" charset="0"/>
                        </a:rPr>
                        <m:t>)</m:t>
                      </m:r>
                    </m:oMath>
                  </m:oMathPara>
                </a14:m>
                <a:endParaRPr kumimoji="1" lang="ja-JP" altLang="en-US" sz="3200" dirty="0">
                  <a:solidFill>
                    <a:schemeClr val="tx1"/>
                  </a:solidFill>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6433430" y="4153658"/>
                <a:ext cx="1128001" cy="584775"/>
              </a:xfrm>
              <a:prstGeom prst="rect">
                <a:avLst/>
              </a:prstGeom>
              <a:blipFill rotWithShape="0">
                <a:blip r:embed="rId7"/>
                <a:stretch>
                  <a:fillRect/>
                </a:stretch>
              </a:blipFill>
            </p:spPr>
            <p:txBody>
              <a:bodyPr/>
              <a:lstStyle/>
              <a:p>
                <a:r>
                  <a:rPr lang="ja-JP" altLang="en-US">
                    <a:noFill/>
                  </a:rPr>
                  <a:t> </a:t>
                </a:r>
              </a:p>
            </p:txBody>
          </p:sp>
        </mc:Fallback>
      </mc:AlternateContent>
      <p:grpSp>
        <p:nvGrpSpPr>
          <p:cNvPr id="19" name="グループ化 18"/>
          <p:cNvGrpSpPr/>
          <p:nvPr/>
        </p:nvGrpSpPr>
        <p:grpSpPr>
          <a:xfrm>
            <a:off x="3219323" y="4516697"/>
            <a:ext cx="2733862" cy="1019868"/>
            <a:chOff x="2915816" y="5361460"/>
            <a:chExt cx="2733862" cy="1019868"/>
          </a:xfrm>
        </p:grpSpPr>
        <p:sp>
          <p:nvSpPr>
            <p:cNvPr id="20" name="角丸四角形吹き出し 19"/>
            <p:cNvSpPr/>
            <p:nvPr/>
          </p:nvSpPr>
          <p:spPr>
            <a:xfrm>
              <a:off x="2915816" y="5361460"/>
              <a:ext cx="2733862" cy="1019868"/>
            </a:xfrm>
            <a:prstGeom prst="wedgeRoundRectCallout">
              <a:avLst>
                <a:gd name="adj1" fmla="val -90876"/>
                <a:gd name="adj2" fmla="val 4215"/>
                <a:gd name="adj3" fmla="val 16667"/>
              </a:avLst>
            </a:prstGeom>
            <a:solidFill>
              <a:schemeClr val="bg2"/>
            </a:solidFill>
            <a:ln w="6350">
              <a:solidFill>
                <a:schemeClr val="tx1"/>
              </a:solidFill>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3003120" y="5361460"/>
              <a:ext cx="2646558" cy="947860"/>
              <a:chOff x="5351941" y="1194769"/>
              <a:chExt cx="2646558" cy="947860"/>
            </a:xfrm>
          </p:grpSpPr>
          <p:sp>
            <p:nvSpPr>
              <p:cNvPr id="22" name="正方形/長方形 21"/>
              <p:cNvSpPr/>
              <p:nvPr/>
            </p:nvSpPr>
            <p:spPr>
              <a:xfrm>
                <a:off x="5351941" y="1194769"/>
                <a:ext cx="2646558" cy="553998"/>
              </a:xfrm>
              <a:prstGeom prst="rect">
                <a:avLst/>
              </a:prstGeom>
            </p:spPr>
            <p:txBody>
              <a:bodyPr wrap="none" lIns="0" tIns="0" rIns="0" bIns="0">
                <a:spAutoFit/>
              </a:bodyPr>
              <a:lstStyle/>
              <a:p>
                <a:r>
                  <a:rPr lang="en-US" altLang="ja-JP" b="1" i="1" dirty="0" smtClean="0">
                    <a:latin typeface="Times New Roman" pitchFamily="18" charset="0"/>
                    <a:cs typeface="Times New Roman" pitchFamily="18" charset="0"/>
                  </a:rPr>
                  <a:t>ρ</a:t>
                </a:r>
                <a:r>
                  <a:rPr lang="en-US" altLang="ja-JP" dirty="0" smtClean="0">
                    <a:latin typeface="Times New Roman" pitchFamily="18" charset="0"/>
                    <a:cs typeface="Times New Roman" pitchFamily="18" charset="0"/>
                  </a:rPr>
                  <a:t>(11</a:t>
                </a:r>
                <a:r>
                  <a:rPr lang="en-US" altLang="ja-JP" dirty="0">
                    <a:latin typeface="Times New Roman" pitchFamily="18" charset="0"/>
                    <a:cs typeface="Times New Roman" pitchFamily="18" charset="0"/>
                  </a:rPr>
                  <a:t>) </a:t>
                </a:r>
                <a:r>
                  <a:rPr lang="en-US" altLang="ja-JP" dirty="0" smtClean="0">
                    <a:latin typeface="Times New Roman" pitchFamily="18" charset="0"/>
                    <a:cs typeface="Times New Roman" pitchFamily="18" charset="0"/>
                  </a:rPr>
                  <a:t>= 7</a:t>
                </a:r>
              </a:p>
              <a:p>
                <a:r>
                  <a:rPr lang="en-US" altLang="ja-JP" dirty="0">
                    <a:latin typeface="Times New Roman" pitchFamily="18" charset="0"/>
                    <a:cs typeface="Times New Roman" pitchFamily="18" charset="0"/>
                  </a:rPr>
                  <a:t>= </a:t>
                </a:r>
                <a:r>
                  <a:rPr lang="en-US" altLang="ja-JP" dirty="0" smtClean="0">
                    <a:latin typeface="Times New Roman" pitchFamily="18" charset="0"/>
                    <a:cs typeface="Times New Roman" pitchFamily="18" charset="0"/>
                  </a:rPr>
                  <a:t>run(</a:t>
                </a:r>
                <a:r>
                  <a:rPr lang="en-US" altLang="ja-JP" b="1" spc="300" dirty="0" err="1" smtClean="0">
                    <a:latin typeface="Courier New" pitchFamily="49" charset="0"/>
                    <a:cs typeface="Courier New" pitchFamily="49" charset="0"/>
                  </a:rPr>
                  <a:t>aabaabbaabb</a:t>
                </a:r>
                <a:r>
                  <a:rPr lang="en-US" altLang="ja-JP" dirty="0" smtClean="0">
                    <a:latin typeface="Times New Roman" pitchFamily="18" charset="0"/>
                    <a:cs typeface="Times New Roman" pitchFamily="18" charset="0"/>
                  </a:rPr>
                  <a:t>)</a:t>
                </a:r>
                <a:endParaRPr lang="ja-JP" altLang="en-US" dirty="0">
                  <a:latin typeface="Cambria Math" pitchFamily="18" charset="0"/>
                </a:endParaRPr>
              </a:p>
            </p:txBody>
          </p:sp>
          <p:grpSp>
            <p:nvGrpSpPr>
              <p:cNvPr id="23" name="グループ化 22"/>
              <p:cNvGrpSpPr/>
              <p:nvPr/>
            </p:nvGrpSpPr>
            <p:grpSpPr>
              <a:xfrm>
                <a:off x="5902061" y="1685509"/>
                <a:ext cx="1968274" cy="457120"/>
                <a:chOff x="5878499" y="1653162"/>
                <a:chExt cx="1968274" cy="457120"/>
              </a:xfrm>
            </p:grpSpPr>
            <p:grpSp>
              <p:nvGrpSpPr>
                <p:cNvPr id="24" name="グループ化 23"/>
                <p:cNvGrpSpPr/>
                <p:nvPr/>
              </p:nvGrpSpPr>
              <p:grpSpPr>
                <a:xfrm>
                  <a:off x="5878499" y="1653162"/>
                  <a:ext cx="348998" cy="99311"/>
                  <a:chOff x="5629972" y="2160180"/>
                  <a:chExt cx="348998" cy="99311"/>
                </a:xfrm>
              </p:grpSpPr>
              <p:sp>
                <p:nvSpPr>
                  <p:cNvPr id="45" name="左大かっこ 44"/>
                  <p:cNvSpPr/>
                  <p:nvPr/>
                </p:nvSpPr>
                <p:spPr>
                  <a:xfrm rot="16200000" flipV="1">
                    <a:off x="5668576" y="2121576"/>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46" name="左大かっこ 45"/>
                  <p:cNvSpPr/>
                  <p:nvPr/>
                </p:nvSpPr>
                <p:spPr>
                  <a:xfrm rot="16200000" flipV="1">
                    <a:off x="5841059" y="2121581"/>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25" name="グループ化 24"/>
                <p:cNvGrpSpPr/>
                <p:nvPr/>
              </p:nvGrpSpPr>
              <p:grpSpPr>
                <a:xfrm>
                  <a:off x="6393360" y="1653166"/>
                  <a:ext cx="348998" cy="99311"/>
                  <a:chOff x="5629972" y="2160180"/>
                  <a:chExt cx="348998" cy="99311"/>
                </a:xfrm>
              </p:grpSpPr>
              <p:sp>
                <p:nvSpPr>
                  <p:cNvPr id="43" name="左大かっこ 42"/>
                  <p:cNvSpPr/>
                  <p:nvPr/>
                </p:nvSpPr>
                <p:spPr>
                  <a:xfrm rot="16200000" flipV="1">
                    <a:off x="5668576" y="2121576"/>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44" name="左大かっこ 43"/>
                  <p:cNvSpPr/>
                  <p:nvPr/>
                </p:nvSpPr>
                <p:spPr>
                  <a:xfrm rot="16200000" flipV="1">
                    <a:off x="5841059" y="2121581"/>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26" name="グループ化 25"/>
                <p:cNvGrpSpPr/>
                <p:nvPr/>
              </p:nvGrpSpPr>
              <p:grpSpPr>
                <a:xfrm>
                  <a:off x="6755066" y="1750243"/>
                  <a:ext cx="348998" cy="99311"/>
                  <a:chOff x="5643880" y="2167047"/>
                  <a:chExt cx="348998" cy="99311"/>
                </a:xfrm>
              </p:grpSpPr>
              <p:sp>
                <p:nvSpPr>
                  <p:cNvPr id="41" name="左大かっこ 40"/>
                  <p:cNvSpPr/>
                  <p:nvPr/>
                </p:nvSpPr>
                <p:spPr>
                  <a:xfrm rot="16200000" flipV="1">
                    <a:off x="5682484" y="2128443"/>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42" name="左大かっこ 41"/>
                  <p:cNvSpPr/>
                  <p:nvPr/>
                </p:nvSpPr>
                <p:spPr>
                  <a:xfrm rot="16200000" flipV="1">
                    <a:off x="5854967" y="2128448"/>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27" name="グループ化 26"/>
                <p:cNvGrpSpPr/>
                <p:nvPr/>
              </p:nvGrpSpPr>
              <p:grpSpPr>
                <a:xfrm>
                  <a:off x="7106686" y="1661793"/>
                  <a:ext cx="348998" cy="99311"/>
                  <a:chOff x="5629972" y="2160180"/>
                  <a:chExt cx="348998" cy="99311"/>
                </a:xfrm>
              </p:grpSpPr>
              <p:sp>
                <p:nvSpPr>
                  <p:cNvPr id="39" name="左大かっこ 38"/>
                  <p:cNvSpPr/>
                  <p:nvPr/>
                </p:nvSpPr>
                <p:spPr>
                  <a:xfrm rot="16200000" flipV="1">
                    <a:off x="5668576" y="2121576"/>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40" name="左大かっこ 39"/>
                  <p:cNvSpPr/>
                  <p:nvPr/>
                </p:nvSpPr>
                <p:spPr>
                  <a:xfrm rot="16200000" flipV="1">
                    <a:off x="5841059" y="2121581"/>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28" name="グループ化 27"/>
                <p:cNvGrpSpPr/>
                <p:nvPr/>
              </p:nvGrpSpPr>
              <p:grpSpPr>
                <a:xfrm>
                  <a:off x="7474837" y="1750243"/>
                  <a:ext cx="348998" cy="99311"/>
                  <a:chOff x="5636926" y="2161996"/>
                  <a:chExt cx="348998" cy="99311"/>
                </a:xfrm>
              </p:grpSpPr>
              <p:sp>
                <p:nvSpPr>
                  <p:cNvPr id="37" name="左大かっこ 36"/>
                  <p:cNvSpPr/>
                  <p:nvPr/>
                </p:nvSpPr>
                <p:spPr>
                  <a:xfrm rot="16200000" flipV="1">
                    <a:off x="5675530" y="2123392"/>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38" name="左大かっこ 37"/>
                  <p:cNvSpPr/>
                  <p:nvPr/>
                </p:nvSpPr>
                <p:spPr>
                  <a:xfrm rot="16200000" flipV="1">
                    <a:off x="5848013" y="2123397"/>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29" name="グループ化 28"/>
                <p:cNvGrpSpPr/>
                <p:nvPr/>
              </p:nvGrpSpPr>
              <p:grpSpPr>
                <a:xfrm>
                  <a:off x="5893048" y="1877704"/>
                  <a:ext cx="1010354" cy="88562"/>
                  <a:chOff x="5893048" y="1895182"/>
                  <a:chExt cx="1010354" cy="88562"/>
                </a:xfrm>
              </p:grpSpPr>
              <p:sp>
                <p:nvSpPr>
                  <p:cNvPr id="35" name="左大かっこ 34"/>
                  <p:cNvSpPr/>
                  <p:nvPr/>
                </p:nvSpPr>
                <p:spPr>
                  <a:xfrm rot="16200000" flipV="1">
                    <a:off x="6104949" y="1683281"/>
                    <a:ext cx="79686" cy="503487"/>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36" name="左大かっこ 35"/>
                  <p:cNvSpPr/>
                  <p:nvPr/>
                </p:nvSpPr>
                <p:spPr>
                  <a:xfrm rot="16200000" flipV="1">
                    <a:off x="6611815" y="1692157"/>
                    <a:ext cx="79687" cy="503487"/>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30" name="グループ化 29"/>
                <p:cNvGrpSpPr/>
                <p:nvPr/>
              </p:nvGrpSpPr>
              <p:grpSpPr>
                <a:xfrm>
                  <a:off x="6248621" y="2021717"/>
                  <a:ext cx="1598152" cy="88565"/>
                  <a:chOff x="6248621" y="2024914"/>
                  <a:chExt cx="1598152" cy="88565"/>
                </a:xfrm>
              </p:grpSpPr>
              <p:grpSp>
                <p:nvGrpSpPr>
                  <p:cNvPr id="31" name="グループ化 30"/>
                  <p:cNvGrpSpPr/>
                  <p:nvPr/>
                </p:nvGrpSpPr>
                <p:grpSpPr>
                  <a:xfrm>
                    <a:off x="6248621" y="2024914"/>
                    <a:ext cx="1389539" cy="88565"/>
                    <a:chOff x="1424048" y="4664225"/>
                    <a:chExt cx="432770" cy="71442"/>
                  </a:xfrm>
                </p:grpSpPr>
                <p:sp>
                  <p:nvSpPr>
                    <p:cNvPr id="33" name="左大かっこ 32"/>
                    <p:cNvSpPr/>
                    <p:nvPr/>
                  </p:nvSpPr>
                  <p:spPr>
                    <a:xfrm rot="16200000" flipV="1">
                      <a:off x="1496476" y="4591797"/>
                      <a:ext cx="71437" cy="21629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34" name="左大かっこ 33"/>
                    <p:cNvSpPr/>
                    <p:nvPr/>
                  </p:nvSpPr>
                  <p:spPr>
                    <a:xfrm rot="16200000" flipV="1">
                      <a:off x="1712952" y="4591801"/>
                      <a:ext cx="71438" cy="21629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sp>
                <p:nvSpPr>
                  <p:cNvPr id="32" name="左大かっこ 131"/>
                  <p:cNvSpPr/>
                  <p:nvPr/>
                </p:nvSpPr>
                <p:spPr>
                  <a:xfrm rot="16200000" flipV="1">
                    <a:off x="7701555" y="1963066"/>
                    <a:ext cx="83346" cy="207090"/>
                  </a:xfrm>
                  <a:custGeom>
                    <a:avLst/>
                    <a:gdLst>
                      <a:gd name="connsiteX0" fmla="*/ 88560 w 88560"/>
                      <a:gd name="connsiteY0" fmla="*/ 694477 h 694477"/>
                      <a:gd name="connsiteX1" fmla="*/ 0 w 88560"/>
                      <a:gd name="connsiteY1" fmla="*/ 593265 h 694477"/>
                      <a:gd name="connsiteX2" fmla="*/ 0 w 88560"/>
                      <a:gd name="connsiteY2" fmla="*/ 101212 h 694477"/>
                      <a:gd name="connsiteX3" fmla="*/ 88560 w 88560"/>
                      <a:gd name="connsiteY3" fmla="*/ 0 h 694477"/>
                      <a:gd name="connsiteX4" fmla="*/ 88560 w 88560"/>
                      <a:gd name="connsiteY4" fmla="*/ 694477 h 694477"/>
                      <a:gd name="connsiteX0" fmla="*/ 88560 w 88560"/>
                      <a:gd name="connsiteY0" fmla="*/ 694477 h 694477"/>
                      <a:gd name="connsiteX1" fmla="*/ 0 w 88560"/>
                      <a:gd name="connsiteY1" fmla="*/ 593265 h 694477"/>
                      <a:gd name="connsiteX2" fmla="*/ 0 w 88560"/>
                      <a:gd name="connsiteY2" fmla="*/ 101212 h 694477"/>
                      <a:gd name="connsiteX3" fmla="*/ 88560 w 88560"/>
                      <a:gd name="connsiteY3" fmla="*/ 0 h 694477"/>
                      <a:gd name="connsiteX0" fmla="*/ 88560 w 88560"/>
                      <a:gd name="connsiteY0" fmla="*/ 694477 h 694477"/>
                      <a:gd name="connsiteX1" fmla="*/ 0 w 88560"/>
                      <a:gd name="connsiteY1" fmla="*/ 593265 h 694477"/>
                      <a:gd name="connsiteX2" fmla="*/ 0 w 88560"/>
                      <a:gd name="connsiteY2" fmla="*/ 101212 h 694477"/>
                      <a:gd name="connsiteX3" fmla="*/ 88560 w 88560"/>
                      <a:gd name="connsiteY3" fmla="*/ 0 h 694477"/>
                      <a:gd name="connsiteX4" fmla="*/ 88560 w 88560"/>
                      <a:gd name="connsiteY4" fmla="*/ 694477 h 694477"/>
                      <a:gd name="connsiteX0" fmla="*/ 88560 w 88560"/>
                      <a:gd name="connsiteY0" fmla="*/ 694477 h 694477"/>
                      <a:gd name="connsiteX1" fmla="*/ 0 w 88560"/>
                      <a:gd name="connsiteY1" fmla="*/ 593265 h 694477"/>
                      <a:gd name="connsiteX2" fmla="*/ 0 w 88560"/>
                      <a:gd name="connsiteY2" fmla="*/ 101212 h 694477"/>
                      <a:gd name="connsiteX0" fmla="*/ 94103 w 94103"/>
                      <a:gd name="connsiteY0" fmla="*/ 694477 h 694477"/>
                      <a:gd name="connsiteX1" fmla="*/ 5543 w 94103"/>
                      <a:gd name="connsiteY1" fmla="*/ 593265 h 694477"/>
                      <a:gd name="connsiteX2" fmla="*/ 5543 w 94103"/>
                      <a:gd name="connsiteY2" fmla="*/ 101212 h 694477"/>
                      <a:gd name="connsiteX3" fmla="*/ 94103 w 94103"/>
                      <a:gd name="connsiteY3" fmla="*/ 0 h 694477"/>
                      <a:gd name="connsiteX4" fmla="*/ 94103 w 94103"/>
                      <a:gd name="connsiteY4" fmla="*/ 694477 h 694477"/>
                      <a:gd name="connsiteX0" fmla="*/ 94103 w 94103"/>
                      <a:gd name="connsiteY0" fmla="*/ 694477 h 694477"/>
                      <a:gd name="connsiteX1" fmla="*/ 5543 w 94103"/>
                      <a:gd name="connsiteY1" fmla="*/ 593265 h 694477"/>
                      <a:gd name="connsiteX2" fmla="*/ 0 w 94103"/>
                      <a:gd name="connsiteY2" fmla="*/ 478056 h 694477"/>
                      <a:gd name="connsiteX0" fmla="*/ 88560 w 88560"/>
                      <a:gd name="connsiteY0" fmla="*/ 694477 h 694477"/>
                      <a:gd name="connsiteX1" fmla="*/ 0 w 88560"/>
                      <a:gd name="connsiteY1" fmla="*/ 593265 h 694477"/>
                      <a:gd name="connsiteX2" fmla="*/ 0 w 88560"/>
                      <a:gd name="connsiteY2" fmla="*/ 101212 h 694477"/>
                      <a:gd name="connsiteX3" fmla="*/ 88560 w 88560"/>
                      <a:gd name="connsiteY3" fmla="*/ 0 h 694477"/>
                      <a:gd name="connsiteX4" fmla="*/ 88560 w 88560"/>
                      <a:gd name="connsiteY4" fmla="*/ 694477 h 694477"/>
                      <a:gd name="connsiteX0" fmla="*/ 88560 w 88560"/>
                      <a:gd name="connsiteY0" fmla="*/ 694477 h 694477"/>
                      <a:gd name="connsiteX1" fmla="*/ 0 w 88560"/>
                      <a:gd name="connsiteY1" fmla="*/ 593265 h 694477"/>
                      <a:gd name="connsiteX2" fmla="*/ 5539 w 88560"/>
                      <a:gd name="connsiteY2" fmla="*/ 25416 h 694477"/>
                      <a:gd name="connsiteX0" fmla="*/ 94102 w 94102"/>
                      <a:gd name="connsiteY0" fmla="*/ 694477 h 694477"/>
                      <a:gd name="connsiteX1" fmla="*/ 5542 w 94102"/>
                      <a:gd name="connsiteY1" fmla="*/ 593265 h 694477"/>
                      <a:gd name="connsiteX2" fmla="*/ 5542 w 94102"/>
                      <a:gd name="connsiteY2" fmla="*/ 101212 h 694477"/>
                      <a:gd name="connsiteX3" fmla="*/ 94102 w 94102"/>
                      <a:gd name="connsiteY3" fmla="*/ 0 h 694477"/>
                      <a:gd name="connsiteX4" fmla="*/ 94102 w 94102"/>
                      <a:gd name="connsiteY4" fmla="*/ 694477 h 694477"/>
                      <a:gd name="connsiteX0" fmla="*/ 94102 w 94102"/>
                      <a:gd name="connsiteY0" fmla="*/ 694477 h 694477"/>
                      <a:gd name="connsiteX1" fmla="*/ 0 w 94102"/>
                      <a:gd name="connsiteY1" fmla="*/ 505658 h 694477"/>
                      <a:gd name="connsiteX2" fmla="*/ 11081 w 94102"/>
                      <a:gd name="connsiteY2" fmla="*/ 25416 h 694477"/>
                      <a:gd name="connsiteX0" fmla="*/ 94102 w 94102"/>
                      <a:gd name="connsiteY0" fmla="*/ 694477 h 694896"/>
                      <a:gd name="connsiteX1" fmla="*/ 5542 w 94102"/>
                      <a:gd name="connsiteY1" fmla="*/ 101212 h 694896"/>
                      <a:gd name="connsiteX2" fmla="*/ 94102 w 94102"/>
                      <a:gd name="connsiteY2" fmla="*/ 0 h 694896"/>
                      <a:gd name="connsiteX3" fmla="*/ 94102 w 94102"/>
                      <a:gd name="connsiteY3" fmla="*/ 694477 h 694896"/>
                      <a:gd name="connsiteX0" fmla="*/ 94102 w 94102"/>
                      <a:gd name="connsiteY0" fmla="*/ 694477 h 694896"/>
                      <a:gd name="connsiteX1" fmla="*/ 0 w 94102"/>
                      <a:gd name="connsiteY1" fmla="*/ 505658 h 694896"/>
                      <a:gd name="connsiteX2" fmla="*/ 11081 w 94102"/>
                      <a:gd name="connsiteY2" fmla="*/ 25416 h 694896"/>
                      <a:gd name="connsiteX0" fmla="*/ 88560 w 88560"/>
                      <a:gd name="connsiteY0" fmla="*/ 694477 h 694899"/>
                      <a:gd name="connsiteX1" fmla="*/ 0 w 88560"/>
                      <a:gd name="connsiteY1" fmla="*/ 101212 h 694899"/>
                      <a:gd name="connsiteX2" fmla="*/ 88560 w 88560"/>
                      <a:gd name="connsiteY2" fmla="*/ 0 h 694899"/>
                      <a:gd name="connsiteX3" fmla="*/ 88560 w 88560"/>
                      <a:gd name="connsiteY3" fmla="*/ 694477 h 694899"/>
                      <a:gd name="connsiteX0" fmla="*/ 88560 w 88560"/>
                      <a:gd name="connsiteY0" fmla="*/ 694477 h 694899"/>
                      <a:gd name="connsiteX1" fmla="*/ 4649 w 88560"/>
                      <a:gd name="connsiteY1" fmla="*/ 505655 h 694899"/>
                      <a:gd name="connsiteX2" fmla="*/ 5539 w 88560"/>
                      <a:gd name="connsiteY2" fmla="*/ 25416 h 694899"/>
                    </a:gdLst>
                    <a:ahLst/>
                    <a:cxnLst>
                      <a:cxn ang="0">
                        <a:pos x="connsiteX0" y="connsiteY0"/>
                      </a:cxn>
                      <a:cxn ang="0">
                        <a:pos x="connsiteX1" y="connsiteY1"/>
                      </a:cxn>
                      <a:cxn ang="0">
                        <a:pos x="connsiteX2" y="connsiteY2"/>
                      </a:cxn>
                    </a:cxnLst>
                    <a:rect l="l" t="t" r="r" b="b"/>
                    <a:pathLst>
                      <a:path w="88560" h="694899" stroke="0" extrusionOk="0">
                        <a:moveTo>
                          <a:pt x="88560" y="694477"/>
                        </a:moveTo>
                        <a:cubicBezTo>
                          <a:pt x="73800" y="711346"/>
                          <a:pt x="0" y="216958"/>
                          <a:pt x="0" y="101212"/>
                        </a:cubicBezTo>
                        <a:cubicBezTo>
                          <a:pt x="0" y="45314"/>
                          <a:pt x="39650" y="0"/>
                          <a:pt x="88560" y="0"/>
                        </a:cubicBezTo>
                        <a:lnTo>
                          <a:pt x="88560" y="694477"/>
                        </a:lnTo>
                        <a:close/>
                      </a:path>
                      <a:path w="88560" h="694899" fill="none">
                        <a:moveTo>
                          <a:pt x="88560" y="694477"/>
                        </a:moveTo>
                        <a:cubicBezTo>
                          <a:pt x="39650" y="694477"/>
                          <a:pt x="4649" y="561553"/>
                          <a:pt x="4649" y="505655"/>
                        </a:cubicBezTo>
                        <a:cubicBezTo>
                          <a:pt x="6495" y="316372"/>
                          <a:pt x="3693" y="214699"/>
                          <a:pt x="5539" y="25416"/>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grpSp>
      </p:grpSp>
      <p:cxnSp>
        <p:nvCxnSpPr>
          <p:cNvPr id="47" name="直線コネクタ 46"/>
          <p:cNvCxnSpPr/>
          <p:nvPr/>
        </p:nvCxnSpPr>
        <p:spPr>
          <a:xfrm flipV="1">
            <a:off x="2043729" y="2362335"/>
            <a:ext cx="0" cy="266429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角丸四角形吹き出し 47"/>
          <p:cNvSpPr/>
          <p:nvPr/>
        </p:nvSpPr>
        <p:spPr>
          <a:xfrm>
            <a:off x="2685816" y="2672927"/>
            <a:ext cx="1506483" cy="1021556"/>
          </a:xfrm>
          <a:prstGeom prst="wedgeRoundRectCallout">
            <a:avLst>
              <a:gd name="adj1" fmla="val -94008"/>
              <a:gd name="adj2" fmla="val -71405"/>
              <a:gd name="adj3" fmla="val 16667"/>
            </a:avLst>
          </a:prstGeom>
          <a:solidFill>
            <a:schemeClr val="bg2"/>
          </a:solidFill>
          <a:ln w="6350">
            <a:solidFill>
              <a:schemeClr val="tx1"/>
            </a:solidFill>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ja-JP" b="1" i="1" dirty="0">
                <a:solidFill>
                  <a:schemeClr val="tx1"/>
                </a:solidFill>
                <a:latin typeface="Times New Roman" pitchFamily="18" charset="0"/>
                <a:cs typeface="Times New Roman" pitchFamily="18" charset="0"/>
              </a:rPr>
              <a:t>ρ</a:t>
            </a:r>
            <a:r>
              <a:rPr lang="en-US" altLang="ja-JP" dirty="0">
                <a:solidFill>
                  <a:schemeClr val="tx1"/>
                </a:solidFill>
                <a:latin typeface="Times New Roman" pitchFamily="18" charset="0"/>
                <a:cs typeface="Times New Roman" pitchFamily="18" charset="0"/>
              </a:rPr>
              <a:t>(11) </a:t>
            </a:r>
            <a:r>
              <a:rPr lang="en-US" altLang="ja-JP" dirty="0" smtClean="0">
                <a:solidFill>
                  <a:schemeClr val="tx1"/>
                </a:solidFill>
                <a:latin typeface="Times New Roman" pitchFamily="18" charset="0"/>
                <a:cs typeface="Times New Roman" pitchFamily="18" charset="0"/>
              </a:rPr>
              <a:t>/ 11 </a:t>
            </a:r>
            <a:br>
              <a:rPr lang="en-US" altLang="ja-JP" dirty="0" smtClean="0">
                <a:solidFill>
                  <a:schemeClr val="tx1"/>
                </a:solidFill>
                <a:latin typeface="Times New Roman" pitchFamily="18" charset="0"/>
                <a:cs typeface="Times New Roman" pitchFamily="18" charset="0"/>
              </a:rPr>
            </a:br>
            <a:r>
              <a:rPr lang="en-US" altLang="ja-JP" dirty="0" smtClean="0">
                <a:solidFill>
                  <a:schemeClr val="tx1"/>
                </a:solidFill>
                <a:latin typeface="Times New Roman" pitchFamily="18" charset="0"/>
                <a:cs typeface="Times New Roman" pitchFamily="18" charset="0"/>
              </a:rPr>
              <a:t>  = 7 / 11 </a:t>
            </a:r>
          </a:p>
          <a:p>
            <a:r>
              <a:rPr lang="en-US" altLang="ja-JP" dirty="0" smtClean="0">
                <a:solidFill>
                  <a:schemeClr val="tx1"/>
                </a:solidFill>
                <a:latin typeface="Times New Roman" pitchFamily="18" charset="0"/>
                <a:cs typeface="Times New Roman" pitchFamily="18" charset="0"/>
              </a:rPr>
              <a:t>  = 0.63636...</a:t>
            </a:r>
            <a:endParaRPr lang="en-US" altLang="ja-JP" dirty="0">
              <a:solidFill>
                <a:schemeClr val="tx1"/>
              </a:solidFill>
              <a:latin typeface="Times New Roman" pitchFamily="18" charset="0"/>
              <a:cs typeface="Times New Roman" pitchFamily="18" charset="0"/>
            </a:endParaRPr>
          </a:p>
        </p:txBody>
      </p:sp>
      <p:grpSp>
        <p:nvGrpSpPr>
          <p:cNvPr id="52" name="グループ化 51"/>
          <p:cNvGrpSpPr/>
          <p:nvPr/>
        </p:nvGrpSpPr>
        <p:grpSpPr>
          <a:xfrm>
            <a:off x="2043729" y="5918356"/>
            <a:ext cx="1704023" cy="939644"/>
            <a:chOff x="2043729" y="5918356"/>
            <a:chExt cx="1704023" cy="939644"/>
          </a:xfrm>
        </p:grpSpPr>
        <p:sp>
          <p:nvSpPr>
            <p:cNvPr id="49" name="角丸四角形 48"/>
            <p:cNvSpPr/>
            <p:nvPr/>
          </p:nvSpPr>
          <p:spPr>
            <a:xfrm>
              <a:off x="3439057" y="6131529"/>
              <a:ext cx="308695" cy="7264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flipH="1" flipV="1">
              <a:off x="2043729" y="5918356"/>
              <a:ext cx="1395328" cy="21317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30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up)">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1000"/>
                                        <p:tgtEl>
                                          <p:spTgt spid="4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コンテンツ プレースホルダー 3"/>
              <p:cNvGraphicFramePr>
                <a:graphicFrameLocks/>
              </p:cNvGraphicFramePr>
              <p:nvPr>
                <p:extLst>
                  <p:ext uri="{D42A27DB-BD31-4B8C-83A1-F6EECF244321}">
                    <p14:modId xmlns:p14="http://schemas.microsoft.com/office/powerpoint/2010/main" val="3133919026"/>
                  </p:ext>
                </p:extLst>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oMath>
                            </m:oMathPara>
                          </a14:m>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𝜌</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Choice>
        <mc:Fallback xmlns="">
          <p:graphicFrame>
            <p:nvGraphicFramePr>
              <p:cNvPr id="6" name="コンテンツ プレースホルダー 3"/>
              <p:cNvGraphicFramePr>
                <a:graphicFrameLocks/>
              </p:cNvGraphicFramePr>
              <p:nvPr>
                <p:extLst>
                  <p:ext uri="{D42A27DB-BD31-4B8C-83A1-F6EECF244321}">
                    <p14:modId xmlns:p14="http://schemas.microsoft.com/office/powerpoint/2010/main" val="3133919026"/>
                  </p:ext>
                </p:extLst>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29" t="-1852" r="-1968571" b="-122222"/>
                          </a:stretch>
                        </a:blip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29" t="-90164" r="-1968571" b="-8197"/>
                          </a:stretch>
                        </a:blip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Fallback>
      </mc:AlternateContent>
      <p:graphicFrame>
        <p:nvGraphicFramePr>
          <p:cNvPr id="8" name="グラフ 7"/>
          <p:cNvGraphicFramePr>
            <a:graphicFrameLocks/>
          </p:cNvGraphicFramePr>
          <p:nvPr>
            <p:extLst>
              <p:ext uri="{D42A27DB-BD31-4B8C-83A1-F6EECF244321}">
                <p14:modId xmlns:p14="http://schemas.microsoft.com/office/powerpoint/2010/main" val="3967505386"/>
              </p:ext>
            </p:extLst>
          </p:nvPr>
        </p:nvGraphicFramePr>
        <p:xfrm>
          <a:off x="168256" y="352247"/>
          <a:ext cx="8784976" cy="5669318"/>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直線コネクタ 9"/>
          <p:cNvCxnSpPr/>
          <p:nvPr/>
        </p:nvCxnSpPr>
        <p:spPr>
          <a:xfrm>
            <a:off x="3988579" y="5918356"/>
            <a:ext cx="5155421"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774155" y="5918356"/>
            <a:ext cx="151465"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p:cNvSpPr txBox="1"/>
              <p:nvPr/>
            </p:nvSpPr>
            <p:spPr>
              <a:xfrm>
                <a:off x="1022026" y="1120690"/>
                <a:ext cx="1128001" cy="1030347"/>
              </a:xfrm>
              <a:prstGeom prst="rect">
                <a:avLst/>
              </a:prstGeom>
              <a:solidFill>
                <a:srgbClr val="FFFFFF"/>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rgbClr val="002060"/>
                              </a:solidFill>
                              <a:latin typeface="Cambria Math" panose="02040503050406030204" pitchFamily="18" charset="0"/>
                            </a:rPr>
                          </m:ctrlPr>
                        </m:fPr>
                        <m:num>
                          <m:r>
                            <a:rPr kumimoji="1" lang="ja-JP" altLang="en-US" sz="3200" i="1" smtClean="0">
                              <a:solidFill>
                                <a:srgbClr val="002060"/>
                              </a:solidFill>
                              <a:latin typeface="Cambria Math"/>
                            </a:rPr>
                            <m:t>𝜌</m:t>
                          </m:r>
                          <m:r>
                            <a:rPr kumimoji="1" lang="en-US" altLang="ja-JP" sz="3200" b="0" i="1" smtClean="0">
                              <a:solidFill>
                                <a:srgbClr val="002060"/>
                              </a:solidFill>
                              <a:latin typeface="Cambria Math"/>
                            </a:rPr>
                            <m:t>(</m:t>
                          </m:r>
                          <m:r>
                            <a:rPr kumimoji="1" lang="en-US" altLang="ja-JP" sz="3200" b="0" i="1" smtClean="0">
                              <a:solidFill>
                                <a:srgbClr val="002060"/>
                              </a:solidFill>
                              <a:latin typeface="Cambria Math"/>
                            </a:rPr>
                            <m:t>𝑛</m:t>
                          </m:r>
                          <m:r>
                            <a:rPr kumimoji="1" lang="en-US" altLang="ja-JP" sz="3200" b="0" i="1" smtClean="0">
                              <a:solidFill>
                                <a:srgbClr val="002060"/>
                              </a:solidFill>
                              <a:latin typeface="Cambria Math"/>
                            </a:rPr>
                            <m:t>)</m:t>
                          </m:r>
                        </m:num>
                        <m:den>
                          <m:r>
                            <a:rPr kumimoji="1" lang="en-US" altLang="ja-JP" sz="3200" b="0" i="1" smtClean="0">
                              <a:solidFill>
                                <a:srgbClr val="002060"/>
                              </a:solidFill>
                              <a:latin typeface="Cambria Math"/>
                            </a:rPr>
                            <m:t>𝑛</m:t>
                          </m:r>
                        </m:den>
                      </m:f>
                    </m:oMath>
                  </m:oMathPara>
                </a14:m>
                <a:endParaRPr kumimoji="1" lang="ja-JP" altLang="en-US" sz="3200" dirty="0">
                  <a:solidFill>
                    <a:srgbClr val="002060"/>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022026" y="1120690"/>
                <a:ext cx="1128001" cy="1030347"/>
              </a:xfrm>
              <a:prstGeom prst="rect">
                <a:avLst/>
              </a:prstGeom>
              <a:blipFill rotWithShape="0">
                <a:blip r:embed="rId5"/>
                <a:stretch>
                  <a:fillRect/>
                </a:stretch>
              </a:blipFill>
            </p:spPr>
            <p:txBody>
              <a:bodyPr/>
              <a:lstStyle/>
              <a:p>
                <a:r>
                  <a:rPr lang="ja-JP" altLang="en-US">
                    <a:noFill/>
                  </a:rPr>
                  <a:t> </a:t>
                </a:r>
              </a:p>
            </p:txBody>
          </p:sp>
        </mc:Fallback>
      </mc:AlternateContent>
      <p:grpSp>
        <p:nvGrpSpPr>
          <p:cNvPr id="4" name="グループ化 3"/>
          <p:cNvGrpSpPr/>
          <p:nvPr/>
        </p:nvGrpSpPr>
        <p:grpSpPr>
          <a:xfrm>
            <a:off x="952292" y="41145"/>
            <a:ext cx="7438063" cy="3824823"/>
            <a:chOff x="952292" y="41145"/>
            <a:chExt cx="7438063" cy="3824823"/>
          </a:xfrm>
        </p:grpSpPr>
        <p:grpSp>
          <p:nvGrpSpPr>
            <p:cNvPr id="56" name="グループ化 55"/>
            <p:cNvGrpSpPr/>
            <p:nvPr/>
          </p:nvGrpSpPr>
          <p:grpSpPr>
            <a:xfrm>
              <a:off x="5486400" y="2949899"/>
              <a:ext cx="2903955" cy="916069"/>
              <a:chOff x="2987824" y="1000763"/>
              <a:chExt cx="2949787" cy="916069"/>
            </a:xfrm>
            <a:solidFill>
              <a:schemeClr val="accent6">
                <a:lumMod val="60000"/>
                <a:lumOff val="40000"/>
              </a:schemeClr>
            </a:solidFill>
          </p:grpSpPr>
          <mc:AlternateContent xmlns:mc="http://schemas.openxmlformats.org/markup-compatibility/2006" xmlns:a14="http://schemas.microsoft.com/office/drawing/2010/main">
            <mc:Choice Requires="a14">
              <p:sp>
                <p:nvSpPr>
                  <p:cNvPr id="57" name="正方形/長方形 56"/>
                  <p:cNvSpPr/>
                  <p:nvPr/>
                </p:nvSpPr>
                <p:spPr>
                  <a:xfrm>
                    <a:off x="2987824" y="1455167"/>
                    <a:ext cx="2949787" cy="461665"/>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a:latin typeface="Cambria Math"/>
                              <a:cs typeface="Times New Roman" pitchFamily="18" charset="0"/>
                            </a:rPr>
                            <m:t> </m:t>
                          </m:r>
                          <m:r>
                            <a:rPr lang="en-US" altLang="ja-JP" sz="2400" i="1" smtClean="0">
                              <a:latin typeface="Cambria Math"/>
                              <a:ea typeface="Cambria Math"/>
                              <a:cs typeface="Times New Roman" pitchFamily="18" charset="0"/>
                            </a:rPr>
                            <m:t>&lt;</m:t>
                          </m:r>
                          <m:r>
                            <a:rPr lang="ja-JP" altLang="en-US" sz="2400" i="1">
                              <a:latin typeface="Cambria Math"/>
                              <a:cs typeface="Times New Roman" pitchFamily="18" charset="0"/>
                            </a:rPr>
                            <m:t>𝜌</m:t>
                          </m:r>
                          <m:r>
                            <a:rPr lang="en-US" altLang="ja-JP" sz="2400" i="1">
                              <a:latin typeface="Cambria Math"/>
                              <a:cs typeface="Times New Roman" pitchFamily="18" charset="0"/>
                            </a:rPr>
                            <m:t>(</m:t>
                          </m:r>
                          <m:r>
                            <a:rPr lang="en-US" altLang="ja-JP" sz="2400" i="1">
                              <a:latin typeface="Cambria Math"/>
                              <a:cs typeface="Times New Roman" pitchFamily="18" charset="0"/>
                            </a:rPr>
                            <m:t>𝑛</m:t>
                          </m:r>
                          <m:r>
                            <a:rPr lang="en-US" altLang="ja-JP" sz="2400" i="1">
                              <a:latin typeface="Cambria Math"/>
                              <a:cs typeface="Times New Roman" pitchFamily="18" charset="0"/>
                            </a:rPr>
                            <m:t>+2)</m:t>
                          </m:r>
                        </m:oMath>
                      </m:oMathPara>
                    </a14:m>
                    <a:endParaRPr lang="en-US" altLang="ja-JP" sz="2400" dirty="0">
                      <a:latin typeface="Times New Roman" pitchFamily="18" charset="0"/>
                      <a:cs typeface="Times New Roman" pitchFamily="18" charset="0"/>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2987824" y="1455167"/>
                    <a:ext cx="2949787" cy="461665"/>
                  </a:xfrm>
                  <a:prstGeom prst="rect">
                    <a:avLst/>
                  </a:prstGeom>
                  <a:blipFill rotWithShape="0">
                    <a:blip r:embed="rId6"/>
                    <a:stretch>
                      <a:fillRect b="-184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3004125" y="1000763"/>
                    <a:ext cx="2933486" cy="461665"/>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a:latin typeface="Cambria Math"/>
                              <a:cs typeface="Times New Roman" pitchFamily="18" charset="0"/>
                            </a:rPr>
                            <m:t> </m:t>
                          </m:r>
                          <m:r>
                            <a:rPr lang="en-US" altLang="ja-JP" sz="2400" i="1">
                              <a:latin typeface="Cambria Math"/>
                              <a:ea typeface="Cambria Math"/>
                              <a:cs typeface="Times New Roman" pitchFamily="18" charset="0"/>
                            </a:rPr>
                            <m:t>≤</m:t>
                          </m:r>
                          <m:r>
                            <a:rPr lang="ja-JP" altLang="en-US" sz="2400" i="1">
                              <a:latin typeface="Cambria Math"/>
                              <a:cs typeface="Times New Roman" pitchFamily="18" charset="0"/>
                            </a:rPr>
                            <m:t>𝜌</m:t>
                          </m:r>
                          <m:r>
                            <a:rPr lang="en-US" altLang="ja-JP" sz="2400" i="1">
                              <a:latin typeface="Cambria Math"/>
                              <a:cs typeface="Times New Roman" pitchFamily="18" charset="0"/>
                            </a:rPr>
                            <m:t>(</m:t>
                          </m:r>
                          <m:r>
                            <a:rPr lang="en-US" altLang="ja-JP" sz="2400" i="1">
                              <a:latin typeface="Cambria Math"/>
                              <a:cs typeface="Times New Roman" pitchFamily="18" charset="0"/>
                            </a:rPr>
                            <m:t>𝑛</m:t>
                          </m:r>
                          <m:r>
                            <a:rPr lang="en-US" altLang="ja-JP" sz="2400" i="1">
                              <a:latin typeface="Cambria Math"/>
                              <a:cs typeface="Times New Roman" pitchFamily="18" charset="0"/>
                            </a:rPr>
                            <m:t>+1)</m:t>
                          </m:r>
                        </m:oMath>
                      </m:oMathPara>
                    </a14:m>
                    <a:endParaRPr lang="en-US" altLang="ja-JP" sz="2400" dirty="0">
                      <a:latin typeface="Times New Roman" pitchFamily="18" charset="0"/>
                      <a:cs typeface="Times New Roman" pitchFamily="18" charset="0"/>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3004125" y="1000763"/>
                    <a:ext cx="2933486" cy="461665"/>
                  </a:xfrm>
                  <a:prstGeom prst="rect">
                    <a:avLst/>
                  </a:prstGeom>
                  <a:blipFill rotWithShape="0">
                    <a:blip r:embed="rId7"/>
                    <a:stretch>
                      <a:fillRect b="-18421"/>
                    </a:stretch>
                  </a:blipFill>
                </p:spPr>
                <p:txBody>
                  <a:bodyPr/>
                  <a:lstStyle/>
                  <a:p>
                    <a:r>
                      <a:rPr lang="ja-JP" altLang="en-US">
                        <a:noFill/>
                      </a:rPr>
                      <a:t> </a:t>
                    </a:r>
                  </a:p>
                </p:txBody>
              </p:sp>
            </mc:Fallback>
          </mc:AlternateContent>
        </p:grpSp>
        <p:sp>
          <p:nvSpPr>
            <p:cNvPr id="3" name="正方形/長方形 2"/>
            <p:cNvSpPr/>
            <p:nvPr/>
          </p:nvSpPr>
          <p:spPr>
            <a:xfrm>
              <a:off x="952292" y="41145"/>
              <a:ext cx="2640914" cy="5384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3747752" y="54024"/>
            <a:ext cx="4856522" cy="5341909"/>
            <a:chOff x="3747752" y="54024"/>
            <a:chExt cx="4856522" cy="5341909"/>
          </a:xfrm>
        </p:grpSpPr>
        <p:grpSp>
          <p:nvGrpSpPr>
            <p:cNvPr id="50" name="グループ化 49"/>
            <p:cNvGrpSpPr/>
            <p:nvPr/>
          </p:nvGrpSpPr>
          <p:grpSpPr>
            <a:xfrm>
              <a:off x="3747752" y="4197031"/>
              <a:ext cx="4856522" cy="1198902"/>
              <a:chOff x="3688419" y="5038934"/>
              <a:chExt cx="4856522" cy="1198902"/>
            </a:xfrm>
            <a:solidFill>
              <a:srgbClr val="FFC000"/>
            </a:solidFill>
          </p:grpSpPr>
          <mc:AlternateContent xmlns:mc="http://schemas.openxmlformats.org/markup-compatibility/2006" xmlns:a14="http://schemas.microsoft.com/office/drawing/2010/main">
            <mc:Choice Requires="a14">
              <p:sp>
                <p:nvSpPr>
                  <p:cNvPr id="53" name="正方形/長方形 52"/>
                  <p:cNvSpPr/>
                  <p:nvPr/>
                </p:nvSpPr>
                <p:spPr>
                  <a:xfrm>
                    <a:off x="3688419" y="5038934"/>
                    <a:ext cx="4765920" cy="461665"/>
                  </a:xfrm>
                  <a:prstGeom prst="rect">
                    <a:avLst/>
                  </a:prstGeom>
                  <a:grpFill/>
                </p:spPr>
                <p:txBody>
                  <a:bodyPr wrap="none">
                    <a:spAutoFit/>
                  </a:bodyPr>
                  <a:lstStyle/>
                  <a:p>
                    <a14:m>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smtClean="0">
                            <a:latin typeface="Cambria Math"/>
                            <a:ea typeface="Cambria Math"/>
                            <a:cs typeface="Times New Roman" pitchFamily="18" charset="0"/>
                          </a:rPr>
                          <m:t>&lt;</m:t>
                        </m:r>
                        <m:r>
                          <a:rPr lang="en-US" altLang="ja-JP" sz="2400" b="0" i="1" smtClean="0">
                            <a:latin typeface="Cambria Math"/>
                            <a:ea typeface="Cambria Math"/>
                            <a:cs typeface="Times New Roman" pitchFamily="18" charset="0"/>
                          </a:rPr>
                          <m:t>𝑛</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53" name="正方形/長方形 52"/>
                  <p:cNvSpPr>
                    <a:spLocks noRot="1" noChangeAspect="1" noMove="1" noResize="1" noEditPoints="1" noAdjustHandles="1" noChangeArrowheads="1" noChangeShapeType="1" noTextEdit="1"/>
                  </p:cNvSpPr>
                  <p:nvPr/>
                </p:nvSpPr>
                <p:spPr>
                  <a:xfrm>
                    <a:off x="3688419" y="5038934"/>
                    <a:ext cx="4765920" cy="461665"/>
                  </a:xfrm>
                  <a:prstGeom prst="rect">
                    <a:avLst/>
                  </a:prstGeom>
                  <a:blipFill rotWithShape="0">
                    <a:blip r:embed="rId8"/>
                    <a:stretch>
                      <a:fillRect l="-384" t="-10526" r="-895"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正方形/長方形 53"/>
                  <p:cNvSpPr/>
                  <p:nvPr/>
                </p:nvSpPr>
                <p:spPr>
                  <a:xfrm>
                    <a:off x="3688419" y="5477686"/>
                    <a:ext cx="2618153" cy="400110"/>
                  </a:xfrm>
                  <a:prstGeom prst="rect">
                    <a:avLst/>
                  </a:prstGeom>
                  <a:grpFill/>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cs typeface="Times New Roman" pitchFamily="18" charset="0"/>
                            </a:rPr>
                            <m:t>𝜌</m:t>
                          </m:r>
                          <m:d>
                            <m:dPr>
                              <m:ctrlPr>
                                <a:rPr lang="en-US" altLang="ja-JP" sz="2000" i="1">
                                  <a:latin typeface="Cambria Math" panose="02040503050406030204" pitchFamily="18" charset="0"/>
                                  <a:cs typeface="Times New Roman" pitchFamily="18" charset="0"/>
                                </a:rPr>
                              </m:ctrlPr>
                            </m:dPr>
                            <m:e>
                              <m:r>
                                <a:rPr lang="en-US" altLang="ja-JP" sz="2000" i="1">
                                  <a:latin typeface="Cambria Math"/>
                                  <a:cs typeface="Times New Roman" pitchFamily="18" charset="0"/>
                                </a:rPr>
                                <m:t>𝑛</m:t>
                              </m:r>
                              <m:r>
                                <a:rPr lang="en-US" altLang="ja-JP" sz="2000" b="0" i="1" smtClean="0">
                                  <a:latin typeface="Cambria Math"/>
                                  <a:cs typeface="Times New Roman" pitchFamily="18" charset="0"/>
                                </a:rPr>
                                <m:t>+1</m:t>
                              </m:r>
                            </m:e>
                          </m:d>
                          <m:r>
                            <a:rPr lang="en-US" altLang="ja-JP" sz="2000" i="1">
                              <a:latin typeface="Cambria Math"/>
                              <a:cs typeface="Times New Roman" pitchFamily="18" charset="0"/>
                            </a:rPr>
                            <m:t> </m:t>
                          </m:r>
                          <m:r>
                            <a:rPr lang="en-US" altLang="ja-JP" sz="2000" i="1" smtClean="0">
                              <a:latin typeface="Cambria Math"/>
                              <a:ea typeface="Cambria Math"/>
                              <a:cs typeface="Times New Roman" pitchFamily="18" charset="0"/>
                            </a:rPr>
                            <m:t>≤</m:t>
                          </m:r>
                          <m:r>
                            <a:rPr lang="en-US" altLang="ja-JP" sz="2000" b="0" i="1" smtClean="0">
                              <a:latin typeface="Cambria Math"/>
                              <a:ea typeface="Cambria Math"/>
                              <a:cs typeface="Times New Roman" pitchFamily="18" charset="0"/>
                            </a:rPr>
                            <m:t> </m:t>
                          </m:r>
                          <m:r>
                            <a:rPr lang="ja-JP" altLang="en-US" sz="2000" b="0" i="1" smtClean="0">
                              <a:latin typeface="Cambria Math"/>
                              <a:ea typeface="Cambria Math"/>
                              <a:cs typeface="Times New Roman" pitchFamily="18" charset="0"/>
                            </a:rPr>
                            <m:t>𝜌</m:t>
                          </m:r>
                          <m:d>
                            <m:dPr>
                              <m:ctrlPr>
                                <a:rPr lang="en-US" altLang="ja-JP" sz="2000" b="0" i="1" smtClean="0">
                                  <a:latin typeface="Cambria Math" panose="02040503050406030204" pitchFamily="18" charset="0"/>
                                  <a:ea typeface="Cambria Math"/>
                                  <a:cs typeface="Times New Roman" pitchFamily="18" charset="0"/>
                                </a:rPr>
                              </m:ctrlPr>
                            </m:dPr>
                            <m:e>
                              <m:r>
                                <a:rPr lang="en-US" altLang="ja-JP" sz="2000" b="0" i="1" smtClean="0">
                                  <a:latin typeface="Cambria Math"/>
                                  <a:ea typeface="Cambria Math"/>
                                  <a:cs typeface="Times New Roman" pitchFamily="18" charset="0"/>
                                </a:rPr>
                                <m:t>𝑛</m:t>
                              </m:r>
                            </m:e>
                          </m:d>
                          <m:r>
                            <a:rPr lang="en-US" altLang="ja-JP" sz="2000" b="0" i="1" smtClean="0">
                              <a:latin typeface="Cambria Math"/>
                              <a:ea typeface="Cambria Math"/>
                              <a:cs typeface="Times New Roman" pitchFamily="18" charset="0"/>
                            </a:rPr>
                            <m:t>+2</m:t>
                          </m:r>
                        </m:oMath>
                      </m:oMathPara>
                    </a14:m>
                    <a:endParaRPr lang="en-US" altLang="ja-JP" sz="2000" dirty="0">
                      <a:latin typeface="Times New Roman" pitchFamily="18" charset="0"/>
                      <a:cs typeface="Times New Roman" pitchFamily="18" charset="0"/>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3688419" y="5477686"/>
                    <a:ext cx="2618153" cy="400110"/>
                  </a:xfrm>
                  <a:prstGeom prst="rect">
                    <a:avLst/>
                  </a:prstGeom>
                  <a:blipFill rotWithShape="0">
                    <a:blip r:embed="rId9"/>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3688419" y="5837726"/>
                    <a:ext cx="4856522" cy="400110"/>
                  </a:xfrm>
                  <a:prstGeom prst="rect">
                    <a:avLst/>
                  </a:prstGeom>
                  <a:grpFill/>
                </p:spPr>
                <p:txBody>
                  <a:bodyPr wrap="none">
                    <a:spAutoFit/>
                  </a:bodyPr>
                  <a:lstStyle/>
                  <a:p>
                    <a14:m>
                      <m:oMath xmlns:m="http://schemas.openxmlformats.org/officeDocument/2006/math">
                        <m:r>
                          <a:rPr lang="ja-JP" altLang="en-US" sz="2000" i="1" smtClean="0">
                            <a:latin typeface="Cambria Math"/>
                            <a:cs typeface="Times New Roman" pitchFamily="18" charset="0"/>
                          </a:rPr>
                          <m:t>𝜌</m:t>
                        </m:r>
                        <m:d>
                          <m:dPr>
                            <m:ctrlPr>
                              <a:rPr lang="en-US" altLang="ja-JP" sz="2000" i="1">
                                <a:latin typeface="Cambria Math" panose="02040503050406030204" pitchFamily="18" charset="0"/>
                                <a:cs typeface="Times New Roman" pitchFamily="18" charset="0"/>
                              </a:rPr>
                            </m:ctrlPr>
                          </m:dPr>
                          <m:e>
                            <m:r>
                              <a:rPr lang="en-US" altLang="ja-JP" sz="2000" i="1">
                                <a:latin typeface="Cambria Math"/>
                                <a:cs typeface="Times New Roman" pitchFamily="18" charset="0"/>
                              </a:rPr>
                              <m:t>𝑛</m:t>
                            </m:r>
                          </m:e>
                        </m:d>
                        <m:r>
                          <a:rPr lang="en-US" altLang="ja-JP" sz="2000" b="0" i="1" smtClean="0">
                            <a:latin typeface="Cambria Math"/>
                            <a:cs typeface="Times New Roman" pitchFamily="18" charset="0"/>
                          </a:rPr>
                          <m:t>=</m:t>
                        </m:r>
                        <m:r>
                          <a:rPr lang="en-US" altLang="ja-JP" sz="2000" b="0" i="1" smtClean="0">
                            <a:latin typeface="Cambria Math"/>
                            <a:ea typeface="Cambria Math"/>
                            <a:cs typeface="Times New Roman" pitchFamily="18" charset="0"/>
                          </a:rPr>
                          <m:t> </m:t>
                        </m:r>
                        <m:sSub>
                          <m:sSubPr>
                            <m:ctrlPr>
                              <a:rPr lang="en-US" altLang="ja-JP" sz="2000" b="0" i="1" smtClean="0">
                                <a:latin typeface="Cambria Math" panose="02040503050406030204" pitchFamily="18" charset="0"/>
                                <a:ea typeface="Cambria Math"/>
                                <a:cs typeface="Times New Roman" pitchFamily="18" charset="0"/>
                              </a:rPr>
                            </m:ctrlPr>
                          </m:sSubPr>
                          <m:e>
                            <m:r>
                              <a:rPr lang="ja-JP" altLang="en-US" sz="2000" b="0" i="1" smtClean="0">
                                <a:latin typeface="Cambria Math"/>
                                <a:ea typeface="Cambria Math"/>
                                <a:cs typeface="Times New Roman" pitchFamily="18" charset="0"/>
                              </a:rPr>
                              <m:t>𝜌</m:t>
                            </m:r>
                          </m:e>
                          <m:sub>
                            <m:r>
                              <a:rPr lang="en-US" altLang="ja-JP" sz="2000" b="0" i="1" smtClean="0">
                                <a:latin typeface="Cambria Math"/>
                                <a:ea typeface="Cambria Math"/>
                                <a:cs typeface="Times New Roman" pitchFamily="18" charset="0"/>
                              </a:rPr>
                              <m:t>2</m:t>
                            </m:r>
                          </m:sub>
                        </m:sSub>
                        <m:d>
                          <m:dPr>
                            <m:ctrlPr>
                              <a:rPr lang="en-US" altLang="ja-JP" sz="2000" b="0" i="1" smtClean="0">
                                <a:latin typeface="Cambria Math" panose="02040503050406030204" pitchFamily="18" charset="0"/>
                                <a:ea typeface="Cambria Math"/>
                                <a:cs typeface="Times New Roman" pitchFamily="18" charset="0"/>
                              </a:rPr>
                            </m:ctrlPr>
                          </m:dPr>
                          <m:e>
                            <m:r>
                              <a:rPr lang="en-US" altLang="ja-JP" sz="2000" b="0" i="1" smtClean="0">
                                <a:latin typeface="Cambria Math"/>
                                <a:ea typeface="Cambria Math"/>
                                <a:cs typeface="Times New Roman" pitchFamily="18" charset="0"/>
                              </a:rPr>
                              <m:t>𝑛</m:t>
                            </m:r>
                          </m:e>
                        </m:d>
                        <m:r>
                          <a:rPr lang="en-US" altLang="ja-JP" sz="2000" b="0" i="1" smtClean="0">
                            <a:latin typeface="Cambria Math"/>
                            <a:ea typeface="Cambria Math"/>
                            <a:cs typeface="Times New Roman" pitchFamily="18" charset="0"/>
                          </a:rPr>
                          <m:t> </m:t>
                        </m:r>
                      </m:oMath>
                    </a14:m>
                    <a:r>
                      <a:rPr lang="en-US" altLang="ja-JP" sz="2000" dirty="0" smtClean="0">
                        <a:latin typeface="Times New Roman" pitchFamily="18" charset="0"/>
                        <a:cs typeface="Times New Roman" pitchFamily="18" charset="0"/>
                      </a:rPr>
                      <a:t>:   Max #runs in binary strings</a:t>
                    </a:r>
                    <a:endParaRPr lang="en-US" altLang="ja-JP" sz="2000" dirty="0">
                      <a:latin typeface="Times New Roman" pitchFamily="18" charset="0"/>
                      <a:cs typeface="Times New Roman" pitchFamily="18" charset="0"/>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3688419" y="5837726"/>
                    <a:ext cx="4856522" cy="400110"/>
                  </a:xfrm>
                  <a:prstGeom prst="rect">
                    <a:avLst/>
                  </a:prstGeom>
                  <a:blipFill rotWithShape="0">
                    <a:blip r:embed="rId10"/>
                    <a:stretch>
                      <a:fillRect t="-9231" r="-753" b="-27692"/>
                    </a:stretch>
                  </a:blipFill>
                </p:spPr>
                <p:txBody>
                  <a:bodyPr/>
                  <a:lstStyle/>
                  <a:p>
                    <a:r>
                      <a:rPr lang="ja-JP" altLang="en-US">
                        <a:noFill/>
                      </a:rPr>
                      <a:t> </a:t>
                    </a:r>
                  </a:p>
                </p:txBody>
              </p:sp>
            </mc:Fallback>
          </mc:AlternateContent>
        </p:grpSp>
        <p:sp>
          <p:nvSpPr>
            <p:cNvPr id="59" name="正方形/長方形 58"/>
            <p:cNvSpPr/>
            <p:nvPr/>
          </p:nvSpPr>
          <p:spPr>
            <a:xfrm>
              <a:off x="4027613" y="54024"/>
              <a:ext cx="2640914" cy="5384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1002137" y="-33962"/>
                <a:ext cx="7886700" cy="718301"/>
              </a:xfrm>
              <a:noFill/>
            </p:spPr>
            <p:txBody>
              <a:bodyPr>
                <a:normAutofit fontScale="90000"/>
              </a:bodyPr>
              <a:lstStyle/>
              <a:p>
                <a:r>
                  <a:rPr lang="en-US" altLang="ja-JP" sz="4000" dirty="0" smtClean="0"/>
                  <a:t>Basic Facts &amp; Conjectures on </a:t>
                </a:r>
                <a14:m>
                  <m:oMath xmlns:m="http://schemas.openxmlformats.org/officeDocument/2006/math">
                    <m:r>
                      <a:rPr lang="en-US" altLang="ja-JP" sz="4000" b="0" i="1" smtClean="0">
                        <a:latin typeface="Cambria Math" panose="02040503050406030204" pitchFamily="18" charset="0"/>
                      </a:rPr>
                      <m:t>𝜌</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𝑛</m:t>
                        </m:r>
                      </m:e>
                    </m:d>
                  </m:oMath>
                </a14:m>
                <a:endParaRPr kumimoji="1" lang="ja-JP" altLang="en-US" sz="40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1002137" y="-33962"/>
                <a:ext cx="7886700" cy="718301"/>
              </a:xfrm>
              <a:blipFill rotWithShape="0">
                <a:blip r:embed="rId11"/>
                <a:stretch>
                  <a:fillRect l="-2318" t="-11017" b="-22881"/>
                </a:stretch>
              </a:blipFill>
            </p:spPr>
            <p:txBody>
              <a:bodyPr/>
              <a:lstStyle/>
              <a:p>
                <a:r>
                  <a:rPr lang="ja-JP" altLang="en-US">
                    <a:noFill/>
                  </a:rPr>
                  <a:t> </a:t>
                </a:r>
              </a:p>
            </p:txBody>
          </p:sp>
        </mc:Fallback>
      </mc:AlternateContent>
      <p:sp>
        <p:nvSpPr>
          <p:cNvPr id="60" name="角丸四角形吹き出し 59"/>
          <p:cNvSpPr/>
          <p:nvPr/>
        </p:nvSpPr>
        <p:spPr>
          <a:xfrm>
            <a:off x="607683" y="4114575"/>
            <a:ext cx="1832051" cy="408623"/>
          </a:xfrm>
          <a:prstGeom prst="wedgeRoundRectCallout">
            <a:avLst>
              <a:gd name="adj1" fmla="val 46016"/>
              <a:gd name="adj2" fmla="val 112039"/>
              <a:gd name="adj3" fmla="val 16667"/>
            </a:avLst>
          </a:prstGeom>
          <a:solidFill>
            <a:schemeClr val="bg2"/>
          </a:solidFill>
          <a:ln w="6350">
            <a:solidFill>
              <a:schemeClr val="tx1"/>
            </a:solidFill>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ja-JP" b="1" i="1" dirty="0" smtClean="0">
                <a:solidFill>
                  <a:schemeClr val="tx1"/>
                </a:solidFill>
                <a:latin typeface="Times New Roman" pitchFamily="18" charset="0"/>
                <a:cs typeface="Times New Roman" pitchFamily="18" charset="0"/>
              </a:rPr>
              <a:t>ρ</a:t>
            </a:r>
            <a:r>
              <a:rPr lang="en-US" altLang="ja-JP" dirty="0" smtClean="0">
                <a:solidFill>
                  <a:schemeClr val="tx1"/>
                </a:solidFill>
                <a:latin typeface="Times New Roman" pitchFamily="18" charset="0"/>
                <a:cs typeface="Times New Roman" pitchFamily="18" charset="0"/>
              </a:rPr>
              <a:t>(14) = </a:t>
            </a:r>
            <a:r>
              <a:rPr lang="en-US" altLang="ja-JP" b="1" i="1" dirty="0" smtClean="0">
                <a:solidFill>
                  <a:schemeClr val="tx1"/>
                </a:solidFill>
                <a:latin typeface="Times New Roman" pitchFamily="18" charset="0"/>
                <a:cs typeface="Times New Roman" pitchFamily="18" charset="0"/>
              </a:rPr>
              <a:t>ρ</a:t>
            </a:r>
            <a:r>
              <a:rPr lang="en-US" altLang="ja-JP" dirty="0" smtClean="0">
                <a:solidFill>
                  <a:schemeClr val="tx1"/>
                </a:solidFill>
                <a:latin typeface="Times New Roman" pitchFamily="18" charset="0"/>
                <a:cs typeface="Times New Roman" pitchFamily="18" charset="0"/>
              </a:rPr>
              <a:t>(13) + 2</a:t>
            </a:r>
          </a:p>
        </p:txBody>
      </p:sp>
      <p:sp>
        <p:nvSpPr>
          <p:cNvPr id="61" name="角丸四角形吹き出し 60"/>
          <p:cNvSpPr/>
          <p:nvPr/>
        </p:nvSpPr>
        <p:spPr>
          <a:xfrm>
            <a:off x="3543396" y="2017752"/>
            <a:ext cx="1832051" cy="408623"/>
          </a:xfrm>
          <a:prstGeom prst="wedgeRoundRectCallout">
            <a:avLst>
              <a:gd name="adj1" fmla="val 62142"/>
              <a:gd name="adj2" fmla="val 101711"/>
              <a:gd name="adj3" fmla="val 16667"/>
            </a:avLst>
          </a:prstGeom>
          <a:solidFill>
            <a:schemeClr val="bg2"/>
          </a:solidFill>
          <a:ln w="6350">
            <a:solidFill>
              <a:schemeClr val="tx1"/>
            </a:solidFill>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ja-JP" b="1" i="1" dirty="0" smtClean="0">
                <a:solidFill>
                  <a:schemeClr val="tx1"/>
                </a:solidFill>
                <a:latin typeface="Times New Roman" pitchFamily="18" charset="0"/>
                <a:cs typeface="Times New Roman" pitchFamily="18" charset="0"/>
              </a:rPr>
              <a:t>ρ</a:t>
            </a:r>
            <a:r>
              <a:rPr lang="en-US" altLang="ja-JP" dirty="0" smtClean="0">
                <a:solidFill>
                  <a:schemeClr val="tx1"/>
                </a:solidFill>
                <a:latin typeface="Times New Roman" pitchFamily="18" charset="0"/>
                <a:cs typeface="Times New Roman" pitchFamily="18" charset="0"/>
              </a:rPr>
              <a:t>(42) = </a:t>
            </a:r>
            <a:r>
              <a:rPr lang="en-US" altLang="ja-JP" b="1" i="1" dirty="0" smtClean="0">
                <a:solidFill>
                  <a:schemeClr val="tx1"/>
                </a:solidFill>
                <a:latin typeface="Times New Roman" pitchFamily="18" charset="0"/>
                <a:cs typeface="Times New Roman" pitchFamily="18" charset="0"/>
              </a:rPr>
              <a:t>ρ</a:t>
            </a:r>
            <a:r>
              <a:rPr lang="en-US" altLang="ja-JP" dirty="0" smtClean="0">
                <a:solidFill>
                  <a:schemeClr val="tx1"/>
                </a:solidFill>
                <a:latin typeface="Times New Roman" pitchFamily="18" charset="0"/>
                <a:cs typeface="Times New Roman" pitchFamily="18" charset="0"/>
              </a:rPr>
              <a:t>(41) + 2</a:t>
            </a:r>
          </a:p>
        </p:txBody>
      </p:sp>
    </p:spTree>
    <p:extLst>
      <p:ext uri="{BB962C8B-B14F-4D97-AF65-F5344CB8AC3E}">
        <p14:creationId xmlns:p14="http://schemas.microsoft.com/office/powerpoint/2010/main" val="20516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down)">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コンテンツ プレースホルダー 3"/>
              <p:cNvGraphicFramePr>
                <a:graphicFrameLocks/>
              </p:cNvGraphicFramePr>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oMath>
                            </m:oMathPara>
                          </a14:m>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𝜌</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Choice>
        <mc:Fallback xmlns="">
          <p:graphicFrame>
            <p:nvGraphicFramePr>
              <p:cNvPr id="6" name="コンテンツ プレースホルダー 3"/>
              <p:cNvGraphicFramePr>
                <a:graphicFrameLocks/>
              </p:cNvGraphicFramePr>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429" t="-1852" r="-1968571" b="-122222"/>
                          </a:stretch>
                        </a:blip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429" t="-90164" r="-1968571" b="-8197"/>
                          </a:stretch>
                        </a:blip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Fallback>
      </mc:AlternateContent>
      <p:graphicFrame>
        <p:nvGraphicFramePr>
          <p:cNvPr id="8" name="グラフ 7"/>
          <p:cNvGraphicFramePr>
            <a:graphicFrameLocks/>
          </p:cNvGraphicFramePr>
          <p:nvPr>
            <p:extLst/>
          </p:nvPr>
        </p:nvGraphicFramePr>
        <p:xfrm>
          <a:off x="168256" y="352247"/>
          <a:ext cx="8784976" cy="566931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コネクタ 9"/>
          <p:cNvCxnSpPr/>
          <p:nvPr/>
        </p:nvCxnSpPr>
        <p:spPr>
          <a:xfrm>
            <a:off x="3988579" y="5918356"/>
            <a:ext cx="5155421"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774155" y="5918356"/>
            <a:ext cx="151465"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p:cNvSpPr txBox="1"/>
              <p:nvPr/>
            </p:nvSpPr>
            <p:spPr>
              <a:xfrm>
                <a:off x="1022026" y="1120690"/>
                <a:ext cx="1128001" cy="1030347"/>
              </a:xfrm>
              <a:prstGeom prst="rect">
                <a:avLst/>
              </a:prstGeom>
              <a:solidFill>
                <a:srgbClr val="FFFFFF"/>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rgbClr val="002060"/>
                              </a:solidFill>
                              <a:latin typeface="Cambria Math" panose="02040503050406030204" pitchFamily="18" charset="0"/>
                            </a:rPr>
                          </m:ctrlPr>
                        </m:fPr>
                        <m:num>
                          <m:r>
                            <a:rPr kumimoji="1" lang="ja-JP" altLang="en-US" sz="3200" i="1" smtClean="0">
                              <a:solidFill>
                                <a:srgbClr val="002060"/>
                              </a:solidFill>
                              <a:latin typeface="Cambria Math"/>
                            </a:rPr>
                            <m:t>𝜌</m:t>
                          </m:r>
                          <m:r>
                            <a:rPr kumimoji="1" lang="en-US" altLang="ja-JP" sz="3200" b="0" i="1" smtClean="0">
                              <a:solidFill>
                                <a:srgbClr val="002060"/>
                              </a:solidFill>
                              <a:latin typeface="Cambria Math"/>
                            </a:rPr>
                            <m:t>(</m:t>
                          </m:r>
                          <m:r>
                            <a:rPr kumimoji="1" lang="en-US" altLang="ja-JP" sz="3200" b="0" i="1" smtClean="0">
                              <a:solidFill>
                                <a:srgbClr val="002060"/>
                              </a:solidFill>
                              <a:latin typeface="Cambria Math"/>
                            </a:rPr>
                            <m:t>𝑛</m:t>
                          </m:r>
                          <m:r>
                            <a:rPr kumimoji="1" lang="en-US" altLang="ja-JP" sz="3200" b="0" i="1" smtClean="0">
                              <a:solidFill>
                                <a:srgbClr val="002060"/>
                              </a:solidFill>
                              <a:latin typeface="Cambria Math"/>
                            </a:rPr>
                            <m:t>)</m:t>
                          </m:r>
                        </m:num>
                        <m:den>
                          <m:r>
                            <a:rPr kumimoji="1" lang="en-US" altLang="ja-JP" sz="3200" b="0" i="1" smtClean="0">
                              <a:solidFill>
                                <a:srgbClr val="002060"/>
                              </a:solidFill>
                              <a:latin typeface="Cambria Math"/>
                            </a:rPr>
                            <m:t>𝑛</m:t>
                          </m:r>
                        </m:den>
                      </m:f>
                    </m:oMath>
                  </m:oMathPara>
                </a14:m>
                <a:endParaRPr kumimoji="1" lang="ja-JP" altLang="en-US" sz="3200" dirty="0">
                  <a:solidFill>
                    <a:srgbClr val="002060"/>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022026" y="1120690"/>
                <a:ext cx="1128001" cy="1030347"/>
              </a:xfrm>
              <a:prstGeom prst="rect">
                <a:avLst/>
              </a:prstGeom>
              <a:blipFill rotWithShape="0">
                <a:blip r:embed="rId4"/>
                <a:stretch>
                  <a:fillRect/>
                </a:stretch>
              </a:blipFill>
            </p:spPr>
            <p:txBody>
              <a:bodyPr/>
              <a:lstStyle/>
              <a:p>
                <a:r>
                  <a:rPr lang="ja-JP" altLang="en-US">
                    <a:noFill/>
                  </a:rPr>
                  <a:t> </a:t>
                </a:r>
              </a:p>
            </p:txBody>
          </p:sp>
        </mc:Fallback>
      </mc:AlternateContent>
      <p:grpSp>
        <p:nvGrpSpPr>
          <p:cNvPr id="4" name="グループ化 3"/>
          <p:cNvGrpSpPr/>
          <p:nvPr/>
        </p:nvGrpSpPr>
        <p:grpSpPr>
          <a:xfrm>
            <a:off x="952292" y="41145"/>
            <a:ext cx="7438063" cy="3824823"/>
            <a:chOff x="952292" y="41145"/>
            <a:chExt cx="7438063" cy="3824823"/>
          </a:xfrm>
        </p:grpSpPr>
        <p:grpSp>
          <p:nvGrpSpPr>
            <p:cNvPr id="56" name="グループ化 55"/>
            <p:cNvGrpSpPr/>
            <p:nvPr/>
          </p:nvGrpSpPr>
          <p:grpSpPr>
            <a:xfrm>
              <a:off x="5486400" y="2949899"/>
              <a:ext cx="2903955" cy="916069"/>
              <a:chOff x="2987824" y="1000763"/>
              <a:chExt cx="2949787" cy="916069"/>
            </a:xfrm>
            <a:solidFill>
              <a:schemeClr val="accent6">
                <a:lumMod val="60000"/>
                <a:lumOff val="40000"/>
              </a:schemeClr>
            </a:solidFill>
          </p:grpSpPr>
          <mc:AlternateContent xmlns:mc="http://schemas.openxmlformats.org/markup-compatibility/2006" xmlns:a14="http://schemas.microsoft.com/office/drawing/2010/main">
            <mc:Choice Requires="a14">
              <p:sp>
                <p:nvSpPr>
                  <p:cNvPr id="57" name="正方形/長方形 56"/>
                  <p:cNvSpPr/>
                  <p:nvPr/>
                </p:nvSpPr>
                <p:spPr>
                  <a:xfrm>
                    <a:off x="2987824" y="1455167"/>
                    <a:ext cx="2949787" cy="461665"/>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a:latin typeface="Cambria Math"/>
                              <a:cs typeface="Times New Roman" pitchFamily="18" charset="0"/>
                            </a:rPr>
                            <m:t> </m:t>
                          </m:r>
                          <m:r>
                            <a:rPr lang="en-US" altLang="ja-JP" sz="2400" i="1" smtClean="0">
                              <a:latin typeface="Cambria Math"/>
                              <a:ea typeface="Cambria Math"/>
                              <a:cs typeface="Times New Roman" pitchFamily="18" charset="0"/>
                            </a:rPr>
                            <m:t>&lt;</m:t>
                          </m:r>
                          <m:r>
                            <a:rPr lang="ja-JP" altLang="en-US" sz="2400" i="1">
                              <a:latin typeface="Cambria Math"/>
                              <a:cs typeface="Times New Roman" pitchFamily="18" charset="0"/>
                            </a:rPr>
                            <m:t>𝜌</m:t>
                          </m:r>
                          <m:r>
                            <a:rPr lang="en-US" altLang="ja-JP" sz="2400" i="1">
                              <a:latin typeface="Cambria Math"/>
                              <a:cs typeface="Times New Roman" pitchFamily="18" charset="0"/>
                            </a:rPr>
                            <m:t>(</m:t>
                          </m:r>
                          <m:r>
                            <a:rPr lang="en-US" altLang="ja-JP" sz="2400" i="1">
                              <a:latin typeface="Cambria Math"/>
                              <a:cs typeface="Times New Roman" pitchFamily="18" charset="0"/>
                            </a:rPr>
                            <m:t>𝑛</m:t>
                          </m:r>
                          <m:r>
                            <a:rPr lang="en-US" altLang="ja-JP" sz="2400" i="1">
                              <a:latin typeface="Cambria Math"/>
                              <a:cs typeface="Times New Roman" pitchFamily="18" charset="0"/>
                            </a:rPr>
                            <m:t>+2)</m:t>
                          </m:r>
                        </m:oMath>
                      </m:oMathPara>
                    </a14:m>
                    <a:endParaRPr lang="en-US" altLang="ja-JP" sz="2400" dirty="0">
                      <a:latin typeface="Times New Roman" pitchFamily="18" charset="0"/>
                      <a:cs typeface="Times New Roman" pitchFamily="18" charset="0"/>
                    </a:endParaRPr>
                  </a:p>
                </p:txBody>
              </p:sp>
            </mc:Choice>
            <mc:Fallback xmlns="">
              <p:sp>
                <p:nvSpPr>
                  <p:cNvPr id="57" name="正方形/長方形 56"/>
                  <p:cNvSpPr>
                    <a:spLocks noRot="1" noChangeAspect="1" noMove="1" noResize="1" noEditPoints="1" noAdjustHandles="1" noChangeArrowheads="1" noChangeShapeType="1" noTextEdit="1"/>
                  </p:cNvSpPr>
                  <p:nvPr/>
                </p:nvSpPr>
                <p:spPr>
                  <a:xfrm>
                    <a:off x="2987824" y="1455167"/>
                    <a:ext cx="2949787" cy="461665"/>
                  </a:xfrm>
                  <a:prstGeom prst="rect">
                    <a:avLst/>
                  </a:prstGeom>
                  <a:blipFill rotWithShape="0">
                    <a:blip r:embed="rId5"/>
                    <a:stretch>
                      <a:fillRect b="-184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3004125" y="1000763"/>
                    <a:ext cx="2933486" cy="461665"/>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a:latin typeface="Cambria Math"/>
                              <a:cs typeface="Times New Roman" pitchFamily="18" charset="0"/>
                            </a:rPr>
                            <m:t> </m:t>
                          </m:r>
                          <m:r>
                            <a:rPr lang="en-US" altLang="ja-JP" sz="2400" i="1">
                              <a:latin typeface="Cambria Math"/>
                              <a:ea typeface="Cambria Math"/>
                              <a:cs typeface="Times New Roman" pitchFamily="18" charset="0"/>
                            </a:rPr>
                            <m:t>≤</m:t>
                          </m:r>
                          <m:r>
                            <a:rPr lang="ja-JP" altLang="en-US" sz="2400" i="1">
                              <a:latin typeface="Cambria Math"/>
                              <a:cs typeface="Times New Roman" pitchFamily="18" charset="0"/>
                            </a:rPr>
                            <m:t>𝜌</m:t>
                          </m:r>
                          <m:r>
                            <a:rPr lang="en-US" altLang="ja-JP" sz="2400" i="1">
                              <a:latin typeface="Cambria Math"/>
                              <a:cs typeface="Times New Roman" pitchFamily="18" charset="0"/>
                            </a:rPr>
                            <m:t>(</m:t>
                          </m:r>
                          <m:r>
                            <a:rPr lang="en-US" altLang="ja-JP" sz="2400" i="1">
                              <a:latin typeface="Cambria Math"/>
                              <a:cs typeface="Times New Roman" pitchFamily="18" charset="0"/>
                            </a:rPr>
                            <m:t>𝑛</m:t>
                          </m:r>
                          <m:r>
                            <a:rPr lang="en-US" altLang="ja-JP" sz="2400" i="1">
                              <a:latin typeface="Cambria Math"/>
                              <a:cs typeface="Times New Roman" pitchFamily="18" charset="0"/>
                            </a:rPr>
                            <m:t>+1)</m:t>
                          </m:r>
                        </m:oMath>
                      </m:oMathPara>
                    </a14:m>
                    <a:endParaRPr lang="en-US" altLang="ja-JP" sz="2400" dirty="0">
                      <a:latin typeface="Times New Roman" pitchFamily="18" charset="0"/>
                      <a:cs typeface="Times New Roman" pitchFamily="18" charset="0"/>
                    </a:endParaRPr>
                  </a:p>
                </p:txBody>
              </p:sp>
            </mc:Choice>
            <mc:Fallback xmlns="">
              <p:sp>
                <p:nvSpPr>
                  <p:cNvPr id="58" name="正方形/長方形 57"/>
                  <p:cNvSpPr>
                    <a:spLocks noRot="1" noChangeAspect="1" noMove="1" noResize="1" noEditPoints="1" noAdjustHandles="1" noChangeArrowheads="1" noChangeShapeType="1" noTextEdit="1"/>
                  </p:cNvSpPr>
                  <p:nvPr/>
                </p:nvSpPr>
                <p:spPr>
                  <a:xfrm>
                    <a:off x="3004125" y="1000763"/>
                    <a:ext cx="2933486" cy="461665"/>
                  </a:xfrm>
                  <a:prstGeom prst="rect">
                    <a:avLst/>
                  </a:prstGeom>
                  <a:blipFill rotWithShape="0">
                    <a:blip r:embed="rId6"/>
                    <a:stretch>
                      <a:fillRect b="-18421"/>
                    </a:stretch>
                  </a:blipFill>
                </p:spPr>
                <p:txBody>
                  <a:bodyPr/>
                  <a:lstStyle/>
                  <a:p>
                    <a:r>
                      <a:rPr lang="ja-JP" altLang="en-US">
                        <a:noFill/>
                      </a:rPr>
                      <a:t> </a:t>
                    </a:r>
                  </a:p>
                </p:txBody>
              </p:sp>
            </mc:Fallback>
          </mc:AlternateContent>
        </p:grpSp>
        <p:sp>
          <p:nvSpPr>
            <p:cNvPr id="3" name="正方形/長方形 2"/>
            <p:cNvSpPr/>
            <p:nvPr/>
          </p:nvSpPr>
          <p:spPr>
            <a:xfrm>
              <a:off x="952292" y="41145"/>
              <a:ext cx="2640914" cy="5384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角丸四角形吹き出し 59"/>
          <p:cNvSpPr/>
          <p:nvPr/>
        </p:nvSpPr>
        <p:spPr>
          <a:xfrm>
            <a:off x="607683" y="4114575"/>
            <a:ext cx="1832051" cy="408623"/>
          </a:xfrm>
          <a:prstGeom prst="wedgeRoundRectCallout">
            <a:avLst>
              <a:gd name="adj1" fmla="val 46016"/>
              <a:gd name="adj2" fmla="val 112039"/>
              <a:gd name="adj3" fmla="val 16667"/>
            </a:avLst>
          </a:prstGeom>
          <a:solidFill>
            <a:schemeClr val="bg2"/>
          </a:solidFill>
          <a:ln w="6350">
            <a:solidFill>
              <a:schemeClr val="tx1"/>
            </a:solidFill>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ja-JP" b="1" i="1" dirty="0" smtClean="0">
                <a:solidFill>
                  <a:schemeClr val="tx1"/>
                </a:solidFill>
                <a:latin typeface="Times New Roman" pitchFamily="18" charset="0"/>
                <a:cs typeface="Times New Roman" pitchFamily="18" charset="0"/>
              </a:rPr>
              <a:t>ρ</a:t>
            </a:r>
            <a:r>
              <a:rPr lang="en-US" altLang="ja-JP" dirty="0" smtClean="0">
                <a:solidFill>
                  <a:schemeClr val="tx1"/>
                </a:solidFill>
                <a:latin typeface="Times New Roman" pitchFamily="18" charset="0"/>
                <a:cs typeface="Times New Roman" pitchFamily="18" charset="0"/>
              </a:rPr>
              <a:t>(14) = </a:t>
            </a:r>
            <a:r>
              <a:rPr lang="en-US" altLang="ja-JP" b="1" i="1" dirty="0" smtClean="0">
                <a:solidFill>
                  <a:schemeClr val="tx1"/>
                </a:solidFill>
                <a:latin typeface="Times New Roman" pitchFamily="18" charset="0"/>
                <a:cs typeface="Times New Roman" pitchFamily="18" charset="0"/>
              </a:rPr>
              <a:t>ρ</a:t>
            </a:r>
            <a:r>
              <a:rPr lang="en-US" altLang="ja-JP" dirty="0" smtClean="0">
                <a:solidFill>
                  <a:schemeClr val="tx1"/>
                </a:solidFill>
                <a:latin typeface="Times New Roman" pitchFamily="18" charset="0"/>
                <a:cs typeface="Times New Roman" pitchFamily="18" charset="0"/>
              </a:rPr>
              <a:t>(13) + 2</a:t>
            </a:r>
          </a:p>
        </p:txBody>
      </p:sp>
      <p:sp>
        <p:nvSpPr>
          <p:cNvPr id="61" name="角丸四角形吹き出し 60"/>
          <p:cNvSpPr/>
          <p:nvPr/>
        </p:nvSpPr>
        <p:spPr>
          <a:xfrm>
            <a:off x="3543396" y="2017752"/>
            <a:ext cx="1832051" cy="408623"/>
          </a:xfrm>
          <a:prstGeom prst="wedgeRoundRectCallout">
            <a:avLst>
              <a:gd name="adj1" fmla="val 62142"/>
              <a:gd name="adj2" fmla="val 101711"/>
              <a:gd name="adj3" fmla="val 16667"/>
            </a:avLst>
          </a:prstGeom>
          <a:solidFill>
            <a:schemeClr val="bg2"/>
          </a:solidFill>
          <a:ln w="6350">
            <a:solidFill>
              <a:schemeClr val="tx1"/>
            </a:solidFill>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ja-JP" b="1" i="1" dirty="0" smtClean="0">
                <a:solidFill>
                  <a:schemeClr val="tx1"/>
                </a:solidFill>
                <a:latin typeface="Times New Roman" pitchFamily="18" charset="0"/>
                <a:cs typeface="Times New Roman" pitchFamily="18" charset="0"/>
              </a:rPr>
              <a:t>ρ</a:t>
            </a:r>
            <a:r>
              <a:rPr lang="en-US" altLang="ja-JP" dirty="0" smtClean="0">
                <a:solidFill>
                  <a:schemeClr val="tx1"/>
                </a:solidFill>
                <a:latin typeface="Times New Roman" pitchFamily="18" charset="0"/>
                <a:cs typeface="Times New Roman" pitchFamily="18" charset="0"/>
              </a:rPr>
              <a:t>(42) = </a:t>
            </a:r>
            <a:r>
              <a:rPr lang="en-US" altLang="ja-JP" b="1" i="1" dirty="0" smtClean="0">
                <a:solidFill>
                  <a:schemeClr val="tx1"/>
                </a:solidFill>
                <a:latin typeface="Times New Roman" pitchFamily="18" charset="0"/>
                <a:cs typeface="Times New Roman" pitchFamily="18" charset="0"/>
              </a:rPr>
              <a:t>ρ</a:t>
            </a:r>
            <a:r>
              <a:rPr lang="en-US" altLang="ja-JP" dirty="0" smtClean="0">
                <a:solidFill>
                  <a:schemeClr val="tx1"/>
                </a:solidFill>
                <a:latin typeface="Times New Roman" pitchFamily="18" charset="0"/>
                <a:cs typeface="Times New Roman" pitchFamily="18" charset="0"/>
              </a:rPr>
              <a:t>(41) + 2</a:t>
            </a:r>
          </a:p>
        </p:txBody>
      </p:sp>
      <mc:AlternateContent xmlns:mc="http://schemas.openxmlformats.org/markup-compatibility/2006" xmlns:a14="http://schemas.microsoft.com/office/drawing/2010/main">
        <mc:Choice Requires="a14">
          <p:sp>
            <p:nvSpPr>
              <p:cNvPr id="24" name="正方形/長方形 23"/>
              <p:cNvSpPr/>
              <p:nvPr/>
            </p:nvSpPr>
            <p:spPr>
              <a:xfrm>
                <a:off x="3747752" y="4197031"/>
                <a:ext cx="4765920" cy="461665"/>
              </a:xfrm>
              <a:prstGeom prst="rect">
                <a:avLst/>
              </a:prstGeom>
              <a:solidFill>
                <a:srgbClr val="FFC000"/>
              </a:solidFill>
            </p:spPr>
            <p:txBody>
              <a:bodyPr wrap="none">
                <a:spAutoFit/>
              </a:bodyPr>
              <a:lstStyle/>
              <a:p>
                <a14:m>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smtClean="0">
                        <a:latin typeface="Cambria Math"/>
                        <a:ea typeface="Cambria Math"/>
                        <a:cs typeface="Times New Roman" pitchFamily="18" charset="0"/>
                      </a:rPr>
                      <m:t>&lt;</m:t>
                    </m:r>
                    <m:r>
                      <a:rPr lang="en-US" altLang="ja-JP" sz="2400" b="0" i="1" smtClean="0">
                        <a:latin typeface="Cambria Math"/>
                        <a:ea typeface="Cambria Math"/>
                        <a:cs typeface="Times New Roman" pitchFamily="18" charset="0"/>
                      </a:rPr>
                      <m:t>𝑛</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24" name="正方形/長方形 23"/>
              <p:cNvSpPr>
                <a:spLocks noRot="1" noChangeAspect="1" noMove="1" noResize="1" noEditPoints="1" noAdjustHandles="1" noChangeArrowheads="1" noChangeShapeType="1" noTextEdit="1"/>
              </p:cNvSpPr>
              <p:nvPr/>
            </p:nvSpPr>
            <p:spPr>
              <a:xfrm>
                <a:off x="3747752" y="4197031"/>
                <a:ext cx="4765920" cy="461665"/>
              </a:xfrm>
              <a:prstGeom prst="rect">
                <a:avLst/>
              </a:prstGeom>
              <a:blipFill rotWithShape="0">
                <a:blip r:embed="rId7"/>
                <a:stretch>
                  <a:fillRect l="-384" t="-10526" r="-895"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p:cNvSpPr/>
              <p:nvPr/>
            </p:nvSpPr>
            <p:spPr>
              <a:xfrm>
                <a:off x="3747752" y="4197031"/>
                <a:ext cx="4765920" cy="461665"/>
              </a:xfrm>
              <a:prstGeom prst="rect">
                <a:avLst/>
              </a:prstGeom>
              <a:solidFill>
                <a:srgbClr val="FFC000"/>
              </a:solidFill>
            </p:spPr>
            <p:txBody>
              <a:bodyPr wrap="none">
                <a:spAutoFit/>
              </a:bodyPr>
              <a:lstStyle/>
              <a:p>
                <a14:m>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smtClean="0">
                        <a:latin typeface="Cambria Math"/>
                        <a:ea typeface="Cambria Math"/>
                        <a:cs typeface="Times New Roman" pitchFamily="18" charset="0"/>
                      </a:rPr>
                      <m:t>&lt;</m:t>
                    </m:r>
                    <m:r>
                      <a:rPr lang="en-US" altLang="ja-JP" sz="2400" b="0" i="1" smtClean="0">
                        <a:latin typeface="Cambria Math"/>
                        <a:ea typeface="Cambria Math"/>
                        <a:cs typeface="Times New Roman" pitchFamily="18" charset="0"/>
                      </a:rPr>
                      <m:t>𝑛</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53" name="正方形/長方形 52"/>
              <p:cNvSpPr>
                <a:spLocks noRot="1" noChangeAspect="1" noMove="1" noResize="1" noEditPoints="1" noAdjustHandles="1" noChangeArrowheads="1" noChangeShapeType="1" noTextEdit="1"/>
              </p:cNvSpPr>
              <p:nvPr/>
            </p:nvSpPr>
            <p:spPr>
              <a:xfrm>
                <a:off x="3747752" y="4197031"/>
                <a:ext cx="4765920" cy="461665"/>
              </a:xfrm>
              <a:prstGeom prst="rect">
                <a:avLst/>
              </a:prstGeom>
              <a:blipFill rotWithShape="0">
                <a:blip r:embed="rId7"/>
                <a:stretch>
                  <a:fillRect l="-384" t="-10526" r="-895" b="-28947"/>
                </a:stretch>
              </a:blipFill>
            </p:spPr>
            <p:txBody>
              <a:bodyPr/>
              <a:lstStyle/>
              <a:p>
                <a:r>
                  <a:rPr lang="ja-JP" altLang="en-US">
                    <a:noFill/>
                  </a:rPr>
                  <a:t> </a:t>
                </a:r>
              </a:p>
            </p:txBody>
          </p:sp>
        </mc:Fallback>
      </mc:AlternateContent>
      <p:grpSp>
        <p:nvGrpSpPr>
          <p:cNvPr id="7" name="グループ化 6"/>
          <p:cNvGrpSpPr/>
          <p:nvPr/>
        </p:nvGrpSpPr>
        <p:grpSpPr>
          <a:xfrm>
            <a:off x="3747752" y="4635783"/>
            <a:ext cx="4856522" cy="760150"/>
            <a:chOff x="3747752" y="4635783"/>
            <a:chExt cx="4856522" cy="760150"/>
          </a:xfrm>
        </p:grpSpPr>
        <mc:AlternateContent xmlns:mc="http://schemas.openxmlformats.org/markup-compatibility/2006" xmlns:a14="http://schemas.microsoft.com/office/drawing/2010/main">
          <mc:Choice Requires="a14">
            <p:sp>
              <p:nvSpPr>
                <p:cNvPr id="54" name="正方形/長方形 53"/>
                <p:cNvSpPr/>
                <p:nvPr/>
              </p:nvSpPr>
              <p:spPr>
                <a:xfrm>
                  <a:off x="3747752" y="4635783"/>
                  <a:ext cx="2618153" cy="400110"/>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cs typeface="Times New Roman" pitchFamily="18" charset="0"/>
                          </a:rPr>
                          <m:t>𝜌</m:t>
                        </m:r>
                        <m:d>
                          <m:dPr>
                            <m:ctrlPr>
                              <a:rPr lang="en-US" altLang="ja-JP" sz="2000" i="1">
                                <a:latin typeface="Cambria Math" panose="02040503050406030204" pitchFamily="18" charset="0"/>
                                <a:cs typeface="Times New Roman" pitchFamily="18" charset="0"/>
                              </a:rPr>
                            </m:ctrlPr>
                          </m:dPr>
                          <m:e>
                            <m:r>
                              <a:rPr lang="en-US" altLang="ja-JP" sz="2000" i="1">
                                <a:latin typeface="Cambria Math"/>
                                <a:cs typeface="Times New Roman" pitchFamily="18" charset="0"/>
                              </a:rPr>
                              <m:t>𝑛</m:t>
                            </m:r>
                            <m:r>
                              <a:rPr lang="en-US" altLang="ja-JP" sz="2000" b="0" i="1" smtClean="0">
                                <a:latin typeface="Cambria Math"/>
                                <a:cs typeface="Times New Roman" pitchFamily="18" charset="0"/>
                              </a:rPr>
                              <m:t>+1</m:t>
                            </m:r>
                          </m:e>
                        </m:d>
                        <m:r>
                          <a:rPr lang="en-US" altLang="ja-JP" sz="2000" i="1">
                            <a:latin typeface="Cambria Math"/>
                            <a:cs typeface="Times New Roman" pitchFamily="18" charset="0"/>
                          </a:rPr>
                          <m:t> </m:t>
                        </m:r>
                        <m:r>
                          <a:rPr lang="en-US" altLang="ja-JP" sz="2000" i="1" smtClean="0">
                            <a:latin typeface="Cambria Math"/>
                            <a:ea typeface="Cambria Math"/>
                            <a:cs typeface="Times New Roman" pitchFamily="18" charset="0"/>
                          </a:rPr>
                          <m:t>≤</m:t>
                        </m:r>
                        <m:r>
                          <a:rPr lang="en-US" altLang="ja-JP" sz="2000" b="0" i="1" smtClean="0">
                            <a:latin typeface="Cambria Math"/>
                            <a:ea typeface="Cambria Math"/>
                            <a:cs typeface="Times New Roman" pitchFamily="18" charset="0"/>
                          </a:rPr>
                          <m:t> </m:t>
                        </m:r>
                        <m:r>
                          <a:rPr lang="ja-JP" altLang="en-US" sz="2000" b="0" i="1" smtClean="0">
                            <a:latin typeface="Cambria Math"/>
                            <a:ea typeface="Cambria Math"/>
                            <a:cs typeface="Times New Roman" pitchFamily="18" charset="0"/>
                          </a:rPr>
                          <m:t>𝜌</m:t>
                        </m:r>
                        <m:d>
                          <m:dPr>
                            <m:ctrlPr>
                              <a:rPr lang="en-US" altLang="ja-JP" sz="2000" b="0" i="1" smtClean="0">
                                <a:latin typeface="Cambria Math" panose="02040503050406030204" pitchFamily="18" charset="0"/>
                                <a:ea typeface="Cambria Math"/>
                                <a:cs typeface="Times New Roman" pitchFamily="18" charset="0"/>
                              </a:rPr>
                            </m:ctrlPr>
                          </m:dPr>
                          <m:e>
                            <m:r>
                              <a:rPr lang="en-US" altLang="ja-JP" sz="2000" b="0" i="1" smtClean="0">
                                <a:latin typeface="Cambria Math"/>
                                <a:ea typeface="Cambria Math"/>
                                <a:cs typeface="Times New Roman" pitchFamily="18" charset="0"/>
                              </a:rPr>
                              <m:t>𝑛</m:t>
                            </m:r>
                          </m:e>
                        </m:d>
                        <m:r>
                          <a:rPr lang="en-US" altLang="ja-JP" sz="2000" b="0" i="1" smtClean="0">
                            <a:latin typeface="Cambria Math"/>
                            <a:ea typeface="Cambria Math"/>
                            <a:cs typeface="Times New Roman" pitchFamily="18" charset="0"/>
                          </a:rPr>
                          <m:t>+2</m:t>
                        </m:r>
                      </m:oMath>
                    </m:oMathPara>
                  </a14:m>
                  <a:endParaRPr lang="en-US" altLang="ja-JP" sz="2000" dirty="0">
                    <a:latin typeface="Times New Roman" pitchFamily="18" charset="0"/>
                    <a:cs typeface="Times New Roman" pitchFamily="18" charset="0"/>
                  </a:endParaRPr>
                </a:p>
              </p:txBody>
            </p:sp>
          </mc:Choice>
          <mc:Fallback xmlns="">
            <p:sp>
              <p:nvSpPr>
                <p:cNvPr id="54" name="正方形/長方形 53"/>
                <p:cNvSpPr>
                  <a:spLocks noRot="1" noChangeAspect="1" noMove="1" noResize="1" noEditPoints="1" noAdjustHandles="1" noChangeArrowheads="1" noChangeShapeType="1" noTextEdit="1"/>
                </p:cNvSpPr>
                <p:nvPr/>
              </p:nvSpPr>
              <p:spPr>
                <a:xfrm>
                  <a:off x="3747752" y="4635783"/>
                  <a:ext cx="2618153" cy="400110"/>
                </a:xfrm>
                <a:prstGeom prst="rect">
                  <a:avLst/>
                </a:prstGeom>
                <a:blipFill rotWithShape="0">
                  <a:blip r:embed="rId8"/>
                  <a:stretch>
                    <a:fillRect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3747752" y="4995823"/>
                  <a:ext cx="4856522" cy="400110"/>
                </a:xfrm>
                <a:prstGeom prst="rect">
                  <a:avLst/>
                </a:prstGeom>
                <a:solidFill>
                  <a:srgbClr val="FFC000"/>
                </a:solidFill>
              </p:spPr>
              <p:txBody>
                <a:bodyPr wrap="none">
                  <a:spAutoFit/>
                </a:bodyPr>
                <a:lstStyle/>
                <a:p>
                  <a14:m>
                    <m:oMath xmlns:m="http://schemas.openxmlformats.org/officeDocument/2006/math">
                      <m:r>
                        <a:rPr lang="ja-JP" altLang="en-US" sz="2000" i="1" smtClean="0">
                          <a:latin typeface="Cambria Math"/>
                          <a:cs typeface="Times New Roman" pitchFamily="18" charset="0"/>
                        </a:rPr>
                        <m:t>𝜌</m:t>
                      </m:r>
                      <m:d>
                        <m:dPr>
                          <m:ctrlPr>
                            <a:rPr lang="en-US" altLang="ja-JP" sz="2000" i="1">
                              <a:latin typeface="Cambria Math" panose="02040503050406030204" pitchFamily="18" charset="0"/>
                              <a:cs typeface="Times New Roman" pitchFamily="18" charset="0"/>
                            </a:rPr>
                          </m:ctrlPr>
                        </m:dPr>
                        <m:e>
                          <m:r>
                            <a:rPr lang="en-US" altLang="ja-JP" sz="2000" i="1">
                              <a:latin typeface="Cambria Math"/>
                              <a:cs typeface="Times New Roman" pitchFamily="18" charset="0"/>
                            </a:rPr>
                            <m:t>𝑛</m:t>
                          </m:r>
                        </m:e>
                      </m:d>
                      <m:r>
                        <a:rPr lang="en-US" altLang="ja-JP" sz="2000" b="0" i="1" smtClean="0">
                          <a:latin typeface="Cambria Math"/>
                          <a:cs typeface="Times New Roman" pitchFamily="18" charset="0"/>
                        </a:rPr>
                        <m:t>=</m:t>
                      </m:r>
                      <m:r>
                        <a:rPr lang="en-US" altLang="ja-JP" sz="2000" b="0" i="1" smtClean="0">
                          <a:latin typeface="Cambria Math"/>
                          <a:ea typeface="Cambria Math"/>
                          <a:cs typeface="Times New Roman" pitchFamily="18" charset="0"/>
                        </a:rPr>
                        <m:t> </m:t>
                      </m:r>
                      <m:sSub>
                        <m:sSubPr>
                          <m:ctrlPr>
                            <a:rPr lang="en-US" altLang="ja-JP" sz="2000" b="0" i="1" smtClean="0">
                              <a:latin typeface="Cambria Math" panose="02040503050406030204" pitchFamily="18" charset="0"/>
                              <a:ea typeface="Cambria Math"/>
                              <a:cs typeface="Times New Roman" pitchFamily="18" charset="0"/>
                            </a:rPr>
                          </m:ctrlPr>
                        </m:sSubPr>
                        <m:e>
                          <m:r>
                            <a:rPr lang="ja-JP" altLang="en-US" sz="2000" b="0" i="1" smtClean="0">
                              <a:latin typeface="Cambria Math"/>
                              <a:ea typeface="Cambria Math"/>
                              <a:cs typeface="Times New Roman" pitchFamily="18" charset="0"/>
                            </a:rPr>
                            <m:t>𝜌</m:t>
                          </m:r>
                        </m:e>
                        <m:sub>
                          <m:r>
                            <a:rPr lang="en-US" altLang="ja-JP" sz="2000" b="0" i="1" smtClean="0">
                              <a:latin typeface="Cambria Math"/>
                              <a:ea typeface="Cambria Math"/>
                              <a:cs typeface="Times New Roman" pitchFamily="18" charset="0"/>
                            </a:rPr>
                            <m:t>2</m:t>
                          </m:r>
                        </m:sub>
                      </m:sSub>
                      <m:d>
                        <m:dPr>
                          <m:ctrlPr>
                            <a:rPr lang="en-US" altLang="ja-JP" sz="2000" b="0" i="1" smtClean="0">
                              <a:latin typeface="Cambria Math" panose="02040503050406030204" pitchFamily="18" charset="0"/>
                              <a:ea typeface="Cambria Math"/>
                              <a:cs typeface="Times New Roman" pitchFamily="18" charset="0"/>
                            </a:rPr>
                          </m:ctrlPr>
                        </m:dPr>
                        <m:e>
                          <m:r>
                            <a:rPr lang="en-US" altLang="ja-JP" sz="2000" b="0" i="1" smtClean="0">
                              <a:latin typeface="Cambria Math"/>
                              <a:ea typeface="Cambria Math"/>
                              <a:cs typeface="Times New Roman" pitchFamily="18" charset="0"/>
                            </a:rPr>
                            <m:t>𝑛</m:t>
                          </m:r>
                        </m:e>
                      </m:d>
                      <m:r>
                        <a:rPr lang="en-US" altLang="ja-JP" sz="2000" b="0" i="1" smtClean="0">
                          <a:latin typeface="Cambria Math"/>
                          <a:ea typeface="Cambria Math"/>
                          <a:cs typeface="Times New Roman" pitchFamily="18" charset="0"/>
                        </a:rPr>
                        <m:t> </m:t>
                      </m:r>
                    </m:oMath>
                  </a14:m>
                  <a:r>
                    <a:rPr lang="en-US" altLang="ja-JP" sz="2000" dirty="0" smtClean="0">
                      <a:latin typeface="Times New Roman" pitchFamily="18" charset="0"/>
                      <a:cs typeface="Times New Roman" pitchFamily="18" charset="0"/>
                    </a:rPr>
                    <a:t>:   Max #runs in binary strings</a:t>
                  </a:r>
                  <a:endParaRPr lang="en-US" altLang="ja-JP" sz="2000" dirty="0">
                    <a:latin typeface="Times New Roman" pitchFamily="18" charset="0"/>
                    <a:cs typeface="Times New Roman" pitchFamily="18" charset="0"/>
                  </a:endParaRPr>
                </a:p>
              </p:txBody>
            </p:sp>
          </mc:Choice>
          <mc:Fallback xmlns="">
            <p:sp>
              <p:nvSpPr>
                <p:cNvPr id="55" name="正方形/長方形 54"/>
                <p:cNvSpPr>
                  <a:spLocks noRot="1" noChangeAspect="1" noMove="1" noResize="1" noEditPoints="1" noAdjustHandles="1" noChangeArrowheads="1" noChangeShapeType="1" noTextEdit="1"/>
                </p:cNvSpPr>
                <p:nvPr/>
              </p:nvSpPr>
              <p:spPr>
                <a:xfrm>
                  <a:off x="3747752" y="4995823"/>
                  <a:ext cx="4856522" cy="400110"/>
                </a:xfrm>
                <a:prstGeom prst="rect">
                  <a:avLst/>
                </a:prstGeom>
                <a:blipFill rotWithShape="0">
                  <a:blip r:embed="rId9"/>
                  <a:stretch>
                    <a:fillRect t="-9231" r="-754" b="-27692"/>
                  </a:stretch>
                </a:blipFill>
              </p:spPr>
              <p:txBody>
                <a:bodyPr/>
                <a:lstStyle/>
                <a:p>
                  <a:r>
                    <a:rPr lang="ja-JP" altLang="en-US">
                      <a:noFill/>
                    </a:rPr>
                    <a:t> </a:t>
                  </a:r>
                </a:p>
              </p:txBody>
            </p:sp>
          </mc:Fallback>
        </mc:AlternateContent>
      </p:grpSp>
      <p:sp>
        <p:nvSpPr>
          <p:cNvPr id="59" name="正方形/長方形 58"/>
          <p:cNvSpPr/>
          <p:nvPr/>
        </p:nvSpPr>
        <p:spPr>
          <a:xfrm>
            <a:off x="4027613" y="54024"/>
            <a:ext cx="2640914" cy="5384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1002137" y="-33962"/>
                <a:ext cx="7886700" cy="718301"/>
              </a:xfrm>
              <a:noFill/>
            </p:spPr>
            <p:txBody>
              <a:bodyPr>
                <a:normAutofit fontScale="90000"/>
              </a:bodyPr>
              <a:lstStyle/>
              <a:p>
                <a:r>
                  <a:rPr lang="en-US" altLang="ja-JP" sz="4000" dirty="0" smtClean="0"/>
                  <a:t>Basic Facts &amp; Conjectures on </a:t>
                </a:r>
                <a14:m>
                  <m:oMath xmlns:m="http://schemas.openxmlformats.org/officeDocument/2006/math">
                    <m:r>
                      <a:rPr lang="en-US" altLang="ja-JP" sz="4000" b="0" i="1" smtClean="0">
                        <a:latin typeface="Cambria Math" panose="02040503050406030204" pitchFamily="18" charset="0"/>
                      </a:rPr>
                      <m:t>𝜌</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𝑛</m:t>
                        </m:r>
                      </m:e>
                    </m:d>
                  </m:oMath>
                </a14:m>
                <a:endParaRPr kumimoji="1" lang="ja-JP" altLang="en-US" sz="40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1002137" y="-33962"/>
                <a:ext cx="7886700" cy="718301"/>
              </a:xfrm>
              <a:blipFill rotWithShape="0">
                <a:blip r:embed="rId10"/>
                <a:stretch>
                  <a:fillRect l="-2318" t="-11017" b="-22881"/>
                </a:stretch>
              </a:blipFill>
            </p:spPr>
            <p:txBody>
              <a:bodyPr/>
              <a:lstStyle/>
              <a:p>
                <a:r>
                  <a:rPr lang="ja-JP" altLang="en-US">
                    <a:noFill/>
                  </a:rPr>
                  <a:t> </a:t>
                </a:r>
              </a:p>
            </p:txBody>
          </p:sp>
        </mc:Fallback>
      </mc:AlternateContent>
      <p:sp>
        <p:nvSpPr>
          <p:cNvPr id="28" name="正方形/長方形 27"/>
          <p:cNvSpPr/>
          <p:nvPr/>
        </p:nvSpPr>
        <p:spPr>
          <a:xfrm>
            <a:off x="1022026" y="-20710"/>
            <a:ext cx="3005587" cy="497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493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0"/>
                                        </p:tgtEl>
                                      </p:cBhvr>
                                    </p:animEffect>
                                    <p:set>
                                      <p:cBhvr>
                                        <p:cTn id="10" dur="1" fill="hold">
                                          <p:stCondLst>
                                            <p:cond delay="1999"/>
                                          </p:stCondLst>
                                        </p:cTn>
                                        <p:tgtEl>
                                          <p:spTgt spid="6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61"/>
                                        </p:tgtEl>
                                      </p:cBhvr>
                                    </p:animEffect>
                                    <p:set>
                                      <p:cBhvr>
                                        <p:cTn id="13" dur="1" fill="hold">
                                          <p:stCondLst>
                                            <p:cond delay="1999"/>
                                          </p:stCondLst>
                                        </p:cTn>
                                        <p:tgtEl>
                                          <p:spTgt spid="61"/>
                                        </p:tgtEl>
                                        <p:attrNameLst>
                                          <p:attrName>style.visibility</p:attrName>
                                        </p:attrNameLst>
                                      </p:cBhvr>
                                      <p:to>
                                        <p:strVal val="hidden"/>
                                      </p:to>
                                    </p:set>
                                  </p:childTnLst>
                                </p:cTn>
                              </p:par>
                              <p:par>
                                <p:cTn id="14" presetID="10" presetClass="entr" presetSubtype="0" fill="hold" grpId="0" nodeType="withEffect">
                                  <p:stCondLst>
                                    <p:cond delay="10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childTnLst>
                          </p:cTn>
                        </p:par>
                        <p:par>
                          <p:cTn id="17" fill="hold">
                            <p:stCondLst>
                              <p:cond delay="2000"/>
                            </p:stCondLst>
                            <p:childTnLst>
                              <p:par>
                                <p:cTn id="18" presetID="10" presetClass="exit" presetSubtype="0" fill="hold" nodeType="afterEffect">
                                  <p:stCondLst>
                                    <p:cond delay="0"/>
                                  </p:stCondLst>
                                  <p:childTnLst>
                                    <p:animEffect transition="out" filter="fade">
                                      <p:cBhvr>
                                        <p:cTn id="19" dur="1000"/>
                                        <p:tgtEl>
                                          <p:spTgt spid="7"/>
                                        </p:tgtEl>
                                      </p:cBhvr>
                                    </p:animEffect>
                                    <p:set>
                                      <p:cBhvr>
                                        <p:cTn id="2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nvPr>
        </p:nvGraphicFramePr>
        <p:xfrm>
          <a:off x="168256" y="352247"/>
          <a:ext cx="8784976" cy="566931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グループ化 4"/>
          <p:cNvGrpSpPr/>
          <p:nvPr/>
        </p:nvGrpSpPr>
        <p:grpSpPr>
          <a:xfrm>
            <a:off x="338687" y="5918356"/>
            <a:ext cx="8805313" cy="918232"/>
            <a:chOff x="338687" y="5918356"/>
            <a:chExt cx="8805313" cy="918232"/>
          </a:xfrm>
        </p:grpSpPr>
        <mc:AlternateContent xmlns:mc="http://schemas.openxmlformats.org/markup-compatibility/2006" xmlns:a14="http://schemas.microsoft.com/office/drawing/2010/main">
          <mc:Choice Requires="a14">
            <p:graphicFrame>
              <p:nvGraphicFramePr>
                <p:cNvPr id="6" name="コンテンツ プレースホルダー 3"/>
                <p:cNvGraphicFramePr>
                  <a:graphicFrameLocks/>
                </p:cNvGraphicFramePr>
                <p:nvPr>
                  <p:extLst>
                    <p:ext uri="{D42A27DB-BD31-4B8C-83A1-F6EECF244321}">
                      <p14:modId xmlns:p14="http://schemas.microsoft.com/office/powerpoint/2010/main" val="2220166378"/>
                    </p:ext>
                  </p:extLst>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oMath>
                              </m:oMathPara>
                            </a14:m>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𝜌</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Choice>
          <mc:Fallback xmlns="">
            <p:graphicFrame>
              <p:nvGraphicFramePr>
                <p:cNvPr id="6" name="コンテンツ プレースホルダー 3"/>
                <p:cNvGraphicFramePr>
                  <a:graphicFrameLocks/>
                </p:cNvGraphicFramePr>
                <p:nvPr>
                  <p:extLst>
                    <p:ext uri="{D42A27DB-BD31-4B8C-83A1-F6EECF244321}">
                      <p14:modId xmlns:p14="http://schemas.microsoft.com/office/powerpoint/2010/main" val="2220166378"/>
                    </p:ext>
                  </p:extLst>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429" t="-1852" r="-1968571" b="-122222"/>
                            </a:stretch>
                          </a:blip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429" t="-90164" r="-1968571" b="-8197"/>
                            </a:stretch>
                          </a:blip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Fallback>
        </mc:AlternateContent>
        <p:cxnSp>
          <p:nvCxnSpPr>
            <p:cNvPr id="10" name="直線コネクタ 9"/>
            <p:cNvCxnSpPr/>
            <p:nvPr/>
          </p:nvCxnSpPr>
          <p:spPr>
            <a:xfrm>
              <a:off x="3988579" y="5918356"/>
              <a:ext cx="5155421"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774155" y="5918356"/>
              <a:ext cx="151465"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テキスト ボックス 16"/>
              <p:cNvSpPr txBox="1"/>
              <p:nvPr/>
            </p:nvSpPr>
            <p:spPr>
              <a:xfrm>
                <a:off x="1022026" y="1120690"/>
                <a:ext cx="1128001" cy="1030347"/>
              </a:xfrm>
              <a:prstGeom prst="rect">
                <a:avLst/>
              </a:prstGeom>
              <a:solidFill>
                <a:srgbClr val="FFFFFF"/>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rgbClr val="002060"/>
                              </a:solidFill>
                              <a:latin typeface="Cambria Math" panose="02040503050406030204" pitchFamily="18" charset="0"/>
                            </a:rPr>
                          </m:ctrlPr>
                        </m:fPr>
                        <m:num>
                          <m:r>
                            <a:rPr kumimoji="1" lang="ja-JP" altLang="en-US" sz="3200" i="1" smtClean="0">
                              <a:solidFill>
                                <a:srgbClr val="002060"/>
                              </a:solidFill>
                              <a:latin typeface="Cambria Math"/>
                            </a:rPr>
                            <m:t>𝜌</m:t>
                          </m:r>
                          <m:r>
                            <a:rPr kumimoji="1" lang="en-US" altLang="ja-JP" sz="3200" b="0" i="1" smtClean="0">
                              <a:solidFill>
                                <a:srgbClr val="002060"/>
                              </a:solidFill>
                              <a:latin typeface="Cambria Math"/>
                            </a:rPr>
                            <m:t>(</m:t>
                          </m:r>
                          <m:r>
                            <a:rPr kumimoji="1" lang="en-US" altLang="ja-JP" sz="3200" b="0" i="1" smtClean="0">
                              <a:solidFill>
                                <a:srgbClr val="002060"/>
                              </a:solidFill>
                              <a:latin typeface="Cambria Math"/>
                            </a:rPr>
                            <m:t>𝑛</m:t>
                          </m:r>
                          <m:r>
                            <a:rPr kumimoji="1" lang="en-US" altLang="ja-JP" sz="3200" b="0" i="1" smtClean="0">
                              <a:solidFill>
                                <a:srgbClr val="002060"/>
                              </a:solidFill>
                              <a:latin typeface="Cambria Math"/>
                            </a:rPr>
                            <m:t>)</m:t>
                          </m:r>
                        </m:num>
                        <m:den>
                          <m:r>
                            <a:rPr kumimoji="1" lang="en-US" altLang="ja-JP" sz="3200" b="0" i="1" smtClean="0">
                              <a:solidFill>
                                <a:srgbClr val="002060"/>
                              </a:solidFill>
                              <a:latin typeface="Cambria Math"/>
                            </a:rPr>
                            <m:t>𝑛</m:t>
                          </m:r>
                        </m:den>
                      </m:f>
                    </m:oMath>
                  </m:oMathPara>
                </a14:m>
                <a:endParaRPr kumimoji="1" lang="ja-JP" altLang="en-US" sz="3200" dirty="0">
                  <a:solidFill>
                    <a:srgbClr val="002060"/>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022026" y="1120690"/>
                <a:ext cx="1128001" cy="1030347"/>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3747752" y="4197031"/>
                <a:ext cx="4765920" cy="461665"/>
              </a:xfrm>
              <a:prstGeom prst="rect">
                <a:avLst/>
              </a:prstGeom>
              <a:solidFill>
                <a:srgbClr val="FFC000"/>
              </a:solidFill>
            </p:spPr>
            <p:txBody>
              <a:bodyPr wrap="none">
                <a:spAutoFit/>
              </a:bodyPr>
              <a:lstStyle/>
              <a:p>
                <a14:m>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smtClean="0">
                        <a:latin typeface="Cambria Math"/>
                        <a:ea typeface="Cambria Math"/>
                        <a:cs typeface="Times New Roman" pitchFamily="18" charset="0"/>
                      </a:rPr>
                      <m:t>&lt;</m:t>
                    </m:r>
                    <m:r>
                      <a:rPr lang="en-US" altLang="ja-JP" sz="2400" b="0" i="1" smtClean="0">
                        <a:latin typeface="Cambria Math"/>
                        <a:ea typeface="Cambria Math"/>
                        <a:cs typeface="Times New Roman" pitchFamily="18" charset="0"/>
                      </a:rPr>
                      <m:t>𝑛</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24" name="正方形/長方形 23"/>
              <p:cNvSpPr>
                <a:spLocks noRot="1" noChangeAspect="1" noMove="1" noResize="1" noEditPoints="1" noAdjustHandles="1" noChangeArrowheads="1" noChangeShapeType="1" noTextEdit="1"/>
              </p:cNvSpPr>
              <p:nvPr/>
            </p:nvSpPr>
            <p:spPr>
              <a:xfrm>
                <a:off x="3747752" y="4197031"/>
                <a:ext cx="4765920" cy="461665"/>
              </a:xfrm>
              <a:prstGeom prst="rect">
                <a:avLst/>
              </a:prstGeom>
              <a:blipFill rotWithShape="0">
                <a:blip r:embed="rId6"/>
                <a:stretch>
                  <a:fillRect l="-384" t="-10526" r="-895"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p:cNvSpPr/>
              <p:nvPr/>
            </p:nvSpPr>
            <p:spPr>
              <a:xfrm>
                <a:off x="3747752" y="4197031"/>
                <a:ext cx="4765920" cy="461665"/>
              </a:xfrm>
              <a:prstGeom prst="rect">
                <a:avLst/>
              </a:prstGeom>
              <a:solidFill>
                <a:srgbClr val="FFC000"/>
              </a:solidFill>
            </p:spPr>
            <p:txBody>
              <a:bodyPr wrap="none">
                <a:spAutoFit/>
              </a:bodyPr>
              <a:lstStyle/>
              <a:p>
                <a14:m>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smtClean="0">
                        <a:latin typeface="Cambria Math"/>
                        <a:ea typeface="Cambria Math"/>
                        <a:cs typeface="Times New Roman" pitchFamily="18" charset="0"/>
                      </a:rPr>
                      <m:t>&lt;</m:t>
                    </m:r>
                    <m:r>
                      <a:rPr lang="en-US" altLang="ja-JP" sz="2400" b="0" i="1" smtClean="0">
                        <a:latin typeface="Cambria Math"/>
                        <a:ea typeface="Cambria Math"/>
                        <a:cs typeface="Times New Roman" pitchFamily="18" charset="0"/>
                      </a:rPr>
                      <m:t>𝑛</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53" name="正方形/長方形 52"/>
              <p:cNvSpPr>
                <a:spLocks noRot="1" noChangeAspect="1" noMove="1" noResize="1" noEditPoints="1" noAdjustHandles="1" noChangeArrowheads="1" noChangeShapeType="1" noTextEdit="1"/>
              </p:cNvSpPr>
              <p:nvPr/>
            </p:nvSpPr>
            <p:spPr>
              <a:xfrm>
                <a:off x="3747752" y="4197031"/>
                <a:ext cx="4765920" cy="461665"/>
              </a:xfrm>
              <a:prstGeom prst="rect">
                <a:avLst/>
              </a:prstGeom>
              <a:blipFill rotWithShape="0">
                <a:blip r:embed="rId6"/>
                <a:stretch>
                  <a:fillRect l="-384" t="-10526" r="-895" b="-28947"/>
                </a:stretch>
              </a:blipFill>
            </p:spPr>
            <p:txBody>
              <a:bodyPr/>
              <a:lstStyle/>
              <a:p>
                <a:r>
                  <a:rPr lang="ja-JP" altLang="en-US">
                    <a:noFill/>
                  </a:rPr>
                  <a:t> </a:t>
                </a:r>
              </a:p>
            </p:txBody>
          </p:sp>
        </mc:Fallback>
      </mc:AlternateContent>
      <p:sp>
        <p:nvSpPr>
          <p:cNvPr id="59" name="正方形/長方形 58"/>
          <p:cNvSpPr/>
          <p:nvPr/>
        </p:nvSpPr>
        <p:spPr>
          <a:xfrm>
            <a:off x="4027613" y="54024"/>
            <a:ext cx="2640914" cy="5384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1002137" y="-33962"/>
                <a:ext cx="7886700" cy="718301"/>
              </a:xfrm>
              <a:noFill/>
            </p:spPr>
            <p:txBody>
              <a:bodyPr>
                <a:normAutofit fontScale="90000"/>
              </a:bodyPr>
              <a:lstStyle/>
              <a:p>
                <a:r>
                  <a:rPr lang="en-US" altLang="ja-JP" sz="4000" dirty="0" smtClean="0"/>
                  <a:t>Basic Facts &amp; Conjectures on </a:t>
                </a:r>
                <a14:m>
                  <m:oMath xmlns:m="http://schemas.openxmlformats.org/officeDocument/2006/math">
                    <m:r>
                      <a:rPr lang="en-US" altLang="ja-JP" sz="4000" b="0" i="1" smtClean="0">
                        <a:latin typeface="Cambria Math" panose="02040503050406030204" pitchFamily="18" charset="0"/>
                      </a:rPr>
                      <m:t>𝜌</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𝑛</m:t>
                        </m:r>
                      </m:e>
                    </m:d>
                  </m:oMath>
                </a14:m>
                <a:endParaRPr kumimoji="1" lang="ja-JP" altLang="en-US" sz="40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1002137" y="-33962"/>
                <a:ext cx="7886700" cy="718301"/>
              </a:xfrm>
              <a:blipFill rotWithShape="0">
                <a:blip r:embed="rId7"/>
                <a:stretch>
                  <a:fillRect l="-2318" t="-11017" b="-228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3747752" y="3246186"/>
                <a:ext cx="4624599" cy="642740"/>
              </a:xfrm>
              <a:prstGeom prst="rect">
                <a:avLst/>
              </a:prstGeom>
              <a:solidFill>
                <a:srgbClr val="FFC000"/>
              </a:solidFill>
            </p:spPr>
            <p:txBody>
              <a:bodyPr wrap="none">
                <a:spAutoFit/>
              </a:bodyPr>
              <a:lstStyle/>
              <a:p>
                <a14:m>
                  <m:oMath xmlns:m="http://schemas.openxmlformats.org/officeDocument/2006/math">
                    <m:f>
                      <m:fPr>
                        <m:ctrlPr>
                          <a:rPr lang="en-US" altLang="ja-JP" sz="2400" i="1" smtClean="0">
                            <a:latin typeface="Cambria Math" panose="02040503050406030204" pitchFamily="18" charset="0"/>
                            <a:cs typeface="Times New Roman" pitchFamily="18" charset="0"/>
                          </a:rPr>
                        </m:ctrlPr>
                      </m:fPr>
                      <m:num>
                        <m:r>
                          <a:rPr lang="ja-JP" altLang="en-US" sz="2400" i="1">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num>
                      <m:den>
                        <m:r>
                          <a:rPr lang="en-US" altLang="ja-JP" sz="2400" b="0" i="1" smtClean="0">
                            <a:latin typeface="Cambria Math" panose="02040503050406030204" pitchFamily="18" charset="0"/>
                            <a:cs typeface="Times New Roman" pitchFamily="18" charset="0"/>
                          </a:rPr>
                          <m:t>𝑛</m:t>
                        </m:r>
                      </m:den>
                    </m:f>
                    <m:r>
                      <a:rPr lang="en-US" altLang="ja-JP" sz="2400" i="1" smtClean="0">
                        <a:latin typeface="Cambria Math"/>
                        <a:ea typeface="Cambria Math"/>
                        <a:cs typeface="Times New Roman" pitchFamily="18" charset="0"/>
                      </a:rPr>
                      <m:t>&lt;</m:t>
                    </m:r>
                    <m:r>
                      <a:rPr lang="en-US" altLang="ja-JP" sz="2400" b="0" i="1" smtClean="0">
                        <a:latin typeface="Cambria Math" panose="02040503050406030204" pitchFamily="18" charset="0"/>
                        <a:ea typeface="Cambria Math"/>
                        <a:cs typeface="Times New Roman" pitchFamily="18" charset="0"/>
                      </a:rPr>
                      <m:t>1</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3747752" y="3246186"/>
                <a:ext cx="4624599" cy="642740"/>
              </a:xfrm>
              <a:prstGeom prst="rect">
                <a:avLst/>
              </a:prstGeom>
              <a:blipFill rotWithShape="0">
                <a:blip r:embed="rId8"/>
                <a:stretch>
                  <a:fillRect r="-1055" b="-8571"/>
                </a:stretch>
              </a:blipFill>
            </p:spPr>
            <p:txBody>
              <a:bodyPr/>
              <a:lstStyle/>
              <a:p>
                <a:r>
                  <a:rPr lang="ja-JP" altLang="en-US">
                    <a:noFill/>
                  </a:rPr>
                  <a:t> </a:t>
                </a:r>
              </a:p>
            </p:txBody>
          </p:sp>
        </mc:Fallback>
      </mc:AlternateContent>
      <p:sp>
        <p:nvSpPr>
          <p:cNvPr id="23" name="正方形/長方形 22"/>
          <p:cNvSpPr/>
          <p:nvPr/>
        </p:nvSpPr>
        <p:spPr>
          <a:xfrm>
            <a:off x="1022026" y="-20710"/>
            <a:ext cx="3005587" cy="497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51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3619177951"/>
              </p:ext>
            </p:extLst>
          </p:nvPr>
        </p:nvGraphicFramePr>
        <p:xfrm>
          <a:off x="170670" y="411527"/>
          <a:ext cx="8784976" cy="56693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3823477474"/>
              </p:ext>
            </p:extLst>
          </p:nvPr>
        </p:nvGraphicFramePr>
        <p:xfrm>
          <a:off x="194014" y="411527"/>
          <a:ext cx="8784976" cy="566931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グループ化 4"/>
          <p:cNvGrpSpPr/>
          <p:nvPr/>
        </p:nvGrpSpPr>
        <p:grpSpPr>
          <a:xfrm>
            <a:off x="338687" y="5918356"/>
            <a:ext cx="8805313" cy="918232"/>
            <a:chOff x="338687" y="5918356"/>
            <a:chExt cx="8805313" cy="918232"/>
          </a:xfrm>
        </p:grpSpPr>
        <mc:AlternateContent xmlns:mc="http://schemas.openxmlformats.org/markup-compatibility/2006" xmlns:a14="http://schemas.microsoft.com/office/drawing/2010/main">
          <mc:Choice Requires="a14">
            <p:graphicFrame>
              <p:nvGraphicFramePr>
                <p:cNvPr id="6" name="コンテンツ プレースホルダー 3"/>
                <p:cNvGraphicFramePr>
                  <a:graphicFrameLocks/>
                </p:cNvGraphicFramePr>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oMath>
                              </m:oMathPara>
                            </a14:m>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𝜌</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Choice>
          <mc:Fallback xmlns="">
            <p:graphicFrame>
              <p:nvGraphicFramePr>
                <p:cNvPr id="6" name="コンテンツ プレースホルダー 3"/>
                <p:cNvGraphicFramePr>
                  <a:graphicFrameLocks/>
                </p:cNvGraphicFramePr>
                <p:nvPr/>
              </p:nvGraphicFramePr>
              <p:xfrm>
                <a:off x="338687" y="6139531"/>
                <a:ext cx="8805313" cy="697057"/>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429" t="-1852" r="-1968571" b="-122222"/>
                            </a:stretch>
                          </a:blip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429" t="-90164" r="-1968571" b="-8197"/>
                            </a:stretch>
                          </a:blip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mc:Fallback>
        </mc:AlternateContent>
        <p:cxnSp>
          <p:nvCxnSpPr>
            <p:cNvPr id="10" name="直線コネクタ 9"/>
            <p:cNvCxnSpPr/>
            <p:nvPr/>
          </p:nvCxnSpPr>
          <p:spPr>
            <a:xfrm>
              <a:off x="3988579" y="5918356"/>
              <a:ext cx="5155421"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774155" y="5918356"/>
              <a:ext cx="151465" cy="213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テキスト ボックス 16"/>
              <p:cNvSpPr txBox="1"/>
              <p:nvPr/>
            </p:nvSpPr>
            <p:spPr>
              <a:xfrm>
                <a:off x="1022026" y="1120690"/>
                <a:ext cx="1128001" cy="1030347"/>
              </a:xfrm>
              <a:prstGeom prst="rect">
                <a:avLst/>
              </a:prstGeom>
              <a:solidFill>
                <a:srgbClr val="FFFFFF"/>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rgbClr val="002060"/>
                              </a:solidFill>
                              <a:latin typeface="Cambria Math" panose="02040503050406030204" pitchFamily="18" charset="0"/>
                            </a:rPr>
                          </m:ctrlPr>
                        </m:fPr>
                        <m:num>
                          <m:r>
                            <a:rPr kumimoji="1" lang="ja-JP" altLang="en-US" sz="3200" i="1" smtClean="0">
                              <a:solidFill>
                                <a:srgbClr val="002060"/>
                              </a:solidFill>
                              <a:latin typeface="Cambria Math"/>
                            </a:rPr>
                            <m:t>𝜌</m:t>
                          </m:r>
                          <m:r>
                            <a:rPr kumimoji="1" lang="en-US" altLang="ja-JP" sz="3200" b="0" i="1" smtClean="0">
                              <a:solidFill>
                                <a:srgbClr val="002060"/>
                              </a:solidFill>
                              <a:latin typeface="Cambria Math"/>
                            </a:rPr>
                            <m:t>(</m:t>
                          </m:r>
                          <m:r>
                            <a:rPr kumimoji="1" lang="en-US" altLang="ja-JP" sz="3200" b="0" i="1" smtClean="0">
                              <a:solidFill>
                                <a:srgbClr val="002060"/>
                              </a:solidFill>
                              <a:latin typeface="Cambria Math"/>
                            </a:rPr>
                            <m:t>𝑛</m:t>
                          </m:r>
                          <m:r>
                            <a:rPr kumimoji="1" lang="en-US" altLang="ja-JP" sz="3200" b="0" i="1" smtClean="0">
                              <a:solidFill>
                                <a:srgbClr val="002060"/>
                              </a:solidFill>
                              <a:latin typeface="Cambria Math"/>
                            </a:rPr>
                            <m:t>)</m:t>
                          </m:r>
                        </m:num>
                        <m:den>
                          <m:r>
                            <a:rPr kumimoji="1" lang="en-US" altLang="ja-JP" sz="3200" b="0" i="1" smtClean="0">
                              <a:solidFill>
                                <a:srgbClr val="002060"/>
                              </a:solidFill>
                              <a:latin typeface="Cambria Math"/>
                            </a:rPr>
                            <m:t>𝑛</m:t>
                          </m:r>
                        </m:den>
                      </m:f>
                    </m:oMath>
                  </m:oMathPara>
                </a14:m>
                <a:endParaRPr kumimoji="1" lang="ja-JP" altLang="en-US" sz="3200" dirty="0">
                  <a:solidFill>
                    <a:srgbClr val="002060"/>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022026" y="1120690"/>
                <a:ext cx="1128001" cy="1030347"/>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3747752" y="4197031"/>
                <a:ext cx="4765920" cy="461665"/>
              </a:xfrm>
              <a:prstGeom prst="rect">
                <a:avLst/>
              </a:prstGeom>
              <a:solidFill>
                <a:srgbClr val="FFC000"/>
              </a:solidFill>
            </p:spPr>
            <p:txBody>
              <a:bodyPr wrap="none">
                <a:spAutoFit/>
              </a:bodyPr>
              <a:lstStyle/>
              <a:p>
                <a14:m>
                  <m:oMath xmlns:m="http://schemas.openxmlformats.org/officeDocument/2006/math">
                    <m:r>
                      <a:rPr lang="ja-JP" altLang="en-US" sz="2400" i="1" smtClean="0">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r>
                      <a:rPr lang="en-US" altLang="ja-JP" sz="2400" i="1" smtClean="0">
                        <a:latin typeface="Cambria Math"/>
                        <a:ea typeface="Cambria Math"/>
                        <a:cs typeface="Times New Roman" pitchFamily="18" charset="0"/>
                      </a:rPr>
                      <m:t>&lt;</m:t>
                    </m:r>
                    <m:r>
                      <a:rPr lang="en-US" altLang="ja-JP" sz="2400" b="0" i="1" smtClean="0">
                        <a:latin typeface="Cambria Math"/>
                        <a:ea typeface="Cambria Math"/>
                        <a:cs typeface="Times New Roman" pitchFamily="18" charset="0"/>
                      </a:rPr>
                      <m:t>𝑛</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24" name="正方形/長方形 23"/>
              <p:cNvSpPr>
                <a:spLocks noRot="1" noChangeAspect="1" noMove="1" noResize="1" noEditPoints="1" noAdjustHandles="1" noChangeArrowheads="1" noChangeShapeType="1" noTextEdit="1"/>
              </p:cNvSpPr>
              <p:nvPr/>
            </p:nvSpPr>
            <p:spPr>
              <a:xfrm>
                <a:off x="3747752" y="4197031"/>
                <a:ext cx="4765920" cy="461665"/>
              </a:xfrm>
              <a:prstGeom prst="rect">
                <a:avLst/>
              </a:prstGeom>
              <a:blipFill rotWithShape="0">
                <a:blip r:embed="rId6"/>
                <a:stretch>
                  <a:fillRect l="-384" t="-10526" r="-895" b="-28947"/>
                </a:stretch>
              </a:blipFill>
            </p:spPr>
            <p:txBody>
              <a:bodyPr/>
              <a:lstStyle/>
              <a:p>
                <a:r>
                  <a:rPr lang="ja-JP" altLang="en-US">
                    <a:noFill/>
                  </a:rPr>
                  <a:t> </a:t>
                </a:r>
              </a:p>
            </p:txBody>
          </p:sp>
        </mc:Fallback>
      </mc:AlternateContent>
      <p:sp>
        <p:nvSpPr>
          <p:cNvPr id="59" name="正方形/長方形 58"/>
          <p:cNvSpPr/>
          <p:nvPr/>
        </p:nvSpPr>
        <p:spPr>
          <a:xfrm>
            <a:off x="4027613" y="54024"/>
            <a:ext cx="2640914" cy="5384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1002137" y="-33962"/>
                <a:ext cx="7886700" cy="718301"/>
              </a:xfrm>
              <a:noFill/>
            </p:spPr>
            <p:txBody>
              <a:bodyPr>
                <a:normAutofit fontScale="90000"/>
              </a:bodyPr>
              <a:lstStyle/>
              <a:p>
                <a:r>
                  <a:rPr lang="en-US" altLang="ja-JP" sz="4000" dirty="0" smtClean="0"/>
                  <a:t>Basic Facts &amp; Conjectures on </a:t>
                </a:r>
                <a14:m>
                  <m:oMath xmlns:m="http://schemas.openxmlformats.org/officeDocument/2006/math">
                    <m:r>
                      <a:rPr lang="en-US" altLang="ja-JP" sz="4000" b="0" i="1" smtClean="0">
                        <a:latin typeface="Cambria Math" panose="02040503050406030204" pitchFamily="18" charset="0"/>
                      </a:rPr>
                      <m:t>𝜌</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𝑛</m:t>
                        </m:r>
                      </m:e>
                    </m:d>
                  </m:oMath>
                </a14:m>
                <a:endParaRPr kumimoji="1" lang="ja-JP" altLang="en-US" sz="40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1002137" y="-33962"/>
                <a:ext cx="7886700" cy="718301"/>
              </a:xfrm>
              <a:blipFill rotWithShape="0">
                <a:blip r:embed="rId7"/>
                <a:stretch>
                  <a:fillRect l="-2318" t="-11017" b="-228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3747752" y="3246186"/>
                <a:ext cx="4624599" cy="642740"/>
              </a:xfrm>
              <a:prstGeom prst="rect">
                <a:avLst/>
              </a:prstGeom>
              <a:solidFill>
                <a:srgbClr val="FFC000"/>
              </a:solidFill>
            </p:spPr>
            <p:txBody>
              <a:bodyPr wrap="none">
                <a:spAutoFit/>
              </a:bodyPr>
              <a:lstStyle/>
              <a:p>
                <a14:m>
                  <m:oMath xmlns:m="http://schemas.openxmlformats.org/officeDocument/2006/math">
                    <m:f>
                      <m:fPr>
                        <m:ctrlPr>
                          <a:rPr lang="en-US" altLang="ja-JP" sz="2400" i="1" smtClean="0">
                            <a:latin typeface="Cambria Math" panose="02040503050406030204" pitchFamily="18" charset="0"/>
                            <a:cs typeface="Times New Roman" pitchFamily="18" charset="0"/>
                          </a:rPr>
                        </m:ctrlPr>
                      </m:fPr>
                      <m:num>
                        <m:r>
                          <a:rPr lang="ja-JP" altLang="en-US" sz="2400" i="1">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num>
                      <m:den>
                        <m:r>
                          <a:rPr lang="en-US" altLang="ja-JP" sz="2400" b="0" i="1" smtClean="0">
                            <a:latin typeface="Cambria Math" panose="02040503050406030204" pitchFamily="18" charset="0"/>
                            <a:cs typeface="Times New Roman" pitchFamily="18" charset="0"/>
                          </a:rPr>
                          <m:t>𝑛</m:t>
                        </m:r>
                      </m:den>
                    </m:f>
                    <m:r>
                      <a:rPr lang="en-US" altLang="ja-JP" sz="2400" i="1" smtClean="0">
                        <a:latin typeface="Cambria Math"/>
                        <a:ea typeface="Cambria Math"/>
                        <a:cs typeface="Times New Roman" pitchFamily="18" charset="0"/>
                      </a:rPr>
                      <m:t>&lt;</m:t>
                    </m:r>
                    <m:r>
                      <a:rPr lang="en-US" altLang="ja-JP" sz="2400" b="0" i="1" smtClean="0">
                        <a:latin typeface="Cambria Math" panose="02040503050406030204" pitchFamily="18" charset="0"/>
                        <a:ea typeface="Cambria Math"/>
                        <a:cs typeface="Times New Roman" pitchFamily="18" charset="0"/>
                      </a:rPr>
                      <m:t>1</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3747752" y="3246186"/>
                <a:ext cx="4624599" cy="642740"/>
              </a:xfrm>
              <a:prstGeom prst="rect">
                <a:avLst/>
              </a:prstGeom>
              <a:blipFill rotWithShape="0">
                <a:blip r:embed="rId8"/>
                <a:stretch>
                  <a:fillRect r="-1055" b="-8571"/>
                </a:stretch>
              </a:blipFill>
            </p:spPr>
            <p:txBody>
              <a:bodyPr/>
              <a:lstStyle/>
              <a:p>
                <a:r>
                  <a:rPr lang="ja-JP" altLang="en-US">
                    <a:noFill/>
                  </a:rPr>
                  <a:t> </a:t>
                </a:r>
              </a:p>
            </p:txBody>
          </p:sp>
        </mc:Fallback>
      </mc:AlternateContent>
      <p:sp>
        <p:nvSpPr>
          <p:cNvPr id="15" name="正方形/長方形 14"/>
          <p:cNvSpPr/>
          <p:nvPr/>
        </p:nvSpPr>
        <p:spPr>
          <a:xfrm>
            <a:off x="1022026" y="-7458"/>
            <a:ext cx="3005587" cy="497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25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4"/>
                                        </p:tgtEl>
                                      </p:cBhvr>
                                    </p:animEffect>
                                    <p:set>
                                      <p:cBhvr>
                                        <p:cTn id="10" dur="1" fill="hold">
                                          <p:stCondLst>
                                            <p:cond delay="1999"/>
                                          </p:stCondLst>
                                        </p:cTn>
                                        <p:tgtEl>
                                          <p:spTgt spid="2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8"/>
                                        </p:tgtEl>
                                      </p:cBhvr>
                                    </p:animEffect>
                                    <p:set>
                                      <p:cBhvr>
                                        <p:cTn id="13"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nvPr>
        </p:nvGraphicFramePr>
        <p:xfrm>
          <a:off x="170670" y="411527"/>
          <a:ext cx="8784976" cy="566931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7" name="テキスト ボックス 16"/>
              <p:cNvSpPr txBox="1"/>
              <p:nvPr/>
            </p:nvSpPr>
            <p:spPr>
              <a:xfrm>
                <a:off x="1022026" y="1120690"/>
                <a:ext cx="1128001" cy="1030347"/>
              </a:xfrm>
              <a:prstGeom prst="rect">
                <a:avLst/>
              </a:prstGeom>
              <a:solidFill>
                <a:srgbClr val="FFFFFF"/>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rgbClr val="002060"/>
                              </a:solidFill>
                              <a:latin typeface="Cambria Math" panose="02040503050406030204" pitchFamily="18" charset="0"/>
                            </a:rPr>
                          </m:ctrlPr>
                        </m:fPr>
                        <m:num>
                          <m:r>
                            <a:rPr kumimoji="1" lang="ja-JP" altLang="en-US" sz="3200" i="1" smtClean="0">
                              <a:solidFill>
                                <a:srgbClr val="002060"/>
                              </a:solidFill>
                              <a:latin typeface="Cambria Math"/>
                            </a:rPr>
                            <m:t>𝜌</m:t>
                          </m:r>
                          <m:r>
                            <a:rPr kumimoji="1" lang="en-US" altLang="ja-JP" sz="3200" b="0" i="1" smtClean="0">
                              <a:solidFill>
                                <a:srgbClr val="002060"/>
                              </a:solidFill>
                              <a:latin typeface="Cambria Math"/>
                            </a:rPr>
                            <m:t>(</m:t>
                          </m:r>
                          <m:r>
                            <a:rPr kumimoji="1" lang="en-US" altLang="ja-JP" sz="3200" b="0" i="1" smtClean="0">
                              <a:solidFill>
                                <a:srgbClr val="002060"/>
                              </a:solidFill>
                              <a:latin typeface="Cambria Math"/>
                            </a:rPr>
                            <m:t>𝑛</m:t>
                          </m:r>
                          <m:r>
                            <a:rPr kumimoji="1" lang="en-US" altLang="ja-JP" sz="3200" b="0" i="1" smtClean="0">
                              <a:solidFill>
                                <a:srgbClr val="002060"/>
                              </a:solidFill>
                              <a:latin typeface="Cambria Math"/>
                            </a:rPr>
                            <m:t>)</m:t>
                          </m:r>
                        </m:num>
                        <m:den>
                          <m:r>
                            <a:rPr kumimoji="1" lang="en-US" altLang="ja-JP" sz="3200" b="0" i="1" smtClean="0">
                              <a:solidFill>
                                <a:srgbClr val="002060"/>
                              </a:solidFill>
                              <a:latin typeface="Cambria Math"/>
                            </a:rPr>
                            <m:t>𝑛</m:t>
                          </m:r>
                        </m:den>
                      </m:f>
                    </m:oMath>
                  </m:oMathPara>
                </a14:m>
                <a:endParaRPr kumimoji="1" lang="ja-JP" altLang="en-US" sz="3200" dirty="0">
                  <a:solidFill>
                    <a:srgbClr val="002060"/>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022026" y="1120690"/>
                <a:ext cx="1128001" cy="1030347"/>
              </a:xfrm>
              <a:prstGeom prst="rect">
                <a:avLst/>
              </a:prstGeom>
              <a:blipFill rotWithShape="0">
                <a:blip r:embed="rId4"/>
                <a:stretch>
                  <a:fillRect/>
                </a:stretch>
              </a:blipFill>
            </p:spPr>
            <p:txBody>
              <a:bodyPr/>
              <a:lstStyle/>
              <a:p>
                <a:r>
                  <a:rPr lang="ja-JP" altLang="en-US">
                    <a:noFill/>
                  </a:rPr>
                  <a:t> </a:t>
                </a:r>
              </a:p>
            </p:txBody>
          </p:sp>
        </mc:Fallback>
      </mc:AlternateContent>
      <p:sp>
        <p:nvSpPr>
          <p:cNvPr id="59" name="正方形/長方形 58"/>
          <p:cNvSpPr/>
          <p:nvPr/>
        </p:nvSpPr>
        <p:spPr>
          <a:xfrm>
            <a:off x="4027613" y="54024"/>
            <a:ext cx="2640914" cy="5384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1002137" y="-33962"/>
                <a:ext cx="7886700" cy="718301"/>
              </a:xfrm>
              <a:noFill/>
            </p:spPr>
            <p:txBody>
              <a:bodyPr>
                <a:normAutofit fontScale="90000"/>
              </a:bodyPr>
              <a:lstStyle/>
              <a:p>
                <a:r>
                  <a:rPr lang="en-US" altLang="ja-JP" sz="4000" dirty="0" smtClean="0"/>
                  <a:t>Basic Facts &amp; Conjectures on </a:t>
                </a:r>
                <a14:m>
                  <m:oMath xmlns:m="http://schemas.openxmlformats.org/officeDocument/2006/math">
                    <m:r>
                      <a:rPr lang="en-US" altLang="ja-JP" sz="4000" b="0" i="1" smtClean="0">
                        <a:latin typeface="Cambria Math" panose="02040503050406030204" pitchFamily="18" charset="0"/>
                      </a:rPr>
                      <m:t>𝜌</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𝑛</m:t>
                        </m:r>
                      </m:e>
                    </m:d>
                  </m:oMath>
                </a14:m>
                <a:endParaRPr kumimoji="1" lang="ja-JP" altLang="en-US" sz="40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1002137" y="-33962"/>
                <a:ext cx="7886700" cy="718301"/>
              </a:xfrm>
              <a:blipFill rotWithShape="0">
                <a:blip r:embed="rId5"/>
                <a:stretch>
                  <a:fillRect l="-2318" t="-11017" b="-228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3747752" y="3246186"/>
                <a:ext cx="4624599" cy="642740"/>
              </a:xfrm>
              <a:prstGeom prst="rect">
                <a:avLst/>
              </a:prstGeom>
              <a:solidFill>
                <a:srgbClr val="FFC000"/>
              </a:solidFill>
            </p:spPr>
            <p:txBody>
              <a:bodyPr wrap="none">
                <a:spAutoFit/>
              </a:bodyPr>
              <a:lstStyle/>
              <a:p>
                <a14:m>
                  <m:oMath xmlns:m="http://schemas.openxmlformats.org/officeDocument/2006/math">
                    <m:f>
                      <m:fPr>
                        <m:ctrlPr>
                          <a:rPr lang="en-US" altLang="ja-JP" sz="2400" i="1" smtClean="0">
                            <a:latin typeface="Cambria Math" panose="02040503050406030204" pitchFamily="18" charset="0"/>
                            <a:cs typeface="Times New Roman" pitchFamily="18" charset="0"/>
                          </a:rPr>
                        </m:ctrlPr>
                      </m:fPr>
                      <m:num>
                        <m:r>
                          <a:rPr lang="ja-JP" altLang="en-US" sz="2400" i="1">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num>
                      <m:den>
                        <m:r>
                          <a:rPr lang="en-US" altLang="ja-JP" sz="2400" b="0" i="1" smtClean="0">
                            <a:latin typeface="Cambria Math" panose="02040503050406030204" pitchFamily="18" charset="0"/>
                            <a:cs typeface="Times New Roman" pitchFamily="18" charset="0"/>
                          </a:rPr>
                          <m:t>𝑛</m:t>
                        </m:r>
                      </m:den>
                    </m:f>
                    <m:r>
                      <a:rPr lang="en-US" altLang="ja-JP" sz="2400" i="1" smtClean="0">
                        <a:latin typeface="Cambria Math"/>
                        <a:ea typeface="Cambria Math"/>
                        <a:cs typeface="Times New Roman" pitchFamily="18" charset="0"/>
                      </a:rPr>
                      <m:t>&lt;</m:t>
                    </m:r>
                    <m:r>
                      <a:rPr lang="en-US" altLang="ja-JP" sz="2400" b="0" i="1" smtClean="0">
                        <a:latin typeface="Cambria Math" panose="02040503050406030204" pitchFamily="18" charset="0"/>
                        <a:ea typeface="Cambria Math"/>
                        <a:cs typeface="Times New Roman" pitchFamily="18" charset="0"/>
                      </a:rPr>
                      <m:t>1</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3747752" y="3246186"/>
                <a:ext cx="4624599" cy="642740"/>
              </a:xfrm>
              <a:prstGeom prst="rect">
                <a:avLst/>
              </a:prstGeom>
              <a:blipFill rotWithShape="0">
                <a:blip r:embed="rId6"/>
                <a:stretch>
                  <a:fillRect r="-1055" b="-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3641735" y="2151037"/>
                <a:ext cx="4624599" cy="1012072"/>
              </a:xfrm>
              <a:prstGeom prst="rect">
                <a:avLst/>
              </a:prstGeom>
              <a:solidFill>
                <a:schemeClr val="accent1">
                  <a:lumMod val="60000"/>
                  <a:lumOff val="40000"/>
                </a:schemeClr>
              </a:solidFill>
              <a:ln w="38100">
                <a:solidFill>
                  <a:srgbClr val="FF0000"/>
                </a:solidFill>
              </a:ln>
            </p:spPr>
            <p:txBody>
              <a:bodyPr wrap="square">
                <a:spAutoFit/>
              </a:bodyPr>
              <a:lstStyle/>
              <a:p>
                <a:r>
                  <a:rPr lang="en-US" altLang="ja-JP" sz="2400" dirty="0"/>
                  <a:t>The best upper-bound</a:t>
                </a:r>
                <a:endParaRPr lang="ja-JP" altLang="en-US" sz="2400" dirty="0"/>
              </a:p>
              <a:p>
                <a14:m>
                  <m:oMath xmlns:m="http://schemas.openxmlformats.org/officeDocument/2006/math">
                    <m:f>
                      <m:fPr>
                        <m:ctrlPr>
                          <a:rPr lang="en-US" altLang="ja-JP" sz="2400" i="1" smtClean="0">
                            <a:latin typeface="Cambria Math" panose="02040503050406030204" pitchFamily="18" charset="0"/>
                            <a:cs typeface="Times New Roman" pitchFamily="18" charset="0"/>
                          </a:rPr>
                        </m:ctrlPr>
                      </m:fPr>
                      <m:num>
                        <m:r>
                          <a:rPr lang="ja-JP" altLang="en-US" sz="2400" i="1">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num>
                      <m:den>
                        <m:r>
                          <a:rPr lang="en-US" altLang="ja-JP" sz="2400" b="0" i="1" smtClean="0">
                            <a:latin typeface="Cambria Math" panose="02040503050406030204" pitchFamily="18" charset="0"/>
                            <a:cs typeface="Times New Roman" pitchFamily="18" charset="0"/>
                          </a:rPr>
                          <m:t>𝑛</m:t>
                        </m:r>
                      </m:den>
                    </m:f>
                    <m:r>
                      <a:rPr lang="en-US" altLang="ja-JP" sz="2400" i="1" smtClean="0">
                        <a:latin typeface="Cambria Math"/>
                        <a:ea typeface="Cambria Math"/>
                        <a:cs typeface="Times New Roman" pitchFamily="18" charset="0"/>
                      </a:rPr>
                      <m:t>&lt;</m:t>
                    </m:r>
                  </m:oMath>
                </a14:m>
                <a:r>
                  <a:rPr lang="en-US" altLang="ja-JP" sz="2400" dirty="0" smtClean="0">
                    <a:latin typeface="Times New Roman" pitchFamily="18" charset="0"/>
                    <a:cs typeface="Times New Roman" pitchFamily="18" charset="0"/>
                  </a:rPr>
                  <a:t> 1.029  [Crochemore+2011]</a:t>
                </a:r>
                <a:endParaRPr lang="en-US" altLang="ja-JP" sz="2400" dirty="0">
                  <a:latin typeface="Times New Roman" pitchFamily="18" charset="0"/>
                  <a:cs typeface="Times New Roman" pitchFamily="18" charset="0"/>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3641735" y="2151037"/>
                <a:ext cx="4624599" cy="1012072"/>
              </a:xfrm>
              <a:prstGeom prst="rect">
                <a:avLst/>
              </a:prstGeom>
              <a:blipFill rotWithShape="0">
                <a:blip r:embed="rId7"/>
                <a:stretch>
                  <a:fillRect l="-1569" t="-2907" b="-2907"/>
                </a:stretch>
              </a:blipFill>
              <a:ln w="38100">
                <a:solidFill>
                  <a:srgbClr val="FF0000"/>
                </a:solidFill>
              </a:ln>
            </p:spPr>
            <p:txBody>
              <a:bodyPr/>
              <a:lstStyle/>
              <a:p>
                <a:r>
                  <a:rPr lang="ja-JP" altLang="en-US">
                    <a:noFill/>
                  </a:rPr>
                  <a:t> </a:t>
                </a:r>
              </a:p>
            </p:txBody>
          </p:sp>
        </mc:Fallback>
      </mc:AlternateContent>
      <p:grpSp>
        <p:nvGrpSpPr>
          <p:cNvPr id="12" name="グループ化 11"/>
          <p:cNvGrpSpPr/>
          <p:nvPr/>
        </p:nvGrpSpPr>
        <p:grpSpPr>
          <a:xfrm>
            <a:off x="0" y="92393"/>
            <a:ext cx="9053848" cy="461665"/>
            <a:chOff x="0" y="92393"/>
            <a:chExt cx="9053848" cy="461665"/>
          </a:xfrm>
        </p:grpSpPr>
        <p:cxnSp>
          <p:nvCxnSpPr>
            <p:cNvPr id="4" name="直線コネクタ 3"/>
            <p:cNvCxnSpPr/>
            <p:nvPr/>
          </p:nvCxnSpPr>
          <p:spPr>
            <a:xfrm flipH="1" flipV="1">
              <a:off x="695459" y="502276"/>
              <a:ext cx="8358389" cy="12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92393"/>
              <a:ext cx="877163" cy="461665"/>
            </a:xfrm>
            <a:prstGeom prst="rect">
              <a:avLst/>
            </a:prstGeom>
            <a:noFill/>
          </p:spPr>
          <p:txBody>
            <a:bodyPr wrap="none" rtlCol="0">
              <a:spAutoFit/>
            </a:bodyPr>
            <a:lstStyle/>
            <a:p>
              <a:r>
                <a:rPr lang="en-US" altLang="ja-JP" sz="2400" b="1" dirty="0" smtClean="0">
                  <a:solidFill>
                    <a:srgbClr val="FF0000"/>
                  </a:solidFill>
                  <a:latin typeface="Times New Roman" panose="02020603050405020304" pitchFamily="18" charset="0"/>
                  <a:cs typeface="Times New Roman" panose="02020603050405020304" pitchFamily="18" charset="0"/>
                </a:rPr>
                <a:t>1.029</a:t>
              </a:r>
              <a:endParaRPr kumimoji="1" lang="ja-JP" alt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11" name="テキスト ボックス 10"/>
          <p:cNvSpPr txBox="1"/>
          <p:nvPr/>
        </p:nvSpPr>
        <p:spPr>
          <a:xfrm rot="1024963">
            <a:off x="6821544" y="1616837"/>
            <a:ext cx="2194832" cy="584775"/>
          </a:xfrm>
          <a:prstGeom prst="rect">
            <a:avLst/>
          </a:prstGeom>
          <a:noFill/>
        </p:spPr>
        <p:txBody>
          <a:bodyPr wrap="none" rtlCol="0">
            <a:spAutoFit/>
          </a:bodyPr>
          <a:lstStyle/>
          <a:p>
            <a:r>
              <a:rPr lang="en-US" altLang="ja-JP" sz="1600" dirty="0" smtClean="0">
                <a:solidFill>
                  <a:srgbClr val="0070C0"/>
                </a:solidFill>
              </a:rPr>
              <a:t>omitted deep history</a:t>
            </a:r>
            <a:br>
              <a:rPr lang="en-US" altLang="ja-JP" sz="1600" dirty="0" smtClean="0">
                <a:solidFill>
                  <a:srgbClr val="0070C0"/>
                </a:solidFill>
              </a:rPr>
            </a:br>
            <a:r>
              <a:rPr lang="en-US" altLang="ja-JP" sz="1600" dirty="0" smtClean="0">
                <a:solidFill>
                  <a:srgbClr val="0070C0"/>
                </a:solidFill>
              </a:rPr>
              <a:t> in this talk</a:t>
            </a:r>
            <a:endParaRPr kumimoji="1" lang="ja-JP" altLang="en-US" sz="1600" dirty="0">
              <a:solidFill>
                <a:srgbClr val="0070C0"/>
              </a:solidFill>
            </a:endParaRPr>
          </a:p>
        </p:txBody>
      </p:sp>
      <p:sp>
        <p:nvSpPr>
          <p:cNvPr id="18" name="正方形/長方形 17"/>
          <p:cNvSpPr/>
          <p:nvPr/>
        </p:nvSpPr>
        <p:spPr>
          <a:xfrm>
            <a:off x="1022026" y="-20710"/>
            <a:ext cx="3005587" cy="497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208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nvPr>
        </p:nvGraphicFramePr>
        <p:xfrm>
          <a:off x="170670" y="411527"/>
          <a:ext cx="8784976" cy="566931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7" name="テキスト ボックス 16"/>
              <p:cNvSpPr txBox="1"/>
              <p:nvPr/>
            </p:nvSpPr>
            <p:spPr>
              <a:xfrm>
                <a:off x="1022026" y="1120690"/>
                <a:ext cx="1128001" cy="1030347"/>
              </a:xfrm>
              <a:prstGeom prst="rect">
                <a:avLst/>
              </a:prstGeom>
              <a:solidFill>
                <a:srgbClr val="FFFFFF"/>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rgbClr val="002060"/>
                              </a:solidFill>
                              <a:latin typeface="Cambria Math" panose="02040503050406030204" pitchFamily="18" charset="0"/>
                            </a:rPr>
                          </m:ctrlPr>
                        </m:fPr>
                        <m:num>
                          <m:r>
                            <a:rPr kumimoji="1" lang="ja-JP" altLang="en-US" sz="3200" i="1" smtClean="0">
                              <a:solidFill>
                                <a:srgbClr val="002060"/>
                              </a:solidFill>
                              <a:latin typeface="Cambria Math"/>
                            </a:rPr>
                            <m:t>𝜌</m:t>
                          </m:r>
                          <m:r>
                            <a:rPr kumimoji="1" lang="en-US" altLang="ja-JP" sz="3200" b="0" i="1" smtClean="0">
                              <a:solidFill>
                                <a:srgbClr val="002060"/>
                              </a:solidFill>
                              <a:latin typeface="Cambria Math"/>
                            </a:rPr>
                            <m:t>(</m:t>
                          </m:r>
                          <m:r>
                            <a:rPr kumimoji="1" lang="en-US" altLang="ja-JP" sz="3200" b="0" i="1" smtClean="0">
                              <a:solidFill>
                                <a:srgbClr val="002060"/>
                              </a:solidFill>
                              <a:latin typeface="Cambria Math"/>
                            </a:rPr>
                            <m:t>𝑛</m:t>
                          </m:r>
                          <m:r>
                            <a:rPr kumimoji="1" lang="en-US" altLang="ja-JP" sz="3200" b="0" i="1" smtClean="0">
                              <a:solidFill>
                                <a:srgbClr val="002060"/>
                              </a:solidFill>
                              <a:latin typeface="Cambria Math"/>
                            </a:rPr>
                            <m:t>)</m:t>
                          </m:r>
                        </m:num>
                        <m:den>
                          <m:r>
                            <a:rPr kumimoji="1" lang="en-US" altLang="ja-JP" sz="3200" b="0" i="1" smtClean="0">
                              <a:solidFill>
                                <a:srgbClr val="002060"/>
                              </a:solidFill>
                              <a:latin typeface="Cambria Math"/>
                            </a:rPr>
                            <m:t>𝑛</m:t>
                          </m:r>
                        </m:den>
                      </m:f>
                    </m:oMath>
                  </m:oMathPara>
                </a14:m>
                <a:endParaRPr kumimoji="1" lang="ja-JP" altLang="en-US" sz="3200" dirty="0">
                  <a:solidFill>
                    <a:srgbClr val="002060"/>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022026" y="1120690"/>
                <a:ext cx="1128001" cy="1030347"/>
              </a:xfrm>
              <a:prstGeom prst="rect">
                <a:avLst/>
              </a:prstGeom>
              <a:blipFill rotWithShape="0">
                <a:blip r:embed="rId4"/>
                <a:stretch>
                  <a:fillRect/>
                </a:stretch>
              </a:blipFill>
            </p:spPr>
            <p:txBody>
              <a:bodyPr/>
              <a:lstStyle/>
              <a:p>
                <a:r>
                  <a:rPr lang="ja-JP" altLang="en-US">
                    <a:noFill/>
                  </a:rPr>
                  <a:t> </a:t>
                </a:r>
              </a:p>
            </p:txBody>
          </p:sp>
        </mc:Fallback>
      </mc:AlternateContent>
      <p:sp>
        <p:nvSpPr>
          <p:cNvPr id="59" name="正方形/長方形 58"/>
          <p:cNvSpPr/>
          <p:nvPr/>
        </p:nvSpPr>
        <p:spPr>
          <a:xfrm>
            <a:off x="4027613" y="54024"/>
            <a:ext cx="2640914" cy="5384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1002137" y="-33962"/>
                <a:ext cx="7886700" cy="718301"/>
              </a:xfrm>
              <a:noFill/>
            </p:spPr>
            <p:txBody>
              <a:bodyPr>
                <a:normAutofit fontScale="90000"/>
              </a:bodyPr>
              <a:lstStyle/>
              <a:p>
                <a:r>
                  <a:rPr lang="en-US" altLang="ja-JP" sz="4000" dirty="0" smtClean="0"/>
                  <a:t>Basic Facts &amp; Conjectures on </a:t>
                </a:r>
                <a14:m>
                  <m:oMath xmlns:m="http://schemas.openxmlformats.org/officeDocument/2006/math">
                    <m:r>
                      <a:rPr lang="en-US" altLang="ja-JP" sz="4000" b="0" i="1" smtClean="0">
                        <a:latin typeface="Cambria Math" panose="02040503050406030204" pitchFamily="18" charset="0"/>
                      </a:rPr>
                      <m:t>𝜌</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𝑛</m:t>
                        </m:r>
                      </m:e>
                    </m:d>
                  </m:oMath>
                </a14:m>
                <a:endParaRPr kumimoji="1" lang="ja-JP" altLang="en-US" sz="40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1002137" y="-33962"/>
                <a:ext cx="7886700" cy="718301"/>
              </a:xfrm>
              <a:blipFill rotWithShape="0">
                <a:blip r:embed="rId5"/>
                <a:stretch>
                  <a:fillRect l="-2318" t="-11017" b="-228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3747752" y="3246186"/>
                <a:ext cx="4624599" cy="642740"/>
              </a:xfrm>
              <a:prstGeom prst="rect">
                <a:avLst/>
              </a:prstGeom>
              <a:solidFill>
                <a:srgbClr val="FFC000"/>
              </a:solidFill>
            </p:spPr>
            <p:txBody>
              <a:bodyPr wrap="none">
                <a:spAutoFit/>
              </a:bodyPr>
              <a:lstStyle/>
              <a:p>
                <a14:m>
                  <m:oMath xmlns:m="http://schemas.openxmlformats.org/officeDocument/2006/math">
                    <m:f>
                      <m:fPr>
                        <m:ctrlPr>
                          <a:rPr lang="en-US" altLang="ja-JP" sz="2400" i="1" smtClean="0">
                            <a:latin typeface="Cambria Math" panose="02040503050406030204" pitchFamily="18" charset="0"/>
                            <a:cs typeface="Times New Roman" pitchFamily="18" charset="0"/>
                          </a:rPr>
                        </m:ctrlPr>
                      </m:fPr>
                      <m:num>
                        <m:r>
                          <a:rPr lang="ja-JP" altLang="en-US" sz="2400" i="1">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num>
                      <m:den>
                        <m:r>
                          <a:rPr lang="en-US" altLang="ja-JP" sz="2400" b="0" i="1" smtClean="0">
                            <a:latin typeface="Cambria Math" panose="02040503050406030204" pitchFamily="18" charset="0"/>
                            <a:cs typeface="Times New Roman" pitchFamily="18" charset="0"/>
                          </a:rPr>
                          <m:t>𝑛</m:t>
                        </m:r>
                      </m:den>
                    </m:f>
                    <m:r>
                      <a:rPr lang="en-US" altLang="ja-JP" sz="2400" i="1" smtClean="0">
                        <a:latin typeface="Cambria Math"/>
                        <a:ea typeface="Cambria Math"/>
                        <a:cs typeface="Times New Roman" pitchFamily="18" charset="0"/>
                      </a:rPr>
                      <m:t>&lt;</m:t>
                    </m:r>
                    <m:r>
                      <a:rPr lang="en-US" altLang="ja-JP" sz="2400" b="0" i="1" smtClean="0">
                        <a:latin typeface="Cambria Math" panose="02040503050406030204" pitchFamily="18" charset="0"/>
                        <a:ea typeface="Cambria Math"/>
                        <a:cs typeface="Times New Roman" pitchFamily="18" charset="0"/>
                      </a:rPr>
                      <m:t>1</m:t>
                    </m:r>
                  </m:oMath>
                </a14:m>
                <a:r>
                  <a:rPr lang="en-US" altLang="ja-JP" sz="2400" dirty="0" smtClean="0">
                    <a:latin typeface="Times New Roman" pitchFamily="18" charset="0"/>
                    <a:cs typeface="Times New Roman" pitchFamily="18" charset="0"/>
                  </a:rPr>
                  <a:t>    (“</a:t>
                </a:r>
                <a:r>
                  <a:rPr lang="en-US" altLang="ja-JP" sz="2400" b="1" i="1" dirty="0">
                    <a:latin typeface="Times New Roman" pitchFamily="18" charset="0"/>
                    <a:cs typeface="Times New Roman" pitchFamily="18" charset="0"/>
                  </a:rPr>
                  <a:t>The </a:t>
                </a:r>
                <a:r>
                  <a:rPr lang="en-US" altLang="ja-JP" sz="2400" b="1" i="1" dirty="0" smtClean="0">
                    <a:latin typeface="Times New Roman" pitchFamily="18" charset="0"/>
                    <a:cs typeface="Times New Roman" pitchFamily="18" charset="0"/>
                  </a:rPr>
                  <a:t>Run Conjecture</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3747752" y="3246186"/>
                <a:ext cx="4624599" cy="642740"/>
              </a:xfrm>
              <a:prstGeom prst="rect">
                <a:avLst/>
              </a:prstGeom>
              <a:blipFill rotWithShape="0">
                <a:blip r:embed="rId6"/>
                <a:stretch>
                  <a:fillRect r="-1055" b="-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3641735" y="2151037"/>
                <a:ext cx="4624599" cy="1012072"/>
              </a:xfrm>
              <a:prstGeom prst="rect">
                <a:avLst/>
              </a:prstGeom>
              <a:solidFill>
                <a:schemeClr val="accent1">
                  <a:lumMod val="60000"/>
                  <a:lumOff val="40000"/>
                </a:schemeClr>
              </a:solidFill>
              <a:ln w="38100">
                <a:solidFill>
                  <a:srgbClr val="FF0000"/>
                </a:solidFill>
              </a:ln>
            </p:spPr>
            <p:txBody>
              <a:bodyPr wrap="square">
                <a:spAutoFit/>
              </a:bodyPr>
              <a:lstStyle/>
              <a:p>
                <a:r>
                  <a:rPr lang="en-US" altLang="ja-JP" sz="2400" dirty="0"/>
                  <a:t>The best upper-bound</a:t>
                </a:r>
                <a:endParaRPr lang="ja-JP" altLang="en-US" sz="2400" dirty="0"/>
              </a:p>
              <a:p>
                <a14:m>
                  <m:oMath xmlns:m="http://schemas.openxmlformats.org/officeDocument/2006/math">
                    <m:f>
                      <m:fPr>
                        <m:ctrlPr>
                          <a:rPr lang="en-US" altLang="ja-JP" sz="2400" i="1" smtClean="0">
                            <a:latin typeface="Cambria Math" panose="02040503050406030204" pitchFamily="18" charset="0"/>
                            <a:cs typeface="Times New Roman" pitchFamily="18" charset="0"/>
                          </a:rPr>
                        </m:ctrlPr>
                      </m:fPr>
                      <m:num>
                        <m:r>
                          <a:rPr lang="ja-JP" altLang="en-US" sz="2400" i="1">
                            <a:latin typeface="Cambria Math"/>
                            <a:cs typeface="Times New Roman" pitchFamily="18" charset="0"/>
                          </a:rPr>
                          <m:t>𝜌</m:t>
                        </m:r>
                        <m:d>
                          <m:dPr>
                            <m:ctrlPr>
                              <a:rPr lang="en-US" altLang="ja-JP" sz="2400" i="1">
                                <a:latin typeface="Cambria Math" panose="02040503050406030204" pitchFamily="18" charset="0"/>
                                <a:cs typeface="Times New Roman" pitchFamily="18" charset="0"/>
                              </a:rPr>
                            </m:ctrlPr>
                          </m:dPr>
                          <m:e>
                            <m:r>
                              <a:rPr lang="en-US" altLang="ja-JP" sz="2400" i="1">
                                <a:latin typeface="Cambria Math"/>
                                <a:cs typeface="Times New Roman" pitchFamily="18" charset="0"/>
                              </a:rPr>
                              <m:t>𝑛</m:t>
                            </m:r>
                          </m:e>
                        </m:d>
                      </m:num>
                      <m:den>
                        <m:r>
                          <a:rPr lang="en-US" altLang="ja-JP" sz="2400" b="0" i="1" smtClean="0">
                            <a:latin typeface="Cambria Math" panose="02040503050406030204" pitchFamily="18" charset="0"/>
                            <a:cs typeface="Times New Roman" pitchFamily="18" charset="0"/>
                          </a:rPr>
                          <m:t>𝑛</m:t>
                        </m:r>
                      </m:den>
                    </m:f>
                    <m:r>
                      <a:rPr lang="en-US" altLang="ja-JP" sz="2400" i="1" smtClean="0">
                        <a:latin typeface="Cambria Math"/>
                        <a:ea typeface="Cambria Math"/>
                        <a:cs typeface="Times New Roman" pitchFamily="18" charset="0"/>
                      </a:rPr>
                      <m:t>&lt;</m:t>
                    </m:r>
                  </m:oMath>
                </a14:m>
                <a:r>
                  <a:rPr lang="en-US" altLang="ja-JP" sz="2400" dirty="0" smtClean="0">
                    <a:latin typeface="Times New Roman" pitchFamily="18" charset="0"/>
                    <a:cs typeface="Times New Roman" pitchFamily="18" charset="0"/>
                  </a:rPr>
                  <a:t> 1.029  [Crochemore+2011]</a:t>
                </a:r>
                <a:endParaRPr lang="en-US" altLang="ja-JP" sz="2400" dirty="0">
                  <a:latin typeface="Times New Roman" pitchFamily="18" charset="0"/>
                  <a:cs typeface="Times New Roman" pitchFamily="18" charset="0"/>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3641735" y="2151037"/>
                <a:ext cx="4624599" cy="1012072"/>
              </a:xfrm>
              <a:prstGeom prst="rect">
                <a:avLst/>
              </a:prstGeom>
              <a:blipFill rotWithShape="0">
                <a:blip r:embed="rId7"/>
                <a:stretch>
                  <a:fillRect l="-1569" t="-2907" b="-2907"/>
                </a:stretch>
              </a:blipFill>
              <a:ln w="38100">
                <a:solidFill>
                  <a:srgbClr val="FF0000"/>
                </a:solidFill>
              </a:ln>
            </p:spPr>
            <p:txBody>
              <a:bodyPr/>
              <a:lstStyle/>
              <a:p>
                <a:r>
                  <a:rPr lang="ja-JP" altLang="en-US">
                    <a:noFill/>
                  </a:rPr>
                  <a:t> </a:t>
                </a:r>
              </a:p>
            </p:txBody>
          </p:sp>
        </mc:Fallback>
      </mc:AlternateContent>
      <p:grpSp>
        <p:nvGrpSpPr>
          <p:cNvPr id="12" name="グループ化 11"/>
          <p:cNvGrpSpPr/>
          <p:nvPr/>
        </p:nvGrpSpPr>
        <p:grpSpPr>
          <a:xfrm>
            <a:off x="0" y="92393"/>
            <a:ext cx="9053848" cy="461665"/>
            <a:chOff x="0" y="92393"/>
            <a:chExt cx="9053848" cy="461665"/>
          </a:xfrm>
        </p:grpSpPr>
        <p:cxnSp>
          <p:nvCxnSpPr>
            <p:cNvPr id="4" name="直線コネクタ 3"/>
            <p:cNvCxnSpPr/>
            <p:nvPr/>
          </p:nvCxnSpPr>
          <p:spPr>
            <a:xfrm flipH="1" flipV="1">
              <a:off x="695459" y="502276"/>
              <a:ext cx="8358389" cy="12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92393"/>
              <a:ext cx="877163" cy="461665"/>
            </a:xfrm>
            <a:prstGeom prst="rect">
              <a:avLst/>
            </a:prstGeom>
            <a:noFill/>
          </p:spPr>
          <p:txBody>
            <a:bodyPr wrap="none" rtlCol="0">
              <a:spAutoFit/>
            </a:bodyPr>
            <a:lstStyle/>
            <a:p>
              <a:r>
                <a:rPr lang="en-US" altLang="ja-JP" sz="2400" b="1" dirty="0" smtClean="0">
                  <a:solidFill>
                    <a:srgbClr val="FF0000"/>
                  </a:solidFill>
                  <a:latin typeface="Times New Roman" panose="02020603050405020304" pitchFamily="18" charset="0"/>
                  <a:cs typeface="Times New Roman" panose="02020603050405020304" pitchFamily="18" charset="0"/>
                </a:rPr>
                <a:t>1.029</a:t>
              </a:r>
              <a:endParaRPr kumimoji="1" lang="ja-JP" alt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11" name="テキスト ボックス 10"/>
          <p:cNvSpPr txBox="1"/>
          <p:nvPr/>
        </p:nvSpPr>
        <p:spPr>
          <a:xfrm rot="1024963">
            <a:off x="6821544" y="1616837"/>
            <a:ext cx="2194832" cy="584775"/>
          </a:xfrm>
          <a:prstGeom prst="rect">
            <a:avLst/>
          </a:prstGeom>
          <a:noFill/>
        </p:spPr>
        <p:txBody>
          <a:bodyPr wrap="none" rtlCol="0">
            <a:spAutoFit/>
          </a:bodyPr>
          <a:lstStyle/>
          <a:p>
            <a:r>
              <a:rPr lang="en-US" altLang="ja-JP" sz="1600" dirty="0" smtClean="0">
                <a:solidFill>
                  <a:srgbClr val="0070C0"/>
                </a:solidFill>
              </a:rPr>
              <a:t>omitted deep history</a:t>
            </a:r>
            <a:br>
              <a:rPr lang="en-US" altLang="ja-JP" sz="1600" dirty="0" smtClean="0">
                <a:solidFill>
                  <a:srgbClr val="0070C0"/>
                </a:solidFill>
              </a:rPr>
            </a:br>
            <a:r>
              <a:rPr lang="en-US" altLang="ja-JP" sz="1600" dirty="0" smtClean="0">
                <a:solidFill>
                  <a:srgbClr val="0070C0"/>
                </a:solidFill>
              </a:rPr>
              <a:t> in this talk</a:t>
            </a:r>
            <a:endParaRPr kumimoji="1" lang="ja-JP" altLang="en-US" sz="1600" dirty="0">
              <a:solidFill>
                <a:srgbClr val="0070C0"/>
              </a:solidFill>
            </a:endParaRPr>
          </a:p>
        </p:txBody>
      </p:sp>
      <p:sp>
        <p:nvSpPr>
          <p:cNvPr id="18" name="正方形/長方形 17"/>
          <p:cNvSpPr/>
          <p:nvPr/>
        </p:nvSpPr>
        <p:spPr>
          <a:xfrm>
            <a:off x="1022026" y="-20710"/>
            <a:ext cx="3005587" cy="497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847349" y="4158898"/>
            <a:ext cx="6418985" cy="2552970"/>
            <a:chOff x="1586025" y="4495783"/>
            <a:chExt cx="6418985" cy="2552970"/>
          </a:xfrm>
        </p:grpSpPr>
        <p:sp>
          <p:nvSpPr>
            <p:cNvPr id="14" name="正方形/長方形 13"/>
            <p:cNvSpPr/>
            <p:nvPr/>
          </p:nvSpPr>
          <p:spPr>
            <a:xfrm>
              <a:off x="1586025" y="4495783"/>
              <a:ext cx="6418985" cy="2552970"/>
            </a:xfrm>
            <a:prstGeom prst="rect">
              <a:avLst/>
            </a:prstGeom>
            <a:solidFill>
              <a:schemeClr val="accent1">
                <a:lumMod val="60000"/>
                <a:lumOff val="40000"/>
              </a:schemeClr>
            </a:solidFill>
            <a:ln w="38100">
              <a:noFill/>
            </a:ln>
          </p:spPr>
          <p:txBody>
            <a:bodyPr wrap="square" tIns="288000">
              <a:spAutoFit/>
            </a:bodyPr>
            <a:lstStyle/>
            <a:p>
              <a:r>
                <a:rPr lang="en-US" altLang="ja-JP" sz="2400" dirty="0" smtClean="0"/>
                <a:t>The known lower-bounds for</a:t>
              </a:r>
              <a:br>
                <a:rPr lang="en-US" altLang="ja-JP" sz="2400" dirty="0" smtClean="0"/>
              </a:br>
              <a:endParaRPr lang="ja-JP" altLang="en-US" sz="2400" dirty="0"/>
            </a:p>
            <a:p>
              <a:pPr marL="342900" indent="-342900">
                <a:buFont typeface="Arial" panose="020B0604020202020204" pitchFamily="34" charset="0"/>
                <a:buChar char="•"/>
              </a:pPr>
              <a:r>
                <a:rPr lang="en-US" altLang="ja-JP" sz="2400" dirty="0" smtClean="0">
                  <a:latin typeface="Times New Roman" pitchFamily="18" charset="0"/>
                  <a:cs typeface="Times New Roman" pitchFamily="18" charset="0"/>
                </a:rPr>
                <a:t>0.9445757  [Simpson 2010, (</a:t>
              </a:r>
              <a:r>
                <a:rPr lang="en-US" altLang="ja-JP" sz="2400" dirty="0" smtClean="0">
                  <a:solidFill>
                    <a:srgbClr val="7030A0"/>
                  </a:solidFill>
                  <a:latin typeface="Times New Roman" pitchFamily="18" charset="0"/>
                  <a:cs typeface="Times New Roman" pitchFamily="18" charset="0"/>
                </a:rPr>
                <a:t>Matsubara+2009)</a:t>
              </a:r>
              <a:r>
                <a:rPr lang="en-US" altLang="ja-JP" sz="2400" dirty="0" smtClean="0">
                  <a:latin typeface="Times New Roman" pitchFamily="18" charset="0"/>
                  <a:cs typeface="Times New Roman" pitchFamily="18" charset="0"/>
                </a:rPr>
                <a:t>]</a:t>
              </a:r>
            </a:p>
            <a:p>
              <a:pPr marL="342900" indent="-342900">
                <a:buFont typeface="Arial" panose="020B0604020202020204" pitchFamily="34" charset="0"/>
                <a:buChar char="•"/>
              </a:pPr>
              <a:r>
                <a:rPr lang="en-US" altLang="ja-JP" sz="2400" dirty="0" smtClean="0">
                  <a:latin typeface="Times New Roman" pitchFamily="18" charset="0"/>
                  <a:cs typeface="Times New Roman" pitchFamily="18" charset="0"/>
                </a:rPr>
                <a:t>0.9445756  [</a:t>
              </a:r>
              <a:r>
                <a:rPr lang="en-US" altLang="ja-JP" sz="2400" dirty="0" smtClean="0">
                  <a:solidFill>
                    <a:srgbClr val="7030A0"/>
                  </a:solidFill>
                  <a:latin typeface="Times New Roman" pitchFamily="18" charset="0"/>
                  <a:cs typeface="Times New Roman" pitchFamily="18" charset="0"/>
                </a:rPr>
                <a:t>Matsubara+2009</a:t>
              </a:r>
              <a:r>
                <a:rPr lang="en-US" altLang="ja-JP" sz="2400" dirty="0" smtClean="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a:p>
              <a:pPr marL="342900" indent="-342900">
                <a:buFont typeface="Arial" panose="020B0604020202020204" pitchFamily="34" charset="0"/>
                <a:buChar char="•"/>
              </a:pPr>
              <a:r>
                <a:rPr lang="en-US" altLang="ja-JP" sz="2400" dirty="0" smtClean="0">
                  <a:latin typeface="Times New Roman" pitchFamily="18" charset="0"/>
                  <a:cs typeface="Times New Roman" pitchFamily="18" charset="0"/>
                </a:rPr>
                <a:t>0.9445648  [</a:t>
              </a:r>
              <a:r>
                <a:rPr lang="en-US" altLang="ja-JP" sz="2400" dirty="0" smtClean="0">
                  <a:solidFill>
                    <a:srgbClr val="7030A0"/>
                  </a:solidFill>
                  <a:latin typeface="Times New Roman" pitchFamily="18" charset="0"/>
                  <a:cs typeface="Times New Roman" pitchFamily="18" charset="0"/>
                </a:rPr>
                <a:t>Matsubara+2008</a:t>
              </a:r>
              <a:r>
                <a:rPr lang="en-US" altLang="ja-JP" sz="2400" dirty="0" smtClean="0">
                  <a:latin typeface="Times New Roman" pitchFamily="18" charset="0"/>
                  <a:cs typeface="Times New Roman" pitchFamily="18" charset="0"/>
                </a:rPr>
                <a:t>]</a:t>
              </a:r>
            </a:p>
            <a:p>
              <a:pPr marL="342900" indent="-342900">
                <a:buFont typeface="Arial" panose="020B0604020202020204" pitchFamily="34" charset="0"/>
                <a:buChar char="•"/>
              </a:pPr>
              <a:r>
                <a:rPr lang="en-US" altLang="ja-JP" sz="2400" dirty="0" smtClean="0">
                  <a:latin typeface="Times New Roman" pitchFamily="18" charset="0"/>
                  <a:cs typeface="Times New Roman" pitchFamily="18" charset="0"/>
                </a:rPr>
                <a:t>0.9270509  [Franek+2003]</a:t>
              </a:r>
              <a:endParaRPr lang="en-US" altLang="ja-JP" sz="2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正方形/長方形 2"/>
                <p:cNvSpPr/>
                <p:nvPr/>
              </p:nvSpPr>
              <p:spPr>
                <a:xfrm>
                  <a:off x="5764169" y="4517994"/>
                  <a:ext cx="1893467" cy="853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ja-JP" sz="2400" i="1" smtClean="0">
                                <a:latin typeface="Cambria Math" panose="02040503050406030204" pitchFamily="18" charset="0"/>
                                <a:cs typeface="Times New Roman" pitchFamily="18" charset="0"/>
                              </a:rPr>
                            </m:ctrlPr>
                          </m:funcPr>
                          <m:fName>
                            <m:limLow>
                              <m:limLowPr>
                                <m:ctrlPr>
                                  <a:rPr lang="en-US" altLang="ja-JP" sz="2400" i="1" smtClean="0">
                                    <a:latin typeface="Cambria Math" panose="02040503050406030204" pitchFamily="18" charset="0"/>
                                    <a:cs typeface="Times New Roman" pitchFamily="18" charset="0"/>
                                  </a:rPr>
                                </m:ctrlPr>
                              </m:limLowPr>
                              <m:e>
                                <m:r>
                                  <m:rPr>
                                    <m:sty m:val="p"/>
                                  </m:rPr>
                                  <a:rPr lang="en-US" altLang="ja-JP" sz="2400" b="0" i="0" smtClean="0">
                                    <a:latin typeface="Cambria Math" panose="02040503050406030204" pitchFamily="18" charset="0"/>
                                    <a:cs typeface="Times New Roman" pitchFamily="18" charset="0"/>
                                  </a:rPr>
                                  <m:t>lim</m:t>
                                </m:r>
                                <m:r>
                                  <a:rPr lang="en-US" altLang="ja-JP" sz="2400" b="0" i="0" smtClean="0">
                                    <a:latin typeface="Cambria Math" panose="02040503050406030204" pitchFamily="18" charset="0"/>
                                    <a:cs typeface="Times New Roman" pitchFamily="18" charset="0"/>
                                  </a:rPr>
                                  <m:t> </m:t>
                                </m:r>
                                <m:r>
                                  <m:rPr>
                                    <m:sty m:val="p"/>
                                  </m:rPr>
                                  <a:rPr lang="en-US" altLang="ja-JP" sz="2400" b="0" i="0" smtClean="0">
                                    <a:latin typeface="Cambria Math" panose="02040503050406030204" pitchFamily="18" charset="0"/>
                                    <a:cs typeface="Times New Roman" pitchFamily="18" charset="0"/>
                                  </a:rPr>
                                  <m:t>sup</m:t>
                                </m:r>
                              </m:e>
                              <m:lim>
                                <m:r>
                                  <a:rPr lang="en-US" altLang="ja-JP" sz="2400" b="0" i="1" smtClean="0">
                                    <a:latin typeface="Cambria Math" panose="02040503050406030204" pitchFamily="18" charset="0"/>
                                    <a:cs typeface="Times New Roman" pitchFamily="18" charset="0"/>
                                  </a:rPr>
                                  <m:t>𝑛</m:t>
                                </m:r>
                                <m:r>
                                  <a:rPr lang="en-US" altLang="ja-JP" sz="2400" b="0" i="1" smtClean="0">
                                    <a:latin typeface="Cambria Math" panose="02040503050406030204" pitchFamily="18" charset="0"/>
                                    <a:cs typeface="Times New Roman" pitchFamily="18" charset="0"/>
                                  </a:rPr>
                                  <m:t>→∞</m:t>
                                </m:r>
                              </m:lim>
                            </m:limLow>
                          </m:fName>
                          <m:e>
                            <m:f>
                              <m:fPr>
                                <m:ctrlPr>
                                  <a:rPr lang="en-US" altLang="ja-JP" sz="2400" i="1" smtClean="0">
                                    <a:latin typeface="Cambria Math" panose="02040503050406030204" pitchFamily="18" charset="0"/>
                                    <a:cs typeface="Times New Roman" pitchFamily="18" charset="0"/>
                                  </a:rPr>
                                </m:ctrlPr>
                              </m:fPr>
                              <m:num>
                                <m:r>
                                  <a:rPr lang="en-US" altLang="ja-JP" sz="2400" b="0" i="1" smtClean="0">
                                    <a:latin typeface="Cambria Math" panose="02040503050406030204" pitchFamily="18" charset="0"/>
                                    <a:cs typeface="Times New Roman" pitchFamily="18" charset="0"/>
                                  </a:rPr>
                                  <m:t>𝜌</m:t>
                                </m:r>
                                <m:d>
                                  <m:dPr>
                                    <m:ctrlPr>
                                      <a:rPr lang="en-US" altLang="ja-JP" sz="2400" b="0" i="1" smtClean="0">
                                        <a:latin typeface="Cambria Math" panose="02040503050406030204" pitchFamily="18" charset="0"/>
                                        <a:cs typeface="Times New Roman" pitchFamily="18" charset="0"/>
                                      </a:rPr>
                                    </m:ctrlPr>
                                  </m:dPr>
                                  <m:e>
                                    <m:r>
                                      <a:rPr lang="en-US" altLang="ja-JP" sz="2400" b="0" i="1" smtClean="0">
                                        <a:latin typeface="Cambria Math" panose="02040503050406030204" pitchFamily="18" charset="0"/>
                                        <a:cs typeface="Times New Roman" pitchFamily="18" charset="0"/>
                                      </a:rPr>
                                      <m:t>𝑛</m:t>
                                    </m:r>
                                  </m:e>
                                </m:d>
                              </m:num>
                              <m:den>
                                <m:r>
                                  <a:rPr lang="en-US" altLang="ja-JP" sz="2400" b="0" i="1" smtClean="0">
                                    <a:latin typeface="Cambria Math" panose="02040503050406030204" pitchFamily="18" charset="0"/>
                                    <a:cs typeface="Times New Roman" pitchFamily="18" charset="0"/>
                                  </a:rPr>
                                  <m:t>𝑛</m:t>
                                </m:r>
                              </m:den>
                            </m:f>
                          </m:e>
                        </m:func>
                      </m:oMath>
                    </m:oMathPara>
                  </a14:m>
                  <a:endParaRPr lang="en-US" altLang="ja-JP" sz="2400" dirty="0">
                    <a:latin typeface="Times New Roman" pitchFamily="18" charset="0"/>
                    <a:cs typeface="Times New Roman" pitchFamily="18" charset="0"/>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5764169" y="4517994"/>
                  <a:ext cx="1893467" cy="853760"/>
                </a:xfrm>
                <a:prstGeom prst="rect">
                  <a:avLst/>
                </a:prstGeom>
                <a:blipFill rotWithShape="0">
                  <a:blip r:embed="rId8"/>
                  <a:stretch>
                    <a:fillRect/>
                  </a:stretch>
                </a:blipFill>
              </p:spPr>
              <p:txBody>
                <a:bodyPr/>
                <a:lstStyle/>
                <a:p>
                  <a:r>
                    <a:rPr lang="ja-JP" altLang="en-US">
                      <a:noFill/>
                    </a:rPr>
                    <a:t> </a:t>
                  </a:r>
                </a:p>
              </p:txBody>
            </p:sp>
          </mc:Fallback>
        </mc:AlternateContent>
      </p:grpSp>
      <p:sp>
        <p:nvSpPr>
          <p:cNvPr id="9" name="上矢印 8"/>
          <p:cNvSpPr/>
          <p:nvPr/>
        </p:nvSpPr>
        <p:spPr>
          <a:xfrm>
            <a:off x="1884838" y="5228553"/>
            <a:ext cx="265189" cy="13487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96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8498" y="1"/>
            <a:ext cx="7886700" cy="1146220"/>
          </a:xfrm>
        </p:spPr>
        <p:txBody>
          <a:bodyPr/>
          <a:lstStyle/>
          <a:p>
            <a:r>
              <a:rPr kumimoji="1" lang="en-US" altLang="ja-JP" dirty="0" smtClean="0"/>
              <a:t>History of Lower Bounds</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1666589139"/>
              </p:ext>
            </p:extLst>
          </p:nvPr>
        </p:nvGraphicFramePr>
        <p:xfrm>
          <a:off x="345315" y="1539700"/>
          <a:ext cx="8347924" cy="50929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chart"/>
          <p:cNvPicPr>
            <a:picLocks noChangeAspect="1"/>
          </p:cNvPicPr>
          <p:nvPr/>
        </p:nvPicPr>
        <p:blipFill>
          <a:blip r:embed="rId4"/>
          <a:stretch>
            <a:fillRect/>
          </a:stretch>
        </p:blipFill>
        <p:spPr>
          <a:xfrm>
            <a:off x="2193484" y="4319340"/>
            <a:ext cx="2043666" cy="1817151"/>
          </a:xfrm>
          <a:prstGeom prst="rect">
            <a:avLst/>
          </a:prstGeom>
          <a:ln>
            <a:solidFill>
              <a:schemeClr val="tx1"/>
            </a:solidFill>
          </a:ln>
        </p:spPr>
      </p:pic>
      <p:sp>
        <p:nvSpPr>
          <p:cNvPr id="6" name="正方形/長方形 5"/>
          <p:cNvSpPr/>
          <p:nvPr/>
        </p:nvSpPr>
        <p:spPr>
          <a:xfrm>
            <a:off x="2224584" y="4350441"/>
            <a:ext cx="1940634" cy="929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954184" y="2303962"/>
            <a:ext cx="1274708" cy="400110"/>
          </a:xfrm>
          <a:prstGeom prst="rect">
            <a:avLst/>
          </a:prstGeom>
        </p:spPr>
        <p:txBody>
          <a:bodyPr wrap="none">
            <a:spAutoFit/>
          </a:bodyPr>
          <a:lstStyle/>
          <a:p>
            <a:r>
              <a:rPr lang="en-US" altLang="ja-JP" sz="2000" dirty="0" smtClean="0">
                <a:latin typeface="Times New Roman" pitchFamily="18" charset="0"/>
                <a:cs typeface="Times New Roman" pitchFamily="18" charset="0"/>
              </a:rPr>
              <a:t>0.9270509</a:t>
            </a:r>
            <a:endParaRPr lang="en-US" altLang="ja-JP" sz="2000" dirty="0" smtClean="0">
              <a:latin typeface="Cambria Math" pitchFamily="18" charset="0"/>
              <a:ea typeface="Cambria Math" pitchFamily="18" charset="0"/>
            </a:endParaRPr>
          </a:p>
        </p:txBody>
      </p:sp>
    </p:spTree>
    <p:extLst>
      <p:ext uri="{BB962C8B-B14F-4D97-AF65-F5344CB8AC3E}">
        <p14:creationId xmlns:p14="http://schemas.microsoft.com/office/powerpoint/2010/main" val="2184729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865272"/>
            <a:ext cx="7772400" cy="2387600"/>
          </a:xfrm>
        </p:spPr>
        <p:txBody>
          <a:bodyPr>
            <a:normAutofit fontScale="90000"/>
          </a:bodyPr>
          <a:lstStyle/>
          <a:p>
            <a:r>
              <a:rPr lang="en-US" altLang="ja-JP" dirty="0"/>
              <a:t>On Morphisms </a:t>
            </a:r>
            <a:r>
              <a:rPr lang="en-US" altLang="ja-JP" dirty="0" smtClean="0"/>
              <a:t>Generating</a:t>
            </a:r>
            <a:br>
              <a:rPr lang="en-US" altLang="ja-JP" dirty="0" smtClean="0"/>
            </a:br>
            <a:r>
              <a:rPr lang="en-US" altLang="ja-JP" dirty="0" smtClean="0"/>
              <a:t>Run-Rich Strings</a:t>
            </a:r>
            <a:endParaRPr kumimoji="1" lang="ja-JP" altLang="en-US" dirty="0"/>
          </a:p>
        </p:txBody>
      </p:sp>
      <p:sp>
        <p:nvSpPr>
          <p:cNvPr id="3" name="サブタイトル 2"/>
          <p:cNvSpPr>
            <a:spLocks noGrp="1"/>
          </p:cNvSpPr>
          <p:nvPr>
            <p:ph type="subTitle" idx="1"/>
          </p:nvPr>
        </p:nvSpPr>
        <p:spPr>
          <a:xfrm>
            <a:off x="685800" y="4409071"/>
            <a:ext cx="7949045" cy="1425719"/>
          </a:xfrm>
        </p:spPr>
        <p:txBody>
          <a:bodyPr>
            <a:noAutofit/>
          </a:bodyPr>
          <a:lstStyle/>
          <a:p>
            <a:r>
              <a:rPr lang="en-US" altLang="ja-JP" sz="3200" dirty="0"/>
              <a:t>Kazuhiko Kusano, Kazuyuki Narisawa and </a:t>
            </a:r>
            <a:r>
              <a:rPr lang="en-US" altLang="ja-JP" sz="3200" dirty="0" smtClean="0"/>
              <a:t/>
            </a:r>
            <a:br>
              <a:rPr lang="en-US" altLang="ja-JP" sz="3200" dirty="0" smtClean="0"/>
            </a:br>
            <a:r>
              <a:rPr lang="en-US" altLang="ja-JP" sz="3200" dirty="0" smtClean="0">
                <a:solidFill>
                  <a:srgbClr val="00B0F0"/>
                </a:solidFill>
              </a:rPr>
              <a:t>Ayumi Shinohara</a:t>
            </a:r>
          </a:p>
          <a:p>
            <a:r>
              <a:rPr lang="en-US" altLang="ja-JP" sz="3200" dirty="0" smtClean="0"/>
              <a:t>GSIS, Tohoku University, Japan</a:t>
            </a:r>
          </a:p>
        </p:txBody>
      </p:sp>
      <p:pic>
        <p:nvPicPr>
          <p:cNvPr id="1026" name="Picture 2" descr="http://www.tohoku.ac.jp/logomark/logo_data/English/Small/N/Toh_E_S_N_RG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2" y="5627758"/>
            <a:ext cx="1133475" cy="113347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19779" y="6391902"/>
            <a:ext cx="1132041" cy="369332"/>
          </a:xfrm>
          <a:prstGeom prst="rect">
            <a:avLst/>
          </a:prstGeom>
          <a:solidFill>
            <a:srgbClr val="F8F8F8">
              <a:alpha val="50196"/>
            </a:srgbClr>
          </a:solidFill>
        </p:spPr>
        <p:txBody>
          <a:bodyPr wrap="none" rtlCol="0">
            <a:spAutoFit/>
          </a:bodyPr>
          <a:lstStyle/>
          <a:p>
            <a:r>
              <a:rPr kumimoji="1" lang="en-US" altLang="ja-JP" dirty="0" smtClean="0"/>
              <a:t>PSC2013</a:t>
            </a:r>
            <a:endParaRPr kumimoji="1" lang="ja-JP" altLang="en-US" dirty="0" smtClean="0"/>
          </a:p>
        </p:txBody>
      </p:sp>
      <p:grpSp>
        <p:nvGrpSpPr>
          <p:cNvPr id="8" name="グループ化 7"/>
          <p:cNvGrpSpPr/>
          <p:nvPr/>
        </p:nvGrpSpPr>
        <p:grpSpPr>
          <a:xfrm>
            <a:off x="51759" y="1689064"/>
            <a:ext cx="1794294" cy="2465976"/>
            <a:chOff x="51759" y="1689064"/>
            <a:chExt cx="1794294" cy="2465976"/>
          </a:xfrm>
        </p:grpSpPr>
        <p:sp>
          <p:nvSpPr>
            <p:cNvPr id="6" name="四角形吹き出し 5"/>
            <p:cNvSpPr/>
            <p:nvPr/>
          </p:nvSpPr>
          <p:spPr>
            <a:xfrm>
              <a:off x="51759" y="1689064"/>
              <a:ext cx="1794294" cy="2451615"/>
            </a:xfrm>
            <a:prstGeom prst="wedgeRectCallout">
              <a:avLst>
                <a:gd name="adj1" fmla="val 33975"/>
                <a:gd name="adj2" fmla="val 62783"/>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8" name="Picture 4" descr="dwa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 y="3679095"/>
              <a:ext cx="1300732" cy="2274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4.googleusercontent.com/-0ZotF65c1X4/UiP5P5EMqVI/AAAAAAAAT5o/ljTwBpuvN70/w416-h553-no/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867" y="1761556"/>
              <a:ext cx="1431685" cy="190317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68980" y="3878041"/>
              <a:ext cx="1033457" cy="276999"/>
            </a:xfrm>
            <a:prstGeom prst="rect">
              <a:avLst/>
            </a:prstGeom>
            <a:noFill/>
          </p:spPr>
          <p:txBody>
            <a:bodyPr wrap="square" rtlCol="0">
              <a:spAutoFit/>
            </a:bodyPr>
            <a:lstStyle/>
            <a:p>
              <a:r>
                <a:rPr lang="en-US" altLang="ja-JP" sz="1200" dirty="0" smtClean="0"/>
                <a:t>April 2013~</a:t>
              </a:r>
              <a:endParaRPr kumimoji="1" lang="ja-JP" altLang="en-US" sz="1200" dirty="0" smtClean="0"/>
            </a:p>
          </p:txBody>
        </p:sp>
      </p:grpSp>
    </p:spTree>
    <p:extLst>
      <p:ext uri="{BB962C8B-B14F-4D97-AF65-F5344CB8AC3E}">
        <p14:creationId xmlns:p14="http://schemas.microsoft.com/office/powerpoint/2010/main" val="2816897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8498" y="1"/>
            <a:ext cx="7886700" cy="1146220"/>
          </a:xfrm>
        </p:spPr>
        <p:txBody>
          <a:bodyPr/>
          <a:lstStyle/>
          <a:p>
            <a:r>
              <a:rPr kumimoji="1" lang="en-US" altLang="ja-JP" dirty="0" smtClean="0"/>
              <a:t>History of Lower Bounds</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1389201"/>
              </p:ext>
            </p:extLst>
          </p:nvPr>
        </p:nvGraphicFramePr>
        <p:xfrm>
          <a:off x="345315" y="1539700"/>
          <a:ext cx="8347924" cy="5092920"/>
        </p:xfrm>
        <a:graphic>
          <a:graphicData uri="http://schemas.openxmlformats.org/drawingml/2006/chart">
            <c:chart xmlns:c="http://schemas.openxmlformats.org/drawingml/2006/chart" xmlns:r="http://schemas.openxmlformats.org/officeDocument/2006/relationships" r:id="rId3"/>
          </a:graphicData>
        </a:graphic>
      </p:graphicFrame>
      <p:pic>
        <p:nvPicPr>
          <p:cNvPr id="6" name="chart"/>
          <p:cNvPicPr>
            <a:picLocks noChangeAspect="1"/>
          </p:cNvPicPr>
          <p:nvPr/>
        </p:nvPicPr>
        <p:blipFill>
          <a:blip r:embed="rId4"/>
          <a:stretch>
            <a:fillRect/>
          </a:stretch>
        </p:blipFill>
        <p:spPr>
          <a:xfrm>
            <a:off x="2193484" y="4319340"/>
            <a:ext cx="2043666" cy="1817151"/>
          </a:xfrm>
          <a:prstGeom prst="rect">
            <a:avLst/>
          </a:prstGeom>
          <a:ln>
            <a:solidFill>
              <a:schemeClr val="tx1"/>
            </a:solidFill>
          </a:ln>
        </p:spPr>
      </p:pic>
      <p:sp>
        <p:nvSpPr>
          <p:cNvPr id="7" name="正方形/長方形 6"/>
          <p:cNvSpPr/>
          <p:nvPr/>
        </p:nvSpPr>
        <p:spPr>
          <a:xfrm>
            <a:off x="2224584" y="4350440"/>
            <a:ext cx="1940634" cy="64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四角形吹き出し 10"/>
              <p:cNvSpPr/>
              <p:nvPr/>
            </p:nvSpPr>
            <p:spPr>
              <a:xfrm>
                <a:off x="914400" y="1026885"/>
                <a:ext cx="4999055" cy="583645"/>
              </a:xfrm>
              <a:prstGeom prst="wedgeRectCallout">
                <a:avLst>
                  <a:gd name="adj1" fmla="val 57858"/>
                  <a:gd name="adj2" fmla="val 102920"/>
                </a:avLst>
              </a:prstGeom>
              <a:solidFill>
                <a:srgbClr val="CC3399">
                  <a:alpha val="40000"/>
                </a:srgb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180000" bIns="144000" rtlCol="0" anchor="ctr">
                <a:spAutoFit/>
              </a:bodyPr>
              <a:lstStyle/>
              <a:p>
                <a:pPr marL="342900" lvl="0" indent="-342900">
                  <a:lnSpc>
                    <a:spcPts val="2000"/>
                  </a:lnSpc>
                  <a:spcBef>
                    <a:spcPct val="20000"/>
                  </a:spcBef>
                  <a:defRPr/>
                </a:pPr>
                <a:r>
                  <a:rPr lang="en-US" altLang="ja-JP" dirty="0" smtClean="0">
                    <a:solidFill>
                      <a:schemeClr val="tx1"/>
                    </a:solidFill>
                    <a:latin typeface="Times New Roman" pitchFamily="18" charset="0"/>
                    <a:cs typeface="Times New Roman" pitchFamily="18" charset="0"/>
                  </a:rPr>
                  <a:t>Found a string </a:t>
                </a:r>
                <a14:m>
                  <m:oMath xmlns:m="http://schemas.openxmlformats.org/officeDocument/2006/math">
                    <m:r>
                      <a:rPr lang="en-US" altLang="ja-JP" i="1">
                        <a:solidFill>
                          <a:schemeClr val="tx1"/>
                        </a:solidFill>
                        <a:latin typeface="Cambria Math" panose="02040503050406030204" pitchFamily="18" charset="0"/>
                        <a:cs typeface="Times New Roman" pitchFamily="18" charset="0"/>
                      </a:rPr>
                      <m:t>𝑤</m:t>
                    </m:r>
                  </m:oMath>
                </a14:m>
                <a:r>
                  <a:rPr lang="en-US" altLang="ja-JP" dirty="0" smtClean="0">
                    <a:solidFill>
                      <a:schemeClr val="tx1"/>
                    </a:solidFill>
                    <a:latin typeface="Times New Roman" pitchFamily="18" charset="0"/>
                    <a:cs typeface="Times New Roman" pitchFamily="18" charset="0"/>
                  </a:rPr>
                  <a:t>  with  </a:t>
                </a:r>
                <a14:m>
                  <m:oMath xmlns:m="http://schemas.openxmlformats.org/officeDocument/2006/math">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𝜌</m:t>
                        </m:r>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num>
                      <m:den>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den>
                    </m:f>
                    <m:r>
                      <a:rPr lang="en-US" altLang="ja-JP">
                        <a:solidFill>
                          <a:schemeClr val="tx1"/>
                        </a:solidFill>
                        <a:latin typeface="Cambria Math" panose="02040503050406030204" pitchFamily="18" charset="0"/>
                        <a:cs typeface="Times New Roman" pitchFamily="18" charset="0"/>
                      </a:rPr>
                      <m:t>=</m:t>
                    </m:r>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174919</m:t>
                        </m:r>
                      </m:num>
                      <m:den>
                        <m:r>
                          <a:rPr lang="en-US" altLang="ja-JP" b="0" i="1" smtClean="0">
                            <a:solidFill>
                              <a:schemeClr val="tx1"/>
                            </a:solidFill>
                            <a:latin typeface="Cambria Math" panose="02040503050406030204" pitchFamily="18" charset="0"/>
                            <a:cs typeface="Times New Roman" pitchFamily="18" charset="0"/>
                          </a:rPr>
                          <m:t>184973</m:t>
                        </m:r>
                      </m:den>
                    </m:f>
                    <m:r>
                      <a:rPr lang="en-US" altLang="ja-JP" b="0" i="0" smtClean="0">
                        <a:solidFill>
                          <a:schemeClr val="tx1"/>
                        </a:solidFill>
                        <a:latin typeface="Cambria Math" panose="02040503050406030204" pitchFamily="18" charset="0"/>
                        <a:cs typeface="Times New Roman" pitchFamily="18" charset="0"/>
                      </a:rPr>
                      <m:t>=0.9445658</m:t>
                    </m:r>
                  </m:oMath>
                </a14:m>
                <a:endParaRPr lang="en-US" altLang="ja-JP" dirty="0">
                  <a:solidFill>
                    <a:schemeClr val="tx1"/>
                  </a:solidFill>
                  <a:latin typeface="Times New Roman" pitchFamily="18" charset="0"/>
                  <a:cs typeface="Times New Roman" pitchFamily="18" charset="0"/>
                </a:endParaRPr>
              </a:p>
            </p:txBody>
          </p:sp>
        </mc:Choice>
        <mc:Fallback xmlns="">
          <p:sp>
            <p:nvSpPr>
              <p:cNvPr id="11" name="四角形吹き出し 10"/>
              <p:cNvSpPr>
                <a:spLocks noRot="1" noChangeAspect="1" noMove="1" noResize="1" noEditPoints="1" noAdjustHandles="1" noChangeArrowheads="1" noChangeShapeType="1" noTextEdit="1"/>
              </p:cNvSpPr>
              <p:nvPr/>
            </p:nvSpPr>
            <p:spPr>
              <a:xfrm>
                <a:off x="914400" y="1026885"/>
                <a:ext cx="4999055" cy="583645"/>
              </a:xfrm>
              <a:prstGeom prst="wedgeRectCallout">
                <a:avLst>
                  <a:gd name="adj1" fmla="val 57858"/>
                  <a:gd name="adj2" fmla="val 102920"/>
                </a:avLst>
              </a:prstGeom>
              <a:blipFill rotWithShape="0">
                <a:blip r:embed="rId5"/>
                <a:stretch>
                  <a:fillRect l="-1230"/>
                </a:stretch>
              </a:blipFill>
              <a:ln>
                <a:solidFill>
                  <a:srgbClr val="990099"/>
                </a:solidFill>
              </a:ln>
            </p:spPr>
            <p:txBody>
              <a:bodyPr/>
              <a:lstStyle/>
              <a:p>
                <a:r>
                  <a:rPr lang="ja-JP" altLang="en-US">
                    <a:noFill/>
                  </a:rPr>
                  <a:t> </a:t>
                </a:r>
              </a:p>
            </p:txBody>
          </p:sp>
        </mc:Fallback>
      </mc:AlternateContent>
      <p:sp>
        <p:nvSpPr>
          <p:cNvPr id="12" name="正方形/長方形 11"/>
          <p:cNvSpPr/>
          <p:nvPr/>
        </p:nvSpPr>
        <p:spPr>
          <a:xfrm>
            <a:off x="4954184" y="2303962"/>
            <a:ext cx="1274708" cy="400110"/>
          </a:xfrm>
          <a:prstGeom prst="rect">
            <a:avLst/>
          </a:prstGeom>
        </p:spPr>
        <p:txBody>
          <a:bodyPr wrap="none">
            <a:spAutoFit/>
          </a:bodyPr>
          <a:lstStyle/>
          <a:p>
            <a:r>
              <a:rPr lang="en-US" altLang="ja-JP" sz="2000" dirty="0" smtClean="0">
                <a:latin typeface="Times New Roman" pitchFamily="18" charset="0"/>
                <a:cs typeface="Times New Roman" pitchFamily="18" charset="0"/>
              </a:rPr>
              <a:t>0.9270509</a:t>
            </a:r>
            <a:endParaRPr lang="en-US" altLang="ja-JP" sz="2000" dirty="0" smtClean="0">
              <a:latin typeface="Cambria Math" pitchFamily="18" charset="0"/>
              <a:ea typeface="Cambria Math" pitchFamily="18" charset="0"/>
            </a:endParaRPr>
          </a:p>
        </p:txBody>
      </p:sp>
    </p:spTree>
    <p:extLst>
      <p:ext uri="{BB962C8B-B14F-4D97-AF65-F5344CB8AC3E}">
        <p14:creationId xmlns:p14="http://schemas.microsoft.com/office/powerpoint/2010/main" val="214924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8498" y="1"/>
            <a:ext cx="7886700" cy="1146220"/>
          </a:xfrm>
        </p:spPr>
        <p:txBody>
          <a:bodyPr/>
          <a:lstStyle/>
          <a:p>
            <a:r>
              <a:rPr kumimoji="1" lang="en-US" altLang="ja-JP" dirty="0" smtClean="0"/>
              <a:t>History of Lower Bounds</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1651069169"/>
              </p:ext>
            </p:extLst>
          </p:nvPr>
        </p:nvGraphicFramePr>
        <p:xfrm>
          <a:off x="345315" y="1539700"/>
          <a:ext cx="8347924" cy="5092920"/>
        </p:xfrm>
        <a:graphic>
          <a:graphicData uri="http://schemas.openxmlformats.org/drawingml/2006/chart">
            <c:chart xmlns:c="http://schemas.openxmlformats.org/drawingml/2006/chart" xmlns:r="http://schemas.openxmlformats.org/officeDocument/2006/relationships" r:id="rId3"/>
          </a:graphicData>
        </a:graphic>
      </p:graphicFrame>
      <p:pic>
        <p:nvPicPr>
          <p:cNvPr id="8" name="chart"/>
          <p:cNvPicPr>
            <a:picLocks noChangeAspect="1"/>
          </p:cNvPicPr>
          <p:nvPr/>
        </p:nvPicPr>
        <p:blipFill>
          <a:blip r:embed="rId4"/>
          <a:stretch>
            <a:fillRect/>
          </a:stretch>
        </p:blipFill>
        <p:spPr>
          <a:xfrm>
            <a:off x="2193484" y="4319340"/>
            <a:ext cx="2043666" cy="1817151"/>
          </a:xfrm>
          <a:prstGeom prst="rect">
            <a:avLst/>
          </a:prstGeom>
          <a:ln>
            <a:solidFill>
              <a:schemeClr val="tx1"/>
            </a:solidFill>
          </a:ln>
        </p:spPr>
      </p:pic>
      <p:sp>
        <p:nvSpPr>
          <p:cNvPr id="9" name="正方形/長方形 8"/>
          <p:cNvSpPr/>
          <p:nvPr/>
        </p:nvSpPr>
        <p:spPr>
          <a:xfrm>
            <a:off x="2224584" y="4350440"/>
            <a:ext cx="1940634" cy="329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4748938" y="4636936"/>
            <a:ext cx="3621089" cy="1485535"/>
          </a:xfrm>
          <a:prstGeom prst="wedgeRectCallout">
            <a:avLst>
              <a:gd name="adj1" fmla="val -66409"/>
              <a:gd name="adj2" fmla="val -36880"/>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0</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1001010010110100101</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 100101001011010010100101</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itchFamily="18" charset="0"/>
                <a:cs typeface="Times New Roman" pitchFamily="18" charset="0"/>
              </a:rPr>
              <a:t>(</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 0,  k&gt;2)</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-4</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a:t>
            </a:r>
            <a:r>
              <a:rPr lang="ja-JP" altLang="en-US" dirty="0">
                <a:solidFill>
                  <a:schemeClr val="tx1"/>
                </a:solidFill>
                <a:latin typeface="Times New Roman" pitchFamily="18" charset="0"/>
                <a:cs typeface="Times New Roman" pitchFamily="18" charset="0"/>
              </a:rPr>
              <a:t>≠</a:t>
            </a:r>
            <a:r>
              <a:rPr lang="en-US" altLang="ja-JP" dirty="0">
                <a:solidFill>
                  <a:schemeClr val="tx1"/>
                </a:solidFill>
                <a:latin typeface="Times New Roman" pitchFamily="18" charset="0"/>
                <a:cs typeface="Times New Roman" pitchFamily="18" charset="0"/>
              </a:rPr>
              <a:t> 0,  k&gt;2)</a:t>
            </a:r>
          </a:p>
        </p:txBody>
      </p:sp>
      <p:sp>
        <p:nvSpPr>
          <p:cNvPr id="11" name="正方形/長方形 10"/>
          <p:cNvSpPr/>
          <p:nvPr/>
        </p:nvSpPr>
        <p:spPr>
          <a:xfrm>
            <a:off x="7464552" y="1815772"/>
            <a:ext cx="1378904" cy="707886"/>
          </a:xfrm>
          <a:prstGeom prst="rect">
            <a:avLst/>
          </a:prstGeom>
        </p:spPr>
        <p:txBody>
          <a:bodyPr wrap="none">
            <a:spAutoFit/>
          </a:bodyPr>
          <a:lstStyle/>
          <a:p>
            <a:r>
              <a:rPr lang="en-US" altLang="ja-JP" sz="2000" dirty="0" smtClean="0">
                <a:latin typeface="Cambria Math" pitchFamily="18" charset="0"/>
                <a:ea typeface="Cambria Math" pitchFamily="18" charset="0"/>
              </a:rPr>
              <a:t>0.9445757</a:t>
            </a:r>
          </a:p>
          <a:p>
            <a:endParaRPr lang="en-US" altLang="ja-JP" sz="2000" dirty="0">
              <a:latin typeface="Cambria Math" pitchFamily="18" charset="0"/>
              <a:ea typeface="Cambria Math" pitchFamily="18" charset="0"/>
            </a:endParaRPr>
          </a:p>
        </p:txBody>
      </p:sp>
      <p:sp>
        <p:nvSpPr>
          <p:cNvPr id="14" name="正方形/長方形 13"/>
          <p:cNvSpPr/>
          <p:nvPr/>
        </p:nvSpPr>
        <p:spPr>
          <a:xfrm>
            <a:off x="7464552" y="1815772"/>
            <a:ext cx="1378904" cy="400110"/>
          </a:xfrm>
          <a:prstGeom prst="rect">
            <a:avLst/>
          </a:prstGeom>
        </p:spPr>
        <p:txBody>
          <a:bodyPr wrap="none">
            <a:spAutoFit/>
          </a:bodyPr>
          <a:lstStyle/>
          <a:p>
            <a:r>
              <a:rPr lang="en-US" altLang="ja-JP" sz="2000" dirty="0" smtClean="0">
                <a:latin typeface="Cambria Math" pitchFamily="18" charset="0"/>
                <a:ea typeface="Cambria Math" pitchFamily="18" charset="0"/>
              </a:rPr>
              <a:t>0.9445757</a:t>
            </a:r>
          </a:p>
        </p:txBody>
      </p:sp>
      <mc:AlternateContent xmlns:mc="http://schemas.openxmlformats.org/markup-compatibility/2006" xmlns:a14="http://schemas.microsoft.com/office/drawing/2010/main">
        <mc:Choice Requires="a14">
          <p:sp>
            <p:nvSpPr>
              <p:cNvPr id="16" name="四角形吹き出し 15"/>
              <p:cNvSpPr/>
              <p:nvPr/>
            </p:nvSpPr>
            <p:spPr>
              <a:xfrm>
                <a:off x="914400" y="1026885"/>
                <a:ext cx="4999055" cy="583645"/>
              </a:xfrm>
              <a:prstGeom prst="wedgeRectCallout">
                <a:avLst>
                  <a:gd name="adj1" fmla="val 57858"/>
                  <a:gd name="adj2" fmla="val 102920"/>
                </a:avLst>
              </a:prstGeom>
              <a:solidFill>
                <a:srgbClr val="CC3399">
                  <a:alpha val="40000"/>
                </a:srgb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180000" bIns="144000" rtlCol="0" anchor="ctr">
                <a:spAutoFit/>
              </a:bodyPr>
              <a:lstStyle/>
              <a:p>
                <a:pPr marL="342900" lvl="0" indent="-342900">
                  <a:lnSpc>
                    <a:spcPts val="2000"/>
                  </a:lnSpc>
                  <a:spcBef>
                    <a:spcPct val="20000"/>
                  </a:spcBef>
                  <a:defRPr/>
                </a:pPr>
                <a:r>
                  <a:rPr lang="en-US" altLang="ja-JP" dirty="0" smtClean="0">
                    <a:solidFill>
                      <a:schemeClr val="tx1"/>
                    </a:solidFill>
                    <a:latin typeface="Times New Roman" pitchFamily="18" charset="0"/>
                    <a:cs typeface="Times New Roman" pitchFamily="18" charset="0"/>
                  </a:rPr>
                  <a:t>Found a string </a:t>
                </a:r>
                <a14:m>
                  <m:oMath xmlns:m="http://schemas.openxmlformats.org/officeDocument/2006/math">
                    <m:r>
                      <a:rPr lang="en-US" altLang="ja-JP" i="1">
                        <a:solidFill>
                          <a:schemeClr val="tx1"/>
                        </a:solidFill>
                        <a:latin typeface="Cambria Math" panose="02040503050406030204" pitchFamily="18" charset="0"/>
                        <a:cs typeface="Times New Roman" pitchFamily="18" charset="0"/>
                      </a:rPr>
                      <m:t>𝑤</m:t>
                    </m:r>
                  </m:oMath>
                </a14:m>
                <a:r>
                  <a:rPr lang="en-US" altLang="ja-JP" dirty="0" smtClean="0">
                    <a:solidFill>
                      <a:schemeClr val="tx1"/>
                    </a:solidFill>
                    <a:latin typeface="Times New Roman" pitchFamily="18" charset="0"/>
                    <a:cs typeface="Times New Roman" pitchFamily="18" charset="0"/>
                  </a:rPr>
                  <a:t>  with  </a:t>
                </a:r>
                <a14:m>
                  <m:oMath xmlns:m="http://schemas.openxmlformats.org/officeDocument/2006/math">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𝜌</m:t>
                        </m:r>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num>
                      <m:den>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den>
                    </m:f>
                    <m:r>
                      <a:rPr lang="en-US" altLang="ja-JP">
                        <a:solidFill>
                          <a:schemeClr val="tx1"/>
                        </a:solidFill>
                        <a:latin typeface="Cambria Math" panose="02040503050406030204" pitchFamily="18" charset="0"/>
                        <a:cs typeface="Times New Roman" pitchFamily="18" charset="0"/>
                      </a:rPr>
                      <m:t>=</m:t>
                    </m:r>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174919</m:t>
                        </m:r>
                      </m:num>
                      <m:den>
                        <m:r>
                          <a:rPr lang="en-US" altLang="ja-JP" b="0" i="1" smtClean="0">
                            <a:solidFill>
                              <a:schemeClr val="tx1"/>
                            </a:solidFill>
                            <a:latin typeface="Cambria Math" panose="02040503050406030204" pitchFamily="18" charset="0"/>
                            <a:cs typeface="Times New Roman" pitchFamily="18" charset="0"/>
                          </a:rPr>
                          <m:t>184973</m:t>
                        </m:r>
                      </m:den>
                    </m:f>
                    <m:r>
                      <a:rPr lang="en-US" altLang="ja-JP" b="0" i="0" smtClean="0">
                        <a:solidFill>
                          <a:schemeClr val="tx1"/>
                        </a:solidFill>
                        <a:latin typeface="Cambria Math" panose="02040503050406030204" pitchFamily="18" charset="0"/>
                        <a:cs typeface="Times New Roman" pitchFamily="18" charset="0"/>
                      </a:rPr>
                      <m:t>=0.9445658</m:t>
                    </m:r>
                  </m:oMath>
                </a14:m>
                <a:endParaRPr lang="en-US" altLang="ja-JP" dirty="0">
                  <a:solidFill>
                    <a:schemeClr val="tx1"/>
                  </a:solidFill>
                  <a:latin typeface="Times New Roman" pitchFamily="18" charset="0"/>
                  <a:cs typeface="Times New Roman" pitchFamily="18" charset="0"/>
                </a:endParaRPr>
              </a:p>
            </p:txBody>
          </p:sp>
        </mc:Choice>
        <mc:Fallback xmlns="">
          <p:sp>
            <p:nvSpPr>
              <p:cNvPr id="16" name="四角形吹き出し 15"/>
              <p:cNvSpPr>
                <a:spLocks noRot="1" noChangeAspect="1" noMove="1" noResize="1" noEditPoints="1" noAdjustHandles="1" noChangeArrowheads="1" noChangeShapeType="1" noTextEdit="1"/>
              </p:cNvSpPr>
              <p:nvPr/>
            </p:nvSpPr>
            <p:spPr>
              <a:xfrm>
                <a:off x="914400" y="1026885"/>
                <a:ext cx="4999055" cy="583645"/>
              </a:xfrm>
              <a:prstGeom prst="wedgeRectCallout">
                <a:avLst>
                  <a:gd name="adj1" fmla="val 57858"/>
                  <a:gd name="adj2" fmla="val 102920"/>
                </a:avLst>
              </a:prstGeom>
              <a:blipFill rotWithShape="0">
                <a:blip r:embed="rId5"/>
                <a:stretch>
                  <a:fillRect l="-1230"/>
                </a:stretch>
              </a:blipFill>
              <a:ln>
                <a:solidFill>
                  <a:srgbClr val="990099"/>
                </a:solidFill>
              </a:ln>
            </p:spPr>
            <p:txBody>
              <a:bodyPr/>
              <a:lstStyle/>
              <a:p>
                <a:r>
                  <a:rPr lang="ja-JP" altLang="en-US">
                    <a:noFill/>
                  </a:rPr>
                  <a:t> </a:t>
                </a:r>
              </a:p>
            </p:txBody>
          </p:sp>
        </mc:Fallback>
      </mc:AlternateContent>
      <p:sp>
        <p:nvSpPr>
          <p:cNvPr id="17" name="正方形/長方形 16"/>
          <p:cNvSpPr/>
          <p:nvPr/>
        </p:nvSpPr>
        <p:spPr>
          <a:xfrm>
            <a:off x="4954184" y="2303962"/>
            <a:ext cx="1274708" cy="400110"/>
          </a:xfrm>
          <a:prstGeom prst="rect">
            <a:avLst/>
          </a:prstGeom>
        </p:spPr>
        <p:txBody>
          <a:bodyPr wrap="none">
            <a:spAutoFit/>
          </a:bodyPr>
          <a:lstStyle/>
          <a:p>
            <a:r>
              <a:rPr lang="en-US" altLang="ja-JP" sz="2000" dirty="0" smtClean="0">
                <a:latin typeface="Times New Roman" pitchFamily="18" charset="0"/>
                <a:cs typeface="Times New Roman" pitchFamily="18" charset="0"/>
              </a:rPr>
              <a:t>0.9270509</a:t>
            </a:r>
            <a:endParaRPr lang="en-US" altLang="ja-JP" sz="2000" dirty="0" smtClean="0">
              <a:latin typeface="Cambria Math" pitchFamily="18" charset="0"/>
              <a:ea typeface="Cambria Math" pitchFamily="18" charset="0"/>
            </a:endParaRPr>
          </a:p>
        </p:txBody>
      </p:sp>
      <p:grpSp>
        <p:nvGrpSpPr>
          <p:cNvPr id="3" name="グループ化 2"/>
          <p:cNvGrpSpPr/>
          <p:nvPr/>
        </p:nvGrpSpPr>
        <p:grpSpPr>
          <a:xfrm>
            <a:off x="1801603" y="1898825"/>
            <a:ext cx="1794294" cy="2451615"/>
            <a:chOff x="-2325354" y="2015827"/>
            <a:chExt cx="1794294" cy="2451615"/>
          </a:xfrm>
        </p:grpSpPr>
        <p:grpSp>
          <p:nvGrpSpPr>
            <p:cNvPr id="12" name="グループ化 11"/>
            <p:cNvGrpSpPr/>
            <p:nvPr/>
          </p:nvGrpSpPr>
          <p:grpSpPr>
            <a:xfrm>
              <a:off x="-2325354" y="2015827"/>
              <a:ext cx="1794294" cy="2451615"/>
              <a:chOff x="51759" y="1689064"/>
              <a:chExt cx="1794294" cy="2451615"/>
            </a:xfrm>
          </p:grpSpPr>
          <p:sp>
            <p:nvSpPr>
              <p:cNvPr id="13" name="四角形吹き出し 12"/>
              <p:cNvSpPr/>
              <p:nvPr/>
            </p:nvSpPr>
            <p:spPr>
              <a:xfrm>
                <a:off x="51759" y="1689064"/>
                <a:ext cx="1794294" cy="2451615"/>
              </a:xfrm>
              <a:prstGeom prst="wedgeRectCallout">
                <a:avLst>
                  <a:gd name="adj1" fmla="val 33975"/>
                  <a:gd name="adj2" fmla="val 62783"/>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258042" y="3679014"/>
                <a:ext cx="1312716" cy="461665"/>
              </a:xfrm>
              <a:prstGeom prst="rect">
                <a:avLst/>
              </a:prstGeom>
              <a:noFill/>
            </p:spPr>
            <p:txBody>
              <a:bodyPr wrap="square" rtlCol="0">
                <a:spAutoFit/>
              </a:bodyPr>
              <a:lstStyle/>
              <a:p>
                <a:r>
                  <a:rPr lang="en-US" altLang="ja-JP" sz="1200" dirty="0" smtClean="0"/>
                  <a:t>NTT Software</a:t>
                </a:r>
              </a:p>
              <a:p>
                <a:r>
                  <a:rPr lang="en-US" altLang="ja-JP" sz="1200" dirty="0" smtClean="0"/>
                  <a:t>April 2012~</a:t>
                </a:r>
                <a:endParaRPr kumimoji="1" lang="ja-JP" altLang="en-US" sz="1200" dirty="0" smtClean="0"/>
              </a:p>
            </p:txBody>
          </p:sp>
        </p:grpSp>
        <p:pic>
          <p:nvPicPr>
            <p:cNvPr id="1026" name="Picture 2" descr="https://lh4.googleusercontent.com/-rlDIzlYskOk/T6KYnU35sKI/AAAAAAAACKg/JvYqUkKmhTU/w737-h553-no/P1120515.JPG"/>
            <p:cNvPicPr>
              <a:picLocks noChangeAspect="1" noChangeArrowheads="1"/>
            </p:cNvPicPr>
            <p:nvPr/>
          </p:nvPicPr>
          <p:blipFill rotWithShape="1">
            <a:blip r:embed="rId6">
              <a:extLst>
                <a:ext uri="{28A0092B-C50C-407E-A947-70E740481C1C}">
                  <a14:useLocalDpi xmlns:a14="http://schemas.microsoft.com/office/drawing/2010/main" val="0"/>
                </a:ext>
              </a:extLst>
            </a:blip>
            <a:srcRect l="19494" t="26191" r="40615" b="6179"/>
            <a:stretch/>
          </p:blipFill>
          <p:spPr bwMode="auto">
            <a:xfrm>
              <a:off x="-2190099" y="2067358"/>
              <a:ext cx="1523784" cy="19384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27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954184" y="2303962"/>
            <a:ext cx="1274708" cy="400110"/>
          </a:xfrm>
          <a:prstGeom prst="rect">
            <a:avLst/>
          </a:prstGeom>
        </p:spPr>
        <p:txBody>
          <a:bodyPr wrap="none">
            <a:spAutoFit/>
          </a:bodyPr>
          <a:lstStyle/>
          <a:p>
            <a:r>
              <a:rPr lang="en-US" altLang="ja-JP" sz="2000" dirty="0" smtClean="0">
                <a:latin typeface="Times New Roman" pitchFamily="18" charset="0"/>
                <a:cs typeface="Times New Roman" pitchFamily="18" charset="0"/>
              </a:rPr>
              <a:t>0.9270509</a:t>
            </a:r>
            <a:endParaRPr lang="en-US" altLang="ja-JP" sz="2000" dirty="0" smtClean="0">
              <a:latin typeface="Cambria Math" pitchFamily="18" charset="0"/>
              <a:ea typeface="Cambria Math" pitchFamily="18" charset="0"/>
            </a:endParaRPr>
          </a:p>
        </p:txBody>
      </p:sp>
      <p:sp>
        <p:nvSpPr>
          <p:cNvPr id="2" name="タイトル 1"/>
          <p:cNvSpPr>
            <a:spLocks noGrp="1"/>
          </p:cNvSpPr>
          <p:nvPr>
            <p:ph type="title"/>
          </p:nvPr>
        </p:nvSpPr>
        <p:spPr>
          <a:xfrm>
            <a:off x="538498" y="1"/>
            <a:ext cx="7886700" cy="1146220"/>
          </a:xfrm>
        </p:spPr>
        <p:txBody>
          <a:bodyPr/>
          <a:lstStyle/>
          <a:p>
            <a:r>
              <a:rPr kumimoji="1" lang="en-US" altLang="ja-JP" dirty="0" smtClean="0"/>
              <a:t>History of Lower Bounds</a:t>
            </a:r>
            <a:endParaRPr kumimoji="1" lang="ja-JP" altLang="en-US" dirty="0"/>
          </a:p>
        </p:txBody>
      </p:sp>
      <p:graphicFrame>
        <p:nvGraphicFramePr>
          <p:cNvPr id="4" name="グラフ 3"/>
          <p:cNvGraphicFramePr>
            <a:graphicFrameLocks/>
          </p:cNvGraphicFramePr>
          <p:nvPr/>
        </p:nvGraphicFramePr>
        <p:xfrm>
          <a:off x="345315" y="1539700"/>
          <a:ext cx="8347924" cy="5092920"/>
        </p:xfrm>
        <a:graphic>
          <a:graphicData uri="http://schemas.openxmlformats.org/drawingml/2006/chart">
            <c:chart xmlns:c="http://schemas.openxmlformats.org/drawingml/2006/chart" xmlns:r="http://schemas.openxmlformats.org/officeDocument/2006/relationships" r:id="rId3"/>
          </a:graphicData>
        </a:graphic>
      </p:graphicFrame>
      <p:sp>
        <p:nvSpPr>
          <p:cNvPr id="3" name="二等辺三角形 2"/>
          <p:cNvSpPr/>
          <p:nvPr/>
        </p:nvSpPr>
        <p:spPr>
          <a:xfrm>
            <a:off x="2516881" y="5137764"/>
            <a:ext cx="167425" cy="154547"/>
          </a:xfrm>
          <a:prstGeom prst="triangle">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chart"/>
          <p:cNvPicPr>
            <a:picLocks noChangeAspect="1"/>
          </p:cNvPicPr>
          <p:nvPr/>
        </p:nvPicPr>
        <p:blipFill>
          <a:blip r:embed="rId4"/>
          <a:stretch>
            <a:fillRect/>
          </a:stretch>
        </p:blipFill>
        <p:spPr>
          <a:xfrm>
            <a:off x="2193484" y="4319340"/>
            <a:ext cx="2043666" cy="1817151"/>
          </a:xfrm>
          <a:prstGeom prst="rect">
            <a:avLst/>
          </a:prstGeom>
          <a:ln>
            <a:solidFill>
              <a:schemeClr val="tx1"/>
            </a:solidFill>
          </a:ln>
        </p:spPr>
      </p:pic>
      <p:sp>
        <p:nvSpPr>
          <p:cNvPr id="8" name="四角形吹き出し 7"/>
          <p:cNvSpPr/>
          <p:nvPr/>
        </p:nvSpPr>
        <p:spPr>
          <a:xfrm>
            <a:off x="4748938" y="4636936"/>
            <a:ext cx="3621089" cy="1485535"/>
          </a:xfrm>
          <a:prstGeom prst="wedgeRectCallout">
            <a:avLst>
              <a:gd name="adj1" fmla="val -66409"/>
              <a:gd name="adj2" fmla="val -36880"/>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0</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1001010010110100101</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 100101001011010010100101</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itchFamily="18" charset="0"/>
                <a:cs typeface="Times New Roman" pitchFamily="18" charset="0"/>
              </a:rPr>
              <a:t>(</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 0,  k&gt;2)</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-4</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a:t>
            </a:r>
            <a:r>
              <a:rPr lang="ja-JP" altLang="en-US" dirty="0">
                <a:solidFill>
                  <a:schemeClr val="tx1"/>
                </a:solidFill>
                <a:latin typeface="Times New Roman" pitchFamily="18" charset="0"/>
                <a:cs typeface="Times New Roman" pitchFamily="18" charset="0"/>
              </a:rPr>
              <a:t>≠</a:t>
            </a:r>
            <a:r>
              <a:rPr lang="en-US" altLang="ja-JP" dirty="0">
                <a:solidFill>
                  <a:schemeClr val="tx1"/>
                </a:solidFill>
                <a:latin typeface="Times New Roman" pitchFamily="18" charset="0"/>
                <a:cs typeface="Times New Roman" pitchFamily="18" charset="0"/>
              </a:rPr>
              <a:t> 0,  k&gt;2)</a:t>
            </a:r>
          </a:p>
        </p:txBody>
      </p:sp>
      <p:grpSp>
        <p:nvGrpSpPr>
          <p:cNvPr id="9" name="グループ化 8"/>
          <p:cNvGrpSpPr/>
          <p:nvPr/>
        </p:nvGrpSpPr>
        <p:grpSpPr>
          <a:xfrm>
            <a:off x="4870571" y="2278400"/>
            <a:ext cx="3554627" cy="2220095"/>
            <a:chOff x="5249007" y="4324138"/>
            <a:chExt cx="3554627" cy="2220095"/>
          </a:xfrm>
        </p:grpSpPr>
        <p:sp>
          <p:nvSpPr>
            <p:cNvPr id="10" name="四角形吹き出し 9"/>
            <p:cNvSpPr/>
            <p:nvPr/>
          </p:nvSpPr>
          <p:spPr>
            <a:xfrm>
              <a:off x="5249007" y="4324138"/>
              <a:ext cx="3554627" cy="2220095"/>
            </a:xfrm>
            <a:prstGeom prst="wedgeRectCallout">
              <a:avLst>
                <a:gd name="adj1" fmla="val -77088"/>
                <a:gd name="adj2" fmla="val 49380"/>
              </a:avLst>
            </a:prstGeom>
            <a:solidFill>
              <a:srgbClr val="CCFF66"/>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The Modified </a:t>
              </a:r>
              <a:r>
                <a:rPr lang="en-US" altLang="ja-JP" i="1" dirty="0" err="1" smtClean="0">
                  <a:solidFill>
                    <a:schemeClr val="tx1"/>
                  </a:solidFill>
                  <a:latin typeface="Times New Roman" pitchFamily="18" charset="0"/>
                  <a:cs typeface="Times New Roman" pitchFamily="18" charset="0"/>
                </a:rPr>
                <a:t>Padovan</a:t>
              </a:r>
              <a:r>
                <a:rPr lang="en-US" altLang="ja-JP" i="1" dirty="0" smtClean="0">
                  <a:solidFill>
                    <a:schemeClr val="tx1"/>
                  </a:solidFill>
                  <a:latin typeface="Times New Roman" pitchFamily="18" charset="0"/>
                  <a:cs typeface="Times New Roman" pitchFamily="18" charset="0"/>
                </a:rPr>
                <a:t> Words</a:t>
              </a:r>
              <a:endParaRPr lang="en-US" altLang="ja-JP" i="1"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a:t>
              </a:r>
              <a:r>
                <a:rPr lang="en-US" altLang="ja-JP" dirty="0">
                  <a:solidFill>
                    <a:schemeClr val="tx1"/>
                  </a:solidFill>
                  <a:latin typeface="Times New Roman" pitchFamily="18" charset="0"/>
                  <a:cs typeface="Times New Roman" pitchFamily="18" charset="0"/>
                </a:rPr>
                <a:t>a) = </a:t>
              </a:r>
              <a:r>
                <a:rPr lang="pt-BR" altLang="ja-JP" dirty="0" smtClean="0">
                  <a:solidFill>
                    <a:schemeClr val="tx1"/>
                  </a:solidFill>
                  <a:latin typeface="Times New Roman" pitchFamily="18" charset="0"/>
                  <a:cs typeface="Times New Roman" pitchFamily="18" charset="0"/>
                </a:rPr>
                <a:t>aacab      </a:t>
              </a: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(b) </a:t>
              </a:r>
              <a:r>
                <a:rPr lang="en-US" altLang="ja-JP" dirty="0">
                  <a:solidFill>
                    <a:schemeClr val="tx1"/>
                  </a:solidFill>
                  <a:latin typeface="Times New Roman" pitchFamily="18" charset="0"/>
                  <a:cs typeface="Times New Roman" pitchFamily="18" charset="0"/>
                </a:rPr>
                <a:t>= </a:t>
              </a:r>
              <a:r>
                <a:rPr lang="pt-BR" altLang="ja-JP" dirty="0">
                  <a:solidFill>
                    <a:schemeClr val="tx1"/>
                  </a:solidFill>
                  <a:latin typeface="Times New Roman" pitchFamily="18" charset="0"/>
                  <a:cs typeface="Times New Roman" pitchFamily="18" charset="0"/>
                </a:rPr>
                <a:t>acab</a:t>
              </a:r>
              <a:endParaRPr lang="en-US" altLang="ja-JP" dirty="0">
                <a:solidFill>
                  <a:schemeClr val="tx1"/>
                </a:solidFill>
                <a:latin typeface="Times New Roman" pitchFamily="18" charset="0"/>
                <a:cs typeface="Times New Roman" pitchFamily="18" charset="0"/>
              </a:endParaRPr>
            </a:p>
            <a:p>
              <a:pPr marL="34290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(c) </a:t>
              </a:r>
              <a:r>
                <a:rPr lang="en-US" altLang="ja-JP" dirty="0">
                  <a:solidFill>
                    <a:schemeClr val="tx1"/>
                  </a:solidFill>
                  <a:latin typeface="Times New Roman" pitchFamily="18" charset="0"/>
                  <a:cs typeface="Times New Roman" pitchFamily="18" charset="0"/>
                </a:rPr>
                <a:t>= </a:t>
              </a:r>
              <a:r>
                <a:rPr lang="pt-BR" altLang="ja-JP" dirty="0">
                  <a:solidFill>
                    <a:schemeClr val="tx1"/>
                  </a:solidFill>
                  <a:latin typeface="Times New Roman" pitchFamily="18" charset="0"/>
                  <a:cs typeface="Times New Roman" pitchFamily="18" charset="0"/>
                </a:rPr>
                <a:t>ac</a:t>
              </a:r>
              <a:endParaRPr lang="en-US" altLang="ja-JP" i="1" dirty="0" smtClean="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(a</a:t>
              </a:r>
              <a:r>
                <a:rPr lang="en-US" altLang="ja-JP" dirty="0">
                  <a:solidFill>
                    <a:schemeClr val="tx1"/>
                  </a:solidFill>
                  <a:latin typeface="Times New Roman" pitchFamily="18" charset="0"/>
                  <a:cs typeface="Times New Roman" pitchFamily="18" charset="0"/>
                </a:rPr>
                <a:t>) = </a:t>
              </a:r>
              <a:r>
                <a:rPr lang="en-US" altLang="ja-JP" dirty="0" smtClean="0">
                  <a:solidFill>
                    <a:schemeClr val="tx1"/>
                  </a:solidFill>
                  <a:latin typeface="Times New Roman" pitchFamily="18" charset="0"/>
                  <a:cs typeface="Times New Roman" pitchFamily="18" charset="0"/>
                </a:rPr>
                <a:t>101001011001010010110100</a:t>
              </a:r>
              <a:endParaRPr lang="en-US" altLang="ja-JP"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(b) = 1010010110100</a:t>
              </a:r>
              <a:endParaRPr lang="en-US" altLang="ja-JP"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(c) = 10100101</a:t>
              </a:r>
              <a:endParaRPr lang="en-US" altLang="ja-JP" dirty="0">
                <a:solidFill>
                  <a:schemeClr val="tx1"/>
                </a:solidFill>
                <a:latin typeface="Times New Roman" pitchFamily="18" charset="0"/>
                <a:cs typeface="Times New Roman" pitchFamily="18" charset="0"/>
              </a:endParaRPr>
            </a:p>
          </p:txBody>
        </p:sp>
        <p:sp>
          <p:nvSpPr>
            <p:cNvPr id="11" name="テキスト ボックス 10"/>
            <p:cNvSpPr txBox="1"/>
            <p:nvPr/>
          </p:nvSpPr>
          <p:spPr>
            <a:xfrm>
              <a:off x="6678667" y="5229200"/>
              <a:ext cx="2069797" cy="369332"/>
            </a:xfrm>
            <a:prstGeom prst="rect">
              <a:avLst/>
            </a:prstGeom>
            <a:noFill/>
          </p:spPr>
          <p:txBody>
            <a:bodyPr wrap="none" rtlCol="0">
              <a:spAutoFit/>
            </a:bodyPr>
            <a:lstStyle/>
            <a:p>
              <a:r>
                <a:rPr kumimoji="1" lang="en-US" altLang="ja-JP" i="1" dirty="0" err="1" smtClean="0">
                  <a:latin typeface="Times New Roman" pitchFamily="18" charset="0"/>
                  <a:cs typeface="Times New Roman" pitchFamily="18" charset="0"/>
                </a:rPr>
                <a:t>p</a:t>
              </a:r>
              <a:r>
                <a:rPr kumimoji="1" lang="en-US" altLang="ja-JP" i="1" baseline="-25000" dirty="0" err="1" smtClean="0">
                  <a:latin typeface="Times New Roman" pitchFamily="18" charset="0"/>
                  <a:cs typeface="Times New Roman" pitchFamily="18" charset="0"/>
                </a:rPr>
                <a:t>k</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R</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f</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p</a:t>
              </a:r>
              <a:r>
                <a:rPr kumimoji="1" lang="en-US" altLang="ja-JP" i="1" baseline="-25000" dirty="0" smtClean="0">
                  <a:latin typeface="Times New Roman" pitchFamily="18" charset="0"/>
                  <a:cs typeface="Times New Roman" pitchFamily="18" charset="0"/>
                </a:rPr>
                <a:t>k</a:t>
              </a:r>
              <a:r>
                <a:rPr kumimoji="1" lang="en-US" altLang="ja-JP" baseline="-25000" dirty="0" smtClean="0">
                  <a:latin typeface="Times New Roman" pitchFamily="18" charset="0"/>
                  <a:cs typeface="Times New Roman" pitchFamily="18" charset="0"/>
                </a:rPr>
                <a:t>-5</a:t>
              </a:r>
              <a:r>
                <a:rPr kumimoji="1" lang="en-US" altLang="ja-JP" dirty="0" smtClean="0">
                  <a:latin typeface="Times New Roman" pitchFamily="18" charset="0"/>
                  <a:cs typeface="Times New Roman" pitchFamily="18" charset="0"/>
                </a:rPr>
                <a:t>)) for </a:t>
              </a:r>
              <a:r>
                <a:rPr kumimoji="1" lang="en-US" altLang="ja-JP" i="1" dirty="0" smtClean="0">
                  <a:latin typeface="Times New Roman" pitchFamily="18" charset="0"/>
                  <a:cs typeface="Times New Roman" pitchFamily="18" charset="0"/>
                </a:rPr>
                <a:t>k</a:t>
              </a:r>
              <a:r>
                <a:rPr kumimoji="1" lang="en-US" altLang="ja-JP" dirty="0" smtClean="0">
                  <a:latin typeface="Times New Roman" pitchFamily="18" charset="0"/>
                  <a:cs typeface="Times New Roman" pitchFamily="18" charset="0"/>
                </a:rPr>
                <a:t>&gt;5</a:t>
              </a:r>
              <a:endParaRPr kumimoji="1" lang="ja-JP" altLang="en-US"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940" y="4653136"/>
              <a:ext cx="18415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正方形/長方形 12"/>
          <p:cNvSpPr/>
          <p:nvPr/>
        </p:nvSpPr>
        <p:spPr>
          <a:xfrm>
            <a:off x="7464552" y="1815772"/>
            <a:ext cx="1378904" cy="400110"/>
          </a:xfrm>
          <a:prstGeom prst="rect">
            <a:avLst/>
          </a:prstGeom>
        </p:spPr>
        <p:txBody>
          <a:bodyPr wrap="none">
            <a:spAutoFit/>
          </a:bodyPr>
          <a:lstStyle/>
          <a:p>
            <a:r>
              <a:rPr lang="en-US" altLang="ja-JP" sz="2000" dirty="0">
                <a:latin typeface="Cambria Math" pitchFamily="18" charset="0"/>
                <a:ea typeface="Cambria Math" pitchFamily="18" charset="0"/>
              </a:rPr>
              <a:t>0.9445757</a:t>
            </a:r>
          </a:p>
        </p:txBody>
      </p:sp>
      <mc:AlternateContent xmlns:mc="http://schemas.openxmlformats.org/markup-compatibility/2006" xmlns:a14="http://schemas.microsoft.com/office/drawing/2010/main">
        <mc:Choice Requires="a14">
          <p:sp>
            <p:nvSpPr>
              <p:cNvPr id="16" name="四角形吹き出し 15"/>
              <p:cNvSpPr/>
              <p:nvPr/>
            </p:nvSpPr>
            <p:spPr>
              <a:xfrm>
                <a:off x="914400" y="1026885"/>
                <a:ext cx="4999055" cy="583645"/>
              </a:xfrm>
              <a:prstGeom prst="wedgeRectCallout">
                <a:avLst>
                  <a:gd name="adj1" fmla="val 57858"/>
                  <a:gd name="adj2" fmla="val 102920"/>
                </a:avLst>
              </a:prstGeom>
              <a:solidFill>
                <a:srgbClr val="CC3399">
                  <a:alpha val="40000"/>
                </a:srgb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180000" bIns="144000" rtlCol="0" anchor="ctr">
                <a:spAutoFit/>
              </a:bodyPr>
              <a:lstStyle/>
              <a:p>
                <a:pPr marL="342900" lvl="0" indent="-342900">
                  <a:lnSpc>
                    <a:spcPts val="2000"/>
                  </a:lnSpc>
                  <a:spcBef>
                    <a:spcPct val="20000"/>
                  </a:spcBef>
                  <a:defRPr/>
                </a:pPr>
                <a:r>
                  <a:rPr lang="en-US" altLang="ja-JP" dirty="0" smtClean="0">
                    <a:solidFill>
                      <a:schemeClr val="tx1"/>
                    </a:solidFill>
                    <a:latin typeface="Times New Roman" pitchFamily="18" charset="0"/>
                    <a:cs typeface="Times New Roman" pitchFamily="18" charset="0"/>
                  </a:rPr>
                  <a:t>Found a string </a:t>
                </a:r>
                <a14:m>
                  <m:oMath xmlns:m="http://schemas.openxmlformats.org/officeDocument/2006/math">
                    <m:r>
                      <a:rPr lang="en-US" altLang="ja-JP" i="1">
                        <a:solidFill>
                          <a:schemeClr val="tx1"/>
                        </a:solidFill>
                        <a:latin typeface="Cambria Math" panose="02040503050406030204" pitchFamily="18" charset="0"/>
                        <a:cs typeface="Times New Roman" pitchFamily="18" charset="0"/>
                      </a:rPr>
                      <m:t>𝑤</m:t>
                    </m:r>
                  </m:oMath>
                </a14:m>
                <a:r>
                  <a:rPr lang="en-US" altLang="ja-JP" dirty="0" smtClean="0">
                    <a:solidFill>
                      <a:schemeClr val="tx1"/>
                    </a:solidFill>
                    <a:latin typeface="Times New Roman" pitchFamily="18" charset="0"/>
                    <a:cs typeface="Times New Roman" pitchFamily="18" charset="0"/>
                  </a:rPr>
                  <a:t>  with  </a:t>
                </a:r>
                <a14:m>
                  <m:oMath xmlns:m="http://schemas.openxmlformats.org/officeDocument/2006/math">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𝜌</m:t>
                        </m:r>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num>
                      <m:den>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den>
                    </m:f>
                    <m:r>
                      <a:rPr lang="en-US" altLang="ja-JP">
                        <a:solidFill>
                          <a:schemeClr val="tx1"/>
                        </a:solidFill>
                        <a:latin typeface="Cambria Math" panose="02040503050406030204" pitchFamily="18" charset="0"/>
                        <a:cs typeface="Times New Roman" pitchFamily="18" charset="0"/>
                      </a:rPr>
                      <m:t>=</m:t>
                    </m:r>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174919</m:t>
                        </m:r>
                      </m:num>
                      <m:den>
                        <m:r>
                          <a:rPr lang="en-US" altLang="ja-JP" b="0" i="1" smtClean="0">
                            <a:solidFill>
                              <a:schemeClr val="tx1"/>
                            </a:solidFill>
                            <a:latin typeface="Cambria Math" panose="02040503050406030204" pitchFamily="18" charset="0"/>
                            <a:cs typeface="Times New Roman" pitchFamily="18" charset="0"/>
                          </a:rPr>
                          <m:t>184973</m:t>
                        </m:r>
                      </m:den>
                    </m:f>
                    <m:r>
                      <a:rPr lang="en-US" altLang="ja-JP" b="0" i="0" smtClean="0">
                        <a:solidFill>
                          <a:schemeClr val="tx1"/>
                        </a:solidFill>
                        <a:latin typeface="Cambria Math" panose="02040503050406030204" pitchFamily="18" charset="0"/>
                        <a:cs typeface="Times New Roman" pitchFamily="18" charset="0"/>
                      </a:rPr>
                      <m:t>=0.9445658</m:t>
                    </m:r>
                  </m:oMath>
                </a14:m>
                <a:endParaRPr lang="en-US" altLang="ja-JP" dirty="0">
                  <a:solidFill>
                    <a:schemeClr val="tx1"/>
                  </a:solidFill>
                  <a:latin typeface="Times New Roman" pitchFamily="18" charset="0"/>
                  <a:cs typeface="Times New Roman" pitchFamily="18" charset="0"/>
                </a:endParaRPr>
              </a:p>
            </p:txBody>
          </p:sp>
        </mc:Choice>
        <mc:Fallback xmlns="">
          <p:sp>
            <p:nvSpPr>
              <p:cNvPr id="16" name="四角形吹き出し 15"/>
              <p:cNvSpPr>
                <a:spLocks noRot="1" noChangeAspect="1" noMove="1" noResize="1" noEditPoints="1" noAdjustHandles="1" noChangeArrowheads="1" noChangeShapeType="1" noTextEdit="1"/>
              </p:cNvSpPr>
              <p:nvPr/>
            </p:nvSpPr>
            <p:spPr>
              <a:xfrm>
                <a:off x="914400" y="1026885"/>
                <a:ext cx="4999055" cy="583645"/>
              </a:xfrm>
              <a:prstGeom prst="wedgeRectCallout">
                <a:avLst>
                  <a:gd name="adj1" fmla="val 57858"/>
                  <a:gd name="adj2" fmla="val 102920"/>
                </a:avLst>
              </a:prstGeom>
              <a:blipFill rotWithShape="0">
                <a:blip r:embed="rId6"/>
                <a:stretch>
                  <a:fillRect l="-1230"/>
                </a:stretch>
              </a:blipFill>
              <a:ln>
                <a:solidFill>
                  <a:srgbClr val="990099"/>
                </a:solidFill>
              </a:ln>
            </p:spPr>
            <p:txBody>
              <a:bodyPr/>
              <a:lstStyle/>
              <a:p>
                <a:r>
                  <a:rPr lang="ja-JP" altLang="en-US">
                    <a:noFill/>
                  </a:rPr>
                  <a:t> </a:t>
                </a:r>
              </a:p>
            </p:txBody>
          </p:sp>
        </mc:Fallback>
      </mc:AlternateContent>
    </p:spTree>
    <p:extLst>
      <p:ext uri="{BB962C8B-B14F-4D97-AF65-F5344CB8AC3E}">
        <p14:creationId xmlns:p14="http://schemas.microsoft.com/office/powerpoint/2010/main" val="3620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8498" y="1"/>
            <a:ext cx="7886700" cy="1146220"/>
          </a:xfrm>
        </p:spPr>
        <p:txBody>
          <a:bodyPr/>
          <a:lstStyle/>
          <a:p>
            <a:r>
              <a:rPr kumimoji="1" lang="en-US" altLang="ja-JP" dirty="0" smtClean="0"/>
              <a:t>History of Lower Bounds</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482810833"/>
              </p:ext>
            </p:extLst>
          </p:nvPr>
        </p:nvGraphicFramePr>
        <p:xfrm>
          <a:off x="345315" y="1539700"/>
          <a:ext cx="8347924" cy="5092920"/>
        </p:xfrm>
        <a:graphic>
          <a:graphicData uri="http://schemas.openxmlformats.org/drawingml/2006/chart">
            <c:chart xmlns:c="http://schemas.openxmlformats.org/drawingml/2006/chart" xmlns:r="http://schemas.openxmlformats.org/officeDocument/2006/relationships" r:id="rId3"/>
          </a:graphicData>
        </a:graphic>
      </p:graphicFrame>
      <p:sp>
        <p:nvSpPr>
          <p:cNvPr id="3" name="二等辺三角形 2"/>
          <p:cNvSpPr/>
          <p:nvPr/>
        </p:nvSpPr>
        <p:spPr>
          <a:xfrm>
            <a:off x="2516881" y="5137764"/>
            <a:ext cx="167425" cy="154547"/>
          </a:xfrm>
          <a:prstGeom prst="triangle">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chart"/>
          <p:cNvPicPr>
            <a:picLocks noChangeAspect="1"/>
          </p:cNvPicPr>
          <p:nvPr/>
        </p:nvPicPr>
        <p:blipFill>
          <a:blip r:embed="rId4"/>
          <a:stretch>
            <a:fillRect/>
          </a:stretch>
        </p:blipFill>
        <p:spPr>
          <a:xfrm>
            <a:off x="2193484" y="4319340"/>
            <a:ext cx="2043666" cy="1817151"/>
          </a:xfrm>
          <a:prstGeom prst="rect">
            <a:avLst/>
          </a:prstGeom>
          <a:ln>
            <a:solidFill>
              <a:schemeClr val="tx1"/>
            </a:solidFill>
          </a:ln>
        </p:spPr>
      </p:pic>
      <p:sp>
        <p:nvSpPr>
          <p:cNvPr id="8" name="四角形吹き出し 7"/>
          <p:cNvSpPr/>
          <p:nvPr/>
        </p:nvSpPr>
        <p:spPr>
          <a:xfrm>
            <a:off x="4748938" y="4636936"/>
            <a:ext cx="3621089" cy="1485535"/>
          </a:xfrm>
          <a:prstGeom prst="wedgeRectCallout">
            <a:avLst>
              <a:gd name="adj1" fmla="val -66409"/>
              <a:gd name="adj2" fmla="val -36880"/>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0</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1001010010110100101</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 100101001011010010100101</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itchFamily="18" charset="0"/>
                <a:cs typeface="Times New Roman" pitchFamily="18" charset="0"/>
              </a:rPr>
              <a:t>(</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 0,  k&gt;2)</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-4</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a:t>
            </a:r>
            <a:r>
              <a:rPr lang="ja-JP" altLang="en-US" dirty="0">
                <a:solidFill>
                  <a:schemeClr val="tx1"/>
                </a:solidFill>
                <a:latin typeface="Times New Roman" pitchFamily="18" charset="0"/>
                <a:cs typeface="Times New Roman" pitchFamily="18" charset="0"/>
              </a:rPr>
              <a:t>≠</a:t>
            </a:r>
            <a:r>
              <a:rPr lang="en-US" altLang="ja-JP" dirty="0">
                <a:solidFill>
                  <a:schemeClr val="tx1"/>
                </a:solidFill>
                <a:latin typeface="Times New Roman" pitchFamily="18" charset="0"/>
                <a:cs typeface="Times New Roman" pitchFamily="18" charset="0"/>
              </a:rPr>
              <a:t> 0,  k&gt;2)</a:t>
            </a:r>
          </a:p>
        </p:txBody>
      </p:sp>
      <p:grpSp>
        <p:nvGrpSpPr>
          <p:cNvPr id="9" name="グループ化 8"/>
          <p:cNvGrpSpPr/>
          <p:nvPr/>
        </p:nvGrpSpPr>
        <p:grpSpPr>
          <a:xfrm>
            <a:off x="4870571" y="2278400"/>
            <a:ext cx="3554627" cy="2220095"/>
            <a:chOff x="5249007" y="4324138"/>
            <a:chExt cx="3554627" cy="2220095"/>
          </a:xfrm>
        </p:grpSpPr>
        <p:sp>
          <p:nvSpPr>
            <p:cNvPr id="10" name="四角形吹き出し 9"/>
            <p:cNvSpPr/>
            <p:nvPr/>
          </p:nvSpPr>
          <p:spPr>
            <a:xfrm>
              <a:off x="5249007" y="4324138"/>
              <a:ext cx="3554627" cy="2220095"/>
            </a:xfrm>
            <a:prstGeom prst="wedgeRectCallout">
              <a:avLst>
                <a:gd name="adj1" fmla="val -77088"/>
                <a:gd name="adj2" fmla="val 49380"/>
              </a:avLst>
            </a:prstGeom>
            <a:solidFill>
              <a:srgbClr val="CCFF66"/>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The Modified </a:t>
              </a:r>
              <a:r>
                <a:rPr lang="en-US" altLang="ja-JP" i="1" dirty="0" err="1" smtClean="0">
                  <a:solidFill>
                    <a:schemeClr val="tx1"/>
                  </a:solidFill>
                  <a:latin typeface="Times New Roman" pitchFamily="18" charset="0"/>
                  <a:cs typeface="Times New Roman" pitchFamily="18" charset="0"/>
                </a:rPr>
                <a:t>Padovan</a:t>
              </a:r>
              <a:r>
                <a:rPr lang="en-US" altLang="ja-JP" i="1" dirty="0" smtClean="0">
                  <a:solidFill>
                    <a:schemeClr val="tx1"/>
                  </a:solidFill>
                  <a:latin typeface="Times New Roman" pitchFamily="18" charset="0"/>
                  <a:cs typeface="Times New Roman" pitchFamily="18" charset="0"/>
                </a:rPr>
                <a:t> Words</a:t>
              </a:r>
              <a:endParaRPr lang="en-US" altLang="ja-JP" i="1"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a:t>
              </a:r>
              <a:r>
                <a:rPr lang="en-US" altLang="ja-JP" dirty="0">
                  <a:solidFill>
                    <a:schemeClr val="tx1"/>
                  </a:solidFill>
                  <a:latin typeface="Times New Roman" pitchFamily="18" charset="0"/>
                  <a:cs typeface="Times New Roman" pitchFamily="18" charset="0"/>
                </a:rPr>
                <a:t>a) = </a:t>
              </a:r>
              <a:r>
                <a:rPr lang="pt-BR" altLang="ja-JP" dirty="0" smtClean="0">
                  <a:solidFill>
                    <a:schemeClr val="tx1"/>
                  </a:solidFill>
                  <a:latin typeface="Times New Roman" pitchFamily="18" charset="0"/>
                  <a:cs typeface="Times New Roman" pitchFamily="18" charset="0"/>
                </a:rPr>
                <a:t>aacab      </a:t>
              </a: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(b) </a:t>
              </a:r>
              <a:r>
                <a:rPr lang="en-US" altLang="ja-JP" dirty="0">
                  <a:solidFill>
                    <a:schemeClr val="tx1"/>
                  </a:solidFill>
                  <a:latin typeface="Times New Roman" pitchFamily="18" charset="0"/>
                  <a:cs typeface="Times New Roman" pitchFamily="18" charset="0"/>
                </a:rPr>
                <a:t>= </a:t>
              </a:r>
              <a:r>
                <a:rPr lang="pt-BR" altLang="ja-JP" dirty="0">
                  <a:solidFill>
                    <a:schemeClr val="tx1"/>
                  </a:solidFill>
                  <a:latin typeface="Times New Roman" pitchFamily="18" charset="0"/>
                  <a:cs typeface="Times New Roman" pitchFamily="18" charset="0"/>
                </a:rPr>
                <a:t>acab</a:t>
              </a:r>
              <a:endParaRPr lang="en-US" altLang="ja-JP" dirty="0">
                <a:solidFill>
                  <a:schemeClr val="tx1"/>
                </a:solidFill>
                <a:latin typeface="Times New Roman" pitchFamily="18" charset="0"/>
                <a:cs typeface="Times New Roman" pitchFamily="18" charset="0"/>
              </a:endParaRPr>
            </a:p>
            <a:p>
              <a:pPr marL="34290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(c) </a:t>
              </a:r>
              <a:r>
                <a:rPr lang="en-US" altLang="ja-JP" dirty="0">
                  <a:solidFill>
                    <a:schemeClr val="tx1"/>
                  </a:solidFill>
                  <a:latin typeface="Times New Roman" pitchFamily="18" charset="0"/>
                  <a:cs typeface="Times New Roman" pitchFamily="18" charset="0"/>
                </a:rPr>
                <a:t>= </a:t>
              </a:r>
              <a:r>
                <a:rPr lang="pt-BR" altLang="ja-JP" dirty="0">
                  <a:solidFill>
                    <a:schemeClr val="tx1"/>
                  </a:solidFill>
                  <a:latin typeface="Times New Roman" pitchFamily="18" charset="0"/>
                  <a:cs typeface="Times New Roman" pitchFamily="18" charset="0"/>
                </a:rPr>
                <a:t>ac</a:t>
              </a:r>
              <a:endParaRPr lang="en-US" altLang="ja-JP" i="1" dirty="0" smtClean="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(a</a:t>
              </a:r>
              <a:r>
                <a:rPr lang="en-US" altLang="ja-JP" dirty="0">
                  <a:solidFill>
                    <a:schemeClr val="tx1"/>
                  </a:solidFill>
                  <a:latin typeface="Times New Roman" pitchFamily="18" charset="0"/>
                  <a:cs typeface="Times New Roman" pitchFamily="18" charset="0"/>
                </a:rPr>
                <a:t>) = </a:t>
              </a:r>
              <a:r>
                <a:rPr lang="en-US" altLang="ja-JP" dirty="0" smtClean="0">
                  <a:solidFill>
                    <a:schemeClr val="tx1"/>
                  </a:solidFill>
                  <a:latin typeface="Times New Roman" pitchFamily="18" charset="0"/>
                  <a:cs typeface="Times New Roman" pitchFamily="18" charset="0"/>
                </a:rPr>
                <a:t>101001011001010010110100</a:t>
              </a:r>
              <a:endParaRPr lang="en-US" altLang="ja-JP"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(b) = 1010010110100</a:t>
              </a:r>
              <a:endParaRPr lang="en-US" altLang="ja-JP"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(c) = 10100101</a:t>
              </a:r>
              <a:endParaRPr lang="en-US" altLang="ja-JP" dirty="0">
                <a:solidFill>
                  <a:schemeClr val="tx1"/>
                </a:solidFill>
                <a:latin typeface="Times New Roman" pitchFamily="18" charset="0"/>
                <a:cs typeface="Times New Roman" pitchFamily="18" charset="0"/>
              </a:endParaRPr>
            </a:p>
          </p:txBody>
        </p:sp>
        <p:sp>
          <p:nvSpPr>
            <p:cNvPr id="11" name="テキスト ボックス 10"/>
            <p:cNvSpPr txBox="1"/>
            <p:nvPr/>
          </p:nvSpPr>
          <p:spPr>
            <a:xfrm>
              <a:off x="6678667" y="5229200"/>
              <a:ext cx="2069797" cy="369332"/>
            </a:xfrm>
            <a:prstGeom prst="rect">
              <a:avLst/>
            </a:prstGeom>
            <a:noFill/>
          </p:spPr>
          <p:txBody>
            <a:bodyPr wrap="none" rtlCol="0">
              <a:spAutoFit/>
            </a:bodyPr>
            <a:lstStyle/>
            <a:p>
              <a:r>
                <a:rPr kumimoji="1" lang="en-US" altLang="ja-JP" i="1" dirty="0" err="1" smtClean="0">
                  <a:latin typeface="Times New Roman" pitchFamily="18" charset="0"/>
                  <a:cs typeface="Times New Roman" pitchFamily="18" charset="0"/>
                </a:rPr>
                <a:t>p</a:t>
              </a:r>
              <a:r>
                <a:rPr kumimoji="1" lang="en-US" altLang="ja-JP" i="1" baseline="-25000" dirty="0" err="1" smtClean="0">
                  <a:latin typeface="Times New Roman" pitchFamily="18" charset="0"/>
                  <a:cs typeface="Times New Roman" pitchFamily="18" charset="0"/>
                </a:rPr>
                <a:t>k</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R</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f</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p</a:t>
              </a:r>
              <a:r>
                <a:rPr kumimoji="1" lang="en-US" altLang="ja-JP" i="1" baseline="-25000" dirty="0" smtClean="0">
                  <a:latin typeface="Times New Roman" pitchFamily="18" charset="0"/>
                  <a:cs typeface="Times New Roman" pitchFamily="18" charset="0"/>
                </a:rPr>
                <a:t>k</a:t>
              </a:r>
              <a:r>
                <a:rPr kumimoji="1" lang="en-US" altLang="ja-JP" baseline="-25000" dirty="0" smtClean="0">
                  <a:latin typeface="Times New Roman" pitchFamily="18" charset="0"/>
                  <a:cs typeface="Times New Roman" pitchFamily="18" charset="0"/>
                </a:rPr>
                <a:t>-5</a:t>
              </a:r>
              <a:r>
                <a:rPr kumimoji="1" lang="en-US" altLang="ja-JP" dirty="0" smtClean="0">
                  <a:latin typeface="Times New Roman" pitchFamily="18" charset="0"/>
                  <a:cs typeface="Times New Roman" pitchFamily="18" charset="0"/>
                </a:rPr>
                <a:t>)) for </a:t>
              </a:r>
              <a:r>
                <a:rPr kumimoji="1" lang="en-US" altLang="ja-JP" i="1" dirty="0" smtClean="0">
                  <a:latin typeface="Times New Roman" pitchFamily="18" charset="0"/>
                  <a:cs typeface="Times New Roman" pitchFamily="18" charset="0"/>
                </a:rPr>
                <a:t>k</a:t>
              </a:r>
              <a:r>
                <a:rPr kumimoji="1" lang="en-US" altLang="ja-JP" dirty="0" smtClean="0">
                  <a:latin typeface="Times New Roman" pitchFamily="18" charset="0"/>
                  <a:cs typeface="Times New Roman" pitchFamily="18" charset="0"/>
                </a:rPr>
                <a:t>&gt;5</a:t>
              </a:r>
              <a:endParaRPr kumimoji="1" lang="ja-JP" altLang="en-US"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940" y="4653136"/>
              <a:ext cx="18415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正方形/長方形 12"/>
          <p:cNvSpPr/>
          <p:nvPr/>
        </p:nvSpPr>
        <p:spPr>
          <a:xfrm>
            <a:off x="7464552" y="1815772"/>
            <a:ext cx="1378904" cy="400110"/>
          </a:xfrm>
          <a:prstGeom prst="rect">
            <a:avLst/>
          </a:prstGeom>
        </p:spPr>
        <p:txBody>
          <a:bodyPr wrap="none">
            <a:spAutoFit/>
          </a:bodyPr>
          <a:lstStyle/>
          <a:p>
            <a:r>
              <a:rPr lang="en-US" altLang="ja-JP" sz="2000" dirty="0">
                <a:solidFill>
                  <a:srgbClr val="FF0000"/>
                </a:solidFill>
                <a:latin typeface="Cambria Math" pitchFamily="18" charset="0"/>
                <a:ea typeface="Cambria Math" pitchFamily="18" charset="0"/>
              </a:rPr>
              <a:t>0.9445757</a:t>
            </a:r>
          </a:p>
        </p:txBody>
      </p:sp>
      <mc:AlternateContent xmlns:mc="http://schemas.openxmlformats.org/markup-compatibility/2006" xmlns:a14="http://schemas.microsoft.com/office/drawing/2010/main">
        <mc:Choice Requires="a14">
          <p:sp>
            <p:nvSpPr>
              <p:cNvPr id="14" name="テキスト ボックス 13"/>
              <p:cNvSpPr txBox="1"/>
              <p:nvPr/>
            </p:nvSpPr>
            <p:spPr>
              <a:xfrm>
                <a:off x="247926" y="2710545"/>
                <a:ext cx="8595530" cy="2296830"/>
              </a:xfrm>
              <a:prstGeom prst="wedgeRoundRectCallout">
                <a:avLst>
                  <a:gd name="adj1" fmla="val 34325"/>
                  <a:gd name="adj2" fmla="val -78816"/>
                  <a:gd name="adj3" fmla="val 16667"/>
                </a:avLst>
              </a:prstGeom>
              <a:solidFill>
                <a:schemeClr val="accent6">
                  <a:lumMod val="20000"/>
                  <a:lumOff val="8000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wrap="square" lIns="144000" tIns="144000" rIns="144000" bIns="14400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7714−109145</m:t>
                          </m:r>
                          <m:rad>
                            <m:radPr>
                              <m:ctrlPr>
                                <a:rPr kumimoji="1" lang="en-US" altLang="ja-JP" b="0" i="1" smtClean="0">
                                  <a:latin typeface="Cambria Math" panose="02040503050406030204" pitchFamily="18" charset="0"/>
                                </a:rPr>
                              </m:ctrlPr>
                            </m:radPr>
                            <m:deg>
                              <m:r>
                                <a:rPr kumimoji="1" lang="en-US" altLang="ja-JP" b="0" i="1" smtClean="0">
                                  <a:latin typeface="Cambria Math"/>
                                </a:rPr>
                                <m:t>3</m:t>
                              </m:r>
                            </m:deg>
                            <m:e>
                              <m:f>
                                <m:fPr>
                                  <m:ctrlPr>
                                    <a:rPr kumimoji="1" lang="en-US" altLang="ja-JP" b="0" i="1" smtClean="0">
                                      <a:latin typeface="Cambria Math" panose="02040503050406030204" pitchFamily="18" charset="0"/>
                                    </a:rPr>
                                  </m:ctrlPr>
                                </m:fPr>
                                <m:num>
                                  <m:r>
                                    <a:rPr kumimoji="1" lang="en-US" altLang="ja-JP" b="0" i="1" smtClean="0">
                                      <a:latin typeface="Cambria Math"/>
                                    </a:rPr>
                                    <m:t>2</m:t>
                                  </m:r>
                                </m:num>
                                <m:den>
                                  <m:r>
                                    <a:rPr kumimoji="1" lang="en-US" altLang="ja-JP" b="0" i="1" smtClean="0">
                                      <a:latin typeface="Cambria Math"/>
                                    </a:rPr>
                                    <m:t>−27669823+9298929</m:t>
                                  </m:r>
                                  <m:rad>
                                    <m:radPr>
                                      <m:degHide m:val="on"/>
                                      <m:ctrlPr>
                                        <a:rPr kumimoji="1" lang="en-US" altLang="ja-JP" b="0" i="1" smtClean="0">
                                          <a:latin typeface="Cambria Math" panose="02040503050406030204" pitchFamily="18" charset="0"/>
                                        </a:rPr>
                                      </m:ctrlPr>
                                    </m:radPr>
                                    <m:deg/>
                                    <m:e>
                                      <m:r>
                                        <a:rPr kumimoji="1" lang="en-US" altLang="ja-JP" b="0" i="1" smtClean="0">
                                          <a:latin typeface="Cambria Math"/>
                                        </a:rPr>
                                        <m:t>69</m:t>
                                      </m:r>
                                    </m:e>
                                  </m:rad>
                                </m:den>
                              </m:f>
                            </m:e>
                          </m:rad>
                          <m:r>
                            <a:rPr kumimoji="1" lang="en-US" altLang="ja-JP" b="0" i="1" smtClean="0">
                              <a:latin typeface="Cambria Math"/>
                            </a:rPr>
                            <m:t>+</m:t>
                          </m:r>
                          <m:rad>
                            <m:radPr>
                              <m:ctrlPr>
                                <a:rPr kumimoji="1" lang="en-US" altLang="ja-JP" b="0" i="1" smtClean="0">
                                  <a:latin typeface="Cambria Math" panose="02040503050406030204" pitchFamily="18" charset="0"/>
                                </a:rPr>
                              </m:ctrlPr>
                            </m:radPr>
                            <m:deg>
                              <m:r>
                                <a:rPr kumimoji="1" lang="en-US" altLang="ja-JP" b="0" i="1" smtClean="0">
                                  <a:latin typeface="Cambria Math"/>
                                </a:rPr>
                                <m:t>3</m:t>
                              </m:r>
                            </m:deg>
                            <m:e>
                              <m:f>
                                <m:fPr>
                                  <m:ctrlPr>
                                    <a:rPr kumimoji="1" lang="en-US" altLang="ja-JP" b="0" i="1" smtClean="0">
                                      <a:latin typeface="Cambria Math" panose="02040503050406030204" pitchFamily="18" charset="0"/>
                                    </a:rPr>
                                  </m:ctrlPr>
                                </m:fPr>
                                <m:num>
                                  <m:r>
                                    <a:rPr kumimoji="1" lang="en-US" altLang="ja-JP" b="0" i="1" smtClean="0">
                                      <a:latin typeface="Cambria Math"/>
                                    </a:rPr>
                                    <m:t>−27669823+9298929</m:t>
                                  </m:r>
                                  <m:rad>
                                    <m:radPr>
                                      <m:degHide m:val="on"/>
                                      <m:ctrlPr>
                                        <a:rPr kumimoji="1" lang="en-US" altLang="ja-JP" b="0" i="1" smtClean="0">
                                          <a:latin typeface="Cambria Math" panose="02040503050406030204" pitchFamily="18" charset="0"/>
                                        </a:rPr>
                                      </m:ctrlPr>
                                    </m:radPr>
                                    <m:deg/>
                                    <m:e>
                                      <m:r>
                                        <a:rPr kumimoji="1" lang="en-US" altLang="ja-JP" b="0" i="1" smtClean="0">
                                          <a:latin typeface="Cambria Math"/>
                                        </a:rPr>
                                        <m:t>69</m:t>
                                      </m:r>
                                    </m:e>
                                  </m:rad>
                                </m:num>
                                <m:den>
                                  <m:r>
                                    <a:rPr kumimoji="1" lang="en-US" altLang="ja-JP" b="0" i="1" smtClean="0">
                                      <a:latin typeface="Cambria Math"/>
                                    </a:rPr>
                                    <m:t>2</m:t>
                                  </m:r>
                                </m:den>
                              </m:f>
                            </m:e>
                          </m:rad>
                        </m:num>
                        <m:den>
                          <m:r>
                            <a:rPr kumimoji="1" lang="en-US" altLang="ja-JP" b="0" i="1" smtClean="0">
                              <a:latin typeface="Cambria Math"/>
                            </a:rPr>
                            <m:t>8079</m:t>
                          </m:r>
                        </m:den>
                      </m:f>
                    </m:oMath>
                  </m:oMathPara>
                </a14:m>
                <a:endParaRPr kumimoji="1" lang="en-US" altLang="ja-JP" dirty="0" smtClean="0"/>
              </a:p>
              <a:p>
                <a:endParaRPr lang="en-US" altLang="ja-JP" dirty="0"/>
              </a:p>
              <a:p>
                <a:pPr algn="ctr"/>
                <a:r>
                  <a:rPr lang="en-US" altLang="ja-JP" sz="2800" dirty="0" smtClean="0">
                    <a:solidFill>
                      <a:srgbClr val="FF0000"/>
                    </a:solidFill>
                  </a:rPr>
                  <a:t>Exactly Identical !!!</a:t>
                </a:r>
                <a:endParaRPr kumimoji="1" lang="ja-JP" altLang="en-US" sz="2800" dirty="0">
                  <a:solidFill>
                    <a:srgbClr val="FF0000"/>
                  </a:solidFill>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247926" y="2710545"/>
                <a:ext cx="8595530" cy="2296830"/>
              </a:xfrm>
              <a:prstGeom prst="wedgeRoundRectCallout">
                <a:avLst>
                  <a:gd name="adj1" fmla="val 34325"/>
                  <a:gd name="adj2" fmla="val -78816"/>
                  <a:gd name="adj3" fmla="val 16667"/>
                </a:avLst>
              </a:prstGeom>
              <a:blipFill rotWithShape="0">
                <a:blip r:embed="rId6"/>
                <a:stretch>
                  <a:fillRect/>
                </a:stretch>
              </a:blipFill>
              <a:ln w="38100">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四角形吹き出し 14"/>
              <p:cNvSpPr/>
              <p:nvPr/>
            </p:nvSpPr>
            <p:spPr>
              <a:xfrm>
                <a:off x="914400" y="1026885"/>
                <a:ext cx="4999055" cy="583645"/>
              </a:xfrm>
              <a:prstGeom prst="wedgeRectCallout">
                <a:avLst>
                  <a:gd name="adj1" fmla="val 57858"/>
                  <a:gd name="adj2" fmla="val 102920"/>
                </a:avLst>
              </a:prstGeom>
              <a:solidFill>
                <a:srgbClr val="CC3399">
                  <a:alpha val="40000"/>
                </a:srgb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180000" bIns="144000" rtlCol="0" anchor="ctr">
                <a:spAutoFit/>
              </a:bodyPr>
              <a:lstStyle/>
              <a:p>
                <a:pPr marL="342900" lvl="0" indent="-342900">
                  <a:lnSpc>
                    <a:spcPts val="2000"/>
                  </a:lnSpc>
                  <a:spcBef>
                    <a:spcPct val="20000"/>
                  </a:spcBef>
                  <a:defRPr/>
                </a:pPr>
                <a:r>
                  <a:rPr lang="en-US" altLang="ja-JP" dirty="0" smtClean="0">
                    <a:solidFill>
                      <a:schemeClr val="tx1"/>
                    </a:solidFill>
                    <a:latin typeface="Times New Roman" pitchFamily="18" charset="0"/>
                    <a:cs typeface="Times New Roman" pitchFamily="18" charset="0"/>
                  </a:rPr>
                  <a:t>Found a string </a:t>
                </a:r>
                <a14:m>
                  <m:oMath xmlns:m="http://schemas.openxmlformats.org/officeDocument/2006/math">
                    <m:r>
                      <a:rPr lang="en-US" altLang="ja-JP" i="1">
                        <a:solidFill>
                          <a:schemeClr val="tx1"/>
                        </a:solidFill>
                        <a:latin typeface="Cambria Math" panose="02040503050406030204" pitchFamily="18" charset="0"/>
                        <a:cs typeface="Times New Roman" pitchFamily="18" charset="0"/>
                      </a:rPr>
                      <m:t>𝑤</m:t>
                    </m:r>
                  </m:oMath>
                </a14:m>
                <a:r>
                  <a:rPr lang="en-US" altLang="ja-JP" dirty="0" smtClean="0">
                    <a:solidFill>
                      <a:schemeClr val="tx1"/>
                    </a:solidFill>
                    <a:latin typeface="Times New Roman" pitchFamily="18" charset="0"/>
                    <a:cs typeface="Times New Roman" pitchFamily="18" charset="0"/>
                  </a:rPr>
                  <a:t>  with  </a:t>
                </a:r>
                <a14:m>
                  <m:oMath xmlns:m="http://schemas.openxmlformats.org/officeDocument/2006/math">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𝜌</m:t>
                        </m:r>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num>
                      <m:den>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den>
                    </m:f>
                    <m:r>
                      <a:rPr lang="en-US" altLang="ja-JP">
                        <a:solidFill>
                          <a:schemeClr val="tx1"/>
                        </a:solidFill>
                        <a:latin typeface="Cambria Math" panose="02040503050406030204" pitchFamily="18" charset="0"/>
                        <a:cs typeface="Times New Roman" pitchFamily="18" charset="0"/>
                      </a:rPr>
                      <m:t>=</m:t>
                    </m:r>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174919</m:t>
                        </m:r>
                      </m:num>
                      <m:den>
                        <m:r>
                          <a:rPr lang="en-US" altLang="ja-JP" b="0" i="1" smtClean="0">
                            <a:solidFill>
                              <a:schemeClr val="tx1"/>
                            </a:solidFill>
                            <a:latin typeface="Cambria Math" panose="02040503050406030204" pitchFamily="18" charset="0"/>
                            <a:cs typeface="Times New Roman" pitchFamily="18" charset="0"/>
                          </a:rPr>
                          <m:t>184973</m:t>
                        </m:r>
                      </m:den>
                    </m:f>
                    <m:r>
                      <a:rPr lang="en-US" altLang="ja-JP" b="0" i="0" smtClean="0">
                        <a:solidFill>
                          <a:schemeClr val="tx1"/>
                        </a:solidFill>
                        <a:latin typeface="Cambria Math" panose="02040503050406030204" pitchFamily="18" charset="0"/>
                        <a:cs typeface="Times New Roman" pitchFamily="18" charset="0"/>
                      </a:rPr>
                      <m:t>=0.9445658</m:t>
                    </m:r>
                  </m:oMath>
                </a14:m>
                <a:endParaRPr lang="en-US" altLang="ja-JP" dirty="0">
                  <a:solidFill>
                    <a:schemeClr val="tx1"/>
                  </a:solidFill>
                  <a:latin typeface="Times New Roman" pitchFamily="18" charset="0"/>
                  <a:cs typeface="Times New Roman" pitchFamily="18" charset="0"/>
                </a:endParaRPr>
              </a:p>
            </p:txBody>
          </p:sp>
        </mc:Choice>
        <mc:Fallback xmlns="">
          <p:sp>
            <p:nvSpPr>
              <p:cNvPr id="15" name="四角形吹き出し 14"/>
              <p:cNvSpPr>
                <a:spLocks noRot="1" noChangeAspect="1" noMove="1" noResize="1" noEditPoints="1" noAdjustHandles="1" noChangeArrowheads="1" noChangeShapeType="1" noTextEdit="1"/>
              </p:cNvSpPr>
              <p:nvPr/>
            </p:nvSpPr>
            <p:spPr>
              <a:xfrm>
                <a:off x="914400" y="1026885"/>
                <a:ext cx="4999055" cy="583645"/>
              </a:xfrm>
              <a:prstGeom prst="wedgeRectCallout">
                <a:avLst>
                  <a:gd name="adj1" fmla="val 57858"/>
                  <a:gd name="adj2" fmla="val 102920"/>
                </a:avLst>
              </a:prstGeom>
              <a:blipFill rotWithShape="0">
                <a:blip r:embed="rId7"/>
                <a:stretch>
                  <a:fillRect l="-1230"/>
                </a:stretch>
              </a:blipFill>
              <a:ln>
                <a:solidFill>
                  <a:srgbClr val="990099"/>
                </a:solidFill>
              </a:ln>
            </p:spPr>
            <p:txBody>
              <a:bodyPr/>
              <a:lstStyle/>
              <a:p>
                <a:r>
                  <a:rPr lang="ja-JP" altLang="en-US">
                    <a:noFill/>
                  </a:rPr>
                  <a:t> </a:t>
                </a:r>
              </a:p>
            </p:txBody>
          </p:sp>
        </mc:Fallback>
      </mc:AlternateContent>
    </p:spTree>
    <p:extLst>
      <p:ext uri="{BB962C8B-B14F-4D97-AF65-F5344CB8AC3E}">
        <p14:creationId xmlns:p14="http://schemas.microsoft.com/office/powerpoint/2010/main" val="210384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8498" y="1"/>
            <a:ext cx="7886700" cy="1146220"/>
          </a:xfrm>
        </p:spPr>
        <p:txBody>
          <a:bodyPr/>
          <a:lstStyle/>
          <a:p>
            <a:r>
              <a:rPr kumimoji="1" lang="en-US" altLang="ja-JP" dirty="0" smtClean="0"/>
              <a:t>History of Lower Bounds</a:t>
            </a:r>
            <a:endParaRPr kumimoji="1" lang="ja-JP" altLang="en-US" dirty="0"/>
          </a:p>
        </p:txBody>
      </p:sp>
      <p:graphicFrame>
        <p:nvGraphicFramePr>
          <p:cNvPr id="4" name="グラフ 3"/>
          <p:cNvGraphicFramePr>
            <a:graphicFrameLocks/>
          </p:cNvGraphicFramePr>
          <p:nvPr/>
        </p:nvGraphicFramePr>
        <p:xfrm>
          <a:off x="345315" y="1539700"/>
          <a:ext cx="8347924" cy="5092920"/>
        </p:xfrm>
        <a:graphic>
          <a:graphicData uri="http://schemas.openxmlformats.org/drawingml/2006/chart">
            <c:chart xmlns:c="http://schemas.openxmlformats.org/drawingml/2006/chart" xmlns:r="http://schemas.openxmlformats.org/officeDocument/2006/relationships" r:id="rId2"/>
          </a:graphicData>
        </a:graphic>
      </p:graphicFrame>
      <p:sp>
        <p:nvSpPr>
          <p:cNvPr id="3" name="二等辺三角形 2"/>
          <p:cNvSpPr/>
          <p:nvPr/>
        </p:nvSpPr>
        <p:spPr>
          <a:xfrm>
            <a:off x="2516881" y="5137764"/>
            <a:ext cx="167425" cy="154547"/>
          </a:xfrm>
          <a:prstGeom prst="triangle">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chart"/>
          <p:cNvPicPr>
            <a:picLocks noChangeAspect="1"/>
          </p:cNvPicPr>
          <p:nvPr/>
        </p:nvPicPr>
        <p:blipFill>
          <a:blip r:embed="rId3"/>
          <a:stretch>
            <a:fillRect/>
          </a:stretch>
        </p:blipFill>
        <p:spPr>
          <a:xfrm>
            <a:off x="2193484" y="4319340"/>
            <a:ext cx="2043666" cy="1817151"/>
          </a:xfrm>
          <a:prstGeom prst="rect">
            <a:avLst/>
          </a:prstGeom>
          <a:ln>
            <a:solidFill>
              <a:schemeClr val="tx1"/>
            </a:solidFill>
          </a:ln>
        </p:spPr>
      </p:pic>
      <p:sp>
        <p:nvSpPr>
          <p:cNvPr id="8" name="四角形吹き出し 7"/>
          <p:cNvSpPr/>
          <p:nvPr/>
        </p:nvSpPr>
        <p:spPr>
          <a:xfrm>
            <a:off x="4748938" y="4636936"/>
            <a:ext cx="3621089" cy="1485535"/>
          </a:xfrm>
          <a:prstGeom prst="wedgeRectCallout">
            <a:avLst>
              <a:gd name="adj1" fmla="val -66409"/>
              <a:gd name="adj2" fmla="val -36880"/>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0</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1001010010110100101</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 100101001011010010100101</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itchFamily="18" charset="0"/>
                <a:cs typeface="Times New Roman" pitchFamily="18" charset="0"/>
              </a:rPr>
              <a:t>(</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 0,  k&gt;2)</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-4</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a:t>
            </a:r>
            <a:r>
              <a:rPr lang="ja-JP" altLang="en-US" dirty="0">
                <a:solidFill>
                  <a:schemeClr val="tx1"/>
                </a:solidFill>
                <a:latin typeface="Times New Roman" pitchFamily="18" charset="0"/>
                <a:cs typeface="Times New Roman" pitchFamily="18" charset="0"/>
              </a:rPr>
              <a:t>≠</a:t>
            </a:r>
            <a:r>
              <a:rPr lang="en-US" altLang="ja-JP" dirty="0">
                <a:solidFill>
                  <a:schemeClr val="tx1"/>
                </a:solidFill>
                <a:latin typeface="Times New Roman" pitchFamily="18" charset="0"/>
                <a:cs typeface="Times New Roman" pitchFamily="18" charset="0"/>
              </a:rPr>
              <a:t> 0,  k&gt;2)</a:t>
            </a:r>
          </a:p>
        </p:txBody>
      </p:sp>
      <p:grpSp>
        <p:nvGrpSpPr>
          <p:cNvPr id="9" name="グループ化 8"/>
          <p:cNvGrpSpPr/>
          <p:nvPr/>
        </p:nvGrpSpPr>
        <p:grpSpPr>
          <a:xfrm>
            <a:off x="4870571" y="2278400"/>
            <a:ext cx="3554627" cy="2220095"/>
            <a:chOff x="5249007" y="4324138"/>
            <a:chExt cx="3554627" cy="2220095"/>
          </a:xfrm>
        </p:grpSpPr>
        <p:sp>
          <p:nvSpPr>
            <p:cNvPr id="10" name="四角形吹き出し 9"/>
            <p:cNvSpPr/>
            <p:nvPr/>
          </p:nvSpPr>
          <p:spPr>
            <a:xfrm>
              <a:off x="5249007" y="4324138"/>
              <a:ext cx="3554627" cy="2220095"/>
            </a:xfrm>
            <a:prstGeom prst="wedgeRectCallout">
              <a:avLst>
                <a:gd name="adj1" fmla="val -77088"/>
                <a:gd name="adj2" fmla="val 49380"/>
              </a:avLst>
            </a:prstGeom>
            <a:solidFill>
              <a:srgbClr val="CCFF66"/>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The Modified </a:t>
              </a:r>
              <a:r>
                <a:rPr lang="en-US" altLang="ja-JP" i="1" dirty="0" err="1" smtClean="0">
                  <a:solidFill>
                    <a:schemeClr val="tx1"/>
                  </a:solidFill>
                  <a:latin typeface="Times New Roman" pitchFamily="18" charset="0"/>
                  <a:cs typeface="Times New Roman" pitchFamily="18" charset="0"/>
                </a:rPr>
                <a:t>Padovan</a:t>
              </a:r>
              <a:r>
                <a:rPr lang="en-US" altLang="ja-JP" i="1" dirty="0" smtClean="0">
                  <a:solidFill>
                    <a:schemeClr val="tx1"/>
                  </a:solidFill>
                  <a:latin typeface="Times New Roman" pitchFamily="18" charset="0"/>
                  <a:cs typeface="Times New Roman" pitchFamily="18" charset="0"/>
                </a:rPr>
                <a:t> Words</a:t>
              </a:r>
              <a:endParaRPr lang="en-US" altLang="ja-JP" i="1"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a:t>
              </a:r>
              <a:r>
                <a:rPr lang="en-US" altLang="ja-JP" dirty="0">
                  <a:solidFill>
                    <a:schemeClr val="tx1"/>
                  </a:solidFill>
                  <a:latin typeface="Times New Roman" pitchFamily="18" charset="0"/>
                  <a:cs typeface="Times New Roman" pitchFamily="18" charset="0"/>
                </a:rPr>
                <a:t>a) = </a:t>
              </a:r>
              <a:r>
                <a:rPr lang="pt-BR" altLang="ja-JP" dirty="0" smtClean="0">
                  <a:solidFill>
                    <a:schemeClr val="tx1"/>
                  </a:solidFill>
                  <a:latin typeface="Times New Roman" pitchFamily="18" charset="0"/>
                  <a:cs typeface="Times New Roman" pitchFamily="18" charset="0"/>
                </a:rPr>
                <a:t>aacab      </a:t>
              </a: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(b) </a:t>
              </a:r>
              <a:r>
                <a:rPr lang="en-US" altLang="ja-JP" dirty="0">
                  <a:solidFill>
                    <a:schemeClr val="tx1"/>
                  </a:solidFill>
                  <a:latin typeface="Times New Roman" pitchFamily="18" charset="0"/>
                  <a:cs typeface="Times New Roman" pitchFamily="18" charset="0"/>
                </a:rPr>
                <a:t>= </a:t>
              </a:r>
              <a:r>
                <a:rPr lang="pt-BR" altLang="ja-JP" dirty="0">
                  <a:solidFill>
                    <a:schemeClr val="tx1"/>
                  </a:solidFill>
                  <a:latin typeface="Times New Roman" pitchFamily="18" charset="0"/>
                  <a:cs typeface="Times New Roman" pitchFamily="18" charset="0"/>
                </a:rPr>
                <a:t>acab</a:t>
              </a:r>
              <a:endParaRPr lang="en-US" altLang="ja-JP" dirty="0">
                <a:solidFill>
                  <a:schemeClr val="tx1"/>
                </a:solidFill>
                <a:latin typeface="Times New Roman" pitchFamily="18" charset="0"/>
                <a:cs typeface="Times New Roman" pitchFamily="18" charset="0"/>
              </a:endParaRPr>
            </a:p>
            <a:p>
              <a:pPr marL="34290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(c) </a:t>
              </a:r>
              <a:r>
                <a:rPr lang="en-US" altLang="ja-JP" dirty="0">
                  <a:solidFill>
                    <a:schemeClr val="tx1"/>
                  </a:solidFill>
                  <a:latin typeface="Times New Roman" pitchFamily="18" charset="0"/>
                  <a:cs typeface="Times New Roman" pitchFamily="18" charset="0"/>
                </a:rPr>
                <a:t>= </a:t>
              </a:r>
              <a:r>
                <a:rPr lang="pt-BR" altLang="ja-JP" dirty="0">
                  <a:solidFill>
                    <a:schemeClr val="tx1"/>
                  </a:solidFill>
                  <a:latin typeface="Times New Roman" pitchFamily="18" charset="0"/>
                  <a:cs typeface="Times New Roman" pitchFamily="18" charset="0"/>
                </a:rPr>
                <a:t>ac</a:t>
              </a:r>
              <a:endParaRPr lang="en-US" altLang="ja-JP" i="1" dirty="0" smtClean="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(a</a:t>
              </a:r>
              <a:r>
                <a:rPr lang="en-US" altLang="ja-JP" dirty="0">
                  <a:solidFill>
                    <a:schemeClr val="tx1"/>
                  </a:solidFill>
                  <a:latin typeface="Times New Roman" pitchFamily="18" charset="0"/>
                  <a:cs typeface="Times New Roman" pitchFamily="18" charset="0"/>
                </a:rPr>
                <a:t>) = </a:t>
              </a:r>
              <a:r>
                <a:rPr lang="en-US" altLang="ja-JP" dirty="0" smtClean="0">
                  <a:solidFill>
                    <a:schemeClr val="tx1"/>
                  </a:solidFill>
                  <a:latin typeface="Times New Roman" pitchFamily="18" charset="0"/>
                  <a:cs typeface="Times New Roman" pitchFamily="18" charset="0"/>
                </a:rPr>
                <a:t>101001011001010010110100</a:t>
              </a:r>
              <a:endParaRPr lang="en-US" altLang="ja-JP"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(b) = 1010010110100</a:t>
              </a:r>
              <a:endParaRPr lang="en-US" altLang="ja-JP"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(c) = 10100101</a:t>
              </a:r>
              <a:endParaRPr lang="en-US" altLang="ja-JP" dirty="0">
                <a:solidFill>
                  <a:schemeClr val="tx1"/>
                </a:solidFill>
                <a:latin typeface="Times New Roman" pitchFamily="18" charset="0"/>
                <a:cs typeface="Times New Roman" pitchFamily="18" charset="0"/>
              </a:endParaRPr>
            </a:p>
          </p:txBody>
        </p:sp>
        <p:sp>
          <p:nvSpPr>
            <p:cNvPr id="11" name="テキスト ボックス 10"/>
            <p:cNvSpPr txBox="1"/>
            <p:nvPr/>
          </p:nvSpPr>
          <p:spPr>
            <a:xfrm>
              <a:off x="6678667" y="5229200"/>
              <a:ext cx="2069797" cy="369332"/>
            </a:xfrm>
            <a:prstGeom prst="rect">
              <a:avLst/>
            </a:prstGeom>
            <a:noFill/>
          </p:spPr>
          <p:txBody>
            <a:bodyPr wrap="none" rtlCol="0">
              <a:spAutoFit/>
            </a:bodyPr>
            <a:lstStyle/>
            <a:p>
              <a:r>
                <a:rPr kumimoji="1" lang="en-US" altLang="ja-JP" i="1" dirty="0" err="1" smtClean="0">
                  <a:latin typeface="Times New Roman" pitchFamily="18" charset="0"/>
                  <a:cs typeface="Times New Roman" pitchFamily="18" charset="0"/>
                </a:rPr>
                <a:t>p</a:t>
              </a:r>
              <a:r>
                <a:rPr kumimoji="1" lang="en-US" altLang="ja-JP" i="1" baseline="-25000" dirty="0" err="1" smtClean="0">
                  <a:latin typeface="Times New Roman" pitchFamily="18" charset="0"/>
                  <a:cs typeface="Times New Roman" pitchFamily="18" charset="0"/>
                </a:rPr>
                <a:t>k</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R</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f</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p</a:t>
              </a:r>
              <a:r>
                <a:rPr kumimoji="1" lang="en-US" altLang="ja-JP" i="1" baseline="-25000" dirty="0" smtClean="0">
                  <a:latin typeface="Times New Roman" pitchFamily="18" charset="0"/>
                  <a:cs typeface="Times New Roman" pitchFamily="18" charset="0"/>
                </a:rPr>
                <a:t>k</a:t>
              </a:r>
              <a:r>
                <a:rPr kumimoji="1" lang="en-US" altLang="ja-JP" baseline="-25000" dirty="0" smtClean="0">
                  <a:latin typeface="Times New Roman" pitchFamily="18" charset="0"/>
                  <a:cs typeface="Times New Roman" pitchFamily="18" charset="0"/>
                </a:rPr>
                <a:t>-5</a:t>
              </a:r>
              <a:r>
                <a:rPr kumimoji="1" lang="en-US" altLang="ja-JP" dirty="0" smtClean="0">
                  <a:latin typeface="Times New Roman" pitchFamily="18" charset="0"/>
                  <a:cs typeface="Times New Roman" pitchFamily="18" charset="0"/>
                </a:rPr>
                <a:t>)) for </a:t>
              </a:r>
              <a:r>
                <a:rPr kumimoji="1" lang="en-US" altLang="ja-JP" i="1" dirty="0" smtClean="0">
                  <a:latin typeface="Times New Roman" pitchFamily="18" charset="0"/>
                  <a:cs typeface="Times New Roman" pitchFamily="18" charset="0"/>
                </a:rPr>
                <a:t>k</a:t>
              </a:r>
              <a:r>
                <a:rPr kumimoji="1" lang="en-US" altLang="ja-JP" dirty="0" smtClean="0">
                  <a:latin typeface="Times New Roman" pitchFamily="18" charset="0"/>
                  <a:cs typeface="Times New Roman" pitchFamily="18" charset="0"/>
                </a:rPr>
                <a:t>&gt;5</a:t>
              </a:r>
              <a:endParaRPr kumimoji="1" lang="ja-JP" altLang="en-US"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940" y="4653136"/>
              <a:ext cx="18415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正方形/長方形 12"/>
          <p:cNvSpPr/>
          <p:nvPr/>
        </p:nvSpPr>
        <p:spPr>
          <a:xfrm>
            <a:off x="7464552" y="1815772"/>
            <a:ext cx="1378904" cy="400110"/>
          </a:xfrm>
          <a:prstGeom prst="rect">
            <a:avLst/>
          </a:prstGeom>
        </p:spPr>
        <p:txBody>
          <a:bodyPr wrap="none">
            <a:spAutoFit/>
          </a:bodyPr>
          <a:lstStyle/>
          <a:p>
            <a:r>
              <a:rPr lang="en-US" altLang="ja-JP" sz="2000" dirty="0">
                <a:solidFill>
                  <a:srgbClr val="FF0000"/>
                </a:solidFill>
                <a:latin typeface="Cambria Math" pitchFamily="18" charset="0"/>
                <a:ea typeface="Cambria Math" pitchFamily="18" charset="0"/>
              </a:rPr>
              <a:t>0.9445757</a:t>
            </a:r>
          </a:p>
        </p:txBody>
      </p:sp>
      <mc:AlternateContent xmlns:mc="http://schemas.openxmlformats.org/markup-compatibility/2006" xmlns:a14="http://schemas.microsoft.com/office/drawing/2010/main">
        <mc:Choice Requires="a14">
          <p:sp>
            <p:nvSpPr>
              <p:cNvPr id="15" name="四角形吹き出し 14"/>
              <p:cNvSpPr/>
              <p:nvPr/>
            </p:nvSpPr>
            <p:spPr>
              <a:xfrm>
                <a:off x="914400" y="1026885"/>
                <a:ext cx="4999055" cy="583645"/>
              </a:xfrm>
              <a:prstGeom prst="wedgeRectCallout">
                <a:avLst>
                  <a:gd name="adj1" fmla="val 57858"/>
                  <a:gd name="adj2" fmla="val 102920"/>
                </a:avLst>
              </a:prstGeom>
              <a:solidFill>
                <a:srgbClr val="CC3399">
                  <a:alpha val="40000"/>
                </a:srgb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180000" bIns="144000" rtlCol="0" anchor="ctr">
                <a:spAutoFit/>
              </a:bodyPr>
              <a:lstStyle/>
              <a:p>
                <a:pPr marL="342900" lvl="0" indent="-342900">
                  <a:lnSpc>
                    <a:spcPts val="2000"/>
                  </a:lnSpc>
                  <a:spcBef>
                    <a:spcPct val="20000"/>
                  </a:spcBef>
                  <a:defRPr/>
                </a:pPr>
                <a:r>
                  <a:rPr lang="en-US" altLang="ja-JP" dirty="0" smtClean="0">
                    <a:solidFill>
                      <a:schemeClr val="tx1"/>
                    </a:solidFill>
                    <a:latin typeface="Times New Roman" pitchFamily="18" charset="0"/>
                    <a:cs typeface="Times New Roman" pitchFamily="18" charset="0"/>
                  </a:rPr>
                  <a:t>Found a string </a:t>
                </a:r>
                <a14:m>
                  <m:oMath xmlns:m="http://schemas.openxmlformats.org/officeDocument/2006/math">
                    <m:r>
                      <a:rPr lang="en-US" altLang="ja-JP" i="1">
                        <a:solidFill>
                          <a:schemeClr val="tx1"/>
                        </a:solidFill>
                        <a:latin typeface="Cambria Math" panose="02040503050406030204" pitchFamily="18" charset="0"/>
                        <a:cs typeface="Times New Roman" pitchFamily="18" charset="0"/>
                      </a:rPr>
                      <m:t>𝑤</m:t>
                    </m:r>
                  </m:oMath>
                </a14:m>
                <a:r>
                  <a:rPr lang="en-US" altLang="ja-JP" dirty="0" smtClean="0">
                    <a:solidFill>
                      <a:schemeClr val="tx1"/>
                    </a:solidFill>
                    <a:latin typeface="Times New Roman" pitchFamily="18" charset="0"/>
                    <a:cs typeface="Times New Roman" pitchFamily="18" charset="0"/>
                  </a:rPr>
                  <a:t>  with  </a:t>
                </a:r>
                <a14:m>
                  <m:oMath xmlns:m="http://schemas.openxmlformats.org/officeDocument/2006/math">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𝜌</m:t>
                        </m:r>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num>
                      <m:den>
                        <m:r>
                          <a:rPr lang="en-US" altLang="ja-JP" b="0" i="1" smtClean="0">
                            <a:solidFill>
                              <a:schemeClr val="tx1"/>
                            </a:solidFill>
                            <a:latin typeface="Cambria Math" panose="02040503050406030204" pitchFamily="18" charset="0"/>
                            <a:cs typeface="Times New Roman" pitchFamily="18" charset="0"/>
                          </a:rPr>
                          <m:t>|</m:t>
                        </m:r>
                        <m:r>
                          <a:rPr lang="en-US" altLang="ja-JP" b="0" i="1" smtClean="0">
                            <a:solidFill>
                              <a:schemeClr val="tx1"/>
                            </a:solidFill>
                            <a:latin typeface="Cambria Math" panose="02040503050406030204" pitchFamily="18" charset="0"/>
                            <a:cs typeface="Times New Roman" pitchFamily="18" charset="0"/>
                          </a:rPr>
                          <m:t>𝑤</m:t>
                        </m:r>
                        <m:r>
                          <a:rPr lang="en-US" altLang="ja-JP" b="0" i="1" smtClean="0">
                            <a:solidFill>
                              <a:schemeClr val="tx1"/>
                            </a:solidFill>
                            <a:latin typeface="Cambria Math" panose="02040503050406030204" pitchFamily="18" charset="0"/>
                            <a:cs typeface="Times New Roman" pitchFamily="18" charset="0"/>
                          </a:rPr>
                          <m:t>|</m:t>
                        </m:r>
                      </m:den>
                    </m:f>
                    <m:r>
                      <a:rPr lang="en-US" altLang="ja-JP">
                        <a:solidFill>
                          <a:schemeClr val="tx1"/>
                        </a:solidFill>
                        <a:latin typeface="Cambria Math" panose="02040503050406030204" pitchFamily="18" charset="0"/>
                        <a:cs typeface="Times New Roman" pitchFamily="18" charset="0"/>
                      </a:rPr>
                      <m:t>=</m:t>
                    </m:r>
                    <m:f>
                      <m:fPr>
                        <m:ctrlPr>
                          <a:rPr lang="en-US" altLang="ja-JP" i="1" smtClean="0">
                            <a:solidFill>
                              <a:schemeClr val="tx1"/>
                            </a:solidFill>
                            <a:latin typeface="Cambria Math" panose="02040503050406030204" pitchFamily="18" charset="0"/>
                            <a:cs typeface="Times New Roman" pitchFamily="18" charset="0"/>
                          </a:rPr>
                        </m:ctrlPr>
                      </m:fPr>
                      <m:num>
                        <m:r>
                          <a:rPr lang="en-US" altLang="ja-JP" b="0" i="1" smtClean="0">
                            <a:solidFill>
                              <a:schemeClr val="tx1"/>
                            </a:solidFill>
                            <a:latin typeface="Cambria Math" panose="02040503050406030204" pitchFamily="18" charset="0"/>
                            <a:cs typeface="Times New Roman" pitchFamily="18" charset="0"/>
                          </a:rPr>
                          <m:t>174919</m:t>
                        </m:r>
                      </m:num>
                      <m:den>
                        <m:r>
                          <a:rPr lang="en-US" altLang="ja-JP" b="0" i="1" smtClean="0">
                            <a:solidFill>
                              <a:schemeClr val="tx1"/>
                            </a:solidFill>
                            <a:latin typeface="Cambria Math" panose="02040503050406030204" pitchFamily="18" charset="0"/>
                            <a:cs typeface="Times New Roman" pitchFamily="18" charset="0"/>
                          </a:rPr>
                          <m:t>184973</m:t>
                        </m:r>
                      </m:den>
                    </m:f>
                    <m:r>
                      <a:rPr lang="en-US" altLang="ja-JP" b="0" i="0" smtClean="0">
                        <a:solidFill>
                          <a:schemeClr val="tx1"/>
                        </a:solidFill>
                        <a:latin typeface="Cambria Math" panose="02040503050406030204" pitchFamily="18" charset="0"/>
                        <a:cs typeface="Times New Roman" pitchFamily="18" charset="0"/>
                      </a:rPr>
                      <m:t>=0.9445658</m:t>
                    </m:r>
                  </m:oMath>
                </a14:m>
                <a:endParaRPr lang="en-US" altLang="ja-JP" dirty="0">
                  <a:solidFill>
                    <a:schemeClr val="tx1"/>
                  </a:solidFill>
                  <a:latin typeface="Times New Roman" pitchFamily="18" charset="0"/>
                  <a:cs typeface="Times New Roman" pitchFamily="18" charset="0"/>
                </a:endParaRPr>
              </a:p>
            </p:txBody>
          </p:sp>
        </mc:Choice>
        <mc:Fallback xmlns="">
          <p:sp>
            <p:nvSpPr>
              <p:cNvPr id="15" name="四角形吹き出し 14"/>
              <p:cNvSpPr>
                <a:spLocks noRot="1" noChangeAspect="1" noMove="1" noResize="1" noEditPoints="1" noAdjustHandles="1" noChangeArrowheads="1" noChangeShapeType="1" noTextEdit="1"/>
              </p:cNvSpPr>
              <p:nvPr/>
            </p:nvSpPr>
            <p:spPr>
              <a:xfrm>
                <a:off x="914400" y="1026885"/>
                <a:ext cx="4999055" cy="583645"/>
              </a:xfrm>
              <a:prstGeom prst="wedgeRectCallout">
                <a:avLst>
                  <a:gd name="adj1" fmla="val 57858"/>
                  <a:gd name="adj2" fmla="val 102920"/>
                </a:avLst>
              </a:prstGeom>
              <a:blipFill rotWithShape="0">
                <a:blip r:embed="rId5"/>
                <a:stretch>
                  <a:fillRect l="-1230"/>
                </a:stretch>
              </a:blipFill>
              <a:ln>
                <a:solidFill>
                  <a:srgbClr val="990099"/>
                </a:solidFill>
              </a:ln>
            </p:spPr>
            <p:txBody>
              <a:bodyPr/>
              <a:lstStyle/>
              <a:p>
                <a:r>
                  <a:rPr lang="ja-JP" altLang="en-US">
                    <a:noFill/>
                  </a:rPr>
                  <a:t> </a:t>
                </a:r>
              </a:p>
            </p:txBody>
          </p:sp>
        </mc:Fallback>
      </mc:AlternateContent>
    </p:spTree>
    <p:extLst>
      <p:ext uri="{BB962C8B-B14F-4D97-AF65-F5344CB8AC3E}">
        <p14:creationId xmlns:p14="http://schemas.microsoft.com/office/powerpoint/2010/main" val="1048840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8497" y="103033"/>
            <a:ext cx="8502471" cy="772731"/>
          </a:xfrm>
          <a:solidFill>
            <a:schemeClr val="accent4">
              <a:lumMod val="60000"/>
              <a:lumOff val="40000"/>
            </a:schemeClr>
          </a:solidFill>
        </p:spPr>
        <p:txBody>
          <a:bodyPr>
            <a:normAutofit/>
          </a:bodyPr>
          <a:lstStyle/>
          <a:p>
            <a:r>
              <a:rPr lang="en-US" altLang="ja-JP" sz="3600" dirty="0" smtClean="0"/>
              <a:t>We found yet another good morphisms</a:t>
            </a:r>
            <a:endParaRPr kumimoji="1" lang="ja-JP" altLang="en-US" sz="3600" dirty="0"/>
          </a:p>
        </p:txBody>
      </p:sp>
      <p:graphicFrame>
        <p:nvGraphicFramePr>
          <p:cNvPr id="4" name="グラフ 3"/>
          <p:cNvGraphicFramePr>
            <a:graphicFrameLocks/>
          </p:cNvGraphicFramePr>
          <p:nvPr/>
        </p:nvGraphicFramePr>
        <p:xfrm>
          <a:off x="345315" y="1539700"/>
          <a:ext cx="8347924" cy="5092920"/>
        </p:xfrm>
        <a:graphic>
          <a:graphicData uri="http://schemas.openxmlformats.org/drawingml/2006/chart">
            <c:chart xmlns:c="http://schemas.openxmlformats.org/drawingml/2006/chart" xmlns:r="http://schemas.openxmlformats.org/officeDocument/2006/relationships" r:id="rId3"/>
          </a:graphicData>
        </a:graphic>
      </p:graphicFrame>
      <p:sp>
        <p:nvSpPr>
          <p:cNvPr id="3" name="二等辺三角形 2"/>
          <p:cNvSpPr/>
          <p:nvPr/>
        </p:nvSpPr>
        <p:spPr>
          <a:xfrm>
            <a:off x="2516881" y="5137764"/>
            <a:ext cx="167425" cy="154547"/>
          </a:xfrm>
          <a:prstGeom prst="triangle">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chart"/>
          <p:cNvPicPr>
            <a:picLocks noChangeAspect="1"/>
          </p:cNvPicPr>
          <p:nvPr/>
        </p:nvPicPr>
        <p:blipFill>
          <a:blip r:embed="rId4"/>
          <a:stretch>
            <a:fillRect/>
          </a:stretch>
        </p:blipFill>
        <p:spPr>
          <a:xfrm>
            <a:off x="2193484" y="4319340"/>
            <a:ext cx="2043666" cy="1817151"/>
          </a:xfrm>
          <a:prstGeom prst="rect">
            <a:avLst/>
          </a:prstGeom>
          <a:ln>
            <a:solidFill>
              <a:schemeClr val="tx1"/>
            </a:solidFill>
          </a:ln>
        </p:spPr>
      </p:pic>
      <p:sp>
        <p:nvSpPr>
          <p:cNvPr id="8" name="四角形吹き出し 7"/>
          <p:cNvSpPr/>
          <p:nvPr/>
        </p:nvSpPr>
        <p:spPr>
          <a:xfrm>
            <a:off x="4748938" y="4636936"/>
            <a:ext cx="3621089" cy="1485535"/>
          </a:xfrm>
          <a:prstGeom prst="wedgeRectCallout">
            <a:avLst>
              <a:gd name="adj1" fmla="val -66409"/>
              <a:gd name="adj2" fmla="val -36880"/>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0</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1001010010110100101</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1001010010110</a:t>
            </a:r>
          </a:p>
          <a:p>
            <a:pPr marL="342900" lvl="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t</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anose="02020603050405020304" pitchFamily="18" charset="0"/>
                <a:cs typeface="Times New Roman" panose="02020603050405020304" pitchFamily="18" charset="0"/>
              </a:rPr>
              <a:t>= 100101001011010010100101</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-2</a:t>
            </a:r>
            <a:r>
              <a:rPr lang="en-US" altLang="ja-JP" dirty="0">
                <a:solidFill>
                  <a:schemeClr val="tx1"/>
                </a:solidFill>
              </a:rPr>
              <a:t>   </a:t>
            </a:r>
            <a:r>
              <a:rPr lang="en-US" altLang="ja-JP" dirty="0">
                <a:solidFill>
                  <a:schemeClr val="tx1"/>
                </a:solidFill>
                <a:latin typeface="Times New Roman" pitchFamily="18" charset="0"/>
                <a:cs typeface="Times New Roman" pitchFamily="18" charset="0"/>
              </a:rPr>
              <a:t>(</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 0,  k&gt;2)</a:t>
            </a:r>
          </a:p>
          <a:p>
            <a:pPr>
              <a:lnSpc>
                <a:spcPts val="2000"/>
              </a:lnSpc>
              <a:buNone/>
            </a:pPr>
            <a:r>
              <a:rPr lang="en-US" altLang="ja-JP" i="1" dirty="0" err="1">
                <a:solidFill>
                  <a:schemeClr val="tx1"/>
                </a:solidFill>
                <a:latin typeface="Times New Roman" pitchFamily="18" charset="0"/>
                <a:cs typeface="Times New Roman" pitchFamily="18" charset="0"/>
              </a:rPr>
              <a:t>t</a:t>
            </a:r>
            <a:r>
              <a:rPr lang="en-US" altLang="ja-JP" i="1" baseline="-25000" dirty="0" err="1">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-1</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t</a:t>
            </a:r>
            <a:r>
              <a:rPr lang="en-US" altLang="ja-JP" i="1" baseline="-25000" dirty="0">
                <a:solidFill>
                  <a:schemeClr val="tx1"/>
                </a:solidFill>
                <a:latin typeface="Times New Roman" pitchFamily="18" charset="0"/>
                <a:cs typeface="Times New Roman" pitchFamily="18" charset="0"/>
              </a:rPr>
              <a:t>k</a:t>
            </a:r>
            <a:r>
              <a:rPr lang="en-US" altLang="ja-JP" baseline="-25000" dirty="0">
                <a:solidFill>
                  <a:schemeClr val="tx1"/>
                </a:solidFill>
                <a:latin typeface="Times New Roman" pitchFamily="18" charset="0"/>
                <a:cs typeface="Times New Roman" pitchFamily="18" charset="0"/>
              </a:rPr>
              <a:t>-4</a:t>
            </a:r>
            <a:r>
              <a:rPr lang="en-US" altLang="ja-JP" dirty="0">
                <a:solidFill>
                  <a:schemeClr val="tx1"/>
                </a:solidFill>
                <a:latin typeface="Times New Roman" pitchFamily="18" charset="0"/>
                <a:cs typeface="Times New Roman" pitchFamily="18" charset="0"/>
              </a:rPr>
              <a:t>   (</a:t>
            </a:r>
            <a:r>
              <a:rPr lang="en-US" altLang="ja-JP" i="1" dirty="0">
                <a:solidFill>
                  <a:schemeClr val="tx1"/>
                </a:solidFill>
                <a:latin typeface="Times New Roman" pitchFamily="18" charset="0"/>
                <a:cs typeface="Times New Roman" pitchFamily="18" charset="0"/>
              </a:rPr>
              <a:t>k</a:t>
            </a:r>
            <a:r>
              <a:rPr lang="en-US" altLang="ja-JP" dirty="0">
                <a:solidFill>
                  <a:schemeClr val="tx1"/>
                </a:solidFill>
                <a:latin typeface="Times New Roman" pitchFamily="18" charset="0"/>
                <a:cs typeface="Times New Roman" pitchFamily="18" charset="0"/>
              </a:rPr>
              <a:t> mod 3 </a:t>
            </a:r>
            <a:r>
              <a:rPr lang="ja-JP" altLang="en-US" dirty="0">
                <a:solidFill>
                  <a:schemeClr val="tx1"/>
                </a:solidFill>
                <a:latin typeface="Times New Roman" pitchFamily="18" charset="0"/>
                <a:cs typeface="Times New Roman" pitchFamily="18" charset="0"/>
              </a:rPr>
              <a:t>≠</a:t>
            </a:r>
            <a:r>
              <a:rPr lang="en-US" altLang="ja-JP" dirty="0">
                <a:solidFill>
                  <a:schemeClr val="tx1"/>
                </a:solidFill>
                <a:latin typeface="Times New Roman" pitchFamily="18" charset="0"/>
                <a:cs typeface="Times New Roman" pitchFamily="18" charset="0"/>
              </a:rPr>
              <a:t> 0,  k&gt;2)</a:t>
            </a:r>
          </a:p>
        </p:txBody>
      </p:sp>
      <p:grpSp>
        <p:nvGrpSpPr>
          <p:cNvPr id="9" name="グループ化 8"/>
          <p:cNvGrpSpPr/>
          <p:nvPr/>
        </p:nvGrpSpPr>
        <p:grpSpPr>
          <a:xfrm>
            <a:off x="4870571" y="2278400"/>
            <a:ext cx="3554627" cy="2220095"/>
            <a:chOff x="5249007" y="4324138"/>
            <a:chExt cx="3554627" cy="2220095"/>
          </a:xfrm>
        </p:grpSpPr>
        <mc:AlternateContent xmlns:mc="http://schemas.openxmlformats.org/markup-compatibility/2006" xmlns:a14="http://schemas.microsoft.com/office/drawing/2010/main">
          <mc:Choice Requires="a14">
            <p:sp>
              <p:nvSpPr>
                <p:cNvPr id="10" name="四角形吹き出し 9"/>
                <p:cNvSpPr/>
                <p:nvPr/>
              </p:nvSpPr>
              <p:spPr>
                <a:xfrm>
                  <a:off x="5249007" y="4324138"/>
                  <a:ext cx="3554627" cy="2220095"/>
                </a:xfrm>
                <a:prstGeom prst="wedgeRectCallout">
                  <a:avLst>
                    <a:gd name="adj1" fmla="val -77088"/>
                    <a:gd name="adj2" fmla="val 49380"/>
                  </a:avLst>
                </a:prstGeom>
                <a:solidFill>
                  <a:srgbClr val="CCFF66"/>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The Modified </a:t>
                  </a:r>
                  <a:r>
                    <a:rPr lang="en-US" altLang="ja-JP" i="1" dirty="0" err="1" smtClean="0">
                      <a:solidFill>
                        <a:schemeClr val="tx1"/>
                      </a:solidFill>
                      <a:latin typeface="Times New Roman" pitchFamily="18" charset="0"/>
                      <a:cs typeface="Times New Roman" pitchFamily="18" charset="0"/>
                    </a:rPr>
                    <a:t>Padovan</a:t>
                  </a:r>
                  <a:r>
                    <a:rPr lang="en-US" altLang="ja-JP" i="1" dirty="0" smtClean="0">
                      <a:solidFill>
                        <a:schemeClr val="tx1"/>
                      </a:solidFill>
                      <a:latin typeface="Times New Roman" pitchFamily="18" charset="0"/>
                      <a:cs typeface="Times New Roman" pitchFamily="18" charset="0"/>
                    </a:rPr>
                    <a:t> Words</a:t>
                  </a:r>
                  <a:endParaRPr lang="en-US" altLang="ja-JP" i="1"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a:t>
                  </a:r>
                  <a:r>
                    <a:rPr lang="en-US" altLang="ja-JP" dirty="0">
                      <a:solidFill>
                        <a:schemeClr val="tx1"/>
                      </a:solidFill>
                      <a:latin typeface="Times New Roman" pitchFamily="18" charset="0"/>
                      <a:cs typeface="Times New Roman" pitchFamily="18" charset="0"/>
                    </a:rPr>
                    <a:t>a) = </a:t>
                  </a:r>
                  <a:r>
                    <a:rPr lang="pt-BR" altLang="ja-JP" dirty="0" smtClean="0">
                      <a:solidFill>
                        <a:schemeClr val="tx1"/>
                      </a:solidFill>
                      <a:latin typeface="Times New Roman" pitchFamily="18" charset="0"/>
                      <a:cs typeface="Times New Roman" pitchFamily="18" charset="0"/>
                    </a:rPr>
                    <a:t>aacab      </a:t>
                  </a: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(b) </a:t>
                  </a:r>
                  <a:r>
                    <a:rPr lang="en-US" altLang="ja-JP" dirty="0">
                      <a:solidFill>
                        <a:schemeClr val="tx1"/>
                      </a:solidFill>
                      <a:latin typeface="Times New Roman" pitchFamily="18" charset="0"/>
                      <a:cs typeface="Times New Roman" pitchFamily="18" charset="0"/>
                    </a:rPr>
                    <a:t>= </a:t>
                  </a:r>
                  <a:r>
                    <a:rPr lang="pt-BR" altLang="ja-JP" dirty="0">
                      <a:solidFill>
                        <a:schemeClr val="tx1"/>
                      </a:solidFill>
                      <a:latin typeface="Times New Roman" pitchFamily="18" charset="0"/>
                      <a:cs typeface="Times New Roman" pitchFamily="18" charset="0"/>
                    </a:rPr>
                    <a:t>acab</a:t>
                  </a:r>
                  <a:endParaRPr lang="en-US" altLang="ja-JP" dirty="0">
                    <a:solidFill>
                      <a:schemeClr val="tx1"/>
                    </a:solidFill>
                    <a:latin typeface="Times New Roman" pitchFamily="18" charset="0"/>
                    <a:cs typeface="Times New Roman" pitchFamily="18" charset="0"/>
                  </a:endParaRPr>
                </a:p>
                <a:p>
                  <a:pPr marL="342900" indent="-342900">
                    <a:lnSpc>
                      <a:spcPts val="2000"/>
                    </a:lnSpc>
                    <a:spcBef>
                      <a:spcPct val="20000"/>
                    </a:spcBef>
                    <a:defRPr/>
                  </a:pPr>
                  <a:r>
                    <a:rPr lang="en-US" altLang="ja-JP" i="1" dirty="0">
                      <a:solidFill>
                        <a:schemeClr val="tx1"/>
                      </a:solidFill>
                      <a:latin typeface="Times New Roman" pitchFamily="18" charset="0"/>
                      <a:cs typeface="Times New Roman" pitchFamily="18" charset="0"/>
                    </a:rPr>
                    <a:t>f </a:t>
                  </a:r>
                  <a:r>
                    <a:rPr lang="en-US" altLang="ja-JP" dirty="0" smtClean="0">
                      <a:solidFill>
                        <a:schemeClr val="tx1"/>
                      </a:solidFill>
                      <a:latin typeface="Times New Roman" pitchFamily="18" charset="0"/>
                      <a:cs typeface="Times New Roman" pitchFamily="18" charset="0"/>
                    </a:rPr>
                    <a:t>(c) </a:t>
                  </a:r>
                  <a:r>
                    <a:rPr lang="en-US" altLang="ja-JP" dirty="0">
                      <a:solidFill>
                        <a:schemeClr val="tx1"/>
                      </a:solidFill>
                      <a:latin typeface="Times New Roman" pitchFamily="18" charset="0"/>
                      <a:cs typeface="Times New Roman" pitchFamily="18" charset="0"/>
                    </a:rPr>
                    <a:t>= </a:t>
                  </a:r>
                  <a:r>
                    <a:rPr lang="pt-BR" altLang="ja-JP" dirty="0">
                      <a:solidFill>
                        <a:schemeClr val="tx1"/>
                      </a:solidFill>
                      <a:latin typeface="Times New Roman" pitchFamily="18" charset="0"/>
                      <a:cs typeface="Times New Roman" pitchFamily="18" charset="0"/>
                    </a:rPr>
                    <a:t>ac</a:t>
                  </a:r>
                  <a:endParaRPr lang="en-US" altLang="ja-JP" i="1" dirty="0" smtClean="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(a</a:t>
                  </a:r>
                  <a:r>
                    <a:rPr lang="en-US" altLang="ja-JP" dirty="0">
                      <a:solidFill>
                        <a:schemeClr val="tx1"/>
                      </a:solidFill>
                      <a:latin typeface="Times New Roman" pitchFamily="18" charset="0"/>
                      <a:cs typeface="Times New Roman" pitchFamily="18" charset="0"/>
                    </a:rPr>
                    <a:t>) = </a:t>
                  </a:r>
                  <a:r>
                    <a:rPr lang="en-US" altLang="ja-JP" dirty="0" smtClean="0">
                      <a:solidFill>
                        <a:schemeClr val="tx1"/>
                      </a:solidFill>
                      <a:latin typeface="Times New Roman" pitchFamily="18" charset="0"/>
                      <a:cs typeface="Times New Roman" pitchFamily="18" charset="0"/>
                    </a:rPr>
                    <a:t>101001011001010010110100</a:t>
                  </a:r>
                  <a:endParaRPr lang="en-US" altLang="ja-JP"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(b) = 1010010110100</a:t>
                  </a:r>
                  <a:endParaRPr lang="en-US" altLang="ja-JP"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(c) = 10100101            </a:t>
                  </a:r>
                  <a:r>
                    <a:rPr lang="en-US" altLang="ja-JP" i="1" dirty="0" smtClean="0">
                      <a:solidFill>
                        <a:schemeClr val="tx1"/>
                      </a:solidFill>
                      <a:latin typeface="Times New Roman" pitchFamily="18" charset="0"/>
                      <a:cs typeface="Times New Roman" pitchFamily="18" charset="0"/>
                    </a:rPr>
                    <a:t>h</a:t>
                  </a:r>
                  <a:r>
                    <a:rPr lang="en-US" altLang="ja-JP" dirty="0" smtClean="0">
                      <a:solidFill>
                        <a:schemeClr val="tx1"/>
                      </a:solidFill>
                      <a:latin typeface="Times New Roman" pitchFamily="18" charset="0"/>
                      <a:cs typeface="Times New Roman" pitchFamily="18" charset="0"/>
                    </a:rPr>
                    <a:t>(</a:t>
                  </a:r>
                  <a14:m>
                    <m:oMath xmlns:m="http://schemas.openxmlformats.org/officeDocument/2006/math">
                      <m:sSub>
                        <m:sSubPr>
                          <m:ctrlPr>
                            <a:rPr lang="en-US" altLang="ja-JP" b="0" i="1" smtClean="0">
                              <a:solidFill>
                                <a:schemeClr val="tx1"/>
                              </a:solidFill>
                              <a:latin typeface="Cambria Math" panose="02040503050406030204" pitchFamily="18" charset="0"/>
                              <a:cs typeface="Times New Roman" pitchFamily="18" charset="0"/>
                            </a:rPr>
                          </m:ctrlPr>
                        </m:sSubPr>
                        <m:e>
                          <m:r>
                            <a:rPr lang="en-US" altLang="ja-JP" b="0" i="1" smtClean="0">
                              <a:solidFill>
                                <a:schemeClr val="tx1"/>
                              </a:solidFill>
                              <a:latin typeface="Cambria Math" panose="02040503050406030204" pitchFamily="18" charset="0"/>
                              <a:cs typeface="Times New Roman" pitchFamily="18" charset="0"/>
                            </a:rPr>
                            <m:t>𝑝</m:t>
                          </m:r>
                        </m:e>
                        <m:sub>
                          <m:r>
                            <a:rPr lang="en-US" altLang="ja-JP" b="0" i="1" smtClean="0">
                              <a:solidFill>
                                <a:schemeClr val="tx1"/>
                              </a:solidFill>
                              <a:latin typeface="Cambria Math" panose="02040503050406030204" pitchFamily="18" charset="0"/>
                              <a:cs typeface="Times New Roman" pitchFamily="18" charset="0"/>
                            </a:rPr>
                            <m:t>𝑖</m:t>
                          </m:r>
                        </m:sub>
                      </m:sSub>
                    </m:oMath>
                  </a14:m>
                  <a:r>
                    <a:rPr lang="en-US" altLang="ja-JP" dirty="0" smtClean="0">
                      <a:solidFill>
                        <a:schemeClr val="tx1"/>
                      </a:solidFill>
                      <a:latin typeface="Times New Roman" pitchFamily="18" charset="0"/>
                      <a:cs typeface="Times New Roman" pitchFamily="18" charset="0"/>
                    </a:rPr>
                    <a:t>)    </a:t>
                  </a:r>
                  <a:endParaRPr lang="en-US" altLang="ja-JP" dirty="0">
                    <a:solidFill>
                      <a:schemeClr val="tx1"/>
                    </a:solidFill>
                    <a:latin typeface="Times New Roman" pitchFamily="18" charset="0"/>
                    <a:cs typeface="Times New Roman" pitchFamily="18" charset="0"/>
                  </a:endParaRPr>
                </a:p>
              </p:txBody>
            </p:sp>
          </mc:Choice>
          <mc:Fallback xmlns="">
            <p:sp>
              <p:nvSpPr>
                <p:cNvPr id="10" name="四角形吹き出し 9"/>
                <p:cNvSpPr>
                  <a:spLocks noRot="1" noChangeAspect="1" noMove="1" noResize="1" noEditPoints="1" noAdjustHandles="1" noChangeArrowheads="1" noChangeShapeType="1" noTextEdit="1"/>
                </p:cNvSpPr>
                <p:nvPr/>
              </p:nvSpPr>
              <p:spPr>
                <a:xfrm>
                  <a:off x="5249007" y="4324138"/>
                  <a:ext cx="3554627" cy="2220095"/>
                </a:xfrm>
                <a:prstGeom prst="wedgeRectCallout">
                  <a:avLst>
                    <a:gd name="adj1" fmla="val -77088"/>
                    <a:gd name="adj2" fmla="val 49380"/>
                  </a:avLst>
                </a:prstGeom>
                <a:blipFill rotWithShape="0">
                  <a:blip r:embed="rId5"/>
                  <a:stretch>
                    <a:fillRect t="-1639" r="-535" b="-3825"/>
                  </a:stretch>
                </a:blipFill>
                <a:ln>
                  <a:solidFill>
                    <a:srgbClr val="00FF00"/>
                  </a:solidFill>
                </a:ln>
              </p:spPr>
              <p:txBody>
                <a:bodyPr/>
                <a:lstStyle/>
                <a:p>
                  <a:r>
                    <a:rPr lang="ja-JP" altLang="en-US">
                      <a:noFill/>
                    </a:rPr>
                    <a:t> </a:t>
                  </a:r>
                </a:p>
              </p:txBody>
            </p:sp>
          </mc:Fallback>
        </mc:AlternateContent>
        <p:sp>
          <p:nvSpPr>
            <p:cNvPr id="11" name="テキスト ボックス 10"/>
            <p:cNvSpPr txBox="1"/>
            <p:nvPr/>
          </p:nvSpPr>
          <p:spPr>
            <a:xfrm>
              <a:off x="6678667" y="5229200"/>
              <a:ext cx="2069797" cy="369332"/>
            </a:xfrm>
            <a:prstGeom prst="rect">
              <a:avLst/>
            </a:prstGeom>
            <a:noFill/>
          </p:spPr>
          <p:txBody>
            <a:bodyPr wrap="none" rtlCol="0">
              <a:spAutoFit/>
            </a:bodyPr>
            <a:lstStyle/>
            <a:p>
              <a:r>
                <a:rPr kumimoji="1" lang="en-US" altLang="ja-JP" i="1" dirty="0" err="1" smtClean="0">
                  <a:latin typeface="Times New Roman" pitchFamily="18" charset="0"/>
                  <a:cs typeface="Times New Roman" pitchFamily="18" charset="0"/>
                </a:rPr>
                <a:t>p</a:t>
              </a:r>
              <a:r>
                <a:rPr kumimoji="1" lang="en-US" altLang="ja-JP" i="1" baseline="-25000" dirty="0" err="1" smtClean="0">
                  <a:latin typeface="Times New Roman" pitchFamily="18" charset="0"/>
                  <a:cs typeface="Times New Roman" pitchFamily="18" charset="0"/>
                </a:rPr>
                <a:t>k</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R</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f</a:t>
              </a:r>
              <a:r>
                <a:rPr kumimoji="1" lang="en-US" altLang="ja-JP" dirty="0" smtClean="0">
                  <a:latin typeface="Times New Roman" pitchFamily="18" charset="0"/>
                  <a:cs typeface="Times New Roman" pitchFamily="18" charset="0"/>
                </a:rPr>
                <a:t>(</a:t>
              </a:r>
              <a:r>
                <a:rPr kumimoji="1" lang="en-US" altLang="ja-JP" i="1" dirty="0" smtClean="0">
                  <a:latin typeface="Times New Roman" pitchFamily="18" charset="0"/>
                  <a:cs typeface="Times New Roman" pitchFamily="18" charset="0"/>
                </a:rPr>
                <a:t>p</a:t>
              </a:r>
              <a:r>
                <a:rPr kumimoji="1" lang="en-US" altLang="ja-JP" i="1" baseline="-25000" dirty="0" smtClean="0">
                  <a:latin typeface="Times New Roman" pitchFamily="18" charset="0"/>
                  <a:cs typeface="Times New Roman" pitchFamily="18" charset="0"/>
                </a:rPr>
                <a:t>k</a:t>
              </a:r>
              <a:r>
                <a:rPr kumimoji="1" lang="en-US" altLang="ja-JP" baseline="-25000" dirty="0" smtClean="0">
                  <a:latin typeface="Times New Roman" pitchFamily="18" charset="0"/>
                  <a:cs typeface="Times New Roman" pitchFamily="18" charset="0"/>
                </a:rPr>
                <a:t>-5</a:t>
              </a:r>
              <a:r>
                <a:rPr kumimoji="1" lang="en-US" altLang="ja-JP" dirty="0" smtClean="0">
                  <a:latin typeface="Times New Roman" pitchFamily="18" charset="0"/>
                  <a:cs typeface="Times New Roman" pitchFamily="18" charset="0"/>
                </a:rPr>
                <a:t>)) for </a:t>
              </a:r>
              <a:r>
                <a:rPr kumimoji="1" lang="en-US" altLang="ja-JP" i="1" dirty="0" smtClean="0">
                  <a:latin typeface="Times New Roman" pitchFamily="18" charset="0"/>
                  <a:cs typeface="Times New Roman" pitchFamily="18" charset="0"/>
                </a:rPr>
                <a:t>k</a:t>
              </a:r>
              <a:r>
                <a:rPr kumimoji="1" lang="en-US" altLang="ja-JP" dirty="0" smtClean="0">
                  <a:latin typeface="Times New Roman" pitchFamily="18" charset="0"/>
                  <a:cs typeface="Times New Roman" pitchFamily="18" charset="0"/>
                </a:rPr>
                <a:t>&gt;5</a:t>
              </a:r>
              <a:endParaRPr kumimoji="1" lang="ja-JP" altLang="en-US"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0940" y="4653136"/>
              <a:ext cx="18415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正方形/長方形 12"/>
          <p:cNvSpPr/>
          <p:nvPr/>
        </p:nvSpPr>
        <p:spPr>
          <a:xfrm>
            <a:off x="7464552" y="1815772"/>
            <a:ext cx="1378904" cy="400110"/>
          </a:xfrm>
          <a:prstGeom prst="rect">
            <a:avLst/>
          </a:prstGeom>
        </p:spPr>
        <p:txBody>
          <a:bodyPr wrap="none">
            <a:spAutoFit/>
          </a:bodyPr>
          <a:lstStyle/>
          <a:p>
            <a:r>
              <a:rPr lang="en-US" altLang="ja-JP" sz="2000" dirty="0">
                <a:solidFill>
                  <a:srgbClr val="FF0000"/>
                </a:solidFill>
                <a:latin typeface="Cambria Math" pitchFamily="18" charset="0"/>
                <a:ea typeface="Cambria Math" pitchFamily="18" charset="0"/>
              </a:rPr>
              <a:t>0.9445757</a:t>
            </a:r>
          </a:p>
        </p:txBody>
      </p:sp>
      <mc:AlternateContent xmlns:mc="http://schemas.openxmlformats.org/markup-compatibility/2006" xmlns:a14="http://schemas.microsoft.com/office/drawing/2010/main">
        <mc:Choice Requires="a14">
          <p:sp>
            <p:nvSpPr>
              <p:cNvPr id="16" name="四角形吹き出し 15"/>
              <p:cNvSpPr/>
              <p:nvPr/>
            </p:nvSpPr>
            <p:spPr>
              <a:xfrm>
                <a:off x="64143" y="1109384"/>
                <a:ext cx="4725589" cy="2365776"/>
              </a:xfrm>
              <a:prstGeom prst="wedgeRectCallout">
                <a:avLst>
                  <a:gd name="adj1" fmla="val 21099"/>
                  <a:gd name="adj2" fmla="val 48220"/>
                </a:avLst>
              </a:prstGeom>
              <a:solidFill>
                <a:schemeClr val="accent4">
                  <a:lumMod val="60000"/>
                  <a:lumOff val="4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nSpc>
                    <a:spcPts val="2000"/>
                  </a:lnSpc>
                  <a:spcBef>
                    <a:spcPct val="20000"/>
                  </a:spcBef>
                  <a:defRPr/>
                </a:pPr>
                <a14:m>
                  <m:oMathPara xmlns:m="http://schemas.openxmlformats.org/officeDocument/2006/math">
                    <m:oMathParaPr>
                      <m:jc m:val="left"/>
                    </m:oMathParaPr>
                    <m:oMath xmlns:m="http://schemas.openxmlformats.org/officeDocument/2006/math">
                      <m:sSub>
                        <m:sSubPr>
                          <m:ctrlPr>
                            <a:rPr lang="en-US" altLang="ja-JP" sz="2400" i="1" smtClean="0">
                              <a:solidFill>
                                <a:schemeClr val="tx1"/>
                              </a:solidFill>
                              <a:latin typeface="Cambria Math" panose="02040503050406030204" pitchFamily="18" charset="0"/>
                              <a:cs typeface="Times New Roman" pitchFamily="18" charset="0"/>
                            </a:rPr>
                          </m:ctrlPr>
                        </m:sSubPr>
                        <m:e>
                          <m:r>
                            <a:rPr lang="en-US" altLang="ja-JP" sz="2400" i="1">
                              <a:solidFill>
                                <a:schemeClr val="tx1"/>
                              </a:solidFill>
                              <a:latin typeface="Cambria Math" panose="02040503050406030204" pitchFamily="18" charset="0"/>
                              <a:cs typeface="Times New Roman" pitchFamily="18" charset="0"/>
                            </a:rPr>
                            <m:t>𝜙</m:t>
                          </m:r>
                        </m:e>
                        <m:sub>
                          <m:r>
                            <a:rPr lang="en-US" altLang="ja-JP" sz="2400" i="1">
                              <a:solidFill>
                                <a:schemeClr val="tx1"/>
                              </a:solidFill>
                              <a:latin typeface="Cambria Math" panose="02040503050406030204" pitchFamily="18" charset="0"/>
                              <a:cs typeface="Times New Roman" pitchFamily="18" charset="0"/>
                            </a:rPr>
                            <m:t>𝑟</m:t>
                          </m:r>
                        </m:sub>
                      </m:sSub>
                      <m:d>
                        <m:dPr>
                          <m:ctrlPr>
                            <a:rPr lang="en-US" altLang="ja-JP" sz="2400" i="1">
                              <a:solidFill>
                                <a:schemeClr val="tx1"/>
                              </a:solidFill>
                              <a:latin typeface="Cambria Math" panose="02040503050406030204" pitchFamily="18" charset="0"/>
                              <a:cs typeface="Times New Roman" pitchFamily="18" charset="0"/>
                            </a:rPr>
                          </m:ctrlPr>
                        </m:dPr>
                        <m:e>
                          <m:r>
                            <m:rPr>
                              <m:nor/>
                            </m:rPr>
                            <a:rPr lang="en-US" altLang="ja-JP" sz="2400" b="1" smtClean="0">
                              <a:solidFill>
                                <a:schemeClr val="tx1"/>
                              </a:solidFill>
                              <a:latin typeface="Courier New" panose="02070309020205020404" pitchFamily="49" charset="0"/>
                              <a:cs typeface="Courier New" panose="02070309020205020404" pitchFamily="49" charset="0"/>
                            </a:rPr>
                            <m:t>a</m:t>
                          </m:r>
                        </m:e>
                      </m:d>
                      <m:r>
                        <a:rPr lang="en-US" altLang="ja-JP" sz="2400" i="1">
                          <a:solidFill>
                            <a:schemeClr val="tx1"/>
                          </a:solidFill>
                          <a:latin typeface="Cambria Math" panose="02040503050406030204" pitchFamily="18" charset="0"/>
                          <a:cs typeface="Times New Roman" pitchFamily="18" charset="0"/>
                        </a:rPr>
                        <m:t>=</m:t>
                      </m:r>
                      <m:r>
                        <m:rPr>
                          <m:nor/>
                        </m:rPr>
                        <a:rPr lang="en-US" altLang="ja-JP" sz="2400" b="1">
                          <a:solidFill>
                            <a:schemeClr val="tx1"/>
                          </a:solidFill>
                          <a:latin typeface="Courier New" panose="02070309020205020404" pitchFamily="49" charset="0"/>
                          <a:cs typeface="Courier New" panose="02070309020205020404" pitchFamily="49" charset="0"/>
                        </a:rPr>
                        <m:t>abac</m:t>
                      </m:r>
                    </m:oMath>
                  </m:oMathPara>
                </a14:m>
                <a:endParaRPr lang="en-US" altLang="ja-JP" sz="2400" i="1" dirty="0" smtClean="0">
                  <a:solidFill>
                    <a:schemeClr val="tx1"/>
                  </a:solidFill>
                  <a:latin typeface="Cambria Math" panose="02040503050406030204" pitchFamily="18" charset="0"/>
                  <a:cs typeface="Times New Roman" pitchFamily="18" charset="0"/>
                </a:endParaRPr>
              </a:p>
              <a:p>
                <a:pPr>
                  <a:lnSpc>
                    <a:spcPts val="2000"/>
                  </a:lnSpc>
                  <a:spcBef>
                    <a:spcPct val="20000"/>
                  </a:spcBef>
                  <a:defRPr/>
                </a:pPr>
                <a14:m>
                  <m:oMathPara xmlns:m="http://schemas.openxmlformats.org/officeDocument/2006/math">
                    <m:oMathParaPr>
                      <m:jc m:val="left"/>
                    </m:oMathParaPr>
                    <m:oMath xmlns:m="http://schemas.openxmlformats.org/officeDocument/2006/math">
                      <m:sSub>
                        <m:sSubPr>
                          <m:ctrlPr>
                            <a:rPr lang="en-US" altLang="ja-JP" sz="2400" i="1" smtClean="0">
                              <a:solidFill>
                                <a:schemeClr val="tx1"/>
                              </a:solidFill>
                              <a:latin typeface="Cambria Math" panose="02040503050406030204" pitchFamily="18" charset="0"/>
                              <a:cs typeface="Times New Roman" pitchFamily="18" charset="0"/>
                            </a:rPr>
                          </m:ctrlPr>
                        </m:sSubPr>
                        <m:e>
                          <m:r>
                            <a:rPr lang="en-US" altLang="ja-JP" sz="2400" i="1">
                              <a:solidFill>
                                <a:schemeClr val="tx1"/>
                              </a:solidFill>
                              <a:latin typeface="Cambria Math" panose="02040503050406030204" pitchFamily="18" charset="0"/>
                              <a:cs typeface="Times New Roman" pitchFamily="18" charset="0"/>
                            </a:rPr>
                            <m:t>𝜙</m:t>
                          </m:r>
                        </m:e>
                        <m:sub>
                          <m:r>
                            <a:rPr lang="en-US" altLang="ja-JP" sz="2400" i="1">
                              <a:solidFill>
                                <a:schemeClr val="tx1"/>
                              </a:solidFill>
                              <a:latin typeface="Cambria Math" panose="02040503050406030204" pitchFamily="18" charset="0"/>
                              <a:cs typeface="Times New Roman" pitchFamily="18" charset="0"/>
                            </a:rPr>
                            <m:t>𝑟</m:t>
                          </m:r>
                        </m:sub>
                      </m:sSub>
                      <m:d>
                        <m:dPr>
                          <m:ctrlPr>
                            <a:rPr lang="en-US" altLang="ja-JP" sz="2400" i="1">
                              <a:solidFill>
                                <a:schemeClr val="tx1"/>
                              </a:solidFill>
                              <a:latin typeface="Cambria Math" panose="02040503050406030204" pitchFamily="18" charset="0"/>
                              <a:cs typeface="Times New Roman" pitchFamily="18" charset="0"/>
                            </a:rPr>
                          </m:ctrlPr>
                        </m:dPr>
                        <m:e>
                          <m:r>
                            <m:rPr>
                              <m:nor/>
                            </m:rPr>
                            <a:rPr lang="en-US" altLang="ja-JP" sz="2400" b="1" smtClean="0">
                              <a:solidFill>
                                <a:schemeClr val="tx1"/>
                              </a:solidFill>
                              <a:latin typeface="Courier New" panose="02070309020205020404" pitchFamily="49" charset="0"/>
                              <a:cs typeface="Courier New" panose="02070309020205020404" pitchFamily="49" charset="0"/>
                            </a:rPr>
                            <m:t>b</m:t>
                          </m:r>
                        </m:e>
                      </m:d>
                      <m:r>
                        <a:rPr lang="en-US" altLang="ja-JP" sz="2400" i="1">
                          <a:solidFill>
                            <a:schemeClr val="tx1"/>
                          </a:solidFill>
                          <a:latin typeface="Cambria Math" panose="02040503050406030204" pitchFamily="18" charset="0"/>
                          <a:cs typeface="Times New Roman" pitchFamily="18" charset="0"/>
                        </a:rPr>
                        <m:t>=</m:t>
                      </m:r>
                      <m:r>
                        <m:rPr>
                          <m:nor/>
                        </m:rPr>
                        <a:rPr lang="en-US" altLang="ja-JP" sz="2400" b="1">
                          <a:solidFill>
                            <a:schemeClr val="tx1"/>
                          </a:solidFill>
                          <a:latin typeface="Courier New" panose="02070309020205020404" pitchFamily="49" charset="0"/>
                          <a:cs typeface="Courier New" panose="02070309020205020404" pitchFamily="49" charset="0"/>
                        </a:rPr>
                        <m:t>aac</m:t>
                      </m:r>
                    </m:oMath>
                  </m:oMathPara>
                </a14:m>
                <a:endParaRPr lang="en-US" altLang="ja-JP" sz="2400" b="1" dirty="0" smtClean="0">
                  <a:solidFill>
                    <a:schemeClr val="tx1"/>
                  </a:solidFill>
                  <a:latin typeface="Courier New" panose="02070309020205020404" pitchFamily="49" charset="0"/>
                  <a:cs typeface="Courier New" panose="02070309020205020404" pitchFamily="49" charset="0"/>
                </a:endParaRPr>
              </a:p>
              <a:p>
                <a:pPr>
                  <a:lnSpc>
                    <a:spcPts val="2000"/>
                  </a:lnSpc>
                  <a:spcBef>
                    <a:spcPct val="20000"/>
                  </a:spcBef>
                  <a:defRPr/>
                </a:pPr>
                <a14:m>
                  <m:oMathPara xmlns:m="http://schemas.openxmlformats.org/officeDocument/2006/math">
                    <m:oMathParaPr>
                      <m:jc m:val="left"/>
                    </m:oMathParaPr>
                    <m:oMath xmlns:m="http://schemas.openxmlformats.org/officeDocument/2006/math">
                      <m:sSub>
                        <m:sSubPr>
                          <m:ctrlPr>
                            <a:rPr lang="en-US" altLang="ja-JP" sz="2400" i="1">
                              <a:solidFill>
                                <a:schemeClr val="tx1"/>
                              </a:solidFill>
                              <a:latin typeface="Cambria Math" panose="02040503050406030204" pitchFamily="18" charset="0"/>
                              <a:cs typeface="Times New Roman" pitchFamily="18" charset="0"/>
                            </a:rPr>
                          </m:ctrlPr>
                        </m:sSubPr>
                        <m:e>
                          <m:r>
                            <a:rPr lang="en-US" altLang="ja-JP" sz="2400" i="1">
                              <a:solidFill>
                                <a:schemeClr val="tx1"/>
                              </a:solidFill>
                              <a:latin typeface="Cambria Math" panose="02040503050406030204" pitchFamily="18" charset="0"/>
                              <a:cs typeface="Times New Roman" pitchFamily="18" charset="0"/>
                            </a:rPr>
                            <m:t>𝜙</m:t>
                          </m:r>
                        </m:e>
                        <m:sub>
                          <m:r>
                            <a:rPr lang="en-US" altLang="ja-JP" sz="2400" i="1">
                              <a:solidFill>
                                <a:schemeClr val="tx1"/>
                              </a:solidFill>
                              <a:latin typeface="Cambria Math" panose="02040503050406030204" pitchFamily="18" charset="0"/>
                              <a:cs typeface="Times New Roman" pitchFamily="18" charset="0"/>
                            </a:rPr>
                            <m:t>𝑟</m:t>
                          </m:r>
                        </m:sub>
                      </m:sSub>
                      <m:d>
                        <m:dPr>
                          <m:ctrlPr>
                            <a:rPr lang="en-US" altLang="ja-JP" sz="2400" i="1">
                              <a:solidFill>
                                <a:schemeClr val="tx1"/>
                              </a:solidFill>
                              <a:latin typeface="Cambria Math" panose="02040503050406030204" pitchFamily="18" charset="0"/>
                              <a:cs typeface="Times New Roman" pitchFamily="18" charset="0"/>
                            </a:rPr>
                          </m:ctrlPr>
                        </m:dPr>
                        <m:e>
                          <m:r>
                            <m:rPr>
                              <m:nor/>
                            </m:rPr>
                            <a:rPr lang="en-US" altLang="ja-JP" sz="2400" b="1" smtClean="0">
                              <a:solidFill>
                                <a:schemeClr val="tx1"/>
                              </a:solidFill>
                              <a:latin typeface="Courier New" panose="02070309020205020404" pitchFamily="49" charset="0"/>
                              <a:cs typeface="Courier New" panose="02070309020205020404" pitchFamily="49" charset="0"/>
                            </a:rPr>
                            <m:t>c</m:t>
                          </m:r>
                        </m:e>
                      </m:d>
                      <m:r>
                        <a:rPr lang="en-US" altLang="ja-JP" sz="2400" i="1">
                          <a:solidFill>
                            <a:schemeClr val="tx1"/>
                          </a:solidFill>
                          <a:latin typeface="Cambria Math" panose="02040503050406030204" pitchFamily="18" charset="0"/>
                          <a:cs typeface="Times New Roman" pitchFamily="18" charset="0"/>
                        </a:rPr>
                        <m:t>=</m:t>
                      </m:r>
                      <m:r>
                        <m:rPr>
                          <m:nor/>
                        </m:rPr>
                        <a:rPr lang="en-US" altLang="ja-JP" sz="2400" b="1">
                          <a:solidFill>
                            <a:schemeClr val="tx1"/>
                          </a:solidFill>
                          <a:latin typeface="Courier New" panose="02070309020205020404" pitchFamily="49" charset="0"/>
                          <a:cs typeface="Courier New" panose="02070309020205020404" pitchFamily="49" charset="0"/>
                        </a:rPr>
                        <m:t>a</m:t>
                      </m:r>
                    </m:oMath>
                  </m:oMathPara>
                </a14:m>
                <a:endParaRPr lang="en-US" altLang="ja-JP" sz="2400" b="1" i="1" dirty="0">
                  <a:solidFill>
                    <a:schemeClr val="tx1"/>
                  </a:solidFill>
                  <a:latin typeface="Courier New" panose="02070309020205020404" pitchFamily="49" charset="0"/>
                  <a:cs typeface="Courier New" panose="02070309020205020404" pitchFamily="49" charset="0"/>
                </a:endParaRPr>
              </a:p>
              <a:p>
                <a:pPr marL="342900" lvl="0" indent="-342900">
                  <a:lnSpc>
                    <a:spcPts val="2000"/>
                  </a:lnSpc>
                  <a:spcBef>
                    <a:spcPct val="20000"/>
                  </a:spcBef>
                  <a:defRPr/>
                </a:pPr>
                <a:r>
                  <a:rPr lang="en-US" altLang="ja-JP" sz="2400" i="1" dirty="0" smtClean="0">
                    <a:solidFill>
                      <a:schemeClr val="tx1"/>
                    </a:solidFill>
                    <a:latin typeface="Times New Roman" pitchFamily="18" charset="0"/>
                    <a:cs typeface="Times New Roman" pitchFamily="18" charset="0"/>
                  </a:rPr>
                  <a:t>h</a:t>
                </a:r>
                <a:r>
                  <a:rPr lang="en-US" altLang="ja-JP" sz="2400" dirty="0" smtClean="0">
                    <a:solidFill>
                      <a:schemeClr val="tx1"/>
                    </a:solidFill>
                    <a:latin typeface="Times New Roman" pitchFamily="18" charset="0"/>
                    <a:cs typeface="Times New Roman" pitchFamily="18" charset="0"/>
                  </a:rPr>
                  <a:t>(</a:t>
                </a:r>
                <a14:m>
                  <m:oMath xmlns:m="http://schemas.openxmlformats.org/officeDocument/2006/math">
                    <m:r>
                      <m:rPr>
                        <m:nor/>
                      </m:rPr>
                      <a:rPr lang="en-US" altLang="ja-JP" sz="2400" b="1">
                        <a:solidFill>
                          <a:schemeClr val="tx1"/>
                        </a:solidFill>
                        <a:latin typeface="Courier New" panose="02070309020205020404" pitchFamily="49" charset="0"/>
                        <a:cs typeface="Courier New" panose="02070309020205020404" pitchFamily="49" charset="0"/>
                      </a:rPr>
                      <m:t>a</m:t>
                    </m:r>
                  </m:oMath>
                </a14:m>
                <a:r>
                  <a:rPr lang="en-US" altLang="ja-JP" sz="2400" dirty="0">
                    <a:solidFill>
                      <a:schemeClr val="tx1"/>
                    </a:solidFill>
                    <a:latin typeface="Times New Roman" pitchFamily="18" charset="0"/>
                    <a:cs typeface="Times New Roman" pitchFamily="18" charset="0"/>
                  </a:rPr>
                  <a:t>) = </a:t>
                </a:r>
                <a:r>
                  <a:rPr lang="en-US" altLang="ja-JP" sz="2400" dirty="0" smtClean="0">
                    <a:solidFill>
                      <a:schemeClr val="tx1"/>
                    </a:solidFill>
                    <a:latin typeface="Times New Roman" pitchFamily="18" charset="0"/>
                    <a:cs typeface="Times New Roman" pitchFamily="18" charset="0"/>
                  </a:rPr>
                  <a:t>101001011001010010110100</a:t>
                </a:r>
                <a:endParaRPr lang="en-US" altLang="ja-JP" sz="2400"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sz="2400" i="1" dirty="0" smtClean="0">
                    <a:solidFill>
                      <a:schemeClr val="tx1"/>
                    </a:solidFill>
                    <a:latin typeface="Times New Roman" pitchFamily="18" charset="0"/>
                    <a:cs typeface="Times New Roman" pitchFamily="18" charset="0"/>
                  </a:rPr>
                  <a:t>h</a:t>
                </a:r>
                <a:r>
                  <a:rPr lang="en-US" altLang="ja-JP" sz="2400" dirty="0" smtClean="0">
                    <a:solidFill>
                      <a:schemeClr val="tx1"/>
                    </a:solidFill>
                    <a:latin typeface="Times New Roman" pitchFamily="18" charset="0"/>
                    <a:cs typeface="Times New Roman" pitchFamily="18" charset="0"/>
                  </a:rPr>
                  <a:t>(</a:t>
                </a:r>
                <a14:m>
                  <m:oMath xmlns:m="http://schemas.openxmlformats.org/officeDocument/2006/math">
                    <m:r>
                      <a:rPr lang="ja-JP" altLang="en-US" sz="2400" b="1" i="1" dirty="0">
                        <a:solidFill>
                          <a:schemeClr val="tx1"/>
                        </a:solidFill>
                        <a:latin typeface="Cambria Math" panose="02040503050406030204" pitchFamily="18" charset="0"/>
                        <a:cs typeface="Courier New" panose="02070309020205020404" pitchFamily="49" charset="0"/>
                      </a:rPr>
                      <m:t>ｂ</m:t>
                    </m:r>
                  </m:oMath>
                </a14:m>
                <a:r>
                  <a:rPr lang="en-US" altLang="ja-JP" sz="2400" dirty="0" smtClean="0">
                    <a:solidFill>
                      <a:schemeClr val="tx1"/>
                    </a:solidFill>
                    <a:latin typeface="Times New Roman" pitchFamily="18" charset="0"/>
                    <a:cs typeface="Times New Roman" pitchFamily="18" charset="0"/>
                  </a:rPr>
                  <a:t>) = 1010010110100</a:t>
                </a:r>
                <a:endParaRPr lang="en-US" altLang="ja-JP" sz="2400" dirty="0">
                  <a:solidFill>
                    <a:schemeClr val="tx1"/>
                  </a:solidFill>
                  <a:latin typeface="Times New Roman" pitchFamily="18" charset="0"/>
                  <a:cs typeface="Times New Roman" pitchFamily="18" charset="0"/>
                </a:endParaRPr>
              </a:p>
              <a:p>
                <a:pPr marL="342900" lvl="0" indent="-342900">
                  <a:lnSpc>
                    <a:spcPts val="2000"/>
                  </a:lnSpc>
                  <a:spcBef>
                    <a:spcPct val="20000"/>
                  </a:spcBef>
                  <a:defRPr/>
                </a:pPr>
                <a:r>
                  <a:rPr lang="en-US" altLang="ja-JP" sz="2400" i="1" dirty="0" smtClean="0">
                    <a:solidFill>
                      <a:schemeClr val="tx1"/>
                    </a:solidFill>
                    <a:latin typeface="Times New Roman" pitchFamily="18" charset="0"/>
                    <a:cs typeface="Times New Roman" pitchFamily="18" charset="0"/>
                  </a:rPr>
                  <a:t>h</a:t>
                </a:r>
                <a:r>
                  <a:rPr lang="en-US" altLang="ja-JP" sz="2400" dirty="0" smtClean="0">
                    <a:solidFill>
                      <a:schemeClr val="tx1"/>
                    </a:solidFill>
                    <a:latin typeface="Times New Roman" pitchFamily="18" charset="0"/>
                    <a:cs typeface="Times New Roman" pitchFamily="18" charset="0"/>
                  </a:rPr>
                  <a:t>(</a:t>
                </a:r>
                <a14:m>
                  <m:oMath xmlns:m="http://schemas.openxmlformats.org/officeDocument/2006/math">
                    <m:r>
                      <a:rPr lang="ja-JP" altLang="en-US" sz="2400" b="1" i="1" dirty="0">
                        <a:solidFill>
                          <a:schemeClr val="tx1"/>
                        </a:solidFill>
                        <a:latin typeface="Cambria Math" panose="02040503050406030204" pitchFamily="18" charset="0"/>
                        <a:cs typeface="Courier New" panose="02070309020205020404" pitchFamily="49" charset="0"/>
                      </a:rPr>
                      <m:t>ｃ</m:t>
                    </m:r>
                  </m:oMath>
                </a14:m>
                <a:r>
                  <a:rPr lang="en-US" altLang="ja-JP" sz="2400" dirty="0" smtClean="0">
                    <a:solidFill>
                      <a:schemeClr val="tx1"/>
                    </a:solidFill>
                    <a:latin typeface="Times New Roman" pitchFamily="18" charset="0"/>
                    <a:cs typeface="Times New Roman" pitchFamily="18" charset="0"/>
                  </a:rPr>
                  <a:t>) = 10100101</a:t>
                </a:r>
                <a:br>
                  <a:rPr lang="en-US" altLang="ja-JP" sz="2400" dirty="0" smtClean="0">
                    <a:solidFill>
                      <a:schemeClr val="tx1"/>
                    </a:solidFill>
                    <a:latin typeface="Times New Roman" pitchFamily="18" charset="0"/>
                    <a:cs typeface="Times New Roman" pitchFamily="18" charset="0"/>
                  </a:rPr>
                </a:br>
                <a:r>
                  <a:rPr lang="en-US" altLang="ja-JP" sz="2400" dirty="0" smtClean="0">
                    <a:solidFill>
                      <a:schemeClr val="tx1"/>
                    </a:solidFill>
                    <a:latin typeface="Times New Roman" pitchFamily="18" charset="0"/>
                    <a:cs typeface="Times New Roman" pitchFamily="18" charset="0"/>
                  </a:rPr>
                  <a:t/>
                </a:r>
                <a:br>
                  <a:rPr lang="en-US" altLang="ja-JP" sz="2400" dirty="0" smtClean="0">
                    <a:solidFill>
                      <a:schemeClr val="tx1"/>
                    </a:solidFill>
                    <a:latin typeface="Times New Roman" pitchFamily="18" charset="0"/>
                    <a:cs typeface="Times New Roman" pitchFamily="18" charset="0"/>
                  </a:rPr>
                </a:br>
                <a:r>
                  <a:rPr lang="en-US" altLang="ja-JP" sz="2400" i="1" dirty="0">
                    <a:solidFill>
                      <a:schemeClr val="tx1"/>
                    </a:solidFill>
                    <a:latin typeface="Times New Roman" pitchFamily="18" charset="0"/>
                    <a:cs typeface="Times New Roman" pitchFamily="18" charset="0"/>
                  </a:rPr>
                  <a:t>h</a:t>
                </a:r>
                <a:r>
                  <a:rPr lang="en-US" altLang="ja-JP" sz="2400" dirty="0">
                    <a:solidFill>
                      <a:schemeClr val="tx1"/>
                    </a:solidFill>
                    <a:latin typeface="Times New Roman" pitchFamily="18" charset="0"/>
                    <a:cs typeface="Times New Roman" pitchFamily="18" charset="0"/>
                  </a:rPr>
                  <a:t>(</a:t>
                </a:r>
                <a14:m>
                  <m:oMath xmlns:m="http://schemas.openxmlformats.org/officeDocument/2006/math">
                    <m:sSubSup>
                      <m:sSubSupPr>
                        <m:ctrlPr>
                          <a:rPr lang="en-US" altLang="ja-JP" sz="2400" b="0" i="1" smtClean="0">
                            <a:solidFill>
                              <a:schemeClr val="tx1"/>
                            </a:solidFill>
                            <a:latin typeface="Cambria Math" panose="02040503050406030204" pitchFamily="18" charset="0"/>
                            <a:cs typeface="Times New Roman" pitchFamily="18" charset="0"/>
                          </a:rPr>
                        </m:ctrlPr>
                      </m:sSubSupPr>
                      <m:e>
                        <m:r>
                          <a:rPr lang="en-US" altLang="ja-JP" sz="2400" i="1">
                            <a:solidFill>
                              <a:schemeClr val="tx1"/>
                            </a:solidFill>
                            <a:latin typeface="Cambria Math" panose="02040503050406030204" pitchFamily="18" charset="0"/>
                            <a:cs typeface="Times New Roman" pitchFamily="18" charset="0"/>
                          </a:rPr>
                          <m:t>𝜙</m:t>
                        </m:r>
                      </m:e>
                      <m:sub>
                        <m:r>
                          <a:rPr lang="en-US" altLang="ja-JP" sz="2400" i="1">
                            <a:solidFill>
                              <a:schemeClr val="tx1"/>
                            </a:solidFill>
                            <a:latin typeface="Cambria Math" panose="02040503050406030204" pitchFamily="18" charset="0"/>
                            <a:cs typeface="Times New Roman" pitchFamily="18" charset="0"/>
                          </a:rPr>
                          <m:t>𝑟</m:t>
                        </m:r>
                      </m:sub>
                      <m:sup>
                        <m:r>
                          <a:rPr lang="en-US" altLang="ja-JP" sz="2400" b="0" i="1" smtClean="0">
                            <a:solidFill>
                              <a:schemeClr val="tx1"/>
                            </a:solidFill>
                            <a:latin typeface="Cambria Math" panose="02040503050406030204" pitchFamily="18" charset="0"/>
                            <a:cs typeface="Times New Roman" pitchFamily="18" charset="0"/>
                          </a:rPr>
                          <m:t>𝑖</m:t>
                        </m:r>
                      </m:sup>
                    </m:sSubSup>
                    <m:d>
                      <m:dPr>
                        <m:ctrlPr>
                          <a:rPr lang="en-US" altLang="ja-JP" sz="2400" i="1">
                            <a:solidFill>
                              <a:schemeClr val="tx1"/>
                            </a:solidFill>
                            <a:latin typeface="Cambria Math" panose="02040503050406030204" pitchFamily="18" charset="0"/>
                            <a:cs typeface="Times New Roman" pitchFamily="18" charset="0"/>
                          </a:rPr>
                        </m:ctrlPr>
                      </m:dPr>
                      <m:e>
                        <m:r>
                          <m:rPr>
                            <m:nor/>
                          </m:rPr>
                          <a:rPr lang="en-US" altLang="ja-JP" sz="2400" b="1">
                            <a:solidFill>
                              <a:schemeClr val="tx1"/>
                            </a:solidFill>
                            <a:latin typeface="Courier New" panose="02070309020205020404" pitchFamily="49" charset="0"/>
                            <a:cs typeface="Courier New" panose="02070309020205020404" pitchFamily="49" charset="0"/>
                          </a:rPr>
                          <m:t>a</m:t>
                        </m:r>
                      </m:e>
                    </m:d>
                  </m:oMath>
                </a14:m>
                <a:r>
                  <a:rPr lang="en-US" altLang="ja-JP" sz="2400" dirty="0" smtClean="0">
                    <a:solidFill>
                      <a:schemeClr val="tx1"/>
                    </a:solidFill>
                    <a:latin typeface="Times New Roman" pitchFamily="18" charset="0"/>
                    <a:cs typeface="Times New Roman" pitchFamily="18" charset="0"/>
                  </a:rPr>
                  <a:t>)  for </a:t>
                </a:r>
                <a:r>
                  <a:rPr lang="en-US" altLang="ja-JP" sz="2400" i="1" dirty="0" smtClean="0">
                    <a:solidFill>
                      <a:schemeClr val="tx1"/>
                    </a:solidFill>
                    <a:latin typeface="Times New Roman" pitchFamily="18" charset="0"/>
                    <a:cs typeface="Times New Roman" pitchFamily="18" charset="0"/>
                  </a:rPr>
                  <a:t> </a:t>
                </a:r>
                <a14:m>
                  <m:oMath xmlns:m="http://schemas.openxmlformats.org/officeDocument/2006/math">
                    <m:r>
                      <a:rPr lang="en-US" altLang="ja-JP" sz="2400" b="0" i="1" smtClean="0">
                        <a:solidFill>
                          <a:schemeClr val="tx1"/>
                        </a:solidFill>
                        <a:latin typeface="Cambria Math" panose="02040503050406030204" pitchFamily="18" charset="0"/>
                        <a:cs typeface="Times New Roman" pitchFamily="18" charset="0"/>
                      </a:rPr>
                      <m:t>𝑖</m:t>
                    </m:r>
                    <m:r>
                      <a:rPr lang="en-US" altLang="ja-JP" sz="2400" b="0" i="1" smtClean="0">
                        <a:solidFill>
                          <a:schemeClr val="tx1"/>
                        </a:solidFill>
                        <a:latin typeface="Cambria Math" panose="02040503050406030204" pitchFamily="18" charset="0"/>
                        <a:cs typeface="Times New Roman" pitchFamily="18" charset="0"/>
                      </a:rPr>
                      <m:t>=0,1,2,…</m:t>
                    </m:r>
                  </m:oMath>
                </a14:m>
                <a:r>
                  <a:rPr lang="en-US" altLang="ja-JP" sz="2400" i="1" dirty="0" smtClean="0">
                    <a:solidFill>
                      <a:schemeClr val="tx1"/>
                    </a:solidFill>
                    <a:latin typeface="Times New Roman" pitchFamily="18" charset="0"/>
                    <a:cs typeface="Times New Roman" pitchFamily="18" charset="0"/>
                  </a:rPr>
                  <a:t> </a:t>
                </a:r>
                <a:endParaRPr lang="en-US" altLang="ja-JP" sz="2400" dirty="0">
                  <a:solidFill>
                    <a:schemeClr val="tx1"/>
                  </a:solidFill>
                  <a:latin typeface="Times New Roman" pitchFamily="18" charset="0"/>
                  <a:cs typeface="Times New Roman" pitchFamily="18" charset="0"/>
                </a:endParaRPr>
              </a:p>
            </p:txBody>
          </p:sp>
        </mc:Choice>
        <mc:Fallback xmlns="">
          <p:sp>
            <p:nvSpPr>
              <p:cNvPr id="16" name="四角形吹き出し 15"/>
              <p:cNvSpPr>
                <a:spLocks noRot="1" noChangeAspect="1" noMove="1" noResize="1" noEditPoints="1" noAdjustHandles="1" noChangeArrowheads="1" noChangeShapeType="1" noTextEdit="1"/>
              </p:cNvSpPr>
              <p:nvPr/>
            </p:nvSpPr>
            <p:spPr>
              <a:xfrm>
                <a:off x="64143" y="1109384"/>
                <a:ext cx="4725589" cy="2365776"/>
              </a:xfrm>
              <a:prstGeom prst="wedgeRectCallout">
                <a:avLst>
                  <a:gd name="adj1" fmla="val 21099"/>
                  <a:gd name="adj2" fmla="val 48220"/>
                </a:avLst>
              </a:prstGeom>
              <a:blipFill rotWithShape="0">
                <a:blip r:embed="rId7"/>
                <a:stretch>
                  <a:fillRect l="-1665" t="-508" r="-512" b="-5076"/>
                </a:stretch>
              </a:blipFill>
              <a:ln w="38100">
                <a:solidFill>
                  <a:schemeClr val="accent2">
                    <a:lumMod val="75000"/>
                  </a:schemeClr>
                </a:solidFill>
              </a:ln>
            </p:spPr>
            <p:txBody>
              <a:bodyPr/>
              <a:lstStyle/>
              <a:p>
                <a:r>
                  <a:rPr lang="ja-JP" altLang="en-US">
                    <a:noFill/>
                  </a:rPr>
                  <a:t> </a:t>
                </a:r>
              </a:p>
            </p:txBody>
          </p:sp>
        </mc:Fallback>
      </mc:AlternateContent>
      <p:sp>
        <p:nvSpPr>
          <p:cNvPr id="14" name="正方形/長方形 13"/>
          <p:cNvSpPr/>
          <p:nvPr/>
        </p:nvSpPr>
        <p:spPr>
          <a:xfrm rot="20602108">
            <a:off x="2811200" y="1114935"/>
            <a:ext cx="808235" cy="461665"/>
          </a:xfrm>
          <a:prstGeom prst="rect">
            <a:avLst/>
          </a:prstGeom>
        </p:spPr>
        <p:txBody>
          <a:bodyPr wrap="none">
            <a:spAutoFit/>
          </a:bodyPr>
          <a:lstStyle/>
          <a:p>
            <a:r>
              <a:rPr lang="en-US" altLang="ja-JP" sz="2400" dirty="0">
                <a:solidFill>
                  <a:srgbClr val="FF0000"/>
                </a:solidFill>
              </a:rPr>
              <a:t>N</a:t>
            </a:r>
            <a:r>
              <a:rPr lang="en-US" altLang="ja-JP" sz="2400" dirty="0" smtClean="0">
                <a:solidFill>
                  <a:srgbClr val="FF0000"/>
                </a:solidFill>
              </a:rPr>
              <a:t>ew</a:t>
            </a:r>
            <a:endParaRPr lang="ja-JP" altLang="en-US" sz="2400" dirty="0">
              <a:solidFill>
                <a:srgbClr val="FF0000"/>
              </a:solidFill>
            </a:endParaRPr>
          </a:p>
        </p:txBody>
      </p:sp>
    </p:spTree>
    <p:extLst>
      <p:ext uri="{BB962C8B-B14F-4D97-AF65-F5344CB8AC3E}">
        <p14:creationId xmlns:p14="http://schemas.microsoft.com/office/powerpoint/2010/main" val="1633400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360609" y="1622739"/>
                <a:ext cx="8783391" cy="2514735"/>
              </a:xfrm>
            </p:spPr>
            <p:txBody>
              <a:bodyPr>
                <a:normAutofit/>
              </a:bodyPr>
              <a:lstStyle/>
              <a:p>
                <a:r>
                  <a:rPr kumimoji="1" lang="en-US" altLang="ja-JP" sz="4800" dirty="0" smtClean="0"/>
                  <a:t>A New Lower Bound for </a:t>
                </a:r>
                <a14:m>
                  <m:oMath xmlns:m="http://schemas.openxmlformats.org/officeDocument/2006/math">
                    <m:r>
                      <a:rPr kumimoji="1" lang="en-US" altLang="ja-JP" sz="4800" b="0" i="1" smtClean="0">
                        <a:latin typeface="Cambria Math" panose="02040503050406030204" pitchFamily="18" charset="0"/>
                      </a:rPr>
                      <m:t>𝜎</m:t>
                    </m:r>
                    <m:d>
                      <m:dPr>
                        <m:ctrlPr>
                          <a:rPr kumimoji="1" lang="en-US" altLang="ja-JP" sz="4800" b="0" i="1" smtClean="0">
                            <a:latin typeface="Cambria Math" panose="02040503050406030204" pitchFamily="18" charset="0"/>
                          </a:rPr>
                        </m:ctrlPr>
                      </m:dPr>
                      <m:e>
                        <m:r>
                          <a:rPr kumimoji="1" lang="en-US" altLang="ja-JP" sz="4800" b="0" i="1" smtClean="0">
                            <a:latin typeface="Cambria Math" panose="02040503050406030204" pitchFamily="18" charset="0"/>
                          </a:rPr>
                          <m:t>𝑛</m:t>
                        </m:r>
                      </m:e>
                    </m:d>
                    <m:r>
                      <a:rPr kumimoji="1" lang="en-US" altLang="ja-JP" sz="4800" b="0" i="1" smtClean="0">
                        <a:latin typeface="Cambria Math" panose="02040503050406030204" pitchFamily="18" charset="0"/>
                      </a:rPr>
                      <m:t>,</m:t>
                    </m:r>
                  </m:oMath>
                </a14:m>
                <a:r>
                  <a:rPr kumimoji="1" lang="en-US" altLang="ja-JP" sz="4800" b="0" dirty="0" smtClean="0"/>
                  <a:t/>
                </a:r>
                <a:br>
                  <a:rPr kumimoji="1" lang="en-US" altLang="ja-JP" sz="4800" b="0" dirty="0" smtClean="0"/>
                </a:br>
                <a:r>
                  <a:rPr kumimoji="1" lang="en-US" altLang="ja-JP" sz="4800" dirty="0" smtClean="0"/>
                  <a:t>Maximum Sum of Exponents of Runs in a String</a:t>
                </a:r>
                <a:endParaRPr kumimoji="1" lang="ja-JP" altLang="en-US" sz="48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360609" y="1622739"/>
                <a:ext cx="8783391" cy="2514735"/>
              </a:xfrm>
              <a:blipFill rotWithShape="0">
                <a:blip r:embed="rId3"/>
                <a:stretch>
                  <a:fillRect l="-3123" b="-128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75037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779" y="-102666"/>
            <a:ext cx="7886700" cy="1325563"/>
          </a:xfrm>
        </p:spPr>
        <p:txBody>
          <a:bodyPr/>
          <a:lstStyle/>
          <a:p>
            <a:pPr algn="ctr"/>
            <a:r>
              <a:rPr kumimoji="1" lang="en-US" altLang="ja-JP" dirty="0" smtClean="0"/>
              <a:t>Run-Rich Strings</a:t>
            </a:r>
            <a:endParaRPr kumimoji="1" lang="ja-JP" altLang="en-US" dirty="0"/>
          </a:p>
        </p:txBody>
      </p:sp>
      <p:sp>
        <p:nvSpPr>
          <p:cNvPr id="3" name="コンテンツ プレースホルダー 2"/>
          <p:cNvSpPr>
            <a:spLocks noGrp="1"/>
          </p:cNvSpPr>
          <p:nvPr>
            <p:ph idx="1"/>
          </p:nvPr>
        </p:nvSpPr>
        <p:spPr>
          <a:xfrm>
            <a:off x="486982" y="1246963"/>
            <a:ext cx="8064590" cy="4351338"/>
          </a:xfrm>
        </p:spPr>
        <p:txBody>
          <a:bodyPr/>
          <a:lstStyle/>
          <a:p>
            <a:pPr marL="0" indent="0">
              <a:buNone/>
            </a:pPr>
            <a:r>
              <a:rPr kumimoji="1" lang="en-US" altLang="ja-JP" dirty="0" smtClean="0"/>
              <a:t>All run-maximal and SOE-maximal strings  ≤ 27</a:t>
            </a:r>
            <a:endParaRPr kumimoji="1" lang="ja-JP" altLang="en-US" dirty="0"/>
          </a:p>
        </p:txBody>
      </p:sp>
      <p:pic>
        <p:nvPicPr>
          <p:cNvPr id="5" name="図 4"/>
          <p:cNvPicPr>
            <a:picLocks noChangeAspect="1"/>
          </p:cNvPicPr>
          <p:nvPr/>
        </p:nvPicPr>
        <p:blipFill rotWithShape="1">
          <a:blip r:embed="rId3">
            <a:clrChange>
              <a:clrFrom>
                <a:srgbClr val="FFFFFF"/>
              </a:clrFrom>
              <a:clrTo>
                <a:srgbClr val="FFFFFF">
                  <a:alpha val="0"/>
                </a:srgbClr>
              </a:clrTo>
            </a:clrChange>
          </a:blip>
          <a:srcRect t="8572" r="41686" b="3740"/>
          <a:stretch/>
        </p:blipFill>
        <p:spPr>
          <a:xfrm>
            <a:off x="216525" y="1928656"/>
            <a:ext cx="6165394" cy="4810915"/>
          </a:xfrm>
          <a:prstGeom prst="rect">
            <a:avLst/>
          </a:prstGeom>
        </p:spPr>
      </p:pic>
      <p:grpSp>
        <p:nvGrpSpPr>
          <p:cNvPr id="22" name="グループ化 21"/>
          <p:cNvGrpSpPr/>
          <p:nvPr/>
        </p:nvGrpSpPr>
        <p:grpSpPr>
          <a:xfrm>
            <a:off x="7101009" y="2449469"/>
            <a:ext cx="1450563" cy="1302040"/>
            <a:chOff x="7307071" y="2681494"/>
            <a:chExt cx="1450563" cy="1302040"/>
          </a:xfrm>
        </p:grpSpPr>
        <mc:AlternateContent xmlns:mc="http://schemas.openxmlformats.org/markup-compatibility/2006" xmlns:a14="http://schemas.microsoft.com/office/drawing/2010/main">
          <mc:Choice Requires="a14">
            <p:sp>
              <p:nvSpPr>
                <p:cNvPr id="6" name="円/楕円 5"/>
                <p:cNvSpPr/>
                <p:nvPr/>
              </p:nvSpPr>
              <p:spPr>
                <a:xfrm>
                  <a:off x="7578405" y="2681494"/>
                  <a:ext cx="840375" cy="84037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ja-JP" sz="2400" b="0" i="1" smtClean="0">
                            <a:solidFill>
                              <a:schemeClr val="tx1"/>
                            </a:solidFill>
                            <a:latin typeface="Cambria Math" panose="02040503050406030204" pitchFamily="18" charset="0"/>
                          </a:rPr>
                          <m:t>  </m:t>
                        </m:r>
                        <m:r>
                          <a:rPr kumimoji="1" lang="en-US" altLang="ja-JP" sz="2400" b="0" i="1" smtClean="0">
                            <a:solidFill>
                              <a:schemeClr val="tx1"/>
                            </a:solidFill>
                            <a:latin typeface="Cambria Math" panose="02040503050406030204" pitchFamily="18" charset="0"/>
                          </a:rPr>
                          <m:t>𝜌</m:t>
                        </m:r>
                        <m:r>
                          <a:rPr kumimoji="1" lang="en-US" altLang="ja-JP" sz="2400" b="0" i="1" smtClean="0">
                            <a:solidFill>
                              <a:schemeClr val="tx1"/>
                            </a:solidFill>
                            <a:latin typeface="Cambria Math" panose="02040503050406030204" pitchFamily="18" charset="0"/>
                          </a:rPr>
                          <m:t>(</m:t>
                        </m:r>
                        <m:r>
                          <a:rPr kumimoji="1" lang="en-US" altLang="ja-JP" sz="2400" b="0" i="1" smtClean="0">
                            <a:solidFill>
                              <a:schemeClr val="tx1"/>
                            </a:solidFill>
                            <a:latin typeface="Cambria Math" panose="02040503050406030204" pitchFamily="18" charset="0"/>
                          </a:rPr>
                          <m:t>𝑤</m:t>
                        </m:r>
                        <m:r>
                          <a:rPr kumimoji="1" lang="en-US" altLang="ja-JP" sz="2400" b="0" i="1" smtClean="0">
                            <a:solidFill>
                              <a:schemeClr val="tx1"/>
                            </a:solidFill>
                            <a:latin typeface="Cambria Math" panose="02040503050406030204" pitchFamily="18" charset="0"/>
                          </a:rPr>
                          <m:t>)</m:t>
                        </m:r>
                      </m:oMath>
                    </m:oMathPara>
                  </a14:m>
                  <a:endParaRPr kumimoji="1" lang="ja-JP" altLang="en-US" sz="2400" dirty="0">
                    <a:solidFill>
                      <a:schemeClr val="tx1"/>
                    </a:solidFill>
                  </a:endParaRPr>
                </a:p>
              </p:txBody>
            </p:sp>
          </mc:Choice>
          <mc:Fallback xmlns="">
            <p:sp>
              <p:nvSpPr>
                <p:cNvPr id="6" name="円/楕円 5"/>
                <p:cNvSpPr>
                  <a:spLocks noRot="1" noChangeAspect="1" noMove="1" noResize="1" noEditPoints="1" noAdjustHandles="1" noChangeArrowheads="1" noChangeShapeType="1" noTextEdit="1"/>
                </p:cNvSpPr>
                <p:nvPr/>
              </p:nvSpPr>
              <p:spPr>
                <a:xfrm>
                  <a:off x="7578405" y="2681494"/>
                  <a:ext cx="840375" cy="840375"/>
                </a:xfrm>
                <a:prstGeom prst="ellipse">
                  <a:avLst/>
                </a:prstGeom>
                <a:blipFill rotWithShape="0">
                  <a:blip r:embed="rId4"/>
                  <a:stretch>
                    <a:fillRect l="-694" r="-6944"/>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7520480" y="3521869"/>
                  <a:ext cx="956224" cy="461665"/>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US" altLang="ja-JP" sz="2400" b="0" i="1" smtClean="0">
                            <a:latin typeface="Cambria Math" panose="02040503050406030204" pitchFamily="18" charset="0"/>
                          </a:rPr>
                          <m:t>𝜎</m:t>
                        </m:r>
                        <m:r>
                          <a:rPr lang="en-US" altLang="ja-JP" sz="2400" i="1">
                            <a:latin typeface="Cambria Math" panose="02040503050406030204" pitchFamily="18" charset="0"/>
                          </a:rPr>
                          <m:t>(</m:t>
                        </m:r>
                        <m:r>
                          <a:rPr lang="en-US" altLang="ja-JP" sz="2400" b="0" i="1" smtClean="0">
                            <a:latin typeface="Cambria Math" panose="02040503050406030204" pitchFamily="18" charset="0"/>
                          </a:rPr>
                          <m:t>𝑤</m:t>
                        </m:r>
                        <m:r>
                          <a:rPr lang="en-US" altLang="ja-JP" sz="2400" i="1">
                            <a:latin typeface="Cambria Math" panose="02040503050406030204" pitchFamily="18" charset="0"/>
                          </a:rPr>
                          <m:t>)</m:t>
                        </m:r>
                      </m:oMath>
                    </m:oMathPara>
                  </a14:m>
                  <a:endParaRPr lang="ja-JP" altLang="en-US" sz="24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7520480" y="3521869"/>
                  <a:ext cx="956224" cy="461665"/>
                </a:xfrm>
                <a:prstGeom prst="rect">
                  <a:avLst/>
                </a:prstGeom>
                <a:blipFill rotWithShape="0">
                  <a:blip r:embed="rId5"/>
                  <a:stretch>
                    <a:fillRect b="-18667"/>
                  </a:stretch>
                </a:blipFill>
              </p:spPr>
              <p:txBody>
                <a:bodyPr/>
                <a:lstStyle/>
                <a:p>
                  <a:r>
                    <a:rPr lang="ja-JP" altLang="en-US">
                      <a:noFill/>
                    </a:rPr>
                    <a:t> </a:t>
                  </a:r>
                </a:p>
              </p:txBody>
            </p:sp>
          </mc:Fallback>
        </mc:AlternateContent>
        <p:cxnSp>
          <p:nvCxnSpPr>
            <p:cNvPr id="9" name="直線コネクタ 8"/>
            <p:cNvCxnSpPr>
              <a:stCxn id="6" idx="6"/>
            </p:cNvCxnSpPr>
            <p:nvPr/>
          </p:nvCxnSpPr>
          <p:spPr>
            <a:xfrm flipV="1">
              <a:off x="8418780" y="2751344"/>
              <a:ext cx="338854" cy="35033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8448541" y="3101682"/>
              <a:ext cx="309093" cy="320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307071" y="3136607"/>
              <a:ext cx="262459" cy="12555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a:off x="7314418" y="4501847"/>
            <a:ext cx="942970" cy="884858"/>
            <a:chOff x="7354583" y="4241759"/>
            <a:chExt cx="1450563" cy="1361170"/>
          </a:xfrm>
        </p:grpSpPr>
        <mc:AlternateContent xmlns:mc="http://schemas.openxmlformats.org/markup-compatibility/2006" xmlns:a14="http://schemas.microsoft.com/office/drawing/2010/main">
          <mc:Choice Requires="a14">
            <p:sp>
              <p:nvSpPr>
                <p:cNvPr id="17" name="円/楕円 16"/>
                <p:cNvSpPr/>
                <p:nvPr/>
              </p:nvSpPr>
              <p:spPr>
                <a:xfrm>
                  <a:off x="7625917" y="4241759"/>
                  <a:ext cx="840375" cy="840375"/>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ja-JP" sz="1600" b="0" i="1" smtClean="0">
                            <a:solidFill>
                              <a:schemeClr val="tx1"/>
                            </a:solidFill>
                            <a:latin typeface="Cambria Math" panose="02040503050406030204" pitchFamily="18" charset="0"/>
                          </a:rPr>
                          <m:t>  </m:t>
                        </m:r>
                        <m:r>
                          <a:rPr kumimoji="1" lang="en-US" altLang="ja-JP" sz="1600" b="0" i="1" smtClean="0">
                            <a:solidFill>
                              <a:schemeClr val="tx1"/>
                            </a:solidFill>
                            <a:latin typeface="Cambria Math" panose="02040503050406030204" pitchFamily="18" charset="0"/>
                          </a:rPr>
                          <m:t>𝜌</m:t>
                        </m:r>
                        <m:r>
                          <a:rPr kumimoji="1" lang="en-US" altLang="ja-JP" sz="1600" b="0" i="1" smtClean="0">
                            <a:solidFill>
                              <a:schemeClr val="tx1"/>
                            </a:solidFill>
                            <a:latin typeface="Cambria Math" panose="02040503050406030204" pitchFamily="18" charset="0"/>
                          </a:rPr>
                          <m:t>(</m:t>
                        </m:r>
                        <m:r>
                          <a:rPr kumimoji="1" lang="en-US" altLang="ja-JP" sz="1600" b="0" i="1" smtClean="0">
                            <a:solidFill>
                              <a:schemeClr val="tx1"/>
                            </a:solidFill>
                            <a:latin typeface="Cambria Math" panose="02040503050406030204" pitchFamily="18" charset="0"/>
                          </a:rPr>
                          <m:t>𝑤</m:t>
                        </m:r>
                        <m:r>
                          <a:rPr kumimoji="1" lang="en-US" altLang="ja-JP" sz="1600" b="0" i="1" smtClean="0">
                            <a:solidFill>
                              <a:schemeClr val="tx1"/>
                            </a:solidFill>
                            <a:latin typeface="Cambria Math" panose="02040503050406030204" pitchFamily="18" charset="0"/>
                          </a:rPr>
                          <m:t>)</m:t>
                        </m:r>
                      </m:oMath>
                    </m:oMathPara>
                  </a14:m>
                  <a:endParaRPr kumimoji="1" lang="ja-JP" altLang="en-US" sz="1600" dirty="0">
                    <a:solidFill>
                      <a:schemeClr val="tx1"/>
                    </a:solidFill>
                  </a:endParaRPr>
                </a:p>
              </p:txBody>
            </p:sp>
          </mc:Choice>
          <mc:Fallback xmlns="">
            <p:sp>
              <p:nvSpPr>
                <p:cNvPr id="17" name="円/楕円 16"/>
                <p:cNvSpPr>
                  <a:spLocks noRot="1" noChangeAspect="1" noMove="1" noResize="1" noEditPoints="1" noAdjustHandles="1" noChangeArrowheads="1" noChangeShapeType="1" noTextEdit="1"/>
                </p:cNvSpPr>
                <p:nvPr/>
              </p:nvSpPr>
              <p:spPr>
                <a:xfrm>
                  <a:off x="7625917" y="4241759"/>
                  <a:ext cx="840375" cy="840375"/>
                </a:xfrm>
                <a:prstGeom prst="ellipse">
                  <a:avLst/>
                </a:prstGeom>
                <a:blipFill rotWithShape="0">
                  <a:blip r:embed="rId6"/>
                  <a:stretch>
                    <a:fillRect l="-2105" r="-7368"/>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7508441" y="5082134"/>
                  <a:ext cx="1075324" cy="520795"/>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US" altLang="ja-JP" sz="1600" b="0" i="1" smtClean="0">
                            <a:latin typeface="Cambria Math" panose="02040503050406030204" pitchFamily="18" charset="0"/>
                          </a:rPr>
                          <m:t>𝜎</m:t>
                        </m:r>
                        <m:r>
                          <a:rPr lang="en-US" altLang="ja-JP" sz="1600" i="1">
                            <a:latin typeface="Cambria Math" panose="02040503050406030204" pitchFamily="18" charset="0"/>
                          </a:rPr>
                          <m:t>(</m:t>
                        </m:r>
                        <m:r>
                          <a:rPr lang="en-US" altLang="ja-JP" sz="1600" b="0" i="1" smtClean="0">
                            <a:latin typeface="Cambria Math" panose="02040503050406030204" pitchFamily="18" charset="0"/>
                          </a:rPr>
                          <m:t>𝑤</m:t>
                        </m:r>
                        <m:r>
                          <a:rPr lang="en-US" altLang="ja-JP" sz="1600" i="1">
                            <a:latin typeface="Cambria Math" panose="02040503050406030204" pitchFamily="18" charset="0"/>
                          </a:rPr>
                          <m:t>)</m:t>
                        </m:r>
                      </m:oMath>
                    </m:oMathPara>
                  </a14:m>
                  <a:endParaRPr lang="ja-JP" altLang="en-US" sz="16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7508441" y="5082134"/>
                  <a:ext cx="1075324" cy="520795"/>
                </a:xfrm>
                <a:prstGeom prst="rect">
                  <a:avLst/>
                </a:prstGeom>
                <a:blipFill rotWithShape="0">
                  <a:blip r:embed="rId7"/>
                  <a:stretch>
                    <a:fillRect b="-10714"/>
                  </a:stretch>
                </a:blipFill>
              </p:spPr>
              <p:txBody>
                <a:bodyPr/>
                <a:lstStyle/>
                <a:p>
                  <a:r>
                    <a:rPr lang="ja-JP" altLang="en-US">
                      <a:noFill/>
                    </a:rPr>
                    <a:t> </a:t>
                  </a:r>
                </a:p>
              </p:txBody>
            </p:sp>
          </mc:Fallback>
        </mc:AlternateContent>
        <p:cxnSp>
          <p:nvCxnSpPr>
            <p:cNvPr id="19" name="直線コネクタ 18"/>
            <p:cNvCxnSpPr>
              <a:stCxn id="17" idx="6"/>
            </p:cNvCxnSpPr>
            <p:nvPr/>
          </p:nvCxnSpPr>
          <p:spPr>
            <a:xfrm flipV="1">
              <a:off x="8466292" y="4311609"/>
              <a:ext cx="338854" cy="35033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496053" y="4661947"/>
              <a:ext cx="309093" cy="320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7354583" y="4696872"/>
              <a:ext cx="262459" cy="12555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7330087" y="5902364"/>
            <a:ext cx="942970" cy="884858"/>
            <a:chOff x="7354583" y="4241759"/>
            <a:chExt cx="1450563" cy="1361170"/>
          </a:xfrm>
        </p:grpSpPr>
        <mc:AlternateContent xmlns:mc="http://schemas.openxmlformats.org/markup-compatibility/2006" xmlns:a14="http://schemas.microsoft.com/office/drawing/2010/main">
          <mc:Choice Requires="a14">
            <p:sp>
              <p:nvSpPr>
                <p:cNvPr id="30" name="円/楕円 29"/>
                <p:cNvSpPr/>
                <p:nvPr/>
              </p:nvSpPr>
              <p:spPr>
                <a:xfrm>
                  <a:off x="7625917" y="4241759"/>
                  <a:ext cx="840375" cy="84037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ja-JP" sz="1600" b="0" i="1" smtClean="0">
                            <a:solidFill>
                              <a:schemeClr val="tx1"/>
                            </a:solidFill>
                            <a:latin typeface="Cambria Math" panose="02040503050406030204" pitchFamily="18" charset="0"/>
                          </a:rPr>
                          <m:t>  </m:t>
                        </m:r>
                        <m:r>
                          <a:rPr kumimoji="1" lang="en-US" altLang="ja-JP" sz="1600" b="0" i="1" smtClean="0">
                            <a:solidFill>
                              <a:schemeClr val="tx1"/>
                            </a:solidFill>
                            <a:latin typeface="Cambria Math" panose="02040503050406030204" pitchFamily="18" charset="0"/>
                          </a:rPr>
                          <m:t>𝜌</m:t>
                        </m:r>
                        <m:r>
                          <a:rPr kumimoji="1" lang="en-US" altLang="ja-JP" sz="1600" b="0" i="1" smtClean="0">
                            <a:solidFill>
                              <a:schemeClr val="tx1"/>
                            </a:solidFill>
                            <a:latin typeface="Cambria Math" panose="02040503050406030204" pitchFamily="18" charset="0"/>
                          </a:rPr>
                          <m:t>(</m:t>
                        </m:r>
                        <m:r>
                          <a:rPr kumimoji="1" lang="en-US" altLang="ja-JP" sz="1600" b="0" i="1" smtClean="0">
                            <a:solidFill>
                              <a:schemeClr val="tx1"/>
                            </a:solidFill>
                            <a:latin typeface="Cambria Math" panose="02040503050406030204" pitchFamily="18" charset="0"/>
                          </a:rPr>
                          <m:t>𝑤</m:t>
                        </m:r>
                        <m:r>
                          <a:rPr kumimoji="1" lang="en-US" altLang="ja-JP" sz="1600" b="0" i="1" smtClean="0">
                            <a:solidFill>
                              <a:schemeClr val="tx1"/>
                            </a:solidFill>
                            <a:latin typeface="Cambria Math" panose="02040503050406030204" pitchFamily="18" charset="0"/>
                          </a:rPr>
                          <m:t>)</m:t>
                        </m:r>
                      </m:oMath>
                    </m:oMathPara>
                  </a14:m>
                  <a:endParaRPr kumimoji="1" lang="ja-JP" altLang="en-US" sz="1600" dirty="0">
                    <a:solidFill>
                      <a:schemeClr val="tx1"/>
                    </a:solidFill>
                  </a:endParaRPr>
                </a:p>
              </p:txBody>
            </p:sp>
          </mc:Choice>
          <mc:Fallback xmlns="">
            <p:sp>
              <p:nvSpPr>
                <p:cNvPr id="30" name="円/楕円 29"/>
                <p:cNvSpPr>
                  <a:spLocks noRot="1" noChangeAspect="1" noMove="1" noResize="1" noEditPoints="1" noAdjustHandles="1" noChangeArrowheads="1" noChangeShapeType="1" noTextEdit="1"/>
                </p:cNvSpPr>
                <p:nvPr/>
              </p:nvSpPr>
              <p:spPr>
                <a:xfrm>
                  <a:off x="7625917" y="4241759"/>
                  <a:ext cx="840375" cy="840375"/>
                </a:xfrm>
                <a:prstGeom prst="ellipse">
                  <a:avLst/>
                </a:prstGeom>
                <a:blipFill rotWithShape="0">
                  <a:blip r:embed="rId8"/>
                  <a:stretch>
                    <a:fillRect l="-1042" r="-6250"/>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p:cNvSpPr/>
                <p:nvPr/>
              </p:nvSpPr>
              <p:spPr>
                <a:xfrm>
                  <a:off x="7479937" y="5082134"/>
                  <a:ext cx="1132335" cy="520795"/>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US" altLang="ja-JP" sz="1600" b="1" i="1" smtClean="0">
                            <a:solidFill>
                              <a:srgbClr val="FF0000"/>
                            </a:solidFill>
                            <a:latin typeface="Cambria Math" panose="02040503050406030204" pitchFamily="18" charset="0"/>
                          </a:rPr>
                          <m:t>𝝈</m:t>
                        </m:r>
                        <m:r>
                          <a:rPr lang="en-US" altLang="ja-JP" sz="1600" b="1" i="1">
                            <a:solidFill>
                              <a:srgbClr val="FF0000"/>
                            </a:solidFill>
                            <a:latin typeface="Cambria Math" panose="02040503050406030204" pitchFamily="18" charset="0"/>
                          </a:rPr>
                          <m:t>(</m:t>
                        </m:r>
                        <m:r>
                          <a:rPr lang="en-US" altLang="ja-JP" sz="1600" b="1" i="1" smtClean="0">
                            <a:solidFill>
                              <a:srgbClr val="FF0000"/>
                            </a:solidFill>
                            <a:latin typeface="Cambria Math" panose="02040503050406030204" pitchFamily="18" charset="0"/>
                          </a:rPr>
                          <m:t>𝒘</m:t>
                        </m:r>
                        <m:r>
                          <a:rPr lang="en-US" altLang="ja-JP" sz="1600" b="1" i="1">
                            <a:solidFill>
                              <a:srgbClr val="FF0000"/>
                            </a:solidFill>
                            <a:latin typeface="Cambria Math" panose="02040503050406030204" pitchFamily="18" charset="0"/>
                          </a:rPr>
                          <m:t>)</m:t>
                        </m:r>
                      </m:oMath>
                    </m:oMathPara>
                  </a14:m>
                  <a:endParaRPr lang="ja-JP" altLang="en-US" sz="1600" b="1" dirty="0">
                    <a:solidFill>
                      <a:srgbClr val="FF0000"/>
                    </a:solidFill>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7479937" y="5082134"/>
                  <a:ext cx="1132335" cy="520795"/>
                </a:xfrm>
                <a:prstGeom prst="rect">
                  <a:avLst/>
                </a:prstGeom>
                <a:blipFill rotWithShape="0">
                  <a:blip r:embed="rId9"/>
                  <a:stretch>
                    <a:fillRect b="-12727"/>
                  </a:stretch>
                </a:blipFill>
              </p:spPr>
              <p:txBody>
                <a:bodyPr/>
                <a:lstStyle/>
                <a:p>
                  <a:r>
                    <a:rPr lang="ja-JP" altLang="en-US">
                      <a:noFill/>
                    </a:rPr>
                    <a:t> </a:t>
                  </a:r>
                </a:p>
              </p:txBody>
            </p:sp>
          </mc:Fallback>
        </mc:AlternateContent>
        <p:cxnSp>
          <p:nvCxnSpPr>
            <p:cNvPr id="32" name="直線コネクタ 31"/>
            <p:cNvCxnSpPr>
              <a:stCxn id="30" idx="6"/>
            </p:cNvCxnSpPr>
            <p:nvPr/>
          </p:nvCxnSpPr>
          <p:spPr>
            <a:xfrm flipV="1">
              <a:off x="8466292" y="4311609"/>
              <a:ext cx="338854" cy="35033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8496053" y="4661947"/>
              <a:ext cx="309093" cy="320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7354583" y="4696872"/>
              <a:ext cx="262459" cy="12555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p:cNvSpPr txBox="1"/>
          <p:nvPr/>
        </p:nvSpPr>
        <p:spPr>
          <a:xfrm>
            <a:off x="6682210" y="4103836"/>
            <a:ext cx="1636987" cy="400110"/>
          </a:xfrm>
          <a:prstGeom prst="rect">
            <a:avLst/>
          </a:prstGeom>
          <a:noFill/>
        </p:spPr>
        <p:txBody>
          <a:bodyPr wrap="none" rtlCol="0">
            <a:spAutoFit/>
          </a:bodyPr>
          <a:lstStyle/>
          <a:p>
            <a:r>
              <a:rPr lang="en-US" altLang="ja-JP" sz="2000" dirty="0" smtClean="0"/>
              <a:t>run-maximal</a:t>
            </a:r>
            <a:endParaRPr kumimoji="1" lang="ja-JP" altLang="en-US" sz="2000" dirty="0"/>
          </a:p>
        </p:txBody>
      </p:sp>
      <p:sp>
        <p:nvSpPr>
          <p:cNvPr id="37" name="テキスト ボックス 36"/>
          <p:cNvSpPr txBox="1"/>
          <p:nvPr/>
        </p:nvSpPr>
        <p:spPr>
          <a:xfrm>
            <a:off x="6670549" y="5549151"/>
            <a:ext cx="1789272" cy="400110"/>
          </a:xfrm>
          <a:prstGeom prst="rect">
            <a:avLst/>
          </a:prstGeom>
          <a:noFill/>
        </p:spPr>
        <p:txBody>
          <a:bodyPr wrap="none" rtlCol="0">
            <a:spAutoFit/>
          </a:bodyPr>
          <a:lstStyle/>
          <a:p>
            <a:r>
              <a:rPr lang="en-US" altLang="ja-JP" sz="2000" dirty="0" smtClean="0"/>
              <a:t>SOE-maximal</a:t>
            </a:r>
            <a:endParaRPr kumimoji="1" lang="ja-JP" altLang="en-US" sz="2000" dirty="0"/>
          </a:p>
        </p:txBody>
      </p:sp>
      <p:grpSp>
        <p:nvGrpSpPr>
          <p:cNvPr id="47" name="グループ化 46"/>
          <p:cNvGrpSpPr/>
          <p:nvPr/>
        </p:nvGrpSpPr>
        <p:grpSpPr>
          <a:xfrm>
            <a:off x="5925653" y="1777127"/>
            <a:ext cx="832112" cy="852972"/>
            <a:chOff x="5925653" y="1777127"/>
            <a:chExt cx="832112" cy="852972"/>
          </a:xfrm>
        </p:grpSpPr>
        <p:cxnSp>
          <p:nvCxnSpPr>
            <p:cNvPr id="43" name="直線コネクタ 42"/>
            <p:cNvCxnSpPr/>
            <p:nvPr/>
          </p:nvCxnSpPr>
          <p:spPr>
            <a:xfrm>
              <a:off x="5925653" y="2439073"/>
              <a:ext cx="420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925653" y="2048078"/>
              <a:ext cx="42018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388753" y="1777127"/>
              <a:ext cx="369012" cy="461665"/>
            </a:xfrm>
            <a:prstGeom prst="rect">
              <a:avLst/>
            </a:prstGeom>
            <a:noFill/>
          </p:spPr>
          <p:txBody>
            <a:bodyPr wrap="none" rtlCol="0">
              <a:spAutoFit/>
            </a:bodyPr>
            <a:lstStyle/>
            <a:p>
              <a:r>
                <a:rPr kumimoji="1" lang="en-US" altLang="ja-JP" sz="2400" b="1" dirty="0" smtClean="0">
                  <a:latin typeface="Courier New" panose="02070309020205020404" pitchFamily="49" charset="0"/>
                  <a:cs typeface="Courier New" panose="02070309020205020404" pitchFamily="49" charset="0"/>
                </a:rPr>
                <a:t>a</a:t>
              </a:r>
              <a:endParaRPr kumimoji="1" lang="ja-JP" altLang="en-US" sz="2400" b="1" dirty="0">
                <a:latin typeface="Courier New" panose="02070309020205020404" pitchFamily="49" charset="0"/>
                <a:cs typeface="Courier New" panose="02070309020205020404" pitchFamily="49" charset="0"/>
              </a:endParaRPr>
            </a:p>
          </p:txBody>
        </p:sp>
        <p:sp>
          <p:nvSpPr>
            <p:cNvPr id="46" name="テキスト ボックス 45"/>
            <p:cNvSpPr txBox="1"/>
            <p:nvPr/>
          </p:nvSpPr>
          <p:spPr>
            <a:xfrm>
              <a:off x="6387204" y="2168434"/>
              <a:ext cx="369012" cy="461665"/>
            </a:xfrm>
            <a:prstGeom prst="rect">
              <a:avLst/>
            </a:prstGeom>
            <a:noFill/>
          </p:spPr>
          <p:txBody>
            <a:bodyPr wrap="none" rtlCol="0">
              <a:spAutoFit/>
            </a:bodyPr>
            <a:lstStyle/>
            <a:p>
              <a:r>
                <a:rPr kumimoji="1" lang="en-US" altLang="ja-JP" sz="2400" b="1" dirty="0" smtClean="0">
                  <a:latin typeface="Courier New" panose="02070309020205020404" pitchFamily="49" charset="0"/>
                  <a:cs typeface="Courier New" panose="02070309020205020404" pitchFamily="49" charset="0"/>
                </a:rPr>
                <a:t>b</a:t>
              </a:r>
              <a:endParaRPr kumimoji="1" lang="ja-JP" altLang="en-US" sz="2400" b="1" dirty="0">
                <a:latin typeface="Courier New" panose="02070309020205020404" pitchFamily="49" charset="0"/>
                <a:cs typeface="Courier New" panose="02070309020205020404" pitchFamily="49" charset="0"/>
              </a:endParaRPr>
            </a:p>
          </p:txBody>
        </p:sp>
      </p:grpSp>
      <mc:AlternateContent xmlns:mc="http://schemas.openxmlformats.org/markup-compatibility/2006" xmlns:a14="http://schemas.microsoft.com/office/drawing/2010/main">
        <mc:Choice Requires="a14">
          <p:graphicFrame>
            <p:nvGraphicFramePr>
              <p:cNvPr id="35" name="コンテンツ プレースホルダー 3"/>
              <p:cNvGraphicFramePr>
                <a:graphicFrameLocks/>
              </p:cNvGraphicFramePr>
              <p:nvPr/>
            </p:nvGraphicFramePr>
            <p:xfrm>
              <a:off x="306678" y="103809"/>
              <a:ext cx="8805313" cy="1027563"/>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oMath>
                            </m:oMathPara>
                          </a14:m>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𝜌</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0506">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𝜎</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8.0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10.0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12.5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14.5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17.4</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21.3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27.0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29.0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33.7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35.7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37.6</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39.7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42.2</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44.3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35" name="コンテンツ プレースホルダー 3"/>
              <p:cNvGraphicFramePr>
                <a:graphicFrameLocks/>
              </p:cNvGraphicFramePr>
              <p:nvPr/>
            </p:nvGraphicFramePr>
            <p:xfrm>
              <a:off x="306678" y="103809"/>
              <a:ext cx="8805313" cy="1027563"/>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429" t="-3704" r="-1967143" b="-216667"/>
                          </a:stretch>
                        </a:blip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429" t="-91803" r="-1967143" b="-91803"/>
                          </a:stretch>
                        </a:blip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0506">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429" t="-216667" r="-1967143" b="-3704"/>
                          </a:stretch>
                        </a:blip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8.0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10.0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12.5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14.5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17.4</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21.3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27.0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29.0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33.7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35.7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37.6</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39.7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42.2</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44.3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Tree>
    <p:extLst>
      <p:ext uri="{BB962C8B-B14F-4D97-AF65-F5344CB8AC3E}">
        <p14:creationId xmlns:p14="http://schemas.microsoft.com/office/powerpoint/2010/main" val="21570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12879" y="3563022"/>
            <a:ext cx="4063181" cy="3322770"/>
            <a:chOff x="96695" y="3856811"/>
            <a:chExt cx="4063181" cy="3322770"/>
          </a:xfrm>
        </p:grpSpPr>
        <p:sp>
          <p:nvSpPr>
            <p:cNvPr id="14" name="四角形吹き出し 13"/>
            <p:cNvSpPr/>
            <p:nvPr/>
          </p:nvSpPr>
          <p:spPr>
            <a:xfrm>
              <a:off x="490806" y="3856811"/>
              <a:ext cx="3669070" cy="3269220"/>
            </a:xfrm>
            <a:prstGeom prst="wedgeRectCallout">
              <a:avLst>
                <a:gd name="adj1" fmla="val 31468"/>
                <a:gd name="adj2" fmla="val -7290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正方形/長方形 14"/>
                <p:cNvSpPr/>
                <p:nvPr/>
              </p:nvSpPr>
              <p:spPr>
                <a:xfrm>
                  <a:off x="490806" y="3856811"/>
                  <a:ext cx="2933774" cy="1384995"/>
                </a:xfrm>
                <a:prstGeom prst="rect">
                  <a:avLst/>
                </a:prstGeom>
              </p:spPr>
              <p:txBody>
                <a:bodyPr wrap="square">
                  <a:spAutoFit/>
                </a:bodyPr>
                <a:lstStyle/>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𝜙</m:t>
                            </m:r>
                          </m:e>
                          <m:sub>
                            <m:r>
                              <a:rPr lang="en-US" altLang="ja-JP" sz="2800" b="0" i="1" smtClean="0">
                                <a:latin typeface="Cambria Math" panose="02040503050406030204" pitchFamily="18" charset="0"/>
                                <a:cs typeface="Times New Roman" pitchFamily="18" charset="0"/>
                              </a:rPr>
                              <m:t>𝑐</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smtClean="0">
                            <a:latin typeface="Courier New" panose="02070309020205020404" pitchFamily="49" charset="0"/>
                            <a:cs typeface="Courier New" panose="02070309020205020404" pitchFamily="49" charset="0"/>
                          </a:rPr>
                          <m:t>baaba</m:t>
                        </m:r>
                      </m:oMath>
                    </m:oMathPara>
                  </a14:m>
                  <a:endParaRPr lang="en-US" altLang="ja-JP" sz="2800" b="1" i="0" dirty="0" smtClean="0">
                    <a:latin typeface="Courier New" panose="02070309020205020404" pitchFamily="49" charset="0"/>
                    <a:cs typeface="Courier New" panose="02070309020205020404" pitchFamily="49" charset="0"/>
                  </a:endParaRPr>
                </a:p>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smtClean="0">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𝜙</m:t>
                            </m:r>
                          </m:e>
                          <m:sub>
                            <m:r>
                              <a:rPr lang="en-US" altLang="ja-JP" sz="2800" b="0" i="1" smtClean="0">
                                <a:latin typeface="Cambria Math" panose="02040503050406030204" pitchFamily="18" charset="0"/>
                                <a:cs typeface="Times New Roman" pitchFamily="18" charset="0"/>
                              </a:rPr>
                              <m:t>𝑐</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smtClean="0">
                            <a:latin typeface="Courier New" panose="02070309020205020404" pitchFamily="49" charset="0"/>
                            <a:cs typeface="Courier New" panose="02070309020205020404" pitchFamily="49" charset="0"/>
                          </a:rPr>
                          <m:t>ca</m:t>
                        </m:r>
                      </m:oMath>
                    </m:oMathPara>
                  </a14:m>
                  <a:endParaRPr lang="en-US" altLang="ja-JP" sz="2800" b="1" i="0" dirty="0" smtClean="0">
                    <a:latin typeface="Courier New" panose="02070309020205020404" pitchFamily="49" charset="0"/>
                    <a:cs typeface="Courier New" panose="02070309020205020404" pitchFamily="49" charset="0"/>
                  </a:endParaRPr>
                </a:p>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smtClean="0">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𝜙</m:t>
                            </m:r>
                          </m:e>
                          <m:sub>
                            <m:r>
                              <a:rPr lang="en-US" altLang="ja-JP" sz="2800" b="0" i="1" smtClean="0">
                                <a:latin typeface="Cambria Math" panose="02040503050406030204" pitchFamily="18" charset="0"/>
                                <a:cs typeface="Times New Roman" pitchFamily="18" charset="0"/>
                              </a:rPr>
                              <m:t>𝑐</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smtClean="0">
                            <a:latin typeface="Courier New" panose="02070309020205020404" pitchFamily="49" charset="0"/>
                            <a:cs typeface="Courier New" panose="02070309020205020404" pitchFamily="49" charset="0"/>
                          </a:rPr>
                          <m:t>bca</m:t>
                        </m:r>
                      </m:oMath>
                    </m:oMathPara>
                  </a14:m>
                  <a:endParaRPr lang="en-US" altLang="ja-JP" sz="2800" b="1" i="1" dirty="0" smtClean="0">
                    <a:latin typeface="Courier New" panose="02070309020205020404" pitchFamily="49" charset="0"/>
                    <a:cs typeface="Courier New" panose="02070309020205020404" pitchFamily="49" charset="0"/>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490806" y="3856811"/>
                  <a:ext cx="2933774" cy="138499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96695" y="5241806"/>
                  <a:ext cx="3721995" cy="193777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𝑐</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0</m:t>
                        </m:r>
                        <m:r>
                          <m:rPr>
                            <m:nor/>
                          </m:rPr>
                          <a:rPr lang="en-US" altLang="ja-JP" sz="2800" b="1" dirty="0">
                            <a:latin typeface="Courier New" panose="02070309020205020404" pitchFamily="49" charset="0"/>
                            <a:cs typeface="Courier New" panose="02070309020205020404" pitchFamily="49" charset="0"/>
                          </a:rPr>
                          <m:t>10</m:t>
                        </m:r>
                        <m:r>
                          <m:rPr>
                            <m:nor/>
                          </m:rPr>
                          <a:rPr lang="en-US" altLang="ja-JP" sz="2800" b="1" i="0" dirty="0" smtClean="0">
                            <a:latin typeface="Courier New" panose="02070309020205020404" pitchFamily="49" charset="0"/>
                            <a:cs typeface="Courier New" panose="02070309020205020404" pitchFamily="49" charset="0"/>
                          </a:rPr>
                          <m:t>11</m:t>
                        </m:r>
                      </m:oMath>
                    </m:oMathPara>
                  </a14:m>
                  <a:endParaRPr lang="en-US" altLang="ja-JP" sz="2800" b="1" i="0"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i="1">
                                <a:latin typeface="Cambria Math" panose="02040503050406030204" pitchFamily="18" charset="0"/>
                                <a:cs typeface="Times New Roman" pitchFamily="18" charset="0"/>
                              </a:rPr>
                              <m:t>𝑐</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dirty="0">
                            <a:latin typeface="Courier New" panose="02070309020205020404" pitchFamily="49" charset="0"/>
                            <a:cs typeface="Courier New" panose="02070309020205020404" pitchFamily="49" charset="0"/>
                          </a:rPr>
                          <m:t>010</m:t>
                        </m:r>
                        <m:r>
                          <m:rPr>
                            <m:nor/>
                          </m:rPr>
                          <a:rPr lang="en-US" altLang="ja-JP" sz="2800" b="1" i="0" dirty="0" smtClean="0">
                            <a:latin typeface="Courier New" panose="02070309020205020404" pitchFamily="49" charset="0"/>
                            <a:cs typeface="Courier New" panose="02070309020205020404" pitchFamily="49" charset="0"/>
                          </a:rPr>
                          <m:t>0</m:t>
                        </m:r>
                        <m:r>
                          <m:rPr>
                            <m:nor/>
                          </m:rPr>
                          <a:rPr lang="en-US" altLang="ja-JP" sz="2800" b="1" dirty="0">
                            <a:latin typeface="Courier New" panose="02070309020205020404" pitchFamily="49" charset="0"/>
                            <a:cs typeface="Courier New" panose="02070309020205020404" pitchFamily="49" charset="0"/>
                          </a:rPr>
                          <m:t>1</m:t>
                        </m:r>
                        <m:r>
                          <m:rPr>
                            <m:nor/>
                          </m:rPr>
                          <a:rPr lang="en-US" altLang="ja-JP" sz="2800" b="1" i="0" dirty="0" smtClean="0">
                            <a:latin typeface="Courier New" panose="02070309020205020404" pitchFamily="49" charset="0"/>
                            <a:cs typeface="Courier New" panose="02070309020205020404" pitchFamily="49" charset="0"/>
                          </a:rPr>
                          <m:t>01</m:t>
                        </m:r>
                        <m:r>
                          <m:rPr>
                            <m:nor/>
                          </m:rPr>
                          <a:rPr lang="en-US" altLang="ja-JP" sz="2800" b="1"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i="1">
                                <a:latin typeface="Cambria Math" panose="02040503050406030204" pitchFamily="18" charset="0"/>
                                <a:cs typeface="Times New Roman" pitchFamily="18" charset="0"/>
                              </a:rPr>
                              <m:t>𝑐</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dirty="0">
                            <a:latin typeface="Courier New" panose="02070309020205020404" pitchFamily="49" charset="0"/>
                            <a:cs typeface="Courier New" panose="02070309020205020404" pitchFamily="49" charset="0"/>
                          </a:rPr>
                          <m:t>010</m:t>
                        </m:r>
                        <m:r>
                          <m:rPr>
                            <m:nor/>
                          </m:rPr>
                          <a:rPr lang="en-US" altLang="ja-JP" sz="2800" b="1" i="0" dirty="0" smtClean="0">
                            <a:latin typeface="Courier New" panose="02070309020205020404" pitchFamily="49" charset="0"/>
                            <a:cs typeface="Courier New" panose="02070309020205020404" pitchFamily="49" charset="0"/>
                          </a:rPr>
                          <m:t>010</m:t>
                        </m:r>
                        <m:r>
                          <m:rPr>
                            <m:nor/>
                          </m:rPr>
                          <a:rPr lang="en-US" altLang="ja-JP" sz="2800" b="1" dirty="0">
                            <a:latin typeface="Courier New" panose="02070309020205020404" pitchFamily="49" charset="0"/>
                            <a:cs typeface="Courier New" panose="02070309020205020404" pitchFamily="49" charset="0"/>
                          </a:rPr>
                          <m:t>11</m:t>
                        </m:r>
                      </m:oMath>
                    </m:oMathPara>
                  </a14:m>
                  <a:r>
                    <a:rPr lang="en-US" altLang="ja-JP" sz="2800" b="1" dirty="0" smtClean="0">
                      <a:latin typeface="Courier New" panose="02070309020205020404" pitchFamily="49" charset="0"/>
                      <a:cs typeface="Courier New" panose="02070309020205020404" pitchFamily="49" charset="0"/>
                    </a:rPr>
                    <a:t/>
                  </a:r>
                  <a:br>
                    <a:rPr lang="en-US" altLang="ja-JP" sz="2800" b="1" dirty="0" smtClean="0">
                      <a:latin typeface="Courier New" panose="02070309020205020404" pitchFamily="49" charset="0"/>
                      <a:cs typeface="Courier New" panose="02070309020205020404" pitchFamily="49" charset="0"/>
                    </a:rPr>
                  </a:br>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r>
                    <a:rPr lang="en-US" altLang="ja-JP" sz="2400" b="1" dirty="0" smtClean="0">
                      <a:cs typeface="Courier New" panose="02070309020205020404" pitchFamily="49" charset="0"/>
                    </a:rPr>
                    <a:t>   </a:t>
                  </a:r>
                  <a14:m>
                    <m:oMath xmlns:m="http://schemas.openxmlformats.org/officeDocument/2006/math">
                      <m:sSub>
                        <m:sSubPr>
                          <m:ctrlPr>
                            <a:rPr lang="en-US" altLang="ja-JP" sz="2000" b="1" i="1" smtClean="0">
                              <a:latin typeface="Cambria Math" panose="02040503050406030204" pitchFamily="18" charset="0"/>
                              <a:cs typeface="Courier New" panose="02070309020205020404" pitchFamily="49" charset="0"/>
                            </a:rPr>
                          </m:ctrlPr>
                        </m:sSubPr>
                        <m:e>
                          <m:r>
                            <a:rPr lang="en-US" altLang="ja-JP" sz="2000" b="1" i="1" smtClean="0">
                              <a:latin typeface="Cambria Math" panose="02040503050406030204" pitchFamily="18" charset="0"/>
                              <a:cs typeface="Courier New" panose="02070309020205020404" pitchFamily="49" charset="0"/>
                            </a:rPr>
                            <m:t>𝝍</m:t>
                          </m:r>
                        </m:e>
                        <m:sub>
                          <m:r>
                            <a:rPr lang="en-US" altLang="ja-JP" sz="2000" b="1" i="1" smtClean="0">
                              <a:latin typeface="Cambria Math" panose="02040503050406030204" pitchFamily="18" charset="0"/>
                              <a:cs typeface="Courier New" panose="02070309020205020404" pitchFamily="49" charset="0"/>
                            </a:rPr>
                            <m:t>𝒄</m:t>
                          </m:r>
                        </m:sub>
                      </m:sSub>
                      <m:d>
                        <m:dPr>
                          <m:ctrlPr>
                            <a:rPr lang="en-US" altLang="ja-JP" sz="2000" b="1" i="1" smtClean="0">
                              <a:latin typeface="Cambria Math" panose="02040503050406030204" pitchFamily="18" charset="0"/>
                              <a:cs typeface="Courier New" panose="02070309020205020404" pitchFamily="49" charset="0"/>
                            </a:rPr>
                          </m:ctrlPr>
                        </m:dPr>
                        <m:e>
                          <m:r>
                            <a:rPr lang="en-US" altLang="ja-JP" sz="2000" b="1" i="1" smtClean="0">
                              <a:latin typeface="Cambria Math" panose="02040503050406030204" pitchFamily="18" charset="0"/>
                              <a:cs typeface="Courier New" panose="02070309020205020404" pitchFamily="49" charset="0"/>
                            </a:rPr>
                            <m:t> </m:t>
                          </m:r>
                          <m:sSubSup>
                            <m:sSubSupPr>
                              <m:ctrlPr>
                                <a:rPr lang="en-US" altLang="ja-JP" sz="2000" b="1" i="1" smtClean="0">
                                  <a:latin typeface="Cambria Math" panose="02040503050406030204" pitchFamily="18" charset="0"/>
                                  <a:cs typeface="Courier New" panose="02070309020205020404" pitchFamily="49" charset="0"/>
                                </a:rPr>
                              </m:ctrlPr>
                            </m:sSubSupPr>
                            <m:e>
                              <m:r>
                                <a:rPr lang="en-US" altLang="ja-JP" sz="2000" b="1" i="1" smtClean="0">
                                  <a:latin typeface="Cambria Math" panose="02040503050406030204" pitchFamily="18" charset="0"/>
                                  <a:cs typeface="Courier New" panose="02070309020205020404" pitchFamily="49" charset="0"/>
                                </a:rPr>
                                <m:t>𝝓</m:t>
                              </m:r>
                            </m:e>
                            <m:sub>
                              <m:r>
                                <a:rPr lang="en-US" altLang="ja-JP" sz="2000" b="1" i="1" smtClean="0">
                                  <a:latin typeface="Cambria Math" panose="02040503050406030204" pitchFamily="18" charset="0"/>
                                  <a:cs typeface="Courier New" panose="02070309020205020404" pitchFamily="49" charset="0"/>
                                </a:rPr>
                                <m:t>𝒄</m:t>
                              </m:r>
                            </m:sub>
                            <m:sup>
                              <m:r>
                                <a:rPr lang="en-US" altLang="ja-JP" sz="2000" b="1" i="1" smtClean="0">
                                  <a:latin typeface="Cambria Math" panose="02040503050406030204" pitchFamily="18" charset="0"/>
                                  <a:cs typeface="Courier New" panose="02070309020205020404" pitchFamily="49" charset="0"/>
                                </a:rPr>
                                <m:t>𝒊</m:t>
                              </m:r>
                            </m:sup>
                          </m:sSubSup>
                          <m:d>
                            <m:dPr>
                              <m:ctrlPr>
                                <a:rPr lang="en-US" altLang="ja-JP" sz="2000" b="1" i="1" smtClean="0">
                                  <a:latin typeface="Cambria Math" panose="02040503050406030204" pitchFamily="18" charset="0"/>
                                  <a:cs typeface="Courier New" panose="02070309020205020404" pitchFamily="49" charset="0"/>
                                </a:rPr>
                              </m:ctrlPr>
                            </m:dPr>
                            <m:e>
                              <m:r>
                                <m:rPr>
                                  <m:nor/>
                                </m:rPr>
                                <a:rPr lang="en-US" altLang="ja-JP" sz="2000" b="1" i="0" smtClean="0">
                                  <a:latin typeface="Courier New" panose="02070309020205020404" pitchFamily="49" charset="0"/>
                                  <a:cs typeface="Courier New" panose="02070309020205020404" pitchFamily="49" charset="0"/>
                                </a:rPr>
                                <m:t>a</m:t>
                              </m:r>
                            </m:e>
                          </m:d>
                        </m:e>
                      </m:d>
                      <m:r>
                        <a:rPr lang="en-US" altLang="ja-JP" sz="2000" b="1" i="1" smtClean="0">
                          <a:latin typeface="Cambria Math" panose="02040503050406030204" pitchFamily="18" charset="0"/>
                          <a:cs typeface="Courier New" panose="02070309020205020404" pitchFamily="49" charset="0"/>
                        </a:rPr>
                        <m:t> </m:t>
                      </m:r>
                    </m:oMath>
                  </a14:m>
                  <a:endParaRPr lang="en-US" altLang="ja-JP" sz="2000" b="1" dirty="0" smtClean="0">
                    <a:latin typeface="Courier New" panose="02070309020205020404" pitchFamily="49" charset="0"/>
                    <a:cs typeface="Courier New" panose="02070309020205020404" pitchFamily="49" charset="0"/>
                  </a:endParaRPr>
                </a:p>
              </p:txBody>
            </p:sp>
          </mc:Choice>
          <mc:Fallback xmlns="">
            <p:sp>
              <p:nvSpPr>
                <p:cNvPr id="16" name="正方形/長方形 15"/>
                <p:cNvSpPr>
                  <a:spLocks noRot="1" noChangeAspect="1" noMove="1" noResize="1" noEditPoints="1" noAdjustHandles="1" noChangeArrowheads="1" noChangeShapeType="1" noTextEdit="1"/>
                </p:cNvSpPr>
                <p:nvPr/>
              </p:nvSpPr>
              <p:spPr>
                <a:xfrm>
                  <a:off x="96695" y="5241806"/>
                  <a:ext cx="3721995" cy="1937775"/>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2" name="タイトル 1"/>
          <p:cNvSpPr>
            <a:spLocks noGrp="1"/>
          </p:cNvSpPr>
          <p:nvPr>
            <p:ph type="title"/>
          </p:nvPr>
        </p:nvSpPr>
        <p:spPr>
          <a:xfrm>
            <a:off x="628650" y="74015"/>
            <a:ext cx="7886700" cy="1325563"/>
          </a:xfrm>
        </p:spPr>
        <p:txBody>
          <a:bodyPr/>
          <a:lstStyle/>
          <a:p>
            <a:r>
              <a:rPr lang="en-US" altLang="ja-JP" dirty="0" smtClean="0"/>
              <a:t>Maximum Sum of Exponents of Runs in a string</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453128"/>
                <a:ext cx="7886700" cy="4351338"/>
              </a:xfrm>
            </p:spPr>
            <p:txBody>
              <a:bodyPr/>
              <a:lstStyle/>
              <a:p>
                <a:r>
                  <a:rPr lang="en-US" altLang="ja-JP" dirty="0" smtClean="0"/>
                  <a:t>The best</a:t>
                </a:r>
              </a:p>
              <a:p>
                <a:pPr marL="457200" lvl="1" indent="0">
                  <a:buNone/>
                </a:pPr>
                <a:r>
                  <a:rPr lang="en-US" altLang="ja-JP" dirty="0" smtClean="0"/>
                  <a:t>upper bound for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𝜎</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num>
                      <m:den>
                        <m:r>
                          <a:rPr lang="en-US" altLang="ja-JP" b="0" i="1" smtClean="0">
                            <a:latin typeface="Cambria Math" panose="02040503050406030204" pitchFamily="18" charset="0"/>
                          </a:rPr>
                          <m:t>𝑛</m:t>
                        </m:r>
                      </m:den>
                    </m:f>
                  </m:oMath>
                </a14:m>
                <a:r>
                  <a:rPr lang="en-US" altLang="ja-JP" dirty="0" smtClean="0"/>
                  <a:t> is 4.087</a:t>
                </a:r>
                <a:r>
                  <a:rPr lang="en-US" altLang="ja-JP" dirty="0"/>
                  <a:t> </a:t>
                </a:r>
                <a:r>
                  <a:rPr lang="en-US" altLang="ja-JP" dirty="0" smtClean="0"/>
                  <a:t> [Crochemore+2011]</a:t>
                </a:r>
              </a:p>
              <a:p>
                <a:pPr marL="457200" lvl="1" indent="0">
                  <a:buNone/>
                </a:pPr>
                <a:r>
                  <a:rPr kumimoji="1" lang="en-US" altLang="ja-JP" dirty="0" smtClean="0"/>
                  <a:t>lower bound is </a:t>
                </a:r>
                <a:r>
                  <a:rPr lang="en-US" altLang="ja-JP" dirty="0" smtClean="0"/>
                  <a:t>2.035267</a:t>
                </a:r>
                <a:r>
                  <a:rPr lang="en-US" altLang="ja-JP" dirty="0"/>
                  <a:t> </a:t>
                </a:r>
                <a:r>
                  <a:rPr lang="en-US" altLang="ja-JP" dirty="0" smtClean="0"/>
                  <a:t>       [Crochemore+2011]</a:t>
                </a:r>
                <a:r>
                  <a:rPr lang="en-US" altLang="ja-JP" dirty="0"/>
                  <a:t/>
                </a:r>
                <a:br>
                  <a:rPr lang="en-US" altLang="ja-JP" dirty="0"/>
                </a:b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453128"/>
                <a:ext cx="7886700" cy="4351338"/>
              </a:xfrm>
              <a:blipFill rotWithShape="0">
                <a:blip r:embed="rId5"/>
                <a:stretch>
                  <a:fillRect l="-1391" t="-238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01888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12879" y="3563022"/>
            <a:ext cx="4063181" cy="3322770"/>
            <a:chOff x="96695" y="3856811"/>
            <a:chExt cx="4063181" cy="3322770"/>
          </a:xfrm>
        </p:grpSpPr>
        <p:sp>
          <p:nvSpPr>
            <p:cNvPr id="14" name="四角形吹き出し 13"/>
            <p:cNvSpPr/>
            <p:nvPr/>
          </p:nvSpPr>
          <p:spPr>
            <a:xfrm>
              <a:off x="490806" y="3856811"/>
              <a:ext cx="3669070" cy="3269220"/>
            </a:xfrm>
            <a:prstGeom prst="wedgeRectCallout">
              <a:avLst>
                <a:gd name="adj1" fmla="val 31468"/>
                <a:gd name="adj2" fmla="val -7290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正方形/長方形 14"/>
                <p:cNvSpPr/>
                <p:nvPr/>
              </p:nvSpPr>
              <p:spPr>
                <a:xfrm>
                  <a:off x="490806" y="3856811"/>
                  <a:ext cx="2933774" cy="1384995"/>
                </a:xfrm>
                <a:prstGeom prst="rect">
                  <a:avLst/>
                </a:prstGeom>
              </p:spPr>
              <p:txBody>
                <a:bodyPr wrap="square">
                  <a:spAutoFit/>
                </a:bodyPr>
                <a:lstStyle/>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𝜙</m:t>
                            </m:r>
                          </m:e>
                          <m:sub>
                            <m:r>
                              <a:rPr lang="en-US" altLang="ja-JP" sz="2800" b="0" i="1" smtClean="0">
                                <a:latin typeface="Cambria Math" panose="02040503050406030204" pitchFamily="18" charset="0"/>
                                <a:cs typeface="Times New Roman" pitchFamily="18" charset="0"/>
                              </a:rPr>
                              <m:t>𝑐</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smtClean="0">
                            <a:latin typeface="Courier New" panose="02070309020205020404" pitchFamily="49" charset="0"/>
                            <a:cs typeface="Courier New" panose="02070309020205020404" pitchFamily="49" charset="0"/>
                          </a:rPr>
                          <m:t>baaba</m:t>
                        </m:r>
                      </m:oMath>
                    </m:oMathPara>
                  </a14:m>
                  <a:endParaRPr lang="en-US" altLang="ja-JP" sz="2800" b="1" i="0" dirty="0" smtClean="0">
                    <a:latin typeface="Courier New" panose="02070309020205020404" pitchFamily="49" charset="0"/>
                    <a:cs typeface="Courier New" panose="02070309020205020404" pitchFamily="49" charset="0"/>
                  </a:endParaRPr>
                </a:p>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smtClean="0">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𝜙</m:t>
                            </m:r>
                          </m:e>
                          <m:sub>
                            <m:r>
                              <a:rPr lang="en-US" altLang="ja-JP" sz="2800" b="0" i="1" smtClean="0">
                                <a:latin typeface="Cambria Math" panose="02040503050406030204" pitchFamily="18" charset="0"/>
                                <a:cs typeface="Times New Roman" pitchFamily="18" charset="0"/>
                              </a:rPr>
                              <m:t>𝑐</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smtClean="0">
                            <a:latin typeface="Courier New" panose="02070309020205020404" pitchFamily="49" charset="0"/>
                            <a:cs typeface="Courier New" panose="02070309020205020404" pitchFamily="49" charset="0"/>
                          </a:rPr>
                          <m:t>ca</m:t>
                        </m:r>
                      </m:oMath>
                    </m:oMathPara>
                  </a14:m>
                  <a:endParaRPr lang="en-US" altLang="ja-JP" sz="2800" b="1" i="0" dirty="0" smtClean="0">
                    <a:latin typeface="Courier New" panose="02070309020205020404" pitchFamily="49" charset="0"/>
                    <a:cs typeface="Courier New" panose="02070309020205020404" pitchFamily="49" charset="0"/>
                  </a:endParaRPr>
                </a:p>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smtClean="0">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𝜙</m:t>
                            </m:r>
                          </m:e>
                          <m:sub>
                            <m:r>
                              <a:rPr lang="en-US" altLang="ja-JP" sz="2800" b="0" i="1" smtClean="0">
                                <a:latin typeface="Cambria Math" panose="02040503050406030204" pitchFamily="18" charset="0"/>
                                <a:cs typeface="Times New Roman" pitchFamily="18" charset="0"/>
                              </a:rPr>
                              <m:t>𝑐</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smtClean="0">
                            <a:latin typeface="Courier New" panose="02070309020205020404" pitchFamily="49" charset="0"/>
                            <a:cs typeface="Courier New" panose="02070309020205020404" pitchFamily="49" charset="0"/>
                          </a:rPr>
                          <m:t>bca</m:t>
                        </m:r>
                      </m:oMath>
                    </m:oMathPara>
                  </a14:m>
                  <a:endParaRPr lang="en-US" altLang="ja-JP" sz="2800" b="1" i="1" dirty="0" smtClean="0">
                    <a:latin typeface="Courier New" panose="02070309020205020404" pitchFamily="49" charset="0"/>
                    <a:cs typeface="Courier New" panose="02070309020205020404" pitchFamily="49" charset="0"/>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490806" y="3856811"/>
                  <a:ext cx="2933774" cy="138499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96695" y="5241806"/>
                  <a:ext cx="3721995" cy="193777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𝑐</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0</m:t>
                        </m:r>
                        <m:r>
                          <m:rPr>
                            <m:nor/>
                          </m:rPr>
                          <a:rPr lang="en-US" altLang="ja-JP" sz="2800" b="1" dirty="0">
                            <a:latin typeface="Courier New" panose="02070309020205020404" pitchFamily="49" charset="0"/>
                            <a:cs typeface="Courier New" panose="02070309020205020404" pitchFamily="49" charset="0"/>
                          </a:rPr>
                          <m:t>10</m:t>
                        </m:r>
                        <m:r>
                          <m:rPr>
                            <m:nor/>
                          </m:rPr>
                          <a:rPr lang="en-US" altLang="ja-JP" sz="2800" b="1" i="0" dirty="0" smtClean="0">
                            <a:latin typeface="Courier New" panose="02070309020205020404" pitchFamily="49" charset="0"/>
                            <a:cs typeface="Courier New" panose="02070309020205020404" pitchFamily="49" charset="0"/>
                          </a:rPr>
                          <m:t>11</m:t>
                        </m:r>
                      </m:oMath>
                    </m:oMathPara>
                  </a14:m>
                  <a:endParaRPr lang="en-US" altLang="ja-JP" sz="2800" b="1" i="0"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i="1">
                                <a:latin typeface="Cambria Math" panose="02040503050406030204" pitchFamily="18" charset="0"/>
                                <a:cs typeface="Times New Roman" pitchFamily="18" charset="0"/>
                              </a:rPr>
                              <m:t>𝑐</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dirty="0">
                            <a:latin typeface="Courier New" panose="02070309020205020404" pitchFamily="49" charset="0"/>
                            <a:cs typeface="Courier New" panose="02070309020205020404" pitchFamily="49" charset="0"/>
                          </a:rPr>
                          <m:t>010</m:t>
                        </m:r>
                        <m:r>
                          <m:rPr>
                            <m:nor/>
                          </m:rPr>
                          <a:rPr lang="en-US" altLang="ja-JP" sz="2800" b="1" i="0" dirty="0" smtClean="0">
                            <a:latin typeface="Courier New" panose="02070309020205020404" pitchFamily="49" charset="0"/>
                            <a:cs typeface="Courier New" panose="02070309020205020404" pitchFamily="49" charset="0"/>
                          </a:rPr>
                          <m:t>0</m:t>
                        </m:r>
                        <m:r>
                          <m:rPr>
                            <m:nor/>
                          </m:rPr>
                          <a:rPr lang="en-US" altLang="ja-JP" sz="2800" b="1" dirty="0">
                            <a:latin typeface="Courier New" panose="02070309020205020404" pitchFamily="49" charset="0"/>
                            <a:cs typeface="Courier New" panose="02070309020205020404" pitchFamily="49" charset="0"/>
                          </a:rPr>
                          <m:t>1</m:t>
                        </m:r>
                        <m:r>
                          <m:rPr>
                            <m:nor/>
                          </m:rPr>
                          <a:rPr lang="en-US" altLang="ja-JP" sz="2800" b="1" i="0" dirty="0" smtClean="0">
                            <a:latin typeface="Courier New" panose="02070309020205020404" pitchFamily="49" charset="0"/>
                            <a:cs typeface="Courier New" panose="02070309020205020404" pitchFamily="49" charset="0"/>
                          </a:rPr>
                          <m:t>01</m:t>
                        </m:r>
                        <m:r>
                          <m:rPr>
                            <m:nor/>
                          </m:rPr>
                          <a:rPr lang="en-US" altLang="ja-JP" sz="2800" b="1"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i="1">
                                <a:latin typeface="Cambria Math" panose="02040503050406030204" pitchFamily="18" charset="0"/>
                                <a:cs typeface="Times New Roman" pitchFamily="18" charset="0"/>
                              </a:rPr>
                              <m:t>𝑐</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dirty="0">
                            <a:latin typeface="Courier New" panose="02070309020205020404" pitchFamily="49" charset="0"/>
                            <a:cs typeface="Courier New" panose="02070309020205020404" pitchFamily="49" charset="0"/>
                          </a:rPr>
                          <m:t>010</m:t>
                        </m:r>
                        <m:r>
                          <m:rPr>
                            <m:nor/>
                          </m:rPr>
                          <a:rPr lang="en-US" altLang="ja-JP" sz="2800" b="1" i="0" dirty="0" smtClean="0">
                            <a:latin typeface="Courier New" panose="02070309020205020404" pitchFamily="49" charset="0"/>
                            <a:cs typeface="Courier New" panose="02070309020205020404" pitchFamily="49" charset="0"/>
                          </a:rPr>
                          <m:t>010</m:t>
                        </m:r>
                        <m:r>
                          <m:rPr>
                            <m:nor/>
                          </m:rPr>
                          <a:rPr lang="en-US" altLang="ja-JP" sz="2800" b="1" dirty="0">
                            <a:latin typeface="Courier New" panose="02070309020205020404" pitchFamily="49" charset="0"/>
                            <a:cs typeface="Courier New" panose="02070309020205020404" pitchFamily="49" charset="0"/>
                          </a:rPr>
                          <m:t>11</m:t>
                        </m:r>
                      </m:oMath>
                    </m:oMathPara>
                  </a14:m>
                  <a:r>
                    <a:rPr lang="en-US" altLang="ja-JP" sz="2800" b="1" dirty="0" smtClean="0">
                      <a:latin typeface="Courier New" panose="02070309020205020404" pitchFamily="49" charset="0"/>
                      <a:cs typeface="Courier New" panose="02070309020205020404" pitchFamily="49" charset="0"/>
                    </a:rPr>
                    <a:t/>
                  </a:r>
                  <a:br>
                    <a:rPr lang="en-US" altLang="ja-JP" sz="2800" b="1" dirty="0" smtClean="0">
                      <a:latin typeface="Courier New" panose="02070309020205020404" pitchFamily="49" charset="0"/>
                      <a:cs typeface="Courier New" panose="02070309020205020404" pitchFamily="49" charset="0"/>
                    </a:rPr>
                  </a:br>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r>
                    <a:rPr lang="en-US" altLang="ja-JP" sz="2400" b="1" dirty="0" smtClean="0">
                      <a:cs typeface="Courier New" panose="02070309020205020404" pitchFamily="49" charset="0"/>
                    </a:rPr>
                    <a:t>   </a:t>
                  </a:r>
                  <a14:m>
                    <m:oMath xmlns:m="http://schemas.openxmlformats.org/officeDocument/2006/math">
                      <m:sSub>
                        <m:sSubPr>
                          <m:ctrlPr>
                            <a:rPr lang="en-US" altLang="ja-JP" sz="2000" b="1" i="1" smtClean="0">
                              <a:latin typeface="Cambria Math" panose="02040503050406030204" pitchFamily="18" charset="0"/>
                              <a:cs typeface="Courier New" panose="02070309020205020404" pitchFamily="49" charset="0"/>
                            </a:rPr>
                          </m:ctrlPr>
                        </m:sSubPr>
                        <m:e>
                          <m:r>
                            <a:rPr lang="en-US" altLang="ja-JP" sz="2000" b="1" i="1" smtClean="0">
                              <a:latin typeface="Cambria Math" panose="02040503050406030204" pitchFamily="18" charset="0"/>
                              <a:cs typeface="Courier New" panose="02070309020205020404" pitchFamily="49" charset="0"/>
                            </a:rPr>
                            <m:t>𝝍</m:t>
                          </m:r>
                        </m:e>
                        <m:sub>
                          <m:r>
                            <a:rPr lang="en-US" altLang="ja-JP" sz="2000" b="1" i="1" smtClean="0">
                              <a:latin typeface="Cambria Math" panose="02040503050406030204" pitchFamily="18" charset="0"/>
                              <a:cs typeface="Courier New" panose="02070309020205020404" pitchFamily="49" charset="0"/>
                            </a:rPr>
                            <m:t>𝒄</m:t>
                          </m:r>
                        </m:sub>
                      </m:sSub>
                      <m:d>
                        <m:dPr>
                          <m:ctrlPr>
                            <a:rPr lang="en-US" altLang="ja-JP" sz="2000" b="1" i="1" smtClean="0">
                              <a:latin typeface="Cambria Math" panose="02040503050406030204" pitchFamily="18" charset="0"/>
                              <a:cs typeface="Courier New" panose="02070309020205020404" pitchFamily="49" charset="0"/>
                            </a:rPr>
                          </m:ctrlPr>
                        </m:dPr>
                        <m:e>
                          <m:r>
                            <a:rPr lang="en-US" altLang="ja-JP" sz="2000" b="1" i="1" smtClean="0">
                              <a:latin typeface="Cambria Math" panose="02040503050406030204" pitchFamily="18" charset="0"/>
                              <a:cs typeface="Courier New" panose="02070309020205020404" pitchFamily="49" charset="0"/>
                            </a:rPr>
                            <m:t> </m:t>
                          </m:r>
                          <m:sSubSup>
                            <m:sSubSupPr>
                              <m:ctrlPr>
                                <a:rPr lang="en-US" altLang="ja-JP" sz="2000" b="1" i="1" smtClean="0">
                                  <a:latin typeface="Cambria Math" panose="02040503050406030204" pitchFamily="18" charset="0"/>
                                  <a:cs typeface="Courier New" panose="02070309020205020404" pitchFamily="49" charset="0"/>
                                </a:rPr>
                              </m:ctrlPr>
                            </m:sSubSupPr>
                            <m:e>
                              <m:r>
                                <a:rPr lang="en-US" altLang="ja-JP" sz="2000" b="1" i="1" smtClean="0">
                                  <a:latin typeface="Cambria Math" panose="02040503050406030204" pitchFamily="18" charset="0"/>
                                  <a:cs typeface="Courier New" panose="02070309020205020404" pitchFamily="49" charset="0"/>
                                </a:rPr>
                                <m:t>𝝓</m:t>
                              </m:r>
                            </m:e>
                            <m:sub>
                              <m:r>
                                <a:rPr lang="en-US" altLang="ja-JP" sz="2000" b="1" i="1" smtClean="0">
                                  <a:latin typeface="Cambria Math" panose="02040503050406030204" pitchFamily="18" charset="0"/>
                                  <a:cs typeface="Courier New" panose="02070309020205020404" pitchFamily="49" charset="0"/>
                                </a:rPr>
                                <m:t>𝒄</m:t>
                              </m:r>
                            </m:sub>
                            <m:sup>
                              <m:r>
                                <a:rPr lang="en-US" altLang="ja-JP" sz="2000" b="1" i="1" smtClean="0">
                                  <a:latin typeface="Cambria Math" panose="02040503050406030204" pitchFamily="18" charset="0"/>
                                  <a:cs typeface="Courier New" panose="02070309020205020404" pitchFamily="49" charset="0"/>
                                </a:rPr>
                                <m:t>𝒊</m:t>
                              </m:r>
                            </m:sup>
                          </m:sSubSup>
                          <m:d>
                            <m:dPr>
                              <m:ctrlPr>
                                <a:rPr lang="en-US" altLang="ja-JP" sz="2000" b="1" i="1" smtClean="0">
                                  <a:latin typeface="Cambria Math" panose="02040503050406030204" pitchFamily="18" charset="0"/>
                                  <a:cs typeface="Courier New" panose="02070309020205020404" pitchFamily="49" charset="0"/>
                                </a:rPr>
                              </m:ctrlPr>
                            </m:dPr>
                            <m:e>
                              <m:r>
                                <m:rPr>
                                  <m:nor/>
                                </m:rPr>
                                <a:rPr lang="en-US" altLang="ja-JP" sz="2000" b="1" i="0" smtClean="0">
                                  <a:latin typeface="Courier New" panose="02070309020205020404" pitchFamily="49" charset="0"/>
                                  <a:cs typeface="Courier New" panose="02070309020205020404" pitchFamily="49" charset="0"/>
                                </a:rPr>
                                <m:t>a</m:t>
                              </m:r>
                            </m:e>
                          </m:d>
                        </m:e>
                      </m:d>
                      <m:r>
                        <a:rPr lang="en-US" altLang="ja-JP" sz="2000" b="1" i="1" smtClean="0">
                          <a:latin typeface="Cambria Math" panose="02040503050406030204" pitchFamily="18" charset="0"/>
                          <a:cs typeface="Courier New" panose="02070309020205020404" pitchFamily="49" charset="0"/>
                        </a:rPr>
                        <m:t> </m:t>
                      </m:r>
                    </m:oMath>
                  </a14:m>
                  <a:endParaRPr lang="en-US" altLang="ja-JP" sz="2000" b="1" dirty="0" smtClean="0">
                    <a:latin typeface="Courier New" panose="02070309020205020404" pitchFamily="49" charset="0"/>
                    <a:cs typeface="Courier New" panose="02070309020205020404" pitchFamily="49" charset="0"/>
                  </a:endParaRPr>
                </a:p>
              </p:txBody>
            </p:sp>
          </mc:Choice>
          <mc:Fallback xmlns="">
            <p:sp>
              <p:nvSpPr>
                <p:cNvPr id="16" name="正方形/長方形 15"/>
                <p:cNvSpPr>
                  <a:spLocks noRot="1" noChangeAspect="1" noMove="1" noResize="1" noEditPoints="1" noAdjustHandles="1" noChangeArrowheads="1" noChangeShapeType="1" noTextEdit="1"/>
                </p:cNvSpPr>
                <p:nvPr/>
              </p:nvSpPr>
              <p:spPr>
                <a:xfrm>
                  <a:off x="96695" y="5241806"/>
                  <a:ext cx="3721995" cy="1937775"/>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2" name="タイトル 1"/>
          <p:cNvSpPr>
            <a:spLocks noGrp="1"/>
          </p:cNvSpPr>
          <p:nvPr>
            <p:ph type="title"/>
          </p:nvPr>
        </p:nvSpPr>
        <p:spPr>
          <a:xfrm>
            <a:off x="628650" y="74015"/>
            <a:ext cx="7886700" cy="1325563"/>
          </a:xfrm>
        </p:spPr>
        <p:txBody>
          <a:bodyPr/>
          <a:lstStyle/>
          <a:p>
            <a:r>
              <a:rPr lang="en-US" altLang="ja-JP" dirty="0" smtClean="0"/>
              <a:t>Maximum Sum of Exponents of Runs in a string</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453128"/>
                <a:ext cx="7886700" cy="4351338"/>
              </a:xfrm>
            </p:spPr>
            <p:txBody>
              <a:bodyPr/>
              <a:lstStyle/>
              <a:p>
                <a:r>
                  <a:rPr lang="en-US" altLang="ja-JP" dirty="0" smtClean="0"/>
                  <a:t>The best</a:t>
                </a:r>
              </a:p>
              <a:p>
                <a:pPr marL="457200" lvl="1" indent="0">
                  <a:buNone/>
                </a:pPr>
                <a:r>
                  <a:rPr lang="en-US" altLang="ja-JP" dirty="0" smtClean="0"/>
                  <a:t>upper bound for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𝜎</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num>
                      <m:den>
                        <m:r>
                          <a:rPr lang="en-US" altLang="ja-JP" b="0" i="1" smtClean="0">
                            <a:latin typeface="Cambria Math" panose="02040503050406030204" pitchFamily="18" charset="0"/>
                          </a:rPr>
                          <m:t>𝑛</m:t>
                        </m:r>
                      </m:den>
                    </m:f>
                  </m:oMath>
                </a14:m>
                <a:r>
                  <a:rPr lang="en-US" altLang="ja-JP" dirty="0" smtClean="0"/>
                  <a:t> is 4.087</a:t>
                </a:r>
                <a:r>
                  <a:rPr lang="en-US" altLang="ja-JP" dirty="0"/>
                  <a:t> </a:t>
                </a:r>
                <a:r>
                  <a:rPr lang="en-US" altLang="ja-JP" dirty="0" smtClean="0"/>
                  <a:t> [Crochemore+2011]</a:t>
                </a:r>
              </a:p>
              <a:p>
                <a:pPr marL="457200" lvl="1" indent="0">
                  <a:buNone/>
                </a:pPr>
                <a:r>
                  <a:rPr kumimoji="1" lang="en-US" altLang="ja-JP" dirty="0" smtClean="0"/>
                  <a:t>lower bound is </a:t>
                </a:r>
                <a:r>
                  <a:rPr lang="en-US" altLang="ja-JP" dirty="0" smtClean="0"/>
                  <a:t>2.035267</a:t>
                </a:r>
                <a:r>
                  <a:rPr lang="en-US" altLang="ja-JP" dirty="0"/>
                  <a:t> </a:t>
                </a:r>
                <a:r>
                  <a:rPr lang="en-US" altLang="ja-JP" dirty="0" smtClean="0"/>
                  <a:t>       [Crochemore+2011]</a:t>
                </a:r>
              </a:p>
              <a:p>
                <a:pPr marL="457200" lvl="1" indent="0">
                  <a:buNone/>
                </a:pPr>
                <a:r>
                  <a:rPr lang="en-US" altLang="ja-JP" dirty="0"/>
                  <a:t>lower bound is </a:t>
                </a:r>
                <a:r>
                  <a:rPr lang="en-US" altLang="ja-JP" dirty="0" smtClean="0"/>
                  <a:t>2.036992        </a:t>
                </a:r>
                <a:r>
                  <a:rPr lang="en-US" altLang="ja-JP" dirty="0" smtClean="0">
                    <a:solidFill>
                      <a:srgbClr val="FF0000"/>
                    </a:solidFill>
                  </a:rPr>
                  <a:t>[This paper]</a:t>
                </a:r>
                <a:endParaRPr lang="en-US" altLang="ja-JP" dirty="0">
                  <a:solidFill>
                    <a:srgbClr val="FF0000"/>
                  </a:solidFill>
                </a:endParaRPr>
              </a:p>
              <a:p>
                <a:pPr marL="457200" lvl="1" indent="0">
                  <a:buNone/>
                </a:pPr>
                <a:r>
                  <a:rPr lang="en-US" altLang="ja-JP" dirty="0"/>
                  <a:t/>
                </a:r>
                <a:br>
                  <a:rPr lang="en-US" altLang="ja-JP" dirty="0"/>
                </a:b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453128"/>
                <a:ext cx="7886700" cy="4351338"/>
              </a:xfrm>
              <a:blipFill rotWithShape="0">
                <a:blip r:embed="rId5"/>
                <a:stretch>
                  <a:fillRect l="-1391" t="-2381"/>
                </a:stretch>
              </a:blipFill>
            </p:spPr>
            <p:txBody>
              <a:bodyPr/>
              <a:lstStyle/>
              <a:p>
                <a:r>
                  <a:rPr lang="ja-JP" altLang="en-US">
                    <a:noFill/>
                  </a:rPr>
                  <a:t> </a:t>
                </a:r>
              </a:p>
            </p:txBody>
          </p:sp>
        </mc:Fallback>
      </mc:AlternateContent>
      <p:sp>
        <p:nvSpPr>
          <p:cNvPr id="11" name="正方形/長方形 10"/>
          <p:cNvSpPr/>
          <p:nvPr/>
        </p:nvSpPr>
        <p:spPr>
          <a:xfrm>
            <a:off x="381232" y="2784573"/>
            <a:ext cx="808235" cy="461665"/>
          </a:xfrm>
          <a:prstGeom prst="rect">
            <a:avLst/>
          </a:prstGeom>
        </p:spPr>
        <p:txBody>
          <a:bodyPr wrap="none">
            <a:spAutoFit/>
          </a:bodyPr>
          <a:lstStyle/>
          <a:p>
            <a:r>
              <a:rPr lang="en-US" altLang="ja-JP" sz="2400" dirty="0">
                <a:solidFill>
                  <a:srgbClr val="FF0000"/>
                </a:solidFill>
              </a:rPr>
              <a:t>N</a:t>
            </a:r>
            <a:r>
              <a:rPr lang="en-US" altLang="ja-JP" sz="2400" dirty="0" smtClean="0">
                <a:solidFill>
                  <a:srgbClr val="FF0000"/>
                </a:solidFill>
              </a:rPr>
              <a:t>ew</a:t>
            </a:r>
            <a:endParaRPr lang="ja-JP" altLang="en-US" sz="2400" dirty="0">
              <a:solidFill>
                <a:srgbClr val="FF0000"/>
              </a:solidFill>
            </a:endParaRPr>
          </a:p>
        </p:txBody>
      </p:sp>
      <p:grpSp>
        <p:nvGrpSpPr>
          <p:cNvPr id="21" name="グループ化 20"/>
          <p:cNvGrpSpPr/>
          <p:nvPr/>
        </p:nvGrpSpPr>
        <p:grpSpPr>
          <a:xfrm>
            <a:off x="4297720" y="3500007"/>
            <a:ext cx="4647864" cy="3332550"/>
            <a:chOff x="4297720" y="3500007"/>
            <a:chExt cx="4647864" cy="3332550"/>
          </a:xfrm>
        </p:grpSpPr>
        <p:sp>
          <p:nvSpPr>
            <p:cNvPr id="12" name="四角形吹き出し 11"/>
            <p:cNvSpPr/>
            <p:nvPr/>
          </p:nvSpPr>
          <p:spPr>
            <a:xfrm>
              <a:off x="4441801" y="3500007"/>
              <a:ext cx="4296311" cy="3332549"/>
            </a:xfrm>
            <a:prstGeom prst="wedgeRectCallout">
              <a:avLst>
                <a:gd name="adj1" fmla="val -46471"/>
                <a:gd name="adj2" fmla="val -59556"/>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正方形/長方形 3"/>
                <p:cNvSpPr/>
                <p:nvPr/>
              </p:nvSpPr>
              <p:spPr>
                <a:xfrm>
                  <a:off x="4644040" y="3550359"/>
                  <a:ext cx="2835767" cy="1384995"/>
                </a:xfrm>
                <a:prstGeom prst="rect">
                  <a:avLst/>
                </a:prstGeom>
              </p:spPr>
              <p:txBody>
                <a:bodyPr wrap="square">
                  <a:spAutoFit/>
                </a:bodyPr>
                <a:lstStyle/>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𝜙</m:t>
                            </m:r>
                          </m:e>
                          <m:sub>
                            <m:r>
                              <a:rPr lang="en-US" altLang="ja-JP" sz="2800" b="0" i="1" smtClean="0">
                                <a:latin typeface="Cambria Math" panose="02040503050406030204" pitchFamily="18" charset="0"/>
                                <a:cs typeface="Times New Roman" pitchFamily="18" charset="0"/>
                              </a:rPr>
                              <m:t>𝑟</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smtClean="0">
                            <a:latin typeface="Courier New" panose="02070309020205020404" pitchFamily="49" charset="0"/>
                            <a:cs typeface="Courier New" panose="02070309020205020404" pitchFamily="49" charset="0"/>
                          </a:rPr>
                          <m:t>abac</m:t>
                        </m:r>
                      </m:oMath>
                    </m:oMathPara>
                  </a14:m>
                  <a:endParaRPr lang="en-US" altLang="ja-JP" sz="2800" b="1" i="0" dirty="0" smtClean="0">
                    <a:latin typeface="Courier New" panose="02070309020205020404" pitchFamily="49" charset="0"/>
                    <a:cs typeface="Courier New" panose="02070309020205020404" pitchFamily="49" charset="0"/>
                  </a:endParaRPr>
                </a:p>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smtClean="0">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𝜙</m:t>
                            </m:r>
                          </m:e>
                          <m:sub>
                            <m:r>
                              <a:rPr lang="en-US" altLang="ja-JP" sz="2800" i="1">
                                <a:latin typeface="Cambria Math" panose="02040503050406030204" pitchFamily="18" charset="0"/>
                                <a:cs typeface="Times New Roman" pitchFamily="18" charset="0"/>
                              </a:rPr>
                              <m:t>𝑟</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smtClean="0">
                            <a:latin typeface="Courier New" panose="02070309020205020404" pitchFamily="49" charset="0"/>
                            <a:cs typeface="Courier New" panose="02070309020205020404" pitchFamily="49" charset="0"/>
                          </a:rPr>
                          <m:t>aac</m:t>
                        </m:r>
                      </m:oMath>
                    </m:oMathPara>
                  </a14:m>
                  <a:endParaRPr lang="en-US" altLang="ja-JP" sz="2800" b="1" i="0" dirty="0" smtClean="0">
                    <a:latin typeface="Courier New" panose="02070309020205020404" pitchFamily="49" charset="0"/>
                    <a:cs typeface="Courier New" panose="02070309020205020404" pitchFamily="49" charset="0"/>
                  </a:endParaRPr>
                </a:p>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smtClean="0">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𝜙</m:t>
                            </m:r>
                          </m:e>
                          <m:sub>
                            <m:r>
                              <a:rPr lang="en-US" altLang="ja-JP" sz="2800" i="1">
                                <a:latin typeface="Cambria Math" panose="02040503050406030204" pitchFamily="18" charset="0"/>
                                <a:cs typeface="Times New Roman" pitchFamily="18" charset="0"/>
                              </a:rPr>
                              <m:t>𝑟</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a:latin typeface="Courier New" panose="02070309020205020404" pitchFamily="49" charset="0"/>
                            <a:cs typeface="Courier New" panose="02070309020205020404" pitchFamily="49" charset="0"/>
                          </a:rPr>
                          <m:t>a</m:t>
                        </m:r>
                      </m:oMath>
                    </m:oMathPara>
                  </a14:m>
                  <a:endParaRPr lang="en-US" altLang="ja-JP" sz="28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4644040" y="3550359"/>
                  <a:ext cx="2835767" cy="1384995"/>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4297720" y="4894782"/>
                  <a:ext cx="4647864" cy="193777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r>
                    <a:rPr lang="en-US" altLang="ja-JP" sz="2800" b="1" dirty="0" smtClean="0">
                      <a:latin typeface="Courier New" panose="02070309020205020404" pitchFamily="49" charset="0"/>
                      <a:cs typeface="Courier New" panose="02070309020205020404" pitchFamily="49" charset="0"/>
                    </a:rPr>
                    <a:t/>
                  </a:r>
                  <a:br>
                    <a:rPr lang="en-US" altLang="ja-JP" sz="2800" b="1" dirty="0" smtClean="0">
                      <a:latin typeface="Courier New" panose="02070309020205020404" pitchFamily="49" charset="0"/>
                      <a:cs typeface="Courier New" panose="02070309020205020404" pitchFamily="49" charset="0"/>
                    </a:rPr>
                  </a:br>
                  <a:r>
                    <a:rPr lang="en-US" altLang="ja-JP" sz="2800" b="1" dirty="0" smtClean="0">
                      <a:latin typeface="Courier New" panose="02070309020205020404" pitchFamily="49" charset="0"/>
                      <a:cs typeface="Courier New" panose="02070309020205020404" pitchFamily="49" charset="0"/>
                    </a:rPr>
                    <a:t>  </a:t>
                  </a:r>
                  <a14:m>
                    <m:oMath xmlns:m="http://schemas.openxmlformats.org/officeDocument/2006/math">
                      <m:sSub>
                        <m:sSubPr>
                          <m:ctrlPr>
                            <a:rPr lang="en-US" altLang="ja-JP" sz="2000" b="1" i="1">
                              <a:latin typeface="Cambria Math" panose="02040503050406030204" pitchFamily="18" charset="0"/>
                              <a:cs typeface="Courier New" panose="02070309020205020404" pitchFamily="49" charset="0"/>
                            </a:rPr>
                          </m:ctrlPr>
                        </m:sSubPr>
                        <m:e>
                          <m:r>
                            <a:rPr lang="en-US" altLang="ja-JP" sz="2000" b="1" i="1">
                              <a:latin typeface="Cambria Math" panose="02040503050406030204" pitchFamily="18" charset="0"/>
                              <a:cs typeface="Courier New" panose="02070309020205020404" pitchFamily="49" charset="0"/>
                            </a:rPr>
                            <m:t>𝝍</m:t>
                          </m:r>
                        </m:e>
                        <m:sub>
                          <m:r>
                            <a:rPr lang="en-US" altLang="ja-JP" sz="2000" b="1" i="1" smtClean="0">
                              <a:latin typeface="Cambria Math" panose="02040503050406030204" pitchFamily="18" charset="0"/>
                              <a:cs typeface="Courier New" panose="02070309020205020404" pitchFamily="49" charset="0"/>
                            </a:rPr>
                            <m:t>𝒆</m:t>
                          </m:r>
                        </m:sub>
                      </m:sSub>
                      <m:d>
                        <m:dPr>
                          <m:ctrlPr>
                            <a:rPr lang="en-US" altLang="ja-JP" sz="2000" b="1" i="1">
                              <a:latin typeface="Cambria Math" panose="02040503050406030204" pitchFamily="18" charset="0"/>
                              <a:cs typeface="Courier New" panose="02070309020205020404" pitchFamily="49" charset="0"/>
                            </a:rPr>
                          </m:ctrlPr>
                        </m:dPr>
                        <m:e>
                          <m:r>
                            <a:rPr lang="en-US" altLang="ja-JP" sz="2000" b="1" i="1">
                              <a:latin typeface="Cambria Math" panose="02040503050406030204" pitchFamily="18" charset="0"/>
                              <a:cs typeface="Courier New" panose="02070309020205020404" pitchFamily="49" charset="0"/>
                            </a:rPr>
                            <m:t> </m:t>
                          </m:r>
                          <m:sSubSup>
                            <m:sSubSupPr>
                              <m:ctrlPr>
                                <a:rPr lang="en-US" altLang="ja-JP" sz="2000" b="1" i="1">
                                  <a:latin typeface="Cambria Math" panose="02040503050406030204" pitchFamily="18" charset="0"/>
                                  <a:cs typeface="Courier New" panose="02070309020205020404" pitchFamily="49" charset="0"/>
                                </a:rPr>
                              </m:ctrlPr>
                            </m:sSubSupPr>
                            <m:e>
                              <m:r>
                                <a:rPr lang="en-US" altLang="ja-JP" sz="2000" b="1" i="1">
                                  <a:latin typeface="Cambria Math" panose="02040503050406030204" pitchFamily="18" charset="0"/>
                                  <a:cs typeface="Courier New" panose="02070309020205020404" pitchFamily="49" charset="0"/>
                                </a:rPr>
                                <m:t>𝝓</m:t>
                              </m:r>
                            </m:e>
                            <m:sub>
                              <m:r>
                                <a:rPr lang="en-US" altLang="ja-JP" sz="2000" b="1" i="1" smtClean="0">
                                  <a:latin typeface="Cambria Math" panose="02040503050406030204" pitchFamily="18" charset="0"/>
                                  <a:cs typeface="Courier New" panose="02070309020205020404" pitchFamily="49" charset="0"/>
                                </a:rPr>
                                <m:t>𝒓</m:t>
                              </m:r>
                            </m:sub>
                            <m:sup>
                              <m:r>
                                <a:rPr lang="en-US" altLang="ja-JP" sz="2000" b="1" i="1">
                                  <a:latin typeface="Cambria Math" panose="02040503050406030204" pitchFamily="18" charset="0"/>
                                  <a:cs typeface="Courier New" panose="02070309020205020404" pitchFamily="49" charset="0"/>
                                </a:rPr>
                                <m:t>𝒊</m:t>
                              </m:r>
                            </m:sup>
                          </m:sSubSup>
                          <m:d>
                            <m:dPr>
                              <m:ctrlPr>
                                <a:rPr lang="en-US" altLang="ja-JP" sz="2000" b="1" i="1">
                                  <a:latin typeface="Cambria Math" panose="02040503050406030204" pitchFamily="18" charset="0"/>
                                  <a:cs typeface="Courier New" panose="02070309020205020404" pitchFamily="49" charset="0"/>
                                </a:rPr>
                              </m:ctrlPr>
                            </m:dPr>
                            <m:e>
                              <m:r>
                                <m:rPr>
                                  <m:nor/>
                                </m:rPr>
                                <a:rPr lang="en-US" altLang="ja-JP" sz="2000" b="1" i="0">
                                  <a:latin typeface="Courier New" panose="02070309020205020404" pitchFamily="49" charset="0"/>
                                  <a:cs typeface="Courier New" panose="02070309020205020404" pitchFamily="49" charset="0"/>
                                </a:rPr>
                                <m:t>a</m:t>
                              </m:r>
                            </m:e>
                          </m:d>
                        </m:e>
                      </m:d>
                    </m:oMath>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4297720" y="4894782"/>
                  <a:ext cx="4647864" cy="1937775"/>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20" name="グループ化 19"/>
          <p:cNvGrpSpPr/>
          <p:nvPr/>
        </p:nvGrpSpPr>
        <p:grpSpPr>
          <a:xfrm>
            <a:off x="4626027" y="3575686"/>
            <a:ext cx="3962561" cy="1372331"/>
            <a:chOff x="4644041" y="3563023"/>
            <a:chExt cx="3962561" cy="1372331"/>
          </a:xfrm>
        </p:grpSpPr>
        <mc:AlternateContent xmlns:mc="http://schemas.openxmlformats.org/markup-compatibility/2006" xmlns:a14="http://schemas.microsoft.com/office/drawing/2010/main">
          <mc:Choice Requires="a14">
            <p:sp>
              <p:nvSpPr>
                <p:cNvPr id="7" name="テキスト ボックス 6"/>
                <p:cNvSpPr txBox="1"/>
                <p:nvPr/>
              </p:nvSpPr>
              <p:spPr>
                <a:xfrm>
                  <a:off x="4644041" y="3563023"/>
                  <a:ext cx="3962561" cy="1372331"/>
                </a:xfrm>
                <a:prstGeom prst="rect">
                  <a:avLst/>
                </a:prstGeom>
                <a:noFill/>
                <a:ln w="47625">
                  <a:solidFill>
                    <a:srgbClr val="FF0000"/>
                  </a:solidFill>
                </a:ln>
              </p:spPr>
              <p:txBody>
                <a:bodyPr wrap="square" rtlCol="0">
                  <a:noAutofit/>
                </a:bodyPr>
                <a:lstStyle/>
                <a:p>
                  <a:r>
                    <a:rPr lang="en-US" altLang="ja-JP" dirty="0" smtClean="0"/>
                    <a:t/>
                  </a:r>
                  <a:br>
                    <a:rPr lang="en-US" altLang="ja-JP" dirty="0" smtClean="0"/>
                  </a:br>
                  <a:r>
                    <a:rPr lang="en-US" altLang="ja-JP" dirty="0" smtClean="0"/>
                    <a:t>                                         identical</a:t>
                  </a:r>
                  <a:br>
                    <a:rPr lang="en-US" altLang="ja-JP" dirty="0" smtClean="0"/>
                  </a:br>
                  <a:r>
                    <a:rPr lang="en-US" altLang="ja-JP" dirty="0" smtClean="0"/>
                    <a:t>                                         for </a:t>
                  </a:r>
                  <a14:m>
                    <m:oMath xmlns:m="http://schemas.openxmlformats.org/officeDocument/2006/math">
                      <m:r>
                        <a:rPr lang="en-US" altLang="ja-JP" b="0" i="1" smtClean="0">
                          <a:latin typeface="Cambria Math" panose="02040503050406030204" pitchFamily="18" charset="0"/>
                        </a:rPr>
                        <m:t>𝜌</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𝑛</m:t>
                          </m:r>
                        </m:e>
                      </m:d>
                    </m:oMath>
                  </a14:m>
                  <a:r>
                    <a:rPr kumimoji="1" lang="en-US" altLang="ja-JP" dirty="0" smtClean="0"/>
                    <a:t/>
                  </a:r>
                  <a:br>
                    <a:rPr kumimoji="1" lang="en-US" altLang="ja-JP" dirty="0" smtClean="0"/>
                  </a:br>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644041" y="3563023"/>
                  <a:ext cx="3962561" cy="1372331"/>
                </a:xfrm>
                <a:prstGeom prst="rect">
                  <a:avLst/>
                </a:prstGeom>
                <a:blipFill rotWithShape="0">
                  <a:blip r:embed="rId8"/>
                  <a:stretch>
                    <a:fillRect/>
                  </a:stretch>
                </a:blipFill>
                <a:ln w="47625">
                  <a:solidFill>
                    <a:srgbClr val="FF0000"/>
                  </a:solidFill>
                </a:ln>
              </p:spPr>
              <p:txBody>
                <a:bodyPr/>
                <a:lstStyle/>
                <a:p>
                  <a:r>
                    <a:rPr lang="ja-JP" altLang="en-US">
                      <a:noFill/>
                    </a:rPr>
                    <a:t> </a:t>
                  </a:r>
                </a:p>
              </p:txBody>
            </p:sp>
          </mc:Fallback>
        </mc:AlternateContent>
        <p:sp>
          <p:nvSpPr>
            <p:cNvPr id="18" name="右中かっこ 17"/>
            <p:cNvSpPr/>
            <p:nvPr/>
          </p:nvSpPr>
          <p:spPr>
            <a:xfrm>
              <a:off x="7128157" y="3663351"/>
              <a:ext cx="202239" cy="1177881"/>
            </a:xfrm>
            <a:prstGeom prst="rightBrace">
              <a:avLst>
                <a:gd name="adj1" fmla="val 102173"/>
                <a:gd name="adj2" fmla="val 417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3571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295"/>
            <a:ext cx="7886700" cy="1325563"/>
          </a:xfrm>
        </p:spPr>
        <p:txBody>
          <a:bodyPr>
            <a:normAutofit fontScale="90000"/>
          </a:bodyPr>
          <a:lstStyle/>
          <a:p>
            <a:pPr algn="ctr"/>
            <a:r>
              <a:rPr lang="en-US" altLang="ja-JP" dirty="0" smtClean="0"/>
              <a:t>We found good morphisms</a:t>
            </a:r>
            <a:br>
              <a:rPr lang="en-US" altLang="ja-JP" dirty="0" smtClean="0"/>
            </a:br>
            <a:r>
              <a:rPr lang="en-US" altLang="ja-JP" dirty="0" smtClean="0"/>
              <a:t>that generate Run-Rich Strings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33983" y="1471409"/>
                <a:ext cx="8703300" cy="646331"/>
              </a:xfrm>
              <a:prstGeom prst="rect">
                <a:avLst/>
              </a:prstGeom>
            </p:spPr>
            <p:txBody>
              <a:bodyPr wrap="square">
                <a:spAutoFit/>
              </a:bodyPr>
              <a:lstStyle/>
              <a:p>
                <a:pPr marL="342900" indent="-342900">
                  <a:spcBef>
                    <a:spcPct val="20000"/>
                  </a:spcBef>
                  <a:defRPr/>
                </a:pPr>
                <a14:m>
                  <m:oMathPara xmlns:m="http://schemas.openxmlformats.org/officeDocument/2006/math">
                    <m:oMathParaPr>
                      <m:jc m:val="centerGroup"/>
                    </m:oMathParaPr>
                    <m:oMath xmlns:m="http://schemas.openxmlformats.org/officeDocument/2006/math">
                      <m:sSub>
                        <m:sSubPr>
                          <m:ctrlPr>
                            <a:rPr lang="en-US" altLang="ja-JP" sz="3600" b="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𝜙</m:t>
                          </m:r>
                        </m:e>
                        <m:sub>
                          <m:r>
                            <a:rPr lang="en-US" altLang="ja-JP" sz="3600" b="0" i="1" smtClean="0">
                              <a:latin typeface="Cambria Math" panose="02040503050406030204" pitchFamily="18" charset="0"/>
                              <a:cs typeface="Times New Roman" pitchFamily="18" charset="0"/>
                            </a:rPr>
                            <m:t>𝑟</m:t>
                          </m:r>
                        </m:sub>
                      </m:sSub>
                      <m:d>
                        <m:dPr>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a</m:t>
                          </m:r>
                        </m:e>
                      </m:d>
                      <m:r>
                        <a:rPr lang="en-US" altLang="ja-JP" sz="3600" b="0" i="1" smtClean="0">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abac</m:t>
                      </m:r>
                      <m:r>
                        <a:rPr lang="en-US" altLang="ja-JP" sz="3600" b="0" i="1" smtClean="0">
                          <a:latin typeface="Cambria Math" panose="02040503050406030204" pitchFamily="18" charset="0"/>
                          <a:cs typeface="Times New Roman" pitchFamily="18" charset="0"/>
                        </a:rPr>
                        <m:t>   </m:t>
                      </m:r>
                      <m:sSub>
                        <m:sSubPr>
                          <m:ctrlPr>
                            <a:rPr lang="en-US" altLang="ja-JP" sz="360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 </m:t>
                          </m:r>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b</m:t>
                          </m:r>
                        </m:e>
                      </m:d>
                      <m:r>
                        <a:rPr lang="en-US" altLang="ja-JP" sz="3600" i="1">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aac</m:t>
                      </m:r>
                      <m:r>
                        <a:rPr lang="en-US" altLang="ja-JP" sz="3600" b="0" i="1" smtClean="0">
                          <a:latin typeface="Cambria Math" panose="02040503050406030204" pitchFamily="18" charset="0"/>
                          <a:cs typeface="Times New Roman" pitchFamily="18" charset="0"/>
                        </a:rPr>
                        <m:t>    </m:t>
                      </m:r>
                      <m:sSub>
                        <m:sSubPr>
                          <m:ctrlPr>
                            <a:rPr lang="en-US" altLang="ja-JP" sz="3600" i="1">
                              <a:latin typeface="Cambria Math" panose="02040503050406030204" pitchFamily="18" charset="0"/>
                              <a:cs typeface="Times New Roman" pitchFamily="18" charset="0"/>
                            </a:rPr>
                          </m:ctrlPr>
                        </m:sSubPr>
                        <m:e>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c</m:t>
                          </m:r>
                        </m:e>
                      </m:d>
                      <m:r>
                        <a:rPr lang="en-US" altLang="ja-JP" sz="3600" i="1">
                          <a:latin typeface="Cambria Math" panose="02040503050406030204" pitchFamily="18" charset="0"/>
                          <a:cs typeface="Times New Roman" pitchFamily="18" charset="0"/>
                        </a:rPr>
                        <m:t>=</m:t>
                      </m:r>
                      <m:r>
                        <m:rPr>
                          <m:nor/>
                        </m:rPr>
                        <a:rPr lang="en-US" altLang="ja-JP" sz="3600" b="1" i="0">
                          <a:latin typeface="Courier New" panose="02070309020205020404" pitchFamily="49" charset="0"/>
                          <a:cs typeface="Courier New" panose="02070309020205020404" pitchFamily="49" charset="0"/>
                        </a:rPr>
                        <m:t>a</m:t>
                      </m:r>
                    </m:oMath>
                  </m:oMathPara>
                </a14:m>
                <a:endParaRPr lang="en-US" altLang="ja-JP" sz="36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3983" y="1471409"/>
                <a:ext cx="8703300" cy="646331"/>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0" y="2255357"/>
                <a:ext cx="6825803" cy="1384995"/>
              </a:xfrm>
              <a:prstGeom prst="rect">
                <a:avLst/>
              </a:prstGeom>
            </p:spPr>
            <p:txBody>
              <a:bodyPr wrap="square">
                <a:spAutoFit/>
              </a:bodyPr>
              <a:lstStyle/>
              <a:p>
                <a:pPr marL="342900">
                  <a:spcBef>
                    <a:spcPct val="20000"/>
                  </a:spcBef>
                  <a:defRPr/>
                </a:pPr>
                <a14:m>
                  <m:oMathPara xmlns:m="http://schemas.openxmlformats.org/officeDocument/2006/math">
                    <m:oMathParaPr>
                      <m:jc m:val="center"/>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101001011001010010110100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0" y="2255357"/>
                <a:ext cx="6825803" cy="138499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485633" y="2890056"/>
                <a:ext cx="4647864" cy="138499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485633" y="2890056"/>
                <a:ext cx="4647864" cy="1384995"/>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3539" y="3920027"/>
                <a:ext cx="2300694"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h</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3539" y="3920027"/>
                <a:ext cx="2300694" cy="44480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38" y="4525201"/>
                <a:ext cx="4222861" cy="909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800" b="0" i="1" smtClean="0">
                              <a:latin typeface="Cambria Math" panose="02040503050406030204" pitchFamily="18" charset="0"/>
                            </a:rPr>
                          </m:ctrlPr>
                        </m:funcPr>
                        <m:fName>
                          <m:limLow>
                            <m:limLowPr>
                              <m:ctrlPr>
                                <a:rPr kumimoji="1" lang="en-US" altLang="ja-JP" sz="2800" b="0" i="1" smtClean="0">
                                  <a:latin typeface="Cambria Math" panose="02040503050406030204" pitchFamily="18" charset="0"/>
                                </a:rPr>
                              </m:ctrlPr>
                            </m:limLowPr>
                            <m:e>
                              <m:r>
                                <m:rPr>
                                  <m:sty m:val="p"/>
                                </m:rPr>
                                <a:rPr kumimoji="1" lang="en-US" altLang="ja-JP" sz="2800" b="0" i="0" smtClean="0">
                                  <a:latin typeface="Cambria Math" panose="02040503050406030204" pitchFamily="18" charset="0"/>
                                </a:rPr>
                                <m:t>lim</m:t>
                              </m:r>
                            </m:e>
                            <m:lim>
                              <m: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lim>
                          </m:limLow>
                        </m:fName>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𝜌</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den>
                          </m:f>
                        </m:e>
                      </m:func>
                      <m:r>
                        <a:rPr kumimoji="1" lang="en-US" altLang="ja-JP" sz="2800" b="0" i="1" smtClean="0">
                          <a:latin typeface="Cambria Math" panose="02040503050406030204" pitchFamily="18" charset="0"/>
                        </a:rPr>
                        <m:t>=0.9445757</m:t>
                      </m:r>
                    </m:oMath>
                  </m:oMathPara>
                </a14:m>
                <a:r>
                  <a:rPr kumimoji="1" lang="en-US" altLang="ja-JP" sz="2400" dirty="0" smtClean="0"/>
                  <a:t/>
                </a:r>
                <a:br>
                  <a:rPr kumimoji="1" lang="en-US" altLang="ja-JP" sz="2400" dirty="0" smtClean="0"/>
                </a:b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38" y="4525201"/>
                <a:ext cx="4222861" cy="90903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827465" y="4380490"/>
                <a:ext cx="2503249"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𝑣</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𝜓</m:t>
                          </m:r>
                        </m:e>
                        <m:sub>
                          <m:r>
                            <a:rPr kumimoji="1" lang="en-US" altLang="ja-JP" sz="2800" b="0" i="1" smtClean="0">
                              <a:latin typeface="Cambria Math" panose="02040503050406030204" pitchFamily="18" charset="0"/>
                            </a:rPr>
                            <m:t>𝑒</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827465" y="4380490"/>
                <a:ext cx="2503249" cy="44480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223010" y="4914389"/>
                <a:ext cx="4222861" cy="9066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𝜎</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i="1">
                                      <a:latin typeface="Cambria Math" panose="02040503050406030204" pitchFamily="18" charset="0"/>
                                    </a:rPr>
                                    <m:t>12</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b="0" i="1" smtClean="0">
                                      <a:latin typeface="Cambria Math" panose="02040503050406030204" pitchFamily="18" charset="0"/>
                                    </a:rPr>
                                    <m:t>12</m:t>
                                  </m:r>
                                </m:sub>
                              </m:sSub>
                            </m:e>
                          </m:d>
                        </m:den>
                      </m:f>
                      <m:r>
                        <a:rPr kumimoji="1" lang="en-US" altLang="ja-JP" sz="2800" b="0" i="1" smtClean="0">
                          <a:latin typeface="Cambria Math" panose="02040503050406030204" pitchFamily="18" charset="0"/>
                        </a:rPr>
                        <m:t>=2.036982</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23010" y="4914389"/>
                <a:ext cx="4222861" cy="906658"/>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3983" y="6448762"/>
                <a:ext cx="3456587" cy="400110"/>
              </a:xfrm>
              <a:prstGeom prst="rect">
                <a:avLst/>
              </a:prstGeom>
              <a:noFill/>
            </p:spPr>
            <p:txBody>
              <a:bodyPr wrap="none" rtlCol="0">
                <a:spAutoFit/>
              </a:bodyPr>
              <a:lstStyle/>
              <a:p>
                <a14:m>
                  <m:oMath xmlns:m="http://schemas.openxmlformats.org/officeDocument/2006/math">
                    <m:r>
                      <a:rPr lang="en-US" altLang="ja-JP" sz="2000" i="1" smtClean="0">
                        <a:latin typeface="Cambria Math" panose="02040503050406030204" pitchFamily="18" charset="0"/>
                      </a:rPr>
                      <m:t>𝜌</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Number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3983" y="6448762"/>
                <a:ext cx="3456587" cy="400110"/>
              </a:xfrm>
              <a:prstGeom prst="rect">
                <a:avLst/>
              </a:prstGeom>
              <a:blipFill rotWithShape="0">
                <a:blip r:embed="rId10"/>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343965" y="6447507"/>
                <a:ext cx="4679614"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𝜎</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Sum of Exponents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343965" y="6447507"/>
                <a:ext cx="4679614" cy="400110"/>
              </a:xfrm>
              <a:prstGeom prst="rect">
                <a:avLst/>
              </a:prstGeom>
              <a:blipFill rotWithShape="0">
                <a:blip r:embed="rId11"/>
                <a:stretch>
                  <a:fillRect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799610" y="5336404"/>
                <a:ext cx="2748359" cy="882614"/>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rPr>
                      <m:t>=</m:t>
                    </m:r>
                    <m:r>
                      <a:rPr lang="en-US" altLang="ja-JP" sz="2800" b="0" i="1" smtClean="0">
                        <a:latin typeface="Cambria Math" panose="02040503050406030204" pitchFamily="18" charset="0"/>
                      </a:rPr>
                      <m:t> </m:t>
                    </m:r>
                  </m:oMath>
                </a14:m>
                <a:r>
                  <a:rPr lang="en-US" altLang="ja-JP" sz="2400" dirty="0" smtClean="0"/>
                  <a:t>Know Best L.B.</a:t>
                </a:r>
                <a:br>
                  <a:rPr lang="en-US" altLang="ja-JP" sz="2400" dirty="0" smtClean="0"/>
                </a:br>
                <a:r>
                  <a:rPr lang="en-US" altLang="ja-JP" sz="2400" dirty="0" smtClean="0"/>
                  <a:t>    [Simpson2010] </a:t>
                </a:r>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799610" y="5336404"/>
                <a:ext cx="2748359" cy="882614"/>
              </a:xfrm>
              <a:prstGeom prst="rect">
                <a:avLst/>
              </a:prstGeom>
              <a:blipFill rotWithShape="0">
                <a:blip r:embed="rId12"/>
                <a:stretch>
                  <a:fillRect r="-2661" b="-151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918142" y="5552013"/>
                <a:ext cx="3215355" cy="882614"/>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rPr>
                      <m:t>&gt; </m:t>
                    </m:r>
                  </m:oMath>
                </a14:m>
                <a:r>
                  <a:rPr lang="en-US" altLang="ja-JP" sz="2400" dirty="0" smtClean="0"/>
                  <a:t>Know Best L.B.</a:t>
                </a:r>
                <a:br>
                  <a:rPr lang="en-US" altLang="ja-JP" sz="2400" dirty="0" smtClean="0"/>
                </a:br>
                <a:r>
                  <a:rPr lang="en-US" altLang="ja-JP" sz="2400" dirty="0" smtClean="0"/>
                  <a:t>   [Crochemore+2011] </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8142" y="5552013"/>
                <a:ext cx="3215355" cy="882614"/>
              </a:xfrm>
              <a:prstGeom prst="rect">
                <a:avLst/>
              </a:prstGeom>
              <a:blipFill rotWithShape="0">
                <a:blip r:embed="rId13"/>
                <a:stretch>
                  <a:fillRect r="-4364" b="-15172"/>
                </a:stretch>
              </a:blipFill>
            </p:spPr>
            <p:txBody>
              <a:bodyPr/>
              <a:lstStyle/>
              <a:p>
                <a:r>
                  <a:rPr lang="ja-JP" altLang="en-US">
                    <a:noFill/>
                  </a:rPr>
                  <a:t> </a:t>
                </a:r>
              </a:p>
            </p:txBody>
          </p:sp>
        </mc:Fallback>
      </mc:AlternateContent>
      <p:sp>
        <p:nvSpPr>
          <p:cNvPr id="18" name="テキスト ボックス 17"/>
          <p:cNvSpPr txBox="1"/>
          <p:nvPr/>
        </p:nvSpPr>
        <p:spPr>
          <a:xfrm rot="20347813">
            <a:off x="26443" y="235050"/>
            <a:ext cx="1199367" cy="369332"/>
          </a:xfrm>
          <a:prstGeom prst="rect">
            <a:avLst/>
          </a:prstGeom>
          <a:solidFill>
            <a:srgbClr val="FFFF00"/>
          </a:solidFill>
        </p:spPr>
        <p:txBody>
          <a:bodyPr wrap="none" rtlCol="0">
            <a:spAutoFit/>
          </a:bodyPr>
          <a:lstStyle/>
          <a:p>
            <a:r>
              <a:rPr kumimoji="1" lang="en-US" altLang="ja-JP" dirty="0" smtClean="0"/>
              <a:t>In Short,</a:t>
            </a:r>
            <a:endParaRPr kumimoji="1" lang="ja-JP" altLang="en-US" dirty="0"/>
          </a:p>
        </p:txBody>
      </p:sp>
    </p:spTree>
    <p:extLst>
      <p:ext uri="{BB962C8B-B14F-4D97-AF65-F5344CB8AC3E}">
        <p14:creationId xmlns:p14="http://schemas.microsoft.com/office/powerpoint/2010/main" val="1542910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吹き出し 24"/>
          <p:cNvSpPr/>
          <p:nvPr/>
        </p:nvSpPr>
        <p:spPr>
          <a:xfrm>
            <a:off x="6042438" y="2929868"/>
            <a:ext cx="1352551" cy="1692597"/>
          </a:xfrm>
          <a:prstGeom prst="wedgeRectCallout">
            <a:avLst>
              <a:gd name="adj1" fmla="val -137317"/>
              <a:gd name="adj2" fmla="val -47091"/>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mc:AlternateContent xmlns:mc="http://schemas.openxmlformats.org/markup-compatibility/2006">
        <mc:Choice xmlns:a14="http://schemas.microsoft.com/office/drawing/2010/main" Requires="a14">
          <p:sp>
            <p:nvSpPr>
              <p:cNvPr id="2" name="タイトル 1"/>
              <p:cNvSpPr>
                <a:spLocks noGrp="1"/>
              </p:cNvSpPr>
              <p:nvPr>
                <p:ph type="title"/>
              </p:nvPr>
            </p:nvSpPr>
            <p:spPr>
              <a:xfrm>
                <a:off x="628650" y="-75168"/>
                <a:ext cx="7886700" cy="1325563"/>
              </a:xfrm>
            </p:spPr>
            <p:txBody>
              <a:bodyPr/>
              <a:lstStyle/>
              <a:p>
                <a:r>
                  <a:rPr lang="en-US" altLang="ja-JP" dirty="0" smtClean="0"/>
                  <a:t>New Lower Bounds for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𝜎</m:t>
                        </m:r>
                        <m:r>
                          <a:rPr lang="en-US" altLang="ja-JP" i="1">
                            <a:latin typeface="Cambria Math" panose="02040503050406030204" pitchFamily="18" charset="0"/>
                          </a:rPr>
                          <m:t>(</m:t>
                        </m:r>
                        <m:r>
                          <a:rPr lang="en-US" altLang="ja-JP" i="1">
                            <a:latin typeface="Cambria Math" panose="02040503050406030204" pitchFamily="18" charset="0"/>
                          </a:rPr>
                          <m:t>𝑛</m:t>
                        </m:r>
                        <m:r>
                          <a:rPr lang="en-US" altLang="ja-JP" i="1">
                            <a:latin typeface="Cambria Math" panose="02040503050406030204" pitchFamily="18" charset="0"/>
                          </a:rPr>
                          <m:t>)</m:t>
                        </m:r>
                      </m:num>
                      <m:den>
                        <m:r>
                          <a:rPr lang="en-US" altLang="ja-JP" i="1">
                            <a:latin typeface="Cambria Math" panose="02040503050406030204" pitchFamily="18" charset="0"/>
                          </a:rPr>
                          <m:t>𝑛</m:t>
                        </m:r>
                      </m:den>
                    </m:f>
                  </m:oMath>
                </a14:m>
                <a:endParaRPr kumimoji="1" lang="ja-JP" altLang="en-US"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xfrm>
                <a:off x="628650" y="-75168"/>
                <a:ext cx="7886700" cy="1325563"/>
              </a:xfrm>
              <a:blipFill rotWithShape="0">
                <a:blip r:embed="rId3"/>
                <a:stretch>
                  <a:fillRect l="-309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374546" y="1250395"/>
                <a:ext cx="8602684" cy="5233422"/>
              </a:xfrm>
            </p:spPr>
            <p:txBody>
              <a:bodyPr>
                <a:normAutofit/>
              </a:bodyPr>
              <a:lstStyle/>
              <a:p>
                <a:r>
                  <a:rPr lang="en-US" altLang="ja-JP" dirty="0" smtClean="0"/>
                  <a:t>2.035267  : current best  </a:t>
                </a:r>
                <a:r>
                  <a:rPr lang="en-US" altLang="ja-JP" dirty="0" smtClean="0"/>
                  <a:t>[Crochemore+2011]</a:t>
                </a:r>
              </a:p>
              <a:p>
                <a:r>
                  <a:rPr lang="en-US" altLang="ja-JP" dirty="0" smtClean="0"/>
                  <a:t>2.036982 </a:t>
                </a:r>
                <a14:m>
                  <m:oMath xmlns:m="http://schemas.openxmlformats.org/officeDocument/2006/math">
                    <m:r>
                      <a:rPr lang="en-US" altLang="ja-JP" b="0" i="0" smtClean="0">
                        <a:latin typeface="Cambria Math" panose="02040503050406030204" pitchFamily="18" charset="0"/>
                      </a:rPr>
                      <m:t>= </m:t>
                    </m:r>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𝜎</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𝑣</m:t>
                                </m:r>
                              </m:e>
                              <m:sub>
                                <m:r>
                                  <a:rPr lang="en-US" altLang="ja-JP" b="0" i="1" smtClean="0">
                                    <a:latin typeface="Cambria Math" panose="02040503050406030204" pitchFamily="18" charset="0"/>
                                  </a:rPr>
                                  <m:t>12</m:t>
                                </m:r>
                              </m:sub>
                            </m:sSub>
                          </m:e>
                        </m:d>
                      </m:num>
                      <m:den>
                        <m:d>
                          <m:dPr>
                            <m:begChr m:val="|"/>
                            <m:endChr m:val="|"/>
                            <m:ctrlPr>
                              <a:rPr lang="en-US" altLang="ja-JP"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𝑣</m:t>
                                </m:r>
                              </m:e>
                              <m:sub>
                                <m:r>
                                  <a:rPr lang="en-US" altLang="ja-JP" b="0" i="1" smtClean="0">
                                    <a:latin typeface="Cambria Math" panose="02040503050406030204" pitchFamily="18" charset="0"/>
                                  </a:rPr>
                                  <m:t>12</m:t>
                                </m:r>
                              </m:sub>
                            </m:sSub>
                          </m:e>
                        </m:d>
                      </m:den>
                    </m:f>
                    <m:r>
                      <a:rPr lang="en-US" altLang="ja-JP" b="0" i="0" smtClean="0">
                        <a:latin typeface="Cambria Math" panose="02040503050406030204" pitchFamily="18" charset="0"/>
                      </a:rPr>
                      <m:t>= </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15389914.96</m:t>
                        </m:r>
                      </m:num>
                      <m:den>
                        <m:r>
                          <a:rPr lang="en-US" altLang="ja-JP" b="0" i="1" smtClean="0">
                            <a:latin typeface="Cambria Math" panose="02040503050406030204" pitchFamily="18" charset="0"/>
                          </a:rPr>
                          <m:t>7555252</m:t>
                        </m:r>
                      </m:den>
                    </m:f>
                  </m:oMath>
                </a14:m>
                <a:endParaRPr lang="en-US" altLang="ja-JP" dirty="0" smtClean="0"/>
              </a:p>
              <a:p>
                <a:r>
                  <a:rPr lang="en-US" altLang="ja-JP" dirty="0" smtClean="0"/>
                  <a:t>2.036992 </a:t>
                </a:r>
                <a14:m>
                  <m:oMath xmlns:m="http://schemas.openxmlformats.org/officeDocument/2006/math">
                    <m:r>
                      <a:rPr lang="en-US" altLang="ja-JP" i="1">
                        <a:latin typeface="Cambria Math" panose="02040503050406030204" pitchFamily="18" charset="0"/>
                      </a:rPr>
                      <m:t>= </m:t>
                    </m:r>
                    <m:func>
                      <m:funcPr>
                        <m:ctrlPr>
                          <a:rPr lang="en-US" altLang="ja-JP" i="1">
                            <a:latin typeface="Cambria Math" panose="02040503050406030204" pitchFamily="18" charset="0"/>
                          </a:rPr>
                        </m:ctrlPr>
                      </m:funcPr>
                      <m:fName>
                        <m:limLow>
                          <m:limLowPr>
                            <m:ctrlPr>
                              <a:rPr lang="en-US" altLang="ja-JP" i="1">
                                <a:latin typeface="Cambria Math" panose="02040503050406030204" pitchFamily="18" charset="0"/>
                              </a:rPr>
                            </m:ctrlPr>
                          </m:limLowPr>
                          <m:e>
                            <m:r>
                              <m:rPr>
                                <m:sty m:val="p"/>
                              </m:rPr>
                              <a:rPr lang="en-US" altLang="ja-JP">
                                <a:latin typeface="Cambria Math" panose="02040503050406030204" pitchFamily="18" charset="0"/>
                              </a:rPr>
                              <m:t>lim</m:t>
                            </m:r>
                          </m:e>
                          <m:lim>
                            <m:r>
                              <a:rPr lang="en-US" altLang="ja-JP" i="1">
                                <a:latin typeface="Cambria Math" panose="02040503050406030204" pitchFamily="18" charset="0"/>
                              </a:rPr>
                              <m:t>𝑘</m:t>
                            </m:r>
                            <m:r>
                              <a:rPr lang="en-US" altLang="ja-JP" i="1">
                                <a:latin typeface="Cambria Math" panose="02040503050406030204" pitchFamily="18" charset="0"/>
                              </a:rPr>
                              <m:t>→∞</m:t>
                            </m:r>
                          </m:lim>
                        </m:limLow>
                      </m:fName>
                      <m:e>
                        <m:f>
                          <m:fPr>
                            <m:ctrlPr>
                              <a:rPr lang="en-US" altLang="ja-JP" i="1">
                                <a:latin typeface="Cambria Math" panose="02040503050406030204" pitchFamily="18" charset="0"/>
                              </a:rPr>
                            </m:ctrlPr>
                          </m:fPr>
                          <m:num>
                            <m:r>
                              <a:rPr lang="en-US" altLang="ja-JP" b="0" i="1" smtClean="0">
                                <a:latin typeface="Cambria Math" panose="02040503050406030204" pitchFamily="18" charset="0"/>
                              </a:rPr>
                              <m:t>𝜎</m:t>
                            </m:r>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12</m:t>
                                            </m:r>
                                          </m:sub>
                                        </m:sSub>
                                      </m:e>
                                    </m:d>
                                  </m:e>
                                  <m:sup>
                                    <m:r>
                                      <a:rPr lang="en-US" altLang="ja-JP" i="1">
                                        <a:latin typeface="Cambria Math" panose="02040503050406030204" pitchFamily="18" charset="0"/>
                                      </a:rPr>
                                      <m:t>𝑘</m:t>
                                    </m:r>
                                  </m:sup>
                                </m:sSup>
                              </m:e>
                            </m:d>
                          </m:num>
                          <m:den>
                            <m:d>
                              <m:dPr>
                                <m:begChr m:val="|"/>
                                <m:endChr m:val="|"/>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12</m:t>
                                            </m:r>
                                          </m:sub>
                                        </m:sSub>
                                      </m:e>
                                    </m:d>
                                  </m:e>
                                  <m:sup>
                                    <m:r>
                                      <a:rPr lang="en-US" altLang="ja-JP" i="1">
                                        <a:latin typeface="Cambria Math" panose="02040503050406030204" pitchFamily="18" charset="0"/>
                                      </a:rPr>
                                      <m:t>𝑘</m:t>
                                    </m:r>
                                  </m:sup>
                                </m:sSup>
                              </m:e>
                            </m:d>
                          </m:den>
                        </m:f>
                      </m:e>
                    </m:func>
                  </m:oMath>
                </a14:m>
                <a:r>
                  <a:rPr lang="en-US" altLang="ja-JP" dirty="0" smtClean="0"/>
                  <a:t> </a:t>
                </a:r>
                <a:endParaRPr lang="en-US" altLang="ja-JP"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374546" y="1250395"/>
                <a:ext cx="8602684" cy="5233422"/>
              </a:xfrm>
              <a:blipFill rotWithShape="0">
                <a:blip r:embed="rId4"/>
                <a:stretch>
                  <a:fillRect l="-1275" t="-1979"/>
                </a:stretch>
              </a:blipFill>
            </p:spPr>
            <p:txBody>
              <a:bodyPr/>
              <a:lstStyle/>
              <a:p>
                <a:r>
                  <a:rPr lang="ja-JP" altLang="en-US">
                    <a:noFill/>
                  </a:rPr>
                  <a:t> </a:t>
                </a:r>
              </a:p>
            </p:txBody>
          </p:sp>
        </mc:Fallback>
      </mc:AlternateContent>
      <p:sp>
        <p:nvSpPr>
          <p:cNvPr id="11" name="正方形/長方形 10"/>
          <p:cNvSpPr/>
          <p:nvPr/>
        </p:nvSpPr>
        <p:spPr>
          <a:xfrm rot="20602108">
            <a:off x="0" y="2470272"/>
            <a:ext cx="808235" cy="461665"/>
          </a:xfrm>
          <a:prstGeom prst="rect">
            <a:avLst/>
          </a:prstGeom>
        </p:spPr>
        <p:txBody>
          <a:bodyPr wrap="none">
            <a:spAutoFit/>
          </a:bodyPr>
          <a:lstStyle/>
          <a:p>
            <a:r>
              <a:rPr lang="en-US" altLang="ja-JP" sz="2400" dirty="0">
                <a:solidFill>
                  <a:srgbClr val="FF0000"/>
                </a:solidFill>
              </a:rPr>
              <a:t>N</a:t>
            </a:r>
            <a:r>
              <a:rPr lang="en-US" altLang="ja-JP" sz="2400" dirty="0" smtClean="0">
                <a:solidFill>
                  <a:srgbClr val="FF0000"/>
                </a:solidFill>
              </a:rPr>
              <a:t>ew</a:t>
            </a:r>
            <a:endParaRPr lang="ja-JP" altLang="en-US" sz="2400" dirty="0">
              <a:solidFill>
                <a:srgbClr val="FF0000"/>
              </a:solidFill>
            </a:endParaRPr>
          </a:p>
        </p:txBody>
      </p:sp>
      <p:sp>
        <p:nvSpPr>
          <p:cNvPr id="12" name="四角形吹き出し 11"/>
          <p:cNvSpPr/>
          <p:nvPr/>
        </p:nvSpPr>
        <p:spPr>
          <a:xfrm>
            <a:off x="5957361" y="2258959"/>
            <a:ext cx="3091389" cy="2605948"/>
          </a:xfrm>
          <a:prstGeom prst="wedgeRectCallout">
            <a:avLst>
              <a:gd name="adj1" fmla="val -53250"/>
              <a:gd name="adj2" fmla="val -57263"/>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mc:AlternateContent xmlns:mc="http://schemas.openxmlformats.org/markup-compatibility/2006">
        <mc:Choice xmlns:a14="http://schemas.microsoft.com/office/drawing/2010/main" Requires="a14">
          <p:sp>
            <p:nvSpPr>
              <p:cNvPr id="4" name="正方形/長方形 3"/>
              <p:cNvSpPr/>
              <p:nvPr/>
            </p:nvSpPr>
            <p:spPr>
              <a:xfrm>
                <a:off x="6042438" y="2373259"/>
                <a:ext cx="2835767" cy="941033"/>
              </a:xfrm>
              <a:prstGeom prst="rect">
                <a:avLst/>
              </a:prstGeom>
            </p:spPr>
            <p:txBody>
              <a:bodyPr wrap="square">
                <a:spAutoFit/>
              </a:bodyPr>
              <a:lstStyle/>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000" b="0" i="1" smtClean="0">
                              <a:latin typeface="Cambria Math" panose="02040503050406030204" pitchFamily="18" charset="0"/>
                              <a:cs typeface="Times New Roman" pitchFamily="18" charset="0"/>
                            </a:rPr>
                          </m:ctrlPr>
                        </m:sSubPr>
                        <m:e>
                          <m:r>
                            <a:rPr lang="en-US" altLang="ja-JP" sz="2000" b="0" i="1" smtClean="0">
                              <a:latin typeface="Cambria Math" panose="02040503050406030204" pitchFamily="18" charset="0"/>
                              <a:cs typeface="Times New Roman" pitchFamily="18" charset="0"/>
                            </a:rPr>
                            <m:t>𝜙</m:t>
                          </m:r>
                        </m:e>
                        <m:sub>
                          <m:r>
                            <a:rPr lang="en-US" altLang="ja-JP" sz="2000" b="0" i="1" smtClean="0">
                              <a:latin typeface="Cambria Math" panose="02040503050406030204" pitchFamily="18" charset="0"/>
                              <a:cs typeface="Times New Roman" pitchFamily="18" charset="0"/>
                            </a:rPr>
                            <m:t>𝑟</m:t>
                          </m:r>
                        </m:sub>
                      </m:sSub>
                      <m:d>
                        <m:dPr>
                          <m:ctrlPr>
                            <a:rPr lang="en-US" altLang="ja-JP" sz="2000" b="0" i="1" smtClean="0">
                              <a:latin typeface="Cambria Math" panose="02040503050406030204" pitchFamily="18" charset="0"/>
                              <a:cs typeface="Times New Roman" pitchFamily="18" charset="0"/>
                            </a:rPr>
                          </m:ctrlPr>
                        </m:dPr>
                        <m:e>
                          <m:r>
                            <m:rPr>
                              <m:nor/>
                            </m:rPr>
                            <a:rPr lang="en-US" altLang="ja-JP" sz="2000" b="1" i="0" smtClean="0">
                              <a:latin typeface="Courier New" panose="02070309020205020404" pitchFamily="49" charset="0"/>
                              <a:cs typeface="Courier New" panose="02070309020205020404" pitchFamily="49" charset="0"/>
                            </a:rPr>
                            <m:t>a</m:t>
                          </m:r>
                        </m:e>
                      </m:d>
                      <m:r>
                        <a:rPr lang="en-US" altLang="ja-JP" sz="2000" b="0" i="1" smtClean="0">
                          <a:latin typeface="Cambria Math" panose="02040503050406030204" pitchFamily="18" charset="0"/>
                          <a:cs typeface="Times New Roman" pitchFamily="18" charset="0"/>
                        </a:rPr>
                        <m:t>=</m:t>
                      </m:r>
                      <m:r>
                        <m:rPr>
                          <m:nor/>
                        </m:rPr>
                        <a:rPr lang="en-US" altLang="ja-JP" sz="2000" b="1" i="0" smtClean="0">
                          <a:latin typeface="Courier New" panose="02070309020205020404" pitchFamily="49" charset="0"/>
                          <a:cs typeface="Courier New" panose="02070309020205020404" pitchFamily="49" charset="0"/>
                        </a:rPr>
                        <m:t>abac</m:t>
                      </m:r>
                    </m:oMath>
                  </m:oMathPara>
                </a14:m>
                <a:endParaRPr lang="en-US" altLang="ja-JP" sz="2000" b="1" i="0" dirty="0" smtClean="0">
                  <a:latin typeface="Courier New" panose="02070309020205020404" pitchFamily="49" charset="0"/>
                  <a:cs typeface="Courier New" panose="02070309020205020404" pitchFamily="49" charset="0"/>
                </a:endParaRPr>
              </a:p>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000" i="1" smtClean="0">
                              <a:latin typeface="Cambria Math" panose="02040503050406030204" pitchFamily="18" charset="0"/>
                              <a:cs typeface="Times New Roman" pitchFamily="18" charset="0"/>
                            </a:rPr>
                          </m:ctrlPr>
                        </m:sSubPr>
                        <m:e>
                          <m:r>
                            <a:rPr lang="en-US" altLang="ja-JP" sz="2000" i="1">
                              <a:latin typeface="Cambria Math" panose="02040503050406030204" pitchFamily="18" charset="0"/>
                              <a:cs typeface="Times New Roman" pitchFamily="18" charset="0"/>
                            </a:rPr>
                            <m:t>𝜙</m:t>
                          </m:r>
                        </m:e>
                        <m:sub>
                          <m:r>
                            <a:rPr lang="en-US" altLang="ja-JP" sz="2000" i="1">
                              <a:latin typeface="Cambria Math" panose="02040503050406030204" pitchFamily="18" charset="0"/>
                              <a:cs typeface="Times New Roman" pitchFamily="18" charset="0"/>
                            </a:rPr>
                            <m:t>𝑟</m:t>
                          </m:r>
                        </m:sub>
                      </m:sSub>
                      <m:d>
                        <m:dPr>
                          <m:ctrlPr>
                            <a:rPr lang="en-US" altLang="ja-JP" sz="2000" i="1">
                              <a:latin typeface="Cambria Math" panose="02040503050406030204" pitchFamily="18" charset="0"/>
                              <a:cs typeface="Times New Roman" pitchFamily="18" charset="0"/>
                            </a:rPr>
                          </m:ctrlPr>
                        </m:dPr>
                        <m:e>
                          <m:r>
                            <m:rPr>
                              <m:nor/>
                            </m:rPr>
                            <a:rPr lang="en-US" altLang="ja-JP" sz="2000" b="1" i="0" smtClean="0">
                              <a:latin typeface="Courier New" panose="02070309020205020404" pitchFamily="49" charset="0"/>
                              <a:cs typeface="Courier New" panose="02070309020205020404" pitchFamily="49" charset="0"/>
                            </a:rPr>
                            <m:t>b</m:t>
                          </m:r>
                        </m:e>
                      </m:d>
                      <m:r>
                        <a:rPr lang="en-US" altLang="ja-JP" sz="2000" i="1">
                          <a:latin typeface="Cambria Math" panose="02040503050406030204" pitchFamily="18" charset="0"/>
                          <a:cs typeface="Times New Roman" pitchFamily="18" charset="0"/>
                        </a:rPr>
                        <m:t>=</m:t>
                      </m:r>
                      <m:r>
                        <m:rPr>
                          <m:nor/>
                        </m:rPr>
                        <a:rPr lang="en-US" altLang="ja-JP" sz="2000" b="1" i="0" smtClean="0">
                          <a:latin typeface="Courier New" panose="02070309020205020404" pitchFamily="49" charset="0"/>
                          <a:cs typeface="Courier New" panose="02070309020205020404" pitchFamily="49" charset="0"/>
                        </a:rPr>
                        <m:t>aac</m:t>
                      </m:r>
                    </m:oMath>
                  </m:oMathPara>
                </a14:m>
                <a:endParaRPr lang="en-US" altLang="ja-JP" sz="2000" b="1" i="0" dirty="0" smtClean="0">
                  <a:latin typeface="Courier New" panose="02070309020205020404" pitchFamily="49" charset="0"/>
                  <a:cs typeface="Courier New" panose="02070309020205020404" pitchFamily="49" charset="0"/>
                </a:endParaRPr>
              </a:p>
              <a:p>
                <a:pPr algn="ctr">
                  <a:spcBef>
                    <a:spcPct val="20000"/>
                  </a:spcBef>
                  <a:defRPr/>
                </a:pPr>
                <a14:m>
                  <m:oMathPara xmlns:m="http://schemas.openxmlformats.org/officeDocument/2006/math">
                    <m:oMathParaPr>
                      <m:jc m:val="left"/>
                    </m:oMathParaPr>
                    <m:oMath xmlns:m="http://schemas.openxmlformats.org/officeDocument/2006/math">
                      <m:sSub>
                        <m:sSubPr>
                          <m:ctrlPr>
                            <a:rPr lang="en-US" altLang="ja-JP" sz="2000" i="1" smtClean="0">
                              <a:latin typeface="Cambria Math" panose="02040503050406030204" pitchFamily="18" charset="0"/>
                              <a:cs typeface="Times New Roman" pitchFamily="18" charset="0"/>
                            </a:rPr>
                          </m:ctrlPr>
                        </m:sSubPr>
                        <m:e>
                          <m:r>
                            <a:rPr lang="en-US" altLang="ja-JP" sz="2000" i="1">
                              <a:latin typeface="Cambria Math" panose="02040503050406030204" pitchFamily="18" charset="0"/>
                              <a:cs typeface="Times New Roman" pitchFamily="18" charset="0"/>
                            </a:rPr>
                            <m:t>𝜙</m:t>
                          </m:r>
                        </m:e>
                        <m:sub>
                          <m:r>
                            <a:rPr lang="en-US" altLang="ja-JP" sz="2000" i="1">
                              <a:latin typeface="Cambria Math" panose="02040503050406030204" pitchFamily="18" charset="0"/>
                              <a:cs typeface="Times New Roman" pitchFamily="18" charset="0"/>
                            </a:rPr>
                            <m:t>𝑟</m:t>
                          </m:r>
                        </m:sub>
                      </m:sSub>
                      <m:d>
                        <m:dPr>
                          <m:ctrlPr>
                            <a:rPr lang="en-US" altLang="ja-JP" sz="2000" i="1">
                              <a:latin typeface="Cambria Math" panose="02040503050406030204" pitchFamily="18" charset="0"/>
                              <a:cs typeface="Times New Roman" pitchFamily="18" charset="0"/>
                            </a:rPr>
                          </m:ctrlPr>
                        </m:dPr>
                        <m:e>
                          <m:r>
                            <m:rPr>
                              <m:nor/>
                            </m:rPr>
                            <a:rPr lang="en-US" altLang="ja-JP" sz="2000" b="1" i="0" smtClean="0">
                              <a:latin typeface="Courier New" panose="02070309020205020404" pitchFamily="49" charset="0"/>
                              <a:cs typeface="Courier New" panose="02070309020205020404" pitchFamily="49" charset="0"/>
                            </a:rPr>
                            <m:t>c</m:t>
                          </m:r>
                        </m:e>
                      </m:d>
                      <m:r>
                        <a:rPr lang="en-US" altLang="ja-JP" sz="2000" i="1">
                          <a:latin typeface="Cambria Math" panose="02040503050406030204" pitchFamily="18" charset="0"/>
                          <a:cs typeface="Times New Roman" pitchFamily="18" charset="0"/>
                        </a:rPr>
                        <m:t>=</m:t>
                      </m:r>
                      <m:r>
                        <m:rPr>
                          <m:nor/>
                        </m:rPr>
                        <a:rPr lang="en-US" altLang="ja-JP" sz="2000" b="1" i="0">
                          <a:latin typeface="Courier New" panose="02070309020205020404" pitchFamily="49" charset="0"/>
                          <a:cs typeface="Courier New" panose="02070309020205020404" pitchFamily="49" charset="0"/>
                        </a:rPr>
                        <m:t>a</m:t>
                      </m:r>
                    </m:oMath>
                  </m:oMathPara>
                </a14:m>
                <a:endParaRPr lang="en-US" altLang="ja-JP" sz="2000" b="1" i="1" dirty="0" smtClean="0">
                  <a:latin typeface="Courier New" panose="02070309020205020404" pitchFamily="49" charset="0"/>
                  <a:cs typeface="Courier New" panose="02070309020205020404" pitchFamily="49" charset="0"/>
                </a:endParaRPr>
              </a:p>
            </p:txBody>
          </p:sp>
        </mc:Choice>
        <mc:Fallback>
          <p:sp>
            <p:nvSpPr>
              <p:cNvPr id="4" name="正方形/長方形 3"/>
              <p:cNvSpPr>
                <a:spLocks noRot="1" noChangeAspect="1" noMove="1" noResize="1" noEditPoints="1" noAdjustHandles="1" noChangeArrowheads="1" noChangeShapeType="1" noTextEdit="1"/>
              </p:cNvSpPr>
              <p:nvPr/>
            </p:nvSpPr>
            <p:spPr>
              <a:xfrm>
                <a:off x="6042438" y="2373259"/>
                <a:ext cx="2835767" cy="941033"/>
              </a:xfrm>
              <a:prstGeom prst="rect">
                <a:avLst/>
              </a:prstGeom>
              <a:blipFill rotWithShape="0">
                <a:blip r:embed="rId5"/>
                <a:stretch>
                  <a:fillRect l="-860" b="-1161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正方形/長方形 4"/>
              <p:cNvSpPr/>
              <p:nvPr/>
            </p:nvSpPr>
            <p:spPr>
              <a:xfrm>
                <a:off x="5696118" y="3314292"/>
                <a:ext cx="3352632" cy="1568378"/>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000" b="0" i="1" smtClean="0">
                              <a:latin typeface="Cambria Math" panose="02040503050406030204" pitchFamily="18" charset="0"/>
                              <a:cs typeface="Times New Roman" pitchFamily="18" charset="0"/>
                            </a:rPr>
                          </m:ctrlPr>
                        </m:sSubPr>
                        <m:e>
                          <m:r>
                            <a:rPr lang="en-US" altLang="ja-JP" sz="2000" b="0" i="1" smtClean="0">
                              <a:latin typeface="Cambria Math" panose="02040503050406030204" pitchFamily="18" charset="0"/>
                              <a:cs typeface="Times New Roman" pitchFamily="18" charset="0"/>
                            </a:rPr>
                            <m:t>𝜓</m:t>
                          </m:r>
                        </m:e>
                        <m:sub>
                          <m:r>
                            <a:rPr lang="en-US" altLang="ja-JP" sz="2000" b="0" i="1" smtClean="0">
                              <a:latin typeface="Cambria Math" panose="02040503050406030204" pitchFamily="18" charset="0"/>
                              <a:cs typeface="Times New Roman" pitchFamily="18" charset="0"/>
                            </a:rPr>
                            <m:t>𝑒</m:t>
                          </m:r>
                        </m:sub>
                      </m:sSub>
                      <m:d>
                        <m:dPr>
                          <m:ctrlPr>
                            <a:rPr lang="en-US" altLang="ja-JP" sz="2000" b="0" i="1" smtClean="0">
                              <a:latin typeface="Cambria Math" panose="02040503050406030204" pitchFamily="18" charset="0"/>
                              <a:cs typeface="Times New Roman" pitchFamily="18" charset="0"/>
                            </a:rPr>
                          </m:ctrlPr>
                        </m:dPr>
                        <m:e>
                          <m:r>
                            <m:rPr>
                              <m:nor/>
                            </m:rPr>
                            <a:rPr lang="en-US" altLang="ja-JP" sz="2000" b="1" i="0" smtClean="0">
                              <a:latin typeface="Courier New" panose="02070309020205020404" pitchFamily="49" charset="0"/>
                              <a:cs typeface="Courier New" panose="02070309020205020404" pitchFamily="49" charset="0"/>
                            </a:rPr>
                            <m:t>a</m:t>
                          </m:r>
                        </m:e>
                      </m:d>
                      <m:r>
                        <a:rPr lang="en-US" altLang="ja-JP" sz="2000" b="0" i="1" smtClean="0">
                          <a:latin typeface="Cambria Math" panose="02040503050406030204" pitchFamily="18" charset="0"/>
                          <a:cs typeface="Times New Roman" pitchFamily="18" charset="0"/>
                        </a:rPr>
                        <m:t>=</m:t>
                      </m:r>
                      <m:r>
                        <m:rPr>
                          <m:nor/>
                        </m:rPr>
                        <a:rPr lang="en-US" altLang="ja-JP" sz="2000" b="1" i="0" dirty="0" smtClean="0">
                          <a:latin typeface="Courier New" panose="02070309020205020404" pitchFamily="49" charset="0"/>
                          <a:cs typeface="Courier New" panose="02070309020205020404" pitchFamily="49" charset="0"/>
                        </a:rPr>
                        <m:t>10</m:t>
                      </m:r>
                      <m:r>
                        <m:rPr>
                          <m:nor/>
                        </m:rPr>
                        <a:rPr lang="en-US" altLang="ja-JP" sz="2000" b="1" dirty="0">
                          <a:latin typeface="Courier New" panose="02070309020205020404" pitchFamily="49" charset="0"/>
                          <a:cs typeface="Courier New" panose="02070309020205020404" pitchFamily="49" charset="0"/>
                        </a:rPr>
                        <m:t>1001010010</m:t>
                      </m:r>
                    </m:oMath>
                  </m:oMathPara>
                </a14:m>
                <a:endParaRPr lang="en-US" altLang="ja-JP" sz="20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000" i="1">
                              <a:latin typeface="Cambria Math" panose="02040503050406030204" pitchFamily="18" charset="0"/>
                              <a:cs typeface="Times New Roman" pitchFamily="18" charset="0"/>
                            </a:rPr>
                          </m:ctrlPr>
                        </m:sSubPr>
                        <m:e>
                          <m:r>
                            <a:rPr lang="en-US" altLang="ja-JP" sz="2000" i="1">
                              <a:latin typeface="Cambria Math" panose="02040503050406030204" pitchFamily="18" charset="0"/>
                              <a:cs typeface="Times New Roman" pitchFamily="18" charset="0"/>
                            </a:rPr>
                            <m:t>𝜓</m:t>
                          </m:r>
                        </m:e>
                        <m:sub>
                          <m:r>
                            <a:rPr lang="en-US" altLang="ja-JP" sz="2000" b="0" i="1" smtClean="0">
                              <a:latin typeface="Cambria Math" panose="02040503050406030204" pitchFamily="18" charset="0"/>
                              <a:cs typeface="Times New Roman" pitchFamily="18" charset="0"/>
                            </a:rPr>
                            <m:t>𝑒</m:t>
                          </m:r>
                        </m:sub>
                      </m:sSub>
                      <m:d>
                        <m:dPr>
                          <m:ctrlPr>
                            <a:rPr lang="en-US" altLang="ja-JP" sz="2000" i="1">
                              <a:latin typeface="Cambria Math" panose="02040503050406030204" pitchFamily="18" charset="0"/>
                              <a:cs typeface="Times New Roman" pitchFamily="18" charset="0"/>
                            </a:rPr>
                          </m:ctrlPr>
                        </m:dPr>
                        <m:e>
                          <m:r>
                            <m:rPr>
                              <m:nor/>
                            </m:rPr>
                            <a:rPr lang="en-US" altLang="ja-JP" sz="2000" b="1" i="0" smtClean="0">
                              <a:latin typeface="Courier New" panose="02070309020205020404" pitchFamily="49" charset="0"/>
                              <a:cs typeface="Courier New" panose="02070309020205020404" pitchFamily="49" charset="0"/>
                            </a:rPr>
                            <m:t>b</m:t>
                          </m:r>
                        </m:e>
                      </m:d>
                      <m:r>
                        <a:rPr lang="en-US" altLang="ja-JP" sz="2000" i="1">
                          <a:latin typeface="Cambria Math" panose="02040503050406030204" pitchFamily="18" charset="0"/>
                          <a:cs typeface="Times New Roman" pitchFamily="18" charset="0"/>
                        </a:rPr>
                        <m:t>=</m:t>
                      </m:r>
                      <m:r>
                        <m:rPr>
                          <m:nor/>
                        </m:rPr>
                        <a:rPr lang="en-US" altLang="ja-JP" sz="2000" b="1" i="0" dirty="0">
                          <a:latin typeface="Courier New" panose="02070309020205020404" pitchFamily="49" charset="0"/>
                          <a:cs typeface="Courier New" panose="02070309020205020404" pitchFamily="49" charset="0"/>
                        </a:rPr>
                        <m:t>110100</m:t>
                      </m:r>
                    </m:oMath>
                  </m:oMathPara>
                </a14:m>
                <a:endParaRPr lang="en-US" altLang="ja-JP" sz="20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000" i="1">
                              <a:latin typeface="Cambria Math" panose="02040503050406030204" pitchFamily="18" charset="0"/>
                              <a:cs typeface="Times New Roman" pitchFamily="18" charset="0"/>
                            </a:rPr>
                          </m:ctrlPr>
                        </m:sSubPr>
                        <m:e>
                          <m:r>
                            <a:rPr lang="en-US" altLang="ja-JP" sz="2000" i="1">
                              <a:latin typeface="Cambria Math" panose="02040503050406030204" pitchFamily="18" charset="0"/>
                              <a:cs typeface="Times New Roman" pitchFamily="18" charset="0"/>
                            </a:rPr>
                            <m:t>𝜓</m:t>
                          </m:r>
                        </m:e>
                        <m:sub>
                          <m:r>
                            <a:rPr lang="en-US" altLang="ja-JP" sz="2000" b="0" i="1" smtClean="0">
                              <a:latin typeface="Cambria Math" panose="02040503050406030204" pitchFamily="18" charset="0"/>
                              <a:cs typeface="Times New Roman" pitchFamily="18" charset="0"/>
                            </a:rPr>
                            <m:t>𝑒</m:t>
                          </m:r>
                        </m:sub>
                      </m:sSub>
                      <m:d>
                        <m:dPr>
                          <m:ctrlPr>
                            <a:rPr lang="en-US" altLang="ja-JP" sz="2000" i="1">
                              <a:latin typeface="Cambria Math" panose="02040503050406030204" pitchFamily="18" charset="0"/>
                              <a:cs typeface="Times New Roman" pitchFamily="18" charset="0"/>
                            </a:rPr>
                          </m:ctrlPr>
                        </m:dPr>
                        <m:e>
                          <m:r>
                            <m:rPr>
                              <m:nor/>
                            </m:rPr>
                            <a:rPr lang="en-US" altLang="ja-JP" sz="2000" b="1" i="0" smtClean="0">
                              <a:latin typeface="Courier New" panose="02070309020205020404" pitchFamily="49" charset="0"/>
                              <a:cs typeface="Courier New" panose="02070309020205020404" pitchFamily="49" charset="0"/>
                            </a:rPr>
                            <m:t>c</m:t>
                          </m:r>
                        </m:e>
                      </m:d>
                      <m:r>
                        <a:rPr lang="en-US" altLang="ja-JP" sz="2000" i="1">
                          <a:latin typeface="Cambria Math" panose="02040503050406030204" pitchFamily="18" charset="0"/>
                          <a:cs typeface="Times New Roman" pitchFamily="18" charset="0"/>
                        </a:rPr>
                        <m:t>=</m:t>
                      </m:r>
                      <m:r>
                        <m:rPr>
                          <m:nor/>
                        </m:rPr>
                        <a:rPr lang="en-US" altLang="ja-JP" sz="2000" b="1" i="0" dirty="0">
                          <a:latin typeface="Courier New" panose="02070309020205020404" pitchFamily="49" charset="0"/>
                          <a:cs typeface="Courier New" panose="02070309020205020404" pitchFamily="49" charset="0"/>
                        </a:rPr>
                        <m:t>1</m:t>
                      </m:r>
                    </m:oMath>
                    <m:oMath xmlns:m="http://schemas.openxmlformats.org/officeDocument/2006/math">
                      <m:sSub>
                        <m:sSubPr>
                          <m:ctrlPr>
                            <a:rPr lang="en-US" altLang="ja-JP" sz="2400" b="1" i="0" smtClean="0">
                              <a:latin typeface="Cambria Math" panose="02040503050406030204" pitchFamily="18" charset="0"/>
                              <a:cs typeface="Courier New" panose="02070309020205020404" pitchFamily="49" charset="0"/>
                            </a:rPr>
                          </m:ctrlPr>
                        </m:sSubPr>
                        <m:e>
                          <m:r>
                            <a:rPr lang="en-US" altLang="ja-JP" sz="2400" b="1" i="1" smtClean="0">
                              <a:latin typeface="Cambria Math" panose="02040503050406030204" pitchFamily="18" charset="0"/>
                              <a:cs typeface="Courier New" panose="02070309020205020404" pitchFamily="49" charset="0"/>
                            </a:rPr>
                            <m:t>𝒗</m:t>
                          </m:r>
                        </m:e>
                        <m:sub>
                          <m:r>
                            <a:rPr lang="en-US" altLang="ja-JP" sz="2400" b="1" i="0" smtClean="0">
                              <a:latin typeface="Cambria Math" panose="02040503050406030204" pitchFamily="18" charset="0"/>
                              <a:cs typeface="Courier New" panose="02070309020205020404" pitchFamily="49" charset="0"/>
                            </a:rPr>
                            <m:t>𝐢</m:t>
                          </m:r>
                        </m:sub>
                      </m:sSub>
                      <m:r>
                        <a:rPr lang="en-US" altLang="ja-JP" sz="2400" b="1" i="0" smtClean="0">
                          <a:latin typeface="Cambria Math" panose="02040503050406030204" pitchFamily="18" charset="0"/>
                          <a:cs typeface="Courier New" panose="02070309020205020404" pitchFamily="49" charset="0"/>
                        </a:rPr>
                        <m:t>= </m:t>
                      </m:r>
                      <m:sSub>
                        <m:sSubPr>
                          <m:ctrlPr>
                            <a:rPr lang="en-US" altLang="ja-JP" sz="2400" b="1" i="1">
                              <a:latin typeface="Cambria Math" panose="02040503050406030204" pitchFamily="18" charset="0"/>
                              <a:cs typeface="Courier New" panose="02070309020205020404" pitchFamily="49" charset="0"/>
                            </a:rPr>
                          </m:ctrlPr>
                        </m:sSubPr>
                        <m:e>
                          <m:r>
                            <a:rPr lang="en-US" altLang="ja-JP" sz="2400" b="1" i="1">
                              <a:latin typeface="Cambria Math" panose="02040503050406030204" pitchFamily="18" charset="0"/>
                              <a:cs typeface="Courier New" panose="02070309020205020404" pitchFamily="49" charset="0"/>
                            </a:rPr>
                            <m:t>𝝍</m:t>
                          </m:r>
                        </m:e>
                        <m:sub>
                          <m:r>
                            <a:rPr lang="en-US" altLang="ja-JP" sz="2400" b="1" i="1" smtClean="0">
                              <a:latin typeface="Cambria Math" panose="02040503050406030204" pitchFamily="18" charset="0"/>
                              <a:cs typeface="Courier New" panose="02070309020205020404" pitchFamily="49" charset="0"/>
                            </a:rPr>
                            <m:t>𝒆</m:t>
                          </m:r>
                        </m:sub>
                      </m:sSub>
                      <m:d>
                        <m:dPr>
                          <m:ctrlPr>
                            <a:rPr lang="en-US" altLang="ja-JP" sz="2400" b="1" i="1">
                              <a:latin typeface="Cambria Math" panose="02040503050406030204" pitchFamily="18" charset="0"/>
                              <a:cs typeface="Courier New" panose="02070309020205020404" pitchFamily="49" charset="0"/>
                            </a:rPr>
                          </m:ctrlPr>
                        </m:dPr>
                        <m:e>
                          <m:r>
                            <a:rPr lang="en-US" altLang="ja-JP" sz="2400" b="1" i="1">
                              <a:latin typeface="Cambria Math" panose="02040503050406030204" pitchFamily="18" charset="0"/>
                              <a:cs typeface="Courier New" panose="02070309020205020404" pitchFamily="49" charset="0"/>
                            </a:rPr>
                            <m:t> </m:t>
                          </m:r>
                          <m:sSubSup>
                            <m:sSubSupPr>
                              <m:ctrlPr>
                                <a:rPr lang="en-US" altLang="ja-JP" sz="2400" b="1" i="1">
                                  <a:latin typeface="Cambria Math" panose="02040503050406030204" pitchFamily="18" charset="0"/>
                                  <a:cs typeface="Courier New" panose="02070309020205020404" pitchFamily="49" charset="0"/>
                                </a:rPr>
                              </m:ctrlPr>
                            </m:sSubSupPr>
                            <m:e>
                              <m:r>
                                <a:rPr lang="en-US" altLang="ja-JP" sz="2400" b="1" i="1">
                                  <a:latin typeface="Cambria Math" panose="02040503050406030204" pitchFamily="18" charset="0"/>
                                  <a:cs typeface="Courier New" panose="02070309020205020404" pitchFamily="49" charset="0"/>
                                </a:rPr>
                                <m:t>𝝓</m:t>
                              </m:r>
                            </m:e>
                            <m:sub>
                              <m:r>
                                <a:rPr lang="en-US" altLang="ja-JP" sz="2400" b="1" i="1" smtClean="0">
                                  <a:latin typeface="Cambria Math" panose="02040503050406030204" pitchFamily="18" charset="0"/>
                                  <a:cs typeface="Courier New" panose="02070309020205020404" pitchFamily="49" charset="0"/>
                                </a:rPr>
                                <m:t>𝒓</m:t>
                              </m:r>
                            </m:sub>
                            <m:sup>
                              <m:r>
                                <a:rPr lang="en-US" altLang="ja-JP" sz="2400" b="1" i="1">
                                  <a:latin typeface="Cambria Math" panose="02040503050406030204" pitchFamily="18" charset="0"/>
                                  <a:cs typeface="Courier New" panose="02070309020205020404" pitchFamily="49" charset="0"/>
                                </a:rPr>
                                <m:t>𝒊</m:t>
                              </m:r>
                            </m:sup>
                          </m:sSubSup>
                          <m:d>
                            <m:dPr>
                              <m:ctrlPr>
                                <a:rPr lang="en-US" altLang="ja-JP" sz="2400" b="1" i="1">
                                  <a:latin typeface="Cambria Math" panose="02040503050406030204" pitchFamily="18" charset="0"/>
                                  <a:cs typeface="Courier New" panose="02070309020205020404" pitchFamily="49" charset="0"/>
                                </a:rPr>
                              </m:ctrlPr>
                            </m:dPr>
                            <m:e>
                              <m:r>
                                <m:rPr>
                                  <m:nor/>
                                </m:rPr>
                                <a:rPr lang="en-US" altLang="ja-JP" sz="2400" b="1" i="0">
                                  <a:latin typeface="Courier New" panose="02070309020205020404" pitchFamily="49" charset="0"/>
                                  <a:cs typeface="Courier New" panose="02070309020205020404" pitchFamily="49" charset="0"/>
                                </a:rPr>
                                <m:t>a</m:t>
                              </m:r>
                            </m:e>
                          </m:d>
                        </m:e>
                      </m:d>
                    </m:oMath>
                  </m:oMathPara>
                </a14:m>
                <a:endParaRPr lang="en-US" altLang="ja-JP" sz="2000" b="1" dirty="0">
                  <a:latin typeface="Courier New" panose="02070309020205020404" pitchFamily="49" charset="0"/>
                  <a:cs typeface="Courier New" panose="02070309020205020404" pitchFamily="49" charset="0"/>
                </a:endParaRPr>
              </a:p>
            </p:txBody>
          </p:sp>
        </mc:Choice>
        <mc:Fallback>
          <p:sp>
            <p:nvSpPr>
              <p:cNvPr id="5" name="正方形/長方形 4"/>
              <p:cNvSpPr>
                <a:spLocks noRot="1" noChangeAspect="1" noMove="1" noResize="1" noEditPoints="1" noAdjustHandles="1" noChangeArrowheads="1" noChangeShapeType="1" noTextEdit="1"/>
              </p:cNvSpPr>
              <p:nvPr/>
            </p:nvSpPr>
            <p:spPr>
              <a:xfrm>
                <a:off x="5696118" y="3314292"/>
                <a:ext cx="3352632" cy="1568378"/>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テキスト ボックス 18"/>
              <p:cNvSpPr txBox="1"/>
              <p:nvPr/>
            </p:nvSpPr>
            <p:spPr>
              <a:xfrm>
                <a:off x="144744" y="4929214"/>
                <a:ext cx="6977834" cy="1875193"/>
              </a:xfrm>
              <a:prstGeom prst="rect">
                <a:avLst/>
              </a:prstGeom>
              <a:solidFill>
                <a:schemeClr val="accent4">
                  <a:lumMod val="40000"/>
                  <a:lumOff val="60000"/>
                  <a:alpha val="50196"/>
                </a:schemeClr>
              </a:solidFill>
            </p:spPr>
            <p:txBody>
              <a:bodyPr wrap="square" rtlCol="0">
                <a:spAutoFit/>
              </a:bodyPr>
              <a:lstStyle/>
              <a:p>
                <a:r>
                  <a:rPr kumimoji="1" lang="en-US" altLang="ja-JP" sz="3200" dirty="0" smtClean="0"/>
                  <a:t>Note:  </a:t>
                </a:r>
                <a14:m>
                  <m:oMath xmlns:m="http://schemas.openxmlformats.org/officeDocument/2006/math">
                    <m:func>
                      <m:funcPr>
                        <m:ctrlPr>
                          <a:rPr kumimoji="1" lang="en-US" altLang="ja-JP" sz="3200" b="0" i="1" smtClean="0">
                            <a:latin typeface="Cambria Math" panose="02040503050406030204" pitchFamily="18" charset="0"/>
                          </a:rPr>
                        </m:ctrlPr>
                      </m:funcPr>
                      <m:fName>
                        <m:limLow>
                          <m:limLowPr>
                            <m:ctrlPr>
                              <a:rPr kumimoji="1" lang="en-US" altLang="ja-JP" sz="3200" i="1" smtClean="0">
                                <a:latin typeface="Cambria Math" panose="02040503050406030204" pitchFamily="18" charset="0"/>
                              </a:rPr>
                            </m:ctrlPr>
                          </m:limLowPr>
                          <m:e>
                            <m:r>
                              <m:rPr>
                                <m:sty m:val="p"/>
                              </m:rPr>
                              <a:rPr kumimoji="1" lang="en-US" altLang="ja-JP" sz="3200" i="0" smtClean="0">
                                <a:latin typeface="Cambria Math" panose="02040503050406030204" pitchFamily="18" charset="0"/>
                              </a:rPr>
                              <m:t>lim</m:t>
                            </m:r>
                          </m:e>
                          <m:lim>
                            <m:r>
                              <a:rPr kumimoji="1" lang="en-US" altLang="ja-JP" sz="3200" b="0" i="1" smtClean="0">
                                <a:latin typeface="Cambria Math" panose="02040503050406030204" pitchFamily="18" charset="0"/>
                              </a:rPr>
                              <m:t>𝑖</m:t>
                            </m:r>
                            <m:r>
                              <a:rPr kumimoji="1" lang="en-US" altLang="ja-JP" sz="3200" b="0" i="1" smtClean="0">
                                <a:latin typeface="Cambria Math" panose="02040503050406030204" pitchFamily="18" charset="0"/>
                              </a:rPr>
                              <m:t>→∞</m:t>
                            </m:r>
                          </m:lim>
                        </m:limLow>
                      </m:fName>
                      <m:e>
                        <m:f>
                          <m:fPr>
                            <m:ctrlPr>
                              <a:rPr kumimoji="1" lang="en-US" altLang="ja-JP" sz="3200" b="0" i="1" smtClean="0">
                                <a:latin typeface="Cambria Math" panose="02040503050406030204" pitchFamily="18" charset="0"/>
                              </a:rPr>
                            </m:ctrlPr>
                          </m:fPr>
                          <m:num>
                            <m:r>
                              <a:rPr kumimoji="1" lang="en-US" altLang="ja-JP" sz="3200" b="0" i="1" smtClean="0">
                                <a:latin typeface="Cambria Math" panose="02040503050406030204" pitchFamily="18" charset="0"/>
                              </a:rPr>
                              <m:t>𝜎</m:t>
                            </m:r>
                            <m:d>
                              <m:dPr>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𝑣</m:t>
                                    </m:r>
                                  </m:e>
                                  <m:sub>
                                    <m:r>
                                      <a:rPr kumimoji="1" lang="en-US" altLang="ja-JP" sz="3200" b="0" i="1" smtClean="0">
                                        <a:latin typeface="Cambria Math" panose="02040503050406030204" pitchFamily="18" charset="0"/>
                                      </a:rPr>
                                      <m:t>𝑖</m:t>
                                    </m:r>
                                  </m:sub>
                                </m:sSub>
                              </m:e>
                            </m:d>
                          </m:num>
                          <m:den>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𝑣</m:t>
                                    </m:r>
                                  </m:e>
                                  <m:sub>
                                    <m:r>
                                      <a:rPr lang="en-US" altLang="ja-JP" sz="3200" b="0" i="1" smtClean="0">
                                        <a:latin typeface="Cambria Math" panose="02040503050406030204" pitchFamily="18" charset="0"/>
                                      </a:rPr>
                                      <m:t>𝑖</m:t>
                                    </m:r>
                                  </m:sub>
                                </m:sSub>
                              </m:e>
                            </m:d>
                          </m:den>
                        </m:f>
                      </m:e>
                    </m:func>
                  </m:oMath>
                </a14:m>
                <a:r>
                  <a:rPr kumimoji="1" lang="ja-JP" altLang="en-US" sz="3200" dirty="0" smtClean="0"/>
                  <a:t> </a:t>
                </a:r>
                <a:r>
                  <a:rPr kumimoji="1" lang="en-US" altLang="ja-JP" sz="3200" dirty="0" smtClean="0"/>
                  <a:t>would be give a slightly better bound, but we have failed to evaluate it.</a:t>
                </a:r>
                <a:endParaRPr kumimoji="1" lang="ja-JP" altLang="en-US" sz="3200" dirty="0" smtClean="0"/>
              </a:p>
            </p:txBody>
          </p:sp>
        </mc:Choice>
        <mc:Fallback>
          <p:sp>
            <p:nvSpPr>
              <p:cNvPr id="19" name="テキスト ボックス 18"/>
              <p:cNvSpPr txBox="1">
                <a:spLocks noRot="1" noChangeAspect="1" noMove="1" noResize="1" noEditPoints="1" noAdjustHandles="1" noChangeArrowheads="1" noChangeShapeType="1" noTextEdit="1"/>
              </p:cNvSpPr>
              <p:nvPr/>
            </p:nvSpPr>
            <p:spPr>
              <a:xfrm>
                <a:off x="144744" y="4929214"/>
                <a:ext cx="6977834" cy="1875193"/>
              </a:xfrm>
              <a:prstGeom prst="rect">
                <a:avLst/>
              </a:prstGeom>
              <a:blipFill rotWithShape="0">
                <a:blip r:embed="rId7"/>
                <a:stretch>
                  <a:fillRect l="-2273" b="-10098"/>
                </a:stretch>
              </a:blipFill>
            </p:spPr>
            <p:txBody>
              <a:bodyPr/>
              <a:lstStyle/>
              <a:p>
                <a:r>
                  <a:rPr lang="ja-JP" altLang="en-US">
                    <a:noFill/>
                  </a:rPr>
                  <a:t> </a:t>
                </a:r>
              </a:p>
            </p:txBody>
          </p:sp>
        </mc:Fallback>
      </mc:AlternateContent>
      <p:sp>
        <p:nvSpPr>
          <p:cNvPr id="24" name="正方形/長方形 23"/>
          <p:cNvSpPr/>
          <p:nvPr/>
        </p:nvSpPr>
        <p:spPr>
          <a:xfrm rot="20561646">
            <a:off x="-29572" y="1629501"/>
            <a:ext cx="808235" cy="461665"/>
          </a:xfrm>
          <a:prstGeom prst="rect">
            <a:avLst/>
          </a:prstGeom>
        </p:spPr>
        <p:txBody>
          <a:bodyPr wrap="none">
            <a:spAutoFit/>
          </a:bodyPr>
          <a:lstStyle/>
          <a:p>
            <a:r>
              <a:rPr lang="en-US" altLang="ja-JP" sz="2400" dirty="0">
                <a:solidFill>
                  <a:srgbClr val="FF0000"/>
                </a:solidFill>
              </a:rPr>
              <a:t>N</a:t>
            </a:r>
            <a:r>
              <a:rPr lang="en-US" altLang="ja-JP" sz="2400" dirty="0" smtClean="0">
                <a:solidFill>
                  <a:srgbClr val="FF0000"/>
                </a:solidFill>
              </a:rPr>
              <a:t>ew</a:t>
            </a:r>
            <a:endParaRPr lang="ja-JP" altLang="en-US" sz="2400" dirty="0">
              <a:solidFill>
                <a:srgbClr val="FF0000"/>
              </a:solidFill>
            </a:endParaRPr>
          </a:p>
        </p:txBody>
      </p:sp>
    </p:spTree>
    <p:extLst>
      <p:ext uri="{BB962C8B-B14F-4D97-AF65-F5344CB8AC3E}">
        <p14:creationId xmlns:p14="http://schemas.microsoft.com/office/powerpoint/2010/main" val="1999446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295"/>
            <a:ext cx="7886700" cy="1325563"/>
          </a:xfrm>
        </p:spPr>
        <p:txBody>
          <a:bodyPr>
            <a:normAutofit fontScale="90000"/>
          </a:bodyPr>
          <a:lstStyle/>
          <a:p>
            <a:pPr algn="ctr"/>
            <a:r>
              <a:rPr lang="en-US" altLang="ja-JP" dirty="0" smtClean="0"/>
              <a:t>We found good morphisms</a:t>
            </a:r>
            <a:br>
              <a:rPr lang="en-US" altLang="ja-JP" dirty="0" smtClean="0"/>
            </a:br>
            <a:r>
              <a:rPr lang="en-US" altLang="ja-JP" dirty="0" smtClean="0"/>
              <a:t>that generate Run-Rich Strings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33983" y="1471409"/>
                <a:ext cx="8703300" cy="646331"/>
              </a:xfrm>
              <a:prstGeom prst="rect">
                <a:avLst/>
              </a:prstGeom>
            </p:spPr>
            <p:txBody>
              <a:bodyPr wrap="square">
                <a:spAutoFit/>
              </a:bodyPr>
              <a:lstStyle/>
              <a:p>
                <a:pPr marL="342900" indent="-342900">
                  <a:spcBef>
                    <a:spcPct val="20000"/>
                  </a:spcBef>
                  <a:defRPr/>
                </a:pPr>
                <a14:m>
                  <m:oMathPara xmlns:m="http://schemas.openxmlformats.org/officeDocument/2006/math">
                    <m:oMathParaPr>
                      <m:jc m:val="centerGroup"/>
                    </m:oMathParaPr>
                    <m:oMath xmlns:m="http://schemas.openxmlformats.org/officeDocument/2006/math">
                      <m:sSub>
                        <m:sSubPr>
                          <m:ctrlPr>
                            <a:rPr lang="en-US" altLang="ja-JP" sz="3600" b="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𝜙</m:t>
                          </m:r>
                        </m:e>
                        <m:sub>
                          <m:r>
                            <a:rPr lang="en-US" altLang="ja-JP" sz="3600" b="0" i="1" smtClean="0">
                              <a:latin typeface="Cambria Math" panose="02040503050406030204" pitchFamily="18" charset="0"/>
                              <a:cs typeface="Times New Roman" pitchFamily="18" charset="0"/>
                            </a:rPr>
                            <m:t>𝑟</m:t>
                          </m:r>
                        </m:sub>
                      </m:sSub>
                      <m:d>
                        <m:dPr>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a</m:t>
                          </m:r>
                        </m:e>
                      </m:d>
                      <m:r>
                        <a:rPr lang="en-US" altLang="ja-JP" sz="3600" b="0" i="1" smtClean="0">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abac</m:t>
                      </m:r>
                      <m:r>
                        <a:rPr lang="en-US" altLang="ja-JP" sz="3600" b="0" i="1" smtClean="0">
                          <a:latin typeface="Cambria Math" panose="02040503050406030204" pitchFamily="18" charset="0"/>
                          <a:cs typeface="Times New Roman" pitchFamily="18" charset="0"/>
                        </a:rPr>
                        <m:t>   </m:t>
                      </m:r>
                      <m:sSub>
                        <m:sSubPr>
                          <m:ctrlPr>
                            <a:rPr lang="en-US" altLang="ja-JP" sz="360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 </m:t>
                          </m:r>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b</m:t>
                          </m:r>
                        </m:e>
                      </m:d>
                      <m:r>
                        <a:rPr lang="en-US" altLang="ja-JP" sz="3600" i="1">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aac</m:t>
                      </m:r>
                      <m:r>
                        <a:rPr lang="en-US" altLang="ja-JP" sz="3600" b="0" i="1" smtClean="0">
                          <a:latin typeface="Cambria Math" panose="02040503050406030204" pitchFamily="18" charset="0"/>
                          <a:cs typeface="Times New Roman" pitchFamily="18" charset="0"/>
                        </a:rPr>
                        <m:t>    </m:t>
                      </m:r>
                      <m:sSub>
                        <m:sSubPr>
                          <m:ctrlPr>
                            <a:rPr lang="en-US" altLang="ja-JP" sz="3600" i="1">
                              <a:latin typeface="Cambria Math" panose="02040503050406030204" pitchFamily="18" charset="0"/>
                              <a:cs typeface="Times New Roman" pitchFamily="18" charset="0"/>
                            </a:rPr>
                          </m:ctrlPr>
                        </m:sSubPr>
                        <m:e>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c</m:t>
                          </m:r>
                        </m:e>
                      </m:d>
                      <m:r>
                        <a:rPr lang="en-US" altLang="ja-JP" sz="3600" i="1">
                          <a:latin typeface="Cambria Math" panose="02040503050406030204" pitchFamily="18" charset="0"/>
                          <a:cs typeface="Times New Roman" pitchFamily="18" charset="0"/>
                        </a:rPr>
                        <m:t>=</m:t>
                      </m:r>
                      <m:r>
                        <m:rPr>
                          <m:nor/>
                        </m:rPr>
                        <a:rPr lang="en-US" altLang="ja-JP" sz="3600" b="1" i="0">
                          <a:latin typeface="Courier New" panose="02070309020205020404" pitchFamily="49" charset="0"/>
                          <a:cs typeface="Courier New" panose="02070309020205020404" pitchFamily="49" charset="0"/>
                        </a:rPr>
                        <m:t>a</m:t>
                      </m:r>
                    </m:oMath>
                  </m:oMathPara>
                </a14:m>
                <a:endParaRPr lang="en-US" altLang="ja-JP" sz="36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3983" y="1471409"/>
                <a:ext cx="8703300" cy="646331"/>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0" y="2255357"/>
                <a:ext cx="6825803" cy="1384995"/>
              </a:xfrm>
              <a:prstGeom prst="rect">
                <a:avLst/>
              </a:prstGeom>
            </p:spPr>
            <p:txBody>
              <a:bodyPr wrap="square">
                <a:spAutoFit/>
              </a:bodyPr>
              <a:lstStyle/>
              <a:p>
                <a:pPr marL="342900">
                  <a:spcBef>
                    <a:spcPct val="20000"/>
                  </a:spcBef>
                  <a:defRPr/>
                </a:pPr>
                <a14:m>
                  <m:oMathPara xmlns:m="http://schemas.openxmlformats.org/officeDocument/2006/math">
                    <m:oMathParaPr>
                      <m:jc m:val="center"/>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101001011001010010110100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0" y="2255357"/>
                <a:ext cx="6825803" cy="138499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485633" y="2890056"/>
                <a:ext cx="4647864" cy="138499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485633" y="2890056"/>
                <a:ext cx="4647864" cy="1384995"/>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3539" y="3920027"/>
                <a:ext cx="2300694"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h</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3539" y="3920027"/>
                <a:ext cx="2300694" cy="44480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38" y="4525201"/>
                <a:ext cx="4222861" cy="909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800" b="0" i="1" smtClean="0">
                              <a:latin typeface="Cambria Math" panose="02040503050406030204" pitchFamily="18" charset="0"/>
                            </a:rPr>
                          </m:ctrlPr>
                        </m:funcPr>
                        <m:fName>
                          <m:limLow>
                            <m:limLowPr>
                              <m:ctrlPr>
                                <a:rPr kumimoji="1" lang="en-US" altLang="ja-JP" sz="2800" b="0" i="1" smtClean="0">
                                  <a:latin typeface="Cambria Math" panose="02040503050406030204" pitchFamily="18" charset="0"/>
                                </a:rPr>
                              </m:ctrlPr>
                            </m:limLowPr>
                            <m:e>
                              <m:r>
                                <m:rPr>
                                  <m:sty m:val="p"/>
                                </m:rPr>
                                <a:rPr kumimoji="1" lang="en-US" altLang="ja-JP" sz="2800" b="0" i="0" smtClean="0">
                                  <a:latin typeface="Cambria Math" panose="02040503050406030204" pitchFamily="18" charset="0"/>
                                </a:rPr>
                                <m:t>lim</m:t>
                              </m:r>
                            </m:e>
                            <m:lim>
                              <m: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lim>
                          </m:limLow>
                        </m:fName>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𝜌</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den>
                          </m:f>
                        </m:e>
                      </m:func>
                      <m:r>
                        <a:rPr kumimoji="1" lang="en-US" altLang="ja-JP" sz="2800" b="0" i="1" smtClean="0">
                          <a:latin typeface="Cambria Math" panose="02040503050406030204" pitchFamily="18" charset="0"/>
                        </a:rPr>
                        <m:t>=0.9445757</m:t>
                      </m:r>
                    </m:oMath>
                  </m:oMathPara>
                </a14:m>
                <a:r>
                  <a:rPr kumimoji="1" lang="en-US" altLang="ja-JP" sz="2400" dirty="0" smtClean="0"/>
                  <a:t/>
                </a:r>
                <a:br>
                  <a:rPr kumimoji="1" lang="en-US" altLang="ja-JP" sz="2400" dirty="0" smtClean="0"/>
                </a:b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38" y="4525201"/>
                <a:ext cx="4222861" cy="90903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827465" y="4380490"/>
                <a:ext cx="2503249"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𝑣</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𝜓</m:t>
                          </m:r>
                        </m:e>
                        <m:sub>
                          <m:r>
                            <a:rPr kumimoji="1" lang="en-US" altLang="ja-JP" sz="2800" b="0" i="1" smtClean="0">
                              <a:latin typeface="Cambria Math" panose="02040503050406030204" pitchFamily="18" charset="0"/>
                            </a:rPr>
                            <m:t>𝑒</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827465" y="4380490"/>
                <a:ext cx="2503249" cy="44480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223010" y="4914389"/>
                <a:ext cx="4222861" cy="9066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𝜎</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i="1">
                                      <a:latin typeface="Cambria Math" panose="02040503050406030204" pitchFamily="18" charset="0"/>
                                    </a:rPr>
                                    <m:t>12</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b="0" i="1" smtClean="0">
                                      <a:latin typeface="Cambria Math" panose="02040503050406030204" pitchFamily="18" charset="0"/>
                                    </a:rPr>
                                    <m:t>12</m:t>
                                  </m:r>
                                </m:sub>
                              </m:sSub>
                            </m:e>
                          </m:d>
                        </m:den>
                      </m:f>
                      <m:r>
                        <a:rPr kumimoji="1" lang="en-US" altLang="ja-JP" sz="2800" b="0" i="1" smtClean="0">
                          <a:latin typeface="Cambria Math" panose="02040503050406030204" pitchFamily="18" charset="0"/>
                        </a:rPr>
                        <m:t>=2.036982</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23010" y="4914389"/>
                <a:ext cx="4222861" cy="906658"/>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3983" y="6448762"/>
                <a:ext cx="3456587" cy="400110"/>
              </a:xfrm>
              <a:prstGeom prst="rect">
                <a:avLst/>
              </a:prstGeom>
              <a:noFill/>
            </p:spPr>
            <p:txBody>
              <a:bodyPr wrap="none" rtlCol="0">
                <a:spAutoFit/>
              </a:bodyPr>
              <a:lstStyle/>
              <a:p>
                <a14:m>
                  <m:oMath xmlns:m="http://schemas.openxmlformats.org/officeDocument/2006/math">
                    <m:r>
                      <a:rPr lang="en-US" altLang="ja-JP" sz="2000" i="1" smtClean="0">
                        <a:latin typeface="Cambria Math" panose="02040503050406030204" pitchFamily="18" charset="0"/>
                      </a:rPr>
                      <m:t>𝜌</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Number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3983" y="6448762"/>
                <a:ext cx="3456587" cy="400110"/>
              </a:xfrm>
              <a:prstGeom prst="rect">
                <a:avLst/>
              </a:prstGeom>
              <a:blipFill rotWithShape="0">
                <a:blip r:embed="rId10"/>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343965" y="6447507"/>
                <a:ext cx="4679614"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𝜎</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Sum of Exponents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343965" y="6447507"/>
                <a:ext cx="4679614" cy="400110"/>
              </a:xfrm>
              <a:prstGeom prst="rect">
                <a:avLst/>
              </a:prstGeom>
              <a:blipFill rotWithShape="0">
                <a:blip r:embed="rId11"/>
                <a:stretch>
                  <a:fillRect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799610" y="5336404"/>
                <a:ext cx="2748359" cy="882614"/>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rPr>
                      <m:t>=</m:t>
                    </m:r>
                    <m:r>
                      <a:rPr lang="en-US" altLang="ja-JP" sz="2800" b="0" i="1" smtClean="0">
                        <a:latin typeface="Cambria Math" panose="02040503050406030204" pitchFamily="18" charset="0"/>
                      </a:rPr>
                      <m:t> </m:t>
                    </m:r>
                  </m:oMath>
                </a14:m>
                <a:r>
                  <a:rPr lang="en-US" altLang="ja-JP" sz="2400" dirty="0" smtClean="0"/>
                  <a:t>Know Best L.B.</a:t>
                </a:r>
                <a:br>
                  <a:rPr lang="en-US" altLang="ja-JP" sz="2400" dirty="0" smtClean="0"/>
                </a:br>
                <a:r>
                  <a:rPr lang="en-US" altLang="ja-JP" sz="2400" dirty="0" smtClean="0"/>
                  <a:t>    [Simpson2010] </a:t>
                </a:r>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799610" y="5336404"/>
                <a:ext cx="2748359" cy="882614"/>
              </a:xfrm>
              <a:prstGeom prst="rect">
                <a:avLst/>
              </a:prstGeom>
              <a:blipFill rotWithShape="0">
                <a:blip r:embed="rId12"/>
                <a:stretch>
                  <a:fillRect r="-2661" b="-151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918142" y="5552013"/>
                <a:ext cx="3215355" cy="882614"/>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rPr>
                      <m:t>&gt; </m:t>
                    </m:r>
                  </m:oMath>
                </a14:m>
                <a:r>
                  <a:rPr lang="en-US" altLang="ja-JP" sz="2400" dirty="0" smtClean="0"/>
                  <a:t>Know Best L.B.</a:t>
                </a:r>
                <a:br>
                  <a:rPr lang="en-US" altLang="ja-JP" sz="2400" dirty="0" smtClean="0"/>
                </a:br>
                <a:r>
                  <a:rPr lang="en-US" altLang="ja-JP" sz="2400" dirty="0" smtClean="0"/>
                  <a:t>   [Crochemore+2011] </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8142" y="5552013"/>
                <a:ext cx="3215355" cy="882614"/>
              </a:xfrm>
              <a:prstGeom prst="rect">
                <a:avLst/>
              </a:prstGeom>
              <a:blipFill rotWithShape="0">
                <a:blip r:embed="rId13"/>
                <a:stretch>
                  <a:fillRect r="-4364" b="-15172"/>
                </a:stretch>
              </a:blipFill>
            </p:spPr>
            <p:txBody>
              <a:bodyPr/>
              <a:lstStyle/>
              <a:p>
                <a:r>
                  <a:rPr lang="ja-JP" altLang="en-US">
                    <a:noFill/>
                  </a:rPr>
                  <a:t> </a:t>
                </a:r>
              </a:p>
            </p:txBody>
          </p:sp>
        </mc:Fallback>
      </mc:AlternateContent>
      <p:sp>
        <p:nvSpPr>
          <p:cNvPr id="18" name="テキスト ボックス 17"/>
          <p:cNvSpPr txBox="1"/>
          <p:nvPr/>
        </p:nvSpPr>
        <p:spPr>
          <a:xfrm rot="20347813">
            <a:off x="39268" y="235050"/>
            <a:ext cx="1173719" cy="369332"/>
          </a:xfrm>
          <a:prstGeom prst="rect">
            <a:avLst/>
          </a:prstGeom>
          <a:solidFill>
            <a:srgbClr val="FFFF00"/>
          </a:solidFill>
        </p:spPr>
        <p:txBody>
          <a:bodyPr wrap="none" rtlCol="0">
            <a:spAutoFit/>
          </a:bodyPr>
          <a:lstStyle/>
          <a:p>
            <a:r>
              <a:rPr kumimoji="1" lang="en-US" altLang="ja-JP" dirty="0" smtClean="0"/>
              <a:t>Summary</a:t>
            </a:r>
            <a:endParaRPr kumimoji="1" lang="ja-JP" altLang="en-US" dirty="0"/>
          </a:p>
        </p:txBody>
      </p:sp>
    </p:spTree>
    <p:extLst>
      <p:ext uri="{BB962C8B-B14F-4D97-AF65-F5344CB8AC3E}">
        <p14:creationId xmlns:p14="http://schemas.microsoft.com/office/powerpoint/2010/main" val="915821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Future Work</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825624"/>
                <a:ext cx="7886700" cy="4781237"/>
              </a:xfrm>
            </p:spPr>
            <p:txBody>
              <a:bodyPr/>
              <a:lstStyle/>
              <a:p>
                <a:r>
                  <a:rPr kumimoji="1" lang="en-US" altLang="ja-JP" dirty="0" smtClean="0"/>
                  <a:t>Can we get better lower bounds</a:t>
                </a:r>
                <a:br>
                  <a:rPr kumimoji="1" lang="en-US" altLang="ja-JP" dirty="0" smtClean="0"/>
                </a:br>
                <a:r>
                  <a:rPr kumimoji="1" lang="en-US" altLang="ja-JP" dirty="0" smtClean="0"/>
                  <a:t>by considering more general morphisms ?</a:t>
                </a:r>
                <a:br>
                  <a:rPr kumimoji="1" lang="en-US" altLang="ja-JP" dirty="0" smtClean="0"/>
                </a:br>
                <a:r>
                  <a:rPr kumimoji="1" lang="en-US" altLang="ja-JP" dirty="0" smtClean="0"/>
                  <a:t/>
                </a:r>
                <a:br>
                  <a:rPr kumimoji="1" lang="en-US" altLang="ja-JP" dirty="0" smtClean="0"/>
                </a:br>
                <a:r>
                  <a:rPr kumimoji="1" lang="en-US" altLang="ja-JP" dirty="0" smtClean="0"/>
                  <a:t> e.g.   </a:t>
                </a:r>
                <a14:m>
                  <m:oMath xmlns:m="http://schemas.openxmlformats.org/officeDocument/2006/math">
                    <m:r>
                      <a:rPr lang="en-US" altLang="ja-JP" sz="3600" b="0" i="1" smtClean="0">
                        <a:latin typeface="Cambria Math" panose="02040503050406030204" pitchFamily="18" charset="0"/>
                        <a:cs typeface="Times New Roman" pitchFamily="18" charset="0"/>
                      </a:rPr>
                      <m:t>𝜙</m:t>
                    </m:r>
                    <m:r>
                      <a:rPr lang="en-US" altLang="ja-JP" sz="3600" b="0" i="1" smtClean="0">
                        <a:latin typeface="Cambria Math" panose="02040503050406030204" pitchFamily="18" charset="0"/>
                        <a:cs typeface="Times New Roman" pitchFamily="18" charset="0"/>
                      </a:rPr>
                      <m:t> :  </m:t>
                    </m:r>
                    <m:r>
                      <m:rPr>
                        <m:sty m:val="p"/>
                      </m:rPr>
                      <a:rPr lang="en-US" altLang="ja-JP" sz="3600" b="0" i="0" smtClean="0">
                        <a:latin typeface="Cambria Math" panose="02040503050406030204" pitchFamily="18" charset="0"/>
                        <a:cs typeface="Times New Roman" pitchFamily="18" charset="0"/>
                      </a:rPr>
                      <m:t>Γ</m:t>
                    </m:r>
                    <m:r>
                      <a:rPr lang="en-US" altLang="ja-JP" sz="3600" b="0" i="1" smtClean="0">
                        <a:latin typeface="Cambria Math" panose="02040503050406030204" pitchFamily="18" charset="0"/>
                        <a:cs typeface="Times New Roman" pitchFamily="18" charset="0"/>
                      </a:rPr>
                      <m:t>→</m:t>
                    </m:r>
                    <m:sSup>
                      <m:sSupPr>
                        <m:ctrlPr>
                          <a:rPr lang="en-US" altLang="ja-JP" sz="3600" b="0" i="1" smtClean="0">
                            <a:latin typeface="Cambria Math" panose="02040503050406030204" pitchFamily="18" charset="0"/>
                            <a:cs typeface="Times New Roman" pitchFamily="18" charset="0"/>
                          </a:rPr>
                        </m:ctrlPr>
                      </m:sSupPr>
                      <m:e>
                        <m:r>
                          <m:rPr>
                            <m:sty m:val="p"/>
                          </m:rPr>
                          <a:rPr lang="en-US" altLang="ja-JP" sz="3600" b="0" i="0" smtClean="0">
                            <a:latin typeface="Cambria Math" panose="02040503050406030204" pitchFamily="18" charset="0"/>
                            <a:cs typeface="Times New Roman" pitchFamily="18" charset="0"/>
                          </a:rPr>
                          <m:t>Γ</m:t>
                        </m:r>
                      </m:e>
                      <m:sup>
                        <m:r>
                          <a:rPr lang="en-US" altLang="ja-JP" sz="3600" b="0" i="1" smtClean="0">
                            <a:latin typeface="Cambria Math" panose="02040503050406030204" pitchFamily="18" charset="0"/>
                            <a:cs typeface="Times New Roman" pitchFamily="18" charset="0"/>
                          </a:rPr>
                          <m:t>∗</m:t>
                        </m:r>
                      </m:sup>
                    </m:sSup>
                    <m:r>
                      <a:rPr lang="en-US" altLang="ja-JP" sz="3600" b="0" i="1" smtClean="0">
                        <a:latin typeface="Cambria Math" panose="02040503050406030204" pitchFamily="18" charset="0"/>
                        <a:cs typeface="Times New Roman" pitchFamily="18" charset="0"/>
                      </a:rPr>
                      <m:t>  </m:t>
                    </m:r>
                    <m:r>
                      <m:rPr>
                        <m:nor/>
                      </m:rPr>
                      <a:rPr lang="en-US" altLang="ja-JP" sz="3600" b="0" i="0" smtClean="0">
                        <a:latin typeface="Cambria Math" panose="02040503050406030204" pitchFamily="18" charset="0"/>
                        <a:cs typeface="Times New Roman" pitchFamily="18" charset="0"/>
                      </a:rPr>
                      <m:t>and</m:t>
                    </m:r>
                    <m:r>
                      <m:rPr>
                        <m:nor/>
                      </m:rPr>
                      <a:rPr lang="en-US" altLang="ja-JP" sz="3600" b="0" i="0" smtClean="0">
                        <a:latin typeface="Cambria Math" panose="02040503050406030204" pitchFamily="18" charset="0"/>
                        <a:cs typeface="Times New Roman" pitchFamily="18" charset="0"/>
                      </a:rPr>
                      <m:t>  </m:t>
                    </m:r>
                    <m:r>
                      <a:rPr lang="en-US" altLang="ja-JP" sz="3600" b="0" i="1" smtClean="0">
                        <a:latin typeface="Cambria Math" panose="02040503050406030204" pitchFamily="18" charset="0"/>
                        <a:cs typeface="Times New Roman" pitchFamily="18" charset="0"/>
                      </a:rPr>
                      <m:t> </m:t>
                    </m:r>
                    <m:r>
                      <a:rPr lang="en-US" altLang="ja-JP" sz="3600" b="0" i="1" smtClean="0">
                        <a:latin typeface="Cambria Math" panose="02040503050406030204" pitchFamily="18" charset="0"/>
                        <a:cs typeface="Times New Roman" pitchFamily="18" charset="0"/>
                      </a:rPr>
                      <m:t>𝜓</m:t>
                    </m:r>
                    <m:r>
                      <a:rPr lang="en-US" altLang="ja-JP" sz="3600" b="0" i="0" smtClean="0">
                        <a:latin typeface="Cambria Math" panose="02040503050406030204" pitchFamily="18" charset="0"/>
                        <a:cs typeface="Times New Roman" pitchFamily="18" charset="0"/>
                      </a:rPr>
                      <m:t> :</m:t>
                    </m:r>
                    <m:r>
                      <m:rPr>
                        <m:sty m:val="p"/>
                      </m:rPr>
                      <a:rPr lang="en-US" altLang="ja-JP" sz="3600" b="0" i="0" smtClean="0">
                        <a:latin typeface="Cambria Math" panose="02040503050406030204" pitchFamily="18" charset="0"/>
                        <a:cs typeface="Times New Roman" pitchFamily="18" charset="0"/>
                      </a:rPr>
                      <m:t>Γ</m:t>
                    </m:r>
                    <m:r>
                      <a:rPr lang="en-US" altLang="ja-JP" sz="3600" b="0" i="1" smtClean="0">
                        <a:latin typeface="Cambria Math" panose="02040503050406030204" pitchFamily="18" charset="0"/>
                        <a:cs typeface="Times New Roman" pitchFamily="18" charset="0"/>
                      </a:rPr>
                      <m:t>→ </m:t>
                    </m:r>
                    <m:sSup>
                      <m:sSupPr>
                        <m:ctrlPr>
                          <a:rPr lang="en-US" altLang="ja-JP" sz="3600" b="0" i="1" smtClean="0">
                            <a:latin typeface="Cambria Math" panose="02040503050406030204" pitchFamily="18" charset="0"/>
                            <a:cs typeface="Times New Roman" pitchFamily="18" charset="0"/>
                          </a:rPr>
                        </m:ctrlPr>
                      </m:sSupPr>
                      <m:e>
                        <m:d>
                          <m:dPr>
                            <m:begChr m:val="{"/>
                            <m:endChr m:val="}"/>
                            <m:ctrlPr>
                              <a:rPr lang="en-US" altLang="ja-JP" sz="3600" b="0" i="1" smtClean="0">
                                <a:latin typeface="Cambria Math" panose="02040503050406030204" pitchFamily="18" charset="0"/>
                                <a:cs typeface="Times New Roman" pitchFamily="18" charset="0"/>
                              </a:rPr>
                            </m:ctrlPr>
                          </m:dPr>
                          <m:e>
                            <m:r>
                              <a:rPr lang="en-US" altLang="ja-JP" sz="3600" b="0" i="1" smtClean="0">
                                <a:latin typeface="Cambria Math" panose="02040503050406030204" pitchFamily="18" charset="0"/>
                                <a:cs typeface="Times New Roman" pitchFamily="18" charset="0"/>
                              </a:rPr>
                              <m:t>0, 1</m:t>
                            </m:r>
                          </m:e>
                        </m:d>
                      </m:e>
                      <m:sup>
                        <m:r>
                          <a:rPr lang="en-US" altLang="ja-JP" sz="3600" b="0" i="1" smtClean="0">
                            <a:latin typeface="Cambria Math" panose="02040503050406030204" pitchFamily="18" charset="0"/>
                            <a:cs typeface="Times New Roman" pitchFamily="18" charset="0"/>
                          </a:rPr>
                          <m:t>∗</m:t>
                        </m:r>
                      </m:sup>
                    </m:sSup>
                  </m:oMath>
                </a14:m>
                <a:r>
                  <a:rPr lang="en-US" altLang="ja-JP" sz="3600" b="0" dirty="0" smtClean="0">
                    <a:cs typeface="Times New Roman" pitchFamily="18" charset="0"/>
                  </a:rPr>
                  <a:t/>
                </a:r>
                <a:br>
                  <a:rPr lang="en-US" altLang="ja-JP" sz="3600" b="0" dirty="0" smtClean="0">
                    <a:cs typeface="Times New Roman" pitchFamily="18" charset="0"/>
                  </a:rPr>
                </a:br>
                <a14:m>
                  <m:oMath xmlns:m="http://schemas.openxmlformats.org/officeDocument/2006/math">
                    <m:r>
                      <m:rPr>
                        <m:nor/>
                      </m:rPr>
                      <a:rPr lang="en-US" altLang="ja-JP" sz="3600" b="0" i="0" smtClean="0">
                        <a:latin typeface="Cambria Math" panose="02040503050406030204" pitchFamily="18" charset="0"/>
                        <a:cs typeface="Times New Roman" pitchFamily="18" charset="0"/>
                      </a:rPr>
                      <m:t>for</m:t>
                    </m:r>
                    <m:r>
                      <a:rPr lang="en-US" altLang="ja-JP" sz="3600" b="0" i="1" smtClean="0">
                        <a:latin typeface="Cambria Math" panose="02040503050406030204" pitchFamily="18" charset="0"/>
                        <a:cs typeface="Times New Roman" pitchFamily="18" charset="0"/>
                      </a:rPr>
                      <m:t> </m:t>
                    </m:r>
                    <m:r>
                      <m:rPr>
                        <m:sty m:val="p"/>
                      </m:rPr>
                      <a:rPr lang="en-US" altLang="ja-JP" sz="3600" b="0" i="0" smtClean="0">
                        <a:latin typeface="Cambria Math" panose="02040503050406030204" pitchFamily="18" charset="0"/>
                        <a:cs typeface="Times New Roman" pitchFamily="18" charset="0"/>
                      </a:rPr>
                      <m:t>Γ</m:t>
                    </m:r>
                    <m:r>
                      <a:rPr lang="en-US" altLang="ja-JP" sz="3600" b="0" i="1" smtClean="0">
                        <a:latin typeface="Cambria Math" panose="02040503050406030204" pitchFamily="18" charset="0"/>
                        <a:cs typeface="Times New Roman" pitchFamily="18" charset="0"/>
                      </a:rPr>
                      <m:t>= </m:t>
                    </m:r>
                    <m:d>
                      <m:dPr>
                        <m:begChr m:val="{"/>
                        <m:endChr m:val="}"/>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ambria Math" panose="02040503050406030204" pitchFamily="18" charset="0"/>
                            <a:cs typeface="Times New Roman" pitchFamily="18" charset="0"/>
                          </a:rPr>
                          <m:t> </m:t>
                        </m:r>
                        <m:r>
                          <m:rPr>
                            <m:nor/>
                          </m:rPr>
                          <a:rPr lang="en-US" altLang="ja-JP" sz="3600" b="1" i="0" smtClean="0">
                            <a:latin typeface="Courier New" panose="02070309020205020404" pitchFamily="49" charset="0"/>
                            <a:cs typeface="Courier New" panose="02070309020205020404" pitchFamily="49" charset="0"/>
                          </a:rPr>
                          <m:t>a</m:t>
                        </m:r>
                        <m:r>
                          <a:rPr lang="en-US" altLang="ja-JP" sz="3600" b="0" i="1" smtClean="0">
                            <a:latin typeface="Cambria Math" panose="02040503050406030204" pitchFamily="18" charset="0"/>
                            <a:cs typeface="Times New Roman" pitchFamily="18" charset="0"/>
                          </a:rPr>
                          <m:t>, </m:t>
                        </m:r>
                        <m:r>
                          <m:rPr>
                            <m:nor/>
                          </m:rPr>
                          <a:rPr lang="en-US" altLang="ja-JP" sz="3600" b="1" i="0" smtClean="0">
                            <a:latin typeface="Courier New" panose="02070309020205020404" pitchFamily="49" charset="0"/>
                            <a:cs typeface="Courier New" panose="02070309020205020404" pitchFamily="49" charset="0"/>
                          </a:rPr>
                          <m:t>b</m:t>
                        </m:r>
                        <m:r>
                          <m:rPr>
                            <m:nor/>
                          </m:rPr>
                          <a:rPr lang="en-US" altLang="ja-JP" sz="3600" b="0" i="0" smtClean="0">
                            <a:latin typeface="Cambria Math" panose="02040503050406030204" pitchFamily="18" charset="0"/>
                            <a:cs typeface="Times New Roman" pitchFamily="18" charset="0"/>
                          </a:rPr>
                          <m:t>, </m:t>
                        </m:r>
                        <m:r>
                          <m:rPr>
                            <m:nor/>
                          </m:rPr>
                          <a:rPr lang="en-US" altLang="ja-JP" sz="3600" b="1" i="0" smtClean="0">
                            <a:latin typeface="Courier New" panose="02070309020205020404" pitchFamily="49" charset="0"/>
                            <a:cs typeface="Courier New" panose="02070309020205020404" pitchFamily="49" charset="0"/>
                          </a:rPr>
                          <m:t>c</m:t>
                        </m:r>
                        <m:r>
                          <a:rPr lang="en-US" altLang="ja-JP" sz="3600" b="0" i="1" smtClean="0">
                            <a:latin typeface="Cambria Math" panose="02040503050406030204" pitchFamily="18" charset="0"/>
                            <a:cs typeface="Times New Roman" pitchFamily="18" charset="0"/>
                          </a:rPr>
                          <m:t>, </m:t>
                        </m:r>
                        <m:r>
                          <m:rPr>
                            <m:nor/>
                          </m:rPr>
                          <a:rPr lang="en-US" altLang="ja-JP" sz="3600" b="1" i="0" smtClean="0">
                            <a:latin typeface="Cambria Math" panose="02040503050406030204" pitchFamily="18" charset="0"/>
                            <a:cs typeface="Times New Roman" pitchFamily="18" charset="0"/>
                          </a:rPr>
                          <m:t>d</m:t>
                        </m:r>
                        <m:r>
                          <a:rPr lang="en-US" altLang="ja-JP" sz="3600" b="0" i="1" smtClean="0">
                            <a:latin typeface="Cambria Math" panose="02040503050406030204" pitchFamily="18" charset="0"/>
                            <a:cs typeface="Times New Roman" pitchFamily="18" charset="0"/>
                          </a:rPr>
                          <m:t> </m:t>
                        </m:r>
                      </m:e>
                    </m:d>
                  </m:oMath>
                </a14:m>
                <a:r>
                  <a:rPr kumimoji="1" lang="en-US" altLang="ja-JP" dirty="0" smtClean="0"/>
                  <a:t/>
                </a:r>
                <a:br>
                  <a:rPr kumimoji="1" lang="en-US" altLang="ja-JP" dirty="0" smtClean="0"/>
                </a:br>
                <a14:m>
                  <m:oMath xmlns:m="http://schemas.openxmlformats.org/officeDocument/2006/math">
                    <m:r>
                      <a:rPr kumimoji="1" lang="en-US" altLang="ja-JP" b="0" i="1" smtClean="0">
                        <a:latin typeface="Cambria Math" panose="02040503050406030204" pitchFamily="18" charset="0"/>
                      </a:rPr>
                      <m:t> </m:t>
                    </m:r>
                  </m:oMath>
                </a14:m>
                <a:endParaRPr kumimoji="1" lang="en-US" altLang="ja-JP" dirty="0" smtClean="0"/>
              </a:p>
              <a:p>
                <a:r>
                  <a:rPr lang="en-US" altLang="ja-JP" dirty="0" smtClean="0"/>
                  <a:t>Can we get general formulae for </a:t>
                </a:r>
                <a:br>
                  <a:rPr lang="en-US" altLang="ja-JP" dirty="0" smtClean="0"/>
                </a:br>
                <a14:m>
                  <m:oMath xmlns:m="http://schemas.openxmlformats.org/officeDocument/2006/math">
                    <m:r>
                      <a:rPr lang="en-US" altLang="ja-JP" b="0" i="1" smtClean="0">
                        <a:latin typeface="Cambria Math" panose="02040503050406030204" pitchFamily="18" charset="0"/>
                      </a:rPr>
                      <m:t>𝜌</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d>
                          <m:dPr>
                            <m:ctrlPr>
                              <a:rPr lang="en-US" altLang="ja-JP" b="0" i="1" smtClean="0">
                                <a:latin typeface="Cambria Math" panose="02040503050406030204" pitchFamily="18" charset="0"/>
                              </a:rPr>
                            </m:ctrlPr>
                          </m:dPr>
                          <m:e>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𝜙</m:t>
                                </m:r>
                              </m:e>
                              <m:sup>
                                <m:r>
                                  <a:rPr lang="en-US" altLang="ja-JP" b="0" i="1" smtClean="0">
                                    <a:latin typeface="Cambria Math" panose="02040503050406030204" pitchFamily="18" charset="0"/>
                                  </a:rPr>
                                  <m:t>𝑖</m:t>
                                </m:r>
                              </m:sup>
                            </m:sSup>
                            <m:d>
                              <m:dPr>
                                <m:ctrlPr>
                                  <a:rPr lang="en-US" altLang="ja-JP" b="0" i="1" smtClean="0">
                                    <a:latin typeface="Cambria Math" panose="02040503050406030204" pitchFamily="18" charset="0"/>
                                  </a:rPr>
                                </m:ctrlPr>
                              </m:dPr>
                              <m:e>
                                <m:r>
                                  <m:rPr>
                                    <m:nor/>
                                  </m:rPr>
                                  <a:rPr lang="en-US" altLang="ja-JP" b="1" i="0" smtClean="0">
                                    <a:latin typeface="Courier New" panose="02070309020205020404" pitchFamily="49" charset="0"/>
                                    <a:cs typeface="Courier New" panose="02070309020205020404" pitchFamily="49" charset="0"/>
                                  </a:rPr>
                                  <m:t>a</m:t>
                                </m:r>
                              </m:e>
                            </m:d>
                          </m:e>
                        </m:d>
                      </m:e>
                    </m:d>
                  </m:oMath>
                </a14:m>
                <a:r>
                  <a:rPr kumimoji="1" lang="ja-JP" altLang="en-US" dirty="0" smtClean="0"/>
                  <a:t> </a:t>
                </a:r>
                <a:r>
                  <a:rPr kumimoji="1" lang="en-US" altLang="ja-JP" dirty="0" smtClean="0"/>
                  <a:t>and  </a:t>
                </a:r>
                <a14:m>
                  <m:oMath xmlns:m="http://schemas.openxmlformats.org/officeDocument/2006/math">
                    <m:r>
                      <a:rPr lang="en-US" altLang="ja-JP" b="0" i="1" smtClean="0">
                        <a:latin typeface="Cambria Math" panose="02040503050406030204" pitchFamily="18" charset="0"/>
                      </a:rPr>
                      <m:t>𝜎</m:t>
                    </m:r>
                    <m:d>
                      <m:dPr>
                        <m:ctrlPr>
                          <a:rPr lang="en-US" altLang="ja-JP" i="1">
                            <a:latin typeface="Cambria Math" panose="02040503050406030204" pitchFamily="18" charset="0"/>
                          </a:rPr>
                        </m:ctrlPr>
                      </m:dPr>
                      <m:e>
                        <m:r>
                          <a:rPr lang="en-US" altLang="ja-JP" i="1">
                            <a:latin typeface="Cambria Math" panose="02040503050406030204" pitchFamily="18" charset="0"/>
                          </a:rPr>
                          <m:t>𝜓</m:t>
                        </m:r>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a:rPr lang="en-US" altLang="ja-JP" i="1">
                                    <a:latin typeface="Cambria Math" panose="02040503050406030204" pitchFamily="18" charset="0"/>
                                  </a:rPr>
                                  <m:t>𝜙</m:t>
                                </m:r>
                              </m:e>
                              <m:sup>
                                <m:r>
                                  <a:rPr lang="en-US" altLang="ja-JP" i="1">
                                    <a:latin typeface="Cambria Math" panose="02040503050406030204" pitchFamily="18" charset="0"/>
                                  </a:rPr>
                                  <m:t>𝑖</m:t>
                                </m:r>
                              </m:sup>
                            </m:sSup>
                            <m:d>
                              <m:dPr>
                                <m:ctrlPr>
                                  <a:rPr lang="en-US" altLang="ja-JP" i="1">
                                    <a:latin typeface="Cambria Math" panose="02040503050406030204" pitchFamily="18" charset="0"/>
                                  </a:rPr>
                                </m:ctrlPr>
                              </m:dPr>
                              <m:e>
                                <m:r>
                                  <m:rPr>
                                    <m:nor/>
                                  </m:rPr>
                                  <a:rPr lang="en-US" altLang="ja-JP" b="1">
                                    <a:latin typeface="Courier New" panose="02070309020205020404" pitchFamily="49" charset="0"/>
                                    <a:cs typeface="Courier New" panose="02070309020205020404" pitchFamily="49" charset="0"/>
                                  </a:rPr>
                                  <m:t>a</m:t>
                                </m:r>
                              </m:e>
                            </m:d>
                          </m:e>
                        </m:d>
                      </m:e>
                    </m:d>
                  </m:oMath>
                </a14:m>
                <a:r>
                  <a:rPr kumimoji="1" lang="en-US" altLang="ja-JP" dirty="0" smtClean="0"/>
                  <a:t/>
                </a:r>
                <a:br>
                  <a:rPr kumimoji="1" lang="en-US" altLang="ja-JP" dirty="0" smtClean="0"/>
                </a:br>
                <a:r>
                  <a:rPr kumimoji="1" lang="en-US" altLang="ja-JP" dirty="0" smtClean="0"/>
                  <a:t>from the definitions of </a:t>
                </a:r>
                <a14:m>
                  <m:oMath xmlns:m="http://schemas.openxmlformats.org/officeDocument/2006/math">
                    <m:r>
                      <a:rPr lang="en-US" altLang="ja-JP" i="1">
                        <a:latin typeface="Cambria Math" panose="02040503050406030204" pitchFamily="18" charset="0"/>
                      </a:rPr>
                      <m:t>𝜓</m:t>
                    </m:r>
                  </m:oMath>
                </a14:m>
                <a:r>
                  <a:rPr kumimoji="1" lang="ja-JP" altLang="en-US" dirty="0" smtClean="0"/>
                  <a:t> </a:t>
                </a:r>
                <a:r>
                  <a:rPr kumimoji="1" lang="en-US" altLang="ja-JP" dirty="0" smtClean="0"/>
                  <a:t>and </a:t>
                </a:r>
                <a14:m>
                  <m:oMath xmlns:m="http://schemas.openxmlformats.org/officeDocument/2006/math">
                    <m:r>
                      <a:rPr lang="en-US" altLang="ja-JP" i="1">
                        <a:latin typeface="Cambria Math" panose="02040503050406030204" pitchFamily="18" charset="0"/>
                      </a:rPr>
                      <m:t>𝜙</m:t>
                    </m:r>
                  </m:oMath>
                </a14:m>
                <a:r>
                  <a:rPr kumimoji="1" lang="ja-JP" altLang="en-US" dirty="0" smtClean="0"/>
                  <a:t>  </a:t>
                </a:r>
                <a:r>
                  <a:rPr kumimoji="1" lang="en-US" altLang="ja-JP" dirty="0" smtClean="0"/>
                  <a:t>?</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825624"/>
                <a:ext cx="7886700" cy="4781237"/>
              </a:xfrm>
              <a:blipFill rotWithShape="0">
                <a:blip r:embed="rId2"/>
                <a:stretch>
                  <a:fillRect l="-1391" t="-2166"/>
                </a:stretch>
              </a:blipFill>
            </p:spPr>
            <p:txBody>
              <a:bodyPr/>
              <a:lstStyle/>
              <a:p>
                <a:r>
                  <a:rPr lang="ja-JP" altLang="en-US">
                    <a:noFill/>
                  </a:rPr>
                  <a:t> </a:t>
                </a:r>
              </a:p>
            </p:txBody>
          </p:sp>
        </mc:Fallback>
      </mc:AlternateContent>
      <p:sp>
        <p:nvSpPr>
          <p:cNvPr id="4" name="テキスト ボックス 3"/>
          <p:cNvSpPr txBox="1"/>
          <p:nvPr/>
        </p:nvSpPr>
        <p:spPr>
          <a:xfrm>
            <a:off x="1636544" y="6033910"/>
            <a:ext cx="6878806" cy="707886"/>
          </a:xfrm>
          <a:prstGeom prst="rect">
            <a:avLst/>
          </a:prstGeom>
          <a:solidFill>
            <a:srgbClr val="F8F8F8">
              <a:alpha val="50196"/>
            </a:srgbClr>
          </a:solidFill>
        </p:spPr>
        <p:txBody>
          <a:bodyPr wrap="none" rtlCol="0">
            <a:spAutoFit/>
          </a:bodyPr>
          <a:lstStyle/>
          <a:p>
            <a:r>
              <a:rPr kumimoji="1" lang="en-US" altLang="ja-JP" sz="2000" dirty="0" smtClean="0"/>
              <a:t>(cf.  </a:t>
            </a:r>
            <a:r>
              <a:rPr lang="en-US" altLang="ja-JP" sz="2000" dirty="0"/>
              <a:t>f</a:t>
            </a:r>
            <a:r>
              <a:rPr kumimoji="1" lang="en-US" altLang="ja-JP" sz="2000" dirty="0" smtClean="0"/>
              <a:t>or </a:t>
            </a:r>
            <a:r>
              <a:rPr kumimoji="1" lang="en-US" altLang="ja-JP" sz="2000" dirty="0" err="1" smtClean="0"/>
              <a:t>Strumian</a:t>
            </a:r>
            <a:r>
              <a:rPr kumimoji="1" lang="en-US" altLang="ja-JP" sz="2000" dirty="0" smtClean="0"/>
              <a:t> words </a:t>
            </a:r>
            <a:br>
              <a:rPr kumimoji="1" lang="en-US" altLang="ja-JP" sz="2000" dirty="0" smtClean="0"/>
            </a:br>
            <a:r>
              <a:rPr kumimoji="1" lang="en-US" altLang="ja-JP" sz="2000" dirty="0" smtClean="0"/>
              <a:t>          [Franek+2000, Baturo</a:t>
            </a:r>
            <a:r>
              <a:rPr lang="en-US" altLang="ja-JP" sz="2000" dirty="0" smtClean="0"/>
              <a:t>+2008,</a:t>
            </a:r>
            <a:r>
              <a:rPr kumimoji="1" lang="en-US" altLang="ja-JP" sz="2000" dirty="0" smtClean="0"/>
              <a:t> </a:t>
            </a:r>
            <a:r>
              <a:rPr lang="en-US" altLang="ja-JP" sz="2000" dirty="0"/>
              <a:t>Piątkowski2013</a:t>
            </a:r>
            <a:r>
              <a:rPr kumimoji="1" lang="en-US" altLang="ja-JP" sz="2000" dirty="0" smtClean="0"/>
              <a:t>] ) </a:t>
            </a:r>
            <a:endParaRPr kumimoji="1" lang="ja-JP" altLang="en-US" sz="2000" dirty="0" smtClean="0"/>
          </a:p>
        </p:txBody>
      </p:sp>
    </p:spTree>
    <p:extLst>
      <p:ext uri="{BB962C8B-B14F-4D97-AF65-F5344CB8AC3E}">
        <p14:creationId xmlns:p14="http://schemas.microsoft.com/office/powerpoint/2010/main" val="1575066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1452561"/>
          </a:xfrm>
        </p:spPr>
        <p:txBody>
          <a:bodyPr/>
          <a:lstStyle/>
          <a:p>
            <a:pPr algn="ctr"/>
            <a:r>
              <a:rPr kumimoji="1" lang="en-US" altLang="ja-JP" dirty="0" smtClean="0"/>
              <a:t>Thank you</a:t>
            </a:r>
            <a:r>
              <a:rPr lang="en-US" altLang="ja-JP" dirty="0"/>
              <a:t>.</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pic>
        <p:nvPicPr>
          <p:cNvPr id="4" name="Picture 2" descr="http://www.tohoku.ac.jp/logomark/logo_data/English/Small/N/Toh_E_S_N_RG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462" y="5627758"/>
            <a:ext cx="1133475"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50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074822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295"/>
            <a:ext cx="7886700" cy="1325563"/>
          </a:xfrm>
        </p:spPr>
        <p:txBody>
          <a:bodyPr>
            <a:normAutofit fontScale="90000"/>
          </a:bodyPr>
          <a:lstStyle/>
          <a:p>
            <a:pPr algn="ctr"/>
            <a:r>
              <a:rPr lang="en-US" altLang="ja-JP" dirty="0" smtClean="0"/>
              <a:t>We found good morphisms</a:t>
            </a:r>
            <a:br>
              <a:rPr lang="en-US" altLang="ja-JP" dirty="0" smtClean="0"/>
            </a:br>
            <a:r>
              <a:rPr lang="en-US" altLang="ja-JP" dirty="0" smtClean="0"/>
              <a:t>that generate Run-Rich Strings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33983" y="1471409"/>
                <a:ext cx="8703300" cy="646331"/>
              </a:xfrm>
              <a:prstGeom prst="rect">
                <a:avLst/>
              </a:prstGeom>
            </p:spPr>
            <p:txBody>
              <a:bodyPr wrap="square">
                <a:spAutoFit/>
              </a:bodyPr>
              <a:lstStyle/>
              <a:p>
                <a:pPr marL="342900" indent="-342900">
                  <a:spcBef>
                    <a:spcPct val="20000"/>
                  </a:spcBef>
                  <a:defRPr/>
                </a:pPr>
                <a14:m>
                  <m:oMathPara xmlns:m="http://schemas.openxmlformats.org/officeDocument/2006/math">
                    <m:oMathParaPr>
                      <m:jc m:val="centerGroup"/>
                    </m:oMathParaPr>
                    <m:oMath xmlns:m="http://schemas.openxmlformats.org/officeDocument/2006/math">
                      <m:sSub>
                        <m:sSubPr>
                          <m:ctrlPr>
                            <a:rPr lang="en-US" altLang="ja-JP" sz="3600" b="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𝜙</m:t>
                          </m:r>
                        </m:e>
                        <m:sub>
                          <m:r>
                            <a:rPr lang="en-US" altLang="ja-JP" sz="3600" b="0" i="1" smtClean="0">
                              <a:latin typeface="Cambria Math" panose="02040503050406030204" pitchFamily="18" charset="0"/>
                              <a:cs typeface="Times New Roman" pitchFamily="18" charset="0"/>
                            </a:rPr>
                            <m:t>𝑟</m:t>
                          </m:r>
                        </m:sub>
                      </m:sSub>
                      <m:d>
                        <m:dPr>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a</m:t>
                          </m:r>
                        </m:e>
                      </m:d>
                      <m:r>
                        <a:rPr lang="en-US" altLang="ja-JP" sz="3600" b="0" i="1" smtClean="0">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abac</m:t>
                      </m:r>
                      <m:r>
                        <a:rPr lang="en-US" altLang="ja-JP" sz="3600" b="0" i="1" smtClean="0">
                          <a:latin typeface="Cambria Math" panose="02040503050406030204" pitchFamily="18" charset="0"/>
                          <a:cs typeface="Times New Roman" pitchFamily="18" charset="0"/>
                        </a:rPr>
                        <m:t>   </m:t>
                      </m:r>
                      <m:sSub>
                        <m:sSubPr>
                          <m:ctrlPr>
                            <a:rPr lang="en-US" altLang="ja-JP" sz="360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 </m:t>
                          </m:r>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b</m:t>
                          </m:r>
                        </m:e>
                      </m:d>
                      <m:r>
                        <a:rPr lang="en-US" altLang="ja-JP" sz="3600" i="1">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aac</m:t>
                      </m:r>
                      <m:r>
                        <a:rPr lang="en-US" altLang="ja-JP" sz="3600" b="0" i="1" smtClean="0">
                          <a:latin typeface="Cambria Math" panose="02040503050406030204" pitchFamily="18" charset="0"/>
                          <a:cs typeface="Times New Roman" pitchFamily="18" charset="0"/>
                        </a:rPr>
                        <m:t>    </m:t>
                      </m:r>
                      <m:sSub>
                        <m:sSubPr>
                          <m:ctrlPr>
                            <a:rPr lang="en-US" altLang="ja-JP" sz="3600" i="1">
                              <a:latin typeface="Cambria Math" panose="02040503050406030204" pitchFamily="18" charset="0"/>
                              <a:cs typeface="Times New Roman" pitchFamily="18" charset="0"/>
                            </a:rPr>
                          </m:ctrlPr>
                        </m:sSubPr>
                        <m:e>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c</m:t>
                          </m:r>
                        </m:e>
                      </m:d>
                      <m:r>
                        <a:rPr lang="en-US" altLang="ja-JP" sz="3600" i="1">
                          <a:latin typeface="Cambria Math" panose="02040503050406030204" pitchFamily="18" charset="0"/>
                          <a:cs typeface="Times New Roman" pitchFamily="18" charset="0"/>
                        </a:rPr>
                        <m:t>=</m:t>
                      </m:r>
                      <m:r>
                        <m:rPr>
                          <m:nor/>
                        </m:rPr>
                        <a:rPr lang="en-US" altLang="ja-JP" sz="3600" b="1" i="0">
                          <a:latin typeface="Courier New" panose="02070309020205020404" pitchFamily="49" charset="0"/>
                          <a:cs typeface="Courier New" panose="02070309020205020404" pitchFamily="49" charset="0"/>
                        </a:rPr>
                        <m:t>a</m:t>
                      </m:r>
                    </m:oMath>
                  </m:oMathPara>
                </a14:m>
                <a:endParaRPr lang="en-US" altLang="ja-JP" sz="36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3983" y="1471409"/>
                <a:ext cx="8703300" cy="64633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0" y="2255357"/>
                <a:ext cx="6825803" cy="1384995"/>
              </a:xfrm>
              <a:prstGeom prst="rect">
                <a:avLst/>
              </a:prstGeom>
            </p:spPr>
            <p:txBody>
              <a:bodyPr wrap="square">
                <a:spAutoFit/>
              </a:bodyPr>
              <a:lstStyle/>
              <a:p>
                <a:pPr marL="342900">
                  <a:spcBef>
                    <a:spcPct val="20000"/>
                  </a:spcBef>
                  <a:defRPr/>
                </a:pPr>
                <a14:m>
                  <m:oMathPara xmlns:m="http://schemas.openxmlformats.org/officeDocument/2006/math">
                    <m:oMathParaPr>
                      <m:jc m:val="center"/>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101001011001010010110100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0" y="2255357"/>
                <a:ext cx="6825803" cy="138499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485633" y="2890056"/>
                <a:ext cx="4647864" cy="138499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485633" y="2890056"/>
                <a:ext cx="4647864" cy="138499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3539" y="3920027"/>
                <a:ext cx="2300694"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h</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3539" y="3920027"/>
                <a:ext cx="2300694" cy="44480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38" y="4525201"/>
                <a:ext cx="4222861" cy="909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800" b="0" i="1" smtClean="0">
                              <a:latin typeface="Cambria Math" panose="02040503050406030204" pitchFamily="18" charset="0"/>
                            </a:rPr>
                          </m:ctrlPr>
                        </m:funcPr>
                        <m:fName>
                          <m:limLow>
                            <m:limLowPr>
                              <m:ctrlPr>
                                <a:rPr kumimoji="1" lang="en-US" altLang="ja-JP" sz="2800" b="0" i="1" smtClean="0">
                                  <a:latin typeface="Cambria Math" panose="02040503050406030204" pitchFamily="18" charset="0"/>
                                </a:rPr>
                              </m:ctrlPr>
                            </m:limLowPr>
                            <m:e>
                              <m:r>
                                <m:rPr>
                                  <m:sty m:val="p"/>
                                </m:rPr>
                                <a:rPr kumimoji="1" lang="en-US" altLang="ja-JP" sz="2800" b="0" i="0" smtClean="0">
                                  <a:latin typeface="Cambria Math" panose="02040503050406030204" pitchFamily="18" charset="0"/>
                                </a:rPr>
                                <m:t>lim</m:t>
                              </m:r>
                            </m:e>
                            <m:lim>
                              <m: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lim>
                          </m:limLow>
                        </m:fName>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𝜌</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den>
                          </m:f>
                        </m:e>
                      </m:func>
                      <m:r>
                        <a:rPr kumimoji="1" lang="en-US" altLang="ja-JP" sz="2800" b="0" i="1" smtClean="0">
                          <a:latin typeface="Cambria Math" panose="02040503050406030204" pitchFamily="18" charset="0"/>
                        </a:rPr>
                        <m:t>=0.9445757</m:t>
                      </m:r>
                    </m:oMath>
                  </m:oMathPara>
                </a14:m>
                <a:r>
                  <a:rPr kumimoji="1" lang="en-US" altLang="ja-JP" sz="2400" dirty="0" smtClean="0"/>
                  <a:t/>
                </a:r>
                <a:br>
                  <a:rPr kumimoji="1" lang="en-US" altLang="ja-JP" sz="2400" dirty="0" smtClean="0"/>
                </a:b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38" y="4525201"/>
                <a:ext cx="4222861" cy="909031"/>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827465" y="4380490"/>
                <a:ext cx="2503249"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𝑣</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𝜓</m:t>
                          </m:r>
                        </m:e>
                        <m:sub>
                          <m:r>
                            <a:rPr kumimoji="1" lang="en-US" altLang="ja-JP" sz="2800" b="0" i="1" smtClean="0">
                              <a:latin typeface="Cambria Math" panose="02040503050406030204" pitchFamily="18" charset="0"/>
                            </a:rPr>
                            <m:t>𝑒</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827465" y="4380490"/>
                <a:ext cx="2503249" cy="444802"/>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223010" y="4914389"/>
                <a:ext cx="4222861" cy="9066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𝜎</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i="1">
                                      <a:latin typeface="Cambria Math" panose="02040503050406030204" pitchFamily="18" charset="0"/>
                                    </a:rPr>
                                    <m:t>12</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b="0" i="1" smtClean="0">
                                      <a:latin typeface="Cambria Math" panose="02040503050406030204" pitchFamily="18" charset="0"/>
                                    </a:rPr>
                                    <m:t>12</m:t>
                                  </m:r>
                                </m:sub>
                              </m:sSub>
                            </m:e>
                          </m:d>
                        </m:den>
                      </m:f>
                      <m:r>
                        <a:rPr kumimoji="1" lang="en-US" altLang="ja-JP" sz="2800" b="0" i="1" smtClean="0">
                          <a:latin typeface="Cambria Math" panose="02040503050406030204" pitchFamily="18" charset="0"/>
                        </a:rPr>
                        <m:t>=2.036982</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23010" y="4914389"/>
                <a:ext cx="4222861" cy="906658"/>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3983" y="6448762"/>
                <a:ext cx="3456587" cy="400110"/>
              </a:xfrm>
              <a:prstGeom prst="rect">
                <a:avLst/>
              </a:prstGeom>
              <a:noFill/>
            </p:spPr>
            <p:txBody>
              <a:bodyPr wrap="none" rtlCol="0">
                <a:spAutoFit/>
              </a:bodyPr>
              <a:lstStyle/>
              <a:p>
                <a14:m>
                  <m:oMath xmlns:m="http://schemas.openxmlformats.org/officeDocument/2006/math">
                    <m:r>
                      <a:rPr lang="en-US" altLang="ja-JP" sz="2000" i="1" smtClean="0">
                        <a:latin typeface="Cambria Math" panose="02040503050406030204" pitchFamily="18" charset="0"/>
                      </a:rPr>
                      <m:t>𝜌</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Number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3983" y="6448762"/>
                <a:ext cx="3456587" cy="400110"/>
              </a:xfrm>
              <a:prstGeom prst="rect">
                <a:avLst/>
              </a:prstGeom>
              <a:blipFill rotWithShape="0">
                <a:blip r:embed="rId9"/>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343965" y="6447507"/>
                <a:ext cx="4679614"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𝜎</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Sum of Exponents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343965" y="6447507"/>
                <a:ext cx="4679614" cy="400110"/>
              </a:xfrm>
              <a:prstGeom prst="rect">
                <a:avLst/>
              </a:prstGeom>
              <a:blipFill rotWithShape="0">
                <a:blip r:embed="rId10"/>
                <a:stretch>
                  <a:fillRect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799610" y="5336404"/>
                <a:ext cx="2748359" cy="882614"/>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rPr>
                      <m:t>=</m:t>
                    </m:r>
                    <m:r>
                      <a:rPr lang="en-US" altLang="ja-JP" sz="2800" b="0" i="1" smtClean="0">
                        <a:latin typeface="Cambria Math" panose="02040503050406030204" pitchFamily="18" charset="0"/>
                      </a:rPr>
                      <m:t> </m:t>
                    </m:r>
                  </m:oMath>
                </a14:m>
                <a:r>
                  <a:rPr lang="en-US" altLang="ja-JP" sz="2400" dirty="0" smtClean="0"/>
                  <a:t>Know Best L.B.</a:t>
                </a:r>
                <a:br>
                  <a:rPr lang="en-US" altLang="ja-JP" sz="2400" dirty="0" smtClean="0"/>
                </a:br>
                <a:r>
                  <a:rPr lang="en-US" altLang="ja-JP" sz="2400" dirty="0" smtClean="0"/>
                  <a:t>    [Simpson2010] </a:t>
                </a:r>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799610" y="5336404"/>
                <a:ext cx="2748359" cy="882614"/>
              </a:xfrm>
              <a:prstGeom prst="rect">
                <a:avLst/>
              </a:prstGeom>
              <a:blipFill rotWithShape="0">
                <a:blip r:embed="rId11"/>
                <a:stretch>
                  <a:fillRect r="-2661" b="-151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918142" y="5552013"/>
                <a:ext cx="3215355" cy="882614"/>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rPr>
                      <m:t>&gt; </m:t>
                    </m:r>
                  </m:oMath>
                </a14:m>
                <a:r>
                  <a:rPr lang="en-US" altLang="ja-JP" sz="2400" dirty="0" smtClean="0"/>
                  <a:t>Know Best L.B.</a:t>
                </a:r>
                <a:br>
                  <a:rPr lang="en-US" altLang="ja-JP" sz="2400" dirty="0" smtClean="0"/>
                </a:br>
                <a:r>
                  <a:rPr lang="en-US" altLang="ja-JP" sz="2400" dirty="0" smtClean="0"/>
                  <a:t>   [Crochemore+2011] </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8142" y="5552013"/>
                <a:ext cx="3215355" cy="882614"/>
              </a:xfrm>
              <a:prstGeom prst="rect">
                <a:avLst/>
              </a:prstGeom>
              <a:blipFill rotWithShape="0">
                <a:blip r:embed="rId12"/>
                <a:stretch>
                  <a:fillRect r="-4364" b="-15172"/>
                </a:stretch>
              </a:blipFill>
            </p:spPr>
            <p:txBody>
              <a:bodyPr/>
              <a:lstStyle/>
              <a:p>
                <a:r>
                  <a:rPr lang="ja-JP" altLang="en-US">
                    <a:noFill/>
                  </a:rPr>
                  <a:t> </a:t>
                </a:r>
              </a:p>
            </p:txBody>
          </p:sp>
        </mc:Fallback>
      </mc:AlternateContent>
      <p:sp>
        <p:nvSpPr>
          <p:cNvPr id="16" name="テキスト ボックス 15"/>
          <p:cNvSpPr txBox="1"/>
          <p:nvPr/>
        </p:nvSpPr>
        <p:spPr>
          <a:xfrm rot="20347813">
            <a:off x="26443" y="235050"/>
            <a:ext cx="1199367" cy="369332"/>
          </a:xfrm>
          <a:prstGeom prst="rect">
            <a:avLst/>
          </a:prstGeom>
          <a:solidFill>
            <a:srgbClr val="FFFF00"/>
          </a:solidFill>
        </p:spPr>
        <p:txBody>
          <a:bodyPr wrap="none" rtlCol="0">
            <a:spAutoFit/>
          </a:bodyPr>
          <a:lstStyle/>
          <a:p>
            <a:r>
              <a:rPr kumimoji="1" lang="en-US" altLang="ja-JP" dirty="0" smtClean="0"/>
              <a:t>In Short,</a:t>
            </a:r>
            <a:endParaRPr kumimoji="1" lang="ja-JP" altLang="en-US" dirty="0"/>
          </a:p>
        </p:txBody>
      </p:sp>
      <p:sp>
        <p:nvSpPr>
          <p:cNvPr id="6" name="正方形/長方形 5"/>
          <p:cNvSpPr/>
          <p:nvPr/>
        </p:nvSpPr>
        <p:spPr>
          <a:xfrm>
            <a:off x="4657531" y="2809687"/>
            <a:ext cx="4304068" cy="149558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657531" y="4353722"/>
            <a:ext cx="4218537" cy="50587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657530" y="4945876"/>
            <a:ext cx="4475967" cy="148429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294753" y="6427184"/>
            <a:ext cx="4728826"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6033" y="4433886"/>
            <a:ext cx="4475967" cy="178513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33984" y="6435494"/>
            <a:ext cx="3566148"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1498" y="3725801"/>
            <a:ext cx="2588781" cy="725754"/>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296214" y="2228045"/>
            <a:ext cx="6709893" cy="1468192"/>
          </a:xfrm>
          <a:custGeom>
            <a:avLst/>
            <a:gdLst>
              <a:gd name="connsiteX0" fmla="*/ 0 w 6709893"/>
              <a:gd name="connsiteY0" fmla="*/ 51516 h 1468192"/>
              <a:gd name="connsiteX1" fmla="*/ 0 w 6709893"/>
              <a:gd name="connsiteY1" fmla="*/ 1468192 h 1468192"/>
              <a:gd name="connsiteX2" fmla="*/ 3451538 w 6709893"/>
              <a:gd name="connsiteY2" fmla="*/ 1468192 h 1468192"/>
              <a:gd name="connsiteX3" fmla="*/ 4288665 w 6709893"/>
              <a:gd name="connsiteY3" fmla="*/ 631065 h 1468192"/>
              <a:gd name="connsiteX4" fmla="*/ 6709893 w 6709893"/>
              <a:gd name="connsiteY4" fmla="*/ 631065 h 1468192"/>
              <a:gd name="connsiteX5" fmla="*/ 6709893 w 6709893"/>
              <a:gd name="connsiteY5" fmla="*/ 0 h 1468192"/>
              <a:gd name="connsiteX6" fmla="*/ 0 w 6709893"/>
              <a:gd name="connsiteY6" fmla="*/ 51516 h 146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9893" h="1468192">
                <a:moveTo>
                  <a:pt x="0" y="51516"/>
                </a:moveTo>
                <a:lnTo>
                  <a:pt x="0" y="1468192"/>
                </a:lnTo>
                <a:lnTo>
                  <a:pt x="3451538" y="1468192"/>
                </a:lnTo>
                <a:lnTo>
                  <a:pt x="4288665" y="631065"/>
                </a:lnTo>
                <a:lnTo>
                  <a:pt x="6709893" y="631065"/>
                </a:lnTo>
                <a:lnTo>
                  <a:pt x="6709893" y="0"/>
                </a:lnTo>
                <a:lnTo>
                  <a:pt x="0" y="51516"/>
                </a:lnTo>
                <a:close/>
              </a:path>
            </a:pathLst>
          </a:cu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78723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295"/>
            <a:ext cx="7886700" cy="1325563"/>
          </a:xfrm>
        </p:spPr>
        <p:txBody>
          <a:bodyPr>
            <a:normAutofit fontScale="90000"/>
          </a:bodyPr>
          <a:lstStyle/>
          <a:p>
            <a:pPr algn="ctr"/>
            <a:r>
              <a:rPr lang="en-US" altLang="ja-JP" dirty="0" smtClean="0"/>
              <a:t>We found good </a:t>
            </a:r>
            <a:r>
              <a:rPr lang="en-US" altLang="ja-JP" dirty="0" smtClean="0">
                <a:solidFill>
                  <a:srgbClr val="FF0000"/>
                </a:solidFill>
              </a:rPr>
              <a:t>morphisms</a:t>
            </a:r>
            <a:r>
              <a:rPr lang="en-US" altLang="ja-JP" dirty="0" smtClean="0"/>
              <a:t/>
            </a:r>
            <a:br>
              <a:rPr lang="en-US" altLang="ja-JP" dirty="0" smtClean="0"/>
            </a:br>
            <a:r>
              <a:rPr lang="en-US" altLang="ja-JP" dirty="0" smtClean="0"/>
              <a:t>that generate Run-Rich Strings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33983" y="1471409"/>
                <a:ext cx="8703300" cy="646331"/>
              </a:xfrm>
              <a:prstGeom prst="rect">
                <a:avLst/>
              </a:prstGeom>
            </p:spPr>
            <p:txBody>
              <a:bodyPr wrap="square">
                <a:spAutoFit/>
              </a:bodyPr>
              <a:lstStyle/>
              <a:p>
                <a:pPr marL="342900" indent="-342900">
                  <a:spcBef>
                    <a:spcPct val="20000"/>
                  </a:spcBef>
                  <a:defRPr/>
                </a:pPr>
                <a14:m>
                  <m:oMathPara xmlns:m="http://schemas.openxmlformats.org/officeDocument/2006/math">
                    <m:oMathParaPr>
                      <m:jc m:val="centerGroup"/>
                    </m:oMathParaPr>
                    <m:oMath xmlns:m="http://schemas.openxmlformats.org/officeDocument/2006/math">
                      <m:sSub>
                        <m:sSubPr>
                          <m:ctrlPr>
                            <a:rPr lang="en-US" altLang="ja-JP" sz="3600" b="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𝜙</m:t>
                          </m:r>
                        </m:e>
                        <m:sub>
                          <m:r>
                            <a:rPr lang="en-US" altLang="ja-JP" sz="3600" b="0" i="1" smtClean="0">
                              <a:latin typeface="Cambria Math" panose="02040503050406030204" pitchFamily="18" charset="0"/>
                              <a:cs typeface="Times New Roman" pitchFamily="18" charset="0"/>
                            </a:rPr>
                            <m:t>𝑟</m:t>
                          </m:r>
                        </m:sub>
                      </m:sSub>
                      <m:d>
                        <m:dPr>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a</m:t>
                          </m:r>
                        </m:e>
                      </m:d>
                      <m:r>
                        <a:rPr lang="en-US" altLang="ja-JP" sz="3600" b="0" i="1" smtClean="0">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abac</m:t>
                      </m:r>
                      <m:r>
                        <a:rPr lang="en-US" altLang="ja-JP" sz="3600" b="0" i="1" smtClean="0">
                          <a:latin typeface="Cambria Math" panose="02040503050406030204" pitchFamily="18" charset="0"/>
                          <a:cs typeface="Times New Roman" pitchFamily="18" charset="0"/>
                        </a:rPr>
                        <m:t>   </m:t>
                      </m:r>
                      <m:sSub>
                        <m:sSubPr>
                          <m:ctrlPr>
                            <a:rPr lang="en-US" altLang="ja-JP" sz="360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 </m:t>
                          </m:r>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b</m:t>
                          </m:r>
                        </m:e>
                      </m:d>
                      <m:r>
                        <a:rPr lang="en-US" altLang="ja-JP" sz="3600" i="1">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aac</m:t>
                      </m:r>
                      <m:r>
                        <a:rPr lang="en-US" altLang="ja-JP" sz="3600" b="0" i="1" smtClean="0">
                          <a:latin typeface="Cambria Math" panose="02040503050406030204" pitchFamily="18" charset="0"/>
                          <a:cs typeface="Times New Roman" pitchFamily="18" charset="0"/>
                        </a:rPr>
                        <m:t>    </m:t>
                      </m:r>
                      <m:sSub>
                        <m:sSubPr>
                          <m:ctrlPr>
                            <a:rPr lang="en-US" altLang="ja-JP" sz="3600" i="1">
                              <a:latin typeface="Cambria Math" panose="02040503050406030204" pitchFamily="18" charset="0"/>
                              <a:cs typeface="Times New Roman" pitchFamily="18" charset="0"/>
                            </a:rPr>
                          </m:ctrlPr>
                        </m:sSubPr>
                        <m:e>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c</m:t>
                          </m:r>
                        </m:e>
                      </m:d>
                      <m:r>
                        <a:rPr lang="en-US" altLang="ja-JP" sz="3600" i="1">
                          <a:latin typeface="Cambria Math" panose="02040503050406030204" pitchFamily="18" charset="0"/>
                          <a:cs typeface="Times New Roman" pitchFamily="18" charset="0"/>
                        </a:rPr>
                        <m:t>=</m:t>
                      </m:r>
                      <m:r>
                        <m:rPr>
                          <m:nor/>
                        </m:rPr>
                        <a:rPr lang="en-US" altLang="ja-JP" sz="3600" b="1" i="0">
                          <a:latin typeface="Courier New" panose="02070309020205020404" pitchFamily="49" charset="0"/>
                          <a:cs typeface="Courier New" panose="02070309020205020404" pitchFamily="49" charset="0"/>
                        </a:rPr>
                        <m:t>a</m:t>
                      </m:r>
                    </m:oMath>
                  </m:oMathPara>
                </a14:m>
                <a:endParaRPr lang="en-US" altLang="ja-JP" sz="36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3983" y="1471409"/>
                <a:ext cx="8703300" cy="64633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0" y="2255357"/>
                <a:ext cx="6825803" cy="1384995"/>
              </a:xfrm>
              <a:prstGeom prst="rect">
                <a:avLst/>
              </a:prstGeom>
            </p:spPr>
            <p:txBody>
              <a:bodyPr wrap="square">
                <a:spAutoFit/>
              </a:bodyPr>
              <a:lstStyle/>
              <a:p>
                <a:pPr marL="342900">
                  <a:spcBef>
                    <a:spcPct val="20000"/>
                  </a:spcBef>
                  <a:defRPr/>
                </a:pPr>
                <a14:m>
                  <m:oMathPara xmlns:m="http://schemas.openxmlformats.org/officeDocument/2006/math">
                    <m:oMathParaPr>
                      <m:jc m:val="center"/>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101001011001010010110100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0" y="2255357"/>
                <a:ext cx="6825803" cy="138499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485633" y="2890056"/>
                <a:ext cx="4647864" cy="138499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485633" y="2890056"/>
                <a:ext cx="4647864" cy="138499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3539" y="3920027"/>
                <a:ext cx="2300694"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h</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3539" y="3920027"/>
                <a:ext cx="2300694" cy="44480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38" y="4525201"/>
                <a:ext cx="4222861" cy="909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800" b="0" i="1" smtClean="0">
                              <a:latin typeface="Cambria Math" panose="02040503050406030204" pitchFamily="18" charset="0"/>
                            </a:rPr>
                          </m:ctrlPr>
                        </m:funcPr>
                        <m:fName>
                          <m:limLow>
                            <m:limLowPr>
                              <m:ctrlPr>
                                <a:rPr kumimoji="1" lang="en-US" altLang="ja-JP" sz="2800" b="0" i="1" smtClean="0">
                                  <a:latin typeface="Cambria Math" panose="02040503050406030204" pitchFamily="18" charset="0"/>
                                </a:rPr>
                              </m:ctrlPr>
                            </m:limLowPr>
                            <m:e>
                              <m:r>
                                <m:rPr>
                                  <m:sty m:val="p"/>
                                </m:rPr>
                                <a:rPr kumimoji="1" lang="en-US" altLang="ja-JP" sz="2800" b="0" i="0" smtClean="0">
                                  <a:latin typeface="Cambria Math" panose="02040503050406030204" pitchFamily="18" charset="0"/>
                                </a:rPr>
                                <m:t>lim</m:t>
                              </m:r>
                            </m:e>
                            <m:lim>
                              <m: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lim>
                          </m:limLow>
                        </m:fName>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𝜌</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den>
                          </m:f>
                        </m:e>
                      </m:func>
                      <m:r>
                        <a:rPr kumimoji="1" lang="en-US" altLang="ja-JP" sz="2800" b="0" i="1" smtClean="0">
                          <a:latin typeface="Cambria Math" panose="02040503050406030204" pitchFamily="18" charset="0"/>
                        </a:rPr>
                        <m:t>=0.9445757</m:t>
                      </m:r>
                    </m:oMath>
                  </m:oMathPara>
                </a14:m>
                <a:r>
                  <a:rPr kumimoji="1" lang="en-US" altLang="ja-JP" sz="2400" dirty="0" smtClean="0"/>
                  <a:t/>
                </a:r>
                <a:br>
                  <a:rPr kumimoji="1" lang="en-US" altLang="ja-JP" sz="2400" dirty="0" smtClean="0"/>
                </a:b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38" y="4525201"/>
                <a:ext cx="4222861" cy="909031"/>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827465" y="4380490"/>
                <a:ext cx="2503249"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𝑣</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𝜓</m:t>
                          </m:r>
                        </m:e>
                        <m:sub>
                          <m:r>
                            <a:rPr kumimoji="1" lang="en-US" altLang="ja-JP" sz="2800" b="0" i="1" smtClean="0">
                              <a:latin typeface="Cambria Math" panose="02040503050406030204" pitchFamily="18" charset="0"/>
                            </a:rPr>
                            <m:t>𝑒</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827465" y="4380490"/>
                <a:ext cx="2503249" cy="444802"/>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223010" y="4914389"/>
                <a:ext cx="4222861" cy="9066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𝜎</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i="1">
                                      <a:latin typeface="Cambria Math" panose="02040503050406030204" pitchFamily="18" charset="0"/>
                                    </a:rPr>
                                    <m:t>12</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b="0" i="1" smtClean="0">
                                      <a:latin typeface="Cambria Math" panose="02040503050406030204" pitchFamily="18" charset="0"/>
                                    </a:rPr>
                                    <m:t>12</m:t>
                                  </m:r>
                                </m:sub>
                              </m:sSub>
                            </m:e>
                          </m:d>
                        </m:den>
                      </m:f>
                      <m:r>
                        <a:rPr kumimoji="1" lang="en-US" altLang="ja-JP" sz="2800" b="0" i="1" smtClean="0">
                          <a:latin typeface="Cambria Math" panose="02040503050406030204" pitchFamily="18" charset="0"/>
                        </a:rPr>
                        <m:t>=2.036982</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23010" y="4914389"/>
                <a:ext cx="4222861" cy="906658"/>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3983" y="6448762"/>
                <a:ext cx="3456587" cy="400110"/>
              </a:xfrm>
              <a:prstGeom prst="rect">
                <a:avLst/>
              </a:prstGeom>
              <a:noFill/>
            </p:spPr>
            <p:txBody>
              <a:bodyPr wrap="none" rtlCol="0">
                <a:spAutoFit/>
              </a:bodyPr>
              <a:lstStyle/>
              <a:p>
                <a14:m>
                  <m:oMath xmlns:m="http://schemas.openxmlformats.org/officeDocument/2006/math">
                    <m:r>
                      <a:rPr lang="en-US" altLang="ja-JP" sz="2000" i="1" smtClean="0">
                        <a:latin typeface="Cambria Math" panose="02040503050406030204" pitchFamily="18" charset="0"/>
                      </a:rPr>
                      <m:t>𝜌</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Number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3983" y="6448762"/>
                <a:ext cx="3456587" cy="400110"/>
              </a:xfrm>
              <a:prstGeom prst="rect">
                <a:avLst/>
              </a:prstGeom>
              <a:blipFill rotWithShape="0">
                <a:blip r:embed="rId9"/>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343965" y="6447507"/>
                <a:ext cx="4679614"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𝜎</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Sum of Exponents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343965" y="6447507"/>
                <a:ext cx="4679614" cy="400110"/>
              </a:xfrm>
              <a:prstGeom prst="rect">
                <a:avLst/>
              </a:prstGeom>
              <a:blipFill rotWithShape="0">
                <a:blip r:embed="rId10"/>
                <a:stretch>
                  <a:fillRect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799610" y="5336404"/>
                <a:ext cx="2748359" cy="882614"/>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rPr>
                      <m:t>=</m:t>
                    </m:r>
                    <m:r>
                      <a:rPr lang="en-US" altLang="ja-JP" sz="2800" b="0" i="1" smtClean="0">
                        <a:latin typeface="Cambria Math" panose="02040503050406030204" pitchFamily="18" charset="0"/>
                      </a:rPr>
                      <m:t> </m:t>
                    </m:r>
                  </m:oMath>
                </a14:m>
                <a:r>
                  <a:rPr lang="en-US" altLang="ja-JP" sz="2400" dirty="0" smtClean="0"/>
                  <a:t>Know Best L.B.</a:t>
                </a:r>
                <a:br>
                  <a:rPr lang="en-US" altLang="ja-JP" sz="2400" dirty="0" smtClean="0"/>
                </a:br>
                <a:r>
                  <a:rPr lang="en-US" altLang="ja-JP" sz="2400" dirty="0" smtClean="0"/>
                  <a:t>    [Simpson2010] </a:t>
                </a:r>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799610" y="5336404"/>
                <a:ext cx="2748359" cy="882614"/>
              </a:xfrm>
              <a:prstGeom prst="rect">
                <a:avLst/>
              </a:prstGeom>
              <a:blipFill rotWithShape="0">
                <a:blip r:embed="rId11"/>
                <a:stretch>
                  <a:fillRect r="-2661" b="-151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918142" y="5552013"/>
                <a:ext cx="3215355" cy="882614"/>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rPr>
                      <m:t>&gt; </m:t>
                    </m:r>
                  </m:oMath>
                </a14:m>
                <a:r>
                  <a:rPr lang="en-US" altLang="ja-JP" sz="2400" dirty="0" smtClean="0"/>
                  <a:t>Know Best L.B.</a:t>
                </a:r>
                <a:br>
                  <a:rPr lang="en-US" altLang="ja-JP" sz="2400" dirty="0" smtClean="0"/>
                </a:br>
                <a:r>
                  <a:rPr lang="en-US" altLang="ja-JP" sz="2400" dirty="0" smtClean="0"/>
                  <a:t>   [Crochemore+2011] </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8142" y="5552013"/>
                <a:ext cx="3215355" cy="882614"/>
              </a:xfrm>
              <a:prstGeom prst="rect">
                <a:avLst/>
              </a:prstGeom>
              <a:blipFill rotWithShape="0">
                <a:blip r:embed="rId12"/>
                <a:stretch>
                  <a:fillRect r="-4364" b="-15172"/>
                </a:stretch>
              </a:blipFill>
            </p:spPr>
            <p:txBody>
              <a:bodyPr/>
              <a:lstStyle/>
              <a:p>
                <a:r>
                  <a:rPr lang="ja-JP" altLang="en-US">
                    <a:noFill/>
                  </a:rPr>
                  <a:t> </a:t>
                </a:r>
              </a:p>
            </p:txBody>
          </p:sp>
        </mc:Fallback>
      </mc:AlternateContent>
      <p:sp>
        <p:nvSpPr>
          <p:cNvPr id="16" name="テキスト ボックス 15"/>
          <p:cNvSpPr txBox="1"/>
          <p:nvPr/>
        </p:nvSpPr>
        <p:spPr>
          <a:xfrm rot="20347813">
            <a:off x="26443" y="235050"/>
            <a:ext cx="1199367" cy="369332"/>
          </a:xfrm>
          <a:prstGeom prst="rect">
            <a:avLst/>
          </a:prstGeom>
          <a:solidFill>
            <a:srgbClr val="FFFF00"/>
          </a:solidFill>
        </p:spPr>
        <p:txBody>
          <a:bodyPr wrap="none" rtlCol="0">
            <a:spAutoFit/>
          </a:bodyPr>
          <a:lstStyle/>
          <a:p>
            <a:r>
              <a:rPr kumimoji="1" lang="en-US" altLang="ja-JP" dirty="0" smtClean="0"/>
              <a:t>In Short,</a:t>
            </a:r>
            <a:endParaRPr kumimoji="1" lang="ja-JP" altLang="en-US" dirty="0"/>
          </a:p>
        </p:txBody>
      </p:sp>
      <p:sp>
        <p:nvSpPr>
          <p:cNvPr id="6" name="正方形/長方形 5"/>
          <p:cNvSpPr/>
          <p:nvPr/>
        </p:nvSpPr>
        <p:spPr>
          <a:xfrm>
            <a:off x="4657531" y="2809687"/>
            <a:ext cx="4304068" cy="149558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657531" y="4353722"/>
            <a:ext cx="4218537" cy="50587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657530" y="4945876"/>
            <a:ext cx="4475967" cy="148429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294753" y="6427184"/>
            <a:ext cx="4728826"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1106" y="4470864"/>
            <a:ext cx="4475967" cy="178513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33984" y="6435494"/>
            <a:ext cx="3566148"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1498" y="3725801"/>
            <a:ext cx="2588781" cy="725754"/>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296214" y="2228045"/>
            <a:ext cx="6709893" cy="1468192"/>
          </a:xfrm>
          <a:custGeom>
            <a:avLst/>
            <a:gdLst>
              <a:gd name="connsiteX0" fmla="*/ 0 w 6709893"/>
              <a:gd name="connsiteY0" fmla="*/ 51516 h 1468192"/>
              <a:gd name="connsiteX1" fmla="*/ 0 w 6709893"/>
              <a:gd name="connsiteY1" fmla="*/ 1468192 h 1468192"/>
              <a:gd name="connsiteX2" fmla="*/ 3451538 w 6709893"/>
              <a:gd name="connsiteY2" fmla="*/ 1468192 h 1468192"/>
              <a:gd name="connsiteX3" fmla="*/ 4288665 w 6709893"/>
              <a:gd name="connsiteY3" fmla="*/ 631065 h 1468192"/>
              <a:gd name="connsiteX4" fmla="*/ 6709893 w 6709893"/>
              <a:gd name="connsiteY4" fmla="*/ 631065 h 1468192"/>
              <a:gd name="connsiteX5" fmla="*/ 6709893 w 6709893"/>
              <a:gd name="connsiteY5" fmla="*/ 0 h 1468192"/>
              <a:gd name="connsiteX6" fmla="*/ 0 w 6709893"/>
              <a:gd name="connsiteY6" fmla="*/ 51516 h 146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9893" h="1468192">
                <a:moveTo>
                  <a:pt x="0" y="51516"/>
                </a:moveTo>
                <a:lnTo>
                  <a:pt x="0" y="1468192"/>
                </a:lnTo>
                <a:lnTo>
                  <a:pt x="3451538" y="1468192"/>
                </a:lnTo>
                <a:lnTo>
                  <a:pt x="4288665" y="631065"/>
                </a:lnTo>
                <a:lnTo>
                  <a:pt x="6709893" y="631065"/>
                </a:lnTo>
                <a:lnTo>
                  <a:pt x="6709893" y="0"/>
                </a:lnTo>
                <a:lnTo>
                  <a:pt x="0" y="51516"/>
                </a:lnTo>
                <a:close/>
              </a:path>
            </a:pathLst>
          </a:cu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196601" y="2372708"/>
            <a:ext cx="8346454" cy="3420137"/>
            <a:chOff x="-2153280" y="2492690"/>
            <a:chExt cx="8346454" cy="3420137"/>
          </a:xfrm>
        </p:grpSpPr>
        <p:grpSp>
          <p:nvGrpSpPr>
            <p:cNvPr id="28" name="グループ化 27"/>
            <p:cNvGrpSpPr/>
            <p:nvPr/>
          </p:nvGrpSpPr>
          <p:grpSpPr>
            <a:xfrm>
              <a:off x="-2153280" y="2492690"/>
              <a:ext cx="8346454" cy="3420137"/>
              <a:chOff x="-2210263" y="2957775"/>
              <a:chExt cx="8346454" cy="3420137"/>
            </a:xfrm>
          </p:grpSpPr>
          <p:sp>
            <p:nvSpPr>
              <p:cNvPr id="27" name="角丸四角形 26"/>
              <p:cNvSpPr/>
              <p:nvPr/>
            </p:nvSpPr>
            <p:spPr>
              <a:xfrm>
                <a:off x="-2210263" y="2957775"/>
                <a:ext cx="8346454" cy="342013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2013428" y="3175022"/>
                <a:ext cx="8135176" cy="2347755"/>
                <a:chOff x="-1564977" y="2582926"/>
                <a:chExt cx="8135176" cy="2347755"/>
              </a:xfrm>
            </p:grpSpPr>
            <mc:AlternateContent xmlns:mc="http://schemas.openxmlformats.org/markup-compatibility/2006" xmlns:a14="http://schemas.microsoft.com/office/drawing/2010/main">
              <mc:Choice Requires="a14">
                <p:sp>
                  <p:nvSpPr>
                    <p:cNvPr id="3" name="正方形/長方形 2"/>
                    <p:cNvSpPr/>
                    <p:nvPr/>
                  </p:nvSpPr>
                  <p:spPr>
                    <a:xfrm>
                      <a:off x="-1550533" y="2582926"/>
                      <a:ext cx="295670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a:latin typeface="Cambria Math" panose="02040503050406030204" pitchFamily="18" charset="0"/>
                                    <a:cs typeface="Times New Roman" pitchFamily="18" charset="0"/>
                                  </a:rPr>
                                </m:ctrlPr>
                              </m:sSub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Sub>
                            <m:d>
                              <m:dPr>
                                <m:ctrlPr>
                                  <a:rPr lang="en-US" altLang="ja-JP" sz="3200" i="1">
                                    <a:latin typeface="Cambria Math" panose="02040503050406030204" pitchFamily="18" charset="0"/>
                                    <a:cs typeface="Times New Roman" pitchFamily="18" charset="0"/>
                                  </a:rPr>
                                </m:ctrlPr>
                              </m:dPr>
                              <m:e>
                                <m:r>
                                  <m:rPr>
                                    <m:nor/>
                                  </m:rPr>
                                  <a:rPr lang="en-US" altLang="ja-JP" sz="3200" b="1">
                                    <a:latin typeface="Courier New" panose="02070309020205020404" pitchFamily="49" charset="0"/>
                                    <a:cs typeface="Courier New" panose="02070309020205020404" pitchFamily="49" charset="0"/>
                                  </a:rPr>
                                  <m:t>a</m:t>
                                </m:r>
                              </m:e>
                            </m:d>
                            <m:r>
                              <a:rPr lang="en-US" altLang="ja-JP" sz="3200" i="1">
                                <a:latin typeface="Cambria Math" panose="02040503050406030204" pitchFamily="18" charset="0"/>
                                <a:cs typeface="Times New Roman" pitchFamily="18" charset="0"/>
                              </a:rPr>
                              <m:t>=</m:t>
                            </m:r>
                            <m:r>
                              <m:rPr>
                                <m:nor/>
                              </m:rPr>
                              <a:rPr lang="en-US" altLang="ja-JP" sz="3200" b="1">
                                <a:latin typeface="Courier New" panose="02070309020205020404" pitchFamily="49" charset="0"/>
                                <a:cs typeface="Courier New" panose="02070309020205020404" pitchFamily="49" charset="0"/>
                              </a:rPr>
                              <m:t>abac</m:t>
                            </m:r>
                            <m:r>
                              <a:rPr lang="en-US" altLang="ja-JP" sz="3200" i="1">
                                <a:latin typeface="Cambria Math" panose="02040503050406030204" pitchFamily="18" charset="0"/>
                                <a:cs typeface="Times New Roman" pitchFamily="18" charset="0"/>
                              </a:rPr>
                              <m:t> </m:t>
                            </m:r>
                          </m:oMath>
                        </m:oMathPara>
                      </a14:m>
                      <a:endParaRPr lang="ja-JP" altLang="en-US" sz="32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550533" y="2582926"/>
                      <a:ext cx="2956707" cy="584775"/>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1550534" y="3263071"/>
                      <a:ext cx="5046574" cy="107721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Sup>
                              <m:sSubSupPr>
                                <m:ctrlPr>
                                  <a:rPr lang="en-US" altLang="ja-JP" sz="3200" b="0" i="1" smtClean="0">
                                    <a:latin typeface="Cambria Math" panose="02040503050406030204" pitchFamily="18" charset="0"/>
                                    <a:cs typeface="Times New Roman" pitchFamily="18" charset="0"/>
                                  </a:rPr>
                                </m:ctrlPr>
                              </m:sSubSup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up>
                                <m:r>
                                  <a:rPr lang="en-US" altLang="ja-JP" sz="3200" b="0" i="1" smtClean="0">
                                    <a:latin typeface="Cambria Math" panose="02040503050406030204" pitchFamily="18" charset="0"/>
                                    <a:cs typeface="Times New Roman" pitchFamily="18" charset="0"/>
                                  </a:rPr>
                                  <m:t>2</m:t>
                                </m:r>
                              </m:sup>
                            </m:sSubSup>
                            <m:d>
                              <m:dPr>
                                <m:ctrlPr>
                                  <a:rPr lang="en-US" altLang="ja-JP" sz="3200" i="1">
                                    <a:latin typeface="Cambria Math" panose="02040503050406030204" pitchFamily="18" charset="0"/>
                                    <a:cs typeface="Times New Roman" pitchFamily="18" charset="0"/>
                                  </a:rPr>
                                </m:ctrlPr>
                              </m:dPr>
                              <m:e>
                                <m:r>
                                  <m:rPr>
                                    <m:nor/>
                                  </m:rPr>
                                  <a:rPr lang="en-US" altLang="ja-JP" sz="3200" b="1">
                                    <a:latin typeface="Courier New" panose="02070309020205020404" pitchFamily="49" charset="0"/>
                                    <a:cs typeface="Courier New" panose="02070309020205020404" pitchFamily="49" charset="0"/>
                                  </a:rPr>
                                  <m:t>a</m:t>
                                </m:r>
                              </m:e>
                            </m:d>
                            <m:r>
                              <a:rPr lang="en-US" altLang="ja-JP" sz="3200" i="1">
                                <a:latin typeface="Cambria Math" panose="02040503050406030204" pitchFamily="18" charset="0"/>
                                <a:cs typeface="Times New Roman" pitchFamily="18" charset="0"/>
                              </a:rPr>
                              <m:t>=</m:t>
                            </m:r>
                            <m:sSub>
                              <m:sSubPr>
                                <m:ctrlPr>
                                  <a:rPr lang="en-US" altLang="ja-JP" sz="3200" i="1">
                                    <a:latin typeface="Cambria Math" panose="02040503050406030204" pitchFamily="18" charset="0"/>
                                    <a:cs typeface="Times New Roman" pitchFamily="18" charset="0"/>
                                  </a:rPr>
                                </m:ctrlPr>
                              </m:sSub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Sub>
                            <m:d>
                              <m:dPr>
                                <m:ctrlPr>
                                  <a:rPr lang="en-US" altLang="ja-JP" sz="3200" i="1" smtClean="0">
                                    <a:latin typeface="Cambria Math" panose="02040503050406030204" pitchFamily="18" charset="0"/>
                                    <a:cs typeface="Times New Roman" pitchFamily="18" charset="0"/>
                                  </a:rPr>
                                </m:ctrlPr>
                              </m:dPr>
                              <m:e>
                                <m:r>
                                  <m:rPr>
                                    <m:nor/>
                                  </m:rPr>
                                  <a:rPr lang="en-US" altLang="ja-JP" sz="3200" b="1" i="0" smtClean="0">
                                    <a:latin typeface="Courier New" panose="02070309020205020404" pitchFamily="49" charset="0"/>
                                    <a:cs typeface="Courier New" panose="02070309020205020404" pitchFamily="49" charset="0"/>
                                  </a:rPr>
                                  <m:t>ab</m:t>
                                </m:r>
                                <m:r>
                                  <m:rPr>
                                    <m:nor/>
                                  </m:rPr>
                                  <a:rPr lang="en-US" altLang="ja-JP" sz="3200" b="1">
                                    <a:latin typeface="Courier New" panose="02070309020205020404" pitchFamily="49" charset="0"/>
                                    <a:cs typeface="Courier New" panose="02070309020205020404" pitchFamily="49" charset="0"/>
                                  </a:rPr>
                                  <m:t>ac</m:t>
                                </m:r>
                              </m:e>
                            </m:d>
                          </m:oMath>
                        </m:oMathPara>
                      </a14:m>
                      <a:r>
                        <a:rPr lang="en-US" altLang="ja-JP" sz="3200" dirty="0" smtClean="0">
                          <a:cs typeface="Times New Roman" pitchFamily="18" charset="0"/>
                        </a:rPr>
                        <a:t/>
                      </a:r>
                      <a:br>
                        <a:rPr lang="en-US" altLang="ja-JP" sz="3200" dirty="0" smtClean="0">
                          <a:cs typeface="Times New Roman" pitchFamily="18" charset="0"/>
                        </a:rPr>
                      </a:br>
                      <a14:m>
                        <m:oMath xmlns:m="http://schemas.openxmlformats.org/officeDocument/2006/math">
                          <m:r>
                            <a:rPr lang="en-US" altLang="ja-JP" sz="3200" b="0" i="0" smtClean="0">
                              <a:latin typeface="Cambria Math" panose="02040503050406030204" pitchFamily="18" charset="0"/>
                              <a:cs typeface="Times New Roman" pitchFamily="18" charset="0"/>
                            </a:rPr>
                            <m:t>             </m:t>
                          </m:r>
                          <m:r>
                            <a:rPr lang="en-US" altLang="ja-JP" sz="3200" i="1">
                              <a:latin typeface="Cambria Math" panose="02040503050406030204" pitchFamily="18" charset="0"/>
                              <a:cs typeface="Times New Roman" pitchFamily="18" charset="0"/>
                            </a:rPr>
                            <m:t>=</m:t>
                          </m:r>
                        </m:oMath>
                      </a14:m>
                      <a:r>
                        <a:rPr lang="ja-JP" altLang="en-US" sz="3200" dirty="0" smtClean="0"/>
                        <a:t> </a:t>
                      </a:r>
                      <a14:m>
                        <m:oMath xmlns:m="http://schemas.openxmlformats.org/officeDocument/2006/math">
                          <m:r>
                            <m:rPr>
                              <m:nor/>
                            </m:rPr>
                            <a:rPr lang="en-US" altLang="ja-JP" sz="3200" b="1">
                              <a:latin typeface="Courier New" panose="02070309020205020404" pitchFamily="49" charset="0"/>
                              <a:cs typeface="Courier New" panose="02070309020205020404" pitchFamily="49" charset="0"/>
                            </a:rPr>
                            <m:t>a</m:t>
                          </m:r>
                          <m:r>
                            <m:rPr>
                              <m:nor/>
                            </m:rPr>
                            <a:rPr lang="en-US" altLang="ja-JP" sz="3200" b="1" i="0" smtClean="0">
                              <a:latin typeface="Courier New" panose="02070309020205020404" pitchFamily="49" charset="0"/>
                              <a:cs typeface="Courier New" panose="02070309020205020404" pitchFamily="49" charset="0"/>
                            </a:rPr>
                            <m:t>bac</m:t>
                          </m:r>
                          <m:r>
                            <a:rPr lang="en-US" altLang="ja-JP" sz="3200" b="1" i="1" smtClean="0">
                              <a:latin typeface="Cambria Math" panose="02040503050406030204" pitchFamily="18" charset="0"/>
                              <a:cs typeface="Courier New" panose="02070309020205020404" pitchFamily="49" charset="0"/>
                            </a:rPr>
                            <m:t> </m:t>
                          </m:r>
                          <m:r>
                            <m:rPr>
                              <m:nor/>
                            </m:rPr>
                            <a:rPr lang="en-US" altLang="ja-JP" sz="3200" b="1">
                              <a:latin typeface="Courier New" panose="02070309020205020404" pitchFamily="49" charset="0"/>
                              <a:cs typeface="Courier New" panose="02070309020205020404" pitchFamily="49" charset="0"/>
                            </a:rPr>
                            <m:t>a</m:t>
                          </m:r>
                          <m:r>
                            <m:rPr>
                              <m:nor/>
                            </m:rPr>
                            <a:rPr lang="en-US" altLang="ja-JP" sz="3200" b="1" i="0" smtClean="0">
                              <a:latin typeface="Courier New" panose="02070309020205020404" pitchFamily="49" charset="0"/>
                              <a:cs typeface="Courier New" panose="02070309020205020404" pitchFamily="49" charset="0"/>
                            </a:rPr>
                            <m:t>a</m:t>
                          </m:r>
                          <m:r>
                            <m:rPr>
                              <m:nor/>
                            </m:rPr>
                            <a:rPr lang="en-US" altLang="ja-JP" sz="3200" b="1">
                              <a:latin typeface="Courier New" panose="02070309020205020404" pitchFamily="49" charset="0"/>
                              <a:cs typeface="Courier New" panose="02070309020205020404" pitchFamily="49" charset="0"/>
                            </a:rPr>
                            <m:t>c</m:t>
                          </m:r>
                        </m:oMath>
                      </a14:m>
                      <a:r>
                        <a:rPr lang="ja-JP" altLang="en-US" sz="3200" dirty="0" smtClean="0"/>
                        <a:t> </a:t>
                      </a:r>
                      <a14:m>
                        <m:oMath xmlns:m="http://schemas.openxmlformats.org/officeDocument/2006/math">
                          <m:r>
                            <m:rPr>
                              <m:nor/>
                            </m:rPr>
                            <a:rPr lang="en-US" altLang="ja-JP" sz="3200" b="1">
                              <a:latin typeface="Courier New" panose="02070309020205020404" pitchFamily="49" charset="0"/>
                              <a:cs typeface="Courier New" panose="02070309020205020404" pitchFamily="49" charset="0"/>
                            </a:rPr>
                            <m:t>a</m:t>
                          </m:r>
                          <m:r>
                            <m:rPr>
                              <m:nor/>
                            </m:rPr>
                            <a:rPr lang="en-US" altLang="ja-JP" sz="3200" b="1" i="0" smtClean="0">
                              <a:latin typeface="Courier New" panose="02070309020205020404" pitchFamily="49" charset="0"/>
                              <a:cs typeface="Courier New" panose="02070309020205020404" pitchFamily="49" charset="0"/>
                            </a:rPr>
                            <m:t>b</m:t>
                          </m:r>
                          <m:r>
                            <m:rPr>
                              <m:nor/>
                            </m:rPr>
                            <a:rPr lang="en-US" altLang="ja-JP" sz="3200" b="1">
                              <a:latin typeface="Courier New" panose="02070309020205020404" pitchFamily="49" charset="0"/>
                              <a:cs typeface="Courier New" panose="02070309020205020404" pitchFamily="49" charset="0"/>
                            </a:rPr>
                            <m:t>ac</m:t>
                          </m:r>
                          <m:r>
                            <a:rPr lang="en-US" altLang="ja-JP" sz="3200" b="1" i="1" smtClean="0">
                              <a:latin typeface="Cambria Math" panose="02040503050406030204" pitchFamily="18" charset="0"/>
                              <a:cs typeface="Courier New" panose="02070309020205020404" pitchFamily="49" charset="0"/>
                            </a:rPr>
                            <m:t> </m:t>
                          </m:r>
                          <m:r>
                            <m:rPr>
                              <m:nor/>
                            </m:rPr>
                            <a:rPr lang="en-US" altLang="ja-JP" sz="3200" b="1" i="0" smtClean="0">
                              <a:latin typeface="Courier New" panose="02070309020205020404" pitchFamily="49" charset="0"/>
                              <a:cs typeface="Courier New" panose="02070309020205020404" pitchFamily="49" charset="0"/>
                            </a:rPr>
                            <m:t>a</m:t>
                          </m:r>
                        </m:oMath>
                      </a14:m>
                      <a:endParaRPr lang="ja-JP" altLang="en-US" sz="32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1550534" y="3263071"/>
                      <a:ext cx="5046574" cy="1077218"/>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1564977" y="4345906"/>
                      <a:ext cx="8135176" cy="584775"/>
                    </a:xfrm>
                    <a:prstGeom prst="rect">
                      <a:avLst/>
                    </a:prstGeom>
                  </p:spPr>
                  <p:txBody>
                    <a:bodyPr wrap="none">
                      <a:spAutoFit/>
                    </a:bodyPr>
                    <a:lstStyle/>
                    <a:p>
                      <a14:m>
                        <m:oMath xmlns:m="http://schemas.openxmlformats.org/officeDocument/2006/math">
                          <m:sSubSup>
                            <m:sSubSupPr>
                              <m:ctrlPr>
                                <a:rPr lang="en-US" altLang="ja-JP" sz="3200" b="0" i="1" smtClean="0">
                                  <a:latin typeface="Cambria Math" panose="02040503050406030204" pitchFamily="18" charset="0"/>
                                  <a:cs typeface="Times New Roman" pitchFamily="18" charset="0"/>
                                </a:rPr>
                              </m:ctrlPr>
                            </m:sSubSup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up>
                              <m:r>
                                <a:rPr lang="en-US" altLang="ja-JP" sz="3200" b="0" i="1" smtClean="0">
                                  <a:latin typeface="Cambria Math" panose="02040503050406030204" pitchFamily="18" charset="0"/>
                                  <a:cs typeface="Times New Roman" pitchFamily="18" charset="0"/>
                                </a:rPr>
                                <m:t>3</m:t>
                              </m:r>
                            </m:sup>
                          </m:sSubSup>
                          <m:d>
                            <m:dPr>
                              <m:ctrlPr>
                                <a:rPr lang="en-US" altLang="ja-JP" sz="3200" i="1">
                                  <a:latin typeface="Cambria Math" panose="02040503050406030204" pitchFamily="18" charset="0"/>
                                  <a:cs typeface="Times New Roman" pitchFamily="18" charset="0"/>
                                </a:rPr>
                              </m:ctrlPr>
                            </m:dPr>
                            <m:e>
                              <m:r>
                                <m:rPr>
                                  <m:nor/>
                                </m:rPr>
                                <a:rPr lang="en-US" altLang="ja-JP" sz="3200" b="1">
                                  <a:latin typeface="Courier New" panose="02070309020205020404" pitchFamily="49" charset="0"/>
                                  <a:cs typeface="Courier New" panose="02070309020205020404" pitchFamily="49" charset="0"/>
                                </a:rPr>
                                <m:t>a</m:t>
                              </m:r>
                            </m:e>
                          </m:d>
                          <m:r>
                            <a:rPr lang="en-US" altLang="ja-JP" sz="3200" i="1">
                              <a:latin typeface="Cambria Math" panose="02040503050406030204" pitchFamily="18" charset="0"/>
                              <a:cs typeface="Times New Roman" pitchFamily="18" charset="0"/>
                            </a:rPr>
                            <m:t>=</m:t>
                          </m:r>
                        </m:oMath>
                      </a14:m>
                      <a:r>
                        <a:rPr lang="ja-JP" altLang="en-US" sz="3200" dirty="0" smtClean="0"/>
                        <a:t> </a:t>
                      </a:r>
                      <a14:m>
                        <m:oMath xmlns:m="http://schemas.openxmlformats.org/officeDocument/2006/math">
                          <m:r>
                            <m:rPr>
                              <m:nor/>
                            </m:rPr>
                            <a:rPr lang="en-US" altLang="ja-JP" sz="2000" b="1">
                              <a:latin typeface="Courier New" panose="02070309020205020404" pitchFamily="49" charset="0"/>
                              <a:cs typeface="Courier New" panose="02070309020205020404" pitchFamily="49" charset="0"/>
                            </a:rPr>
                            <m:t>a</m:t>
                          </m:r>
                          <m:r>
                            <m:rPr>
                              <m:nor/>
                            </m:rPr>
                            <a:rPr lang="en-US" altLang="ja-JP" sz="2000" b="1" i="0" smtClean="0">
                              <a:latin typeface="Courier New" panose="02070309020205020404" pitchFamily="49" charset="0"/>
                              <a:cs typeface="Courier New" panose="02070309020205020404" pitchFamily="49" charset="0"/>
                            </a:rPr>
                            <m:t>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smtClean="0">
                              <a:latin typeface="Courier New" panose="02070309020205020404" pitchFamily="49" charset="0"/>
                              <a:cs typeface="Courier New" panose="02070309020205020404" pitchFamily="49" charset="0"/>
                            </a:rPr>
                            <m:t>a</m:t>
                          </m:r>
                          <m:r>
                            <m:rPr>
                              <m:nor/>
                            </m:rPr>
                            <a:rPr lang="en-US" altLang="ja-JP" sz="2000" b="1" i="0" smtClean="0">
                              <a:latin typeface="Courier New" panose="02070309020205020404" pitchFamily="49" charset="0"/>
                              <a:cs typeface="Courier New" panose="02070309020205020404" pitchFamily="49" charset="0"/>
                            </a:rPr>
                            <m:t>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a:latin typeface="Courier New" panose="02070309020205020404" pitchFamily="49" charset="0"/>
                              <a:cs typeface="Courier New" panose="02070309020205020404" pitchFamily="49" charset="0"/>
                            </a:rPr>
                            <m:t>a</m:t>
                          </m:r>
                          <m:r>
                            <m:rPr>
                              <m:nor/>
                            </m:rPr>
                            <a:rPr lang="en-US" altLang="ja-JP" sz="2000" b="1" i="0" smtClean="0">
                              <a:latin typeface="Courier New" panose="02070309020205020404" pitchFamily="49" charset="0"/>
                              <a:cs typeface="Courier New" panose="02070309020205020404" pitchFamily="49" charset="0"/>
                            </a:rPr>
                            <m:t>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oMath>
                      </a14:m>
                      <a:r>
                        <a:rPr lang="ja-JP" altLang="en-US" sz="2000" dirty="0" smtClean="0"/>
                        <a:t> </a:t>
                      </a:r>
                      <a14:m>
                        <m:oMath xmlns:m="http://schemas.openxmlformats.org/officeDocument/2006/math">
                          <m:r>
                            <m:rPr>
                              <m:nor/>
                            </m:rPr>
                            <a:rPr lang="en-US" altLang="ja-JP" sz="2000" b="1">
                              <a:latin typeface="Courier New" panose="02070309020205020404" pitchFamily="49" charset="0"/>
                              <a:cs typeface="Courier New" panose="02070309020205020404" pitchFamily="49" charset="0"/>
                            </a:rPr>
                            <m:t>a</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m:t>
                          </m:r>
                          <m:r>
                            <m:rPr>
                              <m:nor/>
                            </m:rPr>
                            <a:rPr lang="en-US" altLang="ja-JP" sz="2000" b="1">
                              <a:latin typeface="Courier New" panose="02070309020205020404" pitchFamily="49" charset="0"/>
                              <a:cs typeface="Courier New" panose="02070309020205020404" pitchFamily="49" charset="0"/>
                            </a:rPr>
                            <m:t>ac</m:t>
                          </m:r>
                        </m:oMath>
                      </a14:m>
                      <a:endParaRPr lang="ja-JP" altLang="en-US" sz="20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1564977" y="4345906"/>
                      <a:ext cx="8135176" cy="584775"/>
                    </a:xfrm>
                    <a:prstGeom prst="rect">
                      <a:avLst/>
                    </a:prstGeom>
                    <a:blipFill rotWithShape="0">
                      <a:blip r:embed="rId15"/>
                      <a:stretch>
                        <a:fillRect/>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30" name="正方形/長方形 29"/>
                <p:cNvSpPr/>
                <p:nvPr/>
              </p:nvSpPr>
              <p:spPr>
                <a:xfrm>
                  <a:off x="-1485619" y="5104466"/>
                  <a:ext cx="43633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m:t>
                        </m:r>
                      </m:oMath>
                    </m:oMathPara>
                  </a14:m>
                  <a:endParaRPr lang="ja-JP" altLang="en-US" sz="32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1485619" y="5104466"/>
                  <a:ext cx="436337" cy="584775"/>
                </a:xfrm>
                <a:prstGeom prst="rect">
                  <a:avLst/>
                </a:prstGeom>
                <a:blipFill rotWithShape="0">
                  <a:blip r:embed="rId16"/>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311039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295"/>
            <a:ext cx="7886700" cy="1325563"/>
          </a:xfrm>
        </p:spPr>
        <p:txBody>
          <a:bodyPr>
            <a:normAutofit fontScale="90000"/>
          </a:bodyPr>
          <a:lstStyle/>
          <a:p>
            <a:pPr algn="ctr"/>
            <a:r>
              <a:rPr lang="en-US" altLang="ja-JP" dirty="0" smtClean="0"/>
              <a:t>We found good </a:t>
            </a:r>
            <a:r>
              <a:rPr lang="en-US" altLang="ja-JP" dirty="0" smtClean="0">
                <a:solidFill>
                  <a:srgbClr val="FF0000"/>
                </a:solidFill>
              </a:rPr>
              <a:t>morphisms</a:t>
            </a:r>
            <a:r>
              <a:rPr lang="en-US" altLang="ja-JP" dirty="0" smtClean="0"/>
              <a:t/>
            </a:r>
            <a:br>
              <a:rPr lang="en-US" altLang="ja-JP" dirty="0" smtClean="0"/>
            </a:br>
            <a:r>
              <a:rPr lang="en-US" altLang="ja-JP" dirty="0" smtClean="0"/>
              <a:t>that generate Run-Rich Strings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33983" y="1471409"/>
                <a:ext cx="8703300" cy="646331"/>
              </a:xfrm>
              <a:prstGeom prst="rect">
                <a:avLst/>
              </a:prstGeom>
            </p:spPr>
            <p:txBody>
              <a:bodyPr wrap="square">
                <a:spAutoFit/>
              </a:bodyPr>
              <a:lstStyle/>
              <a:p>
                <a:pPr marL="342900" indent="-342900">
                  <a:spcBef>
                    <a:spcPct val="20000"/>
                  </a:spcBef>
                  <a:defRPr/>
                </a:pPr>
                <a14:m>
                  <m:oMathPara xmlns:m="http://schemas.openxmlformats.org/officeDocument/2006/math">
                    <m:oMathParaPr>
                      <m:jc m:val="centerGroup"/>
                    </m:oMathParaPr>
                    <m:oMath xmlns:m="http://schemas.openxmlformats.org/officeDocument/2006/math">
                      <m:sSub>
                        <m:sSubPr>
                          <m:ctrlPr>
                            <a:rPr lang="en-US" altLang="ja-JP" sz="3600" b="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𝜙</m:t>
                          </m:r>
                        </m:e>
                        <m:sub>
                          <m:r>
                            <a:rPr lang="en-US" altLang="ja-JP" sz="3600" b="0" i="1" smtClean="0">
                              <a:latin typeface="Cambria Math" panose="02040503050406030204" pitchFamily="18" charset="0"/>
                              <a:cs typeface="Times New Roman" pitchFamily="18" charset="0"/>
                            </a:rPr>
                            <m:t>𝑟</m:t>
                          </m:r>
                        </m:sub>
                      </m:sSub>
                      <m:d>
                        <m:dPr>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a</m:t>
                          </m:r>
                        </m:e>
                      </m:d>
                      <m:r>
                        <a:rPr lang="en-US" altLang="ja-JP" sz="3600" b="0" i="1" smtClean="0">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abac</m:t>
                      </m:r>
                      <m:r>
                        <a:rPr lang="en-US" altLang="ja-JP" sz="3600" b="0" i="1" smtClean="0">
                          <a:latin typeface="Cambria Math" panose="02040503050406030204" pitchFamily="18" charset="0"/>
                          <a:cs typeface="Times New Roman" pitchFamily="18" charset="0"/>
                        </a:rPr>
                        <m:t>   </m:t>
                      </m:r>
                      <m:sSub>
                        <m:sSubPr>
                          <m:ctrlPr>
                            <a:rPr lang="en-US" altLang="ja-JP" sz="360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 </m:t>
                          </m:r>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b</m:t>
                          </m:r>
                        </m:e>
                      </m:d>
                      <m:r>
                        <a:rPr lang="en-US" altLang="ja-JP" sz="3600" i="1">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aac</m:t>
                      </m:r>
                      <m:r>
                        <a:rPr lang="en-US" altLang="ja-JP" sz="3600" b="0" i="1" smtClean="0">
                          <a:latin typeface="Cambria Math" panose="02040503050406030204" pitchFamily="18" charset="0"/>
                          <a:cs typeface="Times New Roman" pitchFamily="18" charset="0"/>
                        </a:rPr>
                        <m:t>    </m:t>
                      </m:r>
                      <m:sSub>
                        <m:sSubPr>
                          <m:ctrlPr>
                            <a:rPr lang="en-US" altLang="ja-JP" sz="3600" i="1">
                              <a:latin typeface="Cambria Math" panose="02040503050406030204" pitchFamily="18" charset="0"/>
                              <a:cs typeface="Times New Roman" pitchFamily="18" charset="0"/>
                            </a:rPr>
                          </m:ctrlPr>
                        </m:sSubPr>
                        <m:e>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c</m:t>
                          </m:r>
                        </m:e>
                      </m:d>
                      <m:r>
                        <a:rPr lang="en-US" altLang="ja-JP" sz="3600" i="1">
                          <a:latin typeface="Cambria Math" panose="02040503050406030204" pitchFamily="18" charset="0"/>
                          <a:cs typeface="Times New Roman" pitchFamily="18" charset="0"/>
                        </a:rPr>
                        <m:t>=</m:t>
                      </m:r>
                      <m:r>
                        <m:rPr>
                          <m:nor/>
                        </m:rPr>
                        <a:rPr lang="en-US" altLang="ja-JP" sz="3600" b="1" i="0">
                          <a:latin typeface="Courier New" panose="02070309020205020404" pitchFamily="49" charset="0"/>
                          <a:cs typeface="Courier New" panose="02070309020205020404" pitchFamily="49" charset="0"/>
                        </a:rPr>
                        <m:t>a</m:t>
                      </m:r>
                    </m:oMath>
                  </m:oMathPara>
                </a14:m>
                <a:endParaRPr lang="en-US" altLang="ja-JP" sz="36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3983" y="1471409"/>
                <a:ext cx="8703300" cy="64633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0" y="2255357"/>
                <a:ext cx="6825803" cy="1384995"/>
              </a:xfrm>
              <a:prstGeom prst="rect">
                <a:avLst/>
              </a:prstGeom>
            </p:spPr>
            <p:txBody>
              <a:bodyPr wrap="square">
                <a:spAutoFit/>
              </a:bodyPr>
              <a:lstStyle/>
              <a:p>
                <a:pPr marL="342900">
                  <a:spcBef>
                    <a:spcPct val="20000"/>
                  </a:spcBef>
                  <a:defRPr/>
                </a:pPr>
                <a14:m>
                  <m:oMathPara xmlns:m="http://schemas.openxmlformats.org/officeDocument/2006/math">
                    <m:oMathParaPr>
                      <m:jc m:val="center"/>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101001011001010010110100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0" y="2255357"/>
                <a:ext cx="6825803" cy="138499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485633" y="2890056"/>
                <a:ext cx="4647864" cy="138499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485633" y="2890056"/>
                <a:ext cx="4647864" cy="138499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3539" y="3920027"/>
                <a:ext cx="2300694"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h</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3539" y="3920027"/>
                <a:ext cx="2300694" cy="44480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38" y="4525201"/>
                <a:ext cx="4222861" cy="909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800" b="0" i="1" smtClean="0">
                              <a:latin typeface="Cambria Math" panose="02040503050406030204" pitchFamily="18" charset="0"/>
                            </a:rPr>
                          </m:ctrlPr>
                        </m:funcPr>
                        <m:fName>
                          <m:limLow>
                            <m:limLowPr>
                              <m:ctrlPr>
                                <a:rPr kumimoji="1" lang="en-US" altLang="ja-JP" sz="2800" b="0" i="1" smtClean="0">
                                  <a:latin typeface="Cambria Math" panose="02040503050406030204" pitchFamily="18" charset="0"/>
                                </a:rPr>
                              </m:ctrlPr>
                            </m:limLowPr>
                            <m:e>
                              <m:r>
                                <m:rPr>
                                  <m:sty m:val="p"/>
                                </m:rPr>
                                <a:rPr kumimoji="1" lang="en-US" altLang="ja-JP" sz="2800" b="0" i="0" smtClean="0">
                                  <a:latin typeface="Cambria Math" panose="02040503050406030204" pitchFamily="18" charset="0"/>
                                </a:rPr>
                                <m:t>lim</m:t>
                              </m:r>
                            </m:e>
                            <m:lim>
                              <m: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lim>
                          </m:limLow>
                        </m:fName>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𝜌</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den>
                          </m:f>
                        </m:e>
                      </m:func>
                      <m:r>
                        <a:rPr kumimoji="1" lang="en-US" altLang="ja-JP" sz="2800" b="0" i="1" smtClean="0">
                          <a:latin typeface="Cambria Math" panose="02040503050406030204" pitchFamily="18" charset="0"/>
                        </a:rPr>
                        <m:t>=0.9445757</m:t>
                      </m:r>
                    </m:oMath>
                  </m:oMathPara>
                </a14:m>
                <a:r>
                  <a:rPr kumimoji="1" lang="en-US" altLang="ja-JP" sz="2400" dirty="0" smtClean="0"/>
                  <a:t/>
                </a:r>
                <a:br>
                  <a:rPr kumimoji="1" lang="en-US" altLang="ja-JP" sz="2400" dirty="0" smtClean="0"/>
                </a:b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38" y="4525201"/>
                <a:ext cx="4222861" cy="909031"/>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827465" y="4380490"/>
                <a:ext cx="2503249"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𝑣</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𝜓</m:t>
                          </m:r>
                        </m:e>
                        <m:sub>
                          <m:r>
                            <a:rPr kumimoji="1" lang="en-US" altLang="ja-JP" sz="2800" b="0" i="1" smtClean="0">
                              <a:latin typeface="Cambria Math" panose="02040503050406030204" pitchFamily="18" charset="0"/>
                            </a:rPr>
                            <m:t>𝑒</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827465" y="4380490"/>
                <a:ext cx="2503249" cy="444802"/>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223010" y="4914389"/>
                <a:ext cx="4222861" cy="9066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𝜎</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i="1">
                                      <a:latin typeface="Cambria Math" panose="02040503050406030204" pitchFamily="18" charset="0"/>
                                    </a:rPr>
                                    <m:t>12</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b="0" i="1" smtClean="0">
                                      <a:latin typeface="Cambria Math" panose="02040503050406030204" pitchFamily="18" charset="0"/>
                                    </a:rPr>
                                    <m:t>12</m:t>
                                  </m:r>
                                </m:sub>
                              </m:sSub>
                            </m:e>
                          </m:d>
                        </m:den>
                      </m:f>
                      <m:r>
                        <a:rPr kumimoji="1" lang="en-US" altLang="ja-JP" sz="2800" b="0" i="1" smtClean="0">
                          <a:latin typeface="Cambria Math" panose="02040503050406030204" pitchFamily="18" charset="0"/>
                        </a:rPr>
                        <m:t>=2.036982</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23010" y="4914389"/>
                <a:ext cx="4222861" cy="906658"/>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3983" y="6448762"/>
                <a:ext cx="3456587" cy="400110"/>
              </a:xfrm>
              <a:prstGeom prst="rect">
                <a:avLst/>
              </a:prstGeom>
              <a:noFill/>
            </p:spPr>
            <p:txBody>
              <a:bodyPr wrap="none" rtlCol="0">
                <a:spAutoFit/>
              </a:bodyPr>
              <a:lstStyle/>
              <a:p>
                <a14:m>
                  <m:oMath xmlns:m="http://schemas.openxmlformats.org/officeDocument/2006/math">
                    <m:r>
                      <a:rPr lang="en-US" altLang="ja-JP" sz="2000" i="1" smtClean="0">
                        <a:latin typeface="Cambria Math" panose="02040503050406030204" pitchFamily="18" charset="0"/>
                      </a:rPr>
                      <m:t>𝜌</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Number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3983" y="6448762"/>
                <a:ext cx="3456587" cy="400110"/>
              </a:xfrm>
              <a:prstGeom prst="rect">
                <a:avLst/>
              </a:prstGeom>
              <a:blipFill rotWithShape="0">
                <a:blip r:embed="rId9"/>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343965" y="6447507"/>
                <a:ext cx="4679614"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𝜎</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Sum of Exponents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343965" y="6447507"/>
                <a:ext cx="4679614" cy="400110"/>
              </a:xfrm>
              <a:prstGeom prst="rect">
                <a:avLst/>
              </a:prstGeom>
              <a:blipFill rotWithShape="0">
                <a:blip r:embed="rId10"/>
                <a:stretch>
                  <a:fillRect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799610" y="5336404"/>
                <a:ext cx="2748359" cy="882614"/>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rPr>
                      <m:t>=</m:t>
                    </m:r>
                    <m:r>
                      <a:rPr lang="en-US" altLang="ja-JP" sz="2800" b="0" i="1" smtClean="0">
                        <a:latin typeface="Cambria Math" panose="02040503050406030204" pitchFamily="18" charset="0"/>
                      </a:rPr>
                      <m:t> </m:t>
                    </m:r>
                  </m:oMath>
                </a14:m>
                <a:r>
                  <a:rPr lang="en-US" altLang="ja-JP" sz="2400" dirty="0" smtClean="0"/>
                  <a:t>Know Best L.B.</a:t>
                </a:r>
                <a:br>
                  <a:rPr lang="en-US" altLang="ja-JP" sz="2400" dirty="0" smtClean="0"/>
                </a:br>
                <a:r>
                  <a:rPr lang="en-US" altLang="ja-JP" sz="2400" dirty="0" smtClean="0"/>
                  <a:t>    [Simpson2010] </a:t>
                </a:r>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799610" y="5336404"/>
                <a:ext cx="2748359" cy="882614"/>
              </a:xfrm>
              <a:prstGeom prst="rect">
                <a:avLst/>
              </a:prstGeom>
              <a:blipFill rotWithShape="0">
                <a:blip r:embed="rId11"/>
                <a:stretch>
                  <a:fillRect r="-2661" b="-151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918142" y="5552013"/>
                <a:ext cx="3215355" cy="882614"/>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rPr>
                      <m:t>&gt; </m:t>
                    </m:r>
                  </m:oMath>
                </a14:m>
                <a:r>
                  <a:rPr lang="en-US" altLang="ja-JP" sz="2400" dirty="0" smtClean="0"/>
                  <a:t>Know Best L.B.</a:t>
                </a:r>
                <a:br>
                  <a:rPr lang="en-US" altLang="ja-JP" sz="2400" dirty="0" smtClean="0"/>
                </a:br>
                <a:r>
                  <a:rPr lang="en-US" altLang="ja-JP" sz="2400" dirty="0" smtClean="0"/>
                  <a:t>   [Crochemore+2011] </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8142" y="5552013"/>
                <a:ext cx="3215355" cy="882614"/>
              </a:xfrm>
              <a:prstGeom prst="rect">
                <a:avLst/>
              </a:prstGeom>
              <a:blipFill rotWithShape="0">
                <a:blip r:embed="rId12"/>
                <a:stretch>
                  <a:fillRect r="-4364" b="-15172"/>
                </a:stretch>
              </a:blipFill>
            </p:spPr>
            <p:txBody>
              <a:bodyPr/>
              <a:lstStyle/>
              <a:p>
                <a:r>
                  <a:rPr lang="ja-JP" altLang="en-US">
                    <a:noFill/>
                  </a:rPr>
                  <a:t> </a:t>
                </a:r>
              </a:p>
            </p:txBody>
          </p:sp>
        </mc:Fallback>
      </mc:AlternateContent>
      <p:sp>
        <p:nvSpPr>
          <p:cNvPr id="16" name="テキスト ボックス 15"/>
          <p:cNvSpPr txBox="1"/>
          <p:nvPr/>
        </p:nvSpPr>
        <p:spPr>
          <a:xfrm rot="20347813">
            <a:off x="26443" y="235050"/>
            <a:ext cx="1199367" cy="369332"/>
          </a:xfrm>
          <a:prstGeom prst="rect">
            <a:avLst/>
          </a:prstGeom>
          <a:solidFill>
            <a:srgbClr val="FFFF00"/>
          </a:solidFill>
        </p:spPr>
        <p:txBody>
          <a:bodyPr wrap="none" rtlCol="0">
            <a:spAutoFit/>
          </a:bodyPr>
          <a:lstStyle/>
          <a:p>
            <a:r>
              <a:rPr kumimoji="1" lang="en-US" altLang="ja-JP" dirty="0" smtClean="0"/>
              <a:t>In Short,</a:t>
            </a:r>
            <a:endParaRPr kumimoji="1" lang="ja-JP" altLang="en-US" dirty="0"/>
          </a:p>
        </p:txBody>
      </p:sp>
      <p:sp>
        <p:nvSpPr>
          <p:cNvPr id="6" name="正方形/長方形 5"/>
          <p:cNvSpPr/>
          <p:nvPr/>
        </p:nvSpPr>
        <p:spPr>
          <a:xfrm>
            <a:off x="4657531" y="2809687"/>
            <a:ext cx="4304068" cy="149558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657531" y="4353722"/>
            <a:ext cx="4218537" cy="50587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657530" y="4945876"/>
            <a:ext cx="4475967" cy="148429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294753" y="6427184"/>
            <a:ext cx="4728826"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1106" y="4470864"/>
            <a:ext cx="4475967" cy="178513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33984" y="6435494"/>
            <a:ext cx="3566148"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1498" y="3725801"/>
            <a:ext cx="2588781" cy="725754"/>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296214" y="2228045"/>
            <a:ext cx="6709893" cy="1468192"/>
          </a:xfrm>
          <a:custGeom>
            <a:avLst/>
            <a:gdLst>
              <a:gd name="connsiteX0" fmla="*/ 0 w 6709893"/>
              <a:gd name="connsiteY0" fmla="*/ 51516 h 1468192"/>
              <a:gd name="connsiteX1" fmla="*/ 0 w 6709893"/>
              <a:gd name="connsiteY1" fmla="*/ 1468192 h 1468192"/>
              <a:gd name="connsiteX2" fmla="*/ 3451538 w 6709893"/>
              <a:gd name="connsiteY2" fmla="*/ 1468192 h 1468192"/>
              <a:gd name="connsiteX3" fmla="*/ 4288665 w 6709893"/>
              <a:gd name="connsiteY3" fmla="*/ 631065 h 1468192"/>
              <a:gd name="connsiteX4" fmla="*/ 6709893 w 6709893"/>
              <a:gd name="connsiteY4" fmla="*/ 631065 h 1468192"/>
              <a:gd name="connsiteX5" fmla="*/ 6709893 w 6709893"/>
              <a:gd name="connsiteY5" fmla="*/ 0 h 1468192"/>
              <a:gd name="connsiteX6" fmla="*/ 0 w 6709893"/>
              <a:gd name="connsiteY6" fmla="*/ 51516 h 146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9893" h="1468192">
                <a:moveTo>
                  <a:pt x="0" y="51516"/>
                </a:moveTo>
                <a:lnTo>
                  <a:pt x="0" y="1468192"/>
                </a:lnTo>
                <a:lnTo>
                  <a:pt x="3451538" y="1468192"/>
                </a:lnTo>
                <a:lnTo>
                  <a:pt x="4288665" y="631065"/>
                </a:lnTo>
                <a:lnTo>
                  <a:pt x="6709893" y="631065"/>
                </a:lnTo>
                <a:lnTo>
                  <a:pt x="6709893" y="0"/>
                </a:lnTo>
                <a:lnTo>
                  <a:pt x="0" y="51516"/>
                </a:lnTo>
                <a:close/>
              </a:path>
            </a:pathLst>
          </a:cu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157859" y="4533711"/>
            <a:ext cx="8346454" cy="3420137"/>
            <a:chOff x="-2153280" y="2492690"/>
            <a:chExt cx="8346454" cy="3420137"/>
          </a:xfrm>
        </p:grpSpPr>
        <p:grpSp>
          <p:nvGrpSpPr>
            <p:cNvPr id="28" name="グループ化 27"/>
            <p:cNvGrpSpPr/>
            <p:nvPr/>
          </p:nvGrpSpPr>
          <p:grpSpPr>
            <a:xfrm>
              <a:off x="-2153280" y="2492690"/>
              <a:ext cx="8346454" cy="3420137"/>
              <a:chOff x="-2210263" y="2957775"/>
              <a:chExt cx="8346454" cy="3420137"/>
            </a:xfrm>
          </p:grpSpPr>
          <p:sp>
            <p:nvSpPr>
              <p:cNvPr id="27" name="角丸四角形 26"/>
              <p:cNvSpPr/>
              <p:nvPr/>
            </p:nvSpPr>
            <p:spPr>
              <a:xfrm>
                <a:off x="-2210263" y="2957775"/>
                <a:ext cx="8346454" cy="342013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2013428" y="3175022"/>
                <a:ext cx="8135176" cy="2347755"/>
                <a:chOff x="-1564977" y="2582926"/>
                <a:chExt cx="8135176" cy="2347755"/>
              </a:xfrm>
            </p:grpSpPr>
            <mc:AlternateContent xmlns:mc="http://schemas.openxmlformats.org/markup-compatibility/2006" xmlns:a14="http://schemas.microsoft.com/office/drawing/2010/main">
              <mc:Choice Requires="a14">
                <p:sp>
                  <p:nvSpPr>
                    <p:cNvPr id="3" name="正方形/長方形 2"/>
                    <p:cNvSpPr/>
                    <p:nvPr/>
                  </p:nvSpPr>
                  <p:spPr>
                    <a:xfrm>
                      <a:off x="-1550533" y="2582926"/>
                      <a:ext cx="295670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a:latin typeface="Cambria Math" panose="02040503050406030204" pitchFamily="18" charset="0"/>
                                    <a:cs typeface="Times New Roman" pitchFamily="18" charset="0"/>
                                  </a:rPr>
                                </m:ctrlPr>
                              </m:sSub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Sub>
                            <m:d>
                              <m:dPr>
                                <m:ctrlPr>
                                  <a:rPr lang="en-US" altLang="ja-JP" sz="3200" i="1">
                                    <a:latin typeface="Cambria Math" panose="02040503050406030204" pitchFamily="18" charset="0"/>
                                    <a:cs typeface="Times New Roman" pitchFamily="18" charset="0"/>
                                  </a:rPr>
                                </m:ctrlPr>
                              </m:dPr>
                              <m:e>
                                <m:r>
                                  <m:rPr>
                                    <m:nor/>
                                  </m:rPr>
                                  <a:rPr lang="en-US" altLang="ja-JP" sz="3200" b="1">
                                    <a:latin typeface="Courier New" panose="02070309020205020404" pitchFamily="49" charset="0"/>
                                    <a:cs typeface="Courier New" panose="02070309020205020404" pitchFamily="49" charset="0"/>
                                  </a:rPr>
                                  <m:t>a</m:t>
                                </m:r>
                              </m:e>
                            </m:d>
                            <m:r>
                              <a:rPr lang="en-US" altLang="ja-JP" sz="3200" i="1">
                                <a:latin typeface="Cambria Math" panose="02040503050406030204" pitchFamily="18" charset="0"/>
                                <a:cs typeface="Times New Roman" pitchFamily="18" charset="0"/>
                              </a:rPr>
                              <m:t>=</m:t>
                            </m:r>
                            <m:r>
                              <m:rPr>
                                <m:nor/>
                              </m:rPr>
                              <a:rPr lang="en-US" altLang="ja-JP" sz="3200" b="1">
                                <a:latin typeface="Courier New" panose="02070309020205020404" pitchFamily="49" charset="0"/>
                                <a:cs typeface="Courier New" panose="02070309020205020404" pitchFamily="49" charset="0"/>
                              </a:rPr>
                              <m:t>abac</m:t>
                            </m:r>
                            <m:r>
                              <a:rPr lang="en-US" altLang="ja-JP" sz="3200" i="1">
                                <a:latin typeface="Cambria Math" panose="02040503050406030204" pitchFamily="18" charset="0"/>
                                <a:cs typeface="Times New Roman" pitchFamily="18" charset="0"/>
                              </a:rPr>
                              <m:t> </m:t>
                            </m:r>
                          </m:oMath>
                        </m:oMathPara>
                      </a14:m>
                      <a:endParaRPr lang="ja-JP" altLang="en-US" sz="32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550533" y="2582926"/>
                      <a:ext cx="2956707" cy="584775"/>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1550534" y="3263071"/>
                      <a:ext cx="5046574" cy="107721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Sup>
                              <m:sSubSupPr>
                                <m:ctrlPr>
                                  <a:rPr lang="en-US" altLang="ja-JP" sz="3200" b="0" i="1" smtClean="0">
                                    <a:latin typeface="Cambria Math" panose="02040503050406030204" pitchFamily="18" charset="0"/>
                                    <a:cs typeface="Times New Roman" pitchFamily="18" charset="0"/>
                                  </a:rPr>
                                </m:ctrlPr>
                              </m:sSubSup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up>
                                <m:r>
                                  <a:rPr lang="en-US" altLang="ja-JP" sz="3200" b="0" i="1" smtClean="0">
                                    <a:latin typeface="Cambria Math" panose="02040503050406030204" pitchFamily="18" charset="0"/>
                                    <a:cs typeface="Times New Roman" pitchFamily="18" charset="0"/>
                                  </a:rPr>
                                  <m:t>2</m:t>
                                </m:r>
                              </m:sup>
                            </m:sSubSup>
                            <m:d>
                              <m:dPr>
                                <m:ctrlPr>
                                  <a:rPr lang="en-US" altLang="ja-JP" sz="3200" i="1">
                                    <a:latin typeface="Cambria Math" panose="02040503050406030204" pitchFamily="18" charset="0"/>
                                    <a:cs typeface="Times New Roman" pitchFamily="18" charset="0"/>
                                  </a:rPr>
                                </m:ctrlPr>
                              </m:dPr>
                              <m:e>
                                <m:r>
                                  <m:rPr>
                                    <m:nor/>
                                  </m:rPr>
                                  <a:rPr lang="en-US" altLang="ja-JP" sz="3200" b="1">
                                    <a:latin typeface="Courier New" panose="02070309020205020404" pitchFamily="49" charset="0"/>
                                    <a:cs typeface="Courier New" panose="02070309020205020404" pitchFamily="49" charset="0"/>
                                  </a:rPr>
                                  <m:t>a</m:t>
                                </m:r>
                              </m:e>
                            </m:d>
                            <m:r>
                              <a:rPr lang="en-US" altLang="ja-JP" sz="3200" i="1">
                                <a:latin typeface="Cambria Math" panose="02040503050406030204" pitchFamily="18" charset="0"/>
                                <a:cs typeface="Times New Roman" pitchFamily="18" charset="0"/>
                              </a:rPr>
                              <m:t>=</m:t>
                            </m:r>
                            <m:sSub>
                              <m:sSubPr>
                                <m:ctrlPr>
                                  <a:rPr lang="en-US" altLang="ja-JP" sz="3200" i="1">
                                    <a:latin typeface="Cambria Math" panose="02040503050406030204" pitchFamily="18" charset="0"/>
                                    <a:cs typeface="Times New Roman" pitchFamily="18" charset="0"/>
                                  </a:rPr>
                                </m:ctrlPr>
                              </m:sSub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Sub>
                            <m:d>
                              <m:dPr>
                                <m:ctrlPr>
                                  <a:rPr lang="en-US" altLang="ja-JP" sz="3200" i="1" smtClean="0">
                                    <a:latin typeface="Cambria Math" panose="02040503050406030204" pitchFamily="18" charset="0"/>
                                    <a:cs typeface="Times New Roman" pitchFamily="18" charset="0"/>
                                  </a:rPr>
                                </m:ctrlPr>
                              </m:dPr>
                              <m:e>
                                <m:r>
                                  <m:rPr>
                                    <m:nor/>
                                  </m:rPr>
                                  <a:rPr lang="en-US" altLang="ja-JP" sz="3200" b="1" i="0" smtClean="0">
                                    <a:latin typeface="Courier New" panose="02070309020205020404" pitchFamily="49" charset="0"/>
                                    <a:cs typeface="Courier New" panose="02070309020205020404" pitchFamily="49" charset="0"/>
                                  </a:rPr>
                                  <m:t>ab</m:t>
                                </m:r>
                                <m:r>
                                  <m:rPr>
                                    <m:nor/>
                                  </m:rPr>
                                  <a:rPr lang="en-US" altLang="ja-JP" sz="3200" b="1">
                                    <a:latin typeface="Courier New" panose="02070309020205020404" pitchFamily="49" charset="0"/>
                                    <a:cs typeface="Courier New" panose="02070309020205020404" pitchFamily="49" charset="0"/>
                                  </a:rPr>
                                  <m:t>ac</m:t>
                                </m:r>
                              </m:e>
                            </m:d>
                          </m:oMath>
                        </m:oMathPara>
                      </a14:m>
                      <a:r>
                        <a:rPr lang="en-US" altLang="ja-JP" sz="3200" dirty="0" smtClean="0">
                          <a:cs typeface="Times New Roman" pitchFamily="18" charset="0"/>
                        </a:rPr>
                        <a:t/>
                      </a:r>
                      <a:br>
                        <a:rPr lang="en-US" altLang="ja-JP" sz="3200" dirty="0" smtClean="0">
                          <a:cs typeface="Times New Roman" pitchFamily="18" charset="0"/>
                        </a:rPr>
                      </a:br>
                      <a14:m>
                        <m:oMath xmlns:m="http://schemas.openxmlformats.org/officeDocument/2006/math">
                          <m:r>
                            <a:rPr lang="en-US" altLang="ja-JP" sz="3200" b="0" i="0" smtClean="0">
                              <a:latin typeface="Cambria Math" panose="02040503050406030204" pitchFamily="18" charset="0"/>
                              <a:cs typeface="Times New Roman" pitchFamily="18" charset="0"/>
                            </a:rPr>
                            <m:t>             </m:t>
                          </m:r>
                          <m:r>
                            <a:rPr lang="en-US" altLang="ja-JP" sz="3200" i="1">
                              <a:latin typeface="Cambria Math" panose="02040503050406030204" pitchFamily="18" charset="0"/>
                              <a:cs typeface="Times New Roman" pitchFamily="18" charset="0"/>
                            </a:rPr>
                            <m:t>=</m:t>
                          </m:r>
                        </m:oMath>
                      </a14:m>
                      <a:r>
                        <a:rPr lang="ja-JP" altLang="en-US" sz="3200" dirty="0" smtClean="0"/>
                        <a:t> </a:t>
                      </a:r>
                      <a14:m>
                        <m:oMath xmlns:m="http://schemas.openxmlformats.org/officeDocument/2006/math">
                          <m:r>
                            <m:rPr>
                              <m:nor/>
                            </m:rPr>
                            <a:rPr lang="en-US" altLang="ja-JP" sz="3200" b="1">
                              <a:latin typeface="Courier New" panose="02070309020205020404" pitchFamily="49" charset="0"/>
                              <a:cs typeface="Courier New" panose="02070309020205020404" pitchFamily="49" charset="0"/>
                            </a:rPr>
                            <m:t>a</m:t>
                          </m:r>
                          <m:r>
                            <m:rPr>
                              <m:nor/>
                            </m:rPr>
                            <a:rPr lang="en-US" altLang="ja-JP" sz="3200" b="1" i="0" smtClean="0">
                              <a:latin typeface="Courier New" panose="02070309020205020404" pitchFamily="49" charset="0"/>
                              <a:cs typeface="Courier New" panose="02070309020205020404" pitchFamily="49" charset="0"/>
                            </a:rPr>
                            <m:t>bac</m:t>
                          </m:r>
                          <m:r>
                            <a:rPr lang="en-US" altLang="ja-JP" sz="3200" b="1" i="1" smtClean="0">
                              <a:latin typeface="Cambria Math" panose="02040503050406030204" pitchFamily="18" charset="0"/>
                              <a:cs typeface="Courier New" panose="02070309020205020404" pitchFamily="49" charset="0"/>
                            </a:rPr>
                            <m:t> </m:t>
                          </m:r>
                          <m:r>
                            <m:rPr>
                              <m:nor/>
                            </m:rPr>
                            <a:rPr lang="en-US" altLang="ja-JP" sz="3200" b="1">
                              <a:latin typeface="Courier New" panose="02070309020205020404" pitchFamily="49" charset="0"/>
                              <a:cs typeface="Courier New" panose="02070309020205020404" pitchFamily="49" charset="0"/>
                            </a:rPr>
                            <m:t>a</m:t>
                          </m:r>
                          <m:r>
                            <m:rPr>
                              <m:nor/>
                            </m:rPr>
                            <a:rPr lang="en-US" altLang="ja-JP" sz="3200" b="1" i="0" smtClean="0">
                              <a:latin typeface="Courier New" panose="02070309020205020404" pitchFamily="49" charset="0"/>
                              <a:cs typeface="Courier New" panose="02070309020205020404" pitchFamily="49" charset="0"/>
                            </a:rPr>
                            <m:t>a</m:t>
                          </m:r>
                          <m:r>
                            <m:rPr>
                              <m:nor/>
                            </m:rPr>
                            <a:rPr lang="en-US" altLang="ja-JP" sz="3200" b="1">
                              <a:latin typeface="Courier New" panose="02070309020205020404" pitchFamily="49" charset="0"/>
                              <a:cs typeface="Courier New" panose="02070309020205020404" pitchFamily="49" charset="0"/>
                            </a:rPr>
                            <m:t>c</m:t>
                          </m:r>
                        </m:oMath>
                      </a14:m>
                      <a:r>
                        <a:rPr lang="ja-JP" altLang="en-US" sz="3200" dirty="0" smtClean="0"/>
                        <a:t> </a:t>
                      </a:r>
                      <a14:m>
                        <m:oMath xmlns:m="http://schemas.openxmlformats.org/officeDocument/2006/math">
                          <m:r>
                            <m:rPr>
                              <m:nor/>
                            </m:rPr>
                            <a:rPr lang="en-US" altLang="ja-JP" sz="3200" b="1">
                              <a:latin typeface="Courier New" panose="02070309020205020404" pitchFamily="49" charset="0"/>
                              <a:cs typeface="Courier New" panose="02070309020205020404" pitchFamily="49" charset="0"/>
                            </a:rPr>
                            <m:t>a</m:t>
                          </m:r>
                          <m:r>
                            <m:rPr>
                              <m:nor/>
                            </m:rPr>
                            <a:rPr lang="en-US" altLang="ja-JP" sz="3200" b="1" i="0" smtClean="0">
                              <a:latin typeface="Courier New" panose="02070309020205020404" pitchFamily="49" charset="0"/>
                              <a:cs typeface="Courier New" panose="02070309020205020404" pitchFamily="49" charset="0"/>
                            </a:rPr>
                            <m:t>b</m:t>
                          </m:r>
                          <m:r>
                            <m:rPr>
                              <m:nor/>
                            </m:rPr>
                            <a:rPr lang="en-US" altLang="ja-JP" sz="3200" b="1">
                              <a:latin typeface="Courier New" panose="02070309020205020404" pitchFamily="49" charset="0"/>
                              <a:cs typeface="Courier New" panose="02070309020205020404" pitchFamily="49" charset="0"/>
                            </a:rPr>
                            <m:t>ac</m:t>
                          </m:r>
                          <m:r>
                            <a:rPr lang="en-US" altLang="ja-JP" sz="3200" b="1" i="1" smtClean="0">
                              <a:latin typeface="Cambria Math" panose="02040503050406030204" pitchFamily="18" charset="0"/>
                              <a:cs typeface="Courier New" panose="02070309020205020404" pitchFamily="49" charset="0"/>
                            </a:rPr>
                            <m:t> </m:t>
                          </m:r>
                          <m:r>
                            <m:rPr>
                              <m:nor/>
                            </m:rPr>
                            <a:rPr lang="en-US" altLang="ja-JP" sz="3200" b="1" i="0" smtClean="0">
                              <a:latin typeface="Courier New" panose="02070309020205020404" pitchFamily="49" charset="0"/>
                              <a:cs typeface="Courier New" panose="02070309020205020404" pitchFamily="49" charset="0"/>
                            </a:rPr>
                            <m:t>a</m:t>
                          </m:r>
                        </m:oMath>
                      </a14:m>
                      <a:endParaRPr lang="ja-JP" altLang="en-US" sz="32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1550534" y="3263071"/>
                      <a:ext cx="5046574" cy="1077218"/>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1564977" y="4345906"/>
                      <a:ext cx="8135176" cy="584775"/>
                    </a:xfrm>
                    <a:prstGeom prst="rect">
                      <a:avLst/>
                    </a:prstGeom>
                  </p:spPr>
                  <p:txBody>
                    <a:bodyPr wrap="none">
                      <a:spAutoFit/>
                    </a:bodyPr>
                    <a:lstStyle/>
                    <a:p>
                      <a14:m>
                        <m:oMath xmlns:m="http://schemas.openxmlformats.org/officeDocument/2006/math">
                          <m:sSubSup>
                            <m:sSubSupPr>
                              <m:ctrlPr>
                                <a:rPr lang="en-US" altLang="ja-JP" sz="3200" b="0" i="1" smtClean="0">
                                  <a:latin typeface="Cambria Math" panose="02040503050406030204" pitchFamily="18" charset="0"/>
                                  <a:cs typeface="Times New Roman" pitchFamily="18" charset="0"/>
                                </a:rPr>
                              </m:ctrlPr>
                            </m:sSubSup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up>
                              <m:r>
                                <a:rPr lang="en-US" altLang="ja-JP" sz="3200" b="0" i="1" smtClean="0">
                                  <a:latin typeface="Cambria Math" panose="02040503050406030204" pitchFamily="18" charset="0"/>
                                  <a:cs typeface="Times New Roman" pitchFamily="18" charset="0"/>
                                </a:rPr>
                                <m:t>3</m:t>
                              </m:r>
                            </m:sup>
                          </m:sSubSup>
                          <m:d>
                            <m:dPr>
                              <m:ctrlPr>
                                <a:rPr lang="en-US" altLang="ja-JP" sz="3200" i="1">
                                  <a:latin typeface="Cambria Math" panose="02040503050406030204" pitchFamily="18" charset="0"/>
                                  <a:cs typeface="Times New Roman" pitchFamily="18" charset="0"/>
                                </a:rPr>
                              </m:ctrlPr>
                            </m:dPr>
                            <m:e>
                              <m:r>
                                <m:rPr>
                                  <m:nor/>
                                </m:rPr>
                                <a:rPr lang="en-US" altLang="ja-JP" sz="3200" b="1">
                                  <a:latin typeface="Courier New" panose="02070309020205020404" pitchFamily="49" charset="0"/>
                                  <a:cs typeface="Courier New" panose="02070309020205020404" pitchFamily="49" charset="0"/>
                                </a:rPr>
                                <m:t>a</m:t>
                              </m:r>
                            </m:e>
                          </m:d>
                          <m:r>
                            <a:rPr lang="en-US" altLang="ja-JP" sz="3200" i="1">
                              <a:latin typeface="Cambria Math" panose="02040503050406030204" pitchFamily="18" charset="0"/>
                              <a:cs typeface="Times New Roman" pitchFamily="18" charset="0"/>
                            </a:rPr>
                            <m:t>=</m:t>
                          </m:r>
                        </m:oMath>
                      </a14:m>
                      <a:r>
                        <a:rPr lang="ja-JP" altLang="en-US" sz="3200" dirty="0" smtClean="0"/>
                        <a:t> </a:t>
                      </a:r>
                      <a14:m>
                        <m:oMath xmlns:m="http://schemas.openxmlformats.org/officeDocument/2006/math">
                          <m:r>
                            <m:rPr>
                              <m:nor/>
                            </m:rPr>
                            <a:rPr lang="en-US" altLang="ja-JP" sz="2000" b="1">
                              <a:latin typeface="Courier New" panose="02070309020205020404" pitchFamily="49" charset="0"/>
                              <a:cs typeface="Courier New" panose="02070309020205020404" pitchFamily="49" charset="0"/>
                            </a:rPr>
                            <m:t>a</m:t>
                          </m:r>
                          <m:r>
                            <m:rPr>
                              <m:nor/>
                            </m:rPr>
                            <a:rPr lang="en-US" altLang="ja-JP" sz="2000" b="1" i="0" smtClean="0">
                              <a:latin typeface="Courier New" panose="02070309020205020404" pitchFamily="49" charset="0"/>
                              <a:cs typeface="Courier New" panose="02070309020205020404" pitchFamily="49" charset="0"/>
                            </a:rPr>
                            <m:t>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smtClean="0">
                              <a:latin typeface="Courier New" panose="02070309020205020404" pitchFamily="49" charset="0"/>
                              <a:cs typeface="Courier New" panose="02070309020205020404" pitchFamily="49" charset="0"/>
                            </a:rPr>
                            <m:t>a</m:t>
                          </m:r>
                          <m:r>
                            <m:rPr>
                              <m:nor/>
                            </m:rPr>
                            <a:rPr lang="en-US" altLang="ja-JP" sz="2000" b="1" i="0" smtClean="0">
                              <a:latin typeface="Courier New" panose="02070309020205020404" pitchFamily="49" charset="0"/>
                              <a:cs typeface="Courier New" panose="02070309020205020404" pitchFamily="49" charset="0"/>
                            </a:rPr>
                            <m:t>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a:latin typeface="Courier New" panose="02070309020205020404" pitchFamily="49" charset="0"/>
                              <a:cs typeface="Courier New" panose="02070309020205020404" pitchFamily="49" charset="0"/>
                            </a:rPr>
                            <m:t>a</m:t>
                          </m:r>
                          <m:r>
                            <m:rPr>
                              <m:nor/>
                            </m:rPr>
                            <a:rPr lang="en-US" altLang="ja-JP" sz="2000" b="1" i="0" smtClean="0">
                              <a:latin typeface="Courier New" panose="02070309020205020404" pitchFamily="49" charset="0"/>
                              <a:cs typeface="Courier New" panose="02070309020205020404" pitchFamily="49" charset="0"/>
                            </a:rPr>
                            <m:t>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oMath>
                      </a14:m>
                      <a:r>
                        <a:rPr lang="ja-JP" altLang="en-US" sz="2000" dirty="0" smtClean="0"/>
                        <a:t> </a:t>
                      </a:r>
                      <a14:m>
                        <m:oMath xmlns:m="http://schemas.openxmlformats.org/officeDocument/2006/math">
                          <m:r>
                            <m:rPr>
                              <m:nor/>
                            </m:rPr>
                            <a:rPr lang="en-US" altLang="ja-JP" sz="2000" b="1">
                              <a:latin typeface="Courier New" panose="02070309020205020404" pitchFamily="49" charset="0"/>
                              <a:cs typeface="Courier New" panose="02070309020205020404" pitchFamily="49" charset="0"/>
                            </a:rPr>
                            <m:t>a</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m:t>
                          </m:r>
                          <m:r>
                            <m:rPr>
                              <m:nor/>
                            </m:rPr>
                            <a:rPr lang="en-US" altLang="ja-JP" sz="2000" b="1">
                              <a:latin typeface="Courier New" panose="02070309020205020404" pitchFamily="49" charset="0"/>
                              <a:cs typeface="Courier New" panose="02070309020205020404" pitchFamily="49" charset="0"/>
                            </a:rPr>
                            <m:t>ac</m:t>
                          </m:r>
                        </m:oMath>
                      </a14:m>
                      <a:endParaRPr lang="ja-JP" altLang="en-US" sz="20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1564977" y="4345906"/>
                      <a:ext cx="8135176" cy="584775"/>
                    </a:xfrm>
                    <a:prstGeom prst="rect">
                      <a:avLst/>
                    </a:prstGeom>
                    <a:blipFill rotWithShape="0">
                      <a:blip r:embed="rId15"/>
                      <a:stretch>
                        <a:fillRect/>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30" name="正方形/長方形 29"/>
                <p:cNvSpPr/>
                <p:nvPr/>
              </p:nvSpPr>
              <p:spPr>
                <a:xfrm>
                  <a:off x="-1485619" y="5104466"/>
                  <a:ext cx="43633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m:t>
                        </m:r>
                      </m:oMath>
                    </m:oMathPara>
                  </a14:m>
                  <a:endParaRPr lang="ja-JP" altLang="en-US" sz="32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1485619" y="5104466"/>
                  <a:ext cx="436337" cy="584775"/>
                </a:xfrm>
                <a:prstGeom prst="rect">
                  <a:avLst/>
                </a:prstGeom>
                <a:blipFill rotWithShape="0">
                  <a:blip r:embed="rId16"/>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196522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mc:AlternateContent xmlns:mc="http://schemas.openxmlformats.org/markup-compatibility/2006" xmlns:a14="http://schemas.microsoft.com/office/drawing/2010/main">
        <mc:Choice Requires="a14">
          <p:graphicFrame>
            <p:nvGraphicFramePr>
              <p:cNvPr id="4" name="コンテンツ プレースホルダー 3"/>
              <p:cNvGraphicFramePr>
                <a:graphicFrameLocks/>
              </p:cNvGraphicFramePr>
              <p:nvPr>
                <p:extLst>
                  <p:ext uri="{D42A27DB-BD31-4B8C-83A1-F6EECF244321}">
                    <p14:modId xmlns:p14="http://schemas.microsoft.com/office/powerpoint/2010/main" val="21247916"/>
                  </p:ext>
                </p:extLst>
              </p:nvPr>
            </p:nvGraphicFramePr>
            <p:xfrm>
              <a:off x="338687" y="5830437"/>
              <a:ext cx="8805313" cy="1027563"/>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oMath>
                            </m:oMathPara>
                          </a14:m>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𝜌</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0506">
                    <a:tc>
                      <a:txBody>
                        <a:bodyPr/>
                        <a:lstStyle/>
                        <a:p>
                          <a:pPr algn="r" fontAlgn="ctr"/>
                          <a14:m>
                            <m:oMathPara xmlns:m="http://schemas.openxmlformats.org/officeDocument/2006/math">
                              <m:oMathParaPr>
                                <m:jc m:val="centerGroup"/>
                              </m:oMathParaPr>
                              <m:oMath xmlns:m="http://schemas.openxmlformats.org/officeDocument/2006/math">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𝜎</m:t>
                                </m:r>
                                <m:d>
                                  <m:dPr>
                                    <m:ctrlP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ctrlPr>
                                  </m:dPr>
                                  <m:e>
                                    <m:r>
                                      <a:rPr lang="en-US" altLang="ja-JP" sz="1400" b="0" i="1" u="none" strike="noStrike" smtClean="0">
                                        <a:solidFill>
                                          <a:srgbClr val="000000"/>
                                        </a:solidFill>
                                        <a:effectLst/>
                                        <a:latin typeface="Cambria Math" panose="02040503050406030204" pitchFamily="18" charset="0"/>
                                        <a:ea typeface="ＭＳ Ｐゴシック" panose="020B0600070205080204" pitchFamily="50" charset="-128"/>
                                      </a:rPr>
                                      <m:t>𝑛</m:t>
                                    </m:r>
                                  </m:e>
                                </m:d>
                              </m:oMath>
                            </m:oMathPara>
                          </a14:m>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8.0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10.0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12.5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14.5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17.4</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21.3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27.0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29.0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33.7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35.7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37.6</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39.7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42.2</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44.3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4" name="コンテンツ プレースホルダー 3"/>
              <p:cNvGraphicFramePr>
                <a:graphicFrameLocks/>
              </p:cNvGraphicFramePr>
              <p:nvPr>
                <p:extLst>
                  <p:ext uri="{D42A27DB-BD31-4B8C-83A1-F6EECF244321}">
                    <p14:modId xmlns:p14="http://schemas.microsoft.com/office/powerpoint/2010/main" val="21247916"/>
                  </p:ext>
                </p:extLst>
              </p:nvPr>
            </p:nvGraphicFramePr>
            <p:xfrm>
              <a:off x="338687" y="5830437"/>
              <a:ext cx="8805313" cy="1027563"/>
            </p:xfrm>
            <a:graphic>
              <a:graphicData uri="http://schemas.openxmlformats.org/drawingml/2006/table">
                <a:tbl>
                  <a:tblPr>
                    <a:tableStyleId>{5C22544A-7EE6-4342-B048-85BDC9FD1C3A}</a:tableStyleId>
                  </a:tblPr>
                  <a:tblGrid>
                    <a:gridCol w="429068"/>
                    <a:gridCol w="272025"/>
                    <a:gridCol w="272025"/>
                    <a:gridCol w="272025"/>
                    <a:gridCol w="272025"/>
                    <a:gridCol w="272025"/>
                    <a:gridCol w="272025"/>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38700"/>
                    <a:gridCol w="308795"/>
                  </a:tblGrid>
                  <a:tr h="327320">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429" t="-1852" r="-1968571" b="-218519"/>
                          </a:stretch>
                        </a:blipFill>
                      </a:tcPr>
                    </a:tc>
                    <a:tc>
                      <a:txBody>
                        <a:bodyPr/>
                        <a:lstStyle/>
                        <a:p>
                          <a:pPr algn="r" fontAlgn="ctr"/>
                          <a:r>
                            <a:rPr lang="en-US" altLang="ja-JP" sz="1400" u="none" strike="noStrike" dirty="0" smtClean="0">
                              <a:effectLst/>
                              <a:latin typeface="Times New Roman" panose="02020603050405020304" pitchFamily="18" charset="0"/>
                              <a:cs typeface="Times New Roman" panose="02020603050405020304" pitchFamily="18" charset="0"/>
                            </a:rPr>
                            <a:t>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11</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13</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16</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18</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19</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20</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a:effectLst/>
                              <a:latin typeface="Times New Roman" panose="02020603050405020304" pitchFamily="18" charset="0"/>
                              <a:cs typeface="Times New Roman" panose="02020603050405020304" pitchFamily="18" charset="0"/>
                            </a:rPr>
                            <a:t>21</a:t>
                          </a:r>
                          <a:endParaRPr lang="en-US" altLang="ja-JP" sz="1400" b="0" i="0" u="none" strike="noStrike">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22</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23</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24</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25</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26</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400" u="none" strike="noStrike" dirty="0">
                              <a:effectLst/>
                              <a:latin typeface="Times New Roman" panose="02020603050405020304" pitchFamily="18" charset="0"/>
                              <a:cs typeface="Times New Roman" panose="02020603050405020304" pitchFamily="18" charset="0"/>
                            </a:rPr>
                            <a:t>27</a:t>
                          </a:r>
                          <a:endPar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37">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429" t="-90164" r="-1968571" b="-93443"/>
                          </a:stretch>
                        </a:blipFill>
                      </a:tcPr>
                    </a:tc>
                    <a:tc>
                      <a:txBody>
                        <a:bodyPr/>
                        <a:lstStyle/>
                        <a:p>
                          <a:pPr algn="r" fontAlgn="ctr"/>
                          <a:r>
                            <a:rPr lang="en-US" altLang="ja-JP" sz="140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12</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15</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16</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17</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19</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400" u="none" strike="noStrike" dirty="0">
                              <a:solidFill>
                                <a:schemeClr val="tx1"/>
                              </a:solidFill>
                              <a:effectLst/>
                              <a:latin typeface="Times New Roman" panose="02020603050405020304" pitchFamily="18" charset="0"/>
                              <a:cs typeface="Times New Roman" panose="02020603050405020304" pitchFamily="18" charset="0"/>
                            </a:rPr>
                            <a:t>21</a:t>
                          </a:r>
                          <a:endParaRPr lang="en-US" altLang="ja-JP" sz="1400" b="0" i="0" u="none" strike="noStrike"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0506">
                    <a:tc>
                      <a:txBody>
                        <a:bodyPr/>
                        <a:lstStyle/>
                        <a:p>
                          <a:endParaRPr lang="ja-JP"/>
                        </a:p>
                      </a:txBody>
                      <a:tcPr marL="6889" marR="6889"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429" t="-214815" r="-1968571" b="-5556"/>
                          </a:stretch>
                        </a:blip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8.0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10.0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12.5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14.5</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16.0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17.4</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20.3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21.3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23.0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25.0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27.0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29.0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31.0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32.0</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33.7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35.7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37.6</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39.7</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42.2</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44.3</a:t>
                          </a:r>
                          <a:endParaRPr lang="en-US" altLang="ja-JP" sz="1050" b="0" i="0" u="none" strike="noStrike"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txBody>
                      <a:tcPr marL="36000" marR="36000" marT="68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Tree>
    <p:extLst>
      <p:ext uri="{BB962C8B-B14F-4D97-AF65-F5344CB8AC3E}">
        <p14:creationId xmlns:p14="http://schemas.microsoft.com/office/powerpoint/2010/main" val="273463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295"/>
            <a:ext cx="7886700" cy="1325563"/>
          </a:xfrm>
        </p:spPr>
        <p:txBody>
          <a:bodyPr>
            <a:normAutofit fontScale="90000"/>
          </a:bodyPr>
          <a:lstStyle/>
          <a:p>
            <a:pPr algn="ctr"/>
            <a:r>
              <a:rPr lang="en-US" altLang="ja-JP" dirty="0" smtClean="0"/>
              <a:t>We found good morphisms</a:t>
            </a:r>
            <a:br>
              <a:rPr lang="en-US" altLang="ja-JP" dirty="0" smtClean="0"/>
            </a:br>
            <a:r>
              <a:rPr lang="en-US" altLang="ja-JP" dirty="0" smtClean="0"/>
              <a:t>that generate Run-Rich Strings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33983" y="1471409"/>
                <a:ext cx="8703300" cy="646331"/>
              </a:xfrm>
              <a:prstGeom prst="rect">
                <a:avLst/>
              </a:prstGeom>
            </p:spPr>
            <p:txBody>
              <a:bodyPr wrap="square">
                <a:spAutoFit/>
              </a:bodyPr>
              <a:lstStyle/>
              <a:p>
                <a:pPr marL="342900" indent="-342900">
                  <a:spcBef>
                    <a:spcPct val="20000"/>
                  </a:spcBef>
                  <a:defRPr/>
                </a:pPr>
                <a14:m>
                  <m:oMathPara xmlns:m="http://schemas.openxmlformats.org/officeDocument/2006/math">
                    <m:oMathParaPr>
                      <m:jc m:val="centerGroup"/>
                    </m:oMathParaPr>
                    <m:oMath xmlns:m="http://schemas.openxmlformats.org/officeDocument/2006/math">
                      <m:sSub>
                        <m:sSubPr>
                          <m:ctrlPr>
                            <a:rPr lang="en-US" altLang="ja-JP" sz="3600" b="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𝜙</m:t>
                          </m:r>
                        </m:e>
                        <m:sub>
                          <m:r>
                            <a:rPr lang="en-US" altLang="ja-JP" sz="3600" b="0" i="1" smtClean="0">
                              <a:latin typeface="Cambria Math" panose="02040503050406030204" pitchFamily="18" charset="0"/>
                              <a:cs typeface="Times New Roman" pitchFamily="18" charset="0"/>
                            </a:rPr>
                            <m:t>𝑟</m:t>
                          </m:r>
                        </m:sub>
                      </m:sSub>
                      <m:d>
                        <m:dPr>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a</m:t>
                          </m:r>
                        </m:e>
                      </m:d>
                      <m:r>
                        <a:rPr lang="en-US" altLang="ja-JP" sz="3600" b="0" i="1" smtClean="0">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abac</m:t>
                      </m:r>
                      <m:r>
                        <a:rPr lang="en-US" altLang="ja-JP" sz="3600" b="0" i="1" smtClean="0">
                          <a:latin typeface="Cambria Math" panose="02040503050406030204" pitchFamily="18" charset="0"/>
                          <a:cs typeface="Times New Roman" pitchFamily="18" charset="0"/>
                        </a:rPr>
                        <m:t>   </m:t>
                      </m:r>
                      <m:sSub>
                        <m:sSubPr>
                          <m:ctrlPr>
                            <a:rPr lang="en-US" altLang="ja-JP" sz="360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 </m:t>
                          </m:r>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b</m:t>
                          </m:r>
                        </m:e>
                      </m:d>
                      <m:r>
                        <a:rPr lang="en-US" altLang="ja-JP" sz="3600" i="1">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aac</m:t>
                      </m:r>
                      <m:r>
                        <a:rPr lang="en-US" altLang="ja-JP" sz="3600" b="0" i="1" smtClean="0">
                          <a:latin typeface="Cambria Math" panose="02040503050406030204" pitchFamily="18" charset="0"/>
                          <a:cs typeface="Times New Roman" pitchFamily="18" charset="0"/>
                        </a:rPr>
                        <m:t>    </m:t>
                      </m:r>
                      <m:sSub>
                        <m:sSubPr>
                          <m:ctrlPr>
                            <a:rPr lang="en-US" altLang="ja-JP" sz="3600" i="1">
                              <a:latin typeface="Cambria Math" panose="02040503050406030204" pitchFamily="18" charset="0"/>
                              <a:cs typeface="Times New Roman" pitchFamily="18" charset="0"/>
                            </a:rPr>
                          </m:ctrlPr>
                        </m:sSubPr>
                        <m:e>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c</m:t>
                          </m:r>
                        </m:e>
                      </m:d>
                      <m:r>
                        <a:rPr lang="en-US" altLang="ja-JP" sz="3600" i="1">
                          <a:latin typeface="Cambria Math" panose="02040503050406030204" pitchFamily="18" charset="0"/>
                          <a:cs typeface="Times New Roman" pitchFamily="18" charset="0"/>
                        </a:rPr>
                        <m:t>=</m:t>
                      </m:r>
                      <m:r>
                        <m:rPr>
                          <m:nor/>
                        </m:rPr>
                        <a:rPr lang="en-US" altLang="ja-JP" sz="3600" b="1" i="0">
                          <a:latin typeface="Courier New" panose="02070309020205020404" pitchFamily="49" charset="0"/>
                          <a:cs typeface="Courier New" panose="02070309020205020404" pitchFamily="49" charset="0"/>
                        </a:rPr>
                        <m:t>a</m:t>
                      </m:r>
                    </m:oMath>
                  </m:oMathPara>
                </a14:m>
                <a:endParaRPr lang="en-US" altLang="ja-JP" sz="36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3983" y="1471409"/>
                <a:ext cx="8703300" cy="646331"/>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0" y="2255357"/>
                <a:ext cx="6825803" cy="1384995"/>
              </a:xfrm>
              <a:prstGeom prst="rect">
                <a:avLst/>
              </a:prstGeom>
            </p:spPr>
            <p:txBody>
              <a:bodyPr wrap="square">
                <a:spAutoFit/>
              </a:bodyPr>
              <a:lstStyle/>
              <a:p>
                <a:pPr marL="342900">
                  <a:spcBef>
                    <a:spcPct val="20000"/>
                  </a:spcBef>
                  <a:defRPr/>
                </a:pPr>
                <a14:m>
                  <m:oMathPara xmlns:m="http://schemas.openxmlformats.org/officeDocument/2006/math">
                    <m:oMathParaPr>
                      <m:jc m:val="center"/>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101001011001010010110100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0" y="2255357"/>
                <a:ext cx="6825803" cy="138499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485633" y="2890056"/>
                <a:ext cx="4647864" cy="138499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485633" y="2890056"/>
                <a:ext cx="4647864" cy="1384995"/>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3539" y="3920027"/>
                <a:ext cx="2300694"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h</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3539" y="3920027"/>
                <a:ext cx="2300694" cy="44480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38" y="4525201"/>
                <a:ext cx="4222861" cy="909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800" b="0" i="1" smtClean="0">
                              <a:latin typeface="Cambria Math" panose="02040503050406030204" pitchFamily="18" charset="0"/>
                            </a:rPr>
                          </m:ctrlPr>
                        </m:funcPr>
                        <m:fName>
                          <m:limLow>
                            <m:limLowPr>
                              <m:ctrlPr>
                                <a:rPr kumimoji="1" lang="en-US" altLang="ja-JP" sz="2800" b="0" i="1" smtClean="0">
                                  <a:latin typeface="Cambria Math" panose="02040503050406030204" pitchFamily="18" charset="0"/>
                                </a:rPr>
                              </m:ctrlPr>
                            </m:limLowPr>
                            <m:e>
                              <m:r>
                                <m:rPr>
                                  <m:sty m:val="p"/>
                                </m:rPr>
                                <a:rPr kumimoji="1" lang="en-US" altLang="ja-JP" sz="2800" b="0" i="0" smtClean="0">
                                  <a:latin typeface="Cambria Math" panose="02040503050406030204" pitchFamily="18" charset="0"/>
                                </a:rPr>
                                <m:t>lim</m:t>
                              </m:r>
                            </m:e>
                            <m:lim>
                              <m: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lim>
                          </m:limLow>
                        </m:fName>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𝜌</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den>
                          </m:f>
                        </m:e>
                      </m:func>
                      <m:r>
                        <a:rPr kumimoji="1" lang="en-US" altLang="ja-JP" sz="2800" b="0" i="1" smtClean="0">
                          <a:latin typeface="Cambria Math" panose="02040503050406030204" pitchFamily="18" charset="0"/>
                        </a:rPr>
                        <m:t>=0.9445757</m:t>
                      </m:r>
                    </m:oMath>
                  </m:oMathPara>
                </a14:m>
                <a:r>
                  <a:rPr kumimoji="1" lang="en-US" altLang="ja-JP" sz="2400" dirty="0" smtClean="0"/>
                  <a:t/>
                </a:r>
                <a:br>
                  <a:rPr kumimoji="1" lang="en-US" altLang="ja-JP" sz="2400" dirty="0" smtClean="0"/>
                </a:b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38" y="4525201"/>
                <a:ext cx="4222861" cy="90903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827465" y="4380490"/>
                <a:ext cx="2503249"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𝑣</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𝜓</m:t>
                          </m:r>
                        </m:e>
                        <m:sub>
                          <m:r>
                            <a:rPr kumimoji="1" lang="en-US" altLang="ja-JP" sz="2800" b="0" i="1" smtClean="0">
                              <a:latin typeface="Cambria Math" panose="02040503050406030204" pitchFamily="18" charset="0"/>
                            </a:rPr>
                            <m:t>𝑒</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827465" y="4380490"/>
                <a:ext cx="2503249" cy="44480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223010" y="4914389"/>
                <a:ext cx="4222861" cy="9066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𝜎</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i="1">
                                      <a:latin typeface="Cambria Math" panose="02040503050406030204" pitchFamily="18" charset="0"/>
                                    </a:rPr>
                                    <m:t>12</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b="0" i="1" smtClean="0">
                                      <a:latin typeface="Cambria Math" panose="02040503050406030204" pitchFamily="18" charset="0"/>
                                    </a:rPr>
                                    <m:t>12</m:t>
                                  </m:r>
                                </m:sub>
                              </m:sSub>
                            </m:e>
                          </m:d>
                        </m:den>
                      </m:f>
                      <m:r>
                        <a:rPr kumimoji="1" lang="en-US" altLang="ja-JP" sz="2800" b="0" i="1" smtClean="0">
                          <a:latin typeface="Cambria Math" panose="02040503050406030204" pitchFamily="18" charset="0"/>
                        </a:rPr>
                        <m:t>=2.036982</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23010" y="4914389"/>
                <a:ext cx="4222861" cy="906658"/>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3983" y="6448762"/>
                <a:ext cx="3456587" cy="400110"/>
              </a:xfrm>
              <a:prstGeom prst="rect">
                <a:avLst/>
              </a:prstGeom>
              <a:noFill/>
            </p:spPr>
            <p:txBody>
              <a:bodyPr wrap="none" rtlCol="0">
                <a:spAutoFit/>
              </a:bodyPr>
              <a:lstStyle/>
              <a:p>
                <a14:m>
                  <m:oMath xmlns:m="http://schemas.openxmlformats.org/officeDocument/2006/math">
                    <m:r>
                      <a:rPr lang="en-US" altLang="ja-JP" sz="2000" i="1" smtClean="0">
                        <a:latin typeface="Cambria Math" panose="02040503050406030204" pitchFamily="18" charset="0"/>
                      </a:rPr>
                      <m:t>𝜌</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Number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3983" y="6448762"/>
                <a:ext cx="3456587" cy="400110"/>
              </a:xfrm>
              <a:prstGeom prst="rect">
                <a:avLst/>
              </a:prstGeom>
              <a:blipFill rotWithShape="0">
                <a:blip r:embed="rId10"/>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343965" y="6447507"/>
                <a:ext cx="4679614"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𝜎</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Sum of Exponents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343965" y="6447507"/>
                <a:ext cx="4679614" cy="400110"/>
              </a:xfrm>
              <a:prstGeom prst="rect">
                <a:avLst/>
              </a:prstGeom>
              <a:blipFill rotWithShape="0">
                <a:blip r:embed="rId11"/>
                <a:stretch>
                  <a:fillRect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799610" y="5336404"/>
                <a:ext cx="2748359" cy="882614"/>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rPr>
                      <m:t>=</m:t>
                    </m:r>
                    <m:r>
                      <a:rPr lang="en-US" altLang="ja-JP" sz="2800" b="0" i="1" smtClean="0">
                        <a:latin typeface="Cambria Math" panose="02040503050406030204" pitchFamily="18" charset="0"/>
                      </a:rPr>
                      <m:t> </m:t>
                    </m:r>
                  </m:oMath>
                </a14:m>
                <a:r>
                  <a:rPr lang="en-US" altLang="ja-JP" sz="2400" dirty="0" smtClean="0"/>
                  <a:t>Know Best L.B.</a:t>
                </a:r>
                <a:br>
                  <a:rPr lang="en-US" altLang="ja-JP" sz="2400" dirty="0" smtClean="0"/>
                </a:br>
                <a:r>
                  <a:rPr lang="en-US" altLang="ja-JP" sz="2400" dirty="0" smtClean="0"/>
                  <a:t>    [Simpson2010] </a:t>
                </a:r>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799610" y="5336404"/>
                <a:ext cx="2748359" cy="882614"/>
              </a:xfrm>
              <a:prstGeom prst="rect">
                <a:avLst/>
              </a:prstGeom>
              <a:blipFill rotWithShape="0">
                <a:blip r:embed="rId12"/>
                <a:stretch>
                  <a:fillRect r="-2661" b="-151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918142" y="5552013"/>
                <a:ext cx="3215355" cy="882614"/>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rPr>
                      <m:t>&gt; </m:t>
                    </m:r>
                  </m:oMath>
                </a14:m>
                <a:r>
                  <a:rPr lang="en-US" altLang="ja-JP" sz="2400" dirty="0" smtClean="0"/>
                  <a:t>Know Best L.B.</a:t>
                </a:r>
                <a:br>
                  <a:rPr lang="en-US" altLang="ja-JP" sz="2400" dirty="0" smtClean="0"/>
                </a:br>
                <a:r>
                  <a:rPr lang="en-US" altLang="ja-JP" sz="2400" dirty="0" smtClean="0"/>
                  <a:t>   [Crochemore+2011] </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8142" y="5552013"/>
                <a:ext cx="3215355" cy="882614"/>
              </a:xfrm>
              <a:prstGeom prst="rect">
                <a:avLst/>
              </a:prstGeom>
              <a:blipFill rotWithShape="0">
                <a:blip r:embed="rId13"/>
                <a:stretch>
                  <a:fillRect r="-4364" b="-15172"/>
                </a:stretch>
              </a:blipFill>
            </p:spPr>
            <p:txBody>
              <a:bodyPr/>
              <a:lstStyle/>
              <a:p>
                <a:r>
                  <a:rPr lang="ja-JP" altLang="en-US">
                    <a:noFill/>
                  </a:rPr>
                  <a:t> </a:t>
                </a:r>
              </a:p>
            </p:txBody>
          </p:sp>
        </mc:Fallback>
      </mc:AlternateContent>
      <p:sp>
        <p:nvSpPr>
          <p:cNvPr id="16" name="テキスト ボックス 15"/>
          <p:cNvSpPr txBox="1"/>
          <p:nvPr/>
        </p:nvSpPr>
        <p:spPr>
          <a:xfrm rot="20347813">
            <a:off x="26443" y="235050"/>
            <a:ext cx="1199367" cy="369332"/>
          </a:xfrm>
          <a:prstGeom prst="rect">
            <a:avLst/>
          </a:prstGeom>
          <a:solidFill>
            <a:srgbClr val="FFFF00"/>
          </a:solidFill>
        </p:spPr>
        <p:txBody>
          <a:bodyPr wrap="none" rtlCol="0">
            <a:spAutoFit/>
          </a:bodyPr>
          <a:lstStyle/>
          <a:p>
            <a:r>
              <a:rPr kumimoji="1" lang="en-US" altLang="ja-JP" dirty="0" smtClean="0"/>
              <a:t>In Short,</a:t>
            </a:r>
            <a:endParaRPr kumimoji="1" lang="ja-JP" altLang="en-US" dirty="0"/>
          </a:p>
        </p:txBody>
      </p:sp>
      <p:sp>
        <p:nvSpPr>
          <p:cNvPr id="6" name="正方形/長方形 5"/>
          <p:cNvSpPr/>
          <p:nvPr/>
        </p:nvSpPr>
        <p:spPr>
          <a:xfrm>
            <a:off x="4657531" y="2809687"/>
            <a:ext cx="4304068" cy="149558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657531" y="4353722"/>
            <a:ext cx="4218537" cy="50587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657530" y="4945876"/>
            <a:ext cx="4475967" cy="148429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294753" y="6427184"/>
            <a:ext cx="4728826"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6033" y="4433886"/>
            <a:ext cx="4475967" cy="178513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33984" y="6435494"/>
            <a:ext cx="3566148"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1498" y="3725801"/>
            <a:ext cx="2588781" cy="725754"/>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296214" y="2228045"/>
            <a:ext cx="6709893" cy="1468192"/>
          </a:xfrm>
          <a:custGeom>
            <a:avLst/>
            <a:gdLst>
              <a:gd name="connsiteX0" fmla="*/ 0 w 6709893"/>
              <a:gd name="connsiteY0" fmla="*/ 51516 h 1468192"/>
              <a:gd name="connsiteX1" fmla="*/ 0 w 6709893"/>
              <a:gd name="connsiteY1" fmla="*/ 1468192 h 1468192"/>
              <a:gd name="connsiteX2" fmla="*/ 3451538 w 6709893"/>
              <a:gd name="connsiteY2" fmla="*/ 1468192 h 1468192"/>
              <a:gd name="connsiteX3" fmla="*/ 4288665 w 6709893"/>
              <a:gd name="connsiteY3" fmla="*/ 631065 h 1468192"/>
              <a:gd name="connsiteX4" fmla="*/ 6709893 w 6709893"/>
              <a:gd name="connsiteY4" fmla="*/ 631065 h 1468192"/>
              <a:gd name="connsiteX5" fmla="*/ 6709893 w 6709893"/>
              <a:gd name="connsiteY5" fmla="*/ 0 h 1468192"/>
              <a:gd name="connsiteX6" fmla="*/ 0 w 6709893"/>
              <a:gd name="connsiteY6" fmla="*/ 51516 h 146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9893" h="1468192">
                <a:moveTo>
                  <a:pt x="0" y="51516"/>
                </a:moveTo>
                <a:lnTo>
                  <a:pt x="0" y="1468192"/>
                </a:lnTo>
                <a:lnTo>
                  <a:pt x="3451538" y="1468192"/>
                </a:lnTo>
                <a:lnTo>
                  <a:pt x="4288665" y="631065"/>
                </a:lnTo>
                <a:lnTo>
                  <a:pt x="6709893" y="631065"/>
                </a:lnTo>
                <a:lnTo>
                  <a:pt x="6709893" y="0"/>
                </a:lnTo>
                <a:lnTo>
                  <a:pt x="0" y="51516"/>
                </a:lnTo>
                <a:close/>
              </a:path>
            </a:pathLst>
          </a:cu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正方形/長方形 23"/>
              <p:cNvSpPr/>
              <p:nvPr/>
            </p:nvSpPr>
            <p:spPr>
              <a:xfrm>
                <a:off x="4040888" y="2553602"/>
                <a:ext cx="4935518" cy="58477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latin typeface="Cambria Math" panose="02040503050406030204" pitchFamily="18" charset="0"/>
                              <a:cs typeface="Times New Roman" pitchFamily="18" charset="0"/>
                            </a:rPr>
                          </m:ctrlPr>
                        </m:sSub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Sub>
                      <m:r>
                        <a:rPr lang="en-US" altLang="ja-JP" sz="3200" i="1" smtClean="0">
                          <a:latin typeface="Cambria Math" panose="02040503050406030204" pitchFamily="18" charset="0"/>
                          <a:cs typeface="Times New Roman" pitchFamily="18" charset="0"/>
                        </a:rPr>
                        <m:t>:</m:t>
                      </m:r>
                      <m:r>
                        <m:rPr>
                          <m:sty m:val="p"/>
                        </m:rPr>
                        <a:rPr lang="en-US" altLang="ja-JP" sz="3200" b="0" i="0" smtClean="0">
                          <a:latin typeface="Cambria Math" panose="02040503050406030204" pitchFamily="18" charset="0"/>
                          <a:cs typeface="Times New Roman" pitchFamily="18" charset="0"/>
                        </a:rPr>
                        <m:t>Γ</m:t>
                      </m:r>
                      <m:r>
                        <a:rPr lang="en-US" altLang="ja-JP" sz="3200" b="0" i="1" smtClean="0">
                          <a:latin typeface="Cambria Math" panose="02040503050406030204" pitchFamily="18" charset="0"/>
                          <a:cs typeface="Times New Roman" pitchFamily="18" charset="0"/>
                        </a:rPr>
                        <m:t>→</m:t>
                      </m:r>
                      <m:sSup>
                        <m:sSupPr>
                          <m:ctrlPr>
                            <a:rPr lang="en-US" altLang="ja-JP" sz="3200" b="0" i="1" smtClean="0">
                              <a:latin typeface="Cambria Math" panose="02040503050406030204" pitchFamily="18" charset="0"/>
                              <a:cs typeface="Times New Roman" pitchFamily="18" charset="0"/>
                            </a:rPr>
                          </m:ctrlPr>
                        </m:sSupPr>
                        <m:e>
                          <m:r>
                            <m:rPr>
                              <m:sty m:val="p"/>
                            </m:rPr>
                            <a:rPr lang="en-US" altLang="ja-JP" sz="3200" b="0" i="0" smtClean="0">
                              <a:latin typeface="Cambria Math" panose="02040503050406030204" pitchFamily="18" charset="0"/>
                              <a:cs typeface="Times New Roman" pitchFamily="18" charset="0"/>
                            </a:rPr>
                            <m:t>Γ</m:t>
                          </m:r>
                        </m:e>
                        <m:sup>
                          <m:r>
                            <a:rPr lang="en-US" altLang="ja-JP" sz="3200" b="0" i="1" smtClean="0">
                              <a:latin typeface="Cambria Math" panose="02040503050406030204" pitchFamily="18" charset="0"/>
                              <a:cs typeface="Times New Roman" pitchFamily="18" charset="0"/>
                            </a:rPr>
                            <m:t>∗</m:t>
                          </m:r>
                        </m:sup>
                      </m:sSup>
                      <m:r>
                        <a:rPr lang="en-US" altLang="ja-JP" sz="3200" b="0" i="1" smtClean="0">
                          <a:latin typeface="Cambria Math" panose="02040503050406030204" pitchFamily="18" charset="0"/>
                          <a:cs typeface="Times New Roman" pitchFamily="18" charset="0"/>
                        </a:rPr>
                        <m:t> </m:t>
                      </m:r>
                      <m:r>
                        <m:rPr>
                          <m:nor/>
                        </m:rPr>
                        <a:rPr lang="en-US" altLang="ja-JP" sz="3200" b="0" i="0" smtClean="0">
                          <a:latin typeface="Cambria Math" panose="02040503050406030204" pitchFamily="18" charset="0"/>
                          <a:cs typeface="Times New Roman" pitchFamily="18" charset="0"/>
                        </a:rPr>
                        <m:t>for</m:t>
                      </m:r>
                      <m:r>
                        <a:rPr lang="en-US" altLang="ja-JP" sz="3200" b="0" i="1" smtClean="0">
                          <a:latin typeface="Cambria Math" panose="02040503050406030204" pitchFamily="18" charset="0"/>
                          <a:cs typeface="Times New Roman" pitchFamily="18" charset="0"/>
                        </a:rPr>
                        <m:t> </m:t>
                      </m:r>
                      <m:r>
                        <m:rPr>
                          <m:sty m:val="p"/>
                        </m:rPr>
                        <a:rPr lang="en-US" altLang="ja-JP" sz="3200" b="0" i="0" smtClean="0">
                          <a:latin typeface="Cambria Math" panose="02040503050406030204" pitchFamily="18" charset="0"/>
                          <a:cs typeface="Times New Roman" pitchFamily="18" charset="0"/>
                        </a:rPr>
                        <m:t>Γ</m:t>
                      </m:r>
                      <m:r>
                        <a:rPr lang="en-US" altLang="ja-JP" sz="3200" b="0" i="1" smtClean="0">
                          <a:latin typeface="Cambria Math" panose="02040503050406030204" pitchFamily="18" charset="0"/>
                          <a:cs typeface="Times New Roman" pitchFamily="18" charset="0"/>
                        </a:rPr>
                        <m:t>={</m:t>
                      </m:r>
                      <m:r>
                        <m:rPr>
                          <m:nor/>
                        </m:rPr>
                        <a:rPr lang="en-US" altLang="ja-JP" sz="3200" b="1" i="0" smtClean="0">
                          <a:latin typeface="Courier New" panose="02070309020205020404" pitchFamily="49" charset="0"/>
                          <a:cs typeface="Courier New" panose="02070309020205020404" pitchFamily="49" charset="0"/>
                        </a:rPr>
                        <m:t>a</m:t>
                      </m:r>
                      <m:r>
                        <a:rPr lang="en-US" altLang="ja-JP" sz="3200" b="0" i="1" smtClean="0">
                          <a:latin typeface="Cambria Math" panose="02040503050406030204" pitchFamily="18" charset="0"/>
                          <a:cs typeface="Times New Roman" pitchFamily="18" charset="0"/>
                        </a:rPr>
                        <m:t>,</m:t>
                      </m:r>
                      <m:r>
                        <m:rPr>
                          <m:nor/>
                        </m:rPr>
                        <a:rPr lang="en-US" altLang="ja-JP" sz="3200" b="1" i="0" smtClean="0">
                          <a:latin typeface="Courier New" panose="02070309020205020404" pitchFamily="49" charset="0"/>
                          <a:cs typeface="Courier New" panose="02070309020205020404" pitchFamily="49" charset="0"/>
                        </a:rPr>
                        <m:t>b</m:t>
                      </m:r>
                      <m:r>
                        <a:rPr lang="en-US" altLang="ja-JP" sz="3200" b="0" i="1" smtClean="0">
                          <a:latin typeface="Cambria Math" panose="02040503050406030204" pitchFamily="18" charset="0"/>
                          <a:cs typeface="Times New Roman" pitchFamily="18" charset="0"/>
                        </a:rPr>
                        <m:t>,</m:t>
                      </m:r>
                      <m:r>
                        <m:rPr>
                          <m:nor/>
                        </m:rPr>
                        <a:rPr lang="en-US" altLang="ja-JP" sz="3200" b="1" i="0" smtClean="0">
                          <a:latin typeface="Courier New" panose="02070309020205020404" pitchFamily="49" charset="0"/>
                          <a:cs typeface="Courier New" panose="02070309020205020404" pitchFamily="49" charset="0"/>
                        </a:rPr>
                        <m:t>c</m:t>
                      </m:r>
                      <m:r>
                        <a:rPr lang="en-US" altLang="ja-JP" sz="3200" b="0" i="1" smtClean="0">
                          <a:latin typeface="Cambria Math" panose="02040503050406030204" pitchFamily="18" charset="0"/>
                          <a:cs typeface="Times New Roman" pitchFamily="18" charset="0"/>
                        </a:rPr>
                        <m:t>}</m:t>
                      </m:r>
                    </m:oMath>
                  </m:oMathPara>
                </a14:m>
                <a:endParaRPr lang="ja-JP" altLang="en-US" sz="32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4040888" y="2553602"/>
                <a:ext cx="4935518" cy="584775"/>
              </a:xfrm>
              <a:prstGeom prst="rect">
                <a:avLst/>
              </a:prstGeom>
              <a:blipFill rotWithShape="0">
                <a:blip r:embed="rId14"/>
                <a:stretch>
                  <a:fillRect/>
                </a:stretch>
              </a:blipFill>
              <a:ln>
                <a:noFill/>
              </a:ln>
              <a:effectLst>
                <a:outerShdw blurRad="50800" dist="38100" dir="2700000" algn="tl" rotWithShape="0">
                  <a:prstClr val="black">
                    <a:alpha val="40000"/>
                  </a:prstClr>
                </a:outerShdw>
              </a:effectLst>
            </p:spPr>
            <p:txBody>
              <a:bodyPr/>
              <a:lstStyle/>
              <a:p>
                <a:r>
                  <a:rPr lang="ja-JP" altLang="en-US">
                    <a:noFill/>
                  </a:rPr>
                  <a:t> </a:t>
                </a:r>
              </a:p>
            </p:txBody>
          </p:sp>
        </mc:Fallback>
      </mc:AlternateContent>
    </p:spTree>
    <p:extLst>
      <p:ext uri="{BB962C8B-B14F-4D97-AF65-F5344CB8AC3E}">
        <p14:creationId xmlns:p14="http://schemas.microsoft.com/office/powerpoint/2010/main" val="14653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295"/>
            <a:ext cx="7886700" cy="1325563"/>
          </a:xfrm>
        </p:spPr>
        <p:txBody>
          <a:bodyPr>
            <a:normAutofit fontScale="90000"/>
          </a:bodyPr>
          <a:lstStyle/>
          <a:p>
            <a:pPr algn="ctr"/>
            <a:r>
              <a:rPr lang="en-US" altLang="ja-JP" dirty="0" smtClean="0"/>
              <a:t>We found good </a:t>
            </a:r>
            <a:r>
              <a:rPr lang="en-US" altLang="ja-JP" dirty="0" smtClean="0">
                <a:solidFill>
                  <a:srgbClr val="FF0000"/>
                </a:solidFill>
              </a:rPr>
              <a:t>morphisms</a:t>
            </a:r>
            <a:r>
              <a:rPr lang="en-US" altLang="ja-JP" dirty="0" smtClean="0"/>
              <a:t/>
            </a:r>
            <a:br>
              <a:rPr lang="en-US" altLang="ja-JP" dirty="0" smtClean="0"/>
            </a:br>
            <a:r>
              <a:rPr lang="en-US" altLang="ja-JP" dirty="0" smtClean="0"/>
              <a:t>that generate Run-Rich Strings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33983" y="1471409"/>
                <a:ext cx="8703300" cy="646331"/>
              </a:xfrm>
              <a:prstGeom prst="rect">
                <a:avLst/>
              </a:prstGeom>
            </p:spPr>
            <p:txBody>
              <a:bodyPr wrap="square">
                <a:spAutoFit/>
              </a:bodyPr>
              <a:lstStyle/>
              <a:p>
                <a:pPr marL="342900" indent="-342900">
                  <a:spcBef>
                    <a:spcPct val="20000"/>
                  </a:spcBef>
                  <a:defRPr/>
                </a:pPr>
                <a14:m>
                  <m:oMathPara xmlns:m="http://schemas.openxmlformats.org/officeDocument/2006/math">
                    <m:oMathParaPr>
                      <m:jc m:val="centerGroup"/>
                    </m:oMathParaPr>
                    <m:oMath xmlns:m="http://schemas.openxmlformats.org/officeDocument/2006/math">
                      <m:sSub>
                        <m:sSubPr>
                          <m:ctrlPr>
                            <a:rPr lang="en-US" altLang="ja-JP" sz="3600" b="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𝜙</m:t>
                          </m:r>
                        </m:e>
                        <m:sub>
                          <m:r>
                            <a:rPr lang="en-US" altLang="ja-JP" sz="3600" b="0" i="1" smtClean="0">
                              <a:latin typeface="Cambria Math" panose="02040503050406030204" pitchFamily="18" charset="0"/>
                              <a:cs typeface="Times New Roman" pitchFamily="18" charset="0"/>
                            </a:rPr>
                            <m:t>𝑟</m:t>
                          </m:r>
                        </m:sub>
                      </m:sSub>
                      <m:d>
                        <m:dPr>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a</m:t>
                          </m:r>
                        </m:e>
                      </m:d>
                      <m:r>
                        <a:rPr lang="en-US" altLang="ja-JP" sz="3600" b="0" i="1" smtClean="0">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abac</m:t>
                      </m:r>
                      <m:r>
                        <a:rPr lang="en-US" altLang="ja-JP" sz="3600" b="0" i="1" smtClean="0">
                          <a:latin typeface="Cambria Math" panose="02040503050406030204" pitchFamily="18" charset="0"/>
                          <a:cs typeface="Times New Roman" pitchFamily="18" charset="0"/>
                        </a:rPr>
                        <m:t>   </m:t>
                      </m:r>
                      <m:sSub>
                        <m:sSubPr>
                          <m:ctrlPr>
                            <a:rPr lang="en-US" altLang="ja-JP" sz="360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 </m:t>
                          </m:r>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b</m:t>
                          </m:r>
                        </m:e>
                      </m:d>
                      <m:r>
                        <a:rPr lang="en-US" altLang="ja-JP" sz="3600" i="1">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aac</m:t>
                      </m:r>
                      <m:r>
                        <a:rPr lang="en-US" altLang="ja-JP" sz="3600" b="0" i="1" smtClean="0">
                          <a:latin typeface="Cambria Math" panose="02040503050406030204" pitchFamily="18" charset="0"/>
                          <a:cs typeface="Times New Roman" pitchFamily="18" charset="0"/>
                        </a:rPr>
                        <m:t>    </m:t>
                      </m:r>
                      <m:sSub>
                        <m:sSubPr>
                          <m:ctrlPr>
                            <a:rPr lang="en-US" altLang="ja-JP" sz="3600" i="1">
                              <a:latin typeface="Cambria Math" panose="02040503050406030204" pitchFamily="18" charset="0"/>
                              <a:cs typeface="Times New Roman" pitchFamily="18" charset="0"/>
                            </a:rPr>
                          </m:ctrlPr>
                        </m:sSubPr>
                        <m:e>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c</m:t>
                          </m:r>
                        </m:e>
                      </m:d>
                      <m:r>
                        <a:rPr lang="en-US" altLang="ja-JP" sz="3600" i="1">
                          <a:latin typeface="Cambria Math" panose="02040503050406030204" pitchFamily="18" charset="0"/>
                          <a:cs typeface="Times New Roman" pitchFamily="18" charset="0"/>
                        </a:rPr>
                        <m:t>=</m:t>
                      </m:r>
                      <m:r>
                        <m:rPr>
                          <m:nor/>
                        </m:rPr>
                        <a:rPr lang="en-US" altLang="ja-JP" sz="3600" b="1" i="0">
                          <a:latin typeface="Courier New" panose="02070309020205020404" pitchFamily="49" charset="0"/>
                          <a:cs typeface="Courier New" panose="02070309020205020404" pitchFamily="49" charset="0"/>
                        </a:rPr>
                        <m:t>a</m:t>
                      </m:r>
                    </m:oMath>
                  </m:oMathPara>
                </a14:m>
                <a:endParaRPr lang="en-US" altLang="ja-JP" sz="36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3983" y="1471409"/>
                <a:ext cx="8703300" cy="646331"/>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0" y="2255357"/>
                <a:ext cx="6825803" cy="1384995"/>
              </a:xfrm>
              <a:prstGeom prst="rect">
                <a:avLst/>
              </a:prstGeom>
            </p:spPr>
            <p:txBody>
              <a:bodyPr wrap="square">
                <a:spAutoFit/>
              </a:bodyPr>
              <a:lstStyle/>
              <a:p>
                <a:pPr marL="342900">
                  <a:spcBef>
                    <a:spcPct val="20000"/>
                  </a:spcBef>
                  <a:defRPr/>
                </a:pPr>
                <a14:m>
                  <m:oMathPara xmlns:m="http://schemas.openxmlformats.org/officeDocument/2006/math">
                    <m:oMathParaPr>
                      <m:jc m:val="center"/>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101001011001010010110100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0" y="2255357"/>
                <a:ext cx="6825803" cy="138499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485633" y="2890056"/>
                <a:ext cx="4647864" cy="138499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485633" y="2890056"/>
                <a:ext cx="4647864" cy="1384995"/>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3539" y="3920027"/>
                <a:ext cx="2300694"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h</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3539" y="3920027"/>
                <a:ext cx="2300694" cy="44480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38" y="4525201"/>
                <a:ext cx="4222861" cy="909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800" b="0" i="1" smtClean="0">
                              <a:latin typeface="Cambria Math" panose="02040503050406030204" pitchFamily="18" charset="0"/>
                            </a:rPr>
                          </m:ctrlPr>
                        </m:funcPr>
                        <m:fName>
                          <m:limLow>
                            <m:limLowPr>
                              <m:ctrlPr>
                                <a:rPr kumimoji="1" lang="en-US" altLang="ja-JP" sz="2800" b="0" i="1" smtClean="0">
                                  <a:latin typeface="Cambria Math" panose="02040503050406030204" pitchFamily="18" charset="0"/>
                                </a:rPr>
                              </m:ctrlPr>
                            </m:limLowPr>
                            <m:e>
                              <m:r>
                                <m:rPr>
                                  <m:sty m:val="p"/>
                                </m:rPr>
                                <a:rPr kumimoji="1" lang="en-US" altLang="ja-JP" sz="2800" b="0" i="0" smtClean="0">
                                  <a:latin typeface="Cambria Math" panose="02040503050406030204" pitchFamily="18" charset="0"/>
                                </a:rPr>
                                <m:t>lim</m:t>
                              </m:r>
                            </m:e>
                            <m:lim>
                              <m: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lim>
                          </m:limLow>
                        </m:fName>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𝜌</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den>
                          </m:f>
                        </m:e>
                      </m:func>
                      <m:r>
                        <a:rPr kumimoji="1" lang="en-US" altLang="ja-JP" sz="2800" b="0" i="1" smtClean="0">
                          <a:latin typeface="Cambria Math" panose="02040503050406030204" pitchFamily="18" charset="0"/>
                        </a:rPr>
                        <m:t>=0.9445757</m:t>
                      </m:r>
                    </m:oMath>
                  </m:oMathPara>
                </a14:m>
                <a:r>
                  <a:rPr kumimoji="1" lang="en-US" altLang="ja-JP" sz="2400" dirty="0" smtClean="0"/>
                  <a:t/>
                </a:r>
                <a:br>
                  <a:rPr kumimoji="1" lang="en-US" altLang="ja-JP" sz="2400" dirty="0" smtClean="0"/>
                </a:b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38" y="4525201"/>
                <a:ext cx="4222861" cy="90903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827465" y="4380490"/>
                <a:ext cx="2503249"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𝑣</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𝜓</m:t>
                          </m:r>
                        </m:e>
                        <m:sub>
                          <m:r>
                            <a:rPr kumimoji="1" lang="en-US" altLang="ja-JP" sz="2800" b="0" i="1" smtClean="0">
                              <a:latin typeface="Cambria Math" panose="02040503050406030204" pitchFamily="18" charset="0"/>
                            </a:rPr>
                            <m:t>𝑒</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827465" y="4380490"/>
                <a:ext cx="2503249" cy="44480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223010" y="4914389"/>
                <a:ext cx="4222861" cy="9066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𝜎</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i="1">
                                      <a:latin typeface="Cambria Math" panose="02040503050406030204" pitchFamily="18" charset="0"/>
                                    </a:rPr>
                                    <m:t>12</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b="0" i="1" smtClean="0">
                                      <a:latin typeface="Cambria Math" panose="02040503050406030204" pitchFamily="18" charset="0"/>
                                    </a:rPr>
                                    <m:t>12</m:t>
                                  </m:r>
                                </m:sub>
                              </m:sSub>
                            </m:e>
                          </m:d>
                        </m:den>
                      </m:f>
                      <m:r>
                        <a:rPr kumimoji="1" lang="en-US" altLang="ja-JP" sz="2800" b="0" i="1" smtClean="0">
                          <a:latin typeface="Cambria Math" panose="02040503050406030204" pitchFamily="18" charset="0"/>
                        </a:rPr>
                        <m:t>=2.036982</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23010" y="4914389"/>
                <a:ext cx="4222861" cy="906658"/>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3983" y="6448762"/>
                <a:ext cx="3456587" cy="400110"/>
              </a:xfrm>
              <a:prstGeom prst="rect">
                <a:avLst/>
              </a:prstGeom>
              <a:noFill/>
            </p:spPr>
            <p:txBody>
              <a:bodyPr wrap="none" rtlCol="0">
                <a:spAutoFit/>
              </a:bodyPr>
              <a:lstStyle/>
              <a:p>
                <a14:m>
                  <m:oMath xmlns:m="http://schemas.openxmlformats.org/officeDocument/2006/math">
                    <m:r>
                      <a:rPr lang="en-US" altLang="ja-JP" sz="2000" i="1" smtClean="0">
                        <a:latin typeface="Cambria Math" panose="02040503050406030204" pitchFamily="18" charset="0"/>
                      </a:rPr>
                      <m:t>𝜌</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Number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3983" y="6448762"/>
                <a:ext cx="3456587" cy="400110"/>
              </a:xfrm>
              <a:prstGeom prst="rect">
                <a:avLst/>
              </a:prstGeom>
              <a:blipFill rotWithShape="0">
                <a:blip r:embed="rId10"/>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343965" y="6447507"/>
                <a:ext cx="4679614"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𝜎</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Sum of Exponents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343965" y="6447507"/>
                <a:ext cx="4679614" cy="400110"/>
              </a:xfrm>
              <a:prstGeom prst="rect">
                <a:avLst/>
              </a:prstGeom>
              <a:blipFill rotWithShape="0">
                <a:blip r:embed="rId11"/>
                <a:stretch>
                  <a:fillRect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799610" y="5336404"/>
                <a:ext cx="2748359" cy="882614"/>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rPr>
                      <m:t>=</m:t>
                    </m:r>
                    <m:r>
                      <a:rPr lang="en-US" altLang="ja-JP" sz="2800" b="0" i="1" smtClean="0">
                        <a:latin typeface="Cambria Math" panose="02040503050406030204" pitchFamily="18" charset="0"/>
                      </a:rPr>
                      <m:t> </m:t>
                    </m:r>
                  </m:oMath>
                </a14:m>
                <a:r>
                  <a:rPr lang="en-US" altLang="ja-JP" sz="2400" dirty="0" smtClean="0"/>
                  <a:t>Know Best L.B.</a:t>
                </a:r>
                <a:br>
                  <a:rPr lang="en-US" altLang="ja-JP" sz="2400" dirty="0" smtClean="0"/>
                </a:br>
                <a:r>
                  <a:rPr lang="en-US" altLang="ja-JP" sz="2400" dirty="0" smtClean="0"/>
                  <a:t>    [Simpson2010] </a:t>
                </a:r>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799610" y="5336404"/>
                <a:ext cx="2748359" cy="882614"/>
              </a:xfrm>
              <a:prstGeom prst="rect">
                <a:avLst/>
              </a:prstGeom>
              <a:blipFill rotWithShape="0">
                <a:blip r:embed="rId12"/>
                <a:stretch>
                  <a:fillRect r="-2661" b="-151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918142" y="5552013"/>
                <a:ext cx="3215355" cy="882614"/>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rPr>
                      <m:t>&gt; </m:t>
                    </m:r>
                  </m:oMath>
                </a14:m>
                <a:r>
                  <a:rPr lang="en-US" altLang="ja-JP" sz="2400" dirty="0" smtClean="0"/>
                  <a:t>Know Best L.B.</a:t>
                </a:r>
                <a:br>
                  <a:rPr lang="en-US" altLang="ja-JP" sz="2400" dirty="0" smtClean="0"/>
                </a:br>
                <a:r>
                  <a:rPr lang="en-US" altLang="ja-JP" sz="2400" dirty="0" smtClean="0"/>
                  <a:t>   [Crochemore+2011] </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8142" y="5552013"/>
                <a:ext cx="3215355" cy="882614"/>
              </a:xfrm>
              <a:prstGeom prst="rect">
                <a:avLst/>
              </a:prstGeom>
              <a:blipFill rotWithShape="0">
                <a:blip r:embed="rId13"/>
                <a:stretch>
                  <a:fillRect r="-4364" b="-15172"/>
                </a:stretch>
              </a:blipFill>
            </p:spPr>
            <p:txBody>
              <a:bodyPr/>
              <a:lstStyle/>
              <a:p>
                <a:r>
                  <a:rPr lang="ja-JP" altLang="en-US">
                    <a:noFill/>
                  </a:rPr>
                  <a:t> </a:t>
                </a:r>
              </a:p>
            </p:txBody>
          </p:sp>
        </mc:Fallback>
      </mc:AlternateContent>
      <p:sp>
        <p:nvSpPr>
          <p:cNvPr id="16" name="テキスト ボックス 15"/>
          <p:cNvSpPr txBox="1"/>
          <p:nvPr/>
        </p:nvSpPr>
        <p:spPr>
          <a:xfrm rot="20347813">
            <a:off x="26443" y="235050"/>
            <a:ext cx="1199367" cy="369332"/>
          </a:xfrm>
          <a:prstGeom prst="rect">
            <a:avLst/>
          </a:prstGeom>
          <a:solidFill>
            <a:srgbClr val="FFFF00"/>
          </a:solidFill>
        </p:spPr>
        <p:txBody>
          <a:bodyPr wrap="none" rtlCol="0">
            <a:spAutoFit/>
          </a:bodyPr>
          <a:lstStyle/>
          <a:p>
            <a:r>
              <a:rPr kumimoji="1" lang="en-US" altLang="ja-JP" dirty="0" smtClean="0"/>
              <a:t>In Short,</a:t>
            </a:r>
            <a:endParaRPr kumimoji="1" lang="ja-JP" altLang="en-US" dirty="0"/>
          </a:p>
        </p:txBody>
      </p:sp>
      <p:sp>
        <p:nvSpPr>
          <p:cNvPr id="6" name="正方形/長方形 5"/>
          <p:cNvSpPr/>
          <p:nvPr/>
        </p:nvSpPr>
        <p:spPr>
          <a:xfrm>
            <a:off x="4657531" y="2809687"/>
            <a:ext cx="4304068" cy="149558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657531" y="4353722"/>
            <a:ext cx="4218537" cy="50587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657530" y="4945876"/>
            <a:ext cx="4475967" cy="148429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294753" y="6427184"/>
            <a:ext cx="4728826"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1106" y="4470864"/>
            <a:ext cx="4475967" cy="178513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33984" y="6435494"/>
            <a:ext cx="3566148"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1498" y="3725801"/>
            <a:ext cx="2588781" cy="725754"/>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296214" y="2228045"/>
            <a:ext cx="6709893" cy="1468192"/>
          </a:xfrm>
          <a:custGeom>
            <a:avLst/>
            <a:gdLst>
              <a:gd name="connsiteX0" fmla="*/ 0 w 6709893"/>
              <a:gd name="connsiteY0" fmla="*/ 51516 h 1468192"/>
              <a:gd name="connsiteX1" fmla="*/ 0 w 6709893"/>
              <a:gd name="connsiteY1" fmla="*/ 1468192 h 1468192"/>
              <a:gd name="connsiteX2" fmla="*/ 3451538 w 6709893"/>
              <a:gd name="connsiteY2" fmla="*/ 1468192 h 1468192"/>
              <a:gd name="connsiteX3" fmla="*/ 4288665 w 6709893"/>
              <a:gd name="connsiteY3" fmla="*/ 631065 h 1468192"/>
              <a:gd name="connsiteX4" fmla="*/ 6709893 w 6709893"/>
              <a:gd name="connsiteY4" fmla="*/ 631065 h 1468192"/>
              <a:gd name="connsiteX5" fmla="*/ 6709893 w 6709893"/>
              <a:gd name="connsiteY5" fmla="*/ 0 h 1468192"/>
              <a:gd name="connsiteX6" fmla="*/ 0 w 6709893"/>
              <a:gd name="connsiteY6" fmla="*/ 51516 h 146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9893" h="1468192">
                <a:moveTo>
                  <a:pt x="0" y="51516"/>
                </a:moveTo>
                <a:lnTo>
                  <a:pt x="0" y="1468192"/>
                </a:lnTo>
                <a:lnTo>
                  <a:pt x="3451538" y="1468192"/>
                </a:lnTo>
                <a:lnTo>
                  <a:pt x="4288665" y="631065"/>
                </a:lnTo>
                <a:lnTo>
                  <a:pt x="6709893" y="631065"/>
                </a:lnTo>
                <a:lnTo>
                  <a:pt x="6709893" y="0"/>
                </a:lnTo>
                <a:lnTo>
                  <a:pt x="0" y="51516"/>
                </a:lnTo>
                <a:close/>
              </a:path>
            </a:pathLst>
          </a:cu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196601" y="2372708"/>
            <a:ext cx="8346454" cy="3420137"/>
            <a:chOff x="-2153280" y="2492690"/>
            <a:chExt cx="8346454" cy="3420137"/>
          </a:xfrm>
        </p:grpSpPr>
        <p:grpSp>
          <p:nvGrpSpPr>
            <p:cNvPr id="28" name="グループ化 27"/>
            <p:cNvGrpSpPr/>
            <p:nvPr/>
          </p:nvGrpSpPr>
          <p:grpSpPr>
            <a:xfrm>
              <a:off x="-2153280" y="2492690"/>
              <a:ext cx="8346454" cy="3420137"/>
              <a:chOff x="-2210263" y="2957775"/>
              <a:chExt cx="8346454" cy="3420137"/>
            </a:xfrm>
          </p:grpSpPr>
          <p:sp>
            <p:nvSpPr>
              <p:cNvPr id="27" name="角丸四角形 26"/>
              <p:cNvSpPr/>
              <p:nvPr/>
            </p:nvSpPr>
            <p:spPr>
              <a:xfrm>
                <a:off x="-2210263" y="2957775"/>
                <a:ext cx="8346454" cy="342013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2013428" y="3175022"/>
                <a:ext cx="8135176" cy="2347755"/>
                <a:chOff x="-1564977" y="2582926"/>
                <a:chExt cx="8135176" cy="2347755"/>
              </a:xfrm>
            </p:grpSpPr>
            <mc:AlternateContent xmlns:mc="http://schemas.openxmlformats.org/markup-compatibility/2006" xmlns:a14="http://schemas.microsoft.com/office/drawing/2010/main">
              <mc:Choice Requires="a14">
                <p:sp>
                  <p:nvSpPr>
                    <p:cNvPr id="3" name="正方形/長方形 2"/>
                    <p:cNvSpPr/>
                    <p:nvPr/>
                  </p:nvSpPr>
                  <p:spPr>
                    <a:xfrm>
                      <a:off x="-1550533" y="2582926"/>
                      <a:ext cx="295670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a:latin typeface="Cambria Math" panose="02040503050406030204" pitchFamily="18" charset="0"/>
                                    <a:cs typeface="Times New Roman" pitchFamily="18" charset="0"/>
                                  </a:rPr>
                                </m:ctrlPr>
                              </m:sSub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Sub>
                            <m:d>
                              <m:dPr>
                                <m:ctrlPr>
                                  <a:rPr lang="en-US" altLang="ja-JP" sz="3200" i="1">
                                    <a:latin typeface="Cambria Math" panose="02040503050406030204" pitchFamily="18" charset="0"/>
                                    <a:cs typeface="Times New Roman" pitchFamily="18" charset="0"/>
                                  </a:rPr>
                                </m:ctrlPr>
                              </m:dPr>
                              <m:e>
                                <m:r>
                                  <m:rPr>
                                    <m:nor/>
                                  </m:rPr>
                                  <a:rPr lang="en-US" altLang="ja-JP" sz="3200" b="1">
                                    <a:latin typeface="Courier New" panose="02070309020205020404" pitchFamily="49" charset="0"/>
                                    <a:cs typeface="Courier New" panose="02070309020205020404" pitchFamily="49" charset="0"/>
                                  </a:rPr>
                                  <m:t>a</m:t>
                                </m:r>
                              </m:e>
                            </m:d>
                            <m:r>
                              <a:rPr lang="en-US" altLang="ja-JP" sz="3200" i="1">
                                <a:latin typeface="Cambria Math" panose="02040503050406030204" pitchFamily="18" charset="0"/>
                                <a:cs typeface="Times New Roman" pitchFamily="18" charset="0"/>
                              </a:rPr>
                              <m:t>=</m:t>
                            </m:r>
                            <m:r>
                              <m:rPr>
                                <m:nor/>
                              </m:rPr>
                              <a:rPr lang="en-US" altLang="ja-JP" sz="3200" b="1">
                                <a:latin typeface="Courier New" panose="02070309020205020404" pitchFamily="49" charset="0"/>
                                <a:cs typeface="Courier New" panose="02070309020205020404" pitchFamily="49" charset="0"/>
                              </a:rPr>
                              <m:t>abac</m:t>
                            </m:r>
                            <m:r>
                              <a:rPr lang="en-US" altLang="ja-JP" sz="3200" i="1">
                                <a:latin typeface="Cambria Math" panose="02040503050406030204" pitchFamily="18" charset="0"/>
                                <a:cs typeface="Times New Roman" pitchFamily="18" charset="0"/>
                              </a:rPr>
                              <m:t> </m:t>
                            </m:r>
                          </m:oMath>
                        </m:oMathPara>
                      </a14:m>
                      <a:endParaRPr lang="ja-JP" altLang="en-US" sz="32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550533" y="2582926"/>
                      <a:ext cx="2956707" cy="584775"/>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1550534" y="3263071"/>
                      <a:ext cx="5046574" cy="107721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Sup>
                              <m:sSubSupPr>
                                <m:ctrlPr>
                                  <a:rPr lang="en-US" altLang="ja-JP" sz="3200" b="0" i="1" smtClean="0">
                                    <a:latin typeface="Cambria Math" panose="02040503050406030204" pitchFamily="18" charset="0"/>
                                    <a:cs typeface="Times New Roman" pitchFamily="18" charset="0"/>
                                  </a:rPr>
                                </m:ctrlPr>
                              </m:sSubSup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up>
                                <m:r>
                                  <a:rPr lang="en-US" altLang="ja-JP" sz="3200" b="0" i="1" smtClean="0">
                                    <a:latin typeface="Cambria Math" panose="02040503050406030204" pitchFamily="18" charset="0"/>
                                    <a:cs typeface="Times New Roman" pitchFamily="18" charset="0"/>
                                  </a:rPr>
                                  <m:t>2</m:t>
                                </m:r>
                              </m:sup>
                            </m:sSubSup>
                            <m:d>
                              <m:dPr>
                                <m:ctrlPr>
                                  <a:rPr lang="en-US" altLang="ja-JP" sz="3200" i="1">
                                    <a:latin typeface="Cambria Math" panose="02040503050406030204" pitchFamily="18" charset="0"/>
                                    <a:cs typeface="Times New Roman" pitchFamily="18" charset="0"/>
                                  </a:rPr>
                                </m:ctrlPr>
                              </m:dPr>
                              <m:e>
                                <m:r>
                                  <m:rPr>
                                    <m:nor/>
                                  </m:rPr>
                                  <a:rPr lang="en-US" altLang="ja-JP" sz="3200" b="1">
                                    <a:latin typeface="Courier New" panose="02070309020205020404" pitchFamily="49" charset="0"/>
                                    <a:cs typeface="Courier New" panose="02070309020205020404" pitchFamily="49" charset="0"/>
                                  </a:rPr>
                                  <m:t>a</m:t>
                                </m:r>
                              </m:e>
                            </m:d>
                            <m:r>
                              <a:rPr lang="en-US" altLang="ja-JP" sz="3200" i="1">
                                <a:latin typeface="Cambria Math" panose="02040503050406030204" pitchFamily="18" charset="0"/>
                                <a:cs typeface="Times New Roman" pitchFamily="18" charset="0"/>
                              </a:rPr>
                              <m:t>=</m:t>
                            </m:r>
                            <m:sSub>
                              <m:sSubPr>
                                <m:ctrlPr>
                                  <a:rPr lang="en-US" altLang="ja-JP" sz="3200" i="1">
                                    <a:latin typeface="Cambria Math" panose="02040503050406030204" pitchFamily="18" charset="0"/>
                                    <a:cs typeface="Times New Roman" pitchFamily="18" charset="0"/>
                                  </a:rPr>
                                </m:ctrlPr>
                              </m:sSub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Sub>
                            <m:d>
                              <m:dPr>
                                <m:ctrlPr>
                                  <a:rPr lang="en-US" altLang="ja-JP" sz="3200" i="1" smtClean="0">
                                    <a:latin typeface="Cambria Math" panose="02040503050406030204" pitchFamily="18" charset="0"/>
                                    <a:cs typeface="Times New Roman" pitchFamily="18" charset="0"/>
                                  </a:rPr>
                                </m:ctrlPr>
                              </m:dPr>
                              <m:e>
                                <m:r>
                                  <m:rPr>
                                    <m:nor/>
                                  </m:rPr>
                                  <a:rPr lang="en-US" altLang="ja-JP" sz="3200" b="1" i="0" smtClean="0">
                                    <a:latin typeface="Courier New" panose="02070309020205020404" pitchFamily="49" charset="0"/>
                                    <a:cs typeface="Courier New" panose="02070309020205020404" pitchFamily="49" charset="0"/>
                                  </a:rPr>
                                  <m:t>ab</m:t>
                                </m:r>
                                <m:r>
                                  <m:rPr>
                                    <m:nor/>
                                  </m:rPr>
                                  <a:rPr lang="en-US" altLang="ja-JP" sz="3200" b="1">
                                    <a:latin typeface="Courier New" panose="02070309020205020404" pitchFamily="49" charset="0"/>
                                    <a:cs typeface="Courier New" panose="02070309020205020404" pitchFamily="49" charset="0"/>
                                  </a:rPr>
                                  <m:t>ac</m:t>
                                </m:r>
                              </m:e>
                            </m:d>
                          </m:oMath>
                        </m:oMathPara>
                      </a14:m>
                      <a:r>
                        <a:rPr lang="en-US" altLang="ja-JP" sz="3200" dirty="0" smtClean="0">
                          <a:cs typeface="Times New Roman" pitchFamily="18" charset="0"/>
                        </a:rPr>
                        <a:t/>
                      </a:r>
                      <a:br>
                        <a:rPr lang="en-US" altLang="ja-JP" sz="3200" dirty="0" smtClean="0">
                          <a:cs typeface="Times New Roman" pitchFamily="18" charset="0"/>
                        </a:rPr>
                      </a:br>
                      <a14:m>
                        <m:oMath xmlns:m="http://schemas.openxmlformats.org/officeDocument/2006/math">
                          <m:r>
                            <a:rPr lang="en-US" altLang="ja-JP" sz="3200" b="0" i="0" smtClean="0">
                              <a:latin typeface="Cambria Math" panose="02040503050406030204" pitchFamily="18" charset="0"/>
                              <a:cs typeface="Times New Roman" pitchFamily="18" charset="0"/>
                            </a:rPr>
                            <m:t>             </m:t>
                          </m:r>
                          <m:r>
                            <a:rPr lang="en-US" altLang="ja-JP" sz="3200" i="1">
                              <a:latin typeface="Cambria Math" panose="02040503050406030204" pitchFamily="18" charset="0"/>
                              <a:cs typeface="Times New Roman" pitchFamily="18" charset="0"/>
                            </a:rPr>
                            <m:t>=</m:t>
                          </m:r>
                        </m:oMath>
                      </a14:m>
                      <a:r>
                        <a:rPr lang="ja-JP" altLang="en-US" sz="3200" dirty="0" smtClean="0"/>
                        <a:t> </a:t>
                      </a:r>
                      <a14:m>
                        <m:oMath xmlns:m="http://schemas.openxmlformats.org/officeDocument/2006/math">
                          <m:r>
                            <m:rPr>
                              <m:nor/>
                            </m:rPr>
                            <a:rPr lang="en-US" altLang="ja-JP" sz="3200" b="1">
                              <a:latin typeface="Courier New" panose="02070309020205020404" pitchFamily="49" charset="0"/>
                              <a:cs typeface="Courier New" panose="02070309020205020404" pitchFamily="49" charset="0"/>
                            </a:rPr>
                            <m:t>a</m:t>
                          </m:r>
                          <m:r>
                            <m:rPr>
                              <m:nor/>
                            </m:rPr>
                            <a:rPr lang="en-US" altLang="ja-JP" sz="3200" b="1" i="0" smtClean="0">
                              <a:latin typeface="Courier New" panose="02070309020205020404" pitchFamily="49" charset="0"/>
                              <a:cs typeface="Courier New" panose="02070309020205020404" pitchFamily="49" charset="0"/>
                            </a:rPr>
                            <m:t>bac</m:t>
                          </m:r>
                          <m:r>
                            <a:rPr lang="en-US" altLang="ja-JP" sz="3200" b="1" i="1" smtClean="0">
                              <a:latin typeface="Cambria Math" panose="02040503050406030204" pitchFamily="18" charset="0"/>
                              <a:cs typeface="Courier New" panose="02070309020205020404" pitchFamily="49" charset="0"/>
                            </a:rPr>
                            <m:t> </m:t>
                          </m:r>
                          <m:r>
                            <m:rPr>
                              <m:nor/>
                            </m:rPr>
                            <a:rPr lang="en-US" altLang="ja-JP" sz="3200" b="1">
                              <a:latin typeface="Courier New" panose="02070309020205020404" pitchFamily="49" charset="0"/>
                              <a:cs typeface="Courier New" panose="02070309020205020404" pitchFamily="49" charset="0"/>
                            </a:rPr>
                            <m:t>a</m:t>
                          </m:r>
                          <m:r>
                            <m:rPr>
                              <m:nor/>
                            </m:rPr>
                            <a:rPr lang="en-US" altLang="ja-JP" sz="3200" b="1" i="0" smtClean="0">
                              <a:latin typeface="Courier New" panose="02070309020205020404" pitchFamily="49" charset="0"/>
                              <a:cs typeface="Courier New" panose="02070309020205020404" pitchFamily="49" charset="0"/>
                            </a:rPr>
                            <m:t>a</m:t>
                          </m:r>
                          <m:r>
                            <m:rPr>
                              <m:nor/>
                            </m:rPr>
                            <a:rPr lang="en-US" altLang="ja-JP" sz="3200" b="1">
                              <a:latin typeface="Courier New" panose="02070309020205020404" pitchFamily="49" charset="0"/>
                              <a:cs typeface="Courier New" panose="02070309020205020404" pitchFamily="49" charset="0"/>
                            </a:rPr>
                            <m:t>c</m:t>
                          </m:r>
                        </m:oMath>
                      </a14:m>
                      <a:r>
                        <a:rPr lang="ja-JP" altLang="en-US" sz="3200" dirty="0" smtClean="0"/>
                        <a:t> </a:t>
                      </a:r>
                      <a14:m>
                        <m:oMath xmlns:m="http://schemas.openxmlformats.org/officeDocument/2006/math">
                          <m:r>
                            <m:rPr>
                              <m:nor/>
                            </m:rPr>
                            <a:rPr lang="en-US" altLang="ja-JP" sz="3200" b="1">
                              <a:latin typeface="Courier New" panose="02070309020205020404" pitchFamily="49" charset="0"/>
                              <a:cs typeface="Courier New" panose="02070309020205020404" pitchFamily="49" charset="0"/>
                            </a:rPr>
                            <m:t>a</m:t>
                          </m:r>
                          <m:r>
                            <m:rPr>
                              <m:nor/>
                            </m:rPr>
                            <a:rPr lang="en-US" altLang="ja-JP" sz="3200" b="1" i="0" smtClean="0">
                              <a:latin typeface="Courier New" panose="02070309020205020404" pitchFamily="49" charset="0"/>
                              <a:cs typeface="Courier New" panose="02070309020205020404" pitchFamily="49" charset="0"/>
                            </a:rPr>
                            <m:t>b</m:t>
                          </m:r>
                          <m:r>
                            <m:rPr>
                              <m:nor/>
                            </m:rPr>
                            <a:rPr lang="en-US" altLang="ja-JP" sz="3200" b="1">
                              <a:latin typeface="Courier New" panose="02070309020205020404" pitchFamily="49" charset="0"/>
                              <a:cs typeface="Courier New" panose="02070309020205020404" pitchFamily="49" charset="0"/>
                            </a:rPr>
                            <m:t>ac</m:t>
                          </m:r>
                          <m:r>
                            <a:rPr lang="en-US" altLang="ja-JP" sz="3200" b="1" i="1" smtClean="0">
                              <a:latin typeface="Cambria Math" panose="02040503050406030204" pitchFamily="18" charset="0"/>
                              <a:cs typeface="Courier New" panose="02070309020205020404" pitchFamily="49" charset="0"/>
                            </a:rPr>
                            <m:t> </m:t>
                          </m:r>
                          <m:r>
                            <m:rPr>
                              <m:nor/>
                            </m:rPr>
                            <a:rPr lang="en-US" altLang="ja-JP" sz="3200" b="1" i="0" smtClean="0">
                              <a:latin typeface="Courier New" panose="02070309020205020404" pitchFamily="49" charset="0"/>
                              <a:cs typeface="Courier New" panose="02070309020205020404" pitchFamily="49" charset="0"/>
                            </a:rPr>
                            <m:t>a</m:t>
                          </m:r>
                        </m:oMath>
                      </a14:m>
                      <a:endParaRPr lang="ja-JP" altLang="en-US" sz="32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1550534" y="3263071"/>
                      <a:ext cx="5046574" cy="1077218"/>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1564977" y="4345906"/>
                      <a:ext cx="8135176" cy="584775"/>
                    </a:xfrm>
                    <a:prstGeom prst="rect">
                      <a:avLst/>
                    </a:prstGeom>
                  </p:spPr>
                  <p:txBody>
                    <a:bodyPr wrap="none">
                      <a:spAutoFit/>
                    </a:bodyPr>
                    <a:lstStyle/>
                    <a:p>
                      <a14:m>
                        <m:oMath xmlns:m="http://schemas.openxmlformats.org/officeDocument/2006/math">
                          <m:sSubSup>
                            <m:sSubSupPr>
                              <m:ctrlPr>
                                <a:rPr lang="en-US" altLang="ja-JP" sz="3200" b="0" i="1" smtClean="0">
                                  <a:latin typeface="Cambria Math" panose="02040503050406030204" pitchFamily="18" charset="0"/>
                                  <a:cs typeface="Times New Roman" pitchFamily="18" charset="0"/>
                                </a:rPr>
                              </m:ctrlPr>
                            </m:sSubSup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up>
                              <m:r>
                                <a:rPr lang="en-US" altLang="ja-JP" sz="3200" b="0" i="1" smtClean="0">
                                  <a:latin typeface="Cambria Math" panose="02040503050406030204" pitchFamily="18" charset="0"/>
                                  <a:cs typeface="Times New Roman" pitchFamily="18" charset="0"/>
                                </a:rPr>
                                <m:t>3</m:t>
                              </m:r>
                            </m:sup>
                          </m:sSubSup>
                          <m:d>
                            <m:dPr>
                              <m:ctrlPr>
                                <a:rPr lang="en-US" altLang="ja-JP" sz="3200" i="1">
                                  <a:latin typeface="Cambria Math" panose="02040503050406030204" pitchFamily="18" charset="0"/>
                                  <a:cs typeface="Times New Roman" pitchFamily="18" charset="0"/>
                                </a:rPr>
                              </m:ctrlPr>
                            </m:dPr>
                            <m:e>
                              <m:r>
                                <m:rPr>
                                  <m:nor/>
                                </m:rPr>
                                <a:rPr lang="en-US" altLang="ja-JP" sz="3200" b="1">
                                  <a:latin typeface="Courier New" panose="02070309020205020404" pitchFamily="49" charset="0"/>
                                  <a:cs typeface="Courier New" panose="02070309020205020404" pitchFamily="49" charset="0"/>
                                </a:rPr>
                                <m:t>a</m:t>
                              </m:r>
                            </m:e>
                          </m:d>
                          <m:r>
                            <a:rPr lang="en-US" altLang="ja-JP" sz="3200" i="1">
                              <a:latin typeface="Cambria Math" panose="02040503050406030204" pitchFamily="18" charset="0"/>
                              <a:cs typeface="Times New Roman" pitchFamily="18" charset="0"/>
                            </a:rPr>
                            <m:t>=</m:t>
                          </m:r>
                        </m:oMath>
                      </a14:m>
                      <a:r>
                        <a:rPr lang="ja-JP" altLang="en-US" sz="3200" dirty="0" smtClean="0"/>
                        <a:t> </a:t>
                      </a:r>
                      <a14:m>
                        <m:oMath xmlns:m="http://schemas.openxmlformats.org/officeDocument/2006/math">
                          <m:r>
                            <m:rPr>
                              <m:nor/>
                            </m:rPr>
                            <a:rPr lang="en-US" altLang="ja-JP" sz="2000" b="1">
                              <a:latin typeface="Courier New" panose="02070309020205020404" pitchFamily="49" charset="0"/>
                              <a:cs typeface="Courier New" panose="02070309020205020404" pitchFamily="49" charset="0"/>
                            </a:rPr>
                            <m:t>a</m:t>
                          </m:r>
                          <m:r>
                            <m:rPr>
                              <m:nor/>
                            </m:rPr>
                            <a:rPr lang="en-US" altLang="ja-JP" sz="2000" b="1" i="0" smtClean="0">
                              <a:latin typeface="Courier New" panose="02070309020205020404" pitchFamily="49" charset="0"/>
                              <a:cs typeface="Courier New" panose="02070309020205020404" pitchFamily="49" charset="0"/>
                            </a:rPr>
                            <m:t>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smtClean="0">
                              <a:latin typeface="Courier New" panose="02070309020205020404" pitchFamily="49" charset="0"/>
                              <a:cs typeface="Courier New" panose="02070309020205020404" pitchFamily="49" charset="0"/>
                            </a:rPr>
                            <m:t>a</m:t>
                          </m:r>
                          <m:r>
                            <m:rPr>
                              <m:nor/>
                            </m:rPr>
                            <a:rPr lang="en-US" altLang="ja-JP" sz="2000" b="1" i="0" smtClean="0">
                              <a:latin typeface="Courier New" panose="02070309020205020404" pitchFamily="49" charset="0"/>
                              <a:cs typeface="Courier New" panose="02070309020205020404" pitchFamily="49" charset="0"/>
                            </a:rPr>
                            <m:t>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a:latin typeface="Courier New" panose="02070309020205020404" pitchFamily="49" charset="0"/>
                              <a:cs typeface="Courier New" panose="02070309020205020404" pitchFamily="49" charset="0"/>
                            </a:rPr>
                            <m:t>a</m:t>
                          </m:r>
                          <m:r>
                            <m:rPr>
                              <m:nor/>
                            </m:rPr>
                            <a:rPr lang="en-US" altLang="ja-JP" sz="2000" b="1" i="0" smtClean="0">
                              <a:latin typeface="Courier New" panose="02070309020205020404" pitchFamily="49" charset="0"/>
                              <a:cs typeface="Courier New" panose="02070309020205020404" pitchFamily="49" charset="0"/>
                            </a:rPr>
                            <m:t>ac</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abac</m:t>
                          </m:r>
                        </m:oMath>
                      </a14:m>
                      <a:r>
                        <a:rPr lang="ja-JP" altLang="en-US" sz="2000" dirty="0" smtClean="0"/>
                        <a:t> </a:t>
                      </a:r>
                      <a14:m>
                        <m:oMath xmlns:m="http://schemas.openxmlformats.org/officeDocument/2006/math">
                          <m:r>
                            <m:rPr>
                              <m:nor/>
                            </m:rPr>
                            <a:rPr lang="en-US" altLang="ja-JP" sz="2000" b="1">
                              <a:latin typeface="Courier New" panose="02070309020205020404" pitchFamily="49" charset="0"/>
                              <a:cs typeface="Courier New" panose="02070309020205020404" pitchFamily="49" charset="0"/>
                            </a:rPr>
                            <m:t>a</m:t>
                          </m:r>
                          <m:r>
                            <a:rPr lang="en-US" altLang="ja-JP" sz="2000" b="1" i="1" smtClean="0">
                              <a:latin typeface="Cambria Math" panose="02040503050406030204" pitchFamily="18" charset="0"/>
                              <a:cs typeface="Courier New" panose="02070309020205020404" pitchFamily="49" charset="0"/>
                            </a:rPr>
                            <m:t> </m:t>
                          </m:r>
                          <m:r>
                            <m:rPr>
                              <m:nor/>
                            </m:rPr>
                            <a:rPr lang="en-US" altLang="ja-JP" sz="2000" b="1" i="0" smtClean="0">
                              <a:latin typeface="Courier New" panose="02070309020205020404" pitchFamily="49" charset="0"/>
                              <a:cs typeface="Courier New" panose="02070309020205020404" pitchFamily="49" charset="0"/>
                            </a:rPr>
                            <m:t>ab</m:t>
                          </m:r>
                          <m:r>
                            <m:rPr>
                              <m:nor/>
                            </m:rPr>
                            <a:rPr lang="en-US" altLang="ja-JP" sz="2000" b="1">
                              <a:latin typeface="Courier New" panose="02070309020205020404" pitchFamily="49" charset="0"/>
                              <a:cs typeface="Courier New" panose="02070309020205020404" pitchFamily="49" charset="0"/>
                            </a:rPr>
                            <m:t>ac</m:t>
                          </m:r>
                        </m:oMath>
                      </a14:m>
                      <a:endParaRPr lang="ja-JP" altLang="en-US" sz="20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1564977" y="4345906"/>
                      <a:ext cx="8135176" cy="584775"/>
                    </a:xfrm>
                    <a:prstGeom prst="rect">
                      <a:avLst/>
                    </a:prstGeom>
                    <a:blipFill rotWithShape="0">
                      <a:blip r:embed="rId16"/>
                      <a:stretch>
                        <a:fillRect/>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30" name="正方形/長方形 29"/>
                <p:cNvSpPr/>
                <p:nvPr/>
              </p:nvSpPr>
              <p:spPr>
                <a:xfrm>
                  <a:off x="-1485619" y="5104466"/>
                  <a:ext cx="43633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m:t>
                        </m:r>
                      </m:oMath>
                    </m:oMathPara>
                  </a14:m>
                  <a:endParaRPr lang="ja-JP" altLang="en-US" sz="32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1485619" y="5104466"/>
                  <a:ext cx="436337" cy="584775"/>
                </a:xfrm>
                <a:prstGeom prst="rect">
                  <a:avLst/>
                </a:prstGeom>
                <a:blipFill rotWithShape="0">
                  <a:blip r:embed="rId17"/>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2" name="正方形/長方形 31"/>
              <p:cNvSpPr/>
              <p:nvPr/>
            </p:nvSpPr>
            <p:spPr>
              <a:xfrm>
                <a:off x="4040888" y="2553602"/>
                <a:ext cx="4935518" cy="58477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latin typeface="Cambria Math" panose="02040503050406030204" pitchFamily="18" charset="0"/>
                              <a:cs typeface="Times New Roman" pitchFamily="18" charset="0"/>
                            </a:rPr>
                          </m:ctrlPr>
                        </m:sSubPr>
                        <m:e>
                          <m:r>
                            <a:rPr lang="en-US" altLang="ja-JP" sz="3200" i="1">
                              <a:latin typeface="Cambria Math" panose="02040503050406030204" pitchFamily="18" charset="0"/>
                              <a:cs typeface="Times New Roman" pitchFamily="18" charset="0"/>
                            </a:rPr>
                            <m:t>𝜙</m:t>
                          </m:r>
                        </m:e>
                        <m:sub>
                          <m:r>
                            <a:rPr lang="en-US" altLang="ja-JP" sz="3200" i="1">
                              <a:latin typeface="Cambria Math" panose="02040503050406030204" pitchFamily="18" charset="0"/>
                              <a:cs typeface="Times New Roman" pitchFamily="18" charset="0"/>
                            </a:rPr>
                            <m:t>𝑟</m:t>
                          </m:r>
                        </m:sub>
                      </m:sSub>
                      <m:r>
                        <a:rPr lang="en-US" altLang="ja-JP" sz="3200" i="1" smtClean="0">
                          <a:latin typeface="Cambria Math" panose="02040503050406030204" pitchFamily="18" charset="0"/>
                          <a:cs typeface="Times New Roman" pitchFamily="18" charset="0"/>
                        </a:rPr>
                        <m:t>:</m:t>
                      </m:r>
                      <m:r>
                        <m:rPr>
                          <m:sty m:val="p"/>
                        </m:rPr>
                        <a:rPr lang="en-US" altLang="ja-JP" sz="3200" b="0" i="0" smtClean="0">
                          <a:latin typeface="Cambria Math" panose="02040503050406030204" pitchFamily="18" charset="0"/>
                          <a:cs typeface="Times New Roman" pitchFamily="18" charset="0"/>
                        </a:rPr>
                        <m:t>Γ</m:t>
                      </m:r>
                      <m:r>
                        <a:rPr lang="en-US" altLang="ja-JP" sz="3200" b="0" i="1" smtClean="0">
                          <a:latin typeface="Cambria Math" panose="02040503050406030204" pitchFamily="18" charset="0"/>
                          <a:cs typeface="Times New Roman" pitchFamily="18" charset="0"/>
                        </a:rPr>
                        <m:t>→</m:t>
                      </m:r>
                      <m:sSup>
                        <m:sSupPr>
                          <m:ctrlPr>
                            <a:rPr lang="en-US" altLang="ja-JP" sz="3200" b="0" i="1" smtClean="0">
                              <a:latin typeface="Cambria Math" panose="02040503050406030204" pitchFamily="18" charset="0"/>
                              <a:cs typeface="Times New Roman" pitchFamily="18" charset="0"/>
                            </a:rPr>
                          </m:ctrlPr>
                        </m:sSupPr>
                        <m:e>
                          <m:r>
                            <m:rPr>
                              <m:sty m:val="p"/>
                            </m:rPr>
                            <a:rPr lang="en-US" altLang="ja-JP" sz="3200" b="0" i="0" smtClean="0">
                              <a:latin typeface="Cambria Math" panose="02040503050406030204" pitchFamily="18" charset="0"/>
                              <a:cs typeface="Times New Roman" pitchFamily="18" charset="0"/>
                            </a:rPr>
                            <m:t>Γ</m:t>
                          </m:r>
                        </m:e>
                        <m:sup>
                          <m:r>
                            <a:rPr lang="en-US" altLang="ja-JP" sz="3200" b="0" i="1" smtClean="0">
                              <a:latin typeface="Cambria Math" panose="02040503050406030204" pitchFamily="18" charset="0"/>
                              <a:cs typeface="Times New Roman" pitchFamily="18" charset="0"/>
                            </a:rPr>
                            <m:t>∗</m:t>
                          </m:r>
                        </m:sup>
                      </m:sSup>
                      <m:r>
                        <a:rPr lang="en-US" altLang="ja-JP" sz="3200" b="0" i="1" smtClean="0">
                          <a:latin typeface="Cambria Math" panose="02040503050406030204" pitchFamily="18" charset="0"/>
                          <a:cs typeface="Times New Roman" pitchFamily="18" charset="0"/>
                        </a:rPr>
                        <m:t> </m:t>
                      </m:r>
                      <m:r>
                        <m:rPr>
                          <m:nor/>
                        </m:rPr>
                        <a:rPr lang="en-US" altLang="ja-JP" sz="3200" b="0" i="0" smtClean="0">
                          <a:latin typeface="Cambria Math" panose="02040503050406030204" pitchFamily="18" charset="0"/>
                          <a:cs typeface="Times New Roman" pitchFamily="18" charset="0"/>
                        </a:rPr>
                        <m:t>for</m:t>
                      </m:r>
                      <m:r>
                        <a:rPr lang="en-US" altLang="ja-JP" sz="3200" b="0" i="1" smtClean="0">
                          <a:latin typeface="Cambria Math" panose="02040503050406030204" pitchFamily="18" charset="0"/>
                          <a:cs typeface="Times New Roman" pitchFamily="18" charset="0"/>
                        </a:rPr>
                        <m:t> </m:t>
                      </m:r>
                      <m:r>
                        <m:rPr>
                          <m:sty m:val="p"/>
                        </m:rPr>
                        <a:rPr lang="en-US" altLang="ja-JP" sz="3200" b="0" i="0" smtClean="0">
                          <a:latin typeface="Cambria Math" panose="02040503050406030204" pitchFamily="18" charset="0"/>
                          <a:cs typeface="Times New Roman" pitchFamily="18" charset="0"/>
                        </a:rPr>
                        <m:t>Γ</m:t>
                      </m:r>
                      <m:r>
                        <a:rPr lang="en-US" altLang="ja-JP" sz="3200" b="0" i="1" smtClean="0">
                          <a:latin typeface="Cambria Math" panose="02040503050406030204" pitchFamily="18" charset="0"/>
                          <a:cs typeface="Times New Roman" pitchFamily="18" charset="0"/>
                        </a:rPr>
                        <m:t>={</m:t>
                      </m:r>
                      <m:r>
                        <m:rPr>
                          <m:nor/>
                        </m:rPr>
                        <a:rPr lang="en-US" altLang="ja-JP" sz="3200" b="1" i="0" smtClean="0">
                          <a:latin typeface="Courier New" panose="02070309020205020404" pitchFamily="49" charset="0"/>
                          <a:cs typeface="Courier New" panose="02070309020205020404" pitchFamily="49" charset="0"/>
                        </a:rPr>
                        <m:t>a</m:t>
                      </m:r>
                      <m:r>
                        <a:rPr lang="en-US" altLang="ja-JP" sz="3200" b="0" i="1" smtClean="0">
                          <a:latin typeface="Cambria Math" panose="02040503050406030204" pitchFamily="18" charset="0"/>
                          <a:cs typeface="Times New Roman" pitchFamily="18" charset="0"/>
                        </a:rPr>
                        <m:t>,</m:t>
                      </m:r>
                      <m:r>
                        <m:rPr>
                          <m:nor/>
                        </m:rPr>
                        <a:rPr lang="en-US" altLang="ja-JP" sz="3200" b="1" i="0" smtClean="0">
                          <a:latin typeface="Courier New" panose="02070309020205020404" pitchFamily="49" charset="0"/>
                          <a:cs typeface="Courier New" panose="02070309020205020404" pitchFamily="49" charset="0"/>
                        </a:rPr>
                        <m:t>b</m:t>
                      </m:r>
                      <m:r>
                        <a:rPr lang="en-US" altLang="ja-JP" sz="3200" b="0" i="1" smtClean="0">
                          <a:latin typeface="Cambria Math" panose="02040503050406030204" pitchFamily="18" charset="0"/>
                          <a:cs typeface="Times New Roman" pitchFamily="18" charset="0"/>
                        </a:rPr>
                        <m:t>,</m:t>
                      </m:r>
                      <m:r>
                        <m:rPr>
                          <m:nor/>
                        </m:rPr>
                        <a:rPr lang="en-US" altLang="ja-JP" sz="3200" b="1" i="0" smtClean="0">
                          <a:latin typeface="Courier New" panose="02070309020205020404" pitchFamily="49" charset="0"/>
                          <a:cs typeface="Courier New" panose="02070309020205020404" pitchFamily="49" charset="0"/>
                        </a:rPr>
                        <m:t>c</m:t>
                      </m:r>
                      <m:r>
                        <a:rPr lang="en-US" altLang="ja-JP" sz="3200" b="0" i="1" smtClean="0">
                          <a:latin typeface="Cambria Math" panose="02040503050406030204" pitchFamily="18" charset="0"/>
                          <a:cs typeface="Times New Roman" pitchFamily="18" charset="0"/>
                        </a:rPr>
                        <m:t>}</m:t>
                      </m:r>
                    </m:oMath>
                  </m:oMathPara>
                </a14:m>
                <a:endParaRPr lang="ja-JP" altLang="en-US" sz="32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4040888" y="2553602"/>
                <a:ext cx="4935518" cy="584775"/>
              </a:xfrm>
              <a:prstGeom prst="rect">
                <a:avLst/>
              </a:prstGeom>
              <a:blipFill rotWithShape="0">
                <a:blip r:embed="rId18"/>
                <a:stretch>
                  <a:fillRect/>
                </a:stretch>
              </a:blipFill>
              <a:ln>
                <a:noFill/>
              </a:ln>
              <a:effectLst>
                <a:outerShdw blurRad="50800" dist="38100" dir="2700000" algn="tl" rotWithShape="0">
                  <a:prstClr val="black">
                    <a:alpha val="40000"/>
                  </a:prstClr>
                </a:outerShdw>
              </a:effectLst>
            </p:spPr>
            <p:txBody>
              <a:bodyPr/>
              <a:lstStyle/>
              <a:p>
                <a:r>
                  <a:rPr lang="ja-JP" altLang="en-US">
                    <a:noFill/>
                  </a:rPr>
                  <a:t> </a:t>
                </a:r>
              </a:p>
            </p:txBody>
          </p:sp>
        </mc:Fallback>
      </mc:AlternateContent>
    </p:spTree>
    <p:extLst>
      <p:ext uri="{BB962C8B-B14F-4D97-AF65-F5344CB8AC3E}">
        <p14:creationId xmlns:p14="http://schemas.microsoft.com/office/powerpoint/2010/main" val="642845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295"/>
            <a:ext cx="7886700" cy="1325563"/>
          </a:xfrm>
        </p:spPr>
        <p:txBody>
          <a:bodyPr>
            <a:normAutofit fontScale="90000"/>
          </a:bodyPr>
          <a:lstStyle/>
          <a:p>
            <a:pPr algn="ctr"/>
            <a:r>
              <a:rPr lang="en-US" altLang="ja-JP" dirty="0" smtClean="0"/>
              <a:t>We found good morphisms</a:t>
            </a:r>
            <a:br>
              <a:rPr lang="en-US" altLang="ja-JP" dirty="0" smtClean="0"/>
            </a:br>
            <a:r>
              <a:rPr lang="en-US" altLang="ja-JP" dirty="0" smtClean="0"/>
              <a:t>that generate Run-Rich Strings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33983" y="1471409"/>
                <a:ext cx="8703300" cy="646331"/>
              </a:xfrm>
              <a:prstGeom prst="rect">
                <a:avLst/>
              </a:prstGeom>
            </p:spPr>
            <p:txBody>
              <a:bodyPr wrap="square">
                <a:spAutoFit/>
              </a:bodyPr>
              <a:lstStyle/>
              <a:p>
                <a:pPr marL="342900" indent="-342900">
                  <a:spcBef>
                    <a:spcPct val="20000"/>
                  </a:spcBef>
                  <a:defRPr/>
                </a:pPr>
                <a14:m>
                  <m:oMathPara xmlns:m="http://schemas.openxmlformats.org/officeDocument/2006/math">
                    <m:oMathParaPr>
                      <m:jc m:val="centerGroup"/>
                    </m:oMathParaPr>
                    <m:oMath xmlns:m="http://schemas.openxmlformats.org/officeDocument/2006/math">
                      <m:sSub>
                        <m:sSubPr>
                          <m:ctrlPr>
                            <a:rPr lang="en-US" altLang="ja-JP" sz="3600" b="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𝜙</m:t>
                          </m:r>
                        </m:e>
                        <m:sub>
                          <m:r>
                            <a:rPr lang="en-US" altLang="ja-JP" sz="3600" b="0" i="1" smtClean="0">
                              <a:latin typeface="Cambria Math" panose="02040503050406030204" pitchFamily="18" charset="0"/>
                              <a:cs typeface="Times New Roman" pitchFamily="18" charset="0"/>
                            </a:rPr>
                            <m:t>𝑟</m:t>
                          </m:r>
                        </m:sub>
                      </m:sSub>
                      <m:d>
                        <m:dPr>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a</m:t>
                          </m:r>
                        </m:e>
                      </m:d>
                      <m:r>
                        <a:rPr lang="en-US" altLang="ja-JP" sz="3600" b="0" i="1" smtClean="0">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abac</m:t>
                      </m:r>
                      <m:r>
                        <a:rPr lang="en-US" altLang="ja-JP" sz="3600" b="0" i="1" smtClean="0">
                          <a:latin typeface="Cambria Math" panose="02040503050406030204" pitchFamily="18" charset="0"/>
                          <a:cs typeface="Times New Roman" pitchFamily="18" charset="0"/>
                        </a:rPr>
                        <m:t>   </m:t>
                      </m:r>
                      <m:sSub>
                        <m:sSubPr>
                          <m:ctrlPr>
                            <a:rPr lang="en-US" altLang="ja-JP" sz="360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 </m:t>
                          </m:r>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b</m:t>
                          </m:r>
                        </m:e>
                      </m:d>
                      <m:r>
                        <a:rPr lang="en-US" altLang="ja-JP" sz="3600" i="1">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aac</m:t>
                      </m:r>
                      <m:r>
                        <a:rPr lang="en-US" altLang="ja-JP" sz="3600" b="0" i="1" smtClean="0">
                          <a:latin typeface="Cambria Math" panose="02040503050406030204" pitchFamily="18" charset="0"/>
                          <a:cs typeface="Times New Roman" pitchFamily="18" charset="0"/>
                        </a:rPr>
                        <m:t>    </m:t>
                      </m:r>
                      <m:sSub>
                        <m:sSubPr>
                          <m:ctrlPr>
                            <a:rPr lang="en-US" altLang="ja-JP" sz="3600" i="1">
                              <a:latin typeface="Cambria Math" panose="02040503050406030204" pitchFamily="18" charset="0"/>
                              <a:cs typeface="Times New Roman" pitchFamily="18" charset="0"/>
                            </a:rPr>
                          </m:ctrlPr>
                        </m:sSubPr>
                        <m:e>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c</m:t>
                          </m:r>
                        </m:e>
                      </m:d>
                      <m:r>
                        <a:rPr lang="en-US" altLang="ja-JP" sz="3600" i="1">
                          <a:latin typeface="Cambria Math" panose="02040503050406030204" pitchFamily="18" charset="0"/>
                          <a:cs typeface="Times New Roman" pitchFamily="18" charset="0"/>
                        </a:rPr>
                        <m:t>=</m:t>
                      </m:r>
                      <m:r>
                        <m:rPr>
                          <m:nor/>
                        </m:rPr>
                        <a:rPr lang="en-US" altLang="ja-JP" sz="3600" b="1" i="0">
                          <a:latin typeface="Courier New" panose="02070309020205020404" pitchFamily="49" charset="0"/>
                          <a:cs typeface="Courier New" panose="02070309020205020404" pitchFamily="49" charset="0"/>
                        </a:rPr>
                        <m:t>a</m:t>
                      </m:r>
                    </m:oMath>
                  </m:oMathPara>
                </a14:m>
                <a:endParaRPr lang="en-US" altLang="ja-JP" sz="36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3983" y="1471409"/>
                <a:ext cx="8703300" cy="646331"/>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0" y="2255357"/>
                <a:ext cx="6825803" cy="1384995"/>
              </a:xfrm>
              <a:prstGeom prst="rect">
                <a:avLst/>
              </a:prstGeom>
            </p:spPr>
            <p:txBody>
              <a:bodyPr wrap="square">
                <a:spAutoFit/>
              </a:bodyPr>
              <a:lstStyle/>
              <a:p>
                <a:pPr marL="342900">
                  <a:spcBef>
                    <a:spcPct val="20000"/>
                  </a:spcBef>
                  <a:defRPr/>
                </a:pPr>
                <a14:m>
                  <m:oMathPara xmlns:m="http://schemas.openxmlformats.org/officeDocument/2006/math">
                    <m:oMathParaPr>
                      <m:jc m:val="center"/>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101001011001010010110100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0" y="2255357"/>
                <a:ext cx="6825803" cy="138499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485633" y="2890056"/>
                <a:ext cx="4647864" cy="138499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485633" y="2890056"/>
                <a:ext cx="4647864" cy="1384995"/>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3539" y="3920027"/>
                <a:ext cx="2300694"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h</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3539" y="3920027"/>
                <a:ext cx="2300694" cy="44480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38" y="4525201"/>
                <a:ext cx="4222861" cy="909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800" b="0" i="1" smtClean="0">
                              <a:latin typeface="Cambria Math" panose="02040503050406030204" pitchFamily="18" charset="0"/>
                            </a:rPr>
                          </m:ctrlPr>
                        </m:funcPr>
                        <m:fName>
                          <m:limLow>
                            <m:limLowPr>
                              <m:ctrlPr>
                                <a:rPr kumimoji="1" lang="en-US" altLang="ja-JP" sz="2800" b="0" i="1" smtClean="0">
                                  <a:latin typeface="Cambria Math" panose="02040503050406030204" pitchFamily="18" charset="0"/>
                                </a:rPr>
                              </m:ctrlPr>
                            </m:limLowPr>
                            <m:e>
                              <m:r>
                                <m:rPr>
                                  <m:sty m:val="p"/>
                                </m:rPr>
                                <a:rPr kumimoji="1" lang="en-US" altLang="ja-JP" sz="2800" b="0" i="0" smtClean="0">
                                  <a:latin typeface="Cambria Math" panose="02040503050406030204" pitchFamily="18" charset="0"/>
                                </a:rPr>
                                <m:t>lim</m:t>
                              </m:r>
                            </m:e>
                            <m:lim>
                              <m: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lim>
                          </m:limLow>
                        </m:fName>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𝜌</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den>
                          </m:f>
                        </m:e>
                      </m:func>
                      <m:r>
                        <a:rPr kumimoji="1" lang="en-US" altLang="ja-JP" sz="2800" b="0" i="1" smtClean="0">
                          <a:latin typeface="Cambria Math" panose="02040503050406030204" pitchFamily="18" charset="0"/>
                        </a:rPr>
                        <m:t>=0.9445757</m:t>
                      </m:r>
                    </m:oMath>
                  </m:oMathPara>
                </a14:m>
                <a:r>
                  <a:rPr kumimoji="1" lang="en-US" altLang="ja-JP" sz="2400" dirty="0" smtClean="0"/>
                  <a:t/>
                </a:r>
                <a:br>
                  <a:rPr kumimoji="1" lang="en-US" altLang="ja-JP" sz="2400" dirty="0" smtClean="0"/>
                </a:b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38" y="4525201"/>
                <a:ext cx="4222861" cy="90903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827465" y="4380490"/>
                <a:ext cx="2503249"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𝑣</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𝜓</m:t>
                          </m:r>
                        </m:e>
                        <m:sub>
                          <m:r>
                            <a:rPr kumimoji="1" lang="en-US" altLang="ja-JP" sz="2800" b="0" i="1" smtClean="0">
                              <a:latin typeface="Cambria Math" panose="02040503050406030204" pitchFamily="18" charset="0"/>
                            </a:rPr>
                            <m:t>𝑒</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827465" y="4380490"/>
                <a:ext cx="2503249" cy="44480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223010" y="4914389"/>
                <a:ext cx="4222861" cy="9066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𝜎</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i="1">
                                      <a:latin typeface="Cambria Math" panose="02040503050406030204" pitchFamily="18" charset="0"/>
                                    </a:rPr>
                                    <m:t>12</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b="0" i="1" smtClean="0">
                                      <a:latin typeface="Cambria Math" panose="02040503050406030204" pitchFamily="18" charset="0"/>
                                    </a:rPr>
                                    <m:t>12</m:t>
                                  </m:r>
                                </m:sub>
                              </m:sSub>
                            </m:e>
                          </m:d>
                        </m:den>
                      </m:f>
                      <m:r>
                        <a:rPr kumimoji="1" lang="en-US" altLang="ja-JP" sz="2800" b="0" i="1" smtClean="0">
                          <a:latin typeface="Cambria Math" panose="02040503050406030204" pitchFamily="18" charset="0"/>
                        </a:rPr>
                        <m:t>=2.036982</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23010" y="4914389"/>
                <a:ext cx="4222861" cy="906658"/>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3983" y="6448762"/>
                <a:ext cx="3456587" cy="400110"/>
              </a:xfrm>
              <a:prstGeom prst="rect">
                <a:avLst/>
              </a:prstGeom>
              <a:noFill/>
            </p:spPr>
            <p:txBody>
              <a:bodyPr wrap="none" rtlCol="0">
                <a:spAutoFit/>
              </a:bodyPr>
              <a:lstStyle/>
              <a:p>
                <a14:m>
                  <m:oMath xmlns:m="http://schemas.openxmlformats.org/officeDocument/2006/math">
                    <m:r>
                      <a:rPr lang="en-US" altLang="ja-JP" sz="2000" i="1" smtClean="0">
                        <a:latin typeface="Cambria Math" panose="02040503050406030204" pitchFamily="18" charset="0"/>
                      </a:rPr>
                      <m:t>𝜌</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Number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3983" y="6448762"/>
                <a:ext cx="3456587" cy="400110"/>
              </a:xfrm>
              <a:prstGeom prst="rect">
                <a:avLst/>
              </a:prstGeom>
              <a:blipFill rotWithShape="0">
                <a:blip r:embed="rId10"/>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343965" y="6447507"/>
                <a:ext cx="4679614"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𝜎</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Sum of Exponents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343965" y="6447507"/>
                <a:ext cx="4679614" cy="400110"/>
              </a:xfrm>
              <a:prstGeom prst="rect">
                <a:avLst/>
              </a:prstGeom>
              <a:blipFill rotWithShape="0">
                <a:blip r:embed="rId11"/>
                <a:stretch>
                  <a:fillRect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799610" y="5336404"/>
                <a:ext cx="2748359" cy="882614"/>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rPr>
                      <m:t>=</m:t>
                    </m:r>
                    <m:r>
                      <a:rPr lang="en-US" altLang="ja-JP" sz="2800" b="0" i="1" smtClean="0">
                        <a:latin typeface="Cambria Math" panose="02040503050406030204" pitchFamily="18" charset="0"/>
                      </a:rPr>
                      <m:t> </m:t>
                    </m:r>
                  </m:oMath>
                </a14:m>
                <a:r>
                  <a:rPr lang="en-US" altLang="ja-JP" sz="2400" dirty="0" smtClean="0"/>
                  <a:t>Know Best L.B.</a:t>
                </a:r>
                <a:br>
                  <a:rPr lang="en-US" altLang="ja-JP" sz="2400" dirty="0" smtClean="0"/>
                </a:br>
                <a:r>
                  <a:rPr lang="en-US" altLang="ja-JP" sz="2400" dirty="0" smtClean="0"/>
                  <a:t>    [Simpson2010] </a:t>
                </a:r>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799610" y="5336404"/>
                <a:ext cx="2748359" cy="882614"/>
              </a:xfrm>
              <a:prstGeom prst="rect">
                <a:avLst/>
              </a:prstGeom>
              <a:blipFill rotWithShape="0">
                <a:blip r:embed="rId12"/>
                <a:stretch>
                  <a:fillRect r="-2661" b="-151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918142" y="5552013"/>
                <a:ext cx="3215355" cy="882614"/>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rPr>
                      <m:t>&gt; </m:t>
                    </m:r>
                  </m:oMath>
                </a14:m>
                <a:r>
                  <a:rPr lang="en-US" altLang="ja-JP" sz="2400" dirty="0" smtClean="0"/>
                  <a:t>Know Best L.B.</a:t>
                </a:r>
                <a:br>
                  <a:rPr lang="en-US" altLang="ja-JP" sz="2400" dirty="0" smtClean="0"/>
                </a:br>
                <a:r>
                  <a:rPr lang="en-US" altLang="ja-JP" sz="2400" dirty="0" smtClean="0"/>
                  <a:t>   [Crochemore+2011] </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8142" y="5552013"/>
                <a:ext cx="3215355" cy="882614"/>
              </a:xfrm>
              <a:prstGeom prst="rect">
                <a:avLst/>
              </a:prstGeom>
              <a:blipFill rotWithShape="0">
                <a:blip r:embed="rId13"/>
                <a:stretch>
                  <a:fillRect r="-4364" b="-15172"/>
                </a:stretch>
              </a:blipFill>
            </p:spPr>
            <p:txBody>
              <a:bodyPr/>
              <a:lstStyle/>
              <a:p>
                <a:r>
                  <a:rPr lang="ja-JP" altLang="en-US">
                    <a:noFill/>
                  </a:rPr>
                  <a:t> </a:t>
                </a:r>
              </a:p>
            </p:txBody>
          </p:sp>
        </mc:Fallback>
      </mc:AlternateContent>
      <p:sp>
        <p:nvSpPr>
          <p:cNvPr id="16" name="テキスト ボックス 15"/>
          <p:cNvSpPr txBox="1"/>
          <p:nvPr/>
        </p:nvSpPr>
        <p:spPr>
          <a:xfrm rot="20347813">
            <a:off x="26443" y="235050"/>
            <a:ext cx="1199367" cy="369332"/>
          </a:xfrm>
          <a:prstGeom prst="rect">
            <a:avLst/>
          </a:prstGeom>
          <a:solidFill>
            <a:srgbClr val="FFFF00"/>
          </a:solidFill>
        </p:spPr>
        <p:txBody>
          <a:bodyPr wrap="none" rtlCol="0">
            <a:spAutoFit/>
          </a:bodyPr>
          <a:lstStyle/>
          <a:p>
            <a:r>
              <a:rPr kumimoji="1" lang="en-US" altLang="ja-JP" dirty="0" smtClean="0"/>
              <a:t>In Short,</a:t>
            </a:r>
            <a:endParaRPr kumimoji="1" lang="ja-JP" altLang="en-US" dirty="0"/>
          </a:p>
        </p:txBody>
      </p:sp>
      <p:sp>
        <p:nvSpPr>
          <p:cNvPr id="6" name="正方形/長方形 5"/>
          <p:cNvSpPr/>
          <p:nvPr/>
        </p:nvSpPr>
        <p:spPr>
          <a:xfrm>
            <a:off x="4657531" y="2809687"/>
            <a:ext cx="4304068" cy="149558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657531" y="4353722"/>
            <a:ext cx="4218537" cy="50587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657530" y="4945876"/>
            <a:ext cx="4475967" cy="148429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294753" y="6427184"/>
            <a:ext cx="4728826" cy="39351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正方形/長方形 23"/>
              <p:cNvSpPr/>
              <p:nvPr/>
            </p:nvSpPr>
            <p:spPr>
              <a:xfrm>
                <a:off x="5378763" y="3110413"/>
                <a:ext cx="3105787" cy="107721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txBody>
              <a:bodyPr wrap="none">
                <a:spAutoFit/>
              </a:bodyPr>
              <a:lstStyle/>
              <a:p>
                <a:pPr/>
                <a14:m>
                  <m:oMathPara xmlns:m="http://schemas.openxmlformats.org/officeDocument/2006/math">
                    <m:oMathParaPr>
                      <m:jc m:val="left"/>
                    </m:oMathParaPr>
                    <m:oMath xmlns:m="http://schemas.openxmlformats.org/officeDocument/2006/math">
                      <m:r>
                        <a:rPr lang="en-US" altLang="ja-JP" sz="3200" b="0" i="1" smtClean="0">
                          <a:latin typeface="Cambria Math" panose="02040503050406030204" pitchFamily="18" charset="0"/>
                          <a:cs typeface="Times New Roman" pitchFamily="18" charset="0"/>
                        </a:rPr>
                        <m:t>h</m:t>
                      </m:r>
                      <m:r>
                        <a:rPr lang="en-US" altLang="ja-JP" sz="3200" b="0" i="1" smtClean="0">
                          <a:latin typeface="Cambria Math" panose="02040503050406030204" pitchFamily="18" charset="0"/>
                          <a:cs typeface="Times New Roman" pitchFamily="18" charset="0"/>
                        </a:rPr>
                        <m:t> :</m:t>
                      </m:r>
                      <m:r>
                        <m:rPr>
                          <m:sty m:val="p"/>
                        </m:rPr>
                        <a:rPr lang="en-US" altLang="ja-JP" sz="3200" b="0" i="0" smtClean="0">
                          <a:latin typeface="Cambria Math" panose="02040503050406030204" pitchFamily="18" charset="0"/>
                          <a:cs typeface="Times New Roman" pitchFamily="18" charset="0"/>
                        </a:rPr>
                        <m:t>Γ</m:t>
                      </m:r>
                      <m:r>
                        <a:rPr lang="en-US" altLang="ja-JP" sz="3200" b="0" i="1" smtClean="0">
                          <a:latin typeface="Cambria Math" panose="02040503050406030204" pitchFamily="18" charset="0"/>
                          <a:cs typeface="Times New Roman" pitchFamily="18" charset="0"/>
                        </a:rPr>
                        <m:t>→</m:t>
                      </m:r>
                      <m:sSup>
                        <m:sSupPr>
                          <m:ctrlPr>
                            <a:rPr lang="en-US" altLang="ja-JP" sz="3200" b="0" i="1" smtClean="0">
                              <a:latin typeface="Cambria Math" panose="02040503050406030204" pitchFamily="18" charset="0"/>
                              <a:cs typeface="Times New Roman" pitchFamily="18" charset="0"/>
                            </a:rPr>
                          </m:ctrlPr>
                        </m:sSupPr>
                        <m:e>
                          <m:d>
                            <m:dPr>
                              <m:begChr m:val="{"/>
                              <m:endChr m:val="}"/>
                              <m:ctrlPr>
                                <a:rPr lang="en-US" altLang="ja-JP" sz="3200" b="1" i="1" smtClean="0">
                                  <a:latin typeface="Cambria Math" panose="02040503050406030204" pitchFamily="18" charset="0"/>
                                  <a:cs typeface="Times New Roman" pitchFamily="18" charset="0"/>
                                </a:rPr>
                              </m:ctrlPr>
                            </m:dPr>
                            <m:e>
                              <m:r>
                                <m:rPr>
                                  <m:nor/>
                                </m:rPr>
                                <a:rPr lang="en-US" altLang="ja-JP" sz="3200" b="1" i="0" smtClean="0">
                                  <a:latin typeface="Courier New" panose="02070309020205020404" pitchFamily="49" charset="0"/>
                                  <a:cs typeface="Courier New" panose="02070309020205020404" pitchFamily="49" charset="0"/>
                                </a:rPr>
                                <m:t>0</m:t>
                              </m:r>
                              <m:r>
                                <a:rPr lang="en-US" altLang="ja-JP" sz="3200" i="1">
                                  <a:latin typeface="Cambria Math" panose="02040503050406030204" pitchFamily="18" charset="0"/>
                                  <a:cs typeface="Times New Roman" pitchFamily="18" charset="0"/>
                                </a:rPr>
                                <m:t>,</m:t>
                              </m:r>
                              <m:r>
                                <m:rPr>
                                  <m:nor/>
                                </m:rPr>
                                <a:rPr lang="en-US" altLang="ja-JP" sz="3200" b="1" i="0" smtClean="0">
                                  <a:latin typeface="Cambria Math" panose="02040503050406030204" pitchFamily="18" charset="0"/>
                                  <a:cs typeface="Times New Roman" pitchFamily="18" charset="0"/>
                                </a:rPr>
                                <m:t>1</m:t>
                              </m:r>
                            </m:e>
                          </m:d>
                        </m:e>
                        <m:sup>
                          <m:r>
                            <a:rPr lang="en-US" altLang="ja-JP" sz="3200" b="0" i="1" smtClean="0">
                              <a:latin typeface="Cambria Math" panose="02040503050406030204" pitchFamily="18" charset="0"/>
                              <a:cs typeface="Times New Roman" pitchFamily="18" charset="0"/>
                            </a:rPr>
                            <m:t>∗</m:t>
                          </m:r>
                        </m:sup>
                      </m:sSup>
                    </m:oMath>
                  </m:oMathPara>
                </a14:m>
                <a:endParaRPr lang="ja-JP" altLang="en-US" sz="3200" dirty="0"/>
              </a:p>
              <a:p>
                <a:r>
                  <a:rPr lang="en-US" altLang="ja-JP" sz="3200" b="0" dirty="0" smtClean="0">
                    <a:cs typeface="Times New Roman" pitchFamily="18" charset="0"/>
                  </a:rPr>
                  <a:t> </a:t>
                </a:r>
                <a14:m>
                  <m:oMath xmlns:m="http://schemas.openxmlformats.org/officeDocument/2006/math">
                    <m:r>
                      <m:rPr>
                        <m:sty m:val="p"/>
                      </m:rPr>
                      <a:rPr lang="en-US" altLang="ja-JP" sz="3200" b="0" i="0" smtClean="0">
                        <a:latin typeface="Cambria Math" panose="02040503050406030204" pitchFamily="18" charset="0"/>
                        <a:cs typeface="Times New Roman" pitchFamily="18" charset="0"/>
                      </a:rPr>
                      <m:t>for</m:t>
                    </m:r>
                    <m:r>
                      <a:rPr lang="en-US" altLang="ja-JP" sz="3200" b="0" i="0" smtClean="0">
                        <a:latin typeface="Cambria Math" panose="02040503050406030204" pitchFamily="18" charset="0"/>
                        <a:cs typeface="Times New Roman" pitchFamily="18" charset="0"/>
                      </a:rPr>
                      <m:t> </m:t>
                    </m:r>
                    <m:r>
                      <m:rPr>
                        <m:sty m:val="p"/>
                      </m:rPr>
                      <a:rPr lang="en-US" altLang="ja-JP" sz="3200" b="0" i="0" smtClean="0">
                        <a:latin typeface="Cambria Math" panose="02040503050406030204" pitchFamily="18" charset="0"/>
                        <a:cs typeface="Times New Roman" pitchFamily="18" charset="0"/>
                      </a:rPr>
                      <m:t>Γ</m:t>
                    </m:r>
                    <m:r>
                      <a:rPr lang="en-US" altLang="ja-JP" sz="3200" b="0" i="1" smtClean="0">
                        <a:latin typeface="Cambria Math" panose="02040503050406030204" pitchFamily="18" charset="0"/>
                        <a:cs typeface="Times New Roman" pitchFamily="18" charset="0"/>
                      </a:rPr>
                      <m:t>={</m:t>
                    </m:r>
                    <m:r>
                      <m:rPr>
                        <m:nor/>
                      </m:rPr>
                      <a:rPr lang="en-US" altLang="ja-JP" sz="3200" b="1" i="0" smtClean="0">
                        <a:latin typeface="Courier New" panose="02070309020205020404" pitchFamily="49" charset="0"/>
                        <a:cs typeface="Courier New" panose="02070309020205020404" pitchFamily="49" charset="0"/>
                      </a:rPr>
                      <m:t>a</m:t>
                    </m:r>
                    <m:r>
                      <a:rPr lang="en-US" altLang="ja-JP" sz="3200" b="0" i="1" smtClean="0">
                        <a:latin typeface="Cambria Math" panose="02040503050406030204" pitchFamily="18" charset="0"/>
                        <a:cs typeface="Times New Roman" pitchFamily="18" charset="0"/>
                      </a:rPr>
                      <m:t>,</m:t>
                    </m:r>
                    <m:r>
                      <m:rPr>
                        <m:nor/>
                      </m:rPr>
                      <a:rPr lang="en-US" altLang="ja-JP" sz="3200" b="1" i="0" smtClean="0">
                        <a:latin typeface="Courier New" panose="02070309020205020404" pitchFamily="49" charset="0"/>
                        <a:cs typeface="Courier New" panose="02070309020205020404" pitchFamily="49" charset="0"/>
                      </a:rPr>
                      <m:t>b</m:t>
                    </m:r>
                    <m:r>
                      <a:rPr lang="en-US" altLang="ja-JP" sz="3200" b="0" i="1" smtClean="0">
                        <a:latin typeface="Cambria Math" panose="02040503050406030204" pitchFamily="18" charset="0"/>
                        <a:cs typeface="Times New Roman" pitchFamily="18" charset="0"/>
                      </a:rPr>
                      <m:t>,</m:t>
                    </m:r>
                    <m:r>
                      <m:rPr>
                        <m:nor/>
                      </m:rPr>
                      <a:rPr lang="en-US" altLang="ja-JP" sz="3200" b="1" i="0" smtClean="0">
                        <a:latin typeface="Courier New" panose="02070309020205020404" pitchFamily="49" charset="0"/>
                        <a:cs typeface="Courier New" panose="02070309020205020404" pitchFamily="49" charset="0"/>
                      </a:rPr>
                      <m:t>c</m:t>
                    </m:r>
                    <m:r>
                      <a:rPr lang="en-US" altLang="ja-JP" sz="3200" b="0" i="1" smtClean="0">
                        <a:latin typeface="Cambria Math" panose="02040503050406030204" pitchFamily="18" charset="0"/>
                        <a:cs typeface="Times New Roman" pitchFamily="18" charset="0"/>
                      </a:rPr>
                      <m:t>}</m:t>
                    </m:r>
                  </m:oMath>
                </a14:m>
                <a:endParaRPr lang="ja-JP" altLang="en-US" sz="32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5378763" y="3110413"/>
                <a:ext cx="3105787" cy="1077218"/>
              </a:xfrm>
              <a:prstGeom prst="rect">
                <a:avLst/>
              </a:prstGeom>
              <a:blipFill rotWithShape="0">
                <a:blip r:embed="rId14"/>
                <a:stretch>
                  <a:fillRect/>
                </a:stretch>
              </a:blipFill>
              <a:ln>
                <a:noFill/>
              </a:ln>
              <a:effectLst>
                <a:outerShdw blurRad="50800" dist="38100" dir="2700000" algn="tl" rotWithShape="0">
                  <a:prstClr val="black">
                    <a:alpha val="40000"/>
                  </a:prstClr>
                </a:outerShdw>
              </a:effectLst>
            </p:spPr>
            <p:txBody>
              <a:bodyPr/>
              <a:lstStyle/>
              <a:p>
                <a:r>
                  <a:rPr lang="ja-JP" altLang="en-US">
                    <a:noFill/>
                  </a:rPr>
                  <a:t> </a:t>
                </a:r>
              </a:p>
            </p:txBody>
          </p:sp>
        </mc:Fallback>
      </mc:AlternateContent>
    </p:spTree>
    <p:extLst>
      <p:ext uri="{BB962C8B-B14F-4D97-AF65-F5344CB8AC3E}">
        <p14:creationId xmlns:p14="http://schemas.microsoft.com/office/powerpoint/2010/main" val="98959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295"/>
            <a:ext cx="7886700" cy="1325563"/>
          </a:xfrm>
        </p:spPr>
        <p:txBody>
          <a:bodyPr>
            <a:normAutofit fontScale="90000"/>
          </a:bodyPr>
          <a:lstStyle/>
          <a:p>
            <a:pPr algn="ctr"/>
            <a:r>
              <a:rPr lang="en-US" altLang="ja-JP" dirty="0" smtClean="0"/>
              <a:t>We found good morphisms</a:t>
            </a:r>
            <a:br>
              <a:rPr lang="en-US" altLang="ja-JP" dirty="0" smtClean="0"/>
            </a:br>
            <a:r>
              <a:rPr lang="en-US" altLang="ja-JP" dirty="0" smtClean="0"/>
              <a:t>that generate Run-Rich Strings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33983" y="1471409"/>
                <a:ext cx="8703300" cy="646331"/>
              </a:xfrm>
              <a:prstGeom prst="rect">
                <a:avLst/>
              </a:prstGeom>
            </p:spPr>
            <p:txBody>
              <a:bodyPr wrap="square">
                <a:spAutoFit/>
              </a:bodyPr>
              <a:lstStyle/>
              <a:p>
                <a:pPr marL="342900" indent="-342900">
                  <a:spcBef>
                    <a:spcPct val="20000"/>
                  </a:spcBef>
                  <a:defRPr/>
                </a:pPr>
                <a14:m>
                  <m:oMathPara xmlns:m="http://schemas.openxmlformats.org/officeDocument/2006/math">
                    <m:oMathParaPr>
                      <m:jc m:val="centerGroup"/>
                    </m:oMathParaPr>
                    <m:oMath xmlns:m="http://schemas.openxmlformats.org/officeDocument/2006/math">
                      <m:sSub>
                        <m:sSubPr>
                          <m:ctrlPr>
                            <a:rPr lang="en-US" altLang="ja-JP" sz="3600" b="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𝜙</m:t>
                          </m:r>
                        </m:e>
                        <m:sub>
                          <m:r>
                            <a:rPr lang="en-US" altLang="ja-JP" sz="3600" b="0" i="1" smtClean="0">
                              <a:latin typeface="Cambria Math" panose="02040503050406030204" pitchFamily="18" charset="0"/>
                              <a:cs typeface="Times New Roman" pitchFamily="18" charset="0"/>
                            </a:rPr>
                            <m:t>𝑟</m:t>
                          </m:r>
                        </m:sub>
                      </m:sSub>
                      <m:d>
                        <m:dPr>
                          <m:ctrlPr>
                            <a:rPr lang="en-US" altLang="ja-JP" sz="3600" b="0" i="1" smtClean="0">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a</m:t>
                          </m:r>
                        </m:e>
                      </m:d>
                      <m:r>
                        <a:rPr lang="en-US" altLang="ja-JP" sz="3600" b="0" i="1" smtClean="0">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abac</m:t>
                      </m:r>
                      <m:r>
                        <a:rPr lang="en-US" altLang="ja-JP" sz="3600" b="0" i="1" smtClean="0">
                          <a:latin typeface="Cambria Math" panose="02040503050406030204" pitchFamily="18" charset="0"/>
                          <a:cs typeface="Times New Roman" pitchFamily="18" charset="0"/>
                        </a:rPr>
                        <m:t>   </m:t>
                      </m:r>
                      <m:sSub>
                        <m:sSubPr>
                          <m:ctrlPr>
                            <a:rPr lang="en-US" altLang="ja-JP" sz="3600" i="1" smtClean="0">
                              <a:latin typeface="Cambria Math" panose="02040503050406030204" pitchFamily="18" charset="0"/>
                              <a:cs typeface="Times New Roman" pitchFamily="18" charset="0"/>
                            </a:rPr>
                          </m:ctrlPr>
                        </m:sSubPr>
                        <m:e>
                          <m:r>
                            <a:rPr lang="en-US" altLang="ja-JP" sz="3600" b="0" i="1" smtClean="0">
                              <a:latin typeface="Cambria Math" panose="02040503050406030204" pitchFamily="18" charset="0"/>
                              <a:cs typeface="Times New Roman" pitchFamily="18" charset="0"/>
                            </a:rPr>
                            <m:t> </m:t>
                          </m:r>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b</m:t>
                          </m:r>
                        </m:e>
                      </m:d>
                      <m:r>
                        <a:rPr lang="en-US" altLang="ja-JP" sz="3600" i="1">
                          <a:latin typeface="Cambria Math" panose="02040503050406030204" pitchFamily="18" charset="0"/>
                          <a:cs typeface="Times New Roman" pitchFamily="18" charset="0"/>
                        </a:rPr>
                        <m:t>=</m:t>
                      </m:r>
                      <m:r>
                        <m:rPr>
                          <m:nor/>
                        </m:rPr>
                        <a:rPr lang="en-US" altLang="ja-JP" sz="3600" b="1" i="0" smtClean="0">
                          <a:latin typeface="Courier New" panose="02070309020205020404" pitchFamily="49" charset="0"/>
                          <a:cs typeface="Courier New" panose="02070309020205020404" pitchFamily="49" charset="0"/>
                        </a:rPr>
                        <m:t>aac</m:t>
                      </m:r>
                      <m:r>
                        <a:rPr lang="en-US" altLang="ja-JP" sz="3600" b="0" i="1" smtClean="0">
                          <a:latin typeface="Cambria Math" panose="02040503050406030204" pitchFamily="18" charset="0"/>
                          <a:cs typeface="Times New Roman" pitchFamily="18" charset="0"/>
                        </a:rPr>
                        <m:t>    </m:t>
                      </m:r>
                      <m:sSub>
                        <m:sSubPr>
                          <m:ctrlPr>
                            <a:rPr lang="en-US" altLang="ja-JP" sz="3600" i="1">
                              <a:latin typeface="Cambria Math" panose="02040503050406030204" pitchFamily="18" charset="0"/>
                              <a:cs typeface="Times New Roman" pitchFamily="18" charset="0"/>
                            </a:rPr>
                          </m:ctrlPr>
                        </m:sSubPr>
                        <m:e>
                          <m:r>
                            <a:rPr lang="en-US" altLang="ja-JP" sz="3600" i="1">
                              <a:latin typeface="Cambria Math" panose="02040503050406030204" pitchFamily="18" charset="0"/>
                              <a:cs typeface="Times New Roman" pitchFamily="18" charset="0"/>
                            </a:rPr>
                            <m:t>𝜙</m:t>
                          </m:r>
                        </m:e>
                        <m:sub>
                          <m:r>
                            <a:rPr lang="en-US" altLang="ja-JP" sz="3600" i="1">
                              <a:latin typeface="Cambria Math" panose="02040503050406030204" pitchFamily="18" charset="0"/>
                              <a:cs typeface="Times New Roman" pitchFamily="18" charset="0"/>
                            </a:rPr>
                            <m:t>𝑟</m:t>
                          </m:r>
                        </m:sub>
                      </m:sSub>
                      <m:d>
                        <m:dPr>
                          <m:ctrlPr>
                            <a:rPr lang="en-US" altLang="ja-JP" sz="3600" i="1">
                              <a:latin typeface="Cambria Math" panose="02040503050406030204" pitchFamily="18" charset="0"/>
                              <a:cs typeface="Times New Roman" pitchFamily="18" charset="0"/>
                            </a:rPr>
                          </m:ctrlPr>
                        </m:dPr>
                        <m:e>
                          <m:r>
                            <m:rPr>
                              <m:nor/>
                            </m:rPr>
                            <a:rPr lang="en-US" altLang="ja-JP" sz="3600" b="1" i="0" smtClean="0">
                              <a:latin typeface="Courier New" panose="02070309020205020404" pitchFamily="49" charset="0"/>
                              <a:cs typeface="Courier New" panose="02070309020205020404" pitchFamily="49" charset="0"/>
                            </a:rPr>
                            <m:t>c</m:t>
                          </m:r>
                        </m:e>
                      </m:d>
                      <m:r>
                        <a:rPr lang="en-US" altLang="ja-JP" sz="3600" i="1">
                          <a:latin typeface="Cambria Math" panose="02040503050406030204" pitchFamily="18" charset="0"/>
                          <a:cs typeface="Times New Roman" pitchFamily="18" charset="0"/>
                        </a:rPr>
                        <m:t>=</m:t>
                      </m:r>
                      <m:r>
                        <m:rPr>
                          <m:nor/>
                        </m:rPr>
                        <a:rPr lang="en-US" altLang="ja-JP" sz="3600" b="1" i="0">
                          <a:latin typeface="Courier New" panose="02070309020205020404" pitchFamily="49" charset="0"/>
                          <a:cs typeface="Courier New" panose="02070309020205020404" pitchFamily="49" charset="0"/>
                        </a:rPr>
                        <m:t>a</m:t>
                      </m:r>
                    </m:oMath>
                  </m:oMathPara>
                </a14:m>
                <a:endParaRPr lang="en-US" altLang="ja-JP" sz="3600" b="1" i="1" dirty="0" smtClean="0">
                  <a:latin typeface="Courier New" panose="02070309020205020404" pitchFamily="49" charset="0"/>
                  <a:cs typeface="Courier New" panose="02070309020205020404" pitchFamily="49"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3983" y="1471409"/>
                <a:ext cx="8703300" cy="646331"/>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0" y="2255357"/>
                <a:ext cx="6825803" cy="1384995"/>
              </a:xfrm>
              <a:prstGeom prst="rect">
                <a:avLst/>
              </a:prstGeom>
            </p:spPr>
            <p:txBody>
              <a:bodyPr wrap="square">
                <a:spAutoFit/>
              </a:bodyPr>
              <a:lstStyle/>
              <a:p>
                <a:pPr marL="342900">
                  <a:spcBef>
                    <a:spcPct val="20000"/>
                  </a:spcBef>
                  <a:defRPr/>
                </a:pPr>
                <a14:m>
                  <m:oMathPara xmlns:m="http://schemas.openxmlformats.org/officeDocument/2006/math">
                    <m:oMathParaPr>
                      <m:jc m:val="center"/>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101001011001010010110100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r>
                        <a:rPr lang="en-US" altLang="ja-JP" sz="2800" b="0" i="1" smtClean="0">
                          <a:latin typeface="Cambria Math" panose="02040503050406030204" pitchFamily="18" charset="0"/>
                          <a:cs typeface="Times New Roman" pitchFamily="18" charset="0"/>
                        </a:rPr>
                        <m:t>h</m:t>
                      </m:r>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10100101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0" y="2255357"/>
                <a:ext cx="6825803" cy="138499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485633" y="2890056"/>
                <a:ext cx="4647864" cy="1384995"/>
              </a:xfrm>
              <a:prstGeom prst="rect">
                <a:avLst/>
              </a:prstGeom>
            </p:spPr>
            <p:txBody>
              <a:bodyPr wrap="square">
                <a:spAutoFit/>
              </a:bodyPr>
              <a:lstStyle/>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b="0" i="1" smtClean="0">
                              <a:latin typeface="Cambria Math" panose="02040503050406030204" pitchFamily="18" charset="0"/>
                              <a:cs typeface="Times New Roman" pitchFamily="18" charset="0"/>
                            </a:rPr>
                          </m:ctrlPr>
                        </m:sSubPr>
                        <m:e>
                          <m:r>
                            <a:rPr lang="en-US" altLang="ja-JP" sz="2800" b="0" i="1" smtClean="0">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b="0" i="1" smtClean="0">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a</m:t>
                          </m:r>
                        </m:e>
                      </m:d>
                      <m:r>
                        <a:rPr lang="en-US" altLang="ja-JP" sz="2800" b="0" i="1" smtClean="0">
                          <a:latin typeface="Cambria Math" panose="02040503050406030204" pitchFamily="18" charset="0"/>
                          <a:cs typeface="Times New Roman" pitchFamily="18" charset="0"/>
                        </a:rPr>
                        <m:t>=</m:t>
                      </m:r>
                      <m:r>
                        <m:rPr>
                          <m:nor/>
                        </m:rPr>
                        <a:rPr lang="en-US" altLang="ja-JP" sz="2800" b="1" i="0" dirty="0" smtClean="0">
                          <a:latin typeface="Courier New" panose="02070309020205020404" pitchFamily="49" charset="0"/>
                          <a:cs typeface="Courier New" panose="02070309020205020404" pitchFamily="49" charset="0"/>
                        </a:rPr>
                        <m:t>10</m:t>
                      </m:r>
                      <m:r>
                        <m:rPr>
                          <m:nor/>
                        </m:rPr>
                        <a:rPr lang="en-US" altLang="ja-JP" sz="2800" b="1" dirty="0">
                          <a:latin typeface="Courier New" panose="02070309020205020404" pitchFamily="49" charset="0"/>
                          <a:cs typeface="Courier New" panose="02070309020205020404" pitchFamily="49" charset="0"/>
                        </a:rPr>
                        <m:t>1001010010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b</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110100</m:t>
                      </m:r>
                    </m:oMath>
                  </m:oMathPara>
                </a14:m>
                <a:endParaRPr lang="en-US" altLang="ja-JP" sz="2800" b="1" dirty="0" smtClean="0">
                  <a:latin typeface="Courier New" panose="02070309020205020404" pitchFamily="49" charset="0"/>
                  <a:cs typeface="Courier New" panose="02070309020205020404" pitchFamily="49" charset="0"/>
                </a:endParaRPr>
              </a:p>
              <a:p>
                <a:pPr marL="342900">
                  <a:spcBef>
                    <a:spcPct val="20000"/>
                  </a:spcBef>
                  <a:defRPr/>
                </a:pPr>
                <a14:m>
                  <m:oMathPara xmlns:m="http://schemas.openxmlformats.org/officeDocument/2006/math">
                    <m:oMathParaPr>
                      <m:jc m:val="left"/>
                    </m:oMathParaPr>
                    <m:oMath xmlns:m="http://schemas.openxmlformats.org/officeDocument/2006/math">
                      <m:sSub>
                        <m:sSubPr>
                          <m:ctrlPr>
                            <a:rPr lang="en-US" altLang="ja-JP" sz="2800" i="1">
                              <a:latin typeface="Cambria Math" panose="02040503050406030204" pitchFamily="18" charset="0"/>
                              <a:cs typeface="Times New Roman" pitchFamily="18" charset="0"/>
                            </a:rPr>
                          </m:ctrlPr>
                        </m:sSubPr>
                        <m:e>
                          <m:r>
                            <a:rPr lang="en-US" altLang="ja-JP" sz="2800" i="1">
                              <a:latin typeface="Cambria Math" panose="02040503050406030204" pitchFamily="18" charset="0"/>
                              <a:cs typeface="Times New Roman" pitchFamily="18" charset="0"/>
                            </a:rPr>
                            <m:t>𝜓</m:t>
                          </m:r>
                        </m:e>
                        <m:sub>
                          <m:r>
                            <a:rPr lang="en-US" altLang="ja-JP" sz="2800" b="0" i="1" smtClean="0">
                              <a:latin typeface="Cambria Math" panose="02040503050406030204" pitchFamily="18" charset="0"/>
                              <a:cs typeface="Times New Roman" pitchFamily="18" charset="0"/>
                            </a:rPr>
                            <m:t>𝑒</m:t>
                          </m:r>
                        </m:sub>
                      </m:sSub>
                      <m:d>
                        <m:dPr>
                          <m:ctrlPr>
                            <a:rPr lang="en-US" altLang="ja-JP" sz="2800" i="1">
                              <a:latin typeface="Cambria Math" panose="02040503050406030204" pitchFamily="18" charset="0"/>
                              <a:cs typeface="Times New Roman" pitchFamily="18" charset="0"/>
                            </a:rPr>
                          </m:ctrlPr>
                        </m:dPr>
                        <m:e>
                          <m:r>
                            <m:rPr>
                              <m:nor/>
                            </m:rPr>
                            <a:rPr lang="en-US" altLang="ja-JP" sz="2800" b="1" i="0" smtClean="0">
                              <a:latin typeface="Courier New" panose="02070309020205020404" pitchFamily="49" charset="0"/>
                              <a:cs typeface="Courier New" panose="02070309020205020404" pitchFamily="49" charset="0"/>
                            </a:rPr>
                            <m:t>c</m:t>
                          </m:r>
                        </m:e>
                      </m:d>
                      <m:r>
                        <a:rPr lang="en-US" altLang="ja-JP" sz="2800" i="1">
                          <a:latin typeface="Cambria Math" panose="02040503050406030204" pitchFamily="18" charset="0"/>
                          <a:cs typeface="Times New Roman" pitchFamily="18" charset="0"/>
                        </a:rPr>
                        <m:t>=</m:t>
                      </m:r>
                      <m:r>
                        <m:rPr>
                          <m:nor/>
                        </m:rPr>
                        <a:rPr lang="en-US" altLang="ja-JP" sz="2800" b="1" i="0" dirty="0">
                          <a:latin typeface="Courier New" panose="02070309020205020404" pitchFamily="49" charset="0"/>
                          <a:cs typeface="Courier New" panose="02070309020205020404" pitchFamily="49" charset="0"/>
                        </a:rPr>
                        <m:t>1</m:t>
                      </m:r>
                    </m:oMath>
                  </m:oMathPara>
                </a14:m>
                <a:endParaRPr lang="en-US" altLang="ja-JP" sz="2800" b="1" dirty="0">
                  <a:latin typeface="Courier New" panose="02070309020205020404" pitchFamily="49" charset="0"/>
                  <a:cs typeface="Courier New" panose="02070309020205020404" pitchFamily="49"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485633" y="2890056"/>
                <a:ext cx="4647864" cy="1384995"/>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3539" y="3920027"/>
                <a:ext cx="2300694"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h</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3539" y="3920027"/>
                <a:ext cx="2300694" cy="44480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38" y="4525201"/>
                <a:ext cx="4222861" cy="909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800" b="0" i="1" smtClean="0">
                              <a:latin typeface="Cambria Math" panose="02040503050406030204" pitchFamily="18" charset="0"/>
                            </a:rPr>
                          </m:ctrlPr>
                        </m:funcPr>
                        <m:fName>
                          <m:limLow>
                            <m:limLowPr>
                              <m:ctrlPr>
                                <a:rPr kumimoji="1" lang="en-US" altLang="ja-JP" sz="2800" b="0" i="1" smtClean="0">
                                  <a:latin typeface="Cambria Math" panose="02040503050406030204" pitchFamily="18" charset="0"/>
                                </a:rPr>
                              </m:ctrlPr>
                            </m:limLowPr>
                            <m:e>
                              <m:r>
                                <m:rPr>
                                  <m:sty m:val="p"/>
                                </m:rPr>
                                <a:rPr kumimoji="1" lang="en-US" altLang="ja-JP" sz="2800" b="0" i="0" smtClean="0">
                                  <a:latin typeface="Cambria Math" panose="02040503050406030204" pitchFamily="18" charset="0"/>
                                </a:rPr>
                                <m:t>lim</m:t>
                              </m:r>
                            </m:e>
                            <m:lim>
                              <m: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lim>
                          </m:limLow>
                        </m:fName>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𝜌</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𝑢</m:t>
                                      </m:r>
                                    </m:e>
                                    <m:sub>
                                      <m:r>
                                        <a:rPr lang="en-US" altLang="ja-JP" sz="2800" i="1">
                                          <a:latin typeface="Cambria Math" panose="02040503050406030204" pitchFamily="18" charset="0"/>
                                        </a:rPr>
                                        <m:t>𝑖</m:t>
                                      </m:r>
                                    </m:sub>
                                  </m:sSub>
                                </m:e>
                              </m:d>
                            </m:den>
                          </m:f>
                        </m:e>
                      </m:func>
                      <m:r>
                        <a:rPr kumimoji="1" lang="en-US" altLang="ja-JP" sz="2800" b="0" i="1" smtClean="0">
                          <a:latin typeface="Cambria Math" panose="02040503050406030204" pitchFamily="18" charset="0"/>
                        </a:rPr>
                        <m:t>=0.9445757</m:t>
                      </m:r>
                    </m:oMath>
                  </m:oMathPara>
                </a14:m>
                <a:r>
                  <a:rPr kumimoji="1" lang="en-US" altLang="ja-JP" sz="2400" dirty="0" smtClean="0"/>
                  <a:t/>
                </a:r>
                <a:br>
                  <a:rPr kumimoji="1" lang="en-US" altLang="ja-JP" sz="2400" dirty="0" smtClean="0"/>
                </a:b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38" y="4525201"/>
                <a:ext cx="4222861" cy="90903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827465" y="4380490"/>
                <a:ext cx="2503249"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𝑣</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𝜓</m:t>
                          </m:r>
                        </m:e>
                        <m:sub>
                          <m:r>
                            <a:rPr kumimoji="1" lang="en-US" altLang="ja-JP" sz="2800" b="0" i="1" smtClean="0">
                              <a:latin typeface="Cambria Math" panose="02040503050406030204" pitchFamily="18" charset="0"/>
                            </a:rPr>
                            <m:t>𝑒</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𝜙</m:t>
                          </m:r>
                        </m:e>
                        <m:sub>
                          <m:r>
                            <a:rPr kumimoji="1" lang="en-US" altLang="ja-JP" sz="2800" b="0" i="1" smtClean="0">
                              <a:latin typeface="Cambria Math" panose="02040503050406030204" pitchFamily="18" charset="0"/>
                            </a:rPr>
                            <m:t>𝑟</m:t>
                          </m:r>
                        </m:sub>
                        <m:sup>
                          <m:r>
                            <a:rPr kumimoji="1" lang="en-US" altLang="ja-JP" sz="2800" b="0" i="1" smtClean="0">
                              <a:latin typeface="Cambria Math" panose="02040503050406030204" pitchFamily="18" charset="0"/>
                            </a:rPr>
                            <m:t>𝑖</m:t>
                          </m:r>
                        </m:sup>
                      </m:sSubSup>
                      <m:d>
                        <m:dPr>
                          <m:ctrlPr>
                            <a:rPr kumimoji="1" lang="en-US" altLang="ja-JP" sz="2800" b="0" i="1" smtClean="0">
                              <a:latin typeface="Cambria Math" panose="02040503050406030204" pitchFamily="18" charset="0"/>
                            </a:rPr>
                          </m:ctrlPr>
                        </m:dPr>
                        <m:e>
                          <m:r>
                            <m:rPr>
                              <m:nor/>
                            </m:rPr>
                            <a:rPr kumimoji="1" lang="en-US" altLang="ja-JP" sz="2800" b="1" i="0" smtClean="0">
                              <a:latin typeface="Courier New" panose="02070309020205020404" pitchFamily="49" charset="0"/>
                              <a:cs typeface="Courier New" panose="02070309020205020404" pitchFamily="49" charset="0"/>
                            </a:rPr>
                            <m:t>a</m:t>
                          </m:r>
                        </m:e>
                      </m:d>
                      <m:r>
                        <a:rPr kumimoji="1" lang="en-US" altLang="ja-JP" sz="2800" b="0" i="1" smtClean="0">
                          <a:latin typeface="Cambria Math" panose="02040503050406030204" pitchFamily="18" charset="0"/>
                        </a:rPr>
                        <m:t>)</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827465" y="4380490"/>
                <a:ext cx="2503249" cy="44480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223010" y="4914389"/>
                <a:ext cx="4222861" cy="9066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𝜎</m:t>
                          </m:r>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i="1">
                                      <a:latin typeface="Cambria Math" panose="02040503050406030204" pitchFamily="18" charset="0"/>
                                    </a:rPr>
                                    <m:t>12</m:t>
                                  </m:r>
                                </m:sub>
                              </m:sSub>
                            </m:e>
                          </m:d>
                        </m:num>
                        <m:den>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𝑣</m:t>
                                  </m:r>
                                </m:e>
                                <m:sub>
                                  <m:r>
                                    <a:rPr lang="en-US" altLang="ja-JP" sz="2800" b="0" i="1" smtClean="0">
                                      <a:latin typeface="Cambria Math" panose="02040503050406030204" pitchFamily="18" charset="0"/>
                                    </a:rPr>
                                    <m:t>12</m:t>
                                  </m:r>
                                </m:sub>
                              </m:sSub>
                            </m:e>
                          </m:d>
                        </m:den>
                      </m:f>
                      <m:r>
                        <a:rPr kumimoji="1" lang="en-US" altLang="ja-JP" sz="2800" b="0" i="1" smtClean="0">
                          <a:latin typeface="Cambria Math" panose="02040503050406030204" pitchFamily="18" charset="0"/>
                        </a:rPr>
                        <m:t>=2.036982</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23010" y="4914389"/>
                <a:ext cx="4222861" cy="906658"/>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3983" y="6448762"/>
                <a:ext cx="3456587" cy="400110"/>
              </a:xfrm>
              <a:prstGeom prst="rect">
                <a:avLst/>
              </a:prstGeom>
              <a:noFill/>
            </p:spPr>
            <p:txBody>
              <a:bodyPr wrap="none" rtlCol="0">
                <a:spAutoFit/>
              </a:bodyPr>
              <a:lstStyle/>
              <a:p>
                <a14:m>
                  <m:oMath xmlns:m="http://schemas.openxmlformats.org/officeDocument/2006/math">
                    <m:r>
                      <a:rPr lang="en-US" altLang="ja-JP" sz="2000" i="1" smtClean="0">
                        <a:latin typeface="Cambria Math" panose="02040503050406030204" pitchFamily="18" charset="0"/>
                      </a:rPr>
                      <m:t>𝜌</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Number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3983" y="6448762"/>
                <a:ext cx="3456587" cy="400110"/>
              </a:xfrm>
              <a:prstGeom prst="rect">
                <a:avLst/>
              </a:prstGeom>
              <a:blipFill rotWithShape="0">
                <a:blip r:embed="rId10"/>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343965" y="6447507"/>
                <a:ext cx="4679614"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𝜎</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𝑤</m:t>
                        </m:r>
                      </m:e>
                    </m:d>
                  </m:oMath>
                </a14:m>
                <a:r>
                  <a:rPr kumimoji="1" lang="en-US" altLang="ja-JP" sz="2000" dirty="0" smtClean="0"/>
                  <a:t> : Sum of Exponents of Runs in </a:t>
                </a:r>
                <a14:m>
                  <m:oMath xmlns:m="http://schemas.openxmlformats.org/officeDocument/2006/math">
                    <m:r>
                      <a:rPr lang="en-US" altLang="ja-JP" sz="2000" i="1">
                        <a:latin typeface="Cambria Math" panose="02040503050406030204" pitchFamily="18" charset="0"/>
                      </a:rPr>
                      <m:t>𝑤</m:t>
                    </m:r>
                  </m:oMath>
                </a14:m>
                <a:endParaRPr kumimoji="1" lang="ja-JP" altLang="en-US" sz="20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343965" y="6447507"/>
                <a:ext cx="4679614" cy="400110"/>
              </a:xfrm>
              <a:prstGeom prst="rect">
                <a:avLst/>
              </a:prstGeom>
              <a:blipFill rotWithShape="0">
                <a:blip r:embed="rId11"/>
                <a:stretch>
                  <a:fillRect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799610" y="5336404"/>
                <a:ext cx="2748359" cy="882614"/>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rPr>
                      <m:t>=</m:t>
                    </m:r>
                    <m:r>
                      <a:rPr lang="en-US" altLang="ja-JP" sz="2800" b="0" i="1" smtClean="0">
                        <a:latin typeface="Cambria Math" panose="02040503050406030204" pitchFamily="18" charset="0"/>
                      </a:rPr>
                      <m:t> </m:t>
                    </m:r>
                  </m:oMath>
                </a14:m>
                <a:r>
                  <a:rPr lang="en-US" altLang="ja-JP" sz="2400" dirty="0" smtClean="0"/>
                  <a:t>Know Best L.B.</a:t>
                </a:r>
                <a:br>
                  <a:rPr lang="en-US" altLang="ja-JP" sz="2400" dirty="0" smtClean="0"/>
                </a:br>
                <a:r>
                  <a:rPr lang="en-US" altLang="ja-JP" sz="2400" dirty="0" smtClean="0"/>
                  <a:t>    [Simpson2010] </a:t>
                </a:r>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799610" y="5336404"/>
                <a:ext cx="2748359" cy="882614"/>
              </a:xfrm>
              <a:prstGeom prst="rect">
                <a:avLst/>
              </a:prstGeom>
              <a:blipFill rotWithShape="0">
                <a:blip r:embed="rId12"/>
                <a:stretch>
                  <a:fillRect r="-2661" b="-151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918142" y="5552013"/>
                <a:ext cx="3215355" cy="882614"/>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rPr>
                      <m:t>&gt; </m:t>
                    </m:r>
                  </m:oMath>
                </a14:m>
                <a:r>
                  <a:rPr lang="en-US" altLang="ja-JP" sz="2400" dirty="0" smtClean="0"/>
                  <a:t>Know Best L.B.</a:t>
                </a:r>
                <a:br>
                  <a:rPr lang="en-US" altLang="ja-JP" sz="2400" dirty="0" smtClean="0"/>
                </a:br>
                <a:r>
                  <a:rPr lang="en-US" altLang="ja-JP" sz="2400" dirty="0" smtClean="0"/>
                  <a:t>   [Crochemore+2011] </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8142" y="5552013"/>
                <a:ext cx="3215355" cy="882614"/>
              </a:xfrm>
              <a:prstGeom prst="rect">
                <a:avLst/>
              </a:prstGeom>
              <a:blipFill rotWithShape="0">
                <a:blip r:embed="rId13"/>
                <a:stretch>
                  <a:fillRect r="-4364" b="-15172"/>
                </a:stretch>
              </a:blipFill>
            </p:spPr>
            <p:txBody>
              <a:bodyPr/>
              <a:lstStyle/>
              <a:p>
                <a:r>
                  <a:rPr lang="ja-JP" altLang="en-US">
                    <a:noFill/>
                  </a:rPr>
                  <a:t> </a:t>
                </a:r>
              </a:p>
            </p:txBody>
          </p:sp>
        </mc:Fallback>
      </mc:AlternateContent>
      <p:sp>
        <p:nvSpPr>
          <p:cNvPr id="16" name="テキスト ボックス 15"/>
          <p:cNvSpPr txBox="1"/>
          <p:nvPr/>
        </p:nvSpPr>
        <p:spPr>
          <a:xfrm rot="20347813">
            <a:off x="26443" y="235050"/>
            <a:ext cx="1199367" cy="369332"/>
          </a:xfrm>
          <a:prstGeom prst="rect">
            <a:avLst/>
          </a:prstGeom>
          <a:solidFill>
            <a:srgbClr val="FFFF00"/>
          </a:solidFill>
        </p:spPr>
        <p:txBody>
          <a:bodyPr wrap="none" rtlCol="0">
            <a:spAutoFit/>
          </a:bodyPr>
          <a:lstStyle/>
          <a:p>
            <a:r>
              <a:rPr kumimoji="1" lang="en-US" altLang="ja-JP" dirty="0" smtClean="0"/>
              <a:t>In Short,</a:t>
            </a:r>
            <a:endParaRPr kumimoji="1" lang="ja-JP" altLang="en-US" dirty="0"/>
          </a:p>
        </p:txBody>
      </p:sp>
      <p:sp>
        <p:nvSpPr>
          <p:cNvPr id="21" name="正方形/長方形 20"/>
          <p:cNvSpPr/>
          <p:nvPr/>
        </p:nvSpPr>
        <p:spPr>
          <a:xfrm>
            <a:off x="96033" y="4433886"/>
            <a:ext cx="4475967" cy="1785132"/>
          </a:xfrm>
          <a:prstGeom prst="rect">
            <a:avLst/>
          </a:prstGeom>
          <a:solidFill>
            <a:srgbClr val="FFFF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33984" y="6435494"/>
            <a:ext cx="3566148" cy="393512"/>
          </a:xfrm>
          <a:prstGeom prst="rect">
            <a:avLst/>
          </a:prstGeom>
          <a:solidFill>
            <a:srgbClr val="FFFF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1498" y="3725801"/>
            <a:ext cx="2588781" cy="725754"/>
          </a:xfrm>
          <a:prstGeom prst="rect">
            <a:avLst/>
          </a:prstGeom>
          <a:solidFill>
            <a:srgbClr val="FFFF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296214" y="2228045"/>
            <a:ext cx="6709893" cy="1468192"/>
          </a:xfrm>
          <a:custGeom>
            <a:avLst/>
            <a:gdLst>
              <a:gd name="connsiteX0" fmla="*/ 0 w 6709893"/>
              <a:gd name="connsiteY0" fmla="*/ 51516 h 1468192"/>
              <a:gd name="connsiteX1" fmla="*/ 0 w 6709893"/>
              <a:gd name="connsiteY1" fmla="*/ 1468192 h 1468192"/>
              <a:gd name="connsiteX2" fmla="*/ 3451538 w 6709893"/>
              <a:gd name="connsiteY2" fmla="*/ 1468192 h 1468192"/>
              <a:gd name="connsiteX3" fmla="*/ 4288665 w 6709893"/>
              <a:gd name="connsiteY3" fmla="*/ 631065 h 1468192"/>
              <a:gd name="connsiteX4" fmla="*/ 6709893 w 6709893"/>
              <a:gd name="connsiteY4" fmla="*/ 631065 h 1468192"/>
              <a:gd name="connsiteX5" fmla="*/ 6709893 w 6709893"/>
              <a:gd name="connsiteY5" fmla="*/ 0 h 1468192"/>
              <a:gd name="connsiteX6" fmla="*/ 0 w 6709893"/>
              <a:gd name="connsiteY6" fmla="*/ 51516 h 146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9893" h="1468192">
                <a:moveTo>
                  <a:pt x="0" y="51516"/>
                </a:moveTo>
                <a:lnTo>
                  <a:pt x="0" y="1468192"/>
                </a:lnTo>
                <a:lnTo>
                  <a:pt x="3451538" y="1468192"/>
                </a:lnTo>
                <a:lnTo>
                  <a:pt x="4288665" y="631065"/>
                </a:lnTo>
                <a:lnTo>
                  <a:pt x="6709893" y="631065"/>
                </a:lnTo>
                <a:lnTo>
                  <a:pt x="6709893" y="0"/>
                </a:lnTo>
                <a:lnTo>
                  <a:pt x="0" y="51516"/>
                </a:lnTo>
                <a:close/>
              </a:path>
            </a:pathLst>
          </a:custGeom>
          <a:solidFill>
            <a:srgbClr val="FFFF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正方形/長方形 23"/>
              <p:cNvSpPr/>
              <p:nvPr/>
            </p:nvSpPr>
            <p:spPr>
              <a:xfrm>
                <a:off x="7280280" y="3900699"/>
                <a:ext cx="1769908" cy="400110"/>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cs typeface="Times New Roman" pitchFamily="18" charset="0"/>
                            </a:rPr>
                          </m:ctrlPr>
                        </m:sSubPr>
                        <m:e>
                          <m:r>
                            <a:rPr lang="en-US" altLang="ja-JP" i="1">
                              <a:latin typeface="Cambria Math" panose="02040503050406030204" pitchFamily="18" charset="0"/>
                              <a:cs typeface="Times New Roman" pitchFamily="18" charset="0"/>
                            </a:rPr>
                            <m:t>𝜓</m:t>
                          </m:r>
                        </m:e>
                        <m:sub>
                          <m:r>
                            <a:rPr lang="en-US" altLang="ja-JP" i="1">
                              <a:latin typeface="Cambria Math" panose="02040503050406030204" pitchFamily="18" charset="0"/>
                              <a:cs typeface="Times New Roman" pitchFamily="18" charset="0"/>
                            </a:rPr>
                            <m:t>𝑒</m:t>
                          </m:r>
                        </m:sub>
                      </m:sSub>
                      <m:r>
                        <a:rPr lang="en-US" altLang="ja-JP" sz="2000" i="1" smtClean="0">
                          <a:latin typeface="Cambria Math" panose="02040503050406030204" pitchFamily="18" charset="0"/>
                          <a:cs typeface="Times New Roman" pitchFamily="18" charset="0"/>
                        </a:rPr>
                        <m:t>:</m:t>
                      </m:r>
                      <m:r>
                        <m:rPr>
                          <m:sty m:val="p"/>
                        </m:rPr>
                        <a:rPr lang="en-US" altLang="ja-JP" sz="2000" b="0" i="0" smtClean="0">
                          <a:latin typeface="Cambria Math" panose="02040503050406030204" pitchFamily="18" charset="0"/>
                          <a:cs typeface="Times New Roman" pitchFamily="18" charset="0"/>
                        </a:rPr>
                        <m:t>Γ</m:t>
                      </m:r>
                      <m:r>
                        <a:rPr lang="en-US" altLang="ja-JP" sz="2000" b="0" i="1" smtClean="0">
                          <a:latin typeface="Cambria Math" panose="02040503050406030204" pitchFamily="18" charset="0"/>
                          <a:cs typeface="Times New Roman" pitchFamily="18" charset="0"/>
                        </a:rPr>
                        <m:t>→</m:t>
                      </m:r>
                      <m:sSup>
                        <m:sSupPr>
                          <m:ctrlPr>
                            <a:rPr lang="en-US" altLang="ja-JP" sz="2000" b="0" i="1" smtClean="0">
                              <a:latin typeface="Cambria Math" panose="02040503050406030204" pitchFamily="18" charset="0"/>
                              <a:cs typeface="Times New Roman" pitchFamily="18" charset="0"/>
                            </a:rPr>
                          </m:ctrlPr>
                        </m:sSupPr>
                        <m:e>
                          <m:d>
                            <m:dPr>
                              <m:begChr m:val="{"/>
                              <m:endChr m:val="}"/>
                              <m:ctrlPr>
                                <a:rPr lang="en-US" altLang="ja-JP" sz="2000" b="1" i="1" smtClean="0">
                                  <a:latin typeface="Cambria Math" panose="02040503050406030204" pitchFamily="18" charset="0"/>
                                  <a:cs typeface="Times New Roman" pitchFamily="18" charset="0"/>
                                </a:rPr>
                              </m:ctrlPr>
                            </m:dPr>
                            <m:e>
                              <m:r>
                                <m:rPr>
                                  <m:nor/>
                                </m:rPr>
                                <a:rPr lang="en-US" altLang="ja-JP" sz="2000" b="1" i="0" smtClean="0">
                                  <a:latin typeface="Courier New" panose="02070309020205020404" pitchFamily="49" charset="0"/>
                                  <a:cs typeface="Courier New" panose="02070309020205020404" pitchFamily="49" charset="0"/>
                                </a:rPr>
                                <m:t>0</m:t>
                              </m:r>
                              <m:r>
                                <a:rPr lang="en-US" altLang="ja-JP" sz="2000" i="1">
                                  <a:latin typeface="Cambria Math" panose="02040503050406030204" pitchFamily="18" charset="0"/>
                                  <a:cs typeface="Times New Roman" pitchFamily="18" charset="0"/>
                                </a:rPr>
                                <m:t>,</m:t>
                              </m:r>
                              <m:r>
                                <m:rPr>
                                  <m:nor/>
                                </m:rPr>
                                <a:rPr lang="en-US" altLang="ja-JP" sz="2000" b="1" i="0" smtClean="0">
                                  <a:latin typeface="Cambria Math" panose="02040503050406030204" pitchFamily="18" charset="0"/>
                                  <a:cs typeface="Times New Roman" pitchFamily="18" charset="0"/>
                                </a:rPr>
                                <m:t>1</m:t>
                              </m:r>
                            </m:e>
                          </m:d>
                        </m:e>
                        <m:sup>
                          <m:r>
                            <a:rPr lang="en-US" altLang="ja-JP" sz="2000" b="0" i="1" smtClean="0">
                              <a:latin typeface="Cambria Math" panose="02040503050406030204" pitchFamily="18" charset="0"/>
                              <a:cs typeface="Times New Roman" pitchFamily="18" charset="0"/>
                            </a:rPr>
                            <m:t>∗</m:t>
                          </m:r>
                        </m:sup>
                      </m:sSup>
                    </m:oMath>
                  </m:oMathPara>
                </a14:m>
                <a:endParaRPr lang="ja-JP" altLang="en-US"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7280280" y="3900699"/>
                <a:ext cx="1769908" cy="400110"/>
              </a:xfrm>
              <a:prstGeom prst="rect">
                <a:avLst/>
              </a:prstGeom>
              <a:blipFill rotWithShape="0">
                <a:blip r:embed="rId14"/>
                <a:stretch>
                  <a:fillRect/>
                </a:stretch>
              </a:blipFill>
              <a:ln>
                <a:noFill/>
              </a:ln>
              <a:effectLst>
                <a:outerShdw blurRad="50800" dist="38100" dir="2700000" algn="tl" rotWithShape="0">
                  <a:prstClr val="black">
                    <a:alpha val="40000"/>
                  </a:prstClr>
                </a:outerShdw>
              </a:effectLst>
            </p:spPr>
            <p:txBody>
              <a:bodyPr/>
              <a:lstStyle/>
              <a:p>
                <a:r>
                  <a:rPr lang="ja-JP" altLang="en-US">
                    <a:noFill/>
                  </a:rPr>
                  <a:t> </a:t>
                </a:r>
              </a:p>
            </p:txBody>
          </p:sp>
        </mc:Fallback>
      </mc:AlternateContent>
    </p:spTree>
    <p:extLst>
      <p:ext uri="{BB962C8B-B14F-4D97-AF65-F5344CB8AC3E}">
        <p14:creationId xmlns:p14="http://schemas.microsoft.com/office/powerpoint/2010/main" val="483977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444319" y="-40184"/>
                <a:ext cx="8424725" cy="1325563"/>
              </a:xfrm>
            </p:spPr>
            <p:txBody>
              <a:bodyPr/>
              <a:lstStyle/>
              <a:p>
                <a:r>
                  <a:rPr kumimoji="1" lang="en-US" altLang="ja-JP" dirty="0" smtClean="0"/>
                  <a:t>Run (maximal repetition) of </a:t>
                </a:r>
                <a14:m>
                  <m:oMath xmlns:m="http://schemas.openxmlformats.org/officeDocument/2006/math">
                    <m:r>
                      <a:rPr kumimoji="1" lang="en-US" altLang="ja-JP" i="1" dirty="0" smtClean="0">
                        <a:latin typeface="Cambria Math" panose="02040503050406030204" pitchFamily="18" charset="0"/>
                      </a:rPr>
                      <m:t>𝑤</m:t>
                    </m:r>
                  </m:oMath>
                </a14:m>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444319" y="-40184"/>
                <a:ext cx="8424725" cy="1325563"/>
              </a:xfrm>
              <a:blipFill rotWithShape="0">
                <a:blip r:embed="rId3"/>
                <a:stretch>
                  <a:fillRect l="-29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36003" y="1096349"/>
                <a:ext cx="8674105" cy="5338294"/>
              </a:xfrm>
            </p:spPr>
            <p:txBody>
              <a:bodyPr>
                <a:normAutofit/>
              </a:bodyPr>
              <a:lstStyle/>
              <a:p>
                <a:pPr marL="0" indent="0">
                  <a:buNone/>
                </a:pPr>
                <a:r>
                  <a:rPr lang="en-US" altLang="ja-JP" sz="3200" dirty="0" smtClean="0"/>
                  <a:t>Periodic s</a:t>
                </a:r>
                <a:r>
                  <a:rPr kumimoji="1" lang="en-US" altLang="ja-JP" sz="3200" dirty="0" smtClean="0"/>
                  <a:t>ubstring of </a:t>
                </a:r>
                <a14:m>
                  <m:oMath xmlns:m="http://schemas.openxmlformats.org/officeDocument/2006/math">
                    <m:r>
                      <a:rPr kumimoji="1" lang="en-US" altLang="ja-JP" sz="3200" i="1" dirty="0" smtClean="0">
                        <a:latin typeface="Cambria Math" panose="02040503050406030204" pitchFamily="18" charset="0"/>
                      </a:rPr>
                      <m:t>𝑤</m:t>
                    </m:r>
                    <m:r>
                      <a:rPr kumimoji="1" lang="en-US" altLang="ja-JP" sz="3200" i="1" dirty="0" smtClean="0">
                        <a:latin typeface="Cambria Math" panose="02040503050406030204" pitchFamily="18" charset="0"/>
                      </a:rPr>
                      <m:t> </m:t>
                    </m:r>
                  </m:oMath>
                </a14:m>
                <a:r>
                  <a:rPr kumimoji="1" lang="en-US" altLang="ja-JP" sz="3200" dirty="0" smtClean="0"/>
                  <a:t>which is extendable</a:t>
                </a:r>
                <a:br>
                  <a:rPr kumimoji="1" lang="en-US" altLang="ja-JP" sz="3200" dirty="0" smtClean="0"/>
                </a:br>
                <a:r>
                  <a:rPr kumimoji="1" lang="en-US" altLang="ja-JP" sz="3200" dirty="0" smtClean="0"/>
                  <a:t>neither to the left nor to the </a:t>
                </a:r>
                <a:r>
                  <a:rPr lang="en-US" altLang="ja-JP" sz="3200" dirty="0" smtClean="0"/>
                  <a:t>right</a:t>
                </a:r>
                <a:br>
                  <a:rPr lang="en-US" altLang="ja-JP" sz="3200" dirty="0" smtClean="0"/>
                </a:br>
                <a:r>
                  <a:rPr lang="en-US" altLang="ja-JP" sz="3200" dirty="0" smtClean="0"/>
                  <a:t>with the same period.</a:t>
                </a:r>
                <a:br>
                  <a:rPr lang="en-US" altLang="ja-JP" sz="3200" dirty="0" smtClean="0"/>
                </a:br>
                <a:r>
                  <a:rPr lang="en-US" altLang="ja-JP" sz="3200" dirty="0" smtClean="0"/>
                  <a:t/>
                </a:r>
                <a:br>
                  <a:rPr lang="en-US" altLang="ja-JP" sz="3200" dirty="0" smtClean="0"/>
                </a:br>
                <a:r>
                  <a:rPr lang="en-US" altLang="ja-JP" sz="3200" dirty="0" smtClean="0"/>
                  <a:t/>
                </a:r>
                <a:br>
                  <a:rPr lang="en-US" altLang="ja-JP" sz="3200" dirty="0" smtClean="0"/>
                </a:br>
                <a:r>
                  <a:rPr lang="en-US" altLang="ja-JP" sz="3200" dirty="0" smtClean="0"/>
                  <a:t/>
                </a:r>
                <a:br>
                  <a:rPr lang="en-US" altLang="ja-JP" sz="3200" dirty="0" smtClean="0"/>
                </a:br>
                <a:r>
                  <a:rPr lang="en-US" altLang="ja-JP" sz="3200" dirty="0" smtClean="0"/>
                  <a:t/>
                </a:r>
                <a:br>
                  <a:rPr lang="en-US" altLang="ja-JP" sz="3200" dirty="0" smtClean="0"/>
                </a:br>
                <a:r>
                  <a:rPr lang="en-US" altLang="ja-JP" sz="3200" dirty="0" smtClean="0"/>
                  <a:t/>
                </a:r>
                <a:br>
                  <a:rPr lang="en-US" altLang="ja-JP" sz="3200" dirty="0" smtClean="0"/>
                </a:br>
                <a:endParaRPr lang="en-US" altLang="ja-JP" sz="3200" dirty="0" smtClean="0"/>
              </a:p>
              <a:p>
                <a14:m>
                  <m:oMath xmlns:m="http://schemas.openxmlformats.org/officeDocument/2006/math">
                    <m:r>
                      <a:rPr lang="en-US" altLang="ja-JP" sz="3200" i="1" dirty="0">
                        <a:latin typeface="Cambria Math" panose="02040503050406030204" pitchFamily="18" charset="0"/>
                        <a:cs typeface="Times New Roman" pitchFamily="18" charset="0"/>
                      </a:rPr>
                      <m:t>𝜌</m:t>
                    </m:r>
                    <m:d>
                      <m:dPr>
                        <m:ctrlPr>
                          <a:rPr lang="en-US" altLang="ja-JP" sz="3200" i="1" dirty="0">
                            <a:latin typeface="Cambria Math" panose="02040503050406030204" pitchFamily="18" charset="0"/>
                            <a:cs typeface="Times New Roman" pitchFamily="18" charset="0"/>
                          </a:rPr>
                        </m:ctrlPr>
                      </m:dPr>
                      <m:e>
                        <m:r>
                          <a:rPr lang="en-US" altLang="ja-JP" sz="3200" i="1" dirty="0">
                            <a:latin typeface="Cambria Math" panose="02040503050406030204" pitchFamily="18" charset="0"/>
                            <a:cs typeface="Times New Roman" pitchFamily="18" charset="0"/>
                          </a:rPr>
                          <m:t>𝑤</m:t>
                        </m:r>
                      </m:e>
                    </m:d>
                  </m:oMath>
                </a14:m>
                <a:r>
                  <a:rPr lang="ja-JP" altLang="en-US" sz="3200" dirty="0"/>
                  <a:t> </a:t>
                </a:r>
                <a:r>
                  <a:rPr lang="en-US" altLang="ja-JP" sz="3200" dirty="0"/>
                  <a:t>: the number of runs in string </a:t>
                </a:r>
                <a14:m>
                  <m:oMath xmlns:m="http://schemas.openxmlformats.org/officeDocument/2006/math">
                    <m:r>
                      <a:rPr lang="en-US" altLang="ja-JP" sz="3200" i="1" dirty="0">
                        <a:latin typeface="Cambria Math" panose="02040503050406030204" pitchFamily="18" charset="0"/>
                        <a:cs typeface="Times New Roman" pitchFamily="18" charset="0"/>
                      </a:rPr>
                      <m:t>𝑤</m:t>
                    </m:r>
                  </m:oMath>
                </a14:m>
                <a:endParaRPr lang="en-US" altLang="ja-JP" sz="3200" dirty="0"/>
              </a:p>
              <a:p>
                <a14:m>
                  <m:oMath xmlns:m="http://schemas.openxmlformats.org/officeDocument/2006/math">
                    <m:r>
                      <a:rPr lang="en-US" altLang="ja-JP" sz="3200" i="1" dirty="0">
                        <a:latin typeface="Cambria Math" panose="02040503050406030204" pitchFamily="18" charset="0"/>
                        <a:cs typeface="Times New Roman" pitchFamily="18" charset="0"/>
                      </a:rPr>
                      <m:t>𝜎</m:t>
                    </m:r>
                    <m:d>
                      <m:dPr>
                        <m:ctrlPr>
                          <a:rPr lang="en-US" altLang="ja-JP" sz="3200" i="1" dirty="0">
                            <a:latin typeface="Cambria Math" panose="02040503050406030204" pitchFamily="18" charset="0"/>
                            <a:cs typeface="Times New Roman" pitchFamily="18" charset="0"/>
                          </a:rPr>
                        </m:ctrlPr>
                      </m:dPr>
                      <m:e>
                        <m:r>
                          <a:rPr lang="en-US" altLang="ja-JP" sz="3200" i="1" dirty="0">
                            <a:latin typeface="Cambria Math" panose="02040503050406030204" pitchFamily="18" charset="0"/>
                            <a:cs typeface="Times New Roman" pitchFamily="18" charset="0"/>
                          </a:rPr>
                          <m:t>𝑤</m:t>
                        </m:r>
                      </m:e>
                    </m:d>
                  </m:oMath>
                </a14:m>
                <a:r>
                  <a:rPr lang="ja-JP" altLang="en-US" sz="3200" dirty="0"/>
                  <a:t> </a:t>
                </a:r>
                <a:r>
                  <a:rPr lang="en-US" altLang="ja-JP" sz="3200" dirty="0"/>
                  <a:t>: sum of exponents of runs in string </a:t>
                </a:r>
                <a14:m>
                  <m:oMath xmlns:m="http://schemas.openxmlformats.org/officeDocument/2006/math">
                    <m:r>
                      <a:rPr lang="en-US" altLang="ja-JP" sz="3200" i="1" dirty="0">
                        <a:latin typeface="Cambria Math" panose="02040503050406030204" pitchFamily="18" charset="0"/>
                        <a:cs typeface="Times New Roman" pitchFamily="18" charset="0"/>
                      </a:rPr>
                      <m:t>𝑤</m:t>
                    </m:r>
                  </m:oMath>
                </a14:m>
                <a:endParaRPr lang="en-US" altLang="ja-JP" sz="3200" dirty="0"/>
              </a:p>
              <a:p>
                <a:pPr marL="0" indent="0">
                  <a:buNone/>
                </a:pPr>
                <a:endParaRPr lang="en-US" altLang="ja-JP" sz="32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36003" y="1096349"/>
                <a:ext cx="8674105" cy="5338294"/>
              </a:xfrm>
              <a:blipFill rotWithShape="0">
                <a:blip r:embed="rId4"/>
                <a:stretch>
                  <a:fillRect l="-1827" t="-2397" b="-685"/>
                </a:stretch>
              </a:blipFill>
            </p:spPr>
            <p:txBody>
              <a:bodyPr/>
              <a:lstStyle/>
              <a:p>
                <a:r>
                  <a:rPr lang="ja-JP" altLang="en-US">
                    <a:noFill/>
                  </a:rPr>
                  <a:t> </a:t>
                </a:r>
              </a:p>
            </p:txBody>
          </p:sp>
        </mc:Fallback>
      </mc:AlternateContent>
      <p:grpSp>
        <p:nvGrpSpPr>
          <p:cNvPr id="52" name="グループ化 51"/>
          <p:cNvGrpSpPr/>
          <p:nvPr/>
        </p:nvGrpSpPr>
        <p:grpSpPr>
          <a:xfrm>
            <a:off x="302737" y="2690109"/>
            <a:ext cx="8540635" cy="2150773"/>
            <a:chOff x="386365" y="3090182"/>
            <a:chExt cx="8540635" cy="2150773"/>
          </a:xfrm>
        </p:grpSpPr>
        <p:sp>
          <p:nvSpPr>
            <p:cNvPr id="48" name="角丸四角形 47"/>
            <p:cNvSpPr/>
            <p:nvPr/>
          </p:nvSpPr>
          <p:spPr>
            <a:xfrm>
              <a:off x="386365" y="3090182"/>
              <a:ext cx="8540635" cy="215077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598264" y="3211498"/>
              <a:ext cx="6660527" cy="1859627"/>
              <a:chOff x="598264" y="3211498"/>
              <a:chExt cx="6660527" cy="1859627"/>
            </a:xfrm>
          </p:grpSpPr>
          <p:sp>
            <p:nvSpPr>
              <p:cNvPr id="24" name="正方形/長方形 23"/>
              <p:cNvSpPr/>
              <p:nvPr/>
            </p:nvSpPr>
            <p:spPr>
              <a:xfrm>
                <a:off x="2435682" y="3211498"/>
                <a:ext cx="3473708" cy="553998"/>
              </a:xfrm>
              <a:prstGeom prst="rect">
                <a:avLst/>
              </a:prstGeom>
            </p:spPr>
            <p:txBody>
              <a:bodyPr wrap="none" lIns="0" tIns="0" rIns="0" bIns="0">
                <a:spAutoFit/>
              </a:bodyPr>
              <a:lstStyle/>
              <a:p>
                <a:r>
                  <a:rPr lang="en-US" altLang="ja-JP" sz="3600" b="1" spc="300" dirty="0" err="1" smtClean="0">
                    <a:latin typeface="Courier New" pitchFamily="49" charset="0"/>
                    <a:cs typeface="Courier New" pitchFamily="49" charset="0"/>
                  </a:rPr>
                  <a:t>abaababaaab</a:t>
                </a:r>
                <a:endParaRPr lang="ja-JP" altLang="en-US" sz="3600" dirty="0">
                  <a:latin typeface="Cambria Math" pitchFamily="18" charset="0"/>
                </a:endParaRPr>
              </a:p>
            </p:txBody>
          </p:sp>
          <p:grpSp>
            <p:nvGrpSpPr>
              <p:cNvPr id="25" name="グループ化 24"/>
              <p:cNvGrpSpPr/>
              <p:nvPr/>
            </p:nvGrpSpPr>
            <p:grpSpPr>
              <a:xfrm>
                <a:off x="2439706" y="4204315"/>
                <a:ext cx="1857204" cy="209779"/>
                <a:chOff x="1313323" y="4487098"/>
                <a:chExt cx="337076" cy="71442"/>
              </a:xfrm>
            </p:grpSpPr>
            <p:sp>
              <p:nvSpPr>
                <p:cNvPr id="37" name="左大かっこ 36"/>
                <p:cNvSpPr/>
                <p:nvPr/>
              </p:nvSpPr>
              <p:spPr>
                <a:xfrm rot="16200000" flipV="1">
                  <a:off x="1365169" y="4435252"/>
                  <a:ext cx="64282" cy="167974"/>
                </a:xfrm>
                <a:prstGeom prst="leftBracket">
                  <a:avLst>
                    <a:gd name="adj" fmla="val 114286"/>
                  </a:avLst>
                </a:prstGeom>
                <a:ln w="38100"/>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38" name="左大かっこ 37"/>
                <p:cNvSpPr/>
                <p:nvPr/>
              </p:nvSpPr>
              <p:spPr>
                <a:xfrm rot="16200000" flipV="1">
                  <a:off x="1534270" y="4442412"/>
                  <a:ext cx="64283" cy="167974"/>
                </a:xfrm>
                <a:prstGeom prst="leftBracket">
                  <a:avLst>
                    <a:gd name="adj" fmla="val 114286"/>
                  </a:avLst>
                </a:prstGeom>
                <a:ln w="38100"/>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26" name="グループ化 25"/>
              <p:cNvGrpSpPr/>
              <p:nvPr/>
            </p:nvGrpSpPr>
            <p:grpSpPr>
              <a:xfrm>
                <a:off x="3398467" y="3872270"/>
                <a:ext cx="1685354" cy="217546"/>
                <a:chOff x="3496394" y="2502551"/>
                <a:chExt cx="874591" cy="75336"/>
              </a:xfrm>
            </p:grpSpPr>
            <p:sp>
              <p:nvSpPr>
                <p:cNvPr id="34" name="左大かっこ 33"/>
                <p:cNvSpPr/>
                <p:nvPr/>
              </p:nvSpPr>
              <p:spPr>
                <a:xfrm rot="16200000" flipV="1">
                  <a:off x="3615218" y="2389595"/>
                  <a:ext cx="69468" cy="307115"/>
                </a:xfrm>
                <a:prstGeom prst="leftBracket">
                  <a:avLst>
                    <a:gd name="adj" fmla="val 114286"/>
                  </a:avLst>
                </a:prstGeom>
                <a:ln w="38100">
                  <a:solidFill>
                    <a:schemeClr val="accent2"/>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35" name="左大かっこ 34"/>
                <p:cNvSpPr/>
                <p:nvPr/>
              </p:nvSpPr>
              <p:spPr>
                <a:xfrm rot="16200000" flipV="1">
                  <a:off x="3917638" y="2389593"/>
                  <a:ext cx="69469" cy="307115"/>
                </a:xfrm>
                <a:prstGeom prst="leftBracket">
                  <a:avLst>
                    <a:gd name="adj" fmla="val 114286"/>
                  </a:avLst>
                </a:prstGeom>
                <a:ln w="38100">
                  <a:solidFill>
                    <a:schemeClr val="accent2"/>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36" name="左大かっこ 50"/>
                <p:cNvSpPr/>
                <p:nvPr/>
              </p:nvSpPr>
              <p:spPr>
                <a:xfrm rot="16200000" flipV="1">
                  <a:off x="4203723" y="2404759"/>
                  <a:ext cx="69469" cy="265054"/>
                </a:xfrm>
                <a:custGeom>
                  <a:avLst/>
                  <a:gdLst>
                    <a:gd name="connsiteX0" fmla="*/ 114882 w 114882"/>
                    <a:gd name="connsiteY0" fmla="*/ 455985 h 455985"/>
                    <a:gd name="connsiteX1" fmla="*/ 0 w 114882"/>
                    <a:gd name="connsiteY1" fmla="*/ 324691 h 455985"/>
                    <a:gd name="connsiteX2" fmla="*/ 0 w 114882"/>
                    <a:gd name="connsiteY2" fmla="*/ 131294 h 455985"/>
                    <a:gd name="connsiteX3" fmla="*/ 114882 w 114882"/>
                    <a:gd name="connsiteY3" fmla="*/ 0 h 455985"/>
                    <a:gd name="connsiteX4" fmla="*/ 114882 w 114882"/>
                    <a:gd name="connsiteY4" fmla="*/ 455985 h 455985"/>
                    <a:gd name="connsiteX0" fmla="*/ 114882 w 114882"/>
                    <a:gd name="connsiteY0" fmla="*/ 455985 h 455985"/>
                    <a:gd name="connsiteX1" fmla="*/ 0 w 114882"/>
                    <a:gd name="connsiteY1" fmla="*/ 324691 h 455985"/>
                    <a:gd name="connsiteX2" fmla="*/ 0 w 114882"/>
                    <a:gd name="connsiteY2" fmla="*/ 131294 h 455985"/>
                    <a:gd name="connsiteX3" fmla="*/ 114882 w 114882"/>
                    <a:gd name="connsiteY3" fmla="*/ 0 h 455985"/>
                    <a:gd name="connsiteX0" fmla="*/ 114882 w 114882"/>
                    <a:gd name="connsiteY0" fmla="*/ 455985 h 455985"/>
                    <a:gd name="connsiteX1" fmla="*/ 0 w 114882"/>
                    <a:gd name="connsiteY1" fmla="*/ 324691 h 455985"/>
                    <a:gd name="connsiteX2" fmla="*/ 0 w 114882"/>
                    <a:gd name="connsiteY2" fmla="*/ 131294 h 455985"/>
                    <a:gd name="connsiteX3" fmla="*/ 114882 w 114882"/>
                    <a:gd name="connsiteY3" fmla="*/ 0 h 455985"/>
                    <a:gd name="connsiteX4" fmla="*/ 114882 w 114882"/>
                    <a:gd name="connsiteY4" fmla="*/ 455985 h 455985"/>
                    <a:gd name="connsiteX0" fmla="*/ 114882 w 114882"/>
                    <a:gd name="connsiteY0" fmla="*/ 455985 h 455985"/>
                    <a:gd name="connsiteX1" fmla="*/ 0 w 114882"/>
                    <a:gd name="connsiteY1" fmla="*/ 324691 h 455985"/>
                    <a:gd name="connsiteX2" fmla="*/ 0 w 114882"/>
                    <a:gd name="connsiteY2" fmla="*/ 131294 h 455985"/>
                  </a:gdLst>
                  <a:ahLst/>
                  <a:cxnLst>
                    <a:cxn ang="0">
                      <a:pos x="connsiteX0" y="connsiteY0"/>
                    </a:cxn>
                    <a:cxn ang="0">
                      <a:pos x="connsiteX1" y="connsiteY1"/>
                    </a:cxn>
                    <a:cxn ang="0">
                      <a:pos x="connsiteX2" y="connsiteY2"/>
                    </a:cxn>
                  </a:cxnLst>
                  <a:rect l="l" t="t" r="r" b="b"/>
                  <a:pathLst>
                    <a:path w="114882" h="455985" stroke="0" extrusionOk="0">
                      <a:moveTo>
                        <a:pt x="114882" y="455985"/>
                      </a:moveTo>
                      <a:cubicBezTo>
                        <a:pt x="51434" y="455985"/>
                        <a:pt x="0" y="397203"/>
                        <a:pt x="0" y="324691"/>
                      </a:cubicBezTo>
                      <a:lnTo>
                        <a:pt x="0" y="131294"/>
                      </a:lnTo>
                      <a:cubicBezTo>
                        <a:pt x="0" y="58782"/>
                        <a:pt x="51434" y="0"/>
                        <a:pt x="114882" y="0"/>
                      </a:cubicBezTo>
                      <a:lnTo>
                        <a:pt x="114882" y="455985"/>
                      </a:lnTo>
                      <a:close/>
                    </a:path>
                    <a:path w="114882" h="455985" fill="none">
                      <a:moveTo>
                        <a:pt x="114882" y="455985"/>
                      </a:moveTo>
                      <a:cubicBezTo>
                        <a:pt x="51434" y="455985"/>
                        <a:pt x="0" y="397203"/>
                        <a:pt x="0" y="324691"/>
                      </a:cubicBezTo>
                      <a:lnTo>
                        <a:pt x="0" y="131294"/>
                      </a:lnTo>
                    </a:path>
                  </a:pathLst>
                </a:custGeom>
                <a:ln w="38100">
                  <a:solidFill>
                    <a:schemeClr val="accent2"/>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27" name="グループ化 26"/>
              <p:cNvGrpSpPr/>
              <p:nvPr/>
            </p:nvGrpSpPr>
            <p:grpSpPr>
              <a:xfrm>
                <a:off x="4609468" y="3668362"/>
                <a:ext cx="896558" cy="156011"/>
                <a:chOff x="605208" y="4708524"/>
                <a:chExt cx="526994" cy="87434"/>
              </a:xfrm>
              <a:noFill/>
            </p:grpSpPr>
            <p:sp>
              <p:nvSpPr>
                <p:cNvPr id="31" name="左大かっこ 30"/>
                <p:cNvSpPr/>
                <p:nvPr/>
              </p:nvSpPr>
              <p:spPr>
                <a:xfrm rot="16200000" flipV="1">
                  <a:off x="650166" y="4663584"/>
                  <a:ext cx="87411" cy="177328"/>
                </a:xfrm>
                <a:prstGeom prst="leftBracket">
                  <a:avLst>
                    <a:gd name="adj" fmla="val 114286"/>
                  </a:avLst>
                </a:prstGeom>
                <a:grpFill/>
                <a:ln w="38100">
                  <a:solidFill>
                    <a:schemeClr val="accent6"/>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32" name="左大かっこ 31"/>
                <p:cNvSpPr/>
                <p:nvPr/>
              </p:nvSpPr>
              <p:spPr>
                <a:xfrm rot="16200000" flipV="1">
                  <a:off x="823445" y="4663587"/>
                  <a:ext cx="87412" cy="177329"/>
                </a:xfrm>
                <a:prstGeom prst="leftBracket">
                  <a:avLst>
                    <a:gd name="adj" fmla="val 114286"/>
                  </a:avLst>
                </a:prstGeom>
                <a:grpFill/>
                <a:ln w="38100">
                  <a:solidFill>
                    <a:schemeClr val="accent6"/>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33" name="左大かっこ 32"/>
                <p:cNvSpPr/>
                <p:nvPr/>
              </p:nvSpPr>
              <p:spPr>
                <a:xfrm rot="16200000" flipV="1">
                  <a:off x="999832" y="4663566"/>
                  <a:ext cx="87412" cy="177328"/>
                </a:xfrm>
                <a:prstGeom prst="leftBracket">
                  <a:avLst>
                    <a:gd name="adj" fmla="val 114286"/>
                  </a:avLst>
                </a:prstGeom>
                <a:grpFill/>
                <a:ln w="38100">
                  <a:solidFill>
                    <a:schemeClr val="accent6"/>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28" name="グループ化 27"/>
              <p:cNvGrpSpPr/>
              <p:nvPr/>
            </p:nvGrpSpPr>
            <p:grpSpPr>
              <a:xfrm>
                <a:off x="3064562" y="3668312"/>
                <a:ext cx="600558" cy="156071"/>
                <a:chOff x="6415853" y="1085494"/>
                <a:chExt cx="348998" cy="99311"/>
              </a:xfrm>
            </p:grpSpPr>
            <p:sp>
              <p:nvSpPr>
                <p:cNvPr id="29" name="左大かっこ 28"/>
                <p:cNvSpPr/>
                <p:nvPr/>
              </p:nvSpPr>
              <p:spPr>
                <a:xfrm rot="16200000" flipV="1">
                  <a:off x="6454457" y="1046890"/>
                  <a:ext cx="99306" cy="176513"/>
                </a:xfrm>
                <a:prstGeom prst="leftBracket">
                  <a:avLst>
                    <a:gd name="adj" fmla="val 114286"/>
                  </a:avLst>
                </a:prstGeom>
                <a:ln w="38100">
                  <a:solidFill>
                    <a:srgbClr val="FFC000"/>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30" name="左大かっこ 29"/>
                <p:cNvSpPr/>
                <p:nvPr/>
              </p:nvSpPr>
              <p:spPr>
                <a:xfrm rot="16200000" flipV="1">
                  <a:off x="6626940" y="1046895"/>
                  <a:ext cx="99307" cy="176514"/>
                </a:xfrm>
                <a:prstGeom prst="leftBracket">
                  <a:avLst>
                    <a:gd name="adj" fmla="val 114286"/>
                  </a:avLst>
                </a:prstGeom>
                <a:ln w="38100">
                  <a:solidFill>
                    <a:srgbClr val="FFC000"/>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sp>
            <p:nvSpPr>
              <p:cNvPr id="39" name="四角形吹き出し 38"/>
              <p:cNvSpPr/>
              <p:nvPr/>
            </p:nvSpPr>
            <p:spPr>
              <a:xfrm>
                <a:off x="599729" y="4360296"/>
                <a:ext cx="1679226" cy="646331"/>
              </a:xfrm>
              <a:prstGeom prst="wedgeRectCallout">
                <a:avLst>
                  <a:gd name="adj1" fmla="val 65683"/>
                  <a:gd name="adj2" fmla="val -39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smtClean="0">
                    <a:solidFill>
                      <a:schemeClr val="tx1"/>
                    </a:solidFill>
                  </a:rPr>
                  <a:t>period : 3</a:t>
                </a:r>
                <a:br>
                  <a:rPr lang="en-US" altLang="ja-JP" dirty="0" smtClean="0">
                    <a:solidFill>
                      <a:schemeClr val="tx1"/>
                    </a:solidFill>
                  </a:rPr>
                </a:br>
                <a:r>
                  <a:rPr lang="en-US" altLang="ja-JP" dirty="0" smtClean="0">
                    <a:solidFill>
                      <a:schemeClr val="tx1"/>
                    </a:solidFill>
                  </a:rPr>
                  <a:t>exponent : 2</a:t>
                </a:r>
                <a:endParaRPr kumimoji="1" lang="ja-JP" altLang="en-US" dirty="0">
                  <a:solidFill>
                    <a:schemeClr val="tx1"/>
                  </a:solidFill>
                </a:endParaRPr>
              </a:p>
            </p:txBody>
          </p:sp>
          <p:sp>
            <p:nvSpPr>
              <p:cNvPr id="40" name="四角形吹き出し 39"/>
              <p:cNvSpPr/>
              <p:nvPr/>
            </p:nvSpPr>
            <p:spPr>
              <a:xfrm>
                <a:off x="4406265" y="4424794"/>
                <a:ext cx="1766219" cy="646331"/>
              </a:xfrm>
              <a:prstGeom prst="wedgeRectCallout">
                <a:avLst>
                  <a:gd name="adj1" fmla="val -27394"/>
                  <a:gd name="adj2" fmla="val -9624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smtClean="0">
                    <a:solidFill>
                      <a:schemeClr val="tx1"/>
                    </a:solidFill>
                  </a:rPr>
                  <a:t>period : 2</a:t>
                </a:r>
                <a:br>
                  <a:rPr lang="en-US" altLang="ja-JP" dirty="0" smtClean="0">
                    <a:solidFill>
                      <a:schemeClr val="tx1"/>
                    </a:solidFill>
                  </a:rPr>
                </a:br>
                <a:r>
                  <a:rPr lang="en-US" altLang="ja-JP" dirty="0" smtClean="0">
                    <a:solidFill>
                      <a:schemeClr val="tx1"/>
                    </a:solidFill>
                  </a:rPr>
                  <a:t>exponent : 2.5</a:t>
                </a:r>
                <a:endParaRPr kumimoji="1" lang="ja-JP" altLang="en-US" dirty="0">
                  <a:solidFill>
                    <a:schemeClr val="tx1"/>
                  </a:solidFill>
                </a:endParaRPr>
              </a:p>
            </p:txBody>
          </p:sp>
          <p:sp>
            <p:nvSpPr>
              <p:cNvPr id="41" name="四角形吹き出し 40"/>
              <p:cNvSpPr/>
              <p:nvPr/>
            </p:nvSpPr>
            <p:spPr>
              <a:xfrm>
                <a:off x="5728935" y="3703238"/>
                <a:ext cx="1529856" cy="646331"/>
              </a:xfrm>
              <a:prstGeom prst="wedgeRectCallout">
                <a:avLst>
                  <a:gd name="adj1" fmla="val -61666"/>
                  <a:gd name="adj2" fmla="val -3467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smtClean="0">
                    <a:solidFill>
                      <a:schemeClr val="tx1"/>
                    </a:solidFill>
                  </a:rPr>
                  <a:t>period : 1</a:t>
                </a:r>
                <a:br>
                  <a:rPr lang="en-US" altLang="ja-JP" dirty="0" smtClean="0">
                    <a:solidFill>
                      <a:schemeClr val="tx1"/>
                    </a:solidFill>
                  </a:rPr>
                </a:br>
                <a:r>
                  <a:rPr lang="en-US" altLang="ja-JP" dirty="0" smtClean="0">
                    <a:solidFill>
                      <a:schemeClr val="tx1"/>
                    </a:solidFill>
                  </a:rPr>
                  <a:t>exponent : 3</a:t>
                </a:r>
                <a:endParaRPr kumimoji="1" lang="ja-JP" altLang="en-US" dirty="0">
                  <a:solidFill>
                    <a:schemeClr val="tx1"/>
                  </a:solidFill>
                </a:endParaRPr>
              </a:p>
            </p:txBody>
          </p:sp>
          <p:sp>
            <p:nvSpPr>
              <p:cNvPr id="46" name="四角形吹き出し 45"/>
              <p:cNvSpPr/>
              <p:nvPr/>
            </p:nvSpPr>
            <p:spPr>
              <a:xfrm>
                <a:off x="598264" y="3491428"/>
                <a:ext cx="1679226" cy="646331"/>
              </a:xfrm>
              <a:prstGeom prst="wedgeRectCallout">
                <a:avLst>
                  <a:gd name="adj1" fmla="val 84090"/>
                  <a:gd name="adj2" fmla="val 492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smtClean="0">
                    <a:solidFill>
                      <a:schemeClr val="tx1"/>
                    </a:solidFill>
                  </a:rPr>
                  <a:t>period : 1</a:t>
                </a:r>
                <a:br>
                  <a:rPr lang="en-US" altLang="ja-JP" dirty="0" smtClean="0">
                    <a:solidFill>
                      <a:schemeClr val="tx1"/>
                    </a:solidFill>
                  </a:rPr>
                </a:br>
                <a:r>
                  <a:rPr lang="en-US" altLang="ja-JP" dirty="0" smtClean="0">
                    <a:solidFill>
                      <a:schemeClr val="tx1"/>
                    </a:solidFill>
                  </a:rPr>
                  <a:t>exponent : 2</a:t>
                </a:r>
                <a:endParaRPr kumimoji="1" lang="ja-JP" altLang="en-US" dirty="0">
                  <a:solidFill>
                    <a:schemeClr val="tx1"/>
                  </a:solidFill>
                </a:endParaRPr>
              </a:p>
            </p:txBody>
          </p:sp>
        </p:grpSp>
        <mc:AlternateContent xmlns:mc="http://schemas.openxmlformats.org/markup-compatibility/2006" xmlns:a14="http://schemas.microsoft.com/office/drawing/2010/main">
          <mc:Choice Requires="a14">
            <p:sp>
              <p:nvSpPr>
                <p:cNvPr id="49" name="正方形/長方形 48"/>
                <p:cNvSpPr/>
                <p:nvPr/>
              </p:nvSpPr>
              <p:spPr>
                <a:xfrm>
                  <a:off x="7258791" y="4378627"/>
                  <a:ext cx="12960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dirty="0">
                            <a:latin typeface="Cambria Math" panose="02040503050406030204" pitchFamily="18" charset="0"/>
                            <a:cs typeface="Times New Roman" pitchFamily="18" charset="0"/>
                          </a:rPr>
                          <m:t>𝜌</m:t>
                        </m:r>
                        <m:d>
                          <m:dPr>
                            <m:ctrlPr>
                              <a:rPr lang="en-US" altLang="ja-JP" sz="2000" i="1" dirty="0">
                                <a:latin typeface="Cambria Math" panose="02040503050406030204" pitchFamily="18" charset="0"/>
                                <a:cs typeface="Times New Roman" pitchFamily="18" charset="0"/>
                              </a:rPr>
                            </m:ctrlPr>
                          </m:dPr>
                          <m:e>
                            <m:r>
                              <a:rPr lang="en-US" altLang="ja-JP" sz="2000" i="1" dirty="0">
                                <a:latin typeface="Cambria Math" panose="02040503050406030204" pitchFamily="18" charset="0"/>
                                <a:cs typeface="Times New Roman" pitchFamily="18" charset="0"/>
                              </a:rPr>
                              <m:t>𝑤</m:t>
                            </m:r>
                          </m:e>
                        </m:d>
                        <m:r>
                          <a:rPr lang="en-US" altLang="ja-JP" sz="2000" i="1" dirty="0">
                            <a:latin typeface="Cambria Math" panose="02040503050406030204" pitchFamily="18" charset="0"/>
                            <a:cs typeface="Times New Roman" pitchFamily="18" charset="0"/>
                          </a:rPr>
                          <m:t>=4</m:t>
                        </m:r>
                      </m:oMath>
                    </m:oMathPara>
                  </a14:m>
                  <a:endParaRPr lang="ja-JP" altLang="en-US" sz="2000"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7258791" y="4378627"/>
                  <a:ext cx="1296060" cy="400110"/>
                </a:xfrm>
                <a:prstGeom prst="rect">
                  <a:avLst/>
                </a:prstGeom>
                <a:blipFill rotWithShape="0">
                  <a:blip r:embed="rId5"/>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p:cNvSpPr/>
                <p:nvPr/>
              </p:nvSpPr>
              <p:spPr>
                <a:xfrm>
                  <a:off x="7258791" y="4747959"/>
                  <a:ext cx="15011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cs typeface="Times New Roman" pitchFamily="18" charset="0"/>
                          </a:rPr>
                          <m:t>𝜎</m:t>
                        </m:r>
                        <m:d>
                          <m:dPr>
                            <m:ctrlPr>
                              <a:rPr lang="en-US" altLang="ja-JP" sz="2000" i="1" dirty="0">
                                <a:latin typeface="Cambria Math" panose="02040503050406030204" pitchFamily="18" charset="0"/>
                                <a:cs typeface="Times New Roman" pitchFamily="18" charset="0"/>
                              </a:rPr>
                            </m:ctrlPr>
                          </m:dPr>
                          <m:e>
                            <m:r>
                              <a:rPr lang="en-US" altLang="ja-JP" sz="2000" i="1" dirty="0">
                                <a:latin typeface="Cambria Math" panose="02040503050406030204" pitchFamily="18" charset="0"/>
                                <a:cs typeface="Times New Roman" pitchFamily="18" charset="0"/>
                              </a:rPr>
                              <m:t>𝑤</m:t>
                            </m:r>
                          </m:e>
                        </m:d>
                        <m:r>
                          <a:rPr lang="en-US" altLang="ja-JP" sz="2000" b="0" i="1" dirty="0" smtClean="0">
                            <a:latin typeface="Cambria Math" panose="02040503050406030204" pitchFamily="18" charset="0"/>
                            <a:cs typeface="Times New Roman" pitchFamily="18" charset="0"/>
                          </a:rPr>
                          <m:t>=9.5</m:t>
                        </m:r>
                      </m:oMath>
                    </m:oMathPara>
                  </a14:m>
                  <a:endParaRPr lang="ja-JP" altLang="en-US" sz="2000" dirty="0"/>
                </a:p>
              </p:txBody>
            </p:sp>
          </mc:Choice>
          <mc:Fallback xmlns="">
            <p:sp>
              <p:nvSpPr>
                <p:cNvPr id="50" name="正方形/長方形 49"/>
                <p:cNvSpPr>
                  <a:spLocks noRot="1" noChangeAspect="1" noMove="1" noResize="1" noEditPoints="1" noAdjustHandles="1" noChangeArrowheads="1" noChangeShapeType="1" noTextEdit="1"/>
                </p:cNvSpPr>
                <p:nvPr/>
              </p:nvSpPr>
              <p:spPr>
                <a:xfrm>
                  <a:off x="7258791" y="4747959"/>
                  <a:ext cx="1501180" cy="400110"/>
                </a:xfrm>
                <a:prstGeom prst="rect">
                  <a:avLst/>
                </a:prstGeom>
                <a:blipFill rotWithShape="0">
                  <a:blip r:embed="rId6"/>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1" name="正方形/長方形 50"/>
              <p:cNvSpPr/>
              <p:nvPr/>
            </p:nvSpPr>
            <p:spPr>
              <a:xfrm>
                <a:off x="674914" y="6352909"/>
                <a:ext cx="4596643" cy="461665"/>
              </a:xfrm>
              <a:prstGeom prst="rect">
                <a:avLst/>
              </a:prstGeom>
              <a:solidFill>
                <a:schemeClr val="accent4">
                  <a:lumMod val="40000"/>
                  <a:lumOff val="60000"/>
                </a:schemeClr>
              </a:solidFill>
            </p:spPr>
            <p:txBody>
              <a:bodyPr wrap="none">
                <a:spAutoFit/>
              </a:bodyPr>
              <a:lstStyle/>
              <a:p>
                <a14:m>
                  <m:oMath xmlns:m="http://schemas.openxmlformats.org/officeDocument/2006/math">
                    <m:r>
                      <a:rPr lang="en-US" altLang="ja-JP" sz="2400" b="0" i="1" dirty="0" smtClean="0">
                        <a:latin typeface="Cambria Math" panose="02040503050406030204" pitchFamily="18" charset="0"/>
                        <a:cs typeface="Times New Roman" pitchFamily="18" charset="0"/>
                      </a:rPr>
                      <m:t>2</m:t>
                    </m:r>
                    <m:r>
                      <a:rPr lang="en-US" altLang="ja-JP" sz="2400" i="1" dirty="0" smtClean="0">
                        <a:latin typeface="Cambria Math" panose="02040503050406030204" pitchFamily="18" charset="0"/>
                        <a:cs typeface="Times New Roman" pitchFamily="18" charset="0"/>
                      </a:rPr>
                      <m:t>𝜌</m:t>
                    </m:r>
                    <m:d>
                      <m:dPr>
                        <m:ctrlPr>
                          <a:rPr lang="en-US" altLang="ja-JP" sz="2400" i="1" dirty="0">
                            <a:latin typeface="Cambria Math" panose="02040503050406030204" pitchFamily="18" charset="0"/>
                            <a:cs typeface="Times New Roman" pitchFamily="18" charset="0"/>
                          </a:rPr>
                        </m:ctrlPr>
                      </m:dPr>
                      <m:e>
                        <m:r>
                          <a:rPr lang="en-US" altLang="ja-JP" sz="2400" i="1" dirty="0">
                            <a:latin typeface="Cambria Math" panose="02040503050406030204" pitchFamily="18" charset="0"/>
                            <a:cs typeface="Times New Roman" pitchFamily="18" charset="0"/>
                          </a:rPr>
                          <m:t>𝑤</m:t>
                        </m:r>
                      </m:e>
                    </m:d>
                    <m:r>
                      <a:rPr lang="en-US" altLang="ja-JP" sz="2400" b="0" i="1" dirty="0" smtClean="0">
                        <a:latin typeface="Cambria Math" panose="02040503050406030204" pitchFamily="18" charset="0"/>
                        <a:cs typeface="Times New Roman" pitchFamily="18" charset="0"/>
                      </a:rPr>
                      <m:t>≤</m:t>
                    </m:r>
                    <m:r>
                      <a:rPr lang="en-US" altLang="ja-JP" sz="2400" b="0" i="1" dirty="0" smtClean="0">
                        <a:latin typeface="Cambria Math" panose="02040503050406030204" pitchFamily="18" charset="0"/>
                        <a:cs typeface="Times New Roman" pitchFamily="18" charset="0"/>
                      </a:rPr>
                      <m:t>𝜎</m:t>
                    </m:r>
                    <m:d>
                      <m:dPr>
                        <m:ctrlPr>
                          <a:rPr lang="en-US" altLang="ja-JP" sz="2400" b="0" i="1" dirty="0" smtClean="0">
                            <a:latin typeface="Cambria Math" panose="02040503050406030204" pitchFamily="18" charset="0"/>
                            <a:cs typeface="Times New Roman" pitchFamily="18" charset="0"/>
                          </a:rPr>
                        </m:ctrlPr>
                      </m:dPr>
                      <m:e>
                        <m:r>
                          <a:rPr lang="en-US" altLang="ja-JP" sz="2400" b="0" i="1" dirty="0" smtClean="0">
                            <a:latin typeface="Cambria Math" panose="02040503050406030204" pitchFamily="18" charset="0"/>
                            <a:cs typeface="Times New Roman" pitchFamily="18" charset="0"/>
                          </a:rPr>
                          <m:t>𝑤</m:t>
                        </m:r>
                      </m:e>
                    </m:d>
                  </m:oMath>
                </a14:m>
                <a:r>
                  <a:rPr lang="ja-JP" altLang="en-US" sz="2400" dirty="0" smtClean="0"/>
                  <a:t> </a:t>
                </a:r>
                <a:r>
                  <a:rPr lang="en-US" altLang="ja-JP" sz="2400" dirty="0" smtClean="0"/>
                  <a:t>for any string </a:t>
                </a:r>
                <a14:m>
                  <m:oMath xmlns:m="http://schemas.openxmlformats.org/officeDocument/2006/math">
                    <m:r>
                      <a:rPr lang="en-US" altLang="ja-JP" sz="2400" i="1" dirty="0">
                        <a:latin typeface="Cambria Math" panose="02040503050406030204" pitchFamily="18" charset="0"/>
                        <a:cs typeface="Times New Roman" pitchFamily="18" charset="0"/>
                      </a:rPr>
                      <m:t>𝑤</m:t>
                    </m:r>
                  </m:oMath>
                </a14:m>
                <a:r>
                  <a:rPr lang="en-US" altLang="ja-JP" sz="2400" dirty="0" smtClean="0"/>
                  <a:t> </a:t>
                </a:r>
                <a:endParaRPr lang="ja-JP" altLang="en-US" sz="2400" dirty="0"/>
              </a:p>
            </p:txBody>
          </p:sp>
        </mc:Choice>
        <mc:Fallback xmlns="">
          <p:sp>
            <p:nvSpPr>
              <p:cNvPr id="51" name="正方形/長方形 50"/>
              <p:cNvSpPr>
                <a:spLocks noRot="1" noChangeAspect="1" noMove="1" noResize="1" noEditPoints="1" noAdjustHandles="1" noChangeArrowheads="1" noChangeShapeType="1" noTextEdit="1"/>
              </p:cNvSpPr>
              <p:nvPr/>
            </p:nvSpPr>
            <p:spPr>
              <a:xfrm>
                <a:off x="674914" y="6352909"/>
                <a:ext cx="4596643" cy="461665"/>
              </a:xfrm>
              <a:prstGeom prst="rect">
                <a:avLst/>
              </a:prstGeom>
              <a:blipFill rotWithShape="0">
                <a:blip r:embed="rId7"/>
                <a:stretch>
                  <a:fillRect l="-398" t="-10526" b="-2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7342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493056" y="139833"/>
                <a:ext cx="8424725" cy="1325563"/>
              </a:xfrm>
            </p:spPr>
            <p:txBody>
              <a:bodyPr>
                <a:normAutofit fontScale="90000"/>
              </a:bodyPr>
              <a:lstStyle/>
              <a:p>
                <a:r>
                  <a:rPr kumimoji="1" lang="en-US" altLang="ja-JP" sz="3600" dirty="0" smtClean="0"/>
                  <a:t>Maximum Number of Runs</a:t>
                </a:r>
                <a:br>
                  <a:rPr kumimoji="1" lang="en-US" altLang="ja-JP" sz="3600" dirty="0" smtClean="0"/>
                </a:br>
                <a:r>
                  <a:rPr kumimoji="1" lang="en-US" altLang="ja-JP" sz="3600" dirty="0" smtClean="0"/>
                  <a:t>(Maximum Sum of Exponents of Runs)</a:t>
                </a:r>
                <a:br>
                  <a:rPr kumimoji="1" lang="en-US" altLang="ja-JP" sz="3600" dirty="0" smtClean="0"/>
                </a:br>
                <a:r>
                  <a:rPr kumimoji="1" lang="en-US" altLang="ja-JP" sz="3600" dirty="0" smtClean="0"/>
                  <a:t>   in a String of Length </a:t>
                </a:r>
                <a14:m>
                  <m:oMath xmlns:m="http://schemas.openxmlformats.org/officeDocument/2006/math">
                    <m:r>
                      <a:rPr kumimoji="1" lang="en-US" altLang="ja-JP" sz="3600" i="1" dirty="0" smtClean="0">
                        <a:latin typeface="Cambria Math" panose="02040503050406030204" pitchFamily="18" charset="0"/>
                      </a:rPr>
                      <m:t>𝑛</m:t>
                    </m:r>
                  </m:oMath>
                </a14:m>
                <a:endParaRPr kumimoji="1" lang="ja-JP" altLang="en-US" sz="36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493056" y="139833"/>
                <a:ext cx="8424725" cy="1325563"/>
              </a:xfrm>
              <a:blipFill rotWithShape="0">
                <a:blip r:embed="rId3"/>
                <a:stretch>
                  <a:fillRect l="-1881" t="-12903" b="-184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37018" y="5034893"/>
                <a:ext cx="5368324" cy="1196804"/>
              </a:xfrm>
            </p:spPr>
            <p:txBody>
              <a:bodyPr>
                <a:normAutofit fontScale="92500"/>
              </a:bodyPr>
              <a:lstStyle/>
              <a:p>
                <a14:m>
                  <m:oMath xmlns:m="http://schemas.openxmlformats.org/officeDocument/2006/math">
                    <m:r>
                      <a:rPr lang="en-US" altLang="ja-JP" sz="3200" i="1" dirty="0" smtClean="0">
                        <a:latin typeface="Cambria Math" panose="02040503050406030204" pitchFamily="18" charset="0"/>
                        <a:cs typeface="Times New Roman" pitchFamily="18" charset="0"/>
                      </a:rPr>
                      <m:t>𝜌</m:t>
                    </m:r>
                    <m:d>
                      <m:dPr>
                        <m:ctrlPr>
                          <a:rPr lang="en-US" altLang="ja-JP" sz="3200" i="1" dirty="0">
                            <a:latin typeface="Cambria Math" panose="02040503050406030204" pitchFamily="18" charset="0"/>
                            <a:cs typeface="Times New Roman" pitchFamily="18" charset="0"/>
                          </a:rPr>
                        </m:ctrlPr>
                      </m:dPr>
                      <m:e>
                        <m:r>
                          <a:rPr lang="en-US" altLang="ja-JP" sz="3200" b="0" i="1" dirty="0" smtClean="0">
                            <a:latin typeface="Cambria Math" panose="02040503050406030204" pitchFamily="18" charset="0"/>
                            <a:cs typeface="Times New Roman" pitchFamily="18" charset="0"/>
                          </a:rPr>
                          <m:t>𝑛</m:t>
                        </m:r>
                      </m:e>
                    </m:d>
                    <m:r>
                      <a:rPr lang="en-US" altLang="ja-JP" sz="3200" b="0" i="1" dirty="0" smtClean="0">
                        <a:latin typeface="Cambria Math" panose="02040503050406030204" pitchFamily="18" charset="0"/>
                        <a:cs typeface="Times New Roman" pitchFamily="18" charset="0"/>
                      </a:rPr>
                      <m:t>=</m:t>
                    </m:r>
                    <m:func>
                      <m:funcPr>
                        <m:ctrlPr>
                          <a:rPr lang="en-US" altLang="ja-JP" sz="3200" b="0" i="1" dirty="0" smtClean="0">
                            <a:latin typeface="Cambria Math" panose="02040503050406030204" pitchFamily="18" charset="0"/>
                            <a:cs typeface="Times New Roman" pitchFamily="18" charset="0"/>
                          </a:rPr>
                        </m:ctrlPr>
                      </m:funcPr>
                      <m:fName>
                        <m:r>
                          <m:rPr>
                            <m:sty m:val="p"/>
                          </m:rPr>
                          <a:rPr lang="en-US" altLang="ja-JP" sz="3200" b="0" i="0" dirty="0" smtClean="0">
                            <a:latin typeface="Cambria Math" panose="02040503050406030204" pitchFamily="18" charset="0"/>
                            <a:cs typeface="Times New Roman" pitchFamily="18" charset="0"/>
                          </a:rPr>
                          <m:t>max</m:t>
                        </m:r>
                      </m:fName>
                      <m:e>
                        <m:r>
                          <a:rPr lang="en-US" altLang="ja-JP" sz="3200" b="0" i="1" dirty="0" smtClean="0">
                            <a:latin typeface="Cambria Math" panose="02040503050406030204" pitchFamily="18" charset="0"/>
                            <a:cs typeface="Times New Roman" pitchFamily="18" charset="0"/>
                          </a:rPr>
                          <m:t> </m:t>
                        </m:r>
                        <m:d>
                          <m:dPr>
                            <m:begChr m:val="{"/>
                            <m:endChr m:val="}"/>
                            <m:ctrlPr>
                              <a:rPr lang="en-US" altLang="ja-JP" sz="3200" b="0" i="1" dirty="0" smtClean="0">
                                <a:latin typeface="Cambria Math" panose="02040503050406030204" pitchFamily="18" charset="0"/>
                                <a:cs typeface="Times New Roman" pitchFamily="18" charset="0"/>
                              </a:rPr>
                            </m:ctrlPr>
                          </m:dPr>
                          <m:e>
                            <m:r>
                              <a:rPr lang="en-US" altLang="ja-JP" sz="3200" b="0" i="1" dirty="0" smtClean="0">
                                <a:latin typeface="Cambria Math" panose="02040503050406030204" pitchFamily="18" charset="0"/>
                                <a:cs typeface="Times New Roman" pitchFamily="18" charset="0"/>
                              </a:rPr>
                              <m:t>𝜌</m:t>
                            </m:r>
                            <m:d>
                              <m:dPr>
                                <m:ctrlPr>
                                  <a:rPr lang="en-US" altLang="ja-JP" sz="3200" b="0" i="1" dirty="0" smtClean="0">
                                    <a:latin typeface="Cambria Math" panose="02040503050406030204" pitchFamily="18" charset="0"/>
                                    <a:cs typeface="Times New Roman" pitchFamily="18" charset="0"/>
                                  </a:rPr>
                                </m:ctrlPr>
                              </m:dPr>
                              <m:e>
                                <m:r>
                                  <a:rPr lang="en-US" altLang="ja-JP" sz="3200" b="0" i="1" dirty="0" smtClean="0">
                                    <a:latin typeface="Cambria Math" panose="02040503050406030204" pitchFamily="18" charset="0"/>
                                    <a:cs typeface="Times New Roman" pitchFamily="18" charset="0"/>
                                  </a:rPr>
                                  <m:t>𝑤</m:t>
                                </m:r>
                              </m:e>
                            </m:d>
                            <m:r>
                              <a:rPr lang="en-US" altLang="ja-JP" sz="3200" b="0" i="1" dirty="0" smtClean="0">
                                <a:latin typeface="Cambria Math" panose="02040503050406030204" pitchFamily="18" charset="0"/>
                                <a:cs typeface="Times New Roman" pitchFamily="18" charset="0"/>
                              </a:rPr>
                              <m:t> </m:t>
                            </m:r>
                          </m:e>
                          <m:e>
                            <m:r>
                              <a:rPr lang="en-US" altLang="ja-JP" sz="3200" b="0" i="1" dirty="0" smtClean="0">
                                <a:latin typeface="Cambria Math" panose="02040503050406030204" pitchFamily="18" charset="0"/>
                                <a:cs typeface="Times New Roman" pitchFamily="18" charset="0"/>
                              </a:rPr>
                              <m:t>  </m:t>
                            </m:r>
                            <m:r>
                              <a:rPr lang="en-US" altLang="ja-JP" sz="3200" b="0" i="1" dirty="0" smtClean="0">
                                <a:latin typeface="Cambria Math" panose="02040503050406030204" pitchFamily="18" charset="0"/>
                                <a:cs typeface="Times New Roman" pitchFamily="18" charset="0"/>
                              </a:rPr>
                              <m:t>𝑤</m:t>
                            </m:r>
                            <m:r>
                              <a:rPr lang="en-US" altLang="ja-JP" sz="3200" b="0" i="1" dirty="0" smtClean="0">
                                <a:latin typeface="Cambria Math" panose="02040503050406030204" pitchFamily="18" charset="0"/>
                                <a:cs typeface="Times New Roman" pitchFamily="18" charset="0"/>
                              </a:rPr>
                              <m:t>∈</m:t>
                            </m:r>
                            <m:sSup>
                              <m:sSupPr>
                                <m:ctrlPr>
                                  <a:rPr lang="en-US" altLang="ja-JP" sz="3200" b="0" i="1" dirty="0" smtClean="0">
                                    <a:latin typeface="Cambria Math" panose="02040503050406030204" pitchFamily="18" charset="0"/>
                                    <a:cs typeface="Times New Roman" pitchFamily="18" charset="0"/>
                                  </a:rPr>
                                </m:ctrlPr>
                              </m:sSupPr>
                              <m:e>
                                <m:r>
                                  <m:rPr>
                                    <m:sty m:val="p"/>
                                  </m:rPr>
                                  <a:rPr lang="en-US" altLang="ja-JP" sz="3200" b="0" i="0" dirty="0" smtClean="0">
                                    <a:latin typeface="Cambria Math" panose="02040503050406030204" pitchFamily="18" charset="0"/>
                                    <a:cs typeface="Times New Roman" pitchFamily="18" charset="0"/>
                                  </a:rPr>
                                  <m:t>Σ</m:t>
                                </m:r>
                              </m:e>
                              <m:sup>
                                <m:r>
                                  <a:rPr lang="en-US" altLang="ja-JP" sz="3200" b="0" i="1" dirty="0" smtClean="0">
                                    <a:latin typeface="Cambria Math" panose="02040503050406030204" pitchFamily="18" charset="0"/>
                                    <a:cs typeface="Times New Roman" pitchFamily="18" charset="0"/>
                                  </a:rPr>
                                  <m:t>𝑛</m:t>
                                </m:r>
                              </m:sup>
                            </m:sSup>
                            <m:r>
                              <a:rPr lang="en-US" altLang="ja-JP" sz="3200" b="0" i="1" dirty="0" smtClean="0">
                                <a:latin typeface="Cambria Math" panose="02040503050406030204" pitchFamily="18" charset="0"/>
                                <a:cs typeface="Times New Roman" pitchFamily="18" charset="0"/>
                              </a:rPr>
                              <m:t> </m:t>
                            </m:r>
                          </m:e>
                        </m:d>
                      </m:e>
                    </m:func>
                  </m:oMath>
                </a14:m>
                <a:endParaRPr lang="en-US" altLang="ja-JP" sz="3200" b="0" i="1" dirty="0" smtClean="0">
                  <a:latin typeface="Cambria Math" panose="02040503050406030204" pitchFamily="18" charset="0"/>
                  <a:cs typeface="Times New Roman" pitchFamily="18" charset="0"/>
                </a:endParaRPr>
              </a:p>
              <a:p>
                <a14:m>
                  <m:oMath xmlns:m="http://schemas.openxmlformats.org/officeDocument/2006/math">
                    <m:r>
                      <a:rPr lang="en-US" altLang="ja-JP" sz="3200" i="1" dirty="0">
                        <a:latin typeface="Cambria Math" panose="02040503050406030204" pitchFamily="18" charset="0"/>
                        <a:cs typeface="Times New Roman" pitchFamily="18" charset="0"/>
                      </a:rPr>
                      <m:t>𝜎</m:t>
                    </m:r>
                    <m:d>
                      <m:dPr>
                        <m:ctrlPr>
                          <a:rPr lang="en-US" altLang="ja-JP" sz="3200" i="1" dirty="0">
                            <a:latin typeface="Cambria Math" panose="02040503050406030204" pitchFamily="18" charset="0"/>
                            <a:cs typeface="Times New Roman" pitchFamily="18" charset="0"/>
                          </a:rPr>
                        </m:ctrlPr>
                      </m:dPr>
                      <m:e>
                        <m:r>
                          <a:rPr lang="en-US" altLang="ja-JP" sz="3200" b="0" i="1" dirty="0" smtClean="0">
                            <a:latin typeface="Cambria Math" panose="02040503050406030204" pitchFamily="18" charset="0"/>
                            <a:cs typeface="Times New Roman" pitchFamily="18" charset="0"/>
                          </a:rPr>
                          <m:t>𝑛</m:t>
                        </m:r>
                      </m:e>
                    </m:d>
                    <m:r>
                      <a:rPr lang="en-US" altLang="ja-JP" sz="3200" i="1" dirty="0">
                        <a:latin typeface="Cambria Math" panose="02040503050406030204" pitchFamily="18" charset="0"/>
                        <a:cs typeface="Times New Roman" pitchFamily="18" charset="0"/>
                      </a:rPr>
                      <m:t>=</m:t>
                    </m:r>
                    <m:func>
                      <m:funcPr>
                        <m:ctrlPr>
                          <a:rPr lang="en-US" altLang="ja-JP" sz="3200" i="1" dirty="0">
                            <a:latin typeface="Cambria Math" panose="02040503050406030204" pitchFamily="18" charset="0"/>
                            <a:cs typeface="Times New Roman" pitchFamily="18" charset="0"/>
                          </a:rPr>
                        </m:ctrlPr>
                      </m:funcPr>
                      <m:fName>
                        <m:r>
                          <m:rPr>
                            <m:sty m:val="p"/>
                          </m:rPr>
                          <a:rPr lang="en-US" altLang="ja-JP" sz="3200" dirty="0">
                            <a:latin typeface="Cambria Math" panose="02040503050406030204" pitchFamily="18" charset="0"/>
                            <a:cs typeface="Times New Roman" pitchFamily="18" charset="0"/>
                          </a:rPr>
                          <m:t>max</m:t>
                        </m:r>
                      </m:fName>
                      <m:e>
                        <m:r>
                          <a:rPr lang="en-US" altLang="ja-JP" sz="3200" b="0" i="1" dirty="0" smtClean="0">
                            <a:latin typeface="Cambria Math" panose="02040503050406030204" pitchFamily="18" charset="0"/>
                            <a:cs typeface="Times New Roman" pitchFamily="18" charset="0"/>
                          </a:rPr>
                          <m:t> </m:t>
                        </m:r>
                        <m:d>
                          <m:dPr>
                            <m:begChr m:val="{"/>
                            <m:endChr m:val="}"/>
                            <m:ctrlPr>
                              <a:rPr lang="en-US" altLang="ja-JP" sz="3200" i="1" dirty="0">
                                <a:latin typeface="Cambria Math" panose="02040503050406030204" pitchFamily="18" charset="0"/>
                                <a:cs typeface="Times New Roman" pitchFamily="18" charset="0"/>
                              </a:rPr>
                            </m:ctrlPr>
                          </m:dPr>
                          <m:e>
                            <m:r>
                              <a:rPr lang="en-US" altLang="ja-JP" sz="3200" b="0" i="1" dirty="0" smtClean="0">
                                <a:latin typeface="Cambria Math" panose="02040503050406030204" pitchFamily="18" charset="0"/>
                                <a:cs typeface="Times New Roman" pitchFamily="18" charset="0"/>
                              </a:rPr>
                              <m:t>𝜎</m:t>
                            </m:r>
                            <m:d>
                              <m:dPr>
                                <m:ctrlPr>
                                  <a:rPr lang="en-US" altLang="ja-JP" sz="3200" i="1" dirty="0">
                                    <a:latin typeface="Cambria Math" panose="02040503050406030204" pitchFamily="18" charset="0"/>
                                    <a:cs typeface="Times New Roman" pitchFamily="18" charset="0"/>
                                  </a:rPr>
                                </m:ctrlPr>
                              </m:dPr>
                              <m:e>
                                <m:r>
                                  <a:rPr lang="en-US" altLang="ja-JP" sz="3200" i="1" dirty="0">
                                    <a:latin typeface="Cambria Math" panose="02040503050406030204" pitchFamily="18" charset="0"/>
                                    <a:cs typeface="Times New Roman" pitchFamily="18" charset="0"/>
                                  </a:rPr>
                                  <m:t>𝑤</m:t>
                                </m:r>
                              </m:e>
                            </m:d>
                            <m:r>
                              <a:rPr lang="en-US" altLang="ja-JP" sz="3200" b="0" i="1" dirty="0" smtClean="0">
                                <a:latin typeface="Cambria Math" panose="02040503050406030204" pitchFamily="18" charset="0"/>
                                <a:cs typeface="Times New Roman" pitchFamily="18" charset="0"/>
                              </a:rPr>
                              <m:t> </m:t>
                            </m:r>
                          </m:e>
                          <m:e>
                            <m:r>
                              <a:rPr lang="en-US" altLang="ja-JP" sz="3200" b="0" i="1" dirty="0">
                                <a:latin typeface="Cambria Math" panose="02040503050406030204" pitchFamily="18" charset="0"/>
                                <a:cs typeface="Times New Roman" pitchFamily="18" charset="0"/>
                              </a:rPr>
                              <m:t> </m:t>
                            </m:r>
                            <m:r>
                              <a:rPr lang="en-US" altLang="ja-JP" sz="3200" i="1" dirty="0">
                                <a:latin typeface="Cambria Math" panose="02040503050406030204" pitchFamily="18" charset="0"/>
                                <a:cs typeface="Times New Roman" pitchFamily="18" charset="0"/>
                              </a:rPr>
                              <m:t> </m:t>
                            </m:r>
                            <m:r>
                              <a:rPr lang="en-US" altLang="ja-JP" sz="3200" i="1" dirty="0">
                                <a:latin typeface="Cambria Math" panose="02040503050406030204" pitchFamily="18" charset="0"/>
                                <a:cs typeface="Times New Roman" pitchFamily="18" charset="0"/>
                              </a:rPr>
                              <m:t>𝑤</m:t>
                            </m:r>
                            <m:r>
                              <a:rPr lang="en-US" altLang="ja-JP" sz="3200" i="1" dirty="0">
                                <a:latin typeface="Cambria Math" panose="02040503050406030204" pitchFamily="18" charset="0"/>
                                <a:cs typeface="Times New Roman" pitchFamily="18" charset="0"/>
                              </a:rPr>
                              <m:t>∈</m:t>
                            </m:r>
                            <m:sSup>
                              <m:sSupPr>
                                <m:ctrlPr>
                                  <a:rPr lang="en-US" altLang="ja-JP" sz="3200" i="1" dirty="0">
                                    <a:latin typeface="Cambria Math" panose="02040503050406030204" pitchFamily="18" charset="0"/>
                                    <a:cs typeface="Times New Roman" pitchFamily="18" charset="0"/>
                                  </a:rPr>
                                </m:ctrlPr>
                              </m:sSupPr>
                              <m:e>
                                <m:r>
                                  <m:rPr>
                                    <m:sty m:val="p"/>
                                  </m:rPr>
                                  <a:rPr lang="en-US" altLang="ja-JP" sz="3200" dirty="0">
                                    <a:latin typeface="Cambria Math" panose="02040503050406030204" pitchFamily="18" charset="0"/>
                                    <a:cs typeface="Times New Roman" pitchFamily="18" charset="0"/>
                                  </a:rPr>
                                  <m:t>Σ</m:t>
                                </m:r>
                              </m:e>
                              <m:sup>
                                <m:r>
                                  <a:rPr lang="en-US" altLang="ja-JP" sz="3200" i="1" dirty="0">
                                    <a:latin typeface="Cambria Math" panose="02040503050406030204" pitchFamily="18" charset="0"/>
                                    <a:cs typeface="Times New Roman" pitchFamily="18" charset="0"/>
                                  </a:rPr>
                                  <m:t>𝑛</m:t>
                                </m:r>
                              </m:sup>
                            </m:sSup>
                            <m:r>
                              <a:rPr lang="en-US" altLang="ja-JP" sz="3200" i="1" dirty="0">
                                <a:latin typeface="Cambria Math" panose="02040503050406030204" pitchFamily="18" charset="0"/>
                                <a:cs typeface="Times New Roman" pitchFamily="18" charset="0"/>
                              </a:rPr>
                              <m:t> </m:t>
                            </m:r>
                          </m:e>
                        </m:d>
                      </m:e>
                    </m:func>
                  </m:oMath>
                </a14:m>
                <a:endParaRPr lang="en-US" altLang="ja-JP" sz="3200" dirty="0"/>
              </a:p>
              <a:p>
                <a:pPr marL="0" indent="0">
                  <a:buNone/>
                </a:pPr>
                <a:endParaRPr lang="en-US" altLang="ja-JP" sz="32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37018" y="5034893"/>
                <a:ext cx="5368324" cy="1196804"/>
              </a:xfr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p:cNvSpPr/>
              <p:nvPr/>
            </p:nvSpPr>
            <p:spPr>
              <a:xfrm>
                <a:off x="1039467" y="6299965"/>
                <a:ext cx="5190652" cy="461665"/>
              </a:xfrm>
              <a:prstGeom prst="rect">
                <a:avLst/>
              </a:prstGeom>
              <a:solidFill>
                <a:schemeClr val="accent4">
                  <a:lumMod val="40000"/>
                  <a:lumOff val="60000"/>
                </a:schemeClr>
              </a:solidFill>
            </p:spPr>
            <p:txBody>
              <a:bodyPr wrap="none">
                <a:spAutoFit/>
              </a:bodyPr>
              <a:lstStyle/>
              <a:p>
                <a14:m>
                  <m:oMath xmlns:m="http://schemas.openxmlformats.org/officeDocument/2006/math">
                    <m:r>
                      <a:rPr lang="en-US" altLang="ja-JP" sz="2400" b="0" i="1" dirty="0" smtClean="0">
                        <a:latin typeface="Cambria Math" panose="02040503050406030204" pitchFamily="18" charset="0"/>
                        <a:cs typeface="Times New Roman" pitchFamily="18" charset="0"/>
                      </a:rPr>
                      <m:t>2</m:t>
                    </m:r>
                    <m:r>
                      <a:rPr lang="en-US" altLang="ja-JP" sz="2400" i="1" dirty="0" smtClean="0">
                        <a:latin typeface="Cambria Math" panose="02040503050406030204" pitchFamily="18" charset="0"/>
                        <a:cs typeface="Times New Roman" pitchFamily="18" charset="0"/>
                      </a:rPr>
                      <m:t>𝜌</m:t>
                    </m:r>
                    <m:d>
                      <m:dPr>
                        <m:ctrlPr>
                          <a:rPr lang="en-US" altLang="ja-JP" sz="2400" i="1" dirty="0">
                            <a:latin typeface="Cambria Math" panose="02040503050406030204" pitchFamily="18" charset="0"/>
                            <a:cs typeface="Times New Roman" pitchFamily="18" charset="0"/>
                          </a:rPr>
                        </m:ctrlPr>
                      </m:dPr>
                      <m:e>
                        <m:r>
                          <a:rPr lang="en-US" altLang="ja-JP" sz="2400" b="0" i="1" dirty="0" smtClean="0">
                            <a:latin typeface="Cambria Math" panose="02040503050406030204" pitchFamily="18" charset="0"/>
                            <a:cs typeface="Times New Roman" pitchFamily="18" charset="0"/>
                          </a:rPr>
                          <m:t>𝑛</m:t>
                        </m:r>
                      </m:e>
                    </m:d>
                    <m:r>
                      <a:rPr lang="en-US" altLang="ja-JP" sz="2400" b="0" i="1" dirty="0" smtClean="0">
                        <a:latin typeface="Cambria Math" panose="02040503050406030204" pitchFamily="18" charset="0"/>
                        <a:cs typeface="Times New Roman" pitchFamily="18" charset="0"/>
                      </a:rPr>
                      <m:t>≤</m:t>
                    </m:r>
                    <m:r>
                      <a:rPr lang="en-US" altLang="ja-JP" sz="2400" b="0" i="1" dirty="0" smtClean="0">
                        <a:latin typeface="Cambria Math" panose="02040503050406030204" pitchFamily="18" charset="0"/>
                        <a:cs typeface="Times New Roman" pitchFamily="18" charset="0"/>
                      </a:rPr>
                      <m:t>𝜎</m:t>
                    </m:r>
                    <m:d>
                      <m:dPr>
                        <m:ctrlPr>
                          <a:rPr lang="en-US" altLang="ja-JP" sz="2400" b="0" i="1" dirty="0" smtClean="0">
                            <a:latin typeface="Cambria Math" panose="02040503050406030204" pitchFamily="18" charset="0"/>
                            <a:cs typeface="Times New Roman" pitchFamily="18" charset="0"/>
                          </a:rPr>
                        </m:ctrlPr>
                      </m:dPr>
                      <m:e>
                        <m:r>
                          <a:rPr lang="en-US" altLang="ja-JP" sz="2400" b="0" i="1" dirty="0" smtClean="0">
                            <a:latin typeface="Cambria Math" panose="02040503050406030204" pitchFamily="18" charset="0"/>
                            <a:cs typeface="Times New Roman" pitchFamily="18" charset="0"/>
                          </a:rPr>
                          <m:t>𝑛</m:t>
                        </m:r>
                      </m:e>
                    </m:d>
                  </m:oMath>
                </a14:m>
                <a:r>
                  <a:rPr lang="ja-JP" altLang="en-US" sz="2400" dirty="0" smtClean="0"/>
                  <a:t> </a:t>
                </a:r>
                <a:r>
                  <a:rPr lang="en-US" altLang="ja-JP" sz="2400" dirty="0" smtClean="0"/>
                  <a:t>for any integer </a:t>
                </a:r>
                <a14:m>
                  <m:oMath xmlns:m="http://schemas.openxmlformats.org/officeDocument/2006/math">
                    <m:r>
                      <a:rPr lang="en-US" altLang="ja-JP" sz="2400" i="1" dirty="0">
                        <a:latin typeface="Cambria Math" panose="02040503050406030204" pitchFamily="18" charset="0"/>
                        <a:cs typeface="Times New Roman" pitchFamily="18" charset="0"/>
                      </a:rPr>
                      <m:t>𝑛</m:t>
                    </m:r>
                    <m:r>
                      <a:rPr lang="en-US" altLang="ja-JP" sz="2400" b="0" i="1" dirty="0" smtClean="0">
                        <a:latin typeface="Cambria Math" panose="02040503050406030204" pitchFamily="18" charset="0"/>
                        <a:cs typeface="Times New Roman" pitchFamily="18" charset="0"/>
                      </a:rPr>
                      <m:t>≥2</m:t>
                    </m:r>
                  </m:oMath>
                </a14:m>
                <a:r>
                  <a:rPr lang="en-US" altLang="ja-JP" sz="2400" dirty="0" smtClean="0"/>
                  <a:t> </a:t>
                </a:r>
                <a:endParaRPr lang="ja-JP" altLang="en-US" sz="2400" dirty="0"/>
              </a:p>
            </p:txBody>
          </p:sp>
        </mc:Choice>
        <mc:Fallback xmlns="">
          <p:sp>
            <p:nvSpPr>
              <p:cNvPr id="51" name="正方形/長方形 50"/>
              <p:cNvSpPr>
                <a:spLocks noRot="1" noChangeAspect="1" noMove="1" noResize="1" noEditPoints="1" noAdjustHandles="1" noChangeArrowheads="1" noChangeShapeType="1" noTextEdit="1"/>
              </p:cNvSpPr>
              <p:nvPr/>
            </p:nvSpPr>
            <p:spPr>
              <a:xfrm>
                <a:off x="1039467" y="6299965"/>
                <a:ext cx="5190652" cy="461665"/>
              </a:xfrm>
              <a:prstGeom prst="rect">
                <a:avLst/>
              </a:prstGeom>
              <a:blipFill rotWithShape="0">
                <a:blip r:embed="rId5"/>
                <a:stretch>
                  <a:fillRect l="-353" t="-10526" b="-28947"/>
                </a:stretch>
              </a:blipFill>
            </p:spPr>
            <p:txBody>
              <a:bodyPr/>
              <a:lstStyle/>
              <a:p>
                <a:r>
                  <a:rPr lang="ja-JP" altLang="en-US">
                    <a:noFill/>
                  </a:rPr>
                  <a:t> </a:t>
                </a:r>
              </a:p>
            </p:txBody>
          </p:sp>
        </mc:Fallback>
      </mc:AlternateContent>
      <p:sp>
        <p:nvSpPr>
          <p:cNvPr id="142" name="角丸四角形 141"/>
          <p:cNvSpPr/>
          <p:nvPr/>
        </p:nvSpPr>
        <p:spPr>
          <a:xfrm>
            <a:off x="218941" y="1540578"/>
            <a:ext cx="8624431" cy="342604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4213892" y="2717621"/>
            <a:ext cx="309093" cy="30909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4212445" y="4270147"/>
            <a:ext cx="309093" cy="30909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669132" y="1855566"/>
            <a:ext cx="8248649" cy="3004355"/>
            <a:chOff x="655743" y="3671486"/>
            <a:chExt cx="8248649" cy="3004355"/>
          </a:xfrm>
        </p:grpSpPr>
        <p:grpSp>
          <p:nvGrpSpPr>
            <p:cNvPr id="42" name="グループ化 41"/>
            <p:cNvGrpSpPr/>
            <p:nvPr/>
          </p:nvGrpSpPr>
          <p:grpSpPr>
            <a:xfrm>
              <a:off x="693807" y="3671486"/>
              <a:ext cx="1954726" cy="496892"/>
              <a:chOff x="5915609" y="791178"/>
              <a:chExt cx="1954726" cy="496892"/>
            </a:xfrm>
          </p:grpSpPr>
          <p:sp>
            <p:nvSpPr>
              <p:cNvPr id="43" name="正方形/長方形 42"/>
              <p:cNvSpPr/>
              <p:nvPr/>
            </p:nvSpPr>
            <p:spPr>
              <a:xfrm>
                <a:off x="5930701" y="791178"/>
                <a:ext cx="1939634" cy="276999"/>
              </a:xfrm>
              <a:prstGeom prst="rect">
                <a:avLst/>
              </a:prstGeom>
            </p:spPr>
            <p:txBody>
              <a:bodyPr wrap="none" lIns="0" tIns="0" rIns="0" bIns="0">
                <a:spAutoFit/>
              </a:bodyPr>
              <a:lstStyle/>
              <a:p>
                <a:r>
                  <a:rPr lang="en-US" altLang="ja-JP" b="1" spc="300" dirty="0" err="1" smtClean="0">
                    <a:latin typeface="Courier New" pitchFamily="49" charset="0"/>
                    <a:cs typeface="Courier New" pitchFamily="49" charset="0"/>
                  </a:rPr>
                  <a:t>abaababaaab</a:t>
                </a:r>
                <a:endParaRPr lang="ja-JP" altLang="en-US" dirty="0">
                  <a:latin typeface="Cambria Math" pitchFamily="18" charset="0"/>
                </a:endParaRPr>
              </a:p>
            </p:txBody>
          </p:sp>
          <p:grpSp>
            <p:nvGrpSpPr>
              <p:cNvPr id="44" name="グループ化 43"/>
              <p:cNvGrpSpPr/>
              <p:nvPr/>
            </p:nvGrpSpPr>
            <p:grpSpPr>
              <a:xfrm>
                <a:off x="5915609" y="1199508"/>
                <a:ext cx="1010356" cy="88562"/>
                <a:chOff x="1313323" y="4487098"/>
                <a:chExt cx="337076" cy="71442"/>
              </a:xfrm>
            </p:grpSpPr>
            <p:sp>
              <p:nvSpPr>
                <p:cNvPr id="63" name="左大かっこ 62"/>
                <p:cNvSpPr/>
                <p:nvPr/>
              </p:nvSpPr>
              <p:spPr>
                <a:xfrm rot="16200000" flipV="1">
                  <a:off x="1365169" y="4435252"/>
                  <a:ext cx="64282" cy="16797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64" name="左大かっこ 63"/>
                <p:cNvSpPr/>
                <p:nvPr/>
              </p:nvSpPr>
              <p:spPr>
                <a:xfrm rot="16200000" flipV="1">
                  <a:off x="1534270" y="4442412"/>
                  <a:ext cx="64283" cy="16797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45" name="グループ化 44"/>
              <p:cNvGrpSpPr/>
              <p:nvPr/>
            </p:nvGrpSpPr>
            <p:grpSpPr>
              <a:xfrm>
                <a:off x="6434645" y="1113923"/>
                <a:ext cx="988336" cy="75334"/>
                <a:chOff x="3496394" y="2502551"/>
                <a:chExt cx="874591" cy="75336"/>
              </a:xfrm>
            </p:grpSpPr>
            <p:sp>
              <p:nvSpPr>
                <p:cNvPr id="60" name="左大かっこ 59"/>
                <p:cNvSpPr/>
                <p:nvPr/>
              </p:nvSpPr>
              <p:spPr>
                <a:xfrm rot="16200000" flipV="1">
                  <a:off x="3615218" y="2389595"/>
                  <a:ext cx="69468" cy="307115"/>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61" name="左大かっこ 60"/>
                <p:cNvSpPr/>
                <p:nvPr/>
              </p:nvSpPr>
              <p:spPr>
                <a:xfrm rot="16200000" flipV="1">
                  <a:off x="3917638" y="2389593"/>
                  <a:ext cx="69469" cy="307115"/>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62" name="左大かっこ 50"/>
                <p:cNvSpPr/>
                <p:nvPr/>
              </p:nvSpPr>
              <p:spPr>
                <a:xfrm rot="16200000" flipV="1">
                  <a:off x="4203723" y="2404759"/>
                  <a:ext cx="69469" cy="265054"/>
                </a:xfrm>
                <a:custGeom>
                  <a:avLst/>
                  <a:gdLst>
                    <a:gd name="connsiteX0" fmla="*/ 114882 w 114882"/>
                    <a:gd name="connsiteY0" fmla="*/ 455985 h 455985"/>
                    <a:gd name="connsiteX1" fmla="*/ 0 w 114882"/>
                    <a:gd name="connsiteY1" fmla="*/ 324691 h 455985"/>
                    <a:gd name="connsiteX2" fmla="*/ 0 w 114882"/>
                    <a:gd name="connsiteY2" fmla="*/ 131294 h 455985"/>
                    <a:gd name="connsiteX3" fmla="*/ 114882 w 114882"/>
                    <a:gd name="connsiteY3" fmla="*/ 0 h 455985"/>
                    <a:gd name="connsiteX4" fmla="*/ 114882 w 114882"/>
                    <a:gd name="connsiteY4" fmla="*/ 455985 h 455985"/>
                    <a:gd name="connsiteX0" fmla="*/ 114882 w 114882"/>
                    <a:gd name="connsiteY0" fmla="*/ 455985 h 455985"/>
                    <a:gd name="connsiteX1" fmla="*/ 0 w 114882"/>
                    <a:gd name="connsiteY1" fmla="*/ 324691 h 455985"/>
                    <a:gd name="connsiteX2" fmla="*/ 0 w 114882"/>
                    <a:gd name="connsiteY2" fmla="*/ 131294 h 455985"/>
                    <a:gd name="connsiteX3" fmla="*/ 114882 w 114882"/>
                    <a:gd name="connsiteY3" fmla="*/ 0 h 455985"/>
                    <a:gd name="connsiteX0" fmla="*/ 114882 w 114882"/>
                    <a:gd name="connsiteY0" fmla="*/ 455985 h 455985"/>
                    <a:gd name="connsiteX1" fmla="*/ 0 w 114882"/>
                    <a:gd name="connsiteY1" fmla="*/ 324691 h 455985"/>
                    <a:gd name="connsiteX2" fmla="*/ 0 w 114882"/>
                    <a:gd name="connsiteY2" fmla="*/ 131294 h 455985"/>
                    <a:gd name="connsiteX3" fmla="*/ 114882 w 114882"/>
                    <a:gd name="connsiteY3" fmla="*/ 0 h 455985"/>
                    <a:gd name="connsiteX4" fmla="*/ 114882 w 114882"/>
                    <a:gd name="connsiteY4" fmla="*/ 455985 h 455985"/>
                    <a:gd name="connsiteX0" fmla="*/ 114882 w 114882"/>
                    <a:gd name="connsiteY0" fmla="*/ 455985 h 455985"/>
                    <a:gd name="connsiteX1" fmla="*/ 0 w 114882"/>
                    <a:gd name="connsiteY1" fmla="*/ 324691 h 455985"/>
                    <a:gd name="connsiteX2" fmla="*/ 0 w 114882"/>
                    <a:gd name="connsiteY2" fmla="*/ 131294 h 455985"/>
                  </a:gdLst>
                  <a:ahLst/>
                  <a:cxnLst>
                    <a:cxn ang="0">
                      <a:pos x="connsiteX0" y="connsiteY0"/>
                    </a:cxn>
                    <a:cxn ang="0">
                      <a:pos x="connsiteX1" y="connsiteY1"/>
                    </a:cxn>
                    <a:cxn ang="0">
                      <a:pos x="connsiteX2" y="connsiteY2"/>
                    </a:cxn>
                  </a:cxnLst>
                  <a:rect l="l" t="t" r="r" b="b"/>
                  <a:pathLst>
                    <a:path w="114882" h="455985" stroke="0" extrusionOk="0">
                      <a:moveTo>
                        <a:pt x="114882" y="455985"/>
                      </a:moveTo>
                      <a:cubicBezTo>
                        <a:pt x="51434" y="455985"/>
                        <a:pt x="0" y="397203"/>
                        <a:pt x="0" y="324691"/>
                      </a:cubicBezTo>
                      <a:lnTo>
                        <a:pt x="0" y="131294"/>
                      </a:lnTo>
                      <a:cubicBezTo>
                        <a:pt x="0" y="58782"/>
                        <a:pt x="51434" y="0"/>
                        <a:pt x="114882" y="0"/>
                      </a:cubicBezTo>
                      <a:lnTo>
                        <a:pt x="114882" y="455985"/>
                      </a:lnTo>
                      <a:close/>
                    </a:path>
                    <a:path w="114882" h="455985" fill="none">
                      <a:moveTo>
                        <a:pt x="114882" y="455985"/>
                      </a:moveTo>
                      <a:cubicBezTo>
                        <a:pt x="51434" y="455985"/>
                        <a:pt x="0" y="397203"/>
                        <a:pt x="0" y="324691"/>
                      </a:cubicBezTo>
                      <a:lnTo>
                        <a:pt x="0" y="131294"/>
                      </a:ln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53" name="グループ化 52"/>
              <p:cNvGrpSpPr/>
              <p:nvPr/>
            </p:nvGrpSpPr>
            <p:grpSpPr>
              <a:xfrm>
                <a:off x="7128064" y="1020339"/>
                <a:ext cx="524571" cy="108385"/>
                <a:chOff x="605208" y="4708524"/>
                <a:chExt cx="526994" cy="87434"/>
              </a:xfrm>
            </p:grpSpPr>
            <p:sp>
              <p:nvSpPr>
                <p:cNvPr id="57" name="左大かっこ 56"/>
                <p:cNvSpPr/>
                <p:nvPr/>
              </p:nvSpPr>
              <p:spPr>
                <a:xfrm rot="16200000" flipV="1">
                  <a:off x="650166" y="4663584"/>
                  <a:ext cx="87411" cy="177328"/>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58" name="左大かっこ 57"/>
                <p:cNvSpPr/>
                <p:nvPr/>
              </p:nvSpPr>
              <p:spPr>
                <a:xfrm rot="16200000" flipV="1">
                  <a:off x="823445" y="4663587"/>
                  <a:ext cx="87412" cy="177329"/>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59" name="左大かっこ 58"/>
                <p:cNvSpPr/>
                <p:nvPr/>
              </p:nvSpPr>
              <p:spPr>
                <a:xfrm rot="16200000" flipV="1">
                  <a:off x="999832" y="4663566"/>
                  <a:ext cx="87412" cy="177328"/>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54" name="グループ化 53"/>
              <p:cNvGrpSpPr/>
              <p:nvPr/>
            </p:nvGrpSpPr>
            <p:grpSpPr>
              <a:xfrm>
                <a:off x="6257395" y="1023334"/>
                <a:ext cx="348998" cy="99311"/>
                <a:chOff x="6415853" y="1085494"/>
                <a:chExt cx="348998" cy="99311"/>
              </a:xfrm>
            </p:grpSpPr>
            <p:sp>
              <p:nvSpPr>
                <p:cNvPr id="55" name="左大かっこ 54"/>
                <p:cNvSpPr/>
                <p:nvPr/>
              </p:nvSpPr>
              <p:spPr>
                <a:xfrm rot="16200000" flipV="1">
                  <a:off x="6454457" y="1046890"/>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56" name="左大かっこ 55"/>
                <p:cNvSpPr/>
                <p:nvPr/>
              </p:nvSpPr>
              <p:spPr>
                <a:xfrm rot="16200000" flipV="1">
                  <a:off x="6626940" y="1046895"/>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grpSp>
          <p:nvGrpSpPr>
            <p:cNvPr id="65" name="グループ化 64"/>
            <p:cNvGrpSpPr/>
            <p:nvPr/>
          </p:nvGrpSpPr>
          <p:grpSpPr>
            <a:xfrm>
              <a:off x="660816" y="4457121"/>
              <a:ext cx="1959797" cy="640566"/>
              <a:chOff x="5408403" y="1458162"/>
              <a:chExt cx="1959797" cy="640566"/>
            </a:xfrm>
          </p:grpSpPr>
          <p:sp>
            <p:nvSpPr>
              <p:cNvPr id="66" name="正方形/長方形 65"/>
              <p:cNvSpPr/>
              <p:nvPr/>
            </p:nvSpPr>
            <p:spPr>
              <a:xfrm>
                <a:off x="5428566" y="1458162"/>
                <a:ext cx="1939634" cy="276999"/>
              </a:xfrm>
              <a:prstGeom prst="rect">
                <a:avLst/>
              </a:prstGeom>
            </p:spPr>
            <p:txBody>
              <a:bodyPr wrap="none" lIns="0" tIns="0" rIns="0" bIns="0">
                <a:spAutoFit/>
              </a:bodyPr>
              <a:lstStyle/>
              <a:p>
                <a:r>
                  <a:rPr lang="en-US" altLang="ja-JP" b="1" spc="300" dirty="0" err="1" smtClean="0">
                    <a:latin typeface="Courier New" pitchFamily="49" charset="0"/>
                    <a:cs typeface="Courier New" pitchFamily="49" charset="0"/>
                  </a:rPr>
                  <a:t>aabaabbaabb</a:t>
                </a:r>
                <a:endParaRPr lang="ja-JP" altLang="en-US" dirty="0">
                  <a:latin typeface="Cambria Math" pitchFamily="18" charset="0"/>
                </a:endParaRPr>
              </a:p>
            </p:txBody>
          </p:sp>
          <p:grpSp>
            <p:nvGrpSpPr>
              <p:cNvPr id="67" name="グループ化 66"/>
              <p:cNvGrpSpPr/>
              <p:nvPr/>
            </p:nvGrpSpPr>
            <p:grpSpPr>
              <a:xfrm>
                <a:off x="5408403" y="1689130"/>
                <a:ext cx="1954715" cy="409598"/>
                <a:chOff x="5384841" y="1656783"/>
                <a:chExt cx="1954715" cy="409598"/>
              </a:xfrm>
            </p:grpSpPr>
            <p:grpSp>
              <p:nvGrpSpPr>
                <p:cNvPr id="68" name="グループ化 67"/>
                <p:cNvGrpSpPr/>
                <p:nvPr/>
              </p:nvGrpSpPr>
              <p:grpSpPr>
                <a:xfrm>
                  <a:off x="5392405" y="1657735"/>
                  <a:ext cx="348998" cy="99311"/>
                  <a:chOff x="5143878" y="2164753"/>
                  <a:chExt cx="348998" cy="99311"/>
                </a:xfrm>
              </p:grpSpPr>
              <p:sp>
                <p:nvSpPr>
                  <p:cNvPr id="89" name="左大かっこ 88"/>
                  <p:cNvSpPr/>
                  <p:nvPr/>
                </p:nvSpPr>
                <p:spPr>
                  <a:xfrm rot="16200000" flipV="1">
                    <a:off x="5182482" y="2126149"/>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90" name="左大かっこ 89"/>
                  <p:cNvSpPr/>
                  <p:nvPr/>
                </p:nvSpPr>
                <p:spPr>
                  <a:xfrm rot="16200000" flipV="1">
                    <a:off x="5354965" y="2126154"/>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69" name="グループ化 68"/>
                <p:cNvGrpSpPr/>
                <p:nvPr/>
              </p:nvGrpSpPr>
              <p:grpSpPr>
                <a:xfrm>
                  <a:off x="5904926" y="1658689"/>
                  <a:ext cx="348998" cy="99311"/>
                  <a:chOff x="5141538" y="2165703"/>
                  <a:chExt cx="348998" cy="99311"/>
                </a:xfrm>
              </p:grpSpPr>
              <p:sp>
                <p:nvSpPr>
                  <p:cNvPr id="87" name="左大かっこ 86"/>
                  <p:cNvSpPr/>
                  <p:nvPr/>
                </p:nvSpPr>
                <p:spPr>
                  <a:xfrm rot="16200000" flipV="1">
                    <a:off x="5180142" y="2127099"/>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88" name="左大かっこ 87"/>
                  <p:cNvSpPr/>
                  <p:nvPr/>
                </p:nvSpPr>
                <p:spPr>
                  <a:xfrm rot="16200000" flipV="1">
                    <a:off x="5352625" y="2127104"/>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70" name="グループ化 69"/>
                <p:cNvGrpSpPr/>
                <p:nvPr/>
              </p:nvGrpSpPr>
              <p:grpSpPr>
                <a:xfrm>
                  <a:off x="6273077" y="1732205"/>
                  <a:ext cx="348998" cy="99311"/>
                  <a:chOff x="5161891" y="2149009"/>
                  <a:chExt cx="348998" cy="99311"/>
                </a:xfrm>
              </p:grpSpPr>
              <p:sp>
                <p:nvSpPr>
                  <p:cNvPr id="85" name="左大かっこ 84"/>
                  <p:cNvSpPr/>
                  <p:nvPr/>
                </p:nvSpPr>
                <p:spPr>
                  <a:xfrm rot="16200000" flipV="1">
                    <a:off x="5200495" y="2110405"/>
                    <a:ext cx="99306" cy="176513"/>
                  </a:xfrm>
                  <a:prstGeom prst="leftBracket">
                    <a:avLst>
                      <a:gd name="adj" fmla="val 114286"/>
                    </a:avLst>
                  </a:prstGeom>
                  <a:ln>
                    <a:solidFill>
                      <a:schemeClr val="accent6"/>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86" name="左大かっこ 85"/>
                  <p:cNvSpPr/>
                  <p:nvPr/>
                </p:nvSpPr>
                <p:spPr>
                  <a:xfrm rot="16200000" flipV="1">
                    <a:off x="5372978" y="2110410"/>
                    <a:ext cx="99307" cy="176514"/>
                  </a:xfrm>
                  <a:prstGeom prst="leftBracket">
                    <a:avLst>
                      <a:gd name="adj" fmla="val 114286"/>
                    </a:avLst>
                  </a:prstGeom>
                  <a:ln>
                    <a:solidFill>
                      <a:schemeClr val="accent6"/>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71" name="グループ化 70"/>
                <p:cNvGrpSpPr/>
                <p:nvPr/>
              </p:nvGrpSpPr>
              <p:grpSpPr>
                <a:xfrm>
                  <a:off x="6611257" y="1656783"/>
                  <a:ext cx="348998" cy="99311"/>
                  <a:chOff x="5134543" y="2155170"/>
                  <a:chExt cx="348998" cy="99311"/>
                </a:xfrm>
              </p:grpSpPr>
              <p:sp>
                <p:nvSpPr>
                  <p:cNvPr id="83" name="左大かっこ 82"/>
                  <p:cNvSpPr/>
                  <p:nvPr/>
                </p:nvSpPr>
                <p:spPr>
                  <a:xfrm rot="16200000" flipV="1">
                    <a:off x="5173147" y="2116566"/>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84" name="左大かっこ 83"/>
                  <p:cNvSpPr/>
                  <p:nvPr/>
                </p:nvSpPr>
                <p:spPr>
                  <a:xfrm rot="16200000" flipV="1">
                    <a:off x="5345630" y="2116571"/>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72" name="グループ化 71"/>
                <p:cNvGrpSpPr/>
                <p:nvPr/>
              </p:nvGrpSpPr>
              <p:grpSpPr>
                <a:xfrm>
                  <a:off x="6972539" y="1732199"/>
                  <a:ext cx="348998" cy="99311"/>
                  <a:chOff x="5134628" y="2143952"/>
                  <a:chExt cx="348998" cy="99311"/>
                </a:xfrm>
              </p:grpSpPr>
              <p:sp>
                <p:nvSpPr>
                  <p:cNvPr id="81" name="左大かっこ 80"/>
                  <p:cNvSpPr/>
                  <p:nvPr/>
                </p:nvSpPr>
                <p:spPr>
                  <a:xfrm rot="16200000" flipV="1">
                    <a:off x="5173232" y="2105348"/>
                    <a:ext cx="99306" cy="176513"/>
                  </a:xfrm>
                  <a:prstGeom prst="leftBracket">
                    <a:avLst>
                      <a:gd name="adj" fmla="val 114286"/>
                    </a:avLst>
                  </a:prstGeom>
                  <a:ln>
                    <a:solidFill>
                      <a:schemeClr val="accent6"/>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82" name="左大かっこ 81"/>
                  <p:cNvSpPr/>
                  <p:nvPr/>
                </p:nvSpPr>
                <p:spPr>
                  <a:xfrm rot="16200000" flipV="1">
                    <a:off x="5345715" y="2105353"/>
                    <a:ext cx="99307" cy="176514"/>
                  </a:xfrm>
                  <a:prstGeom prst="leftBracket">
                    <a:avLst>
                      <a:gd name="adj" fmla="val 114286"/>
                    </a:avLst>
                  </a:prstGeom>
                  <a:ln>
                    <a:solidFill>
                      <a:schemeClr val="accent6"/>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73" name="グループ化 72"/>
                <p:cNvGrpSpPr/>
                <p:nvPr/>
              </p:nvGrpSpPr>
              <p:grpSpPr>
                <a:xfrm>
                  <a:off x="5384841" y="1844629"/>
                  <a:ext cx="1010354" cy="88562"/>
                  <a:chOff x="5384841" y="1862107"/>
                  <a:chExt cx="1010354" cy="88562"/>
                </a:xfrm>
              </p:grpSpPr>
              <p:sp>
                <p:nvSpPr>
                  <p:cNvPr id="79" name="左大かっこ 78"/>
                  <p:cNvSpPr/>
                  <p:nvPr/>
                </p:nvSpPr>
                <p:spPr>
                  <a:xfrm rot="16200000" flipV="1">
                    <a:off x="5596742" y="1650206"/>
                    <a:ext cx="79686" cy="503487"/>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80" name="左大かっこ 79"/>
                  <p:cNvSpPr/>
                  <p:nvPr/>
                </p:nvSpPr>
                <p:spPr>
                  <a:xfrm rot="16200000" flipV="1">
                    <a:off x="6103608" y="1659082"/>
                    <a:ext cx="79687" cy="503487"/>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74" name="グループ化 73"/>
                <p:cNvGrpSpPr/>
                <p:nvPr/>
              </p:nvGrpSpPr>
              <p:grpSpPr>
                <a:xfrm>
                  <a:off x="5741404" y="1977816"/>
                  <a:ext cx="1598152" cy="88565"/>
                  <a:chOff x="5741404" y="1981013"/>
                  <a:chExt cx="1598152" cy="88565"/>
                </a:xfrm>
              </p:grpSpPr>
              <p:grpSp>
                <p:nvGrpSpPr>
                  <p:cNvPr id="75" name="グループ化 74"/>
                  <p:cNvGrpSpPr/>
                  <p:nvPr/>
                </p:nvGrpSpPr>
                <p:grpSpPr>
                  <a:xfrm>
                    <a:off x="5741404" y="1981013"/>
                    <a:ext cx="1389539" cy="88565"/>
                    <a:chOff x="1266076" y="4628812"/>
                    <a:chExt cx="432770" cy="71442"/>
                  </a:xfrm>
                </p:grpSpPr>
                <p:sp>
                  <p:nvSpPr>
                    <p:cNvPr id="77" name="左大かっこ 76"/>
                    <p:cNvSpPr/>
                    <p:nvPr/>
                  </p:nvSpPr>
                  <p:spPr>
                    <a:xfrm rot="16200000" flipV="1">
                      <a:off x="1338504" y="4556384"/>
                      <a:ext cx="71437" cy="21629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78" name="左大かっこ 77"/>
                    <p:cNvSpPr/>
                    <p:nvPr/>
                  </p:nvSpPr>
                  <p:spPr>
                    <a:xfrm rot="16200000" flipV="1">
                      <a:off x="1554980" y="4556388"/>
                      <a:ext cx="71438" cy="21629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sp>
                <p:nvSpPr>
                  <p:cNvPr id="76" name="左大かっこ 131"/>
                  <p:cNvSpPr/>
                  <p:nvPr/>
                </p:nvSpPr>
                <p:spPr>
                  <a:xfrm rot="16200000" flipV="1">
                    <a:off x="7194338" y="1919165"/>
                    <a:ext cx="83346" cy="207090"/>
                  </a:xfrm>
                  <a:custGeom>
                    <a:avLst/>
                    <a:gdLst>
                      <a:gd name="connsiteX0" fmla="*/ 88560 w 88560"/>
                      <a:gd name="connsiteY0" fmla="*/ 694477 h 694477"/>
                      <a:gd name="connsiteX1" fmla="*/ 0 w 88560"/>
                      <a:gd name="connsiteY1" fmla="*/ 593265 h 694477"/>
                      <a:gd name="connsiteX2" fmla="*/ 0 w 88560"/>
                      <a:gd name="connsiteY2" fmla="*/ 101212 h 694477"/>
                      <a:gd name="connsiteX3" fmla="*/ 88560 w 88560"/>
                      <a:gd name="connsiteY3" fmla="*/ 0 h 694477"/>
                      <a:gd name="connsiteX4" fmla="*/ 88560 w 88560"/>
                      <a:gd name="connsiteY4" fmla="*/ 694477 h 694477"/>
                      <a:gd name="connsiteX0" fmla="*/ 88560 w 88560"/>
                      <a:gd name="connsiteY0" fmla="*/ 694477 h 694477"/>
                      <a:gd name="connsiteX1" fmla="*/ 0 w 88560"/>
                      <a:gd name="connsiteY1" fmla="*/ 593265 h 694477"/>
                      <a:gd name="connsiteX2" fmla="*/ 0 w 88560"/>
                      <a:gd name="connsiteY2" fmla="*/ 101212 h 694477"/>
                      <a:gd name="connsiteX3" fmla="*/ 88560 w 88560"/>
                      <a:gd name="connsiteY3" fmla="*/ 0 h 694477"/>
                      <a:gd name="connsiteX0" fmla="*/ 88560 w 88560"/>
                      <a:gd name="connsiteY0" fmla="*/ 694477 h 694477"/>
                      <a:gd name="connsiteX1" fmla="*/ 0 w 88560"/>
                      <a:gd name="connsiteY1" fmla="*/ 593265 h 694477"/>
                      <a:gd name="connsiteX2" fmla="*/ 0 w 88560"/>
                      <a:gd name="connsiteY2" fmla="*/ 101212 h 694477"/>
                      <a:gd name="connsiteX3" fmla="*/ 88560 w 88560"/>
                      <a:gd name="connsiteY3" fmla="*/ 0 h 694477"/>
                      <a:gd name="connsiteX4" fmla="*/ 88560 w 88560"/>
                      <a:gd name="connsiteY4" fmla="*/ 694477 h 694477"/>
                      <a:gd name="connsiteX0" fmla="*/ 88560 w 88560"/>
                      <a:gd name="connsiteY0" fmla="*/ 694477 h 694477"/>
                      <a:gd name="connsiteX1" fmla="*/ 0 w 88560"/>
                      <a:gd name="connsiteY1" fmla="*/ 593265 h 694477"/>
                      <a:gd name="connsiteX2" fmla="*/ 0 w 88560"/>
                      <a:gd name="connsiteY2" fmla="*/ 101212 h 694477"/>
                      <a:gd name="connsiteX0" fmla="*/ 94103 w 94103"/>
                      <a:gd name="connsiteY0" fmla="*/ 694477 h 694477"/>
                      <a:gd name="connsiteX1" fmla="*/ 5543 w 94103"/>
                      <a:gd name="connsiteY1" fmla="*/ 593265 h 694477"/>
                      <a:gd name="connsiteX2" fmla="*/ 5543 w 94103"/>
                      <a:gd name="connsiteY2" fmla="*/ 101212 h 694477"/>
                      <a:gd name="connsiteX3" fmla="*/ 94103 w 94103"/>
                      <a:gd name="connsiteY3" fmla="*/ 0 h 694477"/>
                      <a:gd name="connsiteX4" fmla="*/ 94103 w 94103"/>
                      <a:gd name="connsiteY4" fmla="*/ 694477 h 694477"/>
                      <a:gd name="connsiteX0" fmla="*/ 94103 w 94103"/>
                      <a:gd name="connsiteY0" fmla="*/ 694477 h 694477"/>
                      <a:gd name="connsiteX1" fmla="*/ 5543 w 94103"/>
                      <a:gd name="connsiteY1" fmla="*/ 593265 h 694477"/>
                      <a:gd name="connsiteX2" fmla="*/ 0 w 94103"/>
                      <a:gd name="connsiteY2" fmla="*/ 478056 h 694477"/>
                      <a:gd name="connsiteX0" fmla="*/ 88560 w 88560"/>
                      <a:gd name="connsiteY0" fmla="*/ 694477 h 694477"/>
                      <a:gd name="connsiteX1" fmla="*/ 0 w 88560"/>
                      <a:gd name="connsiteY1" fmla="*/ 593265 h 694477"/>
                      <a:gd name="connsiteX2" fmla="*/ 0 w 88560"/>
                      <a:gd name="connsiteY2" fmla="*/ 101212 h 694477"/>
                      <a:gd name="connsiteX3" fmla="*/ 88560 w 88560"/>
                      <a:gd name="connsiteY3" fmla="*/ 0 h 694477"/>
                      <a:gd name="connsiteX4" fmla="*/ 88560 w 88560"/>
                      <a:gd name="connsiteY4" fmla="*/ 694477 h 694477"/>
                      <a:gd name="connsiteX0" fmla="*/ 88560 w 88560"/>
                      <a:gd name="connsiteY0" fmla="*/ 694477 h 694477"/>
                      <a:gd name="connsiteX1" fmla="*/ 0 w 88560"/>
                      <a:gd name="connsiteY1" fmla="*/ 593265 h 694477"/>
                      <a:gd name="connsiteX2" fmla="*/ 5539 w 88560"/>
                      <a:gd name="connsiteY2" fmla="*/ 25416 h 694477"/>
                      <a:gd name="connsiteX0" fmla="*/ 94102 w 94102"/>
                      <a:gd name="connsiteY0" fmla="*/ 694477 h 694477"/>
                      <a:gd name="connsiteX1" fmla="*/ 5542 w 94102"/>
                      <a:gd name="connsiteY1" fmla="*/ 593265 h 694477"/>
                      <a:gd name="connsiteX2" fmla="*/ 5542 w 94102"/>
                      <a:gd name="connsiteY2" fmla="*/ 101212 h 694477"/>
                      <a:gd name="connsiteX3" fmla="*/ 94102 w 94102"/>
                      <a:gd name="connsiteY3" fmla="*/ 0 h 694477"/>
                      <a:gd name="connsiteX4" fmla="*/ 94102 w 94102"/>
                      <a:gd name="connsiteY4" fmla="*/ 694477 h 694477"/>
                      <a:gd name="connsiteX0" fmla="*/ 94102 w 94102"/>
                      <a:gd name="connsiteY0" fmla="*/ 694477 h 694477"/>
                      <a:gd name="connsiteX1" fmla="*/ 0 w 94102"/>
                      <a:gd name="connsiteY1" fmla="*/ 505658 h 694477"/>
                      <a:gd name="connsiteX2" fmla="*/ 11081 w 94102"/>
                      <a:gd name="connsiteY2" fmla="*/ 25416 h 694477"/>
                      <a:gd name="connsiteX0" fmla="*/ 94102 w 94102"/>
                      <a:gd name="connsiteY0" fmla="*/ 694477 h 694896"/>
                      <a:gd name="connsiteX1" fmla="*/ 5542 w 94102"/>
                      <a:gd name="connsiteY1" fmla="*/ 101212 h 694896"/>
                      <a:gd name="connsiteX2" fmla="*/ 94102 w 94102"/>
                      <a:gd name="connsiteY2" fmla="*/ 0 h 694896"/>
                      <a:gd name="connsiteX3" fmla="*/ 94102 w 94102"/>
                      <a:gd name="connsiteY3" fmla="*/ 694477 h 694896"/>
                      <a:gd name="connsiteX0" fmla="*/ 94102 w 94102"/>
                      <a:gd name="connsiteY0" fmla="*/ 694477 h 694896"/>
                      <a:gd name="connsiteX1" fmla="*/ 0 w 94102"/>
                      <a:gd name="connsiteY1" fmla="*/ 505658 h 694896"/>
                      <a:gd name="connsiteX2" fmla="*/ 11081 w 94102"/>
                      <a:gd name="connsiteY2" fmla="*/ 25416 h 694896"/>
                      <a:gd name="connsiteX0" fmla="*/ 88560 w 88560"/>
                      <a:gd name="connsiteY0" fmla="*/ 694477 h 694899"/>
                      <a:gd name="connsiteX1" fmla="*/ 0 w 88560"/>
                      <a:gd name="connsiteY1" fmla="*/ 101212 h 694899"/>
                      <a:gd name="connsiteX2" fmla="*/ 88560 w 88560"/>
                      <a:gd name="connsiteY2" fmla="*/ 0 h 694899"/>
                      <a:gd name="connsiteX3" fmla="*/ 88560 w 88560"/>
                      <a:gd name="connsiteY3" fmla="*/ 694477 h 694899"/>
                      <a:gd name="connsiteX0" fmla="*/ 88560 w 88560"/>
                      <a:gd name="connsiteY0" fmla="*/ 694477 h 694899"/>
                      <a:gd name="connsiteX1" fmla="*/ 4649 w 88560"/>
                      <a:gd name="connsiteY1" fmla="*/ 505655 h 694899"/>
                      <a:gd name="connsiteX2" fmla="*/ 5539 w 88560"/>
                      <a:gd name="connsiteY2" fmla="*/ 25416 h 694899"/>
                    </a:gdLst>
                    <a:ahLst/>
                    <a:cxnLst>
                      <a:cxn ang="0">
                        <a:pos x="connsiteX0" y="connsiteY0"/>
                      </a:cxn>
                      <a:cxn ang="0">
                        <a:pos x="connsiteX1" y="connsiteY1"/>
                      </a:cxn>
                      <a:cxn ang="0">
                        <a:pos x="connsiteX2" y="connsiteY2"/>
                      </a:cxn>
                    </a:cxnLst>
                    <a:rect l="l" t="t" r="r" b="b"/>
                    <a:pathLst>
                      <a:path w="88560" h="694899" stroke="0" extrusionOk="0">
                        <a:moveTo>
                          <a:pt x="88560" y="694477"/>
                        </a:moveTo>
                        <a:cubicBezTo>
                          <a:pt x="73800" y="711346"/>
                          <a:pt x="0" y="216958"/>
                          <a:pt x="0" y="101212"/>
                        </a:cubicBezTo>
                        <a:cubicBezTo>
                          <a:pt x="0" y="45314"/>
                          <a:pt x="39650" y="0"/>
                          <a:pt x="88560" y="0"/>
                        </a:cubicBezTo>
                        <a:lnTo>
                          <a:pt x="88560" y="694477"/>
                        </a:lnTo>
                        <a:close/>
                      </a:path>
                      <a:path w="88560" h="694899" fill="none">
                        <a:moveTo>
                          <a:pt x="88560" y="694477"/>
                        </a:moveTo>
                        <a:cubicBezTo>
                          <a:pt x="39650" y="694477"/>
                          <a:pt x="4649" y="561553"/>
                          <a:pt x="4649" y="505655"/>
                        </a:cubicBezTo>
                        <a:cubicBezTo>
                          <a:pt x="6495" y="316372"/>
                          <a:pt x="3693" y="214699"/>
                          <a:pt x="5539" y="25416"/>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grpSp>
        <p:grpSp>
          <p:nvGrpSpPr>
            <p:cNvPr id="91" name="グループ化 90"/>
            <p:cNvGrpSpPr/>
            <p:nvPr/>
          </p:nvGrpSpPr>
          <p:grpSpPr>
            <a:xfrm>
              <a:off x="655743" y="5260943"/>
              <a:ext cx="1959589" cy="431148"/>
              <a:chOff x="5408611" y="2297475"/>
              <a:chExt cx="1959589" cy="477094"/>
            </a:xfrm>
          </p:grpSpPr>
          <p:sp>
            <p:nvSpPr>
              <p:cNvPr id="92" name="正方形/長方形 91"/>
              <p:cNvSpPr/>
              <p:nvPr/>
            </p:nvSpPr>
            <p:spPr>
              <a:xfrm>
                <a:off x="5428566" y="2297475"/>
                <a:ext cx="1939634" cy="306518"/>
              </a:xfrm>
              <a:prstGeom prst="rect">
                <a:avLst/>
              </a:prstGeom>
            </p:spPr>
            <p:txBody>
              <a:bodyPr wrap="none" lIns="0" tIns="0" rIns="0" bIns="0">
                <a:spAutoFit/>
              </a:bodyPr>
              <a:lstStyle/>
              <a:p>
                <a:r>
                  <a:rPr lang="en-US" altLang="ja-JP" b="1" spc="300" dirty="0" err="1" smtClean="0">
                    <a:latin typeface="Courier New" pitchFamily="49" charset="0"/>
                    <a:cs typeface="Courier New" pitchFamily="49" charset="0"/>
                  </a:rPr>
                  <a:t>aaaaaaaaaaa</a:t>
                </a:r>
                <a:endParaRPr lang="ja-JP" altLang="en-US" dirty="0">
                  <a:latin typeface="Cambria Math" pitchFamily="18" charset="0"/>
                </a:endParaRPr>
              </a:p>
            </p:txBody>
          </p:sp>
          <p:grpSp>
            <p:nvGrpSpPr>
              <p:cNvPr id="93" name="グループ化 92"/>
              <p:cNvGrpSpPr/>
              <p:nvPr/>
            </p:nvGrpSpPr>
            <p:grpSpPr>
              <a:xfrm>
                <a:off x="5408611" y="2692159"/>
                <a:ext cx="710882" cy="82410"/>
                <a:chOff x="1046726" y="5055172"/>
                <a:chExt cx="495093" cy="142876"/>
              </a:xfrm>
            </p:grpSpPr>
            <p:sp>
              <p:nvSpPr>
                <p:cNvPr id="106" name="左大かっこ 105"/>
                <p:cNvSpPr/>
                <p:nvPr/>
              </p:nvSpPr>
              <p:spPr>
                <a:xfrm rot="16200000" flipV="1">
                  <a:off x="1099064" y="5002835"/>
                  <a:ext cx="142872" cy="247547"/>
                </a:xfrm>
                <a:prstGeom prst="leftBracket">
                  <a:avLst>
                    <a:gd name="adj" fmla="val 114286"/>
                  </a:avLst>
                </a:prstGeom>
                <a:ln>
                  <a:solidFill>
                    <a:srgbClr val="FF0000"/>
                  </a:solidFill>
                  <a:prstDash val="dash"/>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100" spc="400"/>
                </a:p>
              </p:txBody>
            </p:sp>
            <p:sp>
              <p:nvSpPr>
                <p:cNvPr id="107" name="左大かっこ 106"/>
                <p:cNvSpPr/>
                <p:nvPr/>
              </p:nvSpPr>
              <p:spPr>
                <a:xfrm rot="16200000" flipV="1">
                  <a:off x="1346608" y="5002836"/>
                  <a:ext cx="142876" cy="247547"/>
                </a:xfrm>
                <a:prstGeom prst="leftBracket">
                  <a:avLst>
                    <a:gd name="adj" fmla="val 114286"/>
                  </a:avLst>
                </a:prstGeom>
                <a:ln>
                  <a:solidFill>
                    <a:srgbClr val="FF0000"/>
                  </a:solidFill>
                  <a:prstDash val="dash"/>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100" spc="400"/>
                </a:p>
              </p:txBody>
            </p:sp>
          </p:grpSp>
          <p:grpSp>
            <p:nvGrpSpPr>
              <p:cNvPr id="94" name="グループ化 93"/>
              <p:cNvGrpSpPr/>
              <p:nvPr/>
            </p:nvGrpSpPr>
            <p:grpSpPr>
              <a:xfrm>
                <a:off x="5419089" y="2550884"/>
                <a:ext cx="1905736" cy="100711"/>
                <a:chOff x="5614973" y="2644763"/>
                <a:chExt cx="1905736" cy="100711"/>
              </a:xfrm>
            </p:grpSpPr>
            <p:sp>
              <p:nvSpPr>
                <p:cNvPr id="95" name="左大かっこ 94"/>
                <p:cNvSpPr/>
                <p:nvPr/>
              </p:nvSpPr>
              <p:spPr>
                <a:xfrm rot="16200000" flipV="1">
                  <a:off x="5653577" y="2606859"/>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96" name="左大かっこ 95"/>
                <p:cNvSpPr/>
                <p:nvPr/>
              </p:nvSpPr>
              <p:spPr>
                <a:xfrm rot="16200000" flipV="1">
                  <a:off x="5826060" y="2606866"/>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97" name="左大かっこ 96"/>
                <p:cNvSpPr/>
                <p:nvPr/>
              </p:nvSpPr>
              <p:spPr>
                <a:xfrm rot="16200000" flipV="1">
                  <a:off x="5999094" y="2606859"/>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98" name="左大かっこ 97"/>
                <p:cNvSpPr/>
                <p:nvPr/>
              </p:nvSpPr>
              <p:spPr>
                <a:xfrm rot="16200000" flipV="1">
                  <a:off x="6171577" y="2606866"/>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99" name="左大かっこ 98"/>
                <p:cNvSpPr/>
                <p:nvPr/>
              </p:nvSpPr>
              <p:spPr>
                <a:xfrm rot="16200000" flipV="1">
                  <a:off x="6344507" y="2607559"/>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00" name="左大かっこ 99"/>
                <p:cNvSpPr/>
                <p:nvPr/>
              </p:nvSpPr>
              <p:spPr>
                <a:xfrm rot="16200000" flipV="1">
                  <a:off x="6516990" y="2607564"/>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01" name="左大かっこ 100"/>
                <p:cNvSpPr/>
                <p:nvPr/>
              </p:nvSpPr>
              <p:spPr>
                <a:xfrm rot="16200000" flipV="1">
                  <a:off x="6691870" y="2606159"/>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02" name="左大かっこ 101"/>
                <p:cNvSpPr/>
                <p:nvPr/>
              </p:nvSpPr>
              <p:spPr>
                <a:xfrm rot="16200000" flipV="1">
                  <a:off x="6864353" y="2606164"/>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03" name="左大かっこ 102"/>
                <p:cNvSpPr/>
                <p:nvPr/>
              </p:nvSpPr>
              <p:spPr>
                <a:xfrm rot="16200000" flipV="1">
                  <a:off x="7037387" y="2606159"/>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04" name="左大かっこ 103"/>
                <p:cNvSpPr/>
                <p:nvPr/>
              </p:nvSpPr>
              <p:spPr>
                <a:xfrm rot="16200000" flipV="1">
                  <a:off x="7209870" y="2606164"/>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05" name="左大かっこ 104"/>
                <p:cNvSpPr/>
                <p:nvPr/>
              </p:nvSpPr>
              <p:spPr>
                <a:xfrm rot="16200000" flipV="1">
                  <a:off x="7382800" y="2606860"/>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mc:AlternateContent xmlns:mc="http://schemas.openxmlformats.org/markup-compatibility/2006" xmlns:a14="http://schemas.microsoft.com/office/drawing/2010/main">
          <mc:Choice Requires="a14">
            <p:sp>
              <p:nvSpPr>
                <p:cNvPr id="109" name="テキスト ボックス 108"/>
                <p:cNvSpPr txBox="1"/>
                <p:nvPr/>
              </p:nvSpPr>
              <p:spPr>
                <a:xfrm>
                  <a:off x="4788778" y="3708828"/>
                  <a:ext cx="2649893"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ja-JP" b="0" i="1" dirty="0" smtClean="0">
                            <a:latin typeface="Cambria Math" panose="02040503050406030204" pitchFamily="18" charset="0"/>
                            <a:cs typeface="Times New Roman" pitchFamily="18" charset="0"/>
                          </a:rPr>
                          <m:t>𝜎</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𝑤</m:t>
                                </m:r>
                              </m:e>
                              <m:sub>
                                <m:r>
                                  <a:rPr kumimoji="1" lang="en-US" altLang="ja-JP" b="0" i="1" smtClean="0">
                                    <a:latin typeface="Cambria Math" panose="02040503050406030204" pitchFamily="18" charset="0"/>
                                  </a:rPr>
                                  <m:t>1</m:t>
                                </m:r>
                              </m:sub>
                            </m:sSub>
                          </m:e>
                        </m:d>
                        <m:r>
                          <a:rPr kumimoji="1" lang="en-US" altLang="ja-JP" b="0" i="1" smtClean="0">
                            <a:latin typeface="Cambria Math"/>
                          </a:rPr>
                          <m:t>=2+3+2.5+2</m:t>
                        </m:r>
                      </m:oMath>
                    </m:oMathPara>
                  </a14:m>
                  <a:r>
                    <a:rPr kumimoji="1" lang="en-US" altLang="ja-JP" b="0" i="1" dirty="0" smtClean="0">
                      <a:latin typeface="Cambria Math"/>
                    </a:rPr>
                    <a:t/>
                  </a:r>
                  <a:br>
                    <a:rPr kumimoji="1" lang="en-US" altLang="ja-JP" b="0" i="1" dirty="0" smtClean="0">
                      <a:latin typeface="Cambria Math"/>
                    </a:rPr>
                  </a:br>
                  <a:r>
                    <a:rPr kumimoji="1" lang="en-US" altLang="ja-JP" b="0" i="1" dirty="0" smtClean="0">
                      <a:latin typeface="Cambria Math"/>
                    </a:rPr>
                    <a:t>                  </a:t>
                  </a:r>
                  <a14:m>
                    <m:oMath xmlns:m="http://schemas.openxmlformats.org/officeDocument/2006/math">
                      <m:r>
                        <a:rPr kumimoji="1" lang="en-US" altLang="ja-JP" b="0" i="1" smtClean="0">
                          <a:latin typeface="Cambria Math"/>
                        </a:rPr>
                        <m:t>=9.5</m:t>
                      </m:r>
                    </m:oMath>
                  </a14:m>
                  <a:endParaRPr kumimoji="1" lang="ja-JP" altLang="en-US" dirty="0"/>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4788778" y="3708828"/>
                  <a:ext cx="2649893" cy="646331"/>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0" name="テキスト ボックス 109"/>
                <p:cNvSpPr txBox="1"/>
                <p:nvPr/>
              </p:nvSpPr>
              <p:spPr>
                <a:xfrm>
                  <a:off x="4788778" y="4489991"/>
                  <a:ext cx="4115614"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ja-JP" i="1" dirty="0" smtClean="0">
                            <a:latin typeface="Cambria Math" panose="02040503050406030204" pitchFamily="18" charset="0"/>
                            <a:cs typeface="Times New Roman" pitchFamily="18" charset="0"/>
                          </a:rPr>
                          <m:t>𝜎</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𝑤</m:t>
                                </m:r>
                              </m:e>
                              <m:sub>
                                <m:r>
                                  <a:rPr kumimoji="1" lang="en-US" altLang="ja-JP" b="0" i="1" smtClean="0">
                                    <a:latin typeface="Cambria Math" panose="02040503050406030204" pitchFamily="18" charset="0"/>
                                  </a:rPr>
                                  <m:t>2</m:t>
                                </m:r>
                              </m:sub>
                            </m:sSub>
                          </m:e>
                        </m:d>
                        <m:r>
                          <a:rPr kumimoji="1" lang="en-US" altLang="ja-JP" b="0" i="1" smtClean="0">
                            <a:latin typeface="Cambria Math"/>
                          </a:rPr>
                          <m:t>=2+2+2+2+2+2+2.25</m:t>
                        </m:r>
                      </m:oMath>
                      <m:oMath xmlns:m="http://schemas.openxmlformats.org/officeDocument/2006/math">
                        <m:r>
                          <a:rPr kumimoji="1" lang="en-US" altLang="ja-JP" b="0" i="1" smtClean="0">
                            <a:latin typeface="Cambria Math"/>
                          </a:rPr>
                          <m:t>                =14.25</m:t>
                        </m:r>
                      </m:oMath>
                    </m:oMathPara>
                  </a14:m>
                  <a:endParaRPr kumimoji="1" lang="ja-JP" altLang="en-US" dirty="0"/>
                </a:p>
              </p:txBody>
            </p:sp>
          </mc:Choice>
          <mc:Fallback xmlns="">
            <p:sp>
              <p:nvSpPr>
                <p:cNvPr id="110" name="テキスト ボックス 109"/>
                <p:cNvSpPr txBox="1">
                  <a:spLocks noRot="1" noChangeAspect="1" noMove="1" noResize="1" noEditPoints="1" noAdjustHandles="1" noChangeArrowheads="1" noChangeShapeType="1" noTextEdit="1"/>
                </p:cNvSpPr>
                <p:nvPr/>
              </p:nvSpPr>
              <p:spPr>
                <a:xfrm>
                  <a:off x="4788778" y="4489991"/>
                  <a:ext cx="4115614" cy="64633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1" name="テキスト ボックス 110"/>
                <p:cNvSpPr txBox="1"/>
                <p:nvPr/>
              </p:nvSpPr>
              <p:spPr>
                <a:xfrm>
                  <a:off x="4788778" y="5260943"/>
                  <a:ext cx="1412886" cy="36933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ja-JP" i="1" dirty="0" smtClean="0">
                            <a:latin typeface="Cambria Math" panose="02040503050406030204" pitchFamily="18" charset="0"/>
                            <a:cs typeface="Times New Roman" pitchFamily="18" charset="0"/>
                          </a:rPr>
                          <m:t>𝜎</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𝑤</m:t>
                                </m:r>
                              </m:e>
                              <m:sub>
                                <m:r>
                                  <a:rPr kumimoji="1" lang="en-US" altLang="ja-JP" b="0" i="1" smtClean="0">
                                    <a:latin typeface="Cambria Math" panose="02040503050406030204" pitchFamily="18" charset="0"/>
                                  </a:rPr>
                                  <m:t>3</m:t>
                                </m:r>
                              </m:sub>
                            </m:sSub>
                          </m:e>
                        </m:d>
                        <m:r>
                          <a:rPr kumimoji="1" lang="en-US" altLang="ja-JP" b="0" i="1" smtClean="0">
                            <a:latin typeface="Cambria Math"/>
                          </a:rPr>
                          <m:t>=11</m:t>
                        </m:r>
                      </m:oMath>
                    </m:oMathPara>
                  </a14:m>
                  <a:endParaRPr kumimoji="1" lang="ja-JP" altLang="en-US" dirty="0"/>
                </a:p>
              </p:txBody>
            </p:sp>
          </mc:Choice>
          <mc:Fallback xmlns="">
            <p:sp>
              <p:nvSpPr>
                <p:cNvPr id="111" name="テキスト ボックス 110"/>
                <p:cNvSpPr txBox="1">
                  <a:spLocks noRot="1" noChangeAspect="1" noMove="1" noResize="1" noEditPoints="1" noAdjustHandles="1" noChangeArrowheads="1" noChangeShapeType="1" noTextEdit="1"/>
                </p:cNvSpPr>
                <p:nvPr/>
              </p:nvSpPr>
              <p:spPr>
                <a:xfrm>
                  <a:off x="4788778" y="5260943"/>
                  <a:ext cx="1412886" cy="36933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2" name="テキスト ボックス 111"/>
                <p:cNvSpPr txBox="1"/>
                <p:nvPr/>
              </p:nvSpPr>
              <p:spPr>
                <a:xfrm>
                  <a:off x="3281924" y="3732788"/>
                  <a:ext cx="1279325" cy="36933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ja-JP" b="0" i="1" dirty="0" smtClean="0">
                            <a:latin typeface="Cambria Math" panose="02040503050406030204" pitchFamily="18" charset="0"/>
                            <a:cs typeface="Times New Roman" pitchFamily="18" charset="0"/>
                          </a:rPr>
                          <m:t>𝜎</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𝑤</m:t>
                                </m:r>
                              </m:e>
                              <m:sub>
                                <m:r>
                                  <a:rPr kumimoji="1" lang="en-US" altLang="ja-JP" b="0" i="1" smtClean="0">
                                    <a:latin typeface="Cambria Math" panose="02040503050406030204" pitchFamily="18" charset="0"/>
                                  </a:rPr>
                                  <m:t>1</m:t>
                                </m:r>
                              </m:sub>
                            </m:sSub>
                          </m:e>
                        </m:d>
                        <m:r>
                          <a:rPr kumimoji="1" lang="en-US" altLang="ja-JP" b="0" i="1" smtClean="0">
                            <a:latin typeface="Cambria Math" panose="02040503050406030204" pitchFamily="18" charset="0"/>
                          </a:rPr>
                          <m:t>=4</m:t>
                        </m:r>
                      </m:oMath>
                    </m:oMathPara>
                  </a14:m>
                  <a:endParaRPr kumimoji="1" lang="ja-JP" altLang="en-US" dirty="0"/>
                </a:p>
              </p:txBody>
            </p:sp>
          </mc:Choice>
          <mc:Fallback xmlns="">
            <p:sp>
              <p:nvSpPr>
                <p:cNvPr id="112" name="テキスト ボックス 111"/>
                <p:cNvSpPr txBox="1">
                  <a:spLocks noRot="1" noChangeAspect="1" noMove="1" noResize="1" noEditPoints="1" noAdjustHandles="1" noChangeArrowheads="1" noChangeShapeType="1" noTextEdit="1"/>
                </p:cNvSpPr>
                <p:nvPr/>
              </p:nvSpPr>
              <p:spPr>
                <a:xfrm>
                  <a:off x="3281924" y="3732788"/>
                  <a:ext cx="1279325" cy="369332"/>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3" name="テキスト ボックス 112"/>
                <p:cNvSpPr txBox="1"/>
                <p:nvPr/>
              </p:nvSpPr>
              <p:spPr>
                <a:xfrm>
                  <a:off x="3281924" y="4506409"/>
                  <a:ext cx="1284647" cy="36933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ja-JP" b="0" i="1" dirty="0" smtClean="0">
                            <a:latin typeface="Cambria Math" panose="02040503050406030204" pitchFamily="18" charset="0"/>
                            <a:cs typeface="Times New Roman" pitchFamily="18" charset="0"/>
                          </a:rPr>
                          <m:t>𝜎</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𝑤</m:t>
                                </m:r>
                              </m:e>
                              <m:sub>
                                <m:r>
                                  <a:rPr kumimoji="1" lang="en-US" altLang="ja-JP" b="0" i="1" smtClean="0">
                                    <a:latin typeface="Cambria Math" panose="02040503050406030204" pitchFamily="18" charset="0"/>
                                  </a:rPr>
                                  <m:t>2</m:t>
                                </m:r>
                              </m:sub>
                            </m:sSub>
                          </m:e>
                        </m:d>
                        <m:r>
                          <a:rPr kumimoji="1" lang="en-US" altLang="ja-JP" b="0" i="1" smtClean="0">
                            <a:latin typeface="Cambria Math" panose="02040503050406030204" pitchFamily="18" charset="0"/>
                          </a:rPr>
                          <m:t>=7</m:t>
                        </m:r>
                      </m:oMath>
                    </m:oMathPara>
                  </a14:m>
                  <a:endParaRPr kumimoji="1" lang="ja-JP" altLang="en-US" dirty="0"/>
                </a:p>
              </p:txBody>
            </p:sp>
          </mc:Choice>
          <mc:Fallback xmlns="">
            <p:sp>
              <p:nvSpPr>
                <p:cNvPr id="113" name="テキスト ボックス 112"/>
                <p:cNvSpPr txBox="1">
                  <a:spLocks noRot="1" noChangeAspect="1" noMove="1" noResize="1" noEditPoints="1" noAdjustHandles="1" noChangeArrowheads="1" noChangeShapeType="1" noTextEdit="1"/>
                </p:cNvSpPr>
                <p:nvPr/>
              </p:nvSpPr>
              <p:spPr>
                <a:xfrm>
                  <a:off x="3281924" y="4506409"/>
                  <a:ext cx="1284647" cy="369332"/>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4" name="テキスト ボックス 113"/>
                <p:cNvSpPr txBox="1"/>
                <p:nvPr/>
              </p:nvSpPr>
              <p:spPr>
                <a:xfrm>
                  <a:off x="3281924" y="5280030"/>
                  <a:ext cx="1284647" cy="36933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ja-JP" b="0" i="1" dirty="0" smtClean="0">
                            <a:latin typeface="Cambria Math" panose="02040503050406030204" pitchFamily="18" charset="0"/>
                            <a:cs typeface="Times New Roman" pitchFamily="18" charset="0"/>
                          </a:rPr>
                          <m:t>𝜎</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𝑤</m:t>
                                </m:r>
                              </m:e>
                              <m:sub>
                                <m:r>
                                  <a:rPr kumimoji="1" lang="en-US" altLang="ja-JP" b="0" i="1" smtClean="0">
                                    <a:latin typeface="Cambria Math" panose="02040503050406030204" pitchFamily="18" charset="0"/>
                                  </a:rPr>
                                  <m:t>3</m:t>
                                </m:r>
                              </m:sub>
                            </m:sSub>
                          </m:e>
                        </m:d>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114" name="テキスト ボックス 113"/>
                <p:cNvSpPr txBox="1">
                  <a:spLocks noRot="1" noChangeAspect="1" noMove="1" noResize="1" noEditPoints="1" noAdjustHandles="1" noChangeArrowheads="1" noChangeShapeType="1" noTextEdit="1"/>
                </p:cNvSpPr>
                <p:nvPr/>
              </p:nvSpPr>
              <p:spPr>
                <a:xfrm>
                  <a:off x="3281924" y="5280030"/>
                  <a:ext cx="1284647" cy="369332"/>
                </a:xfrm>
                <a:prstGeom prst="rect">
                  <a:avLst/>
                </a:prstGeom>
                <a:blipFill rotWithShape="0">
                  <a:blip r:embed="rId11"/>
                  <a:stretch>
                    <a:fillRect/>
                  </a:stretch>
                </a:blipFill>
              </p:spPr>
              <p:txBody>
                <a:bodyPr/>
                <a:lstStyle/>
                <a:p>
                  <a:r>
                    <a:rPr lang="ja-JP" altLang="en-US">
                      <a:noFill/>
                    </a:rPr>
                    <a:t> </a:t>
                  </a:r>
                </a:p>
              </p:txBody>
            </p:sp>
          </mc:Fallback>
        </mc:AlternateContent>
        <p:grpSp>
          <p:nvGrpSpPr>
            <p:cNvPr id="5" name="グループ化 4"/>
            <p:cNvGrpSpPr/>
            <p:nvPr/>
          </p:nvGrpSpPr>
          <p:grpSpPr>
            <a:xfrm>
              <a:off x="686615" y="5941201"/>
              <a:ext cx="1946826" cy="734640"/>
              <a:chOff x="686615" y="5941201"/>
              <a:chExt cx="1946826" cy="734640"/>
            </a:xfrm>
          </p:grpSpPr>
          <p:grpSp>
            <p:nvGrpSpPr>
              <p:cNvPr id="115" name="グループ化 114"/>
              <p:cNvGrpSpPr/>
              <p:nvPr/>
            </p:nvGrpSpPr>
            <p:grpSpPr>
              <a:xfrm>
                <a:off x="686615" y="6169103"/>
                <a:ext cx="1918104" cy="506738"/>
                <a:chOff x="1916668" y="6023709"/>
                <a:chExt cx="1918104" cy="506738"/>
              </a:xfrm>
            </p:grpSpPr>
            <p:grpSp>
              <p:nvGrpSpPr>
                <p:cNvPr id="116" name="グループ化 115"/>
                <p:cNvGrpSpPr/>
                <p:nvPr/>
              </p:nvGrpSpPr>
              <p:grpSpPr>
                <a:xfrm>
                  <a:off x="1916668" y="6026978"/>
                  <a:ext cx="348998" cy="99311"/>
                  <a:chOff x="1916668" y="6026978"/>
                  <a:chExt cx="348998" cy="99311"/>
                </a:xfrm>
              </p:grpSpPr>
              <p:sp>
                <p:nvSpPr>
                  <p:cNvPr id="136" name="左大かっこ 135"/>
                  <p:cNvSpPr/>
                  <p:nvPr/>
                </p:nvSpPr>
                <p:spPr>
                  <a:xfrm rot="16200000" flipV="1">
                    <a:off x="1955272" y="5988374"/>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37" name="左大かっこ 136"/>
                  <p:cNvSpPr/>
                  <p:nvPr/>
                </p:nvSpPr>
                <p:spPr>
                  <a:xfrm rot="16200000" flipV="1">
                    <a:off x="2127755" y="5988379"/>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117" name="グループ化 116"/>
                <p:cNvGrpSpPr/>
                <p:nvPr/>
              </p:nvGrpSpPr>
              <p:grpSpPr>
                <a:xfrm>
                  <a:off x="2775074" y="6034437"/>
                  <a:ext cx="348998" cy="99311"/>
                  <a:chOff x="1845606" y="6034433"/>
                  <a:chExt cx="348998" cy="99311"/>
                </a:xfrm>
              </p:grpSpPr>
              <p:sp>
                <p:nvSpPr>
                  <p:cNvPr id="134" name="左大かっこ 133"/>
                  <p:cNvSpPr/>
                  <p:nvPr/>
                </p:nvSpPr>
                <p:spPr>
                  <a:xfrm rot="16200000" flipV="1">
                    <a:off x="1884210" y="5995829"/>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35" name="左大かっこ 134"/>
                  <p:cNvSpPr/>
                  <p:nvPr/>
                </p:nvSpPr>
                <p:spPr>
                  <a:xfrm rot="16200000" flipV="1">
                    <a:off x="2056693" y="5995834"/>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118" name="グループ化 117"/>
                <p:cNvGrpSpPr/>
                <p:nvPr/>
              </p:nvGrpSpPr>
              <p:grpSpPr>
                <a:xfrm>
                  <a:off x="3485774" y="6023709"/>
                  <a:ext cx="348998" cy="99311"/>
                  <a:chOff x="1819373" y="6026316"/>
                  <a:chExt cx="348998" cy="99311"/>
                </a:xfrm>
              </p:grpSpPr>
              <p:sp>
                <p:nvSpPr>
                  <p:cNvPr id="132" name="左大かっこ 131"/>
                  <p:cNvSpPr/>
                  <p:nvPr/>
                </p:nvSpPr>
                <p:spPr>
                  <a:xfrm rot="16200000" flipV="1">
                    <a:off x="1857977" y="5987712"/>
                    <a:ext cx="99306" cy="176513"/>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33" name="左大かっこ 132"/>
                  <p:cNvSpPr/>
                  <p:nvPr/>
                </p:nvSpPr>
                <p:spPr>
                  <a:xfrm rot="16200000" flipV="1">
                    <a:off x="2030460" y="5987717"/>
                    <a:ext cx="99307" cy="176514"/>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119" name="グループ化 118"/>
                <p:cNvGrpSpPr/>
                <p:nvPr/>
              </p:nvGrpSpPr>
              <p:grpSpPr>
                <a:xfrm>
                  <a:off x="2093958" y="6132822"/>
                  <a:ext cx="941120" cy="91191"/>
                  <a:chOff x="2304715" y="6275797"/>
                  <a:chExt cx="827357" cy="84593"/>
                </a:xfrm>
              </p:grpSpPr>
              <p:sp>
                <p:nvSpPr>
                  <p:cNvPr id="129" name="左大かっこ 128"/>
                  <p:cNvSpPr/>
                  <p:nvPr/>
                </p:nvSpPr>
                <p:spPr>
                  <a:xfrm rot="16200000" flipV="1">
                    <a:off x="2407873" y="6178409"/>
                    <a:ext cx="78823" cy="285140"/>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30" name="左大かっこ 129"/>
                  <p:cNvSpPr/>
                  <p:nvPr/>
                </p:nvSpPr>
                <p:spPr>
                  <a:xfrm rot="16200000" flipV="1">
                    <a:off x="2704002" y="6178408"/>
                    <a:ext cx="78824" cy="285140"/>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31" name="左大かっこ 50"/>
                  <p:cNvSpPr/>
                  <p:nvPr/>
                </p:nvSpPr>
                <p:spPr>
                  <a:xfrm rot="16200000" flipV="1">
                    <a:off x="2969616" y="6192165"/>
                    <a:ext cx="78824" cy="246088"/>
                  </a:xfrm>
                  <a:custGeom>
                    <a:avLst/>
                    <a:gdLst>
                      <a:gd name="connsiteX0" fmla="*/ 114882 w 114882"/>
                      <a:gd name="connsiteY0" fmla="*/ 455985 h 455985"/>
                      <a:gd name="connsiteX1" fmla="*/ 0 w 114882"/>
                      <a:gd name="connsiteY1" fmla="*/ 324691 h 455985"/>
                      <a:gd name="connsiteX2" fmla="*/ 0 w 114882"/>
                      <a:gd name="connsiteY2" fmla="*/ 131294 h 455985"/>
                      <a:gd name="connsiteX3" fmla="*/ 114882 w 114882"/>
                      <a:gd name="connsiteY3" fmla="*/ 0 h 455985"/>
                      <a:gd name="connsiteX4" fmla="*/ 114882 w 114882"/>
                      <a:gd name="connsiteY4" fmla="*/ 455985 h 455985"/>
                      <a:gd name="connsiteX0" fmla="*/ 114882 w 114882"/>
                      <a:gd name="connsiteY0" fmla="*/ 455985 h 455985"/>
                      <a:gd name="connsiteX1" fmla="*/ 0 w 114882"/>
                      <a:gd name="connsiteY1" fmla="*/ 324691 h 455985"/>
                      <a:gd name="connsiteX2" fmla="*/ 0 w 114882"/>
                      <a:gd name="connsiteY2" fmla="*/ 131294 h 455985"/>
                      <a:gd name="connsiteX3" fmla="*/ 114882 w 114882"/>
                      <a:gd name="connsiteY3" fmla="*/ 0 h 455985"/>
                      <a:gd name="connsiteX0" fmla="*/ 114882 w 114882"/>
                      <a:gd name="connsiteY0" fmla="*/ 455985 h 455985"/>
                      <a:gd name="connsiteX1" fmla="*/ 0 w 114882"/>
                      <a:gd name="connsiteY1" fmla="*/ 324691 h 455985"/>
                      <a:gd name="connsiteX2" fmla="*/ 0 w 114882"/>
                      <a:gd name="connsiteY2" fmla="*/ 131294 h 455985"/>
                      <a:gd name="connsiteX3" fmla="*/ 114882 w 114882"/>
                      <a:gd name="connsiteY3" fmla="*/ 0 h 455985"/>
                      <a:gd name="connsiteX4" fmla="*/ 114882 w 114882"/>
                      <a:gd name="connsiteY4" fmla="*/ 455985 h 455985"/>
                      <a:gd name="connsiteX0" fmla="*/ 114882 w 114882"/>
                      <a:gd name="connsiteY0" fmla="*/ 455985 h 455985"/>
                      <a:gd name="connsiteX1" fmla="*/ 0 w 114882"/>
                      <a:gd name="connsiteY1" fmla="*/ 324691 h 455985"/>
                      <a:gd name="connsiteX2" fmla="*/ 0 w 114882"/>
                      <a:gd name="connsiteY2" fmla="*/ 131294 h 455985"/>
                    </a:gdLst>
                    <a:ahLst/>
                    <a:cxnLst>
                      <a:cxn ang="0">
                        <a:pos x="connsiteX0" y="connsiteY0"/>
                      </a:cxn>
                      <a:cxn ang="0">
                        <a:pos x="connsiteX1" y="connsiteY1"/>
                      </a:cxn>
                      <a:cxn ang="0">
                        <a:pos x="connsiteX2" y="connsiteY2"/>
                      </a:cxn>
                    </a:cxnLst>
                    <a:rect l="l" t="t" r="r" b="b"/>
                    <a:pathLst>
                      <a:path w="114882" h="455985" stroke="0" extrusionOk="0">
                        <a:moveTo>
                          <a:pt x="114882" y="455985"/>
                        </a:moveTo>
                        <a:cubicBezTo>
                          <a:pt x="51434" y="455985"/>
                          <a:pt x="0" y="397203"/>
                          <a:pt x="0" y="324691"/>
                        </a:cubicBezTo>
                        <a:lnTo>
                          <a:pt x="0" y="131294"/>
                        </a:lnTo>
                        <a:cubicBezTo>
                          <a:pt x="0" y="58782"/>
                          <a:pt x="51434" y="0"/>
                          <a:pt x="114882" y="0"/>
                        </a:cubicBezTo>
                        <a:lnTo>
                          <a:pt x="114882" y="455985"/>
                        </a:lnTo>
                        <a:close/>
                      </a:path>
                      <a:path w="114882" h="455985" fill="none">
                        <a:moveTo>
                          <a:pt x="114882" y="455985"/>
                        </a:moveTo>
                        <a:cubicBezTo>
                          <a:pt x="51434" y="455985"/>
                          <a:pt x="0" y="397203"/>
                          <a:pt x="0" y="324691"/>
                        </a:cubicBezTo>
                        <a:lnTo>
                          <a:pt x="0" y="131294"/>
                        </a:ln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120" name="グループ化 119"/>
                <p:cNvGrpSpPr/>
                <p:nvPr/>
              </p:nvGrpSpPr>
              <p:grpSpPr>
                <a:xfrm>
                  <a:off x="2967013" y="6262645"/>
                  <a:ext cx="626141" cy="65719"/>
                  <a:chOff x="2971629" y="6339036"/>
                  <a:chExt cx="604233" cy="82700"/>
                </a:xfrm>
              </p:grpSpPr>
              <p:sp>
                <p:nvSpPr>
                  <p:cNvPr id="127" name="左大かっこ 126"/>
                  <p:cNvSpPr/>
                  <p:nvPr/>
                </p:nvSpPr>
                <p:spPr>
                  <a:xfrm rot="16200000" flipV="1">
                    <a:off x="3081338" y="6229329"/>
                    <a:ext cx="82697" cy="302116"/>
                  </a:xfrm>
                  <a:prstGeom prst="leftBracket">
                    <a:avLst>
                      <a:gd name="adj" fmla="val 114286"/>
                    </a:avLst>
                  </a:prstGeom>
                  <a:ln>
                    <a:solidFill>
                      <a:schemeClr val="accent6"/>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28" name="左大かっこ 127"/>
                  <p:cNvSpPr/>
                  <p:nvPr/>
                </p:nvSpPr>
                <p:spPr>
                  <a:xfrm rot="16200000" flipV="1">
                    <a:off x="3383454" y="6229328"/>
                    <a:ext cx="82700" cy="302116"/>
                  </a:xfrm>
                  <a:prstGeom prst="leftBracket">
                    <a:avLst>
                      <a:gd name="adj" fmla="val 114286"/>
                    </a:avLst>
                  </a:prstGeom>
                  <a:ln>
                    <a:solidFill>
                      <a:schemeClr val="accent6"/>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121" name="グループ化 120"/>
                <p:cNvGrpSpPr/>
                <p:nvPr/>
              </p:nvGrpSpPr>
              <p:grpSpPr>
                <a:xfrm>
                  <a:off x="2438400" y="6346691"/>
                  <a:ext cx="1020278" cy="77485"/>
                  <a:chOff x="1765113" y="4138950"/>
                  <a:chExt cx="963435" cy="77484"/>
                </a:xfrm>
              </p:grpSpPr>
              <p:sp>
                <p:nvSpPr>
                  <p:cNvPr id="125" name="左大かっこ 124"/>
                  <p:cNvSpPr/>
                  <p:nvPr/>
                </p:nvSpPr>
                <p:spPr>
                  <a:xfrm rot="16200000" flipV="1">
                    <a:off x="1967230" y="3936833"/>
                    <a:ext cx="77483" cy="481718"/>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26" name="左大かっこ 125"/>
                  <p:cNvSpPr/>
                  <p:nvPr/>
                </p:nvSpPr>
                <p:spPr>
                  <a:xfrm rot="16200000" flipV="1">
                    <a:off x="2448947" y="3936833"/>
                    <a:ext cx="77484" cy="481718"/>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nvGrpSpPr>
                <p:cNvPr id="122" name="グループ化 121"/>
                <p:cNvGrpSpPr/>
                <p:nvPr/>
              </p:nvGrpSpPr>
              <p:grpSpPr>
                <a:xfrm>
                  <a:off x="1946156" y="6468348"/>
                  <a:ext cx="1653312" cy="62099"/>
                  <a:chOff x="1770746" y="4147749"/>
                  <a:chExt cx="911460" cy="72013"/>
                </a:xfrm>
              </p:grpSpPr>
              <p:sp>
                <p:nvSpPr>
                  <p:cNvPr id="123" name="左大かっこ 122"/>
                  <p:cNvSpPr/>
                  <p:nvPr/>
                </p:nvSpPr>
                <p:spPr>
                  <a:xfrm rot="16200000" flipV="1">
                    <a:off x="1964855" y="3953640"/>
                    <a:ext cx="67511" cy="455730"/>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sp>
                <p:nvSpPr>
                  <p:cNvPr id="124" name="左大かっこ 123"/>
                  <p:cNvSpPr/>
                  <p:nvPr/>
                </p:nvSpPr>
                <p:spPr>
                  <a:xfrm rot="16200000" flipV="1">
                    <a:off x="2420586" y="3958142"/>
                    <a:ext cx="67510" cy="455730"/>
                  </a:xfrm>
                  <a:prstGeom prst="leftBracket">
                    <a:avLst>
                      <a:gd name="adj" fmla="val 11428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kumimoji="1" lang="ja-JP" altLang="en-US" sz="1200" spc="400"/>
                  </a:p>
                </p:txBody>
              </p:sp>
            </p:grpSp>
          </p:grpSp>
          <p:sp>
            <p:nvSpPr>
              <p:cNvPr id="138" name="正方形/長方形 137"/>
              <p:cNvSpPr/>
              <p:nvPr/>
            </p:nvSpPr>
            <p:spPr>
              <a:xfrm>
                <a:off x="693807" y="5941201"/>
                <a:ext cx="1939634" cy="276999"/>
              </a:xfrm>
              <a:prstGeom prst="rect">
                <a:avLst/>
              </a:prstGeom>
            </p:spPr>
            <p:txBody>
              <a:bodyPr wrap="none" lIns="0" tIns="0" rIns="0" bIns="0">
                <a:spAutoFit/>
              </a:bodyPr>
              <a:lstStyle/>
              <a:p>
                <a:r>
                  <a:rPr lang="en-US" altLang="ja-JP" b="1" spc="300" dirty="0" err="1">
                    <a:latin typeface="Courier New" pitchFamily="49" charset="0"/>
                    <a:cs typeface="Courier New" pitchFamily="49" charset="0"/>
                  </a:rPr>
                  <a:t>aababaababb</a:t>
                </a:r>
                <a:endParaRPr lang="ja-JP" altLang="en-US" dirty="0">
                  <a:latin typeface="Cambria Math" pitchFamily="18" charset="0"/>
                </a:endParaRPr>
              </a:p>
            </p:txBody>
          </p:sp>
        </p:grpSp>
        <mc:AlternateContent xmlns:mc="http://schemas.openxmlformats.org/markup-compatibility/2006" xmlns:a14="http://schemas.microsoft.com/office/drawing/2010/main">
          <mc:Choice Requires="a14">
            <p:sp>
              <p:nvSpPr>
                <p:cNvPr id="139" name="テキスト ボックス 138"/>
                <p:cNvSpPr txBox="1"/>
                <p:nvPr/>
              </p:nvSpPr>
              <p:spPr>
                <a:xfrm>
                  <a:off x="3281924" y="6053651"/>
                  <a:ext cx="1284647" cy="36933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ja-JP" b="0" i="1" dirty="0" smtClean="0">
                            <a:latin typeface="Cambria Math" panose="02040503050406030204" pitchFamily="18" charset="0"/>
                            <a:cs typeface="Times New Roman" pitchFamily="18" charset="0"/>
                          </a:rPr>
                          <m:t>𝜎</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𝑤</m:t>
                                </m:r>
                              </m:e>
                              <m:sub>
                                <m:r>
                                  <a:rPr kumimoji="1" lang="en-US" altLang="ja-JP" b="0" i="1" smtClean="0">
                                    <a:latin typeface="Cambria Math" panose="02040503050406030204" pitchFamily="18" charset="0"/>
                                  </a:rPr>
                                  <m:t>4</m:t>
                                </m:r>
                              </m:sub>
                            </m:sSub>
                          </m:e>
                        </m:d>
                        <m:r>
                          <a:rPr kumimoji="1" lang="en-US" altLang="ja-JP" b="0" i="1" smtClean="0">
                            <a:latin typeface="Cambria Math" panose="02040503050406030204" pitchFamily="18" charset="0"/>
                          </a:rPr>
                          <m:t>=7</m:t>
                        </m:r>
                      </m:oMath>
                    </m:oMathPara>
                  </a14:m>
                  <a:endParaRPr kumimoji="1" lang="ja-JP" altLang="en-US" dirty="0"/>
                </a:p>
              </p:txBody>
            </p:sp>
          </mc:Choice>
          <mc:Fallback xmlns="">
            <p:sp>
              <p:nvSpPr>
                <p:cNvPr id="139" name="テキスト ボックス 138"/>
                <p:cNvSpPr txBox="1">
                  <a:spLocks noRot="1" noChangeAspect="1" noMove="1" noResize="1" noEditPoints="1" noAdjustHandles="1" noChangeArrowheads="1" noChangeShapeType="1" noTextEdit="1"/>
                </p:cNvSpPr>
                <p:nvPr/>
              </p:nvSpPr>
              <p:spPr>
                <a:xfrm>
                  <a:off x="3281924" y="6053651"/>
                  <a:ext cx="1284647" cy="36933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0" name="テキスト ボックス 139"/>
                <p:cNvSpPr txBox="1"/>
                <p:nvPr/>
              </p:nvSpPr>
              <p:spPr>
                <a:xfrm>
                  <a:off x="4788778" y="5945243"/>
                  <a:ext cx="3915174"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ja-JP" i="1" dirty="0" smtClean="0">
                            <a:latin typeface="Cambria Math" panose="02040503050406030204" pitchFamily="18" charset="0"/>
                            <a:cs typeface="Times New Roman" pitchFamily="18" charset="0"/>
                          </a:rPr>
                          <m:t>𝜎</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𝑤</m:t>
                                </m:r>
                              </m:e>
                              <m:sub>
                                <m:r>
                                  <a:rPr kumimoji="1" lang="en-US" altLang="ja-JP" b="0" i="1" smtClean="0">
                                    <a:latin typeface="Cambria Math" panose="02040503050406030204" pitchFamily="18" charset="0"/>
                                  </a:rPr>
                                  <m:t>2</m:t>
                                </m:r>
                              </m:sub>
                            </m:sSub>
                          </m:e>
                        </m:d>
                        <m:r>
                          <a:rPr kumimoji="1" lang="en-US" altLang="ja-JP" b="0" i="1" smtClean="0">
                            <a:latin typeface="Cambria Math"/>
                          </a:rPr>
                          <m:t>=2+2+2+2</m:t>
                        </m:r>
                        <m:r>
                          <a:rPr kumimoji="1" lang="en-US" altLang="ja-JP" b="0" i="1" smtClean="0">
                            <a:latin typeface="Cambria Math" panose="02040503050406030204" pitchFamily="18" charset="0"/>
                          </a:rPr>
                          <m:t>.5</m:t>
                        </m:r>
                        <m:r>
                          <a:rPr kumimoji="1" lang="en-US" altLang="ja-JP" b="0" i="1" smtClean="0">
                            <a:latin typeface="Cambria Math"/>
                          </a:rPr>
                          <m:t>+2+2+2</m:t>
                        </m:r>
                      </m:oMath>
                      <m:oMath xmlns:m="http://schemas.openxmlformats.org/officeDocument/2006/math">
                        <m:r>
                          <a:rPr kumimoji="1" lang="en-US" altLang="ja-JP" b="0" i="1" smtClean="0">
                            <a:latin typeface="Cambria Math"/>
                          </a:rPr>
                          <m:t>                =</m:t>
                        </m:r>
                        <m:r>
                          <a:rPr kumimoji="1" lang="en-US" altLang="ja-JP" b="0" i="1" smtClean="0">
                            <a:solidFill>
                              <a:srgbClr val="FF0000"/>
                            </a:solidFill>
                            <a:latin typeface="Cambria Math" panose="02040503050406030204" pitchFamily="18" charset="0"/>
                          </a:rPr>
                          <m:t>14.5</m:t>
                        </m:r>
                      </m:oMath>
                    </m:oMathPara>
                  </a14:m>
                  <a:endParaRPr kumimoji="1" lang="ja-JP" altLang="en-US" dirty="0">
                    <a:solidFill>
                      <a:srgbClr val="FF0000"/>
                    </a:solidFill>
                  </a:endParaRPr>
                </a:p>
              </p:txBody>
            </p:sp>
          </mc:Choice>
          <mc:Fallback xmlns="">
            <p:sp>
              <p:nvSpPr>
                <p:cNvPr id="140" name="テキスト ボックス 139"/>
                <p:cNvSpPr txBox="1">
                  <a:spLocks noRot="1" noChangeAspect="1" noMove="1" noResize="1" noEditPoints="1" noAdjustHandles="1" noChangeArrowheads="1" noChangeShapeType="1" noTextEdit="1"/>
                </p:cNvSpPr>
                <p:nvPr/>
              </p:nvSpPr>
              <p:spPr>
                <a:xfrm>
                  <a:off x="4788778" y="5945243"/>
                  <a:ext cx="3915174" cy="646331"/>
                </a:xfrm>
                <a:prstGeom prst="rect">
                  <a:avLst/>
                </a:prstGeom>
                <a:blipFill rotWithShape="0">
                  <a:blip r:embed="rId13"/>
                  <a:stretch>
                    <a:fillRect/>
                  </a:stretch>
                </a:blipFill>
              </p:spPr>
              <p:txBody>
                <a:bodyPr/>
                <a:lstStyle/>
                <a:p>
                  <a:r>
                    <a:rPr lang="ja-JP" altLang="en-US">
                      <a:noFill/>
                    </a:rPr>
                    <a:t> </a:t>
                  </a:r>
                </a:p>
              </p:txBody>
            </p:sp>
          </mc:Fallback>
        </mc:AlternateContent>
      </p:grpSp>
      <p:grpSp>
        <p:nvGrpSpPr>
          <p:cNvPr id="11" name="グループ化 10"/>
          <p:cNvGrpSpPr/>
          <p:nvPr/>
        </p:nvGrpSpPr>
        <p:grpSpPr>
          <a:xfrm>
            <a:off x="6766763" y="5009135"/>
            <a:ext cx="1859996" cy="523220"/>
            <a:chOff x="6766763" y="5009135"/>
            <a:chExt cx="1859996" cy="523220"/>
          </a:xfrm>
        </p:grpSpPr>
        <p:sp>
          <p:nvSpPr>
            <p:cNvPr id="144" name="円/楕円 143"/>
            <p:cNvSpPr/>
            <p:nvPr/>
          </p:nvSpPr>
          <p:spPr>
            <a:xfrm>
              <a:off x="8116732" y="5051701"/>
              <a:ext cx="412330" cy="41233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正方形/長方形 6"/>
                <p:cNvSpPr/>
                <p:nvPr/>
              </p:nvSpPr>
              <p:spPr>
                <a:xfrm>
                  <a:off x="6766763" y="5009135"/>
                  <a:ext cx="1859996" cy="523220"/>
                </a:xfrm>
                <a:prstGeom prst="rect">
                  <a:avLst/>
                </a:prstGeom>
              </p:spPr>
              <p:txBody>
                <a:bodyPr wrap="none">
                  <a:spAutoFit/>
                </a:bodyPr>
                <a:lstStyle/>
                <a:p>
                  <a14:m>
                    <m:oMath xmlns:m="http://schemas.openxmlformats.org/officeDocument/2006/math">
                      <m:r>
                        <a:rPr lang="en-US" altLang="ja-JP" sz="2800" i="1" dirty="0" smtClean="0">
                          <a:latin typeface="Cambria Math" panose="02040503050406030204" pitchFamily="18" charset="0"/>
                          <a:cs typeface="Times New Roman" pitchFamily="18" charset="0"/>
                        </a:rPr>
                        <m:t>𝜌</m:t>
                      </m:r>
                      <m:d>
                        <m:dPr>
                          <m:ctrlPr>
                            <a:rPr lang="en-US" altLang="ja-JP" sz="2800" i="1" dirty="0">
                              <a:latin typeface="Cambria Math" panose="02040503050406030204" pitchFamily="18" charset="0"/>
                              <a:cs typeface="Times New Roman" pitchFamily="18" charset="0"/>
                            </a:rPr>
                          </m:ctrlPr>
                        </m:dPr>
                        <m:e>
                          <m:r>
                            <a:rPr lang="en-US" altLang="ja-JP" sz="2800" b="0" i="1" dirty="0" smtClean="0">
                              <a:latin typeface="Cambria Math" panose="02040503050406030204" pitchFamily="18" charset="0"/>
                              <a:cs typeface="Times New Roman" pitchFamily="18" charset="0"/>
                            </a:rPr>
                            <m:t>11</m:t>
                          </m:r>
                        </m:e>
                      </m:d>
                      <m:r>
                        <a:rPr lang="en-US" altLang="ja-JP" sz="2800" i="1" dirty="0">
                          <a:latin typeface="Cambria Math" panose="02040503050406030204" pitchFamily="18" charset="0"/>
                          <a:cs typeface="Times New Roman" pitchFamily="18" charset="0"/>
                        </a:rPr>
                        <m:t>=</m:t>
                      </m:r>
                      <m:r>
                        <a:rPr lang="en-US" altLang="ja-JP" sz="2800" b="0" i="1" dirty="0" smtClean="0">
                          <a:latin typeface="Cambria Math" panose="02040503050406030204" pitchFamily="18" charset="0"/>
                          <a:cs typeface="Times New Roman" pitchFamily="18" charset="0"/>
                        </a:rPr>
                        <m:t>7</m:t>
                      </m:r>
                    </m:oMath>
                  </a14:m>
                  <a:r>
                    <a:rPr lang="ja-JP" altLang="en-US" sz="2800" dirty="0" smtClean="0"/>
                    <a:t> </a:t>
                  </a:r>
                  <a:endParaRPr lang="ja-JP" altLang="en-US" sz="28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6766763" y="5009135"/>
                  <a:ext cx="1859996" cy="523220"/>
                </a:xfrm>
                <a:prstGeom prst="rect">
                  <a:avLst/>
                </a:prstGeom>
                <a:blipFill rotWithShape="0">
                  <a:blip r:embed="rId14"/>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41" name="正方形/長方形 140"/>
              <p:cNvSpPr/>
              <p:nvPr/>
            </p:nvSpPr>
            <p:spPr>
              <a:xfrm>
                <a:off x="6779642" y="5607537"/>
                <a:ext cx="2343719" cy="523220"/>
              </a:xfrm>
              <a:prstGeom prst="rect">
                <a:avLst/>
              </a:prstGeom>
            </p:spPr>
            <p:txBody>
              <a:bodyPr wrap="none">
                <a:spAutoFit/>
              </a:bodyPr>
              <a:lstStyle/>
              <a:p>
                <a14:m>
                  <m:oMath xmlns:m="http://schemas.openxmlformats.org/officeDocument/2006/math">
                    <m:r>
                      <a:rPr lang="en-US" altLang="ja-JP" sz="2800" b="0" i="1" dirty="0" smtClean="0">
                        <a:latin typeface="Cambria Math" panose="02040503050406030204" pitchFamily="18" charset="0"/>
                        <a:cs typeface="Times New Roman" pitchFamily="18" charset="0"/>
                      </a:rPr>
                      <m:t>𝜎</m:t>
                    </m:r>
                    <m:d>
                      <m:dPr>
                        <m:ctrlPr>
                          <a:rPr lang="en-US" altLang="ja-JP" sz="2800" i="1" dirty="0">
                            <a:latin typeface="Cambria Math" panose="02040503050406030204" pitchFamily="18" charset="0"/>
                            <a:cs typeface="Times New Roman" pitchFamily="18" charset="0"/>
                          </a:rPr>
                        </m:ctrlPr>
                      </m:dPr>
                      <m:e>
                        <m:r>
                          <a:rPr lang="en-US" altLang="ja-JP" sz="2800" b="0" i="1" dirty="0" smtClean="0">
                            <a:latin typeface="Cambria Math" panose="02040503050406030204" pitchFamily="18" charset="0"/>
                            <a:cs typeface="Times New Roman" pitchFamily="18" charset="0"/>
                          </a:rPr>
                          <m:t>11</m:t>
                        </m:r>
                      </m:e>
                    </m:d>
                    <m:r>
                      <a:rPr lang="en-US" altLang="ja-JP" sz="2800" i="1" dirty="0">
                        <a:latin typeface="Cambria Math" panose="02040503050406030204" pitchFamily="18" charset="0"/>
                        <a:cs typeface="Times New Roman" pitchFamily="18" charset="0"/>
                      </a:rPr>
                      <m:t>=</m:t>
                    </m:r>
                    <m:r>
                      <a:rPr lang="en-US" altLang="ja-JP" sz="2800" b="0" i="1" dirty="0" smtClean="0">
                        <a:solidFill>
                          <a:srgbClr val="FF0000"/>
                        </a:solidFill>
                        <a:latin typeface="Cambria Math" panose="02040503050406030204" pitchFamily="18" charset="0"/>
                        <a:cs typeface="Times New Roman" pitchFamily="18" charset="0"/>
                      </a:rPr>
                      <m:t>14.5</m:t>
                    </m:r>
                  </m:oMath>
                </a14:m>
                <a:r>
                  <a:rPr lang="ja-JP" altLang="en-US" sz="2800" dirty="0" smtClean="0"/>
                  <a:t> </a:t>
                </a:r>
                <a:endParaRPr lang="ja-JP" altLang="en-US" sz="2800" dirty="0"/>
              </a:p>
            </p:txBody>
          </p:sp>
        </mc:Choice>
        <mc:Fallback xmlns="">
          <p:sp>
            <p:nvSpPr>
              <p:cNvPr id="141" name="正方形/長方形 140"/>
              <p:cNvSpPr>
                <a:spLocks noRot="1" noChangeAspect="1" noMove="1" noResize="1" noEditPoints="1" noAdjustHandles="1" noChangeArrowheads="1" noChangeShapeType="1" noTextEdit="1"/>
              </p:cNvSpPr>
              <p:nvPr/>
            </p:nvSpPr>
            <p:spPr>
              <a:xfrm>
                <a:off x="6779642" y="5607537"/>
                <a:ext cx="2343719" cy="523220"/>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493056" y="1506973"/>
                <a:ext cx="9484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ja-JP" b="0" i="1" smtClean="0">
                          <a:latin typeface="Cambria Math" panose="02040503050406030204" pitchFamily="18" charset="0"/>
                        </a:rPr>
                        <m:t>𝑛</m:t>
                      </m:r>
                      <m:r>
                        <a:rPr lang="en-US" altLang="ja-JP" i="1">
                          <a:latin typeface="Cambria Math" panose="02040503050406030204" pitchFamily="18" charset="0"/>
                        </a:rPr>
                        <m:t>=</m:t>
                      </m:r>
                      <m:r>
                        <a:rPr lang="en-US" altLang="ja-JP" b="0" i="1" smtClean="0">
                          <a:latin typeface="Cambria Math" panose="02040503050406030204" pitchFamily="18" charset="0"/>
                        </a:rPr>
                        <m:t>11</m:t>
                      </m:r>
                    </m:oMath>
                  </m:oMathPara>
                </a14:m>
                <a:endParaRPr lang="ja-JP" alt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493056" y="1506973"/>
                <a:ext cx="948465" cy="369332"/>
              </a:xfrm>
              <a:prstGeom prst="rect">
                <a:avLst/>
              </a:prstGeom>
              <a:blipFill rotWithShape="0">
                <a:blip r:embed="rId16"/>
                <a:stretch>
                  <a:fillRect/>
                </a:stretch>
              </a:blipFill>
            </p:spPr>
            <p:txBody>
              <a:bodyPr/>
              <a:lstStyle/>
              <a:p>
                <a:r>
                  <a:rPr lang="ja-JP" altLang="en-US">
                    <a:noFill/>
                  </a:rPr>
                  <a:t> </a:t>
                </a:r>
              </a:p>
            </p:txBody>
          </p:sp>
        </mc:Fallback>
      </mc:AlternateContent>
      <p:sp>
        <p:nvSpPr>
          <p:cNvPr id="14" name="四角形吹き出し 13"/>
          <p:cNvSpPr/>
          <p:nvPr/>
        </p:nvSpPr>
        <p:spPr>
          <a:xfrm>
            <a:off x="2876869" y="2238009"/>
            <a:ext cx="2356834" cy="390170"/>
          </a:xfrm>
          <a:prstGeom prst="wedgeRectCallout">
            <a:avLst>
              <a:gd name="adj1" fmla="val -55770"/>
              <a:gd name="adj2" fmla="val 922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run-maximal string</a:t>
            </a:r>
            <a:endParaRPr kumimoji="1" lang="ja-JP" altLang="en-US" dirty="0">
              <a:solidFill>
                <a:schemeClr val="tx1"/>
              </a:solidFill>
            </a:endParaRPr>
          </a:p>
        </p:txBody>
      </p:sp>
      <p:sp>
        <p:nvSpPr>
          <p:cNvPr id="145" name="四角形吹き出し 144"/>
          <p:cNvSpPr/>
          <p:nvPr/>
        </p:nvSpPr>
        <p:spPr>
          <a:xfrm>
            <a:off x="2916450" y="3819738"/>
            <a:ext cx="2356834" cy="390170"/>
          </a:xfrm>
          <a:prstGeom prst="wedgeRectCallout">
            <a:avLst>
              <a:gd name="adj1" fmla="val -56316"/>
              <a:gd name="adj2" fmla="val 6910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run-maximal string</a:t>
            </a:r>
            <a:endParaRPr kumimoji="1" lang="ja-JP" altLang="en-US" dirty="0">
              <a:solidFill>
                <a:schemeClr val="tx1"/>
              </a:solidFill>
            </a:endParaRPr>
          </a:p>
        </p:txBody>
      </p:sp>
      <p:sp>
        <p:nvSpPr>
          <p:cNvPr id="146" name="四角形吹き出し 145"/>
          <p:cNvSpPr/>
          <p:nvPr/>
        </p:nvSpPr>
        <p:spPr>
          <a:xfrm>
            <a:off x="4817040" y="4694471"/>
            <a:ext cx="2356834" cy="390170"/>
          </a:xfrm>
          <a:prstGeom prst="wedgeRectCallout">
            <a:avLst>
              <a:gd name="adj1" fmla="val -137737"/>
              <a:gd name="adj2" fmla="val -1322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bg1"/>
                </a:solidFill>
              </a:rPr>
              <a:t>SoE</a:t>
            </a:r>
            <a:r>
              <a:rPr lang="en-US" altLang="ja-JP" dirty="0" smtClean="0">
                <a:solidFill>
                  <a:schemeClr val="bg1"/>
                </a:solidFill>
              </a:rPr>
              <a:t>-maximal string</a:t>
            </a:r>
            <a:endParaRPr kumimoji="1" lang="ja-JP" altLang="en-US" dirty="0">
              <a:solidFill>
                <a:schemeClr val="bg1"/>
              </a:solidFill>
            </a:endParaRPr>
          </a:p>
        </p:txBody>
      </p:sp>
    </p:spTree>
    <p:extLst>
      <p:ext uri="{BB962C8B-B14F-4D97-AF65-F5344CB8AC3E}">
        <p14:creationId xmlns:p14="http://schemas.microsoft.com/office/powerpoint/2010/main" val="28800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wipe(left)">
                                      <p:cBhvr>
                                        <p:cTn id="10" dur="500"/>
                                        <p:tgtEl>
                                          <p:spTgt spid="1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wipe(left)">
                                      <p:cBhvr>
                                        <p:cTn id="15"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5" grpId="0" animBg="1"/>
      <p:bldP spid="146"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英語の手書き風">
      <a:majorFont>
        <a:latin typeface="Comic Sans MS"/>
        <a:ea typeface="ＭＳ Ｐゴシック"/>
        <a:cs typeface=""/>
      </a:majorFont>
      <a:minorFont>
        <a:latin typeface="Comic Sans MS"/>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8F8F8">
            <a:alpha val="50196"/>
          </a:srgbClr>
        </a:solid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1445</TotalTime>
  <Words>3929</Words>
  <Application>Microsoft Office PowerPoint</Application>
  <PresentationFormat>画面に合わせる (4:3)</PresentationFormat>
  <Paragraphs>1139</Paragraphs>
  <Slides>38</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ＭＳ Ｐゴシック</vt:lpstr>
      <vt:lpstr>Arial</vt:lpstr>
      <vt:lpstr>Calibri</vt:lpstr>
      <vt:lpstr>Cambria Math</vt:lpstr>
      <vt:lpstr>Comic Sans MS</vt:lpstr>
      <vt:lpstr>Courier New</vt:lpstr>
      <vt:lpstr>Times New Roman</vt:lpstr>
      <vt:lpstr>Office テーマ</vt:lpstr>
      <vt:lpstr>On Morphisms Generating Run-Rich Strings</vt:lpstr>
      <vt:lpstr>On Morphisms Generating Run-Rich Strings</vt:lpstr>
      <vt:lpstr>We found good morphisms that generate Run-Rich Strings</vt:lpstr>
      <vt:lpstr>We found good morphisms that generate Run-Rich Strings</vt:lpstr>
      <vt:lpstr>We found good morphisms that generate Run-Rich Strings</vt:lpstr>
      <vt:lpstr>We found good morphisms that generate Run-Rich Strings</vt:lpstr>
      <vt:lpstr>We found good morphisms that generate Run-Rich Strings</vt:lpstr>
      <vt:lpstr>Run (maximal repetition) of w</vt:lpstr>
      <vt:lpstr>Maximum Number of Runs (Maximum Sum of Exponents of Runs)    in a String of Length n</vt:lpstr>
      <vt:lpstr>Run-Rich Strings</vt:lpstr>
      <vt:lpstr>Run-Rich Strings</vt:lpstr>
      <vt:lpstr>Exact Values of ρ(n) for n≤66 </vt:lpstr>
      <vt:lpstr>Basic Facts &amp; Conjectures on ρ(n)</vt:lpstr>
      <vt:lpstr>Basic Facts &amp; Conjectures on ρ(n)</vt:lpstr>
      <vt:lpstr>Basic Facts &amp; Conjectures on ρ(n)</vt:lpstr>
      <vt:lpstr>Basic Facts &amp; Conjectures on ρ(n)</vt:lpstr>
      <vt:lpstr>Basic Facts &amp; Conjectures on ρ(n)</vt:lpstr>
      <vt:lpstr>Basic Facts &amp; Conjectures on ρ(n)</vt:lpstr>
      <vt:lpstr>History of Lower Bounds</vt:lpstr>
      <vt:lpstr>History of Lower Bounds</vt:lpstr>
      <vt:lpstr>History of Lower Bounds</vt:lpstr>
      <vt:lpstr>History of Lower Bounds</vt:lpstr>
      <vt:lpstr>History of Lower Bounds</vt:lpstr>
      <vt:lpstr>History of Lower Bounds</vt:lpstr>
      <vt:lpstr>We found yet another good morphisms</vt:lpstr>
      <vt:lpstr>A New Lower Bound for σ(n), Maximum Sum of Exponents of Runs in a String</vt:lpstr>
      <vt:lpstr>Run-Rich Strings</vt:lpstr>
      <vt:lpstr>Maximum Sum of Exponents of Runs in a string</vt:lpstr>
      <vt:lpstr>Maximum Sum of Exponents of Runs in a string</vt:lpstr>
      <vt:lpstr>New Lower Bounds for (σ(n))/n</vt:lpstr>
      <vt:lpstr>We found good morphisms that generate Run-Rich Strings</vt:lpstr>
      <vt:lpstr>Future Work</vt:lpstr>
      <vt:lpstr>Thank you.</vt:lpstr>
      <vt:lpstr>PowerPoint プレゼンテーション</vt:lpstr>
      <vt:lpstr>We found good morphisms that generate Run-Rich Strings</vt:lpstr>
      <vt:lpstr>We found good morphisms that generate Run-Rich Strings</vt:lpstr>
      <vt:lpstr>We found good morphisms that generate Run-Rich Strings</vt:lpstr>
      <vt:lpstr>PowerPoint プレゼンテーション</vt:lpstr>
    </vt:vector>
  </TitlesOfParts>
  <Company>GSIS, Tohoku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Morphisms Generating Run-Rich Strings</dc:title>
  <dc:creator>篠原歩</dc:creator>
  <cp:lastModifiedBy>真坂笹蒲</cp:lastModifiedBy>
  <cp:revision>214</cp:revision>
  <dcterms:created xsi:type="dcterms:W3CDTF">2013-08-28T02:38:00Z</dcterms:created>
  <dcterms:modified xsi:type="dcterms:W3CDTF">2013-09-02T08:33:58Z</dcterms:modified>
</cp:coreProperties>
</file>