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1"/>
  </p:notesMasterIdLst>
  <p:sldIdLst>
    <p:sldId id="257" r:id="rId2"/>
    <p:sldId id="258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9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345" r:id="rId22"/>
    <p:sldId id="280" r:id="rId23"/>
    <p:sldId id="342" r:id="rId24"/>
    <p:sldId id="344" r:id="rId25"/>
    <p:sldId id="283" r:id="rId26"/>
    <p:sldId id="285" r:id="rId27"/>
    <p:sldId id="284" r:id="rId28"/>
    <p:sldId id="286" r:id="rId29"/>
    <p:sldId id="287" r:id="rId30"/>
    <p:sldId id="288" r:id="rId31"/>
    <p:sldId id="289" r:id="rId32"/>
    <p:sldId id="290" r:id="rId33"/>
    <p:sldId id="335" r:id="rId34"/>
    <p:sldId id="316" r:id="rId35"/>
    <p:sldId id="317" r:id="rId36"/>
    <p:sldId id="318" r:id="rId37"/>
    <p:sldId id="319" r:id="rId38"/>
    <p:sldId id="320" r:id="rId39"/>
    <p:sldId id="321" r:id="rId40"/>
    <p:sldId id="322" r:id="rId41"/>
    <p:sldId id="323" r:id="rId42"/>
    <p:sldId id="324" r:id="rId43"/>
    <p:sldId id="325" r:id="rId44"/>
    <p:sldId id="326" r:id="rId45"/>
    <p:sldId id="327" r:id="rId46"/>
    <p:sldId id="328" r:id="rId47"/>
    <p:sldId id="329" r:id="rId48"/>
    <p:sldId id="346" r:id="rId49"/>
    <p:sldId id="330" r:id="rId50"/>
    <p:sldId id="331" r:id="rId51"/>
    <p:sldId id="347" r:id="rId52"/>
    <p:sldId id="349" r:id="rId53"/>
    <p:sldId id="348" r:id="rId54"/>
    <p:sldId id="304" r:id="rId55"/>
    <p:sldId id="337" r:id="rId56"/>
    <p:sldId id="338" r:id="rId57"/>
    <p:sldId id="339" r:id="rId58"/>
    <p:sldId id="340" r:id="rId59"/>
    <p:sldId id="341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C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85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F610E-C609-411B-8A88-FBE031B9330A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A9D5E-A10B-4D62-B1FF-02F4340E0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90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 smtClean="0">
              <a:solidFill>
                <a:srgbClr val="003366"/>
              </a:solidFill>
              <a:latin typeface="Times New Roman" charset="0"/>
            </a:endParaRPr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 smtClean="0">
              <a:solidFill>
                <a:srgbClr val="003366"/>
              </a:solidFill>
              <a:latin typeface="Times New Roman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36576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4101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4102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SzPct val="75000"/>
                <a:buFont typeface="Wingdings" pitchFamily="2" charset="2"/>
                <a:buChar char="l"/>
              </a:pPr>
              <a:endParaRPr lang="en-US" sz="2800" smtClean="0">
                <a:solidFill>
                  <a:srgbClr val="99CC99"/>
                </a:solidFill>
              </a:endParaRPr>
            </a:p>
          </p:txBody>
        </p:sp>
        <p:sp>
          <p:nvSpPr>
            <p:cNvPr id="4103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SzPct val="75000"/>
                <a:buFont typeface="Wingdings" pitchFamily="2" charset="2"/>
                <a:buChar char="l"/>
              </a:pPr>
              <a:endParaRPr lang="en-US" sz="2800" smtClean="0">
                <a:solidFill>
                  <a:srgbClr val="99CC99"/>
                </a:solidFill>
              </a:endParaRPr>
            </a:p>
          </p:txBody>
        </p:sp>
      </p:grpSp>
      <p:sp>
        <p:nvSpPr>
          <p:cNvPr id="4104" name="Rectangle 8"/>
          <p:cNvSpPr>
            <a:spLocks noGrp="1" noChangeArrowheads="1"/>
          </p:cNvSpPr>
          <p:nvPr>
            <p:ph type="dt" sz="quarter" idx="2"/>
          </p:nvPr>
        </p:nvSpPr>
        <p:spPr>
          <a:xfrm>
            <a:off x="2667000" y="6553200"/>
            <a:ext cx="19050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5195888" y="6553200"/>
            <a:ext cx="3279775" cy="304800"/>
          </a:xfrm>
        </p:spPr>
        <p:txBody>
          <a:bodyPr/>
          <a:lstStyle>
            <a:lvl1pPr algn="r">
              <a:defRPr/>
            </a:lvl1pPr>
          </a:lstStyle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525" y="6359525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F3B6235F-99CC-48CB-A1BC-2738D695589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36625" y="1425575"/>
            <a:ext cx="7772400" cy="1143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4913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99863-F56F-4877-9209-D3858E62EC4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303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762000"/>
            <a:ext cx="20002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0"/>
            <a:ext cx="58483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D06E25-8475-422B-AE38-5CF8D3B26E3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347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010400" y="65532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36875" y="6529388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38" y="63436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840AFAE9-CFF7-4C01-B64A-72BAD4FB87F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876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71E68-9480-4D69-AC7F-2996219B087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839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2BB5D8-9AD5-4ACD-9FA8-67908FB81C5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626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65417-12CF-40B6-921D-31E0DBC3902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182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3E594E-8D90-45E8-937C-D2B7DB0CE78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831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32F42-23CF-4F6B-B721-D598D3DFA48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921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B5B819-FD63-4C63-9073-FBA475271ED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684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747F4-877C-4855-9A79-9B5ACF7F27A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160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B9699-D721-4A23-94E4-4CFC311621E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218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3200400" cy="6858000"/>
            <a:chOff x="0" y="0"/>
            <a:chExt cx="2016" cy="4320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SzPct val="75000"/>
                <a:buFont typeface="Wingdings" pitchFamily="2" charset="2"/>
                <a:buChar char="l"/>
              </a:pPr>
              <a:endParaRPr lang="en-US" sz="2800" smtClean="0">
                <a:solidFill>
                  <a:srgbClr val="99CC99"/>
                </a:solidFill>
              </a:endParaRPr>
            </a:p>
          </p:txBody>
        </p:sp>
        <p:sp>
          <p:nvSpPr>
            <p:cNvPr id="3076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SzPct val="75000"/>
                <a:buFont typeface="Wingdings" pitchFamily="2" charset="2"/>
                <a:buChar char="l"/>
              </a:pPr>
              <a:endParaRPr lang="en-US" sz="2800" smtClean="0">
                <a:solidFill>
                  <a:srgbClr val="99CC99"/>
                </a:solidFill>
              </a:endParaRPr>
            </a:p>
          </p:txBody>
        </p:sp>
      </p:grp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762000" y="762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 smtClean="0">
              <a:solidFill>
                <a:srgbClr val="003366"/>
              </a:solidFill>
              <a:latin typeface="Times New Roman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362200"/>
            <a:ext cx="80010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53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36875" y="6529388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343650"/>
            <a:ext cx="587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D6D6D4D2-FEA0-4225-A4AE-F2B75AAFE8C2}" type="slidenum">
              <a:rPr lang="en-US" smtClean="0">
                <a:solidFill>
                  <a:srgbClr val="FFFFFF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  <p:grpSp>
        <p:nvGrpSpPr>
          <p:cNvPr id="3083" name="Group 11"/>
          <p:cNvGrpSpPr>
            <a:grpSpLocks/>
          </p:cNvGrpSpPr>
          <p:nvPr/>
        </p:nvGrpSpPr>
        <p:grpSpPr bwMode="auto">
          <a:xfrm>
            <a:off x="228600" y="1981200"/>
            <a:ext cx="7391400" cy="319088"/>
            <a:chOff x="144" y="1248"/>
            <a:chExt cx="4656" cy="201"/>
          </a:xfrm>
        </p:grpSpPr>
        <p:sp>
          <p:nvSpPr>
            <p:cNvPr id="3084" name="AutoShape 12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SzPct val="75000"/>
                <a:buFont typeface="Wingdings" pitchFamily="2" charset="2"/>
                <a:buChar char="l"/>
              </a:pPr>
              <a:endParaRPr lang="en-US" sz="2800" smtClean="0">
                <a:solidFill>
                  <a:srgbClr val="99CC99"/>
                </a:solidFill>
              </a:endParaRPr>
            </a:p>
          </p:txBody>
        </p:sp>
        <p:sp>
          <p:nvSpPr>
            <p:cNvPr id="3085" name="AutoShape 13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SzPct val="75000"/>
                <a:buFont typeface="Wingdings" pitchFamily="2" charset="2"/>
                <a:buChar char="l"/>
              </a:pPr>
              <a:endParaRPr lang="en-US" sz="2800" smtClean="0">
                <a:solidFill>
                  <a:srgbClr val="99CC9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499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7" Type="http://schemas.openxmlformats.org/officeDocument/2006/relationships/image" Target="../media/image13.pn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82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8.png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image" Target="../media/image17.png"/><Relationship Id="rId5" Type="http://schemas.openxmlformats.org/officeDocument/2006/relationships/tags" Target="../tags/tag84.xml"/><Relationship Id="rId10" Type="http://schemas.openxmlformats.org/officeDocument/2006/relationships/image" Target="../media/image21.png"/><Relationship Id="rId4" Type="http://schemas.openxmlformats.org/officeDocument/2006/relationships/tags" Target="../tags/tag83.xml"/><Relationship Id="rId9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89.xml"/><Relationship Id="rId7" Type="http://schemas.openxmlformats.org/officeDocument/2006/relationships/image" Target="../media/image24.png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image" Target="../media/image2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0.xml"/><Relationship Id="rId9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9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6.png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image" Target="../media/image18.png"/><Relationship Id="rId5" Type="http://schemas.openxmlformats.org/officeDocument/2006/relationships/tags" Target="../tags/tag95.xml"/><Relationship Id="rId10" Type="http://schemas.openxmlformats.org/officeDocument/2006/relationships/image" Target="../media/image25.png"/><Relationship Id="rId4" Type="http://schemas.openxmlformats.org/officeDocument/2006/relationships/tags" Target="../tags/tag94.xml"/><Relationship Id="rId9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7" Type="http://schemas.openxmlformats.org/officeDocument/2006/relationships/image" Target="../media/image28.png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image" Target="../media/image17.png"/><Relationship Id="rId5" Type="http://schemas.openxmlformats.org/officeDocument/2006/relationships/image" Target="../media/image27.png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tags" Target="../tags/tag103.xml"/><Relationship Id="rId7" Type="http://schemas.openxmlformats.org/officeDocument/2006/relationships/image" Target="../media/image17.png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image" Target="../media/image27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4.xml"/><Relationship Id="rId9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107.xml"/><Relationship Id="rId7" Type="http://schemas.openxmlformats.org/officeDocument/2006/relationships/image" Target="../media/image30.png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4.png"/><Relationship Id="rId5" Type="http://schemas.openxmlformats.org/officeDocument/2006/relationships/tags" Target="../tags/tag109.xml"/><Relationship Id="rId10" Type="http://schemas.openxmlformats.org/officeDocument/2006/relationships/image" Target="../media/image33.png"/><Relationship Id="rId4" Type="http://schemas.openxmlformats.org/officeDocument/2006/relationships/tags" Target="../tags/tag108.xml"/><Relationship Id="rId9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112.xml"/><Relationship Id="rId7" Type="http://schemas.openxmlformats.org/officeDocument/2006/relationships/image" Target="../media/image30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4.png"/><Relationship Id="rId5" Type="http://schemas.openxmlformats.org/officeDocument/2006/relationships/tags" Target="../tags/tag114.xml"/><Relationship Id="rId10" Type="http://schemas.openxmlformats.org/officeDocument/2006/relationships/image" Target="../media/image33.png"/><Relationship Id="rId4" Type="http://schemas.openxmlformats.org/officeDocument/2006/relationships/tags" Target="../tags/tag113.xml"/><Relationship Id="rId9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117.xml"/><Relationship Id="rId7" Type="http://schemas.openxmlformats.org/officeDocument/2006/relationships/image" Target="../media/image36.png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image" Target="../media/image3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8.xml"/><Relationship Id="rId9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tags" Target="../tags/tag123.xml"/><Relationship Id="rId7" Type="http://schemas.openxmlformats.org/officeDocument/2006/relationships/image" Target="../media/image40.png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image" Target="../media/image39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4.xml"/><Relationship Id="rId9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127.xml"/><Relationship Id="rId7" Type="http://schemas.openxmlformats.org/officeDocument/2006/relationships/image" Target="../media/image45.png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tags" Target="../tags/tag13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7.png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11" Type="http://schemas.openxmlformats.org/officeDocument/2006/relationships/image" Target="../media/image46.png"/><Relationship Id="rId5" Type="http://schemas.openxmlformats.org/officeDocument/2006/relationships/tags" Target="../tags/tag132.xml"/><Relationship Id="rId10" Type="http://schemas.openxmlformats.org/officeDocument/2006/relationships/image" Target="../media/image45.png"/><Relationship Id="rId4" Type="http://schemas.openxmlformats.org/officeDocument/2006/relationships/tags" Target="../tags/tag131.xml"/><Relationship Id="rId9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141.xml"/><Relationship Id="rId13" Type="http://schemas.openxmlformats.org/officeDocument/2006/relationships/image" Target="../media/image46.png"/><Relationship Id="rId3" Type="http://schemas.openxmlformats.org/officeDocument/2006/relationships/tags" Target="../tags/tag136.xml"/><Relationship Id="rId7" Type="http://schemas.openxmlformats.org/officeDocument/2006/relationships/tags" Target="../tags/tag140.xml"/><Relationship Id="rId12" Type="http://schemas.openxmlformats.org/officeDocument/2006/relationships/image" Target="../media/image45.png"/><Relationship Id="rId2" Type="http://schemas.openxmlformats.org/officeDocument/2006/relationships/tags" Target="../tags/tag135.xml"/><Relationship Id="rId16" Type="http://schemas.openxmlformats.org/officeDocument/2006/relationships/image" Target="../media/image49.png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11" Type="http://schemas.openxmlformats.org/officeDocument/2006/relationships/image" Target="../media/image44.png"/><Relationship Id="rId5" Type="http://schemas.openxmlformats.org/officeDocument/2006/relationships/tags" Target="../tags/tag138.xml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tags" Target="../tags/tag137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tags" Target="../tags/tag145.xml"/><Relationship Id="rId7" Type="http://schemas.openxmlformats.org/officeDocument/2006/relationships/image" Target="../media/image51.png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6.xml"/><Relationship Id="rId9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tags" Target="../tags/tag149.xml"/><Relationship Id="rId7" Type="http://schemas.openxmlformats.org/officeDocument/2006/relationships/image" Target="../media/image6.png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4.png"/><Relationship Id="rId5" Type="http://schemas.openxmlformats.org/officeDocument/2006/relationships/tags" Target="../tags/tag151.xml"/><Relationship Id="rId10" Type="http://schemas.openxmlformats.org/officeDocument/2006/relationships/image" Target="../media/image53.png"/><Relationship Id="rId4" Type="http://schemas.openxmlformats.org/officeDocument/2006/relationships/tags" Target="../tags/tag150.xml"/><Relationship Id="rId9" Type="http://schemas.openxmlformats.org/officeDocument/2006/relationships/image" Target="../media/image5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5" Type="http://schemas.openxmlformats.org/officeDocument/2006/relationships/image" Target="../media/image49.png"/><Relationship Id="rId4" Type="http://schemas.openxmlformats.org/officeDocument/2006/relationships/image" Target="../media/image4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5" Type="http://schemas.openxmlformats.org/officeDocument/2006/relationships/image" Target="../media/image49.png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tags" Target="../tags/tag159.xml"/><Relationship Id="rId7" Type="http://schemas.openxmlformats.org/officeDocument/2006/relationships/image" Target="../media/image46.png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image" Target="../media/image5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0.xml"/><Relationship Id="rId9" Type="http://schemas.openxmlformats.org/officeDocument/2006/relationships/image" Target="../media/image57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tags" Target="../tags/tag163.xml"/><Relationship Id="rId7" Type="http://schemas.openxmlformats.org/officeDocument/2006/relationships/image" Target="../media/image55.png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65.xml"/><Relationship Id="rId10" Type="http://schemas.openxmlformats.org/officeDocument/2006/relationships/image" Target="../media/image57.png"/><Relationship Id="rId4" Type="http://schemas.openxmlformats.org/officeDocument/2006/relationships/tags" Target="../tags/tag164.xml"/><Relationship Id="rId9" Type="http://schemas.openxmlformats.org/officeDocument/2006/relationships/image" Target="../media/image5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5.png"/><Relationship Id="rId3" Type="http://schemas.openxmlformats.org/officeDocument/2006/relationships/tags" Target="../tags/tag172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4.png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6" Type="http://schemas.openxmlformats.org/officeDocument/2006/relationships/tags" Target="../tags/tag175.xml"/><Relationship Id="rId11" Type="http://schemas.openxmlformats.org/officeDocument/2006/relationships/image" Target="../media/image63.png"/><Relationship Id="rId5" Type="http://schemas.openxmlformats.org/officeDocument/2006/relationships/tags" Target="../tags/tag174.xml"/><Relationship Id="rId10" Type="http://schemas.openxmlformats.org/officeDocument/2006/relationships/image" Target="../media/image46.png"/><Relationship Id="rId4" Type="http://schemas.openxmlformats.org/officeDocument/2006/relationships/tags" Target="../tags/tag173.xml"/><Relationship Id="rId9" Type="http://schemas.openxmlformats.org/officeDocument/2006/relationships/image" Target="../media/image62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64.png"/><Relationship Id="rId3" Type="http://schemas.openxmlformats.org/officeDocument/2006/relationships/tags" Target="../tags/tag178.xml"/><Relationship Id="rId7" Type="http://schemas.openxmlformats.org/officeDocument/2006/relationships/tags" Target="../tags/tag182.xml"/><Relationship Id="rId12" Type="http://schemas.openxmlformats.org/officeDocument/2006/relationships/image" Target="../media/image63.png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6" Type="http://schemas.openxmlformats.org/officeDocument/2006/relationships/tags" Target="../tags/tag181.xml"/><Relationship Id="rId11" Type="http://schemas.openxmlformats.org/officeDocument/2006/relationships/image" Target="../media/image46.png"/><Relationship Id="rId5" Type="http://schemas.openxmlformats.org/officeDocument/2006/relationships/tags" Target="../tags/tag180.xml"/><Relationship Id="rId15" Type="http://schemas.openxmlformats.org/officeDocument/2006/relationships/image" Target="../media/image65.png"/><Relationship Id="rId10" Type="http://schemas.openxmlformats.org/officeDocument/2006/relationships/image" Target="../media/image62.png"/><Relationship Id="rId4" Type="http://schemas.openxmlformats.org/officeDocument/2006/relationships/tags" Target="../tags/tag179.xml"/><Relationship Id="rId9" Type="http://schemas.openxmlformats.org/officeDocument/2006/relationships/image" Target="../media/image49.png"/><Relationship Id="rId14" Type="http://schemas.openxmlformats.org/officeDocument/2006/relationships/image" Target="../media/image5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5" Type="http://schemas.openxmlformats.org/officeDocument/2006/relationships/image" Target="../media/image61.png"/><Relationship Id="rId4" Type="http://schemas.openxmlformats.org/officeDocument/2006/relationships/image" Target="../media/image6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187.xml"/><Relationship Id="rId7" Type="http://schemas.openxmlformats.org/officeDocument/2006/relationships/image" Target="../media/image69.png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tags" Target="../tags/tag190.xml"/><Relationship Id="rId7" Type="http://schemas.openxmlformats.org/officeDocument/2006/relationships/image" Target="../media/image68.png"/><Relationship Id="rId2" Type="http://schemas.openxmlformats.org/officeDocument/2006/relationships/tags" Target="../tags/tag189.xml"/><Relationship Id="rId1" Type="http://schemas.openxmlformats.org/officeDocument/2006/relationships/tags" Target="../tags/tag188.xml"/><Relationship Id="rId6" Type="http://schemas.openxmlformats.org/officeDocument/2006/relationships/image" Target="../media/image67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1.xml"/><Relationship Id="rId9" Type="http://schemas.openxmlformats.org/officeDocument/2006/relationships/image" Target="../media/image70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tags" Target="../tags/tag194.xml"/><Relationship Id="rId7" Type="http://schemas.openxmlformats.org/officeDocument/2006/relationships/image" Target="../media/image72.png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6" Type="http://schemas.openxmlformats.org/officeDocument/2006/relationships/image" Target="../media/image7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5.xml"/><Relationship Id="rId9" Type="http://schemas.openxmlformats.org/officeDocument/2006/relationships/image" Target="../media/image74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5.png"/><Relationship Id="rId3" Type="http://schemas.openxmlformats.org/officeDocument/2006/relationships/tags" Target="../tags/tag198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52.png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6" Type="http://schemas.openxmlformats.org/officeDocument/2006/relationships/tags" Target="../tags/tag201.xml"/><Relationship Id="rId11" Type="http://schemas.openxmlformats.org/officeDocument/2006/relationships/image" Target="../media/image74.png"/><Relationship Id="rId5" Type="http://schemas.openxmlformats.org/officeDocument/2006/relationships/tags" Target="../tags/tag200.xml"/><Relationship Id="rId10" Type="http://schemas.openxmlformats.org/officeDocument/2006/relationships/image" Target="../media/image73.png"/><Relationship Id="rId4" Type="http://schemas.openxmlformats.org/officeDocument/2006/relationships/tags" Target="../tags/tag199.xml"/><Relationship Id="rId9" Type="http://schemas.openxmlformats.org/officeDocument/2006/relationships/image" Target="../media/image72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tags" Target="../tags/tag204.xml"/><Relationship Id="rId7" Type="http://schemas.openxmlformats.org/officeDocument/2006/relationships/image" Target="../media/image76.png"/><Relationship Id="rId2" Type="http://schemas.openxmlformats.org/officeDocument/2006/relationships/tags" Target="../tags/tag203.xml"/><Relationship Id="rId1" Type="http://schemas.openxmlformats.org/officeDocument/2006/relationships/tags" Target="../tags/tag20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80.png"/><Relationship Id="rId5" Type="http://schemas.openxmlformats.org/officeDocument/2006/relationships/tags" Target="../tags/tag206.xml"/><Relationship Id="rId10" Type="http://schemas.openxmlformats.org/officeDocument/2006/relationships/image" Target="../media/image79.png"/><Relationship Id="rId4" Type="http://schemas.openxmlformats.org/officeDocument/2006/relationships/tags" Target="../tags/tag205.xml"/><Relationship Id="rId9" Type="http://schemas.openxmlformats.org/officeDocument/2006/relationships/image" Target="../media/image7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8.xml"/><Relationship Id="rId1" Type="http://schemas.openxmlformats.org/officeDocument/2006/relationships/tags" Target="../tags/tag207.xml"/><Relationship Id="rId5" Type="http://schemas.openxmlformats.org/officeDocument/2006/relationships/image" Target="../media/image49.png"/><Relationship Id="rId4" Type="http://schemas.openxmlformats.org/officeDocument/2006/relationships/image" Target="../media/image3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tags" Target="../tags/tag211.xml"/><Relationship Id="rId2" Type="http://schemas.openxmlformats.org/officeDocument/2006/relationships/tags" Target="../tags/tag210.xml"/><Relationship Id="rId1" Type="http://schemas.openxmlformats.org/officeDocument/2006/relationships/tags" Target="../tags/tag209.xml"/><Relationship Id="rId6" Type="http://schemas.openxmlformats.org/officeDocument/2006/relationships/image" Target="../media/image49.png"/><Relationship Id="rId5" Type="http://schemas.openxmlformats.org/officeDocument/2006/relationships/image" Target="../media/image39.png"/><Relationship Id="rId4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tags" Target="../tags/tag214.xml"/><Relationship Id="rId7" Type="http://schemas.openxmlformats.org/officeDocument/2006/relationships/image" Target="../media/image61.png"/><Relationship Id="rId2" Type="http://schemas.openxmlformats.org/officeDocument/2006/relationships/tags" Target="../tags/tag213.xml"/><Relationship Id="rId1" Type="http://schemas.openxmlformats.org/officeDocument/2006/relationships/tags" Target="../tags/tag212.xml"/><Relationship Id="rId6" Type="http://schemas.openxmlformats.org/officeDocument/2006/relationships/image" Target="../media/image81.png"/><Relationship Id="rId5" Type="http://schemas.openxmlformats.org/officeDocument/2006/relationships/image" Target="../media/image39.png"/><Relationship Id="rId4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tags" Target="../tags/tag217.xml"/><Relationship Id="rId7" Type="http://schemas.openxmlformats.org/officeDocument/2006/relationships/image" Target="../media/image81.png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6" Type="http://schemas.openxmlformats.org/officeDocument/2006/relationships/image" Target="../media/image39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8.xml"/><Relationship Id="rId9" Type="http://schemas.openxmlformats.org/officeDocument/2006/relationships/image" Target="../media/image82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tags" Target="../tags/tag30.xml"/><Relationship Id="rId21" Type="http://schemas.openxmlformats.org/officeDocument/2006/relationships/tags" Target="../tags/tag25.xml"/><Relationship Id="rId42" Type="http://schemas.openxmlformats.org/officeDocument/2006/relationships/tags" Target="../tags/tag46.xml"/><Relationship Id="rId47" Type="http://schemas.openxmlformats.org/officeDocument/2006/relationships/tags" Target="../tags/tag51.xml"/><Relationship Id="rId63" Type="http://schemas.openxmlformats.org/officeDocument/2006/relationships/tags" Target="../tags/tag67.xml"/><Relationship Id="rId68" Type="http://schemas.openxmlformats.org/officeDocument/2006/relationships/image" Target="../media/image5.png"/><Relationship Id="rId7" Type="http://schemas.openxmlformats.org/officeDocument/2006/relationships/tags" Target="../tags/tag11.xml"/><Relationship Id="rId71" Type="http://schemas.openxmlformats.org/officeDocument/2006/relationships/image" Target="../media/image8.png"/><Relationship Id="rId2" Type="http://schemas.openxmlformats.org/officeDocument/2006/relationships/tags" Target="../tags/tag6.xml"/><Relationship Id="rId16" Type="http://schemas.openxmlformats.org/officeDocument/2006/relationships/tags" Target="../tags/tag20.xml"/><Relationship Id="rId29" Type="http://schemas.openxmlformats.org/officeDocument/2006/relationships/tags" Target="../tags/tag33.xml"/><Relationship Id="rId11" Type="http://schemas.openxmlformats.org/officeDocument/2006/relationships/tags" Target="../tags/tag15.xml"/><Relationship Id="rId24" Type="http://schemas.openxmlformats.org/officeDocument/2006/relationships/tags" Target="../tags/tag28.xml"/><Relationship Id="rId32" Type="http://schemas.openxmlformats.org/officeDocument/2006/relationships/tags" Target="../tags/tag36.xml"/><Relationship Id="rId37" Type="http://schemas.openxmlformats.org/officeDocument/2006/relationships/tags" Target="../tags/tag41.xml"/><Relationship Id="rId40" Type="http://schemas.openxmlformats.org/officeDocument/2006/relationships/tags" Target="../tags/tag44.xml"/><Relationship Id="rId45" Type="http://schemas.openxmlformats.org/officeDocument/2006/relationships/tags" Target="../tags/tag49.xml"/><Relationship Id="rId53" Type="http://schemas.openxmlformats.org/officeDocument/2006/relationships/tags" Target="../tags/tag57.xml"/><Relationship Id="rId58" Type="http://schemas.openxmlformats.org/officeDocument/2006/relationships/tags" Target="../tags/tag62.xml"/><Relationship Id="rId66" Type="http://schemas.openxmlformats.org/officeDocument/2006/relationships/image" Target="../media/image3.png"/><Relationship Id="rId5" Type="http://schemas.openxmlformats.org/officeDocument/2006/relationships/tags" Target="../tags/tag9.xml"/><Relationship Id="rId61" Type="http://schemas.openxmlformats.org/officeDocument/2006/relationships/tags" Target="../tags/tag65.xml"/><Relationship Id="rId19" Type="http://schemas.openxmlformats.org/officeDocument/2006/relationships/tags" Target="../tags/tag23.xml"/><Relationship Id="rId14" Type="http://schemas.openxmlformats.org/officeDocument/2006/relationships/tags" Target="../tags/tag18.xml"/><Relationship Id="rId22" Type="http://schemas.openxmlformats.org/officeDocument/2006/relationships/tags" Target="../tags/tag26.xml"/><Relationship Id="rId27" Type="http://schemas.openxmlformats.org/officeDocument/2006/relationships/tags" Target="../tags/tag31.xml"/><Relationship Id="rId30" Type="http://schemas.openxmlformats.org/officeDocument/2006/relationships/tags" Target="../tags/tag34.xml"/><Relationship Id="rId35" Type="http://schemas.openxmlformats.org/officeDocument/2006/relationships/tags" Target="../tags/tag39.xml"/><Relationship Id="rId43" Type="http://schemas.openxmlformats.org/officeDocument/2006/relationships/tags" Target="../tags/tag47.xml"/><Relationship Id="rId48" Type="http://schemas.openxmlformats.org/officeDocument/2006/relationships/tags" Target="../tags/tag52.xml"/><Relationship Id="rId56" Type="http://schemas.openxmlformats.org/officeDocument/2006/relationships/tags" Target="../tags/tag60.xml"/><Relationship Id="rId64" Type="http://schemas.openxmlformats.org/officeDocument/2006/relationships/slideLayout" Target="../slideLayouts/slideLayout2.xml"/><Relationship Id="rId69" Type="http://schemas.openxmlformats.org/officeDocument/2006/relationships/image" Target="../media/image6.png"/><Relationship Id="rId8" Type="http://schemas.openxmlformats.org/officeDocument/2006/relationships/tags" Target="../tags/tag12.xml"/><Relationship Id="rId51" Type="http://schemas.openxmlformats.org/officeDocument/2006/relationships/tags" Target="../tags/tag55.xml"/><Relationship Id="rId3" Type="http://schemas.openxmlformats.org/officeDocument/2006/relationships/tags" Target="../tags/tag7.xml"/><Relationship Id="rId12" Type="http://schemas.openxmlformats.org/officeDocument/2006/relationships/tags" Target="../tags/tag16.xml"/><Relationship Id="rId17" Type="http://schemas.openxmlformats.org/officeDocument/2006/relationships/tags" Target="../tags/tag21.xml"/><Relationship Id="rId25" Type="http://schemas.openxmlformats.org/officeDocument/2006/relationships/tags" Target="../tags/tag29.xml"/><Relationship Id="rId33" Type="http://schemas.openxmlformats.org/officeDocument/2006/relationships/tags" Target="../tags/tag37.xml"/><Relationship Id="rId38" Type="http://schemas.openxmlformats.org/officeDocument/2006/relationships/tags" Target="../tags/tag42.xml"/><Relationship Id="rId46" Type="http://schemas.openxmlformats.org/officeDocument/2006/relationships/tags" Target="../tags/tag50.xml"/><Relationship Id="rId59" Type="http://schemas.openxmlformats.org/officeDocument/2006/relationships/tags" Target="../tags/tag63.xml"/><Relationship Id="rId67" Type="http://schemas.openxmlformats.org/officeDocument/2006/relationships/image" Target="../media/image4.png"/><Relationship Id="rId20" Type="http://schemas.openxmlformats.org/officeDocument/2006/relationships/tags" Target="../tags/tag24.xml"/><Relationship Id="rId41" Type="http://schemas.openxmlformats.org/officeDocument/2006/relationships/tags" Target="../tags/tag45.xml"/><Relationship Id="rId54" Type="http://schemas.openxmlformats.org/officeDocument/2006/relationships/tags" Target="../tags/tag58.xml"/><Relationship Id="rId62" Type="http://schemas.openxmlformats.org/officeDocument/2006/relationships/tags" Target="../tags/tag66.xml"/><Relationship Id="rId70" Type="http://schemas.openxmlformats.org/officeDocument/2006/relationships/image" Target="../media/image7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5" Type="http://schemas.openxmlformats.org/officeDocument/2006/relationships/tags" Target="../tags/tag19.xml"/><Relationship Id="rId23" Type="http://schemas.openxmlformats.org/officeDocument/2006/relationships/tags" Target="../tags/tag27.xml"/><Relationship Id="rId28" Type="http://schemas.openxmlformats.org/officeDocument/2006/relationships/tags" Target="../tags/tag32.xml"/><Relationship Id="rId36" Type="http://schemas.openxmlformats.org/officeDocument/2006/relationships/tags" Target="../tags/tag40.xml"/><Relationship Id="rId49" Type="http://schemas.openxmlformats.org/officeDocument/2006/relationships/tags" Target="../tags/tag53.xml"/><Relationship Id="rId57" Type="http://schemas.openxmlformats.org/officeDocument/2006/relationships/tags" Target="../tags/tag61.xml"/><Relationship Id="rId10" Type="http://schemas.openxmlformats.org/officeDocument/2006/relationships/tags" Target="../tags/tag14.xml"/><Relationship Id="rId31" Type="http://schemas.openxmlformats.org/officeDocument/2006/relationships/tags" Target="../tags/tag35.xml"/><Relationship Id="rId44" Type="http://schemas.openxmlformats.org/officeDocument/2006/relationships/tags" Target="../tags/tag48.xml"/><Relationship Id="rId52" Type="http://schemas.openxmlformats.org/officeDocument/2006/relationships/tags" Target="../tags/tag56.xml"/><Relationship Id="rId60" Type="http://schemas.openxmlformats.org/officeDocument/2006/relationships/tags" Target="../tags/tag64.xml"/><Relationship Id="rId65" Type="http://schemas.openxmlformats.org/officeDocument/2006/relationships/image" Target="../media/image2.png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3" Type="http://schemas.openxmlformats.org/officeDocument/2006/relationships/tags" Target="../tags/tag17.xml"/><Relationship Id="rId18" Type="http://schemas.openxmlformats.org/officeDocument/2006/relationships/tags" Target="../tags/tag22.xml"/><Relationship Id="rId39" Type="http://schemas.openxmlformats.org/officeDocument/2006/relationships/tags" Target="../tags/tag43.xml"/><Relationship Id="rId34" Type="http://schemas.openxmlformats.org/officeDocument/2006/relationships/tags" Target="../tags/tag38.xml"/><Relationship Id="rId50" Type="http://schemas.openxmlformats.org/officeDocument/2006/relationships/tags" Target="../tags/tag54.xml"/><Relationship Id="rId55" Type="http://schemas.openxmlformats.org/officeDocument/2006/relationships/tags" Target="../tags/tag5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43400" y="2927350"/>
            <a:ext cx="4419600" cy="3702050"/>
          </a:xfrm>
        </p:spPr>
        <p:txBody>
          <a:bodyPr/>
          <a:lstStyle/>
          <a:p>
            <a:r>
              <a:rPr lang="en-US" dirty="0" smtClean="0"/>
              <a:t>  </a:t>
            </a:r>
            <a:r>
              <a:rPr lang="en-US" dirty="0" err="1" smtClean="0"/>
              <a:t>Dipankar</a:t>
            </a:r>
            <a:r>
              <a:rPr lang="en-US" dirty="0" smtClean="0"/>
              <a:t> </a:t>
            </a:r>
            <a:r>
              <a:rPr lang="en-US" dirty="0" err="1" smtClean="0"/>
              <a:t>Ranjan</a:t>
            </a:r>
            <a:r>
              <a:rPr lang="en-US" dirty="0" smtClean="0"/>
              <a:t> </a:t>
            </a:r>
            <a:r>
              <a:rPr lang="en-US" dirty="0" err="1" smtClean="0"/>
              <a:t>Baisya</a:t>
            </a:r>
            <a:r>
              <a:rPr lang="en-US" dirty="0" smtClean="0"/>
              <a:t>,</a:t>
            </a:r>
          </a:p>
          <a:p>
            <a:r>
              <a:rPr lang="en-US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 Mir </a:t>
            </a:r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Md. </a:t>
            </a:r>
            <a:r>
              <a:rPr lang="en-US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Faysal</a:t>
            </a:r>
            <a:r>
              <a:rPr lang="en-US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&amp;</a:t>
            </a:r>
            <a:endParaRPr lang="en-US" dirty="0" smtClean="0"/>
          </a:p>
          <a:p>
            <a:r>
              <a:rPr lang="en-US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 M</a:t>
            </a:r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Sohel</a:t>
            </a:r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Rahman</a:t>
            </a:r>
            <a:endParaRPr lang="en-US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endParaRPr lang="en-US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 </a:t>
            </a:r>
            <a:endParaRPr lang="en-US" dirty="0" smtClean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US" dirty="0" smtClean="0">
                <a:solidFill>
                  <a:schemeClr val="accent5">
                    <a:lumMod val="10000"/>
                  </a:schemeClr>
                </a:solidFill>
              </a:rPr>
              <a:t>CSE, BUET</a:t>
            </a:r>
            <a:endParaRPr lang="en-US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  </a:t>
            </a:r>
            <a:r>
              <a:rPr lang="en-US" dirty="0" smtClean="0">
                <a:solidFill>
                  <a:schemeClr val="accent5">
                    <a:lumMod val="10000"/>
                  </a:schemeClr>
                </a:solidFill>
              </a:rPr>
              <a:t>Dhaka 1000</a:t>
            </a:r>
            <a:endParaRPr lang="en-US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b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Degenerate String Reconstruction </a:t>
            </a:r>
            <a:r>
              <a:rPr lang="en-US" b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from Cover Arrays (Extended Abstract)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257800"/>
            <a:ext cx="1617345" cy="41020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B6235F-99CC-48CB-A1BC-2738D695589B}" type="slidenum">
              <a:rPr lang="en-US" smtClean="0">
                <a:solidFill>
                  <a:srgbClr val="FFFFFF"/>
                </a:solidFill>
              </a:rPr>
              <a:pPr/>
              <a:t>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74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Degenerate String: Equality/Match</a:t>
            </a:r>
            <a:endParaRPr lang="en-US" dirty="0"/>
          </a:p>
        </p:txBody>
      </p:sp>
      <p:pic>
        <p:nvPicPr>
          <p:cNvPr id="4" name="Content Placeholder 8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590800"/>
            <a:ext cx="7086600" cy="1447800"/>
          </a:xfr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674" y="4495800"/>
            <a:ext cx="2689860" cy="11677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3" y="4589176"/>
            <a:ext cx="2836545" cy="853440"/>
          </a:xfrm>
          <a:prstGeom prst="rect">
            <a:avLst/>
          </a:prstGeom>
        </p:spPr>
      </p:pic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1E68-9480-4D69-AC7F-2996219B087B}" type="slidenum">
              <a:rPr lang="en-US" smtClean="0">
                <a:solidFill>
                  <a:srgbClr val="FFFFFF"/>
                </a:solidFill>
              </a:rPr>
              <a:pPr/>
              <a:t>10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13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 Array </a:t>
            </a:r>
            <a:r>
              <a:rPr lang="en-US" dirty="0"/>
              <a:t>of Regular String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C0C0C"/>
                </a:solidFill>
              </a:rPr>
              <a:t>We say that a string S covers a string U if every </a:t>
            </a:r>
            <a:r>
              <a:rPr lang="en-US" dirty="0" smtClean="0">
                <a:solidFill>
                  <a:srgbClr val="0C0C0C"/>
                </a:solidFill>
              </a:rPr>
              <a:t>letter of </a:t>
            </a:r>
            <a:r>
              <a:rPr lang="en-US" dirty="0">
                <a:solidFill>
                  <a:srgbClr val="0C0C0C"/>
                </a:solidFill>
              </a:rPr>
              <a:t>U is contained in some occurrence of S as a substring of U. Then S is called </a:t>
            </a:r>
            <a:r>
              <a:rPr lang="en-US" dirty="0" smtClean="0">
                <a:solidFill>
                  <a:srgbClr val="0C0C0C"/>
                </a:solidFill>
              </a:rPr>
              <a:t>a cover </a:t>
            </a:r>
            <a:r>
              <a:rPr lang="en-US" dirty="0">
                <a:solidFill>
                  <a:srgbClr val="0C0C0C"/>
                </a:solidFill>
              </a:rPr>
              <a:t>of </a:t>
            </a:r>
            <a:r>
              <a:rPr lang="en-US" dirty="0" smtClean="0">
                <a:solidFill>
                  <a:srgbClr val="0C0C0C"/>
                </a:solidFill>
              </a:rPr>
              <a:t>U.</a:t>
            </a:r>
            <a:endParaRPr lang="en-US" dirty="0">
              <a:solidFill>
                <a:srgbClr val="0C0C0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1E68-9480-4D69-AC7F-2996219B087B}" type="slidenum">
              <a:rPr lang="en-US" smtClean="0">
                <a:solidFill>
                  <a:srgbClr val="FFFFFF"/>
                </a:solidFill>
              </a:rPr>
              <a:pPr/>
              <a:t>11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1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 Array of Regular String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C0C0C"/>
                </a:solidFill>
              </a:rPr>
              <a:t>We say that a string S covers a string U if every </a:t>
            </a:r>
            <a:r>
              <a:rPr lang="en-US" dirty="0" smtClean="0">
                <a:solidFill>
                  <a:srgbClr val="0C0C0C"/>
                </a:solidFill>
              </a:rPr>
              <a:t>letter of </a:t>
            </a:r>
            <a:r>
              <a:rPr lang="en-US" dirty="0">
                <a:solidFill>
                  <a:srgbClr val="0C0C0C"/>
                </a:solidFill>
              </a:rPr>
              <a:t>U is contained in some occurrence of S as a substring of U. Then S is called </a:t>
            </a:r>
            <a:r>
              <a:rPr lang="en-US" dirty="0" smtClean="0">
                <a:solidFill>
                  <a:srgbClr val="0C0C0C"/>
                </a:solidFill>
              </a:rPr>
              <a:t>a cover </a:t>
            </a:r>
            <a:r>
              <a:rPr lang="en-US" dirty="0">
                <a:solidFill>
                  <a:srgbClr val="0C0C0C"/>
                </a:solidFill>
              </a:rPr>
              <a:t>of U</a:t>
            </a:r>
            <a:r>
              <a:rPr lang="en-US" dirty="0" smtClean="0">
                <a:solidFill>
                  <a:srgbClr val="0C0C0C"/>
                </a:solidFill>
              </a:rPr>
              <a:t>.</a:t>
            </a:r>
          </a:p>
          <a:p>
            <a:pPr marL="0" indent="0">
              <a:buNone/>
            </a:pPr>
            <a:endParaRPr lang="en-US" dirty="0" smtClean="0">
              <a:solidFill>
                <a:srgbClr val="0C0C0C"/>
              </a:solidFill>
            </a:endParaRPr>
          </a:p>
          <a:p>
            <a:r>
              <a:rPr lang="en-US" dirty="0">
                <a:solidFill>
                  <a:srgbClr val="0C0C0C"/>
                </a:solidFill>
              </a:rPr>
              <a:t>The cover array C of a </a:t>
            </a:r>
            <a:r>
              <a:rPr lang="en-US" dirty="0" smtClean="0">
                <a:solidFill>
                  <a:srgbClr val="0C0C0C"/>
                </a:solidFill>
              </a:rPr>
              <a:t>regular string X[1..n</a:t>
            </a:r>
            <a:r>
              <a:rPr lang="en-US" dirty="0">
                <a:solidFill>
                  <a:srgbClr val="0C0C0C"/>
                </a:solidFill>
              </a:rPr>
              <a:t>], is a data structure used to store the length of the longest proper </a:t>
            </a:r>
            <a:r>
              <a:rPr lang="en-US" dirty="0" smtClean="0">
                <a:solidFill>
                  <a:srgbClr val="0C0C0C"/>
                </a:solidFill>
              </a:rPr>
              <a:t>cover of </a:t>
            </a:r>
            <a:r>
              <a:rPr lang="en-US" dirty="0">
                <a:solidFill>
                  <a:srgbClr val="0C0C0C"/>
                </a:solidFill>
              </a:rPr>
              <a:t>every </a:t>
            </a:r>
            <a:r>
              <a:rPr lang="en-US" dirty="0" smtClean="0">
                <a:solidFill>
                  <a:srgbClr val="0C0C0C"/>
                </a:solidFill>
              </a:rPr>
              <a:t>prefix </a:t>
            </a:r>
            <a:r>
              <a:rPr lang="en-US" dirty="0">
                <a:solidFill>
                  <a:srgbClr val="0C0C0C"/>
                </a:solidFill>
              </a:rPr>
              <a:t>of X. </a:t>
            </a:r>
            <a:endParaRPr lang="en-US" dirty="0" smtClean="0">
              <a:solidFill>
                <a:srgbClr val="0C0C0C"/>
              </a:solidFill>
            </a:endParaRPr>
          </a:p>
          <a:p>
            <a:endParaRPr lang="en-US" dirty="0">
              <a:solidFill>
                <a:srgbClr val="0C0C0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1E68-9480-4D69-AC7F-2996219B087B}" type="slidenum">
              <a:rPr lang="en-US" smtClean="0">
                <a:solidFill>
                  <a:srgbClr val="FFFFFF"/>
                </a:solidFill>
              </a:rPr>
              <a:pPr/>
              <a:t>12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02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Cover Array of Regular String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1E68-9480-4D69-AC7F-2996219B087B}" type="slidenum">
              <a:rPr lang="en-US" smtClean="0">
                <a:solidFill>
                  <a:srgbClr val="FFFFFF"/>
                </a:solidFill>
              </a:rPr>
              <a:pPr/>
              <a:t>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C0C0C"/>
                </a:solidFill>
              </a:rPr>
              <a:t>s</a:t>
            </a:r>
            <a:r>
              <a:rPr lang="en-US" dirty="0" smtClean="0">
                <a:solidFill>
                  <a:srgbClr val="0C0C0C"/>
                </a:solidFill>
              </a:rPr>
              <a:t>o for all                         stores </a:t>
            </a:r>
            <a:r>
              <a:rPr lang="en-US" dirty="0">
                <a:solidFill>
                  <a:srgbClr val="0C0C0C"/>
                </a:solidFill>
              </a:rPr>
              <a:t>the length of the longest </a:t>
            </a:r>
            <a:r>
              <a:rPr lang="en-US" dirty="0" smtClean="0">
                <a:solidFill>
                  <a:srgbClr val="0C0C0C"/>
                </a:solidFill>
              </a:rPr>
              <a:t> cover </a:t>
            </a:r>
            <a:r>
              <a:rPr lang="en-US" dirty="0">
                <a:solidFill>
                  <a:srgbClr val="0C0C0C"/>
                </a:solidFill>
              </a:rPr>
              <a:t>of </a:t>
            </a:r>
            <a:r>
              <a:rPr lang="en-US" dirty="0" smtClean="0">
                <a:solidFill>
                  <a:srgbClr val="0C0C0C"/>
                </a:solidFill>
              </a:rPr>
              <a:t> X[1..i</a:t>
            </a:r>
            <a:r>
              <a:rPr lang="en-US" dirty="0">
                <a:solidFill>
                  <a:srgbClr val="0C0C0C"/>
                </a:solidFill>
              </a:rPr>
              <a:t>] or </a:t>
            </a:r>
            <a:r>
              <a:rPr lang="en-US" dirty="0" smtClean="0">
                <a:solidFill>
                  <a:srgbClr val="0C0C0C"/>
                </a:solidFill>
              </a:rPr>
              <a:t>0.</a:t>
            </a:r>
            <a:endParaRPr lang="en-US" dirty="0">
              <a:solidFill>
                <a:srgbClr val="0C0C0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438400"/>
            <a:ext cx="21336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22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Cover Array of Regular String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1E68-9480-4D69-AC7F-2996219B087B}" type="slidenum">
              <a:rPr lang="en-US" smtClean="0">
                <a:solidFill>
                  <a:srgbClr val="FFFFFF"/>
                </a:solidFill>
              </a:rPr>
              <a:pPr/>
              <a:t>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C0C0C"/>
                </a:solidFill>
              </a:rPr>
              <a:t>s</a:t>
            </a:r>
            <a:r>
              <a:rPr lang="en-US" dirty="0" smtClean="0">
                <a:solidFill>
                  <a:srgbClr val="0C0C0C"/>
                </a:solidFill>
              </a:rPr>
              <a:t>o for all                         stores </a:t>
            </a:r>
            <a:r>
              <a:rPr lang="en-US" dirty="0">
                <a:solidFill>
                  <a:srgbClr val="0C0C0C"/>
                </a:solidFill>
              </a:rPr>
              <a:t>the length of the longest </a:t>
            </a:r>
            <a:r>
              <a:rPr lang="en-US" dirty="0" smtClean="0">
                <a:solidFill>
                  <a:srgbClr val="0C0C0C"/>
                </a:solidFill>
              </a:rPr>
              <a:t> cover </a:t>
            </a:r>
            <a:r>
              <a:rPr lang="en-US" dirty="0">
                <a:solidFill>
                  <a:srgbClr val="0C0C0C"/>
                </a:solidFill>
              </a:rPr>
              <a:t>of </a:t>
            </a:r>
            <a:r>
              <a:rPr lang="en-US" dirty="0" smtClean="0">
                <a:solidFill>
                  <a:srgbClr val="0C0C0C"/>
                </a:solidFill>
              </a:rPr>
              <a:t> X[1..i</a:t>
            </a:r>
            <a:r>
              <a:rPr lang="en-US" dirty="0">
                <a:solidFill>
                  <a:srgbClr val="0C0C0C"/>
                </a:solidFill>
              </a:rPr>
              <a:t>] or </a:t>
            </a:r>
            <a:r>
              <a:rPr lang="en-US" dirty="0" smtClean="0">
                <a:solidFill>
                  <a:srgbClr val="0C0C0C"/>
                </a:solidFill>
              </a:rPr>
              <a:t>0.</a:t>
            </a:r>
          </a:p>
          <a:p>
            <a:endParaRPr lang="en-US" dirty="0">
              <a:solidFill>
                <a:srgbClr val="0C0C0C"/>
              </a:solidFill>
            </a:endParaRPr>
          </a:p>
          <a:p>
            <a:r>
              <a:rPr lang="en-US" dirty="0">
                <a:solidFill>
                  <a:srgbClr val="0C0C0C"/>
                </a:solidFill>
              </a:rPr>
              <a:t>since every cover of any cover of X is also a cover of </a:t>
            </a:r>
            <a:r>
              <a:rPr lang="en-US" dirty="0" smtClean="0">
                <a:solidFill>
                  <a:srgbClr val="0C0C0C"/>
                </a:solidFill>
              </a:rPr>
              <a:t>X, it </a:t>
            </a:r>
            <a:r>
              <a:rPr lang="en-US" dirty="0">
                <a:solidFill>
                  <a:srgbClr val="0C0C0C"/>
                </a:solidFill>
              </a:rPr>
              <a:t>turns out that, the cover array C compactly describes all the covers of every </a:t>
            </a:r>
            <a:r>
              <a:rPr lang="en-US" dirty="0" smtClean="0">
                <a:solidFill>
                  <a:srgbClr val="0C0C0C"/>
                </a:solidFill>
              </a:rPr>
              <a:t>prefix of </a:t>
            </a:r>
            <a:r>
              <a:rPr lang="en-US" dirty="0">
                <a:solidFill>
                  <a:srgbClr val="0C0C0C"/>
                </a:solidFill>
              </a:rPr>
              <a:t>X.</a:t>
            </a: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438400"/>
            <a:ext cx="21336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08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Exp. of Cover Array of Regular string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0C0C0C"/>
                </a:solidFill>
              </a:rPr>
              <a:t>Table 2 : Cover array of </a:t>
            </a:r>
            <a:r>
              <a:rPr lang="en-US" dirty="0" err="1">
                <a:solidFill>
                  <a:srgbClr val="0C0C0C"/>
                </a:solidFill>
              </a:rPr>
              <a:t>abaababaabaababaaba</a:t>
            </a:r>
            <a:endParaRPr lang="en-US" dirty="0">
              <a:solidFill>
                <a:srgbClr val="0C0C0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1E68-9480-4D69-AC7F-2996219B087B}" type="slidenum">
              <a:rPr lang="en-US" smtClean="0">
                <a:solidFill>
                  <a:srgbClr val="FFFFFF"/>
                </a:solidFill>
              </a:rPr>
              <a:pPr/>
              <a:t>15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2721429"/>
            <a:ext cx="8153399" cy="169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63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Exp. of Cover Array of Regular string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C0C0C"/>
                </a:solidFill>
              </a:rPr>
              <a:t>From Table 2 we can see that, cover array of X, has the </a:t>
            </a:r>
            <a:r>
              <a:rPr lang="en-US" dirty="0" smtClean="0">
                <a:solidFill>
                  <a:srgbClr val="0C0C0C"/>
                </a:solidFill>
              </a:rPr>
              <a:t>entries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C0C0C"/>
                </a:solidFill>
              </a:rPr>
              <a:t>  </a:t>
            </a:r>
            <a:r>
              <a:rPr lang="en-US" dirty="0">
                <a:solidFill>
                  <a:srgbClr val="0C0C0C"/>
                </a:solidFill>
              </a:rPr>
              <a:t>representing the three covers of X having length </a:t>
            </a:r>
            <a:r>
              <a:rPr lang="en-US" dirty="0" smtClean="0">
                <a:solidFill>
                  <a:srgbClr val="0C0C0C"/>
                </a:solidFill>
              </a:rPr>
              <a:t>     11, </a:t>
            </a:r>
            <a:r>
              <a:rPr lang="en-US" dirty="0">
                <a:solidFill>
                  <a:srgbClr val="0C0C0C"/>
                </a:solidFill>
              </a:rPr>
              <a:t>6 </a:t>
            </a:r>
            <a:r>
              <a:rPr lang="en-US" dirty="0" smtClean="0">
                <a:solidFill>
                  <a:srgbClr val="0C0C0C"/>
                </a:solidFill>
              </a:rPr>
              <a:t>and 3 </a:t>
            </a:r>
            <a:r>
              <a:rPr lang="en-US" dirty="0">
                <a:solidFill>
                  <a:srgbClr val="0C0C0C"/>
                </a:solidFill>
              </a:rPr>
              <a:t>respectively.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1E68-9480-4D69-AC7F-2996219B087B}" type="slidenum">
              <a:rPr lang="en-US" smtClean="0">
                <a:solidFill>
                  <a:srgbClr val="FFFFFF"/>
                </a:solidFill>
              </a:rPr>
              <a:pPr/>
              <a:t>16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819400"/>
            <a:ext cx="4572000" cy="48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5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 Array for Degenerate String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C0C0C"/>
                </a:solidFill>
              </a:rPr>
              <a:t>For a </a:t>
            </a:r>
            <a:r>
              <a:rPr lang="en-US" dirty="0" smtClean="0">
                <a:solidFill>
                  <a:srgbClr val="0C0C0C"/>
                </a:solidFill>
              </a:rPr>
              <a:t>degenerate string</a:t>
            </a:r>
            <a:r>
              <a:rPr lang="en-US" dirty="0">
                <a:solidFill>
                  <a:srgbClr val="0C0C0C"/>
                </a:solidFill>
              </a:rPr>
              <a:t>,  </a:t>
            </a:r>
            <a:r>
              <a:rPr lang="en-US" dirty="0" smtClean="0">
                <a:solidFill>
                  <a:srgbClr val="0C0C0C"/>
                </a:solidFill>
              </a:rPr>
              <a:t>    stores </a:t>
            </a:r>
            <a:r>
              <a:rPr lang="en-US" dirty="0">
                <a:solidFill>
                  <a:srgbClr val="0C0C0C"/>
                </a:solidFill>
              </a:rPr>
              <a:t>the list of </a:t>
            </a:r>
            <a:endParaRPr lang="en-US" dirty="0" smtClean="0">
              <a:solidFill>
                <a:srgbClr val="0C0C0C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C0C0C"/>
                </a:solidFill>
              </a:rPr>
              <a:t>   the </a:t>
            </a:r>
            <a:r>
              <a:rPr lang="en-US" dirty="0">
                <a:solidFill>
                  <a:srgbClr val="0C0C0C"/>
                </a:solidFill>
              </a:rPr>
              <a:t>lengths of the covers of  </a:t>
            </a:r>
            <a:r>
              <a:rPr lang="en-US" dirty="0" smtClean="0">
                <a:solidFill>
                  <a:srgbClr val="0C0C0C"/>
                </a:solidFill>
              </a:rPr>
              <a:t>        .</a:t>
            </a:r>
            <a:endParaRPr lang="en-US" dirty="0">
              <a:solidFill>
                <a:srgbClr val="0C0C0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1E68-9480-4D69-AC7F-2996219B087B}" type="slidenum">
              <a:rPr lang="en-US" smtClean="0">
                <a:solidFill>
                  <a:srgbClr val="FFFFFF"/>
                </a:solidFill>
              </a:rPr>
              <a:pPr/>
              <a:t>17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219" y="2406708"/>
            <a:ext cx="388620" cy="4076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839" y="2956386"/>
            <a:ext cx="837248" cy="40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0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 Array for Degenerate String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C0C0C"/>
                </a:solidFill>
              </a:rPr>
              <a:t>For a </a:t>
            </a:r>
            <a:r>
              <a:rPr lang="en-US" dirty="0" smtClean="0">
                <a:solidFill>
                  <a:srgbClr val="0C0C0C"/>
                </a:solidFill>
              </a:rPr>
              <a:t>degenerate string</a:t>
            </a:r>
            <a:r>
              <a:rPr lang="en-US" dirty="0">
                <a:solidFill>
                  <a:srgbClr val="0C0C0C"/>
                </a:solidFill>
              </a:rPr>
              <a:t>,  </a:t>
            </a:r>
            <a:r>
              <a:rPr lang="en-US" dirty="0" smtClean="0">
                <a:solidFill>
                  <a:srgbClr val="0C0C0C"/>
                </a:solidFill>
              </a:rPr>
              <a:t>    stores </a:t>
            </a:r>
            <a:r>
              <a:rPr lang="en-US" dirty="0">
                <a:solidFill>
                  <a:srgbClr val="0C0C0C"/>
                </a:solidFill>
              </a:rPr>
              <a:t>the list of the lengths of the covers of  </a:t>
            </a:r>
            <a:r>
              <a:rPr lang="en-US" dirty="0" smtClean="0">
                <a:solidFill>
                  <a:srgbClr val="0C0C0C"/>
                </a:solidFill>
              </a:rPr>
              <a:t>        .</a:t>
            </a:r>
          </a:p>
          <a:p>
            <a:pPr marL="0" indent="0">
              <a:buNone/>
            </a:pPr>
            <a:endParaRPr lang="en-US" dirty="0" smtClean="0">
              <a:solidFill>
                <a:srgbClr val="0C0C0C"/>
              </a:solidFill>
            </a:endParaRPr>
          </a:p>
          <a:p>
            <a:r>
              <a:rPr lang="en-US" dirty="0">
                <a:solidFill>
                  <a:srgbClr val="0C0C0C"/>
                </a:solidFill>
              </a:rPr>
              <a:t>More </a:t>
            </a:r>
            <a:r>
              <a:rPr lang="en-US" dirty="0" smtClean="0">
                <a:solidFill>
                  <a:srgbClr val="0C0C0C"/>
                </a:solidFill>
              </a:rPr>
              <a:t>elaborately, each      is a   list            such </a:t>
            </a:r>
            <a:r>
              <a:rPr lang="en-US" dirty="0">
                <a:solidFill>
                  <a:srgbClr val="0C0C0C"/>
                </a:solidFill>
              </a:rPr>
              <a:t>that </a:t>
            </a:r>
            <a:r>
              <a:rPr lang="en-US" dirty="0" smtClean="0">
                <a:solidFill>
                  <a:srgbClr val="0C0C0C"/>
                </a:solidFill>
              </a:rPr>
              <a:t>                  where          denotes </a:t>
            </a:r>
            <a:r>
              <a:rPr lang="en-US" dirty="0">
                <a:solidFill>
                  <a:srgbClr val="0C0C0C"/>
                </a:solidFill>
              </a:rPr>
              <a:t>the </a:t>
            </a:r>
            <a:r>
              <a:rPr lang="en-US" dirty="0" smtClean="0">
                <a:solidFill>
                  <a:srgbClr val="0C0C0C"/>
                </a:solidFill>
              </a:rPr>
              <a:t>p-</a:t>
            </a:r>
            <a:r>
              <a:rPr lang="en-US" dirty="0" err="1" smtClean="0">
                <a:solidFill>
                  <a:srgbClr val="0C0C0C"/>
                </a:solidFill>
              </a:rPr>
              <a:t>th</a:t>
            </a:r>
            <a:r>
              <a:rPr lang="en-US" dirty="0" smtClean="0">
                <a:solidFill>
                  <a:srgbClr val="0C0C0C"/>
                </a:solidFill>
              </a:rPr>
              <a:t> largest  cover </a:t>
            </a:r>
            <a:r>
              <a:rPr lang="en-US" dirty="0">
                <a:solidFill>
                  <a:srgbClr val="0C0C0C"/>
                </a:solidFill>
              </a:rPr>
              <a:t>of </a:t>
            </a:r>
            <a:r>
              <a:rPr lang="en-US" dirty="0" smtClean="0">
                <a:solidFill>
                  <a:srgbClr val="0C0C0C"/>
                </a:solidFill>
              </a:rPr>
              <a:t>X[1..i</a:t>
            </a:r>
            <a:r>
              <a:rPr lang="en-US" dirty="0">
                <a:solidFill>
                  <a:srgbClr val="0C0C0C"/>
                </a:solidFill>
              </a:rPr>
              <a:t>].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1E68-9480-4D69-AC7F-2996219B087B}" type="slidenum">
              <a:rPr lang="en-US" smtClean="0">
                <a:solidFill>
                  <a:srgbClr val="FFFFFF"/>
                </a:solidFill>
              </a:rPr>
              <a:pPr/>
              <a:t>18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116" y="3949931"/>
            <a:ext cx="533400" cy="381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325043"/>
            <a:ext cx="1447800" cy="3314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325043"/>
            <a:ext cx="733425" cy="4076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897" y="3917373"/>
            <a:ext cx="388620" cy="4076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885729"/>
            <a:ext cx="837248" cy="4076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207" y="2434417"/>
            <a:ext cx="388620" cy="40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38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Cover Array for Degenerate String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rgbClr val="0C0C0C"/>
              </a:solidFill>
            </a:endParaRPr>
          </a:p>
          <a:p>
            <a:endParaRPr lang="en-US" dirty="0">
              <a:solidFill>
                <a:srgbClr val="0C0C0C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C0C0C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C0C0C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C0C0C"/>
                </a:solidFill>
              </a:rPr>
              <a:t>     Table 3. Cover Array of </a:t>
            </a:r>
            <a:r>
              <a:rPr lang="en-US" dirty="0">
                <a:solidFill>
                  <a:srgbClr val="0C0C0C"/>
                </a:solidFill>
              </a:rPr>
              <a:t>aba[</a:t>
            </a:r>
            <a:r>
              <a:rPr lang="en-US" dirty="0" err="1">
                <a:solidFill>
                  <a:srgbClr val="0C0C0C"/>
                </a:solidFill>
              </a:rPr>
              <a:t>ab</a:t>
            </a:r>
            <a:r>
              <a:rPr lang="en-US" dirty="0">
                <a:solidFill>
                  <a:srgbClr val="0C0C0C"/>
                </a:solidFill>
              </a:rPr>
              <a:t>][</a:t>
            </a:r>
            <a:r>
              <a:rPr lang="en-US" dirty="0" err="1">
                <a:solidFill>
                  <a:srgbClr val="0C0C0C"/>
                </a:solidFill>
              </a:rPr>
              <a:t>ab</a:t>
            </a:r>
            <a:r>
              <a:rPr lang="en-US" dirty="0">
                <a:solidFill>
                  <a:srgbClr val="0C0C0C"/>
                </a:solidFill>
              </a:rPr>
              <a:t>]a</a:t>
            </a:r>
            <a:r>
              <a:rPr lang="en-US" dirty="0" smtClean="0">
                <a:solidFill>
                  <a:srgbClr val="0C0C0C"/>
                </a:solidFill>
              </a:rPr>
              <a:t> </a:t>
            </a:r>
            <a:endParaRPr lang="en-US" dirty="0">
              <a:solidFill>
                <a:srgbClr val="0C0C0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1E68-9480-4D69-AC7F-2996219B087B}" type="slidenum">
              <a:rPr lang="en-US" smtClean="0">
                <a:solidFill>
                  <a:srgbClr val="FFFFFF"/>
                </a:solidFill>
              </a:rPr>
              <a:pPr/>
              <a:t>19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2540001"/>
            <a:ext cx="5638799" cy="134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29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C0C0C"/>
                </a:solidFill>
                <a:cs typeface="Times New Roman" pitchFamily="18" charset="0"/>
              </a:rPr>
              <a:t>Extensive use of degenerate string </a:t>
            </a:r>
            <a:r>
              <a:rPr lang="en-US" dirty="0">
                <a:solidFill>
                  <a:srgbClr val="0C0C0C"/>
                </a:solidFill>
                <a:cs typeface="Times New Roman" pitchFamily="18" charset="0"/>
              </a:rPr>
              <a:t>in molecular </a:t>
            </a:r>
            <a:r>
              <a:rPr lang="en-US" dirty="0" smtClean="0">
                <a:solidFill>
                  <a:srgbClr val="0C0C0C"/>
                </a:solidFill>
                <a:cs typeface="Times New Roman" pitchFamily="18" charset="0"/>
              </a:rPr>
              <a:t>biology.</a:t>
            </a:r>
            <a:endParaRPr lang="en-US" dirty="0">
              <a:solidFill>
                <a:srgbClr val="0C0C0C"/>
              </a:solidFill>
              <a:cs typeface="Times New Roman" pitchFamily="18" charset="0"/>
            </a:endParaRPr>
          </a:p>
          <a:p>
            <a:pPr lvl="3">
              <a:buFont typeface="Courier New" pitchFamily="49" charset="0"/>
              <a:buChar char="o"/>
            </a:pPr>
            <a:r>
              <a:rPr lang="en-US" sz="2400" dirty="0">
                <a:solidFill>
                  <a:srgbClr val="0C0C0C"/>
                </a:solidFill>
                <a:cs typeface="Times New Roman" pitchFamily="18" charset="0"/>
              </a:rPr>
              <a:t>used to model biological </a:t>
            </a:r>
            <a:r>
              <a:rPr lang="en-US" sz="2400" dirty="0" smtClean="0">
                <a:solidFill>
                  <a:srgbClr val="0C0C0C"/>
                </a:solidFill>
                <a:cs typeface="Times New Roman" pitchFamily="18" charset="0"/>
              </a:rPr>
              <a:t>sequences. (e.g., </a:t>
            </a:r>
            <a:r>
              <a:rPr lang="en-US" sz="2400" dirty="0">
                <a:solidFill>
                  <a:srgbClr val="0C0C0C"/>
                </a:solidFill>
              </a:rPr>
              <a:t>FASTA format for representing either nucleotide sequences or peptide sequences</a:t>
            </a:r>
            <a:r>
              <a:rPr lang="en-US" sz="2400" dirty="0" smtClean="0">
                <a:solidFill>
                  <a:srgbClr val="0C0C0C"/>
                </a:solidFill>
                <a:cs typeface="Times New Roman" pitchFamily="18" charset="0"/>
              </a:rPr>
              <a:t>)</a:t>
            </a:r>
          </a:p>
          <a:p>
            <a:pPr marL="1371600" lvl="3" indent="0">
              <a:buNone/>
            </a:pPr>
            <a:endParaRPr lang="en-US" sz="2400" dirty="0" smtClean="0">
              <a:solidFill>
                <a:srgbClr val="0C0C0C"/>
              </a:solidFill>
              <a:cs typeface="Times New Roman" pitchFamily="18" charset="0"/>
            </a:endParaRPr>
          </a:p>
          <a:p>
            <a:pPr lvl="3">
              <a:buFont typeface="Courier New" pitchFamily="49" charset="0"/>
              <a:buChar char="o"/>
            </a:pPr>
            <a:r>
              <a:rPr lang="en-US" sz="2400" dirty="0" smtClean="0">
                <a:solidFill>
                  <a:srgbClr val="0C0C0C"/>
                </a:solidFill>
                <a:cs typeface="Times New Roman" pitchFamily="18" charset="0"/>
              </a:rPr>
              <a:t>very efficient in expressing polymorphism in </a:t>
            </a:r>
            <a:r>
              <a:rPr lang="en-US" sz="2400" dirty="0">
                <a:solidFill>
                  <a:srgbClr val="0C0C0C"/>
                </a:solidFill>
                <a:cs typeface="Times New Roman" pitchFamily="18" charset="0"/>
              </a:rPr>
              <a:t>biological </a:t>
            </a:r>
            <a:r>
              <a:rPr lang="en-US" sz="2400" dirty="0" smtClean="0">
                <a:solidFill>
                  <a:srgbClr val="0C0C0C"/>
                </a:solidFill>
                <a:cs typeface="Times New Roman" pitchFamily="18" charset="0"/>
              </a:rPr>
              <a:t>sequences. </a:t>
            </a:r>
            <a:r>
              <a:rPr lang="en-US" sz="2400" dirty="0" smtClean="0">
                <a:solidFill>
                  <a:srgbClr val="0C0C0C"/>
                </a:solidFill>
              </a:rPr>
              <a:t>(</a:t>
            </a:r>
            <a:r>
              <a:rPr lang="en-US" sz="2400" dirty="0">
                <a:solidFill>
                  <a:srgbClr val="0C0C0C"/>
                </a:solidFill>
              </a:rPr>
              <a:t>e.g., Single Nucleotide Polymorphism (SNP)</a:t>
            </a:r>
            <a:r>
              <a:rPr lang="en-US" sz="2400" dirty="0" smtClean="0">
                <a:solidFill>
                  <a:srgbClr val="0C0C0C"/>
                </a:solidFill>
                <a:cs typeface="Times New Roman" pitchFamily="18" charset="0"/>
              </a:rPr>
              <a:t>)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1E68-9480-4D69-AC7F-2996219B087B}" type="slidenum">
              <a:rPr lang="en-US" smtClean="0">
                <a:solidFill>
                  <a:srgbClr val="FFFFFF"/>
                </a:solidFill>
              </a:rPr>
              <a:pPr/>
              <a:t>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74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Validation of a Cover 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C0C0C"/>
                </a:solidFill>
              </a:rPr>
              <a:t>for            we define          as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C0C0C"/>
                </a:solidFill>
              </a:rPr>
              <a:t> of  a  Cover  of                  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C0C0C"/>
                </a:solidFill>
              </a:rPr>
              <a:t>   </a:t>
            </a:r>
          </a:p>
          <a:p>
            <a:pPr marL="0" indent="0">
              <a:buNone/>
            </a:pPr>
            <a:endParaRPr lang="en-US" dirty="0" smtClean="0">
              <a:solidFill>
                <a:srgbClr val="0C0C0C"/>
              </a:solidFill>
            </a:endParaRPr>
          </a:p>
          <a:p>
            <a:endParaRPr lang="en-US" dirty="0" smtClean="0">
              <a:solidFill>
                <a:srgbClr val="0C0C0C"/>
              </a:solidFill>
            </a:endParaRPr>
          </a:p>
          <a:p>
            <a:endParaRPr lang="en-US" dirty="0">
              <a:solidFill>
                <a:srgbClr val="0C0C0C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>
              <a:solidFill>
                <a:srgbClr val="0C0C0C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C0C0C"/>
                </a:solidFill>
              </a:rPr>
              <a:t>              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1E68-9480-4D69-AC7F-2996219B087B}" type="slidenum">
              <a:rPr lang="en-US" smtClean="0">
                <a:solidFill>
                  <a:srgbClr val="FFFFFF"/>
                </a:solidFill>
              </a:rPr>
              <a:pPr/>
              <a:t>20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438400"/>
            <a:ext cx="673100" cy="4362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335" y="2450022"/>
            <a:ext cx="589344" cy="4392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27922"/>
            <a:ext cx="2590799" cy="457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568" y="2964873"/>
            <a:ext cx="12954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49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Validation of a Cover 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C0C0C"/>
                </a:solidFill>
              </a:rPr>
              <a:t>for            we define           as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C0C0C"/>
                </a:solidFill>
              </a:rPr>
              <a:t> of  a  Cover  of                  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C0C0C"/>
                </a:solidFill>
              </a:rPr>
              <a:t>   </a:t>
            </a:r>
          </a:p>
          <a:p>
            <a:pPr marL="0" indent="0">
              <a:buNone/>
            </a:pPr>
            <a:endParaRPr lang="en-US" dirty="0" smtClean="0">
              <a:solidFill>
                <a:srgbClr val="0C0C0C"/>
              </a:solidFill>
            </a:endParaRPr>
          </a:p>
          <a:p>
            <a:r>
              <a:rPr lang="en-US" dirty="0">
                <a:solidFill>
                  <a:srgbClr val="0C0C0C"/>
                </a:solidFill>
              </a:rPr>
              <a:t>candidate-lengths of covers </a:t>
            </a:r>
            <a:r>
              <a:rPr lang="en-US" dirty="0" smtClean="0">
                <a:solidFill>
                  <a:srgbClr val="0C0C0C"/>
                </a:solidFill>
              </a:rPr>
              <a:t>of                 is              </a:t>
            </a:r>
          </a:p>
          <a:p>
            <a:pPr marL="0" indent="0">
              <a:buNone/>
            </a:pPr>
            <a:r>
              <a:rPr lang="en-US" dirty="0">
                <a:solidFill>
                  <a:srgbClr val="0C0C0C"/>
                </a:solidFill>
              </a:rPr>
              <a:t> </a:t>
            </a:r>
            <a:r>
              <a:rPr lang="en-US" dirty="0" smtClean="0">
                <a:solidFill>
                  <a:srgbClr val="0C0C0C"/>
                </a:solidFill>
              </a:rPr>
              <a:t>    </a:t>
            </a:r>
          </a:p>
          <a:p>
            <a:endParaRPr lang="en-US" dirty="0">
              <a:solidFill>
                <a:srgbClr val="0C0C0C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>
              <a:solidFill>
                <a:srgbClr val="0C0C0C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C0C0C"/>
                </a:solidFill>
              </a:rPr>
              <a:t>              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1E68-9480-4D69-AC7F-2996219B087B}" type="slidenum">
              <a:rPr lang="en-US" smtClean="0">
                <a:solidFill>
                  <a:srgbClr val="FFFFFF"/>
                </a:solidFill>
              </a:rPr>
              <a:pPr/>
              <a:t>21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438400"/>
            <a:ext cx="673100" cy="4362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296" y="2438400"/>
            <a:ext cx="589344" cy="4392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438400"/>
            <a:ext cx="2590799" cy="457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568" y="2964873"/>
            <a:ext cx="1295400" cy="381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473113"/>
            <a:ext cx="1371600" cy="3681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1" y="5035263"/>
            <a:ext cx="3131993" cy="37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53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Validation of a Cover Array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  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1E68-9480-4D69-AC7F-2996219B087B}" type="slidenum">
              <a:rPr lang="en-US" smtClean="0">
                <a:solidFill>
                  <a:srgbClr val="FFFFFF"/>
                </a:solidFill>
              </a:rPr>
              <a:pPr/>
              <a:t>22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895600"/>
            <a:ext cx="7560945" cy="103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76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Validation of a Cover Array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 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>
                <a:solidFill>
                  <a:srgbClr val="0C0C0C"/>
                </a:solidFill>
              </a:rPr>
              <a:t>Further we assume that a symbol                         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C0C0C"/>
                </a:solidFill>
              </a:rPr>
              <a:t>    is required by          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k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1E68-9480-4D69-AC7F-2996219B087B}" type="slidenum">
              <a:rPr lang="en-US" smtClean="0">
                <a:solidFill>
                  <a:srgbClr val="FFFFFF"/>
                </a:solidFill>
              </a:rPr>
              <a:pPr/>
              <a:t>23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895600"/>
            <a:ext cx="7560945" cy="10321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5004955"/>
            <a:ext cx="609600" cy="381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499264"/>
            <a:ext cx="1626870" cy="30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66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Validation of a Cover Array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 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>
                <a:solidFill>
                  <a:srgbClr val="0C0C0C"/>
                </a:solidFill>
              </a:rPr>
              <a:t>Further we assume that a symbol                         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C0C0C"/>
                </a:solidFill>
              </a:rPr>
              <a:t>   is required by         .</a:t>
            </a:r>
          </a:p>
          <a:p>
            <a:pPr marL="0" indent="0">
              <a:buNone/>
            </a:pPr>
            <a:endParaRPr lang="en-US" dirty="0" smtClean="0">
              <a:solidFill>
                <a:srgbClr val="0C0C0C"/>
              </a:solidFill>
            </a:endParaRP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0C0C0C"/>
                </a:solidFill>
              </a:rPr>
              <a:t>Notably </a:t>
            </a:r>
            <a:r>
              <a:rPr lang="en-US" dirty="0" smtClean="0"/>
              <a:t>                         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k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1E68-9480-4D69-AC7F-2996219B087B}" type="slidenum">
              <a:rPr lang="en-US" smtClean="0">
                <a:solidFill>
                  <a:srgbClr val="FFFFFF"/>
                </a:solidFill>
              </a:rPr>
              <a:pPr/>
              <a:t>24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895600"/>
            <a:ext cx="7560945" cy="10321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015346"/>
            <a:ext cx="609600" cy="381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445" y="5973046"/>
            <a:ext cx="2362200" cy="5160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499264"/>
            <a:ext cx="1626870" cy="30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56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Validation of a Cover Array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C0C0C"/>
                </a:solidFill>
              </a:rPr>
              <a:t>Lemma 1.  Suppose           is the cover array of  a  string             .  If           , then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C0C0C"/>
                </a:solidFill>
              </a:rPr>
              <a:t>   </a:t>
            </a:r>
            <a:endParaRPr lang="en-US" dirty="0">
              <a:solidFill>
                <a:srgbClr val="0C0C0C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C0C0C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C0C0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1E68-9480-4D69-AC7F-2996219B087B}" type="slidenum">
              <a:rPr lang="en-US" smtClean="0">
                <a:solidFill>
                  <a:srgbClr val="FFFFFF"/>
                </a:solidFill>
              </a:rPr>
              <a:pPr/>
              <a:t>25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4600"/>
            <a:ext cx="914400" cy="381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044" y="2895600"/>
            <a:ext cx="970915" cy="381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291" y="2933700"/>
            <a:ext cx="914400" cy="304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1" y="2895600"/>
            <a:ext cx="2306955" cy="3429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899" y="3300844"/>
            <a:ext cx="594360" cy="28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5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Validation of a Cover Array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C0C0C"/>
                </a:solidFill>
              </a:rPr>
              <a:t>Lemma 1.  Suppose           is the cover array of  a  string             .  If           , then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C0C0C"/>
                </a:solidFill>
              </a:rPr>
              <a:t>   </a:t>
            </a:r>
            <a:endParaRPr lang="en-US" dirty="0">
              <a:solidFill>
                <a:srgbClr val="0C0C0C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C0C0C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C0C0C"/>
                </a:solidFill>
              </a:rPr>
              <a:t>Proof. proof will be provided in the journal version.</a:t>
            </a:r>
            <a:endParaRPr lang="en-US" dirty="0">
              <a:solidFill>
                <a:srgbClr val="0C0C0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1E68-9480-4D69-AC7F-2996219B087B}" type="slidenum">
              <a:rPr lang="en-US" smtClean="0">
                <a:solidFill>
                  <a:srgbClr val="FFFFFF"/>
                </a:solidFill>
              </a:rPr>
              <a:pPr/>
              <a:t>26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4600"/>
            <a:ext cx="914400" cy="381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044" y="2895600"/>
            <a:ext cx="970915" cy="381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291" y="2933700"/>
            <a:ext cx="914400" cy="304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1" y="2895600"/>
            <a:ext cx="2306955" cy="3429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899" y="3300844"/>
            <a:ext cx="594360" cy="28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8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Validation of a Cover Array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62200"/>
            <a:ext cx="8001000" cy="441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C0C0C"/>
                </a:solidFill>
              </a:rPr>
              <a:t>Theorem 2. </a:t>
            </a:r>
            <a:endParaRPr lang="en-US" dirty="0">
              <a:solidFill>
                <a:srgbClr val="0C0C0C"/>
              </a:solidFill>
            </a:endParaRPr>
          </a:p>
          <a:p>
            <a:endParaRPr lang="en-US" dirty="0" smtClean="0">
              <a:solidFill>
                <a:srgbClr val="0C0C0C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C0C0C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C0C0C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C0C0C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C0C0C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C0C0C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C0C0C"/>
                </a:solidFill>
              </a:rPr>
              <a:t>Proof. proof will be provided in the journal version. </a:t>
            </a:r>
            <a:endParaRPr lang="en-US" dirty="0">
              <a:solidFill>
                <a:srgbClr val="0C0C0C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C0C0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1E68-9480-4D69-AC7F-2996219B087B}" type="slidenum">
              <a:rPr lang="en-US" smtClean="0">
                <a:solidFill>
                  <a:srgbClr val="FFFFFF"/>
                </a:solidFill>
              </a:rPr>
              <a:pPr/>
              <a:t>27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493813"/>
            <a:ext cx="5793105" cy="3048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2819400"/>
            <a:ext cx="7545704" cy="304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74" y="3124200"/>
            <a:ext cx="6291926" cy="304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64" y="3581400"/>
            <a:ext cx="780703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54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C0C0C"/>
                </a:solidFill>
              </a:rPr>
              <a:t> </a:t>
            </a:r>
            <a:endParaRPr lang="en-US" dirty="0" smtClean="0">
              <a:solidFill>
                <a:srgbClr val="0C0C0C"/>
              </a:solidFill>
            </a:endParaRPr>
          </a:p>
          <a:p>
            <a:endParaRPr lang="en-US" dirty="0">
              <a:solidFill>
                <a:srgbClr val="0C0C0C"/>
              </a:solidFill>
            </a:endParaRPr>
          </a:p>
          <a:p>
            <a:endParaRPr lang="en-US" dirty="0" smtClean="0">
              <a:solidFill>
                <a:srgbClr val="0C0C0C"/>
              </a:solidFill>
            </a:endParaRPr>
          </a:p>
          <a:p>
            <a:endParaRPr lang="en-US" dirty="0">
              <a:solidFill>
                <a:srgbClr val="0C0C0C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C0C0C"/>
              </a:solidFill>
            </a:endParaRPr>
          </a:p>
          <a:p>
            <a:endParaRPr lang="en-US" dirty="0">
              <a:solidFill>
                <a:srgbClr val="0C0C0C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C0C0C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C0C0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1E68-9480-4D69-AC7F-2996219B087B}" type="slidenum">
              <a:rPr lang="en-US" smtClean="0">
                <a:solidFill>
                  <a:srgbClr val="FFFFFF"/>
                </a:solidFill>
              </a:rPr>
              <a:pPr/>
              <a:t>28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438400"/>
            <a:ext cx="1942465" cy="50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148964"/>
            <a:ext cx="7620000" cy="4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96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C0C0C"/>
                </a:solidFill>
              </a:rPr>
              <a:t> </a:t>
            </a:r>
            <a:endParaRPr lang="en-US" dirty="0" smtClean="0">
              <a:solidFill>
                <a:srgbClr val="0C0C0C"/>
              </a:solidFill>
            </a:endParaRPr>
          </a:p>
          <a:p>
            <a:endParaRPr lang="en-US" dirty="0">
              <a:solidFill>
                <a:srgbClr val="0C0C0C"/>
              </a:solidFill>
            </a:endParaRPr>
          </a:p>
          <a:p>
            <a:endParaRPr lang="en-US" dirty="0" smtClean="0">
              <a:solidFill>
                <a:srgbClr val="0C0C0C"/>
              </a:solidFill>
            </a:endParaRPr>
          </a:p>
          <a:p>
            <a:endParaRPr lang="en-US" dirty="0">
              <a:solidFill>
                <a:srgbClr val="0C0C0C"/>
              </a:solidFill>
            </a:endParaRPr>
          </a:p>
          <a:p>
            <a:r>
              <a:rPr lang="en-US" dirty="0" smtClean="0">
                <a:solidFill>
                  <a:srgbClr val="0C0C0C"/>
                </a:solidFill>
              </a:rPr>
              <a:t> </a:t>
            </a:r>
          </a:p>
          <a:p>
            <a:endParaRPr lang="en-US" dirty="0">
              <a:solidFill>
                <a:srgbClr val="0C0C0C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C0C0C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C0C0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1E68-9480-4D69-AC7F-2996219B087B}" type="slidenum">
              <a:rPr lang="en-US" smtClean="0">
                <a:solidFill>
                  <a:srgbClr val="FFFFFF"/>
                </a:solidFill>
              </a:rPr>
              <a:pPr/>
              <a:t>29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438400"/>
            <a:ext cx="1942465" cy="50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148964"/>
            <a:ext cx="7620000" cy="4324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345" y="4437697"/>
            <a:ext cx="2133600" cy="5153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5189479"/>
            <a:ext cx="7772400" cy="35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68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of the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C0C0C"/>
                </a:solidFill>
              </a:rPr>
              <a:t>Present efficient algorithms to  </a:t>
            </a:r>
            <a:r>
              <a:rPr lang="en-US" dirty="0">
                <a:solidFill>
                  <a:srgbClr val="0C0C0C"/>
                </a:solidFill>
              </a:rPr>
              <a:t>reconstruct a </a:t>
            </a:r>
            <a:r>
              <a:rPr lang="en-US" dirty="0" smtClean="0">
                <a:solidFill>
                  <a:srgbClr val="0C0C0C"/>
                </a:solidFill>
              </a:rPr>
              <a:t>degenerate string </a:t>
            </a:r>
            <a:r>
              <a:rPr lang="en-US" dirty="0">
                <a:solidFill>
                  <a:srgbClr val="0C0C0C"/>
                </a:solidFill>
              </a:rPr>
              <a:t>from a valid cover </a:t>
            </a:r>
            <a:r>
              <a:rPr lang="en-US" dirty="0" smtClean="0">
                <a:solidFill>
                  <a:srgbClr val="0C0C0C"/>
                </a:solidFill>
              </a:rPr>
              <a:t>array.</a:t>
            </a:r>
          </a:p>
          <a:p>
            <a:endParaRPr lang="en-US" dirty="0">
              <a:solidFill>
                <a:srgbClr val="0C0C0C"/>
              </a:solidFill>
            </a:endParaRPr>
          </a:p>
          <a:p>
            <a:r>
              <a:rPr lang="en-US" dirty="0" smtClean="0">
                <a:solidFill>
                  <a:srgbClr val="0C0C0C"/>
                </a:solidFill>
              </a:rPr>
              <a:t>We have  derived two algorithms one using unbounded alphabet and other using minimum sized alphabet for that purpose. </a:t>
            </a:r>
            <a:endParaRPr lang="en-US" dirty="0">
              <a:solidFill>
                <a:srgbClr val="0C0C0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1E68-9480-4D69-AC7F-2996219B087B}" type="slidenum">
              <a:rPr lang="en-US" smtClean="0">
                <a:solidFill>
                  <a:srgbClr val="FFFFFF"/>
                </a:solidFill>
              </a:rPr>
              <a:pPr/>
              <a:t>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56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CrAyDSRUn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C0C0C"/>
                </a:solidFill>
              </a:rPr>
              <a:t>we denote by         the new set of characters introduced in      , i.e.,                           .</a:t>
            </a:r>
          </a:p>
          <a:p>
            <a:pPr marL="0" indent="0">
              <a:buNone/>
            </a:pPr>
            <a:endParaRPr lang="en-US" dirty="0">
              <a:solidFill>
                <a:srgbClr val="0C0C0C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C0C0C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C0C0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1E68-9480-4D69-AC7F-2996219B087B}" type="slidenum">
              <a:rPr lang="en-US" smtClean="0">
                <a:solidFill>
                  <a:srgbClr val="FFFFFF"/>
                </a:solidFill>
              </a:rPr>
              <a:pPr/>
              <a:t>30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435" y="2485470"/>
            <a:ext cx="381000" cy="3907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895600"/>
            <a:ext cx="424815" cy="381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876239"/>
            <a:ext cx="2315528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38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CrAyDSRUn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C0C0C"/>
                </a:solidFill>
              </a:rPr>
              <a:t>we denote by        the new set of characters introduced in       , i.e.,                          .</a:t>
            </a:r>
          </a:p>
          <a:p>
            <a:endParaRPr lang="en-US" dirty="0">
              <a:solidFill>
                <a:srgbClr val="0C0C0C"/>
              </a:solidFill>
            </a:endParaRPr>
          </a:p>
          <a:p>
            <a:r>
              <a:rPr lang="en-US" dirty="0" smtClean="0">
                <a:solidFill>
                  <a:srgbClr val="0C0C0C"/>
                </a:solidFill>
              </a:rPr>
              <a:t>we denote by       the set of symbols  that are not allowed only at Position    , i.e., </a:t>
            </a:r>
          </a:p>
          <a:p>
            <a:endParaRPr lang="en-US" dirty="0">
              <a:solidFill>
                <a:srgbClr val="0C0C0C"/>
              </a:solidFill>
            </a:endParaRPr>
          </a:p>
          <a:p>
            <a:endParaRPr lang="en-US" dirty="0" smtClean="0">
              <a:solidFill>
                <a:srgbClr val="0C0C0C"/>
              </a:solidFill>
            </a:endParaRPr>
          </a:p>
          <a:p>
            <a:endParaRPr lang="en-US" dirty="0" smtClean="0">
              <a:solidFill>
                <a:srgbClr val="0C0C0C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C0C0C"/>
                </a:solidFill>
              </a:rPr>
              <a:t>                                          </a:t>
            </a:r>
          </a:p>
          <a:p>
            <a:pPr marL="0" indent="0">
              <a:buNone/>
            </a:pPr>
            <a:endParaRPr lang="en-US" dirty="0" smtClean="0">
              <a:solidFill>
                <a:srgbClr val="0C0C0C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C0C0C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C0C0C"/>
                </a:solidFill>
              </a:rPr>
              <a:t>    </a:t>
            </a:r>
            <a:endParaRPr lang="en-US" dirty="0">
              <a:solidFill>
                <a:srgbClr val="0C0C0C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C0C0C"/>
              </a:solidFill>
            </a:endParaRPr>
          </a:p>
          <a:p>
            <a:endParaRPr lang="en-US" dirty="0">
              <a:solidFill>
                <a:srgbClr val="0C0C0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1E68-9480-4D69-AC7F-2996219B087B}" type="slidenum">
              <a:rPr lang="en-US" smtClean="0">
                <a:solidFill>
                  <a:srgbClr val="FFFFFF"/>
                </a:solidFill>
              </a:rPr>
              <a:pPr/>
              <a:t>31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560" y="2438400"/>
            <a:ext cx="445771" cy="4572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118" y="2895601"/>
            <a:ext cx="424815" cy="381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345" y="2878284"/>
            <a:ext cx="2315528" cy="381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333" y="3962398"/>
            <a:ext cx="420139" cy="4429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491" y="4370081"/>
            <a:ext cx="159782" cy="3302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273" y="4812183"/>
            <a:ext cx="4538218" cy="46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05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CrAyDSRUn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62200"/>
            <a:ext cx="8001000" cy="4343400"/>
          </a:xfrm>
        </p:spPr>
        <p:txBody>
          <a:bodyPr/>
          <a:lstStyle/>
          <a:p>
            <a:r>
              <a:rPr lang="en-US" dirty="0" smtClean="0">
                <a:solidFill>
                  <a:srgbClr val="0C0C0C"/>
                </a:solidFill>
              </a:rPr>
              <a:t>we denote by         the  new set of characters introduced in      , i.e.,                          .</a:t>
            </a:r>
          </a:p>
          <a:p>
            <a:endParaRPr lang="en-US" dirty="0">
              <a:solidFill>
                <a:srgbClr val="0C0C0C"/>
              </a:solidFill>
            </a:endParaRPr>
          </a:p>
          <a:p>
            <a:r>
              <a:rPr lang="en-US" dirty="0" smtClean="0">
                <a:solidFill>
                  <a:srgbClr val="0C0C0C"/>
                </a:solidFill>
              </a:rPr>
              <a:t>we denote by       the set of symbols  that are not allowed only at Position    , i.e., </a:t>
            </a:r>
          </a:p>
          <a:p>
            <a:endParaRPr lang="en-US" dirty="0" smtClean="0">
              <a:solidFill>
                <a:srgbClr val="0C0C0C"/>
              </a:solidFill>
            </a:endParaRPr>
          </a:p>
          <a:p>
            <a:endParaRPr lang="en-US" dirty="0" smtClean="0">
              <a:solidFill>
                <a:srgbClr val="0C0C0C"/>
              </a:solidFill>
            </a:endParaRPr>
          </a:p>
          <a:p>
            <a:r>
              <a:rPr lang="en-US" dirty="0" smtClean="0">
                <a:solidFill>
                  <a:srgbClr val="0C0C0C"/>
                </a:solidFill>
              </a:rPr>
              <a:t>     denotes the  </a:t>
            </a:r>
            <a:r>
              <a:rPr lang="en-US" dirty="0">
                <a:solidFill>
                  <a:srgbClr val="0C0C0C"/>
                </a:solidFill>
              </a:rPr>
              <a:t>set of symbols that can be assigned </a:t>
            </a:r>
            <a:r>
              <a:rPr lang="en-US" dirty="0" smtClean="0">
                <a:solidFill>
                  <a:srgbClr val="0C0C0C"/>
                </a:solidFill>
              </a:rPr>
              <a:t>to           .</a:t>
            </a:r>
            <a:endParaRPr lang="en-US" dirty="0">
              <a:solidFill>
                <a:srgbClr val="0C0C0C"/>
              </a:solidFill>
            </a:endParaRPr>
          </a:p>
          <a:p>
            <a:endParaRPr lang="en-US" dirty="0">
              <a:solidFill>
                <a:srgbClr val="0C0C0C"/>
              </a:solidFill>
            </a:endParaRPr>
          </a:p>
          <a:p>
            <a:endParaRPr lang="en-US" dirty="0" smtClean="0">
              <a:solidFill>
                <a:srgbClr val="0C0C0C"/>
              </a:solidFill>
            </a:endParaRPr>
          </a:p>
          <a:p>
            <a:r>
              <a:rPr lang="en-US" dirty="0" smtClean="0">
                <a:solidFill>
                  <a:srgbClr val="0C0C0C"/>
                </a:solidFill>
              </a:rPr>
              <a:t>                                                 </a:t>
            </a:r>
          </a:p>
          <a:p>
            <a:pPr marL="0" indent="0">
              <a:buNone/>
            </a:pPr>
            <a:endParaRPr lang="en-US" dirty="0" smtClean="0">
              <a:solidFill>
                <a:srgbClr val="0C0C0C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C0C0C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C0C0C"/>
                </a:solidFill>
              </a:rPr>
              <a:t>    </a:t>
            </a:r>
            <a:endParaRPr lang="en-US" dirty="0">
              <a:solidFill>
                <a:srgbClr val="0C0C0C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C0C0C"/>
              </a:solidFill>
            </a:endParaRPr>
          </a:p>
          <a:p>
            <a:endParaRPr lang="en-US" dirty="0">
              <a:solidFill>
                <a:srgbClr val="0C0C0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1E68-9480-4D69-AC7F-2996219B087B}" type="slidenum">
              <a:rPr lang="en-US" smtClean="0">
                <a:solidFill>
                  <a:srgbClr val="FFFFFF"/>
                </a:solidFill>
              </a:rPr>
              <a:pPr/>
              <a:t>32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607" y="2459173"/>
            <a:ext cx="445771" cy="4572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895600"/>
            <a:ext cx="424815" cy="381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895600"/>
            <a:ext cx="2315528" cy="381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333" y="3962398"/>
            <a:ext cx="420139" cy="4429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491" y="4370081"/>
            <a:ext cx="159782" cy="3302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272" y="4812183"/>
            <a:ext cx="4166928" cy="4662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273" y="5867400"/>
            <a:ext cx="457200" cy="4146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736" y="6246959"/>
            <a:ext cx="830060" cy="49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07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CrAyDSRUn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C0C0C"/>
                </a:solidFill>
              </a:rPr>
              <a:t>Lemma 3.</a:t>
            </a:r>
          </a:p>
          <a:p>
            <a:endParaRPr lang="en-US" dirty="0">
              <a:solidFill>
                <a:srgbClr val="0C0C0C"/>
              </a:solidFill>
            </a:endParaRPr>
          </a:p>
          <a:p>
            <a:endParaRPr lang="en-US" dirty="0" smtClean="0">
              <a:solidFill>
                <a:srgbClr val="0C0C0C"/>
              </a:solidFill>
            </a:endParaRPr>
          </a:p>
          <a:p>
            <a:endParaRPr lang="en-US" dirty="0">
              <a:solidFill>
                <a:srgbClr val="0C0C0C"/>
              </a:solidFill>
            </a:endParaRPr>
          </a:p>
          <a:p>
            <a:endParaRPr lang="en-US" dirty="0" smtClean="0">
              <a:solidFill>
                <a:srgbClr val="0C0C0C"/>
              </a:solidFill>
            </a:endParaRPr>
          </a:p>
          <a:p>
            <a:endParaRPr lang="en-US" dirty="0">
              <a:solidFill>
                <a:srgbClr val="0C0C0C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C0C0C"/>
                </a:solidFill>
              </a:rPr>
              <a:t>Proof. proof will be provided in the journal version. </a:t>
            </a:r>
            <a:endParaRPr lang="en-US" dirty="0">
              <a:solidFill>
                <a:srgbClr val="0C0C0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1E68-9480-4D69-AC7F-2996219B087B}" type="slidenum">
              <a:rPr lang="en-US" smtClean="0">
                <a:solidFill>
                  <a:srgbClr val="FFFFFF"/>
                </a:solidFill>
              </a:rPr>
              <a:pPr/>
              <a:t>33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2" y="3048000"/>
            <a:ext cx="7986482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7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CrAyDSRUn</a:t>
            </a:r>
            <a:r>
              <a:rPr lang="en-US" dirty="0" smtClean="0"/>
              <a:t>: Basic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C0C0C"/>
                </a:solidFill>
              </a:rPr>
              <a:t>S</a:t>
            </a:r>
            <a:r>
              <a:rPr lang="en-US" dirty="0" smtClean="0">
                <a:solidFill>
                  <a:srgbClr val="0C0C0C"/>
                </a:solidFill>
              </a:rPr>
              <a:t>uppose, we have a cover array        where       is the product of maximum string length     and maximum list length  of cover array        .</a:t>
            </a:r>
          </a:p>
          <a:p>
            <a:pPr marL="0" indent="0">
              <a:buNone/>
            </a:pPr>
            <a:endParaRPr lang="en-US" dirty="0">
              <a:solidFill>
                <a:srgbClr val="0C0C0C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C0C0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1E68-9480-4D69-AC7F-2996219B087B}" type="slidenum">
              <a:rPr lang="en-US" smtClean="0">
                <a:solidFill>
                  <a:srgbClr val="FFFFFF"/>
                </a:solidFill>
              </a:rPr>
              <a:pPr/>
              <a:t>34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202" y="2441863"/>
            <a:ext cx="381000" cy="381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349" y="2479963"/>
            <a:ext cx="375138" cy="304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975927"/>
            <a:ext cx="316865" cy="2604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202" y="3352800"/>
            <a:ext cx="512233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08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CrAyDSRUn</a:t>
            </a:r>
            <a:r>
              <a:rPr lang="en-US" dirty="0" smtClean="0"/>
              <a:t>: Basic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C0C0C"/>
                </a:solidFill>
              </a:rPr>
              <a:t>S</a:t>
            </a:r>
            <a:r>
              <a:rPr lang="en-US" dirty="0" smtClean="0">
                <a:solidFill>
                  <a:srgbClr val="0C0C0C"/>
                </a:solidFill>
              </a:rPr>
              <a:t>uppose, we have a cover array       where     is the product of maximum string length     and maximum list length  of cover array        .</a:t>
            </a:r>
          </a:p>
          <a:p>
            <a:pPr marL="0" indent="0">
              <a:buNone/>
            </a:pPr>
            <a:endParaRPr lang="en-US" dirty="0">
              <a:solidFill>
                <a:srgbClr val="0C0C0C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C0C0C"/>
                </a:solidFill>
              </a:rPr>
              <a:t>               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C0C0C"/>
                </a:solidFill>
              </a:rPr>
              <a:t>               so,</a:t>
            </a:r>
            <a:endParaRPr lang="en-US" dirty="0">
              <a:solidFill>
                <a:srgbClr val="0C0C0C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C0C0C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C0C0C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C0C0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1E68-9480-4D69-AC7F-2996219B087B}" type="slidenum">
              <a:rPr lang="en-US" smtClean="0">
                <a:solidFill>
                  <a:srgbClr val="FFFFFF"/>
                </a:solidFill>
              </a:rPr>
              <a:pPr/>
              <a:t>35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438400"/>
            <a:ext cx="381000" cy="381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2473036"/>
            <a:ext cx="375138" cy="304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975927"/>
            <a:ext cx="316865" cy="2604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083" y="3353955"/>
            <a:ext cx="512233" cy="279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648200"/>
            <a:ext cx="23622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65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CrAyDSRUn</a:t>
            </a:r>
            <a:r>
              <a:rPr lang="en-US" dirty="0"/>
              <a:t>: Basic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C0C0C"/>
                </a:solidFill>
              </a:rPr>
              <a:t>s</a:t>
            </a:r>
            <a:r>
              <a:rPr lang="en-US" dirty="0" smtClean="0">
                <a:solidFill>
                  <a:srgbClr val="0C0C0C"/>
                </a:solidFill>
              </a:rPr>
              <a:t>tep 1,  validity checking.</a:t>
            </a:r>
          </a:p>
          <a:p>
            <a:endParaRPr lang="en-US" dirty="0">
              <a:solidFill>
                <a:srgbClr val="0C0C0C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C0C0C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C0C0C"/>
                </a:solidFill>
              </a:rPr>
              <a:t>    </a:t>
            </a:r>
          </a:p>
          <a:p>
            <a:endParaRPr lang="en-US" dirty="0">
              <a:solidFill>
                <a:srgbClr val="0C0C0C"/>
              </a:solidFill>
            </a:endParaRPr>
          </a:p>
          <a:p>
            <a:endParaRPr lang="en-US" dirty="0">
              <a:solidFill>
                <a:srgbClr val="0C0C0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1E68-9480-4D69-AC7F-2996219B087B}" type="slidenum">
              <a:rPr lang="en-US" smtClean="0">
                <a:solidFill>
                  <a:srgbClr val="FFFFFF"/>
                </a:solidFill>
              </a:rPr>
              <a:pPr/>
              <a:t>36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67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CrAyDSRUn</a:t>
            </a:r>
            <a:r>
              <a:rPr lang="en-US" dirty="0"/>
              <a:t>: Basic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C0C0C"/>
                </a:solidFill>
              </a:rPr>
              <a:t>s</a:t>
            </a:r>
            <a:r>
              <a:rPr lang="en-US" dirty="0" smtClean="0">
                <a:solidFill>
                  <a:srgbClr val="0C0C0C"/>
                </a:solidFill>
              </a:rPr>
              <a:t>tep 1,  validity checking.</a:t>
            </a:r>
          </a:p>
          <a:p>
            <a:endParaRPr lang="en-US" dirty="0">
              <a:solidFill>
                <a:srgbClr val="0C0C0C"/>
              </a:solidFill>
            </a:endParaRPr>
          </a:p>
          <a:p>
            <a:r>
              <a:rPr lang="en-US" dirty="0">
                <a:solidFill>
                  <a:srgbClr val="0C0C0C"/>
                </a:solidFill>
              </a:rPr>
              <a:t>s</a:t>
            </a:r>
            <a:r>
              <a:rPr lang="en-US" dirty="0" smtClean="0">
                <a:solidFill>
                  <a:srgbClr val="0C0C0C"/>
                </a:solidFill>
              </a:rPr>
              <a:t>tep 2,  find     .</a:t>
            </a:r>
          </a:p>
          <a:p>
            <a:endParaRPr lang="en-US" dirty="0">
              <a:solidFill>
                <a:srgbClr val="0C0C0C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C0C0C"/>
                </a:solidFill>
              </a:rPr>
              <a:t>        </a:t>
            </a:r>
          </a:p>
          <a:p>
            <a:pPr marL="0" indent="0">
              <a:buNone/>
            </a:pPr>
            <a:endParaRPr lang="en-US" dirty="0" smtClean="0">
              <a:solidFill>
                <a:srgbClr val="0C0C0C"/>
              </a:solidFill>
            </a:endParaRPr>
          </a:p>
          <a:p>
            <a:endParaRPr lang="en-US" dirty="0">
              <a:solidFill>
                <a:srgbClr val="0C0C0C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C0C0C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C0C0C"/>
                </a:solidFill>
              </a:rPr>
              <a:t>    </a:t>
            </a:r>
          </a:p>
          <a:p>
            <a:endParaRPr lang="en-US" dirty="0">
              <a:solidFill>
                <a:srgbClr val="0C0C0C"/>
              </a:solidFill>
            </a:endParaRPr>
          </a:p>
          <a:p>
            <a:endParaRPr lang="en-US" dirty="0">
              <a:solidFill>
                <a:srgbClr val="0C0C0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1E68-9480-4D69-AC7F-2996219B087B}" type="slidenum">
              <a:rPr lang="en-US" smtClean="0">
                <a:solidFill>
                  <a:srgbClr val="FFFFFF"/>
                </a:solidFill>
              </a:rPr>
              <a:pPr/>
              <a:t>37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773" y="3539675"/>
            <a:ext cx="381000" cy="40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6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CrAyDSRUn</a:t>
            </a:r>
            <a:r>
              <a:rPr lang="en-US" dirty="0"/>
              <a:t>: Basic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C0C0C"/>
                </a:solidFill>
              </a:rPr>
              <a:t>s</a:t>
            </a:r>
            <a:r>
              <a:rPr lang="en-US" dirty="0" smtClean="0">
                <a:solidFill>
                  <a:srgbClr val="0C0C0C"/>
                </a:solidFill>
              </a:rPr>
              <a:t>tep 1,  validity checking.</a:t>
            </a:r>
          </a:p>
          <a:p>
            <a:endParaRPr lang="en-US" dirty="0">
              <a:solidFill>
                <a:srgbClr val="0C0C0C"/>
              </a:solidFill>
            </a:endParaRPr>
          </a:p>
          <a:p>
            <a:r>
              <a:rPr lang="en-US" dirty="0">
                <a:solidFill>
                  <a:srgbClr val="0C0C0C"/>
                </a:solidFill>
              </a:rPr>
              <a:t>s</a:t>
            </a:r>
            <a:r>
              <a:rPr lang="en-US" dirty="0" smtClean="0">
                <a:solidFill>
                  <a:srgbClr val="0C0C0C"/>
                </a:solidFill>
              </a:rPr>
              <a:t>tep 2,  find     .</a:t>
            </a:r>
          </a:p>
          <a:p>
            <a:endParaRPr lang="en-US" dirty="0">
              <a:solidFill>
                <a:srgbClr val="0C0C0C"/>
              </a:solidFill>
            </a:endParaRPr>
          </a:p>
          <a:p>
            <a:r>
              <a:rPr lang="en-US" dirty="0">
                <a:solidFill>
                  <a:srgbClr val="0C0C0C"/>
                </a:solidFill>
              </a:rPr>
              <a:t>s</a:t>
            </a:r>
            <a:r>
              <a:rPr lang="en-US" dirty="0" smtClean="0">
                <a:solidFill>
                  <a:srgbClr val="0C0C0C"/>
                </a:solidFill>
              </a:rPr>
              <a:t>tep 3, find       .</a:t>
            </a:r>
          </a:p>
          <a:p>
            <a:endParaRPr lang="en-US" dirty="0">
              <a:solidFill>
                <a:srgbClr val="0C0C0C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C0C0C"/>
                </a:solidFill>
              </a:rPr>
              <a:t>        </a:t>
            </a:r>
          </a:p>
          <a:p>
            <a:pPr marL="0" indent="0">
              <a:buNone/>
            </a:pPr>
            <a:endParaRPr lang="en-US" dirty="0" smtClean="0">
              <a:solidFill>
                <a:srgbClr val="0C0C0C"/>
              </a:solidFill>
            </a:endParaRPr>
          </a:p>
          <a:p>
            <a:endParaRPr lang="en-US" dirty="0">
              <a:solidFill>
                <a:srgbClr val="0C0C0C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C0C0C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C0C0C"/>
                </a:solidFill>
              </a:rPr>
              <a:t>    </a:t>
            </a:r>
          </a:p>
          <a:p>
            <a:endParaRPr lang="en-US" dirty="0">
              <a:solidFill>
                <a:srgbClr val="0C0C0C"/>
              </a:solidFill>
            </a:endParaRPr>
          </a:p>
          <a:p>
            <a:endParaRPr lang="en-US" dirty="0">
              <a:solidFill>
                <a:srgbClr val="0C0C0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1E68-9480-4D69-AC7F-2996219B087B}" type="slidenum">
              <a:rPr lang="en-US" smtClean="0">
                <a:solidFill>
                  <a:srgbClr val="FFFFFF"/>
                </a:solidFill>
              </a:rPr>
              <a:pPr/>
              <a:t>38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673" y="3539782"/>
            <a:ext cx="381000" cy="4016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773" y="4440865"/>
            <a:ext cx="457200" cy="41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96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CrAyDSRUn</a:t>
            </a:r>
            <a:r>
              <a:rPr lang="en-US" dirty="0"/>
              <a:t>: Basic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C0C0C"/>
                </a:solidFill>
              </a:rPr>
              <a:t>s</a:t>
            </a:r>
            <a:r>
              <a:rPr lang="en-US" dirty="0" smtClean="0">
                <a:solidFill>
                  <a:srgbClr val="0C0C0C"/>
                </a:solidFill>
              </a:rPr>
              <a:t>tep 1,  validity checking.</a:t>
            </a:r>
          </a:p>
          <a:p>
            <a:endParaRPr lang="en-US" dirty="0">
              <a:solidFill>
                <a:srgbClr val="0C0C0C"/>
              </a:solidFill>
            </a:endParaRPr>
          </a:p>
          <a:p>
            <a:r>
              <a:rPr lang="en-US" dirty="0">
                <a:solidFill>
                  <a:srgbClr val="0C0C0C"/>
                </a:solidFill>
              </a:rPr>
              <a:t>s</a:t>
            </a:r>
            <a:r>
              <a:rPr lang="en-US" dirty="0" smtClean="0">
                <a:solidFill>
                  <a:srgbClr val="0C0C0C"/>
                </a:solidFill>
              </a:rPr>
              <a:t>tep 2,  find     .</a:t>
            </a:r>
          </a:p>
          <a:p>
            <a:endParaRPr lang="en-US" dirty="0">
              <a:solidFill>
                <a:srgbClr val="0C0C0C"/>
              </a:solidFill>
            </a:endParaRPr>
          </a:p>
          <a:p>
            <a:r>
              <a:rPr lang="en-US" dirty="0">
                <a:solidFill>
                  <a:srgbClr val="0C0C0C"/>
                </a:solidFill>
              </a:rPr>
              <a:t>s</a:t>
            </a:r>
            <a:r>
              <a:rPr lang="en-US" dirty="0" smtClean="0">
                <a:solidFill>
                  <a:srgbClr val="0C0C0C"/>
                </a:solidFill>
              </a:rPr>
              <a:t>tep 3, find       .</a:t>
            </a:r>
          </a:p>
          <a:p>
            <a:endParaRPr lang="en-US" dirty="0">
              <a:solidFill>
                <a:srgbClr val="0C0C0C"/>
              </a:solidFill>
            </a:endParaRPr>
          </a:p>
          <a:p>
            <a:r>
              <a:rPr lang="en-US" dirty="0" smtClean="0">
                <a:solidFill>
                  <a:srgbClr val="0C0C0C"/>
                </a:solidFill>
              </a:rPr>
              <a:t>step 4, place new character in proper positions. </a:t>
            </a:r>
          </a:p>
          <a:p>
            <a:endParaRPr lang="en-US" dirty="0">
              <a:solidFill>
                <a:srgbClr val="0C0C0C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C0C0C"/>
                </a:solidFill>
              </a:rPr>
              <a:t>        </a:t>
            </a:r>
          </a:p>
          <a:p>
            <a:pPr marL="0" indent="0">
              <a:buNone/>
            </a:pPr>
            <a:endParaRPr lang="en-US" dirty="0" smtClean="0">
              <a:solidFill>
                <a:srgbClr val="0C0C0C"/>
              </a:solidFill>
            </a:endParaRPr>
          </a:p>
          <a:p>
            <a:endParaRPr lang="en-US" dirty="0">
              <a:solidFill>
                <a:srgbClr val="0C0C0C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C0C0C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C0C0C"/>
                </a:solidFill>
              </a:rPr>
              <a:t>    </a:t>
            </a:r>
          </a:p>
          <a:p>
            <a:endParaRPr lang="en-US" dirty="0">
              <a:solidFill>
                <a:srgbClr val="0C0C0C"/>
              </a:solidFill>
            </a:endParaRPr>
          </a:p>
          <a:p>
            <a:endParaRPr lang="en-US" dirty="0">
              <a:solidFill>
                <a:srgbClr val="0C0C0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1E68-9480-4D69-AC7F-2996219B087B}" type="slidenum">
              <a:rPr lang="en-US" smtClean="0">
                <a:solidFill>
                  <a:srgbClr val="FFFFFF"/>
                </a:solidFill>
              </a:rPr>
              <a:pPr/>
              <a:t>39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773" y="3505200"/>
            <a:ext cx="381000" cy="4016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773" y="4440865"/>
            <a:ext cx="457200" cy="41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97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Degenerate String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Let        = { 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, C, G,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 } 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971800"/>
            <a:ext cx="457200" cy="41326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1E68-9480-4D69-AC7F-2996219B087B}" type="slidenum">
              <a:rPr lang="en-US" smtClean="0">
                <a:solidFill>
                  <a:srgbClr val="FFFFFF"/>
                </a:solidFill>
              </a:rPr>
              <a:pPr/>
              <a:t>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21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CrAyDSRUn</a:t>
            </a:r>
            <a:r>
              <a:rPr lang="en-US" dirty="0"/>
              <a:t>: </a:t>
            </a:r>
            <a:r>
              <a:rPr lang="en-US" dirty="0" smtClean="0"/>
              <a:t>Step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C0C0C"/>
                </a:solidFill>
              </a:rPr>
              <a:t>scan/proceed one position at a time from </a:t>
            </a:r>
            <a:r>
              <a:rPr lang="en-US" dirty="0" smtClean="0">
                <a:solidFill>
                  <a:srgbClr val="0C0C0C"/>
                </a:solidFill>
              </a:rPr>
              <a:t>left to  right i.e., in an online fashion.</a:t>
            </a:r>
          </a:p>
          <a:p>
            <a:endParaRPr lang="en-US" dirty="0">
              <a:solidFill>
                <a:srgbClr val="0C0C0C"/>
              </a:solidFill>
            </a:endParaRPr>
          </a:p>
          <a:p>
            <a:r>
              <a:rPr lang="en-US" dirty="0" smtClean="0">
                <a:solidFill>
                  <a:srgbClr val="0C0C0C"/>
                </a:solidFill>
              </a:rPr>
              <a:t>check validity at each position of input array according to  “Basic Validation” section  of a cover array.</a:t>
            </a:r>
          </a:p>
          <a:p>
            <a:endParaRPr lang="en-US" dirty="0">
              <a:solidFill>
                <a:srgbClr val="0C0C0C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C0C0C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C0C0C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C0C0C"/>
              </a:solidFill>
            </a:endParaRPr>
          </a:p>
          <a:p>
            <a:endParaRPr lang="en-US" dirty="0" smtClean="0">
              <a:solidFill>
                <a:srgbClr val="0C0C0C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>
              <a:solidFill>
                <a:srgbClr val="0C0C0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1E68-9480-4D69-AC7F-2996219B087B}" type="slidenum">
              <a:rPr lang="en-US" smtClean="0">
                <a:solidFill>
                  <a:srgbClr val="FFFFFF"/>
                </a:solidFill>
              </a:rPr>
              <a:pPr/>
              <a:t>40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57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CrAyDSRUn</a:t>
            </a:r>
            <a:r>
              <a:rPr lang="en-US" dirty="0"/>
              <a:t>: </a:t>
            </a:r>
            <a:r>
              <a:rPr lang="en-US" dirty="0" smtClean="0"/>
              <a:t>Step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C0C0C"/>
                </a:solidFill>
              </a:rPr>
              <a:t>as soon as it finds a violation of validity the algorithms returns the input array as invalid</a:t>
            </a:r>
            <a:r>
              <a:rPr lang="en-US" dirty="0" smtClean="0">
                <a:solidFill>
                  <a:srgbClr val="0C0C0C"/>
                </a:solidFill>
              </a:rPr>
              <a:t>.</a:t>
            </a:r>
          </a:p>
          <a:p>
            <a:endParaRPr lang="en-US" dirty="0">
              <a:solidFill>
                <a:srgbClr val="0C0C0C"/>
              </a:solidFill>
            </a:endParaRPr>
          </a:p>
          <a:p>
            <a:r>
              <a:rPr lang="en-US" dirty="0" smtClean="0">
                <a:solidFill>
                  <a:srgbClr val="0C0C0C"/>
                </a:solidFill>
              </a:rPr>
              <a:t>for further validation see Lemma 4 and Lemma 5 (Slide no. 45 and 46). </a:t>
            </a:r>
            <a:endParaRPr lang="en-US" dirty="0">
              <a:solidFill>
                <a:srgbClr val="0C0C0C"/>
              </a:solidFill>
            </a:endParaRPr>
          </a:p>
          <a:p>
            <a:endParaRPr lang="en-US" dirty="0" smtClean="0"/>
          </a:p>
          <a:p>
            <a:endParaRPr lang="en-US" dirty="0">
              <a:solidFill>
                <a:srgbClr val="0C0C0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1E68-9480-4D69-AC7F-2996219B087B}" type="slidenum">
              <a:rPr lang="en-US" smtClean="0">
                <a:solidFill>
                  <a:srgbClr val="FFFFFF"/>
                </a:solidFill>
              </a:rPr>
              <a:pPr/>
              <a:t>41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97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CrAyDSRUn</a:t>
            </a:r>
            <a:r>
              <a:rPr lang="en-US" dirty="0"/>
              <a:t>: Step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C0C0C"/>
                </a:solidFill>
              </a:rPr>
              <a:t>for each            ,  our algorithm finds        for each                   .</a:t>
            </a:r>
          </a:p>
          <a:p>
            <a:endParaRPr lang="en-US" dirty="0" smtClean="0">
              <a:solidFill>
                <a:srgbClr val="0C0C0C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C0C0C"/>
              </a:solidFill>
            </a:endParaRPr>
          </a:p>
          <a:p>
            <a:r>
              <a:rPr lang="en-US" dirty="0" smtClean="0">
                <a:solidFill>
                  <a:srgbClr val="0C0C0C"/>
                </a:solidFill>
              </a:rPr>
              <a:t>                                                .</a:t>
            </a:r>
          </a:p>
          <a:p>
            <a:pPr marL="0" indent="0">
              <a:buNone/>
            </a:pPr>
            <a:endParaRPr lang="en-US" dirty="0">
              <a:solidFill>
                <a:srgbClr val="0C0C0C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C0C0C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C0C0C"/>
                </a:solidFill>
              </a:rPr>
              <a:t>        </a:t>
            </a:r>
            <a:endParaRPr lang="en-US" dirty="0">
              <a:solidFill>
                <a:srgbClr val="0C0C0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1E68-9480-4D69-AC7F-2996219B087B}" type="slidenum">
              <a:rPr lang="en-US" smtClean="0">
                <a:solidFill>
                  <a:srgbClr val="FFFFFF"/>
                </a:solidFill>
              </a:rPr>
              <a:pPr/>
              <a:t>42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448000"/>
            <a:ext cx="965200" cy="3517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637" y="2425193"/>
            <a:ext cx="421164" cy="3973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895600"/>
            <a:ext cx="1752600" cy="381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32" y="4408690"/>
            <a:ext cx="4661535" cy="39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4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CrAyDSRUn</a:t>
            </a:r>
            <a:r>
              <a:rPr lang="en-US" dirty="0"/>
              <a:t>: Step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C0C0C"/>
                </a:solidFill>
              </a:rPr>
              <a:t>for each            ,  our algorithm finds        for each                    .</a:t>
            </a:r>
          </a:p>
          <a:p>
            <a:endParaRPr lang="en-US" dirty="0" smtClean="0">
              <a:solidFill>
                <a:srgbClr val="0C0C0C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C0C0C"/>
              </a:solidFill>
            </a:endParaRPr>
          </a:p>
          <a:p>
            <a:r>
              <a:rPr lang="en-US" dirty="0" smtClean="0">
                <a:solidFill>
                  <a:srgbClr val="0C0C0C"/>
                </a:solidFill>
              </a:rPr>
              <a:t>                                              .</a:t>
            </a:r>
          </a:p>
          <a:p>
            <a:endParaRPr lang="en-US" dirty="0">
              <a:solidFill>
                <a:srgbClr val="0C0C0C"/>
              </a:solidFill>
            </a:endParaRPr>
          </a:p>
          <a:p>
            <a:r>
              <a:rPr lang="en-US" dirty="0" smtClean="0">
                <a:solidFill>
                  <a:srgbClr val="0C0C0C"/>
                </a:solidFill>
              </a:rPr>
              <a:t>our algorithm finds       with the help of Lemma 4 and Lemma 5.(see next slides)</a:t>
            </a:r>
            <a:endParaRPr lang="en-US" dirty="0">
              <a:solidFill>
                <a:srgbClr val="0C0C0C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C0C0C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C0C0C"/>
                </a:solidFill>
              </a:rPr>
              <a:t>        </a:t>
            </a:r>
            <a:endParaRPr lang="en-US" dirty="0">
              <a:solidFill>
                <a:srgbClr val="0C0C0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1E68-9480-4D69-AC7F-2996219B087B}" type="slidenum">
              <a:rPr lang="en-US" smtClean="0">
                <a:solidFill>
                  <a:srgbClr val="FFFFFF"/>
                </a:solidFill>
              </a:rPr>
              <a:pPr/>
              <a:t>43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448000"/>
            <a:ext cx="965200" cy="3517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637" y="2425193"/>
            <a:ext cx="421164" cy="3973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895600"/>
            <a:ext cx="1828800" cy="381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1" y="4408690"/>
            <a:ext cx="4419600" cy="3919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5410200"/>
            <a:ext cx="421164" cy="39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4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CrAyDSRUn</a:t>
            </a:r>
            <a:r>
              <a:rPr lang="en-US" dirty="0"/>
              <a:t>: Step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62200"/>
            <a:ext cx="8001000" cy="4343400"/>
          </a:xfrm>
        </p:spPr>
        <p:txBody>
          <a:bodyPr/>
          <a:lstStyle/>
          <a:p>
            <a:r>
              <a:rPr lang="en-US" dirty="0" smtClean="0">
                <a:solidFill>
                  <a:srgbClr val="0C0C0C"/>
                </a:solidFill>
              </a:rPr>
              <a:t>Lemma 4.</a:t>
            </a:r>
          </a:p>
          <a:p>
            <a:endParaRPr lang="en-US" dirty="0">
              <a:solidFill>
                <a:srgbClr val="0C0C0C"/>
              </a:solidFill>
            </a:endParaRPr>
          </a:p>
          <a:p>
            <a:endParaRPr lang="en-US" dirty="0" smtClean="0">
              <a:solidFill>
                <a:srgbClr val="0C0C0C"/>
              </a:solidFill>
            </a:endParaRPr>
          </a:p>
          <a:p>
            <a:endParaRPr lang="en-US" dirty="0">
              <a:solidFill>
                <a:srgbClr val="0C0C0C"/>
              </a:solidFill>
            </a:endParaRPr>
          </a:p>
          <a:p>
            <a:endParaRPr lang="en-US" dirty="0" smtClean="0">
              <a:solidFill>
                <a:srgbClr val="0C0C0C"/>
              </a:solidFill>
            </a:endParaRPr>
          </a:p>
          <a:p>
            <a:endParaRPr lang="en-US" dirty="0">
              <a:solidFill>
                <a:srgbClr val="0C0C0C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C0C0C"/>
                </a:solidFill>
              </a:rPr>
              <a:t>Proof. proof will be provided in the journal version.</a:t>
            </a:r>
          </a:p>
          <a:p>
            <a:endParaRPr lang="en-US" dirty="0">
              <a:solidFill>
                <a:srgbClr val="0C0C0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1E68-9480-4D69-AC7F-2996219B087B}" type="slidenum">
              <a:rPr lang="en-US" smtClean="0">
                <a:solidFill>
                  <a:srgbClr val="FFFFFF"/>
                </a:solidFill>
              </a:rPr>
              <a:pPr/>
              <a:t>44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2895601"/>
            <a:ext cx="7744235" cy="220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76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CrAyDSRUn</a:t>
            </a:r>
            <a:r>
              <a:rPr lang="en-US" dirty="0"/>
              <a:t>: Step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C0C0C"/>
                </a:solidFill>
              </a:rPr>
              <a:t>Lemma 5.</a:t>
            </a:r>
          </a:p>
          <a:p>
            <a:pPr marL="0" indent="0">
              <a:buNone/>
            </a:pPr>
            <a:r>
              <a:rPr lang="en-US" dirty="0">
                <a:solidFill>
                  <a:srgbClr val="0C0C0C"/>
                </a:solidFill>
              </a:rPr>
              <a:t> </a:t>
            </a:r>
            <a:r>
              <a:rPr lang="en-US" dirty="0" smtClean="0">
                <a:solidFill>
                  <a:srgbClr val="0C0C0C"/>
                </a:solidFill>
              </a:rPr>
              <a:t>  </a:t>
            </a:r>
          </a:p>
          <a:p>
            <a:pPr marL="0" indent="0">
              <a:buNone/>
            </a:pPr>
            <a:endParaRPr lang="en-US" dirty="0">
              <a:solidFill>
                <a:srgbClr val="0C0C0C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C0C0C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C0C0C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C0C0C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C0C0C"/>
                </a:solidFill>
              </a:rPr>
              <a:t>Proof. </a:t>
            </a:r>
            <a:r>
              <a:rPr lang="en-US" dirty="0">
                <a:solidFill>
                  <a:srgbClr val="0C0C0C"/>
                </a:solidFill>
              </a:rPr>
              <a:t>p</a:t>
            </a:r>
            <a:r>
              <a:rPr lang="en-US" dirty="0" smtClean="0">
                <a:solidFill>
                  <a:srgbClr val="0C0C0C"/>
                </a:solidFill>
              </a:rPr>
              <a:t>roof  will be provided in the journal version.</a:t>
            </a:r>
            <a:endParaRPr lang="en-US" dirty="0">
              <a:solidFill>
                <a:srgbClr val="0C0C0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1E68-9480-4D69-AC7F-2996219B087B}" type="slidenum">
              <a:rPr lang="en-US" smtClean="0">
                <a:solidFill>
                  <a:srgbClr val="FFFFFF"/>
                </a:solidFill>
              </a:rPr>
              <a:pPr/>
              <a:t>45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2895601"/>
            <a:ext cx="8077199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70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CrAyDSRUn</a:t>
            </a:r>
            <a:r>
              <a:rPr lang="en-US" dirty="0"/>
              <a:t>: Step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C0C0C"/>
                </a:solidFill>
              </a:rPr>
              <a:t>w</a:t>
            </a:r>
            <a:r>
              <a:rPr lang="en-US" dirty="0" smtClean="0">
                <a:solidFill>
                  <a:srgbClr val="0C0C0C"/>
                </a:solidFill>
              </a:rPr>
              <a:t>e  can see from Lemma 4 and Lemma 5 that we need to perform intersection operation. Finding intersection will take          .</a:t>
            </a:r>
          </a:p>
          <a:p>
            <a:endParaRPr lang="en-US" dirty="0">
              <a:solidFill>
                <a:srgbClr val="0C0C0C"/>
              </a:solidFill>
            </a:endParaRPr>
          </a:p>
          <a:p>
            <a:endParaRPr lang="en-US" dirty="0" smtClean="0">
              <a:solidFill>
                <a:srgbClr val="0C0C0C"/>
              </a:solidFill>
            </a:endParaRPr>
          </a:p>
          <a:p>
            <a:r>
              <a:rPr lang="en-US" dirty="0" smtClean="0">
                <a:solidFill>
                  <a:srgbClr val="0C0C0C"/>
                </a:solidFill>
              </a:rPr>
              <a:t>so for each position step 2 takes              .</a:t>
            </a:r>
            <a:endParaRPr lang="en-US" dirty="0">
              <a:solidFill>
                <a:srgbClr val="0C0C0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1E68-9480-4D69-AC7F-2996219B087B}" type="slidenum">
              <a:rPr lang="en-US" smtClean="0">
                <a:solidFill>
                  <a:srgbClr val="FFFFFF"/>
                </a:solidFill>
              </a:rPr>
              <a:pPr/>
              <a:t>46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352800"/>
            <a:ext cx="838200" cy="381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828309"/>
            <a:ext cx="1219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01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CrAyDSRUn</a:t>
            </a:r>
            <a:r>
              <a:rPr lang="en-US" dirty="0"/>
              <a:t>: Step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C0C0C"/>
                </a:solidFill>
              </a:rPr>
              <a:t>s</a:t>
            </a:r>
            <a:r>
              <a:rPr lang="en-US" dirty="0" smtClean="0">
                <a:solidFill>
                  <a:srgbClr val="0C0C0C"/>
                </a:solidFill>
              </a:rPr>
              <a:t>imilar  to step 2.</a:t>
            </a:r>
          </a:p>
          <a:p>
            <a:r>
              <a:rPr lang="en-US" dirty="0" smtClean="0">
                <a:solidFill>
                  <a:srgbClr val="0C0C0C"/>
                </a:solidFill>
              </a:rPr>
              <a:t>find      using Lemma 3.(see slide no.34)</a:t>
            </a:r>
          </a:p>
          <a:p>
            <a:r>
              <a:rPr lang="en-US" dirty="0">
                <a:solidFill>
                  <a:srgbClr val="0C0C0C"/>
                </a:solidFill>
              </a:rPr>
              <a:t>for that our algorithms finds a set </a:t>
            </a:r>
            <a:r>
              <a:rPr lang="en-US" dirty="0" smtClean="0">
                <a:solidFill>
                  <a:srgbClr val="0C0C0C"/>
                </a:solidFill>
              </a:rPr>
              <a:t>of </a:t>
            </a:r>
          </a:p>
          <a:p>
            <a:pPr marL="0" indent="0">
              <a:buNone/>
            </a:pPr>
            <a:r>
              <a:rPr lang="en-US" dirty="0">
                <a:solidFill>
                  <a:srgbClr val="0C0C0C"/>
                </a:solidFill>
              </a:rPr>
              <a:t> </a:t>
            </a:r>
            <a:r>
              <a:rPr lang="en-US" dirty="0" smtClean="0">
                <a:solidFill>
                  <a:srgbClr val="0C0C0C"/>
                </a:solidFill>
              </a:rPr>
              <a:t>   in </a:t>
            </a:r>
            <a:r>
              <a:rPr lang="en-US" dirty="0">
                <a:solidFill>
                  <a:srgbClr val="0C0C0C"/>
                </a:solidFill>
              </a:rPr>
              <a:t>a similar way of </a:t>
            </a:r>
            <a:r>
              <a:rPr lang="en-US" dirty="0" smtClean="0">
                <a:solidFill>
                  <a:srgbClr val="0C0C0C"/>
                </a:solidFill>
              </a:rPr>
              <a:t>finding</a:t>
            </a:r>
            <a:r>
              <a:rPr lang="en-US" dirty="0">
                <a:solidFill>
                  <a:srgbClr val="0C0C0C"/>
                </a:solidFill>
              </a:rPr>
              <a:t> </a:t>
            </a:r>
            <a:r>
              <a:rPr lang="en-US" dirty="0" smtClean="0">
                <a:solidFill>
                  <a:srgbClr val="0C0C0C"/>
                </a:solidFill>
              </a:rPr>
              <a:t>      in </a:t>
            </a:r>
            <a:r>
              <a:rPr lang="en-US" dirty="0">
                <a:solidFill>
                  <a:srgbClr val="0C0C0C"/>
                </a:solidFill>
              </a:rPr>
              <a:t>previous step </a:t>
            </a:r>
            <a:endParaRPr lang="en-US" dirty="0" smtClean="0">
              <a:solidFill>
                <a:srgbClr val="0C0C0C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C0C0C"/>
                </a:solidFill>
              </a:rPr>
              <a:t> </a:t>
            </a:r>
            <a:r>
              <a:rPr lang="en-US" dirty="0" smtClean="0">
                <a:solidFill>
                  <a:srgbClr val="0C0C0C"/>
                </a:solidFill>
              </a:rPr>
              <a:t>   except that instead of               there will  be </a:t>
            </a:r>
          </a:p>
          <a:p>
            <a:pPr marL="0" indent="0">
              <a:buNone/>
            </a:pPr>
            <a:r>
              <a:rPr lang="en-US" dirty="0">
                <a:solidFill>
                  <a:srgbClr val="0C0C0C"/>
                </a:solidFill>
              </a:rPr>
              <a:t> </a:t>
            </a:r>
            <a:r>
              <a:rPr lang="en-US" dirty="0" smtClean="0">
                <a:solidFill>
                  <a:srgbClr val="0C0C0C"/>
                </a:solidFill>
              </a:rPr>
              <a:t>           iterations </a:t>
            </a:r>
            <a:r>
              <a:rPr lang="en-US" dirty="0">
                <a:solidFill>
                  <a:srgbClr val="0C0C0C"/>
                </a:solidFill>
              </a:rPr>
              <a:t>for </a:t>
            </a:r>
            <a:r>
              <a:rPr lang="en-US" dirty="0" smtClean="0">
                <a:solidFill>
                  <a:srgbClr val="0C0C0C"/>
                </a:solidFill>
              </a:rPr>
              <a:t>each         .</a:t>
            </a:r>
            <a:endParaRPr lang="en-US" dirty="0">
              <a:solidFill>
                <a:srgbClr val="0C0C0C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C0C0C"/>
              </a:solidFill>
            </a:endParaRPr>
          </a:p>
          <a:p>
            <a:endParaRPr lang="en-US" dirty="0" smtClean="0">
              <a:solidFill>
                <a:srgbClr val="0C0C0C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C0C0C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C0C0C"/>
              </a:solidFill>
            </a:endParaRPr>
          </a:p>
          <a:p>
            <a:endParaRPr lang="en-US" dirty="0">
              <a:solidFill>
                <a:srgbClr val="0C0C0C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C0C0C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C0C0C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C0C0C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C0C0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1E68-9480-4D69-AC7F-2996219B087B}" type="slidenum">
              <a:rPr lang="en-US" smtClean="0">
                <a:solidFill>
                  <a:srgbClr val="FFFFFF"/>
                </a:solidFill>
              </a:rPr>
              <a:pPr/>
              <a:t>47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245" y="2971817"/>
            <a:ext cx="460723" cy="4178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3427093"/>
            <a:ext cx="1899285" cy="3790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092" y="3962400"/>
            <a:ext cx="474345" cy="457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492" y="4441415"/>
            <a:ext cx="1219200" cy="4260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655" y="4965496"/>
            <a:ext cx="512445" cy="381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295" y="4979003"/>
            <a:ext cx="535305" cy="39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04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CrAyDSRUn</a:t>
            </a:r>
            <a:r>
              <a:rPr lang="en-US" dirty="0"/>
              <a:t>: Step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C0C0C"/>
                </a:solidFill>
              </a:rPr>
              <a:t>s</a:t>
            </a:r>
            <a:r>
              <a:rPr lang="en-US" dirty="0" smtClean="0">
                <a:solidFill>
                  <a:srgbClr val="0C0C0C"/>
                </a:solidFill>
              </a:rPr>
              <a:t>imilar  to step 2.</a:t>
            </a:r>
          </a:p>
          <a:p>
            <a:r>
              <a:rPr lang="en-US" dirty="0" smtClean="0">
                <a:solidFill>
                  <a:srgbClr val="0C0C0C"/>
                </a:solidFill>
              </a:rPr>
              <a:t>find      using Lemma 3.(see slide no.34)</a:t>
            </a:r>
          </a:p>
          <a:p>
            <a:r>
              <a:rPr lang="en-US" dirty="0">
                <a:solidFill>
                  <a:srgbClr val="0C0C0C"/>
                </a:solidFill>
              </a:rPr>
              <a:t>for that our algorithms finds a set </a:t>
            </a:r>
            <a:r>
              <a:rPr lang="en-US" dirty="0" smtClean="0">
                <a:solidFill>
                  <a:srgbClr val="0C0C0C"/>
                </a:solidFill>
              </a:rPr>
              <a:t>of </a:t>
            </a:r>
          </a:p>
          <a:p>
            <a:pPr marL="0" indent="0">
              <a:buNone/>
            </a:pPr>
            <a:r>
              <a:rPr lang="en-US" dirty="0">
                <a:solidFill>
                  <a:srgbClr val="0C0C0C"/>
                </a:solidFill>
              </a:rPr>
              <a:t> </a:t>
            </a:r>
            <a:r>
              <a:rPr lang="en-US" dirty="0" smtClean="0">
                <a:solidFill>
                  <a:srgbClr val="0C0C0C"/>
                </a:solidFill>
              </a:rPr>
              <a:t>   in </a:t>
            </a:r>
            <a:r>
              <a:rPr lang="en-US" dirty="0">
                <a:solidFill>
                  <a:srgbClr val="0C0C0C"/>
                </a:solidFill>
              </a:rPr>
              <a:t>a similar way of </a:t>
            </a:r>
            <a:r>
              <a:rPr lang="en-US" dirty="0" smtClean="0">
                <a:solidFill>
                  <a:srgbClr val="0C0C0C"/>
                </a:solidFill>
              </a:rPr>
              <a:t>finding</a:t>
            </a:r>
            <a:r>
              <a:rPr lang="en-US" dirty="0">
                <a:solidFill>
                  <a:srgbClr val="0C0C0C"/>
                </a:solidFill>
              </a:rPr>
              <a:t> </a:t>
            </a:r>
            <a:r>
              <a:rPr lang="en-US" dirty="0" smtClean="0">
                <a:solidFill>
                  <a:srgbClr val="0C0C0C"/>
                </a:solidFill>
              </a:rPr>
              <a:t>      in </a:t>
            </a:r>
            <a:r>
              <a:rPr lang="en-US" dirty="0">
                <a:solidFill>
                  <a:srgbClr val="0C0C0C"/>
                </a:solidFill>
              </a:rPr>
              <a:t>previous step </a:t>
            </a:r>
            <a:endParaRPr lang="en-US" dirty="0" smtClean="0">
              <a:solidFill>
                <a:srgbClr val="0C0C0C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C0C0C"/>
                </a:solidFill>
              </a:rPr>
              <a:t> </a:t>
            </a:r>
            <a:r>
              <a:rPr lang="en-US" dirty="0" smtClean="0">
                <a:solidFill>
                  <a:srgbClr val="0C0C0C"/>
                </a:solidFill>
              </a:rPr>
              <a:t>   except that instead of               there will  be </a:t>
            </a:r>
          </a:p>
          <a:p>
            <a:pPr marL="0" indent="0">
              <a:buNone/>
            </a:pPr>
            <a:r>
              <a:rPr lang="en-US" dirty="0">
                <a:solidFill>
                  <a:srgbClr val="0C0C0C"/>
                </a:solidFill>
              </a:rPr>
              <a:t> </a:t>
            </a:r>
            <a:r>
              <a:rPr lang="en-US" dirty="0" smtClean="0">
                <a:solidFill>
                  <a:srgbClr val="0C0C0C"/>
                </a:solidFill>
              </a:rPr>
              <a:t>           iterations </a:t>
            </a:r>
            <a:r>
              <a:rPr lang="en-US" dirty="0">
                <a:solidFill>
                  <a:srgbClr val="0C0C0C"/>
                </a:solidFill>
              </a:rPr>
              <a:t>for </a:t>
            </a:r>
            <a:r>
              <a:rPr lang="en-US" dirty="0" smtClean="0">
                <a:solidFill>
                  <a:srgbClr val="0C0C0C"/>
                </a:solidFill>
              </a:rPr>
              <a:t>each         .</a:t>
            </a:r>
            <a:endParaRPr lang="en-US" dirty="0">
              <a:solidFill>
                <a:srgbClr val="0C0C0C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C0C0C"/>
              </a:solidFill>
            </a:endParaRPr>
          </a:p>
          <a:p>
            <a:r>
              <a:rPr lang="en-US" dirty="0">
                <a:solidFill>
                  <a:srgbClr val="0C0C0C"/>
                </a:solidFill>
              </a:rPr>
              <a:t>t</a:t>
            </a:r>
            <a:r>
              <a:rPr lang="en-US" dirty="0" smtClean="0">
                <a:solidFill>
                  <a:srgbClr val="0C0C0C"/>
                </a:solidFill>
              </a:rPr>
              <a:t>hen                                    . </a:t>
            </a:r>
          </a:p>
          <a:p>
            <a:pPr marL="0" indent="0">
              <a:buNone/>
            </a:pPr>
            <a:endParaRPr lang="en-US" dirty="0" smtClean="0">
              <a:solidFill>
                <a:srgbClr val="0C0C0C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C0C0C"/>
              </a:solidFill>
            </a:endParaRPr>
          </a:p>
          <a:p>
            <a:endParaRPr lang="en-US" dirty="0">
              <a:solidFill>
                <a:srgbClr val="0C0C0C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C0C0C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C0C0C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C0C0C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C0C0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1E68-9480-4D69-AC7F-2996219B087B}" type="slidenum">
              <a:rPr lang="en-US" smtClean="0">
                <a:solidFill>
                  <a:srgbClr val="FFFFFF"/>
                </a:solidFill>
              </a:rPr>
              <a:pPr/>
              <a:t>48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245" y="2971817"/>
            <a:ext cx="460723" cy="4178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3427093"/>
            <a:ext cx="1899285" cy="3790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237" y="3962400"/>
            <a:ext cx="474345" cy="457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492" y="4441415"/>
            <a:ext cx="1219200" cy="4260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655" y="4965496"/>
            <a:ext cx="512445" cy="381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295" y="4979003"/>
            <a:ext cx="535305" cy="3973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132" y="6063442"/>
            <a:ext cx="3472815" cy="39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30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CrAyDSRUn</a:t>
            </a:r>
            <a:r>
              <a:rPr lang="en-US" dirty="0"/>
              <a:t>: Step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1E68-9480-4D69-AC7F-2996219B087B}" type="slidenum">
              <a:rPr lang="en-US" smtClean="0">
                <a:solidFill>
                  <a:srgbClr val="FFFFFF"/>
                </a:solidFill>
              </a:rPr>
              <a:pPr/>
              <a:t>49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C0C0C"/>
                </a:solidFill>
              </a:rPr>
              <a:t>  </a:t>
            </a:r>
          </a:p>
          <a:p>
            <a:endParaRPr lang="en-US" dirty="0">
              <a:solidFill>
                <a:srgbClr val="0C0C0C"/>
              </a:solidFill>
            </a:endParaRPr>
          </a:p>
          <a:p>
            <a:r>
              <a:rPr lang="en-US" dirty="0">
                <a:solidFill>
                  <a:srgbClr val="0C0C0C"/>
                </a:solidFill>
              </a:rPr>
              <a:t> so for each position step </a:t>
            </a:r>
            <a:r>
              <a:rPr lang="en-US" dirty="0" smtClean="0">
                <a:solidFill>
                  <a:srgbClr val="0C0C0C"/>
                </a:solidFill>
              </a:rPr>
              <a:t>3 </a:t>
            </a:r>
            <a:r>
              <a:rPr lang="en-US" dirty="0">
                <a:solidFill>
                  <a:srgbClr val="0C0C0C"/>
                </a:solidFill>
              </a:rPr>
              <a:t>takes     </a:t>
            </a:r>
            <a:r>
              <a:rPr lang="en-US" dirty="0" smtClean="0">
                <a:solidFill>
                  <a:srgbClr val="0C0C0C"/>
                </a:solidFill>
              </a:rPr>
              <a:t>        .</a:t>
            </a:r>
            <a:endParaRPr lang="en-US" dirty="0">
              <a:solidFill>
                <a:srgbClr val="0C0C0C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C0C0C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2483426"/>
            <a:ext cx="3962399" cy="4121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799" y="3470564"/>
            <a:ext cx="99250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2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Degenerate String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Let        = { 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, C, G,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 }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0C0C0C"/>
                </a:solidFill>
              </a:rPr>
              <a:t>Then we can get 2^4 -1 = 15 non-empty sets of letters. </a:t>
            </a:r>
          </a:p>
          <a:p>
            <a:pPr marL="0" indent="0"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971800"/>
            <a:ext cx="457200" cy="41326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1E68-9480-4D69-AC7F-2996219B087B}" type="slidenum">
              <a:rPr lang="en-US" smtClean="0">
                <a:solidFill>
                  <a:srgbClr val="FFFFFF"/>
                </a:solidFill>
              </a:rPr>
              <a:pPr/>
              <a:t>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91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CrAyDSRUn</a:t>
            </a:r>
            <a:r>
              <a:rPr lang="en-US" dirty="0"/>
              <a:t>: Step 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C0C0C"/>
                </a:solidFill>
              </a:rPr>
              <a:t>if                   </a:t>
            </a:r>
            <a:r>
              <a:rPr lang="en-US" dirty="0">
                <a:solidFill>
                  <a:srgbClr val="0C0C0C"/>
                </a:solidFill>
              </a:rPr>
              <a:t>where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C0C0C"/>
                </a:solidFill>
              </a:rPr>
              <a:t>         then</a:t>
            </a:r>
          </a:p>
          <a:p>
            <a:endParaRPr lang="en-US" dirty="0">
              <a:solidFill>
                <a:srgbClr val="0C0C0C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C0C0C"/>
                </a:solidFill>
              </a:rPr>
              <a:t>  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C0C0C"/>
                </a:solidFill>
              </a:rPr>
              <a:t>               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C0C0C"/>
                </a:solidFill>
              </a:rPr>
              <a:t>                     </a:t>
            </a:r>
          </a:p>
          <a:p>
            <a:pPr marL="0" indent="0">
              <a:buNone/>
            </a:pPr>
            <a:endParaRPr lang="en-US" dirty="0" smtClean="0">
              <a:solidFill>
                <a:srgbClr val="0C0C0C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C0C0C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C0C0C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C0C0C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C0C0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1E68-9480-4D69-AC7F-2996219B087B}" type="slidenum">
              <a:rPr lang="en-US" smtClean="0">
                <a:solidFill>
                  <a:srgbClr val="FFFFFF"/>
                </a:solidFill>
              </a:rPr>
              <a:pPr/>
              <a:t>50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438400"/>
            <a:ext cx="1219200" cy="457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37460"/>
            <a:ext cx="1753329" cy="3581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957944"/>
            <a:ext cx="1454468" cy="39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46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CrAyDSRUn</a:t>
            </a:r>
            <a:r>
              <a:rPr lang="en-US" dirty="0"/>
              <a:t>: Step 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C0C0C"/>
                </a:solidFill>
              </a:rPr>
              <a:t>if                   </a:t>
            </a:r>
            <a:r>
              <a:rPr lang="en-US" dirty="0">
                <a:solidFill>
                  <a:srgbClr val="0C0C0C"/>
                </a:solidFill>
              </a:rPr>
              <a:t>where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C0C0C"/>
                </a:solidFill>
              </a:rPr>
              <a:t>         then</a:t>
            </a:r>
          </a:p>
          <a:p>
            <a:endParaRPr lang="en-US" dirty="0">
              <a:solidFill>
                <a:srgbClr val="0C0C0C"/>
              </a:solidFill>
            </a:endParaRPr>
          </a:p>
          <a:p>
            <a:r>
              <a:rPr lang="en-US" dirty="0">
                <a:solidFill>
                  <a:srgbClr val="0C0C0C"/>
                </a:solidFill>
              </a:rPr>
              <a:t>if </a:t>
            </a:r>
            <a:r>
              <a:rPr lang="en-US" dirty="0" smtClean="0">
                <a:solidFill>
                  <a:srgbClr val="0C0C0C"/>
                </a:solidFill>
              </a:rPr>
              <a:t>                then  </a:t>
            </a:r>
            <a:r>
              <a:rPr lang="en-US" dirty="0">
                <a:solidFill>
                  <a:srgbClr val="0C0C0C"/>
                </a:solidFill>
              </a:rPr>
              <a:t>new characters will be placed in proper </a:t>
            </a:r>
            <a:r>
              <a:rPr lang="en-US">
                <a:solidFill>
                  <a:srgbClr val="0C0C0C"/>
                </a:solidFill>
              </a:rPr>
              <a:t>positions</a:t>
            </a:r>
            <a:r>
              <a:rPr lang="en-US" smtClean="0">
                <a:solidFill>
                  <a:srgbClr val="0C0C0C"/>
                </a:solidFill>
              </a:rPr>
              <a:t>.</a:t>
            </a:r>
            <a:endParaRPr lang="en-US" dirty="0" smtClean="0">
              <a:solidFill>
                <a:srgbClr val="0C0C0C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C0C0C"/>
                </a:solidFill>
              </a:rPr>
              <a:t>               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C0C0C"/>
                </a:solidFill>
              </a:rPr>
              <a:t>                     </a:t>
            </a:r>
          </a:p>
          <a:p>
            <a:pPr marL="0" indent="0">
              <a:buNone/>
            </a:pPr>
            <a:endParaRPr lang="en-US" dirty="0" smtClean="0">
              <a:solidFill>
                <a:srgbClr val="0C0C0C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C0C0C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C0C0C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C0C0C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C0C0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1E68-9480-4D69-AC7F-2996219B087B}" type="slidenum">
              <a:rPr lang="en-US" smtClean="0">
                <a:solidFill>
                  <a:srgbClr val="FFFFFF"/>
                </a:solidFill>
              </a:rPr>
              <a:pPr/>
              <a:t>51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438400"/>
            <a:ext cx="1219200" cy="457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37460"/>
            <a:ext cx="1753329" cy="3581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957944"/>
            <a:ext cx="1454468" cy="3948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962400"/>
            <a:ext cx="1087754" cy="41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48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CrAyDSRUn</a:t>
            </a:r>
            <a:r>
              <a:rPr lang="en-US" dirty="0"/>
              <a:t>: </a:t>
            </a:r>
            <a:r>
              <a:rPr lang="en-US" dirty="0" smtClean="0"/>
              <a:t>Running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4404" y="2334490"/>
            <a:ext cx="8001000" cy="3733800"/>
          </a:xfrm>
        </p:spPr>
        <p:txBody>
          <a:bodyPr/>
          <a:lstStyle/>
          <a:p>
            <a:r>
              <a:rPr lang="en-US" dirty="0" smtClean="0">
                <a:solidFill>
                  <a:srgbClr val="0C0C0C"/>
                </a:solidFill>
              </a:rPr>
              <a:t>for each position i, 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0C0C0C"/>
                </a:solidFill>
              </a:rPr>
              <a:t>Construction of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0C0C0C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0C0C0C"/>
                </a:solidFill>
              </a:rPr>
              <a:t>Construction of </a:t>
            </a:r>
          </a:p>
          <a:p>
            <a:pPr lvl="1">
              <a:buFont typeface="Arial" pitchFamily="34" charset="0"/>
              <a:buChar char="•"/>
            </a:pPr>
            <a:endParaRPr lang="en-US" dirty="0" smtClean="0">
              <a:solidFill>
                <a:srgbClr val="0C0C0C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0C0C0C"/>
                </a:solidFill>
              </a:rPr>
              <a:t> </a:t>
            </a:r>
            <a:r>
              <a:rPr lang="en-US" dirty="0">
                <a:solidFill>
                  <a:srgbClr val="0C0C0C"/>
                </a:solidFill>
              </a:rPr>
              <a:t>Construction of</a:t>
            </a:r>
            <a:r>
              <a:rPr lang="en-US" dirty="0" smtClean="0">
                <a:solidFill>
                  <a:srgbClr val="0C0C0C"/>
                </a:solidFill>
              </a:rPr>
              <a:t> </a:t>
            </a:r>
          </a:p>
          <a:p>
            <a:pPr lvl="1">
              <a:buFont typeface="Arial" pitchFamily="34" charset="0"/>
              <a:buChar char="•"/>
            </a:pPr>
            <a:endParaRPr lang="en-US" dirty="0">
              <a:solidFill>
                <a:srgbClr val="0C0C0C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>
                <a:solidFill>
                  <a:srgbClr val="0C0C0C"/>
                </a:solidFill>
              </a:rPr>
              <a:t>Construction of </a:t>
            </a:r>
          </a:p>
          <a:p>
            <a:pPr lvl="1">
              <a:buFont typeface="Arial" pitchFamily="34" charset="0"/>
              <a:buChar char="•"/>
            </a:pPr>
            <a:endParaRPr lang="en-US" dirty="0">
              <a:solidFill>
                <a:srgbClr val="0C0C0C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C0C0C"/>
                </a:solidFill>
              </a:rPr>
              <a:t>  </a:t>
            </a:r>
            <a:endParaRPr lang="en-US" dirty="0">
              <a:solidFill>
                <a:srgbClr val="0C0C0C"/>
              </a:solidFill>
            </a:endParaRPr>
          </a:p>
          <a:p>
            <a:endParaRPr lang="en-US" dirty="0" smtClean="0">
              <a:solidFill>
                <a:srgbClr val="0C0C0C"/>
              </a:solidFill>
            </a:endParaRPr>
          </a:p>
          <a:p>
            <a:endParaRPr lang="en-US" dirty="0">
              <a:solidFill>
                <a:srgbClr val="0C0C0C"/>
              </a:solidFill>
            </a:endParaRPr>
          </a:p>
          <a:p>
            <a:endParaRPr lang="en-US" dirty="0" smtClean="0">
              <a:solidFill>
                <a:srgbClr val="0C0C0C"/>
              </a:solidFill>
            </a:endParaRPr>
          </a:p>
          <a:p>
            <a:endParaRPr lang="en-US" dirty="0">
              <a:solidFill>
                <a:srgbClr val="0C0C0C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C0C0C"/>
              </a:solidFill>
            </a:endParaRPr>
          </a:p>
          <a:p>
            <a:endParaRPr lang="en-US" dirty="0" smtClean="0">
              <a:solidFill>
                <a:srgbClr val="0C0C0C"/>
              </a:solidFill>
            </a:endParaRPr>
          </a:p>
          <a:p>
            <a:pPr marL="914400" lvl="2" indent="0">
              <a:buNone/>
            </a:pPr>
            <a:endParaRPr lang="en-US" dirty="0" smtClean="0">
              <a:solidFill>
                <a:srgbClr val="0C0C0C"/>
              </a:solidFill>
            </a:endParaRPr>
          </a:p>
          <a:p>
            <a:pPr marL="914400" lvl="2" indent="0">
              <a:buNone/>
            </a:pPr>
            <a:endParaRPr lang="en-US" dirty="0" smtClean="0">
              <a:solidFill>
                <a:srgbClr val="0C0C0C"/>
              </a:solidFill>
            </a:endParaRPr>
          </a:p>
          <a:p>
            <a:pPr lvl="2"/>
            <a:endParaRPr lang="en-US" dirty="0">
              <a:solidFill>
                <a:srgbClr val="0C0C0C"/>
              </a:solidFill>
            </a:endParaRPr>
          </a:p>
          <a:p>
            <a:pPr marL="914400" lvl="2" indent="0">
              <a:buNone/>
            </a:pPr>
            <a:endParaRPr lang="en-US" dirty="0" smtClean="0">
              <a:solidFill>
                <a:srgbClr val="0C0C0C"/>
              </a:solidFill>
            </a:endParaRPr>
          </a:p>
          <a:p>
            <a:pPr lvl="2"/>
            <a:endParaRPr lang="en-US" dirty="0">
              <a:solidFill>
                <a:srgbClr val="0C0C0C"/>
              </a:solidFill>
            </a:endParaRPr>
          </a:p>
          <a:p>
            <a:pPr lvl="2"/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 marL="3657600" lvl="8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1E68-9480-4D69-AC7F-2996219B087B}" type="slidenum">
              <a:rPr lang="en-US" smtClean="0">
                <a:solidFill>
                  <a:srgbClr val="FFFFFF"/>
                </a:solidFill>
              </a:rPr>
              <a:pPr/>
              <a:t>52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665" y="2857501"/>
            <a:ext cx="1662545" cy="381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413" y="3771886"/>
            <a:ext cx="1832610" cy="3809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632" y="4599707"/>
            <a:ext cx="1832610" cy="381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664" y="5513379"/>
            <a:ext cx="1662545" cy="38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44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CrAyDSRUn</a:t>
            </a:r>
            <a:r>
              <a:rPr lang="en-US" dirty="0"/>
              <a:t>: </a:t>
            </a:r>
            <a:r>
              <a:rPr lang="en-US" dirty="0" smtClean="0"/>
              <a:t>Running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4404" y="2334490"/>
            <a:ext cx="8001000" cy="3733800"/>
          </a:xfrm>
        </p:spPr>
        <p:txBody>
          <a:bodyPr/>
          <a:lstStyle/>
          <a:p>
            <a:r>
              <a:rPr lang="en-US" dirty="0" smtClean="0">
                <a:solidFill>
                  <a:srgbClr val="0C0C0C"/>
                </a:solidFill>
              </a:rPr>
              <a:t>for each position i, 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0C0C0C"/>
                </a:solidFill>
              </a:rPr>
              <a:t>Construction of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0C0C0C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0C0C0C"/>
                </a:solidFill>
              </a:rPr>
              <a:t>Construction of </a:t>
            </a:r>
          </a:p>
          <a:p>
            <a:pPr lvl="1">
              <a:buFont typeface="Arial" pitchFamily="34" charset="0"/>
              <a:buChar char="•"/>
            </a:pPr>
            <a:endParaRPr lang="en-US" dirty="0" smtClean="0">
              <a:solidFill>
                <a:srgbClr val="0C0C0C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0C0C0C"/>
                </a:solidFill>
              </a:rPr>
              <a:t> </a:t>
            </a:r>
            <a:r>
              <a:rPr lang="en-US" dirty="0">
                <a:solidFill>
                  <a:srgbClr val="0C0C0C"/>
                </a:solidFill>
              </a:rPr>
              <a:t>Construction of</a:t>
            </a:r>
            <a:r>
              <a:rPr lang="en-US" dirty="0" smtClean="0">
                <a:solidFill>
                  <a:srgbClr val="0C0C0C"/>
                </a:solidFill>
              </a:rPr>
              <a:t> </a:t>
            </a:r>
          </a:p>
          <a:p>
            <a:pPr lvl="1">
              <a:buFont typeface="Arial" pitchFamily="34" charset="0"/>
              <a:buChar char="•"/>
            </a:pPr>
            <a:endParaRPr lang="en-US" dirty="0">
              <a:solidFill>
                <a:srgbClr val="0C0C0C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>
                <a:solidFill>
                  <a:srgbClr val="0C0C0C"/>
                </a:solidFill>
              </a:rPr>
              <a:t>Construction of </a:t>
            </a:r>
          </a:p>
          <a:p>
            <a:pPr lvl="1">
              <a:buFont typeface="Arial" pitchFamily="34" charset="0"/>
              <a:buChar char="•"/>
            </a:pPr>
            <a:endParaRPr lang="en-US" dirty="0">
              <a:solidFill>
                <a:srgbClr val="0C0C0C"/>
              </a:solidFill>
            </a:endParaRPr>
          </a:p>
          <a:p>
            <a:r>
              <a:rPr lang="en-US" dirty="0">
                <a:solidFill>
                  <a:srgbClr val="0C0C0C"/>
                </a:solidFill>
              </a:rPr>
              <a:t>so  for       positions, we need  </a:t>
            </a:r>
          </a:p>
          <a:p>
            <a:endParaRPr lang="en-US" dirty="0" smtClean="0">
              <a:solidFill>
                <a:srgbClr val="0C0C0C"/>
              </a:solidFill>
            </a:endParaRPr>
          </a:p>
          <a:p>
            <a:endParaRPr lang="en-US" dirty="0">
              <a:solidFill>
                <a:srgbClr val="0C0C0C"/>
              </a:solidFill>
            </a:endParaRPr>
          </a:p>
          <a:p>
            <a:endParaRPr lang="en-US" dirty="0" smtClean="0">
              <a:solidFill>
                <a:srgbClr val="0C0C0C"/>
              </a:solidFill>
            </a:endParaRPr>
          </a:p>
          <a:p>
            <a:endParaRPr lang="en-US" dirty="0">
              <a:solidFill>
                <a:srgbClr val="0C0C0C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C0C0C"/>
              </a:solidFill>
            </a:endParaRPr>
          </a:p>
          <a:p>
            <a:endParaRPr lang="en-US" dirty="0" smtClean="0">
              <a:solidFill>
                <a:srgbClr val="0C0C0C"/>
              </a:solidFill>
            </a:endParaRPr>
          </a:p>
          <a:p>
            <a:pPr marL="914400" lvl="2" indent="0">
              <a:buNone/>
            </a:pPr>
            <a:endParaRPr lang="en-US" dirty="0" smtClean="0">
              <a:solidFill>
                <a:srgbClr val="0C0C0C"/>
              </a:solidFill>
            </a:endParaRPr>
          </a:p>
          <a:p>
            <a:pPr marL="914400" lvl="2" indent="0">
              <a:buNone/>
            </a:pPr>
            <a:endParaRPr lang="en-US" dirty="0" smtClean="0">
              <a:solidFill>
                <a:srgbClr val="0C0C0C"/>
              </a:solidFill>
            </a:endParaRPr>
          </a:p>
          <a:p>
            <a:pPr lvl="2"/>
            <a:endParaRPr lang="en-US" dirty="0">
              <a:solidFill>
                <a:srgbClr val="0C0C0C"/>
              </a:solidFill>
            </a:endParaRPr>
          </a:p>
          <a:p>
            <a:pPr marL="914400" lvl="2" indent="0">
              <a:buNone/>
            </a:pPr>
            <a:endParaRPr lang="en-US" dirty="0" smtClean="0">
              <a:solidFill>
                <a:srgbClr val="0C0C0C"/>
              </a:solidFill>
            </a:endParaRPr>
          </a:p>
          <a:p>
            <a:pPr lvl="2"/>
            <a:endParaRPr lang="en-US" dirty="0">
              <a:solidFill>
                <a:srgbClr val="0C0C0C"/>
              </a:solidFill>
            </a:endParaRPr>
          </a:p>
          <a:p>
            <a:pPr lvl="2"/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 marL="3657600" lvl="8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1E68-9480-4D69-AC7F-2996219B087B}" type="slidenum">
              <a:rPr lang="en-US" smtClean="0">
                <a:solidFill>
                  <a:srgbClr val="FFFFFF"/>
                </a:solidFill>
              </a:rPr>
              <a:pPr/>
              <a:t>53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665" y="2857501"/>
            <a:ext cx="1662545" cy="381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413" y="3771886"/>
            <a:ext cx="1832610" cy="3809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632" y="4599707"/>
            <a:ext cx="1832610" cy="381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664" y="5513379"/>
            <a:ext cx="1662545" cy="3834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231" y="6512192"/>
            <a:ext cx="304800" cy="2505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344" y="6397279"/>
            <a:ext cx="282511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15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CrAyDSRin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C0C0C"/>
                </a:solidFill>
              </a:rPr>
              <a:t>Lemma 6. for every degenerate  string            if        </a:t>
            </a:r>
          </a:p>
          <a:p>
            <a:pPr marL="0" indent="0">
              <a:buNone/>
            </a:pPr>
            <a:r>
              <a:rPr lang="en-US" dirty="0">
                <a:solidFill>
                  <a:srgbClr val="0C0C0C"/>
                </a:solidFill>
              </a:rPr>
              <a:t> </a:t>
            </a:r>
            <a:r>
              <a:rPr lang="en-US" dirty="0" smtClean="0">
                <a:solidFill>
                  <a:srgbClr val="0C0C0C"/>
                </a:solidFill>
              </a:rPr>
              <a:t>              is the only entry in      , then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C0C0C"/>
                </a:solidFill>
              </a:rPr>
              <a:t>and  </a:t>
            </a:r>
          </a:p>
          <a:p>
            <a:pPr marL="0" indent="0">
              <a:buNone/>
            </a:pPr>
            <a:endParaRPr lang="en-US" dirty="0">
              <a:solidFill>
                <a:srgbClr val="0C0C0C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C0C0C"/>
                </a:solidFill>
              </a:rPr>
              <a:t>Proof. proof will be provided in the journal version. </a:t>
            </a:r>
          </a:p>
          <a:p>
            <a:pPr marL="0" indent="0">
              <a:buNone/>
            </a:pPr>
            <a:endParaRPr lang="en-US" dirty="0" smtClean="0">
              <a:solidFill>
                <a:srgbClr val="0C0C0C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C0C0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1E68-9480-4D69-AC7F-2996219B087B}" type="slidenum">
              <a:rPr lang="en-US" smtClean="0">
                <a:solidFill>
                  <a:srgbClr val="FFFFFF"/>
                </a:solidFill>
              </a:rPr>
              <a:pPr/>
              <a:t>54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514600"/>
            <a:ext cx="771525" cy="2552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048000"/>
            <a:ext cx="1156335" cy="304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310" y="3047999"/>
            <a:ext cx="388620" cy="3048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030161"/>
            <a:ext cx="1143000" cy="3362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505206"/>
            <a:ext cx="2766549" cy="38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14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CrAyDSRin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C0C0C"/>
                </a:solidFill>
              </a:rPr>
              <a:t>works exactly </a:t>
            </a:r>
            <a:r>
              <a:rPr lang="en-US" dirty="0" smtClean="0">
                <a:solidFill>
                  <a:srgbClr val="0C0C0C"/>
                </a:solidFill>
              </a:rPr>
              <a:t>like                      except it computes       slight  differently.</a:t>
            </a:r>
          </a:p>
          <a:p>
            <a:endParaRPr lang="en-US" dirty="0">
              <a:solidFill>
                <a:srgbClr val="0C0C0C"/>
              </a:solidFill>
            </a:endParaRPr>
          </a:p>
          <a:p>
            <a:endParaRPr lang="en-US" dirty="0" smtClean="0">
              <a:solidFill>
                <a:srgbClr val="0C0C0C"/>
              </a:solidFill>
            </a:endParaRPr>
          </a:p>
          <a:p>
            <a:endParaRPr lang="en-US" dirty="0">
              <a:solidFill>
                <a:srgbClr val="0C0C0C"/>
              </a:solidFill>
            </a:endParaRPr>
          </a:p>
          <a:p>
            <a:endParaRPr lang="en-US" dirty="0">
              <a:solidFill>
                <a:srgbClr val="0C0C0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1E68-9480-4D69-AC7F-2996219B087B}" type="slidenum">
              <a:rPr lang="en-US" smtClean="0">
                <a:solidFill>
                  <a:srgbClr val="FFFFFF"/>
                </a:solidFill>
              </a:rPr>
              <a:pPr/>
              <a:t>55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438400"/>
            <a:ext cx="1790065" cy="381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895600"/>
            <a:ext cx="381000" cy="34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8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CrAyDSRin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C0C0C"/>
                </a:solidFill>
              </a:rPr>
              <a:t>works exactly </a:t>
            </a:r>
            <a:r>
              <a:rPr lang="en-US" dirty="0" smtClean="0">
                <a:solidFill>
                  <a:srgbClr val="0C0C0C"/>
                </a:solidFill>
              </a:rPr>
              <a:t>like                      except it computes       slight  differently.</a:t>
            </a:r>
          </a:p>
          <a:p>
            <a:endParaRPr lang="en-US" dirty="0">
              <a:solidFill>
                <a:srgbClr val="0C0C0C"/>
              </a:solidFill>
            </a:endParaRPr>
          </a:p>
          <a:p>
            <a:r>
              <a:rPr lang="en-US" dirty="0" smtClean="0">
                <a:solidFill>
                  <a:srgbClr val="0C0C0C"/>
                </a:solidFill>
              </a:rPr>
              <a:t>it computes        </a:t>
            </a:r>
            <a:r>
              <a:rPr lang="en-US" dirty="0">
                <a:solidFill>
                  <a:srgbClr val="0C0C0C"/>
                </a:solidFill>
              </a:rPr>
              <a:t>following Lemmas 3.a and 6 (</a:t>
            </a:r>
            <a:r>
              <a:rPr lang="en-US" dirty="0" smtClean="0">
                <a:solidFill>
                  <a:srgbClr val="0C0C0C"/>
                </a:solidFill>
              </a:rPr>
              <a:t>instead  of Lemma 3.b).</a:t>
            </a:r>
          </a:p>
          <a:p>
            <a:endParaRPr lang="en-US" dirty="0">
              <a:solidFill>
                <a:srgbClr val="0C0C0C"/>
              </a:solidFill>
            </a:endParaRPr>
          </a:p>
          <a:p>
            <a:endParaRPr lang="en-US" dirty="0" smtClean="0">
              <a:solidFill>
                <a:srgbClr val="0C0C0C"/>
              </a:solidFill>
            </a:endParaRPr>
          </a:p>
          <a:p>
            <a:endParaRPr lang="en-US" dirty="0">
              <a:solidFill>
                <a:srgbClr val="0C0C0C"/>
              </a:solidFill>
            </a:endParaRPr>
          </a:p>
          <a:p>
            <a:endParaRPr lang="en-US" dirty="0">
              <a:solidFill>
                <a:srgbClr val="0C0C0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1E68-9480-4D69-AC7F-2996219B087B}" type="slidenum">
              <a:rPr lang="en-US" smtClean="0">
                <a:solidFill>
                  <a:srgbClr val="FFFFFF"/>
                </a:solidFill>
              </a:rPr>
              <a:pPr/>
              <a:t>56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438400"/>
            <a:ext cx="1790065" cy="381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895600"/>
            <a:ext cx="381000" cy="3455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264" y="3886200"/>
            <a:ext cx="381000" cy="34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5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CrAyDSRin</a:t>
            </a:r>
            <a:r>
              <a:rPr lang="en-US" dirty="0" smtClean="0"/>
              <a:t>: Running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C0C0C"/>
                </a:solidFill>
              </a:rPr>
              <a:t>Runtime analysis follows readily from   analysis of                     .</a:t>
            </a:r>
          </a:p>
          <a:p>
            <a:endParaRPr lang="en-US" dirty="0">
              <a:solidFill>
                <a:srgbClr val="0C0C0C"/>
              </a:solidFill>
            </a:endParaRPr>
          </a:p>
          <a:p>
            <a:r>
              <a:rPr lang="en-US" dirty="0" smtClean="0">
                <a:solidFill>
                  <a:srgbClr val="0C0C0C"/>
                </a:solidFill>
              </a:rPr>
              <a:t>only extra calculation                    which can be done in             .</a:t>
            </a:r>
          </a:p>
          <a:p>
            <a:endParaRPr lang="en-US" dirty="0">
              <a:solidFill>
                <a:srgbClr val="0C0C0C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C0C0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1E68-9480-4D69-AC7F-2996219B087B}" type="slidenum">
              <a:rPr lang="en-US" smtClean="0">
                <a:solidFill>
                  <a:srgbClr val="FFFFFF"/>
                </a:solidFill>
              </a:rPr>
              <a:pPr/>
              <a:t>57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895600"/>
            <a:ext cx="1828800" cy="381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962399"/>
            <a:ext cx="1524000" cy="4107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373156"/>
            <a:ext cx="992505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91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CrAyDSRin</a:t>
            </a:r>
            <a:r>
              <a:rPr lang="en-US" dirty="0" smtClean="0"/>
              <a:t>: Running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C0C0C"/>
                </a:solidFill>
              </a:rPr>
              <a:t>Runtime analysis follows readily from   analysis of                     .</a:t>
            </a:r>
          </a:p>
          <a:p>
            <a:endParaRPr lang="en-US" dirty="0">
              <a:solidFill>
                <a:srgbClr val="0C0C0C"/>
              </a:solidFill>
            </a:endParaRPr>
          </a:p>
          <a:p>
            <a:r>
              <a:rPr lang="en-US" dirty="0" smtClean="0">
                <a:solidFill>
                  <a:srgbClr val="0C0C0C"/>
                </a:solidFill>
              </a:rPr>
              <a:t>only extra calculation                    which can be done in            </a:t>
            </a:r>
            <a:r>
              <a:rPr lang="en-US" dirty="0">
                <a:solidFill>
                  <a:srgbClr val="0C0C0C"/>
                </a:solidFill>
              </a:rPr>
              <a:t> </a:t>
            </a:r>
            <a:r>
              <a:rPr lang="en-US" dirty="0" smtClean="0">
                <a:solidFill>
                  <a:srgbClr val="0C0C0C"/>
                </a:solidFill>
              </a:rPr>
              <a:t>. </a:t>
            </a:r>
          </a:p>
          <a:p>
            <a:endParaRPr lang="en-US" dirty="0">
              <a:solidFill>
                <a:srgbClr val="0C0C0C"/>
              </a:solidFill>
            </a:endParaRPr>
          </a:p>
          <a:p>
            <a:r>
              <a:rPr lang="en-US" dirty="0" smtClean="0">
                <a:solidFill>
                  <a:srgbClr val="0C0C0C"/>
                </a:solidFill>
              </a:rPr>
              <a:t>therefore overall runtime complexity             . </a:t>
            </a:r>
          </a:p>
          <a:p>
            <a:endParaRPr lang="en-US" dirty="0">
              <a:solidFill>
                <a:srgbClr val="0C0C0C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C0C0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1E68-9480-4D69-AC7F-2996219B087B}" type="slidenum">
              <a:rPr lang="en-US" smtClean="0">
                <a:solidFill>
                  <a:srgbClr val="FFFFFF"/>
                </a:solidFill>
              </a:rPr>
              <a:pPr/>
              <a:t>58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895600"/>
            <a:ext cx="1828800" cy="381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962399"/>
            <a:ext cx="1524000" cy="4107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373156"/>
            <a:ext cx="992505" cy="381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334000"/>
            <a:ext cx="1000125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90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0C0C0C"/>
                </a:solidFill>
              </a:rPr>
              <a:t>                       </a:t>
            </a:r>
            <a:r>
              <a:rPr lang="en-US" sz="4000" dirty="0" smtClean="0">
                <a:solidFill>
                  <a:srgbClr val="0C0C0C"/>
                </a:solidFill>
              </a:rPr>
              <a:t>Thank you     </a:t>
            </a:r>
            <a:endParaRPr lang="en-US" sz="4000" dirty="0">
              <a:solidFill>
                <a:srgbClr val="0C0C0C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1E68-9480-4D69-AC7F-2996219B087B}" type="slidenum">
              <a:rPr lang="en-US" smtClean="0">
                <a:solidFill>
                  <a:srgbClr val="FFFFFF"/>
                </a:solidFill>
              </a:rPr>
              <a:pPr/>
              <a:t>59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32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Degenerate String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Let        = { 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, C, G,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 } </a:t>
            </a:r>
          </a:p>
          <a:p>
            <a:endParaRPr lang="en-US" dirty="0"/>
          </a:p>
          <a:p>
            <a:r>
              <a:rPr lang="en-US" dirty="0">
                <a:solidFill>
                  <a:srgbClr val="0C0C0C"/>
                </a:solidFill>
              </a:rPr>
              <a:t>Then we can get 2^4 -1 = 15 non-empty sets of letters. </a:t>
            </a:r>
          </a:p>
          <a:p>
            <a:endParaRPr lang="en-US" dirty="0"/>
          </a:p>
          <a:p>
            <a:r>
              <a:rPr lang="en-US" dirty="0">
                <a:solidFill>
                  <a:srgbClr val="0C0C0C"/>
                </a:solidFill>
              </a:rPr>
              <a:t>At each position of an </a:t>
            </a:r>
            <a:r>
              <a:rPr lang="en-US" dirty="0" smtClean="0">
                <a:solidFill>
                  <a:srgbClr val="0C0C0C"/>
                </a:solidFill>
              </a:rPr>
              <a:t>degenerate string </a:t>
            </a:r>
            <a:r>
              <a:rPr lang="en-US" dirty="0">
                <a:solidFill>
                  <a:srgbClr val="0C0C0C"/>
                </a:solidFill>
              </a:rPr>
              <a:t>we have one of those sets. </a:t>
            </a:r>
          </a:p>
          <a:p>
            <a:pPr marL="0" indent="0">
              <a:buNone/>
            </a:pPr>
            <a:endParaRPr lang="en-US" dirty="0" smtClean="0">
              <a:solidFill>
                <a:srgbClr val="0C0C0C"/>
              </a:solidFill>
            </a:endParaRPr>
          </a:p>
          <a:p>
            <a:endParaRPr lang="en-US" dirty="0">
              <a:solidFill>
                <a:srgbClr val="0C0C0C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971800"/>
            <a:ext cx="457200" cy="41326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1E68-9480-4D69-AC7F-2996219B087B}" type="slidenum">
              <a:rPr lang="en-US" smtClean="0">
                <a:solidFill>
                  <a:srgbClr val="FFFFFF"/>
                </a:solidFill>
              </a:rPr>
              <a:pPr/>
              <a:t>6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88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Degenerate String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50550"/>
              </p:ext>
            </p:extLst>
          </p:nvPr>
        </p:nvGraphicFramePr>
        <p:xfrm>
          <a:off x="990600" y="2607301"/>
          <a:ext cx="762000" cy="628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</a:tblGrid>
              <a:tr h="6281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721911"/>
            <a:ext cx="355600" cy="398966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 bwMode="auto">
          <a:xfrm>
            <a:off x="2057400" y="2636245"/>
            <a:ext cx="978408" cy="484632"/>
          </a:xfrm>
          <a:prstGeom prst="rightArrow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50196"/>
                  <a:invGamma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328680"/>
              </p:ext>
            </p:extLst>
          </p:nvPr>
        </p:nvGraphicFramePr>
        <p:xfrm>
          <a:off x="4572000" y="2592766"/>
          <a:ext cx="2667000" cy="768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750"/>
                <a:gridCol w="666750"/>
                <a:gridCol w="666750"/>
                <a:gridCol w="666750"/>
              </a:tblGrid>
              <a:tr h="7680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438400"/>
            <a:ext cx="381000" cy="1066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410103" y="2368944"/>
            <a:ext cx="362297" cy="11049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151" y="2651760"/>
            <a:ext cx="613410" cy="6400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970" y="2721911"/>
            <a:ext cx="527212" cy="609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669956"/>
            <a:ext cx="485766" cy="63038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694623"/>
            <a:ext cx="554354" cy="554354"/>
          </a:xfrm>
          <a:prstGeom prst="rect">
            <a:avLst/>
          </a:prstGeom>
        </p:spPr>
      </p:pic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101191"/>
              </p:ext>
            </p:extLst>
          </p:nvPr>
        </p:nvGraphicFramePr>
        <p:xfrm>
          <a:off x="858982" y="3929380"/>
          <a:ext cx="155884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615"/>
                <a:gridCol w="519615"/>
                <a:gridCol w="51961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267733"/>
              </p:ext>
            </p:extLst>
          </p:nvPr>
        </p:nvGraphicFramePr>
        <p:xfrm>
          <a:off x="3035808" y="3902383"/>
          <a:ext cx="163822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075"/>
                <a:gridCol w="546075"/>
                <a:gridCol w="546075"/>
              </a:tblGrid>
              <a:tr h="2685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634401"/>
              </p:ext>
            </p:extLst>
          </p:nvPr>
        </p:nvGraphicFramePr>
        <p:xfrm>
          <a:off x="5305552" y="3824545"/>
          <a:ext cx="1553457" cy="441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819"/>
                <a:gridCol w="520456"/>
                <a:gridCol w="515182"/>
              </a:tblGrid>
              <a:tr h="4419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1" name="Picture 2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09" y="3657600"/>
            <a:ext cx="381000" cy="914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356104" y="3628062"/>
            <a:ext cx="362297" cy="9144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634594" y="3588325"/>
            <a:ext cx="362297" cy="9144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945103" y="3553689"/>
            <a:ext cx="362297" cy="85533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401" y="3628063"/>
            <a:ext cx="381000" cy="9144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891" y="3574470"/>
            <a:ext cx="381000" cy="914401"/>
          </a:xfrm>
          <a:prstGeom prst="rect">
            <a:avLst/>
          </a:prstGeom>
        </p:spPr>
      </p:pic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693612"/>
              </p:ext>
            </p:extLst>
          </p:nvPr>
        </p:nvGraphicFramePr>
        <p:xfrm>
          <a:off x="842840" y="4977245"/>
          <a:ext cx="1332116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058"/>
                <a:gridCol w="666058"/>
              </a:tblGrid>
              <a:tr h="3809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718238"/>
              </p:ext>
            </p:extLst>
          </p:nvPr>
        </p:nvGraphicFramePr>
        <p:xfrm>
          <a:off x="2571681" y="4953000"/>
          <a:ext cx="133211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058"/>
                <a:gridCol w="666058"/>
              </a:tblGrid>
              <a:tr h="1422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9647"/>
              </p:ext>
            </p:extLst>
          </p:nvPr>
        </p:nvGraphicFramePr>
        <p:xfrm>
          <a:off x="4207798" y="4953000"/>
          <a:ext cx="133211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058"/>
                <a:gridCol w="666058"/>
              </a:tblGrid>
              <a:tr h="2895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840120"/>
              </p:ext>
            </p:extLst>
          </p:nvPr>
        </p:nvGraphicFramePr>
        <p:xfrm>
          <a:off x="5839508" y="4953000"/>
          <a:ext cx="133211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058"/>
                <a:gridCol w="666058"/>
              </a:tblGrid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906935"/>
              </p:ext>
            </p:extLst>
          </p:nvPr>
        </p:nvGraphicFramePr>
        <p:xfrm>
          <a:off x="7591251" y="4953000"/>
          <a:ext cx="133211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058"/>
                <a:gridCol w="666058"/>
              </a:tblGrid>
              <a:tr h="1371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2" name="Picture 3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09" y="5915891"/>
            <a:ext cx="381000" cy="9144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09" y="4710546"/>
            <a:ext cx="381000" cy="9144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104" y="4613564"/>
            <a:ext cx="381000" cy="9144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668982"/>
            <a:ext cx="381000" cy="9144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112" y="4668982"/>
            <a:ext cx="381000" cy="9144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545" y="4710546"/>
            <a:ext cx="381000" cy="9144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832444" y="4655127"/>
            <a:ext cx="362297" cy="9144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058230" y="4627418"/>
            <a:ext cx="362297" cy="9144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375681" y="4655127"/>
            <a:ext cx="362297" cy="9144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078805" y="4710545"/>
            <a:ext cx="362297" cy="91440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810447" y="4627417"/>
            <a:ext cx="362297" cy="914401"/>
          </a:xfrm>
          <a:prstGeom prst="rect">
            <a:avLst/>
          </a:prstGeom>
        </p:spPr>
      </p:pic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617082"/>
              </p:ext>
            </p:extLst>
          </p:nvPr>
        </p:nvGraphicFramePr>
        <p:xfrm>
          <a:off x="4314881" y="5791200"/>
          <a:ext cx="133211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058"/>
                <a:gridCol w="666058"/>
              </a:tblGrid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561998"/>
              </p:ext>
            </p:extLst>
          </p:nvPr>
        </p:nvGraphicFramePr>
        <p:xfrm>
          <a:off x="942109" y="6248400"/>
          <a:ext cx="35329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29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403632"/>
              </p:ext>
            </p:extLst>
          </p:nvPr>
        </p:nvGraphicFramePr>
        <p:xfrm>
          <a:off x="2246307" y="6248400"/>
          <a:ext cx="381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437479"/>
              </p:ext>
            </p:extLst>
          </p:nvPr>
        </p:nvGraphicFramePr>
        <p:xfrm>
          <a:off x="8250171" y="6248400"/>
          <a:ext cx="381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055158"/>
              </p:ext>
            </p:extLst>
          </p:nvPr>
        </p:nvGraphicFramePr>
        <p:xfrm>
          <a:off x="6557581" y="6248400"/>
          <a:ext cx="381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874795"/>
              </p:ext>
            </p:extLst>
          </p:nvPr>
        </p:nvGraphicFramePr>
        <p:xfrm>
          <a:off x="7441102" y="3795937"/>
          <a:ext cx="136934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448"/>
                <a:gridCol w="456448"/>
                <a:gridCol w="45644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0" name="Picture 49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815462" y="3505200"/>
            <a:ext cx="362297" cy="85533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697" y="3531086"/>
            <a:ext cx="381000" cy="91440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809" y="5527964"/>
            <a:ext cx="381000" cy="91440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624576" y="5527963"/>
            <a:ext cx="362297" cy="91440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074" y="5915891"/>
            <a:ext cx="381000" cy="91440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378" y="5902036"/>
            <a:ext cx="381000" cy="91440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5888181"/>
            <a:ext cx="381000" cy="91440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897657" y="5902036"/>
            <a:ext cx="362297" cy="914401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>
            <p:custDataLst>
              <p:tags r:id="rId33"/>
            </p:custDataLst>
          </p:nvPr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673511" y="5915890"/>
            <a:ext cx="362297" cy="914401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>
            <p:custDataLst>
              <p:tags r:id="rId34"/>
            </p:custDataLst>
          </p:nvPr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634982" y="5915891"/>
            <a:ext cx="362297" cy="914401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>
            <p:custDataLst>
              <p:tags r:id="rId35"/>
            </p:custDataLst>
          </p:nvPr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384808" y="5915890"/>
            <a:ext cx="362297" cy="914401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>
            <p:custDataLst>
              <p:tags r:id="rId36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77" y="3953648"/>
            <a:ext cx="360587" cy="30480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>
            <p:custDataLst>
              <p:tags r:id="rId37"/>
            </p:custDataLst>
          </p:nvPr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195" y="3981357"/>
            <a:ext cx="417343" cy="318655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>
            <p:custDataLst>
              <p:tags r:id="rId38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344" y="3962400"/>
            <a:ext cx="369826" cy="30480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>
            <p:custDataLst>
              <p:tags r:id="rId39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401" y="3939793"/>
            <a:ext cx="360587" cy="304800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>
            <p:custDataLst>
              <p:tags r:id="rId40"/>
            </p:custDataLst>
          </p:nvPr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37" y="3925938"/>
            <a:ext cx="417343" cy="318655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>
            <p:custDataLst>
              <p:tags r:id="rId41"/>
            </p:custDataLst>
          </p:nvPr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051" y="3953648"/>
            <a:ext cx="419100" cy="244188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>
            <p:custDataLst>
              <p:tags r:id="rId42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891" y="3893125"/>
            <a:ext cx="360587" cy="30480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>
            <p:custDataLst>
              <p:tags r:id="rId43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248" y="3893125"/>
            <a:ext cx="369826" cy="30480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>
            <p:custDataLst>
              <p:tags r:id="rId44"/>
            </p:custDataLst>
          </p:nvPr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524" y="3925938"/>
            <a:ext cx="419100" cy="244188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>
            <p:custDataLst>
              <p:tags r:id="rId45"/>
            </p:custDataLst>
          </p:nvPr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102" y="3828958"/>
            <a:ext cx="417343" cy="318655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>
            <p:custDataLst>
              <p:tags r:id="rId46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774" y="3828956"/>
            <a:ext cx="369826" cy="30480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>
            <p:custDataLst>
              <p:tags r:id="rId47"/>
            </p:custDataLst>
          </p:nvPr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347" y="3859262"/>
            <a:ext cx="419100" cy="244188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>
            <p:custDataLst>
              <p:tags r:id="rId48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09" y="5015346"/>
            <a:ext cx="360587" cy="30480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>
            <p:custDataLst>
              <p:tags r:id="rId49"/>
            </p:custDataLst>
          </p:nvPr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121" y="5015346"/>
            <a:ext cx="417343" cy="318655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>
            <p:custDataLst>
              <p:tags r:id="rId50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243" y="4959927"/>
            <a:ext cx="360587" cy="304800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>
            <p:custDataLst>
              <p:tags r:id="rId51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224" y="4973782"/>
            <a:ext cx="369826" cy="304800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>
            <p:custDataLst>
              <p:tags r:id="rId52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601" y="4959927"/>
            <a:ext cx="360587" cy="30480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>
            <p:custDataLst>
              <p:tags r:id="rId53"/>
            </p:custDataLst>
          </p:nvPr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891" y="5034394"/>
            <a:ext cx="419100" cy="244188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>
            <p:custDataLst>
              <p:tags r:id="rId54"/>
            </p:custDataLst>
          </p:nvPr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112" y="4973782"/>
            <a:ext cx="417343" cy="318655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>
            <p:custDataLst>
              <p:tags r:id="rId55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951" y="4987637"/>
            <a:ext cx="369826" cy="304800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>
            <p:custDataLst>
              <p:tags r:id="rId56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706" y="4959927"/>
            <a:ext cx="369826" cy="304800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>
            <p:custDataLst>
              <p:tags r:id="rId57"/>
            </p:custDataLst>
          </p:nvPr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347" y="5020539"/>
            <a:ext cx="419100" cy="24418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>
            <p:custDataLst>
              <p:tags r:id="rId58"/>
            </p:custDataLst>
          </p:nvPr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516" y="5825835"/>
            <a:ext cx="417343" cy="318655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>
            <p:custDataLst>
              <p:tags r:id="rId59"/>
            </p:custDataLst>
          </p:nvPr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441" y="5863070"/>
            <a:ext cx="419100" cy="244188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>
            <p:custDataLst>
              <p:tags r:id="rId60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20" y="6220691"/>
            <a:ext cx="360587" cy="304800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>
            <p:custDataLst>
              <p:tags r:id="rId61"/>
            </p:custDataLst>
          </p:nvPr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724" y="6283036"/>
            <a:ext cx="417343" cy="318655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>
            <p:custDataLst>
              <p:tags r:id="rId62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012" y="6283036"/>
            <a:ext cx="369826" cy="304800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>
            <p:custDataLst>
              <p:tags r:id="rId63"/>
            </p:custDataLst>
          </p:nvPr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6320270"/>
            <a:ext cx="419100" cy="244188"/>
          </a:xfrm>
          <a:prstGeom prst="rect">
            <a:avLst/>
          </a:prstGeom>
        </p:spPr>
      </p:pic>
      <p:sp>
        <p:nvSpPr>
          <p:cNvPr id="89" name="Slide Number Placeholder 8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1E68-9480-4D69-AC7F-2996219B087B}" type="slidenum">
              <a:rPr lang="en-US" smtClean="0">
                <a:solidFill>
                  <a:srgbClr val="FFFFFF"/>
                </a:solidFill>
              </a:rPr>
              <a:pPr/>
              <a:t>7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0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Degenerate String Example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895600"/>
            <a:ext cx="7848600" cy="1981200"/>
          </a:xfr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1E68-9480-4D69-AC7F-2996219B087B}" type="slidenum">
              <a:rPr lang="en-US" smtClean="0">
                <a:solidFill>
                  <a:srgbClr val="FFFFFF"/>
                </a:solidFill>
              </a:rPr>
              <a:pPr/>
              <a:t>8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96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Degenerate String: Equality/Match</a:t>
            </a:r>
            <a:endParaRPr lang="en-US" dirty="0"/>
          </a:p>
        </p:txBody>
      </p:sp>
      <p:pic>
        <p:nvPicPr>
          <p:cNvPr id="4" name="Content Placeholder 8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590800"/>
            <a:ext cx="7086600" cy="1447800"/>
          </a:xfr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674" y="4495800"/>
            <a:ext cx="2689860" cy="1447800"/>
          </a:xfrm>
          <a:prstGeom prst="rect">
            <a:avLst/>
          </a:prstGeom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1E68-9480-4D69-AC7F-2996219B087B}" type="slidenum">
              <a:rPr lang="en-US" smtClean="0">
                <a:solidFill>
                  <a:srgbClr val="FFFFFF"/>
                </a:solidFill>
              </a:rPr>
              <a:pPr/>
              <a:t>9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79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A$\ell$EDA Group &#10;&#10;&#10;\end{document}"/>
  <p:tag name="IGUANATEXSIZE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G$&#10;&#10;\end{document}"/>
  <p:tag name="IGUANATEXSIZE" val="2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latexsym}&#10;\usepackage{graphicx}&#10;\usepackage{enumerate}&#10;\usepackage{makeidx}&#10;\usepackage{amsfonts}&#10;\usepackage{algorithm}&#10;\usepackage{algpseudocode}&#10;\usepackage{mathrsfs}&#10;\usepackage{color}&#10;\pagestyle{empty}&#10;\begin{document}&#10;$\psi_i \in \Sigma_i-\Sigma_{i-1}$&#10;\end{document}"/>
  <p:tag name="IGUANATEXSIZE" val="2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latexsym}&#10;\usepackage{graphicx}&#10;\usepackage{enumerate}&#10;\usepackage{makeidx}&#10;\usepackage{amsfonts}&#10;\usepackage{algorithm}&#10;\usepackage{algpseudocode}&#10;\usepackage{mathrsfs}&#10;\usepackage{color}&#10;\pagestyle{empty}&#10;\begin{document}&#10; given a degenerate string $X$ of length $n$ on alphabet $\Sigma$,\\ &#10;\hbox{ } \hbox{ }we define $\Sigma_i \subseteq \Sigma\ $to be the set of symbols used by the prefix $X[1..i]$.&#10;\end{document}"/>
  <p:tag name="IGUANATEXSIZE" val="2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latexsym}&#10;\usepackage{graphicx}&#10;\usepackage{enumerate}&#10;\usepackage{makeidx}&#10;\usepackage{amsfonts}&#10;\usepackage{algorithm}&#10;\usepackage{algpseudocode}&#10;\usepackage{mathrsfs}&#10;\usepackage{color}&#10;\pagestyle{empty}&#10;\begin{document}&#10;$C[i]$&#10;\end{document}"/>
  <p:tag name="IGUANATEXSIZE" val="2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latexsym}&#10;\usepackage{graphicx}&#10;\usepackage{enumerate}&#10;\usepackage{makeidx}&#10;\usepackage{amsfonts}&#10;\usepackage{algorithm}&#10;\usepackage{algpseudocode}&#10;\usepackage{mathrsfs}&#10;\usepackage{color}&#10;\pagestyle{empty}&#10;\begin{document}&#10;$C[1] = 0~ for~ X[1]$&#10;\end{document}"/>
  <p:tag name="IGUANATEXSIZE" val="2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latexsym}&#10;\usepackage{graphicx}&#10;\usepackage{enumerate}&#10;\usepackage{makeidx}&#10;\usepackage{amsfonts}&#10;\usepackage{algorithm}&#10;\usepackage{algpseudocode}&#10;\usepackage{mathrsfs}&#10;\usepackage{color}&#10;\pagestyle{empty}&#10;\begin{document}&#10;$\psi_i \in \Sigma_i-\Sigma_{i-1}$&#10;\end{document}"/>
  <p:tag name="IGUANATEXSIZE" val="2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C[1..n]$&#10;\end{document}"/>
  <p:tag name="IGUANATEXSIZE" val="2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X[1..n]$&#10;\end{document}"/>
  <p:tag name="IGUANATEXSIZE" val="2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1\in C[i]$&#10;\end{document}"/>
  <p:tag name="IGUANATEXSIZE" val="2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{1,2,..,i-1\}\subseteq C[i]$,&#10;\end{document}"/>
  <p:tag name="IGUANATEXSIZE" val="2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i&gt;1$.&#10;\end{document}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T$&#10;&#10;\end{document}"/>
  <p:tag name="IGUANATEXSIZE" val="2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C[1..n]$&#10;\end{document}"/>
  <p:tag name="IGUANATEXSIZE" val="2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X[1..n]$&#10;\end{document}"/>
  <p:tag name="IGUANATEXSIZE" val="2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1\in C[i]$&#10;\end{document}"/>
  <p:tag name="IGUANATEXSIZE" val="2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{1,2,..,i-1\}\subseteq C[i]$,&#10;\end{document}"/>
  <p:tag name="IGUANATEXSIZE" val="2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i&gt;1$.&#10;\end{document}"/>
  <p:tag name="IGUANATEXSIZE" val="2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Suppose $C[1..n]$ is an array of $n\geq 1$ lists of integers.&#10;\end{document}"/>
  <p:tag name="IGUANATEXSIZE" val="2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If the following condition (Condition 1) is satisfied, then $C[1..n]$ is&#10;\end{document}"/>
  <p:tag name="IGUANATEXSIZE" val="2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a cover array of some degenerate string $X[1..n]$.&#10;\end{document}"/>
  <p:tag name="IGUANATEXSIZE" val="2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enumerate}&#10;\pagestyle{empty}&#10;\newtheorem{con}{Condition}&#10;\begin{document}&#10;\begin{con} \label{Our_Condition}&#10;\indent&#10;\begin{enumerate}[a.]&#10;\item $C[1]\ =\ {0}$&#10;\item $C[i]\subseteq\{0\} \cup \pi_i ,\ for\ 2\leq i\leq n.$&#10;\begin{enumerate}[i.]&#10;\item If $X[1..i]$ has the empty word for its only cover then we have $C[i]=\{0\}$&#10;\item If $X[1..i]$ has nonempty covers then $C[i] = \{ j| j\in \pi_i\ and\  X[i]\approx X[j]\}$\label{hey}&#10;\end{enumerate}&#10;\end{enumerate}&#10;\end{con}&#10;\end{document}"/>
  <p:tag name="IGUANATEXSIZE" val="2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rAyDSRUn} {\emph{\textbf{CrAyDSRUn}}}&#10;\newcommand{\CrAyDSRin} {\emph{\textbf{CrAyDSRin}}}&#10;\begin{document}&#10;&#10;$\CrAyDSRUn$ &#10;&#10;&#10;\end{document}"/>
  <p:tag name="IGUANATEXSIZE" val="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{$&#10;&#10;&#10;\end{document}"/>
  <p:tag name="IGUANATEXSIZE" val="2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rAyDSRUn} {\emph{\textbf{CrAyDSRUn}}}&#10;\newcommand{\CrAyDSRin} {\emph{\textbf{CrAyDSRin}}}&#10;\begin{document}&#10;&#10;(Cover Array Degenerate String&#10;Reconstruction from Unbounded Alphabet) &#10;&#10;&#10;\end{document}"/>
  <p:tag name="IGUANATEXSIZE" val="2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rAyDSRUn} {\emph{\textbf{CrAyDSRUn}}}&#10;\newcommand{\CrAyDSRin} {\emph{\textbf{CrAyDSRin}}}&#10;\begin{document}&#10;&#10;$\CrAyDSRUn$ &#10;&#10;&#10;\end{document}"/>
  <p:tag name="IGUANATEXSIZE" val="2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rAyDSRUn} {\emph{\textbf{CrAyDSRUn}}}&#10;\newcommand{\CrAyDSRin} {\emph{\textbf{CrAyDSRin}}}&#10;\begin{document}&#10;&#10;(Cover Array Degenerate String&#10;Reconstruction from Unbounded Alphabet) &#10;&#10;&#10;\end{document}"/>
  <p:tag name="IGUANATEXSIZE" val="2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rAyDSRUn} {\emph{\textbf{CrAyDSRUn}}}&#10;\newcommand{\CrAyDSRin} {\emph{\textbf{CrAyDSRin}}}&#10;\begin{document}&#10;&#10;$\CrAyDSRin$&#10;&#10;&#10;\end{document}"/>
  <p:tag name="IGUANATEXSIZE" val="2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rAyDSRUn} {\emph{\textbf{CrAyDSRUn}}}&#10;\newcommand{\CrAyDSRin} {\emph{\textbf{CrAyDSRin}}}&#10;\begin{document}&#10;&#10;(Cover Array Degenerate String&#10;Reconstruction from Minimal Alphabet) &#10;&#10;&#10;\end{document}"/>
  <p:tag name="IGUANATEXSIZE" val="2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latexsym}&#10;\usepackage{graphicx}&#10;\usepackage{enumerate}&#10;\usepackage{makeidx}&#10;\usepackage{amsfonts}&#10;\usepackage{algorithm}&#10;\usepackage{algpseudocode}&#10;\usepackage{mathrsfs}&#10;\usepackage{color}&#10;\pagestyle{empty}&#10;\begin{document}&#10;$\psi_i$&#10;\end{document}"/>
  <p:tag name="IGUANATEXSIZE" val="2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latexsym}&#10;\usepackage{graphicx}&#10;\usepackage{enumerate}&#10;\usepackage{makeidx}&#10;\usepackage{amsfonts}&#10;\usepackage{algorithm}&#10;\usepackage{algpseudocode}&#10;\usepackage{mathrsfs}&#10;\usepackage{color}&#10;\pagestyle{empty}&#10;\begin{document}&#10;$X[i]$&#10;\end{document}"/>
  <p:tag name="IGUANATEXSIZE" val="2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latexsym}&#10;\usepackage{graphicx}&#10;\usepackage{enumerate}&#10;\usepackage{makeidx}&#10;\usepackage{amsfonts}&#10;\usepackage{algorithm}&#10;\usepackage{algpseudocode}&#10;\usepackage{mathrsfs}&#10;\usepackage{color}&#10;\pagestyle{empty}&#10;\begin{document}&#10;$\psi_i~=~\Sigma_i-\Sigma_{i-1}$&#10;\end{document}"/>
  <p:tag name="IGUANATEXSIZE" val="2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latexsym}&#10;\usepackage{graphicx}&#10;\usepackage{enumerate}&#10;\usepackage{makeidx}&#10;\usepackage{amsfonts}&#10;\usepackage{algorithm}&#10;\usepackage{algpseudocode}&#10;\usepackage{mathrsfs}&#10;\usepackage{color}&#10;\pagestyle{empty}&#10;\begin{document}&#10;$\psi_i$&#10;\end{document}"/>
  <p:tag name="IGUANATEXSIZE" val="2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latexsym}&#10;\usepackage{graphicx}&#10;\usepackage{enumerate}&#10;\usepackage{makeidx}&#10;\usepackage{amsfonts}&#10;\usepackage{algorithm}&#10;\usepackage{algpseudocode}&#10;\usepackage{mathrsfs}&#10;\usepackage{color}&#10;\pagestyle{empty}&#10;\begin{document}&#10;$X[i]$&#10;\end{document}"/>
  <p:tag name="IGUANATEXSIZE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}$&#10;&#10;\end{document}"/>
  <p:tag name="IGUANATEXSIZE" val="2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latexsym}&#10;\usepackage{graphicx}&#10;\usepackage{enumerate}&#10;\usepackage{makeidx}&#10;\usepackage{amsfonts}&#10;\usepackage{algorithm}&#10;\usepackage{algpseudocode}&#10;\usepackage{mathrsfs}&#10;\usepackage{color}&#10;\pagestyle{empty}&#10;\begin{document}&#10;$\psi_i~=~\Sigma_i-\Sigma_{i-1}$&#10;\end{document}"/>
  <p:tag name="IGUANATEXSIZE" val="2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latexsym}&#10;\usepackage{graphicx}&#10;\usepackage{enumerate}&#10;\usepackage{makeidx}&#10;\usepackage{amsfonts}&#10;\usepackage{algorithm}&#10;\usepackage{algpseudocode}&#10;\usepackage{mathrsfs}&#10;\usepackage{color}&#10;\pagestyle{empty}&#10;\begin{document}&#10;$A_i^{\prime}$&#10;\end{document}"/>
  <p:tag name="IGUANATEXSIZE" val="2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latexsym}&#10;\usepackage{graphicx}&#10;\usepackage{enumerate}&#10;\usepackage{makeidx}&#10;\usepackage{amsfonts}&#10;\usepackage{algorithm}&#10;\usepackage{algpseudocode}&#10;\usepackage{mathrsfs}&#10;\usepackage{color}&#10;\pagestyle{empty}&#10;\begin{document}&#10;$i$&#10;\end{document}"/>
  <p:tag name="IGUANATEXSIZE" val="2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latexsym}&#10;\usepackage{graphicx}&#10;\usepackage{enumerate}&#10;\usepackage{makeidx}&#10;\usepackage{amsfonts}&#10;\usepackage{algorithm}&#10;\usepackage{algpseudocode}&#10;\usepackage{mathrsfs}&#10;\usepackage{color}&#10;\pagestyle{empty}&#10;\begin{document}&#10;$A^\prime_i\ =\ \bigcup_{j\in \pi_i-C[i]}X[j].$&#10;\end{document}"/>
  <p:tag name="IGUANATEXSIZE" val="2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latexsym}&#10;\usepackage{graphicx}&#10;\usepackage{enumerate}&#10;\usepackage{makeidx}&#10;\usepackage{amsfonts}&#10;\usepackage{algorithm}&#10;\usepackage{algpseudocode}&#10;\usepackage{mathrsfs}&#10;\usepackage{color}&#10;\pagestyle{empty}&#10;\begin{document}&#10;$\psi_i$&#10;\end{document}"/>
  <p:tag name="IGUANATEXSIZE" val="2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latexsym}&#10;\usepackage{graphicx}&#10;\usepackage{enumerate}&#10;\usepackage{makeidx}&#10;\usepackage{amsfonts}&#10;\usepackage{algorithm}&#10;\usepackage{algpseudocode}&#10;\usepackage{mathrsfs}&#10;\usepackage{color}&#10;\pagestyle{empty}&#10;\begin{document}&#10;$X[i]$&#10;\end{document}"/>
  <p:tag name="IGUANATEXSIZE" val="2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latexsym}&#10;\usepackage{graphicx}&#10;\usepackage{enumerate}&#10;\usepackage{makeidx}&#10;\usepackage{amsfonts}&#10;\usepackage{algorithm}&#10;\usepackage{algpseudocode}&#10;\usepackage{mathrsfs}&#10;\usepackage{color}&#10;\pagestyle{empty}&#10;\begin{document}&#10;$\psi_i~=~\Sigma_i-\Sigma_{i-1}$&#10;\end{document}"/>
  <p:tag name="IGUANATEXSIZE" val="2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latexsym}&#10;\usepackage{graphicx}&#10;\usepackage{enumerate}&#10;\usepackage{makeidx}&#10;\usepackage{amsfonts}&#10;\usepackage{algorithm}&#10;\usepackage{algpseudocode}&#10;\usepackage{mathrsfs}&#10;\usepackage{color}&#10;\pagestyle{empty}&#10;\begin{document}&#10;$A_i^{\prime}$&#10;\end{document}"/>
  <p:tag name="IGUANATEXSIZE" val="2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latexsym}&#10;\usepackage{graphicx}&#10;\usepackage{enumerate}&#10;\usepackage{makeidx}&#10;\usepackage{amsfonts}&#10;\usepackage{algorithm}&#10;\usepackage{algpseudocode}&#10;\usepackage{mathrsfs}&#10;\usepackage{color}&#10;\pagestyle{empty}&#10;\begin{document}&#10;$i$&#10;\end{document}"/>
  <p:tag name="IGUANATEXSIZE" val="2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latexsym}&#10;\usepackage{graphicx}&#10;\usepackage{enumerate}&#10;\usepackage{makeidx}&#10;\usepackage{amsfonts}&#10;\usepackage{algorithm}&#10;\usepackage{algpseudocode}&#10;\usepackage{mathrsfs}&#10;\usepackage{color}&#10;\pagestyle{empty}&#10;\begin{document}&#10;$A^\prime_i\ =\ \bigcup_{j\in \pi_i-C[i]}X[j].$&#10;\end{document}"/>
  <p:tag name="IGUANATEXSIZE" val="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}$&#10;&#10;\end{document}"/>
  <p:tag name="IGUANATEXSIZE" val="2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latexsym}&#10;\usepackage{graphicx}&#10;\usepackage{enumerate}&#10;\usepackage{makeidx}&#10;\usepackage{amsfonts}&#10;\usepackage{algorithm}&#10;\usepackage{algpseudocode}&#10;\usepackage{mathrsfs}&#10;\usepackage{color}&#10;\pagestyle{empty}&#10;\begin{document}&#10;$A_i$&#10;\end{document}"/>
  <p:tag name="IGUANATEXSIZE" val="2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latexsym}&#10;\usepackage{graphicx}&#10;\usepackage{enumerate}&#10;\usepackage{makeidx}&#10;\usepackage{amsfonts}&#10;\usepackage{algorithm}&#10;\usepackage{algpseudocode}&#10;\usepackage{mathrsfs}&#10;\usepackage{color}&#10;\pagestyle{empty}&#10;\begin{document}&#10;$X[i]$&#10;\end{document}"/>
  <p:tag name="IGUANATEXSIZE" val="2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enumerate}&#10;\pagestyle{empty}&#10;\begin{document}&#10;For every degenerate string $X[1..i]$  the following hold true:&#10;\begin{enumerate}[a.]&#10;\item If $C^p[i]\neq 0\  for\  1\leq p \leq |C[i]|\ then$ \newline&#10;          $X[i] \approx X[C^p[i]],\ C^p[i]\in \pi_i\ and\ A_i = \psi_i \cup  \left ( \bigcup\limits_{1\leq p \leq |C[i]|} (X[C^p[i]]-A_i^\prime) \right ) $\label{lem22}&#10; \item if $C^p[i]=0\ $is the only entry of $C[i],\ then\  C^p[i] \not\in \pi_i,~\ A_i = \psi_i~and~ |A_i|=|\psi_i|=1$  \label{lem2}&#10;\end{enumerate}&#10;&#10;\end{document}"/>
  <p:tag name="IGUANATEXSIZE" val="2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C$&#10;&#10;\end{document}"/>
  <p:tag name="IGUANATEXSIZE" val="2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N$&#10;&#10;\end{document}"/>
  <p:tag name="IGUANATEXSIZE" val="2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n$&#10;&#10;\end{document}"/>
  <p:tag name="IGUANATEXSIZE" val="2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m$&#10;&#10;\end{document}"/>
  <p:tag name="IGUANATEXSIZE" val="2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C$&#10;&#10;\end{document}"/>
  <p:tag name="IGUANATEXSIZE" val="2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N$&#10;&#10;\end{document}"/>
  <p:tag name="IGUANATEXSIZE" val="2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n$&#10;&#10;\end{document}"/>
  <p:tag name="IGUANATEXSIZE" val="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}$&#10;&#10;\end{document}"/>
  <p:tag name="IGUANATEXSIZE" val="2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m$&#10;&#10;\end{document}"/>
  <p:tag name="IGUANATEXSIZE" val="2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N~=~m*n$&#10;&#10;\end{document}"/>
  <p:tag name="IGUANATEXSIZE" val="2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A_i^{\prime}$&#10;&#10;\end{document}"/>
  <p:tag name="IGUANATEXSIZE" val="2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A_i^{\prime}$&#10;&#10;\end{document}"/>
  <p:tag name="IGUANATEXSIZE" val="2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A_i$&#10;&#10;\end{document}"/>
  <p:tag name="IGUANATEXSIZE" val="2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A_i^{\prime}$&#10;&#10;\end{document}"/>
  <p:tag name="IGUANATEXSIZE" val="2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A_i$&#10;&#10;\end{document}"/>
  <p:tag name="IGUANATEXSIZE" val="2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i\in n$&#10;&#10;\end{document}"/>
  <p:tag name="IGUANATEXSIZE" val="2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A_i^{\prime}$&#10;&#10;\end{document}"/>
  <p:tag name="IGUANATEXSIZE" val="2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k\in |\pi_i~-~C[i]|$&#10;&#10;\end{document}"/>
  <p:tag name="IGUANATEXSIZE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{$&#10;&#10;&#10;\end{document}"/>
  <p:tag name="IGUANATEXSIZE" val="2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 running time of $ |\pi_i~-~C[i]| \rightarrow O(m)$&#10;&#10;\end{document}"/>
  <p:tag name="IGUANATEXSIZE" val="2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i\in n$&#10;&#10;\end{document}"/>
  <p:tag name="IGUANATEXSIZE" val="2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A_i^{\prime}$&#10;&#10;\end{document}"/>
  <p:tag name="IGUANATEXSIZE" val="2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k\in |\pi_i~-~C[i]|$&#10;&#10;\end{document}"/>
  <p:tag name="IGUANATEXSIZE" val="2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running time of $ |\pi_i~-~C[i]| \rightarrow O(m)$&#10;&#10;\end{document}"/>
  <p:tag name="IGUANATEXSIZE" val="2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A_i^{\prime}$&#10;&#10;\end{document}"/>
  <p:tag name="IGUANATEXSIZE" val="2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Given a  cover array $C[1..n]$, suppose $C^p[i]=\ell$ (we have a cover of length $\ell$ at Position $i$) such that $\ell \not\in \{C[1]~\cup~ C[2] ~\cup~ ..~\cup ~ C[i-1]\}$ and $X[1]~\cap ~ X[i-(\ell-1)]\neq \phi,\ X[2]~\cap~ X[i-(\ell-2)]~\neq \phi,\ ..,\ X[\ell-1]~\cap ~X[i-1]\neq \phi$ then we must include  $X[\ell]-A^{\prime}_{i}$ at position $i$. If in any one of the above  intersection returns $\phi$ then the input cover array is not valid.&#10;&#10;\end{document}"/>
  <p:tag name="IGUANATEXSIZE" val="2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Given a  cover array $C[1..n]$, suppose $C^p[i]=\ell$ (we  have a cover of length $\ell$ at Position $i$) such that $\ell \in \{C[1]~\cup ~C[2]~ \cup~ ..~\cup~ C[i-1]\}$ and let $q$ be the immediate previous position of $i$ where $\ell\in C[q]\ and\ 1\leq q\leq(i-1)$ and $\{X[1]~\cap~ X[q-(\ell-1)]~\cap ~ X[i-(\ell-1)]\}\neq \phi ,\ \{X[2]~\cap~ X[q-(\ell-2)]~\cap ~X[i-(\ell-2)]\}\neq \phi ,\ ..,\ \{X[\ell-1]~\cap ~X[q-1]~\cap ~X[i-1]\}\neq \phi$, then we must include $X[\ell]~\cap X[q]-A^{\prime}_{i}$ at position $i$. If in any one of the above intersection returns $\phi$ then the input cover array is invalid. Because if any one of the intersection returns $\phi$, then we can not have a cover of length $\ell$ at Position $i$.&#10;&#10;\end{document}"/>
  <p:tag name="IGUANATEXSIZE" val="2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O(|\Sigma|)$&#10;&#10;\end{document}"/>
  <p:tag name="IGUANATEXSIZE" val="2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O(m~|\Sigma|)$&#10;&#10;\end{document}"/>
  <p:tag name="IGUANATEXSIZE" val="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{$&#10;&#10;&#10;\end{document}"/>
  <p:tag name="IGUANATEXSIZE" val="2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enumerate}&#10;\pagestyle{empty}&#10;\begin{document}&#10;$A_i$&#10;\end{document}"/>
  <p:tag name="IGUANATEXSIZE" val="2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extit{probablevalidchar}&#10;&#10;\end{document}"/>
  <p:tag name="IGUANATEXSIZE" val="2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A_i^{\prime}$&#10;&#10;\end{document}"/>
  <p:tag name="IGUANATEXSIZE" val="2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|\pi_i~-~C[i]|$&#10;&#10;\end{document}"/>
  <p:tag name="IGUANATEXSIZE" val="2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|C[i]|$&#10;&#10;\end{document}"/>
  <p:tag name="IGUANATEXSIZE" val="2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i\in n$&#10;&#10;\end{document}"/>
  <p:tag name="IGUANATEXSIZE" val="2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enumerate}&#10;\pagestyle{empty}&#10;\begin{document}&#10;$A_i$&#10;\end{document}"/>
  <p:tag name="IGUANATEXSIZE" val="2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extit{probablevalidchar}&#10;&#10;\end{document}"/>
  <p:tag name="IGUANATEXSIZE" val="2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A_i^{\prime}$&#10;&#10;\end{document}"/>
  <p:tag name="IGUANATEXSIZE" val="2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|\pi_i~-~C[i]|$&#10;&#10;\end{document}"/>
  <p:tag name="IGUANATEXSIZE" val="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{$&#10;&#10;&#10;\end{document}"/>
  <p:tag name="IGUANATEXSIZE" val="2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|C[i]|$&#10;&#10;\end{document}"/>
  <p:tag name="IGUANATEXSIZE" val="2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i\in n$&#10;&#10;\end{document}"/>
  <p:tag name="IGUANATEXSIZE" val="2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enumerate}&#10;\pagestyle{empty}&#10;\begin{document}&#10;$A_i \leftarrow\ probablevalidchar\ -\ A^{\prime}_i$&#10;\end{document}"/>
  <p:tag name="IGUANATEXSIZE" val="2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 running time of $|C[i]|~\rightarrow~O(m).$&#10;&#10;\end{document}"/>
  <p:tag name="IGUANATEXSIZE" val="2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O(m~|\Sigma|)$&#10;&#10;\end{document}"/>
  <p:tag name="IGUANATEXSIZE" val="2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C[i]~=~0$&#10;&#10;\end{document}"/>
  <p:tag name="IGUANATEXSIZE" val="2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1\le i \le n$,&#10;&#10;\end{document}"/>
  <p:tag name="IGUANATEXSIZE" val="2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X[i]~\leftarrow~ \psi_i$&#10;&#10;\end{document}"/>
  <p:tag name="IGUANATEXSIZE" val="2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C[i]~=~0$&#10;&#10;\end{document}"/>
  <p:tag name="IGUANATEXSIZE" val="2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1\le i \le n$,&#10;&#10;\end{document}"/>
  <p:tag name="IGUANATEXSIZE" val="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{$&#10;&#10;&#10;\end{document}"/>
  <p:tag name="IGUANATEXSIZE" val="2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X[i]~\leftarrow~ \psi_i$&#10;&#10;\end{document}"/>
  <p:tag name="IGUANATEXSIZE" val="2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A_i~=~\phi$&#10;&#10;\end{document}"/>
  <p:tag name="IGUANATEXSIZE" val="2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pi_i~\rightarrow~O(m)$&#10;&#10;\end{document}"/>
  <p:tag name="IGUANATEXSIZE" val="2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A_i^{\prime}~\rightarrow~O(m~|\Sigma|)$&#10;&#10;\end{document}"/>
  <p:tag name="IGUANATEXSIZE" val="2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A_i~\rightarrow~O(m~|\Sigma|)$&#10;&#10;\end{document}"/>
  <p:tag name="IGUANATEXSIZE" val="2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X[i]~\rightarrow~ O(|\Sigma|)$&#10;&#10;\end{document}"/>
  <p:tag name="IGUANATEXSIZE" val="2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pi_i~\rightarrow~O(m)$&#10;&#10;\end{document}"/>
  <p:tag name="IGUANATEXSIZE" val="2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A_i^{\prime}~\rightarrow~O(m~|\Sigma|)$&#10;&#10;\end{document}"/>
  <p:tag name="IGUANATEXSIZE" val="2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A_i~\rightarrow~O(m~|\Sigma|)$&#10;&#10;\end{document}"/>
  <p:tag name="IGUANATEXSIZE" val="2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X[i]~\rightarrow~ O(|\Sigma|)$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Sigma$&#10;&#10;&#10;\end{document}"/>
  <p:tag name="IGUANATEXSIZE" val="2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{$&#10;&#10;&#10;\end{document}"/>
  <p:tag name="IGUANATEXSIZE" val="20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n$&#10;&#10;\end{document}"/>
  <p:tag name="IGUANATEXSIZE" val="20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O(nm~|\Sigma|), i.e., O(N~|\Sigma|).$&#10;&#10;\end{document}"/>
  <p:tag name="IGUANATEXSIZE" val="2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X[1..i],$&#10;&#10;&#10;\end{document}"/>
  <p:tag name="IGUANATEXSIZE" val="2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C^p[i]~=~0$&#10;&#10;&#10;\end{document}"/>
  <p:tag name="IGUANATEXSIZE" val="2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C[i]$&#10;&#10;&#10;\end{document}"/>
  <p:tag name="IGUANATEXSIZE" val="2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C^p[i] \not\in \pi_i$&#10;&#10;&#10;\end{document}"/>
  <p:tag name="IGUANATEXSIZE" val="2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_i~=~ \psi_i \cap (\Sigma_{i-1} - A_i^{\prime})$&#10;&#10;&#10;\end{document}"/>
  <p:tag name="IGUANATEXSIZE" val="20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rAyDSRUn} {\emph{\textbf{CrAyDSRUn}}}&#10;\newcommand{\CrAyDSRin} {\emph{\textbf{CrAyDSRin}}}&#10;\begin{document}&#10;&#10;$\CrAyDSRUn$ &#10;&#10;&#10;\end{document}"/>
  <p:tag name="IGUANATEXSIZE" val="2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enumerate}&#10;\pagestyle{empty}&#10;\begin{document}&#10;$A_i$&#10;\end{document}"/>
  <p:tag name="IGUANATEXSIZE" val="2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rAyDSRUn} {\emph{\textbf{CrAyDSRUn}}}&#10;\newcommand{\CrAyDSRin} {\emph{\textbf{CrAyDSRin}}}&#10;\begin{document}&#10;&#10;$\CrAyDSRUn$ &#10;&#10;&#10;\end{document}"/>
  <p:tag name="IGUANATEXSIZE" val="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{$&#10;&#10;&#10;\end{document}"/>
  <p:tag name="IGUANATEXSIZE" val="20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enumerate}&#10;\pagestyle{empty}&#10;\begin{document}&#10;$A_i$&#10;\end{document}"/>
  <p:tag name="IGUANATEXSIZE" val="2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enumerate}&#10;\pagestyle{empty}&#10;\begin{document}&#10;$A_i$&#10;\end{document}"/>
  <p:tag name="IGUANATEXSIZE" val="20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rAyDSRUn} {\emph{\textbf{CrAyDSRUn}}}&#10;\newcommand{\CrAyDSRin} {\emph{\textbf{CrAyDSRin}}}&#10;\begin{document}&#10;&#10;$\CrAyDSRUn$ &#10;&#10;&#10;\end{document}"/>
  <p:tag name="IGUANATEXSIZE" val="2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enumerate}&#10;\pagestyle{empty}&#10;\begin{document}&#10;$\Sigma_{i-1}~-~A_i^{\prime}$&#10;\end{document}"/>
  <p:tag name="IGUANATEXSIZE" val="2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enumerate}&#10;\pagestyle{empty}&#10;\begin{document}&#10;$O(m~|\Sigma|)$&#10;\end{document}"/>
  <p:tag name="IGUANATEXSIZE" val="2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rAyDSRUn} {\emph{\textbf{CrAyDSRUn}}}&#10;\newcommand{\CrAyDSRin} {\emph{\textbf{CrAyDSRin}}}&#10;\begin{document}&#10;&#10;$\CrAyDSRUn$ &#10;&#10;&#10;\end{document}"/>
  <p:tag name="IGUANATEXSIZE" val="2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enumerate}&#10;\pagestyle{empty}&#10;\begin{document}&#10;$\Sigma_{i-1}~-~A_i^{\prime}$&#10;\end{document}"/>
  <p:tag name="IGUANATEXSIZE" val="20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enumerate}&#10;\pagestyle{empty}&#10;\begin{document}&#10;$O(m~|\Sigma|)$&#10;\end{document}"/>
  <p:tag name="IGUANATEXSIZE" val="20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enumerate}&#10;\pagestyle{empty}&#10;\begin{document}&#10;$O(N~|\Sigma|)$&#10;\end{document}"/>
  <p:tag name="IGUANATEXSIZE" val="2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{$&#10;&#10;&#10;\end{document}"/>
  <p:tag name="IGUANATEXSIZE" val="2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{$&#10;&#10;&#10;\end{document}"/>
  <p:tag name="IGUANATEXSIZE" val="2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}$&#10;&#10;\end{document}"/>
  <p:tag name="IGUANATEXSIZE" val="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}$&#10;&#10;\end{document}"/>
  <p:tag name="IGUANATEXSIZE" val="2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}$&#10;&#10;\end{document}"/>
  <p:tag name="IGUANATEXSIZE" val="2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}$&#10;&#10;\end{document}"/>
  <p:tag name="IGUANATEXSIZE" val="2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}$&#10;&#10;\end{document}"/>
  <p:tag name="IGUANATEXSIZE" val="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}$&#10;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Sigma$&#10;&#10;&#10;\end{document}"/>
  <p:tag name="IGUANATEXSIZE" val="2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{$&#10;&#10;&#10;\end{document}"/>
  <p:tag name="IGUANATEXSIZE" val="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{$&#10;&#10;&#10;\end{document}"/>
  <p:tag name="IGUANATEXSIZE" val="2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}$&#10;&#10;\end{document}"/>
  <p:tag name="IGUANATEXSIZE" val="2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{$&#10;&#10;&#10;\end{document}"/>
  <p:tag name="IGUANATEXSIZE" val="2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{$&#10;&#10;&#10;\end{document}"/>
  <p:tag name="IGUANATEXSIZE" val="2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{$&#10;&#10;&#10;\end{document}"/>
  <p:tag name="IGUANATEXSIZE" val="2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}$&#10;&#10;\end{document}"/>
  <p:tag name="IGUANATEXSIZE" val="2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}$&#10;&#10;\end{document}"/>
  <p:tag name="IGUANATEXSIZE" val="2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}$&#10;&#10;\end{document}"/>
  <p:tag name="IGUANATEXSIZE" val="2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}$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Sigma$&#10;&#10;&#10;\end{document}"/>
  <p:tag name="IGUANATEXSIZE" val="2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$&#10;&#10;\end{document}"/>
  <p:tag name="IGUANATEXSIZE" val="2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C$&#10;&#10;\end{document}"/>
  <p:tag name="IGUANATEXSIZE" val="2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G$&#10;&#10;\end{document}"/>
  <p:tag name="IGUANATEXSIZE" val="2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$&#10;&#10;\end{document}"/>
  <p:tag name="IGUANATEXSIZE" val="2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C$&#10;&#10;\end{document}"/>
  <p:tag name="IGUANATEXSIZE" val="2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T$&#10;&#10;\end{document}"/>
  <p:tag name="IGUANATEXSIZE" val="2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$&#10;&#10;\end{document}"/>
  <p:tag name="IGUANATEXSIZE" val="2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G$&#10;&#10;\end{document}"/>
  <p:tag name="IGUANATEXSIZE" val="2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T$&#10;&#10;\end{document}"/>
  <p:tag name="IGUANATEXSIZE" val="2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C$&#10;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Sigma$&#10;&#10;&#10;\end{document}"/>
  <p:tag name="IGUANATEXSIZE" val="2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G$&#10;&#10;\end{document}"/>
  <p:tag name="IGUANATEXSIZE" val="2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T$&#10;&#10;\end{document}"/>
  <p:tag name="IGUANATEXSIZE" val="2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$&#10;&#10;\end{document}"/>
  <p:tag name="IGUANATEXSIZE" val="2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C$&#10;&#10;\end{document}"/>
  <p:tag name="IGUANATEXSIZE" val="2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$&#10;&#10;\end{document}"/>
  <p:tag name="IGUANATEXSIZE" val="2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G$&#10;&#10;\end{document}"/>
  <p:tag name="IGUANATEXSIZE" val="2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$&#10;&#10;\end{document}"/>
  <p:tag name="IGUANATEXSIZE" val="2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T$&#10;&#10;\end{document}"/>
  <p:tag name="IGUANATEXSIZE" val="2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C$&#10;&#10;\end{document}"/>
  <p:tag name="IGUANATEXSIZE" val="2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G$&#10;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{$&#10;&#10;&#10;\end{document}"/>
  <p:tag name="IGUANATEXSIZE" val="2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G$&#10;&#10;\end{document}"/>
  <p:tag name="IGUANATEXSIZE" val="2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T$&#10;&#10;\end{document}"/>
  <p:tag name="IGUANATEXSIZE" val="2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C$&#10;&#10;\end{document}"/>
  <p:tag name="IGUANATEXSIZE" val="2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T$&#10;&#10;\end{document}"/>
  <p:tag name="IGUANATEXSIZE" val="2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$&#10;&#10;\end{document}"/>
  <p:tag name="IGUANATEXSIZE" val="2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C$&#10;&#10;\end{document}"/>
  <p:tag name="IGUANATEXSIZE" val="2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G$&#10;&#10;\end{document}"/>
  <p:tag name="IGUANATEXSIZE" val="2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T$&#10;&#10;\end{document}"/>
  <p:tag name="IGUANATEXSIZE" val="2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latexsym}&#10;\usepackage{graphicx}&#10;\usepackage{enumerate}&#10;\usepackage{makeidx}&#10;\usepackage{amsfonts}&#10;\usepackage{algorithm}&#10;\usepackage{algpseudocode}&#10;\usepackage{mathrsfs}&#10;\usepackage{color}&#10;\pagestyle{empty}&#10;\begin{document}&#10;\begin{table}[h]&#10;\centering &#10;\footnotesize&#10;\resizebox{15cm}{!}&#10;{&#10; \begin{tabular}{*{17}{c}}&#10;   %\hline&#10;   Index &amp; 1 &amp; 2 &amp; 3 &amp; 4 &amp; 5 &amp; 6 &amp; 7 &amp; 8 &amp; 9 &amp; 10 &amp; 11 &amp; 12 &amp; 13 &amp; 14 &amp; 15 &amp; 16\\&#10;   \hline&#10;   $X$ = &amp; a &amp; a &amp; [abc] &amp; a &amp; [ac] &amp; b &amp; c &amp; a &amp; a &amp; [ac] &amp; b &amp; a &amp; c &amp; [abc] &amp; a &amp; [bc]\\&#10; \end{tabular}&#10;}&#10; \caption{An example of a degenerate string }&#10;\end{table}&#10;&#10;\end{document}"/>
  <p:tag name="IGUANATEXSIZE" val="2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latexsym}&#10;\usepackage{graphicx}&#10;\usepackage{enumerate}&#10;\usepackage{makeidx}&#10;\usepackage{amsfonts}&#10;\usepackage{algorithm}&#10;\usepackage{algpseudocode}&#10;\usepackage{mathrsfs}&#10;\usepackage{color}&#10;\pagestyle{empty}&#10;\begin{document}&#10;\begin{table}[h]&#10;\centering &#10;\footnotesize&#10;\resizebox{15cm}{!}&#10;{&#10; \begin{tabular}{*{17}{c}}&#10;   %\hline&#10;   Index &amp; 1 &amp; 2 &amp; 3 &amp; 4 &amp; 5 &amp; 6 &amp; 7 &amp; 8 &amp; 9 &amp; 10 &amp; 11 &amp; 12 &amp; 13 &amp; 14 &amp; 15 &amp; 16\\&#10;   \hline&#10;   $X$ = &amp; a &amp; a &amp; [abc] &amp; a &amp; [ac] &amp; b &amp; c &amp; a &amp; a &amp; [ac] &amp; b &amp; a &amp; c &amp; [abc] &amp; a &amp; [bc]\\&#10; \end{tabular}&#10;}&#10; \caption{An example of a degenerate string }&#10;\end{table}&#10;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}$&#10;&#10;\end{document}"/>
  <p:tag name="IGUANATEXSIZE" val="2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latexsym}&#10;\usepackage{graphicx}&#10;\usepackage{enumerate}&#10;\usepackage{makeidx}&#10;\usepackage{amsfonts}&#10;\usepackage{algorithm}&#10;\usepackage{algpseudocode}&#10;\usepackage{mathrsfs}&#10;\usepackage{color}&#10;\pagestyle{empty}&#10;\begin{document}&#10;$X[2]\approx X[5]$ Why?\\&#10; because $ X[2]\cap X[5] \neq \phi$\\&#10;\\&#10;Similarly $X[5]\approx X[7]$\\ &#10;\end{document}"/>
  <p:tag name="IGUANATEXSIZE" val="2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latexsym}&#10;\usepackage{graphicx}&#10;\usepackage{enumerate}&#10;\usepackage{makeidx}&#10;\usepackage{amsfonts}&#10;\usepackage{algorithm}&#10;\usepackage{algpseudocode}&#10;\usepackage{mathrsfs}&#10;\usepackage{color}&#10;\pagestyle{empty}&#10;\begin{document}&#10;\begin{table}[h]&#10;\centering &#10;\footnotesize&#10;\resizebox{15cm}{!}&#10;{&#10; \begin{tabular}{*{17}{c}}&#10;   %\hline&#10;   Index &amp; 1 &amp; 2 &amp; 3 &amp; 4 &amp; 5 &amp; 6 &amp; 7 &amp; 8 &amp; 9 &amp; 10 &amp; 11 &amp; 12 &amp; 13 &amp; 14 &amp; 15 &amp; 16\\&#10;   \hline&#10;   $X$ = &amp; a &amp; a &amp; [abc] &amp; a &amp; [ac] &amp; b &amp; c &amp; a &amp; a &amp; [ac] &amp; b &amp; a &amp; c &amp; [abc] &amp; a &amp; [bc]\\&#10; \end{tabular}&#10;}&#10; \caption{An example of a degenerate string }&#10;\end{table}&#10;&#10;\end{document}"/>
  <p:tag name="IGUANATEXSIZE" val="2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latexsym}&#10;\usepackage{graphicx}&#10;\usepackage{enumerate}&#10;\usepackage{makeidx}&#10;\usepackage{amsfonts}&#10;\usepackage{algorithm}&#10;\usepackage{algpseudocode}&#10;\usepackage{mathrsfs}&#10;\usepackage{color}&#10;\pagestyle{empty}&#10;\begin{document}&#10;$X[2]\approx X[5]$ Why?\\&#10; because $ X[2]\cap X[5] \neq \phi$\\&#10;\\&#10;Similarly $X[5]\approx X[7]$\\ &#10;\end{document}"/>
  <p:tag name="IGUANATEXSIZE" val="2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latexsym}&#10;\usepackage{graphicx}&#10;\usepackage{enumerate}&#10;\usepackage{makeidx}&#10;\usepackage{amsfonts}&#10;\usepackage{algorithm}&#10;\usepackage{algpseudocode}&#10;\usepackage{mathrsfs}&#10;\usepackage{color}&#10;\pagestyle{empty}&#10;\begin{document}&#10;interestingly, $X[2]\not\approx X[7]$ \\&#10;\hbox{ }\hbox{ }\hbox{ }\hbox{ }\hbox{non-transitivity of} \\&#10;\hbox{ }\hbox{ }\hbox{ }\hbox{ }matching&#10;\end{document}"/>
  <p:tag name="IGUANATEXSIZE" val="2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latexsym}&#10;\usepackage{graphicx}&#10;\usepackage{enumerate}&#10;\usepackage{makeidx}&#10;\usepackage{amsfonts}&#10;\usepackage{algorithm}&#10;\usepackage{algpseudocode}&#10;\usepackage{mathrsfs}&#10;\usepackage{color}&#10;\pagestyle{empty}&#10;\begin{document}&#10; $i \in \{1..n\},\ C[i]$ &#10;\end{document}"/>
  <p:tag name="IGUANATEXSIZE" val="2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latexsym}&#10;\usepackage{graphicx}&#10;\usepackage{enumerate}&#10;\usepackage{makeidx}&#10;\usepackage{amsfonts}&#10;\usepackage{algorithm}&#10;\usepackage{algpseudocode}&#10;\usepackage{mathrsfs}&#10;\usepackage{color}&#10;\pagestyle{empty}&#10;\begin{document}&#10; $i \in \{1..n\},\ C[i]$ &#10;\end{document}"/>
  <p:tag name="IGUANATEXSIZE" val="2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table}[h]&#10;\centering &#10;&#10; \begin{tabular}{*{20}{c}}&#10;   %\hline&#10;   Index &amp; 1 &amp; 2 &amp; 3 &amp; 4 &amp; 5 &amp; 6 &amp; 7 &amp; 8 &amp; 9 &amp; 10 &amp; 11 &amp; 12 &amp; 13 &amp; 14 &amp; 15 &amp; 16 &amp; 17 &amp; 18 &amp; 19 \\&#10;   \hline&#10;   $X$ = &amp; a &amp; b &amp; a &amp; a &amp; b &amp; a &amp; b &amp; a &amp; a &amp; b &amp; a &amp; a &amp; b &amp; a &amp; b &amp; a &amp; a &amp; b &amp; a \\&#10;&#10;   %\hline&#10;   $C$ =&amp; 0 &amp; 0 &amp; 0 &amp; 0 &amp; 0 &amp; 3 &amp; 0 &amp; 3 &amp; 0 &amp; 5 &amp; 6 &amp; 0 &amp; 5 &amp; 6 &amp; 0 &amp; 8 &amp; 9 &amp; 10 &amp; 11\\&#10;   %\hline&#10;&#10;   %\hline&#10; \end{tabular}&#10; &#10;\end{table}&#10;&#10;&#10;&#10;&#10;\end{document}"/>
  <p:tag name="IGUANATEXSIZE" val="2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latexsym}&#10;\usepackage{graphicx}&#10;\usepackage{enumerate}&#10;\usepackage{makeidx}&#10;\usepackage{amsfonts}&#10;\usepackage{algorithm}&#10;\usepackage{algpseudocode}&#10;\usepackage{mathrsfs}&#10;\usepackage{color}&#10;\pagestyle{empty}&#10;\begin{document}&#10;$C[19]=11,\ C[11]=6,\ C[6]=3\ and\ C[3]=0$&#10;\end{document}"/>
  <p:tag name="IGUANATEXSIZE" val="2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latexsym}&#10;\usepackage{graphicx}&#10;\usepackage{enumerate}&#10;\usepackage{makeidx}&#10;\usepackage{amsfonts}&#10;\usepackage{algorithm}&#10;\usepackage{algpseudocode}&#10;\usepackage{mathrsfs}&#10;\usepackage{color}&#10;\pagestyle{empty}&#10;\begin{document}&#10;$C[i]$&#10;\end{document}"/>
  <p:tag name="IGUANATEXSIZE" val="2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latexsym}&#10;\usepackage{graphicx}&#10;\usepackage{enumerate}&#10;\usepackage{makeidx}&#10;\usepackage{amsfonts}&#10;\usepackage{algorithm}&#10;\usepackage{algpseudocode}&#10;\usepackage{mathrsfs}&#10;\usepackage{color}&#10;\pagestyle{empty}&#10;\begin{document}&#10;$X[1..i]$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$&#10;&#10;\end{document}"/>
  <p:tag name="IGUANATEXSIZE" val="2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langle C^{p}[i]\rangle$  &#10;&#10;&#10;&#10;&#10;&#10;\end{document}"/>
  <p:tag name="IGUANATEXSIZE" val="2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1\leq p \leq |C[i]|$ &#10;&#10;&#10;&#10;&#10;&#10;\end{document}"/>
  <p:tag name="IGUANATEXSIZE" val="2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C^{p}[i]$ &#10;&#10;&#10;&#10;&#10;&#10;\end{document}"/>
  <p:tag name="IGUANATEXSIZE" val="2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latexsym}&#10;\usepackage{graphicx}&#10;\usepackage{enumerate}&#10;\usepackage{makeidx}&#10;\usepackage{amsfonts}&#10;\usepackage{algorithm}&#10;\usepackage{algpseudocode}&#10;\usepackage{mathrsfs}&#10;\usepackage{color}&#10;\pagestyle{empty}&#10;\begin{document}&#10;$C[i]$&#10;\end{document}"/>
  <p:tag name="IGUANATEXSIZE" val="2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latexsym}&#10;\usepackage{graphicx}&#10;\usepackage{enumerate}&#10;\usepackage{makeidx}&#10;\usepackage{amsfonts}&#10;\usepackage{algorithm}&#10;\usepackage{algpseudocode}&#10;\usepackage{mathrsfs}&#10;\usepackage{color}&#10;\pagestyle{empty}&#10;\begin{document}&#10;$X[1..i]$&#10;\end{document}"/>
  <p:tag name="IGUANATEXSIZE" val="2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latexsym}&#10;\usepackage{graphicx}&#10;\usepackage{enumerate}&#10;\usepackage{makeidx}&#10;\usepackage{amsfonts}&#10;\usepackage{algorithm}&#10;\usepackage{algpseudocode}&#10;\usepackage{mathrsfs}&#10;\usepackage{color}&#10;\pagestyle{empty}&#10;\begin{document}&#10;$C[i]$&#10;\end{document}"/>
  <p:tag name="IGUANATEXSIZE" val="2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latexsym}&#10;\usepackage{graphicx}&#10;\usepackage{enumerate}&#10;\usepackage{makeidx}&#10;\usepackage{amsfonts}&#10;\usepackage{algorithm}&#10;\usepackage{algpseudocode}&#10;\usepackage{mathrsfs}&#10;\usepackage{color}&#10;\pagestyle{empty}&#10;\begin{document}&#10;\begin{table}[h]&#10;\centering&#10; &#10;\footnotesize&#10; \begin{tabular}{*{7}{c}}&#10;   %\hline&#10;   Index &amp; 1 &amp; 2 &amp; 3 &amp; 4 &amp; 5 &amp; 6\\&#10;   \hline&#10;   $X$ = &amp; a &amp; b &amp; a &amp; [ab] &amp; [ab] &amp; a\\&#10;&#10;   %\hline&#10;   $C$ =&amp; 0 &amp; 0 &amp; 0 &amp; 2 &amp; 3 &amp; 4\\&#10;   %\hline&#10;             &amp;   &amp;   &amp;   &amp;   &amp; 2 &amp; 3\\&#10;   %\hline&#10; \end{tabular}&#10; \label{Table:degenerate_cover_array}&#10;\end{table}&#10;\end{document}"/>
  <p:tag name="IGUANATEXSIZE" val="2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latexsym}&#10;\usepackage{graphicx}&#10;\usepackage{enumerate}&#10;\usepackage{makeidx}&#10;\usepackage{amsfonts}&#10;\usepackage{algorithm}&#10;\usepackage{algpseudocode}&#10;\usepackage{mathrsfs}&#10;\usepackage{color}&#10;\pagestyle{empty}&#10;\begin{document}&#10;$i\geq 2$&#10;\end{document}"/>
  <p:tag name="IGUANATEXSIZE" val="2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latexsym}&#10;\usepackage{graphicx}&#10;\usepackage{enumerate}&#10;\usepackage{makeidx}&#10;\usepackage{amsfonts}&#10;\usepackage{algorithm}&#10;\usepackage{algpseudocode}&#10;\usepackage{mathrsfs}&#10;\usepackage{color}&#10;\pagestyle{empty}&#10;\begin{document}&#10;$\pi_i$&#10;\end{document}"/>
  <p:tag name="IGUANATEXSIZE" val="2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latexsym}&#10;\usepackage{graphicx}&#10;\usepackage{enumerate}&#10;\usepackage{makeidx}&#10;\usepackage{amsfonts}&#10;\usepackage{algorithm}&#10;\usepackage{algpseudocode}&#10;\usepackage{mathrsfs}&#10;\usepackage{color}&#10;\pagestyle{empty}&#10;\begin{document}&#10;\textit{candidate-length}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C$&#10;&#10;\end{document}"/>
  <p:tag name="IGUANATEXSIZE" val="2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latexsym}&#10;\usepackage{graphicx}&#10;\usepackage{enumerate}&#10;\usepackage{makeidx}&#10;\usepackage{amsfonts}&#10;\usepackage{algorithm}&#10;\usepackage{algpseudocode}&#10;\usepackage{mathrsfs}&#10;\usepackage{color}&#10;\pagestyle{empty}&#10;\begin{document}&#10;$X[1..i]$&#10;\end{document}"/>
  <p:tag name="IGUANATEXSIZE" val="2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latexsym}&#10;\usepackage{graphicx}&#10;\usepackage{enumerate}&#10;\usepackage{makeidx}&#10;\usepackage{amsfonts}&#10;\usepackage{algorithm}&#10;\usepackage{algpseudocode}&#10;\usepackage{mathrsfs}&#10;\usepackage{color}&#10;\pagestyle{empty}&#10;\begin{document}&#10;$i\geq 2$&#10;\end{document}"/>
  <p:tag name="IGUANATEXSIZE" val="2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latexsym}&#10;\usepackage{graphicx}&#10;\usepackage{enumerate}&#10;\usepackage{makeidx}&#10;\usepackage{amsfonts}&#10;\usepackage{algorithm}&#10;\usepackage{algpseudocode}&#10;\usepackage{mathrsfs}&#10;\usepackage{color}&#10;\pagestyle{empty}&#10;\begin{document}&#10;$\pi_i$&#10;\end{document}"/>
  <p:tag name="IGUANATEXSIZE" val="2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latexsym}&#10;\usepackage{graphicx}&#10;\usepackage{enumerate}&#10;\usepackage{makeidx}&#10;\usepackage{amsfonts}&#10;\usepackage{algorithm}&#10;\usepackage{algpseudocode}&#10;\usepackage{mathrsfs}&#10;\usepackage{color}&#10;\pagestyle{empty}&#10;\begin{document}&#10;\textit{candidate-length}&#10;\end{document}"/>
  <p:tag name="IGUANATEXSIZE" val="2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latexsym}&#10;\usepackage{graphicx}&#10;\usepackage{enumerate}&#10;\usepackage{makeidx}&#10;\usepackage{amsfonts}&#10;\usepackage{algorithm}&#10;\usepackage{algpseudocode}&#10;\usepackage{mathrsfs}&#10;\usepackage{color}&#10;\pagestyle{empty}&#10;\begin{document}&#10;$X[1..i]$&#10;\end{document}"/>
  <p:tag name="IGUANATEXSIZE" val="2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latexsym}&#10;\usepackage{graphicx}&#10;\usepackage{enumerate}&#10;\usepackage{makeidx}&#10;\usepackage{amsfonts}&#10;\usepackage{algorithm}&#10;\usepackage{algpseudocode}&#10;\usepackage{mathrsfs}&#10;\usepackage{color}&#10;\pagestyle{empty}&#10;\begin{document}&#10;$X[1..i]$&#10;\end{document}"/>
  <p:tag name="IGUANATEXSIZE" val="2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latexsym}&#10;\usepackage{graphicx}&#10;\usepackage{enumerate}&#10;\usepackage{makeidx}&#10;\usepackage{amsfonts}&#10;\usepackage{algorithm}&#10;\usepackage{algpseudocode}&#10;\usepackage{mathrsfs}&#10;\usepackage{color}&#10;\pagestyle{empty}&#10;\begin{document}&#10;$\pi_i=\{1,2,..,i-1 \}.$&#10;\end{document}"/>
  <p:tag name="IGUANATEXSIZE" val="2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latexsym}&#10;\usepackage{graphicx}&#10;\usepackage{enumerate}&#10;\usepackage{makeidx}&#10;\usepackage{amsfonts}&#10;\usepackage{algorithm}&#10;\usepackage{algpseudocode}&#10;\usepackage{mathrsfs}&#10;\usepackage{color}&#10;\pagestyle{empty}&#10;\begin{document}&#10; given a degenerate string $X$ of length $n$ on alphabet $\Sigma$,\\ &#10;\hbox{ } \hbox{ }we define $\Sigma_i \subseteq \Sigma\ $to be the set of symbols used by the prefix $X[1..i]$.&#10;\end{document}"/>
  <p:tag name="IGUANATEXSIZE" val="2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latexsym}&#10;\usepackage{graphicx}&#10;\usepackage{enumerate}&#10;\usepackage{makeidx}&#10;\usepackage{amsfonts}&#10;\usepackage{algorithm}&#10;\usepackage{algpseudocode}&#10;\usepackage{mathrsfs}&#10;\usepackage{color}&#10;\pagestyle{empty}&#10;\begin{document}&#10; given a degenerate string $X$ of length $n$ on alphabet $\Sigma$,\\ &#10;\hbox{ } \hbox{ }we define $\Sigma_i \subseteq \Sigma\ $to be the set of symbols used by the prefix $X[1..i]$.&#10;\end{document}"/>
  <p:tag name="IGUANATEXSIZE" val="2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latexsym}&#10;\usepackage{graphicx}&#10;\usepackage{enumerate}&#10;\usepackage{makeidx}&#10;\usepackage{amsfonts}&#10;\usepackage{algorithm}&#10;\usepackage{algpseudocode}&#10;\usepackage{mathrsfs}&#10;\usepackage{color}&#10;\pagestyle{empty}&#10;\begin{document}&#10;$C[i]$&#10;\end{document}"/>
  <p:tag name="IGUANATEXSIZE" val="20"/>
</p:tagLst>
</file>

<file path=ppt/theme/theme1.xml><?xml version="1.0" encoding="utf-8"?>
<a:theme xmlns:a="http://schemas.openxmlformats.org/drawingml/2006/main" name="Capsules">
  <a:themeElements>
    <a:clrScheme name="">
      <a:dk1>
        <a:srgbClr val="003366"/>
      </a:dk1>
      <a:lt1>
        <a:srgbClr val="FFFFFF"/>
      </a:lt1>
      <a:dk2>
        <a:srgbClr val="009C98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1">
                <a:gamma/>
                <a:shade val="50196"/>
                <a:invGamma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75000"/>
          <a:buFont typeface="Wingdings" pitchFamily="2" charset="2"/>
          <a:buChar char="l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1">
                <a:gamma/>
                <a:shade val="50196"/>
                <a:invGamma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75000"/>
          <a:buFont typeface="Wingdings" pitchFamily="2" charset="2"/>
          <a:buChar char="l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3236</TotalTime>
  <Words>1530</Words>
  <Application>Microsoft Office PowerPoint</Application>
  <PresentationFormat>On-screen Show (4:3)</PresentationFormat>
  <Paragraphs>492</Paragraphs>
  <Slides>59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Capsules</vt:lpstr>
      <vt:lpstr>Degenerate String Reconstruction from Cover Arrays (Extended Abstract)</vt:lpstr>
      <vt:lpstr>Motivation</vt:lpstr>
      <vt:lpstr>Goal of the Paper</vt:lpstr>
      <vt:lpstr>Degenerate String</vt:lpstr>
      <vt:lpstr>Degenerate String</vt:lpstr>
      <vt:lpstr>Degenerate String</vt:lpstr>
      <vt:lpstr>Degenerate String</vt:lpstr>
      <vt:lpstr>Degenerate String Example</vt:lpstr>
      <vt:lpstr>Degenerate String: Equality/Match</vt:lpstr>
      <vt:lpstr>Degenerate String: Equality/Match</vt:lpstr>
      <vt:lpstr>Cover Array of Regular String</vt:lpstr>
      <vt:lpstr>Cover Array of Regular String</vt:lpstr>
      <vt:lpstr>Cover Array of Regular String</vt:lpstr>
      <vt:lpstr>Cover Array of Regular String</vt:lpstr>
      <vt:lpstr>Exp. of Cover Array of Regular string</vt:lpstr>
      <vt:lpstr>Exp. of Cover Array of Regular string</vt:lpstr>
      <vt:lpstr>Cover Array for Degenerate String</vt:lpstr>
      <vt:lpstr>Cover Array for Degenerate String</vt:lpstr>
      <vt:lpstr>Example of Cover Array for Degenerate String </vt:lpstr>
      <vt:lpstr>Basic Validation of a Cover Array</vt:lpstr>
      <vt:lpstr>Basic Validation of a Cover Array</vt:lpstr>
      <vt:lpstr>Basic Validation of a Cover Array</vt:lpstr>
      <vt:lpstr>Basic Validation of a Cover Array</vt:lpstr>
      <vt:lpstr>Basic Validation of a Cover Array</vt:lpstr>
      <vt:lpstr>Basic Validation of a Cover Array</vt:lpstr>
      <vt:lpstr>Basic Validation of a Cover Array</vt:lpstr>
      <vt:lpstr>Basic Validation of a Cover Array</vt:lpstr>
      <vt:lpstr>Our Algorithms</vt:lpstr>
      <vt:lpstr>Our Algorithms</vt:lpstr>
      <vt:lpstr>CrAyDSRUn</vt:lpstr>
      <vt:lpstr>CrAyDSRUn</vt:lpstr>
      <vt:lpstr>CrAyDSRUn</vt:lpstr>
      <vt:lpstr>CrAyDSRUn</vt:lpstr>
      <vt:lpstr>CrAyDSRUn: Basic Steps</vt:lpstr>
      <vt:lpstr>CrAyDSRUn: Basic Steps</vt:lpstr>
      <vt:lpstr>CrAyDSRUn: Basic Steps</vt:lpstr>
      <vt:lpstr>CrAyDSRUn: Basic Steps</vt:lpstr>
      <vt:lpstr>CrAyDSRUn: Basic Steps</vt:lpstr>
      <vt:lpstr>CrAyDSRUn: Basic Steps</vt:lpstr>
      <vt:lpstr>CrAyDSRUn: Step 1</vt:lpstr>
      <vt:lpstr>CrAyDSRUn: Step 1</vt:lpstr>
      <vt:lpstr>CrAyDSRUn: Step 2</vt:lpstr>
      <vt:lpstr>CrAyDSRUn: Step 2</vt:lpstr>
      <vt:lpstr>CrAyDSRUn: Step 2</vt:lpstr>
      <vt:lpstr>CrAyDSRUn: Step 2</vt:lpstr>
      <vt:lpstr>CrAyDSRUn: Step 2</vt:lpstr>
      <vt:lpstr>CrAyDSRUn: Step 3</vt:lpstr>
      <vt:lpstr>CrAyDSRUn: Step 3</vt:lpstr>
      <vt:lpstr>CrAyDSRUn: Step 3</vt:lpstr>
      <vt:lpstr>CrAyDSRUn: Step 4</vt:lpstr>
      <vt:lpstr>CrAyDSRUn: Step 4</vt:lpstr>
      <vt:lpstr>CrAyDSRUn: Running Time</vt:lpstr>
      <vt:lpstr>CrAyDSRUn: Running Time</vt:lpstr>
      <vt:lpstr>CrAyDSRin</vt:lpstr>
      <vt:lpstr>CrAyDSRin</vt:lpstr>
      <vt:lpstr>CrAyDSRin</vt:lpstr>
      <vt:lpstr>CrAyDSRin: Running Time</vt:lpstr>
      <vt:lpstr>CrAyDSRin: Running Time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Degenerate String Reconstruction from Cover</dc:title>
  <dc:creator>dipankar</dc:creator>
  <cp:lastModifiedBy>ATABBI</cp:lastModifiedBy>
  <cp:revision>279</cp:revision>
  <dcterms:created xsi:type="dcterms:W3CDTF">2006-08-16T00:00:00Z</dcterms:created>
  <dcterms:modified xsi:type="dcterms:W3CDTF">2013-09-04T08:54:05Z</dcterms:modified>
</cp:coreProperties>
</file>