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3"/>
  </p:notesMasterIdLst>
  <p:sldIdLst>
    <p:sldId id="256" r:id="rId2"/>
    <p:sldId id="297" r:id="rId3"/>
    <p:sldId id="298" r:id="rId4"/>
    <p:sldId id="299" r:id="rId5"/>
    <p:sldId id="300" r:id="rId6"/>
    <p:sldId id="329" r:id="rId7"/>
    <p:sldId id="308" r:id="rId8"/>
    <p:sldId id="309" r:id="rId9"/>
    <p:sldId id="332" r:id="rId10"/>
    <p:sldId id="333" r:id="rId11"/>
    <p:sldId id="330" r:id="rId12"/>
    <p:sldId id="331" r:id="rId13"/>
    <p:sldId id="305" r:id="rId14"/>
    <p:sldId id="306" r:id="rId15"/>
    <p:sldId id="307" r:id="rId16"/>
    <p:sldId id="311" r:id="rId17"/>
    <p:sldId id="302" r:id="rId18"/>
    <p:sldId id="312" r:id="rId19"/>
    <p:sldId id="314" r:id="rId20"/>
    <p:sldId id="316" r:id="rId21"/>
    <p:sldId id="317" r:id="rId22"/>
    <p:sldId id="259" r:id="rId23"/>
    <p:sldId id="319" r:id="rId24"/>
    <p:sldId id="321" r:id="rId25"/>
    <p:sldId id="322" r:id="rId26"/>
    <p:sldId id="323" r:id="rId27"/>
    <p:sldId id="325" r:id="rId28"/>
    <p:sldId id="326" r:id="rId29"/>
    <p:sldId id="327" r:id="rId30"/>
    <p:sldId id="328" r:id="rId31"/>
    <p:sldId id="258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F09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667C3A0-A700-4CDA-81AD-340E7019320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D53FD1-B07A-487A-BD63-6CA163AC8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D0C3A51-0D8B-40D4-A1AD-918A9DDC122E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Random Access to Fibonacci Codes</a:t>
            </a:r>
            <a:endParaRPr 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40544" y="3357562"/>
            <a:ext cx="8062912" cy="250033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dirty="0" err="1" smtClean="0">
                <a:solidFill>
                  <a:schemeClr val="tx1"/>
                </a:solidFill>
              </a:rPr>
              <a:t>Shmuel</a:t>
            </a:r>
            <a:r>
              <a:rPr lang="en-US" sz="3600" b="1" dirty="0" smtClean="0">
                <a:solidFill>
                  <a:schemeClr val="tx1"/>
                </a:solidFill>
              </a:rPr>
              <a:t> T. Klein </a:t>
            </a:r>
            <a:r>
              <a:rPr lang="en-US" sz="3200" b="1" dirty="0" smtClean="0">
                <a:solidFill>
                  <a:schemeClr val="tx1"/>
                </a:solidFill>
              </a:rPr>
              <a:t>	    </a:t>
            </a:r>
            <a:r>
              <a:rPr lang="en-US" sz="3600" b="1" dirty="0" smtClean="0">
                <a:solidFill>
                  <a:schemeClr val="tx1"/>
                </a:solidFill>
              </a:rPr>
              <a:t>Dana </a:t>
            </a:r>
            <a:r>
              <a:rPr lang="en-US" sz="3600" b="1" dirty="0" err="1" smtClean="0">
                <a:solidFill>
                  <a:schemeClr val="tx1"/>
                </a:solidFill>
              </a:rPr>
              <a:t>Shapira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endParaRPr lang="en-US" sz="3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sz="3200" b="1" dirty="0" smtClean="0">
                <a:solidFill>
                  <a:schemeClr val="tx1"/>
                </a:solidFill>
              </a:rPr>
              <a:t>  </a:t>
            </a:r>
            <a:r>
              <a:rPr lang="en-US" sz="2800" b="1" dirty="0" smtClean="0">
                <a:solidFill>
                  <a:schemeClr val="tx1"/>
                </a:solidFill>
              </a:rPr>
              <a:t>Bar </a:t>
            </a:r>
            <a:r>
              <a:rPr lang="en-US" sz="2800" b="1" dirty="0" err="1" smtClean="0">
                <a:solidFill>
                  <a:schemeClr val="tx1"/>
                </a:solidFill>
              </a:rPr>
              <a:t>Ilan</a:t>
            </a:r>
            <a:r>
              <a:rPr lang="en-US" sz="2800" b="1" dirty="0" smtClean="0">
                <a:solidFill>
                  <a:schemeClr val="tx1"/>
                </a:solidFill>
              </a:rPr>
              <a:t> University         Ashkelon Academic 						College</a:t>
            </a:r>
          </a:p>
          <a:p>
            <a:pPr algn="l">
              <a:lnSpc>
                <a:spcPct val="8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				            </a:t>
            </a:r>
          </a:p>
          <a:p>
            <a:pPr algn="l">
              <a:lnSpc>
                <a:spcPct val="8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					   Ariel University    				</a:t>
            </a:r>
          </a:p>
          <a:p>
            <a:pPr algn="l">
              <a:lnSpc>
                <a:spcPct val="8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			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1296"/>
            <a:ext cx="8229600" cy="4572000"/>
          </a:xfrm>
        </p:spPr>
        <p:txBody>
          <a:bodyPr>
            <a:noAutofit/>
          </a:bodyPr>
          <a:lstStyle/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Set of strings ending in 11 with no other adjacent 1’s</a:t>
            </a: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endParaRPr lang="en-US" sz="2800" dirty="0" smtClean="0">
              <a:latin typeface="Century Gothic" pitchFamily="34" charset="0"/>
            </a:endParaRPr>
          </a:p>
          <a:p>
            <a:pPr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{</a:t>
            </a:r>
            <a:r>
              <a:rPr lang="en-US" sz="2800" dirty="0" smtClean="0">
                <a:latin typeface="Century Gothic" pitchFamily="34" charset="0"/>
              </a:rPr>
              <a:t>11, 011, 0011, 1011, 00011, 10011, 01011, 000011, 100011, 010011, 001011, 101011, 0000011, …}</a:t>
            </a: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endParaRPr lang="en-US" sz="2800" dirty="0" smtClean="0">
              <a:latin typeface="Century Gothic" pitchFamily="34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endParaRPr lang="en-US" sz="2800" dirty="0" smtClean="0">
              <a:latin typeface="Century Gothic" pitchFamily="34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endParaRPr lang="en-US" sz="2800" dirty="0" smtClean="0">
              <a:latin typeface="Century Gothic" pitchFamily="34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None/>
            </a:pPr>
            <a:endParaRPr lang="en-US" sz="2800" dirty="0" smtClean="0">
              <a:latin typeface="Century Gothic" pitchFamily="34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None/>
            </a:pPr>
            <a:r>
              <a:rPr lang="en-US" sz="2800" dirty="0" smtClean="0">
                <a:latin typeface="Century Gothic" pitchFamily="34" charset="0"/>
              </a:rPr>
              <a:t>		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Fibonacci Code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4114800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Fibonacci Codes</a:t>
            </a: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Rank and Select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Random Access using auxiliary index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Random Access using Wavelet trees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Improved Wavelet trees for Random Access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Experimental Results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Outline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C000"/>
                </a:solidFill>
              </a:rPr>
              <a:t>Rank and select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2400" dirty="0" smtClean="0"/>
              <a:t>Given a bit vector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/>
              <a:t> of length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algn="l" rtl="0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b="1" baseline="-25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B,i</a:t>
            </a:r>
            <a:r>
              <a:rPr lang="en-US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dirty="0" smtClean="0"/>
              <a:t>- (resp. </a:t>
            </a:r>
            <a:r>
              <a:rPr lang="en-US" sz="2400" b="1" dirty="0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b="1" baseline="-25000" dirty="0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B,i</a:t>
            </a:r>
            <a:r>
              <a:rPr lang="en-US" sz="2400" b="1" dirty="0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dirty="0" smtClean="0"/>
              <a:t>) - the number of 1s (resp. 0s) up to and including position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/>
              <a:t> in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pPr algn="l" rtl="0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sz="2400" b="1" baseline="-25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B,i</a:t>
            </a:r>
            <a:r>
              <a:rPr lang="en-US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dirty="0" smtClean="0"/>
              <a:t>- (resp. </a:t>
            </a:r>
            <a:r>
              <a:rPr lang="en-US" sz="2400" b="1" dirty="0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sz="2400" b="1" baseline="-25000" dirty="0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336699"/>
                </a:solidFill>
                <a:latin typeface="Courier New" pitchFamily="49" charset="0"/>
                <a:cs typeface="Courier New" pitchFamily="49" charset="0"/>
              </a:rPr>
              <a:t>B,i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dirty="0" smtClean="0"/>
              <a:t>) - returns the index of the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/>
              <a:t>th</a:t>
            </a:r>
            <a:r>
              <a:rPr lang="en-US" sz="2400" dirty="0" smtClean="0"/>
              <a:t> 1 (resp. 0s)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C000"/>
                </a:solidFill>
              </a:rPr>
              <a:t>Rank data structure	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B,i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= i-rank</a:t>
            </a:r>
            <a:r>
              <a:rPr lang="en-US" sz="2400" b="1" baseline="-25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B,i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>
              <a:defRPr/>
            </a:pP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 compute only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B,i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 smtClean="0"/>
          </a:p>
          <a:p>
            <a:pPr algn="l" rtl="0" eaLnBrk="1" hangingPunct="1">
              <a:defRPr/>
            </a:pPr>
            <a:endParaRPr lang="en-US" sz="2400" dirty="0" smtClean="0"/>
          </a:p>
          <a:p>
            <a:pPr algn="l" rtl="0" eaLnBrk="1" hangingPunct="1">
              <a:defRPr/>
            </a:pPr>
            <a:r>
              <a:rPr lang="en-US" sz="2400" dirty="0" smtClean="0"/>
              <a:t>Naive Solution: Store rank answers:</a:t>
            </a:r>
          </a:p>
          <a:p>
            <a:pPr algn="l" rtl="0" eaLnBrk="1" hangingPunct="1">
              <a:defRPr/>
            </a:pPr>
            <a:r>
              <a:rPr lang="en-US" sz="2400" dirty="0" smtClean="0"/>
              <a:t>Example:</a:t>
            </a:r>
          </a:p>
          <a:p>
            <a:pPr algn="l" rtl="0" eaLnBrk="1" hangingPunct="1">
              <a:defRPr/>
            </a:pPr>
            <a:endParaRPr lang="en-US" sz="2400" dirty="0" smtClean="0"/>
          </a:p>
          <a:p>
            <a:pPr algn="l" rtl="0" eaLnBrk="1" hangingPunct="1">
              <a:defRPr/>
            </a:pP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4419600"/>
          <a:ext cx="8816284" cy="111252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323535"/>
                <a:gridCol w="342595"/>
                <a:gridCol w="353020"/>
                <a:gridCol w="353020"/>
                <a:gridCol w="423624"/>
                <a:gridCol w="423624"/>
                <a:gridCol w="353020"/>
                <a:gridCol w="353020"/>
                <a:gridCol w="423624"/>
                <a:gridCol w="494228"/>
                <a:gridCol w="494228"/>
                <a:gridCol w="494228"/>
                <a:gridCol w="494228"/>
                <a:gridCol w="494228"/>
                <a:gridCol w="494228"/>
                <a:gridCol w="494228"/>
                <a:gridCol w="494228"/>
                <a:gridCol w="494228"/>
                <a:gridCol w="494228"/>
                <a:gridCol w="5249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31938"/>
            <a:ext cx="8229600" cy="441166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Store rank answers every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sz="2400" b="1" baseline="30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bits of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/>
              <a:t>.</a:t>
            </a:r>
          </a:p>
          <a:p>
            <a:pPr lvl="1" eaLnBrk="1" hangingPunct="1">
              <a:defRPr/>
            </a:pPr>
            <a:r>
              <a:rPr lang="en-US" sz="2400" dirty="0" smtClean="0"/>
              <a:t>Use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2400" dirty="0" smtClean="0"/>
              <a:t> bits for each answer</a:t>
            </a:r>
          </a:p>
          <a:p>
            <a:pPr eaLnBrk="1" hangingPunct="1">
              <a:defRPr/>
            </a:pPr>
            <a:r>
              <a:rPr lang="en-US" sz="2400" dirty="0" smtClean="0"/>
              <a:t>Divide each chunk into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sz="2400" b="1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n)/2 </a:t>
            </a:r>
            <a:r>
              <a:rPr lang="en-US" sz="2400" dirty="0" smtClean="0"/>
              <a:t>chunks , </a:t>
            </a:r>
          </a:p>
          <a:p>
            <a:pPr eaLnBrk="1" hangingPunct="1">
              <a:defRPr/>
            </a:pPr>
            <a:r>
              <a:rPr lang="en-US" sz="2400" dirty="0" smtClean="0"/>
              <a:t>Store rank answers relative to last sample every </a:t>
            </a:r>
          </a:p>
          <a:p>
            <a:pPr eaLnBrk="1" hangingPunct="1">
              <a:buNone/>
              <a:defRPr/>
            </a:pPr>
            <a:r>
              <a:rPr lang="en-US" sz="2400" dirty="0" smtClean="0"/>
              <a:t>	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sz="2400" b="1" baseline="30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n)/2</a:t>
            </a:r>
            <a:r>
              <a:rPr lang="en-US" sz="2400" dirty="0" smtClean="0"/>
              <a:t> bits</a:t>
            </a:r>
          </a:p>
          <a:p>
            <a:pPr lvl="1" eaLnBrk="1" hangingPunct="1">
              <a:defRPr/>
            </a:pPr>
            <a:r>
              <a:rPr lang="en-US" sz="2400" dirty="0" smtClean="0"/>
              <a:t>Use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2lglg n</a:t>
            </a:r>
            <a:r>
              <a:rPr lang="en-US" sz="2400" dirty="0" smtClean="0"/>
              <a:t> bits per sub-sample</a:t>
            </a:r>
          </a:p>
          <a:p>
            <a:pPr algn="l" rtl="0" eaLnBrk="1" hangingPunct="1">
              <a:defRPr/>
            </a:pPr>
            <a:endParaRPr lang="en-US" sz="2400" dirty="0" smtClean="0"/>
          </a:p>
          <a:p>
            <a:pPr algn="l" rtl="0" eaLnBrk="1" hangingPunct="1">
              <a:defRPr/>
            </a:pPr>
            <a:r>
              <a:rPr lang="en-US" sz="2400" dirty="0" smtClean="0"/>
              <a:t>Bottom Level – use a simple Lookup table.</a:t>
            </a:r>
          </a:p>
          <a:p>
            <a:pPr algn="l" rtl="0" eaLnBrk="1" hangingPunct="1">
              <a:defRPr/>
            </a:pPr>
            <a:endParaRPr lang="en-US" sz="2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122238"/>
            <a:ext cx="8659688" cy="12954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Jacobson’s rank data structure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5661248"/>
            <a:ext cx="3861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07F09"/>
                </a:solidFill>
              </a:rPr>
              <a:t>Space Complexity -  </a:t>
            </a:r>
            <a:endParaRPr lang="en-US" sz="2800" b="1" dirty="0">
              <a:solidFill>
                <a:srgbClr val="F07F0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C000"/>
                </a:solidFill>
              </a:rPr>
              <a:t>Rank </a:t>
            </a:r>
          </a:p>
        </p:txBody>
      </p:sp>
      <p:sp>
        <p:nvSpPr>
          <p:cNvPr id="50179" name="Rectangle 6"/>
          <p:cNvSpPr>
            <a:spLocks noChangeArrowheads="1"/>
          </p:cNvSpPr>
          <p:nvPr/>
        </p:nvSpPr>
        <p:spPr bwMode="auto">
          <a:xfrm>
            <a:off x="755650" y="1484313"/>
            <a:ext cx="7488238" cy="649287"/>
          </a:xfrm>
          <a:prstGeom prst="rect">
            <a:avLst/>
          </a:prstGeom>
          <a:solidFill>
            <a:srgbClr val="F07F0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F07F09"/>
              </a:solidFill>
              <a:latin typeface="Arial" charset="0"/>
            </a:endParaRPr>
          </a:p>
        </p:txBody>
      </p:sp>
      <p:sp>
        <p:nvSpPr>
          <p:cNvPr id="50180" name="Line 7"/>
          <p:cNvSpPr>
            <a:spLocks noChangeShapeType="1"/>
          </p:cNvSpPr>
          <p:nvPr/>
        </p:nvSpPr>
        <p:spPr bwMode="auto">
          <a:xfrm>
            <a:off x="2743200" y="148431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1" name="Line 8"/>
          <p:cNvSpPr>
            <a:spLocks noChangeShapeType="1"/>
          </p:cNvSpPr>
          <p:nvPr/>
        </p:nvSpPr>
        <p:spPr bwMode="auto">
          <a:xfrm>
            <a:off x="2438400" y="14478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2" name="Line 9"/>
          <p:cNvSpPr>
            <a:spLocks noChangeShapeType="1"/>
          </p:cNvSpPr>
          <p:nvPr/>
        </p:nvSpPr>
        <p:spPr bwMode="auto">
          <a:xfrm>
            <a:off x="4191000" y="14478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11"/>
          <p:cNvSpPr>
            <a:spLocks noChangeShapeType="1"/>
          </p:cNvSpPr>
          <p:nvPr/>
        </p:nvSpPr>
        <p:spPr bwMode="auto">
          <a:xfrm>
            <a:off x="4500563" y="148431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Line 12"/>
          <p:cNvSpPr>
            <a:spLocks noChangeShapeType="1"/>
          </p:cNvSpPr>
          <p:nvPr/>
        </p:nvSpPr>
        <p:spPr bwMode="auto">
          <a:xfrm>
            <a:off x="6705600" y="148431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5" name="Line 13"/>
          <p:cNvSpPr>
            <a:spLocks noChangeShapeType="1"/>
          </p:cNvSpPr>
          <p:nvPr/>
        </p:nvSpPr>
        <p:spPr bwMode="auto">
          <a:xfrm>
            <a:off x="6372225" y="148431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Line 16"/>
          <p:cNvSpPr>
            <a:spLocks noChangeShapeType="1"/>
          </p:cNvSpPr>
          <p:nvPr/>
        </p:nvSpPr>
        <p:spPr bwMode="auto">
          <a:xfrm>
            <a:off x="8243888" y="1484313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2" name="Line 30"/>
          <p:cNvSpPr>
            <a:spLocks noChangeShapeType="1"/>
          </p:cNvSpPr>
          <p:nvPr/>
        </p:nvSpPr>
        <p:spPr bwMode="auto">
          <a:xfrm>
            <a:off x="2987675" y="213360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94" name="Line 34"/>
          <p:cNvSpPr>
            <a:spLocks noChangeShapeType="1"/>
          </p:cNvSpPr>
          <p:nvPr/>
        </p:nvSpPr>
        <p:spPr bwMode="auto">
          <a:xfrm>
            <a:off x="3200400" y="3886200"/>
            <a:ext cx="2895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95" name="Text Box 36"/>
          <p:cNvSpPr txBox="1">
            <a:spLocks noChangeArrowheads="1"/>
          </p:cNvSpPr>
          <p:nvPr/>
        </p:nvSpPr>
        <p:spPr bwMode="auto">
          <a:xfrm>
            <a:off x="2162821" y="1600200"/>
            <a:ext cx="885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 dirty="0" smtClean="0">
                <a:latin typeface="+mj-lt"/>
              </a:rPr>
              <a:t>7041</a:t>
            </a:r>
            <a:endParaRPr lang="en-US" sz="2400" i="0" dirty="0">
              <a:latin typeface="+mj-lt"/>
            </a:endParaRPr>
          </a:p>
        </p:txBody>
      </p:sp>
      <p:sp>
        <p:nvSpPr>
          <p:cNvPr id="24" name="Right Brace 23"/>
          <p:cNvSpPr/>
          <p:nvPr/>
        </p:nvSpPr>
        <p:spPr bwMode="auto">
          <a:xfrm rot="5400000">
            <a:off x="1447800" y="1600200"/>
            <a:ext cx="304800" cy="1524000"/>
          </a:xfrm>
          <a:prstGeom prst="rightBrace">
            <a:avLst>
              <a:gd name="adj1" fmla="val 26483"/>
              <a:gd name="adj2" fmla="val 451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2187575" y="358946"/>
          <a:ext cx="860425" cy="945979"/>
        </p:xfrm>
        <a:graphic>
          <a:graphicData uri="http://schemas.openxmlformats.org/presentationml/2006/ole">
            <p:oleObj spid="_x0000_s39938" name="Equation" r:id="rId3" imgW="380880" imgH="419040" progId="Equation.DSMT4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971800" y="605135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/>
              <a:t>blocks</a:t>
            </a:r>
            <a:endParaRPr lang="en-US" sz="2400" i="0" dirty="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1255712" y="2544763"/>
          <a:ext cx="801688" cy="515937"/>
        </p:xfrm>
        <a:graphic>
          <a:graphicData uri="http://schemas.openxmlformats.org/presentationml/2006/ole">
            <p:oleObj spid="_x0000_s39939" name="Equation" r:id="rId4" imgW="355320" imgH="228600" progId="Equation.DSMT4">
              <p:embed/>
            </p:oleObj>
          </a:graphicData>
        </a:graphic>
      </p:graphicFrame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3810000" y="1595735"/>
            <a:ext cx="1072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 dirty="0" smtClean="0">
                <a:latin typeface="+mj-lt"/>
              </a:rPr>
              <a:t>21627</a:t>
            </a:r>
            <a:endParaRPr lang="en-US" sz="2400" i="0" dirty="0">
              <a:latin typeface="+mj-lt"/>
            </a:endParaRP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5023270" y="1595735"/>
            <a:ext cx="849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0" dirty="0" smtClean="0">
                <a:latin typeface="+mj-lt"/>
              </a:rPr>
              <a:t>. . .</a:t>
            </a:r>
            <a:endParaRPr lang="en-US" sz="2400" b="1" i="0" dirty="0">
              <a:latin typeface="+mj-lt"/>
            </a:endParaRP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2133600" y="3200400"/>
            <a:ext cx="1828800" cy="649287"/>
          </a:xfrm>
          <a:prstGeom prst="rect">
            <a:avLst/>
          </a:prstGeom>
          <a:solidFill>
            <a:srgbClr val="F07F0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2514600" y="32004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2667000" y="32004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3124200" y="32004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3276600" y="32004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3733800" y="32004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3226186" y="3429000"/>
            <a:ext cx="583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0" dirty="0" smtClean="0">
                <a:latin typeface="+mj-lt"/>
              </a:rPr>
              <a:t>...</a:t>
            </a:r>
            <a:endParaRPr lang="en-US" sz="2400" b="1" i="0" dirty="0">
              <a:latin typeface="+mj-lt"/>
            </a:endParaRP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2209800" y="3348335"/>
            <a:ext cx="697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 dirty="0" smtClean="0">
                <a:latin typeface="+mj-lt"/>
              </a:rPr>
              <a:t>613</a:t>
            </a:r>
            <a:endParaRPr lang="en-US" sz="2400" i="0" dirty="0">
              <a:latin typeface="+mj-lt"/>
            </a:endParaRPr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2819400" y="3352800"/>
            <a:ext cx="747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 dirty="0" smtClean="0">
                <a:latin typeface="+mj-lt"/>
              </a:rPr>
              <a:t>950</a:t>
            </a:r>
            <a:endParaRPr lang="en-US" sz="2400" i="0" dirty="0">
              <a:latin typeface="+mj-lt"/>
            </a:endParaRPr>
          </a:p>
        </p:txBody>
      </p:sp>
      <p:sp>
        <p:nvSpPr>
          <p:cNvPr id="41" name="Right Brace 40"/>
          <p:cNvSpPr/>
          <p:nvPr/>
        </p:nvSpPr>
        <p:spPr bwMode="auto">
          <a:xfrm rot="5400000">
            <a:off x="2247900" y="3695700"/>
            <a:ext cx="228600" cy="457200"/>
          </a:xfrm>
          <a:prstGeom prst="rightBrace">
            <a:avLst>
              <a:gd name="adj1" fmla="val 26483"/>
              <a:gd name="adj2" fmla="val 451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922463" y="3913187"/>
          <a:ext cx="744537" cy="887413"/>
        </p:xfrm>
        <a:graphic>
          <a:graphicData uri="http://schemas.openxmlformats.org/presentationml/2006/ole">
            <p:oleObj spid="_x0000_s39940" name="Equation" r:id="rId5" imgW="330120" imgH="393480" progId="Equation.DSMT4">
              <p:embed/>
            </p:oleObj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62000" y="5329535"/>
            <a:ext cx="3052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 smtClean="0"/>
              <a:t>Output = 7041+613+</a:t>
            </a:r>
            <a:endParaRPr lang="en-US" sz="2400" i="0" dirty="0"/>
          </a:p>
        </p:txBody>
      </p:sp>
      <p:sp>
        <p:nvSpPr>
          <p:cNvPr id="46" name="Right Brace 45"/>
          <p:cNvSpPr/>
          <p:nvPr/>
        </p:nvSpPr>
        <p:spPr bwMode="auto">
          <a:xfrm rot="5400000">
            <a:off x="3200400" y="1600200"/>
            <a:ext cx="304800" cy="1524000"/>
          </a:xfrm>
          <a:prstGeom prst="rightBrace">
            <a:avLst>
              <a:gd name="adj1" fmla="val 26483"/>
              <a:gd name="adj2" fmla="val 451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8" name="Right Brace 47"/>
          <p:cNvSpPr/>
          <p:nvPr/>
        </p:nvSpPr>
        <p:spPr bwMode="auto">
          <a:xfrm rot="5400000">
            <a:off x="7315200" y="1600200"/>
            <a:ext cx="304800" cy="1524000"/>
          </a:xfrm>
          <a:prstGeom prst="rightBrace">
            <a:avLst>
              <a:gd name="adj1" fmla="val 26483"/>
              <a:gd name="adj2" fmla="val 451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graphicFrame>
        <p:nvGraphicFramePr>
          <p:cNvPr id="49" name="Object 3"/>
          <p:cNvGraphicFramePr>
            <a:graphicFrameLocks noChangeAspect="1"/>
          </p:cNvGraphicFramePr>
          <p:nvPr/>
        </p:nvGraphicFramePr>
        <p:xfrm>
          <a:off x="7123112" y="2544763"/>
          <a:ext cx="801688" cy="515937"/>
        </p:xfrm>
        <a:graphic>
          <a:graphicData uri="http://schemas.openxmlformats.org/presentationml/2006/ole">
            <p:oleObj spid="_x0000_s39942" name="Equation" r:id="rId6" imgW="355320" imgH="228600" progId="Equation.DSMT4">
              <p:embed/>
            </p:oleObj>
          </a:graphicData>
        </a:graphic>
      </p:graphicFrame>
      <p:sp>
        <p:nvSpPr>
          <p:cNvPr id="50" name="Line 12"/>
          <p:cNvSpPr>
            <a:spLocks noChangeShapeType="1"/>
          </p:cNvSpPr>
          <p:nvPr/>
        </p:nvSpPr>
        <p:spPr bwMode="auto">
          <a:xfrm>
            <a:off x="3886200" y="320040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Right Brace 51"/>
          <p:cNvSpPr/>
          <p:nvPr/>
        </p:nvSpPr>
        <p:spPr bwMode="auto">
          <a:xfrm rot="5400000">
            <a:off x="2857500" y="3695701"/>
            <a:ext cx="228600" cy="457200"/>
          </a:xfrm>
          <a:prstGeom prst="rightBrace">
            <a:avLst>
              <a:gd name="adj1" fmla="val 26483"/>
              <a:gd name="adj2" fmla="val 451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3" name="Right Brace 52"/>
          <p:cNvSpPr/>
          <p:nvPr/>
        </p:nvSpPr>
        <p:spPr bwMode="auto">
          <a:xfrm rot="5400000">
            <a:off x="3695700" y="3695701"/>
            <a:ext cx="228600" cy="457200"/>
          </a:xfrm>
          <a:prstGeom prst="rightBrace">
            <a:avLst>
              <a:gd name="adj1" fmla="val 26483"/>
              <a:gd name="adj2" fmla="val 451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3122241" y="2553023"/>
          <a:ext cx="801687" cy="515937"/>
        </p:xfrm>
        <a:graphic>
          <a:graphicData uri="http://schemas.openxmlformats.org/presentationml/2006/ole">
            <p:oleObj spid="_x0000_s39945" name="Equation" r:id="rId7" imgW="355320" imgH="228600" progId="Equation.DSMT4">
              <p:embed/>
            </p:oleObj>
          </a:graphicData>
        </a:graphic>
      </p:graphicFrame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2603327" y="3909740"/>
          <a:ext cx="744537" cy="887412"/>
        </p:xfrm>
        <a:graphic>
          <a:graphicData uri="http://schemas.openxmlformats.org/presentationml/2006/ole">
            <p:oleObj spid="_x0000_s39946" name="Equation" r:id="rId8" imgW="330120" imgH="393480" progId="Equation.DSMT4">
              <p:embed/>
            </p:oleObj>
          </a:graphicData>
        </a:graphic>
      </p:graphicFrame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3467423" y="3909740"/>
          <a:ext cx="744537" cy="887412"/>
        </p:xfrm>
        <a:graphic>
          <a:graphicData uri="http://schemas.openxmlformats.org/presentationml/2006/ole">
            <p:oleObj spid="_x0000_s39947" name="Equation" r:id="rId9" imgW="330120" imgH="393480" progId="Equation.DSMT4">
              <p:embed/>
            </p:oleObj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6096000" y="3468960"/>
          <a:ext cx="2819400" cy="3200400"/>
        </p:xfrm>
        <a:graphic>
          <a:graphicData uri="http://schemas.openxmlformats.org/drawingml/2006/table">
            <a:tbl>
              <a:tblPr bandRow="1">
                <a:noFill/>
                <a:tableStyleId>{FABFCF23-3B69-468F-B69F-88F6DE6A72F2}</a:tableStyleId>
              </a:tblPr>
              <a:tblGrid>
                <a:gridCol w="1295400"/>
                <a:gridCol w="1524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000…00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000…01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000…10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000…11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…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1111…0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1111…1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4" name="Right Brace 53"/>
          <p:cNvSpPr/>
          <p:nvPr/>
        </p:nvSpPr>
        <p:spPr bwMode="auto">
          <a:xfrm rot="16200000">
            <a:off x="8001000" y="2590801"/>
            <a:ext cx="304800" cy="1371600"/>
          </a:xfrm>
          <a:prstGeom prst="rightBrace">
            <a:avLst>
              <a:gd name="adj1" fmla="val 26483"/>
              <a:gd name="adj2" fmla="val 5138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graphicFrame>
        <p:nvGraphicFramePr>
          <p:cNvPr id="56" name="Object 10"/>
          <p:cNvGraphicFramePr>
            <a:graphicFrameLocks noChangeAspect="1"/>
          </p:cNvGraphicFramePr>
          <p:nvPr/>
        </p:nvGraphicFramePr>
        <p:xfrm>
          <a:off x="7924800" y="6019800"/>
          <a:ext cx="552450" cy="658812"/>
        </p:xfrm>
        <a:graphic>
          <a:graphicData uri="http://schemas.openxmlformats.org/presentationml/2006/ole">
            <p:oleObj spid="_x0000_s39949" name="Equation" r:id="rId10" imgW="330120" imgH="393480" progId="Equation.DSMT4">
              <p:embed/>
            </p:oleObj>
          </a:graphicData>
        </a:graphic>
      </p:graphicFrame>
      <p:graphicFrame>
        <p:nvGraphicFramePr>
          <p:cNvPr id="57" name="Object 11"/>
          <p:cNvGraphicFramePr>
            <a:graphicFrameLocks noChangeAspect="1"/>
          </p:cNvGraphicFramePr>
          <p:nvPr/>
        </p:nvGraphicFramePr>
        <p:xfrm>
          <a:off x="7670800" y="5486400"/>
          <a:ext cx="1062038" cy="658813"/>
        </p:xfrm>
        <a:graphic>
          <a:graphicData uri="http://schemas.openxmlformats.org/presentationml/2006/ole">
            <p:oleObj spid="_x0000_s39950" name="Equation" r:id="rId11" imgW="634680" imgH="393480" progId="Equation.DSMT4">
              <p:embed/>
            </p:oleObj>
          </a:graphicData>
        </a:graphic>
      </p:graphicFrame>
      <p:graphicFrame>
        <p:nvGraphicFramePr>
          <p:cNvPr id="62" name="Object 9"/>
          <p:cNvGraphicFramePr>
            <a:graphicFrameLocks noChangeAspect="1"/>
          </p:cNvGraphicFramePr>
          <p:nvPr/>
        </p:nvGraphicFramePr>
        <p:xfrm>
          <a:off x="6477000" y="2465387"/>
          <a:ext cx="552742" cy="658813"/>
        </p:xfrm>
        <a:graphic>
          <a:graphicData uri="http://schemas.openxmlformats.org/presentationml/2006/ole">
            <p:oleObj spid="_x0000_s39952" name="Equation" r:id="rId12" imgW="330120" imgH="393480" progId="Equation.DSMT4">
              <p:embed/>
            </p:oleObj>
          </a:graphicData>
        </a:graphic>
      </p:graphicFrame>
      <p:sp>
        <p:nvSpPr>
          <p:cNvPr id="63" name="Right Brace 62"/>
          <p:cNvSpPr/>
          <p:nvPr/>
        </p:nvSpPr>
        <p:spPr bwMode="auto">
          <a:xfrm rot="16200000">
            <a:off x="6553200" y="2590801"/>
            <a:ext cx="304800" cy="1371600"/>
          </a:xfrm>
          <a:prstGeom prst="rightBrace">
            <a:avLst>
              <a:gd name="adj1" fmla="val 26483"/>
              <a:gd name="adj2" fmla="val 5138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4114800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Fibonacci Codes</a:t>
            </a: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Rank and Select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Random Access using auxiliary index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Random Access using Wavelet trees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Improved Wavelet trees for Random Access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Experimental Results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Outline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Using an Auxiliary Index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3346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1. E(T)     compress T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2. Generate B of size |E(T)| so that: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		B[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]    1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iff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E(T)[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] is the 			first bit of a codeword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3. Construct a rank/select data 				structure for B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95736" y="213285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31840" y="314096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75656" y="5661248"/>
            <a:ext cx="3711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07F09"/>
                </a:solidFill>
              </a:rPr>
              <a:t>Space Complexity </a:t>
            </a:r>
            <a:r>
              <a:rPr lang="en-US" sz="2800" b="1" dirty="0" smtClean="0">
                <a:solidFill>
                  <a:srgbClr val="F07F09"/>
                </a:solidFill>
              </a:rPr>
              <a:t>  </a:t>
            </a:r>
            <a:endParaRPr lang="en-US" sz="2800" b="1" dirty="0">
              <a:solidFill>
                <a:srgbClr val="F07F0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4114800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Fibonacci Codes</a:t>
            </a: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Rank and Select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Random Access using auxiliary index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Random Access using Wavelet trees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Improved Wavelet trees for Random Access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Experimental Results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Outline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כותרת 1"/>
          <p:cNvSpPr txBox="1">
            <a:spLocks/>
          </p:cNvSpPr>
          <p:nvPr/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Using Wavelet Trees</a:t>
            </a:r>
            <a:endParaRPr kumimoji="0" lang="en-US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9552" y="1556792"/>
            <a:ext cx="884729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T = COMPRESSORS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 = {C, M, P, E, O, R, S}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Occ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= {1,1,1,1,2,2,3}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E(T)= 01011 0011 10011 00011 011 1011 </a:t>
            </a:r>
          </a:p>
          <a:p>
            <a:pPr lvl="3">
              <a:buClr>
                <a:schemeClr val="accent1"/>
              </a:buClr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 11 11 0011 011 11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4655408" y="3299234"/>
            <a:ext cx="3571900" cy="3298118"/>
            <a:chOff x="3143240" y="2363130"/>
            <a:chExt cx="3571900" cy="3298118"/>
          </a:xfrm>
        </p:grpSpPr>
        <p:sp>
          <p:nvSpPr>
            <p:cNvPr id="85" name="אליפסה 1"/>
            <p:cNvSpPr/>
            <p:nvPr/>
          </p:nvSpPr>
          <p:spPr>
            <a:xfrm>
              <a:off x="4857752" y="236313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7" name="מחבר ישר 18"/>
            <p:cNvCxnSpPr>
              <a:stCxn id="85" idx="3"/>
              <a:endCxn id="89" idx="0"/>
            </p:cNvCxnSpPr>
            <p:nvPr/>
          </p:nvCxnSpPr>
          <p:spPr>
            <a:xfrm rot="5400000">
              <a:off x="4286249" y="2392721"/>
              <a:ext cx="399037" cy="8276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מחבר ישר 20"/>
            <p:cNvCxnSpPr>
              <a:stCxn id="85" idx="5"/>
              <a:endCxn id="114" idx="0"/>
            </p:cNvCxnSpPr>
            <p:nvPr/>
          </p:nvCxnSpPr>
          <p:spPr>
            <a:xfrm rot="16200000" flipH="1">
              <a:off x="5387409" y="2321282"/>
              <a:ext cx="399037" cy="9705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אליפסה 47"/>
            <p:cNvSpPr/>
            <p:nvPr/>
          </p:nvSpPr>
          <p:spPr>
            <a:xfrm>
              <a:off x="3929058" y="3006072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1" name="מחבר ישר 50"/>
            <p:cNvCxnSpPr>
              <a:stCxn id="89" idx="3"/>
              <a:endCxn id="96" idx="0"/>
            </p:cNvCxnSpPr>
            <p:nvPr/>
          </p:nvCxnSpPr>
          <p:spPr>
            <a:xfrm rot="5400000">
              <a:off x="3607588" y="3214258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מחבר ישר 51"/>
            <p:cNvCxnSpPr>
              <a:stCxn id="89" idx="5"/>
              <a:endCxn id="100" idx="0"/>
            </p:cNvCxnSpPr>
            <p:nvPr/>
          </p:nvCxnSpPr>
          <p:spPr>
            <a:xfrm rot="16200000" flipH="1">
              <a:off x="4208682" y="3214257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6" name="אליפסה 61"/>
            <p:cNvSpPr/>
            <p:nvPr/>
          </p:nvSpPr>
          <p:spPr>
            <a:xfrm>
              <a:off x="3428992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אליפסה 64"/>
            <p:cNvSpPr/>
            <p:nvPr/>
          </p:nvSpPr>
          <p:spPr>
            <a:xfrm>
              <a:off x="3143240" y="414908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9" name="מחבר ישר 67"/>
            <p:cNvCxnSpPr>
              <a:stCxn id="96" idx="3"/>
              <a:endCxn id="98" idx="0"/>
            </p:cNvCxnSpPr>
            <p:nvPr/>
          </p:nvCxnSpPr>
          <p:spPr>
            <a:xfrm rot="5400000">
              <a:off x="3214679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0" name="אליפסה 77"/>
            <p:cNvSpPr/>
            <p:nvPr/>
          </p:nvSpPr>
          <p:spPr>
            <a:xfrm>
              <a:off x="4429124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אליפסה 78"/>
            <p:cNvSpPr/>
            <p:nvPr/>
          </p:nvSpPr>
          <p:spPr>
            <a:xfrm>
              <a:off x="4714876" y="4149080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אליפסה 96"/>
            <p:cNvSpPr/>
            <p:nvPr/>
          </p:nvSpPr>
          <p:spPr>
            <a:xfrm>
              <a:off x="4143372" y="414908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1" name="מחבר ישר 101"/>
            <p:cNvCxnSpPr>
              <a:stCxn id="100" idx="3"/>
              <a:endCxn id="104" idx="0"/>
            </p:cNvCxnSpPr>
            <p:nvPr/>
          </p:nvCxnSpPr>
          <p:spPr>
            <a:xfrm rot="5400000">
              <a:off x="4214811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מחבר ישר 102"/>
            <p:cNvCxnSpPr>
              <a:stCxn id="100" idx="5"/>
              <a:endCxn id="101" idx="0"/>
            </p:cNvCxnSpPr>
            <p:nvPr/>
          </p:nvCxnSpPr>
          <p:spPr>
            <a:xfrm rot="16200000" flipH="1">
              <a:off x="4601591" y="3892918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4" name="אליפסה 105"/>
            <p:cNvSpPr/>
            <p:nvPr/>
          </p:nvSpPr>
          <p:spPr>
            <a:xfrm>
              <a:off x="5929322" y="3006072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6" name="מחבר ישר 106"/>
            <p:cNvCxnSpPr>
              <a:stCxn id="114" idx="3"/>
              <a:endCxn id="119" idx="0"/>
            </p:cNvCxnSpPr>
            <p:nvPr/>
          </p:nvCxnSpPr>
          <p:spPr>
            <a:xfrm rot="5400000">
              <a:off x="5607852" y="3214258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מחבר ישר 107"/>
            <p:cNvCxnSpPr>
              <a:stCxn id="114" idx="5"/>
              <a:endCxn id="122" idx="0"/>
            </p:cNvCxnSpPr>
            <p:nvPr/>
          </p:nvCxnSpPr>
          <p:spPr>
            <a:xfrm rot="16200000" flipH="1">
              <a:off x="6208946" y="3214257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9" name="אליפסה 109"/>
            <p:cNvSpPr/>
            <p:nvPr/>
          </p:nvSpPr>
          <p:spPr>
            <a:xfrm>
              <a:off x="5429256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אליפסה 112"/>
            <p:cNvSpPr/>
            <p:nvPr/>
          </p:nvSpPr>
          <p:spPr>
            <a:xfrm>
              <a:off x="5143504" y="414908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1" name="מחבר ישר 114"/>
            <p:cNvCxnSpPr>
              <a:stCxn id="119" idx="3"/>
              <a:endCxn id="120" idx="0"/>
            </p:cNvCxnSpPr>
            <p:nvPr/>
          </p:nvCxnSpPr>
          <p:spPr>
            <a:xfrm rot="5400000">
              <a:off x="5214943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אליפסה 117"/>
            <p:cNvSpPr/>
            <p:nvPr/>
          </p:nvSpPr>
          <p:spPr>
            <a:xfrm>
              <a:off x="6429388" y="357757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אליפסה 78"/>
            <p:cNvSpPr/>
            <p:nvPr/>
          </p:nvSpPr>
          <p:spPr>
            <a:xfrm>
              <a:off x="5693967" y="415136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4" name="מחבר ישר 102"/>
            <p:cNvCxnSpPr>
              <a:stCxn id="119" idx="5"/>
              <a:endCxn id="123" idx="0"/>
            </p:cNvCxnSpPr>
            <p:nvPr/>
          </p:nvCxnSpPr>
          <p:spPr>
            <a:xfrm>
              <a:off x="5673161" y="3821481"/>
              <a:ext cx="163682" cy="3298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5" name="אליפסה 78"/>
            <p:cNvSpPr/>
            <p:nvPr/>
          </p:nvSpPr>
          <p:spPr>
            <a:xfrm>
              <a:off x="5942432" y="4764713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6" name="מחבר ישר 102"/>
            <p:cNvCxnSpPr>
              <a:stCxn id="123" idx="5"/>
              <a:endCxn id="125" idx="0"/>
            </p:cNvCxnSpPr>
            <p:nvPr/>
          </p:nvCxnSpPr>
          <p:spPr>
            <a:xfrm>
              <a:off x="5937872" y="4395265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אליפסה 78"/>
            <p:cNvSpPr/>
            <p:nvPr/>
          </p:nvSpPr>
          <p:spPr>
            <a:xfrm>
              <a:off x="5384894" y="4762143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9" name="מחבר ישר 102"/>
            <p:cNvCxnSpPr>
              <a:stCxn id="120" idx="5"/>
              <a:endCxn id="127" idx="0"/>
            </p:cNvCxnSpPr>
            <p:nvPr/>
          </p:nvCxnSpPr>
          <p:spPr>
            <a:xfrm>
              <a:off x="5387409" y="4392985"/>
              <a:ext cx="140361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אליפסה 78"/>
            <p:cNvSpPr/>
            <p:nvPr/>
          </p:nvSpPr>
          <p:spPr>
            <a:xfrm>
              <a:off x="5633359" y="537549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1" name="מחבר ישר 102"/>
            <p:cNvCxnSpPr>
              <a:stCxn id="127" idx="5"/>
              <a:endCxn id="130" idx="0"/>
            </p:cNvCxnSpPr>
            <p:nvPr/>
          </p:nvCxnSpPr>
          <p:spPr>
            <a:xfrm>
              <a:off x="5628799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אליפסה 78"/>
            <p:cNvSpPr/>
            <p:nvPr/>
          </p:nvSpPr>
          <p:spPr>
            <a:xfrm>
              <a:off x="3389711" y="4762143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3" name="מחבר ישר 102"/>
            <p:cNvCxnSpPr>
              <a:stCxn id="98" idx="5"/>
              <a:endCxn id="132" idx="0"/>
            </p:cNvCxnSpPr>
            <p:nvPr/>
          </p:nvCxnSpPr>
          <p:spPr>
            <a:xfrm>
              <a:off x="3387145" y="4392985"/>
              <a:ext cx="145442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4" name="אליפסה 78"/>
            <p:cNvSpPr/>
            <p:nvPr/>
          </p:nvSpPr>
          <p:spPr>
            <a:xfrm>
              <a:off x="3638176" y="537549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5" name="מחבר ישר 102"/>
            <p:cNvCxnSpPr>
              <a:stCxn id="132" idx="5"/>
              <a:endCxn id="134" idx="0"/>
            </p:cNvCxnSpPr>
            <p:nvPr/>
          </p:nvCxnSpPr>
          <p:spPr>
            <a:xfrm>
              <a:off x="3633616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6" name="אליפסה 78"/>
            <p:cNvSpPr/>
            <p:nvPr/>
          </p:nvSpPr>
          <p:spPr>
            <a:xfrm>
              <a:off x="4397823" y="4762143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7" name="מחבר ישר 102"/>
            <p:cNvCxnSpPr>
              <a:stCxn id="104" idx="5"/>
              <a:endCxn id="136" idx="0"/>
            </p:cNvCxnSpPr>
            <p:nvPr/>
          </p:nvCxnSpPr>
          <p:spPr>
            <a:xfrm>
              <a:off x="4387277" y="4392985"/>
              <a:ext cx="153422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8" name="אליפסה 78"/>
            <p:cNvSpPr/>
            <p:nvPr/>
          </p:nvSpPr>
          <p:spPr>
            <a:xfrm>
              <a:off x="4646288" y="537549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9" name="מחבר ישר 102"/>
            <p:cNvCxnSpPr>
              <a:stCxn id="136" idx="5"/>
              <a:endCxn id="138" idx="0"/>
            </p:cNvCxnSpPr>
            <p:nvPr/>
          </p:nvCxnSpPr>
          <p:spPr>
            <a:xfrm>
              <a:off x="4641728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" name="אליפסה 78"/>
            <p:cNvSpPr/>
            <p:nvPr/>
          </p:nvSpPr>
          <p:spPr>
            <a:xfrm>
              <a:off x="3656702" y="4186079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1" name="מחבר ישר 102"/>
            <p:cNvCxnSpPr>
              <a:stCxn id="96" idx="5"/>
              <a:endCxn id="140" idx="0"/>
            </p:cNvCxnSpPr>
            <p:nvPr/>
          </p:nvCxnSpPr>
          <p:spPr>
            <a:xfrm>
              <a:off x="3672897" y="3821481"/>
              <a:ext cx="126681" cy="3645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2" name="אליפסה 78"/>
            <p:cNvSpPr/>
            <p:nvPr/>
          </p:nvSpPr>
          <p:spPr>
            <a:xfrm>
              <a:off x="3905167" y="4799432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3" name="מחבר ישר 102"/>
            <p:cNvCxnSpPr>
              <a:stCxn id="140" idx="5"/>
              <a:endCxn id="142" idx="0"/>
            </p:cNvCxnSpPr>
            <p:nvPr/>
          </p:nvCxnSpPr>
          <p:spPr>
            <a:xfrm>
              <a:off x="3900607" y="4429984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4355976" y="3212976"/>
            <a:ext cx="4176464" cy="2848382"/>
            <a:chOff x="2843808" y="2276872"/>
            <a:chExt cx="4176464" cy="2848382"/>
          </a:xfrm>
        </p:grpSpPr>
        <p:sp>
          <p:nvSpPr>
            <p:cNvPr id="145" name="TextBox 144"/>
            <p:cNvSpPr txBox="1"/>
            <p:nvPr/>
          </p:nvSpPr>
          <p:spPr>
            <a:xfrm>
              <a:off x="4211960" y="2924944"/>
              <a:ext cx="95410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100101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843808" y="3532946"/>
              <a:ext cx="56938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716016" y="3501008"/>
              <a:ext cx="55521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011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6222746" y="2924944"/>
              <a:ext cx="79752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00111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724128" y="3501008"/>
              <a:ext cx="44114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148064" y="2276872"/>
              <a:ext cx="156696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00100111001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899054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3377814" y="4109010"/>
              <a:ext cx="42697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843808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3106966" y="4685074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139952" y="4725144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364088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940152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627246" y="4685074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94520"/>
            <a:ext cx="8215064" cy="4114800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Divide the encoded file into blocks of size </a:t>
            </a:r>
            <a:r>
              <a:rPr lang="en-US" sz="2800" b="1" dirty="0" smtClean="0">
                <a:latin typeface="Century Gothic" pitchFamily="34" charset="0"/>
                <a:cs typeface="Courier New" pitchFamily="49" charset="0"/>
              </a:rPr>
              <a:t>b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Use an auxiliary bit vector to indicate the beginning of each block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Time – </a:t>
            </a:r>
            <a:r>
              <a:rPr lang="en-US" sz="2800" b="1" dirty="0" smtClean="0">
                <a:latin typeface="Century Gothic" pitchFamily="34" charset="0"/>
                <a:cs typeface="Courier New" pitchFamily="49" charset="0"/>
              </a:rPr>
              <a:t>O(b)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Time vs. Memory storage tradeoff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Random Access to Variable length Codes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כותרת 1"/>
          <p:cNvSpPr txBox="1">
            <a:spLocks/>
          </p:cNvSpPr>
          <p:nvPr/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Extract</a:t>
            </a:r>
            <a:endParaRPr kumimoji="0" lang="en-US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78952" y="1124744"/>
            <a:ext cx="6609502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extract(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code	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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v	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</a:rPr>
              <a:t>root</a:t>
            </a:r>
            <a:endParaRPr lang="en-US" sz="28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while v is not a leaf 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if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[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] = 0;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	v     left(v)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	code		code0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	 rank</a:t>
            </a:r>
            <a:r>
              <a:rPr lang="en-US" sz="2800" b="1" baseline="-25000" dirty="0" smtClean="0">
                <a:latin typeface="Courier New" pitchFamily="49" charset="0"/>
                <a:cs typeface="Courier New" pitchFamily="49" charset="0"/>
                <a:sym typeface="Symbol"/>
              </a:rPr>
              <a:t>0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else 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	v     right(v)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	code		code1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	 rank</a:t>
            </a:r>
            <a:r>
              <a:rPr lang="en-US" sz="2800" b="1" baseline="-25000" dirty="0" smtClean="0">
                <a:latin typeface="Courier New" pitchFamily="49" charset="0"/>
                <a:cs typeface="Courier New" pitchFamily="49" charset="0"/>
                <a:sym typeface="Symbol"/>
              </a:rPr>
              <a:t>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return D(code)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2723168" y="184482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995936" y="350100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051720" y="227687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4572000" y="393305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923928" y="436510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3995936" y="5229200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572000" y="566124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51920" y="6093296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כותרת 1"/>
          <p:cNvSpPr txBox="1">
            <a:spLocks/>
          </p:cNvSpPr>
          <p:nvPr/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Select</a:t>
            </a:r>
            <a:endParaRPr kumimoji="0" lang="en-US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5536" y="1124744"/>
            <a:ext cx="789831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(T,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w	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leaf corresponding to f(x)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 v	    father of w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 while v 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if w is a left child of v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index of the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baseline="30000" dirty="0" err="1" smtClean="0">
                <a:latin typeface="Courier New" pitchFamily="49" charset="0"/>
                <a:cs typeface="Courier New" pitchFamily="49" charset="0"/>
                <a:sym typeface="Symbol"/>
              </a:rPr>
              <a:t>th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0 in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endParaRPr lang="en-US" sz="28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else 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index of the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800" b="1" baseline="30000" dirty="0" err="1" smtClean="0">
                <a:latin typeface="Courier New" pitchFamily="49" charset="0"/>
                <a:cs typeface="Courier New" pitchFamily="49" charset="0"/>
                <a:sym typeface="Symbol"/>
              </a:rPr>
              <a:t>th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1 in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8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endParaRPr lang="en-US" sz="28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return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1259632" y="184482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195736" y="350100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1259632" y="220486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195736" y="436510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Redundant </a:t>
            </a:r>
            <a:r>
              <a:rPr lang="en-US" sz="2800" dirty="0" smtClean="0"/>
              <a:t>information for single child nodes.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Similar </a:t>
            </a:r>
            <a:r>
              <a:rPr lang="en-US" sz="2800" dirty="0" smtClean="0"/>
              <a:t>to the collapsing strategy suffix trees </a:t>
            </a:r>
          </a:p>
        </p:txBody>
      </p:sp>
      <p:sp>
        <p:nvSpPr>
          <p:cNvPr id="10" name="כותרת 1"/>
          <p:cNvSpPr>
            <a:spLocks noGrp="1"/>
          </p:cNvSpPr>
          <p:nvPr>
            <p:ph type="title"/>
          </p:nvPr>
        </p:nvSpPr>
        <p:spPr>
          <a:xfrm>
            <a:off x="457200" y="229768"/>
            <a:ext cx="8229600" cy="1399032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effectLst/>
              </a:rPr>
              <a:t>Enhanced Wavelet tree for Fibonacci codes</a:t>
            </a:r>
            <a:endParaRPr lang="en-US" b="1" dirty="0">
              <a:solidFill>
                <a:srgbClr val="FFC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08"/>
          <p:cNvGrpSpPr/>
          <p:nvPr/>
        </p:nvGrpSpPr>
        <p:grpSpPr>
          <a:xfrm>
            <a:off x="2771800" y="1844824"/>
            <a:ext cx="3571900" cy="3298118"/>
            <a:chOff x="3143240" y="2363130"/>
            <a:chExt cx="3571900" cy="3298118"/>
          </a:xfrm>
        </p:grpSpPr>
        <p:sp>
          <p:nvSpPr>
            <p:cNvPr id="110" name="אליפסה 1"/>
            <p:cNvSpPr/>
            <p:nvPr/>
          </p:nvSpPr>
          <p:spPr>
            <a:xfrm>
              <a:off x="4857752" y="236313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3" name="מחבר ישר 18"/>
            <p:cNvCxnSpPr>
              <a:stCxn id="110" idx="3"/>
              <a:endCxn id="118" idx="0"/>
            </p:cNvCxnSpPr>
            <p:nvPr/>
          </p:nvCxnSpPr>
          <p:spPr>
            <a:xfrm rot="5400000">
              <a:off x="4286249" y="2392721"/>
              <a:ext cx="399037" cy="8276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מחבר ישר 20"/>
            <p:cNvCxnSpPr>
              <a:stCxn id="110" idx="5"/>
              <a:endCxn id="137" idx="0"/>
            </p:cNvCxnSpPr>
            <p:nvPr/>
          </p:nvCxnSpPr>
          <p:spPr>
            <a:xfrm rot="16200000" flipH="1">
              <a:off x="5387409" y="2321282"/>
              <a:ext cx="399037" cy="9705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אליפסה 47"/>
            <p:cNvSpPr/>
            <p:nvPr/>
          </p:nvSpPr>
          <p:spPr>
            <a:xfrm>
              <a:off x="3929058" y="3006072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7" name="מחבר ישר 50"/>
            <p:cNvCxnSpPr>
              <a:stCxn id="118" idx="3"/>
              <a:endCxn id="129" idx="0"/>
            </p:cNvCxnSpPr>
            <p:nvPr/>
          </p:nvCxnSpPr>
          <p:spPr>
            <a:xfrm rot="5400000">
              <a:off x="3607588" y="3214258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מחבר ישר 51"/>
            <p:cNvCxnSpPr>
              <a:stCxn id="118" idx="5"/>
              <a:endCxn id="132" idx="0"/>
            </p:cNvCxnSpPr>
            <p:nvPr/>
          </p:nvCxnSpPr>
          <p:spPr>
            <a:xfrm rot="16200000" flipH="1">
              <a:off x="4208682" y="3214257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9" name="אליפסה 61"/>
            <p:cNvSpPr/>
            <p:nvPr/>
          </p:nvSpPr>
          <p:spPr>
            <a:xfrm>
              <a:off x="3428992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אליפסה 64"/>
            <p:cNvSpPr/>
            <p:nvPr/>
          </p:nvSpPr>
          <p:spPr>
            <a:xfrm>
              <a:off x="3143240" y="414908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1" name="מחבר ישר 67"/>
            <p:cNvCxnSpPr>
              <a:stCxn id="129" idx="3"/>
              <a:endCxn id="130" idx="0"/>
            </p:cNvCxnSpPr>
            <p:nvPr/>
          </p:nvCxnSpPr>
          <p:spPr>
            <a:xfrm rot="5400000">
              <a:off x="3214679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אליפסה 77"/>
            <p:cNvSpPr/>
            <p:nvPr/>
          </p:nvSpPr>
          <p:spPr>
            <a:xfrm>
              <a:off x="4429124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אליפסה 78"/>
            <p:cNvSpPr/>
            <p:nvPr/>
          </p:nvSpPr>
          <p:spPr>
            <a:xfrm>
              <a:off x="4714876" y="4149080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אליפסה 96"/>
            <p:cNvSpPr/>
            <p:nvPr/>
          </p:nvSpPr>
          <p:spPr>
            <a:xfrm>
              <a:off x="4143372" y="414908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5" name="מחבר ישר 101"/>
            <p:cNvCxnSpPr>
              <a:stCxn id="132" idx="3"/>
              <a:endCxn id="134" idx="0"/>
            </p:cNvCxnSpPr>
            <p:nvPr/>
          </p:nvCxnSpPr>
          <p:spPr>
            <a:xfrm rot="5400000">
              <a:off x="4214811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מחבר ישר 102"/>
            <p:cNvCxnSpPr>
              <a:stCxn id="132" idx="5"/>
              <a:endCxn id="133" idx="0"/>
            </p:cNvCxnSpPr>
            <p:nvPr/>
          </p:nvCxnSpPr>
          <p:spPr>
            <a:xfrm rot="16200000" flipH="1">
              <a:off x="4601591" y="3892918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7" name="אליפסה 105"/>
            <p:cNvSpPr/>
            <p:nvPr/>
          </p:nvSpPr>
          <p:spPr>
            <a:xfrm>
              <a:off x="5929322" y="3006072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8" name="מחבר ישר 106"/>
            <p:cNvCxnSpPr>
              <a:stCxn id="137" idx="3"/>
              <a:endCxn id="140" idx="0"/>
            </p:cNvCxnSpPr>
            <p:nvPr/>
          </p:nvCxnSpPr>
          <p:spPr>
            <a:xfrm rot="5400000">
              <a:off x="5607852" y="3214258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מחבר ישר 107"/>
            <p:cNvCxnSpPr>
              <a:stCxn id="137" idx="5"/>
              <a:endCxn id="143" idx="0"/>
            </p:cNvCxnSpPr>
            <p:nvPr/>
          </p:nvCxnSpPr>
          <p:spPr>
            <a:xfrm rot="16200000" flipH="1">
              <a:off x="6208946" y="3214257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" name="אליפסה 109"/>
            <p:cNvSpPr/>
            <p:nvPr/>
          </p:nvSpPr>
          <p:spPr>
            <a:xfrm>
              <a:off x="5429256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אליפסה 112"/>
            <p:cNvSpPr/>
            <p:nvPr/>
          </p:nvSpPr>
          <p:spPr>
            <a:xfrm>
              <a:off x="5143504" y="414908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2" name="מחבר ישר 114"/>
            <p:cNvCxnSpPr>
              <a:stCxn id="140" idx="3"/>
              <a:endCxn id="141" idx="0"/>
            </p:cNvCxnSpPr>
            <p:nvPr/>
          </p:nvCxnSpPr>
          <p:spPr>
            <a:xfrm rot="5400000">
              <a:off x="5214943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3" name="אליפסה 117"/>
            <p:cNvSpPr/>
            <p:nvPr/>
          </p:nvSpPr>
          <p:spPr>
            <a:xfrm>
              <a:off x="6429388" y="357757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אליפסה 78"/>
            <p:cNvSpPr/>
            <p:nvPr/>
          </p:nvSpPr>
          <p:spPr>
            <a:xfrm>
              <a:off x="5693967" y="415136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5" name="מחבר ישר 102"/>
            <p:cNvCxnSpPr>
              <a:stCxn id="140" idx="5"/>
              <a:endCxn id="144" idx="0"/>
            </p:cNvCxnSpPr>
            <p:nvPr/>
          </p:nvCxnSpPr>
          <p:spPr>
            <a:xfrm>
              <a:off x="5673161" y="3821481"/>
              <a:ext cx="163682" cy="3298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6" name="אליפסה 78"/>
            <p:cNvSpPr/>
            <p:nvPr/>
          </p:nvSpPr>
          <p:spPr>
            <a:xfrm>
              <a:off x="5942432" y="4764713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7" name="מחבר ישר 102"/>
            <p:cNvCxnSpPr>
              <a:stCxn id="144" idx="5"/>
              <a:endCxn id="146" idx="0"/>
            </p:cNvCxnSpPr>
            <p:nvPr/>
          </p:nvCxnSpPr>
          <p:spPr>
            <a:xfrm>
              <a:off x="5937872" y="4395265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8" name="אליפסה 78"/>
            <p:cNvSpPr/>
            <p:nvPr/>
          </p:nvSpPr>
          <p:spPr>
            <a:xfrm>
              <a:off x="5384894" y="4762143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9" name="מחבר ישר 102"/>
            <p:cNvCxnSpPr>
              <a:stCxn id="141" idx="5"/>
              <a:endCxn id="148" idx="0"/>
            </p:cNvCxnSpPr>
            <p:nvPr/>
          </p:nvCxnSpPr>
          <p:spPr>
            <a:xfrm>
              <a:off x="5387409" y="4392985"/>
              <a:ext cx="140361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0" name="אליפסה 78"/>
            <p:cNvSpPr/>
            <p:nvPr/>
          </p:nvSpPr>
          <p:spPr>
            <a:xfrm>
              <a:off x="5633359" y="537549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1" name="מחבר ישר 102"/>
            <p:cNvCxnSpPr>
              <a:stCxn id="148" idx="5"/>
              <a:endCxn id="150" idx="0"/>
            </p:cNvCxnSpPr>
            <p:nvPr/>
          </p:nvCxnSpPr>
          <p:spPr>
            <a:xfrm>
              <a:off x="5628799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2" name="אליפסה 78"/>
            <p:cNvSpPr/>
            <p:nvPr/>
          </p:nvSpPr>
          <p:spPr>
            <a:xfrm>
              <a:off x="3389711" y="4762143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3" name="מחבר ישר 102"/>
            <p:cNvCxnSpPr>
              <a:stCxn id="130" idx="5"/>
              <a:endCxn id="152" idx="0"/>
            </p:cNvCxnSpPr>
            <p:nvPr/>
          </p:nvCxnSpPr>
          <p:spPr>
            <a:xfrm>
              <a:off x="3387145" y="4392985"/>
              <a:ext cx="145442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4" name="אליפסה 78"/>
            <p:cNvSpPr/>
            <p:nvPr/>
          </p:nvSpPr>
          <p:spPr>
            <a:xfrm>
              <a:off x="3638176" y="537549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5" name="מחבר ישר 102"/>
            <p:cNvCxnSpPr>
              <a:stCxn id="152" idx="5"/>
              <a:endCxn id="154" idx="0"/>
            </p:cNvCxnSpPr>
            <p:nvPr/>
          </p:nvCxnSpPr>
          <p:spPr>
            <a:xfrm>
              <a:off x="3633616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אליפסה 78"/>
            <p:cNvSpPr/>
            <p:nvPr/>
          </p:nvSpPr>
          <p:spPr>
            <a:xfrm>
              <a:off x="4397823" y="4762143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7" name="מחבר ישר 102"/>
            <p:cNvCxnSpPr>
              <a:stCxn id="134" idx="5"/>
              <a:endCxn id="156" idx="0"/>
            </p:cNvCxnSpPr>
            <p:nvPr/>
          </p:nvCxnSpPr>
          <p:spPr>
            <a:xfrm>
              <a:off x="4387277" y="4392985"/>
              <a:ext cx="153422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8" name="אליפסה 78"/>
            <p:cNvSpPr/>
            <p:nvPr/>
          </p:nvSpPr>
          <p:spPr>
            <a:xfrm>
              <a:off x="4646288" y="537549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9" name="מחבר ישר 102"/>
            <p:cNvCxnSpPr>
              <a:stCxn id="156" idx="5"/>
              <a:endCxn id="158" idx="0"/>
            </p:cNvCxnSpPr>
            <p:nvPr/>
          </p:nvCxnSpPr>
          <p:spPr>
            <a:xfrm>
              <a:off x="4641728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0" name="אליפסה 78"/>
            <p:cNvSpPr/>
            <p:nvPr/>
          </p:nvSpPr>
          <p:spPr>
            <a:xfrm>
              <a:off x="3656702" y="4186079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1" name="מחבר ישר 102"/>
            <p:cNvCxnSpPr>
              <a:stCxn id="129" idx="5"/>
              <a:endCxn id="160" idx="0"/>
            </p:cNvCxnSpPr>
            <p:nvPr/>
          </p:nvCxnSpPr>
          <p:spPr>
            <a:xfrm>
              <a:off x="3672897" y="3821481"/>
              <a:ext cx="126681" cy="3645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2" name="אליפסה 78"/>
            <p:cNvSpPr/>
            <p:nvPr/>
          </p:nvSpPr>
          <p:spPr>
            <a:xfrm>
              <a:off x="3905167" y="4799432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3" name="מחבר ישר 102"/>
            <p:cNvCxnSpPr>
              <a:stCxn id="160" idx="5"/>
              <a:endCxn id="162" idx="0"/>
            </p:cNvCxnSpPr>
            <p:nvPr/>
          </p:nvCxnSpPr>
          <p:spPr>
            <a:xfrm>
              <a:off x="3900607" y="4429984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4" name="Group 163"/>
          <p:cNvGrpSpPr/>
          <p:nvPr/>
        </p:nvGrpSpPr>
        <p:grpSpPr>
          <a:xfrm>
            <a:off x="2483768" y="1732746"/>
            <a:ext cx="4176464" cy="2848382"/>
            <a:chOff x="2843808" y="2276872"/>
            <a:chExt cx="4176464" cy="2848382"/>
          </a:xfrm>
        </p:grpSpPr>
        <p:sp>
          <p:nvSpPr>
            <p:cNvPr id="165" name="TextBox 164"/>
            <p:cNvSpPr txBox="1"/>
            <p:nvPr/>
          </p:nvSpPr>
          <p:spPr>
            <a:xfrm>
              <a:off x="4211960" y="2924944"/>
              <a:ext cx="95410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100101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2843808" y="3532946"/>
              <a:ext cx="56938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716016" y="3501008"/>
              <a:ext cx="55521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011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222746" y="2924944"/>
              <a:ext cx="79752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00111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724128" y="3501008"/>
              <a:ext cx="44114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148064" y="2276872"/>
              <a:ext cx="156696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00100111001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3899054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3377814" y="4109010"/>
              <a:ext cx="42697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2843808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3106966" y="4685074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4139952" y="4725144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364088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940152" y="4109010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5627246" y="4685074"/>
              <a:ext cx="31290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771800" y="1844824"/>
            <a:ext cx="3571900" cy="2108701"/>
            <a:chOff x="3143240" y="1643050"/>
            <a:chExt cx="3571900" cy="2108701"/>
          </a:xfrm>
          <a:solidFill>
            <a:srgbClr val="C00000"/>
          </a:solidFill>
        </p:grpSpPr>
        <p:sp>
          <p:nvSpPr>
            <p:cNvPr id="57" name="אליפסה 1"/>
            <p:cNvSpPr/>
            <p:nvPr/>
          </p:nvSpPr>
          <p:spPr>
            <a:xfrm>
              <a:off x="4857752" y="164305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0" name="מחבר ישר 18"/>
            <p:cNvCxnSpPr>
              <a:stCxn id="57" idx="3"/>
              <a:endCxn id="77" idx="0"/>
            </p:cNvCxnSpPr>
            <p:nvPr/>
          </p:nvCxnSpPr>
          <p:spPr>
            <a:xfrm rot="5400000">
              <a:off x="4286249" y="1672641"/>
              <a:ext cx="399037" cy="827665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מחבר ישר 20"/>
            <p:cNvCxnSpPr>
              <a:stCxn id="57" idx="5"/>
              <a:endCxn id="111" idx="0"/>
            </p:cNvCxnSpPr>
            <p:nvPr/>
          </p:nvCxnSpPr>
          <p:spPr>
            <a:xfrm rot="16200000" flipH="1">
              <a:off x="5387409" y="1601202"/>
              <a:ext cx="399037" cy="970541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אליפסה 47"/>
            <p:cNvSpPr/>
            <p:nvPr/>
          </p:nvSpPr>
          <p:spPr>
            <a:xfrm>
              <a:off x="3929058" y="2285992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2" name="מחבר ישר 50"/>
            <p:cNvCxnSpPr>
              <a:stCxn id="77" idx="3"/>
              <a:endCxn id="88" idx="0"/>
            </p:cNvCxnSpPr>
            <p:nvPr/>
          </p:nvCxnSpPr>
          <p:spPr>
            <a:xfrm rot="5400000">
              <a:off x="3607588" y="2494178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מחבר ישר 51"/>
            <p:cNvCxnSpPr>
              <a:stCxn id="77" idx="5"/>
              <a:endCxn id="96" idx="0"/>
            </p:cNvCxnSpPr>
            <p:nvPr/>
          </p:nvCxnSpPr>
          <p:spPr>
            <a:xfrm rot="16200000" flipH="1">
              <a:off x="4208682" y="2494177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אליפסה 61"/>
            <p:cNvSpPr/>
            <p:nvPr/>
          </p:nvSpPr>
          <p:spPr>
            <a:xfrm>
              <a:off x="3428992" y="285749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אליפסה 64"/>
            <p:cNvSpPr/>
            <p:nvPr/>
          </p:nvSpPr>
          <p:spPr>
            <a:xfrm>
              <a:off x="3143240" y="342900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1" name="מחבר ישר 67"/>
            <p:cNvCxnSpPr>
              <a:stCxn id="88" idx="3"/>
              <a:endCxn id="89" idx="0"/>
            </p:cNvCxnSpPr>
            <p:nvPr/>
          </p:nvCxnSpPr>
          <p:spPr>
            <a:xfrm rot="5400000">
              <a:off x="3214679" y="3172839"/>
              <a:ext cx="327599" cy="184723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6" name="אליפסה 77"/>
            <p:cNvSpPr/>
            <p:nvPr/>
          </p:nvSpPr>
          <p:spPr>
            <a:xfrm>
              <a:off x="4429124" y="285749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אליפסה 78"/>
            <p:cNvSpPr/>
            <p:nvPr/>
          </p:nvSpPr>
          <p:spPr>
            <a:xfrm>
              <a:off x="4714876" y="342900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אליפסה 96"/>
            <p:cNvSpPr/>
            <p:nvPr/>
          </p:nvSpPr>
          <p:spPr>
            <a:xfrm>
              <a:off x="4143372" y="342900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0" name="מחבר ישר 101"/>
            <p:cNvCxnSpPr>
              <a:stCxn id="96" idx="3"/>
              <a:endCxn id="99" idx="0"/>
            </p:cNvCxnSpPr>
            <p:nvPr/>
          </p:nvCxnSpPr>
          <p:spPr>
            <a:xfrm rot="5400000">
              <a:off x="4214811" y="3172839"/>
              <a:ext cx="327599" cy="184723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מחבר ישר 102"/>
            <p:cNvCxnSpPr>
              <a:stCxn id="96" idx="5"/>
              <a:endCxn id="98" idx="0"/>
            </p:cNvCxnSpPr>
            <p:nvPr/>
          </p:nvCxnSpPr>
          <p:spPr>
            <a:xfrm rot="16200000" flipH="1">
              <a:off x="4601591" y="3172838"/>
              <a:ext cx="327599" cy="184723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אליפסה 105"/>
            <p:cNvSpPr/>
            <p:nvPr/>
          </p:nvSpPr>
          <p:spPr>
            <a:xfrm>
              <a:off x="5929322" y="2285992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2" name="מחבר ישר 106"/>
            <p:cNvCxnSpPr>
              <a:stCxn id="111" idx="3"/>
              <a:endCxn id="117" idx="0"/>
            </p:cNvCxnSpPr>
            <p:nvPr/>
          </p:nvCxnSpPr>
          <p:spPr>
            <a:xfrm rot="5400000">
              <a:off x="5607852" y="2494178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מחבר ישר 107"/>
            <p:cNvCxnSpPr>
              <a:stCxn id="111" idx="5"/>
              <a:endCxn id="121" idx="0"/>
            </p:cNvCxnSpPr>
            <p:nvPr/>
          </p:nvCxnSpPr>
          <p:spPr>
            <a:xfrm rot="16200000" flipH="1">
              <a:off x="6208946" y="2494177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7" name="אליפסה 109"/>
            <p:cNvSpPr/>
            <p:nvPr/>
          </p:nvSpPr>
          <p:spPr>
            <a:xfrm>
              <a:off x="5429256" y="285749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אליפסה 112"/>
            <p:cNvSpPr/>
            <p:nvPr/>
          </p:nvSpPr>
          <p:spPr>
            <a:xfrm>
              <a:off x="5143504" y="342900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0" name="מחבר ישר 114"/>
            <p:cNvCxnSpPr>
              <a:stCxn id="117" idx="3"/>
              <a:endCxn id="119" idx="0"/>
            </p:cNvCxnSpPr>
            <p:nvPr/>
          </p:nvCxnSpPr>
          <p:spPr>
            <a:xfrm rot="5400000">
              <a:off x="5214943" y="3172839"/>
              <a:ext cx="327599" cy="184723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אליפסה 117"/>
            <p:cNvSpPr/>
            <p:nvPr/>
          </p:nvSpPr>
          <p:spPr>
            <a:xfrm>
              <a:off x="6429388" y="285749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אליפסה 78"/>
            <p:cNvSpPr/>
            <p:nvPr/>
          </p:nvSpPr>
          <p:spPr>
            <a:xfrm>
              <a:off x="5693967" y="343128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4" name="מחבר ישר 102"/>
            <p:cNvCxnSpPr>
              <a:stCxn id="117" idx="5"/>
              <a:endCxn id="123" idx="0"/>
            </p:cNvCxnSpPr>
            <p:nvPr/>
          </p:nvCxnSpPr>
          <p:spPr>
            <a:xfrm>
              <a:off x="5673161" y="3101401"/>
              <a:ext cx="163682" cy="32987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5" name="אליפסה 78"/>
            <p:cNvSpPr/>
            <p:nvPr/>
          </p:nvSpPr>
          <p:spPr>
            <a:xfrm>
              <a:off x="3656702" y="3465999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6" name="מחבר ישר 102"/>
            <p:cNvCxnSpPr>
              <a:stCxn id="88" idx="5"/>
              <a:endCxn id="125" idx="0"/>
            </p:cNvCxnSpPr>
            <p:nvPr/>
          </p:nvCxnSpPr>
          <p:spPr>
            <a:xfrm>
              <a:off x="3672897" y="3101401"/>
              <a:ext cx="126681" cy="36459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9" name="Group 178"/>
          <p:cNvGrpSpPr/>
          <p:nvPr/>
        </p:nvGrpSpPr>
        <p:grpSpPr>
          <a:xfrm>
            <a:off x="2483768" y="1732746"/>
            <a:ext cx="4176464" cy="1656184"/>
            <a:chOff x="2843808" y="2276872"/>
            <a:chExt cx="4176464" cy="1656184"/>
          </a:xfrm>
        </p:grpSpPr>
        <p:sp>
          <p:nvSpPr>
            <p:cNvPr id="180" name="TextBox 179"/>
            <p:cNvSpPr txBox="1"/>
            <p:nvPr/>
          </p:nvSpPr>
          <p:spPr>
            <a:xfrm>
              <a:off x="4211960" y="2924944"/>
              <a:ext cx="95410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100101</a:t>
              </a:r>
              <a:endPara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2843808" y="3532946"/>
              <a:ext cx="56938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101</a:t>
              </a:r>
              <a:endPara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716016" y="3501008"/>
              <a:ext cx="55521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011</a:t>
              </a:r>
              <a:endPara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222746" y="2924944"/>
              <a:ext cx="79752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00111</a:t>
              </a:r>
              <a:endPara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5724128" y="3501008"/>
              <a:ext cx="44114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01</a:t>
              </a:r>
              <a:endPara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148064" y="2276872"/>
              <a:ext cx="1566967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00100111001</a:t>
              </a:r>
              <a:endPara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4" name="כותרת 1"/>
          <p:cNvSpPr txBox="1">
            <a:spLocks/>
          </p:cNvSpPr>
          <p:nvPr/>
        </p:nvSpPr>
        <p:spPr>
          <a:xfrm>
            <a:off x="457200" y="229768"/>
            <a:ext cx="82296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Enhanced Wavelet tree for Fibonacci codes</a:t>
            </a:r>
            <a:endParaRPr kumimoji="0" lang="en-US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39552" y="5355213"/>
            <a:ext cx="86324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E(T)= 01011 0011 10011 00011 011 1011 </a:t>
            </a:r>
          </a:p>
          <a:p>
            <a:pPr lvl="3">
              <a:buClr>
                <a:schemeClr val="accent1"/>
              </a:buClr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 11 11 0011 011 11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539552" y="5355213"/>
            <a:ext cx="86324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E(T)=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010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11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001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1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100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11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000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11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011 101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1 </a:t>
            </a:r>
          </a:p>
          <a:p>
            <a:pPr lvl="3">
              <a:buClr>
                <a:schemeClr val="accent1"/>
              </a:buClr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 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11 11 001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1 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011 11</a:t>
            </a: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uiExpand="1" build="p"/>
      <p:bldP spid="19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כותרת 1"/>
          <p:cNvSpPr txBox="1">
            <a:spLocks/>
          </p:cNvSpPr>
          <p:nvPr/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Minor Adjustments</a:t>
            </a:r>
            <a:r>
              <a:rPr kumimoji="0" lang="en-US" sz="4200" b="1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to </a:t>
            </a: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Extract</a:t>
            </a:r>
            <a:endParaRPr kumimoji="0" lang="en-US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709534" y="2263512"/>
            <a:ext cx="603081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if suffix of code = 0 </a:t>
            </a:r>
            <a:endParaRPr lang="en-US" sz="28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code		code11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if suffix of code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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11 </a:t>
            </a:r>
            <a:endParaRPr lang="en-US" sz="28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		code		code1</a:t>
            </a:r>
          </a:p>
          <a:p>
            <a:endParaRPr lang="en-US" sz="28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  <a:sym typeface="Symbol"/>
              </a:rPr>
              <a:t>return D(code)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566478" y="291158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4638486" y="3775680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Analysis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37320"/>
            <a:ext cx="8229600" cy="4572000"/>
          </a:xfrm>
        </p:spPr>
        <p:txBody>
          <a:bodyPr/>
          <a:lstStyle/>
          <a:p>
            <a:r>
              <a:rPr lang="en-US" dirty="0" smtClean="0"/>
              <a:t>Recursive definition of a FWT of depth h+1</a:t>
            </a:r>
          </a:p>
          <a:p>
            <a:endParaRPr lang="en-US" dirty="0" smtClean="0"/>
          </a:p>
          <a:p>
            <a:r>
              <a:rPr lang="en-US" dirty="0" smtClean="0"/>
              <a:t>Assumption</a:t>
            </a:r>
            <a:r>
              <a:rPr lang="en-US" dirty="0" smtClean="0"/>
              <a:t>: if the tree is of depth h+1 then all the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codewords</a:t>
            </a:r>
            <a:r>
              <a:rPr lang="en-US" dirty="0" smtClean="0"/>
              <a:t> of length h+1 are in the alphabet.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Obtaining the FWT recursively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37320"/>
            <a:ext cx="8229600" cy="4572000"/>
          </a:xfrm>
        </p:spPr>
        <p:txBody>
          <a:bodyPr/>
          <a:lstStyle/>
          <a:p>
            <a:r>
              <a:rPr lang="en-US" b="1" dirty="0" smtClean="0"/>
              <a:t>N</a:t>
            </a:r>
            <a:r>
              <a:rPr lang="en-US" b="1" baseline="-25000" dirty="0" smtClean="0"/>
              <a:t>h+1</a:t>
            </a:r>
            <a:r>
              <a:rPr lang="en-US" b="1" dirty="0" smtClean="0"/>
              <a:t>=N</a:t>
            </a:r>
            <a:r>
              <a:rPr lang="en-US" b="1" baseline="-25000" dirty="0" smtClean="0"/>
              <a:t>h</a:t>
            </a:r>
            <a:r>
              <a:rPr lang="en-US" b="1" dirty="0" smtClean="0"/>
              <a:t>+N</a:t>
            </a:r>
            <a:r>
              <a:rPr lang="en-US" b="1" baseline="-25000" dirty="0" smtClean="0"/>
              <a:t>h-1</a:t>
            </a:r>
            <a:r>
              <a:rPr lang="en-US" b="1" dirty="0" smtClean="0"/>
              <a:t>+3</a:t>
            </a:r>
            <a:endParaRPr lang="en-US" b="1" dirty="0"/>
          </a:p>
        </p:txBody>
      </p:sp>
      <p:sp>
        <p:nvSpPr>
          <p:cNvPr id="5" name="אליפסה 1"/>
          <p:cNvSpPr/>
          <p:nvPr/>
        </p:nvSpPr>
        <p:spPr>
          <a:xfrm>
            <a:off x="4857752" y="293919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מחבר ישר 18"/>
          <p:cNvCxnSpPr>
            <a:stCxn id="5" idx="3"/>
            <a:endCxn id="46" idx="0"/>
          </p:cNvCxnSpPr>
          <p:nvPr/>
        </p:nvCxnSpPr>
        <p:spPr>
          <a:xfrm flipH="1">
            <a:off x="3923928" y="3183099"/>
            <a:ext cx="975671" cy="8219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מחבר ישר 20"/>
          <p:cNvCxnSpPr>
            <a:stCxn id="5" idx="5"/>
            <a:endCxn id="19" idx="0"/>
          </p:cNvCxnSpPr>
          <p:nvPr/>
        </p:nvCxnSpPr>
        <p:spPr>
          <a:xfrm>
            <a:off x="5101657" y="3183099"/>
            <a:ext cx="981371" cy="8242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אליפסה 105"/>
          <p:cNvSpPr/>
          <p:nvPr/>
        </p:nvSpPr>
        <p:spPr>
          <a:xfrm>
            <a:off x="5940152" y="400734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מחבר ישר 106"/>
          <p:cNvCxnSpPr>
            <a:stCxn id="19" idx="3"/>
            <a:endCxn id="49" idx="0"/>
          </p:cNvCxnSpPr>
          <p:nvPr/>
        </p:nvCxnSpPr>
        <p:spPr>
          <a:xfrm flipH="1">
            <a:off x="5616116" y="4251249"/>
            <a:ext cx="365883" cy="2578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מחבר ישר 107"/>
          <p:cNvCxnSpPr>
            <a:stCxn id="19" idx="5"/>
            <a:endCxn id="25" idx="0"/>
          </p:cNvCxnSpPr>
          <p:nvPr/>
        </p:nvCxnSpPr>
        <p:spPr>
          <a:xfrm>
            <a:off x="6184057" y="4251249"/>
            <a:ext cx="259011" cy="2601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אליפסה 117"/>
          <p:cNvSpPr/>
          <p:nvPr/>
        </p:nvSpPr>
        <p:spPr>
          <a:xfrm>
            <a:off x="6300192" y="451140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Isosceles Triangle 45"/>
          <p:cNvSpPr/>
          <p:nvPr/>
        </p:nvSpPr>
        <p:spPr>
          <a:xfrm>
            <a:off x="3203848" y="4005064"/>
            <a:ext cx="1440160" cy="2232248"/>
          </a:xfrm>
          <a:prstGeom prst="triangl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5004048" y="4509120"/>
            <a:ext cx="1224136" cy="1728192"/>
          </a:xfrm>
          <a:prstGeom prst="triangle">
            <a:avLst>
              <a:gd name="adj" fmla="val 50000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05937" y="551723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3200" b="1" baseline="-25000" dirty="0" err="1" smtClean="0">
                <a:latin typeface="Courier New" pitchFamily="49" charset="0"/>
                <a:cs typeface="Courier New" pitchFamily="49" charset="0"/>
              </a:rPr>
              <a:t>h</a:t>
            </a:r>
            <a:endParaRPr lang="en-US" sz="32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62121" y="5580529"/>
            <a:ext cx="922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3200" b="1" baseline="-25000" dirty="0" smtClean="0">
                <a:latin typeface="Courier New" pitchFamily="49" charset="0"/>
                <a:cs typeface="Courier New" pitchFamily="49" charset="0"/>
              </a:rPr>
              <a:t>h-1</a:t>
            </a:r>
            <a:endParaRPr lang="en-US" sz="32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Isosceles Triangle 53"/>
          <p:cNvSpPr/>
          <p:nvPr/>
        </p:nvSpPr>
        <p:spPr>
          <a:xfrm>
            <a:off x="2195736" y="2276872"/>
            <a:ext cx="5688632" cy="4104456"/>
          </a:xfrm>
          <a:prstGeom prst="triangle">
            <a:avLst>
              <a:gd name="adj" fmla="val 49613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156176" y="3356992"/>
            <a:ext cx="922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3200" b="1" baseline="-25000" dirty="0" smtClean="0">
                <a:latin typeface="Courier New" pitchFamily="49" charset="0"/>
                <a:cs typeface="Courier New" pitchFamily="49" charset="0"/>
              </a:rPr>
              <a:t>h+1</a:t>
            </a:r>
            <a:endParaRPr lang="en-US" sz="3200" b="1" baseline="-25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8"/>
          <p:cNvGrpSpPr/>
          <p:nvPr/>
        </p:nvGrpSpPr>
        <p:grpSpPr>
          <a:xfrm>
            <a:off x="3158060" y="1931082"/>
            <a:ext cx="3286148" cy="2722054"/>
            <a:chOff x="3428992" y="2363130"/>
            <a:chExt cx="3286148" cy="2722054"/>
          </a:xfrm>
          <a:solidFill>
            <a:srgbClr val="FFC000"/>
          </a:solidFill>
        </p:grpSpPr>
        <p:sp>
          <p:nvSpPr>
            <p:cNvPr id="110" name="אליפסה 1"/>
            <p:cNvSpPr/>
            <p:nvPr/>
          </p:nvSpPr>
          <p:spPr>
            <a:xfrm>
              <a:off x="4857752" y="236313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3" name="מחבר ישר 18"/>
            <p:cNvCxnSpPr>
              <a:stCxn id="110" idx="3"/>
              <a:endCxn id="118" idx="0"/>
            </p:cNvCxnSpPr>
            <p:nvPr/>
          </p:nvCxnSpPr>
          <p:spPr>
            <a:xfrm rot="5400000">
              <a:off x="4286249" y="2392721"/>
              <a:ext cx="399037" cy="827665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מחבר ישר 20"/>
            <p:cNvCxnSpPr>
              <a:stCxn id="110" idx="5"/>
              <a:endCxn id="137" idx="0"/>
            </p:cNvCxnSpPr>
            <p:nvPr/>
          </p:nvCxnSpPr>
          <p:spPr>
            <a:xfrm rot="16200000" flipH="1">
              <a:off x="5387409" y="2321282"/>
              <a:ext cx="399037" cy="970541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אליפסה 47"/>
            <p:cNvSpPr/>
            <p:nvPr/>
          </p:nvSpPr>
          <p:spPr>
            <a:xfrm>
              <a:off x="3929058" y="3006072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7" name="מחבר ישר 50"/>
            <p:cNvCxnSpPr>
              <a:stCxn id="118" idx="3"/>
              <a:endCxn id="129" idx="0"/>
            </p:cNvCxnSpPr>
            <p:nvPr/>
          </p:nvCxnSpPr>
          <p:spPr>
            <a:xfrm rot="5400000">
              <a:off x="3607588" y="3214258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מחבר ישר 51"/>
            <p:cNvCxnSpPr>
              <a:stCxn id="118" idx="5"/>
              <a:endCxn id="132" idx="0"/>
            </p:cNvCxnSpPr>
            <p:nvPr/>
          </p:nvCxnSpPr>
          <p:spPr>
            <a:xfrm rot="16200000" flipH="1">
              <a:off x="4208682" y="3214257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9" name="אליפסה 61"/>
            <p:cNvSpPr/>
            <p:nvPr/>
          </p:nvSpPr>
          <p:spPr>
            <a:xfrm>
              <a:off x="3428992" y="357757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אליפסה 77"/>
            <p:cNvSpPr/>
            <p:nvPr/>
          </p:nvSpPr>
          <p:spPr>
            <a:xfrm>
              <a:off x="4429124" y="357757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אליפסה 78"/>
            <p:cNvSpPr/>
            <p:nvPr/>
          </p:nvSpPr>
          <p:spPr>
            <a:xfrm>
              <a:off x="4714876" y="414908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6" name="מחבר ישר 102"/>
            <p:cNvCxnSpPr>
              <a:stCxn id="132" idx="5"/>
              <a:endCxn id="133" idx="0"/>
            </p:cNvCxnSpPr>
            <p:nvPr/>
          </p:nvCxnSpPr>
          <p:spPr>
            <a:xfrm rot="16200000" flipH="1">
              <a:off x="4601591" y="3892918"/>
              <a:ext cx="327599" cy="184723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7" name="אליפסה 105"/>
            <p:cNvSpPr/>
            <p:nvPr/>
          </p:nvSpPr>
          <p:spPr>
            <a:xfrm>
              <a:off x="5929322" y="3006072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8" name="מחבר ישר 106"/>
            <p:cNvCxnSpPr>
              <a:stCxn id="137" idx="3"/>
              <a:endCxn id="140" idx="0"/>
            </p:cNvCxnSpPr>
            <p:nvPr/>
          </p:nvCxnSpPr>
          <p:spPr>
            <a:xfrm rot="5400000">
              <a:off x="5607852" y="3214258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מחבר ישר 107"/>
            <p:cNvCxnSpPr>
              <a:stCxn id="137" idx="5"/>
              <a:endCxn id="143" idx="0"/>
            </p:cNvCxnSpPr>
            <p:nvPr/>
          </p:nvCxnSpPr>
          <p:spPr>
            <a:xfrm rot="16200000" flipH="1">
              <a:off x="6208946" y="3214257"/>
              <a:ext cx="327599" cy="399037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" name="אליפסה 109"/>
            <p:cNvSpPr/>
            <p:nvPr/>
          </p:nvSpPr>
          <p:spPr>
            <a:xfrm>
              <a:off x="5429256" y="357757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אליפסה 117"/>
            <p:cNvSpPr/>
            <p:nvPr/>
          </p:nvSpPr>
          <p:spPr>
            <a:xfrm>
              <a:off x="6429388" y="3577576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אליפסה 78"/>
            <p:cNvSpPr/>
            <p:nvPr/>
          </p:nvSpPr>
          <p:spPr>
            <a:xfrm>
              <a:off x="5693967" y="4151360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5" name="מחבר ישר 102"/>
            <p:cNvCxnSpPr>
              <a:stCxn id="140" idx="5"/>
              <a:endCxn id="144" idx="0"/>
            </p:cNvCxnSpPr>
            <p:nvPr/>
          </p:nvCxnSpPr>
          <p:spPr>
            <a:xfrm>
              <a:off x="5673161" y="3821481"/>
              <a:ext cx="163682" cy="32987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6" name="אליפסה 78"/>
            <p:cNvSpPr/>
            <p:nvPr/>
          </p:nvSpPr>
          <p:spPr>
            <a:xfrm>
              <a:off x="5942432" y="4764713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7" name="מחבר ישר 102"/>
            <p:cNvCxnSpPr>
              <a:stCxn id="144" idx="5"/>
              <a:endCxn id="146" idx="0"/>
            </p:cNvCxnSpPr>
            <p:nvPr/>
          </p:nvCxnSpPr>
          <p:spPr>
            <a:xfrm>
              <a:off x="5937872" y="4395265"/>
              <a:ext cx="147436" cy="36944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0" name="אליפסה 78"/>
            <p:cNvSpPr/>
            <p:nvPr/>
          </p:nvSpPr>
          <p:spPr>
            <a:xfrm>
              <a:off x="3656702" y="4186079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1" name="מחבר ישר 102"/>
            <p:cNvCxnSpPr>
              <a:stCxn id="129" idx="5"/>
              <a:endCxn id="160" idx="0"/>
            </p:cNvCxnSpPr>
            <p:nvPr/>
          </p:nvCxnSpPr>
          <p:spPr>
            <a:xfrm>
              <a:off x="3672897" y="3821481"/>
              <a:ext cx="126681" cy="36459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2" name="אליפסה 78"/>
            <p:cNvSpPr/>
            <p:nvPr/>
          </p:nvSpPr>
          <p:spPr>
            <a:xfrm>
              <a:off x="3905167" y="4799432"/>
              <a:ext cx="285752" cy="28575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3" name="מחבר ישר 102"/>
            <p:cNvCxnSpPr>
              <a:stCxn id="160" idx="5"/>
              <a:endCxn id="162" idx="0"/>
            </p:cNvCxnSpPr>
            <p:nvPr/>
          </p:nvCxnSpPr>
          <p:spPr>
            <a:xfrm>
              <a:off x="3900607" y="4429984"/>
              <a:ext cx="147436" cy="369448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כותרת 1"/>
          <p:cNvSpPr txBox="1">
            <a:spLocks/>
          </p:cNvSpPr>
          <p:nvPr/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Extending a FWT</a:t>
            </a:r>
            <a:endParaRPr kumimoji="0" lang="en-US" sz="42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3" name="Group 108"/>
          <p:cNvGrpSpPr/>
          <p:nvPr/>
        </p:nvGrpSpPr>
        <p:grpSpPr>
          <a:xfrm>
            <a:off x="2872308" y="1916832"/>
            <a:ext cx="3571900" cy="3298118"/>
            <a:chOff x="3143240" y="2363130"/>
            <a:chExt cx="3571900" cy="3298118"/>
          </a:xfrm>
        </p:grpSpPr>
        <p:sp>
          <p:nvSpPr>
            <p:cNvPr id="95" name="אליפסה 1"/>
            <p:cNvSpPr/>
            <p:nvPr/>
          </p:nvSpPr>
          <p:spPr>
            <a:xfrm>
              <a:off x="4857752" y="236313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7" name="מחבר ישר 18"/>
            <p:cNvCxnSpPr>
              <a:stCxn id="95" idx="3"/>
              <a:endCxn id="103" idx="0"/>
            </p:cNvCxnSpPr>
            <p:nvPr/>
          </p:nvCxnSpPr>
          <p:spPr>
            <a:xfrm rot="5400000">
              <a:off x="4286249" y="2392721"/>
              <a:ext cx="399037" cy="8276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מחבר ישר 20"/>
            <p:cNvCxnSpPr>
              <a:stCxn id="95" idx="5"/>
              <a:endCxn id="183" idx="0"/>
            </p:cNvCxnSpPr>
            <p:nvPr/>
          </p:nvCxnSpPr>
          <p:spPr>
            <a:xfrm rot="16200000" flipH="1">
              <a:off x="5387409" y="2321282"/>
              <a:ext cx="399037" cy="9705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אליפסה 47"/>
            <p:cNvSpPr/>
            <p:nvPr/>
          </p:nvSpPr>
          <p:spPr>
            <a:xfrm>
              <a:off x="3929058" y="3006072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5" name="מחבר ישר 50"/>
            <p:cNvCxnSpPr>
              <a:stCxn id="103" idx="3"/>
              <a:endCxn id="107" idx="0"/>
            </p:cNvCxnSpPr>
            <p:nvPr/>
          </p:nvCxnSpPr>
          <p:spPr>
            <a:xfrm rot="5400000">
              <a:off x="3607588" y="3214258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מחבר ישר 51"/>
            <p:cNvCxnSpPr>
              <a:stCxn id="103" idx="5"/>
              <a:endCxn id="164" idx="0"/>
            </p:cNvCxnSpPr>
            <p:nvPr/>
          </p:nvCxnSpPr>
          <p:spPr>
            <a:xfrm rot="16200000" flipH="1">
              <a:off x="4208682" y="3214257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אליפסה 61"/>
            <p:cNvSpPr/>
            <p:nvPr/>
          </p:nvSpPr>
          <p:spPr>
            <a:xfrm>
              <a:off x="3428992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אליפסה 64"/>
            <p:cNvSpPr/>
            <p:nvPr/>
          </p:nvSpPr>
          <p:spPr>
            <a:xfrm>
              <a:off x="3143240" y="4149080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9" name="מחבר ישר 67"/>
            <p:cNvCxnSpPr>
              <a:stCxn id="107" idx="3"/>
              <a:endCxn id="108" idx="0"/>
            </p:cNvCxnSpPr>
            <p:nvPr/>
          </p:nvCxnSpPr>
          <p:spPr>
            <a:xfrm rot="5400000">
              <a:off x="3214679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4" name="אליפסה 77"/>
            <p:cNvSpPr/>
            <p:nvPr/>
          </p:nvSpPr>
          <p:spPr>
            <a:xfrm>
              <a:off x="4429124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אליפסה 78"/>
            <p:cNvSpPr/>
            <p:nvPr/>
          </p:nvSpPr>
          <p:spPr>
            <a:xfrm>
              <a:off x="4714876" y="414908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אליפסה 96"/>
            <p:cNvSpPr/>
            <p:nvPr/>
          </p:nvSpPr>
          <p:spPr>
            <a:xfrm>
              <a:off x="4143372" y="4149080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1" name="מחבר ישר 101"/>
            <p:cNvCxnSpPr>
              <a:stCxn id="164" idx="3"/>
              <a:endCxn id="180" idx="0"/>
            </p:cNvCxnSpPr>
            <p:nvPr/>
          </p:nvCxnSpPr>
          <p:spPr>
            <a:xfrm rot="5400000">
              <a:off x="4214811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מחבר ישר 102"/>
            <p:cNvCxnSpPr>
              <a:stCxn id="164" idx="5"/>
              <a:endCxn id="179" idx="0"/>
            </p:cNvCxnSpPr>
            <p:nvPr/>
          </p:nvCxnSpPr>
          <p:spPr>
            <a:xfrm rot="16200000" flipH="1">
              <a:off x="4601591" y="3892918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3" name="אליפסה 105"/>
            <p:cNvSpPr/>
            <p:nvPr/>
          </p:nvSpPr>
          <p:spPr>
            <a:xfrm>
              <a:off x="5929322" y="3006072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4" name="מחבר ישר 106"/>
            <p:cNvCxnSpPr>
              <a:stCxn id="183" idx="3"/>
              <a:endCxn id="186" idx="0"/>
            </p:cNvCxnSpPr>
            <p:nvPr/>
          </p:nvCxnSpPr>
          <p:spPr>
            <a:xfrm rot="5400000">
              <a:off x="5607852" y="3214258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מחבר ישר 107"/>
            <p:cNvCxnSpPr>
              <a:stCxn id="183" idx="5"/>
              <a:endCxn id="189" idx="0"/>
            </p:cNvCxnSpPr>
            <p:nvPr/>
          </p:nvCxnSpPr>
          <p:spPr>
            <a:xfrm rot="16200000" flipH="1">
              <a:off x="6208946" y="3214257"/>
              <a:ext cx="327599" cy="3990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6" name="אליפסה 109"/>
            <p:cNvSpPr/>
            <p:nvPr/>
          </p:nvSpPr>
          <p:spPr>
            <a:xfrm>
              <a:off x="5429256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אליפסה 112"/>
            <p:cNvSpPr/>
            <p:nvPr/>
          </p:nvSpPr>
          <p:spPr>
            <a:xfrm>
              <a:off x="5143504" y="4149080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8" name="מחבר ישר 114"/>
            <p:cNvCxnSpPr>
              <a:stCxn id="186" idx="3"/>
              <a:endCxn id="187" idx="0"/>
            </p:cNvCxnSpPr>
            <p:nvPr/>
          </p:nvCxnSpPr>
          <p:spPr>
            <a:xfrm rot="5400000">
              <a:off x="5214943" y="3892919"/>
              <a:ext cx="327599" cy="1847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9" name="אליפסה 117"/>
            <p:cNvSpPr/>
            <p:nvPr/>
          </p:nvSpPr>
          <p:spPr>
            <a:xfrm>
              <a:off x="6429388" y="3577576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אליפסה 78"/>
            <p:cNvSpPr/>
            <p:nvPr/>
          </p:nvSpPr>
          <p:spPr>
            <a:xfrm>
              <a:off x="5693967" y="4151360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1" name="מחבר ישר 102"/>
            <p:cNvCxnSpPr>
              <a:stCxn id="186" idx="5"/>
              <a:endCxn id="190" idx="0"/>
            </p:cNvCxnSpPr>
            <p:nvPr/>
          </p:nvCxnSpPr>
          <p:spPr>
            <a:xfrm>
              <a:off x="5673161" y="3821481"/>
              <a:ext cx="163682" cy="3298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2" name="אליפסה 78"/>
            <p:cNvSpPr/>
            <p:nvPr/>
          </p:nvSpPr>
          <p:spPr>
            <a:xfrm>
              <a:off x="5942432" y="4764713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3" name="מחבר ישר 102"/>
            <p:cNvCxnSpPr>
              <a:stCxn id="190" idx="5"/>
              <a:endCxn id="192" idx="0"/>
            </p:cNvCxnSpPr>
            <p:nvPr/>
          </p:nvCxnSpPr>
          <p:spPr>
            <a:xfrm>
              <a:off x="5937872" y="4395265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4" name="אליפסה 78"/>
            <p:cNvSpPr/>
            <p:nvPr/>
          </p:nvSpPr>
          <p:spPr>
            <a:xfrm>
              <a:off x="5384894" y="4762143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5" name="מחבר ישר 102"/>
            <p:cNvCxnSpPr>
              <a:stCxn id="187" idx="5"/>
              <a:endCxn id="194" idx="0"/>
            </p:cNvCxnSpPr>
            <p:nvPr/>
          </p:nvCxnSpPr>
          <p:spPr>
            <a:xfrm>
              <a:off x="5387409" y="4392985"/>
              <a:ext cx="140361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6" name="אליפסה 78"/>
            <p:cNvSpPr/>
            <p:nvPr/>
          </p:nvSpPr>
          <p:spPr>
            <a:xfrm>
              <a:off x="5633359" y="5375496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7" name="מחבר ישר 102"/>
            <p:cNvCxnSpPr>
              <a:stCxn id="194" idx="5"/>
              <a:endCxn id="196" idx="0"/>
            </p:cNvCxnSpPr>
            <p:nvPr/>
          </p:nvCxnSpPr>
          <p:spPr>
            <a:xfrm>
              <a:off x="5628799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8" name="אליפסה 78"/>
            <p:cNvSpPr/>
            <p:nvPr/>
          </p:nvSpPr>
          <p:spPr>
            <a:xfrm>
              <a:off x="3389711" y="4762143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9" name="מחבר ישר 102"/>
            <p:cNvCxnSpPr>
              <a:stCxn id="108" idx="5"/>
              <a:endCxn id="198" idx="0"/>
            </p:cNvCxnSpPr>
            <p:nvPr/>
          </p:nvCxnSpPr>
          <p:spPr>
            <a:xfrm>
              <a:off x="3387145" y="4392985"/>
              <a:ext cx="145442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0" name="אליפסה 78"/>
            <p:cNvSpPr/>
            <p:nvPr/>
          </p:nvSpPr>
          <p:spPr>
            <a:xfrm>
              <a:off x="3638176" y="5375496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1" name="מחבר ישר 102"/>
            <p:cNvCxnSpPr>
              <a:stCxn id="198" idx="5"/>
              <a:endCxn id="200" idx="0"/>
            </p:cNvCxnSpPr>
            <p:nvPr/>
          </p:nvCxnSpPr>
          <p:spPr>
            <a:xfrm>
              <a:off x="3633616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2" name="אליפסה 78"/>
            <p:cNvSpPr/>
            <p:nvPr/>
          </p:nvSpPr>
          <p:spPr>
            <a:xfrm>
              <a:off x="4397823" y="4762143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3" name="מחבר ישר 102"/>
            <p:cNvCxnSpPr>
              <a:stCxn id="180" idx="5"/>
              <a:endCxn id="202" idx="0"/>
            </p:cNvCxnSpPr>
            <p:nvPr/>
          </p:nvCxnSpPr>
          <p:spPr>
            <a:xfrm>
              <a:off x="4387277" y="4392985"/>
              <a:ext cx="153422" cy="3691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4" name="אליפסה 78"/>
            <p:cNvSpPr/>
            <p:nvPr/>
          </p:nvSpPr>
          <p:spPr>
            <a:xfrm>
              <a:off x="4646288" y="5375496"/>
              <a:ext cx="285752" cy="285752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5" name="מחבר ישר 102"/>
            <p:cNvCxnSpPr>
              <a:stCxn id="202" idx="5"/>
              <a:endCxn id="204" idx="0"/>
            </p:cNvCxnSpPr>
            <p:nvPr/>
          </p:nvCxnSpPr>
          <p:spPr>
            <a:xfrm>
              <a:off x="4641728" y="5006048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6" name="אליפסה 78"/>
            <p:cNvSpPr/>
            <p:nvPr/>
          </p:nvSpPr>
          <p:spPr>
            <a:xfrm>
              <a:off x="3656702" y="4186079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7" name="מחבר ישר 102"/>
            <p:cNvCxnSpPr>
              <a:stCxn id="107" idx="5"/>
              <a:endCxn id="206" idx="0"/>
            </p:cNvCxnSpPr>
            <p:nvPr/>
          </p:nvCxnSpPr>
          <p:spPr>
            <a:xfrm>
              <a:off x="3672897" y="3821481"/>
              <a:ext cx="126681" cy="3645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8" name="אליפסה 78"/>
            <p:cNvSpPr/>
            <p:nvPr/>
          </p:nvSpPr>
          <p:spPr>
            <a:xfrm>
              <a:off x="3905167" y="4799432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9" name="מחבר ישר 102"/>
            <p:cNvCxnSpPr>
              <a:stCxn id="206" idx="5"/>
              <a:endCxn id="208" idx="0"/>
            </p:cNvCxnSpPr>
            <p:nvPr/>
          </p:nvCxnSpPr>
          <p:spPr>
            <a:xfrm>
              <a:off x="3900607" y="4429984"/>
              <a:ext cx="147436" cy="369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3" name="Group 222"/>
          <p:cNvGrpSpPr/>
          <p:nvPr/>
        </p:nvGrpSpPr>
        <p:grpSpPr>
          <a:xfrm>
            <a:off x="5940152" y="2992306"/>
            <a:ext cx="1584176" cy="2236894"/>
            <a:chOff x="5940152" y="2992306"/>
            <a:chExt cx="1584176" cy="2236894"/>
          </a:xfrm>
        </p:grpSpPr>
        <p:sp>
          <p:nvSpPr>
            <p:cNvPr id="210" name="TextBox 209"/>
            <p:cNvSpPr txBox="1"/>
            <p:nvPr/>
          </p:nvSpPr>
          <p:spPr>
            <a:xfrm>
              <a:off x="7166538" y="2992306"/>
              <a:ext cx="357790" cy="22368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dirty="0" smtClean="0"/>
                <a:t>2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 smtClean="0"/>
                <a:t>3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 smtClean="0"/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US" sz="2400" b="1" dirty="0" smtClean="0"/>
                <a:t>5</a:t>
              </a:r>
            </a:p>
          </p:txBody>
        </p:sp>
        <p:cxnSp>
          <p:nvCxnSpPr>
            <p:cNvPr id="214" name="Straight Connector 213"/>
            <p:cNvCxnSpPr/>
            <p:nvPr/>
          </p:nvCxnSpPr>
          <p:spPr>
            <a:xfrm>
              <a:off x="6588224" y="3356992"/>
              <a:ext cx="50405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5940152" y="3861048"/>
              <a:ext cx="122413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6228184" y="4437112"/>
              <a:ext cx="1008112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6012160" y="4941168"/>
              <a:ext cx="1224136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מציין מיקום תוכן 2"/>
          <p:cNvSpPr txBox="1">
            <a:spLocks/>
          </p:cNvSpPr>
          <p:nvPr/>
        </p:nvSpPr>
        <p:spPr>
          <a:xfrm>
            <a:off x="457200" y="1737320"/>
            <a:ext cx="8229600" cy="4572000"/>
          </a:xfrm>
          <a:prstGeom prst="rect">
            <a:avLst/>
          </a:prstGeom>
        </p:spPr>
        <p:txBody>
          <a:bodyPr/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h+1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=N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+3F</a:t>
            </a:r>
            <a:r>
              <a:rPr kumimoji="0" lang="en-US" sz="30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lang="en-US" sz="3000" b="1" baseline="-25000" dirty="0" smtClean="0"/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3000" b="1" dirty="0" smtClean="0"/>
              <a:t>N</a:t>
            </a:r>
            <a:r>
              <a:rPr lang="en-US" sz="3000" b="1" baseline="-25000" dirty="0" smtClean="0"/>
              <a:t>h+1</a:t>
            </a:r>
            <a:r>
              <a:rPr lang="en-US" sz="3000" b="1" dirty="0" smtClean="0"/>
              <a:t>=3F</a:t>
            </a:r>
            <a:r>
              <a:rPr lang="en-US" sz="3000" b="1" baseline="-25000" dirty="0" smtClean="0"/>
              <a:t>h+2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</a:t>
            </a:r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en-US" sz="3000" b="1" dirty="0" smtClean="0"/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en-US" sz="3000" b="1" dirty="0" smtClean="0"/>
          </a:p>
          <a:p>
            <a:pPr marL="448056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3000" b="1" dirty="0" smtClean="0"/>
              <a:t>P</a:t>
            </a:r>
            <a:r>
              <a:rPr lang="en-US" sz="3000" b="1" baseline="-25000" dirty="0" smtClean="0"/>
              <a:t>h-1</a:t>
            </a:r>
            <a:r>
              <a:rPr lang="en-US" sz="3000" b="1" dirty="0" smtClean="0"/>
              <a:t>=2F</a:t>
            </a:r>
            <a:r>
              <a:rPr lang="en-US" sz="3000" b="1" baseline="-25000" dirty="0" smtClean="0"/>
              <a:t>h+2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</a:t>
            </a:r>
          </a:p>
          <a:p>
            <a:pPr marL="448056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en-US" sz="3000" b="1" dirty="0" smtClean="0"/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3000" b="1" dirty="0" smtClean="0"/>
              <a:t>P</a:t>
            </a:r>
            <a:r>
              <a:rPr lang="en-US" sz="3000" b="1" baseline="-25000" dirty="0" smtClean="0"/>
              <a:t>h-1</a:t>
            </a:r>
            <a:r>
              <a:rPr lang="en-US" sz="3000" b="1" dirty="0" smtClean="0"/>
              <a:t>/N</a:t>
            </a:r>
            <a:r>
              <a:rPr lang="en-US" sz="3000" b="1" baseline="-25000" dirty="0" smtClean="0"/>
              <a:t>h+1</a:t>
            </a:r>
            <a:r>
              <a:rPr lang="en-US" sz="3000" b="1" dirty="0" smtClean="0"/>
              <a:t>=(2F</a:t>
            </a:r>
            <a:r>
              <a:rPr lang="en-US" sz="3000" b="1" baseline="-25000" dirty="0" smtClean="0"/>
              <a:t>h+2</a:t>
            </a:r>
            <a:r>
              <a:rPr lang="en-US" sz="3000" b="1" dirty="0" smtClean="0"/>
              <a:t>-3)/3F</a:t>
            </a:r>
            <a:r>
              <a:rPr lang="en-US" sz="3000" b="1" baseline="-25000" dirty="0" smtClean="0"/>
              <a:t>h+2</a:t>
            </a:r>
            <a:r>
              <a:rPr lang="en-US" sz="3000" b="1" dirty="0" smtClean="0"/>
              <a:t>-3          </a:t>
            </a:r>
            <a:r>
              <a:rPr lang="en-US" sz="3200" b="1" dirty="0" smtClean="0">
                <a:latin typeface="Gulim"/>
                <a:ea typeface="Gulim"/>
              </a:rPr>
              <a:t>⅔</a:t>
            </a:r>
            <a:endParaRPr lang="en-US" sz="3000" b="1" dirty="0" smtClean="0"/>
          </a:p>
          <a:p>
            <a:pPr marL="4105656" lvl="8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3000" b="1" baseline="-25000" dirty="0" smtClean="0"/>
              <a:t>                      </a:t>
            </a:r>
            <a:r>
              <a:rPr lang="en-US" sz="3000" b="1" baseline="30000" dirty="0" smtClean="0"/>
              <a:t>h</a:t>
            </a:r>
            <a:r>
              <a:rPr lang="en-US" sz="3000" b="1" baseline="30000" dirty="0" smtClean="0">
                <a:sym typeface="Symbol"/>
              </a:rPr>
              <a:t></a:t>
            </a:r>
            <a:endParaRPr lang="en-US" sz="3000" b="1" baseline="30000" dirty="0" smtClean="0"/>
          </a:p>
          <a:p>
            <a:pPr marL="448056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6" name="Straight Arrow Connector 225"/>
          <p:cNvCxnSpPr/>
          <p:nvPr/>
        </p:nvCxnSpPr>
        <p:spPr>
          <a:xfrm>
            <a:off x="5724128" y="5733256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Number of nodes in original and pruned FWT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4" name="Content Placeholder 3" descr="FWT-plo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2313882" y="947616"/>
            <a:ext cx="4732260" cy="66967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Experimental Results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English Heaps – distribution of 26 characters and 371 bigram</a:t>
            </a:r>
          </a:p>
          <a:p>
            <a:r>
              <a:rPr lang="en-US" dirty="0" smtClean="0"/>
              <a:t>Finnish – </a:t>
            </a:r>
            <a:r>
              <a:rPr lang="en-US" dirty="0" err="1" smtClean="0"/>
              <a:t>Pesonen</a:t>
            </a:r>
            <a:r>
              <a:rPr lang="en-US" dirty="0" smtClean="0"/>
              <a:t>- 29 letters</a:t>
            </a:r>
          </a:p>
          <a:p>
            <a:r>
              <a:rPr lang="en-US" dirty="0" smtClean="0"/>
              <a:t>French – </a:t>
            </a:r>
            <a:r>
              <a:rPr lang="en-US" dirty="0" err="1" smtClean="0"/>
              <a:t>Tr</a:t>
            </a:r>
            <a:r>
              <a:rPr lang="en-US" dirty="0" err="1" smtClean="0">
                <a:latin typeface="Gungsuh"/>
                <a:ea typeface="Gungsuh"/>
              </a:rPr>
              <a:t>é</a:t>
            </a:r>
            <a:r>
              <a:rPr lang="en-US" dirty="0" err="1" smtClean="0"/>
              <a:t>sor</a:t>
            </a:r>
            <a:r>
              <a:rPr lang="en-US" dirty="0" smtClean="0"/>
              <a:t> de la Langue </a:t>
            </a:r>
            <a:r>
              <a:rPr lang="en-US" dirty="0" err="1" smtClean="0"/>
              <a:t>Fran</a:t>
            </a:r>
            <a:r>
              <a:rPr lang="en-US" sz="6000" dirty="0" err="1" smtClean="0">
                <a:latin typeface="Microsoft Himalaya"/>
                <a:ea typeface="Microsoft Himalaya"/>
                <a:cs typeface="Microsoft Himalaya"/>
              </a:rPr>
              <a:t>ç</a:t>
            </a:r>
            <a:r>
              <a:rPr lang="en-US" dirty="0" err="1" smtClean="0"/>
              <a:t>aise</a:t>
            </a:r>
            <a:r>
              <a:rPr lang="en-US" dirty="0" smtClean="0"/>
              <a:t> 26 letters</a:t>
            </a:r>
          </a:p>
          <a:p>
            <a:r>
              <a:rPr lang="en-US" dirty="0" smtClean="0"/>
              <a:t>German Bauer &amp; </a:t>
            </a:r>
            <a:r>
              <a:rPr lang="en-US" dirty="0" err="1" smtClean="0"/>
              <a:t>Goos</a:t>
            </a:r>
            <a:r>
              <a:rPr lang="en-US" dirty="0" smtClean="0"/>
              <a:t>– 30 letters</a:t>
            </a:r>
          </a:p>
          <a:p>
            <a:r>
              <a:rPr lang="en-US" dirty="0" smtClean="0"/>
              <a:t>Hebrew and Aramaic The </a:t>
            </a:r>
            <a:r>
              <a:rPr lang="en-US" dirty="0" err="1" smtClean="0"/>
              <a:t>Responsa</a:t>
            </a:r>
            <a:r>
              <a:rPr lang="en-US" dirty="0" smtClean="0"/>
              <a:t> Retrieval Project– 30 letters, 735 bigrams</a:t>
            </a:r>
          </a:p>
          <a:p>
            <a:r>
              <a:rPr lang="en-US" dirty="0" smtClean="0"/>
              <a:t>Italian – 26 letters</a:t>
            </a:r>
          </a:p>
          <a:p>
            <a:r>
              <a:rPr lang="en-US" dirty="0" smtClean="0"/>
              <a:t>Spanish – 26 letters </a:t>
            </a:r>
          </a:p>
          <a:p>
            <a:r>
              <a:rPr lang="en-US" dirty="0" smtClean="0"/>
              <a:t>Portuguese – 26 letters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762472"/>
            <a:ext cx="8496944" cy="4114800"/>
          </a:xfrm>
          <a:ln>
            <a:noFill/>
          </a:ln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err="1" smtClean="0">
                <a:latin typeface="Century Gothic" pitchFamily="34" charset="0"/>
              </a:rPr>
              <a:t>Grossi</a:t>
            </a:r>
            <a:r>
              <a:rPr lang="en-US" sz="2800" dirty="0" smtClean="0">
                <a:latin typeface="Century Gothic" pitchFamily="34" charset="0"/>
              </a:rPr>
              <a:t>, Gupta and Vitter – 2003</a:t>
            </a:r>
          </a:p>
          <a:p>
            <a:pPr>
              <a:lnSpc>
                <a:spcPct val="150000"/>
              </a:lnSpc>
              <a:buClr>
                <a:srgbClr val="F07F09"/>
              </a:buClr>
              <a:buNone/>
            </a:pPr>
            <a:endParaRPr lang="en-US" sz="2800" b="1" dirty="0" smtClean="0">
              <a:solidFill>
                <a:srgbClr val="F07F09"/>
              </a:solidFill>
              <a:latin typeface="Century Gothic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Wavelet trees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2195736" y="3068960"/>
            <a:ext cx="3785644" cy="3312368"/>
            <a:chOff x="2195736" y="3068960"/>
            <a:chExt cx="3785644" cy="3312368"/>
          </a:xfrm>
        </p:grpSpPr>
        <p:grpSp>
          <p:nvGrpSpPr>
            <p:cNvPr id="6" name="Group 5"/>
            <p:cNvGrpSpPr/>
            <p:nvPr/>
          </p:nvGrpSpPr>
          <p:grpSpPr>
            <a:xfrm>
              <a:off x="2195736" y="3068960"/>
              <a:ext cx="3785644" cy="2736304"/>
              <a:chOff x="2929496" y="2363130"/>
              <a:chExt cx="3785644" cy="2736304"/>
            </a:xfrm>
          </p:grpSpPr>
          <p:sp>
            <p:nvSpPr>
              <p:cNvPr id="7" name="אליפסה 1"/>
              <p:cNvSpPr/>
              <p:nvPr/>
            </p:nvSpPr>
            <p:spPr>
              <a:xfrm>
                <a:off x="4857752" y="236313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ln>
                    <a:solidFill>
                      <a:schemeClr val="tx1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" name="מחבר ישר 18"/>
              <p:cNvCxnSpPr>
                <a:stCxn id="7" idx="3"/>
                <a:endCxn id="10" idx="0"/>
              </p:cNvCxnSpPr>
              <p:nvPr/>
            </p:nvCxnSpPr>
            <p:spPr>
              <a:xfrm rot="5400000">
                <a:off x="4286249" y="2392721"/>
                <a:ext cx="399037" cy="8276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מחבר ישר 20"/>
              <p:cNvCxnSpPr>
                <a:stCxn id="7" idx="5"/>
                <a:endCxn id="21" idx="0"/>
              </p:cNvCxnSpPr>
              <p:nvPr/>
            </p:nvCxnSpPr>
            <p:spPr>
              <a:xfrm rot="16200000" flipH="1">
                <a:off x="5387409" y="2321282"/>
                <a:ext cx="399037" cy="9705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אליפסה 47"/>
              <p:cNvSpPr/>
              <p:nvPr/>
            </p:nvSpPr>
            <p:spPr>
              <a:xfrm>
                <a:off x="3929058" y="3006072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" name="מחבר ישר 50"/>
              <p:cNvCxnSpPr>
                <a:stCxn id="10" idx="3"/>
                <a:endCxn id="13" idx="0"/>
              </p:cNvCxnSpPr>
              <p:nvPr/>
            </p:nvCxnSpPr>
            <p:spPr>
              <a:xfrm rot="5400000">
                <a:off x="3607588" y="3214258"/>
                <a:ext cx="327599" cy="3990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מחבר ישר 51"/>
              <p:cNvCxnSpPr>
                <a:stCxn id="10" idx="5"/>
                <a:endCxn id="16" idx="0"/>
              </p:cNvCxnSpPr>
              <p:nvPr/>
            </p:nvCxnSpPr>
            <p:spPr>
              <a:xfrm rot="16200000" flipH="1">
                <a:off x="4208682" y="3214257"/>
                <a:ext cx="327599" cy="3990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אליפסה 61"/>
              <p:cNvSpPr/>
              <p:nvPr/>
            </p:nvSpPr>
            <p:spPr>
              <a:xfrm>
                <a:off x="3428992" y="3577576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אליפסה 64"/>
              <p:cNvSpPr/>
              <p:nvPr/>
            </p:nvSpPr>
            <p:spPr>
              <a:xfrm>
                <a:off x="3143240" y="414908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5" name="מחבר ישר 67"/>
              <p:cNvCxnSpPr>
                <a:stCxn id="13" idx="3"/>
                <a:endCxn id="14" idx="0"/>
              </p:cNvCxnSpPr>
              <p:nvPr/>
            </p:nvCxnSpPr>
            <p:spPr>
              <a:xfrm rot="5400000">
                <a:off x="3214679" y="3892919"/>
                <a:ext cx="327599" cy="1847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אליפסה 77"/>
              <p:cNvSpPr/>
              <p:nvPr/>
            </p:nvSpPr>
            <p:spPr>
              <a:xfrm>
                <a:off x="4429124" y="3577576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אליפסה 78"/>
              <p:cNvSpPr/>
              <p:nvPr/>
            </p:nvSpPr>
            <p:spPr>
              <a:xfrm>
                <a:off x="4714876" y="4149080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אליפסה 96"/>
              <p:cNvSpPr/>
              <p:nvPr/>
            </p:nvSpPr>
            <p:spPr>
              <a:xfrm>
                <a:off x="4143372" y="414908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" name="מחבר ישר 101"/>
              <p:cNvCxnSpPr>
                <a:stCxn id="16" idx="3"/>
                <a:endCxn id="18" idx="0"/>
              </p:cNvCxnSpPr>
              <p:nvPr/>
            </p:nvCxnSpPr>
            <p:spPr>
              <a:xfrm rot="5400000">
                <a:off x="4214811" y="3892919"/>
                <a:ext cx="327599" cy="1847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מחבר ישר 102"/>
              <p:cNvCxnSpPr>
                <a:stCxn id="16" idx="5"/>
                <a:endCxn id="17" idx="0"/>
              </p:cNvCxnSpPr>
              <p:nvPr/>
            </p:nvCxnSpPr>
            <p:spPr>
              <a:xfrm rot="16200000" flipH="1">
                <a:off x="4601591" y="3892918"/>
                <a:ext cx="327599" cy="1847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אליפסה 105"/>
              <p:cNvSpPr/>
              <p:nvPr/>
            </p:nvSpPr>
            <p:spPr>
              <a:xfrm>
                <a:off x="5929322" y="3006072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2" name="מחבר ישר 106"/>
              <p:cNvCxnSpPr>
                <a:stCxn id="21" idx="3"/>
                <a:endCxn id="24" idx="0"/>
              </p:cNvCxnSpPr>
              <p:nvPr/>
            </p:nvCxnSpPr>
            <p:spPr>
              <a:xfrm flipH="1">
                <a:off x="5592652" y="3249977"/>
                <a:ext cx="378517" cy="327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מחבר ישר 107"/>
              <p:cNvCxnSpPr>
                <a:stCxn id="21" idx="5"/>
                <a:endCxn id="27" idx="0"/>
              </p:cNvCxnSpPr>
              <p:nvPr/>
            </p:nvCxnSpPr>
            <p:spPr>
              <a:xfrm rot="16200000" flipH="1">
                <a:off x="6208946" y="3214257"/>
                <a:ext cx="327599" cy="3990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אליפסה 109"/>
              <p:cNvSpPr/>
              <p:nvPr/>
            </p:nvSpPr>
            <p:spPr>
              <a:xfrm>
                <a:off x="5449776" y="3577576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אליפסה 112"/>
              <p:cNvSpPr/>
              <p:nvPr/>
            </p:nvSpPr>
            <p:spPr>
              <a:xfrm>
                <a:off x="5087456" y="416561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" name="מחבר ישר 114"/>
              <p:cNvCxnSpPr>
                <a:stCxn id="24" idx="3"/>
                <a:endCxn id="25" idx="0"/>
              </p:cNvCxnSpPr>
              <p:nvPr/>
            </p:nvCxnSpPr>
            <p:spPr>
              <a:xfrm flipH="1">
                <a:off x="5230332" y="3821481"/>
                <a:ext cx="261291" cy="34412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אליפסה 117"/>
              <p:cNvSpPr/>
              <p:nvPr/>
            </p:nvSpPr>
            <p:spPr>
              <a:xfrm>
                <a:off x="6429388" y="3577576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אליפסה 78"/>
              <p:cNvSpPr/>
              <p:nvPr/>
            </p:nvSpPr>
            <p:spPr>
              <a:xfrm>
                <a:off x="5881824" y="416333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9" name="מחבר ישר 102"/>
              <p:cNvCxnSpPr>
                <a:stCxn id="24" idx="5"/>
                <a:endCxn id="28" idx="0"/>
              </p:cNvCxnSpPr>
              <p:nvPr/>
            </p:nvCxnSpPr>
            <p:spPr>
              <a:xfrm>
                <a:off x="5693681" y="3821481"/>
                <a:ext cx="331019" cy="34184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אליפסה 78"/>
              <p:cNvSpPr/>
              <p:nvPr/>
            </p:nvSpPr>
            <p:spPr>
              <a:xfrm>
                <a:off x="6097848" y="4764713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1" name="מחבר ישר 102"/>
              <p:cNvCxnSpPr>
                <a:stCxn id="28" idx="5"/>
                <a:endCxn id="30" idx="0"/>
              </p:cNvCxnSpPr>
              <p:nvPr/>
            </p:nvCxnSpPr>
            <p:spPr>
              <a:xfrm>
                <a:off x="6125729" y="4407235"/>
                <a:ext cx="114995" cy="3574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אליפסה 78"/>
              <p:cNvSpPr/>
              <p:nvPr/>
            </p:nvSpPr>
            <p:spPr>
              <a:xfrm>
                <a:off x="5305760" y="4762143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3" name="מחבר ישר 102"/>
              <p:cNvCxnSpPr>
                <a:stCxn id="25" idx="5"/>
                <a:endCxn id="32" idx="0"/>
              </p:cNvCxnSpPr>
              <p:nvPr/>
            </p:nvCxnSpPr>
            <p:spPr>
              <a:xfrm>
                <a:off x="5331361" y="4409515"/>
                <a:ext cx="117275" cy="35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אליפסה 78"/>
              <p:cNvSpPr/>
              <p:nvPr/>
            </p:nvSpPr>
            <p:spPr>
              <a:xfrm>
                <a:off x="3359264" y="481140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7" name="מחבר ישר 102"/>
              <p:cNvCxnSpPr>
                <a:stCxn id="14" idx="5"/>
                <a:endCxn id="36" idx="0"/>
              </p:cNvCxnSpPr>
              <p:nvPr/>
            </p:nvCxnSpPr>
            <p:spPr>
              <a:xfrm>
                <a:off x="3387145" y="4392985"/>
                <a:ext cx="114995" cy="4184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אליפסה 78"/>
              <p:cNvSpPr/>
              <p:nvPr/>
            </p:nvSpPr>
            <p:spPr>
              <a:xfrm>
                <a:off x="2929496" y="481368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9" name="מחבר ישר 102"/>
              <p:cNvCxnSpPr>
                <a:stCxn id="14" idx="3"/>
                <a:endCxn id="38" idx="0"/>
              </p:cNvCxnSpPr>
              <p:nvPr/>
            </p:nvCxnSpPr>
            <p:spPr>
              <a:xfrm flipH="1">
                <a:off x="3072372" y="4392985"/>
                <a:ext cx="112715" cy="420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אליפסה 78"/>
              <p:cNvSpPr/>
              <p:nvPr/>
            </p:nvSpPr>
            <p:spPr>
              <a:xfrm>
                <a:off x="4369656" y="481368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1" name="מחבר ישר 102"/>
              <p:cNvCxnSpPr>
                <a:stCxn id="18" idx="5"/>
                <a:endCxn id="40" idx="0"/>
              </p:cNvCxnSpPr>
              <p:nvPr/>
            </p:nvCxnSpPr>
            <p:spPr>
              <a:xfrm>
                <a:off x="4387277" y="4392985"/>
                <a:ext cx="125255" cy="420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אליפסה 78"/>
              <p:cNvSpPr/>
              <p:nvPr/>
            </p:nvSpPr>
            <p:spPr>
              <a:xfrm>
                <a:off x="3935328" y="481368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3" name="מחבר ישר 102"/>
              <p:cNvCxnSpPr>
                <a:stCxn id="18" idx="3"/>
                <a:endCxn id="42" idx="0"/>
              </p:cNvCxnSpPr>
              <p:nvPr/>
            </p:nvCxnSpPr>
            <p:spPr>
              <a:xfrm flipH="1">
                <a:off x="4078204" y="4392985"/>
                <a:ext cx="107015" cy="420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4" name="אליפסה 78"/>
              <p:cNvSpPr/>
              <p:nvPr/>
            </p:nvSpPr>
            <p:spPr>
              <a:xfrm>
                <a:off x="3656702" y="4186079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5" name="מחבר ישר 102"/>
              <p:cNvCxnSpPr>
                <a:stCxn id="13" idx="5"/>
                <a:endCxn id="44" idx="0"/>
              </p:cNvCxnSpPr>
              <p:nvPr/>
            </p:nvCxnSpPr>
            <p:spPr>
              <a:xfrm>
                <a:off x="3672897" y="3821481"/>
                <a:ext cx="126681" cy="36459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6" name="אליפסה 96"/>
            <p:cNvSpPr/>
            <p:nvPr/>
          </p:nvSpPr>
          <p:spPr>
            <a:xfrm>
              <a:off x="4139952" y="5445224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7" name="מחבר ישר 101"/>
            <p:cNvCxnSpPr>
              <a:stCxn id="25" idx="3"/>
              <a:endCxn id="66" idx="0"/>
            </p:cNvCxnSpPr>
            <p:nvPr/>
          </p:nvCxnSpPr>
          <p:spPr>
            <a:xfrm flipH="1">
              <a:off x="4282828" y="5115345"/>
              <a:ext cx="112715" cy="3298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אליפסה 78"/>
            <p:cNvSpPr/>
            <p:nvPr/>
          </p:nvSpPr>
          <p:spPr>
            <a:xfrm>
              <a:off x="4358256" y="609557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9" name="מחבר ישר 102"/>
            <p:cNvCxnSpPr>
              <a:stCxn id="66" idx="5"/>
              <a:endCxn id="68" idx="0"/>
            </p:cNvCxnSpPr>
            <p:nvPr/>
          </p:nvCxnSpPr>
          <p:spPr>
            <a:xfrm>
              <a:off x="4383857" y="5689129"/>
              <a:ext cx="117275" cy="4064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אליפסה 78"/>
            <p:cNvSpPr/>
            <p:nvPr/>
          </p:nvSpPr>
          <p:spPr>
            <a:xfrm>
              <a:off x="3923928" y="609557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1" name="מחבר ישר 102"/>
            <p:cNvCxnSpPr>
              <a:stCxn id="66" idx="3"/>
              <a:endCxn id="70" idx="0"/>
            </p:cNvCxnSpPr>
            <p:nvPr/>
          </p:nvCxnSpPr>
          <p:spPr>
            <a:xfrm flipH="1">
              <a:off x="4066804" y="5689129"/>
              <a:ext cx="114995" cy="4064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אליפסה 96"/>
            <p:cNvSpPr/>
            <p:nvPr/>
          </p:nvSpPr>
          <p:spPr>
            <a:xfrm>
              <a:off x="4934320" y="5445224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5" name="מחבר ישר 101"/>
            <p:cNvCxnSpPr>
              <a:stCxn id="28" idx="3"/>
              <a:endCxn id="74" idx="0"/>
            </p:cNvCxnSpPr>
            <p:nvPr/>
          </p:nvCxnSpPr>
          <p:spPr>
            <a:xfrm flipH="1">
              <a:off x="5077196" y="5113065"/>
              <a:ext cx="112715" cy="3321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1907704" y="2996952"/>
            <a:ext cx="4824536" cy="2848382"/>
            <a:chOff x="1907704" y="2996952"/>
            <a:chExt cx="4824536" cy="2848382"/>
          </a:xfrm>
        </p:grpSpPr>
        <p:grpSp>
          <p:nvGrpSpPr>
            <p:cNvPr id="48" name="Group 47"/>
            <p:cNvGrpSpPr/>
            <p:nvPr/>
          </p:nvGrpSpPr>
          <p:grpSpPr>
            <a:xfrm>
              <a:off x="1907704" y="2996952"/>
              <a:ext cx="4824536" cy="2200310"/>
              <a:chOff x="2699792" y="2348880"/>
              <a:chExt cx="4824536" cy="2200310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743286" y="2956882"/>
                <a:ext cx="1324658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110010100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738021" y="3532946"/>
                <a:ext cx="825867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10100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716016" y="3573016"/>
                <a:ext cx="697627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0101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222746" y="2924944"/>
                <a:ext cx="1196418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00110001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762357" y="3573016"/>
                <a:ext cx="825867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01001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202089" y="2348880"/>
                <a:ext cx="2322239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00010011101010011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699792" y="4109010"/>
                <a:ext cx="569387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010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364088" y="4149080"/>
                <a:ext cx="569387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07F09"/>
                    </a:solidFill>
                    <a:latin typeface="Times New Roman" pitchFamily="18" charset="0"/>
                    <a:cs typeface="Times New Roman" pitchFamily="18" charset="0"/>
                  </a:rPr>
                  <a:t>100</a:t>
                </a:r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3626798" y="4797152"/>
              <a:ext cx="44114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842822" y="5445224"/>
              <a:ext cx="44114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01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86541" y="4797152"/>
              <a:ext cx="441146" cy="4001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effectLst/>
              </a:rPr>
              <a:t>Compression Performance</a:t>
            </a:r>
            <a:endParaRPr lang="en-US" b="1" dirty="0">
              <a:solidFill>
                <a:srgbClr val="FFC000"/>
              </a:solidFill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45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94520"/>
                <a:gridCol w="114868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F07F09"/>
                          </a:solidFill>
                        </a:rPr>
                        <a:t>File</a:t>
                      </a:r>
                      <a:endParaRPr lang="en-US" b="1" dirty="0">
                        <a:solidFill>
                          <a:srgbClr val="F07F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07F09"/>
                          </a:solidFill>
                        </a:rPr>
                        <a:t>n</a:t>
                      </a:r>
                      <a:endParaRPr lang="en-US" b="1" i="1" dirty="0">
                        <a:solidFill>
                          <a:srgbClr val="F07F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07F09"/>
                          </a:solidFill>
                        </a:rPr>
                        <a:t>Height</a:t>
                      </a:r>
                      <a:endParaRPr lang="en-US" b="1" dirty="0">
                        <a:solidFill>
                          <a:srgbClr val="F07F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07F09"/>
                          </a:solidFill>
                        </a:rPr>
                        <a:t>FWT</a:t>
                      </a:r>
                      <a:endParaRPr lang="en-US" b="1" dirty="0">
                        <a:solidFill>
                          <a:srgbClr val="F07F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07F09"/>
                          </a:solidFill>
                        </a:rPr>
                        <a:t>Pruned</a:t>
                      </a:r>
                      <a:endParaRPr lang="en-US" b="1" dirty="0">
                        <a:solidFill>
                          <a:srgbClr val="F07F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07F09"/>
                          </a:solidFill>
                        </a:rPr>
                        <a:t>Huffman</a:t>
                      </a:r>
                      <a:endParaRPr lang="en-US" b="1" dirty="0">
                        <a:solidFill>
                          <a:srgbClr val="F07F09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English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4.90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4.43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4.19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Finnish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4.44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4.04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French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4.53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German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4.37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Hebrew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4.82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4.29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Italian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Portuguese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4.67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4.01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Spanish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4.05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Russian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5.13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4.76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4.47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English-2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8.78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8.56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7.44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Hebrew-2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743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9.13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8.97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8.04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062912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Thank You !!!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916832"/>
            <a:ext cx="79248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400" dirty="0" err="1" smtClean="0">
                <a:latin typeface="Century Gothic" pitchFamily="34" charset="0"/>
              </a:rPr>
              <a:t>Grossi</a:t>
            </a:r>
            <a:r>
              <a:rPr lang="en-US" sz="2400" dirty="0" smtClean="0">
                <a:latin typeface="Century Gothic" pitchFamily="34" charset="0"/>
              </a:rPr>
              <a:t> and </a:t>
            </a:r>
            <a:r>
              <a:rPr lang="en-US" sz="2400" dirty="0" err="1" smtClean="0">
                <a:latin typeface="Century Gothic" pitchFamily="34" charset="0"/>
              </a:rPr>
              <a:t>Ottaviano</a:t>
            </a:r>
            <a:r>
              <a:rPr lang="en-US" sz="2400" dirty="0" smtClean="0">
                <a:latin typeface="Century Gothic" pitchFamily="34" charset="0"/>
              </a:rPr>
              <a:t> - Wavelet trees based on Patricia </a:t>
            </a:r>
            <a:r>
              <a:rPr lang="en-US" sz="2400" dirty="0" err="1" smtClean="0">
                <a:latin typeface="Century Gothic" pitchFamily="34" charset="0"/>
              </a:rPr>
              <a:t>trie</a:t>
            </a:r>
            <a:endParaRPr lang="en-US" sz="2400" dirty="0" smtClean="0">
              <a:latin typeface="Century Gothic" pitchFamily="34" charset="0"/>
            </a:endParaRP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400" dirty="0" err="1" smtClean="0">
                <a:latin typeface="Century Gothic" pitchFamily="34" charset="0"/>
              </a:rPr>
              <a:t>Brisaboa</a:t>
            </a:r>
            <a:r>
              <a:rPr lang="en-US" sz="2400" dirty="0" smtClean="0">
                <a:latin typeface="Century Gothic" pitchFamily="34" charset="0"/>
              </a:rPr>
              <a:t>, </a:t>
            </a:r>
            <a:r>
              <a:rPr lang="en-US" sz="2400" dirty="0" err="1" smtClean="0">
                <a:latin typeface="Century Gothic" pitchFamily="34" charset="0"/>
              </a:rPr>
              <a:t>Ladra</a:t>
            </a:r>
            <a:r>
              <a:rPr lang="en-US" sz="2400" dirty="0" smtClean="0">
                <a:latin typeface="Century Gothic" pitchFamily="34" charset="0"/>
              </a:rPr>
              <a:t>, Navarro (IPM 2013) – Wavelet tree for Byte Codes</a:t>
            </a: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400" dirty="0" err="1" smtClean="0">
                <a:latin typeface="Century Gothic" pitchFamily="34" charset="0"/>
              </a:rPr>
              <a:t>Kulekci</a:t>
            </a:r>
            <a:r>
              <a:rPr lang="en-US" sz="2400" dirty="0" smtClean="0">
                <a:latin typeface="Century Gothic" pitchFamily="34" charset="0"/>
              </a:rPr>
              <a:t> (DCC 2014) - Elias and Rice code</a:t>
            </a: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400" dirty="0" smtClean="0"/>
              <a:t>P. </a:t>
            </a:r>
            <a:r>
              <a:rPr lang="en-US" sz="2400" dirty="0" err="1" smtClean="0"/>
              <a:t>Prochazka</a:t>
            </a:r>
            <a:r>
              <a:rPr lang="en-US" sz="2400" dirty="0" smtClean="0"/>
              <a:t>, J. </a:t>
            </a:r>
            <a:r>
              <a:rPr lang="en-US" sz="2400" dirty="0" err="1" smtClean="0"/>
              <a:t>Holub</a:t>
            </a:r>
            <a:r>
              <a:rPr lang="en-US" sz="2400" dirty="0" smtClean="0"/>
              <a:t> – (DCC 2014) compression for similar biological  sequences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Previous Work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4114800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Fibonacci Codes</a:t>
            </a: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Rank and Select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Random Access using auxiliary index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Random Access using Wavelet trees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Improved Wavelet trees for Random Access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Experimental Results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Outline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4114800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entury Gothic" pitchFamily="34" charset="0"/>
              </a:rPr>
              <a:t>Fibonacci Codes</a:t>
            </a:r>
          </a:p>
          <a:p>
            <a:pPr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Rank and Select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Random Access using auxiliary index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Random Access using Wavelet trees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Improved Wavelet trees for Random Access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  <a:latin typeface="Century Gothic" pitchFamily="34" charset="0"/>
              </a:rPr>
              <a:t>Experimental Results</a:t>
            </a:r>
          </a:p>
          <a:p>
            <a:pPr algn="l" rtl="0">
              <a:lnSpc>
                <a:spcPct val="150000"/>
              </a:lnSpc>
              <a:buClr>
                <a:srgbClr val="F07F09"/>
              </a:buClr>
              <a:buFont typeface="Wingdings" pitchFamily="2" charset="2"/>
              <a:buChar char="v"/>
            </a:pPr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itchFamily="34" charset="0"/>
                <a:ea typeface="+mj-ea"/>
                <a:cs typeface="+mj-cs"/>
              </a:rPr>
              <a:t>Outline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65163" y="4221088"/>
            <a:ext cx="8569325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23" tIns="40811" rIns="81623" bIns="40811"/>
          <a:lstStyle/>
          <a:p>
            <a:pPr defTabSz="407988" hangingPunct="0">
              <a:lnSpc>
                <a:spcPct val="8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</a:pPr>
            <a:r>
              <a:rPr lang="en-GB" altLang="he-IL" sz="3300" b="1" dirty="0">
                <a:solidFill>
                  <a:srgbClr val="F07F09"/>
                </a:solidFill>
                <a:latin typeface="Century Gothic" pitchFamily="34" charset="0"/>
              </a:rPr>
              <a:t>0  1  1  2  3  5  8  13  21  34  55  </a:t>
            </a:r>
            <a:r>
              <a:rPr lang="en-US" altLang="he-IL" sz="3300" b="1" dirty="0">
                <a:solidFill>
                  <a:srgbClr val="F07F09"/>
                </a:solidFill>
                <a:latin typeface="Century Gothic" pitchFamily="34" charset="0"/>
              </a:rPr>
              <a:t>89 144 … </a:t>
            </a:r>
          </a:p>
          <a:p>
            <a:pPr defTabSz="407988" hangingPunct="0">
              <a:lnSpc>
                <a:spcPct val="8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</a:pPr>
            <a:r>
              <a:rPr lang="en-US" altLang="he-IL" sz="3300" b="1" dirty="0">
                <a:solidFill>
                  <a:srgbClr val="F07F09"/>
                </a:solidFill>
                <a:latin typeface="Century Gothic" pitchFamily="34" charset="0"/>
              </a:rPr>
              <a:t>        </a:t>
            </a:r>
            <a:endParaRPr lang="en-US" altLang="he-IL" sz="3300" b="1" dirty="0" smtClean="0">
              <a:solidFill>
                <a:srgbClr val="F07F09"/>
              </a:solidFill>
              <a:latin typeface="Century Gothic" pitchFamily="34" charset="0"/>
            </a:endParaRPr>
          </a:p>
          <a:p>
            <a:pPr defTabSz="407988" hangingPunct="0">
              <a:lnSpc>
                <a:spcPct val="8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</a:pPr>
            <a:r>
              <a:rPr lang="en-US" altLang="he-IL" sz="2900" b="1" dirty="0" smtClean="0">
                <a:solidFill>
                  <a:srgbClr val="F07F09"/>
                </a:solidFill>
                <a:latin typeface="Century Gothic" pitchFamily="34" charset="0"/>
              </a:rPr>
              <a:t>Basis </a:t>
            </a:r>
            <a:r>
              <a:rPr lang="en-US" altLang="he-IL" sz="2900" b="1" dirty="0">
                <a:solidFill>
                  <a:srgbClr val="F07F09"/>
                </a:solidFill>
                <a:latin typeface="Century Gothic" pitchFamily="34" charset="0"/>
              </a:rPr>
              <a:t>elements of a numeration system</a:t>
            </a:r>
            <a:endParaRPr lang="en-GB" altLang="he-IL" sz="2900" b="1" i="1" dirty="0">
              <a:solidFill>
                <a:srgbClr val="F07F09"/>
              </a:solidFill>
              <a:latin typeface="Century Gothic" pitchFamily="34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998788" y="1781175"/>
          <a:ext cx="2659062" cy="598488"/>
        </p:xfrm>
        <a:graphic>
          <a:graphicData uri="http://schemas.openxmlformats.org/presentationml/2006/ole">
            <p:oleObj spid="_x0000_s41986" name="Equation" r:id="rId3" imgW="1015920" imgH="228600" progId="Equation.DSMT4">
              <p:embed/>
            </p:oleObj>
          </a:graphicData>
        </a:graphic>
      </p:graphicFrame>
      <p:graphicFrame>
        <p:nvGraphicFramePr>
          <p:cNvPr id="116745" name="Object 9"/>
          <p:cNvGraphicFramePr>
            <a:graphicFrameLocks noChangeAspect="1"/>
          </p:cNvGraphicFramePr>
          <p:nvPr/>
        </p:nvGraphicFramePr>
        <p:xfrm>
          <a:off x="2098675" y="2693988"/>
          <a:ext cx="4457700" cy="565150"/>
        </p:xfrm>
        <a:graphic>
          <a:graphicData uri="http://schemas.openxmlformats.org/presentationml/2006/ole">
            <p:oleObj spid="_x0000_s41987" name="Equation" r:id="rId4" imgW="1701720" imgH="215640" progId="Equation.DSMT4">
              <p:embed/>
            </p:oleObj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Fibonacci Numbers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7"/>
          <p:cNvGrpSpPr>
            <a:grpSpLocks/>
          </p:cNvGrpSpPr>
          <p:nvPr/>
        </p:nvGrpSpPr>
        <p:grpSpPr bwMode="auto">
          <a:xfrm>
            <a:off x="3059832" y="1916113"/>
            <a:ext cx="5879381" cy="539750"/>
            <a:chOff x="2154" y="1207"/>
            <a:chExt cx="3477" cy="340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5196" y="1207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1</a:t>
              </a: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4828" y="1207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2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365" y="1207"/>
              <a:ext cx="429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4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972" y="1207"/>
              <a:ext cx="439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8</a:t>
              </a: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593" y="1207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16</a:t>
              </a: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3168" y="1207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32</a:t>
              </a: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2698" y="1207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64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2154" y="1207"/>
              <a:ext cx="596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128</a:t>
              </a:r>
            </a:p>
          </p:txBody>
        </p:sp>
      </p:grp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3419475" y="1916113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3419475" y="2995613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3419475" y="1916113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>
            <a:off x="8939213" y="1916113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40"/>
          <p:cNvSpPr>
            <a:spLocks noChangeShapeType="1"/>
          </p:cNvSpPr>
          <p:nvPr/>
        </p:nvSpPr>
        <p:spPr bwMode="auto">
          <a:xfrm>
            <a:off x="4110038" y="1916113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41"/>
          <p:cNvSpPr>
            <a:spLocks noChangeShapeType="1"/>
          </p:cNvSpPr>
          <p:nvPr/>
        </p:nvSpPr>
        <p:spPr bwMode="auto">
          <a:xfrm>
            <a:off x="3419475" y="2455863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26" name="Line 42"/>
          <p:cNvSpPr>
            <a:spLocks noChangeShapeType="1"/>
          </p:cNvSpPr>
          <p:nvPr/>
        </p:nvSpPr>
        <p:spPr bwMode="auto">
          <a:xfrm>
            <a:off x="4800600" y="1916113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44"/>
          <p:cNvSpPr>
            <a:spLocks noChangeShapeType="1"/>
          </p:cNvSpPr>
          <p:nvPr/>
        </p:nvSpPr>
        <p:spPr bwMode="auto">
          <a:xfrm>
            <a:off x="5489575" y="1916113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46"/>
          <p:cNvSpPr>
            <a:spLocks noChangeShapeType="1"/>
          </p:cNvSpPr>
          <p:nvPr/>
        </p:nvSpPr>
        <p:spPr bwMode="auto">
          <a:xfrm>
            <a:off x="6180138" y="1916113"/>
            <a:ext cx="69691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48"/>
          <p:cNvSpPr>
            <a:spLocks noChangeShapeType="1"/>
          </p:cNvSpPr>
          <p:nvPr/>
        </p:nvSpPr>
        <p:spPr bwMode="auto">
          <a:xfrm>
            <a:off x="6877050" y="1916113"/>
            <a:ext cx="6810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50"/>
          <p:cNvSpPr>
            <a:spLocks noChangeShapeType="1"/>
          </p:cNvSpPr>
          <p:nvPr/>
        </p:nvSpPr>
        <p:spPr bwMode="auto">
          <a:xfrm>
            <a:off x="7558088" y="1916113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Line 52"/>
          <p:cNvSpPr>
            <a:spLocks noChangeShapeType="1"/>
          </p:cNvSpPr>
          <p:nvPr/>
        </p:nvSpPr>
        <p:spPr bwMode="auto">
          <a:xfrm>
            <a:off x="8248650" y="1916113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Line 55"/>
          <p:cNvSpPr>
            <a:spLocks noChangeShapeType="1"/>
          </p:cNvSpPr>
          <p:nvPr/>
        </p:nvSpPr>
        <p:spPr bwMode="auto">
          <a:xfrm>
            <a:off x="8939213" y="2455863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33" name="Line 57"/>
          <p:cNvSpPr>
            <a:spLocks noChangeShapeType="1"/>
          </p:cNvSpPr>
          <p:nvPr/>
        </p:nvSpPr>
        <p:spPr bwMode="auto">
          <a:xfrm>
            <a:off x="4110038" y="2995613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34" name="Line 59"/>
          <p:cNvSpPr>
            <a:spLocks noChangeShapeType="1"/>
          </p:cNvSpPr>
          <p:nvPr/>
        </p:nvSpPr>
        <p:spPr bwMode="auto">
          <a:xfrm>
            <a:off x="4800600" y="2995613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>
            <a:off x="5489575" y="2995613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36" name="Line 63"/>
          <p:cNvSpPr>
            <a:spLocks noChangeShapeType="1"/>
          </p:cNvSpPr>
          <p:nvPr/>
        </p:nvSpPr>
        <p:spPr bwMode="auto">
          <a:xfrm>
            <a:off x="6180138" y="2995613"/>
            <a:ext cx="69691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37" name="Line 65"/>
          <p:cNvSpPr>
            <a:spLocks noChangeShapeType="1"/>
          </p:cNvSpPr>
          <p:nvPr/>
        </p:nvSpPr>
        <p:spPr bwMode="auto">
          <a:xfrm>
            <a:off x="6877050" y="2995613"/>
            <a:ext cx="681038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38" name="Line 67"/>
          <p:cNvSpPr>
            <a:spLocks noChangeShapeType="1"/>
          </p:cNvSpPr>
          <p:nvPr/>
        </p:nvSpPr>
        <p:spPr bwMode="auto">
          <a:xfrm>
            <a:off x="7558088" y="2995613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39" name="Line 69"/>
          <p:cNvSpPr>
            <a:spLocks noChangeShapeType="1"/>
          </p:cNvSpPr>
          <p:nvPr/>
        </p:nvSpPr>
        <p:spPr bwMode="auto">
          <a:xfrm>
            <a:off x="8248650" y="2995613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  <p:sp>
        <p:nvSpPr>
          <p:cNvPr id="40" name="Text Box 71"/>
          <p:cNvSpPr txBox="1">
            <a:spLocks noChangeArrowheads="1"/>
          </p:cNvSpPr>
          <p:nvPr/>
        </p:nvSpPr>
        <p:spPr bwMode="auto">
          <a:xfrm>
            <a:off x="179388" y="1989138"/>
            <a:ext cx="29527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23" tIns="40811" rIns="81623" bIns="40811"/>
          <a:lstStyle/>
          <a:p>
            <a:pPr defTabSz="407988" hangingPunct="0">
              <a:lnSpc>
                <a:spcPct val="8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</a:pPr>
            <a:r>
              <a:rPr lang="en-GB" altLang="he-IL" sz="2900" b="1" dirty="0">
                <a:solidFill>
                  <a:srgbClr val="F07F09"/>
                </a:solidFill>
                <a:latin typeface="Century Gothic" pitchFamily="34" charset="0"/>
              </a:rPr>
              <a:t>Basis elements:</a:t>
            </a:r>
          </a:p>
        </p:txBody>
      </p:sp>
      <p:grpSp>
        <p:nvGrpSpPr>
          <p:cNvPr id="4" name="Group 128"/>
          <p:cNvGrpSpPr>
            <a:grpSpLocks/>
          </p:cNvGrpSpPr>
          <p:nvPr/>
        </p:nvGrpSpPr>
        <p:grpSpPr bwMode="auto">
          <a:xfrm>
            <a:off x="1763713" y="2455863"/>
            <a:ext cx="7175500" cy="539750"/>
            <a:chOff x="1111" y="1547"/>
            <a:chExt cx="4520" cy="340"/>
          </a:xfrm>
        </p:grpSpPr>
        <p:sp>
          <p:nvSpPr>
            <p:cNvPr id="42" name="Rectangle 23"/>
            <p:cNvSpPr>
              <a:spLocks noChangeArrowheads="1"/>
            </p:cNvSpPr>
            <p:nvPr/>
          </p:nvSpPr>
          <p:spPr bwMode="auto">
            <a:xfrm>
              <a:off x="5196" y="1547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smtClean="0">
                  <a:latin typeface="Century Gothic" pitchFamily="34" charset="0"/>
                </a:rPr>
                <a:t>1</a:t>
              </a:r>
            </a:p>
          </p:txBody>
        </p:sp>
        <p:sp>
          <p:nvSpPr>
            <p:cNvPr id="43" name="Rectangle 21"/>
            <p:cNvSpPr>
              <a:spLocks noChangeArrowheads="1"/>
            </p:cNvSpPr>
            <p:nvPr/>
          </p:nvSpPr>
          <p:spPr bwMode="auto">
            <a:xfrm>
              <a:off x="4332" y="1547"/>
              <a:ext cx="429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endParaRPr lang="en-US" altLang="he-IL" b="1" dirty="0" smtClean="0">
                <a:latin typeface="Century Gothic" pitchFamily="34" charset="0"/>
              </a:endParaRPr>
            </a:p>
          </p:txBody>
        </p:sp>
        <p:sp>
          <p:nvSpPr>
            <p:cNvPr id="44" name="Rectangle 20"/>
            <p:cNvSpPr>
              <a:spLocks noChangeArrowheads="1"/>
            </p:cNvSpPr>
            <p:nvPr/>
          </p:nvSpPr>
          <p:spPr bwMode="auto">
            <a:xfrm>
              <a:off x="3893" y="1547"/>
              <a:ext cx="439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smtClean="0">
                  <a:latin typeface="Century Gothic" pitchFamily="34" charset="0"/>
                </a:rPr>
                <a:t>1</a:t>
              </a:r>
            </a:p>
          </p:txBody>
        </p:sp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2608" y="1547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Century Gothic" pitchFamily="34" charset="0"/>
                </a:rPr>
                <a:t>1</a:t>
              </a:r>
            </a:p>
          </p:txBody>
        </p:sp>
        <p:sp>
          <p:nvSpPr>
            <p:cNvPr id="46" name="Text Box 72"/>
            <p:cNvSpPr txBox="1">
              <a:spLocks noChangeArrowheads="1"/>
            </p:cNvSpPr>
            <p:nvPr/>
          </p:nvSpPr>
          <p:spPr bwMode="auto">
            <a:xfrm>
              <a:off x="1111" y="1570"/>
              <a:ext cx="635" cy="2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23" tIns="40811" rIns="81623" bIns="40811"/>
            <a:lstStyle/>
            <a:p>
              <a:pPr defTabSz="407988" hangingPunct="0">
                <a:lnSpc>
                  <a:spcPct val="83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7225" algn="l"/>
                  <a:tab pos="1312863" algn="l"/>
                  <a:tab pos="1970088" algn="l"/>
                  <a:tab pos="2627313" algn="l"/>
                  <a:tab pos="3282950" algn="l"/>
                  <a:tab pos="3940175" algn="l"/>
                  <a:tab pos="4595813" algn="l"/>
                  <a:tab pos="5253038" algn="l"/>
                </a:tabLst>
              </a:pPr>
              <a:r>
                <a:rPr lang="en-GB" altLang="he-IL" sz="29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73 </a:t>
              </a:r>
              <a:r>
                <a:rPr lang="en-GB" altLang="he-IL" sz="2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=</a:t>
              </a:r>
            </a:p>
          </p:txBody>
        </p:sp>
      </p:grpSp>
      <p:grpSp>
        <p:nvGrpSpPr>
          <p:cNvPr id="5" name="Group 132"/>
          <p:cNvGrpSpPr>
            <a:grpSpLocks/>
          </p:cNvGrpSpPr>
          <p:nvPr/>
        </p:nvGrpSpPr>
        <p:grpSpPr bwMode="auto">
          <a:xfrm>
            <a:off x="2728913" y="4184650"/>
            <a:ext cx="6210300" cy="539750"/>
            <a:chOff x="1719" y="2636"/>
            <a:chExt cx="3912" cy="340"/>
          </a:xfrm>
        </p:grpSpPr>
        <p:sp>
          <p:nvSpPr>
            <p:cNvPr id="48" name="Rectangle 74"/>
            <p:cNvSpPr>
              <a:spLocks noChangeArrowheads="1"/>
            </p:cNvSpPr>
            <p:nvPr/>
          </p:nvSpPr>
          <p:spPr bwMode="auto">
            <a:xfrm>
              <a:off x="5196" y="263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0</a:t>
              </a:r>
            </a:p>
          </p:txBody>
        </p:sp>
        <p:sp>
          <p:nvSpPr>
            <p:cNvPr id="49" name="Rectangle 75"/>
            <p:cNvSpPr>
              <a:spLocks noChangeArrowheads="1"/>
            </p:cNvSpPr>
            <p:nvPr/>
          </p:nvSpPr>
          <p:spPr bwMode="auto">
            <a:xfrm>
              <a:off x="4761" y="263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0</a:t>
              </a:r>
            </a:p>
          </p:txBody>
        </p:sp>
        <p:sp>
          <p:nvSpPr>
            <p:cNvPr id="50" name="Rectangle 77"/>
            <p:cNvSpPr>
              <a:spLocks noChangeArrowheads="1"/>
            </p:cNvSpPr>
            <p:nvPr/>
          </p:nvSpPr>
          <p:spPr bwMode="auto">
            <a:xfrm>
              <a:off x="3893" y="2636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1</a:t>
              </a:r>
            </a:p>
          </p:txBody>
        </p:sp>
        <p:sp>
          <p:nvSpPr>
            <p:cNvPr id="51" name="Rectangle 79"/>
            <p:cNvSpPr>
              <a:spLocks noChangeArrowheads="1"/>
            </p:cNvSpPr>
            <p:nvPr/>
          </p:nvSpPr>
          <p:spPr bwMode="auto">
            <a:xfrm>
              <a:off x="3024" y="2636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1</a:t>
              </a:r>
            </a:p>
          </p:txBody>
        </p:sp>
        <p:sp>
          <p:nvSpPr>
            <p:cNvPr id="52" name="Rectangle 80"/>
            <p:cNvSpPr>
              <a:spLocks noChangeArrowheads="1"/>
            </p:cNvSpPr>
            <p:nvPr/>
          </p:nvSpPr>
          <p:spPr bwMode="auto">
            <a:xfrm>
              <a:off x="2589" y="263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0</a:t>
              </a:r>
            </a:p>
          </p:txBody>
        </p:sp>
        <p:sp>
          <p:nvSpPr>
            <p:cNvPr id="53" name="Rectangle 81"/>
            <p:cNvSpPr>
              <a:spLocks noChangeArrowheads="1"/>
            </p:cNvSpPr>
            <p:nvPr/>
          </p:nvSpPr>
          <p:spPr bwMode="auto">
            <a:xfrm>
              <a:off x="1719" y="263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1</a:t>
              </a:r>
            </a:p>
          </p:txBody>
        </p:sp>
      </p:grp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2728913" y="3644900"/>
            <a:ext cx="6210300" cy="539750"/>
            <a:chOff x="1719" y="2296"/>
            <a:chExt cx="3912" cy="340"/>
          </a:xfrm>
        </p:grpSpPr>
        <p:sp>
          <p:nvSpPr>
            <p:cNvPr id="55" name="Rectangle 119"/>
            <p:cNvSpPr>
              <a:spLocks noChangeArrowheads="1"/>
            </p:cNvSpPr>
            <p:nvPr/>
          </p:nvSpPr>
          <p:spPr bwMode="auto">
            <a:xfrm>
              <a:off x="2154" y="229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34</a:t>
              </a:r>
            </a:p>
          </p:txBody>
        </p:sp>
        <p:sp>
          <p:nvSpPr>
            <p:cNvPr id="56" name="Rectangle 82"/>
            <p:cNvSpPr>
              <a:spLocks noChangeArrowheads="1"/>
            </p:cNvSpPr>
            <p:nvPr/>
          </p:nvSpPr>
          <p:spPr bwMode="auto">
            <a:xfrm>
              <a:off x="5196" y="229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1</a:t>
              </a:r>
            </a:p>
          </p:txBody>
        </p:sp>
        <p:sp>
          <p:nvSpPr>
            <p:cNvPr id="57" name="Rectangle 83"/>
            <p:cNvSpPr>
              <a:spLocks noChangeArrowheads="1"/>
            </p:cNvSpPr>
            <p:nvPr/>
          </p:nvSpPr>
          <p:spPr bwMode="auto">
            <a:xfrm>
              <a:off x="4761" y="229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2</a:t>
              </a:r>
            </a:p>
          </p:txBody>
        </p:sp>
        <p:sp>
          <p:nvSpPr>
            <p:cNvPr id="58" name="Rectangle 84"/>
            <p:cNvSpPr>
              <a:spLocks noChangeArrowheads="1"/>
            </p:cNvSpPr>
            <p:nvPr/>
          </p:nvSpPr>
          <p:spPr bwMode="auto">
            <a:xfrm>
              <a:off x="4327" y="2296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3</a:t>
              </a:r>
            </a:p>
          </p:txBody>
        </p:sp>
        <p:sp>
          <p:nvSpPr>
            <p:cNvPr id="59" name="Rectangle 85"/>
            <p:cNvSpPr>
              <a:spLocks noChangeArrowheads="1"/>
            </p:cNvSpPr>
            <p:nvPr/>
          </p:nvSpPr>
          <p:spPr bwMode="auto">
            <a:xfrm>
              <a:off x="3893" y="2296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5</a:t>
              </a:r>
            </a:p>
          </p:txBody>
        </p:sp>
        <p:sp>
          <p:nvSpPr>
            <p:cNvPr id="60" name="Rectangle 86"/>
            <p:cNvSpPr>
              <a:spLocks noChangeArrowheads="1"/>
            </p:cNvSpPr>
            <p:nvPr/>
          </p:nvSpPr>
          <p:spPr bwMode="auto">
            <a:xfrm>
              <a:off x="3458" y="229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8</a:t>
              </a:r>
            </a:p>
          </p:txBody>
        </p:sp>
        <p:sp>
          <p:nvSpPr>
            <p:cNvPr id="61" name="Rectangle 87"/>
            <p:cNvSpPr>
              <a:spLocks noChangeArrowheads="1"/>
            </p:cNvSpPr>
            <p:nvPr/>
          </p:nvSpPr>
          <p:spPr bwMode="auto">
            <a:xfrm>
              <a:off x="3024" y="2296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13</a:t>
              </a:r>
            </a:p>
          </p:txBody>
        </p:sp>
        <p:sp>
          <p:nvSpPr>
            <p:cNvPr id="62" name="Rectangle 88"/>
            <p:cNvSpPr>
              <a:spLocks noChangeArrowheads="1"/>
            </p:cNvSpPr>
            <p:nvPr/>
          </p:nvSpPr>
          <p:spPr bwMode="auto">
            <a:xfrm>
              <a:off x="2589" y="229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21</a:t>
              </a:r>
            </a:p>
          </p:txBody>
        </p:sp>
        <p:sp>
          <p:nvSpPr>
            <p:cNvPr id="63" name="Rectangle 89"/>
            <p:cNvSpPr>
              <a:spLocks noChangeArrowheads="1"/>
            </p:cNvSpPr>
            <p:nvPr/>
          </p:nvSpPr>
          <p:spPr bwMode="auto">
            <a:xfrm>
              <a:off x="1719" y="229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altLang="he-IL" sz="2800" b="1" dirty="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entury Gothic" pitchFamily="34" charset="0"/>
                </a:rPr>
                <a:t>55</a:t>
              </a:r>
            </a:p>
          </p:txBody>
        </p:sp>
      </p:grpSp>
      <p:sp>
        <p:nvSpPr>
          <p:cNvPr id="64" name="Line 90"/>
          <p:cNvSpPr>
            <a:spLocks noChangeShapeType="1"/>
          </p:cNvSpPr>
          <p:nvPr/>
        </p:nvSpPr>
        <p:spPr bwMode="auto">
          <a:xfrm>
            <a:off x="2728913" y="3644900"/>
            <a:ext cx="138112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Line 91"/>
          <p:cNvSpPr>
            <a:spLocks noChangeShapeType="1"/>
          </p:cNvSpPr>
          <p:nvPr/>
        </p:nvSpPr>
        <p:spPr bwMode="auto">
          <a:xfrm>
            <a:off x="2728913" y="4724400"/>
            <a:ext cx="138112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Line 92"/>
          <p:cNvSpPr>
            <a:spLocks noChangeShapeType="1"/>
          </p:cNvSpPr>
          <p:nvPr/>
        </p:nvSpPr>
        <p:spPr bwMode="auto">
          <a:xfrm>
            <a:off x="2728913" y="3644900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Line 93"/>
          <p:cNvSpPr>
            <a:spLocks noChangeShapeType="1"/>
          </p:cNvSpPr>
          <p:nvPr/>
        </p:nvSpPr>
        <p:spPr bwMode="auto">
          <a:xfrm>
            <a:off x="8939213" y="3644900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Line 94"/>
          <p:cNvSpPr>
            <a:spLocks noChangeShapeType="1"/>
          </p:cNvSpPr>
          <p:nvPr/>
        </p:nvSpPr>
        <p:spPr bwMode="auto">
          <a:xfrm>
            <a:off x="4110038" y="3644900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Line 95"/>
          <p:cNvSpPr>
            <a:spLocks noChangeShapeType="1"/>
          </p:cNvSpPr>
          <p:nvPr/>
        </p:nvSpPr>
        <p:spPr bwMode="auto">
          <a:xfrm>
            <a:off x="2728913" y="4184650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" name="Line 96"/>
          <p:cNvSpPr>
            <a:spLocks noChangeShapeType="1"/>
          </p:cNvSpPr>
          <p:nvPr/>
        </p:nvSpPr>
        <p:spPr bwMode="auto">
          <a:xfrm>
            <a:off x="4800600" y="3644900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Line 97"/>
          <p:cNvSpPr>
            <a:spLocks noChangeShapeType="1"/>
          </p:cNvSpPr>
          <p:nvPr/>
        </p:nvSpPr>
        <p:spPr bwMode="auto">
          <a:xfrm>
            <a:off x="5489575" y="3644900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98"/>
          <p:cNvSpPr>
            <a:spLocks noChangeShapeType="1"/>
          </p:cNvSpPr>
          <p:nvPr/>
        </p:nvSpPr>
        <p:spPr bwMode="auto">
          <a:xfrm>
            <a:off x="6180138" y="3644900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99"/>
          <p:cNvSpPr>
            <a:spLocks noChangeShapeType="1"/>
          </p:cNvSpPr>
          <p:nvPr/>
        </p:nvSpPr>
        <p:spPr bwMode="auto">
          <a:xfrm>
            <a:off x="6869113" y="3644900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100"/>
          <p:cNvSpPr>
            <a:spLocks noChangeShapeType="1"/>
          </p:cNvSpPr>
          <p:nvPr/>
        </p:nvSpPr>
        <p:spPr bwMode="auto">
          <a:xfrm>
            <a:off x="7558088" y="3644900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101"/>
          <p:cNvSpPr>
            <a:spLocks noChangeShapeType="1"/>
          </p:cNvSpPr>
          <p:nvPr/>
        </p:nvSpPr>
        <p:spPr bwMode="auto">
          <a:xfrm>
            <a:off x="8248650" y="3644900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102"/>
          <p:cNvSpPr>
            <a:spLocks noChangeShapeType="1"/>
          </p:cNvSpPr>
          <p:nvPr/>
        </p:nvSpPr>
        <p:spPr bwMode="auto">
          <a:xfrm>
            <a:off x="8939213" y="4184650"/>
            <a:ext cx="0" cy="53975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103"/>
          <p:cNvSpPr>
            <a:spLocks noChangeShapeType="1"/>
          </p:cNvSpPr>
          <p:nvPr/>
        </p:nvSpPr>
        <p:spPr bwMode="auto">
          <a:xfrm>
            <a:off x="4110038" y="4724400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104"/>
          <p:cNvSpPr>
            <a:spLocks noChangeShapeType="1"/>
          </p:cNvSpPr>
          <p:nvPr/>
        </p:nvSpPr>
        <p:spPr bwMode="auto">
          <a:xfrm>
            <a:off x="4800600" y="4724400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>
            <a:off x="5489575" y="4724400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106"/>
          <p:cNvSpPr>
            <a:spLocks noChangeShapeType="1"/>
          </p:cNvSpPr>
          <p:nvPr/>
        </p:nvSpPr>
        <p:spPr bwMode="auto">
          <a:xfrm>
            <a:off x="6180138" y="4724400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107"/>
          <p:cNvSpPr>
            <a:spLocks noChangeShapeType="1"/>
          </p:cNvSpPr>
          <p:nvPr/>
        </p:nvSpPr>
        <p:spPr bwMode="auto">
          <a:xfrm>
            <a:off x="6869113" y="4724400"/>
            <a:ext cx="688975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108"/>
          <p:cNvSpPr>
            <a:spLocks noChangeShapeType="1"/>
          </p:cNvSpPr>
          <p:nvPr/>
        </p:nvSpPr>
        <p:spPr bwMode="auto">
          <a:xfrm>
            <a:off x="7558088" y="4724400"/>
            <a:ext cx="690562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Line 109"/>
          <p:cNvSpPr>
            <a:spLocks noChangeShapeType="1"/>
          </p:cNvSpPr>
          <p:nvPr/>
        </p:nvSpPr>
        <p:spPr bwMode="auto">
          <a:xfrm>
            <a:off x="8248650" y="4724400"/>
            <a:ext cx="690563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Text Box 122"/>
          <p:cNvSpPr txBox="1">
            <a:spLocks noChangeArrowheads="1"/>
          </p:cNvSpPr>
          <p:nvPr/>
        </p:nvSpPr>
        <p:spPr bwMode="auto">
          <a:xfrm>
            <a:off x="323850" y="3716338"/>
            <a:ext cx="2160588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23" tIns="40811" rIns="81623" bIns="40811"/>
          <a:lstStyle/>
          <a:p>
            <a:pPr defTabSz="407988" hangingPunct="0">
              <a:lnSpc>
                <a:spcPct val="8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</a:pPr>
            <a:r>
              <a:rPr lang="en-GB" altLang="he-IL" sz="2900" b="1" dirty="0">
                <a:solidFill>
                  <a:srgbClr val="009999"/>
                </a:solidFill>
                <a:latin typeface="Century Gothic" pitchFamily="34" charset="0"/>
              </a:rPr>
              <a:t>Fibonacci:</a:t>
            </a:r>
          </a:p>
        </p:txBody>
      </p:sp>
      <p:grpSp>
        <p:nvGrpSpPr>
          <p:cNvPr id="11" name="Group 131"/>
          <p:cNvGrpSpPr>
            <a:grpSpLocks/>
          </p:cNvGrpSpPr>
          <p:nvPr/>
        </p:nvGrpSpPr>
        <p:grpSpPr bwMode="auto">
          <a:xfrm>
            <a:off x="1763713" y="4184650"/>
            <a:ext cx="5794375" cy="558800"/>
            <a:chOff x="1111" y="2636"/>
            <a:chExt cx="3650" cy="352"/>
          </a:xfrm>
        </p:grpSpPr>
        <p:sp>
          <p:nvSpPr>
            <p:cNvPr id="86" name="Rectangle 120"/>
            <p:cNvSpPr>
              <a:spLocks noChangeArrowheads="1"/>
            </p:cNvSpPr>
            <p:nvPr/>
          </p:nvSpPr>
          <p:spPr bwMode="auto">
            <a:xfrm>
              <a:off x="2154" y="263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0</a:t>
              </a:r>
            </a:p>
          </p:txBody>
        </p:sp>
        <p:sp>
          <p:nvSpPr>
            <p:cNvPr id="87" name="Rectangle 76"/>
            <p:cNvSpPr>
              <a:spLocks noChangeArrowheads="1"/>
            </p:cNvSpPr>
            <p:nvPr/>
          </p:nvSpPr>
          <p:spPr bwMode="auto">
            <a:xfrm>
              <a:off x="4327" y="2636"/>
              <a:ext cx="434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0</a:t>
              </a:r>
            </a:p>
          </p:txBody>
        </p:sp>
        <p:sp>
          <p:nvSpPr>
            <p:cNvPr id="88" name="Rectangle 78"/>
            <p:cNvSpPr>
              <a:spLocks noChangeArrowheads="1"/>
            </p:cNvSpPr>
            <p:nvPr/>
          </p:nvSpPr>
          <p:spPr bwMode="auto">
            <a:xfrm>
              <a:off x="3458" y="2636"/>
              <a:ext cx="435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Arial" pitchFamily="34" charset="0"/>
                </a:rPr>
                <a:t>0</a:t>
              </a:r>
            </a:p>
          </p:txBody>
        </p:sp>
        <p:sp>
          <p:nvSpPr>
            <p:cNvPr id="89" name="Text Box 123"/>
            <p:cNvSpPr txBox="1">
              <a:spLocks noChangeArrowheads="1"/>
            </p:cNvSpPr>
            <p:nvPr/>
          </p:nvSpPr>
          <p:spPr bwMode="auto">
            <a:xfrm>
              <a:off x="1111" y="2704"/>
              <a:ext cx="635" cy="28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81623" tIns="40811" rIns="81623" bIns="40811"/>
            <a:lstStyle/>
            <a:p>
              <a:pPr defTabSz="407988" hangingPunct="0">
                <a:lnSpc>
                  <a:spcPct val="83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7225" algn="l"/>
                  <a:tab pos="1312863" algn="l"/>
                  <a:tab pos="1970088" algn="l"/>
                  <a:tab pos="2627313" algn="l"/>
                  <a:tab pos="3282950" algn="l"/>
                  <a:tab pos="3940175" algn="l"/>
                  <a:tab pos="4595813" algn="l"/>
                  <a:tab pos="5253038" algn="l"/>
                </a:tabLst>
              </a:pPr>
              <a:r>
                <a:rPr lang="en-GB" altLang="he-IL" sz="29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mbx10" charset="0"/>
                </a:rPr>
                <a:t>73 </a:t>
              </a:r>
              <a:r>
                <a:rPr lang="en-GB" altLang="he-IL" sz="2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mbx10" charset="0"/>
                </a:rPr>
                <a:t>=</a:t>
              </a:r>
            </a:p>
          </p:txBody>
        </p:sp>
      </p:grpSp>
      <p:sp>
        <p:nvSpPr>
          <p:cNvPr id="90" name="Line 124"/>
          <p:cNvSpPr>
            <a:spLocks noChangeShapeType="1"/>
          </p:cNvSpPr>
          <p:nvPr/>
        </p:nvSpPr>
        <p:spPr bwMode="auto">
          <a:xfrm>
            <a:off x="468313" y="5661025"/>
            <a:ext cx="1800225" cy="0"/>
          </a:xfrm>
          <a:prstGeom prst="line">
            <a:avLst/>
          </a:prstGeom>
          <a:noFill/>
          <a:ln w="57150">
            <a:solidFill>
              <a:srgbClr val="FF6699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Text Box 125"/>
          <p:cNvSpPr txBox="1">
            <a:spLocks noChangeArrowheads="1"/>
          </p:cNvSpPr>
          <p:nvPr/>
        </p:nvSpPr>
        <p:spPr bwMode="auto">
          <a:xfrm>
            <a:off x="3203575" y="5445125"/>
            <a:ext cx="3600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23" tIns="40811" rIns="81623" bIns="40811"/>
          <a:lstStyle/>
          <a:p>
            <a:pPr defTabSz="407988" hangingPunct="0">
              <a:lnSpc>
                <a:spcPct val="8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</a:pPr>
            <a:r>
              <a:rPr lang="en-GB" altLang="he-IL" sz="3300" b="1" i="1" dirty="0">
                <a:solidFill>
                  <a:srgbClr val="00B0F0"/>
                </a:solidFill>
                <a:latin typeface="Century Gothic" pitchFamily="34" charset="0"/>
                <a:cs typeface="Times New Roman" pitchFamily="18" charset="0"/>
              </a:rPr>
              <a:t>No</a:t>
            </a:r>
            <a:r>
              <a:rPr lang="en-GB" altLang="he-IL" sz="3300" i="1" dirty="0">
                <a:solidFill>
                  <a:srgbClr val="00B0F0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GB" altLang="he-IL" sz="3300" b="1" i="1" dirty="0">
                <a:solidFill>
                  <a:srgbClr val="00B0F0"/>
                </a:solidFill>
                <a:latin typeface="Century Gothic" pitchFamily="34" charset="0"/>
                <a:cs typeface="Times New Roman" pitchFamily="18" charset="0"/>
              </a:rPr>
              <a:t>adjacent</a:t>
            </a:r>
            <a:r>
              <a:rPr lang="en-GB" altLang="he-IL" sz="3300" i="1" dirty="0">
                <a:solidFill>
                  <a:srgbClr val="00B0F0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GB" altLang="he-IL" sz="3300" b="1" i="1" dirty="0">
                <a:solidFill>
                  <a:srgbClr val="00B0F0"/>
                </a:solidFill>
                <a:latin typeface="Century Gothic" pitchFamily="34" charset="0"/>
                <a:cs typeface="Times New Roman" pitchFamily="18" charset="0"/>
              </a:rPr>
              <a:t>1’s</a:t>
            </a:r>
          </a:p>
        </p:txBody>
      </p:sp>
      <p:sp>
        <p:nvSpPr>
          <p:cNvPr id="93" name="Title 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Binary Representation of integers</a:t>
            </a:r>
            <a:endParaRPr lang="en-US" b="1" dirty="0">
              <a:solidFill>
                <a:srgbClr val="FFC000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3487241" y="2457202"/>
            <a:ext cx="4829175" cy="539750"/>
            <a:chOff x="3419475" y="3105274"/>
            <a:chExt cx="4829175" cy="539750"/>
          </a:xfrm>
        </p:grpSpPr>
        <p:grpSp>
          <p:nvGrpSpPr>
            <p:cNvPr id="2" name="Group 129"/>
            <p:cNvGrpSpPr>
              <a:grpSpLocks/>
            </p:cNvGrpSpPr>
            <p:nvPr/>
          </p:nvGrpSpPr>
          <p:grpSpPr bwMode="auto">
            <a:xfrm>
              <a:off x="3419475" y="3105274"/>
              <a:ext cx="4829175" cy="539750"/>
              <a:chOff x="2154" y="1547"/>
              <a:chExt cx="3042" cy="340"/>
            </a:xfrm>
          </p:grpSpPr>
          <p:sp>
            <p:nvSpPr>
              <p:cNvPr id="7" name="Rectangle 22"/>
              <p:cNvSpPr>
                <a:spLocks noChangeArrowheads="1"/>
              </p:cNvSpPr>
              <p:nvPr/>
            </p:nvSpPr>
            <p:spPr bwMode="auto">
              <a:xfrm>
                <a:off x="4761" y="1547"/>
                <a:ext cx="435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1pPr>
                <a:lvl2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2pPr>
                <a:lvl3pPr algn="l" rtl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3pPr>
                <a:lvl4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4pPr>
                <a:lvl5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5pPr>
                <a:lvl6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6pPr>
                <a:lvl7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7pPr>
                <a:lvl8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8pPr>
                <a:lvl9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9pPr>
              </a:lstStyle>
              <a:p>
                <a:pPr algn="ctr">
                  <a:buFont typeface="Wingdings" pitchFamily="2" charset="2"/>
                  <a:buNone/>
                  <a:defRPr/>
                </a:pPr>
                <a:r>
                  <a:rPr lang="en-US" altLang="he-IL" b="1" dirty="0" smtClean="0">
                    <a:latin typeface="Century Gothic" pitchFamily="34" charset="0"/>
                  </a:rPr>
                  <a:t>0</a:t>
                </a: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/>
            </p:nvSpPr>
            <p:spPr bwMode="auto">
              <a:xfrm>
                <a:off x="3458" y="1547"/>
                <a:ext cx="435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1pPr>
                <a:lvl2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2pPr>
                <a:lvl3pPr algn="l" rtl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3pPr>
                <a:lvl4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4pPr>
                <a:lvl5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5pPr>
                <a:lvl6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6pPr>
                <a:lvl7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7pPr>
                <a:lvl8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8pPr>
                <a:lvl9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9pPr>
              </a:lstStyle>
              <a:p>
                <a:pPr algn="ctr">
                  <a:buFont typeface="Wingdings" pitchFamily="2" charset="2"/>
                  <a:buNone/>
                  <a:defRPr/>
                </a:pPr>
                <a:r>
                  <a:rPr lang="en-US" altLang="he-IL" b="1" smtClean="0">
                    <a:latin typeface="Century Gothic" pitchFamily="34" charset="0"/>
                  </a:rPr>
                  <a:t>0</a:t>
                </a:r>
              </a:p>
            </p:txBody>
          </p:sp>
          <p:sp>
            <p:nvSpPr>
              <p:cNvPr id="9" name="Rectangle 17"/>
              <p:cNvSpPr>
                <a:spLocks noChangeArrowheads="1"/>
              </p:cNvSpPr>
              <p:nvPr/>
            </p:nvSpPr>
            <p:spPr bwMode="auto">
              <a:xfrm>
                <a:off x="3016" y="1547"/>
                <a:ext cx="435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1pPr>
                <a:lvl2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2pPr>
                <a:lvl3pPr algn="l" rtl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3pPr>
                <a:lvl4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4pPr>
                <a:lvl5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5pPr>
                <a:lvl6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6pPr>
                <a:lvl7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7pPr>
                <a:lvl8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8pPr>
                <a:lvl9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9pPr>
              </a:lstStyle>
              <a:p>
                <a:pPr algn="ctr">
                  <a:buFont typeface="Wingdings" pitchFamily="2" charset="2"/>
                  <a:buNone/>
                  <a:defRPr/>
                </a:pPr>
                <a:r>
                  <a:rPr lang="en-US" altLang="he-IL" b="1" dirty="0" smtClean="0">
                    <a:latin typeface="Century Gothic" pitchFamily="34" charset="0"/>
                  </a:rPr>
                  <a:t>0</a:t>
                </a:r>
              </a:p>
            </p:txBody>
          </p:sp>
          <p:sp>
            <p:nvSpPr>
              <p:cNvPr id="10" name="Rectangle 16"/>
              <p:cNvSpPr>
                <a:spLocks noChangeArrowheads="1"/>
              </p:cNvSpPr>
              <p:nvPr/>
            </p:nvSpPr>
            <p:spPr bwMode="auto">
              <a:xfrm>
                <a:off x="2154" y="1547"/>
                <a:ext cx="435" cy="3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1pPr>
                <a:lvl2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2pPr>
                <a:lvl3pPr algn="l" rtl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3pPr>
                <a:lvl4pPr algn="l" rtl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4pPr>
                <a:lvl5pPr algn="l" rtl="0"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5pPr>
                <a:lvl6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6pPr>
                <a:lvl7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7pPr>
                <a:lvl8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8pPr>
                <a:lvl9pPr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itchFamily="2" charset="2"/>
                  <a:buChar char="n"/>
                  <a:defRPr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Garamond" pitchFamily="18" charset="0"/>
                    <a:cs typeface="Arial" pitchFamily="34" charset="0"/>
                  </a:defRPr>
                </a:lvl9pPr>
              </a:lstStyle>
              <a:p>
                <a:pPr algn="ctr">
                  <a:buFont typeface="Wingdings" pitchFamily="2" charset="2"/>
                  <a:buNone/>
                  <a:defRPr/>
                </a:pPr>
                <a:r>
                  <a:rPr lang="en-US" altLang="he-IL" b="1" dirty="0" smtClean="0">
                    <a:latin typeface="Century Gothic" pitchFamily="34" charset="0"/>
                  </a:rPr>
                  <a:t>0</a:t>
                </a:r>
              </a:p>
            </p:txBody>
          </p:sp>
        </p:grpSp>
        <p:sp>
          <p:nvSpPr>
            <p:cNvPr id="92" name="Rectangle 22"/>
            <p:cNvSpPr>
              <a:spLocks noChangeArrowheads="1"/>
            </p:cNvSpPr>
            <p:nvPr/>
          </p:nvSpPr>
          <p:spPr bwMode="auto">
            <a:xfrm>
              <a:off x="6905773" y="3105274"/>
              <a:ext cx="690563" cy="539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1pPr>
              <a:lvl2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2pPr>
              <a:lvl3pPr algn="l" rtl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3pPr>
              <a:lvl4pPr algn="l" rtl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4pPr>
              <a:lvl5pPr algn="l" rtl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5pPr>
              <a:lvl6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6pPr>
              <a:lvl7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7pPr>
              <a:lvl8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8pPr>
              <a:lvl9pPr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Arial" pitchFamily="34" charset="0"/>
                </a:defRPr>
              </a:lvl9pPr>
            </a:lstStyle>
            <a:p>
              <a:pPr algn="ctr">
                <a:buFont typeface="Wingdings" pitchFamily="2" charset="2"/>
                <a:buNone/>
                <a:defRPr/>
              </a:pPr>
              <a:r>
                <a:rPr lang="en-US" altLang="he-IL" b="1" dirty="0" smtClean="0">
                  <a:latin typeface="Century Gothic" pitchFamily="34" charset="0"/>
                </a:rPr>
                <a:t>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4" grpId="0"/>
      <p:bldP spid="90" grpId="0" animBg="1"/>
      <p:bldP spid="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1296"/>
            <a:ext cx="8229600" cy="4572000"/>
          </a:xfrm>
        </p:spPr>
        <p:txBody>
          <a:bodyPr>
            <a:noAutofit/>
          </a:bodyPr>
          <a:lstStyle/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9900"/>
                </a:solidFill>
                <a:latin typeface="Comic Sans MS" pitchFamily="66" charset="0"/>
              </a:rPr>
              <a:t>Example:</a:t>
            </a:r>
            <a:r>
              <a:rPr lang="en-US" sz="2800" dirty="0" smtClean="0">
                <a:latin typeface="Comic Sans MS" pitchFamily="66" charset="0"/>
              </a:rPr>
              <a:t> 19  =   101001</a:t>
            </a: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omic Sans MS" pitchFamily="66" charset="0"/>
              </a:rPr>
              <a:t>Problem: Not instantaneous</a:t>
            </a:r>
          </a:p>
          <a:p>
            <a:pPr algn="l" rtl="0">
              <a:lnSpc>
                <a:spcPct val="160000"/>
              </a:lnSpc>
              <a:buClr>
                <a:srgbClr val="008080"/>
              </a:buClr>
              <a:buNone/>
            </a:pPr>
            <a:r>
              <a:rPr lang="en-US" sz="2800" dirty="0" smtClean="0">
                <a:latin typeface="Comic Sans MS" pitchFamily="66" charset="0"/>
              </a:rPr>
              <a:t>	Solution: Reverse the codeword</a:t>
            </a: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9900"/>
                </a:solidFill>
                <a:latin typeface="Comic Sans MS" pitchFamily="66" charset="0"/>
              </a:rPr>
              <a:t>Example:</a:t>
            </a:r>
            <a:r>
              <a:rPr lang="en-US" sz="2800" dirty="0" smtClean="0">
                <a:latin typeface="Comic Sans MS" pitchFamily="66" charset="0"/>
              </a:rPr>
              <a:t> 19  =</a:t>
            </a:r>
          </a:p>
          <a:p>
            <a:pPr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omic Sans MS" pitchFamily="66" charset="0"/>
              </a:rPr>
              <a:t>{11, 011, 0011, 1011, 00011, 10011, 01011, 000011, 100011, 010011, 001011, 101011, 0000011, …}</a:t>
            </a: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endParaRPr lang="en-US" sz="2800" dirty="0" smtClean="0">
              <a:latin typeface="Comic Sans MS" pitchFamily="66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endParaRPr lang="en-US" sz="2800" dirty="0" smtClean="0">
              <a:latin typeface="Comic Sans MS" pitchFamily="66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Font typeface="Wingdings" pitchFamily="2" charset="2"/>
              <a:buChar char="v"/>
            </a:pPr>
            <a:endParaRPr lang="en-US" sz="2800" dirty="0" smtClean="0">
              <a:latin typeface="Comic Sans MS" pitchFamily="66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algn="l" rtl="0">
              <a:lnSpc>
                <a:spcPct val="160000"/>
              </a:lnSpc>
              <a:buClr>
                <a:srgbClr val="008080"/>
              </a:buClr>
              <a:buNone/>
            </a:pPr>
            <a:r>
              <a:rPr lang="en-US" sz="2800" dirty="0" smtClean="0">
                <a:latin typeface="Comic Sans MS" pitchFamily="66" charset="0"/>
              </a:rPr>
              <a:t>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0" y="400506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6699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101001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7864" y="170080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99"/>
                </a:solidFill>
                <a:latin typeface="Comic Sans MS" pitchFamily="66" charset="0"/>
              </a:rPr>
              <a:t>1</a:t>
            </a:r>
            <a:endParaRPr lang="en-US" sz="2800" dirty="0">
              <a:solidFill>
                <a:srgbClr val="FF6699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400506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100101</a:t>
            </a:r>
            <a:r>
              <a:rPr lang="en-US" sz="3200" dirty="0" smtClean="0">
                <a:solidFill>
                  <a:srgbClr val="FF6699"/>
                </a:solidFill>
                <a:latin typeface="Comic Sans MS" pitchFamily="66" charset="0"/>
              </a:rPr>
              <a:t>1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Fibonacci Code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/>
      <p:bldP spid="12" grpId="1"/>
      <p:bldP spid="13" grpId="0" uiExpand="1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יבט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38612</TotalTime>
  <Words>948</Words>
  <Application>Microsoft Office PowerPoint</Application>
  <PresentationFormat>On-screen Show (4:3)</PresentationFormat>
  <Paragraphs>427</Paragraphs>
  <Slides>31</Slides>
  <Notes>0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התלהבות</vt:lpstr>
      <vt:lpstr>Equation</vt:lpstr>
      <vt:lpstr>Random Access to Fibonacci Codes</vt:lpstr>
      <vt:lpstr>Slide 2</vt:lpstr>
      <vt:lpstr>Slide 3</vt:lpstr>
      <vt:lpstr>Slide 4</vt:lpstr>
      <vt:lpstr>Slide 5</vt:lpstr>
      <vt:lpstr>Slide 6</vt:lpstr>
      <vt:lpstr>Fibonacci Numbers</vt:lpstr>
      <vt:lpstr>Binary Representation of integers</vt:lpstr>
      <vt:lpstr>Fibonacci Code</vt:lpstr>
      <vt:lpstr>Fibonacci Code</vt:lpstr>
      <vt:lpstr>Slide 11</vt:lpstr>
      <vt:lpstr>Rank and select</vt:lpstr>
      <vt:lpstr>Rank data structure </vt:lpstr>
      <vt:lpstr>Jacobson’s rank data structure</vt:lpstr>
      <vt:lpstr>Rank </vt:lpstr>
      <vt:lpstr>Slide 16</vt:lpstr>
      <vt:lpstr>Using an Auxiliary Index</vt:lpstr>
      <vt:lpstr>Slide 18</vt:lpstr>
      <vt:lpstr>Slide 19</vt:lpstr>
      <vt:lpstr>Slide 20</vt:lpstr>
      <vt:lpstr>Slide 21</vt:lpstr>
      <vt:lpstr>Enhanced Wavelet tree for Fibonacci codes</vt:lpstr>
      <vt:lpstr>Slide 23</vt:lpstr>
      <vt:lpstr>Slide 24</vt:lpstr>
      <vt:lpstr>Analysis</vt:lpstr>
      <vt:lpstr>Obtaining the FWT recursively</vt:lpstr>
      <vt:lpstr>Slide 27</vt:lpstr>
      <vt:lpstr>Number of nodes in original and pruned FWT</vt:lpstr>
      <vt:lpstr>Experimental Results</vt:lpstr>
      <vt:lpstr>Compression Performance</vt:lpstr>
      <vt:lpstr>Thank You !!!</vt:lpstr>
    </vt:vector>
  </TitlesOfParts>
  <Company>Ashkelon Academic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String-to-Dictionary Matching Problem</dc:title>
  <dc:creator>Ashkelon Academic College</dc:creator>
  <cp:lastModifiedBy>Dana</cp:lastModifiedBy>
  <cp:revision>71</cp:revision>
  <dcterms:created xsi:type="dcterms:W3CDTF">2011-03-08T07:31:55Z</dcterms:created>
  <dcterms:modified xsi:type="dcterms:W3CDTF">2014-09-02T06:57:25Z</dcterms:modified>
</cp:coreProperties>
</file>